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8"/>
    <p:sldMasterId id="2147483674" r:id="rId19"/>
  </p:sldMasterIdLst>
  <p:notesMasterIdLst>
    <p:notesMasterId r:id="rId49"/>
  </p:notesMasterIdLst>
  <p:handoutMasterIdLst>
    <p:handoutMasterId r:id="rId50"/>
  </p:handoutMasterIdLst>
  <p:sldIdLst>
    <p:sldId id="330" r:id="rId20"/>
    <p:sldId id="324" r:id="rId21"/>
    <p:sldId id="282" r:id="rId22"/>
    <p:sldId id="343" r:id="rId23"/>
    <p:sldId id="285" r:id="rId24"/>
    <p:sldId id="298" r:id="rId25"/>
    <p:sldId id="331" r:id="rId26"/>
    <p:sldId id="332" r:id="rId27"/>
    <p:sldId id="264" r:id="rId28"/>
    <p:sldId id="265" r:id="rId29"/>
    <p:sldId id="266" r:id="rId30"/>
    <p:sldId id="267" r:id="rId31"/>
    <p:sldId id="289" r:id="rId32"/>
    <p:sldId id="295" r:id="rId33"/>
    <p:sldId id="290" r:id="rId34"/>
    <p:sldId id="284" r:id="rId35"/>
    <p:sldId id="333" r:id="rId36"/>
    <p:sldId id="268" r:id="rId37"/>
    <p:sldId id="335" r:id="rId38"/>
    <p:sldId id="334" r:id="rId39"/>
    <p:sldId id="338" r:id="rId40"/>
    <p:sldId id="399" r:id="rId41"/>
    <p:sldId id="339" r:id="rId42"/>
    <p:sldId id="340" r:id="rId43"/>
    <p:sldId id="341" r:id="rId44"/>
    <p:sldId id="272" r:id="rId45"/>
    <p:sldId id="342" r:id="rId46"/>
    <p:sldId id="312" r:id="rId47"/>
    <p:sldId id="400" r:id="rId48"/>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74" userDrawn="1">
          <p15:clr>
            <a:srgbClr val="A4A3A4"/>
          </p15:clr>
        </p15:guide>
        <p15:guide id="2" pos="2254" userDrawn="1">
          <p15:clr>
            <a:srgbClr val="A4A3A4"/>
          </p15:clr>
        </p15:guide>
        <p15:guide id="3" orient="horz" pos="3024" userDrawn="1">
          <p15:clr>
            <a:srgbClr val="A4A3A4"/>
          </p15:clr>
        </p15:guide>
        <p15:guide id="4"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FF01723-95AA-E329-4070-5953B2B0AF8C}" name="Emma Kingsbury" initials="EK" userId="Emma Kingsbury"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chober, Amy - FNS" initials="SA-F" lastIdx="1" clrIdx="0"/>
  <p:cmAuthor id="1" name="Office of Food Safety" initials="CF" lastIdx="2" clrIdx="1"/>
  <p:cmAuthor id="2" name="Schwartz, Tom - AMS" initials="ST-A" lastIdx="2" clrIdx="2"/>
  <p:cmAuthor id="3" name="OFS" initials="FNS OFS" lastIdx="1" clrIdx="3"/>
  <p:cmAuthor id="4" name="Office of Food Safety" initials="FNS-OFS" lastIdx="4" clrIdx="4"/>
  <p:cmAuthor id="5" name="DelRosario, Katie" initials="OFS-KDR"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96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78E2F5-B071-43F8-B3F1-8AD90B9DED7B}" v="209" dt="2023-01-24T16:39:09.4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817" autoAdjust="0"/>
    <p:restoredTop sz="93420" autoAdjust="0"/>
  </p:normalViewPr>
  <p:slideViewPr>
    <p:cSldViewPr snapToGrid="0">
      <p:cViewPr varScale="1">
        <p:scale>
          <a:sx n="106" d="100"/>
          <a:sy n="106" d="100"/>
        </p:scale>
        <p:origin x="246" y="114"/>
      </p:cViewPr>
      <p:guideLst>
        <p:guide orient="horz" pos="2160"/>
        <p:guide pos="3840"/>
      </p:guideLst>
    </p:cSldViewPr>
  </p:slideViewPr>
  <p:outlineViewPr>
    <p:cViewPr>
      <p:scale>
        <a:sx n="33" d="100"/>
        <a:sy n="33" d="100"/>
      </p:scale>
      <p:origin x="0" y="-10560"/>
    </p:cViewPr>
  </p:outlineViewPr>
  <p:notesTextViewPr>
    <p:cViewPr>
      <p:scale>
        <a:sx n="1" d="1"/>
        <a:sy n="1" d="1"/>
      </p:scale>
      <p:origin x="0" y="0"/>
    </p:cViewPr>
  </p:notesTextViewPr>
  <p:notesViewPr>
    <p:cSldViewPr snapToGrid="0">
      <p:cViewPr>
        <p:scale>
          <a:sx n="1" d="2"/>
          <a:sy n="1" d="2"/>
        </p:scale>
        <p:origin x="0" y="0"/>
      </p:cViewPr>
      <p:guideLst>
        <p:guide orient="horz" pos="2974"/>
        <p:guide pos="2254"/>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slideMaster" Target="slideMasters/slideMaster1.xml"/><Relationship Id="rId26" Type="http://schemas.openxmlformats.org/officeDocument/2006/relationships/slide" Target="slides/slide7.xml"/><Relationship Id="rId39" Type="http://schemas.openxmlformats.org/officeDocument/2006/relationships/slide" Target="slides/slide20.xml"/><Relationship Id="rId21" Type="http://schemas.openxmlformats.org/officeDocument/2006/relationships/slide" Target="slides/slide2.xml"/><Relationship Id="rId34" Type="http://schemas.openxmlformats.org/officeDocument/2006/relationships/slide" Target="slides/slide15.xml"/><Relationship Id="rId42" Type="http://schemas.openxmlformats.org/officeDocument/2006/relationships/slide" Target="slides/slide23.xml"/><Relationship Id="rId47" Type="http://schemas.openxmlformats.org/officeDocument/2006/relationships/slide" Target="slides/slide28.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slide" Target="slides/slide10.xml"/><Relationship Id="rId11" Type="http://schemas.openxmlformats.org/officeDocument/2006/relationships/customXml" Target="../customXml/item11.xml"/><Relationship Id="rId24" Type="http://schemas.openxmlformats.org/officeDocument/2006/relationships/slide" Target="slides/slide5.xml"/><Relationship Id="rId32" Type="http://schemas.openxmlformats.org/officeDocument/2006/relationships/slide" Target="slides/slide13.xml"/><Relationship Id="rId37" Type="http://schemas.openxmlformats.org/officeDocument/2006/relationships/slide" Target="slides/slide18.xml"/><Relationship Id="rId40" Type="http://schemas.openxmlformats.org/officeDocument/2006/relationships/slide" Target="slides/slide21.xml"/><Relationship Id="rId45" Type="http://schemas.openxmlformats.org/officeDocument/2006/relationships/slide" Target="slides/slide26.xml"/><Relationship Id="rId53" Type="http://schemas.openxmlformats.org/officeDocument/2006/relationships/viewProps" Target="viewProps.xml"/><Relationship Id="rId5" Type="http://schemas.openxmlformats.org/officeDocument/2006/relationships/customXml" Target="../customXml/item5.xml"/><Relationship Id="rId19" Type="http://schemas.openxmlformats.org/officeDocument/2006/relationships/slideMaster" Target="slideMasters/slideMaster2.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slide" Target="slides/slide16.xml"/><Relationship Id="rId43" Type="http://schemas.openxmlformats.org/officeDocument/2006/relationships/slide" Target="slides/slide24.xml"/><Relationship Id="rId48" Type="http://schemas.openxmlformats.org/officeDocument/2006/relationships/slide" Target="slides/slide29.xml"/><Relationship Id="rId56" Type="http://schemas.microsoft.com/office/2015/10/relationships/revisionInfo" Target="revisionInfo.xml"/><Relationship Id="rId8" Type="http://schemas.openxmlformats.org/officeDocument/2006/relationships/customXml" Target="../customXml/item8.xml"/><Relationship Id="rId51"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slide" Target="slides/slide6.xml"/><Relationship Id="rId33" Type="http://schemas.openxmlformats.org/officeDocument/2006/relationships/slide" Target="slides/slide14.xml"/><Relationship Id="rId38" Type="http://schemas.openxmlformats.org/officeDocument/2006/relationships/slide" Target="slides/slide19.xml"/><Relationship Id="rId46" Type="http://schemas.openxmlformats.org/officeDocument/2006/relationships/slide" Target="slides/slide27.xml"/><Relationship Id="rId20" Type="http://schemas.openxmlformats.org/officeDocument/2006/relationships/slide" Target="slides/slide1.xml"/><Relationship Id="rId41" Type="http://schemas.openxmlformats.org/officeDocument/2006/relationships/slide" Target="slides/slide22.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slide" Target="slides/slide17.xml"/><Relationship Id="rId49" Type="http://schemas.openxmlformats.org/officeDocument/2006/relationships/notesMaster" Target="notesMasters/notesMaster1.xml"/><Relationship Id="rId57" Type="http://schemas.microsoft.com/office/2018/10/relationships/authors" Target="authors.xml"/><Relationship Id="rId10" Type="http://schemas.openxmlformats.org/officeDocument/2006/relationships/customXml" Target="../customXml/item10.xml"/><Relationship Id="rId31" Type="http://schemas.openxmlformats.org/officeDocument/2006/relationships/slide" Target="slides/slide12.xml"/><Relationship Id="rId44" Type="http://schemas.openxmlformats.org/officeDocument/2006/relationships/slide" Target="slides/slide25.xml"/><Relationship Id="rId5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2"/>
          </p:nvPr>
        </p:nvSpPr>
        <p:spPr>
          <a:xfrm>
            <a:off x="0" y="9119474"/>
            <a:ext cx="3169920" cy="480060"/>
          </a:xfrm>
          <a:prstGeom prst="rect">
            <a:avLst/>
          </a:prstGeom>
        </p:spPr>
        <p:txBody>
          <a:bodyPr vert="horz" lIns="96653" tIns="48327" rIns="96653" bIns="48327" rtlCol="0" anchor="b"/>
          <a:lstStyle>
            <a:lvl1pPr algn="l">
              <a:defRPr sz="1200"/>
            </a:lvl1pPr>
          </a:lstStyle>
          <a:p>
            <a:r>
              <a:rPr lang="en-US" sz="1500"/>
              <a:t>Quality and Condition</a:t>
            </a:r>
          </a:p>
        </p:txBody>
      </p:sp>
      <p:sp>
        <p:nvSpPr>
          <p:cNvPr id="6" name="Slide Number Placeholder 5"/>
          <p:cNvSpPr>
            <a:spLocks noGrp="1"/>
          </p:cNvSpPr>
          <p:nvPr>
            <p:ph type="sldNum" sz="quarter" idx="3"/>
          </p:nvPr>
        </p:nvSpPr>
        <p:spPr>
          <a:xfrm>
            <a:off x="4143587" y="9119474"/>
            <a:ext cx="3169920" cy="480060"/>
          </a:xfrm>
          <a:prstGeom prst="rect">
            <a:avLst/>
          </a:prstGeom>
        </p:spPr>
        <p:txBody>
          <a:bodyPr vert="horz" lIns="96653" tIns="48327" rIns="96653" bIns="48327" rtlCol="0" anchor="b"/>
          <a:lstStyle>
            <a:lvl1pPr algn="r">
              <a:defRPr sz="1200"/>
            </a:lvl1pPr>
          </a:lstStyle>
          <a:p>
            <a:fld id="{24377C9D-FB8C-468F-B5C8-A724B1B00387}" type="slidenum">
              <a:rPr lang="en-US" smtClean="0"/>
              <a:t>‹#›</a:t>
            </a:fld>
            <a:endParaRPr lang="en-US"/>
          </a:p>
        </p:txBody>
      </p:sp>
    </p:spTree>
    <p:extLst>
      <p:ext uri="{BB962C8B-B14F-4D97-AF65-F5344CB8AC3E}">
        <p14:creationId xmlns:p14="http://schemas.microsoft.com/office/powerpoint/2010/main" val="31048464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53" tIns="48327" rIns="96653" bIns="48327" rtlCol="0"/>
          <a:lstStyle>
            <a:lvl1pPr algn="r">
              <a:defRPr sz="1200"/>
            </a:lvl1pPr>
          </a:lstStyle>
          <a:p>
            <a:fld id="{ED20999E-4EFD-4D9D-B64B-0283B5BC808B}" type="datetimeFigureOut">
              <a:rPr lang="en-US" smtClean="0"/>
              <a:t>1/24/2023</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53" tIns="48327" rIns="96653" bIns="48327"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53" tIns="48327" rIns="96653" bIns="4832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0" cy="481726"/>
          </a:xfrm>
          <a:prstGeom prst="rect">
            <a:avLst/>
          </a:prstGeom>
        </p:spPr>
        <p:txBody>
          <a:bodyPr vert="horz" lIns="96653" tIns="48327" rIns="96653" bIns="48327"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5"/>
            <a:ext cx="3169920" cy="481726"/>
          </a:xfrm>
          <a:prstGeom prst="rect">
            <a:avLst/>
          </a:prstGeom>
        </p:spPr>
        <p:txBody>
          <a:bodyPr vert="horz" lIns="96653" tIns="48327" rIns="96653" bIns="48327" rtlCol="0" anchor="b"/>
          <a:lstStyle>
            <a:lvl1pPr algn="r">
              <a:defRPr sz="1200"/>
            </a:lvl1pPr>
          </a:lstStyle>
          <a:p>
            <a:fld id="{BDBBB2EE-B67D-4A32-B866-82E89DF5BD5A}" type="slidenum">
              <a:rPr lang="en-US" smtClean="0"/>
              <a:t>‹#›</a:t>
            </a:fld>
            <a:endParaRPr lang="en-US"/>
          </a:p>
        </p:txBody>
      </p:sp>
    </p:spTree>
    <p:extLst>
      <p:ext uri="{BB962C8B-B14F-4D97-AF65-F5344CB8AC3E}">
        <p14:creationId xmlns:p14="http://schemas.microsoft.com/office/powerpoint/2010/main" val="2688665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n.wikipedia.org/wiki/Psyllid" TargetMode="External"/><Relationship Id="rId7" Type="http://schemas.openxmlformats.org/officeDocument/2006/relationships/hyperlink" Target="https://en.wikipedia.org/wiki/Candidatus_Liberibacter"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en.wikipedia.org/wiki/Pathogen" TargetMode="External"/><Relationship Id="rId5" Type="http://schemas.openxmlformats.org/officeDocument/2006/relationships/hyperlink" Target="https://en.wikipedia.org/wiki/Vector_(epidemiology)" TargetMode="External"/><Relationship Id="rId4" Type="http://schemas.openxmlformats.org/officeDocument/2006/relationships/hyperlink" Target="https://en.wikipedia.org/wiki/Citrus"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ams.usda.gov/grades-standards/how-purchase-equipment-and-visual-aid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to instructor: Welcome participants to this training session.</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F4C4777-F427-4129-A57D-480341267A3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70643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99AE06F-A5E4-4400-82C0-D50D68AEB652}" type="slidenum">
              <a:rPr lang="en-US"/>
              <a:pPr>
                <a:defRPr/>
              </a:pPr>
              <a:t>10</a:t>
            </a:fld>
            <a:endParaRPr lang="en-US"/>
          </a:p>
        </p:txBody>
      </p:sp>
      <p:sp>
        <p:nvSpPr>
          <p:cNvPr id="34819" name="Rectangle 2"/>
          <p:cNvSpPr>
            <a:spLocks noGrp="1" noRot="1" noChangeAspect="1" noChangeArrowheads="1" noTextEdit="1"/>
          </p:cNvSpPr>
          <p:nvPr>
            <p:ph type="sldImg"/>
          </p:nvPr>
        </p:nvSpPr>
        <p:spPr>
          <a:xfrm>
            <a:off x="1693863" y="84138"/>
            <a:ext cx="4327525" cy="2435225"/>
          </a:xfrm>
          <a:ln/>
        </p:spPr>
      </p:sp>
      <p:sp>
        <p:nvSpPr>
          <p:cNvPr id="34820" name="Rectangle 3"/>
          <p:cNvSpPr>
            <a:spLocks noGrp="1" noChangeArrowheads="1"/>
          </p:cNvSpPr>
          <p:nvPr>
            <p:ph type="body" idx="1"/>
          </p:nvPr>
        </p:nvSpPr>
        <p:spPr>
          <a:noFill/>
          <a:ln/>
        </p:spPr>
        <p:txBody>
          <a:bodyPr/>
          <a:lstStyle/>
          <a:p>
            <a:r>
              <a:rPr lang="en-US" sz="2000" dirty="0"/>
              <a:t>The following quality defect is referred to as “scars”  Notice the circled areas on the cucumber, lime, tomato and apple. What do you see?  What would you do if this was the produce you received?</a:t>
            </a:r>
          </a:p>
          <a:p>
            <a:endParaRPr lang="en-US" sz="2000" dirty="0"/>
          </a:p>
          <a:p>
            <a:r>
              <a:rPr lang="en-US" sz="2000" dirty="0"/>
              <a:t>The USDA standards specify the size and/or depth of scars before the product is not a US No. 1.  </a:t>
            </a:r>
          </a:p>
          <a:p>
            <a:endParaRPr lang="en-US" sz="2000" dirty="0"/>
          </a:p>
          <a:p>
            <a:r>
              <a:rPr lang="en-US" sz="3200" dirty="0"/>
              <a:t>This scar did not happen in the box; it happened in the field. When immature fruits or vegetables are injured, or the skin or rind gets a scrape on it, the fruit or vegetable will try to heal itself. Just like when you get a scrape, your body may scar during the healing process. The scars will not get bigger. </a:t>
            </a:r>
          </a:p>
          <a:p>
            <a:endParaRPr lang="en-US" sz="3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t>What is the food safety concern of scarred produce? In general, scars do not cause a food safety issue and are simply unsightly and can be removed by peeling. Again, this is only affecting the look of the produce and not actually the edibility, so the price should be lower. If a scar penetrates the skin/rind it would then become a skin break or cut, which would be evaluated differently. </a:t>
            </a:r>
            <a:endParaRPr lang="en-US" sz="2000" dirty="0"/>
          </a:p>
          <a:p>
            <a:endParaRPr lang="en-US" sz="2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Think about the end use of the item, if you are slicing the cucumber, will anyone see the scar?  What about making salsa, or slicing tomato's, will the scar affect the appearance after you have prepared it for end use?</a:t>
            </a:r>
          </a:p>
        </p:txBody>
      </p:sp>
    </p:spTree>
    <p:extLst>
      <p:ext uri="{BB962C8B-B14F-4D97-AF65-F5344CB8AC3E}">
        <p14:creationId xmlns:p14="http://schemas.microsoft.com/office/powerpoint/2010/main" val="21411159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BE8B501-748B-43EF-AFDF-CD192A4D500F}" type="slidenum">
              <a:rPr lang="en-US"/>
              <a:pPr>
                <a:defRPr/>
              </a:pPr>
              <a:t>11</a:t>
            </a:fld>
            <a:endParaRPr lang="en-US"/>
          </a:p>
        </p:txBody>
      </p:sp>
      <p:sp>
        <p:nvSpPr>
          <p:cNvPr id="35843" name="Rectangle 2"/>
          <p:cNvSpPr>
            <a:spLocks noGrp="1" noRot="1" noChangeAspect="1" noChangeArrowheads="1" noTextEdit="1"/>
          </p:cNvSpPr>
          <p:nvPr>
            <p:ph type="sldImg"/>
          </p:nvPr>
        </p:nvSpPr>
        <p:spPr>
          <a:xfrm>
            <a:off x="1693863" y="84138"/>
            <a:ext cx="4327525" cy="2435225"/>
          </a:xfrm>
          <a:ln/>
        </p:spPr>
      </p:sp>
      <p:sp>
        <p:nvSpPr>
          <p:cNvPr id="35844" name="Rectangle 3"/>
          <p:cNvSpPr>
            <a:spLocks noGrp="1" noChangeArrowheads="1"/>
          </p:cNvSpPr>
          <p:nvPr>
            <p:ph type="body" idx="1"/>
          </p:nvPr>
        </p:nvSpPr>
        <p:spPr>
          <a:noFill/>
          <a:ln/>
        </p:spPr>
        <p:txBody>
          <a:bodyPr/>
          <a:lstStyle/>
          <a:p>
            <a:r>
              <a:rPr lang="en-US" sz="3600" dirty="0"/>
              <a:t>Color is also a quality defect if the produce does not have the color considered to be characteristic of that particular product. The color requirement depends on the variety and the grade. Color defects do not affect product safety.</a:t>
            </a:r>
          </a:p>
          <a:p>
            <a:endParaRPr lang="en-US" sz="3600" dirty="0"/>
          </a:p>
          <a:p>
            <a:r>
              <a:rPr lang="en-US" sz="3600" dirty="0"/>
              <a:t>Strawberries must have three-fourths or more of the surface area a pink or red color to be considered a high grade. That means there might be a lot of white color (25%) on your U.S. No. 1 strawberries. Is that okay with you? What if you want your strawberries to be all red? Could you write that in your specifications? Keep in mind that anytime you ask your supplier to sort or pack your produce in a specific way, you will pay more.</a:t>
            </a:r>
          </a:p>
          <a:p>
            <a:endParaRPr lang="en-US" sz="3600" dirty="0"/>
          </a:p>
          <a:p>
            <a:r>
              <a:rPr lang="en-US" sz="3600" dirty="0"/>
              <a:t>Lower grade strawberries may have more white color on the surface. If you specify a lower grade strawberry, such as U.S. No. 2, you may receive strawberries that are mostly white or are misshapen. However, a U.S. No. 2 strawberry may be completely acceptable to use if you are slicing and placing them in fresh fruit cups. </a:t>
            </a:r>
          </a:p>
          <a:p>
            <a:endParaRPr lang="en-US" sz="3600" dirty="0"/>
          </a:p>
          <a:p>
            <a:r>
              <a:rPr lang="en-US" sz="3600" dirty="0"/>
              <a:t>These grapes are supposed to be red grapes. They would be considered poorly colored and not U.S. No. 1 by inspectors. However, would you still eat them? They may have a great taste and could be served with fresh red apple slices for contrasting color.</a:t>
            </a:r>
          </a:p>
          <a:p>
            <a:endParaRPr lang="en-US" sz="3600" dirty="0"/>
          </a:p>
          <a:p>
            <a:r>
              <a:rPr lang="en-US" sz="3600" dirty="0"/>
              <a:t>Both of these apples are probably acceptable in your school meals program. The well- colored red apple in this photo may grade higher and cost more just because it is considered to be “more red” according to the grade standards. Again, the intended use is key when you consider appearance and quality defects. </a:t>
            </a:r>
          </a:p>
          <a:p>
            <a:endParaRPr lang="en-US" sz="2400" dirty="0"/>
          </a:p>
          <a:p>
            <a:r>
              <a:rPr lang="en-US" sz="2400" b="1" dirty="0"/>
              <a:t>This is different than the color which can be indicative of ripeness.  </a:t>
            </a:r>
            <a:r>
              <a:rPr lang="en-US" sz="2400" dirty="0"/>
              <a:t>These fruits are of a poorly colored quality- meaning that these colors will not improve as the produce ages.  The cost of this produce should be reduced but you need to consider that even if it’s at a reduced rate will the students eat the fruit even though it doesn’t look like it should?  There is no use in receiving poorly colored produce if it will go uneaten.  </a:t>
            </a:r>
          </a:p>
          <a:p>
            <a:endParaRPr lang="en-US" sz="2400" dirty="0"/>
          </a:p>
          <a:p>
            <a:r>
              <a:rPr lang="en-US" sz="2400" dirty="0"/>
              <a:t>What is the issue with poorly colored produce?</a:t>
            </a:r>
          </a:p>
          <a:p>
            <a:r>
              <a:rPr lang="en-US" sz="2400" dirty="0"/>
              <a:t>There is no food safety risk, but most varieties of strawberries will not be as sweet as ones that are nearly full red.   Most varieties of table grapes with low color berries may be a bit sourer, however there are varieties that do not get as much color in hot weather as in cold weather.  The sweetness of grapes is dependent on the soluble solids, which has a minimum in the USDA standards.  We will discuss the use of Apple color in a few more slides.</a:t>
            </a:r>
          </a:p>
          <a:p>
            <a:endParaRPr lang="en-US" sz="2000" b="1" dirty="0"/>
          </a:p>
        </p:txBody>
      </p:sp>
    </p:spTree>
    <p:extLst>
      <p:ext uri="{BB962C8B-B14F-4D97-AF65-F5344CB8AC3E}">
        <p14:creationId xmlns:p14="http://schemas.microsoft.com/office/powerpoint/2010/main" val="4663396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Before we talk about condition defects, I want to point out that many times size is also a part of Grade Standards. For example, a U.S. No.1., Potato has a minimum of 1-7/8th inches in diameter. This minimum can also be designated by the customer to be larger or smaller in diameter or weight. When ordering, size can be designated, but it may affect the price. Larger potatoes are generally more expensive, except for the specialty sizes such as B’s or C’s, which have a minimum and maximum diameter. Size in conjunction with Grade U.S. No.1., 100 size must meet - not less than 6 or more than 10 ounces in weight. </a:t>
            </a:r>
          </a:p>
        </p:txBody>
      </p:sp>
      <p:sp>
        <p:nvSpPr>
          <p:cNvPr id="4" name="Slide Number Placeholder 3"/>
          <p:cNvSpPr>
            <a:spLocks noGrp="1"/>
          </p:cNvSpPr>
          <p:nvPr>
            <p:ph type="sldNum" sz="quarter" idx="10"/>
          </p:nvPr>
        </p:nvSpPr>
        <p:spPr/>
        <p:txBody>
          <a:bodyPr/>
          <a:lstStyle/>
          <a:p>
            <a:pPr>
              <a:defRPr/>
            </a:pPr>
            <a:fld id="{4EED7D02-47AF-48C7-BC22-FE55D83A3937}" type="slidenum">
              <a:rPr lang="en-US" smtClean="0"/>
              <a:pPr>
                <a:defRPr/>
              </a:pPr>
              <a:t>12</a:t>
            </a:fld>
            <a:endParaRPr lang="en-US"/>
          </a:p>
        </p:txBody>
      </p:sp>
    </p:spTree>
    <p:extLst>
      <p:ext uri="{BB962C8B-B14F-4D97-AF65-F5344CB8AC3E}">
        <p14:creationId xmlns:p14="http://schemas.microsoft.com/office/powerpoint/2010/main" val="36172713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a:t>Citrus greening is spread primarily by gnat-sized insects called Asian citrus psyllids (</a:t>
            </a:r>
            <a:r>
              <a:rPr lang="en-US" err="1"/>
              <a:t>Diaphorina</a:t>
            </a:r>
            <a:r>
              <a:rPr lang="en-US"/>
              <a:t> </a:t>
            </a:r>
            <a:r>
              <a:rPr lang="en-US" err="1"/>
              <a:t>citri</a:t>
            </a:r>
            <a:r>
              <a:rPr lang="en-US"/>
              <a:t> </a:t>
            </a:r>
            <a:r>
              <a:rPr lang="en-US" err="1"/>
              <a:t>Kuwayama</a:t>
            </a:r>
            <a:r>
              <a:rPr lang="en-US"/>
              <a:t>). </a:t>
            </a:r>
          </a:p>
          <a:p>
            <a:r>
              <a:rPr lang="en-US"/>
              <a:t>These invasive pests transmit the disease to citrus trees and other host plants when they feed on the leaves and</a:t>
            </a:r>
            <a:r>
              <a:rPr lang="en-US" baseline="0"/>
              <a:t> stems. </a:t>
            </a:r>
            <a:r>
              <a:rPr lang="en-US"/>
              <a:t> </a:t>
            </a:r>
          </a:p>
          <a:p>
            <a:r>
              <a:rPr lang="en-US"/>
              <a:t>Causative agents are motile bacteria, (they can move on their own once plant in infected) The disease is vectored and transmitted by the Asian citrus </a:t>
            </a:r>
            <a:r>
              <a:rPr lang="en-US">
                <a:hlinkClick r:id="rId3" tooltip="Psyllid"/>
              </a:rPr>
              <a:t>psyllid</a:t>
            </a:r>
            <a:endParaRPr lang="en-US"/>
          </a:p>
          <a:p>
            <a:r>
              <a:rPr lang="en-US" b="1" i="1" err="1"/>
              <a:t>huánglóngbìng</a:t>
            </a:r>
            <a:r>
              <a:rPr lang="en-US"/>
              <a:t>; (who-nun-long-</a:t>
            </a:r>
            <a:r>
              <a:rPr lang="en-US" err="1"/>
              <a:t>bing</a:t>
            </a:r>
            <a:r>
              <a:rPr lang="en-US"/>
              <a:t>) literally: "yellow dragon disease"; or </a:t>
            </a:r>
            <a:r>
              <a:rPr lang="en-US" b="1"/>
              <a:t>HLB-  </a:t>
            </a:r>
            <a:r>
              <a:rPr lang="en-US"/>
              <a:t>is a disease of </a:t>
            </a:r>
            <a:r>
              <a:rPr lang="en-US">
                <a:hlinkClick r:id="rId4" tooltip="Citrus"/>
              </a:rPr>
              <a:t>citrus</a:t>
            </a:r>
            <a:r>
              <a:rPr lang="en-US"/>
              <a:t> caused by the </a:t>
            </a:r>
            <a:r>
              <a:rPr lang="en-US">
                <a:hlinkClick r:id="rId5" tooltip="Vector (epidemiology)"/>
              </a:rPr>
              <a:t>vector</a:t>
            </a:r>
            <a:r>
              <a:rPr lang="en-US"/>
              <a:t>-transmitted </a:t>
            </a:r>
            <a:r>
              <a:rPr lang="en-US">
                <a:hlinkClick r:id="rId6" tooltip="Pathogen"/>
              </a:rPr>
              <a:t>pathogen</a:t>
            </a:r>
            <a:r>
              <a:rPr lang="en-US"/>
              <a:t> </a:t>
            </a:r>
            <a:r>
              <a:rPr lang="en-US" i="1" err="1">
                <a:hlinkClick r:id="rId7" tooltip="Candidatus Liberibacter"/>
              </a:rPr>
              <a:t>Candidatus</a:t>
            </a:r>
            <a:r>
              <a:rPr lang="en-US">
                <a:hlinkClick r:id="rId7" tooltip="Candidatus Liberibacter"/>
              </a:rPr>
              <a:t> </a:t>
            </a:r>
            <a:r>
              <a:rPr lang="en-US" err="1">
                <a:hlinkClick r:id="rId7" tooltip="Candidatus Liberibacter"/>
              </a:rPr>
              <a:t>Liberibacter</a:t>
            </a:r>
            <a:r>
              <a:rPr lang="en-US">
                <a:hlinkClick r:id="rId7" tooltip="Candidatus Liberibacter"/>
              </a:rPr>
              <a:t> spp.</a:t>
            </a:r>
            <a:r>
              <a:rPr lang="en-US"/>
              <a:t> </a:t>
            </a:r>
          </a:p>
        </p:txBody>
      </p:sp>
      <p:sp>
        <p:nvSpPr>
          <p:cNvPr id="4" name="Slide Number Placeholder 3"/>
          <p:cNvSpPr>
            <a:spLocks noGrp="1"/>
          </p:cNvSpPr>
          <p:nvPr>
            <p:ph type="sldNum" sz="quarter" idx="10"/>
          </p:nvPr>
        </p:nvSpPr>
        <p:spPr/>
        <p:txBody>
          <a:bodyPr/>
          <a:lstStyle/>
          <a:p>
            <a:fld id="{BDBBB2EE-B67D-4A32-B866-82E89DF5BD5A}" type="slidenum">
              <a:rPr lang="en-US" smtClean="0"/>
              <a:t>13</a:t>
            </a:fld>
            <a:endParaRPr lang="en-US"/>
          </a:p>
        </p:txBody>
      </p:sp>
    </p:spTree>
    <p:extLst>
      <p:ext uri="{BB962C8B-B14F-4D97-AF65-F5344CB8AC3E}">
        <p14:creationId xmlns:p14="http://schemas.microsoft.com/office/powerpoint/2010/main" val="1438048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Discussion about plant disease</a:t>
            </a:r>
          </a:p>
          <a:p>
            <a:endParaRPr lang="en-US" dirty="0"/>
          </a:p>
          <a:p>
            <a:r>
              <a:rPr lang="en-US" dirty="0"/>
              <a:t>Panama disease is a plant disease of the roots of banana plants.  Panama disease, or Fusarium wilt of bananas is caused by the soilborne fungus.</a:t>
            </a:r>
          </a:p>
          <a:p>
            <a:r>
              <a:rPr lang="en-US" dirty="0"/>
              <a:t>It is a type of fusarium wilt, caused by the fungal pathogen </a:t>
            </a:r>
            <a:r>
              <a:rPr lang="en-US" i="1" dirty="0"/>
              <a:t>Fusarium </a:t>
            </a:r>
            <a:r>
              <a:rPr lang="en-US" i="1" dirty="0" err="1"/>
              <a:t>oxysporum</a:t>
            </a:r>
            <a:r>
              <a:rPr lang="en-US" i="1" dirty="0"/>
              <a:t> f. sp. </a:t>
            </a:r>
            <a:r>
              <a:rPr lang="en-US" i="1" dirty="0" err="1"/>
              <a:t>cubense</a:t>
            </a:r>
            <a:r>
              <a:rPr lang="en-US" i="1" dirty="0"/>
              <a:t> (</a:t>
            </a:r>
            <a:r>
              <a:rPr lang="en-US" i="1" dirty="0" err="1"/>
              <a:t>Foc</a:t>
            </a:r>
            <a:r>
              <a:rPr lang="en-US" i="1" dirty="0"/>
              <a:t>)</a:t>
            </a:r>
            <a:r>
              <a:rPr lang="en-US" dirty="0"/>
              <a:t>.  The pathogen is resistant to fungicide and cannot be controlled chemically.</a:t>
            </a:r>
          </a:p>
          <a:p>
            <a:endParaRPr lang="en-US" dirty="0"/>
          </a:p>
          <a:p>
            <a:r>
              <a:rPr lang="en-US" dirty="0"/>
              <a:t>In the 1950s a deadly strain of the fungus causing Fusarium Wilt (Panama disease) wiped out almost all banana plantations in Central and South America-Gros Michel variety. The Cavendish variety was resistant to the type of Fusarium that was causing Fusarium Wilt and widely planted across the globe to take the place of affected species.  The fungus has mutated and now the Cavendish variety is susceptible to the fungus.  Fusarium wilt disease cannot be treated with the application of fungicides or other chemical treatments, leading to widespread loss of banana plants. </a:t>
            </a:r>
            <a:endParaRPr lang="en-US" dirty="0">
              <a:cs typeface="Calibri"/>
            </a:endParaRPr>
          </a:p>
          <a:p>
            <a:endParaRPr lang="en-US" dirty="0"/>
          </a:p>
          <a:p>
            <a:r>
              <a:rPr lang="en-US" dirty="0"/>
              <a:t>There are no US grades for Bananas, this is where common language comes into play.  While a grade standard does not exist, you can apply the same terms to a product with quality and condition defects.  The fungus is not harmful to humans and not a food safety concern. </a:t>
            </a:r>
          </a:p>
          <a:p>
            <a:endParaRPr lang="en-US" dirty="0"/>
          </a:p>
        </p:txBody>
      </p:sp>
    </p:spTree>
    <p:extLst>
      <p:ext uri="{BB962C8B-B14F-4D97-AF65-F5344CB8AC3E}">
        <p14:creationId xmlns:p14="http://schemas.microsoft.com/office/powerpoint/2010/main" val="3786606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Discussion about insects</a:t>
            </a:r>
          </a:p>
          <a:p>
            <a:endParaRPr lang="en-US" dirty="0"/>
          </a:p>
          <a:p>
            <a:r>
              <a:rPr lang="en-US" dirty="0"/>
              <a:t>There are 4 types of injury that appear similar, Hail, Stink bug, Bitter pit and Apple maggot. Annually there is 37 MILLION in damage to apples in MD, PA, VA, WV,  That’s 18% of total crop affected. Injury does not express itself immediately on the fruit which makes detection difficult. An apple recently fed upon by the stink bug  will likely be harvested and stored without blemish, only to find the same fruit with very high levels of fruit damage after its removal from cold storage.  Many times, the exterior appearance of the fruit will not revel the internal damage.  It is important to cut samples of fruit to examine interior quality.</a:t>
            </a:r>
            <a:endParaRPr lang="en-US" dirty="0">
              <a:cs typeface="Calibri"/>
            </a:endParaRPr>
          </a:p>
          <a:p>
            <a:endParaRPr lang="en-US" dirty="0"/>
          </a:p>
          <a:p>
            <a:r>
              <a:rPr lang="en-US" dirty="0"/>
              <a:t>For all commodities, report damage by insects as a quality defect if the insects are dead. If insects are alive, score it as a condition defect. When both dead and</a:t>
            </a:r>
          </a:p>
          <a:p>
            <a:r>
              <a:rPr lang="en-US" dirty="0"/>
              <a:t>live insects are present in the sample, score as a condition defect.  In most cases if dead insects are found in cases of produce it is likely they were present at harvest and packing.  If live insects are discovered, it is probable the infestation occurred during storage and shipment.  The live insects are more likely to cause condition defects because the produce can not heal itself once harvested. </a:t>
            </a:r>
          </a:p>
          <a:p>
            <a:endParaRPr lang="en-US" dirty="0"/>
          </a:p>
          <a:p>
            <a:r>
              <a:rPr lang="en-US" dirty="0"/>
              <a:t>Depending on the insect, the presence of either live or dead may pose a food safety threat. </a:t>
            </a:r>
          </a:p>
        </p:txBody>
      </p:sp>
      <p:sp>
        <p:nvSpPr>
          <p:cNvPr id="4" name="Slide Number Placeholder 3"/>
          <p:cNvSpPr>
            <a:spLocks noGrp="1"/>
          </p:cNvSpPr>
          <p:nvPr>
            <p:ph type="sldNum" sz="quarter" idx="10"/>
          </p:nvPr>
        </p:nvSpPr>
        <p:spPr/>
        <p:txBody>
          <a:bodyPr/>
          <a:lstStyle/>
          <a:p>
            <a:fld id="{BDBBB2EE-B67D-4A32-B866-82E89DF5BD5A}" type="slidenum">
              <a:rPr lang="en-US" smtClean="0"/>
              <a:t>15</a:t>
            </a:fld>
            <a:endParaRPr lang="en-US"/>
          </a:p>
        </p:txBody>
      </p:sp>
    </p:spTree>
    <p:extLst>
      <p:ext uri="{BB962C8B-B14F-4D97-AF65-F5344CB8AC3E}">
        <p14:creationId xmlns:p14="http://schemas.microsoft.com/office/powerpoint/2010/main" val="16756343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Condition defects worsen over time and occur during picking, packing, and shipping, or after the growing process. </a:t>
            </a:r>
          </a:p>
          <a:p>
            <a:endParaRPr lang="en-US" dirty="0"/>
          </a:p>
        </p:txBody>
      </p:sp>
      <p:sp>
        <p:nvSpPr>
          <p:cNvPr id="4" name="Slide Number Placeholder 3"/>
          <p:cNvSpPr>
            <a:spLocks noGrp="1"/>
          </p:cNvSpPr>
          <p:nvPr>
            <p:ph type="sldNum" sz="quarter" idx="5"/>
          </p:nvPr>
        </p:nvSpPr>
        <p:spPr/>
        <p:txBody>
          <a:bodyPr/>
          <a:lstStyle/>
          <a:p>
            <a:fld id="{BDBBB2EE-B67D-4A32-B866-82E89DF5BD5A}" type="slidenum">
              <a:rPr lang="en-US" smtClean="0"/>
              <a:t>16</a:t>
            </a:fld>
            <a:endParaRPr lang="en-US"/>
          </a:p>
        </p:txBody>
      </p:sp>
    </p:spTree>
    <p:extLst>
      <p:ext uri="{BB962C8B-B14F-4D97-AF65-F5344CB8AC3E}">
        <p14:creationId xmlns:p14="http://schemas.microsoft.com/office/powerpoint/2010/main" val="9214514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Condition defects reduce shelf life, become a vector for the introduction of pathogens and will only continue to degrade the consume-ability of the produce.</a:t>
            </a:r>
          </a:p>
          <a:p>
            <a:endParaRPr lang="en-US" dirty="0"/>
          </a:p>
          <a:p>
            <a:r>
              <a:rPr lang="en-US" dirty="0"/>
              <a:t>Developing or progressive factors.</a:t>
            </a:r>
          </a:p>
          <a:p>
            <a:endParaRPr lang="en-US" dirty="0"/>
          </a:p>
          <a:p>
            <a:r>
              <a:rPr lang="en-US" dirty="0"/>
              <a:t>Condition defects are defects that will progressively get worse. Condition defects occur after harvest.  These defects usually occur in transit or storage and are considered separately from quality defects. A product may fail to meet the grade assigned but only due to the condition defects that affect them.</a:t>
            </a:r>
          </a:p>
          <a:p>
            <a:endParaRPr lang="en-US" dirty="0"/>
          </a:p>
        </p:txBody>
      </p:sp>
    </p:spTree>
    <p:extLst>
      <p:ext uri="{BB962C8B-B14F-4D97-AF65-F5344CB8AC3E}">
        <p14:creationId xmlns:p14="http://schemas.microsoft.com/office/powerpoint/2010/main" val="7829456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51A7B4E0-E010-4BED-81E2-5ACBF03B0AAE}" type="slidenum">
              <a:rPr lang="en-US"/>
              <a:pPr>
                <a:defRPr/>
              </a:pPr>
              <a:t>18</a:t>
            </a:fld>
            <a:endParaRPr lang="en-US"/>
          </a:p>
        </p:txBody>
      </p:sp>
      <p:sp>
        <p:nvSpPr>
          <p:cNvPr id="38915" name="Rectangle 2"/>
          <p:cNvSpPr>
            <a:spLocks noGrp="1" noRot="1" noChangeAspect="1" noChangeArrowheads="1" noTextEdit="1"/>
          </p:cNvSpPr>
          <p:nvPr>
            <p:ph type="sldImg"/>
          </p:nvPr>
        </p:nvSpPr>
        <p:spPr>
          <a:xfrm>
            <a:off x="1693863" y="84138"/>
            <a:ext cx="4327525" cy="2435225"/>
          </a:xfrm>
          <a:ln/>
        </p:spPr>
      </p:sp>
      <p:sp>
        <p:nvSpPr>
          <p:cNvPr id="38916" name="Rectangle 3"/>
          <p:cNvSpPr>
            <a:spLocks noGrp="1" noChangeArrowheads="1"/>
          </p:cNvSpPr>
          <p:nvPr>
            <p:ph type="body" idx="1"/>
          </p:nvPr>
        </p:nvSpPr>
        <p:spPr>
          <a:noFill/>
          <a:ln/>
        </p:spPr>
        <p:txBody>
          <a:bodyPr/>
          <a:lstStyle/>
          <a:p>
            <a:r>
              <a:rPr lang="en-US" sz="2000" dirty="0">
                <a:latin typeface="Times New Roman" pitchFamily="18" charset="0"/>
                <a:cs typeface="Times New Roman" pitchFamily="18" charset="0"/>
              </a:rPr>
              <a:t>N</a:t>
            </a:r>
            <a:r>
              <a:rPr lang="en-US" sz="3200" dirty="0"/>
              <a:t>ow we are going to talk about condition defects. The first example of a condition defect is bruising. </a:t>
            </a:r>
          </a:p>
          <a:p>
            <a:endParaRPr lang="en-US" sz="3200" dirty="0">
              <a:latin typeface="Times New Roman" pitchFamily="18" charset="0"/>
              <a:cs typeface="Times New Roman" pitchFamily="18" charset="0"/>
            </a:endParaRPr>
          </a:p>
          <a:p>
            <a:r>
              <a:rPr lang="en-US" sz="3200" dirty="0">
                <a:latin typeface="Times New Roman" pitchFamily="18" charset="0"/>
                <a:cs typeface="Times New Roman" pitchFamily="18" charset="0"/>
              </a:rPr>
              <a:t>A </a:t>
            </a:r>
            <a:r>
              <a:rPr lang="en-US" sz="3200" dirty="0"/>
              <a:t>farmer has to pick the product, put it in a container, process it, and put it on a truck, airplane, or train to get to you. Through these steps, the product may get bumped, banged, or dropped and bruised. </a:t>
            </a:r>
          </a:p>
          <a:p>
            <a:endParaRPr lang="en-US" sz="3200" dirty="0">
              <a:latin typeface="Times New Roman" pitchFamily="18" charset="0"/>
              <a:cs typeface="Times New Roman" pitchFamily="18" charset="0"/>
            </a:endParaRPr>
          </a:p>
          <a:p>
            <a:r>
              <a:rPr lang="en-US" sz="3200" dirty="0">
                <a:latin typeface="Times New Roman" pitchFamily="18" charset="0"/>
                <a:cs typeface="Times New Roman" pitchFamily="18" charset="0"/>
              </a:rPr>
              <a:t>C</a:t>
            </a:r>
            <a:r>
              <a:rPr lang="en-US" sz="3200" dirty="0"/>
              <a:t>ondition defects may get progressively worse over time—either between the point at which it is graded and when the produce gets to you, or after the produce gets to you and is stored in the refrigerator. Remember, quality defects will not get worse over time, but condition defects will. Bruises may get softer or bigger over time, or may change the taste or texture of the product. </a:t>
            </a:r>
            <a:endParaRPr lang="en-US" sz="3200" dirty="0">
              <a:latin typeface="Times New Roman" pitchFamily="18" charset="0"/>
              <a:cs typeface="Times New Roman" pitchFamily="18" charset="0"/>
            </a:endParaRPr>
          </a:p>
          <a:p>
            <a:endParaRPr lang="en-US" sz="3200" dirty="0">
              <a:latin typeface="Times New Roman" pitchFamily="18" charset="0"/>
              <a:cs typeface="Times New Roman" pitchFamily="18" charset="0"/>
            </a:endParaRPr>
          </a:p>
          <a:p>
            <a:r>
              <a:rPr lang="en-US" sz="3200" dirty="0"/>
              <a:t>Bruised spots present ideal conditions for microbial growth and, therefore, can present a food safety risk. Bruises can serve as an entryway for surface microorganisms. Once microorganisms (including pathogens) are internalized they cannot be removed and microbes will thrive in the nutrients provided by the flesh of the produce. </a:t>
            </a:r>
            <a:endParaRPr lang="en-US" sz="3200" dirty="0">
              <a:latin typeface="Times New Roman" pitchFamily="18" charset="0"/>
              <a:cs typeface="Times New Roman" pitchFamily="18" charset="0"/>
            </a:endParaRPr>
          </a:p>
          <a:p>
            <a:endParaRPr lang="en-US" sz="3200" dirty="0">
              <a:latin typeface="Times New Roman" pitchFamily="18" charset="0"/>
              <a:cs typeface="Times New Roman" pitchFamily="18" charset="0"/>
            </a:endParaRPr>
          </a:p>
          <a:p>
            <a:r>
              <a:rPr lang="en-US" sz="3200" dirty="0"/>
              <a:t>Current FDA food safety guidance for consumers is to cut away damaged or bruised areas before preparing/eating, but cutting out and throwing away the bruised produce will cost you more money because you will need to purchase more product to reach your desired yield. </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8564035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Shriveling is our third condition defect. Produce contains a lot of water—for example, watermelon is 95% water. As produce gets older, it loses moisture and it starts to shrivel.</a:t>
            </a:r>
          </a:p>
          <a:p>
            <a:endParaRPr lang="en-US" dirty="0"/>
          </a:p>
          <a:p>
            <a:r>
              <a:rPr lang="en-US" dirty="0"/>
              <a:t>One reason produce might shrivel is due to temperature fluctuations. If you have ever taken plums out of the refrigerator to ripen and then placed them back in the refrigerator, they shrivel up. Maintaining the cold chain helps to prevent dehydration and shriveling.</a:t>
            </a:r>
          </a:p>
          <a:p>
            <a:endParaRPr lang="en-US" dirty="0"/>
          </a:p>
          <a:p>
            <a:r>
              <a:rPr lang="en-US" dirty="0"/>
              <a:t>You may be tempted to soak produce in water or ice water to “crisp” it. This practice is not recommended because certain fruits and vegetables are susceptible to infiltration of surface microorganisms during soaking or submersion. This is especially true of tomatoes.</a:t>
            </a:r>
          </a:p>
          <a:p>
            <a:endParaRPr lang="en-US" dirty="0"/>
          </a:p>
          <a:p>
            <a:endParaRPr lang="en-US" dirty="0"/>
          </a:p>
          <a:p>
            <a:endParaRPr lang="en-US" dirty="0"/>
          </a:p>
        </p:txBody>
      </p:sp>
    </p:spTree>
    <p:extLst>
      <p:ext uri="{BB962C8B-B14F-4D97-AF65-F5344CB8AC3E}">
        <p14:creationId xmlns:p14="http://schemas.microsoft.com/office/powerpoint/2010/main" val="32852342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Note to instructor: Review the learning objectives with the participants.</a:t>
            </a:r>
          </a:p>
        </p:txBody>
      </p:sp>
    </p:spTree>
    <p:extLst>
      <p:ext uri="{BB962C8B-B14F-4D97-AF65-F5344CB8AC3E}">
        <p14:creationId xmlns:p14="http://schemas.microsoft.com/office/powerpoint/2010/main" val="2147148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7370" eaLnBrk="0" fontAlgn="base" hangingPunct="0">
              <a:spcBef>
                <a:spcPct val="30000"/>
              </a:spcBef>
              <a:spcAft>
                <a:spcPct val="0"/>
              </a:spcAft>
              <a:defRPr/>
            </a:pPr>
            <a:r>
              <a:rPr lang="en-US" i="0" baseline="0" dirty="0">
                <a:latin typeface="Times New Roman" pitchFamily="18" charset="0"/>
                <a:cs typeface="Times New Roman" pitchFamily="18" charset="0"/>
              </a:rPr>
              <a:t>Discoloration may indicate that spoilage is near or that the product has been damaged. If this is the case, then there is potential that microbes could thrive in these areas and gain entrance to the produce where they’ll have access to nutrients.  If you accept discolored produce, are you able to use the product right away?  Be careful because this defect gets worse with time, and you may have to end up throwing away produce.   </a:t>
            </a:r>
          </a:p>
          <a:p>
            <a:pPr defTabSz="937370" eaLnBrk="0" fontAlgn="base" hangingPunct="0">
              <a:spcBef>
                <a:spcPct val="30000"/>
              </a:spcBef>
              <a:spcAft>
                <a:spcPct val="0"/>
              </a:spcAft>
              <a:defRPr/>
            </a:pPr>
            <a:endParaRPr lang="en-US" i="0" baseline="0" dirty="0">
              <a:latin typeface="Times New Roman" pitchFamily="18" charset="0"/>
              <a:cs typeface="Times New Roman" pitchFamily="18" charset="0"/>
            </a:endParaRPr>
          </a:p>
          <a:p>
            <a:pPr marL="0" marR="0" lvl="0" indent="0" algn="l" defTabSz="937370" rtl="0" eaLnBrk="0" fontAlgn="base" latinLnBrk="0" hangingPunct="0">
              <a:lnSpc>
                <a:spcPct val="100000"/>
              </a:lnSpc>
              <a:spcBef>
                <a:spcPct val="30000"/>
              </a:spcBef>
              <a:spcAft>
                <a:spcPct val="0"/>
              </a:spcAft>
              <a:buClrTx/>
              <a:buSzTx/>
              <a:buFontTx/>
              <a:buNone/>
              <a:tabLst/>
              <a:defRPr/>
            </a:pPr>
            <a:r>
              <a:rPr lang="en-US" dirty="0"/>
              <a:t>This condition defect is called surface discoloration. Has anybody ever seen a potato like this one? What would happen if you stored it for a few days and then decided to use it? The brown spots will be bigger. It may even be brown inside and soft. It will definitely deteriorate more quickly than a potato without surface discoloration. </a:t>
            </a:r>
          </a:p>
          <a:p>
            <a:pPr defTabSz="937370" eaLnBrk="0" fontAlgn="base" hangingPunct="0">
              <a:spcBef>
                <a:spcPct val="30000"/>
              </a:spcBef>
              <a:spcAft>
                <a:spcPct val="0"/>
              </a:spcAft>
              <a:defRPr/>
            </a:pPr>
            <a:endParaRPr lang="en-US" i="0" baseline="0" dirty="0">
              <a:latin typeface="Times New Roman" pitchFamily="18" charset="0"/>
              <a:cs typeface="Times New Roman" pitchFamily="18" charset="0"/>
            </a:endParaRPr>
          </a:p>
          <a:p>
            <a:pPr defTabSz="937370" eaLnBrk="0" fontAlgn="base" hangingPunct="0">
              <a:spcBef>
                <a:spcPct val="30000"/>
              </a:spcBef>
              <a:spcAft>
                <a:spcPct val="0"/>
              </a:spcAft>
              <a:defRPr/>
            </a:pPr>
            <a:endParaRPr lang="en-US" i="0" baseline="0" dirty="0">
              <a:latin typeface="Times New Roman" pitchFamily="18" charset="0"/>
              <a:cs typeface="Times New Roman" pitchFamily="18" charset="0"/>
            </a:endParaRPr>
          </a:p>
          <a:p>
            <a:pPr defTabSz="937370" eaLnBrk="0" fontAlgn="base" hangingPunct="0">
              <a:spcBef>
                <a:spcPct val="30000"/>
              </a:spcBef>
              <a:spcAft>
                <a:spcPct val="0"/>
              </a:spcAft>
              <a:defRPr/>
            </a:pPr>
            <a:endParaRPr lang="en-US" i="0" baseline="0" dirty="0">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24329575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7370" eaLnBrk="0" fontAlgn="base" hangingPunct="0">
              <a:spcBef>
                <a:spcPct val="30000"/>
              </a:spcBef>
              <a:spcAft>
                <a:spcPct val="0"/>
              </a:spcAft>
              <a:defRPr/>
            </a:pPr>
            <a:r>
              <a:rPr lang="en-US" dirty="0">
                <a:latin typeface="Times New Roman" pitchFamily="18" charset="0"/>
                <a:cs typeface="Times New Roman" pitchFamily="18" charset="0"/>
              </a:rPr>
              <a:t>What</a:t>
            </a:r>
            <a:r>
              <a:rPr lang="en-US" baseline="0" dirty="0">
                <a:latin typeface="Times New Roman" pitchFamily="18" charset="0"/>
                <a:cs typeface="Times New Roman" pitchFamily="18" charset="0"/>
              </a:rPr>
              <a:t> is the food safety risk of condition discoloration?</a:t>
            </a:r>
          </a:p>
          <a:p>
            <a:pPr defTabSz="937370" eaLnBrk="0" fontAlgn="base" hangingPunct="0">
              <a:spcBef>
                <a:spcPct val="30000"/>
              </a:spcBef>
              <a:spcAft>
                <a:spcPct val="0"/>
              </a:spcAft>
              <a:defRPr/>
            </a:pPr>
            <a:r>
              <a:rPr lang="en-US" i="0" baseline="0" dirty="0">
                <a:latin typeface="Times New Roman" pitchFamily="18" charset="0"/>
                <a:cs typeface="Times New Roman" pitchFamily="18" charset="0"/>
              </a:rPr>
              <a:t>Discoloration may indicate that spoilage is near or that the product has been damaged. If this is the case, then there is potential that microbes could thrive in these areas and gain entrance to the produce where they’ll have access to nutrients. If you accept discolored produce, are you able to use the product right away?  Be careful because this defect gets worse with time, and you may have to end up throwing away produce.   </a:t>
            </a:r>
          </a:p>
          <a:p>
            <a:br>
              <a:rPr lang="en-US" dirty="0"/>
            </a:br>
            <a:r>
              <a:rPr lang="en-US" dirty="0"/>
              <a:t>http://www.ipt.us.com/produce-inspection-resources/inspectors-blog/defect-identification/romaine-rib-discoloration</a:t>
            </a:r>
          </a:p>
        </p:txBody>
      </p:sp>
    </p:spTree>
    <p:extLst>
      <p:ext uri="{BB962C8B-B14F-4D97-AF65-F5344CB8AC3E}">
        <p14:creationId xmlns:p14="http://schemas.microsoft.com/office/powerpoint/2010/main" val="28848687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 you score Russet Spotting?</a:t>
            </a:r>
          </a:p>
          <a:p>
            <a:endParaRPr lang="en-US" dirty="0"/>
          </a:p>
          <a:p>
            <a:pPr marL="0" indent="0">
              <a:buFont typeface="Arial" panose="020B0604020202020204" pitchFamily="34" charset="0"/>
              <a:buNone/>
            </a:pPr>
            <a:r>
              <a:rPr lang="en-US" dirty="0"/>
              <a:t>1 spot on 3 or more leaves</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More than 5 spots</a:t>
            </a:r>
            <a:r>
              <a:rPr lang="en-US" baseline="0" dirty="0"/>
              <a:t> on 1 leaf</a:t>
            </a:r>
          </a:p>
          <a:p>
            <a:pPr marL="0" indent="0">
              <a:buFont typeface="Arial" panose="020B0604020202020204" pitchFamily="34" charset="0"/>
              <a:buNone/>
            </a:pPr>
            <a:endParaRPr lang="en-US" dirty="0"/>
          </a:p>
          <a:p>
            <a:r>
              <a:rPr lang="en-US" dirty="0"/>
              <a:t>Is russet spotting a quality or condition issue?  </a:t>
            </a:r>
          </a:p>
          <a:p>
            <a:r>
              <a:rPr lang="en-US" dirty="0"/>
              <a:t>There is no condition issue, it’s just unsightly. </a:t>
            </a:r>
            <a:r>
              <a:rPr lang="en-US" i="0" dirty="0"/>
              <a:t>According to scientific studies, russet</a:t>
            </a:r>
            <a:r>
              <a:rPr lang="en-US" i="0" baseline="0" dirty="0"/>
              <a:t> spotting is strictly a visual defect.</a:t>
            </a:r>
            <a:r>
              <a:rPr lang="en-US" b="0" i="0" u="none" baseline="0" dirty="0"/>
              <a:t> Even if </a:t>
            </a:r>
            <a:r>
              <a:rPr lang="en-US" b="0" i="0" u="none" strike="noStrike" baseline="0" dirty="0"/>
              <a:t>this defect doesn’t present a </a:t>
            </a:r>
            <a:r>
              <a:rPr lang="en-US" b="0" i="0" u="none" baseline="0" dirty="0"/>
              <a:t>safety hazard, we should be careful to avoid this as the students are likely to throw away spotted lettuce instead of eating it.</a:t>
            </a:r>
          </a:p>
          <a:p>
            <a:endParaRPr lang="en-US" i="1" u="sng" baseline="0" dirty="0"/>
          </a:p>
          <a:p>
            <a:r>
              <a:rPr lang="en-US" i="0" u="none" baseline="0" dirty="0"/>
              <a:t>If the product goes uneaten then no money will be saved by accepting this defect.</a:t>
            </a:r>
            <a:endParaRPr lang="en-US" i="0" u="none" dirty="0"/>
          </a:p>
          <a:p>
            <a:endParaRPr lang="en-US" dirty="0"/>
          </a:p>
        </p:txBody>
      </p:sp>
    </p:spTree>
    <p:extLst>
      <p:ext uri="{BB962C8B-B14F-4D97-AF65-F5344CB8AC3E}">
        <p14:creationId xmlns:p14="http://schemas.microsoft.com/office/powerpoint/2010/main" val="10125742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Blotchy ripening, yellow shoulder, gray wall, and internal whitening all produce similar symptoms in tomato fruit and may in fact be different symptoms of the same disorder. All four disorders result in uneven ripening of tomato fruit. ‘Blotchy ripening’ usually refers to the disorder when parts of the fruit surface remain green, yellow, or orange and do not ripen. ‘Yellow shoulder’ is the term used when the discoloration occurs on the “shoulders” of the fruit, surrounding the stem. ‘Gray wall’ is the term used when the outer fruit walls turn brown or gray and collapse, compared to ‘internal whitening’, which refers to when the outer and inner fruit walls become white and corky.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Severe cases of blotchy ripening and yellow shoulder are most often associated with factors that limit the supply of potassium to maturing fruit. These factors include waterlogged and/or compacted soils, below-optimal potassium application rates, above-optimal nitrogen application rates, excessive application of potassium competitors, excessively large or dense canopies, and environmental conditions described in the next section.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33323222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last condition defect that we are going to discuss is decay. No matter how large or small the area of decay, it will be scored decayed and the grade will be affected. </a:t>
            </a:r>
          </a:p>
          <a:p>
            <a:endParaRPr lang="en-US" dirty="0"/>
          </a:p>
          <a:p>
            <a:r>
              <a:rPr lang="en-US" dirty="0"/>
              <a:t>Decay worsens rapidly. Decay may happen in storage and transit. You may open a case of produce and find decay. If there are two to three pieces of fruit with evidence of decay in the case, you are probably not going to want to refuse everything. However, do remove the decayed fruits or vegetables immediately because decay spreads. It is realistic to expect some decay. Every U.S. grade standard, even the highest grades, have a very small tolerance for decay (usually 1-2 percent). However if one third of the box is decayed, or even 5 percent (or whatever number you decide in your specification), then you should not accept the product and call the distributor. </a:t>
            </a:r>
          </a:p>
          <a:p>
            <a:endParaRPr lang="en-US" dirty="0"/>
          </a:p>
          <a:p>
            <a:r>
              <a:rPr lang="en-US" dirty="0"/>
              <a:t>Here we see decay on the blossom end of a tomato, on the stem and calyx of a sweet pepper and on the side of a strawberry.  Depending on the severity and location of the decayed area, some specimens may still be able to be used after all the decay is trimmed away.  As an example, the pepper walls and calyx may still be useable.  For</a:t>
            </a:r>
            <a:r>
              <a:rPr lang="en-US" baseline="0" dirty="0"/>
              <a:t> the other three, they should be discarded.</a:t>
            </a:r>
          </a:p>
          <a:p>
            <a:endParaRPr lang="en-US" baseline="0" dirty="0"/>
          </a:p>
          <a:p>
            <a:r>
              <a:rPr lang="en-US" i="0" baseline="0" dirty="0"/>
              <a:t>From a food safety perspective, a decayed spot is like a bruise and can serve as an entry point for microbes.  Microbes can also thrive in the decaying areas.  Decay usually results in a loss of the whole piece of produce so upon receiving the produce your staff needs to look at the product, all layers and every container and if decay is encountered the containers should be reworked to remove decayed product and possible credit or product return should be discussed with supplier.</a:t>
            </a:r>
            <a:endParaRPr lang="en-US" i="0" dirty="0"/>
          </a:p>
          <a:p>
            <a:endParaRPr lang="en-US" dirty="0"/>
          </a:p>
        </p:txBody>
      </p:sp>
    </p:spTree>
    <p:extLst>
      <p:ext uri="{BB962C8B-B14F-4D97-AF65-F5344CB8AC3E}">
        <p14:creationId xmlns:p14="http://schemas.microsoft.com/office/powerpoint/2010/main" val="25373592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is the common language used to describe most commodities with a firmness requirement:</a:t>
            </a:r>
          </a:p>
          <a:p>
            <a:endParaRPr lang="en-US" dirty="0"/>
          </a:p>
          <a:p>
            <a:r>
              <a:rPr lang="en-US" dirty="0"/>
              <a:t>This listing comes specifically from the Apple inspection instructions.</a:t>
            </a:r>
          </a:p>
          <a:p>
            <a:pPr marL="171450" indent="-171450">
              <a:buFont typeface="Arial" panose="020B0604020202020204" pitchFamily="34" charset="0"/>
              <a:buChar char="•"/>
            </a:pPr>
            <a:r>
              <a:rPr lang="en-US" dirty="0"/>
              <a:t>“Hard” means apples with a tenacious flesh and starchy flavor. </a:t>
            </a:r>
          </a:p>
          <a:p>
            <a:pPr marL="171450" indent="-171450">
              <a:buFont typeface="Arial" panose="020B0604020202020204" pitchFamily="34" charset="0"/>
              <a:buChar char="•"/>
            </a:pPr>
            <a:r>
              <a:rPr lang="en-US" dirty="0"/>
              <a:t>“Firm” means apples with a tenacious flesh but which are becoming crisp with a slightly starchy flavor, except the Delicious variety. </a:t>
            </a:r>
          </a:p>
          <a:p>
            <a:pPr marL="171450" indent="-171450">
              <a:buFont typeface="Arial" panose="020B0604020202020204" pitchFamily="34" charset="0"/>
              <a:buChar char="•"/>
            </a:pPr>
            <a:r>
              <a:rPr lang="en-US" dirty="0"/>
              <a:t>“Firm ripe” means apples with crisp flesh </a:t>
            </a:r>
          </a:p>
          <a:p>
            <a:pPr marL="171450" indent="-171450">
              <a:buFont typeface="Arial" panose="020B0604020202020204" pitchFamily="34" charset="0"/>
              <a:buChar char="•"/>
            </a:pPr>
            <a:r>
              <a:rPr lang="en-US" dirty="0"/>
              <a:t>“Ripe” means apples with mealy flesh and soon to become soft for the variety. </a:t>
            </a:r>
          </a:p>
          <a:p>
            <a:pPr marL="171450" indent="-171450">
              <a:buFont typeface="Arial" panose="020B0604020202020204" pitchFamily="34" charset="0"/>
              <a:buChar char="•"/>
            </a:pPr>
            <a:r>
              <a:rPr lang="en-US" dirty="0"/>
              <a:t>“Over-ripe” is a Condition defect scorable against ALL grades.</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For most commodities, the following common language is used to describe firmness; (hard, firm, firm-ripe, ripe and over-ripe) as an example for apples.  Every commodity that has a U.S. Standard for grade there is a companion book called the Inspection Instructions.  In the inspection instructions for covered commodities, you will find a section that provides firmness language specific to that commodity, if firmness is a requirement of the grade. </a:t>
            </a:r>
          </a:p>
          <a:p>
            <a:endParaRPr lang="en-US" dirty="0"/>
          </a:p>
        </p:txBody>
      </p:sp>
    </p:spTree>
    <p:extLst>
      <p:ext uri="{BB962C8B-B14F-4D97-AF65-F5344CB8AC3E}">
        <p14:creationId xmlns:p14="http://schemas.microsoft.com/office/powerpoint/2010/main" val="22956109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These are universal terms for color in bananas.  Suppliers usually use the numbers for providing orders.  Use these number when you order. Bananas should not be stored in to cool a place, such as a refrigerator.  They are tropical and will turn greyish and start breaking down quickly. The index number will increase every 24-48 hours if bananas are left in the carton they are received in with the plastic bag overwrap. </a:t>
            </a:r>
          </a:p>
          <a:p>
            <a:endParaRPr lang="en-US" dirty="0"/>
          </a:p>
          <a:p>
            <a:r>
              <a:rPr lang="en-US" dirty="0"/>
              <a:t>For most commodities, the following common language is used to describe color; (green, light green, yellowish-green, greenish-yellow, yellow) as an example for lettuces.  Every commodity that has a U.S. Standard for grade there is a companion book called the Inspection Instructions.  In the inspection instructions for covered commodities, you will find a section that provides color language specific to that commodity, if color is a requirement of the grade. </a:t>
            </a:r>
          </a:p>
        </p:txBody>
      </p:sp>
      <p:sp>
        <p:nvSpPr>
          <p:cNvPr id="4" name="Slide Number Placeholder 3"/>
          <p:cNvSpPr>
            <a:spLocks noGrp="1"/>
          </p:cNvSpPr>
          <p:nvPr>
            <p:ph type="sldNum" sz="quarter" idx="10"/>
          </p:nvPr>
        </p:nvSpPr>
        <p:spPr/>
        <p:txBody>
          <a:bodyPr/>
          <a:lstStyle/>
          <a:p>
            <a:fld id="{BDBBB2EE-B67D-4A32-B866-82E89DF5BD5A}" type="slidenum">
              <a:rPr lang="en-US" smtClean="0"/>
              <a:t>26</a:t>
            </a:fld>
            <a:endParaRPr lang="en-US"/>
          </a:p>
        </p:txBody>
      </p:sp>
    </p:spTree>
    <p:extLst>
      <p:ext uri="{BB962C8B-B14F-4D97-AF65-F5344CB8AC3E}">
        <p14:creationId xmlns:p14="http://schemas.microsoft.com/office/powerpoint/2010/main" val="10419240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Internal quality can be a confusing term.  Internal quality is not a factor of quality, it is a condition factor.  The condition of a product can affect the internal quality.  Good internal quality means the measure of the internal condition of the product only, such as soluble solids for sweetness, and mealy texture in apples. </a:t>
            </a:r>
          </a:p>
          <a:p>
            <a:endParaRPr lang="en-US" dirty="0"/>
          </a:p>
          <a:p>
            <a:r>
              <a:rPr lang="en-US" dirty="0"/>
              <a:t>Products such as cantaloupes, table grapes, and watermelons have specific guidelines and instructions in determining soluble solids in their respective commodity inspection instructions.</a:t>
            </a:r>
          </a:p>
          <a:p>
            <a:endParaRPr lang="en-US" dirty="0"/>
          </a:p>
          <a:p>
            <a:r>
              <a:rPr lang="en-US" dirty="0"/>
              <a:t>It is rare but not unheard of that you receive a load of the above commodities that are just not as sweet as you would expect.  In these cases, it is wise to perform an internal quality check of the soluble solids using a hand refractometer following the procedures in each instruction. </a:t>
            </a:r>
          </a:p>
        </p:txBody>
      </p:sp>
    </p:spTree>
    <p:extLst>
      <p:ext uri="{BB962C8B-B14F-4D97-AF65-F5344CB8AC3E}">
        <p14:creationId xmlns:p14="http://schemas.microsoft.com/office/powerpoint/2010/main" val="11413961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All U.S. grades for cantaloups require cantaloups to be not overripe or soft or wilted. </a:t>
            </a:r>
            <a:endParaRPr lang="en-US"/>
          </a:p>
          <a:p>
            <a:pPr marL="171450" indent="-171450">
              <a:buFont typeface="Arial" panose="020B0604020202020204" pitchFamily="34" charset="0"/>
              <a:buChar char="•"/>
            </a:pPr>
            <a:r>
              <a:rPr lang="en-US" dirty="0"/>
              <a:t>Soft or Overripe means that the flesh of the cantaloup is breaking down. Care should be exercised not to confuse bruises with soft or overripe cantaloups. Bruises typically only affect an isolated area, while soft or overripe generally affects most of the flesh of the cantaloup. Soft or overripe cantaloups are not permitted in any grade and shall be scored as serious damage.</a:t>
            </a:r>
            <a:endParaRPr lang="en-US">
              <a:cs typeface="Calibri"/>
            </a:endParaRPr>
          </a:p>
          <a:p>
            <a:pPr marL="171450" indent="-171450">
              <a:buFont typeface="Arial" panose="020B0604020202020204" pitchFamily="34" charset="0"/>
              <a:buChar char="•"/>
            </a:pPr>
            <a:r>
              <a:rPr lang="en-US" dirty="0"/>
              <a:t>Wilted means that the cantaloup is somewhat flabby, spongy, pliable, and the flesh is not breaking down as with soft. Wilted cantaloups are not permitted in any grade and shall be scored as serious damage.</a:t>
            </a:r>
            <a:endParaRPr lang="en-US" dirty="0">
              <a:cs typeface="Calibri"/>
            </a:endParaRPr>
          </a:p>
          <a:p>
            <a:r>
              <a:rPr lang="en-US" dirty="0"/>
              <a:t>For cantaloupes, ripeness and firmness go hand in hand.  Soft or wilted cantaloupes can be food safety concerns as the breakdown of rind can permit the entrance of pathogens. </a:t>
            </a:r>
            <a:endParaRPr lang="en-US" dirty="0">
              <a:cs typeface="Calibri"/>
            </a:endParaRPr>
          </a:p>
          <a:p>
            <a:pPr marL="0" indent="0">
              <a:buFont typeface="Arial" panose="020B0604020202020204" pitchFamily="34" charset="0"/>
              <a:buNone/>
            </a:pPr>
            <a:endParaRPr lang="en-US"/>
          </a:p>
          <a:p>
            <a:r>
              <a:rPr lang="en-US" dirty="0"/>
              <a:t>Cantaloups change from green to lighter or yellow color as the maturity and the firmness advances. The following terms shall be used to describe the ground color of cantaloups: Dark green, light green, turning, and yellow. In describing ground color, consider the predominating color of the cantaloup even though varying degrees of color may be present. </a:t>
            </a:r>
            <a:endParaRPr lang="en-US" dirty="0">
              <a:cs typeface="Calibri"/>
            </a:endParaRPr>
          </a:p>
          <a:p>
            <a:pPr marL="0" indent="0">
              <a:buFont typeface="Arial" panose="020B0604020202020204" pitchFamily="34" charset="0"/>
              <a:buNone/>
            </a:pPr>
            <a:endParaRPr lang="en-US"/>
          </a:p>
          <a:p>
            <a:r>
              <a:rPr lang="en-US" dirty="0"/>
              <a:t>Ground color is not to be confused with ground spot.  The ground spot is the location on the melon that was resting on the ground and can be typically identified by a slightly different color from the rest of the melon. </a:t>
            </a:r>
            <a:endParaRPr lang="en-US" dirty="0">
              <a:cs typeface="Calibri"/>
            </a:endParaRPr>
          </a:p>
        </p:txBody>
      </p:sp>
    </p:spTree>
    <p:extLst>
      <p:ext uri="{BB962C8B-B14F-4D97-AF65-F5344CB8AC3E}">
        <p14:creationId xmlns:p14="http://schemas.microsoft.com/office/powerpoint/2010/main" val="28495144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that you know about grading standards, talk to your distributors about the quality and condition you expect of the produce they deliver. Include this information in your specifications. Document poor quality and condition of produce on vendor complaint forms and reject poor quality and condition produce that does not meet your specifications. </a:t>
            </a:r>
          </a:p>
        </p:txBody>
      </p:sp>
      <p:sp>
        <p:nvSpPr>
          <p:cNvPr id="4" name="Slide Number Placeholder 3"/>
          <p:cNvSpPr>
            <a:spLocks noGrp="1"/>
          </p:cNvSpPr>
          <p:nvPr>
            <p:ph type="sldNum" sz="quarter" idx="5"/>
          </p:nvPr>
        </p:nvSpPr>
        <p:spPr/>
        <p:txBody>
          <a:bodyPr/>
          <a:lstStyle/>
          <a:p>
            <a:fld id="{A1A0E47E-2B91-4232-865E-C68B71B5CE60}" type="slidenum">
              <a:rPr lang="en-US" smtClean="0"/>
              <a:t>29</a:t>
            </a:fld>
            <a:endParaRPr lang="en-US"/>
          </a:p>
        </p:txBody>
      </p:sp>
    </p:spTree>
    <p:extLst>
      <p:ext uri="{BB962C8B-B14F-4D97-AF65-F5344CB8AC3E}">
        <p14:creationId xmlns:p14="http://schemas.microsoft.com/office/powerpoint/2010/main" val="12692356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Your specifications may include grades, so you need to understand what the grades mean in order to write good specifications to get the product you desire. </a:t>
            </a:r>
          </a:p>
          <a:p>
            <a:endParaRPr lang="en-US" dirty="0"/>
          </a:p>
        </p:txBody>
      </p:sp>
      <p:sp>
        <p:nvSpPr>
          <p:cNvPr id="4" name="Slide Number Placeholder 3"/>
          <p:cNvSpPr>
            <a:spLocks noGrp="1"/>
          </p:cNvSpPr>
          <p:nvPr>
            <p:ph type="sldNum" sz="quarter" idx="5"/>
          </p:nvPr>
        </p:nvSpPr>
        <p:spPr/>
        <p:txBody>
          <a:bodyPr/>
          <a:lstStyle/>
          <a:p>
            <a:fld id="{BDBBB2EE-B67D-4A32-B866-82E89DF5BD5A}" type="slidenum">
              <a:rPr lang="en-US" smtClean="0"/>
              <a:t>3</a:t>
            </a:fld>
            <a:endParaRPr lang="en-US"/>
          </a:p>
        </p:txBody>
      </p:sp>
    </p:spTree>
    <p:extLst>
      <p:ext uri="{BB962C8B-B14F-4D97-AF65-F5344CB8AC3E}">
        <p14:creationId xmlns:p14="http://schemas.microsoft.com/office/powerpoint/2010/main" val="29708651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Agricultural Marketing Service (AMS) develops descriptions for fresh produce quality and condition called U.S. Grade Standards. This uniform language is used to describe measurable quality and condition defects or absence of defects.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Grade standards help the buyer and the seller. </a:t>
            </a:r>
            <a:r>
              <a:rPr lang="en-US" b="1" dirty="0">
                <a:latin typeface="Verdana" panose="020B0604030504040204" pitchFamily="34" charset="0"/>
                <a:ea typeface="Verdana" panose="020B0604030504040204" pitchFamily="34" charset="0"/>
              </a:rPr>
              <a:t>Clearly defined “terms” allow you to know what you are buying without seeing the product.</a:t>
            </a:r>
          </a:p>
          <a:p>
            <a:r>
              <a:rPr lang="en-US" dirty="0"/>
              <a:t>The buyer knows what he/she is getting for the money. The seller doesn’t have to worry about produce being returned and having unhappy customers. Plus, the seller can demand a higher price for better quality produce.</a:t>
            </a:r>
          </a:p>
          <a:p>
            <a:pPr algn="l"/>
            <a:endParaRPr lang="en-US" b="0" i="0" dirty="0">
              <a:solidFill>
                <a:srgbClr val="212121"/>
              </a:solidFill>
              <a:effectLst/>
              <a:latin typeface="Source Sans Pro" panose="020B0503030403020204" pitchFamily="34" charset="0"/>
            </a:endParaRPr>
          </a:p>
          <a:p>
            <a:pPr algn="l"/>
            <a:r>
              <a:rPr lang="en-US" b="0" i="0" dirty="0">
                <a:solidFill>
                  <a:srgbClr val="212121"/>
                </a:solidFill>
                <a:effectLst/>
                <a:latin typeface="Source Sans Pro" panose="020B0503030403020204" pitchFamily="34" charset="0"/>
              </a:rPr>
              <a:t>Resources: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rgbClr val="212121"/>
                </a:solidFill>
                <a:effectLst/>
                <a:latin typeface="Source Sans Pro" panose="020B0503030403020204" pitchFamily="34" charset="0"/>
              </a:rPr>
              <a:t>https://www.ams.usda.gov/grades-standards </a:t>
            </a:r>
          </a:p>
          <a:p>
            <a:pPr marL="171450" indent="-171450" algn="l">
              <a:buFont typeface="Arial" panose="020B0604020202020204" pitchFamily="34" charset="0"/>
              <a:buChar char="•"/>
            </a:pPr>
            <a:r>
              <a:rPr lang="en-US" b="0" i="0" dirty="0">
                <a:solidFill>
                  <a:srgbClr val="212121"/>
                </a:solidFill>
                <a:effectLst/>
                <a:latin typeface="Source Sans Pro" panose="020B0503030403020204" pitchFamily="34" charset="0"/>
              </a:rPr>
              <a:t>Special photo guides, models, color standards, and other visual interpretative guides are available for reference to specific U.S. Grade Standards.</a:t>
            </a:r>
            <a:r>
              <a:rPr lang="en-US" b="0" i="0" u="sng" dirty="0">
                <a:solidFill>
                  <a:srgbClr val="2B5C0D"/>
                </a:solidFill>
                <a:effectLst/>
                <a:latin typeface="Source Sans Pro" panose="020B0503030403020204" pitchFamily="34" charset="0"/>
                <a:hlinkClick r:id="rId3"/>
              </a:rPr>
              <a:t> More information about visual aids &gt;</a:t>
            </a:r>
            <a:endParaRPr lang="en-US" b="0" i="0" dirty="0">
              <a:solidFill>
                <a:srgbClr val="212121"/>
              </a:solidFill>
              <a:effectLst/>
              <a:latin typeface="Source Sans Pro" panose="020B0503030403020204" pitchFamily="34" charset="0"/>
            </a:endParaRPr>
          </a:p>
        </p:txBody>
      </p:sp>
    </p:spTree>
    <p:extLst>
      <p:ext uri="{BB962C8B-B14F-4D97-AF65-F5344CB8AC3E}">
        <p14:creationId xmlns:p14="http://schemas.microsoft.com/office/powerpoint/2010/main" val="28785757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Quality defects occur during the growing process or as the product was being packed, but do not get worse with time. </a:t>
            </a:r>
          </a:p>
        </p:txBody>
      </p:sp>
      <p:sp>
        <p:nvSpPr>
          <p:cNvPr id="4" name="Slide Number Placeholder 3"/>
          <p:cNvSpPr>
            <a:spLocks noGrp="1"/>
          </p:cNvSpPr>
          <p:nvPr>
            <p:ph type="sldNum" sz="quarter" idx="5"/>
          </p:nvPr>
        </p:nvSpPr>
        <p:spPr/>
        <p:txBody>
          <a:bodyPr/>
          <a:lstStyle/>
          <a:p>
            <a:fld id="{BDBBB2EE-B67D-4A32-B866-82E89DF5BD5A}" type="slidenum">
              <a:rPr lang="en-US" smtClean="0"/>
              <a:t>5</a:t>
            </a:fld>
            <a:endParaRPr lang="en-US"/>
          </a:p>
        </p:txBody>
      </p:sp>
    </p:spTree>
    <p:extLst>
      <p:ext uri="{BB962C8B-B14F-4D97-AF65-F5344CB8AC3E}">
        <p14:creationId xmlns:p14="http://schemas.microsoft.com/office/powerpoint/2010/main" val="34029162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12121"/>
                </a:solidFill>
                <a:effectLst/>
                <a:latin typeface="Verdana" panose="020B0604030504040204" pitchFamily="34" charset="0"/>
                <a:ea typeface="Verdana" panose="020B0604030504040204" pitchFamily="34" charset="0"/>
              </a:rPr>
              <a:t>The USDA grade shields, official seals and labels are reputable symbols of the quality and integrity of American agricultural products.  Large-volume buyers such as grocery stores, military institutions, restaurants, and even foreign governments use the quality grades as a common “language," making business transactions easier.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212121"/>
              </a:solidFill>
              <a:effectLst/>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12121"/>
                </a:solidFill>
                <a:effectLst/>
                <a:latin typeface="Verdana" panose="020B0604030504040204" pitchFamily="34" charset="0"/>
                <a:ea typeface="Verdana" panose="020B0604030504040204" pitchFamily="34" charset="0"/>
              </a:rPr>
              <a:t>The USDA shields and labels assure consumers that the products they buy have gone through a rigorous review process by highly-skilled graders &amp; auditors that follow the official grade standards and process standards are developed, maintained and interpreted by USDA’s Agricultural Marketing Service.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212121"/>
              </a:solidFill>
              <a:effectLst/>
              <a:latin typeface="Verdana" panose="020B0604030504040204" pitchFamily="34" charset="0"/>
              <a:ea typeface="Verdana" panose="020B0604030504040204" pitchFamily="34" charset="0"/>
            </a:endParaRPr>
          </a:p>
          <a:p>
            <a:endParaRPr lang="en-US" dirty="0"/>
          </a:p>
        </p:txBody>
      </p:sp>
    </p:spTree>
    <p:extLst>
      <p:ext uri="{BB962C8B-B14F-4D97-AF65-F5344CB8AC3E}">
        <p14:creationId xmlns:p14="http://schemas.microsoft.com/office/powerpoint/2010/main" val="2854135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you go to the grocery or farmers market to select produce you can see exactly what you are getting.  You browse the appearance and determine the quality and condition based on sight and what you are looking for. You do not have this benefit when ordering for your school nutrition programs. You have a list from which to select and hope for the best when it arrives.  By learning the common language, you can communicate and specify the quality and condition of the items you are purchasing, and you have the common language to communicate things if they are not what you expected or specified. </a:t>
            </a:r>
          </a:p>
        </p:txBody>
      </p:sp>
    </p:spTree>
    <p:extLst>
      <p:ext uri="{BB962C8B-B14F-4D97-AF65-F5344CB8AC3E}">
        <p14:creationId xmlns:p14="http://schemas.microsoft.com/office/powerpoint/2010/main" val="6363227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Quality defects occur prior to harvest. The shape/size of a strawberry will not change after harvest for example. These things happened during the growing and development of the produce and will never change.  The defects are referred to as quality defects and they directly determine the grade assigned.  Typically, quality defects have no impact on the taste or nutritional value of the item.  Quality defects are usually visual driven defects and can be function driven defects depending on the end use of the product. Lets look at some common quality defects. </a:t>
            </a:r>
          </a:p>
        </p:txBody>
      </p:sp>
    </p:spTree>
    <p:extLst>
      <p:ext uri="{BB962C8B-B14F-4D97-AF65-F5344CB8AC3E}">
        <p14:creationId xmlns:p14="http://schemas.microsoft.com/office/powerpoint/2010/main" val="3867235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5EC6D9D8-A412-4E9D-BC30-571E7C387BED}" type="slidenum">
              <a:rPr lang="en-US"/>
              <a:pPr>
                <a:defRPr/>
              </a:pPr>
              <a:t>9</a:t>
            </a:fld>
            <a:endParaRPr lang="en-US"/>
          </a:p>
        </p:txBody>
      </p:sp>
      <p:sp>
        <p:nvSpPr>
          <p:cNvPr id="32771" name="Rectangle 2"/>
          <p:cNvSpPr>
            <a:spLocks noGrp="1" noRot="1" noChangeAspect="1" noChangeArrowheads="1" noTextEdit="1"/>
          </p:cNvSpPr>
          <p:nvPr>
            <p:ph type="sldImg"/>
          </p:nvPr>
        </p:nvSpPr>
        <p:spPr>
          <a:xfrm>
            <a:off x="1693863" y="84138"/>
            <a:ext cx="4327525" cy="2435225"/>
          </a:xfrm>
          <a:ln/>
        </p:spPr>
      </p:sp>
      <p:sp>
        <p:nvSpPr>
          <p:cNvPr id="32772" name="Rectangle 3"/>
          <p:cNvSpPr>
            <a:spLocks noGrp="1" noChangeArrowheads="1"/>
          </p:cNvSpPr>
          <p:nvPr>
            <p:ph type="body" idx="1"/>
          </p:nvPr>
        </p:nvSpPr>
        <p:spPr>
          <a:noFill/>
          <a:ln/>
        </p:spPr>
        <p:txBody>
          <a:bodyPr/>
          <a:lstStyle/>
          <a:p>
            <a:r>
              <a:rPr lang="en-US" sz="3200" dirty="0"/>
              <a:t>Produce shape may be altered because it is grown outside in uncertain conditions. It is difficult to control Mother Nature and her armies of insects, excess sun, rain, etc. Quality defects do not get worse over time. This cucumber will not get any more crooked, nor will it suddenly become straight. </a:t>
            </a:r>
          </a:p>
          <a:p>
            <a:endParaRPr lang="en-US" sz="3200" dirty="0">
              <a:latin typeface="Times New Roman" pitchFamily="18" charset="0"/>
              <a:cs typeface="Times New Roman" pitchFamily="18" charset="0"/>
            </a:endParaRPr>
          </a:p>
          <a:p>
            <a:r>
              <a:rPr lang="en-US" sz="3200" dirty="0"/>
              <a:t>Are you ever going to see a cucumber that crooked in a case that you get from your distributor? The farmer, the processor, or the distributor sorts products during grading and packing. For example, all the crooked cucumbers might be separated out from the cucumbers that make the highest grades. They might all get sold at a much lower price to someone who can use them even though they are crooked, maybe to a company that makes vegetable juice or who will run them all through a machine to chop or dice them. </a:t>
            </a:r>
            <a:endParaRPr lang="en-US" sz="2000" dirty="0">
              <a:latin typeface="Times New Roman" pitchFamily="18" charset="0"/>
              <a:cs typeface="Times New Roman" pitchFamily="18" charset="0"/>
            </a:endParaRPr>
          </a:p>
          <a:p>
            <a:endParaRPr lang="en-US" sz="2000" dirty="0"/>
          </a:p>
          <a:p>
            <a:r>
              <a:rPr lang="en-US" sz="3200" dirty="0"/>
              <a:t>Quality defects related to shape do not affect safety or taste. When your specifications state the apple must meet U.S. No. 1 requirements, the apple in the picture on this slide does not make the grade. It will taste exactly the same as a U.S. Extra Fancy apple. However, it may not fit through your fruit sectioning equipment. If you are planning to make applesauce, it may be acceptable. </a:t>
            </a:r>
          </a:p>
          <a:p>
            <a:endParaRPr lang="en-US" sz="2000" dirty="0">
              <a:latin typeface="Times New Roman" pitchFamily="18" charset="0"/>
              <a:cs typeface="Times New Roman" pitchFamily="18" charset="0"/>
            </a:endParaRPr>
          </a:p>
          <a:p>
            <a:r>
              <a:rPr lang="en-US" sz="2000" dirty="0">
                <a:latin typeface="Times New Roman"/>
                <a:cs typeface="Times New Roman"/>
              </a:rPr>
              <a:t>The cost of misshapen produce should be at a cheaper rate since stores and markets usually want the best looking fruit.  You can state that your school will accept misshapen produce at a reduced rate if you are not serving the produce whole.  For example slicing the cucumber for a salad.</a:t>
            </a:r>
          </a:p>
          <a:p>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10385478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2.xml"/><Relationship Id="rId4" Type="http://schemas.openxmlformats.org/officeDocument/2006/relationships/image" Target="../media/image4.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4.emf"/></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PSU cover pag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62047" y="3448002"/>
            <a:ext cx="7718093" cy="636905"/>
          </a:xfrm>
        </p:spPr>
        <p:txBody>
          <a:bodyPr/>
          <a:lstStyle>
            <a:lvl1pPr marL="0" indent="0" algn="l">
              <a:buNone/>
              <a:defRPr b="0" i="1">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7" name="Title 6"/>
          <p:cNvSpPr>
            <a:spLocks noGrp="1"/>
          </p:cNvSpPr>
          <p:nvPr>
            <p:ph type="title" hasCustomPrompt="1"/>
          </p:nvPr>
        </p:nvSpPr>
        <p:spPr>
          <a:xfrm>
            <a:off x="362047" y="2294807"/>
            <a:ext cx="7718093" cy="1143000"/>
          </a:xfrm>
        </p:spPr>
        <p:txBody>
          <a:bodyPr>
            <a:noAutofit/>
          </a:bodyPr>
          <a:lstStyle>
            <a:lvl1pPr algn="l">
              <a:lnSpc>
                <a:spcPct val="80000"/>
              </a:lnSpc>
              <a:defRPr sz="4400" b="1" i="0" baseline="0">
                <a:solidFill>
                  <a:schemeClr val="bg1"/>
                </a:solidFill>
                <a:latin typeface="Calibri"/>
                <a:cs typeface="Calibri"/>
              </a:defRPr>
            </a:lvl1pPr>
          </a:lstStyle>
          <a:p>
            <a:r>
              <a:rPr lang="en-US"/>
              <a:t>CLICK TO EDIT MASTER</a:t>
            </a:r>
            <a:br>
              <a:rPr lang="en-US"/>
            </a:br>
            <a:r>
              <a:rPr lang="en-US"/>
              <a:t>TITLE STYLE</a:t>
            </a:r>
          </a:p>
        </p:txBody>
      </p:sp>
      <p:sp>
        <p:nvSpPr>
          <p:cNvPr id="11" name="Text Placeholder 10"/>
          <p:cNvSpPr>
            <a:spLocks noGrp="1"/>
          </p:cNvSpPr>
          <p:nvPr>
            <p:ph type="body" sz="quarter" idx="10" hasCustomPrompt="1"/>
          </p:nvPr>
        </p:nvSpPr>
        <p:spPr>
          <a:xfrm>
            <a:off x="9275501" y="3359362"/>
            <a:ext cx="2676697" cy="253994"/>
          </a:xfrm>
        </p:spPr>
        <p:txBody>
          <a:bodyPr anchor="ctr" anchorCtr="0">
            <a:normAutofit/>
          </a:bodyPr>
          <a:lstStyle>
            <a:lvl1pPr marL="0" indent="0">
              <a:lnSpc>
                <a:spcPct val="70000"/>
              </a:lnSpc>
              <a:buNone/>
              <a:defRPr sz="1800" baseline="0">
                <a:solidFill>
                  <a:schemeClr val="bg1"/>
                </a:solidFill>
              </a:defRPr>
            </a:lvl1pPr>
          </a:lstStyle>
          <a:p>
            <a:pPr lvl="0"/>
            <a:r>
              <a:rPr lang="en-US"/>
              <a:t>Presenter Name</a:t>
            </a:r>
          </a:p>
        </p:txBody>
      </p:sp>
      <p:sp>
        <p:nvSpPr>
          <p:cNvPr id="12" name="Text Placeholder 10"/>
          <p:cNvSpPr>
            <a:spLocks noGrp="1"/>
          </p:cNvSpPr>
          <p:nvPr>
            <p:ph type="body" sz="quarter" idx="11" hasCustomPrompt="1"/>
          </p:nvPr>
        </p:nvSpPr>
        <p:spPr>
          <a:xfrm>
            <a:off x="9275501" y="3580578"/>
            <a:ext cx="2676697" cy="516193"/>
          </a:xfrm>
        </p:spPr>
        <p:txBody>
          <a:bodyPr anchor="t">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100" b="0" i="1" baseline="0">
                <a:solidFill>
                  <a:schemeClr val="bg1"/>
                </a:solidFill>
                <a:latin typeface="Cambria"/>
                <a:cs typeface="Cambri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Edit presenter title </a:t>
            </a:r>
          </a:p>
        </p:txBody>
      </p:sp>
      <p:cxnSp>
        <p:nvCxnSpPr>
          <p:cNvPr id="17" name="Straight Connector 16"/>
          <p:cNvCxnSpPr/>
          <p:nvPr/>
        </p:nvCxnSpPr>
        <p:spPr>
          <a:xfrm>
            <a:off x="9362904" y="3072582"/>
            <a:ext cx="2676697"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0" name="Text Placeholder 10"/>
          <p:cNvSpPr>
            <a:spLocks noGrp="1"/>
          </p:cNvSpPr>
          <p:nvPr>
            <p:ph type="body" sz="quarter" idx="12" hasCustomPrompt="1"/>
          </p:nvPr>
        </p:nvSpPr>
        <p:spPr>
          <a:xfrm>
            <a:off x="9275501" y="4293427"/>
            <a:ext cx="2676697" cy="253994"/>
          </a:xfrm>
        </p:spPr>
        <p:txBody>
          <a:bodyPr anchor="ctr" anchorCtr="0">
            <a:normAutofit/>
          </a:bodyPr>
          <a:lstStyle>
            <a:lvl1pPr marL="0" indent="0">
              <a:lnSpc>
                <a:spcPct val="70000"/>
              </a:lnSpc>
              <a:buNone/>
              <a:defRPr sz="1800" baseline="0">
                <a:solidFill>
                  <a:schemeClr val="bg1"/>
                </a:solidFill>
              </a:defRPr>
            </a:lvl1pPr>
          </a:lstStyle>
          <a:p>
            <a:pPr lvl="0"/>
            <a:r>
              <a:rPr lang="en-US"/>
              <a:t>Presenter Name</a:t>
            </a:r>
          </a:p>
        </p:txBody>
      </p:sp>
      <p:sp>
        <p:nvSpPr>
          <p:cNvPr id="21" name="Text Placeholder 10"/>
          <p:cNvSpPr>
            <a:spLocks noGrp="1"/>
          </p:cNvSpPr>
          <p:nvPr>
            <p:ph type="body" sz="quarter" idx="13" hasCustomPrompt="1"/>
          </p:nvPr>
        </p:nvSpPr>
        <p:spPr>
          <a:xfrm>
            <a:off x="9275501" y="4514643"/>
            <a:ext cx="2676697" cy="450645"/>
          </a:xfrm>
        </p:spPr>
        <p:txBody>
          <a:bodyPr anchor="t">
            <a:normAutofit/>
          </a:bodyPr>
          <a:lstStyle>
            <a:lvl1pPr marL="0" indent="0">
              <a:lnSpc>
                <a:spcPct val="100000"/>
              </a:lnSpc>
              <a:buNone/>
              <a:defRPr sz="1100" b="0" i="1" baseline="0">
                <a:solidFill>
                  <a:schemeClr val="bg1"/>
                </a:solidFill>
                <a:latin typeface="Cambria"/>
                <a:cs typeface="Cambria"/>
              </a:defRPr>
            </a:lvl1pPr>
          </a:lstStyle>
          <a:p>
            <a:pPr lvl="0"/>
            <a:r>
              <a:rPr lang="en-US"/>
              <a:t>Edit presenter title</a:t>
            </a:r>
          </a:p>
        </p:txBody>
      </p:sp>
      <p:pic>
        <p:nvPicPr>
          <p:cNvPr id="22" name="Picture 21" descr="USDA-Official Logo.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047" y="6210479"/>
            <a:ext cx="3199416" cy="367097"/>
          </a:xfrm>
          <a:prstGeom prst="rect">
            <a:avLst/>
          </a:prstGeom>
        </p:spPr>
      </p:pic>
      <p:pic>
        <p:nvPicPr>
          <p:cNvPr id="6" name="Picture 5" descr="PSU lockup.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62903" y="2441078"/>
            <a:ext cx="2404533" cy="533400"/>
          </a:xfrm>
          <a:prstGeom prst="rect">
            <a:avLst/>
          </a:prstGeom>
        </p:spPr>
      </p:pic>
    </p:spTree>
    <p:extLst>
      <p:ext uri="{BB962C8B-B14F-4D97-AF65-F5344CB8AC3E}">
        <p14:creationId xmlns:p14="http://schemas.microsoft.com/office/powerpoint/2010/main" val="798587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454776"/>
            <a:ext cx="2844800" cy="365125"/>
          </a:xfrm>
          <a:prstGeom prst="rect">
            <a:avLst/>
          </a:prstGeom>
        </p:spPr>
        <p:txBody>
          <a:bodyPr/>
          <a:lstStyle/>
          <a:p>
            <a:fld id="{3C9F943C-321A-42F5-B2A7-065D3573CE37}" type="datetimeFigureOut">
              <a:rPr lang="en-US" smtClean="0"/>
              <a:t>1/24/2023</a:t>
            </a:fld>
            <a:endParaRPr lang="en-US"/>
          </a:p>
        </p:txBody>
      </p:sp>
      <p:sp>
        <p:nvSpPr>
          <p:cNvPr id="5" name="Footer Placeholder 4"/>
          <p:cNvSpPr>
            <a:spLocks noGrp="1"/>
          </p:cNvSpPr>
          <p:nvPr>
            <p:ph type="ftr" sz="quarter" idx="11"/>
          </p:nvPr>
        </p:nvSpPr>
        <p:spPr>
          <a:xfrm>
            <a:off x="3759200" y="723900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7467601"/>
            <a:ext cx="2844800" cy="365125"/>
          </a:xfrm>
          <a:prstGeom prst="rect">
            <a:avLst/>
          </a:prstGeom>
        </p:spPr>
        <p:txBody>
          <a:bodyPr/>
          <a:lstStyle/>
          <a:p>
            <a:fld id="{62A2B558-279F-490F-9AC8-3B4B8CA698BF}" type="slidenum">
              <a:rPr lang="en-US" smtClean="0"/>
              <a:t>‹#›</a:t>
            </a:fld>
            <a:endParaRPr lang="en-US"/>
          </a:p>
        </p:txBody>
      </p:sp>
    </p:spTree>
    <p:extLst>
      <p:ext uri="{BB962C8B-B14F-4D97-AF65-F5344CB8AC3E}">
        <p14:creationId xmlns:p14="http://schemas.microsoft.com/office/powerpoint/2010/main" val="3342340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62280" y="7467601"/>
            <a:ext cx="2844800" cy="365125"/>
          </a:xfrm>
          <a:prstGeom prst="rect">
            <a:avLst/>
          </a:prstGeom>
        </p:spPr>
        <p:txBody>
          <a:bodyPr/>
          <a:lstStyle/>
          <a:p>
            <a:fld id="{3C9F943C-321A-42F5-B2A7-065D3573CE37}" type="datetimeFigureOut">
              <a:rPr lang="en-US" smtClean="0"/>
              <a:t>1/24/2023</a:t>
            </a:fld>
            <a:endParaRPr lang="en-US"/>
          </a:p>
        </p:txBody>
      </p:sp>
      <p:sp>
        <p:nvSpPr>
          <p:cNvPr id="5" name="Footer Placeholder 4"/>
          <p:cNvSpPr>
            <a:spLocks noGrp="1"/>
          </p:cNvSpPr>
          <p:nvPr>
            <p:ph type="ftr" sz="quarter" idx="11"/>
          </p:nvPr>
        </p:nvSpPr>
        <p:spPr>
          <a:xfrm>
            <a:off x="3759200" y="723900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7467601"/>
            <a:ext cx="2844800" cy="365125"/>
          </a:xfrm>
          <a:prstGeom prst="rect">
            <a:avLst/>
          </a:prstGeom>
        </p:spPr>
        <p:txBody>
          <a:bodyPr/>
          <a:lstStyle/>
          <a:p>
            <a:fld id="{62A2B558-279F-490F-9AC8-3B4B8CA698BF}" type="slidenum">
              <a:rPr lang="en-US" smtClean="0"/>
              <a:t>‹#›</a:t>
            </a:fld>
            <a:endParaRPr lang="en-US"/>
          </a:p>
        </p:txBody>
      </p:sp>
    </p:spTree>
    <p:extLst>
      <p:ext uri="{BB962C8B-B14F-4D97-AF65-F5344CB8AC3E}">
        <p14:creationId xmlns:p14="http://schemas.microsoft.com/office/powerpoint/2010/main" val="20297674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914400" y="609600"/>
            <a:ext cx="1036320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xfrm>
            <a:off x="609600" y="6356351"/>
            <a:ext cx="2844800" cy="365125"/>
          </a:xfrm>
          <a:prstGeom prst="rect">
            <a:avLst/>
          </a:prstGeom>
          <a:ln/>
        </p:spPr>
        <p:txBody>
          <a:bodyPr/>
          <a:lstStyle>
            <a:lvl1pPr>
              <a:defRPr/>
            </a:lvl1pPr>
          </a:lstStyle>
          <a:p>
            <a:pPr>
              <a:defRPr/>
            </a:pPr>
            <a:fld id="{042FB510-E3C6-4AD4-B486-1EE402AFBD6A}" type="datetime1">
              <a:rPr lang="en-US" smtClean="0"/>
              <a:pPr>
                <a:defRPr/>
              </a:pPr>
              <a:t>1/24/2023</a:t>
            </a:fld>
            <a:endParaRPr lang="en-US"/>
          </a:p>
        </p:txBody>
      </p:sp>
      <p:sp>
        <p:nvSpPr>
          <p:cNvPr id="4" name="Rectangle 5"/>
          <p:cNvSpPr>
            <a:spLocks noGrp="1" noChangeArrowheads="1"/>
          </p:cNvSpPr>
          <p:nvPr>
            <p:ph type="ftr" sz="quarter" idx="11"/>
          </p:nvPr>
        </p:nvSpPr>
        <p:spPr>
          <a:xfrm>
            <a:off x="4165600" y="6356351"/>
            <a:ext cx="3860800" cy="365125"/>
          </a:xfrm>
          <a:prstGeom prst="rect">
            <a:avLst/>
          </a:prstGeom>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xfrm>
            <a:off x="8737600" y="7467601"/>
            <a:ext cx="2844800" cy="365125"/>
          </a:xfrm>
          <a:prstGeom prst="rect">
            <a:avLst/>
          </a:prstGeom>
          <a:ln/>
        </p:spPr>
        <p:txBody>
          <a:bodyPr/>
          <a:lstStyle>
            <a:lvl1pPr>
              <a:defRPr/>
            </a:lvl1pPr>
          </a:lstStyle>
          <a:p>
            <a:pPr>
              <a:defRPr/>
            </a:pPr>
            <a:fld id="{85ED696B-772C-4CC3-ADF7-E5D33611BE4B}" type="slidenum">
              <a:rPr lang="en-US"/>
              <a:pPr>
                <a:defRPr/>
              </a:pPr>
              <a:t>‹#›</a:t>
            </a:fld>
            <a:endParaRPr lang="en-US"/>
          </a:p>
        </p:txBody>
      </p:sp>
    </p:spTree>
    <p:extLst>
      <p:ext uri="{BB962C8B-B14F-4D97-AF65-F5344CB8AC3E}">
        <p14:creationId xmlns:p14="http://schemas.microsoft.com/office/powerpoint/2010/main" val="1061010695"/>
      </p:ext>
    </p:extLst>
  </p:cSld>
  <p:clrMapOvr>
    <a:masterClrMapping/>
  </p:clrMapOvr>
  <p:transition>
    <p:cut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SU cover pag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62047" y="3448002"/>
            <a:ext cx="7718093" cy="636905"/>
          </a:xfrm>
        </p:spPr>
        <p:txBody>
          <a:bodyPr/>
          <a:lstStyle>
            <a:lvl1pPr marL="0" indent="0" algn="l">
              <a:buNone/>
              <a:defRPr b="0" i="1">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7" name="Title 6"/>
          <p:cNvSpPr>
            <a:spLocks noGrp="1"/>
          </p:cNvSpPr>
          <p:nvPr>
            <p:ph type="title" hasCustomPrompt="1"/>
          </p:nvPr>
        </p:nvSpPr>
        <p:spPr>
          <a:xfrm>
            <a:off x="362047" y="2294807"/>
            <a:ext cx="7718093" cy="1143000"/>
          </a:xfrm>
        </p:spPr>
        <p:txBody>
          <a:bodyPr>
            <a:noAutofit/>
          </a:bodyPr>
          <a:lstStyle>
            <a:lvl1pPr algn="l">
              <a:lnSpc>
                <a:spcPct val="80000"/>
              </a:lnSpc>
              <a:defRPr sz="4400" b="1" i="0" baseline="0">
                <a:solidFill>
                  <a:schemeClr val="bg1"/>
                </a:solidFill>
                <a:latin typeface="Calibri"/>
                <a:cs typeface="Calibri"/>
              </a:defRPr>
            </a:lvl1pPr>
          </a:lstStyle>
          <a:p>
            <a:r>
              <a:rPr lang="en-US"/>
              <a:t>CLICK TO EDIT MASTER</a:t>
            </a:r>
            <a:br>
              <a:rPr lang="en-US"/>
            </a:br>
            <a:r>
              <a:rPr lang="en-US"/>
              <a:t>TITLE STYLE</a:t>
            </a:r>
          </a:p>
        </p:txBody>
      </p:sp>
      <p:sp>
        <p:nvSpPr>
          <p:cNvPr id="11" name="Text Placeholder 10"/>
          <p:cNvSpPr>
            <a:spLocks noGrp="1"/>
          </p:cNvSpPr>
          <p:nvPr>
            <p:ph type="body" sz="quarter" idx="10" hasCustomPrompt="1"/>
          </p:nvPr>
        </p:nvSpPr>
        <p:spPr>
          <a:xfrm>
            <a:off x="9275501" y="3359362"/>
            <a:ext cx="2676697" cy="253994"/>
          </a:xfrm>
        </p:spPr>
        <p:txBody>
          <a:bodyPr anchor="ctr" anchorCtr="0">
            <a:normAutofit/>
          </a:bodyPr>
          <a:lstStyle>
            <a:lvl1pPr marL="0" indent="0">
              <a:lnSpc>
                <a:spcPct val="70000"/>
              </a:lnSpc>
              <a:buNone/>
              <a:defRPr sz="1800" baseline="0">
                <a:solidFill>
                  <a:schemeClr val="bg1"/>
                </a:solidFill>
              </a:defRPr>
            </a:lvl1pPr>
          </a:lstStyle>
          <a:p>
            <a:pPr lvl="0"/>
            <a:r>
              <a:rPr lang="en-US"/>
              <a:t>Presenter Name</a:t>
            </a:r>
          </a:p>
        </p:txBody>
      </p:sp>
      <p:sp>
        <p:nvSpPr>
          <p:cNvPr id="12" name="Text Placeholder 10"/>
          <p:cNvSpPr>
            <a:spLocks noGrp="1"/>
          </p:cNvSpPr>
          <p:nvPr>
            <p:ph type="body" sz="quarter" idx="11" hasCustomPrompt="1"/>
          </p:nvPr>
        </p:nvSpPr>
        <p:spPr>
          <a:xfrm>
            <a:off x="9275501" y="3580578"/>
            <a:ext cx="2676697" cy="516193"/>
          </a:xfrm>
        </p:spPr>
        <p:txBody>
          <a:bodyPr anchor="t">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100" b="0" i="1" baseline="0">
                <a:solidFill>
                  <a:schemeClr val="bg1"/>
                </a:solidFill>
                <a:latin typeface="Cambria"/>
                <a:cs typeface="Cambri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Edit presenter title </a:t>
            </a:r>
          </a:p>
        </p:txBody>
      </p:sp>
      <p:cxnSp>
        <p:nvCxnSpPr>
          <p:cNvPr id="17" name="Straight Connector 16"/>
          <p:cNvCxnSpPr/>
          <p:nvPr userDrawn="1"/>
        </p:nvCxnSpPr>
        <p:spPr>
          <a:xfrm>
            <a:off x="9362904" y="3072582"/>
            <a:ext cx="2676697"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0" name="Text Placeholder 10"/>
          <p:cNvSpPr>
            <a:spLocks noGrp="1"/>
          </p:cNvSpPr>
          <p:nvPr>
            <p:ph type="body" sz="quarter" idx="12" hasCustomPrompt="1"/>
          </p:nvPr>
        </p:nvSpPr>
        <p:spPr>
          <a:xfrm>
            <a:off x="9275501" y="4293427"/>
            <a:ext cx="2676697" cy="253994"/>
          </a:xfrm>
        </p:spPr>
        <p:txBody>
          <a:bodyPr anchor="ctr" anchorCtr="0">
            <a:normAutofit/>
          </a:bodyPr>
          <a:lstStyle>
            <a:lvl1pPr marL="0" indent="0">
              <a:lnSpc>
                <a:spcPct val="70000"/>
              </a:lnSpc>
              <a:buNone/>
              <a:defRPr sz="1800" baseline="0">
                <a:solidFill>
                  <a:schemeClr val="bg1"/>
                </a:solidFill>
              </a:defRPr>
            </a:lvl1pPr>
          </a:lstStyle>
          <a:p>
            <a:pPr lvl="0"/>
            <a:r>
              <a:rPr lang="en-US"/>
              <a:t>Presenter Name</a:t>
            </a:r>
          </a:p>
        </p:txBody>
      </p:sp>
      <p:sp>
        <p:nvSpPr>
          <p:cNvPr id="21" name="Text Placeholder 10"/>
          <p:cNvSpPr>
            <a:spLocks noGrp="1"/>
          </p:cNvSpPr>
          <p:nvPr>
            <p:ph type="body" sz="quarter" idx="13" hasCustomPrompt="1"/>
          </p:nvPr>
        </p:nvSpPr>
        <p:spPr>
          <a:xfrm>
            <a:off x="9275501" y="4514643"/>
            <a:ext cx="2676697" cy="450645"/>
          </a:xfrm>
        </p:spPr>
        <p:txBody>
          <a:bodyPr anchor="t">
            <a:normAutofit/>
          </a:bodyPr>
          <a:lstStyle>
            <a:lvl1pPr marL="0" indent="0">
              <a:lnSpc>
                <a:spcPct val="100000"/>
              </a:lnSpc>
              <a:buNone/>
              <a:defRPr sz="1100" b="0" i="1" baseline="0">
                <a:solidFill>
                  <a:schemeClr val="bg1"/>
                </a:solidFill>
                <a:latin typeface="Cambria"/>
                <a:cs typeface="Cambria"/>
              </a:defRPr>
            </a:lvl1pPr>
          </a:lstStyle>
          <a:p>
            <a:pPr lvl="0"/>
            <a:r>
              <a:rPr lang="en-US"/>
              <a:t>Edit presenter title</a:t>
            </a:r>
          </a:p>
        </p:txBody>
      </p:sp>
      <p:pic>
        <p:nvPicPr>
          <p:cNvPr id="22" name="Picture 21" descr="USDA-Official Logo.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2047" y="6210479"/>
            <a:ext cx="3199416" cy="367097"/>
          </a:xfrm>
          <a:prstGeom prst="rect">
            <a:avLst/>
          </a:prstGeom>
        </p:spPr>
      </p:pic>
      <p:pic>
        <p:nvPicPr>
          <p:cNvPr id="6" name="Picture 5" descr="PSU lockup.eps"/>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362903" y="2441078"/>
            <a:ext cx="2404533" cy="533400"/>
          </a:xfrm>
          <a:prstGeom prst="rect">
            <a:avLst/>
          </a:prstGeom>
        </p:spPr>
      </p:pic>
    </p:spTree>
    <p:extLst>
      <p:ext uri="{BB962C8B-B14F-4D97-AF65-F5344CB8AC3E}">
        <p14:creationId xmlns:p14="http://schemas.microsoft.com/office/powerpoint/2010/main" val="37825682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SU Content: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0" name="Text Placeholder 9"/>
          <p:cNvSpPr>
            <a:spLocks noGrp="1"/>
          </p:cNvSpPr>
          <p:nvPr>
            <p:ph type="body" sz="quarter" idx="10" hasCustomPrompt="1"/>
          </p:nvPr>
        </p:nvSpPr>
        <p:spPr>
          <a:xfrm>
            <a:off x="3879925" y="2564582"/>
            <a:ext cx="7811729" cy="598129"/>
          </a:xfrm>
        </p:spPr>
        <p:txBody>
          <a:bodyPr anchor="ctr">
            <a:normAutofit/>
          </a:bodyPr>
          <a:lstStyle>
            <a:lvl1pPr marL="0" indent="0">
              <a:lnSpc>
                <a:spcPct val="80000"/>
              </a:lnSpc>
              <a:buNone/>
              <a:defRPr sz="2800" b="1" i="0">
                <a:solidFill>
                  <a:schemeClr val="accent5"/>
                </a:solidFill>
                <a:latin typeface="Calibri"/>
                <a:cs typeface="Calibri"/>
              </a:defRPr>
            </a:lvl1pPr>
          </a:lstStyle>
          <a:p>
            <a:pPr lvl="0"/>
            <a:r>
              <a:rPr lang="en-US"/>
              <a:t>HEADER</a:t>
            </a:r>
          </a:p>
        </p:txBody>
      </p:sp>
      <p:sp>
        <p:nvSpPr>
          <p:cNvPr id="12" name="Isosceles Triangle 11"/>
          <p:cNvSpPr/>
          <p:nvPr userDrawn="1"/>
        </p:nvSpPr>
        <p:spPr>
          <a:xfrm rot="5400000">
            <a:off x="971648" y="1592933"/>
            <a:ext cx="1842933" cy="3786229"/>
          </a:xfrm>
          <a:custGeom>
            <a:avLst/>
            <a:gdLst>
              <a:gd name="connsiteX0" fmla="*/ 0 w 2032000"/>
              <a:gd name="connsiteY0" fmla="*/ 2884122 h 2884122"/>
              <a:gd name="connsiteX1" fmla="*/ 0 w 2032000"/>
              <a:gd name="connsiteY1" fmla="*/ 229412 h 2884122"/>
              <a:gd name="connsiteX2" fmla="*/ 225054 w 2032000"/>
              <a:gd name="connsiteY2" fmla="*/ 229412 h 2884122"/>
              <a:gd name="connsiteX3" fmla="*/ 393289 w 2032000"/>
              <a:gd name="connsiteY3" fmla="*/ 0 h 2884122"/>
              <a:gd name="connsiteX4" fmla="*/ 561524 w 2032000"/>
              <a:gd name="connsiteY4" fmla="*/ 229412 h 2884122"/>
              <a:gd name="connsiteX5" fmla="*/ 1949450 w 2032000"/>
              <a:gd name="connsiteY5" fmla="*/ 223062 h 2884122"/>
              <a:gd name="connsiteX6" fmla="*/ 2032000 w 2032000"/>
              <a:gd name="connsiteY6" fmla="*/ 2884122 h 2884122"/>
              <a:gd name="connsiteX7" fmla="*/ 0 w 2032000"/>
              <a:gd name="connsiteY7" fmla="*/ 2884122 h 2884122"/>
              <a:gd name="connsiteX0" fmla="*/ 0 w 1949450"/>
              <a:gd name="connsiteY0" fmla="*/ 2884122 h 2884122"/>
              <a:gd name="connsiteX1" fmla="*/ 0 w 1949450"/>
              <a:gd name="connsiteY1" fmla="*/ 229412 h 2884122"/>
              <a:gd name="connsiteX2" fmla="*/ 225054 w 1949450"/>
              <a:gd name="connsiteY2" fmla="*/ 229412 h 2884122"/>
              <a:gd name="connsiteX3" fmla="*/ 393289 w 1949450"/>
              <a:gd name="connsiteY3" fmla="*/ 0 h 2884122"/>
              <a:gd name="connsiteX4" fmla="*/ 561524 w 1949450"/>
              <a:gd name="connsiteY4" fmla="*/ 229412 h 2884122"/>
              <a:gd name="connsiteX5" fmla="*/ 1949450 w 1949450"/>
              <a:gd name="connsiteY5" fmla="*/ 223062 h 2884122"/>
              <a:gd name="connsiteX6" fmla="*/ 1949450 w 1949450"/>
              <a:gd name="connsiteY6" fmla="*/ 2884122 h 2884122"/>
              <a:gd name="connsiteX7" fmla="*/ 0 w 1949450"/>
              <a:gd name="connsiteY7" fmla="*/ 2884122 h 2884122"/>
              <a:gd name="connsiteX0" fmla="*/ 0 w 1949450"/>
              <a:gd name="connsiteY0" fmla="*/ 2839672 h 2839672"/>
              <a:gd name="connsiteX1" fmla="*/ 0 w 1949450"/>
              <a:gd name="connsiteY1" fmla="*/ 184962 h 2839672"/>
              <a:gd name="connsiteX2" fmla="*/ 225054 w 1949450"/>
              <a:gd name="connsiteY2" fmla="*/ 184962 h 2839672"/>
              <a:gd name="connsiteX3" fmla="*/ 393292 w 1949450"/>
              <a:gd name="connsiteY3" fmla="*/ 0 h 2839672"/>
              <a:gd name="connsiteX4" fmla="*/ 561524 w 1949450"/>
              <a:gd name="connsiteY4" fmla="*/ 184962 h 2839672"/>
              <a:gd name="connsiteX5" fmla="*/ 1949450 w 1949450"/>
              <a:gd name="connsiteY5" fmla="*/ 178612 h 2839672"/>
              <a:gd name="connsiteX6" fmla="*/ 1949450 w 1949450"/>
              <a:gd name="connsiteY6" fmla="*/ 2839672 h 2839672"/>
              <a:gd name="connsiteX7" fmla="*/ 0 w 1949450"/>
              <a:gd name="connsiteY7" fmla="*/ 2839672 h 283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9450" h="2839672">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rgbClr val="3AA4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4" name="Text Placeholder 9"/>
          <p:cNvSpPr>
            <a:spLocks noGrp="1"/>
          </p:cNvSpPr>
          <p:nvPr>
            <p:ph type="body" sz="quarter" idx="12" hasCustomPrompt="1"/>
          </p:nvPr>
        </p:nvSpPr>
        <p:spPr>
          <a:xfrm>
            <a:off x="187367" y="2712065"/>
            <a:ext cx="3100979" cy="1597741"/>
          </a:xfrm>
        </p:spPr>
        <p:txBody>
          <a:bodyPr anchor="ctr">
            <a:normAutofit/>
          </a:bodyPr>
          <a:lstStyle>
            <a:lvl1pPr marL="0" indent="0">
              <a:lnSpc>
                <a:spcPct val="80000"/>
              </a:lnSpc>
              <a:buNone/>
              <a:defRPr sz="9600" b="1" i="0">
                <a:solidFill>
                  <a:schemeClr val="bg1"/>
                </a:solidFill>
                <a:latin typeface="Calibri"/>
                <a:cs typeface="Calibri"/>
              </a:defRPr>
            </a:lvl1pPr>
          </a:lstStyle>
          <a:p>
            <a:pPr lvl="0"/>
            <a:r>
              <a:rPr lang="en-US"/>
              <a:t>31%</a:t>
            </a:r>
          </a:p>
        </p:txBody>
      </p:sp>
      <p:pic>
        <p:nvPicPr>
          <p:cNvPr id="5" name="Picture 4"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6" name="Picture 15"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7" name="Text Placeholder 6"/>
          <p:cNvSpPr>
            <a:spLocks noGrp="1"/>
          </p:cNvSpPr>
          <p:nvPr>
            <p:ph type="body" sz="quarter" idx="13" hasCustomPrompt="1"/>
          </p:nvPr>
        </p:nvSpPr>
        <p:spPr>
          <a:xfrm>
            <a:off x="3879851" y="3180716"/>
            <a:ext cx="7831667" cy="2204085"/>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9268351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SU Long Content: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0" name="Text Placeholder 9"/>
          <p:cNvSpPr>
            <a:spLocks noGrp="1"/>
          </p:cNvSpPr>
          <p:nvPr>
            <p:ph type="body" sz="quarter" idx="10" hasCustomPrompt="1"/>
          </p:nvPr>
        </p:nvSpPr>
        <p:spPr>
          <a:xfrm>
            <a:off x="3786230" y="1845414"/>
            <a:ext cx="7811729" cy="598129"/>
          </a:xfrm>
        </p:spPr>
        <p:txBody>
          <a:bodyPr anchor="ctr">
            <a:normAutofit/>
          </a:bodyPr>
          <a:lstStyle>
            <a:lvl1pPr marL="0" indent="0">
              <a:lnSpc>
                <a:spcPct val="80000"/>
              </a:lnSpc>
              <a:buNone/>
              <a:defRPr sz="2800" b="1" i="0">
                <a:solidFill>
                  <a:schemeClr val="accent5"/>
                </a:solidFill>
                <a:latin typeface="Calibri"/>
                <a:cs typeface="Calibri"/>
              </a:defRPr>
            </a:lvl1pPr>
          </a:lstStyle>
          <a:p>
            <a:pPr lvl="0"/>
            <a:r>
              <a:rPr lang="en-US"/>
              <a:t>HEADER</a:t>
            </a:r>
          </a:p>
        </p:txBody>
      </p:sp>
      <p:sp>
        <p:nvSpPr>
          <p:cNvPr id="12" name="Isosceles Triangle 11"/>
          <p:cNvSpPr/>
          <p:nvPr userDrawn="1"/>
        </p:nvSpPr>
        <p:spPr>
          <a:xfrm rot="5400000">
            <a:off x="971648" y="794062"/>
            <a:ext cx="1842933" cy="3786229"/>
          </a:xfrm>
          <a:custGeom>
            <a:avLst/>
            <a:gdLst>
              <a:gd name="connsiteX0" fmla="*/ 0 w 2032000"/>
              <a:gd name="connsiteY0" fmla="*/ 2884122 h 2884122"/>
              <a:gd name="connsiteX1" fmla="*/ 0 w 2032000"/>
              <a:gd name="connsiteY1" fmla="*/ 229412 h 2884122"/>
              <a:gd name="connsiteX2" fmla="*/ 225054 w 2032000"/>
              <a:gd name="connsiteY2" fmla="*/ 229412 h 2884122"/>
              <a:gd name="connsiteX3" fmla="*/ 393289 w 2032000"/>
              <a:gd name="connsiteY3" fmla="*/ 0 h 2884122"/>
              <a:gd name="connsiteX4" fmla="*/ 561524 w 2032000"/>
              <a:gd name="connsiteY4" fmla="*/ 229412 h 2884122"/>
              <a:gd name="connsiteX5" fmla="*/ 1949450 w 2032000"/>
              <a:gd name="connsiteY5" fmla="*/ 223062 h 2884122"/>
              <a:gd name="connsiteX6" fmla="*/ 2032000 w 2032000"/>
              <a:gd name="connsiteY6" fmla="*/ 2884122 h 2884122"/>
              <a:gd name="connsiteX7" fmla="*/ 0 w 2032000"/>
              <a:gd name="connsiteY7" fmla="*/ 2884122 h 2884122"/>
              <a:gd name="connsiteX0" fmla="*/ 0 w 1949450"/>
              <a:gd name="connsiteY0" fmla="*/ 2884122 h 2884122"/>
              <a:gd name="connsiteX1" fmla="*/ 0 w 1949450"/>
              <a:gd name="connsiteY1" fmla="*/ 229412 h 2884122"/>
              <a:gd name="connsiteX2" fmla="*/ 225054 w 1949450"/>
              <a:gd name="connsiteY2" fmla="*/ 229412 h 2884122"/>
              <a:gd name="connsiteX3" fmla="*/ 393289 w 1949450"/>
              <a:gd name="connsiteY3" fmla="*/ 0 h 2884122"/>
              <a:gd name="connsiteX4" fmla="*/ 561524 w 1949450"/>
              <a:gd name="connsiteY4" fmla="*/ 229412 h 2884122"/>
              <a:gd name="connsiteX5" fmla="*/ 1949450 w 1949450"/>
              <a:gd name="connsiteY5" fmla="*/ 223062 h 2884122"/>
              <a:gd name="connsiteX6" fmla="*/ 1949450 w 1949450"/>
              <a:gd name="connsiteY6" fmla="*/ 2884122 h 2884122"/>
              <a:gd name="connsiteX7" fmla="*/ 0 w 1949450"/>
              <a:gd name="connsiteY7" fmla="*/ 2884122 h 2884122"/>
              <a:gd name="connsiteX0" fmla="*/ 0 w 1949450"/>
              <a:gd name="connsiteY0" fmla="*/ 2839672 h 2839672"/>
              <a:gd name="connsiteX1" fmla="*/ 0 w 1949450"/>
              <a:gd name="connsiteY1" fmla="*/ 184962 h 2839672"/>
              <a:gd name="connsiteX2" fmla="*/ 225054 w 1949450"/>
              <a:gd name="connsiteY2" fmla="*/ 184962 h 2839672"/>
              <a:gd name="connsiteX3" fmla="*/ 393292 w 1949450"/>
              <a:gd name="connsiteY3" fmla="*/ 0 h 2839672"/>
              <a:gd name="connsiteX4" fmla="*/ 561524 w 1949450"/>
              <a:gd name="connsiteY4" fmla="*/ 184962 h 2839672"/>
              <a:gd name="connsiteX5" fmla="*/ 1949450 w 1949450"/>
              <a:gd name="connsiteY5" fmla="*/ 178612 h 2839672"/>
              <a:gd name="connsiteX6" fmla="*/ 1949450 w 1949450"/>
              <a:gd name="connsiteY6" fmla="*/ 2839672 h 2839672"/>
              <a:gd name="connsiteX7" fmla="*/ 0 w 1949450"/>
              <a:gd name="connsiteY7" fmla="*/ 2839672 h 283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9450" h="2839672">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4" name="Text Placeholder 9"/>
          <p:cNvSpPr>
            <a:spLocks noGrp="1"/>
          </p:cNvSpPr>
          <p:nvPr>
            <p:ph type="body" sz="quarter" idx="12" hasCustomPrompt="1"/>
          </p:nvPr>
        </p:nvSpPr>
        <p:spPr>
          <a:xfrm>
            <a:off x="187367" y="1913195"/>
            <a:ext cx="3100979" cy="1597741"/>
          </a:xfrm>
        </p:spPr>
        <p:txBody>
          <a:bodyPr anchor="ctr">
            <a:normAutofit/>
          </a:bodyPr>
          <a:lstStyle>
            <a:lvl1pPr marL="0" indent="0">
              <a:lnSpc>
                <a:spcPct val="80000"/>
              </a:lnSpc>
              <a:buNone/>
              <a:defRPr sz="9600" b="1" i="0">
                <a:solidFill>
                  <a:schemeClr val="bg1"/>
                </a:solidFill>
                <a:latin typeface="Calibri"/>
                <a:cs typeface="Calibri"/>
              </a:defRPr>
            </a:lvl1pPr>
          </a:lstStyle>
          <a:p>
            <a:pPr lvl="0"/>
            <a:r>
              <a:rPr lang="en-US"/>
              <a:t>31%</a:t>
            </a:r>
          </a:p>
        </p:txBody>
      </p:sp>
      <p:pic>
        <p:nvPicPr>
          <p:cNvPr id="20" name="Picture 19"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21" name="Picture 20"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Text Placeholder 3"/>
          <p:cNvSpPr>
            <a:spLocks noGrp="1"/>
          </p:cNvSpPr>
          <p:nvPr>
            <p:ph type="body" sz="quarter" idx="13" hasCustomPrompt="1"/>
          </p:nvPr>
        </p:nvSpPr>
        <p:spPr>
          <a:xfrm>
            <a:off x="3786718" y="2468564"/>
            <a:ext cx="7793567" cy="3343275"/>
          </a:xfrm>
        </p:spPr>
        <p:txBody>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kern="1400" spc="0">
                <a:solidFill>
                  <a:schemeClr val="tx1"/>
                </a:solidFill>
                <a:latin typeface="Verdana"/>
                <a:cs typeface="Verdan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33688315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SU Content: Bullets">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0" name="Content Placeholder 9"/>
          <p:cNvSpPr>
            <a:spLocks noGrp="1"/>
          </p:cNvSpPr>
          <p:nvPr>
            <p:ph sz="quarter" idx="10" hasCustomPrompt="1"/>
          </p:nvPr>
        </p:nvSpPr>
        <p:spPr>
          <a:xfrm>
            <a:off x="810684" y="1477965"/>
            <a:ext cx="10414000" cy="3705944"/>
          </a:xfrm>
        </p:spPr>
        <p:txBody>
          <a:bodyPr/>
          <a:lstStyle>
            <a:lvl1pPr marL="0" indent="0">
              <a:buClr>
                <a:schemeClr val="accent3"/>
              </a:buClr>
              <a:buNone/>
              <a:defRPr>
                <a:solidFill>
                  <a:schemeClr val="accent5"/>
                </a:solidFill>
                <a:latin typeface="Calibri"/>
                <a:cs typeface="Calibri"/>
              </a:defRPr>
            </a:lvl1pPr>
            <a:lvl2pPr>
              <a:buClr>
                <a:schemeClr val="accent5"/>
              </a:buClr>
              <a:defRPr b="0" i="0">
                <a:latin typeface="Calibri"/>
                <a:cs typeface="Calibri"/>
              </a:defRPr>
            </a:lvl2pPr>
            <a:lvl3pPr>
              <a:buClr>
                <a:schemeClr val="accent5"/>
              </a:buClr>
              <a:defRPr b="0" i="0" baseline="0">
                <a:latin typeface="Calibri"/>
                <a:cs typeface="Calibri"/>
              </a:defRPr>
            </a:lvl3pPr>
            <a:lvl4pPr>
              <a:buClr>
                <a:schemeClr val="accent5"/>
              </a:buClr>
              <a:defRPr b="0" i="0">
                <a:latin typeface="Calibri"/>
                <a:cs typeface="Calibri"/>
              </a:defRPr>
            </a:lvl4pPr>
            <a:lvl5pPr>
              <a:buClr>
                <a:schemeClr val="accent5"/>
              </a:buClr>
              <a:defRPr b="0" i="0">
                <a:latin typeface="Calibri"/>
                <a:cs typeface="Calibri"/>
              </a:defRPr>
            </a:lvl5pPr>
            <a:lvl6pPr>
              <a:buClr>
                <a:schemeClr val="accent5"/>
              </a:buClr>
              <a:defRPr b="0" i="0">
                <a:latin typeface="Calibri"/>
                <a:cs typeface="Calibri"/>
              </a:defRPr>
            </a:lvl6pPr>
          </a:lstStyle>
          <a:p>
            <a:pPr lvl="0"/>
            <a:r>
              <a:rPr lang="en-US"/>
              <a:t>TITLE HERE</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cxnSp>
        <p:nvCxnSpPr>
          <p:cNvPr id="16" name="Straight Connector 15"/>
          <p:cNvCxnSpPr/>
          <p:nvPr userDrawn="1"/>
        </p:nvCxnSpPr>
        <p:spPr>
          <a:xfrm>
            <a:off x="810685" y="5388429"/>
            <a:ext cx="10534649"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sp>
        <p:nvSpPr>
          <p:cNvPr id="17" name="Picture Placeholder 16"/>
          <p:cNvSpPr>
            <a:spLocks noGrp="1"/>
          </p:cNvSpPr>
          <p:nvPr>
            <p:ph type="pic" sz="quarter" idx="11" hasCustomPrompt="1"/>
          </p:nvPr>
        </p:nvSpPr>
        <p:spPr>
          <a:xfrm>
            <a:off x="2062775" y="5470072"/>
            <a:ext cx="1524016" cy="1179286"/>
          </a:xfrm>
        </p:spPr>
        <p:txBody>
          <a:bodyPr>
            <a:normAutofit/>
          </a:bodyPr>
          <a:lstStyle>
            <a:lvl1pPr>
              <a:defRPr sz="1100">
                <a:solidFill>
                  <a:schemeClr val="tx1"/>
                </a:solidFill>
              </a:defRPr>
            </a:lvl1pPr>
          </a:lstStyle>
          <a:p>
            <a:r>
              <a:rPr lang="en-US"/>
              <a:t>Illustration</a:t>
            </a:r>
          </a:p>
        </p:txBody>
      </p:sp>
      <p:pic>
        <p:nvPicPr>
          <p:cNvPr id="6" name="Picture 5" descr="PSU quote marks.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27431" y="5699662"/>
            <a:ext cx="1072109" cy="543605"/>
          </a:xfrm>
          <a:prstGeom prst="rect">
            <a:avLst/>
          </a:prstGeom>
        </p:spPr>
      </p:pic>
      <p:sp>
        <p:nvSpPr>
          <p:cNvPr id="28" name="Text Placeholder 27"/>
          <p:cNvSpPr>
            <a:spLocks noGrp="1"/>
          </p:cNvSpPr>
          <p:nvPr>
            <p:ph type="body" sz="quarter" idx="12" hasCustomPrompt="1"/>
          </p:nvPr>
        </p:nvSpPr>
        <p:spPr>
          <a:xfrm>
            <a:off x="3869570" y="5806395"/>
            <a:ext cx="7234161" cy="842962"/>
          </a:xfrm>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b="0" i="1" baseline="0">
                <a:solidFill>
                  <a:schemeClr val="tx1"/>
                </a:solidFill>
                <a:latin typeface="Cambria"/>
                <a:cs typeface="Cambri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Edit content here.</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lvl="0"/>
            <a:endParaRPr lang="en-US"/>
          </a:p>
        </p:txBody>
      </p:sp>
      <p:pic>
        <p:nvPicPr>
          <p:cNvPr id="14" name="Picture 13" descr="PSU lockup.eps"/>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Tree>
    <p:extLst>
      <p:ext uri="{BB962C8B-B14F-4D97-AF65-F5344CB8AC3E}">
        <p14:creationId xmlns:p14="http://schemas.microsoft.com/office/powerpoint/2010/main" val="13496272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SU Long Content: Bulle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27" name="Content Placeholder 9"/>
          <p:cNvSpPr>
            <a:spLocks noGrp="1"/>
          </p:cNvSpPr>
          <p:nvPr>
            <p:ph sz="quarter" idx="10" hasCustomPrompt="1"/>
          </p:nvPr>
        </p:nvSpPr>
        <p:spPr>
          <a:xfrm>
            <a:off x="810684" y="1477965"/>
            <a:ext cx="10414000" cy="4710399"/>
          </a:xfrm>
        </p:spPr>
        <p:txBody>
          <a:bodyPr/>
          <a:lstStyle>
            <a:lvl1pPr marL="0" indent="0">
              <a:buNone/>
              <a:defRPr>
                <a:solidFill>
                  <a:schemeClr val="accent5"/>
                </a:solidFill>
              </a:defRPr>
            </a:lvl1pPr>
            <a:lvl2pPr>
              <a:buClr>
                <a:schemeClr val="accent5"/>
              </a:buClr>
              <a:defRPr b="0" i="0">
                <a:latin typeface="Calibri"/>
                <a:cs typeface="Calibri"/>
              </a:defRPr>
            </a:lvl2pPr>
            <a:lvl3pPr>
              <a:buClr>
                <a:schemeClr val="accent5"/>
              </a:buClr>
              <a:defRPr b="0" i="0" baseline="0">
                <a:latin typeface="Calibri"/>
                <a:cs typeface="Calibri"/>
              </a:defRPr>
            </a:lvl3pPr>
            <a:lvl4pPr>
              <a:buClr>
                <a:schemeClr val="accent5"/>
              </a:buClr>
              <a:defRPr b="0" i="0">
                <a:latin typeface="Calibri"/>
                <a:cs typeface="Calibri"/>
              </a:defRPr>
            </a:lvl4pPr>
            <a:lvl5pPr>
              <a:buClr>
                <a:schemeClr val="accent5"/>
              </a:buClr>
              <a:defRPr b="0" i="0">
                <a:latin typeface="Calibri"/>
                <a:cs typeface="Calibri"/>
              </a:defRPr>
            </a:lvl5pPr>
            <a:lvl6pPr>
              <a:buClr>
                <a:schemeClr val="accent5"/>
              </a:buClr>
              <a:defRPr b="0" i="0">
                <a:latin typeface="Calibri"/>
                <a:cs typeface="Calibri"/>
              </a:defRPr>
            </a:lvl6pPr>
          </a:lstStyle>
          <a:p>
            <a:pPr lvl="0"/>
            <a:r>
              <a:rPr lang="en-US"/>
              <a:t>TITLE HERE</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pic>
        <p:nvPicPr>
          <p:cNvPr id="13" name="Picture 12"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4" name="Picture 13"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Tree>
    <p:extLst>
      <p:ext uri="{BB962C8B-B14F-4D97-AF65-F5344CB8AC3E}">
        <p14:creationId xmlns:p14="http://schemas.microsoft.com/office/powerpoint/2010/main" val="7097116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SU Conten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36" name="Picture Placeholder 35"/>
          <p:cNvSpPr>
            <a:spLocks noGrp="1"/>
          </p:cNvSpPr>
          <p:nvPr>
            <p:ph type="pic" sz="quarter" idx="12"/>
          </p:nvPr>
        </p:nvSpPr>
        <p:spPr>
          <a:xfrm>
            <a:off x="1" y="2348004"/>
            <a:ext cx="6446761" cy="2997404"/>
          </a:xfrm>
          <a:custGeom>
            <a:avLst/>
            <a:gdLst>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10478 w 5171440"/>
              <a:gd name="connsiteY0" fmla="*/ 499543 h 2997200"/>
              <a:gd name="connsiteX1" fmla="*/ 510021 w 5171440"/>
              <a:gd name="connsiteY1" fmla="*/ 0 h 2997200"/>
              <a:gd name="connsiteX2" fmla="*/ 4671897 w 5171440"/>
              <a:gd name="connsiteY2" fmla="*/ 0 h 2997200"/>
              <a:gd name="connsiteX3" fmla="*/ 5171440 w 5171440"/>
              <a:gd name="connsiteY3" fmla="*/ 499543 h 2997200"/>
              <a:gd name="connsiteX4" fmla="*/ 5171440 w 5171440"/>
              <a:gd name="connsiteY4" fmla="*/ 2497657 h 2997200"/>
              <a:gd name="connsiteX5" fmla="*/ 4671897 w 5171440"/>
              <a:gd name="connsiteY5" fmla="*/ 2997200 h 2997200"/>
              <a:gd name="connsiteX6" fmla="*/ 510021 w 5171440"/>
              <a:gd name="connsiteY6" fmla="*/ 2997200 h 2997200"/>
              <a:gd name="connsiteX7" fmla="*/ 10478 w 5171440"/>
              <a:gd name="connsiteY7" fmla="*/ 2497657 h 2997200"/>
              <a:gd name="connsiteX8" fmla="*/ 0 w 5171440"/>
              <a:gd name="connsiteY8" fmla="*/ 914082 h 2997200"/>
              <a:gd name="connsiteX9" fmla="*/ 10478 w 5171440"/>
              <a:gd name="connsiteY9" fmla="*/ 499543 h 2997200"/>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89447"/>
              <a:gd name="connsiteX1" fmla="*/ 510021 w 5171440"/>
              <a:gd name="connsiteY1" fmla="*/ 38937 h 3089447"/>
              <a:gd name="connsiteX2" fmla="*/ 4671897 w 5171440"/>
              <a:gd name="connsiteY2" fmla="*/ 38937 h 3089447"/>
              <a:gd name="connsiteX3" fmla="*/ 5171440 w 5171440"/>
              <a:gd name="connsiteY3" fmla="*/ 538480 h 3089447"/>
              <a:gd name="connsiteX4" fmla="*/ 5171440 w 5171440"/>
              <a:gd name="connsiteY4" fmla="*/ 2536594 h 3089447"/>
              <a:gd name="connsiteX5" fmla="*/ 4671897 w 5171440"/>
              <a:gd name="connsiteY5" fmla="*/ 3036137 h 3089447"/>
              <a:gd name="connsiteX6" fmla="*/ 510021 w 5171440"/>
              <a:gd name="connsiteY6" fmla="*/ 3036137 h 3089447"/>
              <a:gd name="connsiteX7" fmla="*/ 20638 w 5171440"/>
              <a:gd name="connsiteY7" fmla="*/ 2932834 h 3089447"/>
              <a:gd name="connsiteX8" fmla="*/ 0 w 5171440"/>
              <a:gd name="connsiteY8" fmla="*/ 953019 h 3089447"/>
              <a:gd name="connsiteX9" fmla="*/ 335598 w 5171440"/>
              <a:gd name="connsiteY9" fmla="*/ 0 h 308944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20638 w 5171440"/>
              <a:gd name="connsiteY7" fmla="*/ 293283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477838 w 5171440"/>
              <a:gd name="connsiteY7" fmla="*/ 3034434 h 3036137"/>
              <a:gd name="connsiteX8" fmla="*/ 0 w 5171440"/>
              <a:gd name="connsiteY8" fmla="*/ 953019 h 3036137"/>
              <a:gd name="connsiteX9" fmla="*/ 335598 w 5171440"/>
              <a:gd name="connsiteY9" fmla="*/ 0 h 3036137"/>
              <a:gd name="connsiteX0" fmla="*/ 792798 w 5628640"/>
              <a:gd name="connsiteY0" fmla="*/ 0 h 3036137"/>
              <a:gd name="connsiteX1" fmla="*/ 967221 w 5628640"/>
              <a:gd name="connsiteY1" fmla="*/ 38937 h 3036137"/>
              <a:gd name="connsiteX2" fmla="*/ 5129097 w 5628640"/>
              <a:gd name="connsiteY2" fmla="*/ 38937 h 3036137"/>
              <a:gd name="connsiteX3" fmla="*/ 5628640 w 5628640"/>
              <a:gd name="connsiteY3" fmla="*/ 538480 h 3036137"/>
              <a:gd name="connsiteX4" fmla="*/ 5628640 w 5628640"/>
              <a:gd name="connsiteY4" fmla="*/ 2536594 h 3036137"/>
              <a:gd name="connsiteX5" fmla="*/ 5129097 w 5628640"/>
              <a:gd name="connsiteY5" fmla="*/ 3036137 h 3036137"/>
              <a:gd name="connsiteX6" fmla="*/ 967221 w 5628640"/>
              <a:gd name="connsiteY6" fmla="*/ 3036137 h 3036137"/>
              <a:gd name="connsiteX7" fmla="*/ 935038 w 5628640"/>
              <a:gd name="connsiteY7" fmla="*/ 3034434 h 3036137"/>
              <a:gd name="connsiteX8" fmla="*/ 0 w 5628640"/>
              <a:gd name="connsiteY8" fmla="*/ 1654059 h 3036137"/>
              <a:gd name="connsiteX9" fmla="*/ 792798 w 5628640"/>
              <a:gd name="connsiteY9" fmla="*/ 0 h 3036137"/>
              <a:gd name="connsiteX0" fmla="*/ 177 w 4836019"/>
              <a:gd name="connsiteY0" fmla="*/ 0 h 3036137"/>
              <a:gd name="connsiteX1" fmla="*/ 174600 w 4836019"/>
              <a:gd name="connsiteY1" fmla="*/ 38937 h 3036137"/>
              <a:gd name="connsiteX2" fmla="*/ 4336476 w 4836019"/>
              <a:gd name="connsiteY2" fmla="*/ 38937 h 3036137"/>
              <a:gd name="connsiteX3" fmla="*/ 4836019 w 4836019"/>
              <a:gd name="connsiteY3" fmla="*/ 538480 h 3036137"/>
              <a:gd name="connsiteX4" fmla="*/ 4836019 w 4836019"/>
              <a:gd name="connsiteY4" fmla="*/ 2536594 h 3036137"/>
              <a:gd name="connsiteX5" fmla="*/ 4336476 w 4836019"/>
              <a:gd name="connsiteY5" fmla="*/ 3036137 h 3036137"/>
              <a:gd name="connsiteX6" fmla="*/ 174600 w 4836019"/>
              <a:gd name="connsiteY6" fmla="*/ 3036137 h 3036137"/>
              <a:gd name="connsiteX7" fmla="*/ 142417 w 4836019"/>
              <a:gd name="connsiteY7" fmla="*/ 3034434 h 3036137"/>
              <a:gd name="connsiteX8" fmla="*/ 177 w 4836019"/>
              <a:gd name="connsiteY8" fmla="*/ 0 h 3036137"/>
              <a:gd name="connsiteX0" fmla="*/ 199200 w 5035042"/>
              <a:gd name="connsiteY0" fmla="*/ 0 h 3036137"/>
              <a:gd name="connsiteX1" fmla="*/ 373623 w 5035042"/>
              <a:gd name="connsiteY1" fmla="*/ 38937 h 3036137"/>
              <a:gd name="connsiteX2" fmla="*/ 4535499 w 5035042"/>
              <a:gd name="connsiteY2" fmla="*/ 38937 h 3036137"/>
              <a:gd name="connsiteX3" fmla="*/ 5035042 w 5035042"/>
              <a:gd name="connsiteY3" fmla="*/ 538480 h 3036137"/>
              <a:gd name="connsiteX4" fmla="*/ 5035042 w 5035042"/>
              <a:gd name="connsiteY4" fmla="*/ 2536594 h 3036137"/>
              <a:gd name="connsiteX5" fmla="*/ 4535499 w 5035042"/>
              <a:gd name="connsiteY5" fmla="*/ 3036137 h 3036137"/>
              <a:gd name="connsiteX6" fmla="*/ 373623 w 5035042"/>
              <a:gd name="connsiteY6" fmla="*/ 3036137 h 3036137"/>
              <a:gd name="connsiteX7" fmla="*/ 199200 w 5035042"/>
              <a:gd name="connsiteY7" fmla="*/ 0 h 3036137"/>
              <a:gd name="connsiteX0" fmla="*/ 0 w 4661419"/>
              <a:gd name="connsiteY0" fmla="*/ 2997200 h 2997200"/>
              <a:gd name="connsiteX1" fmla="*/ 0 w 4661419"/>
              <a:gd name="connsiteY1" fmla="*/ 0 h 2997200"/>
              <a:gd name="connsiteX2" fmla="*/ 4161876 w 4661419"/>
              <a:gd name="connsiteY2" fmla="*/ 0 h 2997200"/>
              <a:gd name="connsiteX3" fmla="*/ 4661419 w 4661419"/>
              <a:gd name="connsiteY3" fmla="*/ 499543 h 2997200"/>
              <a:gd name="connsiteX4" fmla="*/ 4661419 w 4661419"/>
              <a:gd name="connsiteY4" fmla="*/ 2497657 h 2997200"/>
              <a:gd name="connsiteX5" fmla="*/ 4161876 w 4661419"/>
              <a:gd name="connsiteY5" fmla="*/ 2997200 h 2997200"/>
              <a:gd name="connsiteX6" fmla="*/ 0 w 4661419"/>
              <a:gd name="connsiteY6" fmla="*/ 2997200 h 2997200"/>
              <a:gd name="connsiteX0" fmla="*/ 306650 w 4968069"/>
              <a:gd name="connsiteY0" fmla="*/ 2997200 h 2997200"/>
              <a:gd name="connsiteX1" fmla="*/ 306650 w 4968069"/>
              <a:gd name="connsiteY1" fmla="*/ 0 h 2997200"/>
              <a:gd name="connsiteX2" fmla="*/ 4468526 w 4968069"/>
              <a:gd name="connsiteY2" fmla="*/ 0 h 2997200"/>
              <a:gd name="connsiteX3" fmla="*/ 4968069 w 4968069"/>
              <a:gd name="connsiteY3" fmla="*/ 499543 h 2997200"/>
              <a:gd name="connsiteX4" fmla="*/ 4968069 w 4968069"/>
              <a:gd name="connsiteY4" fmla="*/ 2497657 h 2997200"/>
              <a:gd name="connsiteX5" fmla="*/ 4468526 w 4968069"/>
              <a:gd name="connsiteY5" fmla="*/ 2997200 h 2997200"/>
              <a:gd name="connsiteX6" fmla="*/ 306650 w 4968069"/>
              <a:gd name="connsiteY6" fmla="*/ 2997200 h 2997200"/>
              <a:gd name="connsiteX0" fmla="*/ 0 w 4661419"/>
              <a:gd name="connsiteY0" fmla="*/ 2997200 h 2997404"/>
              <a:gd name="connsiteX1" fmla="*/ 0 w 4661419"/>
              <a:gd name="connsiteY1" fmla="*/ 0 h 2997404"/>
              <a:gd name="connsiteX2" fmla="*/ 4161876 w 4661419"/>
              <a:gd name="connsiteY2" fmla="*/ 0 h 2997404"/>
              <a:gd name="connsiteX3" fmla="*/ 4661419 w 4661419"/>
              <a:gd name="connsiteY3" fmla="*/ 499543 h 2997404"/>
              <a:gd name="connsiteX4" fmla="*/ 4661419 w 4661419"/>
              <a:gd name="connsiteY4" fmla="*/ 2497657 h 2997404"/>
              <a:gd name="connsiteX5" fmla="*/ 4161876 w 4661419"/>
              <a:gd name="connsiteY5" fmla="*/ 2997200 h 2997404"/>
              <a:gd name="connsiteX6" fmla="*/ 0 w 4661419"/>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61419 w 4677807"/>
              <a:gd name="connsiteY4" fmla="*/ 2497657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620560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368446 h 2997404"/>
              <a:gd name="connsiteX4" fmla="*/ 4677807 w 4677807"/>
              <a:gd name="connsiteY4" fmla="*/ 2620560 h 2997404"/>
              <a:gd name="connsiteX5" fmla="*/ 4301166 w 4677807"/>
              <a:gd name="connsiteY5" fmla="*/ 2997200 h 2997404"/>
              <a:gd name="connsiteX6" fmla="*/ 0 w 4677807"/>
              <a:gd name="connsiteY6" fmla="*/ 2997200 h 299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7807" h="2997404">
                <a:moveTo>
                  <a:pt x="0" y="2997200"/>
                </a:moveTo>
                <a:cubicBezTo>
                  <a:pt x="7394" y="3025987"/>
                  <a:pt x="7394" y="11853"/>
                  <a:pt x="0" y="0"/>
                </a:cubicBezTo>
                <a:lnTo>
                  <a:pt x="4292973" y="0"/>
                </a:lnTo>
                <a:cubicBezTo>
                  <a:pt x="4568863" y="0"/>
                  <a:pt x="4677807" y="92556"/>
                  <a:pt x="4677807" y="368446"/>
                </a:cubicBezTo>
                <a:lnTo>
                  <a:pt x="4677807" y="2620560"/>
                </a:lnTo>
                <a:cubicBezTo>
                  <a:pt x="4677807" y="2896450"/>
                  <a:pt x="4577056" y="2997200"/>
                  <a:pt x="4301166" y="2997200"/>
                </a:cubicBezTo>
                <a:lnTo>
                  <a:pt x="0" y="2997200"/>
                </a:lnTo>
                <a:close/>
              </a:path>
            </a:pathLst>
          </a:custGeom>
        </p:spPr>
        <p:txBody>
          <a:bodyPr/>
          <a:lstStyle/>
          <a:p>
            <a:endParaRPr lang="en-US"/>
          </a:p>
        </p:txBody>
      </p:sp>
      <p:cxnSp>
        <p:nvCxnSpPr>
          <p:cNvPr id="20" name="Straight Connector 19"/>
          <p:cNvCxnSpPr/>
          <p:nvPr userDrawn="1"/>
        </p:nvCxnSpPr>
        <p:spPr>
          <a:xfrm>
            <a:off x="6850303" y="2779157"/>
            <a:ext cx="4863783"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6" name="Picture 15"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7" name="Picture 16"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Picture Placeholder 3"/>
          <p:cNvSpPr>
            <a:spLocks noGrp="1"/>
          </p:cNvSpPr>
          <p:nvPr>
            <p:ph type="pic" sz="quarter" idx="13" hasCustomPrompt="1"/>
          </p:nvPr>
        </p:nvSpPr>
        <p:spPr>
          <a:xfrm>
            <a:off x="8534401" y="1997484"/>
            <a:ext cx="1071033" cy="660400"/>
          </a:xfrm>
        </p:spPr>
        <p:txBody>
          <a:bodyPr>
            <a:normAutofit/>
          </a:bodyPr>
          <a:lstStyle>
            <a:lvl1pPr>
              <a:defRPr sz="1400"/>
            </a:lvl1pPr>
          </a:lstStyle>
          <a:p>
            <a:r>
              <a:rPr lang="en-US"/>
              <a:t>Insert icon here</a:t>
            </a:r>
          </a:p>
        </p:txBody>
      </p:sp>
      <p:sp>
        <p:nvSpPr>
          <p:cNvPr id="5" name="Text Placeholder 4"/>
          <p:cNvSpPr>
            <a:spLocks noGrp="1"/>
          </p:cNvSpPr>
          <p:nvPr>
            <p:ph type="body" sz="quarter" idx="14" hasCustomPrompt="1"/>
          </p:nvPr>
        </p:nvSpPr>
        <p:spPr>
          <a:xfrm>
            <a:off x="6850303" y="2916239"/>
            <a:ext cx="4863783" cy="2428875"/>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a:t>This is an example of body copy. This is an example of body copy. This is an example of body copy. This is an </a:t>
            </a:r>
            <a:r>
              <a:rPr lang="en-US" err="1"/>
              <a:t>exa-mple</a:t>
            </a:r>
            <a:r>
              <a:rPr lang="en-US"/>
              <a:t> of body copy. This is an example of body copy. This is an example of body copy. This is an example of body copy. This is an example of body copy.</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35711227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SU Long Conten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36" name="Picture Placeholder 35"/>
          <p:cNvSpPr>
            <a:spLocks noGrp="1"/>
          </p:cNvSpPr>
          <p:nvPr>
            <p:ph type="pic" sz="quarter" idx="12"/>
          </p:nvPr>
        </p:nvSpPr>
        <p:spPr>
          <a:xfrm>
            <a:off x="1" y="2348004"/>
            <a:ext cx="5156969" cy="2847451"/>
          </a:xfrm>
          <a:custGeom>
            <a:avLst/>
            <a:gdLst>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10478 w 5171440"/>
              <a:gd name="connsiteY0" fmla="*/ 499543 h 2997200"/>
              <a:gd name="connsiteX1" fmla="*/ 510021 w 5171440"/>
              <a:gd name="connsiteY1" fmla="*/ 0 h 2997200"/>
              <a:gd name="connsiteX2" fmla="*/ 4671897 w 5171440"/>
              <a:gd name="connsiteY2" fmla="*/ 0 h 2997200"/>
              <a:gd name="connsiteX3" fmla="*/ 5171440 w 5171440"/>
              <a:gd name="connsiteY3" fmla="*/ 499543 h 2997200"/>
              <a:gd name="connsiteX4" fmla="*/ 5171440 w 5171440"/>
              <a:gd name="connsiteY4" fmla="*/ 2497657 h 2997200"/>
              <a:gd name="connsiteX5" fmla="*/ 4671897 w 5171440"/>
              <a:gd name="connsiteY5" fmla="*/ 2997200 h 2997200"/>
              <a:gd name="connsiteX6" fmla="*/ 510021 w 5171440"/>
              <a:gd name="connsiteY6" fmla="*/ 2997200 h 2997200"/>
              <a:gd name="connsiteX7" fmla="*/ 10478 w 5171440"/>
              <a:gd name="connsiteY7" fmla="*/ 2497657 h 2997200"/>
              <a:gd name="connsiteX8" fmla="*/ 0 w 5171440"/>
              <a:gd name="connsiteY8" fmla="*/ 914082 h 2997200"/>
              <a:gd name="connsiteX9" fmla="*/ 10478 w 5171440"/>
              <a:gd name="connsiteY9" fmla="*/ 499543 h 2997200"/>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89447"/>
              <a:gd name="connsiteX1" fmla="*/ 510021 w 5171440"/>
              <a:gd name="connsiteY1" fmla="*/ 38937 h 3089447"/>
              <a:gd name="connsiteX2" fmla="*/ 4671897 w 5171440"/>
              <a:gd name="connsiteY2" fmla="*/ 38937 h 3089447"/>
              <a:gd name="connsiteX3" fmla="*/ 5171440 w 5171440"/>
              <a:gd name="connsiteY3" fmla="*/ 538480 h 3089447"/>
              <a:gd name="connsiteX4" fmla="*/ 5171440 w 5171440"/>
              <a:gd name="connsiteY4" fmla="*/ 2536594 h 3089447"/>
              <a:gd name="connsiteX5" fmla="*/ 4671897 w 5171440"/>
              <a:gd name="connsiteY5" fmla="*/ 3036137 h 3089447"/>
              <a:gd name="connsiteX6" fmla="*/ 510021 w 5171440"/>
              <a:gd name="connsiteY6" fmla="*/ 3036137 h 3089447"/>
              <a:gd name="connsiteX7" fmla="*/ 20638 w 5171440"/>
              <a:gd name="connsiteY7" fmla="*/ 2932834 h 3089447"/>
              <a:gd name="connsiteX8" fmla="*/ 0 w 5171440"/>
              <a:gd name="connsiteY8" fmla="*/ 953019 h 3089447"/>
              <a:gd name="connsiteX9" fmla="*/ 335598 w 5171440"/>
              <a:gd name="connsiteY9" fmla="*/ 0 h 308944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20638 w 5171440"/>
              <a:gd name="connsiteY7" fmla="*/ 293283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477838 w 5171440"/>
              <a:gd name="connsiteY7" fmla="*/ 3034434 h 3036137"/>
              <a:gd name="connsiteX8" fmla="*/ 0 w 5171440"/>
              <a:gd name="connsiteY8" fmla="*/ 953019 h 3036137"/>
              <a:gd name="connsiteX9" fmla="*/ 335598 w 5171440"/>
              <a:gd name="connsiteY9" fmla="*/ 0 h 3036137"/>
              <a:gd name="connsiteX0" fmla="*/ 792798 w 5628640"/>
              <a:gd name="connsiteY0" fmla="*/ 0 h 3036137"/>
              <a:gd name="connsiteX1" fmla="*/ 967221 w 5628640"/>
              <a:gd name="connsiteY1" fmla="*/ 38937 h 3036137"/>
              <a:gd name="connsiteX2" fmla="*/ 5129097 w 5628640"/>
              <a:gd name="connsiteY2" fmla="*/ 38937 h 3036137"/>
              <a:gd name="connsiteX3" fmla="*/ 5628640 w 5628640"/>
              <a:gd name="connsiteY3" fmla="*/ 538480 h 3036137"/>
              <a:gd name="connsiteX4" fmla="*/ 5628640 w 5628640"/>
              <a:gd name="connsiteY4" fmla="*/ 2536594 h 3036137"/>
              <a:gd name="connsiteX5" fmla="*/ 5129097 w 5628640"/>
              <a:gd name="connsiteY5" fmla="*/ 3036137 h 3036137"/>
              <a:gd name="connsiteX6" fmla="*/ 967221 w 5628640"/>
              <a:gd name="connsiteY6" fmla="*/ 3036137 h 3036137"/>
              <a:gd name="connsiteX7" fmla="*/ 935038 w 5628640"/>
              <a:gd name="connsiteY7" fmla="*/ 3034434 h 3036137"/>
              <a:gd name="connsiteX8" fmla="*/ 0 w 5628640"/>
              <a:gd name="connsiteY8" fmla="*/ 1654059 h 3036137"/>
              <a:gd name="connsiteX9" fmla="*/ 792798 w 5628640"/>
              <a:gd name="connsiteY9" fmla="*/ 0 h 3036137"/>
              <a:gd name="connsiteX0" fmla="*/ 177 w 4836019"/>
              <a:gd name="connsiteY0" fmla="*/ 0 h 3036137"/>
              <a:gd name="connsiteX1" fmla="*/ 174600 w 4836019"/>
              <a:gd name="connsiteY1" fmla="*/ 38937 h 3036137"/>
              <a:gd name="connsiteX2" fmla="*/ 4336476 w 4836019"/>
              <a:gd name="connsiteY2" fmla="*/ 38937 h 3036137"/>
              <a:gd name="connsiteX3" fmla="*/ 4836019 w 4836019"/>
              <a:gd name="connsiteY3" fmla="*/ 538480 h 3036137"/>
              <a:gd name="connsiteX4" fmla="*/ 4836019 w 4836019"/>
              <a:gd name="connsiteY4" fmla="*/ 2536594 h 3036137"/>
              <a:gd name="connsiteX5" fmla="*/ 4336476 w 4836019"/>
              <a:gd name="connsiteY5" fmla="*/ 3036137 h 3036137"/>
              <a:gd name="connsiteX6" fmla="*/ 174600 w 4836019"/>
              <a:gd name="connsiteY6" fmla="*/ 3036137 h 3036137"/>
              <a:gd name="connsiteX7" fmla="*/ 142417 w 4836019"/>
              <a:gd name="connsiteY7" fmla="*/ 3034434 h 3036137"/>
              <a:gd name="connsiteX8" fmla="*/ 177 w 4836019"/>
              <a:gd name="connsiteY8" fmla="*/ 0 h 3036137"/>
              <a:gd name="connsiteX0" fmla="*/ 199200 w 5035042"/>
              <a:gd name="connsiteY0" fmla="*/ 0 h 3036137"/>
              <a:gd name="connsiteX1" fmla="*/ 373623 w 5035042"/>
              <a:gd name="connsiteY1" fmla="*/ 38937 h 3036137"/>
              <a:gd name="connsiteX2" fmla="*/ 4535499 w 5035042"/>
              <a:gd name="connsiteY2" fmla="*/ 38937 h 3036137"/>
              <a:gd name="connsiteX3" fmla="*/ 5035042 w 5035042"/>
              <a:gd name="connsiteY3" fmla="*/ 538480 h 3036137"/>
              <a:gd name="connsiteX4" fmla="*/ 5035042 w 5035042"/>
              <a:gd name="connsiteY4" fmla="*/ 2536594 h 3036137"/>
              <a:gd name="connsiteX5" fmla="*/ 4535499 w 5035042"/>
              <a:gd name="connsiteY5" fmla="*/ 3036137 h 3036137"/>
              <a:gd name="connsiteX6" fmla="*/ 373623 w 5035042"/>
              <a:gd name="connsiteY6" fmla="*/ 3036137 h 3036137"/>
              <a:gd name="connsiteX7" fmla="*/ 199200 w 5035042"/>
              <a:gd name="connsiteY7" fmla="*/ 0 h 3036137"/>
              <a:gd name="connsiteX0" fmla="*/ 0 w 4661419"/>
              <a:gd name="connsiteY0" fmla="*/ 2997200 h 2997200"/>
              <a:gd name="connsiteX1" fmla="*/ 0 w 4661419"/>
              <a:gd name="connsiteY1" fmla="*/ 0 h 2997200"/>
              <a:gd name="connsiteX2" fmla="*/ 4161876 w 4661419"/>
              <a:gd name="connsiteY2" fmla="*/ 0 h 2997200"/>
              <a:gd name="connsiteX3" fmla="*/ 4661419 w 4661419"/>
              <a:gd name="connsiteY3" fmla="*/ 499543 h 2997200"/>
              <a:gd name="connsiteX4" fmla="*/ 4661419 w 4661419"/>
              <a:gd name="connsiteY4" fmla="*/ 2497657 h 2997200"/>
              <a:gd name="connsiteX5" fmla="*/ 4161876 w 4661419"/>
              <a:gd name="connsiteY5" fmla="*/ 2997200 h 2997200"/>
              <a:gd name="connsiteX6" fmla="*/ 0 w 4661419"/>
              <a:gd name="connsiteY6" fmla="*/ 2997200 h 2997200"/>
              <a:gd name="connsiteX0" fmla="*/ 306650 w 4968069"/>
              <a:gd name="connsiteY0" fmla="*/ 2997200 h 2997200"/>
              <a:gd name="connsiteX1" fmla="*/ 306650 w 4968069"/>
              <a:gd name="connsiteY1" fmla="*/ 0 h 2997200"/>
              <a:gd name="connsiteX2" fmla="*/ 4468526 w 4968069"/>
              <a:gd name="connsiteY2" fmla="*/ 0 h 2997200"/>
              <a:gd name="connsiteX3" fmla="*/ 4968069 w 4968069"/>
              <a:gd name="connsiteY3" fmla="*/ 499543 h 2997200"/>
              <a:gd name="connsiteX4" fmla="*/ 4968069 w 4968069"/>
              <a:gd name="connsiteY4" fmla="*/ 2497657 h 2997200"/>
              <a:gd name="connsiteX5" fmla="*/ 4468526 w 4968069"/>
              <a:gd name="connsiteY5" fmla="*/ 2997200 h 2997200"/>
              <a:gd name="connsiteX6" fmla="*/ 306650 w 4968069"/>
              <a:gd name="connsiteY6" fmla="*/ 2997200 h 2997200"/>
              <a:gd name="connsiteX0" fmla="*/ 0 w 4661419"/>
              <a:gd name="connsiteY0" fmla="*/ 2997200 h 2997404"/>
              <a:gd name="connsiteX1" fmla="*/ 0 w 4661419"/>
              <a:gd name="connsiteY1" fmla="*/ 0 h 2997404"/>
              <a:gd name="connsiteX2" fmla="*/ 4161876 w 4661419"/>
              <a:gd name="connsiteY2" fmla="*/ 0 h 2997404"/>
              <a:gd name="connsiteX3" fmla="*/ 4661419 w 4661419"/>
              <a:gd name="connsiteY3" fmla="*/ 499543 h 2997404"/>
              <a:gd name="connsiteX4" fmla="*/ 4661419 w 4661419"/>
              <a:gd name="connsiteY4" fmla="*/ 2497657 h 2997404"/>
              <a:gd name="connsiteX5" fmla="*/ 4161876 w 4661419"/>
              <a:gd name="connsiteY5" fmla="*/ 2997200 h 2997404"/>
              <a:gd name="connsiteX6" fmla="*/ 0 w 4661419"/>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61419 w 4677807"/>
              <a:gd name="connsiteY4" fmla="*/ 2497657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620560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368446 h 2997404"/>
              <a:gd name="connsiteX4" fmla="*/ 4677807 w 4677807"/>
              <a:gd name="connsiteY4" fmla="*/ 2620560 h 2997404"/>
              <a:gd name="connsiteX5" fmla="*/ 4301166 w 4677807"/>
              <a:gd name="connsiteY5" fmla="*/ 2997200 h 2997404"/>
              <a:gd name="connsiteX6" fmla="*/ 0 w 4677807"/>
              <a:gd name="connsiteY6" fmla="*/ 2997200 h 299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7807" h="2997404">
                <a:moveTo>
                  <a:pt x="0" y="2997200"/>
                </a:moveTo>
                <a:cubicBezTo>
                  <a:pt x="7394" y="3025987"/>
                  <a:pt x="7394" y="11853"/>
                  <a:pt x="0" y="0"/>
                </a:cubicBezTo>
                <a:lnTo>
                  <a:pt x="4292973" y="0"/>
                </a:lnTo>
                <a:cubicBezTo>
                  <a:pt x="4568863" y="0"/>
                  <a:pt x="4677807" y="92556"/>
                  <a:pt x="4677807" y="368446"/>
                </a:cubicBezTo>
                <a:lnTo>
                  <a:pt x="4677807" y="2620560"/>
                </a:lnTo>
                <a:cubicBezTo>
                  <a:pt x="4677807" y="2896450"/>
                  <a:pt x="4577056" y="2997200"/>
                  <a:pt x="4301166" y="2997200"/>
                </a:cubicBezTo>
                <a:lnTo>
                  <a:pt x="0" y="2997200"/>
                </a:lnTo>
                <a:close/>
              </a:path>
            </a:pathLst>
          </a:custGeom>
        </p:spPr>
        <p:txBody>
          <a:bodyPr/>
          <a:lstStyle/>
          <a:p>
            <a:endParaRPr lang="en-US"/>
          </a:p>
        </p:txBody>
      </p:sp>
      <p:cxnSp>
        <p:nvCxnSpPr>
          <p:cNvPr id="20" name="Straight Connector 19"/>
          <p:cNvCxnSpPr/>
          <p:nvPr userDrawn="1"/>
        </p:nvCxnSpPr>
        <p:spPr>
          <a:xfrm>
            <a:off x="5473205" y="2348004"/>
            <a:ext cx="6218449"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7" name="Picture 16"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8" name="Picture 17"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Picture Placeholder 3"/>
          <p:cNvSpPr>
            <a:spLocks noGrp="1"/>
          </p:cNvSpPr>
          <p:nvPr>
            <p:ph type="pic" sz="quarter" idx="13" hasCustomPrompt="1"/>
          </p:nvPr>
        </p:nvSpPr>
        <p:spPr>
          <a:xfrm>
            <a:off x="8019627" y="1571347"/>
            <a:ext cx="1083733" cy="660400"/>
          </a:xfrm>
        </p:spPr>
        <p:txBody>
          <a:bodyPr>
            <a:normAutofit/>
          </a:bodyPr>
          <a:lstStyle>
            <a:lvl1pPr>
              <a:defRPr sz="1400" baseline="0"/>
            </a:lvl1pPr>
          </a:lstStyle>
          <a:p>
            <a:r>
              <a:rPr lang="en-US"/>
              <a:t>Insert icon here</a:t>
            </a:r>
          </a:p>
        </p:txBody>
      </p:sp>
      <p:sp>
        <p:nvSpPr>
          <p:cNvPr id="9" name="Text Placeholder 4"/>
          <p:cNvSpPr>
            <a:spLocks noGrp="1"/>
          </p:cNvSpPr>
          <p:nvPr>
            <p:ph type="body" sz="quarter" idx="14" hasCustomPrompt="1"/>
          </p:nvPr>
        </p:nvSpPr>
        <p:spPr>
          <a:xfrm>
            <a:off x="5587735" y="2509838"/>
            <a:ext cx="5993272" cy="2685617"/>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a:t>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2450551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SU Content: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0" name="Text Placeholder 9"/>
          <p:cNvSpPr>
            <a:spLocks noGrp="1"/>
          </p:cNvSpPr>
          <p:nvPr>
            <p:ph type="body" sz="quarter" idx="10" hasCustomPrompt="1"/>
          </p:nvPr>
        </p:nvSpPr>
        <p:spPr>
          <a:xfrm>
            <a:off x="3879925" y="2564582"/>
            <a:ext cx="7811729" cy="598129"/>
          </a:xfrm>
        </p:spPr>
        <p:txBody>
          <a:bodyPr anchor="ctr">
            <a:normAutofit/>
          </a:bodyPr>
          <a:lstStyle>
            <a:lvl1pPr marL="0" indent="0">
              <a:lnSpc>
                <a:spcPct val="80000"/>
              </a:lnSpc>
              <a:buNone/>
              <a:defRPr sz="2800" b="1" i="0">
                <a:solidFill>
                  <a:schemeClr val="accent5"/>
                </a:solidFill>
                <a:latin typeface="Calibri"/>
                <a:cs typeface="Calibri"/>
              </a:defRPr>
            </a:lvl1pPr>
          </a:lstStyle>
          <a:p>
            <a:pPr lvl="0"/>
            <a:r>
              <a:rPr lang="en-US"/>
              <a:t>HEADER</a:t>
            </a:r>
          </a:p>
        </p:txBody>
      </p:sp>
      <p:sp>
        <p:nvSpPr>
          <p:cNvPr id="12" name="Isosceles Triangle 11"/>
          <p:cNvSpPr/>
          <p:nvPr/>
        </p:nvSpPr>
        <p:spPr>
          <a:xfrm rot="5400000">
            <a:off x="971648" y="1592933"/>
            <a:ext cx="1842933" cy="3786229"/>
          </a:xfrm>
          <a:custGeom>
            <a:avLst/>
            <a:gdLst>
              <a:gd name="connsiteX0" fmla="*/ 0 w 2032000"/>
              <a:gd name="connsiteY0" fmla="*/ 2884122 h 2884122"/>
              <a:gd name="connsiteX1" fmla="*/ 0 w 2032000"/>
              <a:gd name="connsiteY1" fmla="*/ 229412 h 2884122"/>
              <a:gd name="connsiteX2" fmla="*/ 225054 w 2032000"/>
              <a:gd name="connsiteY2" fmla="*/ 229412 h 2884122"/>
              <a:gd name="connsiteX3" fmla="*/ 393289 w 2032000"/>
              <a:gd name="connsiteY3" fmla="*/ 0 h 2884122"/>
              <a:gd name="connsiteX4" fmla="*/ 561524 w 2032000"/>
              <a:gd name="connsiteY4" fmla="*/ 229412 h 2884122"/>
              <a:gd name="connsiteX5" fmla="*/ 1949450 w 2032000"/>
              <a:gd name="connsiteY5" fmla="*/ 223062 h 2884122"/>
              <a:gd name="connsiteX6" fmla="*/ 2032000 w 2032000"/>
              <a:gd name="connsiteY6" fmla="*/ 2884122 h 2884122"/>
              <a:gd name="connsiteX7" fmla="*/ 0 w 2032000"/>
              <a:gd name="connsiteY7" fmla="*/ 2884122 h 2884122"/>
              <a:gd name="connsiteX0" fmla="*/ 0 w 1949450"/>
              <a:gd name="connsiteY0" fmla="*/ 2884122 h 2884122"/>
              <a:gd name="connsiteX1" fmla="*/ 0 w 1949450"/>
              <a:gd name="connsiteY1" fmla="*/ 229412 h 2884122"/>
              <a:gd name="connsiteX2" fmla="*/ 225054 w 1949450"/>
              <a:gd name="connsiteY2" fmla="*/ 229412 h 2884122"/>
              <a:gd name="connsiteX3" fmla="*/ 393289 w 1949450"/>
              <a:gd name="connsiteY3" fmla="*/ 0 h 2884122"/>
              <a:gd name="connsiteX4" fmla="*/ 561524 w 1949450"/>
              <a:gd name="connsiteY4" fmla="*/ 229412 h 2884122"/>
              <a:gd name="connsiteX5" fmla="*/ 1949450 w 1949450"/>
              <a:gd name="connsiteY5" fmla="*/ 223062 h 2884122"/>
              <a:gd name="connsiteX6" fmla="*/ 1949450 w 1949450"/>
              <a:gd name="connsiteY6" fmla="*/ 2884122 h 2884122"/>
              <a:gd name="connsiteX7" fmla="*/ 0 w 1949450"/>
              <a:gd name="connsiteY7" fmla="*/ 2884122 h 2884122"/>
              <a:gd name="connsiteX0" fmla="*/ 0 w 1949450"/>
              <a:gd name="connsiteY0" fmla="*/ 2839672 h 2839672"/>
              <a:gd name="connsiteX1" fmla="*/ 0 w 1949450"/>
              <a:gd name="connsiteY1" fmla="*/ 184962 h 2839672"/>
              <a:gd name="connsiteX2" fmla="*/ 225054 w 1949450"/>
              <a:gd name="connsiteY2" fmla="*/ 184962 h 2839672"/>
              <a:gd name="connsiteX3" fmla="*/ 393292 w 1949450"/>
              <a:gd name="connsiteY3" fmla="*/ 0 h 2839672"/>
              <a:gd name="connsiteX4" fmla="*/ 561524 w 1949450"/>
              <a:gd name="connsiteY4" fmla="*/ 184962 h 2839672"/>
              <a:gd name="connsiteX5" fmla="*/ 1949450 w 1949450"/>
              <a:gd name="connsiteY5" fmla="*/ 178612 h 2839672"/>
              <a:gd name="connsiteX6" fmla="*/ 1949450 w 1949450"/>
              <a:gd name="connsiteY6" fmla="*/ 2839672 h 2839672"/>
              <a:gd name="connsiteX7" fmla="*/ 0 w 1949450"/>
              <a:gd name="connsiteY7" fmla="*/ 2839672 h 283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9450" h="2839672">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rgbClr val="3AA4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4" name="Text Placeholder 9"/>
          <p:cNvSpPr>
            <a:spLocks noGrp="1"/>
          </p:cNvSpPr>
          <p:nvPr>
            <p:ph type="body" sz="quarter" idx="12" hasCustomPrompt="1"/>
          </p:nvPr>
        </p:nvSpPr>
        <p:spPr>
          <a:xfrm>
            <a:off x="187367" y="2712065"/>
            <a:ext cx="3100979" cy="1597741"/>
          </a:xfrm>
        </p:spPr>
        <p:txBody>
          <a:bodyPr anchor="ctr">
            <a:normAutofit/>
          </a:bodyPr>
          <a:lstStyle>
            <a:lvl1pPr marL="0" indent="0">
              <a:lnSpc>
                <a:spcPct val="80000"/>
              </a:lnSpc>
              <a:buNone/>
              <a:defRPr sz="9600" b="1" i="0">
                <a:solidFill>
                  <a:schemeClr val="bg1"/>
                </a:solidFill>
                <a:latin typeface="Calibri"/>
                <a:cs typeface="Calibri"/>
              </a:defRPr>
            </a:lvl1pPr>
          </a:lstStyle>
          <a:p>
            <a:pPr lvl="0"/>
            <a:r>
              <a:rPr lang="en-US"/>
              <a:t>31%</a:t>
            </a:r>
          </a:p>
        </p:txBody>
      </p:sp>
      <p:pic>
        <p:nvPicPr>
          <p:cNvPr id="5" name="Picture 4"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6" name="Picture 15" descr="PSU lockup.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7" name="Text Placeholder 6"/>
          <p:cNvSpPr>
            <a:spLocks noGrp="1"/>
          </p:cNvSpPr>
          <p:nvPr>
            <p:ph type="body" sz="quarter" idx="13" hasCustomPrompt="1"/>
          </p:nvPr>
        </p:nvSpPr>
        <p:spPr>
          <a:xfrm>
            <a:off x="3879851" y="3180716"/>
            <a:ext cx="7831667" cy="2204085"/>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26990668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SU Divider">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456873" y="3973105"/>
            <a:ext cx="11260992" cy="636905"/>
          </a:xfrm>
        </p:spPr>
        <p:txBody>
          <a:bodyPr anchor="t">
            <a:normAutofit/>
          </a:bodyPr>
          <a:lstStyle>
            <a:lvl1pPr marL="0" indent="0" algn="ctr">
              <a:lnSpc>
                <a:spcPct val="80000"/>
              </a:lnSpc>
              <a:buNone/>
              <a:defRPr sz="2400" b="0" i="1" baseline="0">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Divider page subhead</a:t>
            </a:r>
          </a:p>
        </p:txBody>
      </p:sp>
      <p:sp>
        <p:nvSpPr>
          <p:cNvPr id="7" name="Title 6"/>
          <p:cNvSpPr>
            <a:spLocks noGrp="1"/>
          </p:cNvSpPr>
          <p:nvPr>
            <p:ph type="title" hasCustomPrompt="1"/>
          </p:nvPr>
        </p:nvSpPr>
        <p:spPr>
          <a:xfrm>
            <a:off x="456873" y="3461344"/>
            <a:ext cx="11260993" cy="542241"/>
          </a:xfrm>
        </p:spPr>
        <p:txBody>
          <a:bodyPr>
            <a:noAutofit/>
          </a:bodyPr>
          <a:lstStyle>
            <a:lvl1pPr algn="ctr">
              <a:lnSpc>
                <a:spcPct val="70000"/>
              </a:lnSpc>
              <a:defRPr sz="4800" b="1" i="0" baseline="0">
                <a:solidFill>
                  <a:schemeClr val="bg1"/>
                </a:solidFill>
                <a:latin typeface="Calibri"/>
                <a:cs typeface="Calibri"/>
              </a:defRPr>
            </a:lvl1pPr>
          </a:lstStyle>
          <a:p>
            <a:r>
              <a:rPr lang="en-US"/>
              <a:t>DIVIDER TITLE</a:t>
            </a:r>
          </a:p>
        </p:txBody>
      </p:sp>
      <p:sp>
        <p:nvSpPr>
          <p:cNvPr id="5" name="Picture Placeholder 4"/>
          <p:cNvSpPr>
            <a:spLocks noGrp="1"/>
          </p:cNvSpPr>
          <p:nvPr>
            <p:ph type="pic" sz="quarter" idx="10" hasCustomPrompt="1"/>
          </p:nvPr>
        </p:nvSpPr>
        <p:spPr>
          <a:xfrm>
            <a:off x="5291245" y="2586990"/>
            <a:ext cx="1604433" cy="755650"/>
          </a:xfrm>
        </p:spPr>
        <p:txBody>
          <a:bodyPr>
            <a:normAutofit/>
          </a:bodyPr>
          <a:lstStyle>
            <a:lvl1pPr>
              <a:defRPr sz="1600"/>
            </a:lvl1pPr>
          </a:lstStyle>
          <a:p>
            <a:r>
              <a:rPr lang="en-US"/>
              <a:t>Insert icon here</a:t>
            </a:r>
          </a:p>
        </p:txBody>
      </p:sp>
    </p:spTree>
    <p:extLst>
      <p:ext uri="{BB962C8B-B14F-4D97-AF65-F5344CB8AC3E}">
        <p14:creationId xmlns:p14="http://schemas.microsoft.com/office/powerpoint/2010/main" val="7043862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SU Long Divider">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1731818"/>
            <a:ext cx="12192000" cy="352136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3" name="Subtitle 2"/>
          <p:cNvSpPr>
            <a:spLocks noGrp="1"/>
          </p:cNvSpPr>
          <p:nvPr>
            <p:ph type="subTitle" idx="1" hasCustomPrompt="1"/>
          </p:nvPr>
        </p:nvSpPr>
        <p:spPr>
          <a:xfrm>
            <a:off x="456873" y="4199196"/>
            <a:ext cx="11260992" cy="742262"/>
          </a:xfrm>
        </p:spPr>
        <p:txBody>
          <a:bodyPr anchor="t">
            <a:normAutofit/>
          </a:bodyPr>
          <a:lstStyle>
            <a:lvl1pPr marL="0" indent="0" algn="ctr">
              <a:lnSpc>
                <a:spcPct val="80000"/>
              </a:lnSpc>
              <a:buNone/>
              <a:defRPr sz="2400" b="0" i="1" baseline="0">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Very long</a:t>
            </a:r>
          </a:p>
          <a:p>
            <a:r>
              <a:rPr lang="en-US"/>
              <a:t>Divider page subhead</a:t>
            </a:r>
          </a:p>
        </p:txBody>
      </p:sp>
      <p:sp>
        <p:nvSpPr>
          <p:cNvPr id="7" name="Title 6"/>
          <p:cNvSpPr>
            <a:spLocks noGrp="1"/>
          </p:cNvSpPr>
          <p:nvPr>
            <p:ph type="title" hasCustomPrompt="1"/>
          </p:nvPr>
        </p:nvSpPr>
        <p:spPr>
          <a:xfrm>
            <a:off x="456873" y="3059545"/>
            <a:ext cx="11260993" cy="1062182"/>
          </a:xfrm>
        </p:spPr>
        <p:txBody>
          <a:bodyPr>
            <a:noAutofit/>
          </a:bodyPr>
          <a:lstStyle>
            <a:lvl1pPr algn="ctr">
              <a:lnSpc>
                <a:spcPct val="70000"/>
              </a:lnSpc>
              <a:defRPr sz="4800" b="1" i="0" baseline="0">
                <a:solidFill>
                  <a:schemeClr val="bg1"/>
                </a:solidFill>
                <a:latin typeface="Calibri"/>
                <a:cs typeface="Calibri"/>
              </a:defRPr>
            </a:lvl1pPr>
          </a:lstStyle>
          <a:p>
            <a:r>
              <a:rPr lang="en-US"/>
              <a:t>VERY LONG</a:t>
            </a:r>
            <a:br>
              <a:rPr lang="en-US"/>
            </a:br>
            <a:r>
              <a:rPr lang="en-US"/>
              <a:t>DIVIDER TITLE</a:t>
            </a:r>
          </a:p>
        </p:txBody>
      </p:sp>
      <p:sp>
        <p:nvSpPr>
          <p:cNvPr id="5" name="Rectangle 4"/>
          <p:cNvSpPr/>
          <p:nvPr userDrawn="1"/>
        </p:nvSpPr>
        <p:spPr>
          <a:xfrm>
            <a:off x="5387879" y="1361026"/>
            <a:ext cx="1231515" cy="694066"/>
          </a:xfrm>
          <a:custGeom>
            <a:avLst/>
            <a:gdLst>
              <a:gd name="connsiteX0" fmla="*/ 0 w 923636"/>
              <a:gd name="connsiteY0" fmla="*/ 59069 h 694066"/>
              <a:gd name="connsiteX1" fmla="*/ 634195 w 923636"/>
              <a:gd name="connsiteY1" fmla="*/ 0 h 694066"/>
              <a:gd name="connsiteX2" fmla="*/ 923636 w 923636"/>
              <a:gd name="connsiteY2" fmla="*/ 359251 h 694066"/>
              <a:gd name="connsiteX3" fmla="*/ 762430 w 923636"/>
              <a:gd name="connsiteY3" fmla="*/ 359251 h 694066"/>
              <a:gd name="connsiteX4" fmla="*/ 525046 w 923636"/>
              <a:gd name="connsiteY4" fmla="*/ 694066 h 694066"/>
              <a:gd name="connsiteX5" fmla="*/ 287662 w 923636"/>
              <a:gd name="connsiteY5" fmla="*/ 359251 h 694066"/>
              <a:gd name="connsiteX6" fmla="*/ 0 w 923636"/>
              <a:gd name="connsiteY6" fmla="*/ 359251 h 694066"/>
              <a:gd name="connsiteX7" fmla="*/ 0 w 923636"/>
              <a:gd name="connsiteY7" fmla="*/ 59069 h 69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3636" h="694066">
                <a:moveTo>
                  <a:pt x="0" y="59069"/>
                </a:moveTo>
                <a:lnTo>
                  <a:pt x="634195" y="0"/>
                </a:lnTo>
                <a:lnTo>
                  <a:pt x="923636" y="359251"/>
                </a:lnTo>
                <a:lnTo>
                  <a:pt x="762430" y="359251"/>
                </a:lnTo>
                <a:lnTo>
                  <a:pt x="525046" y="694066"/>
                </a:lnTo>
                <a:lnTo>
                  <a:pt x="287662" y="359251"/>
                </a:lnTo>
                <a:lnTo>
                  <a:pt x="0" y="359251"/>
                </a:lnTo>
                <a:lnTo>
                  <a:pt x="0" y="59069"/>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Picture Placeholder 5"/>
          <p:cNvSpPr>
            <a:spLocks noGrp="1"/>
          </p:cNvSpPr>
          <p:nvPr>
            <p:ph type="pic" sz="quarter" idx="10" hasCustomPrompt="1"/>
          </p:nvPr>
        </p:nvSpPr>
        <p:spPr>
          <a:xfrm>
            <a:off x="5252413" y="2171701"/>
            <a:ext cx="1663700" cy="754063"/>
          </a:xfrm>
        </p:spPr>
        <p:txBody>
          <a:bodyPr>
            <a:normAutofit/>
          </a:bodyPr>
          <a:lstStyle>
            <a:lvl1pPr>
              <a:defRPr sz="1400" baseline="0"/>
            </a:lvl1pPr>
          </a:lstStyle>
          <a:p>
            <a:r>
              <a:rPr lang="en-US"/>
              <a:t>Insert icon here</a:t>
            </a:r>
          </a:p>
        </p:txBody>
      </p:sp>
    </p:spTree>
    <p:extLst>
      <p:ext uri="{BB962C8B-B14F-4D97-AF65-F5344CB8AC3E}">
        <p14:creationId xmlns:p14="http://schemas.microsoft.com/office/powerpoint/2010/main" val="298565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PSU Long Content: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0" name="Text Placeholder 9"/>
          <p:cNvSpPr>
            <a:spLocks noGrp="1"/>
          </p:cNvSpPr>
          <p:nvPr>
            <p:ph type="body" sz="quarter" idx="10" hasCustomPrompt="1"/>
          </p:nvPr>
        </p:nvSpPr>
        <p:spPr>
          <a:xfrm>
            <a:off x="3786230" y="1845414"/>
            <a:ext cx="7811729" cy="598129"/>
          </a:xfrm>
        </p:spPr>
        <p:txBody>
          <a:bodyPr anchor="ctr">
            <a:normAutofit/>
          </a:bodyPr>
          <a:lstStyle>
            <a:lvl1pPr marL="0" indent="0">
              <a:lnSpc>
                <a:spcPct val="80000"/>
              </a:lnSpc>
              <a:buNone/>
              <a:defRPr sz="2800" b="1" i="0">
                <a:solidFill>
                  <a:schemeClr val="accent5"/>
                </a:solidFill>
                <a:latin typeface="Calibri"/>
                <a:cs typeface="Calibri"/>
              </a:defRPr>
            </a:lvl1pPr>
          </a:lstStyle>
          <a:p>
            <a:pPr lvl="0"/>
            <a:r>
              <a:rPr lang="en-US"/>
              <a:t>HEADER</a:t>
            </a:r>
          </a:p>
        </p:txBody>
      </p:sp>
      <p:sp>
        <p:nvSpPr>
          <p:cNvPr id="12" name="Isosceles Triangle 11"/>
          <p:cNvSpPr/>
          <p:nvPr/>
        </p:nvSpPr>
        <p:spPr>
          <a:xfrm rot="5400000">
            <a:off x="971648" y="794062"/>
            <a:ext cx="1842933" cy="3786229"/>
          </a:xfrm>
          <a:custGeom>
            <a:avLst/>
            <a:gdLst>
              <a:gd name="connsiteX0" fmla="*/ 0 w 2032000"/>
              <a:gd name="connsiteY0" fmla="*/ 2884122 h 2884122"/>
              <a:gd name="connsiteX1" fmla="*/ 0 w 2032000"/>
              <a:gd name="connsiteY1" fmla="*/ 229412 h 2884122"/>
              <a:gd name="connsiteX2" fmla="*/ 225054 w 2032000"/>
              <a:gd name="connsiteY2" fmla="*/ 229412 h 2884122"/>
              <a:gd name="connsiteX3" fmla="*/ 393289 w 2032000"/>
              <a:gd name="connsiteY3" fmla="*/ 0 h 2884122"/>
              <a:gd name="connsiteX4" fmla="*/ 561524 w 2032000"/>
              <a:gd name="connsiteY4" fmla="*/ 229412 h 2884122"/>
              <a:gd name="connsiteX5" fmla="*/ 1949450 w 2032000"/>
              <a:gd name="connsiteY5" fmla="*/ 223062 h 2884122"/>
              <a:gd name="connsiteX6" fmla="*/ 2032000 w 2032000"/>
              <a:gd name="connsiteY6" fmla="*/ 2884122 h 2884122"/>
              <a:gd name="connsiteX7" fmla="*/ 0 w 2032000"/>
              <a:gd name="connsiteY7" fmla="*/ 2884122 h 2884122"/>
              <a:gd name="connsiteX0" fmla="*/ 0 w 1949450"/>
              <a:gd name="connsiteY0" fmla="*/ 2884122 h 2884122"/>
              <a:gd name="connsiteX1" fmla="*/ 0 w 1949450"/>
              <a:gd name="connsiteY1" fmla="*/ 229412 h 2884122"/>
              <a:gd name="connsiteX2" fmla="*/ 225054 w 1949450"/>
              <a:gd name="connsiteY2" fmla="*/ 229412 h 2884122"/>
              <a:gd name="connsiteX3" fmla="*/ 393289 w 1949450"/>
              <a:gd name="connsiteY3" fmla="*/ 0 h 2884122"/>
              <a:gd name="connsiteX4" fmla="*/ 561524 w 1949450"/>
              <a:gd name="connsiteY4" fmla="*/ 229412 h 2884122"/>
              <a:gd name="connsiteX5" fmla="*/ 1949450 w 1949450"/>
              <a:gd name="connsiteY5" fmla="*/ 223062 h 2884122"/>
              <a:gd name="connsiteX6" fmla="*/ 1949450 w 1949450"/>
              <a:gd name="connsiteY6" fmla="*/ 2884122 h 2884122"/>
              <a:gd name="connsiteX7" fmla="*/ 0 w 1949450"/>
              <a:gd name="connsiteY7" fmla="*/ 2884122 h 2884122"/>
              <a:gd name="connsiteX0" fmla="*/ 0 w 1949450"/>
              <a:gd name="connsiteY0" fmla="*/ 2839672 h 2839672"/>
              <a:gd name="connsiteX1" fmla="*/ 0 w 1949450"/>
              <a:gd name="connsiteY1" fmla="*/ 184962 h 2839672"/>
              <a:gd name="connsiteX2" fmla="*/ 225054 w 1949450"/>
              <a:gd name="connsiteY2" fmla="*/ 184962 h 2839672"/>
              <a:gd name="connsiteX3" fmla="*/ 393292 w 1949450"/>
              <a:gd name="connsiteY3" fmla="*/ 0 h 2839672"/>
              <a:gd name="connsiteX4" fmla="*/ 561524 w 1949450"/>
              <a:gd name="connsiteY4" fmla="*/ 184962 h 2839672"/>
              <a:gd name="connsiteX5" fmla="*/ 1949450 w 1949450"/>
              <a:gd name="connsiteY5" fmla="*/ 178612 h 2839672"/>
              <a:gd name="connsiteX6" fmla="*/ 1949450 w 1949450"/>
              <a:gd name="connsiteY6" fmla="*/ 2839672 h 2839672"/>
              <a:gd name="connsiteX7" fmla="*/ 0 w 1949450"/>
              <a:gd name="connsiteY7" fmla="*/ 2839672 h 283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9450" h="2839672">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4" name="Text Placeholder 9"/>
          <p:cNvSpPr>
            <a:spLocks noGrp="1"/>
          </p:cNvSpPr>
          <p:nvPr>
            <p:ph type="body" sz="quarter" idx="12" hasCustomPrompt="1"/>
          </p:nvPr>
        </p:nvSpPr>
        <p:spPr>
          <a:xfrm>
            <a:off x="187367" y="1913195"/>
            <a:ext cx="3100979" cy="1597741"/>
          </a:xfrm>
        </p:spPr>
        <p:txBody>
          <a:bodyPr anchor="ctr">
            <a:normAutofit/>
          </a:bodyPr>
          <a:lstStyle>
            <a:lvl1pPr marL="0" indent="0">
              <a:lnSpc>
                <a:spcPct val="80000"/>
              </a:lnSpc>
              <a:buNone/>
              <a:defRPr sz="9600" b="1" i="0">
                <a:solidFill>
                  <a:schemeClr val="bg1"/>
                </a:solidFill>
                <a:latin typeface="Calibri"/>
                <a:cs typeface="Calibri"/>
              </a:defRPr>
            </a:lvl1pPr>
          </a:lstStyle>
          <a:p>
            <a:pPr lvl="0"/>
            <a:r>
              <a:rPr lang="en-US"/>
              <a:t>31%</a:t>
            </a:r>
          </a:p>
        </p:txBody>
      </p:sp>
      <p:pic>
        <p:nvPicPr>
          <p:cNvPr id="20" name="Picture 19"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21" name="Picture 20" descr="PSU lockup.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Text Placeholder 3"/>
          <p:cNvSpPr>
            <a:spLocks noGrp="1"/>
          </p:cNvSpPr>
          <p:nvPr>
            <p:ph type="body" sz="quarter" idx="13" hasCustomPrompt="1"/>
          </p:nvPr>
        </p:nvSpPr>
        <p:spPr>
          <a:xfrm>
            <a:off x="3786718" y="2468564"/>
            <a:ext cx="7793567" cy="3343275"/>
          </a:xfrm>
        </p:spPr>
        <p:txBody>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kern="1400" spc="0">
                <a:solidFill>
                  <a:schemeClr val="tx1"/>
                </a:solidFill>
                <a:latin typeface="Verdana"/>
                <a:cs typeface="Verdan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3068492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PSU Content: Bullets">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0" name="Content Placeholder 9"/>
          <p:cNvSpPr>
            <a:spLocks noGrp="1"/>
          </p:cNvSpPr>
          <p:nvPr>
            <p:ph sz="quarter" idx="10" hasCustomPrompt="1"/>
          </p:nvPr>
        </p:nvSpPr>
        <p:spPr>
          <a:xfrm>
            <a:off x="810684" y="1477965"/>
            <a:ext cx="10414000" cy="3705944"/>
          </a:xfrm>
        </p:spPr>
        <p:txBody>
          <a:bodyPr/>
          <a:lstStyle>
            <a:lvl1pPr marL="0" indent="0">
              <a:buClr>
                <a:schemeClr val="accent3"/>
              </a:buClr>
              <a:buNone/>
              <a:defRPr>
                <a:solidFill>
                  <a:schemeClr val="accent5"/>
                </a:solidFill>
                <a:latin typeface="Calibri"/>
                <a:cs typeface="Calibri"/>
              </a:defRPr>
            </a:lvl1pPr>
            <a:lvl2pPr>
              <a:buClr>
                <a:schemeClr val="accent5"/>
              </a:buClr>
              <a:defRPr b="0" i="0">
                <a:latin typeface="Calibri"/>
                <a:cs typeface="Calibri"/>
              </a:defRPr>
            </a:lvl2pPr>
            <a:lvl3pPr>
              <a:buClr>
                <a:schemeClr val="accent5"/>
              </a:buClr>
              <a:defRPr b="0" i="0" baseline="0">
                <a:latin typeface="Calibri"/>
                <a:cs typeface="Calibri"/>
              </a:defRPr>
            </a:lvl3pPr>
            <a:lvl4pPr>
              <a:buClr>
                <a:schemeClr val="accent5"/>
              </a:buClr>
              <a:defRPr b="0" i="0">
                <a:latin typeface="Calibri"/>
                <a:cs typeface="Calibri"/>
              </a:defRPr>
            </a:lvl4pPr>
            <a:lvl5pPr>
              <a:buClr>
                <a:schemeClr val="accent5"/>
              </a:buClr>
              <a:defRPr b="0" i="0">
                <a:latin typeface="Calibri"/>
                <a:cs typeface="Calibri"/>
              </a:defRPr>
            </a:lvl5pPr>
            <a:lvl6pPr>
              <a:buClr>
                <a:schemeClr val="accent5"/>
              </a:buClr>
              <a:defRPr b="0" i="0">
                <a:latin typeface="Calibri"/>
                <a:cs typeface="Calibri"/>
              </a:defRPr>
            </a:lvl6pPr>
          </a:lstStyle>
          <a:p>
            <a:pPr lvl="0"/>
            <a:r>
              <a:rPr lang="en-US"/>
              <a:t>TITLE HERE</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cxnSp>
        <p:nvCxnSpPr>
          <p:cNvPr id="16" name="Straight Connector 15"/>
          <p:cNvCxnSpPr/>
          <p:nvPr/>
        </p:nvCxnSpPr>
        <p:spPr>
          <a:xfrm>
            <a:off x="810685" y="5388429"/>
            <a:ext cx="10534649"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sp>
        <p:nvSpPr>
          <p:cNvPr id="17" name="Picture Placeholder 16"/>
          <p:cNvSpPr>
            <a:spLocks noGrp="1"/>
          </p:cNvSpPr>
          <p:nvPr>
            <p:ph type="pic" sz="quarter" idx="11" hasCustomPrompt="1"/>
          </p:nvPr>
        </p:nvSpPr>
        <p:spPr>
          <a:xfrm>
            <a:off x="2062775" y="5470072"/>
            <a:ext cx="1524016" cy="1179286"/>
          </a:xfrm>
        </p:spPr>
        <p:txBody>
          <a:bodyPr>
            <a:normAutofit/>
          </a:bodyPr>
          <a:lstStyle>
            <a:lvl1pPr>
              <a:defRPr sz="1100">
                <a:solidFill>
                  <a:schemeClr val="tx1"/>
                </a:solidFill>
              </a:defRPr>
            </a:lvl1pPr>
          </a:lstStyle>
          <a:p>
            <a:r>
              <a:rPr lang="en-US"/>
              <a:t>Illustration</a:t>
            </a:r>
          </a:p>
        </p:txBody>
      </p:sp>
      <p:pic>
        <p:nvPicPr>
          <p:cNvPr id="6" name="Picture 5" descr="PSU quote marks.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7431" y="5699662"/>
            <a:ext cx="1072109" cy="543605"/>
          </a:xfrm>
          <a:prstGeom prst="rect">
            <a:avLst/>
          </a:prstGeom>
        </p:spPr>
      </p:pic>
      <p:sp>
        <p:nvSpPr>
          <p:cNvPr id="28" name="Text Placeholder 27"/>
          <p:cNvSpPr>
            <a:spLocks noGrp="1"/>
          </p:cNvSpPr>
          <p:nvPr>
            <p:ph type="body" sz="quarter" idx="12" hasCustomPrompt="1"/>
          </p:nvPr>
        </p:nvSpPr>
        <p:spPr>
          <a:xfrm>
            <a:off x="3869570" y="5806395"/>
            <a:ext cx="7234161" cy="842962"/>
          </a:xfrm>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b="0" i="1" baseline="0">
                <a:solidFill>
                  <a:schemeClr val="tx1"/>
                </a:solidFill>
                <a:latin typeface="Cambria"/>
                <a:cs typeface="Cambri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Edit content here.</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lvl="0"/>
            <a:endParaRPr lang="en-US"/>
          </a:p>
        </p:txBody>
      </p:sp>
      <p:pic>
        <p:nvPicPr>
          <p:cNvPr id="14" name="Picture 13" descr="PSU lockup.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Tree>
    <p:extLst>
      <p:ext uri="{BB962C8B-B14F-4D97-AF65-F5344CB8AC3E}">
        <p14:creationId xmlns:p14="http://schemas.microsoft.com/office/powerpoint/2010/main" val="855092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SU Long Content: Bulle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27" name="Content Placeholder 9"/>
          <p:cNvSpPr>
            <a:spLocks noGrp="1"/>
          </p:cNvSpPr>
          <p:nvPr>
            <p:ph sz="quarter" idx="10" hasCustomPrompt="1"/>
          </p:nvPr>
        </p:nvSpPr>
        <p:spPr>
          <a:xfrm>
            <a:off x="810684" y="1477965"/>
            <a:ext cx="10414000" cy="4710399"/>
          </a:xfrm>
        </p:spPr>
        <p:txBody>
          <a:bodyPr/>
          <a:lstStyle>
            <a:lvl1pPr marL="0" indent="0">
              <a:buNone/>
              <a:defRPr>
                <a:solidFill>
                  <a:schemeClr val="accent5"/>
                </a:solidFill>
              </a:defRPr>
            </a:lvl1pPr>
            <a:lvl2pPr>
              <a:buClr>
                <a:schemeClr val="accent5"/>
              </a:buClr>
              <a:defRPr b="0" i="0">
                <a:latin typeface="Calibri"/>
                <a:cs typeface="Calibri"/>
              </a:defRPr>
            </a:lvl2pPr>
            <a:lvl3pPr>
              <a:buClr>
                <a:schemeClr val="accent5"/>
              </a:buClr>
              <a:defRPr b="0" i="0" baseline="0">
                <a:latin typeface="Calibri"/>
                <a:cs typeface="Calibri"/>
              </a:defRPr>
            </a:lvl3pPr>
            <a:lvl4pPr>
              <a:buClr>
                <a:schemeClr val="accent5"/>
              </a:buClr>
              <a:defRPr b="0" i="0">
                <a:latin typeface="Calibri"/>
                <a:cs typeface="Calibri"/>
              </a:defRPr>
            </a:lvl4pPr>
            <a:lvl5pPr>
              <a:buClr>
                <a:schemeClr val="accent5"/>
              </a:buClr>
              <a:defRPr b="0" i="0">
                <a:latin typeface="Calibri"/>
                <a:cs typeface="Calibri"/>
              </a:defRPr>
            </a:lvl5pPr>
            <a:lvl6pPr>
              <a:buClr>
                <a:schemeClr val="accent5"/>
              </a:buClr>
              <a:defRPr b="0" i="0">
                <a:latin typeface="Calibri"/>
                <a:cs typeface="Calibri"/>
              </a:defRPr>
            </a:lvl6pPr>
          </a:lstStyle>
          <a:p>
            <a:pPr lvl="0"/>
            <a:r>
              <a:rPr lang="en-US"/>
              <a:t>TITLE HERE</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pic>
        <p:nvPicPr>
          <p:cNvPr id="13" name="Picture 12"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4" name="Picture 13" descr="PSU lockup.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Tree>
    <p:extLst>
      <p:ext uri="{BB962C8B-B14F-4D97-AF65-F5344CB8AC3E}">
        <p14:creationId xmlns:p14="http://schemas.microsoft.com/office/powerpoint/2010/main" val="24708795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SU Conten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36" name="Picture Placeholder 35"/>
          <p:cNvSpPr>
            <a:spLocks noGrp="1"/>
          </p:cNvSpPr>
          <p:nvPr>
            <p:ph type="pic" sz="quarter" idx="12"/>
          </p:nvPr>
        </p:nvSpPr>
        <p:spPr>
          <a:xfrm>
            <a:off x="1" y="2348004"/>
            <a:ext cx="6446761" cy="2997404"/>
          </a:xfrm>
          <a:custGeom>
            <a:avLst/>
            <a:gdLst>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10478 w 5171440"/>
              <a:gd name="connsiteY0" fmla="*/ 499543 h 2997200"/>
              <a:gd name="connsiteX1" fmla="*/ 510021 w 5171440"/>
              <a:gd name="connsiteY1" fmla="*/ 0 h 2997200"/>
              <a:gd name="connsiteX2" fmla="*/ 4671897 w 5171440"/>
              <a:gd name="connsiteY2" fmla="*/ 0 h 2997200"/>
              <a:gd name="connsiteX3" fmla="*/ 5171440 w 5171440"/>
              <a:gd name="connsiteY3" fmla="*/ 499543 h 2997200"/>
              <a:gd name="connsiteX4" fmla="*/ 5171440 w 5171440"/>
              <a:gd name="connsiteY4" fmla="*/ 2497657 h 2997200"/>
              <a:gd name="connsiteX5" fmla="*/ 4671897 w 5171440"/>
              <a:gd name="connsiteY5" fmla="*/ 2997200 h 2997200"/>
              <a:gd name="connsiteX6" fmla="*/ 510021 w 5171440"/>
              <a:gd name="connsiteY6" fmla="*/ 2997200 h 2997200"/>
              <a:gd name="connsiteX7" fmla="*/ 10478 w 5171440"/>
              <a:gd name="connsiteY7" fmla="*/ 2497657 h 2997200"/>
              <a:gd name="connsiteX8" fmla="*/ 0 w 5171440"/>
              <a:gd name="connsiteY8" fmla="*/ 914082 h 2997200"/>
              <a:gd name="connsiteX9" fmla="*/ 10478 w 5171440"/>
              <a:gd name="connsiteY9" fmla="*/ 499543 h 2997200"/>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89447"/>
              <a:gd name="connsiteX1" fmla="*/ 510021 w 5171440"/>
              <a:gd name="connsiteY1" fmla="*/ 38937 h 3089447"/>
              <a:gd name="connsiteX2" fmla="*/ 4671897 w 5171440"/>
              <a:gd name="connsiteY2" fmla="*/ 38937 h 3089447"/>
              <a:gd name="connsiteX3" fmla="*/ 5171440 w 5171440"/>
              <a:gd name="connsiteY3" fmla="*/ 538480 h 3089447"/>
              <a:gd name="connsiteX4" fmla="*/ 5171440 w 5171440"/>
              <a:gd name="connsiteY4" fmla="*/ 2536594 h 3089447"/>
              <a:gd name="connsiteX5" fmla="*/ 4671897 w 5171440"/>
              <a:gd name="connsiteY5" fmla="*/ 3036137 h 3089447"/>
              <a:gd name="connsiteX6" fmla="*/ 510021 w 5171440"/>
              <a:gd name="connsiteY6" fmla="*/ 3036137 h 3089447"/>
              <a:gd name="connsiteX7" fmla="*/ 20638 w 5171440"/>
              <a:gd name="connsiteY7" fmla="*/ 2932834 h 3089447"/>
              <a:gd name="connsiteX8" fmla="*/ 0 w 5171440"/>
              <a:gd name="connsiteY8" fmla="*/ 953019 h 3089447"/>
              <a:gd name="connsiteX9" fmla="*/ 335598 w 5171440"/>
              <a:gd name="connsiteY9" fmla="*/ 0 h 308944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20638 w 5171440"/>
              <a:gd name="connsiteY7" fmla="*/ 293283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477838 w 5171440"/>
              <a:gd name="connsiteY7" fmla="*/ 3034434 h 3036137"/>
              <a:gd name="connsiteX8" fmla="*/ 0 w 5171440"/>
              <a:gd name="connsiteY8" fmla="*/ 953019 h 3036137"/>
              <a:gd name="connsiteX9" fmla="*/ 335598 w 5171440"/>
              <a:gd name="connsiteY9" fmla="*/ 0 h 3036137"/>
              <a:gd name="connsiteX0" fmla="*/ 792798 w 5628640"/>
              <a:gd name="connsiteY0" fmla="*/ 0 h 3036137"/>
              <a:gd name="connsiteX1" fmla="*/ 967221 w 5628640"/>
              <a:gd name="connsiteY1" fmla="*/ 38937 h 3036137"/>
              <a:gd name="connsiteX2" fmla="*/ 5129097 w 5628640"/>
              <a:gd name="connsiteY2" fmla="*/ 38937 h 3036137"/>
              <a:gd name="connsiteX3" fmla="*/ 5628640 w 5628640"/>
              <a:gd name="connsiteY3" fmla="*/ 538480 h 3036137"/>
              <a:gd name="connsiteX4" fmla="*/ 5628640 w 5628640"/>
              <a:gd name="connsiteY4" fmla="*/ 2536594 h 3036137"/>
              <a:gd name="connsiteX5" fmla="*/ 5129097 w 5628640"/>
              <a:gd name="connsiteY5" fmla="*/ 3036137 h 3036137"/>
              <a:gd name="connsiteX6" fmla="*/ 967221 w 5628640"/>
              <a:gd name="connsiteY6" fmla="*/ 3036137 h 3036137"/>
              <a:gd name="connsiteX7" fmla="*/ 935038 w 5628640"/>
              <a:gd name="connsiteY7" fmla="*/ 3034434 h 3036137"/>
              <a:gd name="connsiteX8" fmla="*/ 0 w 5628640"/>
              <a:gd name="connsiteY8" fmla="*/ 1654059 h 3036137"/>
              <a:gd name="connsiteX9" fmla="*/ 792798 w 5628640"/>
              <a:gd name="connsiteY9" fmla="*/ 0 h 3036137"/>
              <a:gd name="connsiteX0" fmla="*/ 177 w 4836019"/>
              <a:gd name="connsiteY0" fmla="*/ 0 h 3036137"/>
              <a:gd name="connsiteX1" fmla="*/ 174600 w 4836019"/>
              <a:gd name="connsiteY1" fmla="*/ 38937 h 3036137"/>
              <a:gd name="connsiteX2" fmla="*/ 4336476 w 4836019"/>
              <a:gd name="connsiteY2" fmla="*/ 38937 h 3036137"/>
              <a:gd name="connsiteX3" fmla="*/ 4836019 w 4836019"/>
              <a:gd name="connsiteY3" fmla="*/ 538480 h 3036137"/>
              <a:gd name="connsiteX4" fmla="*/ 4836019 w 4836019"/>
              <a:gd name="connsiteY4" fmla="*/ 2536594 h 3036137"/>
              <a:gd name="connsiteX5" fmla="*/ 4336476 w 4836019"/>
              <a:gd name="connsiteY5" fmla="*/ 3036137 h 3036137"/>
              <a:gd name="connsiteX6" fmla="*/ 174600 w 4836019"/>
              <a:gd name="connsiteY6" fmla="*/ 3036137 h 3036137"/>
              <a:gd name="connsiteX7" fmla="*/ 142417 w 4836019"/>
              <a:gd name="connsiteY7" fmla="*/ 3034434 h 3036137"/>
              <a:gd name="connsiteX8" fmla="*/ 177 w 4836019"/>
              <a:gd name="connsiteY8" fmla="*/ 0 h 3036137"/>
              <a:gd name="connsiteX0" fmla="*/ 199200 w 5035042"/>
              <a:gd name="connsiteY0" fmla="*/ 0 h 3036137"/>
              <a:gd name="connsiteX1" fmla="*/ 373623 w 5035042"/>
              <a:gd name="connsiteY1" fmla="*/ 38937 h 3036137"/>
              <a:gd name="connsiteX2" fmla="*/ 4535499 w 5035042"/>
              <a:gd name="connsiteY2" fmla="*/ 38937 h 3036137"/>
              <a:gd name="connsiteX3" fmla="*/ 5035042 w 5035042"/>
              <a:gd name="connsiteY3" fmla="*/ 538480 h 3036137"/>
              <a:gd name="connsiteX4" fmla="*/ 5035042 w 5035042"/>
              <a:gd name="connsiteY4" fmla="*/ 2536594 h 3036137"/>
              <a:gd name="connsiteX5" fmla="*/ 4535499 w 5035042"/>
              <a:gd name="connsiteY5" fmla="*/ 3036137 h 3036137"/>
              <a:gd name="connsiteX6" fmla="*/ 373623 w 5035042"/>
              <a:gd name="connsiteY6" fmla="*/ 3036137 h 3036137"/>
              <a:gd name="connsiteX7" fmla="*/ 199200 w 5035042"/>
              <a:gd name="connsiteY7" fmla="*/ 0 h 3036137"/>
              <a:gd name="connsiteX0" fmla="*/ 0 w 4661419"/>
              <a:gd name="connsiteY0" fmla="*/ 2997200 h 2997200"/>
              <a:gd name="connsiteX1" fmla="*/ 0 w 4661419"/>
              <a:gd name="connsiteY1" fmla="*/ 0 h 2997200"/>
              <a:gd name="connsiteX2" fmla="*/ 4161876 w 4661419"/>
              <a:gd name="connsiteY2" fmla="*/ 0 h 2997200"/>
              <a:gd name="connsiteX3" fmla="*/ 4661419 w 4661419"/>
              <a:gd name="connsiteY3" fmla="*/ 499543 h 2997200"/>
              <a:gd name="connsiteX4" fmla="*/ 4661419 w 4661419"/>
              <a:gd name="connsiteY4" fmla="*/ 2497657 h 2997200"/>
              <a:gd name="connsiteX5" fmla="*/ 4161876 w 4661419"/>
              <a:gd name="connsiteY5" fmla="*/ 2997200 h 2997200"/>
              <a:gd name="connsiteX6" fmla="*/ 0 w 4661419"/>
              <a:gd name="connsiteY6" fmla="*/ 2997200 h 2997200"/>
              <a:gd name="connsiteX0" fmla="*/ 306650 w 4968069"/>
              <a:gd name="connsiteY0" fmla="*/ 2997200 h 2997200"/>
              <a:gd name="connsiteX1" fmla="*/ 306650 w 4968069"/>
              <a:gd name="connsiteY1" fmla="*/ 0 h 2997200"/>
              <a:gd name="connsiteX2" fmla="*/ 4468526 w 4968069"/>
              <a:gd name="connsiteY2" fmla="*/ 0 h 2997200"/>
              <a:gd name="connsiteX3" fmla="*/ 4968069 w 4968069"/>
              <a:gd name="connsiteY3" fmla="*/ 499543 h 2997200"/>
              <a:gd name="connsiteX4" fmla="*/ 4968069 w 4968069"/>
              <a:gd name="connsiteY4" fmla="*/ 2497657 h 2997200"/>
              <a:gd name="connsiteX5" fmla="*/ 4468526 w 4968069"/>
              <a:gd name="connsiteY5" fmla="*/ 2997200 h 2997200"/>
              <a:gd name="connsiteX6" fmla="*/ 306650 w 4968069"/>
              <a:gd name="connsiteY6" fmla="*/ 2997200 h 2997200"/>
              <a:gd name="connsiteX0" fmla="*/ 0 w 4661419"/>
              <a:gd name="connsiteY0" fmla="*/ 2997200 h 2997404"/>
              <a:gd name="connsiteX1" fmla="*/ 0 w 4661419"/>
              <a:gd name="connsiteY1" fmla="*/ 0 h 2997404"/>
              <a:gd name="connsiteX2" fmla="*/ 4161876 w 4661419"/>
              <a:gd name="connsiteY2" fmla="*/ 0 h 2997404"/>
              <a:gd name="connsiteX3" fmla="*/ 4661419 w 4661419"/>
              <a:gd name="connsiteY3" fmla="*/ 499543 h 2997404"/>
              <a:gd name="connsiteX4" fmla="*/ 4661419 w 4661419"/>
              <a:gd name="connsiteY4" fmla="*/ 2497657 h 2997404"/>
              <a:gd name="connsiteX5" fmla="*/ 4161876 w 4661419"/>
              <a:gd name="connsiteY5" fmla="*/ 2997200 h 2997404"/>
              <a:gd name="connsiteX6" fmla="*/ 0 w 4661419"/>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61419 w 4677807"/>
              <a:gd name="connsiteY4" fmla="*/ 2497657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620560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368446 h 2997404"/>
              <a:gd name="connsiteX4" fmla="*/ 4677807 w 4677807"/>
              <a:gd name="connsiteY4" fmla="*/ 2620560 h 2997404"/>
              <a:gd name="connsiteX5" fmla="*/ 4301166 w 4677807"/>
              <a:gd name="connsiteY5" fmla="*/ 2997200 h 2997404"/>
              <a:gd name="connsiteX6" fmla="*/ 0 w 4677807"/>
              <a:gd name="connsiteY6" fmla="*/ 2997200 h 299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7807" h="2997404">
                <a:moveTo>
                  <a:pt x="0" y="2997200"/>
                </a:moveTo>
                <a:cubicBezTo>
                  <a:pt x="7394" y="3025987"/>
                  <a:pt x="7394" y="11853"/>
                  <a:pt x="0" y="0"/>
                </a:cubicBezTo>
                <a:lnTo>
                  <a:pt x="4292973" y="0"/>
                </a:lnTo>
                <a:cubicBezTo>
                  <a:pt x="4568863" y="0"/>
                  <a:pt x="4677807" y="92556"/>
                  <a:pt x="4677807" y="368446"/>
                </a:cubicBezTo>
                <a:lnTo>
                  <a:pt x="4677807" y="2620560"/>
                </a:lnTo>
                <a:cubicBezTo>
                  <a:pt x="4677807" y="2896450"/>
                  <a:pt x="4577056" y="2997200"/>
                  <a:pt x="4301166" y="2997200"/>
                </a:cubicBezTo>
                <a:lnTo>
                  <a:pt x="0" y="2997200"/>
                </a:lnTo>
                <a:close/>
              </a:path>
            </a:pathLst>
          </a:custGeom>
        </p:spPr>
        <p:txBody>
          <a:bodyPr/>
          <a:lstStyle/>
          <a:p>
            <a:r>
              <a:rPr lang="en-US"/>
              <a:t>Click icon to add picture</a:t>
            </a:r>
          </a:p>
        </p:txBody>
      </p:sp>
      <p:cxnSp>
        <p:nvCxnSpPr>
          <p:cNvPr id="20" name="Straight Connector 19"/>
          <p:cNvCxnSpPr/>
          <p:nvPr/>
        </p:nvCxnSpPr>
        <p:spPr>
          <a:xfrm>
            <a:off x="6850303" y="2779157"/>
            <a:ext cx="4863783"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6" name="Picture 15"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7" name="Picture 16" descr="PSU lockup.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Picture Placeholder 3"/>
          <p:cNvSpPr>
            <a:spLocks noGrp="1"/>
          </p:cNvSpPr>
          <p:nvPr>
            <p:ph type="pic" sz="quarter" idx="13" hasCustomPrompt="1"/>
          </p:nvPr>
        </p:nvSpPr>
        <p:spPr>
          <a:xfrm>
            <a:off x="8534401" y="1997484"/>
            <a:ext cx="1071033" cy="660400"/>
          </a:xfrm>
        </p:spPr>
        <p:txBody>
          <a:bodyPr>
            <a:normAutofit/>
          </a:bodyPr>
          <a:lstStyle>
            <a:lvl1pPr>
              <a:defRPr sz="1400"/>
            </a:lvl1pPr>
          </a:lstStyle>
          <a:p>
            <a:r>
              <a:rPr lang="en-US"/>
              <a:t>Insert icon here</a:t>
            </a:r>
          </a:p>
        </p:txBody>
      </p:sp>
      <p:sp>
        <p:nvSpPr>
          <p:cNvPr id="5" name="Text Placeholder 4"/>
          <p:cNvSpPr>
            <a:spLocks noGrp="1"/>
          </p:cNvSpPr>
          <p:nvPr>
            <p:ph type="body" sz="quarter" idx="14" hasCustomPrompt="1"/>
          </p:nvPr>
        </p:nvSpPr>
        <p:spPr>
          <a:xfrm>
            <a:off x="6850303" y="2916239"/>
            <a:ext cx="4863783" cy="2428875"/>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a:t>This is an example of body copy. This is an example of body copy. This is an example of body copy. This is an </a:t>
            </a:r>
            <a:r>
              <a:rPr lang="en-US" err="1"/>
              <a:t>exa-mple</a:t>
            </a:r>
            <a:r>
              <a:rPr lang="en-US"/>
              <a:t> of body copy. This is an example of body copy. This is an example of body copy. This is an example of body copy. This is an example of body copy.</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658848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PSU Long Conten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36" name="Picture Placeholder 35"/>
          <p:cNvSpPr>
            <a:spLocks noGrp="1"/>
          </p:cNvSpPr>
          <p:nvPr>
            <p:ph type="pic" sz="quarter" idx="12"/>
          </p:nvPr>
        </p:nvSpPr>
        <p:spPr>
          <a:xfrm>
            <a:off x="1" y="2348004"/>
            <a:ext cx="5156969" cy="2847451"/>
          </a:xfrm>
          <a:custGeom>
            <a:avLst/>
            <a:gdLst>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10478 w 5171440"/>
              <a:gd name="connsiteY0" fmla="*/ 499543 h 2997200"/>
              <a:gd name="connsiteX1" fmla="*/ 510021 w 5171440"/>
              <a:gd name="connsiteY1" fmla="*/ 0 h 2997200"/>
              <a:gd name="connsiteX2" fmla="*/ 4671897 w 5171440"/>
              <a:gd name="connsiteY2" fmla="*/ 0 h 2997200"/>
              <a:gd name="connsiteX3" fmla="*/ 5171440 w 5171440"/>
              <a:gd name="connsiteY3" fmla="*/ 499543 h 2997200"/>
              <a:gd name="connsiteX4" fmla="*/ 5171440 w 5171440"/>
              <a:gd name="connsiteY4" fmla="*/ 2497657 h 2997200"/>
              <a:gd name="connsiteX5" fmla="*/ 4671897 w 5171440"/>
              <a:gd name="connsiteY5" fmla="*/ 2997200 h 2997200"/>
              <a:gd name="connsiteX6" fmla="*/ 510021 w 5171440"/>
              <a:gd name="connsiteY6" fmla="*/ 2997200 h 2997200"/>
              <a:gd name="connsiteX7" fmla="*/ 10478 w 5171440"/>
              <a:gd name="connsiteY7" fmla="*/ 2497657 h 2997200"/>
              <a:gd name="connsiteX8" fmla="*/ 0 w 5171440"/>
              <a:gd name="connsiteY8" fmla="*/ 914082 h 2997200"/>
              <a:gd name="connsiteX9" fmla="*/ 10478 w 5171440"/>
              <a:gd name="connsiteY9" fmla="*/ 499543 h 2997200"/>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89447"/>
              <a:gd name="connsiteX1" fmla="*/ 510021 w 5171440"/>
              <a:gd name="connsiteY1" fmla="*/ 38937 h 3089447"/>
              <a:gd name="connsiteX2" fmla="*/ 4671897 w 5171440"/>
              <a:gd name="connsiteY2" fmla="*/ 38937 h 3089447"/>
              <a:gd name="connsiteX3" fmla="*/ 5171440 w 5171440"/>
              <a:gd name="connsiteY3" fmla="*/ 538480 h 3089447"/>
              <a:gd name="connsiteX4" fmla="*/ 5171440 w 5171440"/>
              <a:gd name="connsiteY4" fmla="*/ 2536594 h 3089447"/>
              <a:gd name="connsiteX5" fmla="*/ 4671897 w 5171440"/>
              <a:gd name="connsiteY5" fmla="*/ 3036137 h 3089447"/>
              <a:gd name="connsiteX6" fmla="*/ 510021 w 5171440"/>
              <a:gd name="connsiteY6" fmla="*/ 3036137 h 3089447"/>
              <a:gd name="connsiteX7" fmla="*/ 20638 w 5171440"/>
              <a:gd name="connsiteY7" fmla="*/ 2932834 h 3089447"/>
              <a:gd name="connsiteX8" fmla="*/ 0 w 5171440"/>
              <a:gd name="connsiteY8" fmla="*/ 953019 h 3089447"/>
              <a:gd name="connsiteX9" fmla="*/ 335598 w 5171440"/>
              <a:gd name="connsiteY9" fmla="*/ 0 h 308944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20638 w 5171440"/>
              <a:gd name="connsiteY7" fmla="*/ 293283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477838 w 5171440"/>
              <a:gd name="connsiteY7" fmla="*/ 3034434 h 3036137"/>
              <a:gd name="connsiteX8" fmla="*/ 0 w 5171440"/>
              <a:gd name="connsiteY8" fmla="*/ 953019 h 3036137"/>
              <a:gd name="connsiteX9" fmla="*/ 335598 w 5171440"/>
              <a:gd name="connsiteY9" fmla="*/ 0 h 3036137"/>
              <a:gd name="connsiteX0" fmla="*/ 792798 w 5628640"/>
              <a:gd name="connsiteY0" fmla="*/ 0 h 3036137"/>
              <a:gd name="connsiteX1" fmla="*/ 967221 w 5628640"/>
              <a:gd name="connsiteY1" fmla="*/ 38937 h 3036137"/>
              <a:gd name="connsiteX2" fmla="*/ 5129097 w 5628640"/>
              <a:gd name="connsiteY2" fmla="*/ 38937 h 3036137"/>
              <a:gd name="connsiteX3" fmla="*/ 5628640 w 5628640"/>
              <a:gd name="connsiteY3" fmla="*/ 538480 h 3036137"/>
              <a:gd name="connsiteX4" fmla="*/ 5628640 w 5628640"/>
              <a:gd name="connsiteY4" fmla="*/ 2536594 h 3036137"/>
              <a:gd name="connsiteX5" fmla="*/ 5129097 w 5628640"/>
              <a:gd name="connsiteY5" fmla="*/ 3036137 h 3036137"/>
              <a:gd name="connsiteX6" fmla="*/ 967221 w 5628640"/>
              <a:gd name="connsiteY6" fmla="*/ 3036137 h 3036137"/>
              <a:gd name="connsiteX7" fmla="*/ 935038 w 5628640"/>
              <a:gd name="connsiteY7" fmla="*/ 3034434 h 3036137"/>
              <a:gd name="connsiteX8" fmla="*/ 0 w 5628640"/>
              <a:gd name="connsiteY8" fmla="*/ 1654059 h 3036137"/>
              <a:gd name="connsiteX9" fmla="*/ 792798 w 5628640"/>
              <a:gd name="connsiteY9" fmla="*/ 0 h 3036137"/>
              <a:gd name="connsiteX0" fmla="*/ 177 w 4836019"/>
              <a:gd name="connsiteY0" fmla="*/ 0 h 3036137"/>
              <a:gd name="connsiteX1" fmla="*/ 174600 w 4836019"/>
              <a:gd name="connsiteY1" fmla="*/ 38937 h 3036137"/>
              <a:gd name="connsiteX2" fmla="*/ 4336476 w 4836019"/>
              <a:gd name="connsiteY2" fmla="*/ 38937 h 3036137"/>
              <a:gd name="connsiteX3" fmla="*/ 4836019 w 4836019"/>
              <a:gd name="connsiteY3" fmla="*/ 538480 h 3036137"/>
              <a:gd name="connsiteX4" fmla="*/ 4836019 w 4836019"/>
              <a:gd name="connsiteY4" fmla="*/ 2536594 h 3036137"/>
              <a:gd name="connsiteX5" fmla="*/ 4336476 w 4836019"/>
              <a:gd name="connsiteY5" fmla="*/ 3036137 h 3036137"/>
              <a:gd name="connsiteX6" fmla="*/ 174600 w 4836019"/>
              <a:gd name="connsiteY6" fmla="*/ 3036137 h 3036137"/>
              <a:gd name="connsiteX7" fmla="*/ 142417 w 4836019"/>
              <a:gd name="connsiteY7" fmla="*/ 3034434 h 3036137"/>
              <a:gd name="connsiteX8" fmla="*/ 177 w 4836019"/>
              <a:gd name="connsiteY8" fmla="*/ 0 h 3036137"/>
              <a:gd name="connsiteX0" fmla="*/ 199200 w 5035042"/>
              <a:gd name="connsiteY0" fmla="*/ 0 h 3036137"/>
              <a:gd name="connsiteX1" fmla="*/ 373623 w 5035042"/>
              <a:gd name="connsiteY1" fmla="*/ 38937 h 3036137"/>
              <a:gd name="connsiteX2" fmla="*/ 4535499 w 5035042"/>
              <a:gd name="connsiteY2" fmla="*/ 38937 h 3036137"/>
              <a:gd name="connsiteX3" fmla="*/ 5035042 w 5035042"/>
              <a:gd name="connsiteY3" fmla="*/ 538480 h 3036137"/>
              <a:gd name="connsiteX4" fmla="*/ 5035042 w 5035042"/>
              <a:gd name="connsiteY4" fmla="*/ 2536594 h 3036137"/>
              <a:gd name="connsiteX5" fmla="*/ 4535499 w 5035042"/>
              <a:gd name="connsiteY5" fmla="*/ 3036137 h 3036137"/>
              <a:gd name="connsiteX6" fmla="*/ 373623 w 5035042"/>
              <a:gd name="connsiteY6" fmla="*/ 3036137 h 3036137"/>
              <a:gd name="connsiteX7" fmla="*/ 199200 w 5035042"/>
              <a:gd name="connsiteY7" fmla="*/ 0 h 3036137"/>
              <a:gd name="connsiteX0" fmla="*/ 0 w 4661419"/>
              <a:gd name="connsiteY0" fmla="*/ 2997200 h 2997200"/>
              <a:gd name="connsiteX1" fmla="*/ 0 w 4661419"/>
              <a:gd name="connsiteY1" fmla="*/ 0 h 2997200"/>
              <a:gd name="connsiteX2" fmla="*/ 4161876 w 4661419"/>
              <a:gd name="connsiteY2" fmla="*/ 0 h 2997200"/>
              <a:gd name="connsiteX3" fmla="*/ 4661419 w 4661419"/>
              <a:gd name="connsiteY3" fmla="*/ 499543 h 2997200"/>
              <a:gd name="connsiteX4" fmla="*/ 4661419 w 4661419"/>
              <a:gd name="connsiteY4" fmla="*/ 2497657 h 2997200"/>
              <a:gd name="connsiteX5" fmla="*/ 4161876 w 4661419"/>
              <a:gd name="connsiteY5" fmla="*/ 2997200 h 2997200"/>
              <a:gd name="connsiteX6" fmla="*/ 0 w 4661419"/>
              <a:gd name="connsiteY6" fmla="*/ 2997200 h 2997200"/>
              <a:gd name="connsiteX0" fmla="*/ 306650 w 4968069"/>
              <a:gd name="connsiteY0" fmla="*/ 2997200 h 2997200"/>
              <a:gd name="connsiteX1" fmla="*/ 306650 w 4968069"/>
              <a:gd name="connsiteY1" fmla="*/ 0 h 2997200"/>
              <a:gd name="connsiteX2" fmla="*/ 4468526 w 4968069"/>
              <a:gd name="connsiteY2" fmla="*/ 0 h 2997200"/>
              <a:gd name="connsiteX3" fmla="*/ 4968069 w 4968069"/>
              <a:gd name="connsiteY3" fmla="*/ 499543 h 2997200"/>
              <a:gd name="connsiteX4" fmla="*/ 4968069 w 4968069"/>
              <a:gd name="connsiteY4" fmla="*/ 2497657 h 2997200"/>
              <a:gd name="connsiteX5" fmla="*/ 4468526 w 4968069"/>
              <a:gd name="connsiteY5" fmla="*/ 2997200 h 2997200"/>
              <a:gd name="connsiteX6" fmla="*/ 306650 w 4968069"/>
              <a:gd name="connsiteY6" fmla="*/ 2997200 h 2997200"/>
              <a:gd name="connsiteX0" fmla="*/ 0 w 4661419"/>
              <a:gd name="connsiteY0" fmla="*/ 2997200 h 2997404"/>
              <a:gd name="connsiteX1" fmla="*/ 0 w 4661419"/>
              <a:gd name="connsiteY1" fmla="*/ 0 h 2997404"/>
              <a:gd name="connsiteX2" fmla="*/ 4161876 w 4661419"/>
              <a:gd name="connsiteY2" fmla="*/ 0 h 2997404"/>
              <a:gd name="connsiteX3" fmla="*/ 4661419 w 4661419"/>
              <a:gd name="connsiteY3" fmla="*/ 499543 h 2997404"/>
              <a:gd name="connsiteX4" fmla="*/ 4661419 w 4661419"/>
              <a:gd name="connsiteY4" fmla="*/ 2497657 h 2997404"/>
              <a:gd name="connsiteX5" fmla="*/ 4161876 w 4661419"/>
              <a:gd name="connsiteY5" fmla="*/ 2997200 h 2997404"/>
              <a:gd name="connsiteX6" fmla="*/ 0 w 4661419"/>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61419 w 4677807"/>
              <a:gd name="connsiteY4" fmla="*/ 2497657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620560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368446 h 2997404"/>
              <a:gd name="connsiteX4" fmla="*/ 4677807 w 4677807"/>
              <a:gd name="connsiteY4" fmla="*/ 2620560 h 2997404"/>
              <a:gd name="connsiteX5" fmla="*/ 4301166 w 4677807"/>
              <a:gd name="connsiteY5" fmla="*/ 2997200 h 2997404"/>
              <a:gd name="connsiteX6" fmla="*/ 0 w 4677807"/>
              <a:gd name="connsiteY6" fmla="*/ 2997200 h 299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7807" h="2997404">
                <a:moveTo>
                  <a:pt x="0" y="2997200"/>
                </a:moveTo>
                <a:cubicBezTo>
                  <a:pt x="7394" y="3025987"/>
                  <a:pt x="7394" y="11853"/>
                  <a:pt x="0" y="0"/>
                </a:cubicBezTo>
                <a:lnTo>
                  <a:pt x="4292973" y="0"/>
                </a:lnTo>
                <a:cubicBezTo>
                  <a:pt x="4568863" y="0"/>
                  <a:pt x="4677807" y="92556"/>
                  <a:pt x="4677807" y="368446"/>
                </a:cubicBezTo>
                <a:lnTo>
                  <a:pt x="4677807" y="2620560"/>
                </a:lnTo>
                <a:cubicBezTo>
                  <a:pt x="4677807" y="2896450"/>
                  <a:pt x="4577056" y="2997200"/>
                  <a:pt x="4301166" y="2997200"/>
                </a:cubicBezTo>
                <a:lnTo>
                  <a:pt x="0" y="2997200"/>
                </a:lnTo>
                <a:close/>
              </a:path>
            </a:pathLst>
          </a:custGeom>
        </p:spPr>
        <p:txBody>
          <a:bodyPr/>
          <a:lstStyle/>
          <a:p>
            <a:r>
              <a:rPr lang="en-US"/>
              <a:t>Click icon to add picture</a:t>
            </a:r>
          </a:p>
        </p:txBody>
      </p:sp>
      <p:cxnSp>
        <p:nvCxnSpPr>
          <p:cNvPr id="20" name="Straight Connector 19"/>
          <p:cNvCxnSpPr/>
          <p:nvPr/>
        </p:nvCxnSpPr>
        <p:spPr>
          <a:xfrm>
            <a:off x="5473205" y="2348004"/>
            <a:ext cx="6218449"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7" name="Picture 16"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8" name="Picture 17" descr="PSU lockup.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Picture Placeholder 3"/>
          <p:cNvSpPr>
            <a:spLocks noGrp="1"/>
          </p:cNvSpPr>
          <p:nvPr>
            <p:ph type="pic" sz="quarter" idx="13" hasCustomPrompt="1"/>
          </p:nvPr>
        </p:nvSpPr>
        <p:spPr>
          <a:xfrm>
            <a:off x="8019627" y="1571347"/>
            <a:ext cx="1083733" cy="660400"/>
          </a:xfrm>
        </p:spPr>
        <p:txBody>
          <a:bodyPr>
            <a:normAutofit/>
          </a:bodyPr>
          <a:lstStyle>
            <a:lvl1pPr>
              <a:defRPr sz="1400" baseline="0"/>
            </a:lvl1pPr>
          </a:lstStyle>
          <a:p>
            <a:r>
              <a:rPr lang="en-US"/>
              <a:t>Insert icon here</a:t>
            </a:r>
          </a:p>
        </p:txBody>
      </p:sp>
      <p:sp>
        <p:nvSpPr>
          <p:cNvPr id="9" name="Text Placeholder 4"/>
          <p:cNvSpPr>
            <a:spLocks noGrp="1"/>
          </p:cNvSpPr>
          <p:nvPr>
            <p:ph type="body" sz="quarter" idx="14" hasCustomPrompt="1"/>
          </p:nvPr>
        </p:nvSpPr>
        <p:spPr>
          <a:xfrm>
            <a:off x="5587735" y="2509838"/>
            <a:ext cx="5993272" cy="2685617"/>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a:t>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2698245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PSU Divider">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456873" y="3973105"/>
            <a:ext cx="11260992" cy="636905"/>
          </a:xfrm>
        </p:spPr>
        <p:txBody>
          <a:bodyPr anchor="t">
            <a:normAutofit/>
          </a:bodyPr>
          <a:lstStyle>
            <a:lvl1pPr marL="0" indent="0" algn="ctr">
              <a:lnSpc>
                <a:spcPct val="80000"/>
              </a:lnSpc>
              <a:buNone/>
              <a:defRPr sz="2400" b="0" i="1" baseline="0">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Divider page subhead</a:t>
            </a:r>
          </a:p>
        </p:txBody>
      </p:sp>
      <p:sp>
        <p:nvSpPr>
          <p:cNvPr id="7" name="Title 6"/>
          <p:cNvSpPr>
            <a:spLocks noGrp="1"/>
          </p:cNvSpPr>
          <p:nvPr>
            <p:ph type="title" hasCustomPrompt="1"/>
          </p:nvPr>
        </p:nvSpPr>
        <p:spPr>
          <a:xfrm>
            <a:off x="456873" y="3461344"/>
            <a:ext cx="11260993" cy="542241"/>
          </a:xfrm>
        </p:spPr>
        <p:txBody>
          <a:bodyPr>
            <a:noAutofit/>
          </a:bodyPr>
          <a:lstStyle>
            <a:lvl1pPr algn="ctr">
              <a:lnSpc>
                <a:spcPct val="70000"/>
              </a:lnSpc>
              <a:defRPr sz="4800" b="1" i="0" baseline="0">
                <a:solidFill>
                  <a:schemeClr val="bg1"/>
                </a:solidFill>
                <a:latin typeface="Calibri"/>
                <a:cs typeface="Calibri"/>
              </a:defRPr>
            </a:lvl1pPr>
          </a:lstStyle>
          <a:p>
            <a:r>
              <a:rPr lang="en-US"/>
              <a:t>DIVIDER TITLE</a:t>
            </a:r>
          </a:p>
        </p:txBody>
      </p:sp>
      <p:sp>
        <p:nvSpPr>
          <p:cNvPr id="5" name="Picture Placeholder 4"/>
          <p:cNvSpPr>
            <a:spLocks noGrp="1"/>
          </p:cNvSpPr>
          <p:nvPr>
            <p:ph type="pic" sz="quarter" idx="10" hasCustomPrompt="1"/>
          </p:nvPr>
        </p:nvSpPr>
        <p:spPr>
          <a:xfrm>
            <a:off x="5291245" y="2586990"/>
            <a:ext cx="1604433" cy="755650"/>
          </a:xfrm>
        </p:spPr>
        <p:txBody>
          <a:bodyPr>
            <a:normAutofit/>
          </a:bodyPr>
          <a:lstStyle>
            <a:lvl1pPr>
              <a:defRPr sz="1600"/>
            </a:lvl1pPr>
          </a:lstStyle>
          <a:p>
            <a:r>
              <a:rPr lang="en-US"/>
              <a:t>Insert icon here</a:t>
            </a:r>
          </a:p>
        </p:txBody>
      </p:sp>
    </p:spTree>
    <p:extLst>
      <p:ext uri="{BB962C8B-B14F-4D97-AF65-F5344CB8AC3E}">
        <p14:creationId xmlns:p14="http://schemas.microsoft.com/office/powerpoint/2010/main" val="1659829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SU Long Divider">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1731818"/>
            <a:ext cx="12192000" cy="352136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3" name="Subtitle 2"/>
          <p:cNvSpPr>
            <a:spLocks noGrp="1"/>
          </p:cNvSpPr>
          <p:nvPr>
            <p:ph type="subTitle" idx="1" hasCustomPrompt="1"/>
          </p:nvPr>
        </p:nvSpPr>
        <p:spPr>
          <a:xfrm>
            <a:off x="456873" y="4199196"/>
            <a:ext cx="11260992" cy="742262"/>
          </a:xfrm>
        </p:spPr>
        <p:txBody>
          <a:bodyPr anchor="t">
            <a:normAutofit/>
          </a:bodyPr>
          <a:lstStyle>
            <a:lvl1pPr marL="0" indent="0" algn="ctr">
              <a:lnSpc>
                <a:spcPct val="80000"/>
              </a:lnSpc>
              <a:buNone/>
              <a:defRPr sz="2400" b="0" i="1" baseline="0">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Very long</a:t>
            </a:r>
          </a:p>
          <a:p>
            <a:r>
              <a:rPr lang="en-US"/>
              <a:t>Divider page subhead</a:t>
            </a:r>
          </a:p>
        </p:txBody>
      </p:sp>
      <p:sp>
        <p:nvSpPr>
          <p:cNvPr id="7" name="Title 6"/>
          <p:cNvSpPr>
            <a:spLocks noGrp="1"/>
          </p:cNvSpPr>
          <p:nvPr>
            <p:ph type="title" hasCustomPrompt="1"/>
          </p:nvPr>
        </p:nvSpPr>
        <p:spPr>
          <a:xfrm>
            <a:off x="456873" y="3059545"/>
            <a:ext cx="11260993" cy="1062182"/>
          </a:xfrm>
        </p:spPr>
        <p:txBody>
          <a:bodyPr>
            <a:noAutofit/>
          </a:bodyPr>
          <a:lstStyle>
            <a:lvl1pPr algn="ctr">
              <a:lnSpc>
                <a:spcPct val="70000"/>
              </a:lnSpc>
              <a:defRPr sz="4800" b="1" i="0" baseline="0">
                <a:solidFill>
                  <a:schemeClr val="bg1"/>
                </a:solidFill>
                <a:latin typeface="Calibri"/>
                <a:cs typeface="Calibri"/>
              </a:defRPr>
            </a:lvl1pPr>
          </a:lstStyle>
          <a:p>
            <a:r>
              <a:rPr lang="en-US"/>
              <a:t>VERY LONG</a:t>
            </a:r>
            <a:br>
              <a:rPr lang="en-US"/>
            </a:br>
            <a:r>
              <a:rPr lang="en-US"/>
              <a:t>DIVIDER TITLE</a:t>
            </a:r>
          </a:p>
        </p:txBody>
      </p:sp>
      <p:sp>
        <p:nvSpPr>
          <p:cNvPr id="5" name="Rectangle 4"/>
          <p:cNvSpPr/>
          <p:nvPr/>
        </p:nvSpPr>
        <p:spPr>
          <a:xfrm>
            <a:off x="5387879" y="1361026"/>
            <a:ext cx="1231515" cy="694066"/>
          </a:xfrm>
          <a:custGeom>
            <a:avLst/>
            <a:gdLst>
              <a:gd name="connsiteX0" fmla="*/ 0 w 923636"/>
              <a:gd name="connsiteY0" fmla="*/ 59069 h 694066"/>
              <a:gd name="connsiteX1" fmla="*/ 634195 w 923636"/>
              <a:gd name="connsiteY1" fmla="*/ 0 h 694066"/>
              <a:gd name="connsiteX2" fmla="*/ 923636 w 923636"/>
              <a:gd name="connsiteY2" fmla="*/ 359251 h 694066"/>
              <a:gd name="connsiteX3" fmla="*/ 762430 w 923636"/>
              <a:gd name="connsiteY3" fmla="*/ 359251 h 694066"/>
              <a:gd name="connsiteX4" fmla="*/ 525046 w 923636"/>
              <a:gd name="connsiteY4" fmla="*/ 694066 h 694066"/>
              <a:gd name="connsiteX5" fmla="*/ 287662 w 923636"/>
              <a:gd name="connsiteY5" fmla="*/ 359251 h 694066"/>
              <a:gd name="connsiteX6" fmla="*/ 0 w 923636"/>
              <a:gd name="connsiteY6" fmla="*/ 359251 h 694066"/>
              <a:gd name="connsiteX7" fmla="*/ 0 w 923636"/>
              <a:gd name="connsiteY7" fmla="*/ 59069 h 69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3636" h="694066">
                <a:moveTo>
                  <a:pt x="0" y="59069"/>
                </a:moveTo>
                <a:lnTo>
                  <a:pt x="634195" y="0"/>
                </a:lnTo>
                <a:lnTo>
                  <a:pt x="923636" y="359251"/>
                </a:lnTo>
                <a:lnTo>
                  <a:pt x="762430" y="359251"/>
                </a:lnTo>
                <a:lnTo>
                  <a:pt x="525046" y="694066"/>
                </a:lnTo>
                <a:lnTo>
                  <a:pt x="287662" y="359251"/>
                </a:lnTo>
                <a:lnTo>
                  <a:pt x="0" y="359251"/>
                </a:lnTo>
                <a:lnTo>
                  <a:pt x="0" y="59069"/>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Picture Placeholder 5"/>
          <p:cNvSpPr>
            <a:spLocks noGrp="1"/>
          </p:cNvSpPr>
          <p:nvPr>
            <p:ph type="pic" sz="quarter" idx="10" hasCustomPrompt="1"/>
          </p:nvPr>
        </p:nvSpPr>
        <p:spPr>
          <a:xfrm>
            <a:off x="5252413" y="2171701"/>
            <a:ext cx="1663700" cy="754063"/>
          </a:xfrm>
        </p:spPr>
        <p:txBody>
          <a:bodyPr>
            <a:normAutofit/>
          </a:bodyPr>
          <a:lstStyle>
            <a:lvl1pPr>
              <a:defRPr sz="1400" baseline="0"/>
            </a:lvl1pPr>
          </a:lstStyle>
          <a:p>
            <a:r>
              <a:rPr lang="en-US"/>
              <a:t>Insert icon here</a:t>
            </a:r>
          </a:p>
        </p:txBody>
      </p:sp>
    </p:spTree>
    <p:extLst>
      <p:ext uri="{BB962C8B-B14F-4D97-AF65-F5344CB8AC3E}">
        <p14:creationId xmlns:p14="http://schemas.microsoft.com/office/powerpoint/2010/main" val="1662333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image" Target="../media/image1.jpeg"/><Relationship Id="rId5" Type="http://schemas.openxmlformats.org/officeDocument/2006/relationships/slideLayout" Target="../slideLayouts/slideLayout17.xml"/><Relationship Id="rId10"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4B699C-F49B-2746-8BE9-45C07C9FA873}" type="datetimeFigureOut">
              <a:rPr lang="en-US" smtClean="0"/>
              <a:t>1/24/2023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427A9E-C04D-3A41-B9E8-32BBF3A5A586}" type="slidenum">
              <a:rPr lang="en-US" smtClean="0"/>
              <a:t>‹#›</a:t>
            </a:fld>
            <a:endParaRPr lang="en-US"/>
          </a:p>
        </p:txBody>
      </p:sp>
    </p:spTree>
    <p:extLst>
      <p:ext uri="{BB962C8B-B14F-4D97-AF65-F5344CB8AC3E}">
        <p14:creationId xmlns:p14="http://schemas.microsoft.com/office/powerpoint/2010/main" val="407394514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ctr" defTabSz="457200" rtl="0" eaLnBrk="1" latinLnBrk="0" hangingPunct="1">
        <a:spcBef>
          <a:spcPct val="0"/>
        </a:spcBef>
        <a:buNone/>
        <a:defRPr sz="4400" b="1" i="0" kern="1200">
          <a:solidFill>
            <a:schemeClr val="tx2">
              <a:lumMod val="60000"/>
              <a:lumOff val="40000"/>
            </a:schemeClr>
          </a:solidFill>
          <a:latin typeface="Calibri"/>
          <a:ea typeface="+mj-ea"/>
          <a:cs typeface="Calibri"/>
        </a:defRPr>
      </a:lvl1pPr>
    </p:titleStyle>
    <p:body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Clr>
          <a:schemeClr val="accent5"/>
        </a:buClr>
        <a:buFont typeface="Lucida Grande"/>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Clr>
          <a:schemeClr val="accent5"/>
        </a:buClr>
        <a:buFont typeface="Lucida Grande"/>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4B699C-F49B-2746-8BE9-45C07C9FA873}" type="datetimeFigureOut">
              <a:rPr lang="en-US" smtClean="0"/>
              <a:t>1/24/2023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427A9E-C04D-3A41-B9E8-32BBF3A5A586}" type="slidenum">
              <a:rPr lang="en-US" smtClean="0"/>
              <a:t>‹#›</a:t>
            </a:fld>
            <a:endParaRPr lang="en-US"/>
          </a:p>
        </p:txBody>
      </p:sp>
    </p:spTree>
    <p:extLst>
      <p:ext uri="{BB962C8B-B14F-4D97-AF65-F5344CB8AC3E}">
        <p14:creationId xmlns:p14="http://schemas.microsoft.com/office/powerpoint/2010/main" val="104223582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Lst>
  <p:txStyles>
    <p:titleStyle>
      <a:lvl1pPr algn="ctr" defTabSz="457200" rtl="0" eaLnBrk="1" latinLnBrk="0" hangingPunct="1">
        <a:spcBef>
          <a:spcPct val="0"/>
        </a:spcBef>
        <a:buNone/>
        <a:defRPr sz="4400" b="1" i="0" kern="1200">
          <a:solidFill>
            <a:schemeClr val="tx2">
              <a:lumMod val="60000"/>
              <a:lumOff val="40000"/>
            </a:schemeClr>
          </a:solidFill>
          <a:latin typeface="Calibri"/>
          <a:ea typeface="+mj-ea"/>
          <a:cs typeface="Calibri"/>
        </a:defRPr>
      </a:lvl1pPr>
    </p:titleStyle>
    <p:body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Clr>
          <a:schemeClr val="accent5"/>
        </a:buClr>
        <a:buFont typeface="Lucida Grande"/>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Clr>
          <a:schemeClr val="accent5"/>
        </a:buClr>
        <a:buFont typeface="Lucida Grande"/>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5.png"/><Relationship Id="rId7"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microsoft.com/office/2007/relationships/hdphoto" Target="../media/hdphoto7.wdp"/><Relationship Id="rId5" Type="http://schemas.openxmlformats.org/officeDocument/2006/relationships/image" Target="../media/image26.png"/><Relationship Id="rId10" Type="http://schemas.microsoft.com/office/2007/relationships/hdphoto" Target="../media/hdphoto9.wdp"/><Relationship Id="rId4" Type="http://schemas.microsoft.com/office/2007/relationships/hdphoto" Target="../media/hdphoto6.wdp"/><Relationship Id="rId9"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microsoft.com/office/2007/relationships/hdphoto" Target="../media/hdphoto10.wdp"/><Relationship Id="rId5" Type="http://schemas.openxmlformats.org/officeDocument/2006/relationships/image" Target="../media/image31.png"/><Relationship Id="rId4" Type="http://schemas.openxmlformats.org/officeDocument/2006/relationships/image" Target="../media/image30.jpeg"/></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34.jpeg"/><Relationship Id="rId4" Type="http://schemas.openxmlformats.org/officeDocument/2006/relationships/image" Target="../media/image33.jpeg"/></Relationships>
</file>

<file path=ppt/slides/_rels/slide1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36.jpe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17.xml"/><Relationship Id="rId5" Type="http://schemas.openxmlformats.org/officeDocument/2006/relationships/image" Target="../media/image39.pn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42.png"/><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45.jpeg"/></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17.xml"/><Relationship Id="rId4" Type="http://schemas.openxmlformats.org/officeDocument/2006/relationships/image" Target="../media/image49.jpg"/></Relationships>
</file>

<file path=ppt/slides/_rels/slide2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2.xml"/><Relationship Id="rId1" Type="http://schemas.openxmlformats.org/officeDocument/2006/relationships/slideLayout" Target="../slideLayouts/slideLayout19.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3.xml"/><Relationship Id="rId1" Type="http://schemas.openxmlformats.org/officeDocument/2006/relationships/slideLayout" Target="../slideLayouts/slideLayout19.xml"/><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4.xml"/><Relationship Id="rId1" Type="http://schemas.openxmlformats.org/officeDocument/2006/relationships/slideLayout" Target="../slideLayouts/slideLayout17.xml"/><Relationship Id="rId5" Type="http://schemas.openxmlformats.org/officeDocument/2006/relationships/image" Target="../media/image54.jpeg"/><Relationship Id="rId4" Type="http://schemas.openxmlformats.org/officeDocument/2006/relationships/image" Target="../media/image53.png"/></Relationships>
</file>

<file path=ppt/slides/_rels/slide2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4.xml"/><Relationship Id="rId1" Type="http://schemas.openxmlformats.org/officeDocument/2006/relationships/slideLayout" Target="../slideLayouts/slideLayout17.xml"/><Relationship Id="rId4" Type="http://schemas.openxmlformats.org/officeDocument/2006/relationships/image" Target="../media/image16.emf"/></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0.png"/><Relationship Id="rId7" Type="http://schemas.openxmlformats.org/officeDocument/2006/relationships/image" Target="../media/image22.png"/><Relationship Id="rId12" Type="http://schemas.microsoft.com/office/2007/relationships/hdphoto" Target="../media/hdphoto5.wdp"/><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microsoft.com/office/2007/relationships/hdphoto" Target="../media/hdphoto2.wdp"/><Relationship Id="rId11" Type="http://schemas.openxmlformats.org/officeDocument/2006/relationships/image" Target="../media/image24.png"/><Relationship Id="rId5" Type="http://schemas.openxmlformats.org/officeDocument/2006/relationships/image" Target="../media/image21.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FD05AF-32F3-4642-9A10-CF3FBED173BD}"/>
              </a:ext>
            </a:extLst>
          </p:cNvPr>
          <p:cNvSpPr>
            <a:spLocks noGrp="1"/>
          </p:cNvSpPr>
          <p:nvPr>
            <p:ph type="title"/>
          </p:nvPr>
        </p:nvSpPr>
        <p:spPr>
          <a:xfrm>
            <a:off x="780054" y="2857500"/>
            <a:ext cx="7321857" cy="1143000"/>
          </a:xfrm>
        </p:spPr>
        <p:txBody>
          <a:bodyPr/>
          <a:lstStyle/>
          <a:p>
            <a:r>
              <a:rPr lang="en-US" sz="6000" dirty="0"/>
              <a:t>Quality and Condition</a:t>
            </a:r>
          </a:p>
        </p:txBody>
      </p:sp>
      <p:sp>
        <p:nvSpPr>
          <p:cNvPr id="13" name="Text Placeholder 3">
            <a:extLst>
              <a:ext uri="{FF2B5EF4-FFF2-40B4-BE49-F238E27FC236}">
                <a16:creationId xmlns:a16="http://schemas.microsoft.com/office/drawing/2014/main" id="{1B7A0624-0149-43CD-BEDD-518C6A913D24}"/>
              </a:ext>
            </a:extLst>
          </p:cNvPr>
          <p:cNvSpPr>
            <a:spLocks noGrp="1"/>
          </p:cNvSpPr>
          <p:nvPr>
            <p:ph type="body" sz="quarter" idx="10"/>
          </p:nvPr>
        </p:nvSpPr>
        <p:spPr>
          <a:xfrm>
            <a:off x="9246257" y="3429000"/>
            <a:ext cx="2676525" cy="2131604"/>
          </a:xfrm>
        </p:spPr>
        <p:txBody>
          <a:bodyPr>
            <a:normAutofit/>
          </a:bodyPr>
          <a:lstStyle/>
          <a:p>
            <a:pPr lvl="0" algn="ctr">
              <a:lnSpc>
                <a:spcPct val="100000"/>
              </a:lnSpc>
            </a:pPr>
            <a:r>
              <a:rPr lang="en-US" sz="2400" b="1" dirty="0">
                <a:solidFill>
                  <a:prstClr val="white"/>
                </a:solidFill>
              </a:rPr>
              <a:t>Take Home Training</a:t>
            </a:r>
          </a:p>
          <a:p>
            <a:pPr lvl="0" algn="ctr">
              <a:lnSpc>
                <a:spcPct val="100000"/>
              </a:lnSpc>
            </a:pPr>
            <a:r>
              <a:rPr lang="en-US" sz="2400" dirty="0"/>
              <a:t>Credit: 1 Hour Codes: 2400, 2410, 2600, 2620</a:t>
            </a:r>
            <a:endParaRPr lang="en-US" sz="2400" b="1" dirty="0">
              <a:solidFill>
                <a:prstClr val="white"/>
              </a:solidFill>
            </a:endParaRPr>
          </a:p>
          <a:p>
            <a:endParaRPr lang="en-US" dirty="0"/>
          </a:p>
        </p:txBody>
      </p:sp>
    </p:spTree>
    <p:extLst>
      <p:ext uri="{BB962C8B-B14F-4D97-AF65-F5344CB8AC3E}">
        <p14:creationId xmlns:p14="http://schemas.microsoft.com/office/powerpoint/2010/main" val="22547799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28388" name="Picture 4" descr="Plum-scar"/>
          <p:cNvPicPr>
            <a:picLocks noChangeAspect="1" noChangeArrowheads="1"/>
          </p:cNvPicPr>
          <p:nvPr/>
        </p:nvPicPr>
        <p:blipFill>
          <a:blip r:embed="rId3" cstate="email">
            <a:extLst>
              <a:ext uri="{BEBA8EAE-BF5A-486C-A8C5-ECC9F3942E4B}">
                <a14:imgProps xmlns:a14="http://schemas.microsoft.com/office/drawing/2010/main">
                  <a14:imgLayer r:embed="rId4">
                    <a14:imgEffect>
                      <a14:backgroundRemoval t="0" b="97425" l="2991" r="97436"/>
                    </a14:imgEffect>
                  </a14:imgLayer>
                </a14:imgProps>
              </a:ext>
            </a:extLst>
          </a:blip>
          <a:srcRect/>
          <a:stretch>
            <a:fillRect/>
          </a:stretch>
        </p:blipFill>
        <p:spPr bwMode="auto">
          <a:xfrm>
            <a:off x="2451823" y="1524000"/>
            <a:ext cx="2296344" cy="2286000"/>
          </a:xfrm>
          <a:prstGeom prst="rect">
            <a:avLst/>
          </a:prstGeom>
          <a:noFill/>
          <a:ln w="9525">
            <a:noFill/>
            <a:miter lim="800000"/>
            <a:headEnd/>
            <a:tailEnd/>
          </a:ln>
          <a:effectLst>
            <a:outerShdw blurRad="50800" dist="63500" dir="2700000" algn="tl" rotWithShape="0">
              <a:prstClr val="black">
                <a:alpha val="40000"/>
              </a:prstClr>
            </a:outerShdw>
          </a:effectLst>
        </p:spPr>
      </p:pic>
      <p:pic>
        <p:nvPicPr>
          <p:cNvPr id="528389" name="Picture 5" descr="Scar"/>
          <p:cNvPicPr>
            <a:picLocks noChangeAspect="1" noChangeArrowheads="1"/>
          </p:cNvPicPr>
          <p:nvPr/>
        </p:nvPicPr>
        <p:blipFill>
          <a:blip r:embed="rId5" cstate="email">
            <a:extLst>
              <a:ext uri="{BEBA8EAE-BF5A-486C-A8C5-ECC9F3942E4B}">
                <a14:imgProps xmlns:a14="http://schemas.microsoft.com/office/drawing/2010/main">
                  <a14:imgLayer r:embed="rId6">
                    <a14:imgEffect>
                      <a14:backgroundRemoval t="9945" b="96685" l="0" r="100000"/>
                    </a14:imgEffect>
                  </a14:imgLayer>
                </a14:imgProps>
              </a:ext>
            </a:extLst>
          </a:blip>
          <a:srcRect/>
          <a:stretch>
            <a:fillRect/>
          </a:stretch>
        </p:blipFill>
        <p:spPr bwMode="auto">
          <a:xfrm>
            <a:off x="5435575" y="1577178"/>
            <a:ext cx="4515453" cy="2042906"/>
          </a:xfrm>
          <a:prstGeom prst="rect">
            <a:avLst/>
          </a:prstGeom>
          <a:noFill/>
          <a:ln w="9525">
            <a:noFill/>
            <a:miter lim="800000"/>
            <a:headEnd/>
            <a:tailEnd/>
          </a:ln>
          <a:effectLst>
            <a:outerShdw blurRad="50800" dist="63500" dir="2700000" algn="tl" rotWithShape="0">
              <a:prstClr val="black">
                <a:alpha val="40000"/>
              </a:prstClr>
            </a:outerShdw>
          </a:effectLst>
        </p:spPr>
      </p:pic>
      <p:pic>
        <p:nvPicPr>
          <p:cNvPr id="528390" name="Picture 6" descr="Lime-scar"/>
          <p:cNvPicPr>
            <a:picLocks noChangeAspect="1" noChangeArrowheads="1"/>
          </p:cNvPicPr>
          <p:nvPr/>
        </p:nvPicPr>
        <p:blipFill>
          <a:blip r:embed="rId7" cstate="email">
            <a:extLst>
              <a:ext uri="{BEBA8EAE-BF5A-486C-A8C5-ECC9F3942E4B}">
                <a14:imgProps xmlns:a14="http://schemas.microsoft.com/office/drawing/2010/main">
                  <a14:imgLayer r:embed="rId8">
                    <a14:imgEffect>
                      <a14:backgroundRemoval t="0" b="99237" l="938" r="98125"/>
                    </a14:imgEffect>
                  </a14:imgLayer>
                </a14:imgProps>
              </a:ext>
            </a:extLst>
          </a:blip>
          <a:srcRect/>
          <a:stretch>
            <a:fillRect/>
          </a:stretch>
        </p:blipFill>
        <p:spPr bwMode="auto">
          <a:xfrm>
            <a:off x="2895042" y="3998248"/>
            <a:ext cx="2577377" cy="2061902"/>
          </a:xfrm>
          <a:prstGeom prst="rect">
            <a:avLst/>
          </a:prstGeom>
          <a:noFill/>
          <a:ln w="9525">
            <a:noFill/>
            <a:miter lim="800000"/>
            <a:headEnd/>
            <a:tailEnd/>
          </a:ln>
          <a:effectLst>
            <a:outerShdw blurRad="50800" dist="63500" dir="2700000" algn="tl" rotWithShape="0">
              <a:prstClr val="black">
                <a:alpha val="40000"/>
              </a:prstClr>
            </a:outerShdw>
          </a:effectLst>
        </p:spPr>
      </p:pic>
      <p:sp>
        <p:nvSpPr>
          <p:cNvPr id="2" name="Title 1"/>
          <p:cNvSpPr>
            <a:spLocks noGrp="1"/>
          </p:cNvSpPr>
          <p:nvPr>
            <p:ph type="title"/>
          </p:nvPr>
        </p:nvSpPr>
        <p:spPr/>
        <p:txBody>
          <a:bodyPr>
            <a:normAutofit/>
          </a:bodyPr>
          <a:lstStyle/>
          <a:p>
            <a:r>
              <a:rPr lang="en-US" sz="3600"/>
              <a:t>Quality: Scars</a:t>
            </a:r>
          </a:p>
        </p:txBody>
      </p:sp>
      <p:sp>
        <p:nvSpPr>
          <p:cNvPr id="8" name="Slide Number Placeholder 7"/>
          <p:cNvSpPr>
            <a:spLocks noGrp="1"/>
          </p:cNvSpPr>
          <p:nvPr>
            <p:ph type="sldNum" sz="quarter" idx="4294967295"/>
          </p:nvPr>
        </p:nvSpPr>
        <p:spPr>
          <a:xfrm>
            <a:off x="8534400" y="7467600"/>
            <a:ext cx="2133600" cy="365125"/>
          </a:xfrm>
        </p:spPr>
        <p:txBody>
          <a:bodyPr/>
          <a:lstStyle/>
          <a:p>
            <a:pPr algn="ctr" eaLnBrk="1" latinLnBrk="0" hangingPunct="1"/>
            <a:fld id="{2BBB5E19-F10A-4C2F-BF6F-11C513378A2E}" type="slidenum">
              <a:rPr kumimoji="0" lang="en-US" smtClean="0"/>
              <a:pPr algn="ctr" eaLnBrk="1" latinLnBrk="0" hangingPunct="1"/>
              <a:t>10</a:t>
            </a:fld>
            <a:endParaRPr kumimoji="0" lang="en-US"/>
          </a:p>
        </p:txBody>
      </p:sp>
      <p:pic>
        <p:nvPicPr>
          <p:cNvPr id="3" name="Picture 2" descr="Image of a tomato with scarring. "/>
          <p:cNvPicPr>
            <a:picLocks noChangeAspect="1"/>
          </p:cNvPicPr>
          <p:nvPr/>
        </p:nvPicPr>
        <p:blipFill>
          <a:blip r:embed="rId9">
            <a:extLst>
              <a:ext uri="{BEBA8EAE-BF5A-486C-A8C5-ECC9F3942E4B}">
                <a14:imgProps xmlns:a14="http://schemas.microsoft.com/office/drawing/2010/main">
                  <a14:imgLayer r:embed="rId10">
                    <a14:imgEffect>
                      <a14:backgroundRemoval t="0" b="100000" l="147" r="99263">
                        <a14:backgroundMark x1="4130" y1="8159" x2="4130" y2="8159"/>
                        <a14:backgroundMark x1="8260" y1="6695" x2="8260" y2="6695"/>
                        <a14:backgroundMark x1="4720" y1="15481" x2="4720" y2="15481"/>
                        <a14:backgroundMark x1="14454" y1="3556" x2="14454" y2="3556"/>
                      </a14:backgroundRemoval>
                    </a14:imgEffect>
                  </a14:imgLayer>
                </a14:imgProps>
              </a:ext>
            </a:extLst>
          </a:blip>
          <a:stretch>
            <a:fillRect/>
          </a:stretch>
        </p:blipFill>
        <p:spPr>
          <a:xfrm>
            <a:off x="6324600" y="3874173"/>
            <a:ext cx="3276600" cy="2310052"/>
          </a:xfrm>
          <a:prstGeom prst="rect">
            <a:avLst/>
          </a:prstGeom>
          <a:effectLst>
            <a:outerShdw blurRad="50800" dist="63500" dir="2700000" algn="tl" rotWithShape="0">
              <a:prstClr val="black">
                <a:alpha val="40000"/>
              </a:prstClr>
            </a:outerShdw>
          </a:effectLst>
        </p:spPr>
      </p:pic>
    </p:spTree>
    <p:extLst>
      <p:ext uri="{BB962C8B-B14F-4D97-AF65-F5344CB8AC3E}">
        <p14:creationId xmlns:p14="http://schemas.microsoft.com/office/powerpoint/2010/main" val="49125149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25315" name="Picture 3" descr="PoorColor1"/>
          <p:cNvPicPr>
            <a:picLocks noChangeAspect="1" noChangeArrowheads="1"/>
          </p:cNvPicPr>
          <p:nvPr/>
        </p:nvPicPr>
        <p:blipFill>
          <a:blip r:embed="rId3" cstate="email"/>
          <a:srcRect/>
          <a:stretch>
            <a:fillRect/>
          </a:stretch>
        </p:blipFill>
        <p:spPr bwMode="auto">
          <a:xfrm>
            <a:off x="6172201" y="1256838"/>
            <a:ext cx="3728539" cy="2623787"/>
          </a:xfrm>
          <a:prstGeom prst="rect">
            <a:avLst/>
          </a:prstGeom>
          <a:noFill/>
          <a:ln w="9525">
            <a:noFill/>
            <a:miter lim="800000"/>
            <a:headEnd/>
            <a:tailEnd/>
          </a:ln>
          <a:effectLst>
            <a:outerShdw blurRad="50800" dist="63500" dir="2700000" algn="tl" rotWithShape="0">
              <a:prstClr val="black">
                <a:alpha val="40000"/>
              </a:prstClr>
            </a:outerShdw>
          </a:effectLst>
        </p:spPr>
      </p:pic>
      <p:pic>
        <p:nvPicPr>
          <p:cNvPr id="525318" name="Picture 6" descr="color-5-idis"/>
          <p:cNvPicPr>
            <a:picLocks noChangeAspect="1" noChangeArrowheads="1"/>
          </p:cNvPicPr>
          <p:nvPr/>
        </p:nvPicPr>
        <p:blipFill>
          <a:blip r:embed="rId4" cstate="email"/>
          <a:srcRect/>
          <a:stretch>
            <a:fillRect/>
          </a:stretch>
        </p:blipFill>
        <p:spPr bwMode="auto">
          <a:xfrm>
            <a:off x="2286000" y="1371600"/>
            <a:ext cx="3429000" cy="2509024"/>
          </a:xfrm>
          <a:prstGeom prst="rect">
            <a:avLst/>
          </a:prstGeom>
          <a:noFill/>
          <a:ln w="9525">
            <a:noFill/>
            <a:miter lim="800000"/>
            <a:headEnd/>
            <a:tailEnd/>
          </a:ln>
          <a:effectLst>
            <a:outerShdw blurRad="50800" dist="63500" dir="2700000" algn="tl" rotWithShape="0">
              <a:prstClr val="black">
                <a:alpha val="40000"/>
              </a:prstClr>
            </a:outerShdw>
          </a:effectLst>
        </p:spPr>
      </p:pic>
      <p:pic>
        <p:nvPicPr>
          <p:cNvPr id="7" name="Picture 8" descr="color"/>
          <p:cNvPicPr>
            <a:picLocks noChangeAspect="1" noChangeArrowheads="1"/>
          </p:cNvPicPr>
          <p:nvPr/>
        </p:nvPicPr>
        <p:blipFill>
          <a:blip r:embed="rId5" cstate="email">
            <a:extLst>
              <a:ext uri="{BEBA8EAE-BF5A-486C-A8C5-ECC9F3942E4B}">
                <a14:imgProps xmlns:a14="http://schemas.microsoft.com/office/drawing/2010/main">
                  <a14:imgLayer r:embed="rId6">
                    <a14:imgEffect>
                      <a14:backgroundRemoval t="330" b="98020" l="555" r="98891"/>
                    </a14:imgEffect>
                  </a14:imgLayer>
                </a14:imgProps>
              </a:ext>
            </a:extLst>
          </a:blip>
          <a:srcRect/>
          <a:stretch>
            <a:fillRect/>
          </a:stretch>
        </p:blipFill>
        <p:spPr bwMode="auto">
          <a:xfrm>
            <a:off x="3657600" y="4030284"/>
            <a:ext cx="4485954" cy="2286000"/>
          </a:xfrm>
          <a:prstGeom prst="rect">
            <a:avLst/>
          </a:prstGeom>
          <a:noFill/>
          <a:ln w="9525">
            <a:noFill/>
            <a:miter lim="800000"/>
            <a:headEnd/>
            <a:tailEnd/>
          </a:ln>
          <a:effectLst>
            <a:outerShdw blurRad="50800" dist="63500" dir="2700000" algn="tl" rotWithShape="0">
              <a:prstClr val="black">
                <a:alpha val="40000"/>
              </a:prstClr>
            </a:outerShdw>
          </a:effectLst>
        </p:spPr>
      </p:pic>
      <p:sp>
        <p:nvSpPr>
          <p:cNvPr id="2" name="Title 1"/>
          <p:cNvSpPr>
            <a:spLocks noGrp="1"/>
          </p:cNvSpPr>
          <p:nvPr>
            <p:ph type="title"/>
          </p:nvPr>
        </p:nvSpPr>
        <p:spPr/>
        <p:txBody>
          <a:bodyPr>
            <a:normAutofit/>
          </a:bodyPr>
          <a:lstStyle/>
          <a:p>
            <a:r>
              <a:rPr lang="en-US" sz="3600" dirty="0"/>
              <a:t>Quality: Poorly Colored</a:t>
            </a:r>
          </a:p>
        </p:txBody>
      </p:sp>
      <p:sp>
        <p:nvSpPr>
          <p:cNvPr id="6" name="Slide Number Placeholder 5"/>
          <p:cNvSpPr>
            <a:spLocks noGrp="1"/>
          </p:cNvSpPr>
          <p:nvPr>
            <p:ph type="sldNum" sz="quarter" idx="4294967295"/>
          </p:nvPr>
        </p:nvSpPr>
        <p:spPr>
          <a:xfrm>
            <a:off x="8534400" y="7467600"/>
            <a:ext cx="2133600" cy="365125"/>
          </a:xfrm>
        </p:spPr>
        <p:txBody>
          <a:bodyPr/>
          <a:lstStyle/>
          <a:p>
            <a:pPr algn="ctr" eaLnBrk="1" latinLnBrk="0" hangingPunct="1"/>
            <a:fld id="{2BBB5E19-F10A-4C2F-BF6F-11C513378A2E}" type="slidenum">
              <a:rPr kumimoji="0" lang="en-US" smtClean="0"/>
              <a:pPr algn="ctr" eaLnBrk="1" latinLnBrk="0" hangingPunct="1"/>
              <a:t>11</a:t>
            </a:fld>
            <a:endParaRPr kumimoji="0" lang="en-US"/>
          </a:p>
        </p:txBody>
      </p:sp>
    </p:spTree>
    <p:extLst>
      <p:ext uri="{BB962C8B-B14F-4D97-AF65-F5344CB8AC3E}">
        <p14:creationId xmlns:p14="http://schemas.microsoft.com/office/powerpoint/2010/main" val="356501432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0"/>
          </p:nvPr>
        </p:nvSpPr>
        <p:spPr/>
        <p:txBody>
          <a:bodyPr/>
          <a:lstStyle/>
          <a:p>
            <a:r>
              <a:rPr lang="en-US" sz="2800" dirty="0">
                <a:solidFill>
                  <a:schemeClr val="tx1"/>
                </a:solidFill>
                <a:latin typeface="Verdana" panose="020B0604030504040204" pitchFamily="34" charset="0"/>
                <a:ea typeface="Verdana" panose="020B0604030504040204" pitchFamily="34" charset="0"/>
                <a:cs typeface="Times New Roman" pitchFamily="18" charset="0"/>
              </a:rPr>
              <a:t>Many products have a minimum/maximum size</a:t>
            </a:r>
            <a:endParaRPr lang="en-US" dirty="0">
              <a:solidFill>
                <a:schemeClr val="tx1"/>
              </a:solidFill>
              <a:latin typeface="Verdana" panose="020B0604030504040204" pitchFamily="34" charset="0"/>
              <a:ea typeface="Verdana" panose="020B0604030504040204" pitchFamily="34" charset="0"/>
            </a:endParaRPr>
          </a:p>
        </p:txBody>
      </p:sp>
      <p:sp>
        <p:nvSpPr>
          <p:cNvPr id="4" name="Slide Number Placeholder 3"/>
          <p:cNvSpPr>
            <a:spLocks noGrp="1"/>
          </p:cNvSpPr>
          <p:nvPr>
            <p:ph type="sldNum" sz="quarter" idx="4294967295"/>
          </p:nvPr>
        </p:nvSpPr>
        <p:spPr>
          <a:xfrm>
            <a:off x="8534400" y="7467600"/>
            <a:ext cx="2133600" cy="365125"/>
          </a:xfrm>
        </p:spPr>
        <p:txBody>
          <a:bodyPr/>
          <a:lstStyle/>
          <a:p>
            <a:pPr algn="ctr" eaLnBrk="1" latinLnBrk="0" hangingPunct="1"/>
            <a:fld id="{2BBB5E19-F10A-4C2F-BF6F-11C513378A2E}" type="slidenum">
              <a:rPr kumimoji="0" lang="en-US" smtClean="0"/>
              <a:pPr algn="ctr" eaLnBrk="1" latinLnBrk="0" hangingPunct="1"/>
              <a:t>12</a:t>
            </a:fld>
            <a:endParaRPr kumimoji="0" lang="en-US"/>
          </a:p>
        </p:txBody>
      </p:sp>
      <p:pic>
        <p:nvPicPr>
          <p:cNvPr id="3" name="Picture 2" descr="Image of a pile of potatoes that are roughly the same size. "/>
          <p:cNvPicPr>
            <a:picLocks noChangeAspect="1"/>
          </p:cNvPicPr>
          <p:nvPr/>
        </p:nvPicPr>
        <p:blipFill rotWithShape="1">
          <a:blip r:embed="rId3">
            <a:extLst>
              <a:ext uri="{28A0092B-C50C-407E-A947-70E740481C1C}">
                <a14:useLocalDpi xmlns:a14="http://schemas.microsoft.com/office/drawing/2010/main" val="0"/>
              </a:ext>
            </a:extLst>
          </a:blip>
          <a:srcRect l="-1364" t="1031" r="2703" b="13206"/>
          <a:stretch/>
        </p:blipFill>
        <p:spPr>
          <a:xfrm>
            <a:off x="6663189" y="2086963"/>
            <a:ext cx="3154389" cy="1921368"/>
          </a:xfrm>
          <a:prstGeom prst="rect">
            <a:avLst/>
          </a:prstGeom>
        </p:spPr>
      </p:pic>
      <p:sp>
        <p:nvSpPr>
          <p:cNvPr id="10" name="TextBox 9"/>
          <p:cNvSpPr txBox="1"/>
          <p:nvPr/>
        </p:nvSpPr>
        <p:spPr>
          <a:xfrm>
            <a:off x="6629400" y="4953002"/>
            <a:ext cx="3810000" cy="954107"/>
          </a:xfrm>
          <a:prstGeom prst="rect">
            <a:avLst/>
          </a:prstGeom>
          <a:noFill/>
        </p:spPr>
        <p:txBody>
          <a:bodyPr wrap="square" rtlCol="0">
            <a:spAutoFit/>
          </a:bodyPr>
          <a:lstStyle/>
          <a:p>
            <a:r>
              <a:rPr lang="en-US" sz="2800"/>
              <a:t>U.S. No.1, 1 7/8 inches in diameter</a:t>
            </a:r>
          </a:p>
        </p:txBody>
      </p:sp>
      <p:pic>
        <p:nvPicPr>
          <p:cNvPr id="9" name="Picture 8" descr="Image of a huge potato being transported on a truck. "/>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93251" y="4279737"/>
            <a:ext cx="4549156" cy="1898778"/>
          </a:xfrm>
          <a:prstGeom prst="rect">
            <a:avLst/>
          </a:prstGeom>
        </p:spPr>
      </p:pic>
      <p:pic>
        <p:nvPicPr>
          <p:cNvPr id="8" name="Picture 7" descr="Image of a table showing the minimum and maximum sizes in ounces of Russet Burbank or Norkotah potatoes based on the requested quantity. "/>
          <p:cNvPicPr>
            <a:picLocks noChangeAspect="1"/>
          </p:cNvPicPr>
          <p:nvPr/>
        </p:nvPicPr>
        <p:blipFill>
          <a:blip r:embed="rId5">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810684" y="2392016"/>
            <a:ext cx="4445400" cy="2726924"/>
          </a:xfrm>
          <a:prstGeom prst="rect">
            <a:avLst/>
          </a:prstGeom>
        </p:spPr>
      </p:pic>
      <p:sp>
        <p:nvSpPr>
          <p:cNvPr id="12" name="Title 1">
            <a:extLst>
              <a:ext uri="{FF2B5EF4-FFF2-40B4-BE49-F238E27FC236}">
                <a16:creationId xmlns:a16="http://schemas.microsoft.com/office/drawing/2014/main" id="{66EF0A89-6F00-4B64-AD27-337FE78AFB73}"/>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Quality: Size</a:t>
            </a:r>
          </a:p>
        </p:txBody>
      </p:sp>
    </p:spTree>
    <p:extLst>
      <p:ext uri="{BB962C8B-B14F-4D97-AF65-F5344CB8AC3E}">
        <p14:creationId xmlns:p14="http://schemas.microsoft.com/office/powerpoint/2010/main" val="4254309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4.16667E-6 -2.59259E-6 L -0.44167 -2.59259E-6 " pathEditMode="relative" rAng="0" ptsTypes="AA">
                                      <p:cBhvr>
                                        <p:cTn id="6" dur="2000" fill="hold"/>
                                        <p:tgtEl>
                                          <p:spTgt spid="9"/>
                                        </p:tgtEl>
                                        <p:attrNameLst>
                                          <p:attrName>ppt_x</p:attrName>
                                          <p:attrName>ppt_y</p:attrName>
                                        </p:attrNameLst>
                                      </p:cBhvr>
                                      <p:rCtr x="-2208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Plant Diseases Affecting “Quality”</a:t>
            </a:r>
          </a:p>
        </p:txBody>
      </p:sp>
      <p:sp>
        <p:nvSpPr>
          <p:cNvPr id="8" name="Text Placeholder 7"/>
          <p:cNvSpPr>
            <a:spLocks noGrp="1"/>
          </p:cNvSpPr>
          <p:nvPr>
            <p:ph type="body" sz="quarter" idx="4294967295"/>
          </p:nvPr>
        </p:nvSpPr>
        <p:spPr>
          <a:xfrm>
            <a:off x="4873870" y="2301766"/>
            <a:ext cx="7033846" cy="3838575"/>
          </a:xfrm>
        </p:spPr>
        <p:txBody>
          <a:bodyPr>
            <a:noAutofit/>
          </a:bodyPr>
          <a:lstStyle/>
          <a:p>
            <a:pPr marL="285750" indent="-285750">
              <a:buClr>
                <a:schemeClr val="accent5"/>
              </a:buClr>
              <a:buFont typeface="Arial" panose="020B0604020202020204" pitchFamily="34" charset="0"/>
              <a:buChar char="•"/>
            </a:pPr>
            <a:r>
              <a:rPr lang="en-US" sz="2800" dirty="0">
                <a:solidFill>
                  <a:schemeClr val="tx1"/>
                </a:solidFill>
                <a:latin typeface="Verdana" panose="020B0604030504040204" pitchFamily="34" charset="0"/>
                <a:ea typeface="Verdana" panose="020B0604030504040204" pitchFamily="34" charset="0"/>
              </a:rPr>
              <a:t>Asian citrus psyllid -  feeds on the leaves and stems</a:t>
            </a:r>
          </a:p>
          <a:p>
            <a:pPr marL="285750" indent="-285750">
              <a:buClr>
                <a:schemeClr val="accent5"/>
              </a:buClr>
              <a:buFont typeface="Arial" panose="020B0604020202020204" pitchFamily="34" charset="0"/>
              <a:buChar char="•"/>
            </a:pPr>
            <a:r>
              <a:rPr lang="en-US" sz="2800" dirty="0">
                <a:solidFill>
                  <a:schemeClr val="tx1"/>
                </a:solidFill>
                <a:latin typeface="Verdana" panose="020B0604030504040204" pitchFamily="34" charset="0"/>
                <a:ea typeface="Verdana" panose="020B0604030504040204" pitchFamily="34" charset="0"/>
              </a:rPr>
              <a:t>It is a </a:t>
            </a:r>
            <a:r>
              <a:rPr lang="en-US" sz="2800" b="1" dirty="0">
                <a:latin typeface="Verdana" panose="020B0604030504040204" pitchFamily="34" charset="0"/>
                <a:ea typeface="Verdana" panose="020B0604030504040204" pitchFamily="34" charset="0"/>
              </a:rPr>
              <a:t>bacterial</a:t>
            </a:r>
            <a:r>
              <a:rPr lang="en-US" sz="2800" dirty="0">
                <a:solidFill>
                  <a:schemeClr val="tx1"/>
                </a:solidFill>
                <a:latin typeface="Verdana" panose="020B0604030504040204" pitchFamily="34" charset="0"/>
                <a:ea typeface="Verdana" panose="020B0604030504040204" pitchFamily="34" charset="0"/>
              </a:rPr>
              <a:t> disease that has wiped out much of Florida’s citrus industry in the past decade. </a:t>
            </a:r>
          </a:p>
          <a:p>
            <a:pPr marL="285750" indent="-285750">
              <a:buClr>
                <a:schemeClr val="accent5"/>
              </a:buClr>
              <a:buFont typeface="Arial" panose="020B0604020202020204" pitchFamily="34" charset="0"/>
              <a:buChar char="•"/>
            </a:pPr>
            <a:r>
              <a:rPr lang="en-US" sz="2800" dirty="0">
                <a:solidFill>
                  <a:schemeClr val="tx1"/>
                </a:solidFill>
                <a:latin typeface="Verdana" panose="020B0604030504040204" pitchFamily="34" charset="0"/>
                <a:ea typeface="Verdana" panose="020B0604030504040204" pitchFamily="34" charset="0"/>
              </a:rPr>
              <a:t>Fruit is green, misshapen, has a bitter taste and is not suitable for human consumption. </a:t>
            </a:r>
          </a:p>
        </p:txBody>
      </p:sp>
      <p:pic>
        <p:nvPicPr>
          <p:cNvPr id="2050" name="Picture 2" descr="Image result for Citrus green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4114800"/>
            <a:ext cx="2811180" cy="1697038"/>
          </a:xfrm>
          <a:prstGeom prst="rect">
            <a:avLst/>
          </a:prstGeom>
          <a:noFill/>
          <a:effectLst>
            <a:outerShdw blurRad="50800" dist="635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2" name="Picture 4" descr="Image result for Citrus green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7681" y="1585236"/>
            <a:ext cx="2857500" cy="2076450"/>
          </a:xfrm>
          <a:prstGeom prst="rect">
            <a:avLst/>
          </a:prstGeom>
          <a:noFill/>
          <a:effectLst>
            <a:outerShdw blurRad="50800" dist="635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87C8AA25-84A2-4328-BBF5-53968738DB24}"/>
              </a:ext>
            </a:extLst>
          </p:cNvPr>
          <p:cNvSpPr txBox="1"/>
          <p:nvPr/>
        </p:nvSpPr>
        <p:spPr>
          <a:xfrm>
            <a:off x="4873870" y="1716991"/>
            <a:ext cx="6054967" cy="584775"/>
          </a:xfrm>
          <a:prstGeom prst="rect">
            <a:avLst/>
          </a:prstGeom>
          <a:noFill/>
        </p:spPr>
        <p:txBody>
          <a:bodyPr wrap="square">
            <a:sp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1" i="0" u="none" strike="noStrike" kern="1200" cap="none" spc="0" normalizeH="0" baseline="0" noProof="0" dirty="0">
                <a:ln>
                  <a:noFill/>
                </a:ln>
                <a:solidFill>
                  <a:schemeClr val="accent5"/>
                </a:solidFill>
                <a:effectLst/>
                <a:uLnTx/>
                <a:uFillTx/>
                <a:latin typeface="Verdana" panose="020B0604030504040204" pitchFamily="34" charset="0"/>
                <a:ea typeface="Verdana" panose="020B0604030504040204" pitchFamily="34" charset="0"/>
              </a:rPr>
              <a:t>Citrus Greening - 2005</a:t>
            </a:r>
          </a:p>
        </p:txBody>
      </p:sp>
    </p:spTree>
    <p:extLst>
      <p:ext uri="{BB962C8B-B14F-4D97-AF65-F5344CB8AC3E}">
        <p14:creationId xmlns:p14="http://schemas.microsoft.com/office/powerpoint/2010/main" val="33830483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EC5D8-096B-4023-9686-EFD184816D3F}"/>
              </a:ext>
            </a:extLst>
          </p:cNvPr>
          <p:cNvSpPr>
            <a:spLocks noGrp="1"/>
          </p:cNvSpPr>
          <p:nvPr>
            <p:ph type="title"/>
          </p:nvPr>
        </p:nvSpPr>
        <p:spPr/>
        <p:txBody>
          <a:bodyPr>
            <a:normAutofit/>
          </a:bodyPr>
          <a:lstStyle/>
          <a:p>
            <a:r>
              <a:rPr lang="en-US" sz="3600" dirty="0"/>
              <a:t>Plant Diseases Affecting “Quality” Cont. </a:t>
            </a:r>
          </a:p>
        </p:txBody>
      </p:sp>
      <p:sp>
        <p:nvSpPr>
          <p:cNvPr id="13" name="Text Placeholder 5">
            <a:extLst>
              <a:ext uri="{FF2B5EF4-FFF2-40B4-BE49-F238E27FC236}">
                <a16:creationId xmlns:a16="http://schemas.microsoft.com/office/drawing/2014/main" id="{818FE36B-3675-4809-8A0A-38DD3B56643F}"/>
              </a:ext>
            </a:extLst>
          </p:cNvPr>
          <p:cNvSpPr txBox="1">
            <a:spLocks/>
          </p:cNvSpPr>
          <p:nvPr/>
        </p:nvSpPr>
        <p:spPr>
          <a:xfrm>
            <a:off x="620131" y="2123429"/>
            <a:ext cx="5858797" cy="598129"/>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b="0" i="0" kern="1200">
                <a:solidFill>
                  <a:schemeClr val="tx1"/>
                </a:solidFill>
                <a:latin typeface="Calibri"/>
                <a:ea typeface="+mn-ea"/>
                <a:cs typeface="Calibri"/>
              </a:defRPr>
            </a:lvl2pPr>
            <a:lvl3pPr marL="1143000" indent="-228600" algn="l" defTabSz="457200" rtl="0" eaLnBrk="1" latinLnBrk="0" hangingPunct="1">
              <a:spcBef>
                <a:spcPct val="20000"/>
              </a:spcBef>
              <a:buClr>
                <a:schemeClr val="accent5"/>
              </a:buClr>
              <a:buFont typeface="Lucida Grande"/>
              <a:buChar char="–"/>
              <a:defRPr sz="2400" b="0" i="0" kern="1200" baseline="0">
                <a:solidFill>
                  <a:schemeClr val="tx1"/>
                </a:solidFill>
                <a:latin typeface="Calibri"/>
                <a:ea typeface="+mn-ea"/>
                <a:cs typeface="Calibri"/>
              </a:defRPr>
            </a:lvl3pPr>
            <a:lvl4pPr marL="16002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4pPr>
            <a:lvl5pPr marL="20574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5pPr>
            <a:lvl6pPr marL="2514600" indent="-228600" algn="l" defTabSz="457200" rtl="0" eaLnBrk="1" latinLnBrk="0" hangingPunct="1">
              <a:spcBef>
                <a:spcPct val="20000"/>
              </a:spcBef>
              <a:buClr>
                <a:schemeClr val="accent5"/>
              </a:buClr>
              <a:buFont typeface="Lucida Grande"/>
              <a:buChar char="–"/>
              <a:defRPr sz="2000" b="0" i="0" kern="1200">
                <a:solidFill>
                  <a:schemeClr val="tx1"/>
                </a:solidFill>
                <a:latin typeface="Calibri"/>
                <a:ea typeface="+mn-ea"/>
                <a:cs typeface="Calibri"/>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b="1" dirty="0">
                <a:latin typeface="Verdana" panose="020B0604030504040204" pitchFamily="34" charset="0"/>
                <a:ea typeface="Verdana" panose="020B0604030504040204" pitchFamily="34" charset="0"/>
              </a:rPr>
              <a:t>Fusarium Wilt Bananas </a:t>
            </a:r>
          </a:p>
        </p:txBody>
      </p:sp>
      <p:sp>
        <p:nvSpPr>
          <p:cNvPr id="14" name="Text Placeholder 7">
            <a:extLst>
              <a:ext uri="{FF2B5EF4-FFF2-40B4-BE49-F238E27FC236}">
                <a16:creationId xmlns:a16="http://schemas.microsoft.com/office/drawing/2014/main" id="{C11AC215-AAA3-4CEC-A4B9-78B79A9884C1}"/>
              </a:ext>
            </a:extLst>
          </p:cNvPr>
          <p:cNvSpPr txBox="1">
            <a:spLocks/>
          </p:cNvSpPr>
          <p:nvPr/>
        </p:nvSpPr>
        <p:spPr>
          <a:xfrm>
            <a:off x="609601" y="2797456"/>
            <a:ext cx="5228491" cy="2312498"/>
          </a:xfrm>
          <a:prstGeom prst="rect">
            <a:avLst/>
          </a:prstGeom>
        </p:spPr>
        <p:txBody>
          <a:bodyPr>
            <a:noAutofit/>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Clr>
                <a:schemeClr val="accent5"/>
              </a:buClr>
              <a:buFont typeface="Lucida Grande"/>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Clr>
                <a:schemeClr val="accent5"/>
              </a:buClr>
              <a:buFont typeface="Lucida Grande"/>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285750">
              <a:buClr>
                <a:schemeClr val="accent5"/>
              </a:buClr>
              <a:buFont typeface="Arial" panose="020B0604020202020204" pitchFamily="34" charset="0"/>
              <a:buChar char="•"/>
            </a:pPr>
            <a:r>
              <a:rPr lang="en-US" sz="2800" dirty="0">
                <a:solidFill>
                  <a:schemeClr val="tx1"/>
                </a:solidFill>
                <a:latin typeface="Verdana" panose="020B0604030504040204" pitchFamily="34" charset="0"/>
                <a:ea typeface="Verdana" panose="020B0604030504040204" pitchFamily="34" charset="0"/>
              </a:rPr>
              <a:t>A </a:t>
            </a:r>
            <a:r>
              <a:rPr lang="en-US" sz="2800" b="1" dirty="0">
                <a:latin typeface="Verdana" panose="020B0604030504040204" pitchFamily="34" charset="0"/>
                <a:ea typeface="Verdana" panose="020B0604030504040204" pitchFamily="34" charset="0"/>
              </a:rPr>
              <a:t>bacterial</a:t>
            </a:r>
            <a:r>
              <a:rPr lang="en-US" sz="2800" dirty="0">
                <a:solidFill>
                  <a:schemeClr val="tx1"/>
                </a:solidFill>
                <a:latin typeface="Verdana" panose="020B0604030504040204" pitchFamily="34" charset="0"/>
                <a:ea typeface="Verdana" panose="020B0604030504040204" pitchFamily="34" charset="0"/>
              </a:rPr>
              <a:t> plant disease wiped; out the Gros Michel variety.</a:t>
            </a:r>
          </a:p>
          <a:p>
            <a:pPr marL="285750" indent="-285750">
              <a:buClr>
                <a:schemeClr val="accent5"/>
              </a:buClr>
              <a:buFont typeface="Arial" panose="020B0604020202020204" pitchFamily="34" charset="0"/>
              <a:buChar char="•"/>
            </a:pPr>
            <a:r>
              <a:rPr lang="en-US" sz="2800" dirty="0">
                <a:solidFill>
                  <a:schemeClr val="tx1"/>
                </a:solidFill>
                <a:latin typeface="Verdana" panose="020B0604030504040204" pitchFamily="34" charset="0"/>
                <a:ea typeface="Verdana" panose="020B0604030504040204" pitchFamily="34" charset="0"/>
              </a:rPr>
              <a:t>Cavendish variety now being affected.</a:t>
            </a:r>
          </a:p>
        </p:txBody>
      </p:sp>
      <p:pic>
        <p:nvPicPr>
          <p:cNvPr id="15" name="Picture 14" descr="Image of a banana with a disease affecting quality. ">
            <a:extLst>
              <a:ext uri="{FF2B5EF4-FFF2-40B4-BE49-F238E27FC236}">
                <a16:creationId xmlns:a16="http://schemas.microsoft.com/office/drawing/2014/main" id="{475C7543-DEF7-4B20-BF8B-BF423727F816}"/>
              </a:ext>
            </a:extLst>
          </p:cNvPr>
          <p:cNvPicPr>
            <a:picLocks noChangeAspect="1"/>
          </p:cNvPicPr>
          <p:nvPr/>
        </p:nvPicPr>
        <p:blipFill rotWithShape="1">
          <a:blip r:embed="rId3"/>
          <a:srcRect l="3399" t="5040" r="3399" b="-949"/>
          <a:stretch/>
        </p:blipFill>
        <p:spPr>
          <a:xfrm>
            <a:off x="5166306" y="3771480"/>
            <a:ext cx="2625245" cy="2312498"/>
          </a:xfrm>
          <a:prstGeom prst="rect">
            <a:avLst/>
          </a:prstGeom>
          <a:effectLst>
            <a:outerShdw blurRad="50800" dist="63500" dir="2700000" algn="tl" rotWithShape="0">
              <a:prstClr val="black">
                <a:alpha val="40000"/>
              </a:prstClr>
            </a:outerShdw>
          </a:effectLst>
        </p:spPr>
      </p:pic>
      <p:pic>
        <p:nvPicPr>
          <p:cNvPr id="16" name="Picture 15" descr="Bananas with quality defect from a plant disease. ">
            <a:extLst>
              <a:ext uri="{FF2B5EF4-FFF2-40B4-BE49-F238E27FC236}">
                <a16:creationId xmlns:a16="http://schemas.microsoft.com/office/drawing/2014/main" id="{81D20BC2-DA86-4965-A9A5-3746D35430D5}"/>
              </a:ext>
            </a:extLst>
          </p:cNvPr>
          <p:cNvPicPr>
            <a:picLocks noChangeAspect="1"/>
          </p:cNvPicPr>
          <p:nvPr/>
        </p:nvPicPr>
        <p:blipFill>
          <a:blip r:embed="rId4"/>
          <a:stretch>
            <a:fillRect/>
          </a:stretch>
        </p:blipFill>
        <p:spPr>
          <a:xfrm>
            <a:off x="8253045" y="3771480"/>
            <a:ext cx="3451009" cy="2296252"/>
          </a:xfrm>
          <a:prstGeom prst="rect">
            <a:avLst/>
          </a:prstGeom>
          <a:effectLst>
            <a:outerShdw blurRad="50800" dist="63500" dir="2700000" algn="tl" rotWithShape="0">
              <a:prstClr val="black">
                <a:alpha val="40000"/>
              </a:prstClr>
            </a:outerShdw>
          </a:effectLst>
        </p:spPr>
      </p:pic>
      <p:pic>
        <p:nvPicPr>
          <p:cNvPr id="17" name="Picture 16" descr="Image of a quarantine warning prohibiting the admittance of vehicles or persons. ">
            <a:extLst>
              <a:ext uri="{FF2B5EF4-FFF2-40B4-BE49-F238E27FC236}">
                <a16:creationId xmlns:a16="http://schemas.microsoft.com/office/drawing/2014/main" id="{48A1855A-7B3C-4F5F-820E-2EBB08ED5DF7}"/>
              </a:ext>
            </a:extLst>
          </p:cNvPr>
          <p:cNvPicPr>
            <a:picLocks noChangeAspect="1"/>
          </p:cNvPicPr>
          <p:nvPr/>
        </p:nvPicPr>
        <p:blipFill>
          <a:blip r:embed="rId5"/>
          <a:stretch>
            <a:fillRect/>
          </a:stretch>
        </p:blipFill>
        <p:spPr>
          <a:xfrm>
            <a:off x="7047469" y="1769040"/>
            <a:ext cx="2931081" cy="1766964"/>
          </a:xfrm>
          <a:prstGeom prst="rect">
            <a:avLst/>
          </a:prstGeom>
          <a:effectLst>
            <a:outerShdw blurRad="50800" dist="63500" dir="2700000" algn="tl" rotWithShape="0">
              <a:prstClr val="black">
                <a:alpha val="40000"/>
              </a:prstClr>
            </a:outerShdw>
          </a:effectLst>
        </p:spPr>
      </p:pic>
    </p:spTree>
    <p:extLst>
      <p:ext uri="{BB962C8B-B14F-4D97-AF65-F5344CB8AC3E}">
        <p14:creationId xmlns:p14="http://schemas.microsoft.com/office/powerpoint/2010/main" val="27631213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Insects Affecting “Quality”</a:t>
            </a:r>
          </a:p>
        </p:txBody>
      </p:sp>
      <p:sp>
        <p:nvSpPr>
          <p:cNvPr id="6" name="Text Placeholder 5"/>
          <p:cNvSpPr>
            <a:spLocks noGrp="1"/>
          </p:cNvSpPr>
          <p:nvPr>
            <p:ph sz="quarter" idx="10"/>
          </p:nvPr>
        </p:nvSpPr>
        <p:spPr>
          <a:xfrm>
            <a:off x="609601" y="1616375"/>
            <a:ext cx="6934199" cy="652217"/>
          </a:xfrm>
        </p:spPr>
        <p:txBody>
          <a:bodyPr>
            <a:normAutofit/>
          </a:bodyPr>
          <a:lstStyle/>
          <a:p>
            <a:r>
              <a:rPr lang="en-US" b="1" dirty="0">
                <a:latin typeface="Verdana" panose="020B0604030504040204" pitchFamily="34" charset="0"/>
                <a:ea typeface="Verdana" panose="020B0604030504040204" pitchFamily="34" charset="0"/>
              </a:rPr>
              <a:t>Brown Marmorated Stink Bug</a:t>
            </a:r>
          </a:p>
        </p:txBody>
      </p:sp>
      <p:sp>
        <p:nvSpPr>
          <p:cNvPr id="8" name="Text Placeholder 7"/>
          <p:cNvSpPr>
            <a:spLocks noGrp="1"/>
          </p:cNvSpPr>
          <p:nvPr>
            <p:ph type="body" sz="quarter" idx="4294967295"/>
          </p:nvPr>
        </p:nvSpPr>
        <p:spPr>
          <a:xfrm>
            <a:off x="609601" y="2246144"/>
            <a:ext cx="5333999" cy="3302314"/>
          </a:xfrm>
        </p:spPr>
        <p:txBody>
          <a:bodyPr>
            <a:noAutofit/>
          </a:bodyPr>
          <a:lstStyle/>
          <a:p>
            <a:pPr marL="285750" indent="-285750">
              <a:buClr>
                <a:schemeClr val="accent5"/>
              </a:buClr>
              <a:buFont typeface="Arial" panose="020B0604020202020204" pitchFamily="34" charset="0"/>
              <a:buChar char="•"/>
            </a:pPr>
            <a:r>
              <a:rPr lang="en-US" sz="2800" dirty="0">
                <a:solidFill>
                  <a:schemeClr val="tx1"/>
                </a:solidFill>
                <a:latin typeface="Verdana" panose="020B0604030504040204" pitchFamily="34" charset="0"/>
                <a:ea typeface="Verdana" panose="020B0604030504040204" pitchFamily="34" charset="0"/>
              </a:rPr>
              <a:t>Injury not immediately noticed at harvest.</a:t>
            </a:r>
          </a:p>
          <a:p>
            <a:pPr marL="285750" indent="-285750">
              <a:buClr>
                <a:schemeClr val="accent5"/>
              </a:buClr>
              <a:buFont typeface="Arial" panose="020B0604020202020204" pitchFamily="34" charset="0"/>
              <a:buChar char="•"/>
            </a:pPr>
            <a:r>
              <a:rPr lang="en-US" sz="2800" dirty="0">
                <a:solidFill>
                  <a:schemeClr val="tx1"/>
                </a:solidFill>
                <a:latin typeface="Verdana" panose="020B0604030504040204" pitchFamily="34" charset="0"/>
                <a:ea typeface="Verdana" panose="020B0604030504040204" pitchFamily="34" charset="0"/>
              </a:rPr>
              <a:t>Insect sting at indentation site.</a:t>
            </a:r>
          </a:p>
          <a:p>
            <a:pPr marL="285750" indent="-285750">
              <a:buClr>
                <a:schemeClr val="accent5"/>
              </a:buClr>
              <a:buFont typeface="Arial" panose="020B0604020202020204" pitchFamily="34" charset="0"/>
              <a:buChar char="•"/>
            </a:pPr>
            <a:r>
              <a:rPr lang="en-US" sz="2800" dirty="0">
                <a:solidFill>
                  <a:schemeClr val="tx1"/>
                </a:solidFill>
                <a:latin typeface="Verdana" panose="020B0604030504040204" pitchFamily="34" charset="0"/>
                <a:ea typeface="Verdana" panose="020B0604030504040204" pitchFamily="34" charset="0"/>
              </a:rPr>
              <a:t>Underlying flesh appears as brown corked areas.</a:t>
            </a:r>
          </a:p>
          <a:p>
            <a:pPr marL="285750" indent="-285750">
              <a:buClr>
                <a:schemeClr val="accent5"/>
              </a:buClr>
              <a:buFont typeface="Arial" panose="020B0604020202020204" pitchFamily="34" charset="0"/>
              <a:buChar char="•"/>
            </a:pPr>
            <a:r>
              <a:rPr lang="en-US" sz="2800" dirty="0">
                <a:solidFill>
                  <a:schemeClr val="tx1"/>
                </a:solidFill>
                <a:latin typeface="Verdana" panose="020B0604030504040204" pitchFamily="34" charset="0"/>
                <a:ea typeface="Verdana" panose="020B0604030504040204" pitchFamily="34" charset="0"/>
              </a:rPr>
              <a:t>Affects price of unaffected apples. </a:t>
            </a:r>
          </a:p>
        </p:txBody>
      </p:sp>
      <p:pic>
        <p:nvPicPr>
          <p:cNvPr id="3" name="Picture 2" descr="Image of an apple with stink bugs on i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23125" y="3227690"/>
            <a:ext cx="2559274" cy="26568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 name="Picture 3" descr="Image of a green apple with insect damage. "/>
          <p:cNvPicPr>
            <a:picLocks noChangeAspect="1"/>
          </p:cNvPicPr>
          <p:nvPr/>
        </p:nvPicPr>
        <p:blipFill>
          <a:blip r:embed="rId4"/>
          <a:stretch>
            <a:fillRect/>
          </a:stretch>
        </p:blipFill>
        <p:spPr>
          <a:xfrm>
            <a:off x="6013938" y="3227690"/>
            <a:ext cx="2743200" cy="2656875"/>
          </a:xfrm>
          <a:prstGeom prst="rect">
            <a:avLst/>
          </a:prstGeom>
          <a:ln>
            <a:noFill/>
          </a:ln>
          <a:effectLst>
            <a:outerShdw blurRad="292100" dist="139700" dir="2700000" algn="tl" rotWithShape="0">
              <a:srgbClr val="333333">
                <a:alpha val="65000"/>
              </a:srgbClr>
            </a:outerShdw>
          </a:effectLst>
        </p:spPr>
      </p:pic>
      <p:pic>
        <p:nvPicPr>
          <p:cNvPr id="10" name="Picture 9" descr="Dollar sign. "/>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57038" y="1446044"/>
            <a:ext cx="1600200" cy="1600200"/>
          </a:xfrm>
          <a:prstGeom prst="rect">
            <a:avLst/>
          </a:prstGeom>
        </p:spPr>
      </p:pic>
    </p:spTree>
    <p:extLst>
      <p:ext uri="{BB962C8B-B14F-4D97-AF65-F5344CB8AC3E}">
        <p14:creationId xmlns:p14="http://schemas.microsoft.com/office/powerpoint/2010/main" val="2397207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3.33333E-6 1.11111E-6 L -3.33333E-6 -0.27778 " pathEditMode="relative" rAng="0" ptsTypes="AA">
                                      <p:cBhvr>
                                        <p:cTn id="10" dur="2000" fill="hold"/>
                                        <p:tgtEl>
                                          <p:spTgt spid="10"/>
                                        </p:tgtEl>
                                        <p:attrNameLst>
                                          <p:attrName>ppt_x</p:attrName>
                                          <p:attrName>ppt_y</p:attrName>
                                        </p:attrNameLst>
                                      </p:cBhvr>
                                      <p:rCtr x="0" y="-1388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828801" y="3657601"/>
            <a:ext cx="8445745" cy="542241"/>
          </a:xfrm>
        </p:spPr>
        <p:txBody>
          <a:bodyPr/>
          <a:lstStyle/>
          <a:p>
            <a:r>
              <a:rPr lang="en-US"/>
              <a:t>Condition</a:t>
            </a:r>
          </a:p>
        </p:txBody>
      </p:sp>
      <p:pic>
        <p:nvPicPr>
          <p:cNvPr id="5" name="Picture Placeholder 4">
            <a:extLs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val="0"/>
              </a:ext>
            </a:extLst>
          </a:blip>
          <a:srcRect l="-11061" r="-11061"/>
          <a:stretch/>
        </p:blipFill>
        <p:spPr/>
      </p:pic>
    </p:spTree>
    <p:extLst>
      <p:ext uri="{BB962C8B-B14F-4D97-AF65-F5344CB8AC3E}">
        <p14:creationId xmlns:p14="http://schemas.microsoft.com/office/powerpoint/2010/main" val="26103124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0B0D115-B8DB-48B8-96A8-36BCC13350A9}"/>
              </a:ext>
            </a:extLst>
          </p:cNvPr>
          <p:cNvSpPr>
            <a:spLocks noGrp="1"/>
          </p:cNvSpPr>
          <p:nvPr>
            <p:ph type="body" sz="quarter" idx="12"/>
          </p:nvPr>
        </p:nvSpPr>
        <p:spPr/>
        <p:txBody>
          <a:bodyPr>
            <a:normAutofit/>
          </a:bodyPr>
          <a:lstStyle/>
          <a:p>
            <a:pPr algn="ctr"/>
            <a:r>
              <a:rPr lang="en-US" sz="3200" i="0">
                <a:effectLst/>
                <a:latin typeface="Verdana" panose="020B0604030504040204" pitchFamily="34" charset="0"/>
                <a:ea typeface="Verdana" panose="020B0604030504040204" pitchFamily="34" charset="0"/>
              </a:rPr>
              <a:t>Condition </a:t>
            </a:r>
            <a:r>
              <a:rPr lang="en-US" sz="3200">
                <a:latin typeface="Verdana" panose="020B0604030504040204" pitchFamily="34" charset="0"/>
                <a:ea typeface="Verdana" panose="020B0604030504040204" pitchFamily="34" charset="0"/>
              </a:rPr>
              <a:t>D</a:t>
            </a:r>
            <a:r>
              <a:rPr lang="en-US" sz="3200" i="0">
                <a:effectLst/>
                <a:latin typeface="Verdana" panose="020B0604030504040204" pitchFamily="34" charset="0"/>
                <a:ea typeface="Verdana" panose="020B0604030504040204" pitchFamily="34" charset="0"/>
              </a:rPr>
              <a:t>efects </a:t>
            </a:r>
          </a:p>
        </p:txBody>
      </p:sp>
      <p:sp>
        <p:nvSpPr>
          <p:cNvPr id="5" name="Text Placeholder 4">
            <a:extLst>
              <a:ext uri="{FF2B5EF4-FFF2-40B4-BE49-F238E27FC236}">
                <a16:creationId xmlns:a16="http://schemas.microsoft.com/office/drawing/2014/main" id="{D9A7C23C-E449-418D-8728-7DF334DD6984}"/>
              </a:ext>
            </a:extLst>
          </p:cNvPr>
          <p:cNvSpPr>
            <a:spLocks noGrp="1"/>
          </p:cNvSpPr>
          <p:nvPr>
            <p:ph type="body" sz="quarter" idx="13"/>
          </p:nvPr>
        </p:nvSpPr>
        <p:spPr>
          <a:xfrm>
            <a:off x="4364457" y="3025743"/>
            <a:ext cx="6833286" cy="2796079"/>
          </a:xfrm>
        </p:spPr>
        <p:txBody>
          <a:bodyPr>
            <a:normAutofit/>
          </a:bodyPr>
          <a:lstStyle/>
          <a:p>
            <a:endParaRPr lang="en-US" sz="2200" b="0" i="0" dirty="0">
              <a:solidFill>
                <a:srgbClr val="212121"/>
              </a:solidFill>
              <a:effectLst/>
              <a:latin typeface="Verdana" panose="020B0604030504040204" pitchFamily="34" charset="0"/>
              <a:ea typeface="Verdana" panose="020B0604030504040204" pitchFamily="34" charset="0"/>
            </a:endParaRPr>
          </a:p>
          <a:p>
            <a:pPr marL="214313" indent="-214313">
              <a:buClr>
                <a:schemeClr val="accent5"/>
              </a:buClr>
              <a:buFont typeface="Arial" panose="020B0604020202020204" pitchFamily="34" charset="0"/>
              <a:buChar char="•"/>
            </a:pPr>
            <a:r>
              <a:rPr lang="en-US" sz="2200" dirty="0">
                <a:solidFill>
                  <a:srgbClr val="212121"/>
                </a:solidFill>
                <a:latin typeface="Verdana" panose="020B0604030504040204" pitchFamily="34" charset="0"/>
                <a:ea typeface="Verdana" panose="020B0604030504040204" pitchFamily="34" charset="0"/>
              </a:rPr>
              <a:t>ripeness,</a:t>
            </a:r>
          </a:p>
          <a:p>
            <a:pPr marL="214313" indent="-214313">
              <a:buClr>
                <a:schemeClr val="accent5"/>
              </a:buClr>
              <a:buFont typeface="Arial" panose="020B0604020202020204" pitchFamily="34" charset="0"/>
              <a:buChar char="•"/>
            </a:pPr>
            <a:r>
              <a:rPr lang="en-US" sz="2200" dirty="0">
                <a:solidFill>
                  <a:srgbClr val="212121"/>
                </a:solidFill>
                <a:latin typeface="Verdana" panose="020B0604030504040204" pitchFamily="34" charset="0"/>
                <a:ea typeface="Verdana" panose="020B0604030504040204" pitchFamily="34" charset="0"/>
              </a:rPr>
              <a:t>decay, </a:t>
            </a:r>
          </a:p>
          <a:p>
            <a:pPr marL="214313" indent="-214313">
              <a:buClr>
                <a:schemeClr val="accent5"/>
              </a:buClr>
              <a:buFont typeface="Arial" panose="020B0604020202020204" pitchFamily="34" charset="0"/>
              <a:buChar char="•"/>
            </a:pPr>
            <a:r>
              <a:rPr lang="en-US" sz="2200" dirty="0">
                <a:solidFill>
                  <a:srgbClr val="212121"/>
                </a:solidFill>
                <a:latin typeface="Verdana" panose="020B0604030504040204" pitchFamily="34" charset="0"/>
                <a:ea typeface="Verdana" panose="020B0604030504040204" pitchFamily="34" charset="0"/>
              </a:rPr>
              <a:t>shriveling,</a:t>
            </a:r>
          </a:p>
          <a:p>
            <a:pPr marL="214313" indent="-214313">
              <a:buClr>
                <a:schemeClr val="accent5"/>
              </a:buClr>
              <a:buFont typeface="Arial" panose="020B0604020202020204" pitchFamily="34" charset="0"/>
              <a:buChar char="•"/>
            </a:pPr>
            <a:r>
              <a:rPr lang="en-US" sz="2200" dirty="0">
                <a:solidFill>
                  <a:srgbClr val="212121"/>
                </a:solidFill>
                <a:latin typeface="Verdana" panose="020B0604030504040204" pitchFamily="34" charset="0"/>
                <a:ea typeface="Verdana" panose="020B0604030504040204" pitchFamily="34" charset="0"/>
              </a:rPr>
              <a:t>or any other progressive factor which affects its marketability. </a:t>
            </a:r>
          </a:p>
          <a:p>
            <a:pPr marL="285750" indent="-285750">
              <a:buFont typeface="Arial" panose="020B0604020202020204" pitchFamily="34" charset="0"/>
              <a:buChar char="•"/>
            </a:pPr>
            <a:endParaRPr lang="en-US" sz="2000" dirty="0">
              <a:solidFill>
                <a:srgbClr val="21212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US" dirty="0">
              <a:latin typeface="Verdana" panose="020B0604030504040204" pitchFamily="34" charset="0"/>
              <a:ea typeface="Verdana" panose="020B0604030504040204" pitchFamily="34" charset="0"/>
            </a:endParaRPr>
          </a:p>
        </p:txBody>
      </p:sp>
      <p:sp>
        <p:nvSpPr>
          <p:cNvPr id="6" name="TextBox 5">
            <a:extLst>
              <a:ext uri="{FF2B5EF4-FFF2-40B4-BE49-F238E27FC236}">
                <a16:creationId xmlns:a16="http://schemas.microsoft.com/office/drawing/2014/main" id="{432F148A-086C-4170-ADF4-35BCFEB0B9D7}"/>
              </a:ext>
            </a:extLst>
          </p:cNvPr>
          <p:cNvSpPr txBox="1"/>
          <p:nvPr/>
        </p:nvSpPr>
        <p:spPr>
          <a:xfrm>
            <a:off x="4102443" y="1692809"/>
            <a:ext cx="7179276" cy="1818126"/>
          </a:xfrm>
          <a:prstGeom prst="rect">
            <a:avLst/>
          </a:prstGeom>
          <a:noFill/>
        </p:spPr>
        <p:txBody>
          <a:bodyPr wrap="square" rtlCol="0">
            <a:spAutoFit/>
          </a:bodyPr>
          <a:lstStyle/>
          <a:p>
            <a:pPr lvl="0">
              <a:lnSpc>
                <a:spcPct val="120000"/>
              </a:lnSpc>
              <a:spcBef>
                <a:spcPct val="20000"/>
              </a:spcBef>
            </a:pPr>
            <a:r>
              <a:rPr lang="en-US" sz="2400" kern="1400" dirty="0">
                <a:solidFill>
                  <a:srgbClr val="212121"/>
                </a:solidFill>
                <a:latin typeface="Verdana" panose="020B0604030504040204" pitchFamily="34" charset="0"/>
                <a:ea typeface="Verdana" panose="020B0604030504040204" pitchFamily="34" charset="0"/>
              </a:rPr>
              <a:t>Condition is the relative degree of soundness or preservation of a product and includes, but is not necessarily limited to, its firmness, or stages of: </a:t>
            </a:r>
          </a:p>
        </p:txBody>
      </p:sp>
      <p:sp>
        <p:nvSpPr>
          <p:cNvPr id="7" name="Title 1">
            <a:extLst>
              <a:ext uri="{FF2B5EF4-FFF2-40B4-BE49-F238E27FC236}">
                <a16:creationId xmlns:a16="http://schemas.microsoft.com/office/drawing/2014/main" id="{F4CEED8E-39EA-448D-8965-F9524B1269DF}"/>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What is a condition defect? </a:t>
            </a:r>
          </a:p>
        </p:txBody>
      </p:sp>
    </p:spTree>
    <p:extLst>
      <p:ext uri="{BB962C8B-B14F-4D97-AF65-F5344CB8AC3E}">
        <p14:creationId xmlns:p14="http://schemas.microsoft.com/office/powerpoint/2010/main" val="19602415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21227" name="Picture 11" descr="bruising-8-opt"/>
          <p:cNvPicPr>
            <a:picLocks noChangeAspect="1" noChangeArrowheads="1"/>
          </p:cNvPicPr>
          <p:nvPr/>
        </p:nvPicPr>
        <p:blipFill>
          <a:blip r:embed="rId3" cstate="email"/>
          <a:srcRect/>
          <a:stretch>
            <a:fillRect/>
          </a:stretch>
        </p:blipFill>
        <p:spPr bwMode="auto">
          <a:xfrm>
            <a:off x="7579251" y="2479513"/>
            <a:ext cx="3409416" cy="3557651"/>
          </a:xfrm>
          <a:prstGeom prst="rect">
            <a:avLst/>
          </a:prstGeom>
          <a:ln>
            <a:noFill/>
          </a:ln>
          <a:effectLst>
            <a:outerShdw blurRad="292100" dist="139700" dir="2700000" algn="tl" rotWithShape="0">
              <a:srgbClr val="333333">
                <a:alpha val="65000"/>
              </a:srgbClr>
            </a:outerShdw>
          </a:effectLst>
        </p:spPr>
      </p:pic>
      <p:pic>
        <p:nvPicPr>
          <p:cNvPr id="521228" name="Picture 12" descr="Nect-bruise"/>
          <p:cNvPicPr>
            <a:picLocks noChangeAspect="1" noChangeArrowheads="1"/>
          </p:cNvPicPr>
          <p:nvPr/>
        </p:nvPicPr>
        <p:blipFill>
          <a:blip r:embed="rId4" cstate="email"/>
          <a:srcRect/>
          <a:stretch>
            <a:fillRect/>
          </a:stretch>
        </p:blipFill>
        <p:spPr bwMode="auto">
          <a:xfrm>
            <a:off x="1203333" y="2479513"/>
            <a:ext cx="4967150" cy="3523325"/>
          </a:xfrm>
          <a:prstGeom prst="rect">
            <a:avLst/>
          </a:prstGeom>
          <a:ln>
            <a:noFill/>
          </a:ln>
          <a:effectLst>
            <a:outerShdw blurRad="292100" dist="139700" dir="2700000" algn="tl" rotWithShape="0">
              <a:srgbClr val="333333">
                <a:alpha val="65000"/>
              </a:srgbClr>
            </a:outerShdw>
          </a:effectLst>
        </p:spPr>
      </p:pic>
      <p:sp>
        <p:nvSpPr>
          <p:cNvPr id="5" name="Title 4"/>
          <p:cNvSpPr>
            <a:spLocks noGrp="1"/>
          </p:cNvSpPr>
          <p:nvPr>
            <p:ph type="title"/>
          </p:nvPr>
        </p:nvSpPr>
        <p:spPr/>
        <p:txBody>
          <a:bodyPr>
            <a:normAutofit/>
          </a:bodyPr>
          <a:lstStyle/>
          <a:p>
            <a:r>
              <a:rPr lang="en-US" sz="3600" dirty="0"/>
              <a:t>Condition: Bruising</a:t>
            </a:r>
          </a:p>
        </p:txBody>
      </p:sp>
      <p:sp>
        <p:nvSpPr>
          <p:cNvPr id="8" name="Slide Number Placeholder 7"/>
          <p:cNvSpPr>
            <a:spLocks noGrp="1"/>
          </p:cNvSpPr>
          <p:nvPr>
            <p:ph type="sldNum" sz="quarter" idx="4294967295"/>
          </p:nvPr>
        </p:nvSpPr>
        <p:spPr>
          <a:xfrm>
            <a:off x="8534400" y="7467600"/>
            <a:ext cx="2133600" cy="365125"/>
          </a:xfrm>
        </p:spPr>
        <p:txBody>
          <a:bodyPr/>
          <a:lstStyle/>
          <a:p>
            <a:pPr>
              <a:defRPr/>
            </a:pPr>
            <a:fld id="{85ED696B-772C-4CC3-ADF7-E5D33611BE4B}" type="slidenum">
              <a:rPr lang="en-US" smtClean="0"/>
              <a:pPr>
                <a:defRPr/>
              </a:pPr>
              <a:t>18</a:t>
            </a:fld>
            <a:endParaRPr lang="en-US"/>
          </a:p>
        </p:txBody>
      </p:sp>
      <p:sp>
        <p:nvSpPr>
          <p:cNvPr id="2" name="TextBox 1"/>
          <p:cNvSpPr txBox="1"/>
          <p:nvPr/>
        </p:nvSpPr>
        <p:spPr>
          <a:xfrm>
            <a:off x="2370993" y="1776915"/>
            <a:ext cx="2573215" cy="584775"/>
          </a:xfrm>
          <a:prstGeom prst="rect">
            <a:avLst/>
          </a:prstGeom>
          <a:noFill/>
        </p:spPr>
        <p:txBody>
          <a:bodyPr wrap="square" rtlCol="0">
            <a:spAutoFit/>
          </a:bodyPr>
          <a:lstStyle/>
          <a:p>
            <a:pPr algn="ctr"/>
            <a:r>
              <a:rPr lang="en-US" sz="3200" b="1" dirty="0">
                <a:solidFill>
                  <a:schemeClr val="accent5"/>
                </a:solidFill>
                <a:latin typeface="Verdana" panose="020B0604030504040204" pitchFamily="34" charset="0"/>
                <a:ea typeface="Verdana" panose="020B0604030504040204" pitchFamily="34" charset="0"/>
              </a:rPr>
              <a:t>DEPTH</a:t>
            </a:r>
          </a:p>
        </p:txBody>
      </p:sp>
      <p:sp>
        <p:nvSpPr>
          <p:cNvPr id="4" name="TextBox 3"/>
          <p:cNvSpPr txBox="1"/>
          <p:nvPr/>
        </p:nvSpPr>
        <p:spPr>
          <a:xfrm>
            <a:off x="8534400" y="1776916"/>
            <a:ext cx="1645811" cy="584775"/>
          </a:xfrm>
          <a:prstGeom prst="rect">
            <a:avLst/>
          </a:prstGeom>
          <a:noFill/>
        </p:spPr>
        <p:txBody>
          <a:bodyPr wrap="square" rtlCol="0">
            <a:spAutoFit/>
          </a:bodyPr>
          <a:lstStyle/>
          <a:p>
            <a:r>
              <a:rPr lang="en-US" sz="3200" b="1" dirty="0">
                <a:solidFill>
                  <a:schemeClr val="accent5"/>
                </a:solidFill>
                <a:latin typeface="Verdana" panose="020B0604030504040204" pitchFamily="34" charset="0"/>
                <a:ea typeface="Verdana" panose="020B0604030504040204" pitchFamily="34" charset="0"/>
              </a:rPr>
              <a:t>AREA</a:t>
            </a:r>
            <a:endParaRPr lang="en-US" sz="2800" b="1" dirty="0"/>
          </a:p>
        </p:txBody>
      </p:sp>
    </p:spTree>
    <p:extLst>
      <p:ext uri="{BB962C8B-B14F-4D97-AF65-F5344CB8AC3E}">
        <p14:creationId xmlns:p14="http://schemas.microsoft.com/office/powerpoint/2010/main" val="329262786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334D9045-7BB0-46B4-A696-39D25FFB38B7}"/>
              </a:ext>
            </a:extLst>
          </p:cNvPr>
          <p:cNvSpPr txBox="1"/>
          <p:nvPr/>
        </p:nvSpPr>
        <p:spPr>
          <a:xfrm>
            <a:off x="1071562" y="1654262"/>
            <a:ext cx="5943601" cy="4745915"/>
          </a:xfrm>
          <a:prstGeom prst="rect">
            <a:avLst/>
          </a:prstGeom>
          <a:ln w="38100">
            <a:noFill/>
          </a:ln>
        </p:spPr>
        <p:style>
          <a:lnRef idx="2">
            <a:schemeClr val="accent5"/>
          </a:lnRef>
          <a:fillRef idx="1">
            <a:schemeClr val="lt1"/>
          </a:fillRef>
          <a:effectRef idx="0">
            <a:schemeClr val="accent5"/>
          </a:effectRef>
          <a:fontRef idx="minor">
            <a:schemeClr val="dk1"/>
          </a:fontRef>
        </p:style>
        <p:txBody>
          <a:bodyPr wrap="square" rtlCol="0">
            <a:spAutoFit/>
          </a:bodyPr>
          <a:lstStyle/>
          <a:p>
            <a:pPr marL="342900" marR="0" lvl="0" indent="-342900" algn="l" defTabSz="914400" rtl="0" eaLnBrk="1" fontAlgn="auto" latinLnBrk="0" hangingPunct="1">
              <a:lnSpc>
                <a:spcPct val="90000"/>
              </a:lnSpc>
              <a:spcBef>
                <a:spcPts val="0"/>
              </a:spcBef>
              <a:spcAft>
                <a:spcPts val="0"/>
              </a:spcAft>
              <a:buClr>
                <a:schemeClr val="accent5"/>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Shriveling, another condition factor is caused by loss of moisture.  </a:t>
            </a:r>
          </a:p>
          <a:p>
            <a:pPr marL="285750" marR="0" lvl="0" indent="-228600" algn="l" defTabSz="914400" rtl="0" eaLnBrk="1" fontAlgn="auto" latinLnBrk="0" hangingPunct="1">
              <a:lnSpc>
                <a:spcPct val="90000"/>
              </a:lnSpc>
              <a:spcBef>
                <a:spcPts val="0"/>
              </a:spcBef>
              <a:spcAft>
                <a:spcPts val="0"/>
              </a:spcAft>
              <a:buClr>
                <a:schemeClr val="accent5"/>
              </a:buClr>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a:p>
            <a:pPr marL="285750" marR="0" lvl="0" indent="-228600" algn="l" defTabSz="914400" rtl="0" eaLnBrk="1" fontAlgn="auto" latinLnBrk="0" hangingPunct="1">
              <a:lnSpc>
                <a:spcPct val="90000"/>
              </a:lnSpc>
              <a:spcBef>
                <a:spcPts val="0"/>
              </a:spcBef>
              <a:spcAft>
                <a:spcPts val="0"/>
              </a:spcAft>
              <a:buClr>
                <a:schemeClr val="accent5"/>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The longer produce is held in storage, it loses moisture causing it to shrivel. </a:t>
            </a:r>
          </a:p>
          <a:p>
            <a:pPr marL="285750" marR="0" lvl="0" indent="-228600" algn="l" defTabSz="914400" rtl="0" eaLnBrk="1" fontAlgn="auto" latinLnBrk="0" hangingPunct="1">
              <a:lnSpc>
                <a:spcPct val="90000"/>
              </a:lnSpc>
              <a:spcBef>
                <a:spcPts val="0"/>
              </a:spcBef>
              <a:spcAft>
                <a:spcPts val="0"/>
              </a:spcAft>
              <a:buClr>
                <a:schemeClr val="accent5"/>
              </a:buClr>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a:p>
            <a:pPr marL="285750" marR="0" lvl="0" indent="-228600" algn="l" defTabSz="914400" rtl="0" eaLnBrk="1" fontAlgn="auto" latinLnBrk="0" hangingPunct="1">
              <a:lnSpc>
                <a:spcPct val="90000"/>
              </a:lnSpc>
              <a:spcBef>
                <a:spcPts val="0"/>
              </a:spcBef>
              <a:spcAft>
                <a:spcPts val="0"/>
              </a:spcAft>
              <a:buClr>
                <a:schemeClr val="accent5"/>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Products become flabby or wilted as a result of shriveling.  </a:t>
            </a:r>
          </a:p>
          <a:p>
            <a:pPr marL="285750" marR="0" lvl="0" indent="-228600" algn="l" defTabSz="914400" rtl="0" eaLnBrk="1" fontAlgn="auto" latinLnBrk="0" hangingPunct="1">
              <a:lnSpc>
                <a:spcPct val="90000"/>
              </a:lnSpc>
              <a:spcBef>
                <a:spcPts val="0"/>
              </a:spcBef>
              <a:spcAft>
                <a:spcPts val="0"/>
              </a:spcAft>
              <a:buClr>
                <a:schemeClr val="accent5"/>
              </a:buClr>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a:p>
            <a:pPr marL="285750" marR="0" lvl="0" indent="-228600" algn="l" defTabSz="914400" rtl="0" eaLnBrk="1" fontAlgn="auto" latinLnBrk="0" hangingPunct="1">
              <a:lnSpc>
                <a:spcPct val="90000"/>
              </a:lnSpc>
              <a:spcBef>
                <a:spcPts val="0"/>
              </a:spcBef>
              <a:spcAft>
                <a:spcPts val="0"/>
              </a:spcAft>
              <a:buClr>
                <a:schemeClr val="accent5"/>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Exposure to cold temperature can also cause some products to shrivel.  </a:t>
            </a:r>
          </a:p>
        </p:txBody>
      </p:sp>
      <p:pic>
        <p:nvPicPr>
          <p:cNvPr id="3" name="Picture 2" descr="Image of shriveling on a kiwi. ">
            <a:extLst>
              <a:ext uri="{FF2B5EF4-FFF2-40B4-BE49-F238E27FC236}">
                <a16:creationId xmlns:a16="http://schemas.microsoft.com/office/drawing/2014/main" id="{E09E9CD1-6509-42C0-B7A5-16ABB91AEDF2}"/>
              </a:ext>
            </a:extLst>
          </p:cNvPr>
          <p:cNvPicPr>
            <a:picLocks noChangeAspect="1"/>
          </p:cNvPicPr>
          <p:nvPr/>
        </p:nvPicPr>
        <p:blipFill rotWithShape="1">
          <a:blip r:embed="rId3"/>
          <a:srcRect t="3837" b="11680"/>
          <a:stretch/>
        </p:blipFill>
        <p:spPr>
          <a:xfrm>
            <a:off x="7015163" y="2002297"/>
            <a:ext cx="4413006" cy="3717447"/>
          </a:xfrm>
          <a:prstGeom prst="rect">
            <a:avLst/>
          </a:prstGeom>
        </p:spPr>
      </p:pic>
      <p:sp>
        <p:nvSpPr>
          <p:cNvPr id="5" name="Title 4">
            <a:extLst>
              <a:ext uri="{FF2B5EF4-FFF2-40B4-BE49-F238E27FC236}">
                <a16:creationId xmlns:a16="http://schemas.microsoft.com/office/drawing/2014/main" id="{F59EFEAB-5FC4-4C7F-BCDF-C13FF428658A}"/>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lumMod val="95000"/>
                  </a:schemeClr>
                </a:solidFill>
                <a:effectLst/>
                <a:uLnTx/>
                <a:uFillTx/>
                <a:latin typeface="Calibri"/>
                <a:ea typeface="+mj-ea"/>
                <a:cs typeface="Calibri"/>
              </a:rPr>
              <a:t>Condition: Shriveling</a:t>
            </a:r>
            <a:endParaRPr kumimoji="0" lang="en-US" sz="3600" b="1" i="0" u="none" strike="noStrike" kern="1200" cap="none" spc="0" normalizeH="0" baseline="0" noProof="0" dirty="0">
              <a:ln>
                <a:noFill/>
              </a:ln>
              <a:solidFill>
                <a:schemeClr val="bg1"/>
              </a:solidFill>
              <a:effectLst/>
              <a:uLnTx/>
              <a:uFillTx/>
              <a:latin typeface="Calibri"/>
              <a:ea typeface="+mj-ea"/>
              <a:cs typeface="Calibri"/>
            </a:endParaRPr>
          </a:p>
        </p:txBody>
      </p:sp>
    </p:spTree>
    <p:extLst>
      <p:ext uri="{BB962C8B-B14F-4D97-AF65-F5344CB8AC3E}">
        <p14:creationId xmlns:p14="http://schemas.microsoft.com/office/powerpoint/2010/main" val="181214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8707"/>
            <a:ext cx="8884812" cy="704800"/>
          </a:xfrm>
        </p:spPr>
        <p:txBody>
          <a:bodyPr>
            <a:normAutofit/>
          </a:bodyPr>
          <a:lstStyle/>
          <a:p>
            <a:r>
              <a:rPr lang="en-US" sz="3600" dirty="0"/>
              <a:t>Objectives</a:t>
            </a:r>
            <a:endParaRPr lang="en-US" sz="4000" dirty="0"/>
          </a:p>
        </p:txBody>
      </p:sp>
      <p:sp>
        <p:nvSpPr>
          <p:cNvPr id="3" name="Content Placeholder 2"/>
          <p:cNvSpPr>
            <a:spLocks noGrp="1"/>
          </p:cNvSpPr>
          <p:nvPr>
            <p:ph sz="quarter" idx="10"/>
          </p:nvPr>
        </p:nvSpPr>
        <p:spPr>
          <a:xfrm>
            <a:off x="2884427" y="1066251"/>
            <a:ext cx="8174830" cy="4989190"/>
          </a:xfrm>
        </p:spPr>
        <p:txBody>
          <a:bodyPr vert="horz" lIns="91440" tIns="45720" rIns="91440" bIns="45720" rtlCol="0" anchor="t">
            <a:noAutofit/>
          </a:bodyPr>
          <a:lstStyle/>
          <a:p>
            <a:pPr>
              <a:spcBef>
                <a:spcPts val="0"/>
              </a:spcBef>
            </a:pPr>
            <a:endParaRPr lang="en-US" sz="2400" dirty="0">
              <a:solidFill>
                <a:schemeClr val="tx1"/>
              </a:solidFill>
              <a:cs typeface="Calibri"/>
            </a:endParaRPr>
          </a:p>
          <a:p>
            <a:pPr>
              <a:spcBef>
                <a:spcPts val="0"/>
              </a:spcBef>
            </a:pPr>
            <a:r>
              <a:rPr lang="en-US" sz="2400" dirty="0">
                <a:solidFill>
                  <a:schemeClr val="tx1"/>
                </a:solidFill>
                <a:latin typeface="Verdana"/>
                <a:ea typeface="Verdana"/>
              </a:rPr>
              <a:t>Define and explain the difference between quality and condition defects.</a:t>
            </a:r>
          </a:p>
          <a:p>
            <a:pPr>
              <a:spcBef>
                <a:spcPts val="0"/>
              </a:spcBef>
            </a:pPr>
            <a:endParaRPr lang="en-US" sz="2400" dirty="0">
              <a:solidFill>
                <a:schemeClr val="tx1"/>
              </a:solidFill>
              <a:latin typeface="Verdana"/>
              <a:ea typeface="Verdana"/>
            </a:endParaRPr>
          </a:p>
          <a:p>
            <a:pPr>
              <a:spcBef>
                <a:spcPts val="0"/>
              </a:spcBef>
            </a:pPr>
            <a:r>
              <a:rPr lang="en-US" sz="2400" dirty="0">
                <a:solidFill>
                  <a:schemeClr val="tx1"/>
                </a:solidFill>
                <a:latin typeface="Verdana"/>
                <a:ea typeface="Verdana"/>
              </a:rPr>
              <a:t>Understand the relationship between defects/grade and cost.</a:t>
            </a:r>
          </a:p>
          <a:p>
            <a:pPr>
              <a:spcBef>
                <a:spcPts val="0"/>
              </a:spcBef>
            </a:pPr>
            <a:endParaRPr lang="en-US" sz="2400" dirty="0">
              <a:solidFill>
                <a:schemeClr val="tx1"/>
              </a:solidFill>
              <a:latin typeface="Verdana"/>
              <a:ea typeface="Verdana"/>
            </a:endParaRPr>
          </a:p>
          <a:p>
            <a:pPr>
              <a:spcBef>
                <a:spcPts val="0"/>
              </a:spcBef>
            </a:pPr>
            <a:r>
              <a:rPr lang="en-US" sz="2400" dirty="0">
                <a:solidFill>
                  <a:schemeClr val="tx1"/>
                </a:solidFill>
                <a:latin typeface="Verdana"/>
                <a:ea typeface="Verdana"/>
              </a:rPr>
              <a:t>Differentiate between cosmetic defects, defects that impact taste, and defects that are food safety concerns.</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337630" y="1496318"/>
            <a:ext cx="877900" cy="841321"/>
          </a:xfrm>
          <a:prstGeom prst="rect">
            <a:avLst/>
          </a:prstGeom>
        </p:spPr>
      </p:pic>
      <p:pic>
        <p:nvPicPr>
          <p:cNvPr id="5" name="Picture 4">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94456" y="2579626"/>
            <a:ext cx="906167" cy="906167"/>
          </a:xfrm>
          <a:prstGeom prst="rect">
            <a:avLst/>
          </a:prstGeom>
        </p:spPr>
      </p:pic>
      <p:grpSp>
        <p:nvGrpSpPr>
          <p:cNvPr id="8" name="Group 7">
            <a:extLst>
              <a:ext uri="{C183D7F6-B498-43B3-948B-1728B52AA6E4}">
                <adec:decorative xmlns:adec="http://schemas.microsoft.com/office/drawing/2017/decorative" val="1"/>
              </a:ext>
            </a:extLst>
          </p:cNvPr>
          <p:cNvGrpSpPr/>
          <p:nvPr/>
        </p:nvGrpSpPr>
        <p:grpSpPr>
          <a:xfrm>
            <a:off x="774800" y="3825290"/>
            <a:ext cx="1908720" cy="836196"/>
            <a:chOff x="322782" y="4577127"/>
            <a:chExt cx="1729419" cy="836196"/>
          </a:xfrm>
        </p:grpSpPr>
        <p:pic>
          <p:nvPicPr>
            <p:cNvPr id="6" name="Picture 5"/>
            <p:cNvPicPr>
              <a:picLocks noChangeAspect="1"/>
            </p:cNvPicPr>
            <p:nvPr/>
          </p:nvPicPr>
          <p:blipFill>
            <a:blip r:embed="rId5"/>
            <a:stretch>
              <a:fillRect/>
            </a:stretch>
          </p:blipFill>
          <p:spPr>
            <a:xfrm>
              <a:off x="322782" y="4577127"/>
              <a:ext cx="773482" cy="836196"/>
            </a:xfrm>
            <a:prstGeom prst="rect">
              <a:avLst/>
            </a:prstGeom>
          </p:spPr>
        </p:pic>
        <p:pic>
          <p:nvPicPr>
            <p:cNvPr id="7" name="Picture 6"/>
            <p:cNvPicPr>
              <a:picLocks noChangeAspect="1"/>
            </p:cNvPicPr>
            <p:nvPr/>
          </p:nvPicPr>
          <p:blipFill>
            <a:blip r:embed="rId6"/>
            <a:stretch>
              <a:fillRect/>
            </a:stretch>
          </p:blipFill>
          <p:spPr>
            <a:xfrm>
              <a:off x="1204145" y="4577127"/>
              <a:ext cx="848056" cy="836196"/>
            </a:xfrm>
            <a:prstGeom prst="rect">
              <a:avLst/>
            </a:prstGeom>
          </p:spPr>
        </p:pic>
      </p:grpSp>
      <p:pic>
        <p:nvPicPr>
          <p:cNvPr id="9" name="Picture 9" descr="Image of strawberries. ">
            <a:extLst>
              <a:ext uri="{FF2B5EF4-FFF2-40B4-BE49-F238E27FC236}">
                <a16:creationId xmlns:a16="http://schemas.microsoft.com/office/drawing/2014/main" id="{14AA78B8-ACCD-4E2E-B084-D72CE93F7E3F}"/>
              </a:ext>
            </a:extLst>
          </p:cNvPr>
          <p:cNvPicPr>
            <a:picLocks noChangeAspect="1"/>
          </p:cNvPicPr>
          <p:nvPr/>
        </p:nvPicPr>
        <p:blipFill>
          <a:blip r:embed="rId7"/>
          <a:stretch>
            <a:fillRect/>
          </a:stretch>
        </p:blipFill>
        <p:spPr>
          <a:xfrm>
            <a:off x="4587770" y="4443092"/>
            <a:ext cx="3016459" cy="1815098"/>
          </a:xfrm>
          <a:prstGeom prst="rect">
            <a:avLst/>
          </a:prstGeom>
        </p:spPr>
      </p:pic>
    </p:spTree>
    <p:extLst>
      <p:ext uri="{BB962C8B-B14F-4D97-AF65-F5344CB8AC3E}">
        <p14:creationId xmlns:p14="http://schemas.microsoft.com/office/powerpoint/2010/main" val="25069704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of a tomato that has discoloration in the forms of brown spotting. ">
            <a:extLst>
              <a:ext uri="{FF2B5EF4-FFF2-40B4-BE49-F238E27FC236}">
                <a16:creationId xmlns:a16="http://schemas.microsoft.com/office/drawing/2014/main" id="{B1C50E9E-444A-46D6-BCBB-C5FD461264DB}"/>
              </a:ext>
            </a:extLst>
          </p:cNvPr>
          <p:cNvPicPr>
            <a:picLocks noChangeAspect="1"/>
          </p:cNvPicPr>
          <p:nvPr/>
        </p:nvPicPr>
        <p:blipFill>
          <a:blip r:embed="rId3"/>
          <a:stretch>
            <a:fillRect/>
          </a:stretch>
        </p:blipFill>
        <p:spPr>
          <a:xfrm>
            <a:off x="1265246" y="1740607"/>
            <a:ext cx="3696150" cy="6653352"/>
          </a:xfrm>
          <a:prstGeom prst="rect">
            <a:avLst/>
          </a:prstGeom>
        </p:spPr>
      </p:pic>
      <p:sp>
        <p:nvSpPr>
          <p:cNvPr id="10" name="TextBox 9">
            <a:extLst>
              <a:ext uri="{FF2B5EF4-FFF2-40B4-BE49-F238E27FC236}">
                <a16:creationId xmlns:a16="http://schemas.microsoft.com/office/drawing/2014/main" id="{334D9045-7BB0-46B4-A696-39D25FFB38B7}"/>
              </a:ext>
            </a:extLst>
          </p:cNvPr>
          <p:cNvSpPr txBox="1"/>
          <p:nvPr/>
        </p:nvSpPr>
        <p:spPr>
          <a:xfrm>
            <a:off x="5461686" y="1412361"/>
            <a:ext cx="6314303" cy="4832092"/>
          </a:xfrm>
          <a:prstGeom prst="rect">
            <a:avLst/>
          </a:prstGeom>
          <a:ln w="38100">
            <a:noFill/>
          </a:ln>
        </p:spPr>
        <p:style>
          <a:lnRef idx="2">
            <a:schemeClr val="accent5"/>
          </a:lnRef>
          <a:fillRef idx="1">
            <a:schemeClr val="lt1"/>
          </a:fillRef>
          <a:effectRef idx="0">
            <a:schemeClr val="accent5"/>
          </a:effectRef>
          <a:fontRef idx="minor">
            <a:schemeClr val="dk1"/>
          </a:fontRef>
        </p:style>
        <p:txBody>
          <a:bodyPr wrap="square" rtlCol="0">
            <a:spAutoFit/>
          </a:bodyPr>
          <a:lstStyle/>
          <a:p>
            <a:pPr marL="0" marR="0" lvl="0" indent="0" algn="l" defTabSz="966529"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accent5"/>
                </a:solidFill>
                <a:effectLst/>
                <a:uLnTx/>
                <a:uFillTx/>
                <a:latin typeface="Verdana" panose="020B0604030504040204" pitchFamily="34" charset="0"/>
                <a:ea typeface="Verdana" panose="020B0604030504040204" pitchFamily="34" charset="0"/>
                <a:cs typeface="Times New Roman" pitchFamily="18" charset="0"/>
              </a:rPr>
              <a:t>Discoloration will usually progress.  </a:t>
            </a:r>
          </a:p>
          <a:p>
            <a:pPr marL="0" marR="0" lvl="0" indent="0" algn="l" defTabSz="966529"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itchFamily="18" charset="0"/>
            </a:endParaRPr>
          </a:p>
          <a:p>
            <a:pPr marL="0" marR="0" lvl="0" indent="0" algn="l" defTabSz="96652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itchFamily="18" charset="0"/>
              </a:rPr>
              <a:t>They may be caused by a multitude of factors.</a:t>
            </a:r>
          </a:p>
          <a:p>
            <a:pPr marL="0" marR="0" lvl="0" indent="0" algn="l" defTabSz="96652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itchFamily="18" charset="0"/>
              </a:rPr>
              <a:t> </a:t>
            </a:r>
          </a:p>
          <a:p>
            <a:pPr marL="285750" marR="0" lvl="0" indent="-285750" algn="l" defTabSz="966529" rtl="0" eaLnBrk="1" fontAlgn="auto" latinLnBrk="0" hangingPunct="1">
              <a:lnSpc>
                <a:spcPct val="100000"/>
              </a:lnSpc>
              <a:spcBef>
                <a:spcPts val="0"/>
              </a:spcBef>
              <a:spcAft>
                <a:spcPts val="0"/>
              </a:spcAft>
              <a:buClr>
                <a:schemeClr val="accent5"/>
              </a:buClr>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itchFamily="18" charset="0"/>
              </a:rPr>
              <a:t>Low temperatures </a:t>
            </a:r>
          </a:p>
          <a:p>
            <a:pPr marL="285750" marR="0" lvl="0" indent="-285750" algn="l" defTabSz="966529" rtl="0" eaLnBrk="1" fontAlgn="auto" latinLnBrk="0" hangingPunct="1">
              <a:lnSpc>
                <a:spcPct val="100000"/>
              </a:lnSpc>
              <a:spcBef>
                <a:spcPts val="0"/>
              </a:spcBef>
              <a:spcAft>
                <a:spcPts val="0"/>
              </a:spcAft>
              <a:buClr>
                <a:schemeClr val="accent5"/>
              </a:buClr>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itchFamily="18" charset="0"/>
              </a:rPr>
              <a:t>Rubbing </a:t>
            </a:r>
          </a:p>
          <a:p>
            <a:pPr marL="285750" marR="0" lvl="0" indent="-285750" algn="l" defTabSz="966529" rtl="0" eaLnBrk="1" fontAlgn="auto" latinLnBrk="0" hangingPunct="1">
              <a:lnSpc>
                <a:spcPct val="100000"/>
              </a:lnSpc>
              <a:spcBef>
                <a:spcPts val="0"/>
              </a:spcBef>
              <a:spcAft>
                <a:spcPts val="0"/>
              </a:spcAft>
              <a:buClr>
                <a:schemeClr val="accent5"/>
              </a:buClr>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itchFamily="18" charset="0"/>
              </a:rPr>
              <a:t>Bruising</a:t>
            </a:r>
          </a:p>
          <a:p>
            <a:pPr marL="285750" marR="0" lvl="0" indent="-285750" algn="l" defTabSz="966529" rtl="0" eaLnBrk="1" fontAlgn="auto" latinLnBrk="0" hangingPunct="1">
              <a:lnSpc>
                <a:spcPct val="100000"/>
              </a:lnSpc>
              <a:spcBef>
                <a:spcPts val="0"/>
              </a:spcBef>
              <a:spcAft>
                <a:spcPts val="0"/>
              </a:spcAft>
              <a:buClr>
                <a:schemeClr val="accent5"/>
              </a:buClr>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itchFamily="18" charset="0"/>
              </a:rPr>
              <a:t>Storage with something that might cause discoloration.</a:t>
            </a:r>
            <a:endParaRPr kumimoji="0" lang="en-US" sz="2800" b="1"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itchFamily="18" charset="0"/>
            </a:endParaRPr>
          </a:p>
        </p:txBody>
      </p:sp>
      <p:sp>
        <p:nvSpPr>
          <p:cNvPr id="5" name="Title 4">
            <a:extLst>
              <a:ext uri="{FF2B5EF4-FFF2-40B4-BE49-F238E27FC236}">
                <a16:creationId xmlns:a16="http://schemas.microsoft.com/office/drawing/2014/main" id="{1DDF94F8-3E10-4815-8E19-22F90E4B3184}"/>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Condition: </a:t>
            </a:r>
            <a:r>
              <a:rPr kumimoji="0" lang="en-US" sz="3600" b="1" i="0" u="none" strike="noStrike" kern="1200" cap="none" spc="0" normalizeH="0" baseline="0" noProof="0" dirty="0">
                <a:ln>
                  <a:noFill/>
                </a:ln>
                <a:solidFill>
                  <a:schemeClr val="bg1">
                    <a:lumMod val="95000"/>
                  </a:schemeClr>
                </a:solidFill>
                <a:effectLst/>
                <a:uLnTx/>
                <a:uFillTx/>
                <a:latin typeface="Calibri"/>
                <a:ea typeface="+mj-ea"/>
                <a:cs typeface="Calibri"/>
              </a:rPr>
              <a:t>Discoloration</a:t>
            </a:r>
            <a:endParaRPr kumimoji="0" lang="en-US" sz="3600" b="1" i="0" u="none" strike="noStrike" kern="1200" cap="none" spc="0" normalizeH="0" baseline="0" noProof="0" dirty="0">
              <a:ln>
                <a:noFill/>
              </a:ln>
              <a:solidFill>
                <a:schemeClr val="bg1"/>
              </a:solidFill>
              <a:effectLst/>
              <a:uLnTx/>
              <a:uFillTx/>
              <a:latin typeface="Calibri"/>
              <a:ea typeface="+mj-ea"/>
              <a:cs typeface="Calibri"/>
            </a:endParaRPr>
          </a:p>
        </p:txBody>
      </p:sp>
    </p:spTree>
    <p:extLst>
      <p:ext uri="{BB962C8B-B14F-4D97-AF65-F5344CB8AC3E}">
        <p14:creationId xmlns:p14="http://schemas.microsoft.com/office/powerpoint/2010/main" val="29430437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 of discoloration on a lettuce leaf. ">
            <a:extLst>
              <a:ext uri="{FF2B5EF4-FFF2-40B4-BE49-F238E27FC236}">
                <a16:creationId xmlns:a16="http://schemas.microsoft.com/office/drawing/2014/main" id="{E4E9DC41-6B81-4E5D-923D-2ACC471C7EF7}"/>
              </a:ext>
            </a:extLst>
          </p:cNvPr>
          <p:cNvPicPr>
            <a:picLocks noChangeAspect="1"/>
          </p:cNvPicPr>
          <p:nvPr/>
        </p:nvPicPr>
        <p:blipFill>
          <a:blip r:embed="rId3"/>
          <a:stretch>
            <a:fillRect/>
          </a:stretch>
        </p:blipFill>
        <p:spPr>
          <a:xfrm>
            <a:off x="1050664" y="1437572"/>
            <a:ext cx="5953504" cy="4983782"/>
          </a:xfrm>
          <a:prstGeom prst="rect">
            <a:avLst/>
          </a:prstGeom>
        </p:spPr>
      </p:pic>
      <p:pic>
        <p:nvPicPr>
          <p:cNvPr id="6" name="Picture 5" descr="A picture of a lettuce leaf with discoloration in three spots on the upper leaf. ">
            <a:extLst>
              <a:ext uri="{FF2B5EF4-FFF2-40B4-BE49-F238E27FC236}">
                <a16:creationId xmlns:a16="http://schemas.microsoft.com/office/drawing/2014/main" id="{87434F5B-7127-437F-B997-8A4A8BA17C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38759" y="1437572"/>
            <a:ext cx="3502577" cy="4658428"/>
          </a:xfrm>
          <a:prstGeom prst="rect">
            <a:avLst/>
          </a:prstGeom>
          <a:ln>
            <a:noFill/>
          </a:ln>
          <a:effectLst>
            <a:outerShdw blurRad="292100" dist="139700" dir="2700000" algn="tl" rotWithShape="0">
              <a:srgbClr val="333333">
                <a:alpha val="65000"/>
              </a:srgbClr>
            </a:outerShdw>
          </a:effectLst>
        </p:spPr>
      </p:pic>
      <p:sp>
        <p:nvSpPr>
          <p:cNvPr id="8" name="Title 4">
            <a:extLst>
              <a:ext uri="{FF2B5EF4-FFF2-40B4-BE49-F238E27FC236}">
                <a16:creationId xmlns:a16="http://schemas.microsoft.com/office/drawing/2014/main" id="{266DC845-BC22-4AD0-B61A-EC31318C31B3}"/>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Condition: </a:t>
            </a:r>
            <a:r>
              <a:rPr kumimoji="0" lang="en-US" sz="3600" b="1" i="0" u="none" strike="noStrike" kern="1200" cap="none" spc="0" normalizeH="0" baseline="0" noProof="0" dirty="0">
                <a:ln>
                  <a:noFill/>
                </a:ln>
                <a:solidFill>
                  <a:schemeClr val="bg1">
                    <a:lumMod val="95000"/>
                  </a:schemeClr>
                </a:solidFill>
                <a:effectLst/>
                <a:uLnTx/>
                <a:uFillTx/>
                <a:latin typeface="Calibri"/>
                <a:ea typeface="+mj-ea"/>
                <a:cs typeface="Calibri"/>
              </a:rPr>
              <a:t>Discoloration, Cont. </a:t>
            </a:r>
            <a:endParaRPr kumimoji="0" lang="en-US" sz="3600" b="1" i="0" u="none" strike="noStrike" kern="1200" cap="none" spc="0" normalizeH="0" baseline="0" noProof="0" dirty="0">
              <a:ln>
                <a:noFill/>
              </a:ln>
              <a:solidFill>
                <a:schemeClr val="bg1"/>
              </a:solidFill>
              <a:effectLst/>
              <a:uLnTx/>
              <a:uFillTx/>
              <a:latin typeface="Calibri"/>
              <a:ea typeface="+mj-ea"/>
              <a:cs typeface="Calibri"/>
            </a:endParaRPr>
          </a:p>
        </p:txBody>
      </p:sp>
    </p:spTree>
    <p:extLst>
      <p:ext uri="{BB962C8B-B14F-4D97-AF65-F5344CB8AC3E}">
        <p14:creationId xmlns:p14="http://schemas.microsoft.com/office/powerpoint/2010/main" val="37506824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AA0D7F37-E2A0-4979-B25C-6E30C95BFCA9}"/>
              </a:ext>
            </a:extLst>
          </p:cNvPr>
          <p:cNvSpPr txBox="1"/>
          <p:nvPr/>
        </p:nvSpPr>
        <p:spPr>
          <a:xfrm>
            <a:off x="5565070" y="2731055"/>
            <a:ext cx="6065364" cy="3170099"/>
          </a:xfrm>
          <a:prstGeom prst="rect">
            <a:avLst/>
          </a:prstGeom>
          <a:noFill/>
        </p:spPr>
        <p:txBody>
          <a:bodyPr wrap="square">
            <a:spAutoFit/>
          </a:bodyPr>
          <a:lstStyle/>
          <a:p>
            <a:pPr marL="285750" marR="0" lvl="0" indent="-285750" algn="l" defTabSz="457200" rtl="0" eaLnBrk="1" fontAlgn="auto" latinLnBrk="0" hangingPunct="1">
              <a:lnSpc>
                <a:spcPct val="100000"/>
              </a:lnSpc>
              <a:spcBef>
                <a:spcPts val="0"/>
              </a:spcBef>
              <a:spcAft>
                <a:spcPts val="0"/>
              </a:spcAft>
              <a:buClr>
                <a:srgbClr val="3AA33C"/>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This occurs over time, especially when lettuce is stored with fruits that generate ethylene, a natural ripening agent.  </a:t>
            </a:r>
          </a:p>
          <a:p>
            <a:pPr marL="285750" marR="0" lvl="0" indent="-285750" algn="l" defTabSz="457200" rtl="0" eaLnBrk="1" fontAlgn="auto" latinLnBrk="0" hangingPunct="1">
              <a:lnSpc>
                <a:spcPct val="100000"/>
              </a:lnSpc>
              <a:spcBef>
                <a:spcPts val="0"/>
              </a:spcBef>
              <a:spcAft>
                <a:spcPts val="0"/>
              </a:spcAft>
              <a:buClr>
                <a:srgbClr val="3AA33C"/>
              </a:buClr>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a:p>
            <a:pPr marL="285750" marR="0" lvl="0" indent="-285750" algn="l" defTabSz="457200" rtl="0" eaLnBrk="1" fontAlgn="auto" latinLnBrk="0" hangingPunct="1">
              <a:lnSpc>
                <a:spcPct val="100000"/>
              </a:lnSpc>
              <a:spcBef>
                <a:spcPts val="0"/>
              </a:spcBef>
              <a:spcAft>
                <a:spcPts val="0"/>
              </a:spcAft>
              <a:buClr>
                <a:srgbClr val="3AA33C"/>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Two well known ethylene emitters are apples and bananas.  </a:t>
            </a:r>
          </a:p>
          <a:p>
            <a:pPr marL="285750" marR="0" lvl="0" indent="-285750" algn="l" defTabSz="457200" rtl="0" eaLnBrk="1" fontAlgn="auto" latinLnBrk="0" hangingPunct="1">
              <a:lnSpc>
                <a:spcPct val="100000"/>
              </a:lnSpc>
              <a:spcBef>
                <a:spcPts val="0"/>
              </a:spcBef>
              <a:spcAft>
                <a:spcPts val="0"/>
              </a:spcAft>
              <a:buClr>
                <a:srgbClr val="3AA33C"/>
              </a:buClr>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a:p>
            <a:pPr marL="285750" marR="0" lvl="0" indent="-285750" algn="l" defTabSz="457200" rtl="0" eaLnBrk="1" fontAlgn="auto" latinLnBrk="0" hangingPunct="1">
              <a:lnSpc>
                <a:spcPct val="100000"/>
              </a:lnSpc>
              <a:spcBef>
                <a:spcPts val="0"/>
              </a:spcBef>
              <a:spcAft>
                <a:spcPts val="0"/>
              </a:spcAft>
              <a:buClr>
                <a:srgbClr val="3AA33C"/>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Don’t store lettuce in the same refrigeration unit as either of these, as Russet Spotting will result.</a:t>
            </a:r>
          </a:p>
        </p:txBody>
      </p:sp>
      <p:sp>
        <p:nvSpPr>
          <p:cNvPr id="10" name="Title 4">
            <a:extLst>
              <a:ext uri="{FF2B5EF4-FFF2-40B4-BE49-F238E27FC236}">
                <a16:creationId xmlns:a16="http://schemas.microsoft.com/office/drawing/2014/main" id="{00198359-92F2-45D1-9368-81B92D2BB2A1}"/>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a:ea typeface="+mj-ea"/>
                <a:cs typeface="Calibri"/>
              </a:rPr>
              <a:t>Condition: Russet Spotting</a:t>
            </a:r>
          </a:p>
        </p:txBody>
      </p:sp>
      <p:pic>
        <p:nvPicPr>
          <p:cNvPr id="12" name="Picture 11" descr="A picture of the bottom of a head of lettuce with russet spotting. ">
            <a:extLst>
              <a:ext uri="{FF2B5EF4-FFF2-40B4-BE49-F238E27FC236}">
                <a16:creationId xmlns:a16="http://schemas.microsoft.com/office/drawing/2014/main" id="{1024DDAA-7D50-4034-B9E2-9844C8AAE702}"/>
              </a:ext>
            </a:extLst>
          </p:cNvPr>
          <p:cNvPicPr>
            <a:picLocks noChangeAspect="1"/>
          </p:cNvPicPr>
          <p:nvPr/>
        </p:nvPicPr>
        <p:blipFill>
          <a:blip r:embed="rId3"/>
          <a:stretch>
            <a:fillRect/>
          </a:stretch>
        </p:blipFill>
        <p:spPr>
          <a:xfrm>
            <a:off x="609601" y="1837353"/>
            <a:ext cx="4861318" cy="4289358"/>
          </a:xfrm>
          <a:prstGeom prst="rect">
            <a:avLst/>
          </a:prstGeom>
        </p:spPr>
      </p:pic>
      <p:pic>
        <p:nvPicPr>
          <p:cNvPr id="13" name="Picture 12">
            <a:extLst>
              <a:ext uri="{FF2B5EF4-FFF2-40B4-BE49-F238E27FC236}">
                <a16:creationId xmlns:a16="http://schemas.microsoft.com/office/drawing/2014/main" id="{C5F727B6-8A0B-4F5F-9FD1-4621AFDF890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16755920">
            <a:off x="7987372" y="1094054"/>
            <a:ext cx="869101" cy="1397248"/>
          </a:xfrm>
          <a:prstGeom prst="rect">
            <a:avLst/>
          </a:prstGeom>
        </p:spPr>
      </p:pic>
    </p:spTree>
    <p:extLst>
      <p:ext uri="{BB962C8B-B14F-4D97-AF65-F5344CB8AC3E}">
        <p14:creationId xmlns:p14="http://schemas.microsoft.com/office/powerpoint/2010/main" val="39251219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of tomatoes with normal coloring next to tomatoes with abnormal coloring, including patches of discoloration and streaks of green/yellow on an otherwise red tomato. ">
            <a:extLst>
              <a:ext uri="{FF2B5EF4-FFF2-40B4-BE49-F238E27FC236}">
                <a16:creationId xmlns:a16="http://schemas.microsoft.com/office/drawing/2014/main" id="{57C50B37-7337-47FE-8585-A2E70A1029FE}"/>
              </a:ext>
            </a:extLst>
          </p:cNvPr>
          <p:cNvPicPr>
            <a:picLocks noChangeAspect="1"/>
          </p:cNvPicPr>
          <p:nvPr/>
        </p:nvPicPr>
        <p:blipFill>
          <a:blip r:embed="rId3"/>
          <a:stretch>
            <a:fillRect/>
          </a:stretch>
        </p:blipFill>
        <p:spPr>
          <a:xfrm>
            <a:off x="456283" y="1798640"/>
            <a:ext cx="6074387" cy="4394237"/>
          </a:xfrm>
          <a:prstGeom prst="rect">
            <a:avLst/>
          </a:prstGeom>
        </p:spPr>
      </p:pic>
      <p:sp>
        <p:nvSpPr>
          <p:cNvPr id="7" name="TextBox 6">
            <a:extLst>
              <a:ext uri="{FF2B5EF4-FFF2-40B4-BE49-F238E27FC236}">
                <a16:creationId xmlns:a16="http://schemas.microsoft.com/office/drawing/2014/main" id="{6B0496F8-DED1-487B-A2BC-776B2314106F}"/>
              </a:ext>
            </a:extLst>
          </p:cNvPr>
          <p:cNvSpPr txBox="1"/>
          <p:nvPr/>
        </p:nvSpPr>
        <p:spPr>
          <a:xfrm>
            <a:off x="6530670" y="2523773"/>
            <a:ext cx="5205046" cy="375487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chemeClr val="accent5"/>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During the ripening process tomatoes will typically begin to ripen from the blossom end first, and progress to the walls and shoulders.  </a:t>
            </a:r>
          </a:p>
          <a:p>
            <a:pPr marL="285750" marR="0" lvl="0" indent="-285750" algn="l" defTabSz="914400" rtl="0" eaLnBrk="1" fontAlgn="auto" latinLnBrk="0" hangingPunct="1">
              <a:lnSpc>
                <a:spcPct val="100000"/>
              </a:lnSpc>
              <a:spcBef>
                <a:spcPts val="0"/>
              </a:spcBef>
              <a:spcAft>
                <a:spcPts val="0"/>
              </a:spcAft>
              <a:buClr>
                <a:schemeClr val="accent5"/>
              </a:buClr>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a:p>
            <a:pPr marL="285750" marR="0" lvl="0" indent="-285750" algn="l" defTabSz="914400" rtl="0" eaLnBrk="1" fontAlgn="auto" latinLnBrk="0" hangingPunct="1">
              <a:lnSpc>
                <a:spcPct val="100000"/>
              </a:lnSpc>
              <a:spcBef>
                <a:spcPts val="0"/>
              </a:spcBef>
              <a:spcAft>
                <a:spcPts val="0"/>
              </a:spcAft>
              <a:buClr>
                <a:schemeClr val="accent5"/>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Abnormal color differs from well colored requirements of the grade.  </a:t>
            </a:r>
          </a:p>
          <a:p>
            <a:pPr marL="285750" marR="0" lvl="0" indent="-285750" algn="l" defTabSz="914400" rtl="0" eaLnBrk="1" fontAlgn="auto" latinLnBrk="0" hangingPunct="1">
              <a:lnSpc>
                <a:spcPct val="100000"/>
              </a:lnSpc>
              <a:spcBef>
                <a:spcPts val="0"/>
              </a:spcBef>
              <a:spcAft>
                <a:spcPts val="0"/>
              </a:spcAft>
              <a:buClr>
                <a:schemeClr val="accent5"/>
              </a:buClr>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a:p>
            <a:pPr marL="285750" marR="0" lvl="0" indent="-285750" algn="l" defTabSz="914400" rtl="0" eaLnBrk="1" fontAlgn="auto" latinLnBrk="0" hangingPunct="1">
              <a:lnSpc>
                <a:spcPct val="100000"/>
              </a:lnSpc>
              <a:spcBef>
                <a:spcPts val="0"/>
              </a:spcBef>
              <a:spcAft>
                <a:spcPts val="0"/>
              </a:spcAft>
              <a:buClr>
                <a:schemeClr val="accent5"/>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Abnormal color typically has no impact on food safety.  It will affect the taste and texture of the fruit.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3EFDE691-9806-45CD-9571-C987735BD15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16755920">
            <a:off x="8784541" y="1100016"/>
            <a:ext cx="869101" cy="1397248"/>
          </a:xfrm>
          <a:prstGeom prst="rect">
            <a:avLst/>
          </a:prstGeom>
        </p:spPr>
      </p:pic>
      <p:sp>
        <p:nvSpPr>
          <p:cNvPr id="9" name="Title 4">
            <a:extLst>
              <a:ext uri="{FF2B5EF4-FFF2-40B4-BE49-F238E27FC236}">
                <a16:creationId xmlns:a16="http://schemas.microsoft.com/office/drawing/2014/main" id="{47F09BCE-8CBA-42C2-A847-40DEF3D03533}"/>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Condition: Abnormal Color</a:t>
            </a:r>
          </a:p>
        </p:txBody>
      </p:sp>
    </p:spTree>
    <p:extLst>
      <p:ext uri="{BB962C8B-B14F-4D97-AF65-F5344CB8AC3E}">
        <p14:creationId xmlns:p14="http://schemas.microsoft.com/office/powerpoint/2010/main" val="17812636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of a strawberry with mold growing on it. ">
            <a:extLst>
              <a:ext uri="{FF2B5EF4-FFF2-40B4-BE49-F238E27FC236}">
                <a16:creationId xmlns:a16="http://schemas.microsoft.com/office/drawing/2014/main" id="{84C24A54-9175-4DBA-8C2B-0EB95A9A4436}"/>
              </a:ext>
            </a:extLst>
          </p:cNvPr>
          <p:cNvPicPr>
            <a:picLocks noChangeAspect="1"/>
          </p:cNvPicPr>
          <p:nvPr/>
        </p:nvPicPr>
        <p:blipFill rotWithShape="1">
          <a:blip r:embed="rId3"/>
          <a:srcRect t="12628" r="-3" b="11790"/>
          <a:stretch/>
        </p:blipFill>
        <p:spPr>
          <a:xfrm>
            <a:off x="8529320" y="1534276"/>
            <a:ext cx="3155935" cy="2676004"/>
          </a:xfrm>
          <a:custGeom>
            <a:avLst/>
            <a:gdLst/>
            <a:ahLst/>
            <a:cxnLst/>
            <a:rect l="l" t="t" r="r" b="b"/>
            <a:pathLst>
              <a:path w="3662680" h="3401568">
                <a:moveTo>
                  <a:pt x="0" y="0"/>
                </a:moveTo>
                <a:lnTo>
                  <a:pt x="3662680" y="0"/>
                </a:lnTo>
                <a:lnTo>
                  <a:pt x="3662680" y="3401568"/>
                </a:lnTo>
                <a:lnTo>
                  <a:pt x="774527" y="3401568"/>
                </a:lnTo>
                <a:lnTo>
                  <a:pt x="769892" y="3133175"/>
                </a:lnTo>
                <a:cubicBezTo>
                  <a:pt x="732577" y="2055441"/>
                  <a:pt x="492520" y="1056020"/>
                  <a:pt x="104445" y="215033"/>
                </a:cubicBezTo>
                <a:close/>
              </a:path>
            </a:pathLst>
          </a:custGeom>
        </p:spPr>
      </p:pic>
      <p:sp>
        <p:nvSpPr>
          <p:cNvPr id="10" name="TextBox 9">
            <a:extLst>
              <a:ext uri="{FF2B5EF4-FFF2-40B4-BE49-F238E27FC236}">
                <a16:creationId xmlns:a16="http://schemas.microsoft.com/office/drawing/2014/main" id="{334D9045-7BB0-46B4-A696-39D25FFB38B7}"/>
              </a:ext>
            </a:extLst>
          </p:cNvPr>
          <p:cNvSpPr txBox="1"/>
          <p:nvPr/>
        </p:nvSpPr>
        <p:spPr>
          <a:xfrm>
            <a:off x="632595" y="1536901"/>
            <a:ext cx="5463405" cy="4358116"/>
          </a:xfrm>
          <a:prstGeom prst="rect">
            <a:avLst/>
          </a:prstGeom>
          <a:ln w="38100">
            <a:noFill/>
          </a:ln>
        </p:spPr>
        <p:style>
          <a:lnRef idx="2">
            <a:schemeClr val="accent5"/>
          </a:lnRef>
          <a:fillRef idx="1">
            <a:schemeClr val="lt1"/>
          </a:fillRef>
          <a:effectRef idx="0">
            <a:schemeClr val="accent5"/>
          </a:effectRef>
          <a:fontRef idx="minor">
            <a:schemeClr val="dk1"/>
          </a:fontRef>
        </p:style>
        <p:txBody>
          <a:bodyPr wrap="square" rtlCol="0">
            <a:spAutoFit/>
          </a:bodyPr>
          <a:lstStyle/>
          <a:p>
            <a:pPr marL="285750" marR="0" lvl="0" indent="-228600" algn="l" defTabSz="914400" rtl="0" eaLnBrk="1" fontAlgn="auto" latinLnBrk="0" hangingPunct="1">
              <a:lnSpc>
                <a:spcPct val="90000"/>
              </a:lnSpc>
              <a:spcBef>
                <a:spcPts val="0"/>
              </a:spcBef>
              <a:spcAft>
                <a:spcPts val="0"/>
              </a:spcAft>
              <a:buClr>
                <a:schemeClr val="accent5"/>
              </a:buClr>
              <a:buSzTx/>
              <a:buFont typeface="Arial" panose="020B0604020202020204" pitchFamily="34" charset="0"/>
              <a:buChar char="•"/>
              <a:tabLst/>
              <a:defRPr/>
            </a:pPr>
            <a:r>
              <a:rPr kumimoji="0" lang="en-US" sz="2800" b="1" i="0" u="none" strike="noStrike" kern="1200" cap="none" spc="0" normalizeH="0" baseline="0" noProof="0" dirty="0">
                <a:ln>
                  <a:noFill/>
                </a:ln>
                <a:solidFill>
                  <a:schemeClr val="accent5"/>
                </a:solidFill>
                <a:effectLst/>
                <a:uLnTx/>
                <a:uFillTx/>
                <a:latin typeface="Verdana" panose="020B0604030504040204" pitchFamily="34" charset="0"/>
                <a:ea typeface="Verdana" panose="020B0604030504040204" pitchFamily="34" charset="0"/>
                <a:cs typeface="+mn-cs"/>
              </a:rPr>
              <a:t>Early</a:t>
            </a:r>
            <a:r>
              <a:rPr kumimoji="0" lang="en-US" sz="2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 approximately 10% or less of the surface or specimens affected.</a:t>
            </a:r>
          </a:p>
          <a:p>
            <a:pPr marL="285750" marR="0" lvl="0" indent="-228600" algn="l" defTabSz="914400" rtl="0" eaLnBrk="1" fontAlgn="auto" latinLnBrk="0" hangingPunct="1">
              <a:lnSpc>
                <a:spcPct val="90000"/>
              </a:lnSpc>
              <a:spcBef>
                <a:spcPts val="0"/>
              </a:spcBef>
              <a:spcAft>
                <a:spcPts val="0"/>
              </a:spcAft>
              <a:buClr>
                <a:schemeClr val="accent5"/>
              </a:buClr>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a:p>
            <a:pPr marL="285750" marR="0" lvl="0" indent="-228600" algn="l" defTabSz="914400" rtl="0" eaLnBrk="1" fontAlgn="auto" latinLnBrk="0" hangingPunct="1">
              <a:lnSpc>
                <a:spcPct val="90000"/>
              </a:lnSpc>
              <a:spcBef>
                <a:spcPts val="0"/>
              </a:spcBef>
              <a:spcAft>
                <a:spcPts val="0"/>
              </a:spcAft>
              <a:buClr>
                <a:schemeClr val="accent5"/>
              </a:buClr>
              <a:buSzTx/>
              <a:buFont typeface="Arial" panose="020B0604020202020204" pitchFamily="34" charset="0"/>
              <a:buChar char="•"/>
              <a:tabLst/>
              <a:defRPr/>
            </a:pPr>
            <a:r>
              <a:rPr kumimoji="0" lang="en-US" sz="2800" b="1" i="0" u="none" strike="noStrike" kern="1200" cap="none" spc="0" normalizeH="0" baseline="0" noProof="0" dirty="0">
                <a:ln>
                  <a:noFill/>
                </a:ln>
                <a:solidFill>
                  <a:schemeClr val="accent5"/>
                </a:solidFill>
                <a:effectLst/>
                <a:uLnTx/>
                <a:uFillTx/>
                <a:latin typeface="Verdana" panose="020B0604030504040204" pitchFamily="34" charset="0"/>
                <a:ea typeface="Verdana" panose="020B0604030504040204" pitchFamily="34" charset="0"/>
                <a:cs typeface="+mn-cs"/>
              </a:rPr>
              <a:t>Moderate </a:t>
            </a:r>
            <a:r>
              <a:rPr kumimoji="0" lang="en-US" sz="2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approximately 11 to 25% of the surface or specimen affected.</a:t>
            </a:r>
          </a:p>
          <a:p>
            <a:pPr marL="285750" marR="0" lvl="0" indent="-228600" algn="l" defTabSz="914400" rtl="0" eaLnBrk="1" fontAlgn="auto" latinLnBrk="0" hangingPunct="1">
              <a:lnSpc>
                <a:spcPct val="90000"/>
              </a:lnSpc>
              <a:spcBef>
                <a:spcPts val="0"/>
              </a:spcBef>
              <a:spcAft>
                <a:spcPts val="0"/>
              </a:spcAft>
              <a:buClr>
                <a:schemeClr val="accent5"/>
              </a:buClr>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a:p>
            <a:pPr marL="285750" marR="0" lvl="0" indent="-228600" algn="l" defTabSz="914400" rtl="0" eaLnBrk="1" fontAlgn="auto" latinLnBrk="0" hangingPunct="1">
              <a:lnSpc>
                <a:spcPct val="90000"/>
              </a:lnSpc>
              <a:spcBef>
                <a:spcPts val="0"/>
              </a:spcBef>
              <a:spcAft>
                <a:spcPts val="0"/>
              </a:spcAft>
              <a:buClr>
                <a:schemeClr val="accent5"/>
              </a:buClr>
              <a:buSzTx/>
              <a:buFont typeface="Arial" panose="020B0604020202020204" pitchFamily="34" charset="0"/>
              <a:buChar char="•"/>
              <a:tabLst/>
              <a:defRPr/>
            </a:pPr>
            <a:r>
              <a:rPr kumimoji="0" lang="en-US" sz="2800" b="1" i="0" u="none" strike="noStrike" kern="1200" cap="none" spc="0" normalizeH="0" baseline="0" noProof="0" dirty="0">
                <a:ln>
                  <a:noFill/>
                </a:ln>
                <a:solidFill>
                  <a:schemeClr val="accent5"/>
                </a:solidFill>
                <a:effectLst/>
                <a:uLnTx/>
                <a:uFillTx/>
                <a:latin typeface="Verdana" panose="020B0604030504040204" pitchFamily="34" charset="0"/>
                <a:ea typeface="Verdana" panose="020B0604030504040204" pitchFamily="34" charset="0"/>
                <a:cs typeface="+mn-cs"/>
              </a:rPr>
              <a:t>Advanced</a:t>
            </a:r>
            <a:r>
              <a:rPr kumimoji="0" lang="en-US" sz="2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 approximately 26% or more of the surface or specimen affected. </a:t>
            </a:r>
          </a:p>
        </p:txBody>
      </p:sp>
      <p:pic>
        <p:nvPicPr>
          <p:cNvPr id="6" name="Picture 5" descr="A picture containing a tomato with early decay on the bottom. ">
            <a:extLst>
              <a:ext uri="{FF2B5EF4-FFF2-40B4-BE49-F238E27FC236}">
                <a16:creationId xmlns:a16="http://schemas.microsoft.com/office/drawing/2014/main" id="{4002DEC0-A196-43F2-97E4-8BD6BB33350E}"/>
              </a:ext>
            </a:extLst>
          </p:cNvPr>
          <p:cNvPicPr>
            <a:picLocks noChangeAspect="1"/>
          </p:cNvPicPr>
          <p:nvPr/>
        </p:nvPicPr>
        <p:blipFill rotWithShape="1">
          <a:blip r:embed="rId4"/>
          <a:srcRect t="403" r="-3" b="8826"/>
          <a:stretch/>
        </p:blipFill>
        <p:spPr>
          <a:xfrm>
            <a:off x="6033219" y="1534276"/>
            <a:ext cx="3689793" cy="3047768"/>
          </a:xfrm>
          <a:custGeom>
            <a:avLst/>
            <a:gdLst/>
            <a:ahLst/>
            <a:cxnLst/>
            <a:rect l="l" t="t" r="r" b="b"/>
            <a:pathLst>
              <a:path w="4118110" h="3401568">
                <a:moveTo>
                  <a:pt x="0" y="0"/>
                </a:moveTo>
                <a:lnTo>
                  <a:pt x="3343575" y="0"/>
                </a:lnTo>
                <a:lnTo>
                  <a:pt x="3448028" y="215050"/>
                </a:lnTo>
                <a:cubicBezTo>
                  <a:pt x="3836103" y="1056037"/>
                  <a:pt x="4076161" y="2055458"/>
                  <a:pt x="4113475" y="3133192"/>
                </a:cubicBezTo>
                <a:lnTo>
                  <a:pt x="4118110" y="3401568"/>
                </a:lnTo>
                <a:lnTo>
                  <a:pt x="801224" y="3401568"/>
                </a:lnTo>
                <a:lnTo>
                  <a:pt x="797493" y="3185579"/>
                </a:lnTo>
                <a:cubicBezTo>
                  <a:pt x="756786" y="2009870"/>
                  <a:pt x="474799" y="927359"/>
                  <a:pt x="22579" y="42066"/>
                </a:cubicBezTo>
                <a:close/>
              </a:path>
            </a:pathLst>
          </a:custGeom>
        </p:spPr>
      </p:pic>
      <p:pic>
        <p:nvPicPr>
          <p:cNvPr id="8" name="Picture 7" descr="A picture of a pepper stem with decay. ">
            <a:extLst>
              <a:ext uri="{FF2B5EF4-FFF2-40B4-BE49-F238E27FC236}">
                <a16:creationId xmlns:a16="http://schemas.microsoft.com/office/drawing/2014/main" id="{E5CFBF7A-5B56-40F0-BF66-74C37138304D}"/>
              </a:ext>
            </a:extLst>
          </p:cNvPr>
          <p:cNvPicPr>
            <a:picLocks noChangeAspect="1"/>
          </p:cNvPicPr>
          <p:nvPr/>
        </p:nvPicPr>
        <p:blipFill rotWithShape="1">
          <a:blip r:embed="rId5"/>
          <a:srcRect l="7195" t="16762" r="10590" b="26711"/>
          <a:stretch/>
        </p:blipFill>
        <p:spPr>
          <a:xfrm>
            <a:off x="6096000" y="4210280"/>
            <a:ext cx="5589255" cy="2044576"/>
          </a:xfrm>
          <a:custGeom>
            <a:avLst/>
            <a:gdLst/>
            <a:ahLst/>
            <a:cxnLst/>
            <a:rect l="l" t="t" r="r" b="b"/>
            <a:pathLst>
              <a:path w="7023646" h="3401568">
                <a:moveTo>
                  <a:pt x="749132" y="0"/>
                </a:moveTo>
                <a:lnTo>
                  <a:pt x="7023646" y="0"/>
                </a:lnTo>
                <a:lnTo>
                  <a:pt x="7023646" y="3401568"/>
                </a:lnTo>
                <a:lnTo>
                  <a:pt x="0" y="3401568"/>
                </a:lnTo>
                <a:lnTo>
                  <a:pt x="79008" y="3238906"/>
                </a:lnTo>
                <a:cubicBezTo>
                  <a:pt x="502362" y="2321466"/>
                  <a:pt x="749563" y="1215476"/>
                  <a:pt x="749563" y="24956"/>
                </a:cubicBezTo>
                <a:close/>
              </a:path>
            </a:pathLst>
          </a:custGeom>
        </p:spPr>
      </p:pic>
      <p:sp>
        <p:nvSpPr>
          <p:cNvPr id="9" name="Title 4">
            <a:extLst>
              <a:ext uri="{FF2B5EF4-FFF2-40B4-BE49-F238E27FC236}">
                <a16:creationId xmlns:a16="http://schemas.microsoft.com/office/drawing/2014/main" id="{34D51D08-8CB1-4BFB-9812-3D0E993B1314}"/>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Condition: Decay</a:t>
            </a:r>
          </a:p>
        </p:txBody>
      </p:sp>
    </p:spTree>
    <p:extLst>
      <p:ext uri="{BB962C8B-B14F-4D97-AF65-F5344CB8AC3E}">
        <p14:creationId xmlns:p14="http://schemas.microsoft.com/office/powerpoint/2010/main" val="29677157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334D9045-7BB0-46B4-A696-39D25FFB38B7}"/>
              </a:ext>
            </a:extLst>
          </p:cNvPr>
          <p:cNvSpPr txBox="1"/>
          <p:nvPr/>
        </p:nvSpPr>
        <p:spPr>
          <a:xfrm>
            <a:off x="1549279" y="1747268"/>
            <a:ext cx="5943600" cy="3970318"/>
          </a:xfrm>
          <a:prstGeom prst="rect">
            <a:avLst/>
          </a:prstGeom>
          <a:ln w="38100">
            <a:noFill/>
          </a:ln>
        </p:spPr>
        <p:style>
          <a:lnRef idx="2">
            <a:schemeClr val="accent5"/>
          </a:lnRef>
          <a:fillRef idx="1">
            <a:schemeClr val="lt1"/>
          </a:fillRef>
          <a:effectRef idx="0">
            <a:schemeClr val="accent5"/>
          </a:effectRef>
          <a:fontRef idx="minor">
            <a:schemeClr val="dk1"/>
          </a:fontRef>
        </p:style>
        <p:txBody>
          <a:bodyPr wrap="square" rtlCol="0">
            <a:spAutoFit/>
          </a:bodyPr>
          <a:lstStyle/>
          <a:p>
            <a:pPr defTabSz="685800">
              <a:lnSpc>
                <a:spcPct val="90000"/>
              </a:lnSpc>
            </a:pPr>
            <a:r>
              <a:rPr lang="en-US" sz="2800" b="1" dirty="0">
                <a:solidFill>
                  <a:schemeClr val="accent5"/>
                </a:solidFill>
                <a:latin typeface="Verdana" panose="020B0604030504040204" pitchFamily="34" charset="0"/>
                <a:ea typeface="Verdana" panose="020B0604030504040204" pitchFamily="34" charset="0"/>
              </a:rPr>
              <a:t>Apples</a:t>
            </a:r>
            <a:endParaRPr lang="en-US" sz="2800" dirty="0">
              <a:solidFill>
                <a:schemeClr val="accent5"/>
              </a:solidFill>
              <a:latin typeface="Verdana" panose="020B0604030504040204" pitchFamily="34" charset="0"/>
              <a:ea typeface="Verdana" panose="020B0604030504040204" pitchFamily="34" charset="0"/>
            </a:endParaRPr>
          </a:p>
          <a:p>
            <a:pPr marL="342900" indent="-171450" defTabSz="685800">
              <a:lnSpc>
                <a:spcPct val="90000"/>
              </a:lnSpc>
              <a:buClr>
                <a:schemeClr val="accent5"/>
              </a:buClr>
              <a:buFont typeface="Arial" panose="020B0604020202020204" pitchFamily="34" charset="0"/>
              <a:buChar char="•"/>
            </a:pPr>
            <a:r>
              <a:rPr lang="en-US" sz="2800" dirty="0">
                <a:latin typeface="Verdana" panose="020B0604030504040204" pitchFamily="34" charset="0"/>
                <a:ea typeface="Verdana" panose="020B0604030504040204" pitchFamily="34" charset="0"/>
              </a:rPr>
              <a:t>Firm</a:t>
            </a:r>
          </a:p>
          <a:p>
            <a:pPr marL="342900" indent="-171450" defTabSz="685800">
              <a:lnSpc>
                <a:spcPct val="90000"/>
              </a:lnSpc>
              <a:buClr>
                <a:schemeClr val="accent5"/>
              </a:buClr>
              <a:buFont typeface="Arial" panose="020B0604020202020204" pitchFamily="34" charset="0"/>
              <a:buChar char="•"/>
            </a:pPr>
            <a:r>
              <a:rPr lang="en-US" sz="2800" dirty="0">
                <a:latin typeface="Verdana" panose="020B0604030504040204" pitchFamily="34" charset="0"/>
                <a:ea typeface="Verdana" panose="020B0604030504040204" pitchFamily="34" charset="0"/>
              </a:rPr>
              <a:t>Firm ripe</a:t>
            </a:r>
          </a:p>
          <a:p>
            <a:pPr marL="342900" indent="-171450" defTabSz="685800">
              <a:lnSpc>
                <a:spcPct val="90000"/>
              </a:lnSpc>
              <a:buClr>
                <a:schemeClr val="accent5"/>
              </a:buClr>
              <a:buFont typeface="Arial" panose="020B0604020202020204" pitchFamily="34" charset="0"/>
              <a:buChar char="•"/>
            </a:pPr>
            <a:r>
              <a:rPr lang="en-US" sz="2800" dirty="0">
                <a:latin typeface="Verdana" panose="020B0604030504040204" pitchFamily="34" charset="0"/>
                <a:ea typeface="Verdana" panose="020B0604030504040204" pitchFamily="34" charset="0"/>
              </a:rPr>
              <a:t>Ripe</a:t>
            </a:r>
          </a:p>
          <a:p>
            <a:pPr marL="342900" indent="-171450" defTabSz="685800">
              <a:lnSpc>
                <a:spcPct val="90000"/>
              </a:lnSpc>
              <a:buClr>
                <a:schemeClr val="accent5"/>
              </a:buClr>
              <a:buFont typeface="Arial" panose="020B0604020202020204" pitchFamily="34" charset="0"/>
              <a:buChar char="•"/>
            </a:pPr>
            <a:r>
              <a:rPr lang="en-US" sz="2800" dirty="0">
                <a:latin typeface="Verdana" panose="020B0604030504040204" pitchFamily="34" charset="0"/>
                <a:ea typeface="Verdana" panose="020B0604030504040204" pitchFamily="34" charset="0"/>
              </a:rPr>
              <a:t>Over-ripe</a:t>
            </a:r>
          </a:p>
          <a:p>
            <a:pPr indent="-171450" defTabSz="685800">
              <a:lnSpc>
                <a:spcPct val="90000"/>
              </a:lnSpc>
              <a:buFont typeface="Arial" panose="020B0604020202020204" pitchFamily="34" charset="0"/>
              <a:buChar char="•"/>
            </a:pPr>
            <a:endParaRPr lang="en-US" sz="2800" dirty="0">
              <a:latin typeface="Verdana" panose="020B0604030504040204" pitchFamily="34" charset="0"/>
              <a:ea typeface="Verdana" panose="020B0604030504040204" pitchFamily="34" charset="0"/>
            </a:endParaRPr>
          </a:p>
          <a:p>
            <a:pPr defTabSz="685800">
              <a:lnSpc>
                <a:spcPct val="90000"/>
              </a:lnSpc>
            </a:pPr>
            <a:r>
              <a:rPr lang="en-US" sz="2800" b="1" dirty="0">
                <a:solidFill>
                  <a:schemeClr val="accent5"/>
                </a:solidFill>
                <a:latin typeface="Verdana" panose="020B0604030504040204" pitchFamily="34" charset="0"/>
                <a:ea typeface="Verdana" panose="020B0604030504040204" pitchFamily="34" charset="0"/>
              </a:rPr>
              <a:t>Determine firmness:</a:t>
            </a:r>
          </a:p>
          <a:p>
            <a:pPr marL="342900" indent="-171450" defTabSz="685800">
              <a:lnSpc>
                <a:spcPct val="90000"/>
              </a:lnSpc>
              <a:buClr>
                <a:schemeClr val="accent5"/>
              </a:buClr>
              <a:buFont typeface="Arial" panose="020B0604020202020204" pitchFamily="34" charset="0"/>
              <a:buChar char="•"/>
            </a:pPr>
            <a:r>
              <a:rPr lang="en-US" sz="2800" dirty="0">
                <a:latin typeface="Verdana" panose="020B0604030504040204" pitchFamily="34" charset="0"/>
                <a:ea typeface="Verdana" panose="020B0604030504040204" pitchFamily="34" charset="0"/>
              </a:rPr>
              <a:t>Chewing Test</a:t>
            </a:r>
          </a:p>
          <a:p>
            <a:pPr marL="342900" indent="-171450" defTabSz="685800">
              <a:lnSpc>
                <a:spcPct val="90000"/>
              </a:lnSpc>
              <a:buClr>
                <a:schemeClr val="accent5"/>
              </a:buClr>
              <a:buFont typeface="Arial" panose="020B0604020202020204" pitchFamily="34" charset="0"/>
              <a:buChar char="•"/>
            </a:pPr>
            <a:r>
              <a:rPr lang="en-US" sz="2800" dirty="0">
                <a:latin typeface="Verdana" panose="020B0604030504040204" pitchFamily="34" charset="0"/>
                <a:ea typeface="Verdana" panose="020B0604030504040204" pitchFamily="34" charset="0"/>
              </a:rPr>
              <a:t>Cutting</a:t>
            </a:r>
          </a:p>
          <a:p>
            <a:pPr marL="342900" indent="-171450" defTabSz="685800">
              <a:lnSpc>
                <a:spcPct val="90000"/>
              </a:lnSpc>
              <a:buClr>
                <a:schemeClr val="accent5"/>
              </a:buClr>
              <a:buFont typeface="Arial" panose="020B0604020202020204" pitchFamily="34" charset="0"/>
              <a:buChar char="•"/>
            </a:pPr>
            <a:r>
              <a:rPr lang="en-US" sz="2800" dirty="0">
                <a:latin typeface="Verdana" panose="020B0604030504040204" pitchFamily="34" charset="0"/>
                <a:ea typeface="Verdana" panose="020B0604030504040204" pitchFamily="34" charset="0"/>
              </a:rPr>
              <a:t>Pressure Test</a:t>
            </a:r>
          </a:p>
        </p:txBody>
      </p:sp>
      <p:pic>
        <p:nvPicPr>
          <p:cNvPr id="9" name="Picture 8" descr="A red apple that looks to be free of decay. ">
            <a:extLst>
              <a:ext uri="{FF2B5EF4-FFF2-40B4-BE49-F238E27FC236}">
                <a16:creationId xmlns:a16="http://schemas.microsoft.com/office/drawing/2014/main" id="{50015FAA-D40D-4656-9928-7E920976AD5D}"/>
              </a:ext>
            </a:extLst>
          </p:cNvPr>
          <p:cNvPicPr>
            <a:picLocks noChangeAspect="1"/>
          </p:cNvPicPr>
          <p:nvPr/>
        </p:nvPicPr>
        <p:blipFill>
          <a:blip r:embed="rId3"/>
          <a:stretch>
            <a:fillRect/>
          </a:stretch>
        </p:blipFill>
        <p:spPr>
          <a:xfrm>
            <a:off x="6367470" y="1337926"/>
            <a:ext cx="4801006" cy="4789003"/>
          </a:xfrm>
          <a:prstGeom prst="rect">
            <a:avLst/>
          </a:prstGeom>
        </p:spPr>
      </p:pic>
      <p:sp>
        <p:nvSpPr>
          <p:cNvPr id="5" name="Title 1">
            <a:extLst>
              <a:ext uri="{FF2B5EF4-FFF2-40B4-BE49-F238E27FC236}">
                <a16:creationId xmlns:a16="http://schemas.microsoft.com/office/drawing/2014/main" id="{DD7AF923-1A38-477F-B794-75813268C6EF}"/>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Condition: Decay, Cont. </a:t>
            </a:r>
          </a:p>
        </p:txBody>
      </p:sp>
    </p:spTree>
    <p:extLst>
      <p:ext uri="{BB962C8B-B14F-4D97-AF65-F5344CB8AC3E}">
        <p14:creationId xmlns:p14="http://schemas.microsoft.com/office/powerpoint/2010/main" val="31313780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Condition: Color	</a:t>
            </a:r>
          </a:p>
        </p:txBody>
      </p:sp>
      <p:pic>
        <p:nvPicPr>
          <p:cNvPr id="4" name="Picture 2" descr="BAN-C-1optimize"/>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tretch>
            <a:fillRect/>
          </a:stretch>
        </p:blipFill>
        <p:spPr>
          <a:xfrm>
            <a:off x="2664069" y="1351793"/>
            <a:ext cx="6863862" cy="483793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225068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n image of a tool for measuring the internal quality of produce. ">
            <a:extLst>
              <a:ext uri="{FF2B5EF4-FFF2-40B4-BE49-F238E27FC236}">
                <a16:creationId xmlns:a16="http://schemas.microsoft.com/office/drawing/2014/main" id="{D7C3647A-AB8C-4574-92A2-3608427231D8}"/>
              </a:ext>
            </a:extLst>
          </p:cNvPr>
          <p:cNvPicPr>
            <a:picLocks noGrp="1" noChangeAspect="1"/>
          </p:cNvPicPr>
          <p:nvPr>
            <p:ph sz="quarter" idx="10"/>
          </p:nvPr>
        </p:nvPicPr>
        <p:blipFill rotWithShape="1">
          <a:blip r:embed="rId3"/>
          <a:stretch/>
        </p:blipFill>
        <p:spPr>
          <a:xfrm>
            <a:off x="6346339" y="2411047"/>
            <a:ext cx="5077051" cy="3420329"/>
          </a:xfrm>
        </p:spPr>
      </p:pic>
      <p:sp>
        <p:nvSpPr>
          <p:cNvPr id="5" name="Text Placeholder 4">
            <a:extLst>
              <a:ext uri="{FF2B5EF4-FFF2-40B4-BE49-F238E27FC236}">
                <a16:creationId xmlns:a16="http://schemas.microsoft.com/office/drawing/2014/main" id="{3E57C933-33E1-4463-A96E-710B75DEBFEF}"/>
              </a:ext>
            </a:extLst>
          </p:cNvPr>
          <p:cNvSpPr>
            <a:spLocks noGrp="1"/>
          </p:cNvSpPr>
          <p:nvPr>
            <p:ph type="body" sz="quarter" idx="4294967295"/>
          </p:nvPr>
        </p:nvSpPr>
        <p:spPr>
          <a:xfrm>
            <a:off x="1020276" y="1529618"/>
            <a:ext cx="5326063" cy="4301758"/>
          </a:xfrm>
        </p:spPr>
        <p:txBody>
          <a:bodyPr>
            <a:normAutofit/>
          </a:bodyPr>
          <a:lstStyle/>
          <a:p>
            <a:r>
              <a:rPr lang="en-US" sz="2800" dirty="0">
                <a:solidFill>
                  <a:schemeClr val="tx1"/>
                </a:solidFill>
                <a:latin typeface="Verdana" panose="020B0604030504040204" pitchFamily="34" charset="0"/>
                <a:ea typeface="Verdana" panose="020B0604030504040204" pitchFamily="34" charset="0"/>
              </a:rPr>
              <a:t>The U.S. No. 1 Grade for Cantaloupes requires the following for internal quality:</a:t>
            </a:r>
          </a:p>
          <a:p>
            <a:endParaRPr lang="en-US" sz="2800" dirty="0">
              <a:solidFill>
                <a:schemeClr val="tx1"/>
              </a:solidFill>
              <a:latin typeface="Verdana" panose="020B0604030504040204" pitchFamily="34" charset="0"/>
              <a:ea typeface="Verdana" panose="020B0604030504040204" pitchFamily="34" charset="0"/>
            </a:endParaRPr>
          </a:p>
          <a:p>
            <a:pPr marL="285750" indent="-285750">
              <a:buClr>
                <a:schemeClr val="accent5"/>
              </a:buClr>
              <a:buFont typeface="Arial" panose="020B0604020202020204" pitchFamily="34" charset="0"/>
              <a:buChar char="•"/>
            </a:pPr>
            <a:r>
              <a:rPr lang="en-US" sz="2800" dirty="0">
                <a:solidFill>
                  <a:schemeClr val="tx1"/>
                </a:solidFill>
                <a:latin typeface="Verdana" panose="020B0604030504040204" pitchFamily="34" charset="0"/>
                <a:ea typeface="Verdana" panose="020B0604030504040204" pitchFamily="34" charset="0"/>
              </a:rPr>
              <a:t>Good internal quality</a:t>
            </a:r>
          </a:p>
          <a:p>
            <a:pPr marL="285750" indent="-285750">
              <a:buClr>
                <a:schemeClr val="accent5"/>
              </a:buClr>
              <a:buFont typeface="Arial" panose="020B0604020202020204" pitchFamily="34" charset="0"/>
              <a:buChar char="•"/>
            </a:pPr>
            <a:r>
              <a:rPr lang="en-US" sz="2800" dirty="0">
                <a:solidFill>
                  <a:schemeClr val="tx1"/>
                </a:solidFill>
                <a:latin typeface="Verdana" panose="020B0604030504040204" pitchFamily="34" charset="0"/>
                <a:ea typeface="Verdana" panose="020B0604030504040204" pitchFamily="34" charset="0"/>
              </a:rPr>
              <a:t>9% soluble solids which is measured using a hand refractometer.</a:t>
            </a:r>
          </a:p>
        </p:txBody>
      </p:sp>
      <p:sp>
        <p:nvSpPr>
          <p:cNvPr id="6" name="Title 1">
            <a:extLst>
              <a:ext uri="{FF2B5EF4-FFF2-40B4-BE49-F238E27FC236}">
                <a16:creationId xmlns:a16="http://schemas.microsoft.com/office/drawing/2014/main" id="{CB6AC085-558A-47C8-99CC-2F752FF8D60C}"/>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Condition: Internal Quality</a:t>
            </a:r>
          </a:p>
        </p:txBody>
      </p:sp>
    </p:spTree>
    <p:extLst>
      <p:ext uri="{BB962C8B-B14F-4D97-AF65-F5344CB8AC3E}">
        <p14:creationId xmlns:p14="http://schemas.microsoft.com/office/powerpoint/2010/main" val="3408316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C4F1CBF-2CA4-49D9-9728-BD2237D9082A}"/>
              </a:ext>
            </a:extLst>
          </p:cNvPr>
          <p:cNvSpPr>
            <a:spLocks noGrp="1"/>
          </p:cNvSpPr>
          <p:nvPr>
            <p:ph type="body" sz="quarter" idx="14"/>
          </p:nvPr>
        </p:nvSpPr>
        <p:spPr>
          <a:xfrm>
            <a:off x="1289540" y="1432262"/>
            <a:ext cx="6672254" cy="4461359"/>
          </a:xfrm>
        </p:spPr>
        <p:txBody>
          <a:bodyPr>
            <a:normAutofit fontScale="77500" lnSpcReduction="20000"/>
          </a:bodyPr>
          <a:lstStyle/>
          <a:p>
            <a:pPr>
              <a:spcBef>
                <a:spcPts val="0"/>
              </a:spcBef>
            </a:pPr>
            <a:r>
              <a:rPr lang="en-US" sz="3600" b="1" dirty="0">
                <a:solidFill>
                  <a:schemeClr val="accent5"/>
                </a:solidFill>
              </a:rPr>
              <a:t>Cantaloupes</a:t>
            </a:r>
          </a:p>
          <a:p>
            <a:pPr marL="457200" indent="-457200">
              <a:spcBef>
                <a:spcPts val="0"/>
              </a:spcBef>
              <a:buClr>
                <a:schemeClr val="accent5"/>
              </a:buClr>
              <a:buFont typeface="Arial" panose="020B0604020202020204" pitchFamily="34" charset="0"/>
              <a:buChar char="•"/>
            </a:pPr>
            <a:r>
              <a:rPr lang="en-US" sz="3600" dirty="0"/>
              <a:t>Hard</a:t>
            </a:r>
          </a:p>
          <a:p>
            <a:pPr marL="457200" indent="-457200">
              <a:spcBef>
                <a:spcPts val="0"/>
              </a:spcBef>
              <a:buClr>
                <a:schemeClr val="accent5"/>
              </a:buClr>
              <a:buFont typeface="Arial" panose="020B0604020202020204" pitchFamily="34" charset="0"/>
              <a:buChar char="•"/>
            </a:pPr>
            <a:r>
              <a:rPr lang="en-US" sz="3600" dirty="0"/>
              <a:t>Firm</a:t>
            </a:r>
          </a:p>
          <a:p>
            <a:pPr marL="457200" indent="-457200">
              <a:spcBef>
                <a:spcPts val="0"/>
              </a:spcBef>
              <a:buClr>
                <a:schemeClr val="accent5"/>
              </a:buClr>
              <a:buFont typeface="Arial" panose="020B0604020202020204" pitchFamily="34" charset="0"/>
              <a:buChar char="•"/>
            </a:pPr>
            <a:r>
              <a:rPr lang="en-US" sz="3600" dirty="0"/>
              <a:t>Ripe &amp; Firm</a:t>
            </a:r>
          </a:p>
          <a:p>
            <a:pPr marL="457200" indent="-457200">
              <a:spcBef>
                <a:spcPts val="0"/>
              </a:spcBef>
              <a:buClr>
                <a:schemeClr val="accent5"/>
              </a:buClr>
              <a:buFont typeface="Arial" panose="020B0604020202020204" pitchFamily="34" charset="0"/>
              <a:buChar char="•"/>
            </a:pPr>
            <a:r>
              <a:rPr lang="en-US" sz="3600" dirty="0"/>
              <a:t>Overripe</a:t>
            </a:r>
          </a:p>
          <a:p>
            <a:pPr>
              <a:spcBef>
                <a:spcPts val="0"/>
              </a:spcBef>
            </a:pPr>
            <a:endParaRPr lang="en-US" sz="3600" dirty="0"/>
          </a:p>
          <a:p>
            <a:pPr>
              <a:spcBef>
                <a:spcPts val="0"/>
              </a:spcBef>
            </a:pPr>
            <a:r>
              <a:rPr lang="en-US" sz="3600" b="1" dirty="0">
                <a:solidFill>
                  <a:schemeClr val="accent5"/>
                </a:solidFill>
              </a:rPr>
              <a:t>Ground Color</a:t>
            </a:r>
            <a:endParaRPr lang="en-US" sz="3600" b="1" dirty="0">
              <a:solidFill>
                <a:schemeClr val="accent5"/>
              </a:solidFill>
              <a:cs typeface="Calibri"/>
            </a:endParaRPr>
          </a:p>
          <a:p>
            <a:pPr marL="457200" indent="-457200">
              <a:spcBef>
                <a:spcPts val="0"/>
              </a:spcBef>
              <a:buClr>
                <a:schemeClr val="accent5"/>
              </a:buClr>
              <a:buFont typeface="Arial" panose="020B0604020202020204" pitchFamily="34" charset="0"/>
              <a:buChar char="•"/>
            </a:pPr>
            <a:r>
              <a:rPr lang="en-US" sz="3600" dirty="0"/>
              <a:t>Dark Green</a:t>
            </a:r>
          </a:p>
          <a:p>
            <a:pPr marL="457200" indent="-457200">
              <a:spcBef>
                <a:spcPts val="0"/>
              </a:spcBef>
              <a:buClr>
                <a:schemeClr val="accent5"/>
              </a:buClr>
              <a:buFont typeface="Arial" panose="020B0604020202020204" pitchFamily="34" charset="0"/>
              <a:buChar char="•"/>
            </a:pPr>
            <a:r>
              <a:rPr lang="en-US" sz="3600" dirty="0"/>
              <a:t>Light Green</a:t>
            </a:r>
          </a:p>
          <a:p>
            <a:pPr marL="457200" indent="-457200">
              <a:spcBef>
                <a:spcPts val="0"/>
              </a:spcBef>
              <a:buClr>
                <a:schemeClr val="accent5"/>
              </a:buClr>
              <a:buFont typeface="Arial" panose="020B0604020202020204" pitchFamily="34" charset="0"/>
              <a:buChar char="•"/>
            </a:pPr>
            <a:r>
              <a:rPr lang="en-US" sz="3600" dirty="0"/>
              <a:t>Turning Yellow</a:t>
            </a:r>
          </a:p>
          <a:p>
            <a:endParaRPr lang="en-US" dirty="0"/>
          </a:p>
        </p:txBody>
      </p:sp>
      <p:pic>
        <p:nvPicPr>
          <p:cNvPr id="6" name="Picture 5" descr="A picture containing melons">
            <a:extLst>
              <a:ext uri="{FF2B5EF4-FFF2-40B4-BE49-F238E27FC236}">
                <a16:creationId xmlns:a16="http://schemas.microsoft.com/office/drawing/2014/main" id="{EFAECF15-45E6-4AE6-B85F-4BCF59087B10}"/>
              </a:ext>
            </a:extLst>
          </p:cNvPr>
          <p:cNvPicPr>
            <a:picLocks noChangeAspect="1"/>
          </p:cNvPicPr>
          <p:nvPr/>
        </p:nvPicPr>
        <p:blipFill>
          <a:blip r:embed="rId3"/>
          <a:stretch>
            <a:fillRect/>
          </a:stretch>
        </p:blipFill>
        <p:spPr>
          <a:xfrm>
            <a:off x="5821419" y="1704979"/>
            <a:ext cx="5763115" cy="4461359"/>
          </a:xfrm>
          <a:prstGeom prst="rect">
            <a:avLst/>
          </a:prstGeom>
        </p:spPr>
      </p:pic>
      <p:sp>
        <p:nvSpPr>
          <p:cNvPr id="7" name="Title 1">
            <a:extLst>
              <a:ext uri="{FF2B5EF4-FFF2-40B4-BE49-F238E27FC236}">
                <a16:creationId xmlns:a16="http://schemas.microsoft.com/office/drawing/2014/main" id="{407668E0-CD37-4B33-AC8F-D082F27026D4}"/>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Condition: Ripeness</a:t>
            </a:r>
          </a:p>
        </p:txBody>
      </p:sp>
    </p:spTree>
    <p:extLst>
      <p:ext uri="{BB962C8B-B14F-4D97-AF65-F5344CB8AC3E}">
        <p14:creationId xmlns:p14="http://schemas.microsoft.com/office/powerpoint/2010/main" val="1036777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7200C-501E-45C5-B78E-C21F4157A84D}"/>
              </a:ext>
            </a:extLst>
          </p:cNvPr>
          <p:cNvSpPr>
            <a:spLocks noGrp="1"/>
          </p:cNvSpPr>
          <p:nvPr>
            <p:ph type="title"/>
          </p:nvPr>
        </p:nvSpPr>
        <p:spPr/>
        <p:txBody>
          <a:bodyPr>
            <a:normAutofit/>
          </a:bodyPr>
          <a:lstStyle/>
          <a:p>
            <a:r>
              <a:rPr lang="en-US" sz="3600" dirty="0"/>
              <a:t>Conclusion</a:t>
            </a:r>
          </a:p>
        </p:txBody>
      </p:sp>
      <p:sp>
        <p:nvSpPr>
          <p:cNvPr id="3" name="Content Placeholder 2">
            <a:extLst>
              <a:ext uri="{FF2B5EF4-FFF2-40B4-BE49-F238E27FC236}">
                <a16:creationId xmlns:a16="http://schemas.microsoft.com/office/drawing/2014/main" id="{CAE9855A-CABA-4B43-A7D8-CB18E7AD7D5D}"/>
              </a:ext>
            </a:extLst>
          </p:cNvPr>
          <p:cNvSpPr>
            <a:spLocks noGrp="1"/>
          </p:cNvSpPr>
          <p:nvPr>
            <p:ph sz="quarter" idx="10"/>
          </p:nvPr>
        </p:nvSpPr>
        <p:spPr>
          <a:xfrm>
            <a:off x="692988" y="1408952"/>
            <a:ext cx="10806023" cy="4710399"/>
          </a:xfrm>
        </p:spPr>
        <p:txBody>
          <a:bodyPr vert="horz" lIns="91440" tIns="45720" rIns="91440" bIns="45720" rtlCol="0" anchor="t">
            <a:normAutofit/>
          </a:bodyPr>
          <a:lstStyle/>
          <a:p>
            <a:pPr algn="ctr"/>
            <a:r>
              <a:rPr lang="en-US" sz="2400" b="1" dirty="0">
                <a:latin typeface="Verdana"/>
                <a:ea typeface="Verdana"/>
              </a:rPr>
              <a:t>Including grade standards in your specifications can ensure you get what you want, which may minimize costs and reduce waste.</a:t>
            </a:r>
            <a:endParaRPr lang="en-US" sz="2400" b="1" dirty="0">
              <a:solidFill>
                <a:schemeClr val="tx1"/>
              </a:solidFill>
              <a:latin typeface="Verdana"/>
              <a:ea typeface="Verdana"/>
            </a:endParaRPr>
          </a:p>
          <a:p>
            <a:endParaRPr lang="en-US" dirty="0"/>
          </a:p>
        </p:txBody>
      </p:sp>
      <p:pic>
        <p:nvPicPr>
          <p:cNvPr id="6" name="Picture 5" descr="A group of students at a salad bar with fresh fruits and vegetables. ">
            <a:extLst>
              <a:ext uri="{FF2B5EF4-FFF2-40B4-BE49-F238E27FC236}">
                <a16:creationId xmlns:a16="http://schemas.microsoft.com/office/drawing/2014/main" id="{154EB491-3164-4044-9093-D282199C9D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12128" y="2674189"/>
            <a:ext cx="5167743" cy="344516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2672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05001" y="3657601"/>
            <a:ext cx="8445745" cy="542241"/>
          </a:xfrm>
        </p:spPr>
        <p:txBody>
          <a:bodyPr/>
          <a:lstStyle/>
          <a:p>
            <a:r>
              <a:rPr lang="en-US"/>
              <a:t>Making the Grade</a:t>
            </a:r>
          </a:p>
        </p:txBody>
      </p:sp>
      <p:pic>
        <p:nvPicPr>
          <p:cNvPr id="5" name="Picture Placeholder 4">
            <a:extLs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val="0"/>
              </a:ext>
            </a:extLst>
          </a:blip>
          <a:srcRect l="-14693" r="-14693"/>
          <a:stretch/>
        </p:blipFill>
        <p:spPr/>
      </p:pic>
    </p:spTree>
    <p:extLst>
      <p:ext uri="{BB962C8B-B14F-4D97-AF65-F5344CB8AC3E}">
        <p14:creationId xmlns:p14="http://schemas.microsoft.com/office/powerpoint/2010/main" val="2889945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F908D73-0761-49AC-B0A3-9C7A915D018D}"/>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mj-lt"/>
                <a:ea typeface="Verdana" panose="020B0604030504040204" pitchFamily="34" charset="0"/>
                <a:cs typeface="Calibri"/>
              </a:rPr>
              <a:t>Grades</a:t>
            </a:r>
            <a:endParaRPr kumimoji="0" lang="en-US" sz="3600" b="1" i="0" u="none" strike="noStrike" kern="1200" cap="none" spc="0" normalizeH="0" baseline="0" noProof="0" dirty="0">
              <a:ln>
                <a:noFill/>
              </a:ln>
              <a:solidFill>
                <a:schemeClr val="bg1"/>
              </a:solidFill>
              <a:effectLst/>
              <a:uLnTx/>
              <a:uFillTx/>
              <a:latin typeface="Calibri"/>
              <a:ea typeface="+mj-ea"/>
              <a:cs typeface="Calibri"/>
            </a:endParaRPr>
          </a:p>
        </p:txBody>
      </p:sp>
      <p:sp>
        <p:nvSpPr>
          <p:cNvPr id="5" name="Text Placeholder 4">
            <a:extLst>
              <a:ext uri="{FF2B5EF4-FFF2-40B4-BE49-F238E27FC236}">
                <a16:creationId xmlns:a16="http://schemas.microsoft.com/office/drawing/2014/main" id="{3C4F1CBF-2CA4-49D9-9728-BD2237D9082A}"/>
              </a:ext>
            </a:extLst>
          </p:cNvPr>
          <p:cNvSpPr>
            <a:spLocks noGrp="1"/>
          </p:cNvSpPr>
          <p:nvPr>
            <p:ph sz="quarter" idx="10"/>
          </p:nvPr>
        </p:nvSpPr>
        <p:spPr>
          <a:xfrm>
            <a:off x="5251939" y="1477467"/>
            <a:ext cx="6096000" cy="5121293"/>
          </a:xfrm>
        </p:spPr>
        <p:txBody>
          <a:bodyPr>
            <a:noAutofit/>
          </a:bodyPr>
          <a:lstStyle/>
          <a:p>
            <a:pPr marL="457200" indent="-457200">
              <a:buClr>
                <a:schemeClr val="accent5"/>
              </a:buClr>
              <a:buFont typeface="Arial" panose="020B0604020202020204" pitchFamily="34" charset="0"/>
              <a:buChar char="•"/>
            </a:pPr>
            <a:r>
              <a:rPr lang="en-US" sz="2000" dirty="0">
                <a:solidFill>
                  <a:schemeClr val="tx1"/>
                </a:solidFill>
                <a:latin typeface="Verdana" panose="020B0604030504040204" pitchFamily="34" charset="0"/>
                <a:ea typeface="Verdana" panose="020B0604030504040204" pitchFamily="34" charset="0"/>
                <a:cs typeface="Vrinda" panose="020B0502040204020203" pitchFamily="34" charset="0"/>
              </a:rPr>
              <a:t>Recognized by the fruit, vegetable, nut, and specialty crop industry as an essential element in resolving disputes of product quality.</a:t>
            </a:r>
          </a:p>
          <a:p>
            <a:pPr marL="457200" indent="-457200">
              <a:buClr>
                <a:schemeClr val="accent5"/>
              </a:buClr>
              <a:buFont typeface="Arial" panose="020B0604020202020204" pitchFamily="34" charset="0"/>
              <a:buChar char="•"/>
            </a:pPr>
            <a:endParaRPr lang="en-US" sz="2000" dirty="0">
              <a:solidFill>
                <a:schemeClr val="tx1"/>
              </a:solidFill>
              <a:latin typeface="Verdana" panose="020B0604030504040204" pitchFamily="34" charset="0"/>
              <a:ea typeface="Verdana" panose="020B0604030504040204" pitchFamily="34" charset="0"/>
              <a:cs typeface="Vrinda" panose="020B0502040204020203" pitchFamily="34" charset="0"/>
            </a:endParaRPr>
          </a:p>
          <a:p>
            <a:pPr marL="457200" indent="-457200">
              <a:buClr>
                <a:schemeClr val="accent5"/>
              </a:buClr>
              <a:buFont typeface="Arial" panose="020B0604020202020204" pitchFamily="34" charset="0"/>
              <a:buChar char="•"/>
            </a:pPr>
            <a:r>
              <a:rPr lang="en-US" sz="2000" dirty="0">
                <a:solidFill>
                  <a:schemeClr val="tx1"/>
                </a:solidFill>
                <a:latin typeface="Verdana" panose="020B0604030504040204" pitchFamily="34" charset="0"/>
                <a:ea typeface="Verdana" panose="020B0604030504040204" pitchFamily="34" charset="0"/>
                <a:cs typeface="Vrinda" panose="020B0502040204020203" pitchFamily="34" charset="0"/>
              </a:rPr>
              <a:t>Promote efficiency in marketing and procurement.</a:t>
            </a:r>
          </a:p>
          <a:p>
            <a:pPr marL="457200" indent="-457200">
              <a:buClr>
                <a:schemeClr val="accent5"/>
              </a:buClr>
              <a:buFont typeface="Arial" panose="020B0604020202020204" pitchFamily="34" charset="0"/>
              <a:buChar char="•"/>
            </a:pPr>
            <a:endParaRPr lang="en-US" sz="2000" dirty="0">
              <a:solidFill>
                <a:schemeClr val="tx1"/>
              </a:solidFill>
              <a:latin typeface="Verdana" panose="020B0604030504040204" pitchFamily="34" charset="0"/>
              <a:ea typeface="Verdana" panose="020B0604030504040204" pitchFamily="34" charset="0"/>
              <a:cs typeface="Vrinda" panose="020B0502040204020203" pitchFamily="34" charset="0"/>
            </a:endParaRPr>
          </a:p>
          <a:p>
            <a:pPr marL="457200" indent="-457200">
              <a:buClr>
                <a:schemeClr val="accent5"/>
              </a:buClr>
              <a:buFont typeface="Arial" panose="020B0604020202020204" pitchFamily="34" charset="0"/>
              <a:buChar char="•"/>
            </a:pPr>
            <a:r>
              <a:rPr lang="en-US" sz="2000" dirty="0">
                <a:solidFill>
                  <a:schemeClr val="tx1"/>
                </a:solidFill>
                <a:latin typeface="Verdana" panose="020B0604030504040204" pitchFamily="34" charset="0"/>
                <a:ea typeface="Verdana" panose="020B0604030504040204" pitchFamily="34" charset="0"/>
                <a:cs typeface="Vrinda" panose="020B0502040204020203" pitchFamily="34" charset="0"/>
              </a:rPr>
              <a:t>A common language for trading where the commodity cannot be readily displayed or examined by the prospective buyers.</a:t>
            </a:r>
          </a:p>
          <a:p>
            <a:pPr marL="457200" indent="-457200">
              <a:buClr>
                <a:schemeClr val="accent5"/>
              </a:buClr>
              <a:buFont typeface="Arial" panose="020B0604020202020204" pitchFamily="34" charset="0"/>
              <a:buChar char="•"/>
            </a:pPr>
            <a:endParaRPr lang="en-US" sz="2000" dirty="0">
              <a:solidFill>
                <a:schemeClr val="tx1"/>
              </a:solidFill>
              <a:latin typeface="Verdana" panose="020B0604030504040204" pitchFamily="34" charset="0"/>
              <a:ea typeface="Verdana" panose="020B0604030504040204" pitchFamily="34" charset="0"/>
              <a:cs typeface="Vrinda" panose="020B0502040204020203" pitchFamily="34" charset="0"/>
            </a:endParaRPr>
          </a:p>
          <a:p>
            <a:pPr marL="457200" indent="-457200">
              <a:buClr>
                <a:schemeClr val="accent5"/>
              </a:buClr>
              <a:buFont typeface="Arial" panose="020B0604020202020204" pitchFamily="34" charset="0"/>
              <a:buChar char="•"/>
            </a:pPr>
            <a:r>
              <a:rPr lang="en-US" sz="2000" dirty="0">
                <a:solidFill>
                  <a:schemeClr val="tx1"/>
                </a:solidFill>
                <a:latin typeface="Verdana" panose="020B0604030504040204" pitchFamily="34" charset="0"/>
                <a:ea typeface="Verdana" panose="020B0604030504040204" pitchFamily="34" charset="0"/>
                <a:cs typeface="Vrinda" panose="020B0502040204020203" pitchFamily="34" charset="0"/>
              </a:rPr>
              <a:t>Available at no cost on the USDA Grades and Standards website. </a:t>
            </a:r>
          </a:p>
        </p:txBody>
      </p:sp>
      <p:pic>
        <p:nvPicPr>
          <p:cNvPr id="4" name="Picture 3" descr="Image of handouts on USDA US grade standards. ">
            <a:extLst>
              <a:ext uri="{FF2B5EF4-FFF2-40B4-BE49-F238E27FC236}">
                <a16:creationId xmlns:a16="http://schemas.microsoft.com/office/drawing/2014/main" id="{EC3C9606-77BE-4B4C-A6AA-E8A432ADC632}"/>
              </a:ext>
            </a:extLst>
          </p:cNvPr>
          <p:cNvPicPr>
            <a:picLocks noChangeAspect="1"/>
          </p:cNvPicPr>
          <p:nvPr/>
        </p:nvPicPr>
        <p:blipFill>
          <a:blip r:embed="rId3"/>
          <a:stretch>
            <a:fillRect/>
          </a:stretch>
        </p:blipFill>
        <p:spPr>
          <a:xfrm rot="240000">
            <a:off x="1722172" y="1631484"/>
            <a:ext cx="3300428" cy="423546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Picture 5">
            <a:extLst>
              <a:ext uri="{FF2B5EF4-FFF2-40B4-BE49-F238E27FC236}">
                <a16:creationId xmlns:a16="http://schemas.microsoft.com/office/drawing/2014/main" id="{D8403960-6BD2-4055-BEA0-25239344072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360000">
            <a:off x="627766" y="1682991"/>
            <a:ext cx="3312093" cy="42504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24934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828801" y="3733801"/>
            <a:ext cx="8445745" cy="542241"/>
          </a:xfrm>
        </p:spPr>
        <p:txBody>
          <a:bodyPr/>
          <a:lstStyle/>
          <a:p>
            <a:r>
              <a:rPr lang="en-US"/>
              <a:t>Quality</a:t>
            </a:r>
          </a:p>
        </p:txBody>
      </p:sp>
      <p:pic>
        <p:nvPicPr>
          <p:cNvPr id="7" name="Picture Placeholder 6">
            <a:extLs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val="0"/>
              </a:ext>
            </a:extLst>
          </a:blip>
          <a:srcRect l="-27397" r="-27397"/>
          <a:stretch/>
        </p:blipFill>
        <p:spPr/>
      </p:pic>
    </p:spTree>
    <p:extLst>
      <p:ext uri="{BB962C8B-B14F-4D97-AF65-F5344CB8AC3E}">
        <p14:creationId xmlns:p14="http://schemas.microsoft.com/office/powerpoint/2010/main" val="406087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0ED30-4950-42F8-9851-5B68ABF0C7B5}"/>
              </a:ext>
            </a:extLst>
          </p:cNvPr>
          <p:cNvSpPr>
            <a:spLocks noGrp="1"/>
          </p:cNvSpPr>
          <p:nvPr>
            <p:ph type="title"/>
          </p:nvPr>
        </p:nvSpPr>
        <p:spPr/>
        <p:txBody>
          <a:bodyPr>
            <a:normAutofit/>
          </a:bodyPr>
          <a:lstStyle/>
          <a:p>
            <a:r>
              <a:rPr lang="en-US" sz="3600" dirty="0"/>
              <a:t>What Does Quality Mean? </a:t>
            </a:r>
          </a:p>
        </p:txBody>
      </p:sp>
      <p:sp>
        <p:nvSpPr>
          <p:cNvPr id="5" name="Text Placeholder 4">
            <a:extLst>
              <a:ext uri="{FF2B5EF4-FFF2-40B4-BE49-F238E27FC236}">
                <a16:creationId xmlns:a16="http://schemas.microsoft.com/office/drawing/2014/main" id="{D9A7C23C-E449-418D-8728-7DF334DD6984}"/>
              </a:ext>
            </a:extLst>
          </p:cNvPr>
          <p:cNvSpPr>
            <a:spLocks noGrp="1"/>
          </p:cNvSpPr>
          <p:nvPr>
            <p:ph type="body" sz="quarter" idx="13"/>
          </p:nvPr>
        </p:nvSpPr>
        <p:spPr>
          <a:xfrm>
            <a:off x="3976754" y="1735867"/>
            <a:ext cx="7385539" cy="4055840"/>
          </a:xfrm>
        </p:spPr>
        <p:txBody>
          <a:bodyPr vert="horz" lIns="68580" tIns="34290" rIns="68580" bIns="34290" rtlCol="0" anchor="t">
            <a:noAutofit/>
          </a:bodyPr>
          <a:lstStyle/>
          <a:p>
            <a:pPr algn="l"/>
            <a:r>
              <a:rPr lang="en-US" sz="2000" dirty="0">
                <a:solidFill>
                  <a:srgbClr val="202124"/>
                </a:solidFill>
                <a:ea typeface="Verdana"/>
              </a:rPr>
              <a:t>The standard of something as measured against other things of a similar kind; the degree of excellence of something; a distinctive attribute or characteristic possessed by someone or something.</a:t>
            </a:r>
            <a:endParaRPr lang="en-US" sz="2000" dirty="0">
              <a:solidFill>
                <a:srgbClr val="212121"/>
              </a:solidFill>
              <a:latin typeface="Verdana" panose="020B0604030504040204" pitchFamily="34" charset="0"/>
              <a:ea typeface="Verdana" panose="020B0604030504040204" pitchFamily="34" charset="0"/>
            </a:endParaRPr>
          </a:p>
          <a:p>
            <a:pPr marL="214313" indent="-214313">
              <a:buFont typeface="Wingdings" panose="05000000000000000000" pitchFamily="2" charset="2"/>
              <a:buChar char="§"/>
            </a:pPr>
            <a:r>
              <a:rPr lang="en-US" sz="2000" dirty="0">
                <a:solidFill>
                  <a:srgbClr val="212121"/>
                </a:solidFill>
                <a:ea typeface="Verdana"/>
              </a:rPr>
              <a:t>Reputable symbols of the quality and integrity of American agricultural products.</a:t>
            </a:r>
            <a:endParaRPr lang="en-US" sz="2000" dirty="0">
              <a:solidFill>
                <a:srgbClr val="212121"/>
              </a:solidFill>
              <a:latin typeface="Verdana" panose="020B0604030504040204" pitchFamily="34" charset="0"/>
              <a:ea typeface="Verdana" panose="020B0604030504040204" pitchFamily="34" charset="0"/>
            </a:endParaRPr>
          </a:p>
          <a:p>
            <a:pPr marL="214313" indent="-214313">
              <a:buFont typeface="Wingdings" panose="05000000000000000000" pitchFamily="2" charset="2"/>
              <a:buChar char="§"/>
            </a:pPr>
            <a:r>
              <a:rPr lang="en-US" sz="2000" dirty="0">
                <a:solidFill>
                  <a:srgbClr val="212121"/>
                </a:solidFill>
                <a:ea typeface="Verdana"/>
              </a:rPr>
              <a:t>Common language.</a:t>
            </a:r>
            <a:endParaRPr lang="en-US" sz="2000" dirty="0">
              <a:solidFill>
                <a:srgbClr val="212121"/>
              </a:solidFill>
              <a:latin typeface="Verdana" panose="020B0604030504040204" pitchFamily="34" charset="0"/>
              <a:ea typeface="Verdana" panose="020B0604030504040204" pitchFamily="34" charset="0"/>
            </a:endParaRPr>
          </a:p>
          <a:p>
            <a:pPr marL="214313" indent="-214313">
              <a:buFont typeface="Wingdings" panose="05000000000000000000" pitchFamily="2" charset="2"/>
              <a:buChar char="§"/>
            </a:pPr>
            <a:r>
              <a:rPr lang="en-US" sz="2000" dirty="0">
                <a:solidFill>
                  <a:srgbClr val="212121"/>
                </a:solidFill>
                <a:ea typeface="Verdana"/>
              </a:rPr>
              <a:t>Official grade standards and processed product standards are developed, maintained and interpreted by USDA’s Agricultural Marketing Service.</a:t>
            </a:r>
          </a:p>
        </p:txBody>
      </p:sp>
      <p:sp>
        <p:nvSpPr>
          <p:cNvPr id="8" name="Text Placeholder 3">
            <a:extLst>
              <a:ext uri="{FF2B5EF4-FFF2-40B4-BE49-F238E27FC236}">
                <a16:creationId xmlns:a16="http://schemas.microsoft.com/office/drawing/2014/main" id="{C2DE00D3-D8AF-405F-9C25-0BFD7BD2FB3E}"/>
              </a:ext>
            </a:extLst>
          </p:cNvPr>
          <p:cNvSpPr>
            <a:spLocks noGrp="1"/>
          </p:cNvSpPr>
          <p:nvPr>
            <p:ph type="body" sz="quarter" idx="12"/>
          </p:nvPr>
        </p:nvSpPr>
        <p:spPr>
          <a:xfrm>
            <a:off x="187325" y="1912938"/>
            <a:ext cx="3100388" cy="1598612"/>
          </a:xfrm>
        </p:spPr>
        <p:txBody>
          <a:bodyPr>
            <a:normAutofit/>
          </a:bodyPr>
          <a:lstStyle/>
          <a:p>
            <a:pPr algn="ctr"/>
            <a:r>
              <a:rPr lang="en-US" sz="3200" i="0" dirty="0">
                <a:effectLst/>
                <a:latin typeface="Verdana" panose="020B0604030504040204" pitchFamily="34" charset="0"/>
                <a:ea typeface="Verdana" panose="020B0604030504040204" pitchFamily="34" charset="0"/>
              </a:rPr>
              <a:t>Quality </a:t>
            </a:r>
            <a:r>
              <a:rPr lang="en-US" sz="3200" dirty="0">
                <a:latin typeface="Verdana" panose="020B0604030504040204" pitchFamily="34" charset="0"/>
                <a:ea typeface="Verdana" panose="020B0604030504040204" pitchFamily="34" charset="0"/>
              </a:rPr>
              <a:t>D</a:t>
            </a:r>
            <a:r>
              <a:rPr lang="en-US" sz="3200" i="0" dirty="0">
                <a:effectLst/>
                <a:latin typeface="Verdana" panose="020B0604030504040204" pitchFamily="34" charset="0"/>
                <a:ea typeface="Verdana" panose="020B0604030504040204" pitchFamily="34" charset="0"/>
              </a:rPr>
              <a:t>efects</a:t>
            </a:r>
          </a:p>
        </p:txBody>
      </p:sp>
    </p:spTree>
    <p:extLst>
      <p:ext uri="{BB962C8B-B14F-4D97-AF65-F5344CB8AC3E}">
        <p14:creationId xmlns:p14="http://schemas.microsoft.com/office/powerpoint/2010/main" val="7397599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AC39F-A6C4-47FA-82D6-EE7DD81FB344}"/>
              </a:ext>
            </a:extLst>
          </p:cNvPr>
          <p:cNvSpPr>
            <a:spLocks noGrp="1"/>
          </p:cNvSpPr>
          <p:nvPr>
            <p:ph type="title"/>
          </p:nvPr>
        </p:nvSpPr>
        <p:spPr>
          <a:xfrm>
            <a:off x="729049" y="368707"/>
            <a:ext cx="8993963" cy="704800"/>
          </a:xfrm>
        </p:spPr>
        <p:txBody>
          <a:bodyPr/>
          <a:lstStyle/>
          <a:p>
            <a:r>
              <a:rPr lang="en-US" sz="3600" dirty="0"/>
              <a:t>Communication</a:t>
            </a:r>
            <a:r>
              <a:rPr lang="en-US" dirty="0"/>
              <a:t> </a:t>
            </a:r>
          </a:p>
        </p:txBody>
      </p:sp>
      <p:sp>
        <p:nvSpPr>
          <p:cNvPr id="3" name="Text Placeholder 2">
            <a:extLst>
              <a:ext uri="{FF2B5EF4-FFF2-40B4-BE49-F238E27FC236}">
                <a16:creationId xmlns:a16="http://schemas.microsoft.com/office/drawing/2014/main" id="{F01FF6FB-60AB-4428-BEFD-762F33151A6F}"/>
              </a:ext>
            </a:extLst>
          </p:cNvPr>
          <p:cNvSpPr>
            <a:spLocks noGrp="1"/>
          </p:cNvSpPr>
          <p:nvPr>
            <p:ph type="body" sz="quarter" idx="10"/>
          </p:nvPr>
        </p:nvSpPr>
        <p:spPr>
          <a:xfrm>
            <a:off x="4050714" y="1423377"/>
            <a:ext cx="7523799" cy="1763478"/>
          </a:xfrm>
        </p:spPr>
        <p:txBody>
          <a:bodyPr>
            <a:normAutofit/>
          </a:bodyPr>
          <a:lstStyle/>
          <a:p>
            <a:r>
              <a:rPr lang="en-US" dirty="0">
                <a:latin typeface="Verdana" panose="020B0604030504040204" pitchFamily="34" charset="0"/>
                <a:ea typeface="Verdana" panose="020B0604030504040204" pitchFamily="34" charset="0"/>
                <a:cs typeface="Times New Roman" panose="02020603050405020304" pitchFamily="18" charset="0"/>
              </a:rPr>
              <a:t>Clearly defined “terms” allow you to know what you are buying without seeing the product.</a:t>
            </a:r>
          </a:p>
          <a:p>
            <a:endParaRPr lang="en-US" dirty="0"/>
          </a:p>
        </p:txBody>
      </p:sp>
      <p:sp>
        <p:nvSpPr>
          <p:cNvPr id="4" name="Text Placeholder 3">
            <a:extLst>
              <a:ext uri="{FF2B5EF4-FFF2-40B4-BE49-F238E27FC236}">
                <a16:creationId xmlns:a16="http://schemas.microsoft.com/office/drawing/2014/main" id="{1EAEE229-8AAF-4A03-A343-3A93494A3526}"/>
              </a:ext>
            </a:extLst>
          </p:cNvPr>
          <p:cNvSpPr>
            <a:spLocks noGrp="1"/>
          </p:cNvSpPr>
          <p:nvPr>
            <p:ph type="body" sz="quarter" idx="12"/>
          </p:nvPr>
        </p:nvSpPr>
        <p:spPr>
          <a:xfrm>
            <a:off x="0" y="1798320"/>
            <a:ext cx="3368633" cy="1597741"/>
          </a:xfrm>
        </p:spPr>
        <p:txBody>
          <a:bodyPr>
            <a:normAutofit fontScale="40000" lnSpcReduction="20000"/>
          </a:bodyPr>
          <a:lstStyle/>
          <a:p>
            <a:pPr algn="ctr">
              <a:spcAft>
                <a:spcPts val="3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300"/>
              </a:spcAft>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algn="ctr">
              <a:spcAft>
                <a:spcPts val="3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300"/>
              </a:spcAft>
            </a:pPr>
            <a:endParaRPr lang="en-US" sz="1800" dirty="0">
              <a:effectLst/>
              <a:latin typeface="+mj-lt"/>
              <a:ea typeface="Calibri" panose="020F0502020204030204" pitchFamily="34" charset="0"/>
              <a:cs typeface="Times New Roman" panose="02020603050405020304" pitchFamily="18" charset="0"/>
            </a:endParaRPr>
          </a:p>
          <a:p>
            <a:pPr algn="ctr">
              <a:spcAft>
                <a:spcPts val="300"/>
              </a:spcAft>
            </a:pPr>
            <a:r>
              <a:rPr lang="en-US" dirty="0"/>
              <a:t>Communication</a:t>
            </a:r>
          </a:p>
          <a:p>
            <a:pPr algn="ctr">
              <a:spcAft>
                <a:spcPts val="300"/>
              </a:spcAft>
            </a:pPr>
            <a:endParaRPr lang="en-US" sz="4500" b="1" dirty="0">
              <a:latin typeface="+mn-lt"/>
            </a:endParaRPr>
          </a:p>
        </p:txBody>
      </p:sp>
      <p:sp>
        <p:nvSpPr>
          <p:cNvPr id="5" name="Text Placeholder 4">
            <a:extLst>
              <a:ext uri="{FF2B5EF4-FFF2-40B4-BE49-F238E27FC236}">
                <a16:creationId xmlns:a16="http://schemas.microsoft.com/office/drawing/2014/main" id="{E21A1B37-7468-481F-B261-44B2B82749EF}"/>
              </a:ext>
            </a:extLst>
          </p:cNvPr>
          <p:cNvSpPr>
            <a:spLocks noGrp="1"/>
          </p:cNvSpPr>
          <p:nvPr>
            <p:ph type="body" sz="quarter" idx="13"/>
          </p:nvPr>
        </p:nvSpPr>
        <p:spPr>
          <a:xfrm>
            <a:off x="3757501" y="2577904"/>
            <a:ext cx="7523800" cy="3911389"/>
          </a:xfrm>
        </p:spPr>
        <p:txBody>
          <a:bodyPr>
            <a:normAutofit fontScale="77500" lnSpcReduction="20000"/>
          </a:bodyPr>
          <a:lstStyle/>
          <a:p>
            <a:pPr marL="457200" indent="-457200">
              <a:buClr>
                <a:schemeClr val="accent5"/>
              </a:buClr>
              <a:buFont typeface="Arial" panose="020B0604020202020204" pitchFamily="34" charset="0"/>
              <a:buChar char="•"/>
            </a:pPr>
            <a:r>
              <a:rPr lang="en-US" sz="2600" dirty="0">
                <a:solidFill>
                  <a:schemeClr val="tx1"/>
                </a:solidFill>
              </a:rPr>
              <a:t>At the farmers’ market or grocery store you can select the exact piece of produce you plan to buy, decide if it meets your standards, and if you are willing to pay the price charged.</a:t>
            </a:r>
          </a:p>
          <a:p>
            <a:pPr>
              <a:buClr>
                <a:schemeClr val="accent5"/>
              </a:buClr>
            </a:pPr>
            <a:endParaRPr lang="en-US" sz="2600" dirty="0">
              <a:solidFill>
                <a:schemeClr val="tx1"/>
              </a:solidFill>
            </a:endParaRPr>
          </a:p>
          <a:p>
            <a:pPr marL="457200" indent="-457200">
              <a:buClr>
                <a:schemeClr val="accent5"/>
              </a:buClr>
              <a:buFont typeface="Arial" panose="020B0604020202020204" pitchFamily="34" charset="0"/>
              <a:buChar char="•"/>
            </a:pPr>
            <a:r>
              <a:rPr lang="en-US" sz="2600" dirty="0">
                <a:solidFill>
                  <a:schemeClr val="tx1"/>
                </a:solidFill>
              </a:rPr>
              <a:t>Purchasing in bulk and making advance orders, you will </a:t>
            </a:r>
            <a:r>
              <a:rPr lang="en-US" sz="2600" b="1" dirty="0">
                <a:solidFill>
                  <a:schemeClr val="tx1"/>
                </a:solidFill>
              </a:rPr>
              <a:t>NOT</a:t>
            </a:r>
            <a:r>
              <a:rPr lang="en-US" sz="2600" dirty="0">
                <a:solidFill>
                  <a:schemeClr val="tx1"/>
                </a:solidFill>
              </a:rPr>
              <a:t> see the produce before you decide to buy.  </a:t>
            </a:r>
          </a:p>
          <a:p>
            <a:pPr marL="457200" indent="-457200">
              <a:buClr>
                <a:schemeClr val="accent5"/>
              </a:buClr>
              <a:buFont typeface="Arial" panose="020B0604020202020204" pitchFamily="34" charset="0"/>
              <a:buChar char="•"/>
            </a:pPr>
            <a:endParaRPr lang="en-US" sz="2600" b="1" dirty="0"/>
          </a:p>
          <a:p>
            <a:pPr marL="457200" indent="-457200">
              <a:buClr>
                <a:schemeClr val="accent5"/>
              </a:buClr>
              <a:buFont typeface="Arial" panose="020B0604020202020204" pitchFamily="34" charset="0"/>
              <a:buChar char="•"/>
            </a:pPr>
            <a:r>
              <a:rPr lang="en-US" sz="2600" dirty="0"/>
              <a:t>Quality standards allow you to communicate directly with industry using common language that is “standard” throughout the produce life cycle. </a:t>
            </a:r>
          </a:p>
          <a:p>
            <a:pPr marL="457200" indent="-457200">
              <a:buClr>
                <a:schemeClr val="accent5"/>
              </a:buClr>
              <a:buFont typeface="Arial" panose="020B0604020202020204" pitchFamily="34" charset="0"/>
              <a:buChar char="•"/>
            </a:pPr>
            <a:endParaRPr lang="en-US" sz="2600" dirty="0"/>
          </a:p>
          <a:p>
            <a:pPr marL="457200" indent="-457200">
              <a:buClr>
                <a:schemeClr val="accent5"/>
              </a:buClr>
              <a:buFont typeface="Arial" panose="020B0604020202020204" pitchFamily="34" charset="0"/>
              <a:buChar char="•"/>
            </a:pPr>
            <a:endParaRPr lang="en-US" sz="2600" dirty="0"/>
          </a:p>
          <a:p>
            <a:pPr marL="342900" indent="-342900">
              <a:buClr>
                <a:schemeClr val="accent5"/>
              </a:buClr>
              <a:buFont typeface="Arial" panose="020B0604020202020204" pitchFamily="34" charset="0"/>
              <a:buChar char="•"/>
            </a:pPr>
            <a:endParaRPr lang="en-US" sz="2600" dirty="0"/>
          </a:p>
          <a:p>
            <a:endParaRPr lang="en-US" dirty="0"/>
          </a:p>
        </p:txBody>
      </p:sp>
    </p:spTree>
    <p:extLst>
      <p:ext uri="{BB962C8B-B14F-4D97-AF65-F5344CB8AC3E}">
        <p14:creationId xmlns:p14="http://schemas.microsoft.com/office/powerpoint/2010/main" val="3972273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DFA2E-721F-4D20-BC6D-B54AF2734A84}"/>
              </a:ext>
            </a:extLst>
          </p:cNvPr>
          <p:cNvSpPr>
            <a:spLocks noGrp="1"/>
          </p:cNvSpPr>
          <p:nvPr>
            <p:ph type="title"/>
          </p:nvPr>
        </p:nvSpPr>
        <p:spPr>
          <a:xfrm>
            <a:off x="840259" y="348387"/>
            <a:ext cx="8882753" cy="704800"/>
          </a:xfrm>
        </p:spPr>
        <p:txBody>
          <a:bodyPr>
            <a:normAutofit/>
          </a:bodyPr>
          <a:lstStyle/>
          <a:p>
            <a:r>
              <a:rPr lang="en-US" sz="3600" dirty="0"/>
              <a:t>Defects</a:t>
            </a:r>
            <a:endParaRPr lang="en-US" sz="4000" dirty="0"/>
          </a:p>
        </p:txBody>
      </p:sp>
      <p:sp>
        <p:nvSpPr>
          <p:cNvPr id="5" name="Text Placeholder 4">
            <a:extLst>
              <a:ext uri="{FF2B5EF4-FFF2-40B4-BE49-F238E27FC236}">
                <a16:creationId xmlns:a16="http://schemas.microsoft.com/office/drawing/2014/main" id="{AE1D0124-2861-420F-828A-0C58322D3E81}"/>
              </a:ext>
            </a:extLst>
          </p:cNvPr>
          <p:cNvSpPr>
            <a:spLocks noGrp="1"/>
          </p:cNvSpPr>
          <p:nvPr>
            <p:ph type="body" sz="quarter" idx="14"/>
          </p:nvPr>
        </p:nvSpPr>
        <p:spPr>
          <a:xfrm>
            <a:off x="840259" y="1540078"/>
            <a:ext cx="6437076" cy="4205814"/>
          </a:xfrm>
        </p:spPr>
        <p:txBody>
          <a:bodyPr>
            <a:normAutofit fontScale="77500" lnSpcReduction="20000"/>
          </a:bodyPr>
          <a:lstStyle/>
          <a:p>
            <a:pPr>
              <a:lnSpc>
                <a:spcPct val="90000"/>
              </a:lnSpc>
              <a:defRPr/>
            </a:pPr>
            <a:endParaRPr lang="en-US" sz="3300" dirty="0">
              <a:solidFill>
                <a:schemeClr val="tx1"/>
              </a:solidFill>
            </a:endParaRPr>
          </a:p>
          <a:p>
            <a:pPr>
              <a:lnSpc>
                <a:spcPct val="90000"/>
              </a:lnSpc>
              <a:defRPr/>
            </a:pPr>
            <a:r>
              <a:rPr lang="en-US" sz="3300" dirty="0">
                <a:solidFill>
                  <a:schemeClr val="tx1"/>
                </a:solidFill>
              </a:rPr>
              <a:t>Quality defects are permanent factors that affect produce that will not change.</a:t>
            </a:r>
          </a:p>
          <a:p>
            <a:pPr>
              <a:lnSpc>
                <a:spcPct val="90000"/>
              </a:lnSpc>
              <a:defRPr/>
            </a:pPr>
            <a:endParaRPr lang="en-US" sz="3300" dirty="0"/>
          </a:p>
          <a:p>
            <a:pPr>
              <a:lnSpc>
                <a:spcPct val="90000"/>
              </a:lnSpc>
              <a:defRPr/>
            </a:pPr>
            <a:r>
              <a:rPr lang="en-US" sz="3300" dirty="0">
                <a:solidFill>
                  <a:schemeClr val="tx1"/>
                </a:solidFill>
              </a:rPr>
              <a:t>Commonly referred to as </a:t>
            </a:r>
            <a:r>
              <a:rPr lang="en-US" sz="3300" b="1" dirty="0">
                <a:solidFill>
                  <a:schemeClr val="accent5"/>
                </a:solidFill>
              </a:rPr>
              <a:t>“Grade” </a:t>
            </a:r>
            <a:r>
              <a:rPr lang="en-US" sz="3300" dirty="0">
                <a:solidFill>
                  <a:schemeClr val="tx1"/>
                </a:solidFill>
              </a:rPr>
              <a:t>defects.</a:t>
            </a:r>
            <a:endParaRPr lang="en-US" sz="3300" dirty="0">
              <a:solidFill>
                <a:schemeClr val="tx1"/>
              </a:solidFill>
              <a:cs typeface="Calibri"/>
            </a:endParaRPr>
          </a:p>
          <a:p>
            <a:pPr>
              <a:lnSpc>
                <a:spcPct val="90000"/>
              </a:lnSpc>
              <a:defRPr/>
            </a:pPr>
            <a:r>
              <a:rPr lang="en-US" sz="3300" dirty="0">
                <a:solidFill>
                  <a:schemeClr val="tx1"/>
                </a:solidFill>
              </a:rPr>
              <a:t>Directly determine the “U.S. grade designated”.</a:t>
            </a:r>
          </a:p>
          <a:p>
            <a:pPr>
              <a:lnSpc>
                <a:spcPct val="90000"/>
              </a:lnSpc>
              <a:defRPr/>
            </a:pPr>
            <a:endParaRPr lang="en-US" sz="3300" dirty="0">
              <a:solidFill>
                <a:schemeClr val="tx1"/>
              </a:solidFill>
            </a:endParaRPr>
          </a:p>
          <a:p>
            <a:pPr>
              <a:lnSpc>
                <a:spcPct val="90000"/>
              </a:lnSpc>
              <a:defRPr/>
            </a:pPr>
            <a:r>
              <a:rPr lang="en-US" sz="3300" b="1" i="1" dirty="0">
                <a:solidFill>
                  <a:schemeClr val="accent5"/>
                </a:solidFill>
              </a:rPr>
              <a:t>Examples:</a:t>
            </a:r>
            <a:r>
              <a:rPr lang="en-US" sz="3300" b="1" dirty="0">
                <a:solidFill>
                  <a:schemeClr val="accent5"/>
                </a:solidFill>
              </a:rPr>
              <a:t> </a:t>
            </a:r>
          </a:p>
          <a:p>
            <a:pPr>
              <a:lnSpc>
                <a:spcPct val="90000"/>
              </a:lnSpc>
              <a:defRPr/>
            </a:pPr>
            <a:r>
              <a:rPr lang="en-US" sz="3300" b="1" dirty="0">
                <a:solidFill>
                  <a:schemeClr val="accent5"/>
                </a:solidFill>
              </a:rPr>
              <a:t>Scars, misshapen, undersize.</a:t>
            </a:r>
            <a:endParaRPr lang="en-US" sz="3300" b="1" dirty="0">
              <a:solidFill>
                <a:schemeClr val="accent5"/>
              </a:solidFill>
              <a:cs typeface="Calibri"/>
            </a:endParaRPr>
          </a:p>
          <a:p>
            <a:endParaRPr lang="en-US" dirty="0"/>
          </a:p>
        </p:txBody>
      </p:sp>
      <p:pic>
        <p:nvPicPr>
          <p:cNvPr id="10" name="Picture 9" descr="U.S. Grade No. 1 standard image. ">
            <a:extLst>
              <a:ext uri="{FF2B5EF4-FFF2-40B4-BE49-F238E27FC236}">
                <a16:creationId xmlns:a16="http://schemas.microsoft.com/office/drawing/2014/main" id="{FA31B4C7-91AE-485C-B4F7-B4CAF8853E27}"/>
              </a:ext>
            </a:extLst>
          </p:cNvPr>
          <p:cNvPicPr>
            <a:picLocks noChangeAspect="1"/>
          </p:cNvPicPr>
          <p:nvPr/>
        </p:nvPicPr>
        <p:blipFill>
          <a:blip r:embed="rId3"/>
          <a:stretch>
            <a:fillRect/>
          </a:stretch>
        </p:blipFill>
        <p:spPr>
          <a:xfrm>
            <a:off x="7628661" y="2916195"/>
            <a:ext cx="3110513" cy="3110513"/>
          </a:xfrm>
          <a:prstGeom prst="rect">
            <a:avLst/>
          </a:prstGeom>
          <a:ln>
            <a:noFill/>
          </a:ln>
          <a:effectLst>
            <a:softEdge rad="112500"/>
          </a:effectLst>
        </p:spPr>
      </p:pic>
      <p:pic>
        <p:nvPicPr>
          <p:cNvPr id="14" name="Picture 13">
            <a:extLst>
              <a:ext uri="{FF2B5EF4-FFF2-40B4-BE49-F238E27FC236}">
                <a16:creationId xmlns:a16="http://schemas.microsoft.com/office/drawing/2014/main" id="{AFC2B794-D5C9-4F0C-AD1E-42B7C90EF6B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16351840">
            <a:off x="9008555" y="1868931"/>
            <a:ext cx="553756" cy="890270"/>
          </a:xfrm>
          <a:prstGeom prst="rect">
            <a:avLst/>
          </a:prstGeom>
        </p:spPr>
      </p:pic>
    </p:spTree>
    <p:extLst>
      <p:ext uri="{BB962C8B-B14F-4D97-AF65-F5344CB8AC3E}">
        <p14:creationId xmlns:p14="http://schemas.microsoft.com/office/powerpoint/2010/main" val="428249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20195" name="Picture 3" descr="Upper limit no 2"/>
          <p:cNvPicPr>
            <a:picLocks noChangeAspect="1" noChangeArrowheads="1"/>
          </p:cNvPicPr>
          <p:nvPr/>
        </p:nvPicPr>
        <p:blipFill>
          <a:blip r:embed="rId3" cstate="email">
            <a:extLst>
              <a:ext uri="{BEBA8EAE-BF5A-486C-A8C5-ECC9F3942E4B}">
                <a14:imgProps xmlns:a14="http://schemas.microsoft.com/office/drawing/2010/main">
                  <a14:imgLayer r:embed="rId4">
                    <a14:imgEffect>
                      <a14:backgroundRemoval t="2193" b="99123" l="2108" r="96988"/>
                    </a14:imgEffect>
                  </a14:imgLayer>
                </a14:imgProps>
              </a:ext>
            </a:extLst>
          </a:blip>
          <a:srcRect/>
          <a:stretch>
            <a:fillRect/>
          </a:stretch>
        </p:blipFill>
        <p:spPr bwMode="auto">
          <a:xfrm>
            <a:off x="7873092" y="1197780"/>
            <a:ext cx="2473644" cy="2560320"/>
          </a:xfrm>
          <a:prstGeom prst="rect">
            <a:avLst/>
          </a:prstGeom>
          <a:noFill/>
          <a:ln w="9525">
            <a:noFill/>
            <a:miter lim="800000"/>
            <a:headEnd/>
            <a:tailEnd/>
          </a:ln>
          <a:effectLst>
            <a:outerShdw blurRad="50800" dist="63500" dir="2700000" algn="tl" rotWithShape="0">
              <a:prstClr val="black">
                <a:alpha val="40000"/>
              </a:prstClr>
            </a:outerShdw>
          </a:effectLst>
        </p:spPr>
      </p:pic>
      <p:pic>
        <p:nvPicPr>
          <p:cNvPr id="520198" name="Picture 6" descr="Cux-Shape1_opt"/>
          <p:cNvPicPr>
            <a:picLocks noChangeAspect="1" noChangeArrowheads="1"/>
          </p:cNvPicPr>
          <p:nvPr/>
        </p:nvPicPr>
        <p:blipFill>
          <a:blip r:embed="rId5" cstate="email">
            <a:extLst>
              <a:ext uri="{BEBA8EAE-BF5A-486C-A8C5-ECC9F3942E4B}">
                <a14:imgProps xmlns:a14="http://schemas.microsoft.com/office/drawing/2010/main">
                  <a14:imgLayer r:embed="rId6">
                    <a14:imgEffect>
                      <a14:backgroundRemoval t="394" b="100000" l="0" r="100000">
                        <a14:foregroundMark x1="93846" y1="85039" x2="93846" y2="85039"/>
                        <a14:foregroundMark x1="96923" y1="72835" x2="96923" y2="72835"/>
                        <a14:foregroundMark x1="97885" y1="79134" x2="97885" y2="79134"/>
                        <a14:foregroundMark x1="94808" y1="91339" x2="94808" y2="91339"/>
                      </a14:backgroundRemoval>
                    </a14:imgEffect>
                  </a14:imgLayer>
                </a14:imgProps>
              </a:ext>
            </a:extLst>
          </a:blip>
          <a:srcRect/>
          <a:stretch>
            <a:fillRect/>
          </a:stretch>
        </p:blipFill>
        <p:spPr bwMode="auto">
          <a:xfrm>
            <a:off x="2133600" y="1243680"/>
            <a:ext cx="4648200" cy="2273447"/>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6" name="Picture 5" descr="Image of a misshapen apple."/>
          <p:cNvPicPr>
            <a:picLocks noChangeAspect="1"/>
          </p:cNvPicPr>
          <p:nvPr/>
        </p:nvPicPr>
        <p:blipFill>
          <a:blip r:embed="rId7" cstate="email">
            <a:extLst>
              <a:ext uri="{BEBA8EAE-BF5A-486C-A8C5-ECC9F3942E4B}">
                <a14:imgProps xmlns:a14="http://schemas.microsoft.com/office/drawing/2010/main">
                  <a14:imgLayer r:embed="rId8">
                    <a14:imgEffect>
                      <a14:backgroundRemoval t="0" b="98286" l="0" r="98915"/>
                    </a14:imgEffect>
                  </a14:imgLayer>
                </a14:imgProps>
              </a:ext>
            </a:extLst>
          </a:blip>
          <a:srcRect/>
          <a:stretch>
            <a:fillRect/>
          </a:stretch>
        </p:blipFill>
        <p:spPr bwMode="auto">
          <a:xfrm>
            <a:off x="1877054" y="3658945"/>
            <a:ext cx="3521676" cy="2286000"/>
          </a:xfrm>
          <a:prstGeom prst="rect">
            <a:avLst/>
          </a:prstGeom>
          <a:noFill/>
          <a:ln w="9525">
            <a:noFill/>
            <a:miter lim="800000"/>
            <a:headEnd/>
            <a:tailEnd/>
          </a:ln>
          <a:effectLst>
            <a:outerShdw blurRad="50800" dist="63500" dir="2700000" algn="tl" rotWithShape="0">
              <a:prstClr val="black">
                <a:alpha val="40000"/>
              </a:prstClr>
            </a:outerShdw>
          </a:effectLst>
        </p:spPr>
      </p:pic>
      <p:sp>
        <p:nvSpPr>
          <p:cNvPr id="2" name="Title 1"/>
          <p:cNvSpPr>
            <a:spLocks noGrp="1"/>
          </p:cNvSpPr>
          <p:nvPr>
            <p:ph type="title"/>
          </p:nvPr>
        </p:nvSpPr>
        <p:spPr/>
        <p:txBody>
          <a:bodyPr>
            <a:normAutofit/>
          </a:bodyPr>
          <a:lstStyle/>
          <a:p>
            <a:r>
              <a:rPr lang="en-US" sz="3600" dirty="0"/>
              <a:t>Quality: Misshapen</a:t>
            </a:r>
          </a:p>
        </p:txBody>
      </p:sp>
      <p:pic>
        <p:nvPicPr>
          <p:cNvPr id="4" name="Content Placeholder 3" descr="Image of a misshapen strawberry."/>
          <p:cNvPicPr>
            <a:picLocks noGrp="1" noChangeAspect="1"/>
          </p:cNvPicPr>
          <p:nvPr>
            <p:ph sz="quarter" idx="10"/>
          </p:nvPr>
        </p:nvPicPr>
        <p:blipFill>
          <a:blip r:embed="rId9" cstate="print">
            <a:extLst>
              <a:ext uri="{BEBA8EAE-BF5A-486C-A8C5-ECC9F3942E4B}">
                <a14:imgProps xmlns:a14="http://schemas.microsoft.com/office/drawing/2010/main">
                  <a14:imgLayer r:embed="rId10">
                    <a14:imgEffect>
                      <a14:backgroundRemoval t="4397" b="89902" l="9972" r="89886">
                        <a14:backgroundMark x1="68661" y1="71987" x2="68661" y2="71987"/>
                        <a14:backgroundMark x1="50427" y1="73941" x2="50427" y2="73941"/>
                      </a14:backgroundRemoval>
                    </a14:imgEffect>
                  </a14:imgLayer>
                </a14:imgProps>
              </a:ext>
              <a:ext uri="{28A0092B-C50C-407E-A947-70E740481C1C}">
                <a14:useLocalDpi xmlns:a14="http://schemas.microsoft.com/office/drawing/2010/main" val="0"/>
              </a:ext>
            </a:extLst>
          </a:blip>
          <a:stretch>
            <a:fillRect/>
          </a:stretch>
        </p:blipFill>
        <p:spPr>
          <a:xfrm>
            <a:off x="7873092" y="4198352"/>
            <a:ext cx="3041744" cy="2659649"/>
          </a:xfrm>
          <a:effectLst>
            <a:outerShdw blurRad="50800" dist="63500" dir="2700000" algn="tl" rotWithShape="0">
              <a:prstClr val="black">
                <a:alpha val="40000"/>
              </a:prstClr>
            </a:outerShdw>
          </a:effectLst>
        </p:spPr>
      </p:pic>
      <p:sp>
        <p:nvSpPr>
          <p:cNvPr id="9" name="Slide Number Placeholder 8"/>
          <p:cNvSpPr>
            <a:spLocks noGrp="1"/>
          </p:cNvSpPr>
          <p:nvPr>
            <p:ph type="sldNum" sz="quarter" idx="4294967295"/>
          </p:nvPr>
        </p:nvSpPr>
        <p:spPr>
          <a:xfrm>
            <a:off x="8534400" y="7467600"/>
            <a:ext cx="2133600" cy="365125"/>
          </a:xfrm>
        </p:spPr>
        <p:txBody>
          <a:bodyPr/>
          <a:lstStyle/>
          <a:p>
            <a:pPr algn="ctr" eaLnBrk="1" latinLnBrk="0" hangingPunct="1"/>
            <a:fld id="{2BBB5E19-F10A-4C2F-BF6F-11C513378A2E}" type="slidenum">
              <a:rPr kumimoji="0" lang="en-US" smtClean="0"/>
              <a:pPr algn="ctr" eaLnBrk="1" latinLnBrk="0" hangingPunct="1"/>
              <a:t>9</a:t>
            </a:fld>
            <a:endParaRPr kumimoji="0" lang="en-US"/>
          </a:p>
        </p:txBody>
      </p:sp>
      <p:pic>
        <p:nvPicPr>
          <p:cNvPr id="6146" name="Picture 2" descr="Image of misshapen potato."/>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962" b="98558" l="0" r="100000"/>
                    </a14:imgEffect>
                  </a14:imgLayer>
                </a14:imgProps>
              </a:ext>
              <a:ext uri="{28A0092B-C50C-407E-A947-70E740481C1C}">
                <a14:useLocalDpi xmlns:a14="http://schemas.microsoft.com/office/drawing/2010/main" val="0"/>
              </a:ext>
            </a:extLst>
          </a:blip>
          <a:srcRect/>
          <a:stretch>
            <a:fillRect/>
          </a:stretch>
        </p:blipFill>
        <p:spPr bwMode="auto">
          <a:xfrm>
            <a:off x="5943600" y="3685526"/>
            <a:ext cx="2416566" cy="2103120"/>
          </a:xfrm>
          <a:prstGeom prst="rect">
            <a:avLst/>
          </a:prstGeom>
          <a:noFill/>
          <a:ln>
            <a:noFill/>
          </a:ln>
          <a:effectLst>
            <a:outerShdw blurRad="50800" dist="635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4419504"/>
      </p:ext>
    </p:extLst>
  </p:cSld>
  <p:clrMapOvr>
    <a:masterClrMapping/>
  </p:clrMapOvr>
  <p:transition/>
</p:sld>
</file>

<file path=ppt/theme/theme1.xml><?xml version="1.0" encoding="utf-8"?>
<a:theme xmlns:a="http://schemas.openxmlformats.org/drawingml/2006/main" name="PSUtheme2">
  <a:themeElements>
    <a:clrScheme name="Custom 13">
      <a:dk1>
        <a:srgbClr val="000000"/>
      </a:dk1>
      <a:lt1>
        <a:sysClr val="window" lastClr="FFFFFF"/>
      </a:lt1>
      <a:dk2>
        <a:srgbClr val="1565B2"/>
      </a:dk2>
      <a:lt2>
        <a:srgbClr val="FFFFFF"/>
      </a:lt2>
      <a:accent1>
        <a:srgbClr val="1565B2"/>
      </a:accent1>
      <a:accent2>
        <a:srgbClr val="F4811A"/>
      </a:accent2>
      <a:accent3>
        <a:srgbClr val="56187D"/>
      </a:accent3>
      <a:accent4>
        <a:srgbClr val="A32250"/>
      </a:accent4>
      <a:accent5>
        <a:srgbClr val="3AA33C"/>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ln>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Custom 13">
      <a:dk1>
        <a:srgbClr val="000000"/>
      </a:dk1>
      <a:lt1>
        <a:sysClr val="window" lastClr="FFFFFF"/>
      </a:lt1>
      <a:dk2>
        <a:srgbClr val="1565B2"/>
      </a:dk2>
      <a:lt2>
        <a:srgbClr val="FFFFFF"/>
      </a:lt2>
      <a:accent1>
        <a:srgbClr val="1565B2"/>
      </a:accent1>
      <a:accent2>
        <a:srgbClr val="F4811A"/>
      </a:accent2>
      <a:accent3>
        <a:srgbClr val="56187D"/>
      </a:accent3>
      <a:accent4>
        <a:srgbClr val="A32250"/>
      </a:accent4>
      <a:accent5>
        <a:srgbClr val="3AA33C"/>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ln>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p:properties xmlns:p="http://schemas.microsoft.com/office/2006/metadata/properties" xmlns:xsi="http://www.w3.org/2001/XMLSchema-instance">
  <documentManagement>
    <lcf76f155ced4ddcb4097134ff3c332f xmlns="df38bbad-0bb0-41a7-b78f-084b382b3af7">
      <Terms xmlns="http://schemas.microsoft.com/office/infopath/2007/PartnerControls"/>
    </lcf76f155ced4ddcb4097134ff3c332f>
    <TaxCatchAll xmlns="73fb875a-8af9-4255-b008-0995492d31cd" xsi:nil="true"/>
  </documentManagement>
</p:properties>
</file>

<file path=customXml/item12.xml><?xml version="1.0" encoding="utf-8"?>
<EsriMapsInfo xmlns="ESRI.ArcGIS.Mapping.OfficeIntegration.PowerPointInfo">
  <Version>Version1</Version>
  <RequiresSignIn>False</RequiresSignIn>
</EsriMapsInfo>
</file>

<file path=customXml/item13.xml><?xml version="1.0" encoding="utf-8"?>
<EsriMapsInfo xmlns="ESRI.ArcGIS.Mapping.OfficeIntegration.PowerPointInfo">
  <Version>Version1</Version>
  <RequiresSignIn>False</RequiresSignIn>
</EsriMapsInfo>
</file>

<file path=customXml/item14.xml><?xml version="1.0" encoding="utf-8"?>
<EsriMapsInfo xmlns="ESRI.ArcGIS.Mapping.OfficeIntegration.PowerPointInfo">
  <Version>Version1</Version>
  <RequiresSignIn>False</RequiresSignIn>
</EsriMapsInfo>
</file>

<file path=customXml/item15.xml><?xml version="1.0" encoding="utf-8"?>
<EsriMapsInfo xmlns="ESRI.ArcGIS.Mapping.OfficeIntegration.PowerPointInfo">
  <Version>Version1</Version>
  <RequiresSignIn>False</RequiresSignIn>
</EsriMapsInfo>
</file>

<file path=customXml/item16.xml><?xml version="1.0" encoding="utf-8"?>
<EsriMapsInfo xmlns="ESRI.ArcGIS.Mapping.OfficeIntegration.PowerPointInfo">
  <Version>Version1</Version>
  <RequiresSignIn>False</RequiresSignIn>
</EsriMapsInfo>
</file>

<file path=customXml/item17.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6.xml><?xml version="1.0" encoding="utf-8"?>
<ct:contentTypeSchema xmlns:ct="http://schemas.microsoft.com/office/2006/metadata/contentType" xmlns:ma="http://schemas.microsoft.com/office/2006/metadata/properties/metaAttributes" ct:_="" ma:_="" ma:contentTypeName="Document" ma:contentTypeID="0x010100B45F41949DA2A940B8D082ECAF8F142D" ma:contentTypeVersion="16" ma:contentTypeDescription="Create a new document." ma:contentTypeScope="" ma:versionID="d6b3227db6851cc0cea80b98300a0e82">
  <xsd:schema xmlns:xsd="http://www.w3.org/2001/XMLSchema" xmlns:xs="http://www.w3.org/2001/XMLSchema" xmlns:p="http://schemas.microsoft.com/office/2006/metadata/properties" xmlns:ns2="df38bbad-0bb0-41a7-b78f-084b382b3af7" xmlns:ns3="e9322675-4e6c-4dcb-b08b-f40420b09916" xmlns:ns4="73fb875a-8af9-4255-b008-0995492d31cd" targetNamespace="http://schemas.microsoft.com/office/2006/metadata/properties" ma:root="true" ma:fieldsID="45a94729190c7cf5637891a2a156de65" ns2:_="" ns3:_="" ns4:_="">
    <xsd:import namespace="df38bbad-0bb0-41a7-b78f-084b382b3af7"/>
    <xsd:import namespace="e9322675-4e6c-4dcb-b08b-f40420b09916"/>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38bbad-0bb0-41a7-b78f-084b382b3a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9322675-4e6c-4dcb-b08b-f40420b0991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448fc01c-e69d-4de5-96fd-ab5470473b8d}" ma:internalName="TaxCatchAll" ma:showField="CatchAllData" ma:web="e9322675-4e6c-4dcb-b08b-f40420b099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7.xml><?xml version="1.0" encoding="utf-8"?>
<?mso-contentType ?>
<FormTemplates xmlns="http://schemas.microsoft.com/sharepoint/v3/contenttype/forms">
  <Display>DocumentLibraryForm</Display>
  <Edit>DocumentLibraryForm</Edit>
  <New>DocumentLibraryForm</New>
</FormTemplates>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BB068F50-E8E2-4428-9F3D-69E50323541F}">
  <ds:schemaRefs>
    <ds:schemaRef ds:uri="ESRI.ArcGIS.Mapping.OfficeIntegration.PowerPointInfo"/>
  </ds:schemaRefs>
</ds:datastoreItem>
</file>

<file path=customXml/itemProps10.xml><?xml version="1.0" encoding="utf-8"?>
<ds:datastoreItem xmlns:ds="http://schemas.openxmlformats.org/officeDocument/2006/customXml" ds:itemID="{48E819C6-76D9-4C21-9A52-22458E33484D}">
  <ds:schemaRefs>
    <ds:schemaRef ds:uri="ESRI.ArcGIS.Mapping.OfficeIntegration.PowerPointInfo"/>
  </ds:schemaRefs>
</ds:datastoreItem>
</file>

<file path=customXml/itemProps11.xml><?xml version="1.0" encoding="utf-8"?>
<ds:datastoreItem xmlns:ds="http://schemas.openxmlformats.org/officeDocument/2006/customXml" ds:itemID="{B1924A0A-398D-4AC7-B9F7-529EA60940CF}">
  <ds:schemaRefs>
    <ds:schemaRef ds:uri="73fb875a-8af9-4255-b008-0995492d31cd"/>
    <ds:schemaRef ds:uri="aa16a7f6-ad7c-47b6-99e8-107db7961b82"/>
    <ds:schemaRef ds:uri="df38bbad-0bb0-41a7-b78f-084b382b3af7"/>
    <ds:schemaRef ds:uri="f752c444-adc9-4143-ab7c-b231eb34af9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12.xml><?xml version="1.0" encoding="utf-8"?>
<ds:datastoreItem xmlns:ds="http://schemas.openxmlformats.org/officeDocument/2006/customXml" ds:itemID="{9C13F5E1-5F46-48A4-AC18-23BF14DC9341}">
  <ds:schemaRefs>
    <ds:schemaRef ds:uri="ESRI.ArcGIS.Mapping.OfficeIntegration.PowerPointInfo"/>
  </ds:schemaRefs>
</ds:datastoreItem>
</file>

<file path=customXml/itemProps13.xml><?xml version="1.0" encoding="utf-8"?>
<ds:datastoreItem xmlns:ds="http://schemas.openxmlformats.org/officeDocument/2006/customXml" ds:itemID="{DC920DF5-ECD4-4A55-B76B-5E5F9E5A90C3}">
  <ds:schemaRefs>
    <ds:schemaRef ds:uri="ESRI.ArcGIS.Mapping.OfficeIntegration.PowerPointInfo"/>
  </ds:schemaRefs>
</ds:datastoreItem>
</file>

<file path=customXml/itemProps14.xml><?xml version="1.0" encoding="utf-8"?>
<ds:datastoreItem xmlns:ds="http://schemas.openxmlformats.org/officeDocument/2006/customXml" ds:itemID="{4AD7B8BB-36AE-4D82-8E3D-2CDB6F367D74}">
  <ds:schemaRefs>
    <ds:schemaRef ds:uri="ESRI.ArcGIS.Mapping.OfficeIntegration.PowerPointInfo"/>
  </ds:schemaRefs>
</ds:datastoreItem>
</file>

<file path=customXml/itemProps15.xml><?xml version="1.0" encoding="utf-8"?>
<ds:datastoreItem xmlns:ds="http://schemas.openxmlformats.org/officeDocument/2006/customXml" ds:itemID="{6B2BCACB-2E92-4789-B2B8-828AD5A2FFED}">
  <ds:schemaRefs>
    <ds:schemaRef ds:uri="ESRI.ArcGIS.Mapping.OfficeIntegration.PowerPointInfo"/>
  </ds:schemaRefs>
</ds:datastoreItem>
</file>

<file path=customXml/itemProps16.xml><?xml version="1.0" encoding="utf-8"?>
<ds:datastoreItem xmlns:ds="http://schemas.openxmlformats.org/officeDocument/2006/customXml" ds:itemID="{17387CD6-E141-49FB-8793-29A4412C796F}">
  <ds:schemaRefs>
    <ds:schemaRef ds:uri="ESRI.ArcGIS.Mapping.OfficeIntegration.PowerPointInfo"/>
  </ds:schemaRefs>
</ds:datastoreItem>
</file>

<file path=customXml/itemProps17.xml><?xml version="1.0" encoding="utf-8"?>
<ds:datastoreItem xmlns:ds="http://schemas.openxmlformats.org/officeDocument/2006/customXml" ds:itemID="{5D2255B9-4B60-45F4-8993-F1D2A70EB183}">
  <ds:schemaRefs>
    <ds:schemaRef ds:uri="ESRI.ArcGIS.Mapping.OfficeIntegration.PowerPointInfo"/>
  </ds:schemaRefs>
</ds:datastoreItem>
</file>

<file path=customXml/itemProps2.xml><?xml version="1.0" encoding="utf-8"?>
<ds:datastoreItem xmlns:ds="http://schemas.openxmlformats.org/officeDocument/2006/customXml" ds:itemID="{D2AFDE57-025C-484F-BD45-D4D0156E7C26}">
  <ds:schemaRefs>
    <ds:schemaRef ds:uri="ESRI.ArcGIS.Mapping.OfficeIntegration.PowerPointInfo"/>
  </ds:schemaRefs>
</ds:datastoreItem>
</file>

<file path=customXml/itemProps3.xml><?xml version="1.0" encoding="utf-8"?>
<ds:datastoreItem xmlns:ds="http://schemas.openxmlformats.org/officeDocument/2006/customXml" ds:itemID="{6F2BCD3B-2B13-42DE-8B1D-AF27F8FBFDA2}">
  <ds:schemaRefs>
    <ds:schemaRef ds:uri="ESRI.ArcGIS.Mapping.OfficeIntegration.PowerPointInfo"/>
  </ds:schemaRefs>
</ds:datastoreItem>
</file>

<file path=customXml/itemProps4.xml><?xml version="1.0" encoding="utf-8"?>
<ds:datastoreItem xmlns:ds="http://schemas.openxmlformats.org/officeDocument/2006/customXml" ds:itemID="{4E2C02C9-F556-4C8F-9164-8E9D9E1C0A25}">
  <ds:schemaRefs>
    <ds:schemaRef ds:uri="ESRI.ArcGIS.Mapping.OfficeIntegration.PowerPointInfo"/>
  </ds:schemaRefs>
</ds:datastoreItem>
</file>

<file path=customXml/itemProps5.xml><?xml version="1.0" encoding="utf-8"?>
<ds:datastoreItem xmlns:ds="http://schemas.openxmlformats.org/officeDocument/2006/customXml" ds:itemID="{E97A565F-3078-475A-9BA2-052CD425C19A}">
  <ds:schemaRefs>
    <ds:schemaRef ds:uri="ESRI.ArcGIS.Mapping.OfficeIntegration.PowerPointInfo"/>
  </ds:schemaRefs>
</ds:datastoreItem>
</file>

<file path=customXml/itemProps6.xml><?xml version="1.0" encoding="utf-8"?>
<ds:datastoreItem xmlns:ds="http://schemas.openxmlformats.org/officeDocument/2006/customXml" ds:itemID="{63B45CE5-E313-4A8B-9EDB-FE01920EB147}">
  <ds:schemaRefs>
    <ds:schemaRef ds:uri="73fb875a-8af9-4255-b008-0995492d31cd"/>
    <ds:schemaRef ds:uri="df38bbad-0bb0-41a7-b78f-084b382b3af7"/>
    <ds:schemaRef ds:uri="e9322675-4e6c-4dcb-b08b-f40420b0991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7.xml><?xml version="1.0" encoding="utf-8"?>
<ds:datastoreItem xmlns:ds="http://schemas.openxmlformats.org/officeDocument/2006/customXml" ds:itemID="{1E9A0CF0-B336-4DF2-BFBB-022A3578E8E3}">
  <ds:schemaRefs>
    <ds:schemaRef ds:uri="http://schemas.microsoft.com/sharepoint/v3/contenttype/forms"/>
  </ds:schemaRefs>
</ds:datastoreItem>
</file>

<file path=customXml/itemProps8.xml><?xml version="1.0" encoding="utf-8"?>
<ds:datastoreItem xmlns:ds="http://schemas.openxmlformats.org/officeDocument/2006/customXml" ds:itemID="{CAF4987E-D76D-4249-85C3-0A71BC8E34AB}">
  <ds:schemaRefs>
    <ds:schemaRef ds:uri="ESRI.ArcGIS.Mapping.OfficeIntegration.PowerPointInfo"/>
  </ds:schemaRefs>
</ds:datastoreItem>
</file>

<file path=customXml/itemProps9.xml><?xml version="1.0" encoding="utf-8"?>
<ds:datastoreItem xmlns:ds="http://schemas.openxmlformats.org/officeDocument/2006/customXml" ds:itemID="{E0448899-3530-490F-BA80-78CA056F6664}">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PSUtheme2</Template>
  <TotalTime>522</TotalTime>
  <Words>5442</Words>
  <Application>Microsoft Office PowerPoint</Application>
  <PresentationFormat>Widescreen</PresentationFormat>
  <Paragraphs>310</Paragraphs>
  <Slides>29</Slides>
  <Notes>29</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29</vt:i4>
      </vt:variant>
    </vt:vector>
  </HeadingPairs>
  <TitlesOfParts>
    <vt:vector size="39" baseType="lpstr">
      <vt:lpstr>Arial</vt:lpstr>
      <vt:lpstr>Calibri</vt:lpstr>
      <vt:lpstr>Cambria</vt:lpstr>
      <vt:lpstr>Lucida Grande</vt:lpstr>
      <vt:lpstr>Source Sans Pro</vt:lpstr>
      <vt:lpstr>Times New Roman</vt:lpstr>
      <vt:lpstr>Verdana</vt:lpstr>
      <vt:lpstr>Wingdings</vt:lpstr>
      <vt:lpstr>PSUtheme2</vt:lpstr>
      <vt:lpstr>Office Theme</vt:lpstr>
      <vt:lpstr>Quality and Condition</vt:lpstr>
      <vt:lpstr>Objectives</vt:lpstr>
      <vt:lpstr>Making the Grade</vt:lpstr>
      <vt:lpstr>Grades</vt:lpstr>
      <vt:lpstr>Quality</vt:lpstr>
      <vt:lpstr>What Does Quality Mean? </vt:lpstr>
      <vt:lpstr>Communication </vt:lpstr>
      <vt:lpstr>Defects</vt:lpstr>
      <vt:lpstr>Quality: Misshapen</vt:lpstr>
      <vt:lpstr>Quality: Scars</vt:lpstr>
      <vt:lpstr>Quality: Poorly Colored</vt:lpstr>
      <vt:lpstr>Quality: Size</vt:lpstr>
      <vt:lpstr>Plant Diseases Affecting “Quality”</vt:lpstr>
      <vt:lpstr>Plant Diseases Affecting “Quality” Cont. </vt:lpstr>
      <vt:lpstr>Insects Affecting “Quality”</vt:lpstr>
      <vt:lpstr>Condition</vt:lpstr>
      <vt:lpstr>What is a condition defect? </vt:lpstr>
      <vt:lpstr>Condition: Bruising</vt:lpstr>
      <vt:lpstr>Condition: Shriveling</vt:lpstr>
      <vt:lpstr>Condition: Discoloration</vt:lpstr>
      <vt:lpstr>Condition: Discoloration, Cont. </vt:lpstr>
      <vt:lpstr>Condition: Russet Spotting</vt:lpstr>
      <vt:lpstr>Condition: Abnormal Color</vt:lpstr>
      <vt:lpstr>Condition: Decay</vt:lpstr>
      <vt:lpstr>Condition: Decay, Cont. </vt:lpstr>
      <vt:lpstr>Condition: Color </vt:lpstr>
      <vt:lpstr>Condition: Internal Quality</vt:lpstr>
      <vt:lpstr>Condition: Ripeness</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Rulffes, Ashley - AMS</dc:creator>
  <cp:lastModifiedBy>Del Rosario, Katie - FNS</cp:lastModifiedBy>
  <cp:revision>22</cp:revision>
  <cp:lastPrinted>2018-11-30T16:40:23Z</cp:lastPrinted>
  <dcterms:created xsi:type="dcterms:W3CDTF">2015-01-09T14:20:10Z</dcterms:created>
  <dcterms:modified xsi:type="dcterms:W3CDTF">2023-01-24T17:29:25Z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0x010100B45F41949DA2A940B8D082ECAF8F142D</vt:lpwstr>
  </property>
  <property fmtid="{D5CDD505-2E9C-101B-9397-08002B2CF9AE}" pid="3" name="_dlc_DocIdItemGuid">
    <vt:lpwstr>2c473dfd-3ab5-4fbc-85a8-3b3317fca5bf</vt:lpwstr>
  </property>
  <property fmtid="{D5CDD505-2E9C-101B-9397-08002B2CF9AE}" pid="4" name="MediaServiceImageTags">
    <vt:lpwstr/>
  </property>
</Properties>
</file>