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6"/>
  </p:sldMasterIdLst>
  <p:notesMasterIdLst>
    <p:notesMasterId r:id="rId39"/>
  </p:notesMasterIdLst>
  <p:handoutMasterIdLst>
    <p:handoutMasterId r:id="rId40"/>
  </p:handoutMasterIdLst>
  <p:sldIdLst>
    <p:sldId id="330" r:id="rId17"/>
    <p:sldId id="331" r:id="rId18"/>
    <p:sldId id="277" r:id="rId19"/>
    <p:sldId id="333" r:id="rId20"/>
    <p:sldId id="269" r:id="rId21"/>
    <p:sldId id="278" r:id="rId22"/>
    <p:sldId id="288" r:id="rId23"/>
    <p:sldId id="291" r:id="rId24"/>
    <p:sldId id="292" r:id="rId25"/>
    <p:sldId id="334" r:id="rId26"/>
    <p:sldId id="335" r:id="rId27"/>
    <p:sldId id="309" r:id="rId28"/>
    <p:sldId id="294" r:id="rId29"/>
    <p:sldId id="280" r:id="rId30"/>
    <p:sldId id="293" r:id="rId31"/>
    <p:sldId id="295" r:id="rId32"/>
    <p:sldId id="298" r:id="rId33"/>
    <p:sldId id="336" r:id="rId34"/>
    <p:sldId id="315" r:id="rId35"/>
    <p:sldId id="275" r:id="rId36"/>
    <p:sldId id="283" r:id="rId37"/>
    <p:sldId id="337" r:id="rId38"/>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4F6A40F-8F98-42C1-C90C-D1F00E543E30}" name="Dew-Johnson, Michaela - FNS" initials="DF" userId="S::michaela.dew-johnson@usda.gov::8403402b-608e-45e7-b3f3-e6b2f9400acd" providerId="AD"/>
  <p188:author id="{AFF01723-95AA-E329-4070-5953B2B0AF8C}" name="Emma Kingsbury" initials="EK" userId="Emma Kingsbury"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Office of Food Safety" initials="CF" lastIdx="4" clrIdx="0"/>
  <p:cmAuthor id="1" name="DelRosario, Katie" initials="OFS-KDR"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B38D4D-05CB-490E-8C4F-BCA6115FCE24}" v="592" dt="2023-01-24T16:48:16.8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19" autoAdjust="0"/>
    <p:restoredTop sz="87779" autoAdjust="0"/>
  </p:normalViewPr>
  <p:slideViewPr>
    <p:cSldViewPr>
      <p:cViewPr varScale="1">
        <p:scale>
          <a:sx n="98" d="100"/>
          <a:sy n="98" d="100"/>
        </p:scale>
        <p:origin x="96" y="126"/>
      </p:cViewPr>
      <p:guideLst>
        <p:guide orient="horz" pos="2160"/>
        <p:guide pos="3840"/>
      </p:guideLst>
    </p:cSldViewPr>
  </p:slideViewPr>
  <p:outlineViewPr>
    <p:cViewPr>
      <p:scale>
        <a:sx n="33" d="100"/>
        <a:sy n="33" d="100"/>
      </p:scale>
      <p:origin x="0" y="-508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6" d="100"/>
          <a:sy n="86" d="100"/>
        </p:scale>
        <p:origin x="3822"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notesMaster" Target="notesMasters/notesMaster1.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Master" Target="slideMasters/slideMaster1.xml"/><Relationship Id="rId29"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10" Type="http://schemas.openxmlformats.org/officeDocument/2006/relationships/customXml" Target="../customXml/item10.xml"/><Relationship Id="rId19" Type="http://schemas.openxmlformats.org/officeDocument/2006/relationships/slide" Target="slides/slide3.xml"/><Relationship Id="rId31" Type="http://schemas.openxmlformats.org/officeDocument/2006/relationships/slide" Target="slides/slide15.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viewProps" Target="viewProps.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microsoft.com/office/2015/10/relationships/revisionInfo" Target="revisionInfo.xml"/><Relationship Id="rId20" Type="http://schemas.openxmlformats.org/officeDocument/2006/relationships/slide" Target="slides/slide4.xml"/><Relationship Id="rId4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p:cNvSpPr>
            <a:spLocks noGrp="1"/>
          </p:cNvSpPr>
          <p:nvPr>
            <p:ph type="ftr" sz="quarter" idx="2"/>
          </p:nvPr>
        </p:nvSpPr>
        <p:spPr>
          <a:xfrm>
            <a:off x="0" y="9119474"/>
            <a:ext cx="3169920" cy="480060"/>
          </a:xfrm>
          <a:prstGeom prst="rect">
            <a:avLst/>
          </a:prstGeom>
        </p:spPr>
        <p:txBody>
          <a:bodyPr vert="horz" lIns="96647" tIns="48324" rIns="96647" bIns="48324" rtlCol="0" anchor="b"/>
          <a:lstStyle>
            <a:lvl1pPr algn="l">
              <a:defRPr sz="1300"/>
            </a:lvl1pPr>
          </a:lstStyle>
          <a:p>
            <a:r>
              <a:rPr lang="en-US" sz="1500" dirty="0"/>
              <a:t>Receiving and Storage</a:t>
            </a:r>
          </a:p>
          <a:p>
            <a:endParaRPr lang="en-US" dirty="0"/>
          </a:p>
        </p:txBody>
      </p:sp>
      <p:sp>
        <p:nvSpPr>
          <p:cNvPr id="6" name="Slide Number Placeholder 5"/>
          <p:cNvSpPr>
            <a:spLocks noGrp="1"/>
          </p:cNvSpPr>
          <p:nvPr>
            <p:ph type="sldNum" sz="quarter" idx="3"/>
          </p:nvPr>
        </p:nvSpPr>
        <p:spPr>
          <a:xfrm>
            <a:off x="4143375" y="9120189"/>
            <a:ext cx="3170238" cy="479425"/>
          </a:xfrm>
          <a:prstGeom prst="rect">
            <a:avLst/>
          </a:prstGeom>
        </p:spPr>
        <p:txBody>
          <a:bodyPr vert="horz" lIns="91427" tIns="45714" rIns="91427" bIns="45714" rtlCol="0" anchor="b"/>
          <a:lstStyle>
            <a:lvl1pPr algn="r">
              <a:defRPr sz="1200"/>
            </a:lvl1pPr>
          </a:lstStyle>
          <a:p>
            <a:fld id="{1D789FCD-8DE1-4519-AEAB-BBA9A1690CA3}" type="slidenum">
              <a:rPr lang="en-US" smtClean="0"/>
              <a:t>‹#›</a:t>
            </a:fld>
            <a:endParaRPr lang="en-US"/>
          </a:p>
        </p:txBody>
      </p:sp>
    </p:spTree>
    <p:extLst>
      <p:ext uri="{BB962C8B-B14F-4D97-AF65-F5344CB8AC3E}">
        <p14:creationId xmlns:p14="http://schemas.microsoft.com/office/powerpoint/2010/main" val="22837473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47" tIns="48324" rIns="96647" bIns="48324" rtlCol="0"/>
          <a:lstStyle>
            <a:lvl1pPr algn="l">
              <a:defRPr sz="13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647" tIns="48324" rIns="96647" bIns="48324" rtlCol="0"/>
          <a:lstStyle>
            <a:lvl1pPr algn="r">
              <a:defRPr sz="1300"/>
            </a:lvl1pPr>
          </a:lstStyle>
          <a:p>
            <a:fld id="{D6F0B65A-F3BB-4633-A6F1-19F8580D6F71}" type="datetimeFigureOut">
              <a:rPr lang="en-US" smtClean="0"/>
              <a:t>1/24/2023</a:t>
            </a:fld>
            <a:endParaRPr lang="en-US" dirty="0"/>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47" tIns="48324" rIns="96647" bIns="48324"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47" tIns="48324" rIns="96647" bIns="4832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47" tIns="48324" rIns="96647" bIns="48324"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47" tIns="48324" rIns="96647" bIns="48324" rtlCol="0" anchor="b"/>
          <a:lstStyle>
            <a:lvl1pPr algn="r">
              <a:defRPr sz="1300"/>
            </a:lvl1pPr>
          </a:lstStyle>
          <a:p>
            <a:fld id="{7AB0A330-4B5D-4B29-94F5-CB9B2A5F1B07}" type="slidenum">
              <a:rPr lang="en-US" smtClean="0"/>
              <a:t>‹#›</a:t>
            </a:fld>
            <a:endParaRPr lang="en-US" dirty="0"/>
          </a:p>
        </p:txBody>
      </p:sp>
    </p:spTree>
    <p:extLst>
      <p:ext uri="{BB962C8B-B14F-4D97-AF65-F5344CB8AC3E}">
        <p14:creationId xmlns:p14="http://schemas.microsoft.com/office/powerpoint/2010/main" val="1146110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Note to instructor: Welcome participants to this training session.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F4C4777-F427-4129-A57D-480341267A3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7064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Tomatoes ripen from the inside out and from the blossom end up (Generally).</a:t>
            </a:r>
          </a:p>
          <a:p>
            <a:endParaRPr lang="en-US" dirty="0"/>
          </a:p>
        </p:txBody>
      </p:sp>
      <p:sp>
        <p:nvSpPr>
          <p:cNvPr id="4" name="Slide Number Placeholder 3"/>
          <p:cNvSpPr>
            <a:spLocks noGrp="1"/>
          </p:cNvSpPr>
          <p:nvPr>
            <p:ph type="sldNum" sz="quarter" idx="10"/>
          </p:nvPr>
        </p:nvSpPr>
        <p:spPr/>
        <p:txBody>
          <a:bodyPr/>
          <a:lstStyle/>
          <a:p>
            <a:fld id="{7AB0A330-4B5D-4B29-94F5-CB9B2A5F1B07}" type="slidenum">
              <a:rPr lang="en-US" smtClean="0"/>
              <a:t>10</a:t>
            </a:fld>
            <a:endParaRPr lang="en-US" dirty="0"/>
          </a:p>
        </p:txBody>
      </p:sp>
    </p:spTree>
    <p:extLst>
      <p:ext uri="{BB962C8B-B14F-4D97-AF65-F5344CB8AC3E}">
        <p14:creationId xmlns:p14="http://schemas.microsoft.com/office/powerpoint/2010/main" val="432156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It is important to write the date you received each produce delivery on every item or case.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practice will help you with FIFO (First In; First Out) inventory rotation and tracking the product in the event of a food recall, or in case there are any questions.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Helpful hint: (Mark the receive date using a Julian date) example- January 1 would be 001, January 15 would be 015. This is useful because a quick glance at the receipt date on carton/packaging to see that the lowest number has been in the cooler longest. </a:t>
            </a:r>
            <a:endParaRPr lang="en-US" dirty="0"/>
          </a:p>
          <a:p>
            <a:endParaRPr lang="en-US" dirty="0"/>
          </a:p>
          <a:p>
            <a:r>
              <a:rPr lang="en-US" u="sng" dirty="0"/>
              <a:t>Used for receiving date</a:t>
            </a:r>
            <a:r>
              <a:rPr lang="en-US" dirty="0"/>
              <a:t>, does not get confused with a (expiration or use by date). Train all kitchen staff to recognize as received date (especially for any recall)</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B0A330-4B5D-4B29-94F5-CB9B2A5F1B07}"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34982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Now, we’re going to talk about storing produce. In particular, optimal storage location for temperature and conditions to give you the longest shelf-life possible on your products and allow for proper product traceability. </a:t>
            </a:r>
          </a:p>
          <a:p>
            <a:endParaRPr lang="en-US" b="1" i="1" dirty="0"/>
          </a:p>
          <a:p>
            <a:r>
              <a:rPr lang="en-US" dirty="0"/>
              <a:t>The shelf life of fresh fruits and vegetables depends on the condition in which it was received, and how the produce is stored in your kitchen. Each produce item has specific storage recommendations to maintain quality. Generally, there are two storage location categories: refrigerated storage, or dry storage, which is at room temperature. Some produce, like apples, may be stored in the refrigerator or at room temperature, although storing apples at room temperature will hasten deterioration. Apples may last five times longer in the refrigerator. </a:t>
            </a:r>
            <a:endParaRPr lang="en-US" b="1" i="1" dirty="0"/>
          </a:p>
        </p:txBody>
      </p:sp>
      <p:sp>
        <p:nvSpPr>
          <p:cNvPr id="4" name="Slide Number Placeholder 3"/>
          <p:cNvSpPr>
            <a:spLocks noGrp="1"/>
          </p:cNvSpPr>
          <p:nvPr>
            <p:ph type="sldNum" sz="quarter" idx="5"/>
          </p:nvPr>
        </p:nvSpPr>
        <p:spPr/>
        <p:txBody>
          <a:bodyPr/>
          <a:lstStyle/>
          <a:p>
            <a:fld id="{7AB0A330-4B5D-4B29-94F5-CB9B2A5F1B07}" type="slidenum">
              <a:rPr lang="en-US" smtClean="0"/>
              <a:t>12</a:t>
            </a:fld>
            <a:endParaRPr lang="en-US" dirty="0"/>
          </a:p>
        </p:txBody>
      </p:sp>
    </p:spTree>
    <p:extLst>
      <p:ext uri="{BB962C8B-B14F-4D97-AF65-F5344CB8AC3E}">
        <p14:creationId xmlns:p14="http://schemas.microsoft.com/office/powerpoint/2010/main" val="519163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Some produce, especially fruits, release ethylene gas to help ripen the fruit. Ethylene is an odorless, colorless gas. Have you ever ripened an avocado or a pear at home by putting it in a paper bag with a ripe banana? The pear will ripen because the banana is naturally releasing ethylene gas. Commercially, ethylene gas is introduced to uniformly ripen avocados, bananas, mangoes, and tomatoes. </a:t>
            </a:r>
          </a:p>
          <a:p>
            <a:endParaRPr lang="en-US" baseline="0" dirty="0"/>
          </a:p>
          <a:p>
            <a:r>
              <a:rPr lang="en-US" baseline="0" dirty="0"/>
              <a:t>“Normally” you wouldn’t want to receive containers with various colors which is an indication of various stages of ripeness.</a:t>
            </a:r>
          </a:p>
          <a:p>
            <a:endParaRPr lang="en-US" baseline="0" dirty="0"/>
          </a:p>
          <a:p>
            <a:r>
              <a:rPr lang="en-US" baseline="0" dirty="0"/>
              <a:t>(These are heirloom, just an example of color variations.)</a:t>
            </a:r>
          </a:p>
          <a:p>
            <a:r>
              <a:rPr lang="en-US" baseline="0" dirty="0"/>
              <a:t>It is used to “kick start” the “natural” ripening process.  </a:t>
            </a:r>
          </a:p>
          <a:p>
            <a:r>
              <a:rPr lang="en-US" baseline="0" dirty="0"/>
              <a:t>Product is warm, then gassed.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B0A330-4B5D-4B29-94F5-CB9B2A5F1B07}"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8054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A common problem in storage is keeping the ethylene producers and the ethylene sensitive produce in the same area.</a:t>
            </a:r>
          </a:p>
          <a:p>
            <a:endParaRPr lang="en-US" dirty="0"/>
          </a:p>
          <a:p>
            <a:r>
              <a:rPr lang="en-US" dirty="0"/>
              <a:t>Build-up of the chemical compound </a:t>
            </a:r>
            <a:r>
              <a:rPr lang="en-US" b="1" i="1" dirty="0"/>
              <a:t>“Ethylene gas” </a:t>
            </a:r>
            <a:r>
              <a:rPr lang="en-US" dirty="0"/>
              <a:t>will cause them to go </a:t>
            </a:r>
            <a:r>
              <a:rPr lang="en-US" b="1" i="1" dirty="0"/>
              <a:t>OFF.</a:t>
            </a:r>
          </a:p>
          <a:p>
            <a:endParaRPr lang="en-US" dirty="0"/>
          </a:p>
          <a:p>
            <a:r>
              <a:rPr lang="en-US" sz="1200" kern="1200" dirty="0">
                <a:solidFill>
                  <a:schemeClr val="tx1"/>
                </a:solidFill>
                <a:effectLst/>
                <a:latin typeface="+mn-lt"/>
                <a:ea typeface="+mn-ea"/>
                <a:cs typeface="+mn-cs"/>
              </a:rPr>
              <a:t>Commercially, ethylene gas is </a:t>
            </a:r>
            <a:r>
              <a:rPr lang="en-US" dirty="0"/>
              <a:t>introduced</a:t>
            </a:r>
            <a:r>
              <a:rPr lang="en-US" sz="1200" kern="1200" dirty="0">
                <a:solidFill>
                  <a:schemeClr val="tx1"/>
                </a:solidFill>
                <a:effectLst/>
                <a:latin typeface="+mn-lt"/>
                <a:ea typeface="+mn-ea"/>
                <a:cs typeface="+mn-cs"/>
              </a:rPr>
              <a:t> only to </a:t>
            </a:r>
            <a:r>
              <a:rPr lang="en-US" sz="1200" u="sng" kern="1200" dirty="0">
                <a:solidFill>
                  <a:schemeClr val="tx1"/>
                </a:solidFill>
                <a:effectLst/>
                <a:latin typeface="+mn-lt"/>
                <a:ea typeface="+mn-ea"/>
                <a:cs typeface="+mn-cs"/>
              </a:rPr>
              <a:t>uniformly</a:t>
            </a:r>
            <a:r>
              <a:rPr lang="en-US" sz="1200" kern="1200" dirty="0">
                <a:solidFill>
                  <a:schemeClr val="tx1"/>
                </a:solidFill>
                <a:effectLst/>
                <a:latin typeface="+mn-lt"/>
                <a:ea typeface="+mn-ea"/>
                <a:cs typeface="+mn-cs"/>
              </a:rPr>
              <a:t> ripen avocados, bananas, mangoes, and tomatoes.</a:t>
            </a:r>
            <a:endParaRPr lang="en-US" sz="1200" kern="1200" dirty="0">
              <a:solidFill>
                <a:schemeClr val="tx1"/>
              </a:solidFill>
              <a:effectLst/>
              <a:latin typeface="+mn-lt"/>
              <a:cs typeface="Calibri"/>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Unfortunately, ethylene gas may damage other produce, particularly vegetables.</a:t>
            </a:r>
            <a:r>
              <a:rPr lang="en-US" dirty="0"/>
              <a:t> </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 examples of damage that can be caused by ethylene gas—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russet spotting on lettuce,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bitter taste in carrots,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yellowing of broccoli, cucumber, and spinach,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and an overall decreased shelf life.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Bottom line, some produce release ethylene and some have varying degrees of sensitivity to it, so storing them together has an effect.</a:t>
            </a:r>
            <a:endParaRPr lang="en-US" sz="1200" kern="1200" dirty="0">
              <a:solidFill>
                <a:schemeClr val="tx1"/>
              </a:solidFill>
              <a:effectLst/>
              <a:latin typeface="+mn-lt"/>
              <a:cs typeface="Calibri"/>
            </a:endParaRP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B0A330-4B5D-4B29-94F5-CB9B2A5F1B07}"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23391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b="1" u="sng" baseline="0" dirty="0"/>
              <a:t>Try to separate ethylene producers from ethylene sensitive product</a:t>
            </a:r>
            <a:r>
              <a:rPr lang="en-US" b="1" baseline="0" dirty="0"/>
              <a:t>. </a:t>
            </a:r>
          </a:p>
          <a:p>
            <a:pPr defTabSz="914266">
              <a:defRPr/>
            </a:pPr>
            <a:endParaRPr lang="en-US" dirty="0"/>
          </a:p>
          <a:p>
            <a:pPr defTabSz="914266">
              <a:defRPr/>
            </a:pPr>
            <a:r>
              <a:rPr lang="en-US" dirty="0"/>
              <a:t>Ethylene acts like a ripening hormone and can speed spoilage.</a:t>
            </a:r>
            <a:endParaRPr lang="en-US" b="1" baseline="0" dirty="0"/>
          </a:p>
          <a:p>
            <a:pPr defTabSz="914266">
              <a:defRPr/>
            </a:pPr>
            <a:endParaRPr lang="en-US" b="1" baseline="0" dirty="0"/>
          </a:p>
          <a:p>
            <a:pPr defTabSz="914266">
              <a:defRPr/>
            </a:pPr>
            <a:r>
              <a:rPr lang="en-US" b="1" dirty="0"/>
              <a:t>Fruits and vegetables don’t play well together.</a:t>
            </a:r>
            <a:r>
              <a:rPr lang="en-US" dirty="0"/>
              <a:t> </a:t>
            </a:r>
          </a:p>
          <a:p>
            <a:pPr defTabSz="914266">
              <a:defRPr/>
            </a:pPr>
            <a:endParaRPr lang="en-US" dirty="0"/>
          </a:p>
          <a:p>
            <a:pPr defTabSz="914266">
              <a:defRPr/>
            </a:pPr>
            <a:r>
              <a:rPr lang="en-US" dirty="0"/>
              <a:t>So don’t store them together in a refrigerator drawer or next to each other in dry storage. </a:t>
            </a:r>
          </a:p>
          <a:p>
            <a:pPr defTabSz="914266">
              <a:defRPr/>
            </a:pPr>
            <a:endParaRPr lang="en-US" dirty="0"/>
          </a:p>
          <a:p>
            <a:pPr defTabSz="914266">
              <a:defRPr/>
            </a:pPr>
            <a:r>
              <a:rPr lang="en-US" dirty="0"/>
              <a:t>An airtight plastic bag is the worst choice for storing vegetables. And don’t pack veggies tightly together, either; they need space for air circulation, or they’ll spoil faster.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C66BE2-BB76-4203-8DC1-AB56E021F0B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40965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F&amp;V ideally should be stored separately.  Fruits release ethylene, which speeds the ripening process of vegetables. Fruits are also very susceptible to picking up odors of nearby vegetables. </a:t>
            </a:r>
          </a:p>
          <a:p>
            <a:endParaRPr lang="en-US" dirty="0"/>
          </a:p>
          <a:p>
            <a:r>
              <a:rPr lang="en-US" dirty="0"/>
              <a:t>Effects of elevated ethylene levels are cumulative. Some effects of high levels of ethylene are:</a:t>
            </a:r>
          </a:p>
          <a:p>
            <a:pPr marL="171450" indent="-171450">
              <a:buFont typeface="Arial" panose="020B0604020202020204" pitchFamily="34" charset="0"/>
              <a:buChar char="•"/>
            </a:pPr>
            <a:r>
              <a:rPr lang="en-US" dirty="0"/>
              <a:t>Decay</a:t>
            </a:r>
          </a:p>
          <a:p>
            <a:pPr marL="171450" indent="-171450">
              <a:buFont typeface="Arial" panose="020B0604020202020204" pitchFamily="34" charset="0"/>
              <a:buChar char="•"/>
            </a:pPr>
            <a:r>
              <a:rPr lang="en-US" dirty="0"/>
              <a:t>Russet spotting</a:t>
            </a:r>
          </a:p>
          <a:p>
            <a:pPr marL="171450" indent="-171450">
              <a:buFont typeface="Arial" panose="020B0604020202020204" pitchFamily="34" charset="0"/>
              <a:buChar char="•"/>
            </a:pPr>
            <a:r>
              <a:rPr lang="en-US" dirty="0"/>
              <a:t>Yellowing</a:t>
            </a:r>
          </a:p>
          <a:p>
            <a:pPr marL="171450" indent="-171450">
              <a:buFont typeface="Arial" panose="020B0604020202020204" pitchFamily="34" charset="0"/>
              <a:buChar char="•"/>
            </a:pPr>
            <a:r>
              <a:rPr lang="en-US" dirty="0"/>
              <a:t>Odor</a:t>
            </a:r>
          </a:p>
          <a:p>
            <a:pPr marL="171450" indent="-171450">
              <a:buFont typeface="Arial" panose="020B0604020202020204" pitchFamily="34" charset="0"/>
              <a:buChar char="•"/>
            </a:pPr>
            <a:r>
              <a:rPr lang="en-US" dirty="0"/>
              <a:t>Wilting</a:t>
            </a:r>
          </a:p>
          <a:p>
            <a:pPr marL="0" indent="0">
              <a:buFont typeface="Arial" panose="020B0604020202020204" pitchFamily="34" charset="0"/>
              <a:buNone/>
            </a:pPr>
            <a:endParaRPr lang="en-US" dirty="0"/>
          </a:p>
          <a:p>
            <a:r>
              <a:rPr lang="en-US" dirty="0"/>
              <a:t>Rind breakdown of citrus, and loss of crunch (apples)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B0A330-4B5D-4B29-94F5-CB9B2A5F1B07}"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112689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Produce items are dependent on the correct temperatures for safety reasons. Leafy greens, cut tomatoes, cut melons, and other fresh cut produce should be stored in the refrigerator. </a:t>
            </a:r>
          </a:p>
          <a:p>
            <a:endParaRPr lang="en-US" dirty="0"/>
          </a:p>
          <a:p>
            <a:r>
              <a:rPr lang="en-US" dirty="0"/>
              <a:t>Berries, carrots, cauliflower, broccoli, fresh herbs, lettuce, peppers, and mushrooms will also last longer in cooler temperatures. Tomatoes, onions, garlic, watermelon, potatoes, and winter squash can be stored in dry and cool storage locations. Tropical fruits, such as bananas or mangos, and pitted fruits, such as peaches, should be stored at room temperatures in designated locations. Potatoes become sugary and mealy, and tomatoes lose their signature acidic bite when stored below approximately 50 °F. Potatoes should be stored in a dark area to prevent greening. The skin of bananas will turn very dark in the refrigerator. Although the inside is delicious, the outside is very unappealing. Un-ripened fruits ripen, very slowly under refrigeration, so the bottom line is not to put everything in the cooler or refrigerator. </a:t>
            </a:r>
          </a:p>
          <a:p>
            <a:pPr marL="0" indent="0">
              <a:buFont typeface="Arial" panose="020B0604020202020204" pitchFamily="34" charset="0"/>
              <a:buNone/>
            </a:pP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B0A330-4B5D-4B29-94F5-CB9B2A5F1B07}"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99505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Apples</a:t>
            </a:r>
            <a:r>
              <a:rPr lang="en-US" baseline="0" dirty="0"/>
              <a:t> if bought local and </a:t>
            </a:r>
            <a:r>
              <a:rPr lang="en-US" b="1" baseline="0" dirty="0"/>
              <a:t>received Hard to Firm, </a:t>
            </a:r>
            <a:r>
              <a:rPr lang="en-US" baseline="0" dirty="0"/>
              <a:t>do not need to be kept cool for approximately 5 – 7 days. (If you have the space to store in dry storage)</a:t>
            </a:r>
          </a:p>
          <a:p>
            <a:endParaRPr lang="en-US" baseline="0" dirty="0"/>
          </a:p>
          <a:p>
            <a:r>
              <a:rPr lang="en-US" baseline="0" dirty="0"/>
              <a:t>If apples are from any type of storage, you need to refrigerate.  (all apples from a distributor)</a:t>
            </a:r>
          </a:p>
          <a:p>
            <a:pPr marL="0" indent="0">
              <a:buFont typeface="Arial" panose="020B0604020202020204" pitchFamily="34" charset="0"/>
              <a:buNone/>
            </a:pP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r>
              <a:rPr lang="en-US" sz="1200" b="0" i="0" kern="1200" dirty="0">
                <a:solidFill>
                  <a:schemeClr val="tx1"/>
                </a:solidFill>
                <a:effectLst/>
                <a:latin typeface="+mn-lt"/>
                <a:ea typeface="+mn-ea"/>
                <a:cs typeface="+mn-cs"/>
              </a:rPr>
              <a:t>Store ethylene-sensitive fruits and vegetables, like asparagus, broccoli, cauliflower, citrus, cucumbers, eggplant, green beans, greens (like chard and spinach), lettuces, parsley, peppers, raspberries, squash, strawberries, and sweet potatoes in the same areas.</a:t>
            </a:r>
          </a:p>
          <a:p>
            <a:pPr marL="0" indent="0">
              <a:buFont typeface="Arial" panose="020B0604020202020204" pitchFamily="34" charset="0"/>
              <a:buNone/>
            </a:pP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r>
              <a:rPr lang="en-US" sz="1200" b="0" i="0" kern="1200" dirty="0">
                <a:solidFill>
                  <a:schemeClr val="tx1"/>
                </a:solidFill>
                <a:effectLst/>
                <a:latin typeface="+mn-lt"/>
                <a:ea typeface="+mn-ea"/>
                <a:cs typeface="+mn-cs"/>
              </a:rPr>
              <a:t>Most of your vegetables should go in the high humidity area of storage. </a:t>
            </a:r>
          </a:p>
          <a:p>
            <a:pPr marL="0" indent="0">
              <a:buFont typeface="Arial" panose="020B0604020202020204" pitchFamily="34" charset="0"/>
              <a:buNone/>
            </a:pPr>
            <a:r>
              <a:rPr lang="en-US" sz="1200" b="0" i="0" kern="1200" dirty="0">
                <a:solidFill>
                  <a:schemeClr val="tx1"/>
                </a:solidFill>
                <a:effectLst/>
                <a:latin typeface="+mn-lt"/>
                <a:ea typeface="+mn-ea"/>
                <a:cs typeface="+mn-cs"/>
              </a:rPr>
              <a:t>Most of your fruits should go in the low humidity area of storage.</a:t>
            </a:r>
          </a:p>
          <a:p>
            <a:pPr marL="0" indent="0">
              <a:buFont typeface="Arial" panose="020B0604020202020204" pitchFamily="34" charset="0"/>
              <a:buNone/>
            </a:pP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r>
              <a:rPr lang="en-US" sz="1200" b="0" i="0" kern="1200" dirty="0">
                <a:solidFill>
                  <a:schemeClr val="tx1"/>
                </a:solidFill>
                <a:effectLst/>
                <a:latin typeface="+mn-lt"/>
                <a:ea typeface="+mn-ea"/>
                <a:cs typeface="+mn-cs"/>
              </a:rPr>
              <a:t>Many vegetables and fruits require temperatures around 32 degrees Fahrenheit with a relative humidity of 95 %. You will want to store asparagus, apples, beets, broccoli, Brussels sprouts, cabbage, carrots, cauliflower, celery, collards, corn, grapes, kale, leeks, lettuce, parsley, parsnips, pears, peas, radishes, rhubarb, rutabagas and spinach in these conditions.</a:t>
            </a:r>
          </a:p>
          <a:p>
            <a:pPr marL="0" indent="0">
              <a:buFont typeface="Arial" panose="020B0604020202020204" pitchFamily="34" charset="0"/>
              <a:buNone/>
            </a:pP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r>
              <a:rPr lang="en-US" sz="1200" b="0" i="0" kern="1200" dirty="0">
                <a:solidFill>
                  <a:schemeClr val="tx1"/>
                </a:solidFill>
                <a:effectLst/>
                <a:latin typeface="+mn-lt"/>
                <a:ea typeface="+mn-ea"/>
                <a:cs typeface="+mn-cs"/>
              </a:rPr>
              <a:t>A few fruits and vegetables require cool temperatures between 40 and 50 Fahrenheit with high humidity for their storage. You can store snap beans, cucumbers, eggplant, cantaloupe, watermelon, peppers, potatoes and tomatoes for one to three weeks, on average, in these conditions.</a:t>
            </a:r>
          </a:p>
          <a:p>
            <a:pPr marL="0" indent="0">
              <a:buFont typeface="Arial" panose="020B0604020202020204" pitchFamily="34" charset="0"/>
              <a:buNone/>
            </a:pPr>
            <a:endParaRPr lang="en-US" sz="1200" b="0" i="0" kern="1200" dirty="0">
              <a:solidFill>
                <a:schemeClr val="tx1"/>
              </a:solidFill>
              <a:effectLst/>
              <a:latin typeface="+mn-lt"/>
              <a:ea typeface="+mn-ea"/>
              <a:cs typeface="+mn-cs"/>
            </a:endParaRPr>
          </a:p>
          <a:p>
            <a:pPr marL="0" indent="0">
              <a:buFont typeface="Arial" panose="020B0604020202020204" pitchFamily="34" charset="0"/>
              <a:buNone/>
            </a:pPr>
            <a:r>
              <a:rPr lang="en-US" dirty="0"/>
              <a:t>Be careful of freezing or causing freezing injury.  Freezing of plant cells will have a devastating effect</a:t>
            </a:r>
            <a:r>
              <a:rPr lang="en-US" baseline="0" dirty="0"/>
              <a:t> – Plant cells will collapse and never recover; this destroys product.</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B0A330-4B5D-4B29-94F5-CB9B2A5F1B07}"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43328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Garlic and onions keep up to seven months if stored at 32 Fahrenheit with 65 to 70 percent humidity. Grains, flour, cereals, pasta, herbs and spices, sugar, salt, coffee, tea and nuts should also be stored in dry, low humidity locations.</a:t>
            </a:r>
            <a:endParaRPr lang="en-US" dirty="0"/>
          </a:p>
          <a:p>
            <a:endParaRPr lang="en-US" dirty="0"/>
          </a:p>
          <a:p>
            <a:r>
              <a:rPr lang="en-US" dirty="0"/>
              <a:t>Dry Storage means, that these</a:t>
            </a:r>
            <a:r>
              <a:rPr lang="en-US" baseline="0" dirty="0"/>
              <a:t> products don’t ALWAYS need to go in the cooler. </a:t>
            </a:r>
          </a:p>
          <a:p>
            <a:r>
              <a:rPr lang="en-US" baseline="0" dirty="0"/>
              <a:t>Depends on many factors.</a:t>
            </a:r>
            <a:endParaRPr lang="en-US" dirty="0"/>
          </a:p>
          <a:p>
            <a:r>
              <a:rPr lang="en-US" dirty="0"/>
              <a:t>Dry Storage means that the product is “Not refrigerated” but</a:t>
            </a:r>
            <a:r>
              <a:rPr lang="en-US" baseline="0" dirty="0"/>
              <a:t> not kept too warm, 55 to 65 degrees is ok.</a:t>
            </a:r>
            <a:endParaRPr lang="en-US" dirty="0"/>
          </a:p>
        </p:txBody>
      </p:sp>
      <p:sp>
        <p:nvSpPr>
          <p:cNvPr id="4" name="Slide Number Placeholder 3"/>
          <p:cNvSpPr>
            <a:spLocks noGrp="1"/>
          </p:cNvSpPr>
          <p:nvPr>
            <p:ph type="sldNum" sz="quarter" idx="10"/>
          </p:nvPr>
        </p:nvSpPr>
        <p:spPr/>
        <p:txBody>
          <a:bodyPr/>
          <a:lstStyle/>
          <a:p>
            <a:fld id="{7AB0A330-4B5D-4B29-94F5-CB9B2A5F1B07}" type="slidenum">
              <a:rPr lang="en-US" smtClean="0"/>
              <a:t>19</a:t>
            </a:fld>
            <a:endParaRPr lang="en-US" dirty="0"/>
          </a:p>
        </p:txBody>
      </p:sp>
    </p:spTree>
    <p:extLst>
      <p:ext uri="{BB962C8B-B14F-4D97-AF65-F5344CB8AC3E}">
        <p14:creationId xmlns:p14="http://schemas.microsoft.com/office/powerpoint/2010/main" val="3605505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Note to instructor: Review the learning objectives with the participants. </a:t>
            </a:r>
            <a:endParaRPr lang="en-US" i="1" dirty="0">
              <a:cs typeface="Calibri"/>
            </a:endParaRPr>
          </a:p>
        </p:txBody>
      </p:sp>
      <p:sp>
        <p:nvSpPr>
          <p:cNvPr id="4" name="Slide Number Placeholder 3"/>
          <p:cNvSpPr>
            <a:spLocks noGrp="1"/>
          </p:cNvSpPr>
          <p:nvPr>
            <p:ph type="sldNum" sz="quarter" idx="5"/>
          </p:nvPr>
        </p:nvSpPr>
        <p:spPr/>
        <p:txBody>
          <a:bodyPr/>
          <a:lstStyle/>
          <a:p>
            <a:fld id="{7AB0A330-4B5D-4B29-94F5-CB9B2A5F1B07}" type="slidenum">
              <a:rPr lang="en-US" smtClean="0"/>
              <a:t>2</a:t>
            </a:fld>
            <a:endParaRPr lang="en-US"/>
          </a:p>
        </p:txBody>
      </p:sp>
    </p:spTree>
    <p:extLst>
      <p:ext uri="{BB962C8B-B14F-4D97-AF65-F5344CB8AC3E}">
        <p14:creationId xmlns:p14="http://schemas.microsoft.com/office/powerpoint/2010/main" val="2069462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Washing fruits or vegetables before storing them makes them more likely to spoil, because dampness encourages bacteria growth.</a:t>
            </a:r>
          </a:p>
          <a:p>
            <a:endParaRPr lang="en-US" dirty="0"/>
          </a:p>
          <a:p>
            <a:r>
              <a:rPr lang="en-US" dirty="0"/>
              <a:t>BEST PRACTICE is always, wash</a:t>
            </a:r>
            <a:r>
              <a:rPr lang="en-US" baseline="0" dirty="0"/>
              <a:t> right before using. </a:t>
            </a:r>
            <a:endParaRPr lang="en-US" dirty="0"/>
          </a:p>
        </p:txBody>
      </p:sp>
      <p:sp>
        <p:nvSpPr>
          <p:cNvPr id="4" name="Slide Number Placeholder 3"/>
          <p:cNvSpPr>
            <a:spLocks noGrp="1"/>
          </p:cNvSpPr>
          <p:nvPr>
            <p:ph type="sldNum" sz="quarter" idx="10"/>
          </p:nvPr>
        </p:nvSpPr>
        <p:spPr/>
        <p:txBody>
          <a:bodyPr/>
          <a:lstStyle/>
          <a:p>
            <a:fld id="{FAC66BE2-BB76-4203-8DC1-AB56E021F0BF}" type="slidenum">
              <a:rPr lang="en-US" smtClean="0"/>
              <a:t>20</a:t>
            </a:fld>
            <a:endParaRPr lang="en-US"/>
          </a:p>
        </p:txBody>
      </p:sp>
    </p:spTree>
    <p:extLst>
      <p:ext uri="{BB962C8B-B14F-4D97-AF65-F5344CB8AC3E}">
        <p14:creationId xmlns:p14="http://schemas.microsoft.com/office/powerpoint/2010/main" val="1576860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 matter where produce is stored, it should be at least 6 inches above the floor.  Always store produce in a way that prevents cross contamination.  For example, store fresh produce </a:t>
            </a:r>
            <a:r>
              <a:rPr lang="en-US" sz="1200" u="sng" kern="1200" dirty="0">
                <a:solidFill>
                  <a:schemeClr val="tx1"/>
                </a:solidFill>
                <a:effectLst/>
                <a:latin typeface="+mn-lt"/>
                <a:ea typeface="+mn-ea"/>
                <a:cs typeface="+mn-cs"/>
              </a:rPr>
              <a:t>above</a:t>
            </a:r>
            <a:r>
              <a:rPr lang="en-US" sz="1200" kern="1200" dirty="0">
                <a:solidFill>
                  <a:schemeClr val="tx1"/>
                </a:solidFill>
                <a:effectLst/>
                <a:latin typeface="+mn-lt"/>
                <a:ea typeface="+mn-ea"/>
                <a:cs typeface="+mn-cs"/>
              </a:rPr>
              <a:t> raw meats, poultry, and eggs as there will not be a kill step by cooking for the fruits and vegetables. Be sure all food storage areas are kept secure and access is limited to foodservice personnel in order to avoid giving access to anyone who might intentionally contaminate the food. </a:t>
            </a:r>
          </a:p>
          <a:p>
            <a:endParaRPr lang="en-US" dirty="0"/>
          </a:p>
          <a:p>
            <a:r>
              <a:rPr lang="en-US" b="1" baseline="0" dirty="0"/>
              <a:t>Try to separate ethylene producers from ethylene sensitive product. </a:t>
            </a:r>
          </a:p>
          <a:p>
            <a:r>
              <a:rPr lang="en-US" baseline="0" dirty="0"/>
              <a:t>Keep any “Iced” or “Wet” commodity either on bottom shelf or place in container that will prevent leakage (bus pan)</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C66BE2-BB76-4203-8DC1-AB56E021F0B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50463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1A0E47E-2B91-4232-865E-C68B71B5CE60}" type="slidenum">
              <a:rPr lang="en-US" smtClean="0"/>
              <a:t>22</a:t>
            </a:fld>
            <a:endParaRPr lang="en-US"/>
          </a:p>
        </p:txBody>
      </p:sp>
    </p:spTree>
    <p:extLst>
      <p:ext uri="{BB962C8B-B14F-4D97-AF65-F5344CB8AC3E}">
        <p14:creationId xmlns:p14="http://schemas.microsoft.com/office/powerpoint/2010/main" val="12692356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Knowing what to do when receiving produce is important for school nutrition programs to make sure that what they get meets their needs. </a:t>
            </a:r>
          </a:p>
        </p:txBody>
      </p:sp>
      <p:sp>
        <p:nvSpPr>
          <p:cNvPr id="4" name="Slide Number Placeholder 3"/>
          <p:cNvSpPr>
            <a:spLocks noGrp="1"/>
          </p:cNvSpPr>
          <p:nvPr>
            <p:ph type="sldNum" sz="quarter" idx="5"/>
          </p:nvPr>
        </p:nvSpPr>
        <p:spPr/>
        <p:txBody>
          <a:bodyPr/>
          <a:lstStyle/>
          <a:p>
            <a:fld id="{7AB0A330-4B5D-4B29-94F5-CB9B2A5F1B07}" type="slidenum">
              <a:rPr lang="en-US" smtClean="0"/>
              <a:t>3</a:t>
            </a:fld>
            <a:endParaRPr lang="en-US" dirty="0"/>
          </a:p>
        </p:txBody>
      </p:sp>
    </p:spTree>
    <p:extLst>
      <p:ext uri="{BB962C8B-B14F-4D97-AF65-F5344CB8AC3E}">
        <p14:creationId xmlns:p14="http://schemas.microsoft.com/office/powerpoint/2010/main" val="3488586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Always check the quantity of the produce that is delivered against the produce order, not just the invoice. Do not sign the invoice until all items are accounted for.</a:t>
            </a:r>
          </a:p>
          <a:p>
            <a:endParaRPr lang="en-US" sz="1200" kern="1200" dirty="0">
              <a:solidFill>
                <a:schemeClr val="tx1"/>
              </a:solidFill>
              <a:effectLst/>
              <a:latin typeface="+mn-lt"/>
              <a:ea typeface="+mn-ea"/>
              <a:cs typeface="+mn-cs"/>
            </a:endParaRPr>
          </a:p>
          <a:p>
            <a:pPr>
              <a:defRPr/>
            </a:pPr>
            <a:r>
              <a:rPr lang="en-US" sz="1200" kern="1200" dirty="0">
                <a:solidFill>
                  <a:schemeClr val="tx1"/>
                </a:solidFill>
                <a:effectLst/>
                <a:latin typeface="+mn-lt"/>
                <a:ea typeface="+mn-ea"/>
                <a:cs typeface="+mn-cs"/>
              </a:rPr>
              <a:t>Checking temperature will give you the pulse of the load.</a:t>
            </a:r>
            <a:r>
              <a:rPr lang="en-US" dirty="0"/>
              <a:t> </a:t>
            </a:r>
            <a:r>
              <a:rPr lang="en-US" sz="1200" kern="1200" dirty="0">
                <a:solidFill>
                  <a:schemeClr val="tx1"/>
                </a:solidFill>
                <a:effectLst/>
                <a:latin typeface="+mn-lt"/>
                <a:ea typeface="+mn-ea"/>
                <a:cs typeface="+mn-cs"/>
              </a:rPr>
              <a:t> Top, middle and bottom of load and </a:t>
            </a:r>
            <a:r>
              <a:rPr lang="en-US" dirty="0"/>
              <a:t>back</a:t>
            </a:r>
            <a:r>
              <a:rPr lang="en-US" sz="1200" kern="1200" dirty="0">
                <a:solidFill>
                  <a:schemeClr val="tx1"/>
                </a:solidFill>
                <a:effectLst/>
                <a:latin typeface="+mn-lt"/>
                <a:ea typeface="+mn-ea"/>
                <a:cs typeface="+mn-cs"/>
              </a:rPr>
              <a:t>, middle and front of the load. Check temperatures of fresh-cut produce.</a:t>
            </a:r>
            <a:r>
              <a:rPr lang="en-US" dirty="0"/>
              <a:t> </a:t>
            </a:r>
            <a:r>
              <a:rPr lang="en-US" sz="1200" kern="1200" dirty="0">
                <a:solidFill>
                  <a:schemeClr val="tx1"/>
                </a:solidFill>
                <a:effectLst/>
                <a:latin typeface="+mn-lt"/>
                <a:ea typeface="+mn-ea"/>
                <a:cs typeface="+mn-cs"/>
              </a:rPr>
              <a:t> The temperatures of those products affect both the safety and quality.</a:t>
            </a:r>
            <a:r>
              <a:rPr lang="en-US" dirty="0"/>
              <a:t> </a:t>
            </a:r>
            <a:r>
              <a:rPr lang="en-US" sz="1200" kern="1200" dirty="0">
                <a:solidFill>
                  <a:schemeClr val="tx1"/>
                </a:solidFill>
                <a:effectLst/>
                <a:latin typeface="+mn-lt"/>
                <a:ea typeface="+mn-ea"/>
                <a:cs typeface="+mn-cs"/>
              </a:rPr>
              <a:t> Remember, cut melons, cut tomatoes and </a:t>
            </a:r>
            <a:r>
              <a:rPr lang="en-US" dirty="0"/>
              <a:t>cut leafy </a:t>
            </a:r>
            <a:r>
              <a:rPr lang="en-US" sz="1200" kern="1200" dirty="0">
                <a:solidFill>
                  <a:schemeClr val="tx1"/>
                </a:solidFill>
                <a:effectLst/>
                <a:latin typeface="+mn-lt"/>
                <a:ea typeface="+mn-ea"/>
                <a:cs typeface="+mn-cs"/>
              </a:rPr>
              <a:t>greens </a:t>
            </a:r>
            <a:r>
              <a:rPr lang="en-US" sz="1200" u="sng" kern="1200" dirty="0">
                <a:solidFill>
                  <a:schemeClr val="tx1"/>
                </a:solidFill>
                <a:effectLst/>
                <a:latin typeface="+mn-lt"/>
                <a:ea typeface="+mn-ea"/>
                <a:cs typeface="+mn-cs"/>
              </a:rPr>
              <a:t>must</a:t>
            </a:r>
            <a:r>
              <a:rPr lang="en-US" sz="1200" kern="1200" dirty="0">
                <a:solidFill>
                  <a:schemeClr val="tx1"/>
                </a:solidFill>
                <a:effectLst/>
                <a:latin typeface="+mn-lt"/>
                <a:ea typeface="+mn-ea"/>
                <a:cs typeface="+mn-cs"/>
              </a:rPr>
              <a:t> be received at or below 41</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F.</a:t>
            </a:r>
            <a:r>
              <a:rPr lang="en-US" dirty="0"/>
              <a:t>  </a:t>
            </a:r>
            <a:r>
              <a:rPr lang="en-US" sz="1200" kern="1200" dirty="0">
                <a:solidFill>
                  <a:schemeClr val="tx1"/>
                </a:solidFill>
                <a:effectLst/>
                <a:latin typeface="+mn-lt"/>
                <a:ea typeface="+mn-ea"/>
                <a:cs typeface="+mn-cs"/>
              </a:rPr>
              <a:t>All produce should be kept cool; warm temperatures hasten quality deterioration of products.</a:t>
            </a:r>
            <a:r>
              <a:rPr lang="en-US" dirty="0"/>
              <a:t>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produce size, quality or grade and appearance</a:t>
            </a:r>
            <a:r>
              <a:rPr lang="en-US" dirty="0"/>
              <a:t> and condition</a:t>
            </a:r>
            <a:r>
              <a:rPr lang="en-US" sz="1200" kern="1200" dirty="0">
                <a:solidFill>
                  <a:schemeClr val="tx1"/>
                </a:solidFill>
                <a:effectLst/>
                <a:latin typeface="+mn-lt"/>
                <a:ea typeface="+mn-ea"/>
                <a:cs typeface="+mn-cs"/>
              </a:rPr>
              <a:t>, variety or type, and quantity should be reviewed to make sure you are getting what you ordered based on your specifications.</a:t>
            </a:r>
            <a:r>
              <a:rPr lang="en-US" dirty="0"/>
              <a:t> </a:t>
            </a:r>
            <a:r>
              <a:rPr lang="en-US" sz="1200" kern="1200" dirty="0">
                <a:solidFill>
                  <a:schemeClr val="tx1"/>
                </a:solidFill>
                <a:effectLst/>
                <a:latin typeface="+mn-lt"/>
                <a:ea typeface="+mn-ea"/>
                <a:cs typeface="+mn-cs"/>
              </a:rPr>
              <a:t>For some products, the size is based on the number or count that can fit into the case.</a:t>
            </a:r>
            <a:r>
              <a:rPr lang="en-US" dirty="0"/>
              <a:t> </a:t>
            </a:r>
            <a:r>
              <a:rPr lang="en-US"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example, there are 125 apples in a box labeled “125 count.”</a:t>
            </a:r>
            <a:r>
              <a:rPr lang="en-US" dirty="0"/>
              <a:t> </a:t>
            </a:r>
            <a:r>
              <a:rPr lang="en-US" sz="1200" kern="1200" dirty="0">
                <a:solidFill>
                  <a:schemeClr val="tx1"/>
                </a:solidFill>
                <a:effectLst/>
                <a:latin typeface="+mn-lt"/>
                <a:ea typeface="+mn-ea"/>
                <a:cs typeface="+mn-cs"/>
              </a:rPr>
              <a:t> The quality, grade and appearance must be checked at receiving.</a:t>
            </a:r>
            <a:r>
              <a:rPr lang="en-US" dirty="0"/>
              <a:t> </a:t>
            </a:r>
            <a:r>
              <a:rPr lang="en-US" sz="1200" kern="1200" dirty="0">
                <a:solidFill>
                  <a:schemeClr val="tx1"/>
                </a:solidFill>
                <a:effectLst/>
                <a:latin typeface="+mn-lt"/>
                <a:ea typeface="+mn-ea"/>
                <a:cs typeface="+mn-cs"/>
              </a:rPr>
              <a:t>The produce will not get better looking as time goes on.</a:t>
            </a:r>
            <a:r>
              <a:rPr lang="en-US" dirty="0"/>
              <a:t> </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dirty="0"/>
              <a:t>Do not accept if tipped or shifted – product may have had contact with the insanitary floor.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B0A330-4B5D-4B29-94F5-CB9B2A5F1B07}"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8467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If you receive produce that does not meet standards identified on the specifications, send it back. Accepting poor quality produce will reduce the eye appeal of fresh fruits and vegetables on your serving line. Plus, your food cost will increase as you throw out poor quality produce that you are unable to serve. The only way to know if it meets your specification is to inspect it thoroughly. Don’t be pressured by delivery personnel who are in a rush. Remember, the food is still in the custody of the vendor until the invoice is signed. </a:t>
            </a:r>
          </a:p>
          <a:p>
            <a:endParaRPr lang="en-US" baseline="0" dirty="0"/>
          </a:p>
          <a:p>
            <a:r>
              <a:rPr lang="en-US" sz="1200" kern="1200" dirty="0">
                <a:solidFill>
                  <a:schemeClr val="tx1"/>
                </a:solidFill>
                <a:effectLst/>
                <a:latin typeface="+mn-lt"/>
                <a:ea typeface="+mn-ea"/>
                <a:cs typeface="+mn-cs"/>
              </a:rPr>
              <a:t>I</a:t>
            </a:r>
            <a:r>
              <a:rPr lang="en-US" dirty="0"/>
              <a:t>f you are a manager or supervisor, it is your job to make sure that the staff responsible for receiving knows feel empowered, know what the standards are, and what to do if they think a delivered product needs to be rejected. If your staff is uncomfortable or unsure of how to tell when something should be rejected, retraining may be necessary. Explain that poor product quality not only affects customer service, but also the bottom line, and their ability to provide a quality meal. </a:t>
            </a:r>
          </a:p>
          <a:p>
            <a:endParaRPr lang="en-US" baseline="0" dirty="0"/>
          </a:p>
          <a:p>
            <a:r>
              <a:rPr lang="en-US" baseline="0" dirty="0"/>
              <a:t>You will be surprised by the changes in your future orders. </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B0A330-4B5D-4B29-94F5-CB9B2A5F1B07}"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2840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are different types of thermometers that can be used. An infrared thermometer checks surface temperatures, which may be best for delicate produce like strawberries. Take temperatures with an infrared thermometer at several points. While this thermometer will not provide an accurate reading of the product’s internal temperature, it can serve as a screening tool and help avoid issues related to cross contamination from the thermometer. If you use a calibrated bimetallic-stemmed or probe thermometer, to test the temperature of pre-cut, or pre-washed produce, do not piece the bag.  Instead, hold two bags close together, or lay one on top of the other, and place the thermometer sensor between the two bags.  Be sure to record temperatures.</a:t>
            </a:r>
          </a:p>
          <a:p>
            <a:endParaRPr lang="en-US" sz="1200" kern="1200" dirty="0">
              <a:solidFill>
                <a:schemeClr val="tx1"/>
              </a:solidFill>
              <a:effectLst/>
              <a:latin typeface="+mn-lt"/>
              <a:ea typeface="+mn-ea"/>
              <a:cs typeface="+mn-cs"/>
            </a:endParaRPr>
          </a:p>
          <a:p>
            <a:r>
              <a:rPr lang="en-US" dirty="0"/>
              <a:t>A truck may be loaded and the refrigeration</a:t>
            </a:r>
            <a:r>
              <a:rPr lang="en-US" baseline="0" dirty="0"/>
              <a:t> unit on for a few hours before the driver leaves for deliveries</a:t>
            </a:r>
          </a:p>
          <a:p>
            <a:r>
              <a:rPr lang="en-US" baseline="0" dirty="0"/>
              <a:t>The internal temperature of the “product” may be significantly different from the “surface” </a:t>
            </a:r>
            <a:endParaRPr lang="en-US" dirty="0"/>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 is not as important that whole items, such as apples, oranges, or vegetables be at or below 41</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F.  Produce distributors store product under commodity specific temperatures and humidity conditions.  They may store some produce at 45</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F, and some of it at 55</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F, depending on the product. It is not necessary to check product temperatures on every case of these produce items, because temperatures above 41</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F will not affect food safety. Bananas, for example, develop chilling injury, so are usually held at 55 degrees in produce warehouses. They are stored in plastic inside the box to keep them from getting too cold.</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everything is delivered on the same truck, the ambient temperature in the truck may not be at 41</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F or below when it arrives.  The temperature will change every time the truck door is opened. If the ambient temperature is not at or below 41˚ F, the product is probably acceptable, so it is not necessary to reject the whole load.  However, make </a:t>
            </a:r>
            <a:r>
              <a:rPr lang="en-US" sz="1200" b="1" kern="1200" dirty="0">
                <a:solidFill>
                  <a:schemeClr val="tx1"/>
                </a:solidFill>
                <a:effectLst/>
                <a:latin typeface="+mn-lt"/>
                <a:ea typeface="+mn-ea"/>
                <a:cs typeface="+mn-cs"/>
              </a:rPr>
              <a:t>sure</a:t>
            </a:r>
            <a:r>
              <a:rPr lang="en-US" sz="1200" kern="1200" dirty="0">
                <a:solidFill>
                  <a:schemeClr val="tx1"/>
                </a:solidFill>
                <a:effectLst/>
                <a:latin typeface="+mn-lt"/>
                <a:ea typeface="+mn-ea"/>
                <a:cs typeface="+mn-cs"/>
              </a:rPr>
              <a:t> that the temperature of your fresh cut products are at 41°F or below when they arrive at your back door.</a:t>
            </a:r>
            <a:endParaRPr lang="en-US" dirty="0"/>
          </a:p>
          <a:p>
            <a:endParaRPr lang="en-US" dirty="0"/>
          </a:p>
          <a:p>
            <a:r>
              <a:rPr lang="en-US" dirty="0"/>
              <a:t>“BEST PRACTICE” </a:t>
            </a:r>
          </a:p>
          <a:p>
            <a:r>
              <a:rPr lang="en-US" dirty="0"/>
              <a:t>Check the actual temperature of the product</a:t>
            </a:r>
            <a:r>
              <a:rPr lang="en-US" baseline="0" dirty="0"/>
              <a:t> itself</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C66BE2-BB76-4203-8DC1-AB56E021F0BF}"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76908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This carton</a:t>
            </a:r>
            <a:r>
              <a:rPr lang="en-US" baseline="0" dirty="0"/>
              <a:t> should weigh MORE than 25lbs. (net wt. means content)</a:t>
            </a:r>
          </a:p>
          <a:p>
            <a:r>
              <a:rPr lang="en-US" baseline="0" dirty="0"/>
              <a:t>This is a case of Florida tomatoes, and the size is 5x6. Is that what you ordered?</a:t>
            </a:r>
            <a:endParaRPr lang="en-US" dirty="0"/>
          </a:p>
        </p:txBody>
      </p:sp>
      <p:sp>
        <p:nvSpPr>
          <p:cNvPr id="4" name="Slide Number Placeholder 3"/>
          <p:cNvSpPr>
            <a:spLocks noGrp="1"/>
          </p:cNvSpPr>
          <p:nvPr>
            <p:ph type="sldNum" sz="quarter" idx="10"/>
          </p:nvPr>
        </p:nvSpPr>
        <p:spPr/>
        <p:txBody>
          <a:bodyPr/>
          <a:lstStyle/>
          <a:p>
            <a:fld id="{7AB0A330-4B5D-4B29-94F5-CB9B2A5F1B07}" type="slidenum">
              <a:rPr lang="en-US" smtClean="0"/>
              <a:t>7</a:t>
            </a:fld>
            <a:endParaRPr lang="en-US" dirty="0"/>
          </a:p>
        </p:txBody>
      </p:sp>
    </p:spTree>
    <p:extLst>
      <p:ext uri="{BB962C8B-B14F-4D97-AF65-F5344CB8AC3E}">
        <p14:creationId xmlns:p14="http://schemas.microsoft.com/office/powerpoint/2010/main" val="1743041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a:t>Check</a:t>
            </a:r>
            <a:r>
              <a:rPr lang="en-US" baseline="0" dirty="0"/>
              <a:t> all sections of the cartons, top and bottom. </a:t>
            </a:r>
            <a:r>
              <a:rPr lang="en-US" dirty="0"/>
              <a:t>Flip</a:t>
            </a:r>
            <a:r>
              <a:rPr lang="en-US" baseline="0" dirty="0"/>
              <a:t> cases to check All portions of the container.</a:t>
            </a:r>
          </a:p>
          <a:p>
            <a:endParaRPr lang="en-US" baseline="0" dirty="0"/>
          </a:p>
          <a:p>
            <a:r>
              <a:rPr lang="en-US" sz="1200" kern="1200" dirty="0">
                <a:solidFill>
                  <a:schemeClr val="tx1"/>
                </a:solidFill>
                <a:effectLst/>
                <a:latin typeface="+mn-lt"/>
                <a:ea typeface="+mn-ea"/>
                <a:cs typeface="+mn-cs"/>
              </a:rPr>
              <a:t>If you receive produce that does not meet standards identified on the specifications, send it back. Accepting poor quality produce will reduce the eye appeal of fresh fruits and vegetables on your serving line. Plus, your food cost will increase as you throw out poor quality produce that you are unable to serve. The only way to know if it meets your specification is to inspect it thoroughly. Don’t be pressured by delivery personnel who are in a rush. Remember, the food is still in the custody of the vendor until the invoice is signed.</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are a manager or supervisor, it is your job to make sure that the staff responsible for receiving knows what the standards are, and what to do if they think a delivered product needs to be rejected.  If your staff is uncomfortable or unsure of how to tell when something should be rejected, retraining may be necessary.  Explain that poor product quality not only affects customer service, but also the bottom line, and their ability to provide a quality meal. </a:t>
            </a:r>
          </a:p>
          <a:p>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TAKE PHOTOS</a:t>
            </a: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B0A330-4B5D-4B29-94F5-CB9B2A5F1B07}"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3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50396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Some produce, especially fruits, release ethylene gas to help ripen the fruit.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Ethylene is an odorless, colorless gas.  Have you ever ripened an avocado or a pear at home by putting it in a paper bag with a ripe banana?  The pear will ripen because the banana is naturally releasing ethylene gas.  </a:t>
            </a:r>
          </a:p>
          <a:p>
            <a:endParaRPr lang="en-US" dirty="0"/>
          </a:p>
          <a:p>
            <a:r>
              <a:rPr lang="en-US" dirty="0"/>
              <a:t>Color of many commodities is an indication of ripeness, (that’s why ethylene is introduced)</a:t>
            </a:r>
          </a:p>
          <a:p>
            <a:r>
              <a:rPr lang="en-US" dirty="0"/>
              <a:t>Bananas - yellow</a:t>
            </a:r>
          </a:p>
          <a:p>
            <a:r>
              <a:rPr lang="en-US" dirty="0"/>
              <a:t>Tomatoes</a:t>
            </a:r>
            <a:r>
              <a:rPr lang="en-US" baseline="0" dirty="0"/>
              <a:t> – red</a:t>
            </a:r>
          </a:p>
          <a:p>
            <a:r>
              <a:rPr lang="en-US" baseline="0" dirty="0"/>
              <a:t>Hass Avocados – darken </a:t>
            </a:r>
            <a:endParaRPr lang="en-US" dirty="0"/>
          </a:p>
        </p:txBody>
      </p:sp>
      <p:sp>
        <p:nvSpPr>
          <p:cNvPr id="4" name="Slide Number Placeholder 3"/>
          <p:cNvSpPr>
            <a:spLocks noGrp="1"/>
          </p:cNvSpPr>
          <p:nvPr>
            <p:ph type="sldNum" sz="quarter" idx="10"/>
          </p:nvPr>
        </p:nvSpPr>
        <p:spPr/>
        <p:txBody>
          <a:bodyPr/>
          <a:lstStyle/>
          <a:p>
            <a:fld id="{7AB0A330-4B5D-4B29-94F5-CB9B2A5F1B07}" type="slidenum">
              <a:rPr lang="en-US" smtClean="0"/>
              <a:t>9</a:t>
            </a:fld>
            <a:endParaRPr lang="en-US" dirty="0"/>
          </a:p>
        </p:txBody>
      </p:sp>
    </p:spTree>
    <p:extLst>
      <p:ext uri="{BB962C8B-B14F-4D97-AF65-F5344CB8AC3E}">
        <p14:creationId xmlns:p14="http://schemas.microsoft.com/office/powerpoint/2010/main" val="30900888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SU cover pag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62048" y="3448003"/>
            <a:ext cx="7718093" cy="636905"/>
          </a:xfrm>
        </p:spPr>
        <p:txBody>
          <a:bodyPr/>
          <a:lstStyle>
            <a:lvl1pPr marL="0" indent="0" algn="l">
              <a:buNone/>
              <a:defRPr b="0" i="1">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Title 6"/>
          <p:cNvSpPr>
            <a:spLocks noGrp="1"/>
          </p:cNvSpPr>
          <p:nvPr>
            <p:ph type="title" hasCustomPrompt="1"/>
          </p:nvPr>
        </p:nvSpPr>
        <p:spPr>
          <a:xfrm>
            <a:off x="362048" y="2294807"/>
            <a:ext cx="7718093" cy="1143000"/>
          </a:xfrm>
        </p:spPr>
        <p:txBody>
          <a:bodyPr>
            <a:noAutofit/>
          </a:bodyPr>
          <a:lstStyle>
            <a:lvl1pPr algn="l">
              <a:lnSpc>
                <a:spcPct val="80000"/>
              </a:lnSpc>
              <a:defRPr sz="4400" b="1" i="0" baseline="0">
                <a:solidFill>
                  <a:schemeClr val="bg1"/>
                </a:solidFill>
                <a:latin typeface="Calibri"/>
                <a:cs typeface="Calibri"/>
              </a:defRPr>
            </a:lvl1pPr>
          </a:lstStyle>
          <a:p>
            <a:r>
              <a:rPr lang="en-US" dirty="0"/>
              <a:t>CLICK TO EDIT MASTER</a:t>
            </a:r>
            <a:br>
              <a:rPr lang="en-US" dirty="0"/>
            </a:br>
            <a:r>
              <a:rPr lang="en-US" dirty="0"/>
              <a:t>TITLE STYLE</a:t>
            </a:r>
          </a:p>
        </p:txBody>
      </p:sp>
      <p:sp>
        <p:nvSpPr>
          <p:cNvPr id="11" name="Text Placeholder 10"/>
          <p:cNvSpPr>
            <a:spLocks noGrp="1"/>
          </p:cNvSpPr>
          <p:nvPr>
            <p:ph type="body" sz="quarter" idx="10" hasCustomPrompt="1"/>
          </p:nvPr>
        </p:nvSpPr>
        <p:spPr>
          <a:xfrm>
            <a:off x="9275502" y="3359362"/>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dirty="0"/>
              <a:t>Presenter Name</a:t>
            </a:r>
          </a:p>
        </p:txBody>
      </p:sp>
      <p:sp>
        <p:nvSpPr>
          <p:cNvPr id="12" name="Text Placeholder 10"/>
          <p:cNvSpPr>
            <a:spLocks noGrp="1"/>
          </p:cNvSpPr>
          <p:nvPr>
            <p:ph type="body" sz="quarter" idx="11" hasCustomPrompt="1"/>
          </p:nvPr>
        </p:nvSpPr>
        <p:spPr>
          <a:xfrm>
            <a:off x="9275502" y="3580580"/>
            <a:ext cx="2676697" cy="516193"/>
          </a:xfrm>
        </p:spPr>
        <p:txBody>
          <a:bodyPr anchor="t">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100" b="0" i="1" baseline="0">
                <a:solidFill>
                  <a:schemeClr val="bg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Edit presenter title </a:t>
            </a:r>
          </a:p>
        </p:txBody>
      </p:sp>
      <p:cxnSp>
        <p:nvCxnSpPr>
          <p:cNvPr id="17" name="Straight Connector 16"/>
          <p:cNvCxnSpPr/>
          <p:nvPr/>
        </p:nvCxnSpPr>
        <p:spPr>
          <a:xfrm>
            <a:off x="9362905" y="3072582"/>
            <a:ext cx="267669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0" name="Text Placeholder 10"/>
          <p:cNvSpPr>
            <a:spLocks noGrp="1"/>
          </p:cNvSpPr>
          <p:nvPr>
            <p:ph type="body" sz="quarter" idx="12" hasCustomPrompt="1"/>
          </p:nvPr>
        </p:nvSpPr>
        <p:spPr>
          <a:xfrm>
            <a:off x="9275502" y="4293427"/>
            <a:ext cx="2676697" cy="253994"/>
          </a:xfrm>
        </p:spPr>
        <p:txBody>
          <a:bodyPr anchor="ctr" anchorCtr="0">
            <a:normAutofit/>
          </a:bodyPr>
          <a:lstStyle>
            <a:lvl1pPr marL="0" indent="0">
              <a:lnSpc>
                <a:spcPct val="70000"/>
              </a:lnSpc>
              <a:buNone/>
              <a:defRPr sz="1800" baseline="0">
                <a:solidFill>
                  <a:schemeClr val="bg1"/>
                </a:solidFill>
              </a:defRPr>
            </a:lvl1pPr>
          </a:lstStyle>
          <a:p>
            <a:pPr lvl="0"/>
            <a:r>
              <a:rPr lang="en-US" dirty="0"/>
              <a:t>Presenter Name</a:t>
            </a:r>
          </a:p>
        </p:txBody>
      </p:sp>
      <p:sp>
        <p:nvSpPr>
          <p:cNvPr id="21" name="Text Placeholder 10"/>
          <p:cNvSpPr>
            <a:spLocks noGrp="1"/>
          </p:cNvSpPr>
          <p:nvPr>
            <p:ph type="body" sz="quarter" idx="13" hasCustomPrompt="1"/>
          </p:nvPr>
        </p:nvSpPr>
        <p:spPr>
          <a:xfrm>
            <a:off x="9275502" y="4514645"/>
            <a:ext cx="2676697" cy="450645"/>
          </a:xfrm>
        </p:spPr>
        <p:txBody>
          <a:bodyPr anchor="t">
            <a:normAutofit/>
          </a:bodyPr>
          <a:lstStyle>
            <a:lvl1pPr marL="0" indent="0">
              <a:lnSpc>
                <a:spcPct val="100000"/>
              </a:lnSpc>
              <a:buNone/>
              <a:defRPr sz="1100" b="0" i="1" baseline="0">
                <a:solidFill>
                  <a:schemeClr val="bg1"/>
                </a:solidFill>
                <a:latin typeface="Cambria"/>
                <a:cs typeface="Cambria"/>
              </a:defRPr>
            </a:lvl1pPr>
          </a:lstStyle>
          <a:p>
            <a:pPr lvl="0"/>
            <a:r>
              <a:rPr lang="en-US" dirty="0"/>
              <a:t>Edit presenter title</a:t>
            </a:r>
          </a:p>
        </p:txBody>
      </p:sp>
      <p:pic>
        <p:nvPicPr>
          <p:cNvPr id="22" name="Picture 21" descr="USDA-Official Logo.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047" y="6210481"/>
            <a:ext cx="3199416" cy="367097"/>
          </a:xfrm>
          <a:prstGeom prst="rect">
            <a:avLst/>
          </a:prstGeom>
        </p:spPr>
      </p:pic>
      <p:pic>
        <p:nvPicPr>
          <p:cNvPr id="6" name="Picture 5" descr="PSU lockup.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62904" y="2441078"/>
            <a:ext cx="2404533" cy="533400"/>
          </a:xfrm>
          <a:prstGeom prst="rect">
            <a:avLst/>
          </a:prstGeom>
        </p:spPr>
      </p:pic>
    </p:spTree>
    <p:extLst>
      <p:ext uri="{BB962C8B-B14F-4D97-AF65-F5344CB8AC3E}">
        <p14:creationId xmlns:p14="http://schemas.microsoft.com/office/powerpoint/2010/main" val="798587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2130428"/>
            <a:ext cx="10363200" cy="1470025"/>
          </a:xfrm>
        </p:spPr>
        <p:txBody>
          <a:bodyPr/>
          <a:lstStyle>
            <a:lvl1pPr>
              <a:defRPr/>
            </a:lvl1pPr>
          </a:lstStyle>
          <a:p>
            <a:r>
              <a:rPr lang="en-US" dirty="0"/>
              <a:t>Receiving </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454778"/>
            <a:ext cx="2844800" cy="365125"/>
          </a:xfrm>
          <a:prstGeom prst="rect">
            <a:avLst/>
          </a:prstGeom>
        </p:spPr>
        <p:txBody>
          <a:bodyPr/>
          <a:lstStyle/>
          <a:p>
            <a:fld id="{3C9F943C-321A-42F5-B2A7-065D3573CE37}" type="datetimeFigureOut">
              <a:rPr lang="en-US" smtClean="0"/>
              <a:t>1/24/2023</a:t>
            </a:fld>
            <a:endParaRPr lang="en-US" dirty="0"/>
          </a:p>
        </p:txBody>
      </p:sp>
      <p:sp>
        <p:nvSpPr>
          <p:cNvPr id="5" name="Footer Placeholder 4"/>
          <p:cNvSpPr>
            <a:spLocks noGrp="1"/>
          </p:cNvSpPr>
          <p:nvPr>
            <p:ph type="ftr" sz="quarter" idx="11"/>
          </p:nvPr>
        </p:nvSpPr>
        <p:spPr>
          <a:xfrm>
            <a:off x="6807200" y="6629403"/>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1558311" y="5638803"/>
            <a:ext cx="2844800" cy="365125"/>
          </a:xfrm>
          <a:prstGeom prst="rect">
            <a:avLst/>
          </a:prstGeom>
        </p:spPr>
        <p:txBody>
          <a:bodyPr/>
          <a:lstStyle/>
          <a:p>
            <a:fld id="{62A2B558-279F-490F-9AC8-3B4B8CA698BF}" type="slidenum">
              <a:rPr lang="en-US" smtClean="0"/>
              <a:t>‹#›</a:t>
            </a:fld>
            <a:endParaRPr lang="en-US" dirty="0"/>
          </a:p>
        </p:txBody>
      </p:sp>
    </p:spTree>
    <p:extLst>
      <p:ext uri="{BB962C8B-B14F-4D97-AF65-F5344CB8AC3E}">
        <p14:creationId xmlns:p14="http://schemas.microsoft.com/office/powerpoint/2010/main" val="3342340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914400" y="5715003"/>
            <a:ext cx="2844800" cy="365125"/>
          </a:xfrm>
          <a:prstGeom prst="rect">
            <a:avLst/>
          </a:prstGeom>
        </p:spPr>
        <p:txBody>
          <a:bodyPr/>
          <a:lstStyle/>
          <a:p>
            <a:fld id="{3C9F943C-321A-42F5-B2A7-065D3573CE37}" type="datetimeFigureOut">
              <a:rPr lang="en-US" smtClean="0"/>
              <a:t>1/24/2023</a:t>
            </a:fld>
            <a:endParaRPr lang="en-US" dirty="0"/>
          </a:p>
        </p:txBody>
      </p:sp>
      <p:sp>
        <p:nvSpPr>
          <p:cNvPr id="5" name="Footer Placeholder 4"/>
          <p:cNvSpPr>
            <a:spLocks noGrp="1"/>
          </p:cNvSpPr>
          <p:nvPr>
            <p:ph type="ftr" sz="quarter" idx="11"/>
          </p:nvPr>
        </p:nvSpPr>
        <p:spPr>
          <a:xfrm>
            <a:off x="6807200" y="6629403"/>
            <a:ext cx="38608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11558311" y="5638803"/>
            <a:ext cx="2844800" cy="365125"/>
          </a:xfrm>
          <a:prstGeom prst="rect">
            <a:avLst/>
          </a:prstGeom>
        </p:spPr>
        <p:txBody>
          <a:bodyPr/>
          <a:lstStyle/>
          <a:p>
            <a:fld id="{62A2B558-279F-490F-9AC8-3B4B8CA698BF}" type="slidenum">
              <a:rPr lang="en-US" smtClean="0"/>
              <a:t>‹#›</a:t>
            </a:fld>
            <a:endParaRPr lang="en-US" dirty="0"/>
          </a:p>
        </p:txBody>
      </p:sp>
    </p:spTree>
    <p:extLst>
      <p:ext uri="{BB962C8B-B14F-4D97-AF65-F5344CB8AC3E}">
        <p14:creationId xmlns:p14="http://schemas.microsoft.com/office/powerpoint/2010/main" val="2029767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SU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10" name="Text Placeholder 9"/>
          <p:cNvSpPr>
            <a:spLocks noGrp="1"/>
          </p:cNvSpPr>
          <p:nvPr>
            <p:ph type="body" sz="quarter" idx="10" hasCustomPrompt="1"/>
          </p:nvPr>
        </p:nvSpPr>
        <p:spPr>
          <a:xfrm>
            <a:off x="3879926" y="2564584"/>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dirty="0"/>
              <a:t>HEADER</a:t>
            </a:r>
          </a:p>
        </p:txBody>
      </p:sp>
      <p:sp>
        <p:nvSpPr>
          <p:cNvPr id="12" name="Isosceles Triangle 11"/>
          <p:cNvSpPr/>
          <p:nvPr/>
        </p:nvSpPr>
        <p:spPr>
          <a:xfrm rot="5400000">
            <a:off x="971649" y="1592934"/>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rgbClr val="3AA43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4" name="Text Placeholder 9"/>
          <p:cNvSpPr>
            <a:spLocks noGrp="1"/>
          </p:cNvSpPr>
          <p:nvPr>
            <p:ph type="body" sz="quarter" idx="12" hasCustomPrompt="1"/>
          </p:nvPr>
        </p:nvSpPr>
        <p:spPr>
          <a:xfrm>
            <a:off x="187368" y="2712065"/>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dirty="0"/>
              <a:t>31%</a:t>
            </a:r>
          </a:p>
        </p:txBody>
      </p:sp>
      <p:pic>
        <p:nvPicPr>
          <p:cNvPr id="5" name="Picture 4"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31"/>
            <a:ext cx="11117008" cy="290009"/>
          </a:xfrm>
          <a:prstGeom prst="rect">
            <a:avLst/>
          </a:prstGeom>
        </p:spPr>
      </p:pic>
      <p:pic>
        <p:nvPicPr>
          <p:cNvPr id="16" name="Picture 15"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1" y="583019"/>
            <a:ext cx="1670025" cy="370463"/>
          </a:xfrm>
          <a:prstGeom prst="rect">
            <a:avLst/>
          </a:prstGeom>
        </p:spPr>
      </p:pic>
      <p:sp>
        <p:nvSpPr>
          <p:cNvPr id="7" name="Text Placeholder 6"/>
          <p:cNvSpPr>
            <a:spLocks noGrp="1"/>
          </p:cNvSpPr>
          <p:nvPr>
            <p:ph type="body" sz="quarter" idx="13" hasCustomPrompt="1"/>
          </p:nvPr>
        </p:nvSpPr>
        <p:spPr>
          <a:xfrm>
            <a:off x="3879852" y="3180718"/>
            <a:ext cx="7831667" cy="220408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dirty="0"/>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lvl="0"/>
            <a:endParaRPr lang="en-US" dirty="0"/>
          </a:p>
        </p:txBody>
      </p:sp>
    </p:spTree>
    <p:extLst>
      <p:ext uri="{BB962C8B-B14F-4D97-AF65-F5344CB8AC3E}">
        <p14:creationId xmlns:p14="http://schemas.microsoft.com/office/powerpoint/2010/main" val="2699066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PSU Long Content: Call-Out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10" name="Text Placeholder 9"/>
          <p:cNvSpPr>
            <a:spLocks noGrp="1"/>
          </p:cNvSpPr>
          <p:nvPr>
            <p:ph type="body" sz="quarter" idx="10" hasCustomPrompt="1"/>
          </p:nvPr>
        </p:nvSpPr>
        <p:spPr>
          <a:xfrm>
            <a:off x="3786232" y="1845416"/>
            <a:ext cx="7811729" cy="598129"/>
          </a:xfrm>
        </p:spPr>
        <p:txBody>
          <a:bodyPr anchor="ctr">
            <a:normAutofit/>
          </a:bodyPr>
          <a:lstStyle>
            <a:lvl1pPr marL="0" indent="0">
              <a:lnSpc>
                <a:spcPct val="80000"/>
              </a:lnSpc>
              <a:buNone/>
              <a:defRPr sz="2800" b="1" i="0">
                <a:solidFill>
                  <a:schemeClr val="accent5"/>
                </a:solidFill>
                <a:latin typeface="Calibri"/>
                <a:cs typeface="Calibri"/>
              </a:defRPr>
            </a:lvl1pPr>
          </a:lstStyle>
          <a:p>
            <a:pPr lvl="0"/>
            <a:r>
              <a:rPr lang="en-US" dirty="0"/>
              <a:t>HEADER</a:t>
            </a:r>
          </a:p>
        </p:txBody>
      </p:sp>
      <p:sp>
        <p:nvSpPr>
          <p:cNvPr id="12" name="Isosceles Triangle 11"/>
          <p:cNvSpPr/>
          <p:nvPr/>
        </p:nvSpPr>
        <p:spPr>
          <a:xfrm rot="5400000">
            <a:off x="971649" y="794063"/>
            <a:ext cx="1842933" cy="3786229"/>
          </a:xfrm>
          <a:custGeom>
            <a:avLst/>
            <a:gdLst>
              <a:gd name="connsiteX0" fmla="*/ 0 w 2032000"/>
              <a:gd name="connsiteY0" fmla="*/ 2884122 h 2884122"/>
              <a:gd name="connsiteX1" fmla="*/ 0 w 2032000"/>
              <a:gd name="connsiteY1" fmla="*/ 229412 h 2884122"/>
              <a:gd name="connsiteX2" fmla="*/ 225054 w 2032000"/>
              <a:gd name="connsiteY2" fmla="*/ 229412 h 2884122"/>
              <a:gd name="connsiteX3" fmla="*/ 393289 w 2032000"/>
              <a:gd name="connsiteY3" fmla="*/ 0 h 2884122"/>
              <a:gd name="connsiteX4" fmla="*/ 561524 w 2032000"/>
              <a:gd name="connsiteY4" fmla="*/ 229412 h 2884122"/>
              <a:gd name="connsiteX5" fmla="*/ 1949450 w 2032000"/>
              <a:gd name="connsiteY5" fmla="*/ 223062 h 2884122"/>
              <a:gd name="connsiteX6" fmla="*/ 2032000 w 2032000"/>
              <a:gd name="connsiteY6" fmla="*/ 2884122 h 2884122"/>
              <a:gd name="connsiteX7" fmla="*/ 0 w 2032000"/>
              <a:gd name="connsiteY7" fmla="*/ 2884122 h 2884122"/>
              <a:gd name="connsiteX0" fmla="*/ 0 w 1949450"/>
              <a:gd name="connsiteY0" fmla="*/ 2884122 h 2884122"/>
              <a:gd name="connsiteX1" fmla="*/ 0 w 1949450"/>
              <a:gd name="connsiteY1" fmla="*/ 229412 h 2884122"/>
              <a:gd name="connsiteX2" fmla="*/ 225054 w 1949450"/>
              <a:gd name="connsiteY2" fmla="*/ 229412 h 2884122"/>
              <a:gd name="connsiteX3" fmla="*/ 393289 w 1949450"/>
              <a:gd name="connsiteY3" fmla="*/ 0 h 2884122"/>
              <a:gd name="connsiteX4" fmla="*/ 561524 w 1949450"/>
              <a:gd name="connsiteY4" fmla="*/ 229412 h 2884122"/>
              <a:gd name="connsiteX5" fmla="*/ 1949450 w 1949450"/>
              <a:gd name="connsiteY5" fmla="*/ 223062 h 2884122"/>
              <a:gd name="connsiteX6" fmla="*/ 1949450 w 1949450"/>
              <a:gd name="connsiteY6" fmla="*/ 2884122 h 2884122"/>
              <a:gd name="connsiteX7" fmla="*/ 0 w 1949450"/>
              <a:gd name="connsiteY7" fmla="*/ 2884122 h 2884122"/>
              <a:gd name="connsiteX0" fmla="*/ 0 w 1949450"/>
              <a:gd name="connsiteY0" fmla="*/ 2839672 h 2839672"/>
              <a:gd name="connsiteX1" fmla="*/ 0 w 1949450"/>
              <a:gd name="connsiteY1" fmla="*/ 184962 h 2839672"/>
              <a:gd name="connsiteX2" fmla="*/ 225054 w 1949450"/>
              <a:gd name="connsiteY2" fmla="*/ 184962 h 2839672"/>
              <a:gd name="connsiteX3" fmla="*/ 393292 w 1949450"/>
              <a:gd name="connsiteY3" fmla="*/ 0 h 2839672"/>
              <a:gd name="connsiteX4" fmla="*/ 561524 w 1949450"/>
              <a:gd name="connsiteY4" fmla="*/ 184962 h 2839672"/>
              <a:gd name="connsiteX5" fmla="*/ 1949450 w 1949450"/>
              <a:gd name="connsiteY5" fmla="*/ 178612 h 2839672"/>
              <a:gd name="connsiteX6" fmla="*/ 1949450 w 1949450"/>
              <a:gd name="connsiteY6" fmla="*/ 2839672 h 2839672"/>
              <a:gd name="connsiteX7" fmla="*/ 0 w 1949450"/>
              <a:gd name="connsiteY7" fmla="*/ 2839672 h 28396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49450" h="2839672">
                <a:moveTo>
                  <a:pt x="0" y="2839672"/>
                </a:moveTo>
                <a:lnTo>
                  <a:pt x="0" y="184962"/>
                </a:lnTo>
                <a:lnTo>
                  <a:pt x="225054" y="184962"/>
                </a:lnTo>
                <a:lnTo>
                  <a:pt x="393292" y="0"/>
                </a:lnTo>
                <a:lnTo>
                  <a:pt x="561524" y="184962"/>
                </a:lnTo>
                <a:lnTo>
                  <a:pt x="1949450" y="178612"/>
                </a:lnTo>
                <a:lnTo>
                  <a:pt x="1949450" y="2839672"/>
                </a:lnTo>
                <a:lnTo>
                  <a:pt x="0" y="2839672"/>
                </a:lnTo>
                <a:close/>
              </a:path>
            </a:pathLst>
          </a:cu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sp>
        <p:nvSpPr>
          <p:cNvPr id="14" name="Text Placeholder 9"/>
          <p:cNvSpPr>
            <a:spLocks noGrp="1"/>
          </p:cNvSpPr>
          <p:nvPr>
            <p:ph type="body" sz="quarter" idx="12" hasCustomPrompt="1"/>
          </p:nvPr>
        </p:nvSpPr>
        <p:spPr>
          <a:xfrm>
            <a:off x="187368" y="1913197"/>
            <a:ext cx="3100979" cy="1597741"/>
          </a:xfrm>
        </p:spPr>
        <p:txBody>
          <a:bodyPr anchor="ctr">
            <a:normAutofit/>
          </a:bodyPr>
          <a:lstStyle>
            <a:lvl1pPr marL="0" indent="0">
              <a:lnSpc>
                <a:spcPct val="80000"/>
              </a:lnSpc>
              <a:buNone/>
              <a:defRPr sz="9600" b="1" i="0">
                <a:solidFill>
                  <a:schemeClr val="bg1"/>
                </a:solidFill>
                <a:latin typeface="Calibri"/>
                <a:cs typeface="Calibri"/>
              </a:defRPr>
            </a:lvl1pPr>
          </a:lstStyle>
          <a:p>
            <a:pPr lvl="0"/>
            <a:r>
              <a:rPr lang="en-US" dirty="0"/>
              <a:t>31%</a:t>
            </a:r>
          </a:p>
        </p:txBody>
      </p:sp>
      <p:pic>
        <p:nvPicPr>
          <p:cNvPr id="20" name="Picture 19"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31"/>
            <a:ext cx="11117008" cy="290009"/>
          </a:xfrm>
          <a:prstGeom prst="rect">
            <a:avLst/>
          </a:prstGeom>
        </p:spPr>
      </p:pic>
      <p:pic>
        <p:nvPicPr>
          <p:cNvPr id="21" name="Picture 20"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1" y="583019"/>
            <a:ext cx="1670025" cy="370463"/>
          </a:xfrm>
          <a:prstGeom prst="rect">
            <a:avLst/>
          </a:prstGeom>
        </p:spPr>
      </p:pic>
      <p:sp>
        <p:nvSpPr>
          <p:cNvPr id="4" name="Text Placeholder 3"/>
          <p:cNvSpPr>
            <a:spLocks noGrp="1"/>
          </p:cNvSpPr>
          <p:nvPr>
            <p:ph type="body" sz="quarter" idx="13" hasCustomPrompt="1"/>
          </p:nvPr>
        </p:nvSpPr>
        <p:spPr>
          <a:xfrm>
            <a:off x="3786719" y="2468566"/>
            <a:ext cx="7793567" cy="3343275"/>
          </a:xfrm>
        </p:spPr>
        <p:txBody>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kern="1400" spc="0">
                <a:solidFill>
                  <a:schemeClr val="tx1"/>
                </a:solidFill>
                <a:latin typeface="Verdana"/>
                <a:cs typeface="Verdan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lvl="0"/>
            <a:endParaRPr lang="en-US" dirty="0"/>
          </a:p>
        </p:txBody>
      </p:sp>
    </p:spTree>
    <p:extLst>
      <p:ext uri="{BB962C8B-B14F-4D97-AF65-F5344CB8AC3E}">
        <p14:creationId xmlns:p14="http://schemas.microsoft.com/office/powerpoint/2010/main" val="3068492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PSU Content: Bullets">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10" name="Content Placeholder 9"/>
          <p:cNvSpPr>
            <a:spLocks noGrp="1"/>
          </p:cNvSpPr>
          <p:nvPr>
            <p:ph sz="quarter" idx="10" hasCustomPrompt="1"/>
          </p:nvPr>
        </p:nvSpPr>
        <p:spPr>
          <a:xfrm>
            <a:off x="810684" y="1477965"/>
            <a:ext cx="10414000" cy="3705944"/>
          </a:xfrm>
        </p:spPr>
        <p:txBody>
          <a:bodyPr/>
          <a:lstStyle>
            <a:lvl1pPr marL="0" indent="0">
              <a:buClr>
                <a:schemeClr val="accent3"/>
              </a:buClr>
              <a:buNone/>
              <a:defRPr>
                <a:solidFill>
                  <a:schemeClr val="accent5"/>
                </a:solidFill>
                <a:latin typeface="Calibri"/>
                <a:cs typeface="Calibri"/>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dirty="0"/>
              <a:t>TITLE HERE</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cxnSp>
        <p:nvCxnSpPr>
          <p:cNvPr id="16" name="Straight Connector 15"/>
          <p:cNvCxnSpPr/>
          <p:nvPr/>
        </p:nvCxnSpPr>
        <p:spPr>
          <a:xfrm>
            <a:off x="810686" y="5388429"/>
            <a:ext cx="105346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1" hasCustomPrompt="1"/>
          </p:nvPr>
        </p:nvSpPr>
        <p:spPr>
          <a:xfrm>
            <a:off x="2062775" y="5470072"/>
            <a:ext cx="1524016" cy="1179286"/>
          </a:xfrm>
        </p:spPr>
        <p:txBody>
          <a:bodyPr>
            <a:normAutofit/>
          </a:bodyPr>
          <a:lstStyle>
            <a:lvl1pPr>
              <a:defRPr sz="1100">
                <a:solidFill>
                  <a:schemeClr val="tx1"/>
                </a:solidFill>
              </a:defRPr>
            </a:lvl1pPr>
          </a:lstStyle>
          <a:p>
            <a:r>
              <a:rPr lang="en-US" dirty="0"/>
              <a:t>Illustration</a:t>
            </a:r>
          </a:p>
        </p:txBody>
      </p:sp>
      <p:pic>
        <p:nvPicPr>
          <p:cNvPr id="6" name="Picture 5" descr="PSU quote marks.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7432" y="5699664"/>
            <a:ext cx="1072109" cy="543605"/>
          </a:xfrm>
          <a:prstGeom prst="rect">
            <a:avLst/>
          </a:prstGeom>
        </p:spPr>
      </p:pic>
      <p:sp>
        <p:nvSpPr>
          <p:cNvPr id="28" name="Text Placeholder 27"/>
          <p:cNvSpPr>
            <a:spLocks noGrp="1"/>
          </p:cNvSpPr>
          <p:nvPr>
            <p:ph type="body" sz="quarter" idx="12" hasCustomPrompt="1"/>
          </p:nvPr>
        </p:nvSpPr>
        <p:spPr>
          <a:xfrm>
            <a:off x="3869572" y="5806395"/>
            <a:ext cx="7234161" cy="842962"/>
          </a:xfrm>
        </p:spPr>
        <p:txBody>
          <a:bodyPr>
            <a:normAutofit/>
          </a:bodyPr>
          <a:lstStyle>
            <a:lvl1pPr marL="0" marR="0" indent="0" algn="l" defTabSz="457200" rtl="0" eaLnBrk="1" fontAlgn="auto" latinLnBrk="0" hangingPunct="1">
              <a:lnSpc>
                <a:spcPct val="100000"/>
              </a:lnSpc>
              <a:spcBef>
                <a:spcPct val="20000"/>
              </a:spcBef>
              <a:spcAft>
                <a:spcPts val="0"/>
              </a:spcAft>
              <a:buClrTx/>
              <a:buSzTx/>
              <a:buFont typeface="Arial"/>
              <a:buNone/>
              <a:tabLst/>
              <a:defRPr sz="1200" b="0" i="1" baseline="0">
                <a:solidFill>
                  <a:schemeClr val="tx1"/>
                </a:solidFill>
                <a:latin typeface="Cambria"/>
                <a:cs typeface="Cambria"/>
              </a:defRPr>
            </a:lvl1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en-US" dirty="0"/>
              <a:t>Edit content here.</a:t>
            </a: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en-US" dirty="0"/>
          </a:p>
          <a:p>
            <a:pPr lvl="0"/>
            <a:endParaRPr lang="en-US" dirty="0"/>
          </a:p>
        </p:txBody>
      </p:sp>
      <p:pic>
        <p:nvPicPr>
          <p:cNvPr id="14" name="Picture 13" descr="PSU lockup.ep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40481" y="583019"/>
            <a:ext cx="1670025" cy="370463"/>
          </a:xfrm>
          <a:prstGeom prst="rect">
            <a:avLst/>
          </a:prstGeom>
        </p:spPr>
      </p:pic>
    </p:spTree>
    <p:extLst>
      <p:ext uri="{BB962C8B-B14F-4D97-AF65-F5344CB8AC3E}">
        <p14:creationId xmlns:p14="http://schemas.microsoft.com/office/powerpoint/2010/main" val="85509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SU Long Content: Bulle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27" name="Content Placeholder 9"/>
          <p:cNvSpPr>
            <a:spLocks noGrp="1"/>
          </p:cNvSpPr>
          <p:nvPr>
            <p:ph sz="quarter" idx="10" hasCustomPrompt="1"/>
          </p:nvPr>
        </p:nvSpPr>
        <p:spPr>
          <a:xfrm>
            <a:off x="810684" y="1477967"/>
            <a:ext cx="10414000" cy="4710399"/>
          </a:xfrm>
        </p:spPr>
        <p:txBody>
          <a:bodyPr/>
          <a:lstStyle>
            <a:lvl1pPr marL="0" indent="0">
              <a:buNone/>
              <a:defRPr>
                <a:solidFill>
                  <a:schemeClr val="accent5"/>
                </a:solidFill>
              </a:defRPr>
            </a:lvl1pPr>
            <a:lvl2pPr>
              <a:buClr>
                <a:schemeClr val="accent5"/>
              </a:buClr>
              <a:defRPr b="0" i="0">
                <a:latin typeface="Calibri"/>
                <a:cs typeface="Calibri"/>
              </a:defRPr>
            </a:lvl2pPr>
            <a:lvl3pPr>
              <a:buClr>
                <a:schemeClr val="accent5"/>
              </a:buClr>
              <a:defRPr b="0" i="0" baseline="0">
                <a:latin typeface="Calibri"/>
                <a:cs typeface="Calibri"/>
              </a:defRPr>
            </a:lvl3pPr>
            <a:lvl4pPr>
              <a:buClr>
                <a:schemeClr val="accent5"/>
              </a:buClr>
              <a:defRPr b="0" i="0">
                <a:latin typeface="Calibri"/>
                <a:cs typeface="Calibri"/>
              </a:defRPr>
            </a:lvl4pPr>
            <a:lvl5pPr>
              <a:buClr>
                <a:schemeClr val="accent5"/>
              </a:buClr>
              <a:defRPr b="0" i="0">
                <a:latin typeface="Calibri"/>
                <a:cs typeface="Calibri"/>
              </a:defRPr>
            </a:lvl5pPr>
            <a:lvl6pPr>
              <a:buClr>
                <a:schemeClr val="accent5"/>
              </a:buClr>
              <a:defRPr b="0" i="0">
                <a:latin typeface="Calibri"/>
                <a:cs typeface="Calibri"/>
              </a:defRPr>
            </a:lvl6pPr>
          </a:lstStyle>
          <a:p>
            <a:pPr lvl="0"/>
            <a:r>
              <a:rPr lang="en-US" dirty="0"/>
              <a:t>TITLE HERE</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pic>
        <p:nvPicPr>
          <p:cNvPr id="13" name="Picture 12"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31"/>
            <a:ext cx="11117008" cy="290009"/>
          </a:xfrm>
          <a:prstGeom prst="rect">
            <a:avLst/>
          </a:prstGeom>
        </p:spPr>
      </p:pic>
      <p:pic>
        <p:nvPicPr>
          <p:cNvPr id="14" name="Picture 13"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1" y="583019"/>
            <a:ext cx="1670025" cy="370463"/>
          </a:xfrm>
          <a:prstGeom prst="rect">
            <a:avLst/>
          </a:prstGeom>
        </p:spPr>
      </p:pic>
    </p:spTree>
    <p:extLst>
      <p:ext uri="{BB962C8B-B14F-4D97-AF65-F5344CB8AC3E}">
        <p14:creationId xmlns:p14="http://schemas.microsoft.com/office/powerpoint/2010/main" val="24708795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SU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36" name="Picture Placeholder 35"/>
          <p:cNvSpPr>
            <a:spLocks noGrp="1"/>
          </p:cNvSpPr>
          <p:nvPr>
            <p:ph type="pic" sz="quarter" idx="12"/>
          </p:nvPr>
        </p:nvSpPr>
        <p:spPr>
          <a:xfrm>
            <a:off x="2" y="2348004"/>
            <a:ext cx="6446761" cy="2997404"/>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endParaRPr lang="en-US" dirty="0"/>
          </a:p>
        </p:txBody>
      </p:sp>
      <p:cxnSp>
        <p:nvCxnSpPr>
          <p:cNvPr id="20" name="Straight Connector 19"/>
          <p:cNvCxnSpPr/>
          <p:nvPr/>
        </p:nvCxnSpPr>
        <p:spPr>
          <a:xfrm>
            <a:off x="6850305" y="2779157"/>
            <a:ext cx="4863783"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6" name="Picture 15"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31"/>
            <a:ext cx="11117008" cy="290009"/>
          </a:xfrm>
          <a:prstGeom prst="rect">
            <a:avLst/>
          </a:prstGeom>
        </p:spPr>
      </p:pic>
      <p:pic>
        <p:nvPicPr>
          <p:cNvPr id="17" name="Picture 16"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1" y="583019"/>
            <a:ext cx="1670025" cy="370463"/>
          </a:xfrm>
          <a:prstGeom prst="rect">
            <a:avLst/>
          </a:prstGeom>
        </p:spPr>
      </p:pic>
      <p:sp>
        <p:nvSpPr>
          <p:cNvPr id="4" name="Picture Placeholder 3"/>
          <p:cNvSpPr>
            <a:spLocks noGrp="1"/>
          </p:cNvSpPr>
          <p:nvPr>
            <p:ph type="pic" sz="quarter" idx="13" hasCustomPrompt="1"/>
          </p:nvPr>
        </p:nvSpPr>
        <p:spPr>
          <a:xfrm>
            <a:off x="8534402" y="1997484"/>
            <a:ext cx="1071033" cy="660400"/>
          </a:xfrm>
        </p:spPr>
        <p:txBody>
          <a:bodyPr>
            <a:normAutofit/>
          </a:bodyPr>
          <a:lstStyle>
            <a:lvl1pPr>
              <a:defRPr sz="1400"/>
            </a:lvl1pPr>
          </a:lstStyle>
          <a:p>
            <a:r>
              <a:rPr lang="en-US" dirty="0"/>
              <a:t>Insert icon here</a:t>
            </a:r>
          </a:p>
        </p:txBody>
      </p:sp>
      <p:sp>
        <p:nvSpPr>
          <p:cNvPr id="5" name="Text Placeholder 4"/>
          <p:cNvSpPr>
            <a:spLocks noGrp="1"/>
          </p:cNvSpPr>
          <p:nvPr>
            <p:ph type="body" sz="quarter" idx="14" hasCustomPrompt="1"/>
          </p:nvPr>
        </p:nvSpPr>
        <p:spPr>
          <a:xfrm>
            <a:off x="6850305" y="2916241"/>
            <a:ext cx="4863783" cy="2428875"/>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dirty="0"/>
              <a:t>This is an example of body copy. This is an example of body copy. This is an example of body copy. This is an </a:t>
            </a:r>
            <a:r>
              <a:rPr lang="en-US" dirty="0" err="1"/>
              <a:t>exa-mple</a:t>
            </a:r>
            <a:r>
              <a:rPr lang="en-US" dirty="0"/>
              <a:t> of body copy. This is an example of body copy. This is an example of body copy. This is an example of body copy. This is an example of body copy.</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lvl="0"/>
            <a:endParaRPr lang="en-US" dirty="0"/>
          </a:p>
        </p:txBody>
      </p:sp>
    </p:spTree>
    <p:extLst>
      <p:ext uri="{BB962C8B-B14F-4D97-AF65-F5344CB8AC3E}">
        <p14:creationId xmlns:p14="http://schemas.microsoft.com/office/powerpoint/2010/main" val="658848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SU Long Content: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368707"/>
            <a:ext cx="9113411" cy="704800"/>
          </a:xfrm>
        </p:spPr>
        <p:txBody>
          <a:bodyPr>
            <a:normAutofit/>
          </a:bodyPr>
          <a:lstStyle>
            <a:lvl1pPr algn="l">
              <a:lnSpc>
                <a:spcPct val="80000"/>
              </a:lnSpc>
              <a:defRPr sz="2800" baseline="0">
                <a:solidFill>
                  <a:schemeClr val="bg1"/>
                </a:solidFill>
              </a:defRPr>
            </a:lvl1pPr>
          </a:lstStyle>
          <a:p>
            <a:r>
              <a:rPr lang="en-US" dirty="0"/>
              <a:t>SLIDE TITLE</a:t>
            </a:r>
          </a:p>
        </p:txBody>
      </p:sp>
      <p:sp>
        <p:nvSpPr>
          <p:cNvPr id="36" name="Picture Placeholder 35"/>
          <p:cNvSpPr>
            <a:spLocks noGrp="1"/>
          </p:cNvSpPr>
          <p:nvPr>
            <p:ph type="pic" sz="quarter" idx="12"/>
          </p:nvPr>
        </p:nvSpPr>
        <p:spPr>
          <a:xfrm>
            <a:off x="2" y="2348004"/>
            <a:ext cx="5156969" cy="2847451"/>
          </a:xfrm>
          <a:custGeom>
            <a:avLst/>
            <a:gdLst>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0 w 5160962"/>
              <a:gd name="connsiteY0" fmla="*/ 499543 h 2997200"/>
              <a:gd name="connsiteX1" fmla="*/ 499543 w 5160962"/>
              <a:gd name="connsiteY1" fmla="*/ 0 h 2997200"/>
              <a:gd name="connsiteX2" fmla="*/ 4661419 w 5160962"/>
              <a:gd name="connsiteY2" fmla="*/ 0 h 2997200"/>
              <a:gd name="connsiteX3" fmla="*/ 5160962 w 5160962"/>
              <a:gd name="connsiteY3" fmla="*/ 499543 h 2997200"/>
              <a:gd name="connsiteX4" fmla="*/ 5160962 w 5160962"/>
              <a:gd name="connsiteY4" fmla="*/ 2497657 h 2997200"/>
              <a:gd name="connsiteX5" fmla="*/ 4661419 w 5160962"/>
              <a:gd name="connsiteY5" fmla="*/ 2997200 h 2997200"/>
              <a:gd name="connsiteX6" fmla="*/ 499543 w 5160962"/>
              <a:gd name="connsiteY6" fmla="*/ 2997200 h 2997200"/>
              <a:gd name="connsiteX7" fmla="*/ 0 w 5160962"/>
              <a:gd name="connsiteY7" fmla="*/ 2497657 h 2997200"/>
              <a:gd name="connsiteX8" fmla="*/ 0 w 5160962"/>
              <a:gd name="connsiteY8" fmla="*/ 499543 h 2997200"/>
              <a:gd name="connsiteX0" fmla="*/ 10478 w 5171440"/>
              <a:gd name="connsiteY0" fmla="*/ 499543 h 2997200"/>
              <a:gd name="connsiteX1" fmla="*/ 510021 w 5171440"/>
              <a:gd name="connsiteY1" fmla="*/ 0 h 2997200"/>
              <a:gd name="connsiteX2" fmla="*/ 4671897 w 5171440"/>
              <a:gd name="connsiteY2" fmla="*/ 0 h 2997200"/>
              <a:gd name="connsiteX3" fmla="*/ 5171440 w 5171440"/>
              <a:gd name="connsiteY3" fmla="*/ 499543 h 2997200"/>
              <a:gd name="connsiteX4" fmla="*/ 5171440 w 5171440"/>
              <a:gd name="connsiteY4" fmla="*/ 2497657 h 2997200"/>
              <a:gd name="connsiteX5" fmla="*/ 4671897 w 5171440"/>
              <a:gd name="connsiteY5" fmla="*/ 2997200 h 2997200"/>
              <a:gd name="connsiteX6" fmla="*/ 510021 w 5171440"/>
              <a:gd name="connsiteY6" fmla="*/ 2997200 h 2997200"/>
              <a:gd name="connsiteX7" fmla="*/ 10478 w 5171440"/>
              <a:gd name="connsiteY7" fmla="*/ 2497657 h 2997200"/>
              <a:gd name="connsiteX8" fmla="*/ 0 w 5171440"/>
              <a:gd name="connsiteY8" fmla="*/ 914082 h 2997200"/>
              <a:gd name="connsiteX9" fmla="*/ 10478 w 5171440"/>
              <a:gd name="connsiteY9" fmla="*/ 499543 h 2997200"/>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10478 w 5171440"/>
              <a:gd name="connsiteY7" fmla="*/ 2536594 h 3036137"/>
              <a:gd name="connsiteX8" fmla="*/ 0 w 5171440"/>
              <a:gd name="connsiteY8" fmla="*/ 953019 h 3036137"/>
              <a:gd name="connsiteX9" fmla="*/ 335598 w 5171440"/>
              <a:gd name="connsiteY9" fmla="*/ 0 h 3036137"/>
              <a:gd name="connsiteX0" fmla="*/ 335598 w 5171440"/>
              <a:gd name="connsiteY0" fmla="*/ 0 h 3089447"/>
              <a:gd name="connsiteX1" fmla="*/ 510021 w 5171440"/>
              <a:gd name="connsiteY1" fmla="*/ 38937 h 3089447"/>
              <a:gd name="connsiteX2" fmla="*/ 4671897 w 5171440"/>
              <a:gd name="connsiteY2" fmla="*/ 38937 h 3089447"/>
              <a:gd name="connsiteX3" fmla="*/ 5171440 w 5171440"/>
              <a:gd name="connsiteY3" fmla="*/ 538480 h 3089447"/>
              <a:gd name="connsiteX4" fmla="*/ 5171440 w 5171440"/>
              <a:gd name="connsiteY4" fmla="*/ 2536594 h 3089447"/>
              <a:gd name="connsiteX5" fmla="*/ 4671897 w 5171440"/>
              <a:gd name="connsiteY5" fmla="*/ 3036137 h 3089447"/>
              <a:gd name="connsiteX6" fmla="*/ 510021 w 5171440"/>
              <a:gd name="connsiteY6" fmla="*/ 3036137 h 3089447"/>
              <a:gd name="connsiteX7" fmla="*/ 20638 w 5171440"/>
              <a:gd name="connsiteY7" fmla="*/ 2932834 h 3089447"/>
              <a:gd name="connsiteX8" fmla="*/ 0 w 5171440"/>
              <a:gd name="connsiteY8" fmla="*/ 953019 h 3089447"/>
              <a:gd name="connsiteX9" fmla="*/ 335598 w 5171440"/>
              <a:gd name="connsiteY9" fmla="*/ 0 h 308944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20638 w 5171440"/>
              <a:gd name="connsiteY7" fmla="*/ 2932834 h 3036137"/>
              <a:gd name="connsiteX8" fmla="*/ 0 w 5171440"/>
              <a:gd name="connsiteY8" fmla="*/ 953019 h 3036137"/>
              <a:gd name="connsiteX9" fmla="*/ 335598 w 5171440"/>
              <a:gd name="connsiteY9" fmla="*/ 0 h 3036137"/>
              <a:gd name="connsiteX0" fmla="*/ 335598 w 5171440"/>
              <a:gd name="connsiteY0" fmla="*/ 0 h 3036137"/>
              <a:gd name="connsiteX1" fmla="*/ 510021 w 5171440"/>
              <a:gd name="connsiteY1" fmla="*/ 38937 h 3036137"/>
              <a:gd name="connsiteX2" fmla="*/ 4671897 w 5171440"/>
              <a:gd name="connsiteY2" fmla="*/ 38937 h 3036137"/>
              <a:gd name="connsiteX3" fmla="*/ 5171440 w 5171440"/>
              <a:gd name="connsiteY3" fmla="*/ 538480 h 3036137"/>
              <a:gd name="connsiteX4" fmla="*/ 5171440 w 5171440"/>
              <a:gd name="connsiteY4" fmla="*/ 2536594 h 3036137"/>
              <a:gd name="connsiteX5" fmla="*/ 4671897 w 5171440"/>
              <a:gd name="connsiteY5" fmla="*/ 3036137 h 3036137"/>
              <a:gd name="connsiteX6" fmla="*/ 510021 w 5171440"/>
              <a:gd name="connsiteY6" fmla="*/ 3036137 h 3036137"/>
              <a:gd name="connsiteX7" fmla="*/ 477838 w 5171440"/>
              <a:gd name="connsiteY7" fmla="*/ 3034434 h 3036137"/>
              <a:gd name="connsiteX8" fmla="*/ 0 w 5171440"/>
              <a:gd name="connsiteY8" fmla="*/ 953019 h 3036137"/>
              <a:gd name="connsiteX9" fmla="*/ 335598 w 5171440"/>
              <a:gd name="connsiteY9" fmla="*/ 0 h 3036137"/>
              <a:gd name="connsiteX0" fmla="*/ 792798 w 5628640"/>
              <a:gd name="connsiteY0" fmla="*/ 0 h 3036137"/>
              <a:gd name="connsiteX1" fmla="*/ 967221 w 5628640"/>
              <a:gd name="connsiteY1" fmla="*/ 38937 h 3036137"/>
              <a:gd name="connsiteX2" fmla="*/ 5129097 w 5628640"/>
              <a:gd name="connsiteY2" fmla="*/ 38937 h 3036137"/>
              <a:gd name="connsiteX3" fmla="*/ 5628640 w 5628640"/>
              <a:gd name="connsiteY3" fmla="*/ 538480 h 3036137"/>
              <a:gd name="connsiteX4" fmla="*/ 5628640 w 5628640"/>
              <a:gd name="connsiteY4" fmla="*/ 2536594 h 3036137"/>
              <a:gd name="connsiteX5" fmla="*/ 5129097 w 5628640"/>
              <a:gd name="connsiteY5" fmla="*/ 3036137 h 3036137"/>
              <a:gd name="connsiteX6" fmla="*/ 967221 w 5628640"/>
              <a:gd name="connsiteY6" fmla="*/ 3036137 h 3036137"/>
              <a:gd name="connsiteX7" fmla="*/ 935038 w 5628640"/>
              <a:gd name="connsiteY7" fmla="*/ 3034434 h 3036137"/>
              <a:gd name="connsiteX8" fmla="*/ 0 w 5628640"/>
              <a:gd name="connsiteY8" fmla="*/ 1654059 h 3036137"/>
              <a:gd name="connsiteX9" fmla="*/ 792798 w 5628640"/>
              <a:gd name="connsiteY9" fmla="*/ 0 h 3036137"/>
              <a:gd name="connsiteX0" fmla="*/ 177 w 4836019"/>
              <a:gd name="connsiteY0" fmla="*/ 0 h 3036137"/>
              <a:gd name="connsiteX1" fmla="*/ 174600 w 4836019"/>
              <a:gd name="connsiteY1" fmla="*/ 38937 h 3036137"/>
              <a:gd name="connsiteX2" fmla="*/ 4336476 w 4836019"/>
              <a:gd name="connsiteY2" fmla="*/ 38937 h 3036137"/>
              <a:gd name="connsiteX3" fmla="*/ 4836019 w 4836019"/>
              <a:gd name="connsiteY3" fmla="*/ 538480 h 3036137"/>
              <a:gd name="connsiteX4" fmla="*/ 4836019 w 4836019"/>
              <a:gd name="connsiteY4" fmla="*/ 2536594 h 3036137"/>
              <a:gd name="connsiteX5" fmla="*/ 4336476 w 4836019"/>
              <a:gd name="connsiteY5" fmla="*/ 3036137 h 3036137"/>
              <a:gd name="connsiteX6" fmla="*/ 174600 w 4836019"/>
              <a:gd name="connsiteY6" fmla="*/ 3036137 h 3036137"/>
              <a:gd name="connsiteX7" fmla="*/ 142417 w 4836019"/>
              <a:gd name="connsiteY7" fmla="*/ 3034434 h 3036137"/>
              <a:gd name="connsiteX8" fmla="*/ 177 w 4836019"/>
              <a:gd name="connsiteY8" fmla="*/ 0 h 3036137"/>
              <a:gd name="connsiteX0" fmla="*/ 199200 w 5035042"/>
              <a:gd name="connsiteY0" fmla="*/ 0 h 3036137"/>
              <a:gd name="connsiteX1" fmla="*/ 373623 w 5035042"/>
              <a:gd name="connsiteY1" fmla="*/ 38937 h 3036137"/>
              <a:gd name="connsiteX2" fmla="*/ 4535499 w 5035042"/>
              <a:gd name="connsiteY2" fmla="*/ 38937 h 3036137"/>
              <a:gd name="connsiteX3" fmla="*/ 5035042 w 5035042"/>
              <a:gd name="connsiteY3" fmla="*/ 538480 h 3036137"/>
              <a:gd name="connsiteX4" fmla="*/ 5035042 w 5035042"/>
              <a:gd name="connsiteY4" fmla="*/ 2536594 h 3036137"/>
              <a:gd name="connsiteX5" fmla="*/ 4535499 w 5035042"/>
              <a:gd name="connsiteY5" fmla="*/ 3036137 h 3036137"/>
              <a:gd name="connsiteX6" fmla="*/ 373623 w 5035042"/>
              <a:gd name="connsiteY6" fmla="*/ 3036137 h 3036137"/>
              <a:gd name="connsiteX7" fmla="*/ 199200 w 5035042"/>
              <a:gd name="connsiteY7" fmla="*/ 0 h 3036137"/>
              <a:gd name="connsiteX0" fmla="*/ 0 w 4661419"/>
              <a:gd name="connsiteY0" fmla="*/ 2997200 h 2997200"/>
              <a:gd name="connsiteX1" fmla="*/ 0 w 4661419"/>
              <a:gd name="connsiteY1" fmla="*/ 0 h 2997200"/>
              <a:gd name="connsiteX2" fmla="*/ 4161876 w 4661419"/>
              <a:gd name="connsiteY2" fmla="*/ 0 h 2997200"/>
              <a:gd name="connsiteX3" fmla="*/ 4661419 w 4661419"/>
              <a:gd name="connsiteY3" fmla="*/ 499543 h 2997200"/>
              <a:gd name="connsiteX4" fmla="*/ 4661419 w 4661419"/>
              <a:gd name="connsiteY4" fmla="*/ 2497657 h 2997200"/>
              <a:gd name="connsiteX5" fmla="*/ 4161876 w 4661419"/>
              <a:gd name="connsiteY5" fmla="*/ 2997200 h 2997200"/>
              <a:gd name="connsiteX6" fmla="*/ 0 w 4661419"/>
              <a:gd name="connsiteY6" fmla="*/ 2997200 h 2997200"/>
              <a:gd name="connsiteX0" fmla="*/ 306650 w 4968069"/>
              <a:gd name="connsiteY0" fmla="*/ 2997200 h 2997200"/>
              <a:gd name="connsiteX1" fmla="*/ 306650 w 4968069"/>
              <a:gd name="connsiteY1" fmla="*/ 0 h 2997200"/>
              <a:gd name="connsiteX2" fmla="*/ 4468526 w 4968069"/>
              <a:gd name="connsiteY2" fmla="*/ 0 h 2997200"/>
              <a:gd name="connsiteX3" fmla="*/ 4968069 w 4968069"/>
              <a:gd name="connsiteY3" fmla="*/ 499543 h 2997200"/>
              <a:gd name="connsiteX4" fmla="*/ 4968069 w 4968069"/>
              <a:gd name="connsiteY4" fmla="*/ 2497657 h 2997200"/>
              <a:gd name="connsiteX5" fmla="*/ 4468526 w 4968069"/>
              <a:gd name="connsiteY5" fmla="*/ 2997200 h 2997200"/>
              <a:gd name="connsiteX6" fmla="*/ 306650 w 4968069"/>
              <a:gd name="connsiteY6" fmla="*/ 2997200 h 2997200"/>
              <a:gd name="connsiteX0" fmla="*/ 0 w 4661419"/>
              <a:gd name="connsiteY0" fmla="*/ 2997200 h 2997404"/>
              <a:gd name="connsiteX1" fmla="*/ 0 w 4661419"/>
              <a:gd name="connsiteY1" fmla="*/ 0 h 2997404"/>
              <a:gd name="connsiteX2" fmla="*/ 4161876 w 4661419"/>
              <a:gd name="connsiteY2" fmla="*/ 0 h 2997404"/>
              <a:gd name="connsiteX3" fmla="*/ 4661419 w 4661419"/>
              <a:gd name="connsiteY3" fmla="*/ 499543 h 2997404"/>
              <a:gd name="connsiteX4" fmla="*/ 4661419 w 4661419"/>
              <a:gd name="connsiteY4" fmla="*/ 2497657 h 2997404"/>
              <a:gd name="connsiteX5" fmla="*/ 4161876 w 4661419"/>
              <a:gd name="connsiteY5" fmla="*/ 2997200 h 2997404"/>
              <a:gd name="connsiteX6" fmla="*/ 0 w 4661419"/>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61419 w 4677807"/>
              <a:gd name="connsiteY4" fmla="*/ 2497657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161876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16187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571399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409414 h 2997404"/>
              <a:gd name="connsiteX4" fmla="*/ 4677807 w 4677807"/>
              <a:gd name="connsiteY4" fmla="*/ 2620560 h 2997404"/>
              <a:gd name="connsiteX5" fmla="*/ 4301166 w 4677807"/>
              <a:gd name="connsiteY5" fmla="*/ 2997200 h 2997404"/>
              <a:gd name="connsiteX6" fmla="*/ 0 w 4677807"/>
              <a:gd name="connsiteY6" fmla="*/ 2997200 h 2997404"/>
              <a:gd name="connsiteX0" fmla="*/ 0 w 4677807"/>
              <a:gd name="connsiteY0" fmla="*/ 2997200 h 2997404"/>
              <a:gd name="connsiteX1" fmla="*/ 0 w 4677807"/>
              <a:gd name="connsiteY1" fmla="*/ 0 h 2997404"/>
              <a:gd name="connsiteX2" fmla="*/ 4292973 w 4677807"/>
              <a:gd name="connsiteY2" fmla="*/ 0 h 2997404"/>
              <a:gd name="connsiteX3" fmla="*/ 4677807 w 4677807"/>
              <a:gd name="connsiteY3" fmla="*/ 368446 h 2997404"/>
              <a:gd name="connsiteX4" fmla="*/ 4677807 w 4677807"/>
              <a:gd name="connsiteY4" fmla="*/ 2620560 h 2997404"/>
              <a:gd name="connsiteX5" fmla="*/ 4301166 w 4677807"/>
              <a:gd name="connsiteY5" fmla="*/ 2997200 h 2997404"/>
              <a:gd name="connsiteX6" fmla="*/ 0 w 4677807"/>
              <a:gd name="connsiteY6" fmla="*/ 2997200 h 2997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77807" h="2997404">
                <a:moveTo>
                  <a:pt x="0" y="2997200"/>
                </a:moveTo>
                <a:cubicBezTo>
                  <a:pt x="7394" y="3025987"/>
                  <a:pt x="7394" y="11853"/>
                  <a:pt x="0" y="0"/>
                </a:cubicBezTo>
                <a:lnTo>
                  <a:pt x="4292973" y="0"/>
                </a:lnTo>
                <a:cubicBezTo>
                  <a:pt x="4568863" y="0"/>
                  <a:pt x="4677807" y="92556"/>
                  <a:pt x="4677807" y="368446"/>
                </a:cubicBezTo>
                <a:lnTo>
                  <a:pt x="4677807" y="2620560"/>
                </a:lnTo>
                <a:cubicBezTo>
                  <a:pt x="4677807" y="2896450"/>
                  <a:pt x="4577056" y="2997200"/>
                  <a:pt x="4301166" y="2997200"/>
                </a:cubicBezTo>
                <a:lnTo>
                  <a:pt x="0" y="2997200"/>
                </a:lnTo>
                <a:close/>
              </a:path>
            </a:pathLst>
          </a:custGeom>
        </p:spPr>
        <p:txBody>
          <a:bodyPr/>
          <a:lstStyle/>
          <a:p>
            <a:r>
              <a:rPr lang="en-US"/>
              <a:t>Click icon to add picture</a:t>
            </a:r>
            <a:endParaRPr lang="en-US" dirty="0"/>
          </a:p>
        </p:txBody>
      </p:sp>
      <p:cxnSp>
        <p:nvCxnSpPr>
          <p:cNvPr id="20" name="Straight Connector 19"/>
          <p:cNvCxnSpPr/>
          <p:nvPr/>
        </p:nvCxnSpPr>
        <p:spPr>
          <a:xfrm>
            <a:off x="5473206" y="2348004"/>
            <a:ext cx="6218449" cy="0"/>
          </a:xfrm>
          <a:prstGeom prst="line">
            <a:avLst/>
          </a:prstGeom>
          <a:ln>
            <a:solidFill>
              <a:schemeClr val="accent5"/>
            </a:solidFill>
          </a:ln>
          <a:effectLst/>
        </p:spPr>
        <p:style>
          <a:lnRef idx="2">
            <a:schemeClr val="accent1"/>
          </a:lnRef>
          <a:fillRef idx="0">
            <a:schemeClr val="accent1"/>
          </a:fillRef>
          <a:effectRef idx="1">
            <a:schemeClr val="accent1"/>
          </a:effectRef>
          <a:fontRef idx="minor">
            <a:schemeClr val="tx1"/>
          </a:fontRef>
        </p:style>
      </p:cxnSp>
      <p:pic>
        <p:nvPicPr>
          <p:cNvPr id="17" name="Picture 16" descr="USDA-PSU Icon row.e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3999" y="6340931"/>
            <a:ext cx="11117008" cy="290009"/>
          </a:xfrm>
          <a:prstGeom prst="rect">
            <a:avLst/>
          </a:prstGeom>
        </p:spPr>
      </p:pic>
      <p:pic>
        <p:nvPicPr>
          <p:cNvPr id="18" name="Picture 17" descr="PSU lockup.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40481" y="583019"/>
            <a:ext cx="1670025" cy="370463"/>
          </a:xfrm>
          <a:prstGeom prst="rect">
            <a:avLst/>
          </a:prstGeom>
        </p:spPr>
      </p:pic>
      <p:sp>
        <p:nvSpPr>
          <p:cNvPr id="4" name="Picture Placeholder 3"/>
          <p:cNvSpPr>
            <a:spLocks noGrp="1"/>
          </p:cNvSpPr>
          <p:nvPr>
            <p:ph type="pic" sz="quarter" idx="13" hasCustomPrompt="1"/>
          </p:nvPr>
        </p:nvSpPr>
        <p:spPr>
          <a:xfrm>
            <a:off x="8019628" y="1571347"/>
            <a:ext cx="1083733" cy="660400"/>
          </a:xfrm>
        </p:spPr>
        <p:txBody>
          <a:bodyPr>
            <a:normAutofit/>
          </a:bodyPr>
          <a:lstStyle>
            <a:lvl1pPr>
              <a:defRPr sz="1400" baseline="0"/>
            </a:lvl1pPr>
          </a:lstStyle>
          <a:p>
            <a:r>
              <a:rPr lang="en-US" dirty="0"/>
              <a:t>Insert icon here</a:t>
            </a:r>
          </a:p>
        </p:txBody>
      </p:sp>
      <p:sp>
        <p:nvSpPr>
          <p:cNvPr id="9" name="Text Placeholder 4"/>
          <p:cNvSpPr>
            <a:spLocks noGrp="1"/>
          </p:cNvSpPr>
          <p:nvPr>
            <p:ph type="body" sz="quarter" idx="14" hasCustomPrompt="1"/>
          </p:nvPr>
        </p:nvSpPr>
        <p:spPr>
          <a:xfrm>
            <a:off x="5587735" y="2509840"/>
            <a:ext cx="5993272" cy="2685617"/>
          </a:xfrm>
        </p:spPr>
        <p:txBody>
          <a:bodyPr>
            <a:normAutofit/>
          </a:bodyPr>
          <a:lstStyle>
            <a:lvl1pPr marL="0" marR="0" indent="0" algn="l" defTabSz="457200" rtl="0" eaLnBrk="1" fontAlgn="auto" latinLnBrk="0" hangingPunct="1">
              <a:lnSpc>
                <a:spcPct val="120000"/>
              </a:lnSpc>
              <a:spcBef>
                <a:spcPct val="20000"/>
              </a:spcBef>
              <a:spcAft>
                <a:spcPts val="0"/>
              </a:spcAft>
              <a:buClrTx/>
              <a:buSzTx/>
              <a:buFont typeface="Arial"/>
              <a:buNone/>
              <a:tabLst/>
              <a:defRPr sz="1400" baseline="0">
                <a:solidFill>
                  <a:schemeClr val="tx1"/>
                </a:solidFill>
                <a:latin typeface="Verdana"/>
                <a:cs typeface="Verdana"/>
              </a:defRPr>
            </a:lvl1pPr>
          </a:lstStyle>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dirty="0"/>
              <a:t>This is an example of body copy. This is an example of body copy. This is an example of body copy. This is an example of body copy. This is an example of body copy. 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r>
              <a:rPr lang="en-US" dirty="0"/>
              <a:t>This is an example of body copy. This is an example of body copy. This is an example of body copy. </a:t>
            </a:r>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marL="0" marR="0" lvl="0" indent="0" algn="l" defTabSz="457200" rtl="0" eaLnBrk="1" fontAlgn="auto" latinLnBrk="0" hangingPunct="1">
              <a:lnSpc>
                <a:spcPct val="120000"/>
              </a:lnSpc>
              <a:spcBef>
                <a:spcPct val="20000"/>
              </a:spcBef>
              <a:spcAft>
                <a:spcPts val="0"/>
              </a:spcAft>
              <a:buClrTx/>
              <a:buSzTx/>
              <a:buFont typeface="Arial"/>
              <a:buNone/>
              <a:tabLst/>
              <a:defRPr/>
            </a:pPr>
            <a:endParaRPr lang="en-US" dirty="0"/>
          </a:p>
          <a:p>
            <a:pPr lvl="0"/>
            <a:endParaRPr lang="en-US" dirty="0"/>
          </a:p>
        </p:txBody>
      </p:sp>
    </p:spTree>
    <p:extLst>
      <p:ext uri="{BB962C8B-B14F-4D97-AF65-F5344CB8AC3E}">
        <p14:creationId xmlns:p14="http://schemas.microsoft.com/office/powerpoint/2010/main" val="2698245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SU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456873" y="3973107"/>
            <a:ext cx="11260992" cy="636905"/>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Divider page subhead</a:t>
            </a:r>
          </a:p>
        </p:txBody>
      </p:sp>
      <p:sp>
        <p:nvSpPr>
          <p:cNvPr id="7" name="Title 6"/>
          <p:cNvSpPr>
            <a:spLocks noGrp="1"/>
          </p:cNvSpPr>
          <p:nvPr>
            <p:ph type="title" hasCustomPrompt="1"/>
          </p:nvPr>
        </p:nvSpPr>
        <p:spPr>
          <a:xfrm>
            <a:off x="456874" y="3461346"/>
            <a:ext cx="11260993" cy="542241"/>
          </a:xfrm>
        </p:spPr>
        <p:txBody>
          <a:bodyPr>
            <a:noAutofit/>
          </a:bodyPr>
          <a:lstStyle>
            <a:lvl1pPr algn="ctr">
              <a:lnSpc>
                <a:spcPct val="70000"/>
              </a:lnSpc>
              <a:defRPr sz="4800" b="1" i="0" baseline="0">
                <a:solidFill>
                  <a:schemeClr val="bg1"/>
                </a:solidFill>
                <a:latin typeface="Calibri"/>
                <a:cs typeface="Calibri"/>
              </a:defRPr>
            </a:lvl1pPr>
          </a:lstStyle>
          <a:p>
            <a:r>
              <a:rPr lang="en-US" dirty="0"/>
              <a:t>DIVIDER TITLE</a:t>
            </a:r>
          </a:p>
        </p:txBody>
      </p:sp>
      <p:sp>
        <p:nvSpPr>
          <p:cNvPr id="5" name="Picture Placeholder 4"/>
          <p:cNvSpPr>
            <a:spLocks noGrp="1"/>
          </p:cNvSpPr>
          <p:nvPr>
            <p:ph type="pic" sz="quarter" idx="10" hasCustomPrompt="1"/>
          </p:nvPr>
        </p:nvSpPr>
        <p:spPr>
          <a:xfrm>
            <a:off x="5291246" y="2586990"/>
            <a:ext cx="1604433" cy="755650"/>
          </a:xfrm>
        </p:spPr>
        <p:txBody>
          <a:bodyPr>
            <a:normAutofit/>
          </a:bodyPr>
          <a:lstStyle>
            <a:lvl1pPr>
              <a:defRPr sz="1600"/>
            </a:lvl1pPr>
          </a:lstStyle>
          <a:p>
            <a:r>
              <a:rPr lang="en-US" dirty="0"/>
              <a:t>Insert icon here</a:t>
            </a:r>
          </a:p>
        </p:txBody>
      </p:sp>
    </p:spTree>
    <p:extLst>
      <p:ext uri="{BB962C8B-B14F-4D97-AF65-F5344CB8AC3E}">
        <p14:creationId xmlns:p14="http://schemas.microsoft.com/office/powerpoint/2010/main" val="1659829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SU Long Divider">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731818"/>
            <a:ext cx="12192000" cy="3521364"/>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hasCustomPrompt="1"/>
          </p:nvPr>
        </p:nvSpPr>
        <p:spPr>
          <a:xfrm>
            <a:off x="456873" y="4199196"/>
            <a:ext cx="11260992" cy="742262"/>
          </a:xfrm>
        </p:spPr>
        <p:txBody>
          <a:bodyPr anchor="t">
            <a:normAutofit/>
          </a:bodyPr>
          <a:lstStyle>
            <a:lvl1pPr marL="0" indent="0" algn="ctr">
              <a:lnSpc>
                <a:spcPct val="80000"/>
              </a:lnSpc>
              <a:buNone/>
              <a:defRPr sz="2400" b="0" i="1" baseline="0">
                <a:solidFill>
                  <a:schemeClr val="bg1"/>
                </a:solidFill>
                <a:latin typeface="Cambria"/>
                <a:cs typeface="Cambr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Very long</a:t>
            </a:r>
          </a:p>
          <a:p>
            <a:r>
              <a:rPr lang="en-US" dirty="0"/>
              <a:t>Divider page subhead</a:t>
            </a:r>
          </a:p>
        </p:txBody>
      </p:sp>
      <p:sp>
        <p:nvSpPr>
          <p:cNvPr id="7" name="Title 6"/>
          <p:cNvSpPr>
            <a:spLocks noGrp="1"/>
          </p:cNvSpPr>
          <p:nvPr>
            <p:ph type="title" hasCustomPrompt="1"/>
          </p:nvPr>
        </p:nvSpPr>
        <p:spPr>
          <a:xfrm>
            <a:off x="456874" y="3059545"/>
            <a:ext cx="11260993" cy="1062182"/>
          </a:xfrm>
        </p:spPr>
        <p:txBody>
          <a:bodyPr>
            <a:noAutofit/>
          </a:bodyPr>
          <a:lstStyle>
            <a:lvl1pPr algn="ctr">
              <a:lnSpc>
                <a:spcPct val="70000"/>
              </a:lnSpc>
              <a:defRPr sz="4800" b="1" i="0" baseline="0">
                <a:solidFill>
                  <a:schemeClr val="bg1"/>
                </a:solidFill>
                <a:latin typeface="Calibri"/>
                <a:cs typeface="Calibri"/>
              </a:defRPr>
            </a:lvl1pPr>
          </a:lstStyle>
          <a:p>
            <a:r>
              <a:rPr lang="en-US" dirty="0"/>
              <a:t>VERY LONG</a:t>
            </a:r>
            <a:br>
              <a:rPr lang="en-US" dirty="0"/>
            </a:br>
            <a:r>
              <a:rPr lang="en-US" dirty="0"/>
              <a:t>DIVIDER TITLE</a:t>
            </a:r>
          </a:p>
        </p:txBody>
      </p:sp>
      <p:sp>
        <p:nvSpPr>
          <p:cNvPr id="5" name="Rectangle 4"/>
          <p:cNvSpPr/>
          <p:nvPr/>
        </p:nvSpPr>
        <p:spPr>
          <a:xfrm>
            <a:off x="5387880" y="1361026"/>
            <a:ext cx="1231515" cy="694066"/>
          </a:xfrm>
          <a:custGeom>
            <a:avLst/>
            <a:gdLst>
              <a:gd name="connsiteX0" fmla="*/ 0 w 923636"/>
              <a:gd name="connsiteY0" fmla="*/ 59069 h 694066"/>
              <a:gd name="connsiteX1" fmla="*/ 634195 w 923636"/>
              <a:gd name="connsiteY1" fmla="*/ 0 h 694066"/>
              <a:gd name="connsiteX2" fmla="*/ 923636 w 923636"/>
              <a:gd name="connsiteY2" fmla="*/ 359251 h 694066"/>
              <a:gd name="connsiteX3" fmla="*/ 762430 w 923636"/>
              <a:gd name="connsiteY3" fmla="*/ 359251 h 694066"/>
              <a:gd name="connsiteX4" fmla="*/ 525046 w 923636"/>
              <a:gd name="connsiteY4" fmla="*/ 694066 h 694066"/>
              <a:gd name="connsiteX5" fmla="*/ 287662 w 923636"/>
              <a:gd name="connsiteY5" fmla="*/ 359251 h 694066"/>
              <a:gd name="connsiteX6" fmla="*/ 0 w 923636"/>
              <a:gd name="connsiteY6" fmla="*/ 359251 h 694066"/>
              <a:gd name="connsiteX7" fmla="*/ 0 w 923636"/>
              <a:gd name="connsiteY7" fmla="*/ 59069 h 694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3636" h="694066">
                <a:moveTo>
                  <a:pt x="0" y="59069"/>
                </a:moveTo>
                <a:lnTo>
                  <a:pt x="634195" y="0"/>
                </a:lnTo>
                <a:lnTo>
                  <a:pt x="923636" y="359251"/>
                </a:lnTo>
                <a:lnTo>
                  <a:pt x="762430" y="359251"/>
                </a:lnTo>
                <a:lnTo>
                  <a:pt x="525046" y="694066"/>
                </a:lnTo>
                <a:lnTo>
                  <a:pt x="287662" y="359251"/>
                </a:lnTo>
                <a:lnTo>
                  <a:pt x="0" y="359251"/>
                </a:lnTo>
                <a:lnTo>
                  <a:pt x="0" y="59069"/>
                </a:lnTo>
                <a:close/>
              </a:path>
            </a:pathLst>
          </a:cu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Picture Placeholder 5"/>
          <p:cNvSpPr>
            <a:spLocks noGrp="1"/>
          </p:cNvSpPr>
          <p:nvPr>
            <p:ph type="pic" sz="quarter" idx="10" hasCustomPrompt="1"/>
          </p:nvPr>
        </p:nvSpPr>
        <p:spPr>
          <a:xfrm>
            <a:off x="5252414" y="2171703"/>
            <a:ext cx="1663700" cy="754063"/>
          </a:xfrm>
        </p:spPr>
        <p:txBody>
          <a:bodyPr>
            <a:normAutofit/>
          </a:bodyPr>
          <a:lstStyle>
            <a:lvl1pPr>
              <a:defRPr sz="1400" baseline="0"/>
            </a:lvl1pPr>
          </a:lstStyle>
          <a:p>
            <a:r>
              <a:rPr lang="en-US" dirty="0"/>
              <a:t>Insert icon here</a:t>
            </a:r>
          </a:p>
        </p:txBody>
      </p:sp>
    </p:spTree>
    <p:extLst>
      <p:ext uri="{BB962C8B-B14F-4D97-AF65-F5344CB8AC3E}">
        <p14:creationId xmlns:p14="http://schemas.microsoft.com/office/powerpoint/2010/main" val="1662333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First level</a:t>
            </a:r>
          </a:p>
          <a:p>
            <a:pPr lvl="2"/>
            <a:r>
              <a:rPr lang="en-US" dirty="0"/>
              <a:t>Second level</a:t>
            </a:r>
          </a:p>
          <a:p>
            <a:pPr lvl="3"/>
            <a:r>
              <a:rPr lang="en-US" dirty="0"/>
              <a:t>Third level</a:t>
            </a:r>
          </a:p>
          <a:p>
            <a:pPr lvl="4"/>
            <a:r>
              <a:rPr lang="en-US" dirty="0"/>
              <a:t>Fourth level</a:t>
            </a:r>
          </a:p>
          <a:p>
            <a:pPr lvl="5"/>
            <a:r>
              <a:rPr lang="en-US" dirty="0"/>
              <a:t>Fifth Level</a:t>
            </a:r>
          </a:p>
        </p:txBody>
      </p:sp>
    </p:spTree>
    <p:extLst>
      <p:ext uri="{BB962C8B-B14F-4D97-AF65-F5344CB8AC3E}">
        <p14:creationId xmlns:p14="http://schemas.microsoft.com/office/powerpoint/2010/main" val="40739451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b="1" i="0" kern="1200">
          <a:solidFill>
            <a:schemeClr val="bg1"/>
          </a:solidFill>
          <a:latin typeface="Calibri"/>
          <a:ea typeface="+mj-ea"/>
          <a:cs typeface="Calibri"/>
        </a:defRPr>
      </a:lvl1pPr>
    </p:titleStyle>
    <p:bodyStyle>
      <a:lvl1pPr marL="0" indent="0" algn="l" defTabSz="457200" rtl="0" eaLnBrk="1" latinLnBrk="0" hangingPunct="1">
        <a:spcBef>
          <a:spcPct val="20000"/>
        </a:spcBef>
        <a:buFont typeface="Arial"/>
        <a:buNone/>
        <a:defRPr sz="3200" kern="1200">
          <a:solidFill>
            <a:schemeClr val="accent5"/>
          </a:solidFill>
          <a:latin typeface="+mn-lt"/>
          <a:ea typeface="+mn-ea"/>
          <a:cs typeface="+mn-cs"/>
        </a:defRPr>
      </a:lvl1pPr>
      <a:lvl2pPr marL="742950" indent="-285750" algn="l" defTabSz="457200" rtl="0" eaLnBrk="1" latinLnBrk="0" hangingPunct="1">
        <a:spcBef>
          <a:spcPct val="20000"/>
        </a:spcBef>
        <a:buClr>
          <a:schemeClr val="accent5"/>
        </a:buClr>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Clr>
          <a:schemeClr val="accent5"/>
        </a:buClr>
        <a:buFont typeface="Lucida Grande"/>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Clr>
          <a:schemeClr val="accent5"/>
        </a:buClr>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Clr>
          <a:schemeClr val="accent5"/>
        </a:buClr>
        <a:buFont typeface="Lucida Grande"/>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1.jp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1FD05AF-32F3-4642-9A10-CF3FBED173BD}"/>
              </a:ext>
            </a:extLst>
          </p:cNvPr>
          <p:cNvSpPr>
            <a:spLocks noGrp="1"/>
          </p:cNvSpPr>
          <p:nvPr>
            <p:ph type="title"/>
          </p:nvPr>
        </p:nvSpPr>
        <p:spPr>
          <a:xfrm>
            <a:off x="780054" y="2857500"/>
            <a:ext cx="7321857" cy="1143000"/>
          </a:xfrm>
        </p:spPr>
        <p:txBody>
          <a:bodyPr/>
          <a:lstStyle/>
          <a:p>
            <a:r>
              <a:rPr lang="en-US" sz="6000" dirty="0"/>
              <a:t>Receiving and Storage</a:t>
            </a:r>
          </a:p>
        </p:txBody>
      </p:sp>
      <p:sp>
        <p:nvSpPr>
          <p:cNvPr id="13" name="Text Placeholder 3">
            <a:extLst>
              <a:ext uri="{FF2B5EF4-FFF2-40B4-BE49-F238E27FC236}">
                <a16:creationId xmlns:a16="http://schemas.microsoft.com/office/drawing/2014/main" id="{1B7A0624-0149-43CD-BEDD-518C6A913D24}"/>
              </a:ext>
            </a:extLst>
          </p:cNvPr>
          <p:cNvSpPr>
            <a:spLocks noGrp="1"/>
          </p:cNvSpPr>
          <p:nvPr>
            <p:ph type="body" sz="quarter" idx="10"/>
          </p:nvPr>
        </p:nvSpPr>
        <p:spPr>
          <a:xfrm>
            <a:off x="9246257" y="3429000"/>
            <a:ext cx="2676525" cy="2131604"/>
          </a:xfrm>
        </p:spPr>
        <p:txBody>
          <a:bodyPr>
            <a:normAutofit/>
          </a:bodyPr>
          <a:lstStyle/>
          <a:p>
            <a:pPr lvl="0" algn="ctr">
              <a:lnSpc>
                <a:spcPct val="100000"/>
              </a:lnSpc>
            </a:pPr>
            <a:r>
              <a:rPr lang="en-US" sz="2400" b="1" dirty="0">
                <a:solidFill>
                  <a:prstClr val="white"/>
                </a:solidFill>
              </a:rPr>
              <a:t>Take Home Training</a:t>
            </a:r>
          </a:p>
          <a:p>
            <a:pPr lvl="0" algn="ctr">
              <a:lnSpc>
                <a:spcPct val="100000"/>
              </a:lnSpc>
            </a:pPr>
            <a:r>
              <a:rPr lang="en-US" dirty="0"/>
              <a:t>Credit: 1 hour, 30 minutes Codes: 2520, 2620, 2600</a:t>
            </a:r>
            <a:endParaRPr lang="en-US" sz="1800" dirty="0">
              <a:solidFill>
                <a:prstClr val="white"/>
              </a:solidFill>
              <a:latin typeface="Cambria"/>
            </a:endParaRPr>
          </a:p>
          <a:p>
            <a:endParaRPr lang="en-US" dirty="0"/>
          </a:p>
        </p:txBody>
      </p:sp>
    </p:spTree>
    <p:extLst>
      <p:ext uri="{BB962C8B-B14F-4D97-AF65-F5344CB8AC3E}">
        <p14:creationId xmlns:p14="http://schemas.microsoft.com/office/powerpoint/2010/main" val="2254779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1889173" y="1981200"/>
            <a:ext cx="2819400" cy="457200"/>
          </a:xfrm>
        </p:spPr>
        <p:txBody>
          <a:bodyPr>
            <a:normAutofit fontScale="92500" lnSpcReduction="20000"/>
          </a:bodyPr>
          <a:lstStyle/>
          <a:p>
            <a:r>
              <a:rPr lang="en-US" sz="3000" dirty="0">
                <a:solidFill>
                  <a:schemeClr val="tx1"/>
                </a:solidFill>
                <a:latin typeface="Verdana" panose="020B0604030504040204" pitchFamily="34" charset="0"/>
                <a:ea typeface="Verdana" panose="020B0604030504040204" pitchFamily="34" charset="0"/>
              </a:rPr>
              <a:t>Check color</a:t>
            </a:r>
          </a:p>
          <a:p>
            <a:endParaRPr lang="en-US" dirty="0">
              <a:solidFill>
                <a:srgbClr val="FF0000"/>
              </a:solidFill>
            </a:endParaRPr>
          </a:p>
        </p:txBody>
      </p:sp>
      <p:sp>
        <p:nvSpPr>
          <p:cNvPr id="4" name="Rectangle: Rounded Corners 3">
            <a:extLst>
              <a:ext uri="{FF2B5EF4-FFF2-40B4-BE49-F238E27FC236}">
                <a16:creationId xmlns:a16="http://schemas.microsoft.com/office/drawing/2014/main" id="{BC17C855-CBEC-47F4-90D0-300E959F6840}"/>
              </a:ext>
            </a:extLst>
          </p:cNvPr>
          <p:cNvSpPr/>
          <p:nvPr/>
        </p:nvSpPr>
        <p:spPr>
          <a:xfrm>
            <a:off x="6096000" y="5181600"/>
            <a:ext cx="5409256" cy="1012234"/>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800" dirty="0">
                <a:latin typeface="Verdana" panose="020B0604030504040204" pitchFamily="34" charset="0"/>
                <a:ea typeface="Verdana" panose="020B0604030504040204" pitchFamily="34" charset="0"/>
                <a:cs typeface="Arial" panose="020B0604020202020204" pitchFamily="34" charset="0"/>
              </a:rPr>
              <a:t>Color is an indication of ripeness</a:t>
            </a:r>
          </a:p>
        </p:txBody>
      </p:sp>
      <p:sp>
        <p:nvSpPr>
          <p:cNvPr id="8" name="Title 1">
            <a:extLst>
              <a:ext uri="{FF2B5EF4-FFF2-40B4-BE49-F238E27FC236}">
                <a16:creationId xmlns:a16="http://schemas.microsoft.com/office/drawing/2014/main" id="{4E695BE6-F27B-4ADF-BD80-7FD0D3EAEDFB}"/>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Receiving: Tip #4</a:t>
            </a:r>
          </a:p>
        </p:txBody>
      </p:sp>
      <p:pic>
        <p:nvPicPr>
          <p:cNvPr id="2" name="Picture 1" descr="Color classification requirements in tomatoes graphic that shows green to red color as an indication of ripeness. ">
            <a:extLst>
              <a:ext uri="{FF2B5EF4-FFF2-40B4-BE49-F238E27FC236}">
                <a16:creationId xmlns:a16="http://schemas.microsoft.com/office/drawing/2014/main" id="{53F833FF-5DDE-4044-B189-1247A7C39AB3}"/>
              </a:ext>
            </a:extLst>
          </p:cNvPr>
          <p:cNvPicPr>
            <a:picLocks noChangeAspect="1"/>
          </p:cNvPicPr>
          <p:nvPr/>
        </p:nvPicPr>
        <p:blipFill rotWithShape="1">
          <a:blip r:embed="rId3"/>
          <a:srcRect l="4520" t="5542" r="9231" b="12993"/>
          <a:stretch/>
        </p:blipFill>
        <p:spPr>
          <a:xfrm>
            <a:off x="914400" y="2667000"/>
            <a:ext cx="4928086" cy="3371848"/>
          </a:xfrm>
          <a:prstGeom prst="rect">
            <a:avLst/>
          </a:prstGeom>
          <a:ln>
            <a:noFill/>
          </a:ln>
          <a:effectLst>
            <a:outerShdw blurRad="292100" dist="139700" dir="2700000" algn="tl" rotWithShape="0">
              <a:srgbClr val="333333">
                <a:alpha val="65000"/>
              </a:srgbClr>
            </a:outerShdw>
          </a:effectLst>
        </p:spPr>
      </p:pic>
      <p:pic>
        <p:nvPicPr>
          <p:cNvPr id="5" name="Picture 4" descr="Image of red tomatoes indicating that they are ripe. ">
            <a:extLst>
              <a:ext uri="{FF2B5EF4-FFF2-40B4-BE49-F238E27FC236}">
                <a16:creationId xmlns:a16="http://schemas.microsoft.com/office/drawing/2014/main" id="{CB0FE4AB-4616-4DD2-97DC-1673F0EE2B9B}"/>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6637181" y="1211549"/>
            <a:ext cx="4928085" cy="4122450"/>
          </a:xfrm>
          <a:prstGeom prst="rect">
            <a:avLst/>
          </a:prstGeom>
        </p:spPr>
      </p:pic>
    </p:spTree>
    <p:extLst>
      <p:ext uri="{BB962C8B-B14F-4D97-AF65-F5344CB8AC3E}">
        <p14:creationId xmlns:p14="http://schemas.microsoft.com/office/powerpoint/2010/main" val="30080797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n image of a Julian Calendar for date marking. For example, January 1st is 001, and December 1st is 335. ">
            <a:extLst>
              <a:ext uri="{FF2B5EF4-FFF2-40B4-BE49-F238E27FC236}">
                <a16:creationId xmlns:a16="http://schemas.microsoft.com/office/drawing/2014/main" id="{257B563B-9FD4-414D-B72C-67320170D4C0}"/>
              </a:ext>
            </a:extLst>
          </p:cNvPr>
          <p:cNvPicPr>
            <a:picLocks noChangeAspect="1"/>
          </p:cNvPicPr>
          <p:nvPr/>
        </p:nvPicPr>
        <p:blipFill>
          <a:blip r:embed="rId3"/>
          <a:stretch>
            <a:fillRect/>
          </a:stretch>
        </p:blipFill>
        <p:spPr>
          <a:xfrm>
            <a:off x="2514600" y="1249017"/>
            <a:ext cx="6990476" cy="5104762"/>
          </a:xfrm>
          <a:prstGeom prst="rect">
            <a:avLst/>
          </a:prstGeom>
        </p:spPr>
      </p:pic>
      <p:sp>
        <p:nvSpPr>
          <p:cNvPr id="3" name="Content Placeholder 2"/>
          <p:cNvSpPr>
            <a:spLocks noGrp="1"/>
          </p:cNvSpPr>
          <p:nvPr>
            <p:ph sz="quarter" idx="10"/>
          </p:nvPr>
        </p:nvSpPr>
        <p:spPr>
          <a:xfrm>
            <a:off x="2541106" y="1295400"/>
            <a:ext cx="2792895" cy="1981200"/>
          </a:xfrm>
          <a:solidFill>
            <a:schemeClr val="accent5">
              <a:lumMod val="20000"/>
              <a:lumOff val="80000"/>
            </a:schemeClr>
          </a:solidFill>
          <a:ln w="38100">
            <a:solidFill>
              <a:schemeClr val="accent5">
                <a:lumMod val="75000"/>
              </a:schemeClr>
            </a:solidFill>
          </a:ln>
        </p:spPr>
        <p:txBody>
          <a:bodyPr>
            <a:normAutofit fontScale="77500" lnSpcReduction="20000"/>
          </a:bodyPr>
          <a:lstStyle/>
          <a:p>
            <a:endParaRPr lang="en-US" dirty="0">
              <a:solidFill>
                <a:srgbClr val="FF0000"/>
              </a:solidFill>
            </a:endParaRPr>
          </a:p>
          <a:p>
            <a:r>
              <a:rPr lang="en-US" sz="3600" dirty="0">
                <a:solidFill>
                  <a:schemeClr val="tx1"/>
                </a:solidFill>
              </a:rPr>
              <a:t>Julian Calendar Date:               Mark Cartons</a:t>
            </a:r>
          </a:p>
          <a:p>
            <a:r>
              <a:rPr lang="en-US" sz="3600" dirty="0">
                <a:solidFill>
                  <a:schemeClr val="tx1"/>
                </a:solidFill>
              </a:rPr>
              <a:t>001 = Jan 1st</a:t>
            </a:r>
          </a:p>
          <a:p>
            <a:endParaRPr lang="en-US" sz="3600" dirty="0">
              <a:solidFill>
                <a:schemeClr val="tx1"/>
              </a:solidFill>
            </a:endParaRPr>
          </a:p>
          <a:p>
            <a:endParaRPr lang="en-US" sz="3600" dirty="0">
              <a:solidFill>
                <a:schemeClr val="tx1"/>
              </a:solidFill>
            </a:endParaRPr>
          </a:p>
        </p:txBody>
      </p:sp>
      <p:sp>
        <p:nvSpPr>
          <p:cNvPr id="6" name="Title 1">
            <a:extLst>
              <a:ext uri="{FF2B5EF4-FFF2-40B4-BE49-F238E27FC236}">
                <a16:creationId xmlns:a16="http://schemas.microsoft.com/office/drawing/2014/main" id="{CED5F2FC-4A4E-478C-9B71-5AA1A442C771}"/>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Receiving: Tip #5</a:t>
            </a:r>
          </a:p>
        </p:txBody>
      </p:sp>
    </p:spTree>
    <p:extLst>
      <p:ext uri="{BB962C8B-B14F-4D97-AF65-F5344CB8AC3E}">
        <p14:creationId xmlns:p14="http://schemas.microsoft.com/office/powerpoint/2010/main" val="4050661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52754" y="3600454"/>
            <a:ext cx="6334309" cy="406681"/>
          </a:xfrm>
        </p:spPr>
        <p:txBody>
          <a:bodyPr/>
          <a:lstStyle/>
          <a:p>
            <a:r>
              <a:rPr lang="en-US" dirty="0"/>
              <a:t>Storage </a:t>
            </a:r>
          </a:p>
        </p:txBody>
      </p:sp>
      <p:pic>
        <p:nvPicPr>
          <p:cNvPr id="7" name="Picture Placeholder 6">
            <a:extLs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11061" r="-11061"/>
          <a:stretch/>
        </p:blipFill>
        <p:spPr/>
      </p:pic>
    </p:spTree>
    <p:extLst>
      <p:ext uri="{BB962C8B-B14F-4D97-AF65-F5344CB8AC3E}">
        <p14:creationId xmlns:p14="http://schemas.microsoft.com/office/powerpoint/2010/main" val="1110883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4294967295"/>
          </p:nvPr>
        </p:nvSpPr>
        <p:spPr>
          <a:xfrm>
            <a:off x="7086600" y="1984252"/>
            <a:ext cx="4512424" cy="4035548"/>
          </a:xfrm>
          <a:ln w="57150">
            <a:solidFill>
              <a:schemeClr val="bg1"/>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chor="t">
            <a:normAutofit/>
          </a:bodyPr>
          <a:lstStyle/>
          <a:p>
            <a:pPr marL="457200" lvl="1" indent="0">
              <a:spcBef>
                <a:spcPts val="0"/>
              </a:spcBef>
              <a:buSzPct val="100000"/>
              <a:buNone/>
            </a:pPr>
            <a:r>
              <a:rPr lang="en-US" dirty="0">
                <a:solidFill>
                  <a:schemeClr val="accent4">
                    <a:lumMod val="10000"/>
                  </a:schemeClr>
                </a:solidFill>
                <a:latin typeface="Verdana" panose="020B0604030504040204" pitchFamily="34" charset="0"/>
                <a:ea typeface="Verdana" panose="020B0604030504040204" pitchFamily="34" charset="0"/>
              </a:rPr>
              <a:t>Ethylene is </a:t>
            </a:r>
            <a:r>
              <a:rPr lang="en-US" b="1" dirty="0">
                <a:solidFill>
                  <a:schemeClr val="accent5"/>
                </a:solidFill>
                <a:latin typeface="Verdana" panose="020B0604030504040204" pitchFamily="34" charset="0"/>
                <a:ea typeface="Verdana" panose="020B0604030504040204" pitchFamily="34" charset="0"/>
              </a:rPr>
              <a:t>“introduced” </a:t>
            </a:r>
            <a:r>
              <a:rPr lang="en-US" dirty="0">
                <a:solidFill>
                  <a:schemeClr val="accent4">
                    <a:lumMod val="10000"/>
                  </a:schemeClr>
                </a:solidFill>
                <a:latin typeface="Verdana" panose="020B0604030504040204" pitchFamily="34" charset="0"/>
                <a:ea typeface="Verdana" panose="020B0604030504040204" pitchFamily="34" charset="0"/>
              </a:rPr>
              <a:t>to ensure </a:t>
            </a:r>
            <a:r>
              <a:rPr lang="en-US" b="1" dirty="0">
                <a:solidFill>
                  <a:schemeClr val="accent5"/>
                </a:solidFill>
                <a:latin typeface="Verdana" panose="020B0604030504040204" pitchFamily="34" charset="0"/>
                <a:ea typeface="Verdana" panose="020B0604030504040204" pitchFamily="34" charset="0"/>
              </a:rPr>
              <a:t>“uniform” ripening</a:t>
            </a:r>
            <a:r>
              <a:rPr lang="en-US" dirty="0">
                <a:solidFill>
                  <a:schemeClr val="accent4">
                    <a:lumMod val="10000"/>
                  </a:schemeClr>
                </a:solidFill>
                <a:latin typeface="Verdana" panose="020B0604030504040204" pitchFamily="34" charset="0"/>
                <a:ea typeface="Verdana" panose="020B0604030504040204" pitchFamily="34" charset="0"/>
              </a:rPr>
              <a:t> of:</a:t>
            </a:r>
          </a:p>
          <a:p>
            <a:pPr marL="457200" lvl="1" indent="0">
              <a:spcBef>
                <a:spcPts val="0"/>
              </a:spcBef>
              <a:buSzPct val="100000"/>
              <a:buNone/>
            </a:pPr>
            <a:endParaRPr lang="en-US" dirty="0">
              <a:solidFill>
                <a:schemeClr val="accent4">
                  <a:lumMod val="10000"/>
                </a:schemeClr>
              </a:solidFill>
              <a:latin typeface="Verdana" panose="020B0604030504040204" pitchFamily="34" charset="0"/>
              <a:ea typeface="Verdana" panose="020B0604030504040204" pitchFamily="34" charset="0"/>
            </a:endParaRPr>
          </a:p>
          <a:p>
            <a:pPr lvl="1">
              <a:spcBef>
                <a:spcPts val="0"/>
              </a:spcBef>
              <a:buSzPct val="100000"/>
              <a:buFont typeface="Arial" panose="020B0604020202020204" pitchFamily="34" charset="0"/>
              <a:buChar char="•"/>
            </a:pPr>
            <a:r>
              <a:rPr lang="en-US" dirty="0">
                <a:solidFill>
                  <a:schemeClr val="accent4">
                    <a:lumMod val="10000"/>
                  </a:schemeClr>
                </a:solidFill>
                <a:latin typeface="Verdana"/>
                <a:ea typeface="Verdana"/>
              </a:rPr>
              <a:t> Avocados</a:t>
            </a:r>
          </a:p>
          <a:p>
            <a:pPr lvl="1">
              <a:spcBef>
                <a:spcPts val="0"/>
              </a:spcBef>
              <a:buFont typeface="Arial" panose="020B0604020202020204" pitchFamily="34" charset="0"/>
              <a:buChar char="•"/>
            </a:pPr>
            <a:r>
              <a:rPr lang="en-US" dirty="0">
                <a:solidFill>
                  <a:schemeClr val="accent4">
                    <a:lumMod val="10000"/>
                  </a:schemeClr>
                </a:solidFill>
                <a:latin typeface="Verdana" panose="020B0604030504040204" pitchFamily="34" charset="0"/>
                <a:ea typeface="Verdana" panose="020B0604030504040204" pitchFamily="34" charset="0"/>
              </a:rPr>
              <a:t> Bananas</a:t>
            </a:r>
          </a:p>
          <a:p>
            <a:pPr lvl="1">
              <a:spcBef>
                <a:spcPts val="0"/>
              </a:spcBef>
              <a:buFont typeface="Arial" panose="020B0604020202020204" pitchFamily="34" charset="0"/>
              <a:buChar char="•"/>
            </a:pPr>
            <a:r>
              <a:rPr lang="en-US" dirty="0">
                <a:solidFill>
                  <a:schemeClr val="accent4">
                    <a:lumMod val="10000"/>
                  </a:schemeClr>
                </a:solidFill>
                <a:latin typeface="Verdana" panose="020B0604030504040204" pitchFamily="34" charset="0"/>
                <a:ea typeface="Verdana" panose="020B0604030504040204" pitchFamily="34" charset="0"/>
              </a:rPr>
              <a:t> Mangoes</a:t>
            </a:r>
          </a:p>
          <a:p>
            <a:pPr lvl="1">
              <a:spcBef>
                <a:spcPts val="0"/>
              </a:spcBef>
              <a:buFont typeface="Arial" panose="020B0604020202020204" pitchFamily="34" charset="0"/>
              <a:buChar char="•"/>
            </a:pPr>
            <a:r>
              <a:rPr lang="en-US" dirty="0">
                <a:solidFill>
                  <a:schemeClr val="accent4">
                    <a:lumMod val="10000"/>
                  </a:schemeClr>
                </a:solidFill>
                <a:latin typeface="Verdana" panose="020B0604030504040204" pitchFamily="34" charset="0"/>
                <a:ea typeface="Verdana" panose="020B0604030504040204" pitchFamily="34" charset="0"/>
              </a:rPr>
              <a:t> Tomatoes </a:t>
            </a:r>
          </a:p>
        </p:txBody>
      </p:sp>
      <p:pic>
        <p:nvPicPr>
          <p:cNvPr id="8"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679453"/>
            <a:ext cx="5597304" cy="43403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E542854A-E38D-4031-BAFD-EDE4826A3F57}"/>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Ethylene / Ripeness</a:t>
            </a:r>
          </a:p>
        </p:txBody>
      </p:sp>
    </p:spTree>
    <p:extLst>
      <p:ext uri="{BB962C8B-B14F-4D97-AF65-F5344CB8AC3E}">
        <p14:creationId xmlns:p14="http://schemas.microsoft.com/office/powerpoint/2010/main" val="2622145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1257300" y="1455684"/>
            <a:ext cx="9677400" cy="1168245"/>
          </a:xfrm>
        </p:spPr>
        <p:txBody>
          <a:bodyPr>
            <a:normAutofit lnSpcReduction="10000"/>
          </a:bodyPr>
          <a:lstStyle/>
          <a:p>
            <a:pPr marL="548640" indent="-457200" algn="ctr">
              <a:spcBef>
                <a:spcPts val="0"/>
              </a:spcBef>
              <a:defRPr/>
            </a:pPr>
            <a:r>
              <a:rPr lang="en-US" sz="2400" dirty="0">
                <a:solidFill>
                  <a:schemeClr val="accent4">
                    <a:lumMod val="10000"/>
                  </a:schemeClr>
                </a:solidFill>
                <a:latin typeface="Verdana" panose="020B0604030504040204" pitchFamily="34" charset="0"/>
                <a:ea typeface="Verdana" panose="020B0604030504040204" pitchFamily="34" charset="0"/>
                <a:cs typeface="Times New Roman" pitchFamily="18" charset="0"/>
              </a:rPr>
              <a:t>Does produce need to be refrigerated?</a:t>
            </a:r>
          </a:p>
          <a:p>
            <a:pPr marL="548640" indent="-457200" algn="ctr">
              <a:spcBef>
                <a:spcPts val="0"/>
              </a:spcBef>
              <a:defRPr/>
            </a:pPr>
            <a:r>
              <a:rPr lang="en-US" sz="2400" dirty="0">
                <a:solidFill>
                  <a:schemeClr val="accent4">
                    <a:lumMod val="10000"/>
                  </a:schemeClr>
                </a:solidFill>
                <a:latin typeface="Verdana" panose="020B0604030504040204" pitchFamily="34" charset="0"/>
                <a:ea typeface="Verdana" panose="020B0604030504040204" pitchFamily="34" charset="0"/>
                <a:cs typeface="Times New Roman" pitchFamily="18" charset="0"/>
              </a:rPr>
              <a:t>At what temperature? Ethylene producer or ethylene</a:t>
            </a:r>
          </a:p>
          <a:p>
            <a:pPr marL="548640" indent="-457200" algn="ctr">
              <a:spcBef>
                <a:spcPts val="0"/>
              </a:spcBef>
              <a:defRPr/>
            </a:pPr>
            <a:r>
              <a:rPr lang="en-US" sz="2400" dirty="0">
                <a:solidFill>
                  <a:schemeClr val="accent4">
                    <a:lumMod val="10000"/>
                  </a:schemeClr>
                </a:solidFill>
                <a:latin typeface="Verdana" panose="020B0604030504040204" pitchFamily="34" charset="0"/>
                <a:ea typeface="Verdana" panose="020B0604030504040204" pitchFamily="34" charset="0"/>
                <a:cs typeface="Times New Roman" pitchFamily="18" charset="0"/>
              </a:rPr>
              <a:t>sensitive?</a:t>
            </a:r>
          </a:p>
          <a:p>
            <a:endParaRPr lang="en-US" sz="2000" dirty="0"/>
          </a:p>
        </p:txBody>
      </p:sp>
      <p:sp>
        <p:nvSpPr>
          <p:cNvPr id="6" name="Text Placeholder 5"/>
          <p:cNvSpPr>
            <a:spLocks noGrp="1"/>
          </p:cNvSpPr>
          <p:nvPr>
            <p:ph type="body" sz="quarter" idx="12"/>
          </p:nvPr>
        </p:nvSpPr>
        <p:spPr>
          <a:xfrm>
            <a:off x="4876800" y="5653676"/>
            <a:ext cx="6303131" cy="842962"/>
          </a:xfrm>
        </p:spPr>
        <p:txBody>
          <a:bodyPr>
            <a:noAutofit/>
          </a:bodyPr>
          <a:lstStyle/>
          <a:p>
            <a:r>
              <a:rPr lang="en-US" sz="1900" b="1" dirty="0">
                <a:latin typeface="Cambria" panose="02040503050406030204" pitchFamily="18" charset="0"/>
                <a:ea typeface="Cambria" panose="02040503050406030204" pitchFamily="18" charset="0"/>
              </a:rPr>
              <a:t>The best way to </a:t>
            </a:r>
            <a:r>
              <a:rPr lang="en-US" sz="1900" b="1" dirty="0">
                <a:solidFill>
                  <a:schemeClr val="accent5"/>
                </a:solidFill>
                <a:latin typeface="Cambria" panose="02040503050406030204" pitchFamily="18" charset="0"/>
                <a:ea typeface="Cambria" panose="02040503050406030204" pitchFamily="18" charset="0"/>
              </a:rPr>
              <a:t>improve shelf life </a:t>
            </a:r>
            <a:r>
              <a:rPr lang="en-US" sz="1900" b="1" dirty="0">
                <a:latin typeface="Cambria" panose="02040503050406030204" pitchFamily="18" charset="0"/>
                <a:ea typeface="Cambria" panose="02040503050406030204" pitchFamily="18" charset="0"/>
              </a:rPr>
              <a:t>of produce is to  </a:t>
            </a:r>
            <a:r>
              <a:rPr lang="en-US" sz="1900" b="1" dirty="0">
                <a:solidFill>
                  <a:schemeClr val="accent5"/>
                </a:solidFill>
                <a:latin typeface="Cambria" panose="02040503050406030204" pitchFamily="18" charset="0"/>
                <a:ea typeface="Cambria" panose="02040503050406030204" pitchFamily="18" charset="0"/>
              </a:rPr>
              <a:t>receive in good condition and store properly</a:t>
            </a:r>
            <a:r>
              <a:rPr lang="en-US" sz="1900" b="1" dirty="0">
                <a:latin typeface="Cambria" panose="02040503050406030204" pitchFamily="18" charset="0"/>
                <a:ea typeface="Cambria" panose="02040503050406030204" pitchFamily="18" charset="0"/>
              </a:rPr>
              <a:t>.</a:t>
            </a:r>
          </a:p>
        </p:txBody>
      </p:sp>
      <p:pic>
        <p:nvPicPr>
          <p:cNvPr id="6146"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6415" y="5326556"/>
            <a:ext cx="1384640" cy="1168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descr="Image showing crates of produce that may or may not need to be refrigerated based on their temperature and ethylene status. ">
            <a:extLst>
              <a:ext uri="{FF2B5EF4-FFF2-40B4-BE49-F238E27FC236}">
                <a16:creationId xmlns:a16="http://schemas.microsoft.com/office/drawing/2014/main" id="{283A284F-0011-4C71-84CE-1BE108F5C383}"/>
              </a:ext>
            </a:extLst>
          </p:cNvPr>
          <p:cNvPicPr>
            <a:picLocks noChangeAspect="1"/>
          </p:cNvPicPr>
          <p:nvPr/>
        </p:nvPicPr>
        <p:blipFill>
          <a:blip r:embed="rId4"/>
          <a:stretch>
            <a:fillRect/>
          </a:stretch>
        </p:blipFill>
        <p:spPr>
          <a:xfrm>
            <a:off x="3497489" y="2623929"/>
            <a:ext cx="5273221" cy="2461979"/>
          </a:xfrm>
          <a:prstGeom prst="rect">
            <a:avLst/>
          </a:prstGeom>
          <a:ln>
            <a:noFill/>
          </a:ln>
          <a:effectLst>
            <a:outerShdw blurRad="292100" dist="139700" dir="2700000" algn="tl" rotWithShape="0">
              <a:srgbClr val="333333">
                <a:alpha val="65000"/>
              </a:srgbClr>
            </a:outerShdw>
          </a:effectLst>
        </p:spPr>
      </p:pic>
      <p:sp>
        <p:nvSpPr>
          <p:cNvPr id="8" name="Title 1">
            <a:extLst>
              <a:ext uri="{FF2B5EF4-FFF2-40B4-BE49-F238E27FC236}">
                <a16:creationId xmlns:a16="http://schemas.microsoft.com/office/drawing/2014/main" id="{C357C096-1D7C-40F7-B403-1A2C0162762F}"/>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Storage</a:t>
            </a:r>
          </a:p>
        </p:txBody>
      </p:sp>
    </p:spTree>
    <p:extLst>
      <p:ext uri="{BB962C8B-B14F-4D97-AF65-F5344CB8AC3E}">
        <p14:creationId xmlns:p14="http://schemas.microsoft.com/office/powerpoint/2010/main" val="558011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 of a red apple as an example of an ethylene producer.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10379" y="2685048"/>
            <a:ext cx="3717073" cy="3352800"/>
          </a:xfrm>
          <a:prstGeom prst="rect">
            <a:avLst/>
          </a:prstGeom>
          <a:ln>
            <a:noFill/>
          </a:ln>
          <a:effectLst>
            <a:softEdge rad="112500"/>
          </a:effectLst>
        </p:spPr>
      </p:pic>
      <p:pic>
        <p:nvPicPr>
          <p:cNvPr id="1026" name="Picture 2" descr="Broccoli, Vegetables, Healthy, Food, Green, Remov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4548" y="2761825"/>
            <a:ext cx="3425825" cy="310263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TextBox 12"/>
          <p:cNvSpPr txBox="1"/>
          <p:nvPr/>
        </p:nvSpPr>
        <p:spPr>
          <a:xfrm>
            <a:off x="1464548" y="1914699"/>
            <a:ext cx="391164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5"/>
                </a:solidFill>
                <a:effectLst/>
                <a:uLnTx/>
                <a:uFillTx/>
                <a:latin typeface="Verdana" panose="020B0604030504040204" pitchFamily="34" charset="0"/>
                <a:ea typeface="Verdana" panose="020B0604030504040204" pitchFamily="34" charset="0"/>
              </a:rPr>
              <a:t>Ethylene Sensitive</a:t>
            </a:r>
          </a:p>
        </p:txBody>
      </p:sp>
      <p:sp>
        <p:nvSpPr>
          <p:cNvPr id="17" name="TextBox 16"/>
          <p:cNvSpPr txBox="1"/>
          <p:nvPr/>
        </p:nvSpPr>
        <p:spPr>
          <a:xfrm>
            <a:off x="6815806" y="1914699"/>
            <a:ext cx="397811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chemeClr val="accent5"/>
                </a:solidFill>
                <a:effectLst/>
                <a:uLnTx/>
                <a:uFillTx/>
                <a:latin typeface="Verdana" panose="020B0604030504040204" pitchFamily="34" charset="0"/>
                <a:ea typeface="Verdana" panose="020B0604030504040204" pitchFamily="34" charset="0"/>
                <a:cs typeface="+mn-cs"/>
              </a:rPr>
              <a:t>Ethylene Producer</a:t>
            </a:r>
          </a:p>
        </p:txBody>
      </p:sp>
      <p:sp>
        <p:nvSpPr>
          <p:cNvPr id="8" name="Title 1">
            <a:extLst>
              <a:ext uri="{FF2B5EF4-FFF2-40B4-BE49-F238E27FC236}">
                <a16:creationId xmlns:a16="http://schemas.microsoft.com/office/drawing/2014/main" id="{E1D37C2B-C992-4AB6-9887-260774DF5412}"/>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Separate</a:t>
            </a:r>
          </a:p>
        </p:txBody>
      </p:sp>
    </p:spTree>
    <p:extLst>
      <p:ext uri="{BB962C8B-B14F-4D97-AF65-F5344CB8AC3E}">
        <p14:creationId xmlns:p14="http://schemas.microsoft.com/office/powerpoint/2010/main" val="3264433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0"/>
          </p:nvPr>
        </p:nvGraphicFramePr>
        <p:xfrm>
          <a:off x="2132013" y="1477963"/>
          <a:ext cx="7810500" cy="4663440"/>
        </p:xfrm>
        <a:graphic>
          <a:graphicData uri="http://schemas.openxmlformats.org/drawingml/2006/table">
            <a:tbl>
              <a:tblPr firstRow="1" bandRow="1">
                <a:tableStyleId>{7DF18680-E054-41AD-8BC1-D1AEF772440D}</a:tableStyleId>
              </a:tblPr>
              <a:tblGrid>
                <a:gridCol w="3905250">
                  <a:extLst>
                    <a:ext uri="{9D8B030D-6E8A-4147-A177-3AD203B41FA5}">
                      <a16:colId xmlns:a16="http://schemas.microsoft.com/office/drawing/2014/main" val="20000"/>
                    </a:ext>
                  </a:extLst>
                </a:gridCol>
                <a:gridCol w="3905250">
                  <a:extLst>
                    <a:ext uri="{9D8B030D-6E8A-4147-A177-3AD203B41FA5}">
                      <a16:colId xmlns:a16="http://schemas.microsoft.com/office/drawing/2014/main" val="20001"/>
                    </a:ext>
                  </a:extLst>
                </a:gridCol>
              </a:tblGrid>
              <a:tr h="370840">
                <a:tc>
                  <a:txBody>
                    <a:bodyPr/>
                    <a:lstStyle/>
                    <a:p>
                      <a:pPr algn="ctr"/>
                      <a:r>
                        <a:rPr lang="en-US" sz="2800" dirty="0"/>
                        <a:t>Ethylene Sensitive</a:t>
                      </a:r>
                    </a:p>
                  </a:txBody>
                  <a:tcPr marL="86783" marR="86783"/>
                </a:tc>
                <a:tc>
                  <a:txBody>
                    <a:bodyPr/>
                    <a:lstStyle/>
                    <a:p>
                      <a:pPr algn="ctr"/>
                      <a:r>
                        <a:rPr lang="en-US" sz="2800" dirty="0"/>
                        <a:t>Ethylene Producers</a:t>
                      </a:r>
                    </a:p>
                  </a:txBody>
                  <a:tcPr marL="86783" marR="86783"/>
                </a:tc>
                <a:extLst>
                  <a:ext uri="{0D108BD9-81ED-4DB2-BD59-A6C34878D82A}">
                    <a16:rowId xmlns:a16="http://schemas.microsoft.com/office/drawing/2014/main" val="10000"/>
                  </a:ext>
                </a:extLst>
              </a:tr>
              <a:tr h="370840">
                <a:tc>
                  <a:txBody>
                    <a:bodyPr/>
                    <a:lstStyle/>
                    <a:p>
                      <a:pPr algn="ctr"/>
                      <a:r>
                        <a:rPr lang="en-US" sz="2800" dirty="0"/>
                        <a:t>Broccoli</a:t>
                      </a:r>
                    </a:p>
                  </a:txBody>
                  <a:tcPr marL="86783" marR="86783"/>
                </a:tc>
                <a:tc>
                  <a:txBody>
                    <a:bodyPr/>
                    <a:lstStyle/>
                    <a:p>
                      <a:pPr algn="ctr"/>
                      <a:r>
                        <a:rPr lang="en-US" sz="2800" dirty="0"/>
                        <a:t>Apples</a:t>
                      </a:r>
                    </a:p>
                  </a:txBody>
                  <a:tcPr marL="86783" marR="86783"/>
                </a:tc>
                <a:extLst>
                  <a:ext uri="{0D108BD9-81ED-4DB2-BD59-A6C34878D82A}">
                    <a16:rowId xmlns:a16="http://schemas.microsoft.com/office/drawing/2014/main" val="10001"/>
                  </a:ext>
                </a:extLst>
              </a:tr>
              <a:tr h="370840">
                <a:tc>
                  <a:txBody>
                    <a:bodyPr/>
                    <a:lstStyle/>
                    <a:p>
                      <a:pPr algn="ctr"/>
                      <a:r>
                        <a:rPr lang="en-US" sz="2800" dirty="0"/>
                        <a:t>Cabbage</a:t>
                      </a:r>
                    </a:p>
                  </a:txBody>
                  <a:tcPr marL="86783" marR="86783"/>
                </a:tc>
                <a:tc>
                  <a:txBody>
                    <a:bodyPr/>
                    <a:lstStyle/>
                    <a:p>
                      <a:pPr algn="ctr"/>
                      <a:r>
                        <a:rPr lang="en-US" sz="2800" dirty="0"/>
                        <a:t>Avocados</a:t>
                      </a:r>
                    </a:p>
                  </a:txBody>
                  <a:tcPr marL="86783" marR="86783"/>
                </a:tc>
                <a:extLst>
                  <a:ext uri="{0D108BD9-81ED-4DB2-BD59-A6C34878D82A}">
                    <a16:rowId xmlns:a16="http://schemas.microsoft.com/office/drawing/2014/main" val="10002"/>
                  </a:ext>
                </a:extLst>
              </a:tr>
              <a:tr h="370840">
                <a:tc>
                  <a:txBody>
                    <a:bodyPr/>
                    <a:lstStyle/>
                    <a:p>
                      <a:pPr algn="ctr"/>
                      <a:r>
                        <a:rPr lang="en-US" sz="2800" dirty="0"/>
                        <a:t>Cauliflower</a:t>
                      </a:r>
                    </a:p>
                  </a:txBody>
                  <a:tcPr marL="86783" marR="86783"/>
                </a:tc>
                <a:tc>
                  <a:txBody>
                    <a:bodyPr/>
                    <a:lstStyle/>
                    <a:p>
                      <a:pPr algn="ctr"/>
                      <a:r>
                        <a:rPr lang="en-US" sz="2800" dirty="0"/>
                        <a:t>Bananas</a:t>
                      </a:r>
                    </a:p>
                  </a:txBody>
                  <a:tcPr marL="86783" marR="86783"/>
                </a:tc>
                <a:extLst>
                  <a:ext uri="{0D108BD9-81ED-4DB2-BD59-A6C34878D82A}">
                    <a16:rowId xmlns:a16="http://schemas.microsoft.com/office/drawing/2014/main" val="10003"/>
                  </a:ext>
                </a:extLst>
              </a:tr>
              <a:tr h="370840">
                <a:tc>
                  <a:txBody>
                    <a:bodyPr/>
                    <a:lstStyle/>
                    <a:p>
                      <a:pPr algn="ctr"/>
                      <a:r>
                        <a:rPr lang="en-US" sz="2800" dirty="0"/>
                        <a:t>Leafy Greens</a:t>
                      </a:r>
                    </a:p>
                  </a:txBody>
                  <a:tcPr marL="86783" marR="86783"/>
                </a:tc>
                <a:tc>
                  <a:txBody>
                    <a:bodyPr/>
                    <a:lstStyle/>
                    <a:p>
                      <a:pPr algn="ctr"/>
                      <a:r>
                        <a:rPr lang="en-US" sz="2800" dirty="0"/>
                        <a:t>Melons</a:t>
                      </a:r>
                    </a:p>
                  </a:txBody>
                  <a:tcPr marL="86783" marR="86783"/>
                </a:tc>
                <a:extLst>
                  <a:ext uri="{0D108BD9-81ED-4DB2-BD59-A6C34878D82A}">
                    <a16:rowId xmlns:a16="http://schemas.microsoft.com/office/drawing/2014/main" val="10004"/>
                  </a:ext>
                </a:extLst>
              </a:tr>
              <a:tr h="370840">
                <a:tc>
                  <a:txBody>
                    <a:bodyPr/>
                    <a:lstStyle/>
                    <a:p>
                      <a:pPr algn="ctr"/>
                      <a:r>
                        <a:rPr lang="en-US" sz="2800" dirty="0"/>
                        <a:t>Lettuce</a:t>
                      </a:r>
                    </a:p>
                  </a:txBody>
                  <a:tcPr marL="86783" marR="86783"/>
                </a:tc>
                <a:tc>
                  <a:txBody>
                    <a:bodyPr/>
                    <a:lstStyle/>
                    <a:p>
                      <a:pPr algn="ctr"/>
                      <a:r>
                        <a:rPr lang="en-US" sz="2800" dirty="0"/>
                        <a:t>Pears</a:t>
                      </a:r>
                    </a:p>
                  </a:txBody>
                  <a:tcPr marL="86783" marR="86783"/>
                </a:tc>
                <a:extLst>
                  <a:ext uri="{0D108BD9-81ED-4DB2-BD59-A6C34878D82A}">
                    <a16:rowId xmlns:a16="http://schemas.microsoft.com/office/drawing/2014/main" val="10005"/>
                  </a:ext>
                </a:extLst>
              </a:tr>
              <a:tr h="370840">
                <a:tc>
                  <a:txBody>
                    <a:bodyPr/>
                    <a:lstStyle/>
                    <a:p>
                      <a:pPr algn="ctr"/>
                      <a:endParaRPr lang="en-US" sz="2800" dirty="0"/>
                    </a:p>
                  </a:txBody>
                  <a:tcPr marL="86783" marR="86783"/>
                </a:tc>
                <a:tc>
                  <a:txBody>
                    <a:bodyPr/>
                    <a:lstStyle/>
                    <a:p>
                      <a:pPr algn="ctr"/>
                      <a:r>
                        <a:rPr lang="en-US" sz="2800" dirty="0"/>
                        <a:t>Stone Fruits</a:t>
                      </a:r>
                    </a:p>
                  </a:txBody>
                  <a:tcPr marL="86783" marR="86783"/>
                </a:tc>
                <a:extLst>
                  <a:ext uri="{0D108BD9-81ED-4DB2-BD59-A6C34878D82A}">
                    <a16:rowId xmlns:a16="http://schemas.microsoft.com/office/drawing/2014/main" val="10006"/>
                  </a:ext>
                </a:extLst>
              </a:tr>
              <a:tr h="370840">
                <a:tc>
                  <a:txBody>
                    <a:bodyPr/>
                    <a:lstStyle/>
                    <a:p>
                      <a:pPr algn="ctr"/>
                      <a:endParaRPr lang="en-US" sz="2800" dirty="0"/>
                    </a:p>
                  </a:txBody>
                  <a:tcPr marL="86783" marR="86783"/>
                </a:tc>
                <a:tc>
                  <a:txBody>
                    <a:bodyPr/>
                    <a:lstStyle/>
                    <a:p>
                      <a:pPr algn="ctr"/>
                      <a:r>
                        <a:rPr lang="en-US" sz="2800" dirty="0"/>
                        <a:t>Tomatoes</a:t>
                      </a:r>
                    </a:p>
                  </a:txBody>
                  <a:tcPr marL="86783" marR="86783"/>
                </a:tc>
                <a:extLst>
                  <a:ext uri="{0D108BD9-81ED-4DB2-BD59-A6C34878D82A}">
                    <a16:rowId xmlns:a16="http://schemas.microsoft.com/office/drawing/2014/main" val="10007"/>
                  </a:ext>
                </a:extLst>
              </a:tr>
              <a:tr h="370840">
                <a:tc>
                  <a:txBody>
                    <a:bodyPr/>
                    <a:lstStyle/>
                    <a:p>
                      <a:pPr algn="ctr"/>
                      <a:endParaRPr lang="en-US" sz="2800" dirty="0"/>
                    </a:p>
                  </a:txBody>
                  <a:tcPr marL="86783" marR="86783"/>
                </a:tc>
                <a:tc>
                  <a:txBody>
                    <a:bodyPr/>
                    <a:lstStyle/>
                    <a:p>
                      <a:pPr algn="ctr"/>
                      <a:r>
                        <a:rPr lang="en-US" sz="2800" dirty="0"/>
                        <a:t>Squash</a:t>
                      </a:r>
                    </a:p>
                  </a:txBody>
                  <a:tcPr marL="86783" marR="86783"/>
                </a:tc>
                <a:extLst>
                  <a:ext uri="{0D108BD9-81ED-4DB2-BD59-A6C34878D82A}">
                    <a16:rowId xmlns:a16="http://schemas.microsoft.com/office/drawing/2014/main" val="10008"/>
                  </a:ext>
                </a:extLst>
              </a:tr>
            </a:tbl>
          </a:graphicData>
        </a:graphic>
      </p:graphicFrame>
      <p:sp>
        <p:nvSpPr>
          <p:cNvPr id="5" name="Title 1">
            <a:extLst>
              <a:ext uri="{FF2B5EF4-FFF2-40B4-BE49-F238E27FC236}">
                <a16:creationId xmlns:a16="http://schemas.microsoft.com/office/drawing/2014/main" id="{4306E256-C76E-419E-AA90-3CF283283B58}"/>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Ethylene Sensitivity </a:t>
            </a:r>
          </a:p>
        </p:txBody>
      </p:sp>
    </p:spTree>
    <p:extLst>
      <p:ext uri="{BB962C8B-B14F-4D97-AF65-F5344CB8AC3E}">
        <p14:creationId xmlns:p14="http://schemas.microsoft.com/office/powerpoint/2010/main" val="15931253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0"/>
            <p:extLst>
              <p:ext uri="{D42A27DB-BD31-4B8C-83A1-F6EECF244321}">
                <p14:modId xmlns:p14="http://schemas.microsoft.com/office/powerpoint/2010/main" val="3398108660"/>
              </p:ext>
            </p:extLst>
          </p:nvPr>
        </p:nvGraphicFramePr>
        <p:xfrm>
          <a:off x="2209800" y="1522662"/>
          <a:ext cx="7856408" cy="4267200"/>
        </p:xfrm>
        <a:graphic>
          <a:graphicData uri="http://schemas.openxmlformats.org/drawingml/2006/table">
            <a:tbl>
              <a:tblPr firstRow="1" bandRow="1">
                <a:tableStyleId>{7DF18680-E054-41AD-8BC1-D1AEF772440D}</a:tableStyleId>
              </a:tblPr>
              <a:tblGrid>
                <a:gridCol w="3827834">
                  <a:extLst>
                    <a:ext uri="{9D8B030D-6E8A-4147-A177-3AD203B41FA5}">
                      <a16:colId xmlns:a16="http://schemas.microsoft.com/office/drawing/2014/main" val="20000"/>
                    </a:ext>
                  </a:extLst>
                </a:gridCol>
                <a:gridCol w="4028574">
                  <a:extLst>
                    <a:ext uri="{9D8B030D-6E8A-4147-A177-3AD203B41FA5}">
                      <a16:colId xmlns:a16="http://schemas.microsoft.com/office/drawing/2014/main" val="20001"/>
                    </a:ext>
                  </a:extLst>
                </a:gridCol>
              </a:tblGrid>
              <a:tr h="533400">
                <a:tc>
                  <a:txBody>
                    <a:bodyPr/>
                    <a:lstStyle/>
                    <a:p>
                      <a:pPr algn="ctr"/>
                      <a:r>
                        <a:rPr lang="en-US" sz="2800" dirty="0"/>
                        <a:t>Apples</a:t>
                      </a:r>
                      <a:endParaRPr lang="en-US" sz="2800" dirty="0">
                        <a:latin typeface="+mn-lt"/>
                      </a:endParaRPr>
                    </a:p>
                  </a:txBody>
                  <a:tcPr marL="94673" marR="946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t>Broccoli</a:t>
                      </a:r>
                      <a:endParaRPr lang="en-US" sz="2800" dirty="0">
                        <a:latin typeface="+mn-lt"/>
                      </a:endParaRPr>
                    </a:p>
                  </a:txBody>
                  <a:tcPr marL="94673" marR="94673"/>
                </a:tc>
                <a:extLst>
                  <a:ext uri="{0D108BD9-81ED-4DB2-BD59-A6C34878D82A}">
                    <a16:rowId xmlns:a16="http://schemas.microsoft.com/office/drawing/2014/main" val="10000"/>
                  </a:ext>
                </a:extLst>
              </a:tr>
              <a:tr h="533400">
                <a:tc>
                  <a:txBody>
                    <a:bodyPr/>
                    <a:lstStyle/>
                    <a:p>
                      <a:pPr algn="ctr"/>
                      <a:r>
                        <a:rPr lang="en-US" sz="2800" dirty="0"/>
                        <a:t>Cabbage</a:t>
                      </a:r>
                      <a:endParaRPr lang="en-US" sz="2800" dirty="0">
                        <a:latin typeface="+mn-lt"/>
                      </a:endParaRPr>
                    </a:p>
                  </a:txBody>
                  <a:tcPr marL="94673" marR="94673"/>
                </a:tc>
                <a:tc>
                  <a:txBody>
                    <a:bodyPr/>
                    <a:lstStyle/>
                    <a:p>
                      <a:pPr algn="ctr"/>
                      <a:r>
                        <a:rPr lang="en-US" sz="2800" dirty="0"/>
                        <a:t>Carrots</a:t>
                      </a:r>
                      <a:endParaRPr lang="en-US" sz="2800" dirty="0">
                        <a:latin typeface="+mn-lt"/>
                      </a:endParaRPr>
                    </a:p>
                  </a:txBody>
                  <a:tcPr marL="94673" marR="94673"/>
                </a:tc>
                <a:extLst>
                  <a:ext uri="{0D108BD9-81ED-4DB2-BD59-A6C34878D82A}">
                    <a16:rowId xmlns:a16="http://schemas.microsoft.com/office/drawing/2014/main" val="10001"/>
                  </a:ext>
                </a:extLst>
              </a:tr>
              <a:tr h="5334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t>Cauliflower</a:t>
                      </a:r>
                      <a:endParaRPr lang="en-US" sz="2800" dirty="0">
                        <a:latin typeface="+mn-lt"/>
                      </a:endParaRPr>
                    </a:p>
                  </a:txBody>
                  <a:tcPr marL="94673" marR="946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t>Celery</a:t>
                      </a:r>
                      <a:endParaRPr lang="en-US" sz="2800" dirty="0">
                        <a:latin typeface="+mn-lt"/>
                      </a:endParaRPr>
                    </a:p>
                  </a:txBody>
                  <a:tcPr marL="94673" marR="94673"/>
                </a:tc>
                <a:extLst>
                  <a:ext uri="{0D108BD9-81ED-4DB2-BD59-A6C34878D82A}">
                    <a16:rowId xmlns:a16="http://schemas.microsoft.com/office/drawing/2014/main" val="10002"/>
                  </a:ext>
                </a:extLst>
              </a:tr>
              <a:tr h="533400">
                <a:tc>
                  <a:txBody>
                    <a:bodyPr/>
                    <a:lstStyle/>
                    <a:p>
                      <a:pPr algn="ctr"/>
                      <a:r>
                        <a:rPr lang="en-US" sz="2800" dirty="0"/>
                        <a:t>Corn</a:t>
                      </a:r>
                      <a:endParaRPr lang="en-US" sz="2800" dirty="0">
                        <a:latin typeface="+mn-lt"/>
                      </a:endParaRPr>
                    </a:p>
                  </a:txBody>
                  <a:tcPr marL="94673" marR="94673"/>
                </a:tc>
                <a:tc>
                  <a:txBody>
                    <a:bodyPr/>
                    <a:lstStyle/>
                    <a:p>
                      <a:pPr algn="ctr"/>
                      <a:r>
                        <a:rPr lang="en-US" sz="2800" dirty="0"/>
                        <a:t>Cucumbers *</a:t>
                      </a:r>
                      <a:endParaRPr lang="en-US" sz="2800" dirty="0">
                        <a:latin typeface="+mn-lt"/>
                      </a:endParaRPr>
                    </a:p>
                  </a:txBody>
                  <a:tcPr marL="94673" marR="94673"/>
                </a:tc>
                <a:extLst>
                  <a:ext uri="{0D108BD9-81ED-4DB2-BD59-A6C34878D82A}">
                    <a16:rowId xmlns:a16="http://schemas.microsoft.com/office/drawing/2014/main" val="10003"/>
                  </a:ext>
                </a:extLst>
              </a:tr>
              <a:tr h="533400">
                <a:tc>
                  <a:txBody>
                    <a:bodyPr/>
                    <a:lstStyle/>
                    <a:p>
                      <a:pPr algn="ctr"/>
                      <a:r>
                        <a:rPr lang="en-US" sz="2800" dirty="0"/>
                        <a:t>Fresh-cut</a:t>
                      </a:r>
                      <a:endParaRPr lang="en-US" sz="2800" dirty="0">
                        <a:latin typeface="+mn-lt"/>
                      </a:endParaRPr>
                    </a:p>
                  </a:txBody>
                  <a:tcPr marL="94673" marR="94673"/>
                </a:tc>
                <a:tc>
                  <a:txBody>
                    <a:bodyPr/>
                    <a:lstStyle/>
                    <a:p>
                      <a:pPr algn="ctr"/>
                      <a:r>
                        <a:rPr lang="en-US" sz="2800" dirty="0"/>
                        <a:t>Grapes</a:t>
                      </a:r>
                      <a:endParaRPr lang="en-US" sz="2800" dirty="0">
                        <a:latin typeface="+mn-lt"/>
                      </a:endParaRPr>
                    </a:p>
                  </a:txBody>
                  <a:tcPr marL="94673" marR="94673"/>
                </a:tc>
                <a:extLst>
                  <a:ext uri="{0D108BD9-81ED-4DB2-BD59-A6C34878D82A}">
                    <a16:rowId xmlns:a16="http://schemas.microsoft.com/office/drawing/2014/main" val="10004"/>
                  </a:ext>
                </a:extLst>
              </a:tr>
              <a:tr h="533400">
                <a:tc>
                  <a:txBody>
                    <a:bodyPr/>
                    <a:lstStyle/>
                    <a:p>
                      <a:pPr algn="ctr"/>
                      <a:r>
                        <a:rPr lang="en-US" sz="2800" dirty="0"/>
                        <a:t>Green Beans *</a:t>
                      </a:r>
                      <a:endParaRPr lang="en-US" sz="2800" dirty="0">
                        <a:latin typeface="+mn-lt"/>
                      </a:endParaRPr>
                    </a:p>
                  </a:txBody>
                  <a:tcPr marL="94673" marR="94673"/>
                </a:tc>
                <a:tc>
                  <a:txBody>
                    <a:bodyPr/>
                    <a:lstStyle/>
                    <a:p>
                      <a:pPr algn="ctr"/>
                      <a:r>
                        <a:rPr lang="en-US" sz="2800" dirty="0"/>
                        <a:t>Lettuce</a:t>
                      </a:r>
                      <a:endParaRPr lang="en-US" sz="2800" dirty="0">
                        <a:latin typeface="+mn-lt"/>
                      </a:endParaRPr>
                    </a:p>
                  </a:txBody>
                  <a:tcPr marL="94673" marR="94673"/>
                </a:tc>
                <a:extLst>
                  <a:ext uri="{0D108BD9-81ED-4DB2-BD59-A6C34878D82A}">
                    <a16:rowId xmlns:a16="http://schemas.microsoft.com/office/drawing/2014/main" val="10005"/>
                  </a:ext>
                </a:extLst>
              </a:tr>
              <a:tr h="533400">
                <a:tc>
                  <a:txBody>
                    <a:bodyPr/>
                    <a:lstStyle/>
                    <a:p>
                      <a:pPr algn="ctr"/>
                      <a:r>
                        <a:rPr lang="en-US" sz="2800" dirty="0"/>
                        <a:t>Oranges *</a:t>
                      </a:r>
                      <a:endParaRPr lang="en-US" sz="2800" dirty="0">
                        <a:latin typeface="+mn-lt"/>
                      </a:endParaRPr>
                    </a:p>
                  </a:txBody>
                  <a:tcPr marL="94673" marR="94673"/>
                </a:tc>
                <a:tc>
                  <a:txBody>
                    <a:bodyPr/>
                    <a:lstStyle/>
                    <a:p>
                      <a:pPr algn="ctr"/>
                      <a:r>
                        <a:rPr lang="en-US" sz="2800" dirty="0"/>
                        <a:t>Peppers *</a:t>
                      </a:r>
                      <a:endParaRPr lang="en-US" sz="2800" dirty="0">
                        <a:latin typeface="+mn-lt"/>
                      </a:endParaRPr>
                    </a:p>
                  </a:txBody>
                  <a:tcPr marL="94673" marR="94673"/>
                </a:tc>
                <a:extLst>
                  <a:ext uri="{0D108BD9-81ED-4DB2-BD59-A6C34878D82A}">
                    <a16:rowId xmlns:a16="http://schemas.microsoft.com/office/drawing/2014/main" val="10006"/>
                  </a:ext>
                </a:extLst>
              </a:tr>
              <a:tr h="533400">
                <a:tc>
                  <a:txBody>
                    <a:bodyPr/>
                    <a:lstStyle/>
                    <a:p>
                      <a:pPr algn="ctr"/>
                      <a:r>
                        <a:rPr lang="en-US" sz="2800" dirty="0"/>
                        <a:t>Spinach</a:t>
                      </a:r>
                      <a:endParaRPr lang="en-US" sz="2800" dirty="0">
                        <a:latin typeface="+mn-lt"/>
                      </a:endParaRPr>
                    </a:p>
                  </a:txBody>
                  <a:tcPr marL="94673" marR="94673"/>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t>Strawberries</a:t>
                      </a:r>
                      <a:endParaRPr lang="en-US" sz="2800" dirty="0">
                        <a:latin typeface="+mn-lt"/>
                      </a:endParaRPr>
                    </a:p>
                  </a:txBody>
                  <a:tcPr marL="94673" marR="94673"/>
                </a:tc>
                <a:extLst>
                  <a:ext uri="{0D108BD9-81ED-4DB2-BD59-A6C34878D82A}">
                    <a16:rowId xmlns:a16="http://schemas.microsoft.com/office/drawing/2014/main" val="10007"/>
                  </a:ext>
                </a:extLst>
              </a:tr>
            </a:tbl>
          </a:graphicData>
        </a:graphic>
      </p:graphicFrame>
      <p:sp>
        <p:nvSpPr>
          <p:cNvPr id="3" name="Rectangle 2"/>
          <p:cNvSpPr/>
          <p:nvPr/>
        </p:nvSpPr>
        <p:spPr>
          <a:xfrm>
            <a:off x="3581400" y="5789862"/>
            <a:ext cx="4208463" cy="400110"/>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 Ideal to store at 45-50°F</a:t>
            </a:r>
          </a:p>
        </p:txBody>
      </p:sp>
      <p:sp>
        <p:nvSpPr>
          <p:cNvPr id="6" name="Title 1">
            <a:extLst>
              <a:ext uri="{FF2B5EF4-FFF2-40B4-BE49-F238E27FC236}">
                <a16:creationId xmlns:a16="http://schemas.microsoft.com/office/drawing/2014/main" id="{724F65AF-21B3-4083-87C3-A8BA14ACBB4A}"/>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Refrigerate</a:t>
            </a:r>
          </a:p>
        </p:txBody>
      </p:sp>
    </p:spTree>
    <p:extLst>
      <p:ext uri="{BB962C8B-B14F-4D97-AF65-F5344CB8AC3E}">
        <p14:creationId xmlns:p14="http://schemas.microsoft.com/office/powerpoint/2010/main" val="32403523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maging of a chart noting which produce items should go in the crisper drawer based on high and low humidity. Asparagus belongs in the high humidity drawer, while berries and citrus belong in the low humidity drawer.  ">
            <a:extLst>
              <a:ext uri="{FF2B5EF4-FFF2-40B4-BE49-F238E27FC236}">
                <a16:creationId xmlns:a16="http://schemas.microsoft.com/office/drawing/2014/main" id="{E4754722-DC20-4293-B0BF-C6F01D82CB17}"/>
              </a:ext>
            </a:extLst>
          </p:cNvPr>
          <p:cNvPicPr>
            <a:picLocks noChangeAspect="1"/>
          </p:cNvPicPr>
          <p:nvPr/>
        </p:nvPicPr>
        <p:blipFill>
          <a:blip r:embed="rId3"/>
          <a:stretch>
            <a:fillRect/>
          </a:stretch>
        </p:blipFill>
        <p:spPr>
          <a:xfrm>
            <a:off x="1981200" y="1447800"/>
            <a:ext cx="8511588" cy="4660666"/>
          </a:xfrm>
          <a:prstGeom prst="rect">
            <a:avLst/>
          </a:prstGeom>
        </p:spPr>
      </p:pic>
      <p:sp>
        <p:nvSpPr>
          <p:cNvPr id="6" name="Title 1">
            <a:extLst>
              <a:ext uri="{FF2B5EF4-FFF2-40B4-BE49-F238E27FC236}">
                <a16:creationId xmlns:a16="http://schemas.microsoft.com/office/drawing/2014/main" id="{724F65AF-21B3-4083-87C3-A8BA14ACBB4A}"/>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Refrigerate, Cont. </a:t>
            </a:r>
          </a:p>
        </p:txBody>
      </p:sp>
    </p:spTree>
    <p:extLst>
      <p:ext uri="{BB962C8B-B14F-4D97-AF65-F5344CB8AC3E}">
        <p14:creationId xmlns:p14="http://schemas.microsoft.com/office/powerpoint/2010/main" val="8635283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Dry Storage</a:t>
            </a:r>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2375574875"/>
              </p:ext>
            </p:extLst>
          </p:nvPr>
        </p:nvGraphicFramePr>
        <p:xfrm>
          <a:off x="2667000" y="2209800"/>
          <a:ext cx="7283058" cy="3746500"/>
        </p:xfrm>
        <a:graphic>
          <a:graphicData uri="http://schemas.openxmlformats.org/drawingml/2006/table">
            <a:tbl>
              <a:tblPr firstRow="1" bandRow="1">
                <a:tableStyleId>{22838BEF-8BB2-4498-84A7-C5851F593DF1}</a:tableStyleId>
              </a:tblPr>
              <a:tblGrid>
                <a:gridCol w="3526532">
                  <a:extLst>
                    <a:ext uri="{9D8B030D-6E8A-4147-A177-3AD203B41FA5}">
                      <a16:colId xmlns:a16="http://schemas.microsoft.com/office/drawing/2014/main" val="20000"/>
                    </a:ext>
                  </a:extLst>
                </a:gridCol>
                <a:gridCol w="3756526">
                  <a:extLst>
                    <a:ext uri="{9D8B030D-6E8A-4147-A177-3AD203B41FA5}">
                      <a16:colId xmlns:a16="http://schemas.microsoft.com/office/drawing/2014/main" val="20001"/>
                    </a:ext>
                  </a:extLst>
                </a:gridCol>
              </a:tblGrid>
              <a:tr h="749300">
                <a:tc>
                  <a:txBody>
                    <a:bodyPr/>
                    <a:lstStyle/>
                    <a:p>
                      <a:pPr algn="ctr"/>
                      <a:r>
                        <a:rPr lang="en-US" sz="2800" dirty="0"/>
                        <a:t>Bananas</a:t>
                      </a:r>
                      <a:endParaRPr lang="en-US" sz="2800" dirty="0">
                        <a:latin typeface="+mn-lt"/>
                      </a:endParaRPr>
                    </a:p>
                  </a:txBody>
                  <a:tcPr marL="75586" marR="75586"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t>Garlic</a:t>
                      </a:r>
                      <a:endParaRPr lang="en-US" sz="2800" dirty="0">
                        <a:latin typeface="+mn-lt"/>
                      </a:endParaRPr>
                    </a:p>
                  </a:txBody>
                  <a:tcPr marL="75586" marR="75586" marT="34290" marB="34290"/>
                </a:tc>
                <a:extLst>
                  <a:ext uri="{0D108BD9-81ED-4DB2-BD59-A6C34878D82A}">
                    <a16:rowId xmlns:a16="http://schemas.microsoft.com/office/drawing/2014/main" val="10001"/>
                  </a:ext>
                </a:extLst>
              </a:tr>
              <a:tr h="749300">
                <a:tc>
                  <a:txBody>
                    <a:bodyPr/>
                    <a:lstStyle/>
                    <a:p>
                      <a:pPr algn="ctr"/>
                      <a:r>
                        <a:rPr lang="en-US" sz="2800" dirty="0"/>
                        <a:t>Onions</a:t>
                      </a:r>
                      <a:endParaRPr lang="en-US" sz="2800" dirty="0">
                        <a:latin typeface="+mn-lt"/>
                      </a:endParaRPr>
                    </a:p>
                  </a:txBody>
                  <a:tcPr marL="75586" marR="75586" marT="34290" marB="34290"/>
                </a:tc>
                <a:tc>
                  <a:txBody>
                    <a:bodyPr/>
                    <a:lstStyle/>
                    <a:p>
                      <a:pPr algn="ctr"/>
                      <a:r>
                        <a:rPr lang="en-US" sz="2800" dirty="0"/>
                        <a:t>Potatoes</a:t>
                      </a:r>
                      <a:endParaRPr lang="en-US" sz="2800" dirty="0">
                        <a:latin typeface="+mn-lt"/>
                      </a:endParaRPr>
                    </a:p>
                  </a:txBody>
                  <a:tcPr marL="75586" marR="75586" marT="34290" marB="34290"/>
                </a:tc>
                <a:extLst>
                  <a:ext uri="{0D108BD9-81ED-4DB2-BD59-A6C34878D82A}">
                    <a16:rowId xmlns:a16="http://schemas.microsoft.com/office/drawing/2014/main" val="10002"/>
                  </a:ext>
                </a:extLst>
              </a:tr>
              <a:tr h="7493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t>Pumpkins</a:t>
                      </a:r>
                      <a:endParaRPr lang="en-US" sz="2800" dirty="0">
                        <a:latin typeface="+mn-lt"/>
                      </a:endParaRPr>
                    </a:p>
                  </a:txBody>
                  <a:tcPr marL="75586" marR="75586"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t>Tomatoes</a:t>
                      </a:r>
                      <a:endParaRPr lang="en-US" sz="2800" dirty="0">
                        <a:latin typeface="+mn-lt"/>
                      </a:endParaRPr>
                    </a:p>
                  </a:txBody>
                  <a:tcPr marL="75586" marR="75586" marT="34290" marB="34290"/>
                </a:tc>
                <a:extLst>
                  <a:ext uri="{0D108BD9-81ED-4DB2-BD59-A6C34878D82A}">
                    <a16:rowId xmlns:a16="http://schemas.microsoft.com/office/drawing/2014/main" val="10003"/>
                  </a:ext>
                </a:extLst>
              </a:tr>
              <a:tr h="749300">
                <a:tc>
                  <a:txBody>
                    <a:bodyPr/>
                    <a:lstStyle/>
                    <a:p>
                      <a:pPr algn="ctr"/>
                      <a:r>
                        <a:rPr lang="en-US" sz="2800" dirty="0"/>
                        <a:t>Sweet Potatoes</a:t>
                      </a:r>
                      <a:endParaRPr lang="en-US" sz="2800" dirty="0">
                        <a:latin typeface="+mn-lt"/>
                      </a:endParaRPr>
                    </a:p>
                  </a:txBody>
                  <a:tcPr marL="75586" marR="75586"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dirty="0"/>
                        <a:t>Watermelons</a:t>
                      </a:r>
                      <a:endParaRPr lang="en-US" sz="2800" dirty="0">
                        <a:latin typeface="+mn-lt"/>
                      </a:endParaRPr>
                    </a:p>
                  </a:txBody>
                  <a:tcPr marL="75586" marR="75586" marT="34290" marB="34290"/>
                </a:tc>
                <a:extLst>
                  <a:ext uri="{0D108BD9-81ED-4DB2-BD59-A6C34878D82A}">
                    <a16:rowId xmlns:a16="http://schemas.microsoft.com/office/drawing/2014/main" val="10004"/>
                  </a:ext>
                </a:extLst>
              </a:tr>
              <a:tr h="749300">
                <a:tc>
                  <a:txBody>
                    <a:bodyPr/>
                    <a:lstStyle/>
                    <a:p>
                      <a:pPr algn="ctr"/>
                      <a:r>
                        <a:rPr lang="en-US" sz="2800" dirty="0"/>
                        <a:t>Winter Squash</a:t>
                      </a:r>
                      <a:endParaRPr lang="en-US" sz="2800" dirty="0">
                        <a:latin typeface="+mn-lt"/>
                      </a:endParaRPr>
                    </a:p>
                  </a:txBody>
                  <a:tcPr marL="75586" marR="75586" marT="34290" marB="34290"/>
                </a:tc>
                <a:tc>
                  <a:txBody>
                    <a:bodyPr/>
                    <a:lstStyle/>
                    <a:p>
                      <a:pPr algn="ctr"/>
                      <a:endParaRPr lang="en-US" sz="2800" dirty="0">
                        <a:latin typeface="+mn-lt"/>
                      </a:endParaRPr>
                    </a:p>
                  </a:txBody>
                  <a:tcPr marL="75586" marR="75586" marT="34290" marB="34290"/>
                </a:tc>
                <a:extLst>
                  <a:ext uri="{0D108BD9-81ED-4DB2-BD59-A6C34878D82A}">
                    <a16:rowId xmlns:a16="http://schemas.microsoft.com/office/drawing/2014/main" val="10005"/>
                  </a:ext>
                </a:extLst>
              </a:tr>
            </a:tbl>
          </a:graphicData>
        </a:graphic>
      </p:graphicFrame>
      <p:sp>
        <p:nvSpPr>
          <p:cNvPr id="5" name="TextBox 4">
            <a:extLst>
              <a:ext uri="{FF2B5EF4-FFF2-40B4-BE49-F238E27FC236}">
                <a16:creationId xmlns:a16="http://schemas.microsoft.com/office/drawing/2014/main" id="{9215373D-B8A9-A785-7BC8-74668D3DA2CD}"/>
              </a:ext>
            </a:extLst>
          </p:cNvPr>
          <p:cNvSpPr txBox="1"/>
          <p:nvPr/>
        </p:nvSpPr>
        <p:spPr>
          <a:xfrm>
            <a:off x="4876800" y="1447800"/>
            <a:ext cx="2971800" cy="584775"/>
          </a:xfrm>
          <a:prstGeom prst="rect">
            <a:avLst/>
          </a:prstGeom>
          <a:noFill/>
        </p:spPr>
        <p:txBody>
          <a:bodyPr wrap="square">
            <a:spAutoFit/>
          </a:bodyPr>
          <a:lstStyle/>
          <a:p>
            <a:pPr marL="0" marR="0" indent="0" defTabSz="914400" rtl="0" eaLnBrk="1" fontAlgn="auto" latinLnBrk="0" hangingPunct="1">
              <a:lnSpc>
                <a:spcPct val="100000"/>
              </a:lnSpc>
              <a:spcBef>
                <a:spcPts val="0"/>
              </a:spcBef>
              <a:spcAft>
                <a:spcPts val="0"/>
              </a:spcAft>
              <a:buClrTx/>
              <a:buSzTx/>
              <a:buFontTx/>
              <a:buNone/>
              <a:tabLst/>
              <a:defRPr/>
            </a:pPr>
            <a:r>
              <a:rPr lang="en-US" sz="3200" dirty="0"/>
              <a:t>Store at 55-65°F</a:t>
            </a:r>
            <a:endParaRPr lang="en-US" sz="3200" dirty="0">
              <a:latin typeface="+mn-lt"/>
            </a:endParaRPr>
          </a:p>
        </p:txBody>
      </p:sp>
    </p:spTree>
    <p:extLst>
      <p:ext uri="{BB962C8B-B14F-4D97-AF65-F5344CB8AC3E}">
        <p14:creationId xmlns:p14="http://schemas.microsoft.com/office/powerpoint/2010/main" val="3696776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3700884" y="1418434"/>
            <a:ext cx="7067128" cy="3694112"/>
          </a:xfrm>
        </p:spPr>
        <p:txBody>
          <a:bodyPr vert="horz" lIns="91440" tIns="45720" rIns="91440" bIns="45720" rtlCol="0" anchor="t">
            <a:noAutofit/>
          </a:bodyPr>
          <a:lstStyle/>
          <a:p>
            <a:pPr>
              <a:spcBef>
                <a:spcPts val="0"/>
              </a:spcBef>
            </a:pPr>
            <a:endParaRPr lang="en-US" sz="2400" dirty="0">
              <a:solidFill>
                <a:schemeClr val="tx1"/>
              </a:solidFill>
              <a:cs typeface="Calibri"/>
            </a:endParaRPr>
          </a:p>
          <a:p>
            <a:pPr>
              <a:spcBef>
                <a:spcPts val="0"/>
              </a:spcBef>
            </a:pPr>
            <a:r>
              <a:rPr lang="en-US" sz="2400" dirty="0">
                <a:solidFill>
                  <a:schemeClr val="tx1"/>
                </a:solidFill>
                <a:latin typeface="Verdana"/>
                <a:ea typeface="Verdana"/>
                <a:cs typeface="Arial"/>
              </a:rPr>
              <a:t>Recognize how proper storage techniques can improve shelf life.</a:t>
            </a:r>
          </a:p>
          <a:p>
            <a:pPr>
              <a:spcBef>
                <a:spcPts val="0"/>
              </a:spcBef>
            </a:pPr>
            <a:endParaRPr lang="en-US" sz="2400" dirty="0">
              <a:solidFill>
                <a:schemeClr val="tx1"/>
              </a:solidFill>
              <a:latin typeface="Verdana"/>
              <a:ea typeface="Verdana"/>
            </a:endParaRPr>
          </a:p>
          <a:p>
            <a:pPr>
              <a:spcBef>
                <a:spcPts val="0"/>
              </a:spcBef>
            </a:pPr>
            <a:r>
              <a:rPr lang="en-US" sz="2400" dirty="0">
                <a:solidFill>
                  <a:schemeClr val="tx1"/>
                </a:solidFill>
                <a:latin typeface="Verdana"/>
                <a:ea typeface="Verdana"/>
              </a:rPr>
              <a:t>Understand the impact of storage conditions such as temperature, humidity, and ethylene on produce safety and freshness.</a:t>
            </a:r>
          </a:p>
          <a:p>
            <a:endParaRPr lang="en-US" dirty="0"/>
          </a:p>
          <a:p>
            <a:endParaRPr lang="en-US" dirty="0"/>
          </a:p>
        </p:txBody>
      </p:sp>
      <p:pic>
        <p:nvPicPr>
          <p:cNvPr id="3078" name="Picture 6" descr="Reduce waste PSU objective icon.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4491" y="1826633"/>
            <a:ext cx="872134" cy="864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PSU objective icon.">
            <a:extLs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2630512" y="3039606"/>
            <a:ext cx="846114" cy="914718"/>
          </a:xfrm>
          <a:prstGeom prst="rect">
            <a:avLst/>
          </a:prstGeom>
        </p:spPr>
      </p:pic>
      <p:pic>
        <p:nvPicPr>
          <p:cNvPr id="11" name="Picture 6" descr="Reduce waste PSU objective icon. ">
            <a:extLst>
              <a:ext uri="{FF2B5EF4-FFF2-40B4-BE49-F238E27FC236}">
                <a16:creationId xmlns:a16="http://schemas.microsoft.com/office/drawing/2014/main" id="{948BBECC-F54D-462A-BC9A-1D126B821F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7230" y="3038501"/>
            <a:ext cx="911387" cy="903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5" descr="Reduce costs PSU objective icon. ">
            <a:extLst>
              <a:ext uri="{FF2B5EF4-FFF2-40B4-BE49-F238E27FC236}">
                <a16:creationId xmlns:a16="http://schemas.microsoft.com/office/drawing/2014/main" id="{4CBAB45D-C8B8-4247-92C0-5E274828D2F0}"/>
              </a:ext>
            </a:extLst>
          </p:cNvPr>
          <p:cNvPicPr>
            <a:picLocks noChangeAspect="1"/>
          </p:cNvPicPr>
          <p:nvPr/>
        </p:nvPicPr>
        <p:blipFill>
          <a:blip r:embed="rId5"/>
          <a:stretch>
            <a:fillRect/>
          </a:stretch>
        </p:blipFill>
        <p:spPr>
          <a:xfrm>
            <a:off x="1527085" y="1825978"/>
            <a:ext cx="964847" cy="898877"/>
          </a:xfrm>
          <a:prstGeom prst="rect">
            <a:avLst/>
          </a:prstGeom>
        </p:spPr>
      </p:pic>
      <p:pic>
        <p:nvPicPr>
          <p:cNvPr id="6" name="Picture 6" descr="Strawberries. ">
            <a:extLst>
              <a:ext uri="{FF2B5EF4-FFF2-40B4-BE49-F238E27FC236}">
                <a16:creationId xmlns:a16="http://schemas.microsoft.com/office/drawing/2014/main" id="{F658B356-C9A0-43D9-8E50-B4E8FFE97AF0}"/>
              </a:ext>
            </a:extLst>
          </p:cNvPr>
          <p:cNvPicPr>
            <a:picLocks noChangeAspect="1"/>
          </p:cNvPicPr>
          <p:nvPr/>
        </p:nvPicPr>
        <p:blipFill>
          <a:blip r:embed="rId6"/>
          <a:stretch>
            <a:fillRect/>
          </a:stretch>
        </p:blipFill>
        <p:spPr>
          <a:xfrm>
            <a:off x="4570809" y="4110040"/>
            <a:ext cx="3050381" cy="2005012"/>
          </a:xfrm>
          <a:prstGeom prst="rect">
            <a:avLst/>
          </a:prstGeom>
        </p:spPr>
      </p:pic>
      <p:sp>
        <p:nvSpPr>
          <p:cNvPr id="9" name="Title 1">
            <a:extLst>
              <a:ext uri="{FF2B5EF4-FFF2-40B4-BE49-F238E27FC236}">
                <a16:creationId xmlns:a16="http://schemas.microsoft.com/office/drawing/2014/main" id="{9E8DE2FB-3A40-4018-A92D-4DDF00E9F305}"/>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Objectives</a:t>
            </a:r>
          </a:p>
        </p:txBody>
      </p:sp>
    </p:spTree>
    <p:extLst>
      <p:ext uri="{BB962C8B-B14F-4D97-AF65-F5344CB8AC3E}">
        <p14:creationId xmlns:p14="http://schemas.microsoft.com/office/powerpoint/2010/main" val="2939136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2590800" y="1580074"/>
            <a:ext cx="7810500" cy="842962"/>
          </a:xfrm>
        </p:spPr>
        <p:txBody>
          <a:bodyPr>
            <a:normAutofit fontScale="92500" lnSpcReduction="20000"/>
          </a:bodyPr>
          <a:lstStyle/>
          <a:p>
            <a:pPr algn="ctr"/>
            <a:r>
              <a:rPr lang="en-US" sz="3100" dirty="0">
                <a:solidFill>
                  <a:schemeClr val="tx1"/>
                </a:solidFill>
                <a:latin typeface="Verdana" panose="020B0604030504040204" pitchFamily="34" charset="0"/>
                <a:ea typeface="Verdana" panose="020B0604030504040204" pitchFamily="34" charset="0"/>
              </a:rPr>
              <a:t>Do not wash fresh fruits and vegetables before storing them.</a:t>
            </a:r>
          </a:p>
          <a:p>
            <a:endParaRPr lang="en-US" sz="3100" dirty="0"/>
          </a:p>
          <a:p>
            <a:endParaRPr lang="en-US" dirty="0"/>
          </a:p>
        </p:txBody>
      </p:sp>
      <p:sp>
        <p:nvSpPr>
          <p:cNvPr id="5" name="Text Placeholder 4"/>
          <p:cNvSpPr>
            <a:spLocks noGrp="1"/>
          </p:cNvSpPr>
          <p:nvPr>
            <p:ph type="body" sz="quarter" idx="12"/>
          </p:nvPr>
        </p:nvSpPr>
        <p:spPr>
          <a:xfrm>
            <a:off x="4876800" y="5646331"/>
            <a:ext cx="6303131" cy="842962"/>
          </a:xfrm>
        </p:spPr>
        <p:txBody>
          <a:bodyPr>
            <a:normAutofit/>
          </a:bodyPr>
          <a:lstStyle/>
          <a:p>
            <a:r>
              <a:rPr lang="en-US" sz="1800" b="1" dirty="0">
                <a:latin typeface="Cambria" panose="02040503050406030204" pitchFamily="18" charset="0"/>
                <a:ea typeface="Cambria" panose="02040503050406030204" pitchFamily="18" charset="0"/>
              </a:rPr>
              <a:t>Dampness encourages </a:t>
            </a:r>
            <a:r>
              <a:rPr lang="en-US" sz="1800" b="1" dirty="0">
                <a:solidFill>
                  <a:schemeClr val="accent5"/>
                </a:solidFill>
                <a:latin typeface="Cambria" panose="02040503050406030204" pitchFamily="18" charset="0"/>
                <a:ea typeface="Cambria" panose="02040503050406030204" pitchFamily="18" charset="0"/>
              </a:rPr>
              <a:t>bacterial growth</a:t>
            </a:r>
            <a:r>
              <a:rPr lang="en-US" sz="1800" b="1" dirty="0">
                <a:latin typeface="Cambria" panose="02040503050406030204" pitchFamily="18" charset="0"/>
                <a:ea typeface="Cambria" panose="02040503050406030204" pitchFamily="18" charset="0"/>
              </a:rPr>
              <a:t>, so WAIT TO WASH!</a:t>
            </a:r>
          </a:p>
        </p:txBody>
      </p:sp>
      <p:pic>
        <p:nvPicPr>
          <p:cNvPr id="3074" name="Picture 2" descr="Image of washing ripe tomatoes under running wate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55625" y="2604017"/>
            <a:ext cx="4080750" cy="25357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a:extLst>
              <a:ext uri="{C183D7F6-B498-43B3-948B-1728B52AA6E4}">
                <adec:decorative xmlns:adec="http://schemas.microsoft.com/office/drawing/2017/decorative" val="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0" y="5446276"/>
            <a:ext cx="1101084" cy="1243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a:extLst>
              <a:ext uri="{FF2B5EF4-FFF2-40B4-BE49-F238E27FC236}">
                <a16:creationId xmlns:a16="http://schemas.microsoft.com/office/drawing/2014/main" id="{DBF49D7C-86E1-42C2-9B93-CC8F27E74F4B}"/>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Storage: Tip</a:t>
            </a:r>
          </a:p>
        </p:txBody>
      </p:sp>
    </p:spTree>
    <p:extLst>
      <p:ext uri="{BB962C8B-B14F-4D97-AF65-F5344CB8AC3E}">
        <p14:creationId xmlns:p14="http://schemas.microsoft.com/office/powerpoint/2010/main" val="39267494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1447800" y="1524001"/>
            <a:ext cx="8496300" cy="4481800"/>
          </a:xfrm>
        </p:spPr>
        <p:txBody>
          <a:bodyPr>
            <a:normAutofit lnSpcReduction="10000"/>
          </a:bodyPr>
          <a:lstStyle/>
          <a:p>
            <a:r>
              <a:rPr lang="en-US" sz="2800" dirty="0">
                <a:solidFill>
                  <a:schemeClr val="tx1"/>
                </a:solidFill>
                <a:latin typeface="Verdana" panose="020B0604030504040204" pitchFamily="34" charset="0"/>
                <a:ea typeface="Verdana" panose="020B0604030504040204" pitchFamily="34" charset="0"/>
              </a:rPr>
              <a:t>Ready to Eat </a:t>
            </a:r>
          </a:p>
          <a:p>
            <a:r>
              <a:rPr lang="en-US" sz="2800" dirty="0">
                <a:solidFill>
                  <a:schemeClr val="tx1"/>
                </a:solidFill>
                <a:latin typeface="Verdana" panose="020B0604030504040204" pitchFamily="34" charset="0"/>
                <a:ea typeface="Verdana" panose="020B0604030504040204" pitchFamily="34" charset="0"/>
              </a:rPr>
              <a:t>Product</a:t>
            </a:r>
          </a:p>
          <a:p>
            <a:endParaRPr lang="en-US" sz="2800" dirty="0">
              <a:solidFill>
                <a:schemeClr val="tx1"/>
              </a:solidFill>
              <a:latin typeface="Verdana" panose="020B0604030504040204" pitchFamily="34" charset="0"/>
              <a:ea typeface="Verdana" panose="020B0604030504040204" pitchFamily="34" charset="0"/>
            </a:endParaRPr>
          </a:p>
          <a:p>
            <a:endParaRPr lang="en-US" sz="2800" dirty="0">
              <a:solidFill>
                <a:schemeClr val="tx1"/>
              </a:solidFill>
              <a:latin typeface="Verdana" panose="020B0604030504040204" pitchFamily="34" charset="0"/>
              <a:ea typeface="Verdana" panose="020B0604030504040204" pitchFamily="34" charset="0"/>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Fully Cooked </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28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and Leftovers</a:t>
            </a:r>
          </a:p>
          <a:p>
            <a:endParaRPr lang="en-US" sz="2800" dirty="0">
              <a:latin typeface="Verdana" panose="020B0604030504040204" pitchFamily="34" charset="0"/>
              <a:ea typeface="Verdana" panose="020B0604030504040204" pitchFamily="34" charset="0"/>
            </a:endParaRPr>
          </a:p>
          <a:p>
            <a:endParaRPr lang="en-US" sz="2800" dirty="0">
              <a:latin typeface="Verdana" panose="020B0604030504040204" pitchFamily="34" charset="0"/>
              <a:ea typeface="Verdana" panose="020B0604030504040204" pitchFamily="34" charset="0"/>
            </a:endParaRPr>
          </a:p>
          <a:p>
            <a:r>
              <a:rPr lang="en-US" sz="2800" dirty="0">
                <a:solidFill>
                  <a:schemeClr val="tx1"/>
                </a:solidFill>
                <a:latin typeface="Verdana" panose="020B0604030504040204" pitchFamily="34" charset="0"/>
                <a:ea typeface="Verdana" panose="020B0604030504040204" pitchFamily="34" charset="0"/>
              </a:rPr>
              <a:t>Iced or Wet</a:t>
            </a:r>
          </a:p>
        </p:txBody>
      </p:sp>
      <p:pic>
        <p:nvPicPr>
          <p:cNvPr id="6" name="Picture 5" descr="Image of storage in a fridge, with ready-to-eat foods at the top, cooked fruits and vegetables below at 135 degrees F, whole beef, pork, and seafood at 145 degrees F, ground beef and pork at 155 degrees F and poultry, stuffed beef, pork, and seafood at 165. "/>
          <p:cNvPicPr>
            <a:picLocks noChangeAspect="1"/>
          </p:cNvPicPr>
          <p:nvPr/>
        </p:nvPicPr>
        <p:blipFill>
          <a:blip r:embed="rId3"/>
          <a:stretch>
            <a:fillRect/>
          </a:stretch>
        </p:blipFill>
        <p:spPr>
          <a:xfrm>
            <a:off x="5029199" y="1219200"/>
            <a:ext cx="5747129" cy="4963219"/>
          </a:xfrm>
          <a:prstGeom prst="rect">
            <a:avLst/>
          </a:prstGeom>
        </p:spPr>
      </p:pic>
      <p:sp>
        <p:nvSpPr>
          <p:cNvPr id="5" name="Title 1">
            <a:extLst>
              <a:ext uri="{FF2B5EF4-FFF2-40B4-BE49-F238E27FC236}">
                <a16:creationId xmlns:a16="http://schemas.microsoft.com/office/drawing/2014/main" id="{E05E6E6D-2FE9-4B0F-889B-541D1180E43E}"/>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lang="en-US" sz="3600" dirty="0"/>
              <a:t>How to Properly Store Foods</a:t>
            </a:r>
            <a:endParaRPr kumimoji="0" lang="en-US" sz="3600" b="1" i="0" u="none" strike="noStrike" kern="1200" cap="none" spc="0" normalizeH="0" baseline="0" noProof="0" dirty="0">
              <a:ln>
                <a:noFill/>
              </a:ln>
              <a:solidFill>
                <a:schemeClr val="bg1"/>
              </a:solidFill>
              <a:effectLst/>
              <a:uLnTx/>
              <a:uFillTx/>
              <a:latin typeface="Calibri"/>
              <a:ea typeface="+mj-ea"/>
              <a:cs typeface="Calibri"/>
            </a:endParaRPr>
          </a:p>
        </p:txBody>
      </p:sp>
    </p:spTree>
    <p:extLst>
      <p:ext uri="{BB962C8B-B14F-4D97-AF65-F5344CB8AC3E}">
        <p14:creationId xmlns:p14="http://schemas.microsoft.com/office/powerpoint/2010/main" val="3573132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7200C-501E-45C5-B78E-C21F4157A84D}"/>
              </a:ext>
            </a:extLst>
          </p:cNvPr>
          <p:cNvSpPr>
            <a:spLocks noGrp="1"/>
          </p:cNvSpPr>
          <p:nvPr>
            <p:ph type="title"/>
          </p:nvPr>
        </p:nvSpPr>
        <p:spPr/>
        <p:txBody>
          <a:bodyPr>
            <a:normAutofit/>
          </a:bodyPr>
          <a:lstStyle/>
          <a:p>
            <a:r>
              <a:rPr lang="en-US" sz="3600" dirty="0"/>
              <a:t>Conclusion</a:t>
            </a:r>
          </a:p>
        </p:txBody>
      </p:sp>
      <p:sp>
        <p:nvSpPr>
          <p:cNvPr id="3" name="Content Placeholder 2">
            <a:extLst>
              <a:ext uri="{FF2B5EF4-FFF2-40B4-BE49-F238E27FC236}">
                <a16:creationId xmlns:a16="http://schemas.microsoft.com/office/drawing/2014/main" id="{CAE9855A-CABA-4B43-A7D8-CB18E7AD7D5D}"/>
              </a:ext>
            </a:extLst>
          </p:cNvPr>
          <p:cNvSpPr>
            <a:spLocks noGrp="1"/>
          </p:cNvSpPr>
          <p:nvPr>
            <p:ph sz="quarter" idx="10"/>
          </p:nvPr>
        </p:nvSpPr>
        <p:spPr>
          <a:xfrm>
            <a:off x="810684" y="1303793"/>
            <a:ext cx="10414000" cy="4710399"/>
          </a:xfrm>
        </p:spPr>
        <p:txBody>
          <a:bodyPr vert="horz" lIns="91440" tIns="45720" rIns="91440" bIns="45720" rtlCol="0" anchor="t">
            <a:normAutofit/>
          </a:bodyPr>
          <a:lstStyle/>
          <a:p>
            <a:pPr algn="ctr"/>
            <a:r>
              <a:rPr lang="en-US" sz="2800" b="1" dirty="0">
                <a:latin typeface="Verdana"/>
                <a:ea typeface="Verdana"/>
              </a:rPr>
              <a:t>Proper receiving and storage practices ensure you what you receive meets your needs and increase shelf-life and prevent spoilage.</a:t>
            </a:r>
            <a:endParaRPr lang="en-US" sz="2800" b="1" dirty="0">
              <a:solidFill>
                <a:schemeClr val="tx1"/>
              </a:solidFill>
              <a:latin typeface="Verdana"/>
              <a:ea typeface="Verdana"/>
            </a:endParaRPr>
          </a:p>
          <a:p>
            <a:endParaRPr lang="en-US" dirty="0"/>
          </a:p>
        </p:txBody>
      </p:sp>
      <p:pic>
        <p:nvPicPr>
          <p:cNvPr id="5" name="Picture 4" descr="An image proper storing of fresh produce in a warehouse. &#10;&#10;">
            <a:extLst>
              <a:ext uri="{FF2B5EF4-FFF2-40B4-BE49-F238E27FC236}">
                <a16:creationId xmlns:a16="http://schemas.microsoft.com/office/drawing/2014/main" id="{9ED9810C-B268-4294-AA32-A39BF422F4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7011" y="2743200"/>
            <a:ext cx="4857977" cy="32383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2672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81203" y="3657603"/>
            <a:ext cx="8445745" cy="542241"/>
          </a:xfrm>
        </p:spPr>
        <p:txBody>
          <a:bodyPr/>
          <a:lstStyle/>
          <a:p>
            <a:r>
              <a:rPr lang="en-US" dirty="0"/>
              <a:t>Receiving</a:t>
            </a:r>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val="0"/>
              </a:ext>
            </a:extLst>
          </a:blip>
          <a:srcRect l="-14693" r="-14693"/>
          <a:stretch/>
        </p:blipFill>
        <p:spPr/>
      </p:pic>
    </p:spTree>
    <p:extLst>
      <p:ext uri="{BB962C8B-B14F-4D97-AF65-F5344CB8AC3E}">
        <p14:creationId xmlns:p14="http://schemas.microsoft.com/office/powerpoint/2010/main" val="1476416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Receiving Produce</a:t>
            </a:r>
          </a:p>
        </p:txBody>
      </p:sp>
      <p:sp>
        <p:nvSpPr>
          <p:cNvPr id="3" name="Content Placeholder 2"/>
          <p:cNvSpPr>
            <a:spLocks noGrp="1"/>
          </p:cNvSpPr>
          <p:nvPr>
            <p:ph type="body" sz="quarter" idx="10"/>
          </p:nvPr>
        </p:nvSpPr>
        <p:spPr>
          <a:xfrm>
            <a:off x="4350417" y="1471971"/>
            <a:ext cx="6850983" cy="598129"/>
          </a:xfrm>
        </p:spPr>
        <p:txBody>
          <a:bodyPr>
            <a:noAutofit/>
          </a:bodyPr>
          <a:lstStyle/>
          <a:p>
            <a:r>
              <a:rPr lang="en-US" dirty="0">
                <a:latin typeface="Verdana" panose="020B0604030504040204" pitchFamily="34" charset="0"/>
                <a:ea typeface="Verdana" panose="020B0604030504040204" pitchFamily="34" charset="0"/>
              </a:rPr>
              <a:t>Check produce </a:t>
            </a:r>
            <a:r>
              <a:rPr lang="en-US" u="sng" dirty="0">
                <a:latin typeface="Verdana" panose="020B0604030504040204" pitchFamily="34" charset="0"/>
                <a:ea typeface="Verdana" panose="020B0604030504040204" pitchFamily="34" charset="0"/>
              </a:rPr>
              <a:t>BEFORE</a:t>
            </a:r>
            <a:r>
              <a:rPr lang="en-US" dirty="0">
                <a:latin typeface="Verdana" panose="020B0604030504040204" pitchFamily="34" charset="0"/>
                <a:ea typeface="Verdana" panose="020B0604030504040204" pitchFamily="34" charset="0"/>
              </a:rPr>
              <a:t> the truck leaves</a:t>
            </a:r>
          </a:p>
        </p:txBody>
      </p:sp>
      <p:sp>
        <p:nvSpPr>
          <p:cNvPr id="6" name="Text Placeholder 5"/>
          <p:cNvSpPr>
            <a:spLocks noGrp="1"/>
          </p:cNvSpPr>
          <p:nvPr>
            <p:ph type="body" sz="quarter" idx="12"/>
          </p:nvPr>
        </p:nvSpPr>
        <p:spPr>
          <a:xfrm>
            <a:off x="1676400" y="1905001"/>
            <a:ext cx="2325734" cy="1597741"/>
          </a:xfrm>
        </p:spPr>
        <p:txBody>
          <a:bodyPr/>
          <a:lstStyle/>
          <a:p>
            <a:r>
              <a:rPr lang="en-US" dirty="0"/>
              <a:t>	 </a:t>
            </a:r>
          </a:p>
        </p:txBody>
      </p:sp>
      <p:sp>
        <p:nvSpPr>
          <p:cNvPr id="7" name="Text Placeholder 6"/>
          <p:cNvSpPr>
            <a:spLocks noGrp="1"/>
          </p:cNvSpPr>
          <p:nvPr>
            <p:ph type="body" sz="quarter" idx="13"/>
          </p:nvPr>
        </p:nvSpPr>
        <p:spPr>
          <a:xfrm>
            <a:off x="4364039" y="2362201"/>
            <a:ext cx="6380161" cy="3703637"/>
          </a:xfrm>
        </p:spPr>
        <p:txBody>
          <a:bodyPr>
            <a:normAutofit fontScale="92500"/>
          </a:bodyPr>
          <a:lstStyle/>
          <a:p>
            <a:pPr marL="457200" indent="-457200">
              <a:spcBef>
                <a:spcPts val="0"/>
              </a:spcBef>
              <a:buClr>
                <a:schemeClr val="accent5"/>
              </a:buClr>
              <a:buFont typeface="Arial" panose="020B0604020202020204" pitchFamily="34" charset="0"/>
              <a:buChar char="•"/>
            </a:pPr>
            <a:r>
              <a:rPr lang="en-US" sz="2800" dirty="0">
                <a:latin typeface="Verdana" panose="020B0604030504040204" pitchFamily="34" charset="0"/>
                <a:ea typeface="Verdana" panose="020B0604030504040204" pitchFamily="34" charset="0"/>
              </a:rPr>
              <a:t>Verify quantity</a:t>
            </a:r>
          </a:p>
          <a:p>
            <a:pPr marL="457200" indent="-457200">
              <a:spcBef>
                <a:spcPts val="0"/>
              </a:spcBef>
              <a:buClr>
                <a:schemeClr val="accent5"/>
              </a:buClr>
              <a:buFont typeface="Arial" panose="020B0604020202020204" pitchFamily="34" charset="0"/>
              <a:buChar char="•"/>
            </a:pPr>
            <a:r>
              <a:rPr lang="en-US" sz="2800" dirty="0">
                <a:latin typeface="Verdana" panose="020B0604030504040204" pitchFamily="34" charset="0"/>
                <a:ea typeface="Verdana" panose="020B0604030504040204" pitchFamily="34" charset="0"/>
              </a:rPr>
              <a:t>Check temperature</a:t>
            </a:r>
          </a:p>
          <a:p>
            <a:pPr marL="457200" indent="-457200">
              <a:spcBef>
                <a:spcPts val="0"/>
              </a:spcBef>
              <a:buClr>
                <a:schemeClr val="accent5"/>
              </a:buClr>
              <a:buFont typeface="Arial" panose="020B0604020202020204" pitchFamily="34" charset="0"/>
              <a:buChar char="•"/>
            </a:pPr>
            <a:r>
              <a:rPr lang="en-US" sz="2800" dirty="0">
                <a:latin typeface="Verdana" panose="020B0604030504040204" pitchFamily="34" charset="0"/>
                <a:ea typeface="Verdana" panose="020B0604030504040204" pitchFamily="34" charset="0"/>
              </a:rPr>
              <a:t>Evaluate quality &amp; condition</a:t>
            </a:r>
          </a:p>
          <a:p>
            <a:pPr marL="457200" indent="-457200">
              <a:spcBef>
                <a:spcPts val="0"/>
              </a:spcBef>
              <a:buClr>
                <a:schemeClr val="accent5"/>
              </a:buClr>
              <a:buFont typeface="Arial" panose="020B0604020202020204" pitchFamily="34" charset="0"/>
              <a:buChar char="•"/>
            </a:pPr>
            <a:r>
              <a:rPr lang="en-US" sz="2800" dirty="0">
                <a:latin typeface="Verdana" panose="020B0604030504040204" pitchFamily="34" charset="0"/>
                <a:ea typeface="Verdana" panose="020B0604030504040204" pitchFamily="34" charset="0"/>
              </a:rPr>
              <a:t>Cut for internal defects &amp; ripeness</a:t>
            </a:r>
          </a:p>
          <a:p>
            <a:pPr marL="457200" indent="-457200">
              <a:spcBef>
                <a:spcPts val="0"/>
              </a:spcBef>
              <a:buClr>
                <a:schemeClr val="accent5"/>
              </a:buClr>
              <a:buFont typeface="Arial" panose="020B0604020202020204" pitchFamily="34" charset="0"/>
              <a:buChar char="•"/>
            </a:pPr>
            <a:r>
              <a:rPr lang="en-US" sz="2800" dirty="0">
                <a:latin typeface="Verdana" panose="020B0604030504040204" pitchFamily="34" charset="0"/>
                <a:ea typeface="Verdana" panose="020B0604030504040204" pitchFamily="34" charset="0"/>
              </a:rPr>
              <a:t>Check dates of fresh-cut products</a:t>
            </a:r>
          </a:p>
          <a:p>
            <a:pPr marL="457200" indent="-457200">
              <a:spcBef>
                <a:spcPts val="0"/>
              </a:spcBef>
              <a:buClr>
                <a:schemeClr val="accent5"/>
              </a:buClr>
              <a:buFont typeface="Arial" panose="020B0604020202020204" pitchFamily="34" charset="0"/>
              <a:buChar char="•"/>
            </a:pPr>
            <a:r>
              <a:rPr lang="en-US" sz="2800" dirty="0">
                <a:latin typeface="Verdana" panose="020B0604030504040204" pitchFamily="34" charset="0"/>
                <a:ea typeface="Verdana" panose="020B0604030504040204" pitchFamily="34" charset="0"/>
              </a:rPr>
              <a:t>Check marked weights</a:t>
            </a:r>
          </a:p>
          <a:p>
            <a:pPr marL="457200" indent="-457200">
              <a:spcBef>
                <a:spcPts val="0"/>
              </a:spcBef>
              <a:buClr>
                <a:schemeClr val="accent5"/>
              </a:buClr>
              <a:buFont typeface="Arial" panose="020B0604020202020204" pitchFamily="34" charset="0"/>
              <a:buChar char="•"/>
            </a:pPr>
            <a:r>
              <a:rPr lang="en-US" sz="2800" dirty="0">
                <a:latin typeface="Verdana" panose="020B0604030504040204" pitchFamily="34" charset="0"/>
                <a:ea typeface="Verdana" panose="020B0604030504040204" pitchFamily="34" charset="0"/>
              </a:rPr>
              <a:t>Check all sections of containers </a:t>
            </a:r>
          </a:p>
        </p:txBody>
      </p:sp>
      <p:cxnSp>
        <p:nvCxnSpPr>
          <p:cNvPr id="5" name="Straight Connector 4">
            <a:extLst>
              <a:ext uri="{C183D7F6-B498-43B3-948B-1728B52AA6E4}">
                <adec:decorative xmlns:adec="http://schemas.microsoft.com/office/drawing/2017/decorative" val="1"/>
              </a:ext>
            </a:extLst>
          </p:cNvPr>
          <p:cNvCxnSpPr>
            <a:cxnSpLocks/>
          </p:cNvCxnSpPr>
          <p:nvPr/>
        </p:nvCxnSpPr>
        <p:spPr>
          <a:xfrm>
            <a:off x="1328117" y="2573426"/>
            <a:ext cx="563880" cy="827228"/>
          </a:xfrm>
          <a:prstGeom prst="line">
            <a:avLst/>
          </a:prstGeom>
          <a:ln w="762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026"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195840">
            <a:off x="1877829" y="1858610"/>
            <a:ext cx="1063224" cy="1594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68476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C183D7F6-B498-43B3-948B-1728B52AA6E4}">
                <adec:decorative xmlns:adec="http://schemas.microsoft.com/office/drawing/2017/decorative" val="1"/>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l="-6100" r="-6100"/>
          <a:stretch/>
        </p:blipFill>
        <p:spPr/>
      </p:pic>
      <p:sp>
        <p:nvSpPr>
          <p:cNvPr id="3" name="Content Placeholder 2"/>
          <p:cNvSpPr>
            <a:spLocks noGrp="1"/>
          </p:cNvSpPr>
          <p:nvPr>
            <p:ph type="body" sz="quarter" idx="14"/>
          </p:nvPr>
        </p:nvSpPr>
        <p:spPr>
          <a:xfrm>
            <a:off x="5486400" y="2438400"/>
            <a:ext cx="6477000" cy="3814763"/>
          </a:xfrm>
        </p:spPr>
        <p:txBody>
          <a:bodyPr>
            <a:normAutofit/>
          </a:bodyPr>
          <a:lstStyle/>
          <a:p>
            <a:pPr marL="342900" indent="-342900">
              <a:spcBef>
                <a:spcPts val="0"/>
              </a:spcBef>
              <a:buClr>
                <a:schemeClr val="accent5"/>
              </a:buClr>
              <a:buFont typeface="Arial" panose="020B0604020202020204" pitchFamily="34" charset="0"/>
              <a:buChar char="•"/>
            </a:pPr>
            <a:r>
              <a:rPr lang="en-US" sz="2400" b="1" dirty="0">
                <a:solidFill>
                  <a:schemeClr val="accent5"/>
                </a:solidFill>
                <a:latin typeface="Verdana" panose="020B0604030504040204" pitchFamily="34" charset="0"/>
                <a:ea typeface="Verdana" panose="020B0604030504040204" pitchFamily="34" charset="0"/>
              </a:rPr>
              <a:t>Take action</a:t>
            </a:r>
            <a:r>
              <a:rPr lang="en-US" sz="2400" b="1" dirty="0">
                <a:latin typeface="Verdana" panose="020B0604030504040204" pitchFamily="34" charset="0"/>
                <a:ea typeface="Verdana" panose="020B0604030504040204" pitchFamily="34" charset="0"/>
              </a:rPr>
              <a:t> </a:t>
            </a:r>
            <a:r>
              <a:rPr lang="en-US" sz="2400" dirty="0">
                <a:latin typeface="Verdana" panose="020B0604030504040204" pitchFamily="34" charset="0"/>
                <a:ea typeface="Verdana" panose="020B0604030504040204" pitchFamily="34" charset="0"/>
              </a:rPr>
              <a:t>if  produce does not meet specifications. </a:t>
            </a:r>
          </a:p>
          <a:p>
            <a:pPr marL="342900" indent="-342900">
              <a:spcBef>
                <a:spcPts val="0"/>
              </a:spcBef>
              <a:buClr>
                <a:schemeClr val="accent5"/>
              </a:buClr>
              <a:buFont typeface="Arial" panose="020B0604020202020204" pitchFamily="34" charset="0"/>
              <a:buChar char="•"/>
            </a:pPr>
            <a:endParaRPr lang="en-US" sz="2400" dirty="0">
              <a:latin typeface="Verdana" panose="020B0604030504040204" pitchFamily="34" charset="0"/>
              <a:ea typeface="Verdana" panose="020B0604030504040204" pitchFamily="34" charset="0"/>
            </a:endParaRPr>
          </a:p>
          <a:p>
            <a:pPr marL="342900" indent="-342900">
              <a:spcBef>
                <a:spcPts val="0"/>
              </a:spcBef>
              <a:buClr>
                <a:schemeClr val="accent5"/>
              </a:buClr>
              <a:buFont typeface="Arial" panose="020B0604020202020204" pitchFamily="34" charset="0"/>
              <a:buChar char="•"/>
            </a:pPr>
            <a:r>
              <a:rPr lang="en-US" sz="2400" b="1" dirty="0">
                <a:solidFill>
                  <a:schemeClr val="accent5"/>
                </a:solidFill>
                <a:latin typeface="Verdana" panose="020B0604030504040204" pitchFamily="34" charset="0"/>
                <a:ea typeface="Verdana" panose="020B0604030504040204" pitchFamily="34" charset="0"/>
              </a:rPr>
              <a:t>Train staff </a:t>
            </a:r>
            <a:r>
              <a:rPr lang="en-US" sz="2400" dirty="0">
                <a:latin typeface="Verdana" panose="020B0604030504040204" pitchFamily="34" charset="0"/>
                <a:ea typeface="Verdana" panose="020B0604030504040204" pitchFamily="34" charset="0"/>
              </a:rPr>
              <a:t>to receive and store your </a:t>
            </a:r>
            <a:r>
              <a:rPr lang="en-US" sz="2400" u="sng" dirty="0">
                <a:latin typeface="Verdana" panose="020B0604030504040204" pitchFamily="34" charset="0"/>
                <a:ea typeface="Verdana" panose="020B0604030504040204" pitchFamily="34" charset="0"/>
              </a:rPr>
              <a:t>specified</a:t>
            </a:r>
            <a:r>
              <a:rPr lang="en-US" sz="2400" dirty="0">
                <a:latin typeface="Verdana" panose="020B0604030504040204" pitchFamily="34" charset="0"/>
                <a:ea typeface="Verdana" panose="020B0604030504040204" pitchFamily="34" charset="0"/>
              </a:rPr>
              <a:t> produce. </a:t>
            </a:r>
          </a:p>
          <a:p>
            <a:pPr marL="342900" indent="-342900">
              <a:spcBef>
                <a:spcPts val="0"/>
              </a:spcBef>
              <a:buClr>
                <a:schemeClr val="accent5"/>
              </a:buClr>
              <a:buFont typeface="Arial" panose="020B0604020202020204" pitchFamily="34" charset="0"/>
              <a:buChar char="•"/>
            </a:pPr>
            <a:endParaRPr lang="en-US" sz="2400" dirty="0">
              <a:latin typeface="Verdana" panose="020B0604030504040204" pitchFamily="34" charset="0"/>
              <a:ea typeface="Verdana" panose="020B0604030504040204" pitchFamily="34" charset="0"/>
            </a:endParaRPr>
          </a:p>
          <a:p>
            <a:pPr marL="342900" indent="-342900">
              <a:spcBef>
                <a:spcPts val="0"/>
              </a:spcBef>
              <a:buClr>
                <a:schemeClr val="accent5"/>
              </a:buClr>
              <a:buFont typeface="Arial" panose="020B0604020202020204" pitchFamily="34" charset="0"/>
              <a:buChar char="•"/>
            </a:pPr>
            <a:r>
              <a:rPr lang="en-US" sz="2400" b="1" dirty="0">
                <a:solidFill>
                  <a:schemeClr val="accent5"/>
                </a:solidFill>
                <a:latin typeface="Verdana" panose="020B0604030504040204" pitchFamily="34" charset="0"/>
                <a:ea typeface="Verdana" panose="020B0604030504040204" pitchFamily="34" charset="0"/>
              </a:rPr>
              <a:t>Do not </a:t>
            </a:r>
            <a:r>
              <a:rPr lang="en-US" sz="2400" dirty="0">
                <a:latin typeface="Verdana" panose="020B0604030504040204" pitchFamily="34" charset="0"/>
                <a:ea typeface="Verdana" panose="020B0604030504040204" pitchFamily="34" charset="0"/>
              </a:rPr>
              <a:t>accept poor quality fresh fruits and vegetables. </a:t>
            </a:r>
          </a:p>
          <a:p>
            <a:pPr marL="285750" indent="-285750">
              <a:buFont typeface="Arial" panose="020B0604020202020204" pitchFamily="34" charset="0"/>
              <a:buChar char="•"/>
            </a:pPr>
            <a:endParaRPr lang="en-US" dirty="0"/>
          </a:p>
          <a:p>
            <a:endParaRPr lang="en-US" dirty="0"/>
          </a:p>
        </p:txBody>
      </p:sp>
      <p:pic>
        <p:nvPicPr>
          <p:cNvPr id="12" name="Picture Placeholder 11" descr="An image of moldy tomatoes. &#10;">
            <a:extLst>
              <a:ext uri="{FF2B5EF4-FFF2-40B4-BE49-F238E27FC236}">
                <a16:creationId xmlns:a16="http://schemas.microsoft.com/office/drawing/2014/main" id="{9FB19FDC-31A0-4623-B3EB-EEF70FF923AA}"/>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22441" b="22441"/>
          <a:stretch>
            <a:fillRect/>
          </a:stretch>
        </p:blipFill>
        <p:spPr>
          <a:xfrm>
            <a:off x="685800" y="1571347"/>
            <a:ext cx="4625286" cy="3991253"/>
          </a:xfrm>
        </p:spPr>
      </p:pic>
      <p:sp>
        <p:nvSpPr>
          <p:cNvPr id="6" name="Title 1">
            <a:extLst>
              <a:ext uri="{FF2B5EF4-FFF2-40B4-BE49-F238E27FC236}">
                <a16:creationId xmlns:a16="http://schemas.microsoft.com/office/drawing/2014/main" id="{AAB0BDBC-7165-43F2-B62A-CF000EC1ABE8}"/>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lang="en-US" sz="3600" dirty="0"/>
              <a:t>Tips for Receiving Produce</a:t>
            </a:r>
            <a:endParaRPr kumimoji="0" lang="en-US" sz="3600" b="1" i="0" u="none" strike="noStrike" kern="1200" cap="none" spc="0" normalizeH="0" baseline="0" noProof="0" dirty="0">
              <a:ln>
                <a:noFill/>
              </a:ln>
              <a:solidFill>
                <a:schemeClr val="bg1"/>
              </a:solidFill>
              <a:effectLst/>
              <a:uLnTx/>
              <a:uFillTx/>
              <a:latin typeface="Calibri"/>
              <a:ea typeface="+mj-ea"/>
              <a:cs typeface="Calibri"/>
            </a:endParaRPr>
          </a:p>
        </p:txBody>
      </p:sp>
    </p:spTree>
    <p:extLst>
      <p:ext uri="{BB962C8B-B14F-4D97-AF65-F5344CB8AC3E}">
        <p14:creationId xmlns:p14="http://schemas.microsoft.com/office/powerpoint/2010/main" val="848559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1143000" y="1524000"/>
            <a:ext cx="10081684" cy="4664364"/>
          </a:xfrm>
        </p:spPr>
        <p:txBody>
          <a:bodyPr>
            <a:normAutofit/>
          </a:bodyPr>
          <a:lstStyle/>
          <a:p>
            <a:pPr algn="ctr"/>
            <a:r>
              <a:rPr lang="en-US" sz="2400" dirty="0">
                <a:solidFill>
                  <a:schemeClr val="tx1"/>
                </a:solidFill>
                <a:latin typeface="Verdana" panose="020B0604030504040204" pitchFamily="34" charset="0"/>
                <a:ea typeface="Verdana" panose="020B0604030504040204" pitchFamily="34" charset="0"/>
              </a:rPr>
              <a:t>Infrared temperature readings may only register </a:t>
            </a:r>
          </a:p>
          <a:p>
            <a:pPr algn="ctr"/>
            <a:r>
              <a:rPr lang="en-US" sz="2400" b="1" dirty="0">
                <a:latin typeface="Verdana" panose="020B0604030504040204" pitchFamily="34" charset="0"/>
                <a:ea typeface="Verdana" panose="020B0604030504040204" pitchFamily="34" charset="0"/>
              </a:rPr>
              <a:t>surface</a:t>
            </a:r>
            <a:r>
              <a:rPr lang="en-US" sz="2400" dirty="0">
                <a:solidFill>
                  <a:schemeClr val="tx1"/>
                </a:solidFill>
                <a:latin typeface="Verdana" panose="020B0604030504040204" pitchFamily="34" charset="0"/>
                <a:ea typeface="Verdana" panose="020B0604030504040204" pitchFamily="34" charset="0"/>
              </a:rPr>
              <a:t> temperature.</a:t>
            </a:r>
          </a:p>
        </p:txBody>
      </p:sp>
      <p:pic>
        <p:nvPicPr>
          <p:cNvPr id="4098" name="Picture 2" descr="Surface thermometer.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1607" y="2537762"/>
            <a:ext cx="3962400"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descr="Image of a thermometer.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7993" y="2746488"/>
            <a:ext cx="4345892" cy="27829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a:extLst>
              <a:ext uri="{FF2B5EF4-FFF2-40B4-BE49-F238E27FC236}">
                <a16:creationId xmlns:a16="http://schemas.microsoft.com/office/drawing/2014/main" id="{79BD207D-F9E6-42F1-90D8-5C27FD6157B4}"/>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Receiving: Temperature</a:t>
            </a:r>
          </a:p>
        </p:txBody>
      </p:sp>
    </p:spTree>
    <p:extLst>
      <p:ext uri="{BB962C8B-B14F-4D97-AF65-F5344CB8AC3E}">
        <p14:creationId xmlns:p14="http://schemas.microsoft.com/office/powerpoint/2010/main" val="2174554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Receiving: Tip #1</a:t>
            </a:r>
          </a:p>
        </p:txBody>
      </p:sp>
      <p:sp>
        <p:nvSpPr>
          <p:cNvPr id="3" name="Content Placeholder 2"/>
          <p:cNvSpPr>
            <a:spLocks noGrp="1"/>
          </p:cNvSpPr>
          <p:nvPr>
            <p:ph sz="quarter" idx="10"/>
          </p:nvPr>
        </p:nvSpPr>
        <p:spPr>
          <a:xfrm>
            <a:off x="609601" y="2772439"/>
            <a:ext cx="3837516" cy="1951033"/>
          </a:xfrm>
        </p:spPr>
        <p:txBody>
          <a:bodyPr/>
          <a:lstStyle/>
          <a:p>
            <a:pPr algn="ctr"/>
            <a:r>
              <a:rPr lang="en-US" sz="2800" dirty="0">
                <a:solidFill>
                  <a:schemeClr val="tx1"/>
                </a:solidFill>
                <a:latin typeface="Verdana" panose="020B0604030504040204" pitchFamily="34" charset="0"/>
                <a:ea typeface="Verdana" panose="020B0604030504040204" pitchFamily="34" charset="0"/>
              </a:rPr>
              <a:t>Check carton</a:t>
            </a:r>
          </a:p>
          <a:p>
            <a:pPr algn="ctr"/>
            <a:r>
              <a:rPr lang="en-US" sz="2800" dirty="0">
                <a:solidFill>
                  <a:schemeClr val="tx1"/>
                </a:solidFill>
                <a:latin typeface="Verdana" panose="020B0604030504040204" pitchFamily="34" charset="0"/>
                <a:ea typeface="Verdana" panose="020B0604030504040204" pitchFamily="34" charset="0"/>
              </a:rPr>
              <a:t>weights.</a:t>
            </a:r>
          </a:p>
          <a:p>
            <a:pPr algn="ctr"/>
            <a:r>
              <a:rPr lang="en-US" sz="2800" dirty="0">
                <a:solidFill>
                  <a:schemeClr val="tx1"/>
                </a:solidFill>
                <a:latin typeface="Verdana" panose="020B0604030504040204" pitchFamily="34" charset="0"/>
                <a:ea typeface="Verdana" panose="020B0604030504040204" pitchFamily="34" charset="0"/>
              </a:rPr>
              <a:t>(25 lb. NET WT)</a:t>
            </a:r>
          </a:p>
          <a:p>
            <a:endParaRPr lang="en-US" dirty="0">
              <a:solidFill>
                <a:srgbClr val="FF0000"/>
              </a:solidFill>
            </a:endParaRPr>
          </a:p>
        </p:txBody>
      </p:sp>
      <p:pic>
        <p:nvPicPr>
          <p:cNvPr id="5" name="Picture 4" descr="Image of 25 pound boxes of tomato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1371600"/>
            <a:ext cx="5410200" cy="4752712"/>
          </a:xfrm>
          <a:prstGeom prst="rect">
            <a:avLst/>
          </a:prstGeom>
          <a:ln>
            <a:noFill/>
          </a:ln>
          <a:effectLst>
            <a:outerShdw blurRad="292100" dist="139700" dir="2700000" algn="tl" rotWithShape="0">
              <a:srgbClr val="333333">
                <a:alpha val="65000"/>
              </a:srgbClr>
            </a:outerShdw>
          </a:effectLst>
        </p:spPr>
      </p:pic>
      <p:sp>
        <p:nvSpPr>
          <p:cNvPr id="6" name="Right Arrow 5">
            <a:extLst>
              <a:ext uri="{C183D7F6-B498-43B3-948B-1728B52AA6E4}">
                <adec:decorative xmlns:adec="http://schemas.microsoft.com/office/drawing/2017/decorative" val="1"/>
              </a:ext>
            </a:extLst>
          </p:cNvPr>
          <p:cNvSpPr/>
          <p:nvPr/>
        </p:nvSpPr>
        <p:spPr>
          <a:xfrm>
            <a:off x="5105403" y="2209800"/>
            <a:ext cx="1360201"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14921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1180710" y="1697128"/>
            <a:ext cx="5013961" cy="1371600"/>
          </a:xfrm>
        </p:spPr>
        <p:txBody>
          <a:bodyPr>
            <a:normAutofit/>
          </a:bodyPr>
          <a:lstStyle/>
          <a:p>
            <a:r>
              <a:rPr lang="en-US" sz="2800" dirty="0">
                <a:solidFill>
                  <a:schemeClr val="tx1"/>
                </a:solidFill>
                <a:latin typeface="Verdana" panose="020B0604030504040204" pitchFamily="34" charset="0"/>
                <a:ea typeface="Verdana" panose="020B0604030504040204" pitchFamily="34" charset="0"/>
              </a:rPr>
              <a:t>Open cartons from bottom to inspect contents. </a:t>
            </a:r>
          </a:p>
        </p:txBody>
      </p:sp>
      <p:pic>
        <p:nvPicPr>
          <p:cNvPr id="4" name="Picture 3" descr="Image of a carton of lemons.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0710" y="2922037"/>
            <a:ext cx="4502820" cy="3065460"/>
          </a:xfrm>
          <a:prstGeom prst="rect">
            <a:avLst/>
          </a:prstGeom>
          <a:ln>
            <a:noFill/>
          </a:ln>
          <a:effectLst>
            <a:outerShdw blurRad="292100" dist="139700" dir="2700000" algn="tl" rotWithShape="0">
              <a:srgbClr val="333333">
                <a:alpha val="65000"/>
              </a:srgbClr>
            </a:outerShdw>
          </a:effectLst>
        </p:spPr>
      </p:pic>
      <p:pic>
        <p:nvPicPr>
          <p:cNvPr id="7" name="Picture 6" descr="Image showing opening a carton of lemons from the bottom to inspect the contents.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9160" y="1788691"/>
            <a:ext cx="3047704" cy="4200361"/>
          </a:xfrm>
          <a:prstGeom prst="rect">
            <a:avLst/>
          </a:prstGeom>
          <a:ln>
            <a:noFill/>
          </a:ln>
          <a:effectLst>
            <a:outerShdw blurRad="292100" dist="139700" dir="2700000" algn="tl" rotWithShape="0">
              <a:srgbClr val="333333">
                <a:alpha val="65000"/>
              </a:srgbClr>
            </a:outerShdw>
          </a:effectLst>
        </p:spPr>
      </p:pic>
      <p:sp>
        <p:nvSpPr>
          <p:cNvPr id="5" name="Arrow: Curved Down 4">
            <a:extLst>
              <a:ext uri="{FF2B5EF4-FFF2-40B4-BE49-F238E27FC236}">
                <a16:creationId xmlns:a16="http://schemas.microsoft.com/office/drawing/2014/main" id="{1A429412-2A5C-4264-95B1-55DE8132694A}"/>
              </a:ext>
              <a:ext uri="{C183D7F6-B498-43B3-948B-1728B52AA6E4}">
                <adec:decorative xmlns:adec="http://schemas.microsoft.com/office/drawing/2017/decorative" val="1"/>
              </a:ext>
            </a:extLst>
          </p:cNvPr>
          <p:cNvSpPr/>
          <p:nvPr/>
        </p:nvSpPr>
        <p:spPr>
          <a:xfrm rot="21344736">
            <a:off x="4961927" y="2071970"/>
            <a:ext cx="3830089" cy="1371600"/>
          </a:xfrm>
          <a:prstGeom prst="curvedDownArrow">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ea typeface="+mn-ea"/>
              <a:cs typeface="+mn-cs"/>
            </a:endParaRPr>
          </a:p>
        </p:txBody>
      </p:sp>
      <p:sp>
        <p:nvSpPr>
          <p:cNvPr id="8" name="Title 1">
            <a:extLst>
              <a:ext uri="{FF2B5EF4-FFF2-40B4-BE49-F238E27FC236}">
                <a16:creationId xmlns:a16="http://schemas.microsoft.com/office/drawing/2014/main" id="{B3B05956-4E32-4C7F-9258-DE9E47156334}"/>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Receiving: Tip #2</a:t>
            </a:r>
          </a:p>
        </p:txBody>
      </p:sp>
    </p:spTree>
    <p:extLst>
      <p:ext uri="{BB962C8B-B14F-4D97-AF65-F5344CB8AC3E}">
        <p14:creationId xmlns:p14="http://schemas.microsoft.com/office/powerpoint/2010/main" val="1709779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1889173" y="1981200"/>
            <a:ext cx="2819400" cy="457200"/>
          </a:xfrm>
        </p:spPr>
        <p:txBody>
          <a:bodyPr>
            <a:normAutofit fontScale="92500" lnSpcReduction="20000"/>
          </a:bodyPr>
          <a:lstStyle/>
          <a:p>
            <a:r>
              <a:rPr lang="en-US" sz="3000" dirty="0">
                <a:solidFill>
                  <a:schemeClr val="tx1"/>
                </a:solidFill>
                <a:latin typeface="Verdana" panose="020B0604030504040204" pitchFamily="34" charset="0"/>
                <a:ea typeface="Verdana" panose="020B0604030504040204" pitchFamily="34" charset="0"/>
              </a:rPr>
              <a:t>Check color</a:t>
            </a:r>
          </a:p>
          <a:p>
            <a:endParaRPr lang="en-US" dirty="0">
              <a:solidFill>
                <a:srgbClr val="FF0000"/>
              </a:solidFill>
            </a:endParaRPr>
          </a:p>
        </p:txBody>
      </p:sp>
      <p:pic>
        <p:nvPicPr>
          <p:cNvPr id="7" name="Picture 15" descr="Banana Colo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69926" y="2620176"/>
            <a:ext cx="4897240" cy="330241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6" name="Picture 2" descr="Image of bananas showing the color as an indication of ripeness (greenish-yellow, but more yellow than gre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9379" y="1524001"/>
            <a:ext cx="5035877" cy="337184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Rectangle: Rounded Corners 3">
            <a:extLst>
              <a:ext uri="{FF2B5EF4-FFF2-40B4-BE49-F238E27FC236}">
                <a16:creationId xmlns:a16="http://schemas.microsoft.com/office/drawing/2014/main" id="{BC17C855-CBEC-47F4-90D0-300E959F6840}"/>
              </a:ext>
            </a:extLst>
          </p:cNvPr>
          <p:cNvSpPr/>
          <p:nvPr/>
        </p:nvSpPr>
        <p:spPr>
          <a:xfrm>
            <a:off x="6096000" y="5181600"/>
            <a:ext cx="5409256" cy="1012234"/>
          </a:xfrm>
          <a:prstGeom prst="round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lang="en-US" sz="2800" dirty="0">
                <a:latin typeface="Verdana" panose="020B0604030504040204" pitchFamily="34" charset="0"/>
                <a:ea typeface="Verdana" panose="020B0604030504040204" pitchFamily="34" charset="0"/>
                <a:cs typeface="Arial" panose="020B0604020202020204" pitchFamily="34" charset="0"/>
              </a:rPr>
              <a:t>Color is an indication of ripeness</a:t>
            </a:r>
          </a:p>
        </p:txBody>
      </p:sp>
      <p:sp>
        <p:nvSpPr>
          <p:cNvPr id="8" name="Title 1">
            <a:extLst>
              <a:ext uri="{FF2B5EF4-FFF2-40B4-BE49-F238E27FC236}">
                <a16:creationId xmlns:a16="http://schemas.microsoft.com/office/drawing/2014/main" id="{4E695BE6-F27B-4ADF-BD80-7FD0D3EAEDFB}"/>
              </a:ext>
            </a:extLst>
          </p:cNvPr>
          <p:cNvSpPr txBox="1">
            <a:spLocks noGrp="1"/>
          </p:cNvSpPr>
          <p:nvPr>
            <p:ph type="title" idx="4294967295"/>
          </p:nvPr>
        </p:nvSpPr>
        <p:spPr>
          <a:xfrm>
            <a:off x="609601" y="368707"/>
            <a:ext cx="9113411" cy="704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457200" rtl="0" eaLnBrk="1" latinLnBrk="0" hangingPunct="1">
              <a:lnSpc>
                <a:spcPct val="80000"/>
              </a:lnSpc>
              <a:spcBef>
                <a:spcPct val="0"/>
              </a:spcBef>
              <a:buNone/>
              <a:defRPr sz="2800" b="1" i="0" kern="1200" baseline="0">
                <a:solidFill>
                  <a:schemeClr val="bg1"/>
                </a:solidFill>
                <a:latin typeface="Calibri"/>
                <a:ea typeface="+mj-ea"/>
                <a:cs typeface="Calibri"/>
              </a:defRPr>
            </a:lvl1pPr>
          </a:lstStyle>
          <a:p>
            <a:pPr marL="0" marR="0" lvl="0" indent="0" algn="l" defTabSz="457200" rtl="0" eaLnBrk="1" fontAlgn="auto" latinLnBrk="0" hangingPunct="1">
              <a:lnSpc>
                <a:spcPct val="8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bg1"/>
                </a:solidFill>
                <a:effectLst/>
                <a:uLnTx/>
                <a:uFillTx/>
                <a:latin typeface="Calibri"/>
                <a:ea typeface="+mj-ea"/>
                <a:cs typeface="Calibri"/>
              </a:rPr>
              <a:t>Receiving: Tip #3</a:t>
            </a:r>
          </a:p>
        </p:txBody>
      </p:sp>
    </p:spTree>
    <p:extLst>
      <p:ext uri="{BB962C8B-B14F-4D97-AF65-F5344CB8AC3E}">
        <p14:creationId xmlns:p14="http://schemas.microsoft.com/office/powerpoint/2010/main" val="4272151697"/>
      </p:ext>
    </p:extLst>
  </p:cSld>
  <p:clrMapOvr>
    <a:masterClrMapping/>
  </p:clrMapOvr>
</p:sld>
</file>

<file path=ppt/theme/theme1.xml><?xml version="1.0" encoding="utf-8"?>
<a:theme xmlns:a="http://schemas.openxmlformats.org/drawingml/2006/main" name="PSUtheme2">
  <a:themeElements>
    <a:clrScheme name="Custom 13">
      <a:dk1>
        <a:srgbClr val="000000"/>
      </a:dk1>
      <a:lt1>
        <a:sysClr val="window" lastClr="FFFFFF"/>
      </a:lt1>
      <a:dk2>
        <a:srgbClr val="1565B2"/>
      </a:dk2>
      <a:lt2>
        <a:srgbClr val="FFFFFF"/>
      </a:lt2>
      <a:accent1>
        <a:srgbClr val="1565B2"/>
      </a:accent1>
      <a:accent2>
        <a:srgbClr val="F4811A"/>
      </a:accent2>
      <a:accent3>
        <a:srgbClr val="56187D"/>
      </a:accent3>
      <a:accent4>
        <a:srgbClr val="A32250"/>
      </a:accent4>
      <a:accent5>
        <a:srgbClr val="3AA33C"/>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mso-contentType ?>
<FormTemplates xmlns="http://schemas.microsoft.com/sharepoint/v3/contenttype/forms">
  <Display>DocumentLibraryForm</Display>
  <Edit>DocumentLibraryForm</Edit>
  <New>DocumentLibraryForm</New>
</FormTemplates>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p:properties xmlns:p="http://schemas.microsoft.com/office/2006/metadata/properties" xmlns:xsi="http://www.w3.org/2001/XMLSchema-instance">
  <documentManagement>
    <lcf76f155ced4ddcb4097134ff3c332f xmlns="df38bbad-0bb0-41a7-b78f-084b382b3af7">
      <Terms xmlns="http://schemas.microsoft.com/office/infopath/2007/PartnerControls"/>
    </lcf76f155ced4ddcb4097134ff3c332f>
    <TaxCatchAll xmlns="73fb875a-8af9-4255-b008-0995492d31c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45F41949DA2A940B8D082ECAF8F142D" ma:contentTypeVersion="16" ma:contentTypeDescription="Create a new document." ma:contentTypeScope="" ma:versionID="d6b3227db6851cc0cea80b98300a0e82">
  <xsd:schema xmlns:xsd="http://www.w3.org/2001/XMLSchema" xmlns:xs="http://www.w3.org/2001/XMLSchema" xmlns:p="http://schemas.microsoft.com/office/2006/metadata/properties" xmlns:ns2="df38bbad-0bb0-41a7-b78f-084b382b3af7" xmlns:ns3="e9322675-4e6c-4dcb-b08b-f40420b09916" xmlns:ns4="73fb875a-8af9-4255-b008-0995492d31cd" targetNamespace="http://schemas.microsoft.com/office/2006/metadata/properties" ma:root="true" ma:fieldsID="45a94729190c7cf5637891a2a156de65" ns2:_="" ns3:_="" ns4:_="">
    <xsd:import namespace="df38bbad-0bb0-41a7-b78f-084b382b3af7"/>
    <xsd:import namespace="e9322675-4e6c-4dcb-b08b-f40420b0991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8bbad-0bb0-41a7-b78f-084b382b3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322675-4e6c-4dcb-b08b-f40420b099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448fc01c-e69d-4de5-96fd-ab5470473b8d}" ma:internalName="TaxCatchAll" ma:showField="CatchAllData" ma:web="e9322675-4e6c-4dcb-b08b-f40420b09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8CE5E7F1-C50A-4FAD-99C2-F6EAB224054A}">
  <ds:schemaRefs>
    <ds:schemaRef ds:uri="ESRI.ArcGIS.Mapping.OfficeIntegration.PowerPointInfo"/>
  </ds:schemaRefs>
</ds:datastoreItem>
</file>

<file path=customXml/itemProps10.xml><?xml version="1.0" encoding="utf-8"?>
<ds:datastoreItem xmlns:ds="http://schemas.openxmlformats.org/officeDocument/2006/customXml" ds:itemID="{6CC0462F-61F3-48C3-8C40-89BE4355E3DB}">
  <ds:schemaRefs>
    <ds:schemaRef ds:uri="ESRI.ArcGIS.Mapping.OfficeIntegration.PowerPointInfo"/>
  </ds:schemaRefs>
</ds:datastoreItem>
</file>

<file path=customXml/itemProps11.xml><?xml version="1.0" encoding="utf-8"?>
<ds:datastoreItem xmlns:ds="http://schemas.openxmlformats.org/officeDocument/2006/customXml" ds:itemID="{0C5CC76F-690D-4E15-9725-DF7E6240235A}">
  <ds:schemaRefs>
    <ds:schemaRef ds:uri="http://schemas.microsoft.com/sharepoint/v3/contenttype/forms"/>
  </ds:schemaRefs>
</ds:datastoreItem>
</file>

<file path=customXml/itemProps12.xml><?xml version="1.0" encoding="utf-8"?>
<ds:datastoreItem xmlns:ds="http://schemas.openxmlformats.org/officeDocument/2006/customXml" ds:itemID="{B51EAA27-BE89-4AAB-8347-E2CFE3E48275}">
  <ds:schemaRefs>
    <ds:schemaRef ds:uri="ESRI.ArcGIS.Mapping.OfficeIntegration.PowerPointInfo"/>
  </ds:schemaRefs>
</ds:datastoreItem>
</file>

<file path=customXml/itemProps13.xml><?xml version="1.0" encoding="utf-8"?>
<ds:datastoreItem xmlns:ds="http://schemas.openxmlformats.org/officeDocument/2006/customXml" ds:itemID="{98968019-21F7-4D52-9065-9117235B45C3}">
  <ds:schemaRefs>
    <ds:schemaRef ds:uri="ESRI.ArcGIS.Mapping.OfficeIntegration.PowerPointInfo"/>
  </ds:schemaRefs>
</ds:datastoreItem>
</file>

<file path=customXml/itemProps14.xml><?xml version="1.0" encoding="utf-8"?>
<ds:datastoreItem xmlns:ds="http://schemas.openxmlformats.org/officeDocument/2006/customXml" ds:itemID="{4C092283-29B1-436F-B655-E3E5A8215F1C}">
  <ds:schemaRefs>
    <ds:schemaRef ds:uri="ESRI.ArcGIS.Mapping.OfficeIntegration.PowerPointInfo"/>
  </ds:schemaRefs>
</ds:datastoreItem>
</file>

<file path=customXml/itemProps15.xml><?xml version="1.0" encoding="utf-8"?>
<ds:datastoreItem xmlns:ds="http://schemas.openxmlformats.org/officeDocument/2006/customXml" ds:itemID="{FA32FB2A-905A-45E2-8E80-322C30C16FB4}">
  <ds:schemaRefs>
    <ds:schemaRef ds:uri="http://schemas.openxmlformats.org/package/2006/metadata/core-properties"/>
    <ds:schemaRef ds:uri="http://www.w3.org/XML/1998/namespace"/>
    <ds:schemaRef ds:uri="http://purl.org/dc/terms/"/>
    <ds:schemaRef ds:uri="http://purl.org/dc/dcmitype/"/>
    <ds:schemaRef ds:uri="http://schemas.microsoft.com/office/2006/metadata/properties"/>
    <ds:schemaRef ds:uri="http://schemas.microsoft.com/office/2006/documentManagement/types"/>
    <ds:schemaRef ds:uri="http://purl.org/dc/elements/1.1/"/>
    <ds:schemaRef ds:uri="73fb875a-8af9-4255-b008-0995492d31cd"/>
    <ds:schemaRef ds:uri="df38bbad-0bb0-41a7-b78f-084b382b3af7"/>
    <ds:schemaRef ds:uri="http://schemas.microsoft.com/office/infopath/2007/PartnerControls"/>
    <ds:schemaRef ds:uri="e9322675-4e6c-4dcb-b08b-f40420b09916"/>
  </ds:schemaRefs>
</ds:datastoreItem>
</file>

<file path=customXml/itemProps2.xml><?xml version="1.0" encoding="utf-8"?>
<ds:datastoreItem xmlns:ds="http://schemas.openxmlformats.org/officeDocument/2006/customXml" ds:itemID="{5D949014-AF33-4D7C-99E7-FE59A671C0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38bbad-0bb0-41a7-b78f-084b382b3af7"/>
    <ds:schemaRef ds:uri="e9322675-4e6c-4dcb-b08b-f40420b09916"/>
    <ds:schemaRef ds:uri="73fb875a-8af9-4255-b008-0995492d3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8756732-E923-40AA-B60E-10875A395A91}">
  <ds:schemaRefs>
    <ds:schemaRef ds:uri="ESRI.ArcGIS.Mapping.OfficeIntegration.PowerPointInfo"/>
  </ds:schemaRefs>
</ds:datastoreItem>
</file>

<file path=customXml/itemProps4.xml><?xml version="1.0" encoding="utf-8"?>
<ds:datastoreItem xmlns:ds="http://schemas.openxmlformats.org/officeDocument/2006/customXml" ds:itemID="{7C7B229A-5924-4A6F-8DD9-EBDFF2BFEC23}">
  <ds:schemaRefs>
    <ds:schemaRef ds:uri="ESRI.ArcGIS.Mapping.OfficeIntegration.PowerPointInfo"/>
  </ds:schemaRefs>
</ds:datastoreItem>
</file>

<file path=customXml/itemProps5.xml><?xml version="1.0" encoding="utf-8"?>
<ds:datastoreItem xmlns:ds="http://schemas.openxmlformats.org/officeDocument/2006/customXml" ds:itemID="{13AAB372-558E-4890-A1ED-9F062B88C241}">
  <ds:schemaRefs>
    <ds:schemaRef ds:uri="ESRI.ArcGIS.Mapping.OfficeIntegration.PowerPointInfo"/>
  </ds:schemaRefs>
</ds:datastoreItem>
</file>

<file path=customXml/itemProps6.xml><?xml version="1.0" encoding="utf-8"?>
<ds:datastoreItem xmlns:ds="http://schemas.openxmlformats.org/officeDocument/2006/customXml" ds:itemID="{735CD596-CD8E-4F95-9F2B-356A528F2EA8}">
  <ds:schemaRefs>
    <ds:schemaRef ds:uri="ESRI.ArcGIS.Mapping.OfficeIntegration.PowerPointInfo"/>
  </ds:schemaRefs>
</ds:datastoreItem>
</file>

<file path=customXml/itemProps7.xml><?xml version="1.0" encoding="utf-8"?>
<ds:datastoreItem xmlns:ds="http://schemas.openxmlformats.org/officeDocument/2006/customXml" ds:itemID="{F72589EC-81FE-429A-93C6-6EC9A1DD4B4B}">
  <ds:schemaRefs>
    <ds:schemaRef ds:uri="ESRI.ArcGIS.Mapping.OfficeIntegration.PowerPointInfo"/>
  </ds:schemaRefs>
</ds:datastoreItem>
</file>

<file path=customXml/itemProps8.xml><?xml version="1.0" encoding="utf-8"?>
<ds:datastoreItem xmlns:ds="http://schemas.openxmlformats.org/officeDocument/2006/customXml" ds:itemID="{FF25A8F0-BF0F-46F1-A223-D23BA9092DD7}">
  <ds:schemaRefs>
    <ds:schemaRef ds:uri="ESRI.ArcGIS.Mapping.OfficeIntegration.PowerPointInfo"/>
  </ds:schemaRefs>
</ds:datastoreItem>
</file>

<file path=customXml/itemProps9.xml><?xml version="1.0" encoding="utf-8"?>
<ds:datastoreItem xmlns:ds="http://schemas.openxmlformats.org/officeDocument/2006/customXml" ds:itemID="{A3921ABF-EA99-4613-9C20-5867E7B26130}">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PSUtheme2</Template>
  <TotalTime>3705</TotalTime>
  <Words>3088</Words>
  <Application>Microsoft Office PowerPoint</Application>
  <PresentationFormat>Widescreen</PresentationFormat>
  <Paragraphs>269</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Cambria</vt:lpstr>
      <vt:lpstr>Lucida Grande</vt:lpstr>
      <vt:lpstr>Verdana</vt:lpstr>
      <vt:lpstr>PSUtheme2</vt:lpstr>
      <vt:lpstr>Receiving and Storage</vt:lpstr>
      <vt:lpstr>Objectives</vt:lpstr>
      <vt:lpstr>Receiving</vt:lpstr>
      <vt:lpstr>Receiving Produce</vt:lpstr>
      <vt:lpstr>Tips for Receiving Produce</vt:lpstr>
      <vt:lpstr>Receiving: Temperature</vt:lpstr>
      <vt:lpstr>Receiving: Tip #1</vt:lpstr>
      <vt:lpstr>Receiving: Tip #2</vt:lpstr>
      <vt:lpstr>Receiving: Tip #3</vt:lpstr>
      <vt:lpstr>Receiving: Tip #4</vt:lpstr>
      <vt:lpstr>Receiving: Tip #5</vt:lpstr>
      <vt:lpstr>Storage </vt:lpstr>
      <vt:lpstr>Ethylene / Ripeness</vt:lpstr>
      <vt:lpstr>Storage</vt:lpstr>
      <vt:lpstr>Separate</vt:lpstr>
      <vt:lpstr>Ethylene Sensitivity </vt:lpstr>
      <vt:lpstr>Refrigerate</vt:lpstr>
      <vt:lpstr>Refrigerate, Cont. </vt:lpstr>
      <vt:lpstr>Dry Storage</vt:lpstr>
      <vt:lpstr>Storage: Tip</vt:lpstr>
      <vt:lpstr>How to Properly Store Foods</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Rulffes, Ashley - AMS</dc:creator>
  <cp:lastModifiedBy>Del Rosario, Katie - FNS</cp:lastModifiedBy>
  <cp:revision>170</cp:revision>
  <cp:lastPrinted>2018-11-30T16:50:38Z</cp:lastPrinted>
  <dcterms:created xsi:type="dcterms:W3CDTF">2015-01-09T14:20:10Z</dcterms:created>
  <dcterms:modified xsi:type="dcterms:W3CDTF">2023-01-24T17:29:52Z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0x010100B45F41949DA2A940B8D082ECAF8F142D</vt:lpwstr>
  </property>
  <property fmtid="{D5CDD505-2E9C-101B-9397-08002B2CF9AE}" pid="3" name="_dlc_DocIdItemGuid">
    <vt:lpwstr>2e853fad-2a99-4567-aee9-834d47ee6684</vt:lpwstr>
  </property>
  <property fmtid="{D5CDD505-2E9C-101B-9397-08002B2CF9AE}" pid="4" name="MediaServiceImageTags">
    <vt:lpwstr/>
  </property>
</Properties>
</file>