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02" r:id="rId5"/>
  </p:sldMasterIdLst>
  <p:notesMasterIdLst>
    <p:notesMasterId r:id="rId29"/>
  </p:notesMasterIdLst>
  <p:handoutMasterIdLst>
    <p:handoutMasterId r:id="rId30"/>
  </p:handoutMasterIdLst>
  <p:sldIdLst>
    <p:sldId id="437" r:id="rId6"/>
    <p:sldId id="329" r:id="rId7"/>
    <p:sldId id="300" r:id="rId8"/>
    <p:sldId id="317" r:id="rId9"/>
    <p:sldId id="301" r:id="rId10"/>
    <p:sldId id="302" r:id="rId11"/>
    <p:sldId id="322" r:id="rId12"/>
    <p:sldId id="311" r:id="rId13"/>
    <p:sldId id="275" r:id="rId14"/>
    <p:sldId id="330" r:id="rId15"/>
    <p:sldId id="331" r:id="rId16"/>
    <p:sldId id="264" r:id="rId17"/>
    <p:sldId id="388" r:id="rId18"/>
    <p:sldId id="312" r:id="rId19"/>
    <p:sldId id="418" r:id="rId20"/>
    <p:sldId id="417" r:id="rId21"/>
    <p:sldId id="263" r:id="rId22"/>
    <p:sldId id="313" r:id="rId23"/>
    <p:sldId id="440" r:id="rId24"/>
    <p:sldId id="316" r:id="rId25"/>
    <p:sldId id="318" r:id="rId26"/>
    <p:sldId id="309" r:id="rId27"/>
    <p:sldId id="44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F01723-95AA-E329-4070-5953B2B0AF8C}" name="Emma Kingsbury" initials="EK" userId="Emma Kingsbury" providerId="None"/>
  <p188:author id="{1D94B8CD-282D-4A11-539B-F86681DB544A}" name="McClean, Lauren - FNS" initials="LM" userId="McClean, Lauren - FN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sia Fortner" initials="CF" lastIdx="2" clrIdx="0">
    <p:extLst>
      <p:ext uri="{19B8F6BF-5375-455C-9EA6-DF929625EA0E}">
        <p15:presenceInfo xmlns:p15="http://schemas.microsoft.com/office/powerpoint/2012/main" userId="Charlsia Fortn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5FBEAC-F9B2-42A0-98BD-17D3579B1B22}" v="637" dt="2023-01-23T20:36:17.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369" autoAdjust="0"/>
    <p:restoredTop sz="86388" autoAdjust="0"/>
  </p:normalViewPr>
  <p:slideViewPr>
    <p:cSldViewPr snapToGrid="0" snapToObjects="1">
      <p:cViewPr varScale="1">
        <p:scale>
          <a:sx n="84" d="100"/>
          <a:sy n="84" d="100"/>
        </p:scale>
        <p:origin x="114" y="408"/>
      </p:cViewPr>
      <p:guideLst>
        <p:guide orient="horz" pos="2160"/>
        <p:guide pos="3840"/>
      </p:guideLst>
    </p:cSldViewPr>
  </p:slideViewPr>
  <p:outlineViewPr>
    <p:cViewPr>
      <p:scale>
        <a:sx n="33" d="100"/>
        <a:sy n="33" d="100"/>
      </p:scale>
      <p:origin x="0" y="-2622"/>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82302D-CA36-43B2-8E26-368B7EDCE29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D862571-66A7-42BA-8F66-C6F8B703388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A5F71F-07B9-4DD9-B965-0559BE883CA8}" type="datetimeFigureOut">
              <a:rPr lang="en-US" smtClean="0"/>
              <a:t>1/24/2023</a:t>
            </a:fld>
            <a:endParaRPr lang="en-US"/>
          </a:p>
        </p:txBody>
      </p:sp>
      <p:sp>
        <p:nvSpPr>
          <p:cNvPr id="4" name="Footer Placeholder 3">
            <a:extLst>
              <a:ext uri="{FF2B5EF4-FFF2-40B4-BE49-F238E27FC236}">
                <a16:creationId xmlns:a16="http://schemas.microsoft.com/office/drawing/2014/main" id="{9C12F5AD-A91D-4320-8DC2-681725DC9CF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C7210B-F1D8-4359-8AE6-5976F24491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79F5E7-EBEF-41C4-B190-C435B83C9A1E}" type="slidenum">
              <a:rPr lang="en-US" smtClean="0"/>
              <a:t>‹#›</a:t>
            </a:fld>
            <a:endParaRPr lang="en-US"/>
          </a:p>
        </p:txBody>
      </p:sp>
    </p:spTree>
    <p:extLst>
      <p:ext uri="{BB962C8B-B14F-4D97-AF65-F5344CB8AC3E}">
        <p14:creationId xmlns:p14="http://schemas.microsoft.com/office/powerpoint/2010/main" val="411964245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2AB8C8-7464-4923-8A91-A51D047BE090}" type="datetimeFigureOut">
              <a:rPr lang="en-US" smtClean="0"/>
              <a:t>1/24/2023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DF1A61-9E60-4B5C-8BC4-13463DED64AA}" type="slidenum">
              <a:rPr lang="en-US" smtClean="0"/>
              <a:t>‹#›</a:t>
            </a:fld>
            <a:endParaRPr lang="en-US"/>
          </a:p>
        </p:txBody>
      </p:sp>
    </p:spTree>
    <p:extLst>
      <p:ext uri="{BB962C8B-B14F-4D97-AF65-F5344CB8AC3E}">
        <p14:creationId xmlns:p14="http://schemas.microsoft.com/office/powerpoint/2010/main" val="36086969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 to instructor: Welcome participants to this training session.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4C4777-F427-4129-A57D-480341267A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547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Managers should invest time in work simplification methods and schedule work to help employees streamline the flow of tasks and reduce the number of times required for hand washing. Employees should organize their work space and be mindful of how often they are changing tasks that would require hand washing. For example, by having two people in the dish room – one to load soiled trays, and one to unload clean dishware, you can remove the need for repeated handwashing.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Remember, wash your hands when they are soiled, in between tasks, after using the restroom, and before starting work. Even if you washed your hands in the restroom, they should be washed again in the kitchen before starting your next task if you have touched door handles or other surfaces that may be contaminated.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r>
              <a:rPr lang="en-US" dirty="0"/>
              <a:t>https://pubmed.ncbi.nlm.nih.gov/33465242/</a:t>
            </a:r>
          </a:p>
        </p:txBody>
      </p:sp>
    </p:spTree>
    <p:extLst>
      <p:ext uri="{BB962C8B-B14F-4D97-AF65-F5344CB8AC3E}">
        <p14:creationId xmlns:p14="http://schemas.microsoft.com/office/powerpoint/2010/main" val="775839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findings from a 2021 study address the questions raised in the previous slide. The results compare the handwashing practices and environments of fast-food and full-service restaurants. It’s clear that there’s still work to be done to improve in all of the areas, from actually washing hands, to making sure the facilities are conveniently located and that supplies are available.  </a:t>
            </a:r>
          </a:p>
          <a:p>
            <a:endParaRPr lang="en-US" dirty="0"/>
          </a:p>
          <a:p>
            <a:r>
              <a:rPr lang="en-US" dirty="0"/>
              <a:t>https://pubmed.ncbi.nlm.nih.gov/33465242/</a:t>
            </a:r>
          </a:p>
        </p:txBody>
      </p:sp>
    </p:spTree>
    <p:extLst>
      <p:ext uri="{BB962C8B-B14F-4D97-AF65-F5344CB8AC3E}">
        <p14:creationId xmlns:p14="http://schemas.microsoft.com/office/powerpoint/2010/main" val="1166162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2" name="Google Shape;172;p11:notes"/>
          <p:cNvSpPr txBox="1">
            <a:spLocks noGrp="1"/>
          </p:cNvSpPr>
          <p:nvPr>
            <p:ph type="body" idx="1"/>
          </p:nvPr>
        </p:nvSpPr>
        <p:spPr>
          <a:xfrm>
            <a:off x="731839" y="4560890"/>
            <a:ext cx="5851525" cy="4319587"/>
          </a:xfrm>
          <a:prstGeom prst="rect">
            <a:avLst/>
          </a:prstGeom>
          <a:noFill/>
          <a:ln>
            <a:noFill/>
          </a:ln>
        </p:spPr>
        <p:txBody>
          <a:bodyPr spcFirstLastPara="1" wrap="square" lIns="96625" tIns="48300" rIns="96625" bIns="48300" anchor="t" anchorCtr="0">
            <a:normAutofit/>
          </a:bodyPr>
          <a:lstStyle/>
          <a:p>
            <a:r>
              <a:rPr lang="en-US" sz="1100" dirty="0"/>
              <a:t>Simple things, like making sure towels and soap are present, may encourage you and your staff to use proper handwashing practices. </a:t>
            </a:r>
          </a:p>
          <a:p>
            <a:pPr marL="0" lvl="0" indent="0" algn="l" rtl="0">
              <a:spcBef>
                <a:spcPts val="0"/>
              </a:spcBef>
              <a:spcAft>
                <a:spcPts val="0"/>
              </a:spcAft>
              <a:buNone/>
            </a:pPr>
            <a:endParaRPr lang="en-US" sz="1600" b="0" i="0" dirty="0">
              <a:solidFill>
                <a:srgbClr val="212121"/>
              </a:solidFill>
              <a:effectLst/>
              <a:latin typeface="Cambria" panose="02040503050406030204" pitchFamily="18" charset="0"/>
            </a:endParaRPr>
          </a:p>
          <a:p>
            <a:pPr marL="0" lvl="0" indent="0" algn="l" rtl="0">
              <a:spcBef>
                <a:spcPts val="0"/>
              </a:spcBef>
              <a:spcAft>
                <a:spcPts val="0"/>
              </a:spcAft>
              <a:buNone/>
            </a:pPr>
            <a:r>
              <a:rPr lang="en-US" sz="1100" dirty="0"/>
              <a:t>https://www.ncbi.nlm.nih.gov/pmc/articles/PMC4167083/</a:t>
            </a:r>
            <a:endParaRPr lang="en-US" sz="1000" dirty="0">
              <a:solidFill>
                <a:srgbClr val="212121"/>
              </a:solidFill>
              <a:highlight>
                <a:srgbClr val="FFFFFF"/>
              </a:highlight>
              <a:latin typeface="Roboto"/>
              <a:ea typeface="Roboto"/>
              <a:sym typeface="Roboto"/>
            </a:endParaRPr>
          </a:p>
          <a:p>
            <a:pPr marL="0" lvl="0" indent="0" algn="l" rtl="0">
              <a:spcBef>
                <a:spcPts val="0"/>
              </a:spcBef>
              <a:spcAft>
                <a:spcPts val="0"/>
              </a:spcAft>
              <a:buNone/>
            </a:pPr>
            <a:endParaRPr sz="11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TextEdit="1"/>
          </p:cNvSpPr>
          <p:nvPr>
            <p:ph type="sldImg"/>
          </p:nvPr>
        </p:nvSpPr>
        <p:spPr bwMode="auto">
          <a:noFill/>
          <a:ln>
            <a:solidFill>
              <a:srgbClr val="000000"/>
            </a:solidFill>
            <a:miter lim="800000"/>
            <a:headEnd/>
            <a:tailEnd/>
          </a:ln>
        </p:spPr>
      </p:sp>
      <p:sp>
        <p:nvSpPr>
          <p:cNvPr id="45059" name="Rectangle 3"/>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A 2014 study tested how visual cues affect hand washing. This was tested by </a:t>
            </a:r>
            <a:r>
              <a:rPr lang="en-US" sz="1200" b="0" i="0" dirty="0">
                <a:solidFill>
                  <a:srgbClr val="212121"/>
                </a:solidFill>
                <a:effectLst/>
                <a:latin typeface="Cambria" panose="02040503050406030204" pitchFamily="18" charset="0"/>
              </a:rPr>
              <a:t>setting automated towel dispensers in public bathrooms to present a towel either with or without activation by users. Both towel and soap use was higher when the towel presented without user activation. </a:t>
            </a:r>
            <a:r>
              <a:rPr lang="en-US" sz="1000" dirty="0"/>
              <a:t>This suggests </a:t>
            </a:r>
            <a:r>
              <a:rPr lang="en-US" sz="1200" b="0" i="0" dirty="0">
                <a:solidFill>
                  <a:srgbClr val="212121"/>
                </a:solidFill>
                <a:effectLst/>
                <a:latin typeface="Cambria" panose="02040503050406030204" pitchFamily="18" charset="0"/>
              </a:rPr>
              <a:t>that a visual cue can increase hand-washing compliance in public facilities.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212121"/>
              </a:solidFill>
              <a:effectLst/>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212121"/>
              </a:solidFill>
              <a:effectLst/>
              <a:latin typeface="Cambria" panose="02040503050406030204" pitchFamily="18" charset="0"/>
            </a:endParaRPr>
          </a:p>
          <a:p>
            <a:endParaRPr lang="en-US" dirty="0"/>
          </a:p>
        </p:txBody>
      </p:sp>
    </p:spTree>
    <p:extLst>
      <p:ext uri="{BB962C8B-B14F-4D97-AF65-F5344CB8AC3E}">
        <p14:creationId xmlns:p14="http://schemas.microsoft.com/office/powerpoint/2010/main" val="854074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Glove usage is important to keep food safe. The use of disposable gloves is not a substitute for handwashing, and hands need to be clean before putting gloves on them. </a:t>
            </a:r>
          </a:p>
          <a:p>
            <a:endParaRPr lang="en-US" dirty="0"/>
          </a:p>
          <a:p>
            <a:r>
              <a:rPr lang="en-US" b="0" i="0" dirty="0">
                <a:solidFill>
                  <a:srgbClr val="333333"/>
                </a:solidFill>
                <a:effectLst/>
                <a:latin typeface="Lora" pitchFamily="2" charset="0"/>
              </a:rPr>
              <a:t>The 2017 FDA Food Code discourages bare-hand contact with RTE food and recommends the use of suitable utensils, deli tissues, single-use gloves, or dispensing equipment when handling these food items. </a:t>
            </a:r>
            <a:endParaRPr lang="en-US" dirty="0"/>
          </a:p>
          <a:p>
            <a:endParaRPr lang="en-US" dirty="0"/>
          </a:p>
          <a:p>
            <a:r>
              <a:rPr lang="en-US" dirty="0"/>
              <a:t>Gloves should be changed with the same frequency as you would wash your hands. Anything that can contaminate your hands will contaminate the gloves as well.</a:t>
            </a:r>
          </a:p>
        </p:txBody>
      </p:sp>
    </p:spTree>
    <p:extLst>
      <p:ext uri="{BB962C8B-B14F-4D97-AF65-F5344CB8AC3E}">
        <p14:creationId xmlns:p14="http://schemas.microsoft.com/office/powerpoint/2010/main" val="2578767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wrap="square" numCol="1" anchor="t" anchorCtr="0" compatLnSpc="1">
            <a:prstTxWarp prst="textNoShape">
              <a:avLst/>
            </a:prstTxWarp>
          </a:bodyPr>
          <a:lstStyle/>
          <a:p>
            <a:r>
              <a:rPr lang="en-US" b="0" i="0" dirty="0">
                <a:solidFill>
                  <a:srgbClr val="000000"/>
                </a:solidFill>
                <a:effectLst/>
                <a:latin typeface="Open Sans" panose="020B0606030504020204" pitchFamily="34" charset="0"/>
              </a:rPr>
              <a:t>The </a:t>
            </a:r>
            <a:r>
              <a:rPr lang="en-US" b="0" i="0" dirty="0">
                <a:solidFill>
                  <a:srgbClr val="444444"/>
                </a:solidFill>
                <a:effectLst/>
                <a:latin typeface="Roboto" panose="02000000000000000000" pitchFamily="2" charset="0"/>
              </a:rPr>
              <a:t>Environmental Health Specialists Network</a:t>
            </a:r>
            <a:r>
              <a:rPr lang="en-US" b="0" i="0" dirty="0">
                <a:solidFill>
                  <a:srgbClr val="000000"/>
                </a:solidFill>
                <a:effectLst/>
                <a:latin typeface="Open Sans" panose="020B0606030504020204" pitchFamily="34" charset="0"/>
              </a:rPr>
              <a:t> interviewed and watched food workers to collect data on their food-handling practices, including handwashing.</a:t>
            </a:r>
          </a:p>
          <a:p>
            <a:endParaRPr lang="en-US" b="0" i="0" dirty="0">
              <a:solidFill>
                <a:srgbClr val="000000"/>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Open Sans" panose="020B0606030504020204" pitchFamily="34" charset="0"/>
              </a:rPr>
              <a:t>One of the key findings is that “</a:t>
            </a:r>
            <a:r>
              <a:rPr lang="en-US" sz="1200" dirty="0">
                <a:solidFill>
                  <a:srgbClr val="000000"/>
                </a:solidFill>
                <a:latin typeface="Verdana" panose="020B0604030504040204" pitchFamily="34" charset="0"/>
                <a:ea typeface="Verdana" panose="020B0604030504040204" pitchFamily="34" charset="0"/>
              </a:rPr>
              <a:t>Workers </a:t>
            </a:r>
            <a:r>
              <a:rPr lang="en-US" sz="1200" b="1" dirty="0">
                <a:solidFill>
                  <a:srgbClr val="000000"/>
                </a:solidFill>
                <a:latin typeface="Verdana" panose="020B0604030504040204" pitchFamily="34" charset="0"/>
                <a:ea typeface="Verdana" panose="020B0604030504040204" pitchFamily="34" charset="0"/>
              </a:rPr>
              <a:t>wearing gloves </a:t>
            </a:r>
            <a:r>
              <a:rPr lang="en-US" sz="1200" dirty="0">
                <a:solidFill>
                  <a:srgbClr val="000000"/>
                </a:solidFill>
                <a:latin typeface="Verdana" panose="020B0604030504040204" pitchFamily="34" charset="0"/>
                <a:ea typeface="Verdana" panose="020B0604030504040204" pitchFamily="34" charset="0"/>
              </a:rPr>
              <a:t>when handwashing should occur were </a:t>
            </a:r>
            <a:r>
              <a:rPr lang="en-US" sz="1200" b="1" dirty="0">
                <a:solidFill>
                  <a:srgbClr val="000000"/>
                </a:solidFill>
                <a:latin typeface="Verdana" panose="020B0604030504040204" pitchFamily="34" charset="0"/>
                <a:ea typeface="Verdana" panose="020B0604030504040204" pitchFamily="34" charset="0"/>
              </a:rPr>
              <a:t>less likely to wash </a:t>
            </a:r>
            <a:r>
              <a:rPr lang="en-US" sz="1200" dirty="0">
                <a:solidFill>
                  <a:srgbClr val="000000"/>
                </a:solidFill>
                <a:latin typeface="Verdana" panose="020B0604030504040204" pitchFamily="34" charset="0"/>
                <a:ea typeface="Verdana" panose="020B0604030504040204" pitchFamily="34" charset="0"/>
              </a:rPr>
              <a:t>their hands at that point than workers who were not wearing gloves at that point.”</a:t>
            </a:r>
            <a:endParaRPr lang="en-US" dirty="0"/>
          </a:p>
          <a:p>
            <a:endParaRPr lang="en-US" dirty="0"/>
          </a:p>
          <a:p>
            <a:r>
              <a:rPr lang="en-US" dirty="0"/>
              <a:t>http://www.cdc.gov/nceh/ehs/ehsnet/plain_language/food-worker-handwashing-restaurant-factors.htm </a:t>
            </a:r>
          </a:p>
        </p:txBody>
      </p:sp>
    </p:spTree>
    <p:extLst>
      <p:ext uri="{BB962C8B-B14F-4D97-AF65-F5344CB8AC3E}">
        <p14:creationId xmlns:p14="http://schemas.microsoft.com/office/powerpoint/2010/main" val="495854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TextEdit="1"/>
          </p:cNvSpPr>
          <p:nvPr>
            <p:ph type="sldImg"/>
          </p:nvPr>
        </p:nvSpPr>
        <p:spPr bwMode="auto">
          <a:noFill/>
          <a:ln>
            <a:solidFill>
              <a:srgbClr val="000000"/>
            </a:solidFill>
            <a:miter lim="800000"/>
            <a:headEnd/>
            <a:tailEnd/>
          </a:ln>
        </p:spPr>
      </p:sp>
      <p:sp>
        <p:nvSpPr>
          <p:cNvPr id="45059" name="Rectangle 3"/>
          <p:cNvSpPr>
            <a:spLocks noGrp="1"/>
          </p:cNvSpPr>
          <p:nvPr>
            <p:ph type="body" idx="1"/>
          </p:nvPr>
        </p:nvSpPr>
        <p:spPr bwMode="auto">
          <a:noFill/>
        </p:spPr>
        <p:txBody>
          <a:bodyPr wrap="square" numCol="1" anchor="t" anchorCtr="0" compatLnSpc="1">
            <a:prstTxWarp prst="textNoShape">
              <a:avLst/>
            </a:prstTxWarp>
          </a:bodyPr>
          <a:lstStyle/>
          <a:p>
            <a:r>
              <a:rPr lang="en-US" dirty="0"/>
              <a:t>A 2013 study assessed knowledge and behaviors related to glove use by college and university dining hall student workers through a knowledge assessment and observed for a 2-hour work period to determine compliance with Food Code recommendations on glove behaviors.</a:t>
            </a:r>
          </a:p>
          <a:p>
            <a:endParaRPr lang="en-US" dirty="0"/>
          </a:p>
          <a:p>
            <a:r>
              <a:rPr lang="en-US" dirty="0"/>
              <a:t>An intervention flyer based on a social-marketing approach and limited-text, I’m Gloving It!, that addressed the How, Why and When of proper glove use was included in the training for the treatment group. </a:t>
            </a:r>
          </a:p>
          <a:p>
            <a:endParaRPr lang="en-US" dirty="0"/>
          </a:p>
          <a:p>
            <a:r>
              <a:rPr lang="en-US" dirty="0"/>
              <a:t>Knowledge was fairly high, with 90% or more correct responses given for 6 of the 10 items. </a:t>
            </a:r>
          </a:p>
          <a:p>
            <a:endParaRPr lang="en-US" dirty="0"/>
          </a:p>
          <a:p>
            <a:r>
              <a:rPr lang="en-US" dirty="0"/>
              <a:t>However, observational data showed non-compliance with Food Code recommendations in both groups, although non-compliance was lower in the treatment group, suggesting that the intervention was successful. Managers employing multiple generations and cultures in their workplaces should consider use of similar interventions to reach staff of diverse characteristics.</a:t>
            </a:r>
          </a:p>
          <a:p>
            <a:endParaRPr lang="en-US" dirty="0"/>
          </a:p>
        </p:txBody>
      </p:sp>
    </p:spTree>
    <p:extLst>
      <p:ext uri="{BB962C8B-B14F-4D97-AF65-F5344CB8AC3E}">
        <p14:creationId xmlns:p14="http://schemas.microsoft.com/office/powerpoint/2010/main" val="854074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3" name="Google Shape;163;p9:notes"/>
          <p:cNvSpPr txBox="1">
            <a:spLocks noGrp="1"/>
          </p:cNvSpPr>
          <p:nvPr>
            <p:ph type="body" idx="1"/>
          </p:nvPr>
        </p:nvSpPr>
        <p:spPr>
          <a:xfrm>
            <a:off x="731839" y="4560890"/>
            <a:ext cx="5851525" cy="4319587"/>
          </a:xfrm>
          <a:prstGeom prst="rect">
            <a:avLst/>
          </a:prstGeom>
          <a:noFill/>
          <a:ln>
            <a:noFill/>
          </a:ln>
        </p:spPr>
        <p:txBody>
          <a:bodyPr spcFirstLastPara="1" wrap="square" lIns="96625" tIns="48300" rIns="96625" bIns="48300" anchor="t" anchorCtr="0">
            <a:normAutofit/>
          </a:bodyPr>
          <a:lstStyle/>
          <a:p>
            <a:pPr marL="0" lvl="0" indent="0" algn="l" rtl="0">
              <a:spcBef>
                <a:spcPts val="0"/>
              </a:spcBef>
              <a:spcAft>
                <a:spcPts val="0"/>
              </a:spcAft>
              <a:buNone/>
            </a:pPr>
            <a:r>
              <a:rPr lang="en-US" b="0" i="0" dirty="0">
                <a:solidFill>
                  <a:srgbClr val="333333"/>
                </a:solidFill>
                <a:effectLst/>
                <a:latin typeface="Lora" pitchFamily="2" charset="0"/>
              </a:rPr>
              <a:t>Although gloves (single-use and reusable) can be an effective tool to prevent cross-contamination of RTE foods from hands, improver glove use can actually increase this risk. </a:t>
            </a:r>
          </a:p>
          <a:p>
            <a:pPr marL="0" lvl="0" indent="0" algn="l" rtl="0">
              <a:spcBef>
                <a:spcPts val="0"/>
              </a:spcBef>
              <a:spcAft>
                <a:spcPts val="0"/>
              </a:spcAft>
              <a:buNone/>
            </a:pPr>
            <a:endParaRPr lang="en-US" b="0" i="0" dirty="0">
              <a:solidFill>
                <a:srgbClr val="333333"/>
              </a:solidFill>
              <a:effectLst/>
              <a:latin typeface="Lora" pitchFamily="2" charset="0"/>
            </a:endParaRPr>
          </a:p>
          <a:p>
            <a:pPr marL="0" lvl="0" indent="0" algn="l" rtl="0">
              <a:spcBef>
                <a:spcPts val="0"/>
              </a:spcBef>
              <a:spcAft>
                <a:spcPts val="0"/>
              </a:spcAft>
              <a:buNone/>
            </a:pPr>
            <a:r>
              <a:rPr lang="en-US" b="0" i="0" dirty="0">
                <a:solidFill>
                  <a:srgbClr val="333333"/>
                </a:solidFill>
                <a:effectLst/>
                <a:latin typeface="Lora" pitchFamily="2" charset="0"/>
              </a:rPr>
              <a:t>In studies by the CDC Environmental Health Service (EHS-Net) and others between 2006 and 2016, around 16 percent of foodborne outbreaks implicated contaminated gloves or glove cross-contamination as a contributory cause.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https://www.food-safety.com/articles/6258-the-need-for-a-glove-use-management-system-in-retail-foodservice#References – </a:t>
            </a: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Fresh produce may become cross contaminated from many surfaces including equipment, storage containers, packages, and your hands. Make sure food contact surfaces are cleaned and sanitized before and after each use. Start with cleaned and sanitized equipment, cutting boards and knives. Avoid cross contaminating produce with other foods such as meat, poultry, or eggs. </a:t>
            </a:r>
          </a:p>
          <a:p>
            <a:endParaRPr lang="en-US" dirty="0"/>
          </a:p>
          <a:p>
            <a:r>
              <a:rPr lang="en-US" dirty="0"/>
              <a:t>Use food grade storage containers and avoid single use plastic ware more than once. Be aware of what your gloves touch as you are working. Gloves can become contaminated, just like your hands. Change gloves often and wash your hands before putting on a new pair. Wash your hands and change your gloves whenever they are contaminated or torn. As another control step, consider designating cutting boards and knives in the kitchen to be used only for fresh produce preparation. They could even be color-coded green for produce! </a:t>
            </a:r>
          </a:p>
          <a:p>
            <a:endParaRPr lang="en-US" dirty="0"/>
          </a:p>
          <a:p>
            <a:r>
              <a:rPr lang="en-US" dirty="0"/>
              <a:t>Remember that you have already purchased, received, and stored fresh produce properly to maintain its safety. All of those efforts are useless if you contaminate it again when you are ready to prepare or serve it. Develop and follow procedures to prevent contamination as produce flows through the “back of the house,” or your kitchen. Train and observe staff to make sure that fresh produce is being handled and prepared safely. Discard all fresh produce that may be contaminated. When in doubt, throw it out.</a:t>
            </a:r>
          </a:p>
        </p:txBody>
      </p:sp>
    </p:spTree>
    <p:extLst>
      <p:ext uri="{BB962C8B-B14F-4D97-AF65-F5344CB8AC3E}">
        <p14:creationId xmlns:p14="http://schemas.microsoft.com/office/powerpoint/2010/main" val="4105352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washing fresh produce, it’s important to remove excess moisture. Removing excess moisture helps improve the quality and minimizes food safety risks.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ways you can remove excess moisture are:</a:t>
            </a:r>
          </a:p>
          <a:p>
            <a:pPr marL="171450" lvl="0" indent="-171450">
              <a:buFont typeface="Arial" panose="020B0604020202020204" pitchFamily="34" charset="0"/>
              <a:buChar char="•"/>
            </a:pPr>
            <a:r>
              <a:rPr lang="en-US" dirty="0">
                <a:latin typeface="Verdana" panose="020B0604030504040204" pitchFamily="34" charset="0"/>
                <a:ea typeface="Verdana" panose="020B0604030504040204" pitchFamily="34" charset="0"/>
              </a:rPr>
              <a:t>Drain the produce in colander or perforated pan</a:t>
            </a:r>
          </a:p>
          <a:p>
            <a:pPr marL="171450" lvl="0" indent="-171450">
              <a:buFont typeface="Arial" panose="020B0604020202020204" pitchFamily="34" charset="0"/>
              <a:buChar char="•"/>
            </a:pPr>
            <a:r>
              <a:rPr lang="en-US" dirty="0">
                <a:latin typeface="Verdana" panose="020B0604030504040204" pitchFamily="34" charset="0"/>
                <a:ea typeface="Verdana" panose="020B0604030504040204" pitchFamily="34" charset="0"/>
              </a:rPr>
              <a:t>Dry the produce with disposable paper towel</a:t>
            </a:r>
          </a:p>
          <a:p>
            <a:pPr marL="171450" lvl="0" indent="-171450">
              <a:buFont typeface="Arial" panose="020B0604020202020204" pitchFamily="34" charset="0"/>
              <a:buChar char="•"/>
            </a:pPr>
            <a:r>
              <a:rPr lang="en-US" dirty="0">
                <a:latin typeface="Verdana" panose="020B0604030504040204" pitchFamily="34" charset="0"/>
                <a:ea typeface="Verdana" panose="020B0604030504040204" pitchFamily="34" charset="0"/>
              </a:rPr>
              <a:t>Air dry the produce in clean, perforated pan</a:t>
            </a:r>
          </a:p>
          <a:p>
            <a:pPr marL="171450" lvl="0" indent="-171450">
              <a:buFont typeface="Arial" panose="020B0604020202020204" pitchFamily="34" charset="0"/>
              <a:buChar char="•"/>
            </a:pPr>
            <a:r>
              <a:rPr lang="en-US" dirty="0">
                <a:latin typeface="Verdana" panose="020B0604030504040204" pitchFamily="34" charset="0"/>
                <a:ea typeface="Verdana" panose="020B0604030504040204" pitchFamily="34" charset="0"/>
              </a:rPr>
              <a:t>Use a commercial salad spinner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703998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731839" y="4560890"/>
            <a:ext cx="5851525" cy="4319587"/>
          </a:xfrm>
          <a:prstGeom prst="rect">
            <a:avLst/>
          </a:prstGeom>
          <a:noFill/>
          <a:ln>
            <a:noFill/>
          </a:ln>
        </p:spPr>
        <p:txBody>
          <a:bodyPr spcFirstLastPara="1" wrap="square" lIns="96625" tIns="48300" rIns="96625" bIns="48300" anchor="t"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 to instructor: Review the learning objectives with the participants. </a:t>
            </a:r>
            <a:endParaRPr i="1" dirty="0">
              <a:solidFill>
                <a:srgbClr val="262626"/>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3" name="Google Shape;163;p9:notes"/>
          <p:cNvSpPr txBox="1">
            <a:spLocks noGrp="1"/>
          </p:cNvSpPr>
          <p:nvPr>
            <p:ph type="body" idx="1"/>
          </p:nvPr>
        </p:nvSpPr>
        <p:spPr>
          <a:xfrm>
            <a:off x="731839" y="4560890"/>
            <a:ext cx="5851525" cy="4319587"/>
          </a:xfrm>
          <a:prstGeom prst="rect">
            <a:avLst/>
          </a:prstGeom>
          <a:noFill/>
          <a:ln>
            <a:noFill/>
          </a:ln>
        </p:spPr>
        <p:txBody>
          <a:bodyPr spcFirstLastPara="1" wrap="square" lIns="96625" tIns="48300" rIns="96625" bIns="48300" anchor="t" anchorCtr="0">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rPr>
              <a:t>Equipment should meet the Occupational Safety and Health Administration (OSHA) and Federal Food, Drug, and Cosmetic Act standards through approved, private, third-party evaluation, testing, and certification.</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The non-profit American National Standards Institute (ANSI) is responsible for maintaining public health food equipment and environmental standards based on the FD&amp;C Act since 1918.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rPr>
              <a:t>OSHA maintains the Nationally Recognized Testing Laboratories (NRTL)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Organizations may include:</a:t>
            </a:r>
          </a:p>
          <a:p>
            <a:pPr marR="0" lvl="0" algn="l" defTabSz="457200" rtl="0" eaLnBrk="1" fontAlgn="auto" latinLnBrk="0" hangingPunct="1">
              <a:lnSpc>
                <a:spcPct val="100000"/>
              </a:lnSpc>
              <a:spcBef>
                <a:spcPct val="20000"/>
              </a:spcBef>
              <a:spcAft>
                <a:spcPts val="0"/>
              </a:spcAft>
              <a:buClr>
                <a:srgbClr val="3AA33C"/>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Edison Testing Laboratories – (ETL)</a:t>
            </a:r>
          </a:p>
          <a:p>
            <a:pPr marR="0" lvl="0" algn="l" defTabSz="457200" rtl="0" eaLnBrk="1" fontAlgn="auto" latinLnBrk="0" hangingPunct="1">
              <a:lnSpc>
                <a:spcPct val="100000"/>
              </a:lnSpc>
              <a:spcBef>
                <a:spcPct val="20000"/>
              </a:spcBef>
              <a:spcAft>
                <a:spcPts val="0"/>
              </a:spcAft>
              <a:buClr>
                <a:srgbClr val="3AA33C"/>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Edison Testing Laboratories – (ETL Sanitation Listed)</a:t>
            </a:r>
          </a:p>
          <a:p>
            <a:pPr marR="0" lvl="0" algn="l" defTabSz="457200" rtl="0" eaLnBrk="1" fontAlgn="auto" latinLnBrk="0" hangingPunct="1">
              <a:lnSpc>
                <a:spcPct val="100000"/>
              </a:lnSpc>
              <a:spcBef>
                <a:spcPct val="20000"/>
              </a:spcBef>
              <a:spcAft>
                <a:spcPts val="0"/>
              </a:spcAft>
              <a:buClr>
                <a:srgbClr val="3AA33C"/>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National Sanitation Foundation (NSF)</a:t>
            </a:r>
          </a:p>
          <a:p>
            <a:pPr marR="0" lvl="0" algn="l" defTabSz="457200" rtl="0" eaLnBrk="1" fontAlgn="auto" latinLnBrk="0" hangingPunct="1">
              <a:lnSpc>
                <a:spcPct val="100000"/>
              </a:lnSpc>
              <a:spcBef>
                <a:spcPct val="20000"/>
              </a:spcBef>
              <a:spcAft>
                <a:spcPts val="0"/>
              </a:spcAft>
              <a:buClr>
                <a:srgbClr val="3AA33C"/>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Underwriters Laboratories (UL)</a:t>
            </a:r>
          </a:p>
          <a:p>
            <a:pPr marR="0" lvl="0" algn="l" defTabSz="457200" rtl="0" eaLnBrk="1" fontAlgn="auto" latinLnBrk="0" hangingPunct="1">
              <a:lnSpc>
                <a:spcPct val="100000"/>
              </a:lnSpc>
              <a:spcBef>
                <a:spcPct val="20000"/>
              </a:spcBef>
              <a:spcAft>
                <a:spcPts val="0"/>
              </a:spcAft>
              <a:buClr>
                <a:srgbClr val="3AA33C"/>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Underwriters Laboratories Solutions (Sanitation) (EPH)</a:t>
            </a:r>
          </a:p>
          <a:p>
            <a:pPr marL="1143000" marR="0" lvl="2" indent="-228600" algn="l" defTabSz="457200" rtl="0" eaLnBrk="1" fontAlgn="auto" latinLnBrk="0" hangingPunct="1">
              <a:lnSpc>
                <a:spcPct val="100000"/>
              </a:lnSpc>
              <a:spcBef>
                <a:spcPct val="20000"/>
              </a:spcBef>
              <a:spcAft>
                <a:spcPts val="0"/>
              </a:spcAft>
              <a:buClr>
                <a:srgbClr val="3AA33C"/>
              </a:buClr>
              <a:buSzTx/>
              <a:buFont typeface="Lucida Grande"/>
              <a:buChar char="–"/>
              <a:tabLst/>
              <a:defRPr/>
            </a:pPr>
            <a:endPar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1143000" marR="0" lvl="2" indent="-228600" algn="l" defTabSz="457200" rtl="0" eaLnBrk="1" fontAlgn="auto" latinLnBrk="0" hangingPunct="1">
              <a:lnSpc>
                <a:spcPct val="100000"/>
              </a:lnSpc>
              <a:spcBef>
                <a:spcPct val="20000"/>
              </a:spcBef>
              <a:spcAft>
                <a:spcPts val="0"/>
              </a:spcAft>
              <a:buClr>
                <a:srgbClr val="3AA33C"/>
              </a:buClr>
              <a:buSzTx/>
              <a:buFont typeface="Lucida Grande"/>
              <a:buChar char="–"/>
              <a:tabLst/>
              <a:defRPr/>
            </a:pPr>
            <a:endPar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373081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the flow of food, appropriate temperatures for fresh produce should be maintained for both safety and quality. They should be monitored and documented during receiving, storage, preparation, and service. </a:t>
            </a:r>
          </a:p>
          <a:p>
            <a:endParaRPr lang="en-US" dirty="0"/>
          </a:p>
          <a:p>
            <a:r>
              <a:rPr lang="en-US" dirty="0"/>
              <a:t>How should you handle leftover produce?</a:t>
            </a:r>
          </a:p>
          <a:p>
            <a:endParaRPr lang="en-US" dirty="0"/>
          </a:p>
          <a:p>
            <a:r>
              <a:rPr lang="en-US" dirty="0"/>
              <a:t>It will vary according to local and state food safety regulations. If leftover produce has been prepared but not served; without any possible customer contact, it may be stored for later use. When self-service is available customers may directly contaminate food or the service utensils which can cause cross contamination. Leftover produce from a self-service operation should be discarded. Remember, produce is fragile and perishable. Do not serve produce of questionable quality as these may be indicators of safety as well as reduced customer appeal and satisfaction. </a:t>
            </a:r>
          </a:p>
          <a:p>
            <a:endParaRPr lang="en-US" dirty="0"/>
          </a:p>
          <a:p>
            <a:r>
              <a:rPr lang="en-US" dirty="0"/>
              <a:t>If refrigeration units are not available, use ice or ice packs as a way to keep produce chilled on the serving line. When using ice, make sure that it touches the bottom of the pan holding the produce. Do not place produce directly on the ice because the ice could be contaminated. Prewrapped or pre-packaged produce may be placed directly on ice. </a:t>
            </a:r>
          </a:p>
        </p:txBody>
      </p:sp>
    </p:spTree>
    <p:extLst>
      <p:ext uri="{BB962C8B-B14F-4D97-AF65-F5344CB8AC3E}">
        <p14:creationId xmlns:p14="http://schemas.microsoft.com/office/powerpoint/2010/main" val="3908706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TextEdit="1"/>
          </p:cNvSpPr>
          <p:nvPr>
            <p:ph type="sldImg"/>
          </p:nvPr>
        </p:nvSpPr>
        <p:spPr bwMode="auto">
          <a:noFill/>
          <a:ln>
            <a:solidFill>
              <a:srgbClr val="000000"/>
            </a:solidFill>
            <a:miter lim="800000"/>
            <a:headEnd/>
            <a:tailEnd/>
          </a:ln>
        </p:spPr>
      </p:sp>
      <p:sp>
        <p:nvSpPr>
          <p:cNvPr id="50179" name="Rectangle 3"/>
          <p:cNvSpPr>
            <a:spLocks noGrp="1"/>
          </p:cNvSpPr>
          <p:nvPr>
            <p:ph type="body" idx="1"/>
          </p:nvPr>
        </p:nvSpPr>
        <p:spPr bwMode="auto">
          <a:noFill/>
        </p:spPr>
        <p:txBody>
          <a:bodyPr wrap="square" numCol="1" anchor="t" anchorCtr="0" compatLnSpc="1">
            <a:prstTxWarp prst="textNoShape">
              <a:avLst/>
            </a:prstTxWarp>
          </a:bodyPr>
          <a:lstStyle/>
          <a:p>
            <a:r>
              <a:rPr lang="en-US" dirty="0"/>
              <a:t>To prevent cross contamination, all food contact surfaces need to be cleaned and sanitized properly. The only way to know if your sanitizer is killing germs is to test it with the appropriate test strip. Chlorine, quaternary ammonia, and iodine are all effective if used at the correct concentration, temperature, and for the right amount of immersion time. This petri dish was prepared by swabbing a clean and sanitized cutting board. Very little microbial growth was present after proper cleaning and sanitizing! </a:t>
            </a:r>
          </a:p>
        </p:txBody>
      </p:sp>
    </p:spTree>
    <p:extLst>
      <p:ext uri="{BB962C8B-B14F-4D97-AF65-F5344CB8AC3E}">
        <p14:creationId xmlns:p14="http://schemas.microsoft.com/office/powerpoint/2010/main" val="1901406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help make sure you keep your students safe by using best practices for preparation and service, and remembering to wash your hands! </a:t>
            </a:r>
          </a:p>
        </p:txBody>
      </p:sp>
      <p:sp>
        <p:nvSpPr>
          <p:cNvPr id="4" name="Slide Number Placeholder 3"/>
          <p:cNvSpPr>
            <a:spLocks noGrp="1"/>
          </p:cNvSpPr>
          <p:nvPr>
            <p:ph type="sldNum" sz="quarter" idx="5"/>
          </p:nvPr>
        </p:nvSpPr>
        <p:spPr/>
        <p:txBody>
          <a:bodyPr/>
          <a:lstStyle/>
          <a:p>
            <a:fld id="{A1A0E47E-2B91-4232-865E-C68B71B5CE60}" type="slidenum">
              <a:rPr lang="en-US" smtClean="0"/>
              <a:t>23</a:t>
            </a:fld>
            <a:endParaRPr lang="en-US"/>
          </a:p>
        </p:txBody>
      </p:sp>
    </p:spTree>
    <p:extLst>
      <p:ext uri="{BB962C8B-B14F-4D97-AF65-F5344CB8AC3E}">
        <p14:creationId xmlns:p14="http://schemas.microsoft.com/office/powerpoint/2010/main" val="1269235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Fresh produce is a raw agricultural product that is not always cooked; therefore there is often no “kill step” to eliminate any harmful microorganisms that might be present. This makes proper preparation, handling and service of fresh produce critical to food safety. No matter how nutritious a food is, if it causes someone to become sick, it won’t be healthy! Some children may not have fully developed immune systems capable of fighting off foodborne pathogens. </a:t>
            </a:r>
          </a:p>
          <a:p>
            <a:pPr marL="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Schools participating in FNS nutrition assistance programs have been implementing food safety programs based on HACCP principles since 2005. With the passage of the Healthy Hunger Free Kids Act of 2010, food safety regulations were expanded to include all locations within the school where food is prepared, stored, or served. </a:t>
            </a:r>
          </a:p>
        </p:txBody>
      </p:sp>
    </p:spTree>
    <p:extLst>
      <p:ext uri="{BB962C8B-B14F-4D97-AF65-F5344CB8AC3E}">
        <p14:creationId xmlns:p14="http://schemas.microsoft.com/office/powerpoint/2010/main" val="3765375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8" name="Google Shape;338;p31:notes"/>
          <p:cNvSpPr txBox="1">
            <a:spLocks noGrp="1"/>
          </p:cNvSpPr>
          <p:nvPr>
            <p:ph type="body" idx="1"/>
          </p:nvPr>
        </p:nvSpPr>
        <p:spPr>
          <a:xfrm>
            <a:off x="731839" y="4560890"/>
            <a:ext cx="5851525" cy="4319587"/>
          </a:xfrm>
          <a:prstGeom prst="rect">
            <a:avLst/>
          </a:prstGeom>
          <a:noFill/>
          <a:ln>
            <a:noFill/>
          </a:ln>
        </p:spPr>
        <p:txBody>
          <a:bodyPr spcFirstLastPara="1" wrap="square" lIns="96625" tIns="48300" rIns="96625" bIns="48300" anchor="t" anchorCtr="0">
            <a:normAutofit/>
          </a:bodyPr>
          <a:lstStyle/>
          <a:p>
            <a:pPr marL="0" lvl="0" indent="0" algn="l" rtl="0">
              <a:spcBef>
                <a:spcPts val="0"/>
              </a:spcBef>
              <a:spcAft>
                <a:spcPts val="0"/>
              </a:spcAft>
              <a:buNone/>
            </a:pPr>
            <a:r>
              <a:rPr lang="en-US" dirty="0"/>
              <a:t>Not all produce is considered by the FDA to be “Time and/or Temperature Control for Safety” (TCS) Foods. While time and temperature control may not be required, the longer that some produce, like strawberries, are held at room temperature, the quicker they will lose moisture, quality, and shelf life.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Cut melons, cut leafy greens, raw seed sprouts, and cut tomatoes are all considered TCS Foods that should all be maintained at 41F or less. If held out of temperature control they should be consumed within 4 hours or discarded. These items are considered high risk by the FDA because they have been associated with multiple foodborne illness outbreaks.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Same day service?  The preparation step is cooking, and the food is immediately served hot.  This could be something like cooked apples or roasted broccoli.  Complex?  Think of something that you might prepare in steps.  Do you cook dry beans a day ahead for your chili?  Perhaps you prepare taco or burrito filling a day in advance of serving those entrees, and you reheat it before assembling and serving.  That would be complex.  Remember that this is specific to how you prepare meals at your school.  And it will change when you make changes to your processes</a:t>
            </a:r>
          </a:p>
        </p:txBody>
      </p:sp>
    </p:spTree>
    <p:extLst>
      <p:ext uri="{BB962C8B-B14F-4D97-AF65-F5344CB8AC3E}">
        <p14:creationId xmlns:p14="http://schemas.microsoft.com/office/powerpoint/2010/main" val="2746474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a:defRPr/>
            </a:pPr>
            <a:endParaRPr lang="en-US" dirty="0"/>
          </a:p>
          <a:p>
            <a:pPr>
              <a:defRPr/>
            </a:pPr>
            <a:r>
              <a:rPr lang="en-US"/>
              <a:t>For the complex category, think of something that you might prepare in steps.  Do you cook dry beans a day ahead for your chili?  Perhaps you prepare taco or burrito filling a day in advance of serving those entrees, and you reheat it before assembling and serving.  That would be complex.  Also, remember that this is specific to how you prepare meals at your school.  And it will change when you make changes to your processes.</a:t>
            </a:r>
          </a:p>
        </p:txBody>
      </p:sp>
    </p:spTree>
    <p:extLst>
      <p:ext uri="{BB962C8B-B14F-4D97-AF65-F5344CB8AC3E}">
        <p14:creationId xmlns:p14="http://schemas.microsoft.com/office/powerpoint/2010/main" val="89503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you likely have participated in food safety training before and may have received a food safety certification. You are probably also familiar with following standard operating procedures (SOPs) and have tasks in your jobs related to your school’s food safety program. </a:t>
            </a:r>
          </a:p>
        </p:txBody>
      </p:sp>
    </p:spTree>
    <p:extLst>
      <p:ext uri="{BB962C8B-B14F-4D97-AF65-F5344CB8AC3E}">
        <p14:creationId xmlns:p14="http://schemas.microsoft.com/office/powerpoint/2010/main" val="3564634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reduce food safety risks by using best practices for storage.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 to maintain traceability in case of a hold or recall on produce. When you receive the produce, you should make sure that the date received is marked on the box and in your records.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In; First Out, sometimes referred to as FIFO is an inventory rotation system based on using the oldest item in storage first. For most products, this practice holds true. However, fresh produce depends on the condition in which it was received. Local farmers will generally harvest and deliver product within a day or two, whereas the wholesale production system is set up to allow for greater length of time between farm to foodservice. Thus, it may be possible that strawberries delivered by a local distributor to your school on Thursday will not last as long as the strawberries delivered on Tuesday by your local farmer. In this situation, you should plan to use the ripest and most perishable fruits and vegetables first. This type of rotation is known as First Expired; First Out or FEFO.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Always store produce in a way that prevents cross contamination. For example, store fresh produce above raw meats, poultry, and eggs as there will not be a kill step by cooking for the fruits and vegetables and you don’t want raw meats to drip on the ready-to-eat produce. </a:t>
            </a:r>
          </a:p>
        </p:txBody>
      </p:sp>
    </p:spTree>
    <p:extLst>
      <p:ext uri="{BB962C8B-B14F-4D97-AF65-F5344CB8AC3E}">
        <p14:creationId xmlns:p14="http://schemas.microsoft.com/office/powerpoint/2010/main" val="3620606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STOP – Did you wash your hands? Handwashing is the number one practice to help prevent the spread of germs. In addition, if you practice good hand hygiene, you can keep yourself healthy too. </a:t>
            </a:r>
          </a:p>
          <a:p>
            <a:endParaRPr lang="en-US" dirty="0"/>
          </a:p>
          <a:p>
            <a:r>
              <a:rPr lang="en-US" dirty="0"/>
              <a:t>It is important to think about when and how hands are washed. </a:t>
            </a:r>
          </a:p>
          <a:p>
            <a:endParaRPr lang="en-US" dirty="0"/>
          </a:p>
          <a:p>
            <a:r>
              <a:rPr lang="en-US" dirty="0"/>
              <a:t>These plates clearly show why a practicing good handwashing technique is so important. These petri dishes were prepared by swabbing unwashed and washed hands and introducing the swabs onto the bacterial growth medium in the petri dish. The petri dish to your left has few microorganisms as handwashing reduced the number, whereas the dish to the right with unwashed hands shows many colonies of bacteria growing. </a:t>
            </a:r>
          </a:p>
          <a:p>
            <a:endParaRPr lang="en-US" dirty="0"/>
          </a:p>
        </p:txBody>
      </p:sp>
    </p:spTree>
    <p:extLst>
      <p:ext uri="{BB962C8B-B14F-4D97-AF65-F5344CB8AC3E}">
        <p14:creationId xmlns:p14="http://schemas.microsoft.com/office/powerpoint/2010/main" val="1174800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dirty="0"/>
              <a:t>CLICK TO EDIT MASTER</a:t>
            </a:r>
            <a:br>
              <a:rPr lang="en-US" dirty="0"/>
            </a:br>
            <a:r>
              <a:rPr lang="en-US" dirty="0"/>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dirty="0"/>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Edit presenter title </a:t>
            </a:r>
          </a:p>
        </p:txBody>
      </p:sp>
      <p:cxnSp>
        <p:nvCxnSpPr>
          <p:cNvPr id="17" name="Straight Connector 16"/>
          <p:cNvCxnSpPr/>
          <p:nvPr userDrawn="1"/>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dirty="0"/>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dirty="0"/>
              <a:t>Edit presenter title</a:t>
            </a:r>
          </a:p>
        </p:txBody>
      </p:sp>
      <p:pic>
        <p:nvPicPr>
          <p:cNvPr id="22" name="Picture 21" descr="USDA-Official Logo.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SU Long Content: Photo">
  <p:cSld name="1_PSU Long Content: Photo">
    <p:spTree>
      <p:nvGrpSpPr>
        <p:cNvPr id="1" name="Shape 59"/>
        <p:cNvGrpSpPr/>
        <p:nvPr/>
      </p:nvGrpSpPr>
      <p:grpSpPr>
        <a:xfrm>
          <a:off x="0" y="0"/>
          <a:ext cx="0" cy="0"/>
          <a:chOff x="0" y="0"/>
          <a:chExt cx="0" cy="0"/>
        </a:xfrm>
      </p:grpSpPr>
      <p:sp>
        <p:nvSpPr>
          <p:cNvPr id="60" name="Google Shape;60;p78"/>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78"/>
          <p:cNvSpPr txBox="1">
            <a:spLocks noGrp="1"/>
          </p:cNvSpPr>
          <p:nvPr>
            <p:ph type="body" idx="1"/>
          </p:nvPr>
        </p:nvSpPr>
        <p:spPr>
          <a:xfrm>
            <a:off x="5473205" y="2509199"/>
            <a:ext cx="6196017" cy="3092210"/>
          </a:xfrm>
          <a:prstGeom prst="rect">
            <a:avLst/>
          </a:prstGeom>
          <a:noFill/>
          <a:ln>
            <a:noFill/>
          </a:ln>
        </p:spPr>
        <p:txBody>
          <a:bodyPr spcFirstLastPara="1" wrap="square" lIns="91425" tIns="45700" rIns="91425" bIns="45700" anchor="t" anchorCtr="0">
            <a:normAutofit/>
          </a:bodyPr>
          <a:lstStyle>
            <a:lvl1pPr marL="457200" marR="0" lvl="0" indent="-228600" algn="l">
              <a:lnSpc>
                <a:spcPct val="130000"/>
              </a:lnSpc>
              <a:spcBef>
                <a:spcPts val="420"/>
              </a:spcBef>
              <a:spcAft>
                <a:spcPts val="0"/>
              </a:spcAft>
              <a:buClr>
                <a:schemeClr val="dk1"/>
              </a:buClr>
              <a:buSzPts val="2100"/>
              <a:buFont typeface="Arial"/>
              <a:buNone/>
              <a:defRPr sz="2100" b="0" i="0" u="none" strike="noStrike" baseline="30000">
                <a:solidFill>
                  <a:schemeClr val="dk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78"/>
          <p:cNvSpPr>
            <a:spLocks noGrp="1"/>
          </p:cNvSpPr>
          <p:nvPr>
            <p:ph type="pic" idx="2"/>
          </p:nvPr>
        </p:nvSpPr>
        <p:spPr>
          <a:xfrm>
            <a:off x="1" y="2348004"/>
            <a:ext cx="5156969" cy="2847451"/>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63" name="Google Shape;63;p78"/>
          <p:cNvCxnSpPr/>
          <p:nvPr/>
        </p:nvCxnSpPr>
        <p:spPr>
          <a:xfrm>
            <a:off x="5473205" y="2348004"/>
            <a:ext cx="6218449" cy="0"/>
          </a:xfrm>
          <a:prstGeom prst="straightConnector1">
            <a:avLst/>
          </a:prstGeom>
          <a:noFill/>
          <a:ln w="25400" cap="flat" cmpd="sng">
            <a:solidFill>
              <a:schemeClr val="accent5"/>
            </a:solidFill>
            <a:prstDash val="solid"/>
            <a:round/>
            <a:headEnd type="none" w="sm" len="sm"/>
            <a:tailEnd type="none" w="sm" len="sm"/>
          </a:ln>
        </p:spPr>
      </p:cxnSp>
      <p:pic>
        <p:nvPicPr>
          <p:cNvPr id="64" name="Google Shape;64;p78" descr="USDA-PSU Icon row.eps"/>
          <p:cNvPicPr preferRelativeResize="0"/>
          <p:nvPr/>
        </p:nvPicPr>
        <p:blipFill rotWithShape="1">
          <a:blip r:embed="rId2">
            <a:alphaModFix/>
          </a:blip>
          <a:srcRect/>
          <a:stretch/>
        </p:blipFill>
        <p:spPr>
          <a:xfrm>
            <a:off x="463999" y="6340929"/>
            <a:ext cx="11117008" cy="290009"/>
          </a:xfrm>
          <a:prstGeom prst="rect">
            <a:avLst/>
          </a:prstGeom>
          <a:noFill/>
          <a:ln>
            <a:noFill/>
          </a:ln>
        </p:spPr>
      </p:pic>
      <p:pic>
        <p:nvPicPr>
          <p:cNvPr id="65" name="Google Shape;65;p78" descr="PSU lockup.eps"/>
          <p:cNvPicPr preferRelativeResize="0"/>
          <p:nvPr/>
        </p:nvPicPr>
        <p:blipFill rotWithShape="1">
          <a:blip r:embed="rId3">
            <a:alphaModFix/>
          </a:blip>
          <a:srcRect/>
          <a:stretch/>
        </p:blipFill>
        <p:spPr>
          <a:xfrm>
            <a:off x="10040480" y="583017"/>
            <a:ext cx="1670025" cy="370463"/>
          </a:xfrm>
          <a:prstGeom prst="rect">
            <a:avLst/>
          </a:prstGeom>
          <a:noFill/>
          <a:ln>
            <a:noFill/>
          </a:ln>
        </p:spPr>
      </p:pic>
      <p:sp>
        <p:nvSpPr>
          <p:cNvPr id="66" name="Google Shape;66;p78"/>
          <p:cNvSpPr>
            <a:spLocks noGrp="1"/>
          </p:cNvSpPr>
          <p:nvPr>
            <p:ph type="pic" idx="3"/>
          </p:nvPr>
        </p:nvSpPr>
        <p:spPr>
          <a:xfrm>
            <a:off x="8019627" y="1571347"/>
            <a:ext cx="1083733" cy="660400"/>
          </a:xfrm>
          <a:prstGeom prst="rect">
            <a:avLst/>
          </a:prstGeom>
          <a:noFill/>
          <a:ln>
            <a:noFill/>
          </a:ln>
        </p:spPr>
        <p:txBody>
          <a:bodyPr spcFirstLastPara="1" wrap="square" lIns="91425" tIns="45700" rIns="91425" bIns="45700" anchor="t" anchorCtr="0">
            <a:normAutofit/>
          </a:bodyPr>
          <a:lstStyle>
            <a:lvl1pPr marR="0" lvl="0" algn="l" rtl="0">
              <a:spcBef>
                <a:spcPts val="280"/>
              </a:spcBef>
              <a:spcAft>
                <a:spcPts val="0"/>
              </a:spcAft>
              <a:buClr>
                <a:schemeClr val="accent5"/>
              </a:buClr>
              <a:buSzPts val="1400"/>
              <a:buFont typeface="Arial"/>
              <a:buNone/>
              <a:defRPr sz="14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08944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SU Long Content: Call-Out ">
  <p:cSld name="1_PSU Long Content: Call-Out ">
    <p:spTree>
      <p:nvGrpSpPr>
        <p:cNvPr id="1" name="Shape 38"/>
        <p:cNvGrpSpPr/>
        <p:nvPr/>
      </p:nvGrpSpPr>
      <p:grpSpPr>
        <a:xfrm>
          <a:off x="0" y="0"/>
          <a:ext cx="0" cy="0"/>
          <a:chOff x="0" y="0"/>
          <a:chExt cx="0" cy="0"/>
        </a:xfrm>
      </p:grpSpPr>
      <p:sp>
        <p:nvSpPr>
          <p:cNvPr id="39" name="Google Shape;39;p75"/>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75"/>
          <p:cNvSpPr txBox="1">
            <a:spLocks noGrp="1"/>
          </p:cNvSpPr>
          <p:nvPr>
            <p:ph type="body" idx="1"/>
          </p:nvPr>
        </p:nvSpPr>
        <p:spPr>
          <a:xfrm>
            <a:off x="3786230" y="1845414"/>
            <a:ext cx="7811729" cy="598129"/>
          </a:xfrm>
          <a:prstGeom prst="rect">
            <a:avLst/>
          </a:prstGeom>
          <a:noFill/>
          <a:ln>
            <a:noFill/>
          </a:ln>
        </p:spPr>
        <p:txBody>
          <a:bodyPr spcFirstLastPara="1" wrap="square" lIns="91425" tIns="45700" rIns="91425" bIns="45700" anchor="ctr" anchorCtr="0">
            <a:normAutofit/>
          </a:bodyPr>
          <a:lstStyle>
            <a:lvl1pPr marL="457200" lvl="0" indent="-228600" algn="l">
              <a:lnSpc>
                <a:spcPct val="80000"/>
              </a:lnSpc>
              <a:spcBef>
                <a:spcPts val="560"/>
              </a:spcBef>
              <a:spcAft>
                <a:spcPts val="0"/>
              </a:spcAft>
              <a:buClr>
                <a:schemeClr val="accent5"/>
              </a:buClr>
              <a:buSzPts val="2800"/>
              <a:buNone/>
              <a:defRPr sz="2800" b="1" i="0">
                <a:solidFill>
                  <a:schemeClr val="accent5"/>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 name="Google Shape;41;p75"/>
          <p:cNvSpPr/>
          <p:nvPr/>
        </p:nvSpPr>
        <p:spPr>
          <a:xfrm rot="5400000">
            <a:off x="971648" y="794062"/>
            <a:ext cx="1842933" cy="3786229"/>
          </a:xfrm>
          <a:custGeom>
            <a:avLst/>
            <a:gdLst/>
            <a:ahLst/>
            <a:cxnLst/>
            <a:rect l="l" t="t" r="r" b="b"/>
            <a:pathLst>
              <a:path w="1949450" h="2839672" extrusionOk="0">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 name="Google Shape;42;p75"/>
          <p:cNvSpPr txBox="1">
            <a:spLocks noGrp="1"/>
          </p:cNvSpPr>
          <p:nvPr>
            <p:ph type="body" idx="2"/>
          </p:nvPr>
        </p:nvSpPr>
        <p:spPr>
          <a:xfrm>
            <a:off x="3786230" y="2601453"/>
            <a:ext cx="7811729" cy="3390638"/>
          </a:xfrm>
          <a:prstGeom prst="rect">
            <a:avLst/>
          </a:prstGeom>
          <a:noFill/>
          <a:ln>
            <a:noFill/>
          </a:ln>
        </p:spPr>
        <p:txBody>
          <a:bodyPr spcFirstLastPara="1" wrap="square" lIns="91425" tIns="45700" rIns="91425" bIns="45700" anchor="t" anchorCtr="0">
            <a:normAutofit/>
          </a:bodyPr>
          <a:lstStyle>
            <a:lvl1pPr marL="457200" marR="0" lvl="0" indent="-228600" algn="l">
              <a:lnSpc>
                <a:spcPct val="130000"/>
              </a:lnSpc>
              <a:spcBef>
                <a:spcPts val="420"/>
              </a:spcBef>
              <a:spcAft>
                <a:spcPts val="0"/>
              </a:spcAft>
              <a:buClr>
                <a:schemeClr val="dk1"/>
              </a:buClr>
              <a:buSzPts val="2100"/>
              <a:buFont typeface="Arial"/>
              <a:buNone/>
              <a:defRPr sz="2100" b="0" i="0" u="none" strike="noStrike" baseline="30000">
                <a:solidFill>
                  <a:schemeClr val="dk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3" name="Google Shape;43;p75"/>
          <p:cNvSpPr txBox="1">
            <a:spLocks noGrp="1"/>
          </p:cNvSpPr>
          <p:nvPr>
            <p:ph type="body" idx="3"/>
          </p:nvPr>
        </p:nvSpPr>
        <p:spPr>
          <a:xfrm>
            <a:off x="187367" y="1913195"/>
            <a:ext cx="3100979" cy="1597741"/>
          </a:xfrm>
          <a:prstGeom prst="rect">
            <a:avLst/>
          </a:prstGeom>
          <a:noFill/>
          <a:ln>
            <a:noFill/>
          </a:ln>
        </p:spPr>
        <p:txBody>
          <a:bodyPr spcFirstLastPara="1" wrap="square" lIns="91425" tIns="45700" rIns="91425" bIns="45700" anchor="ctr" anchorCtr="0">
            <a:normAutofit/>
          </a:bodyPr>
          <a:lstStyle>
            <a:lvl1pPr marL="457200" lvl="0" indent="-228600" algn="l">
              <a:lnSpc>
                <a:spcPct val="80000"/>
              </a:lnSpc>
              <a:spcBef>
                <a:spcPts val="1920"/>
              </a:spcBef>
              <a:spcAft>
                <a:spcPts val="0"/>
              </a:spcAft>
              <a:buClr>
                <a:schemeClr val="lt1"/>
              </a:buClr>
              <a:buSzPts val="9600"/>
              <a:buNone/>
              <a:defRPr sz="9600" b="1" i="0">
                <a:solidFill>
                  <a:schemeClr val="lt1"/>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4" name="Google Shape;44;p75" descr="USDA-PSU Icon row.eps"/>
          <p:cNvPicPr preferRelativeResize="0"/>
          <p:nvPr/>
        </p:nvPicPr>
        <p:blipFill rotWithShape="1">
          <a:blip r:embed="rId2">
            <a:alphaModFix/>
          </a:blip>
          <a:srcRect/>
          <a:stretch/>
        </p:blipFill>
        <p:spPr>
          <a:xfrm>
            <a:off x="463999" y="6340929"/>
            <a:ext cx="11117008" cy="290009"/>
          </a:xfrm>
          <a:prstGeom prst="rect">
            <a:avLst/>
          </a:prstGeom>
          <a:noFill/>
          <a:ln>
            <a:noFill/>
          </a:ln>
        </p:spPr>
      </p:pic>
      <p:pic>
        <p:nvPicPr>
          <p:cNvPr id="45" name="Google Shape;45;p75" descr="PSU lockup.eps"/>
          <p:cNvPicPr preferRelativeResize="0"/>
          <p:nvPr/>
        </p:nvPicPr>
        <p:blipFill rotWithShape="1">
          <a:blip r:embed="rId3">
            <a:alphaModFix/>
          </a:blip>
          <a:srcRect/>
          <a:stretch/>
        </p:blipFill>
        <p:spPr>
          <a:xfrm>
            <a:off x="10040480" y="583017"/>
            <a:ext cx="1670025" cy="370463"/>
          </a:xfrm>
          <a:prstGeom prst="rect">
            <a:avLst/>
          </a:prstGeom>
          <a:noFill/>
          <a:ln>
            <a:noFill/>
          </a:ln>
        </p:spPr>
      </p:pic>
    </p:spTree>
    <p:extLst>
      <p:ext uri="{BB962C8B-B14F-4D97-AF65-F5344CB8AC3E}">
        <p14:creationId xmlns:p14="http://schemas.microsoft.com/office/powerpoint/2010/main" val="103710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SU Long Content: Bullet">
  <p:cSld name="1_PSU Long Content: Bullet">
    <p:spTree>
      <p:nvGrpSpPr>
        <p:cNvPr id="1" name="Shape 25"/>
        <p:cNvGrpSpPr/>
        <p:nvPr/>
      </p:nvGrpSpPr>
      <p:grpSpPr>
        <a:xfrm>
          <a:off x="0" y="0"/>
          <a:ext cx="0" cy="0"/>
          <a:chOff x="0" y="0"/>
          <a:chExt cx="0" cy="0"/>
        </a:xfrm>
      </p:grpSpPr>
      <p:sp>
        <p:nvSpPr>
          <p:cNvPr id="26" name="Google Shape;26;p73"/>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73"/>
          <p:cNvSpPr txBox="1">
            <a:spLocks noGrp="1"/>
          </p:cNvSpPr>
          <p:nvPr>
            <p:ph type="body" idx="1"/>
          </p:nvPr>
        </p:nvSpPr>
        <p:spPr>
          <a:xfrm>
            <a:off x="810684" y="1477965"/>
            <a:ext cx="10414000" cy="4710399"/>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accent5"/>
              </a:buClr>
              <a:buSzPts val="3200"/>
              <a:buNone/>
              <a:defRPr>
                <a:solidFill>
                  <a:schemeClr val="accent5"/>
                </a:solidFill>
              </a:defRPr>
            </a:lvl1pPr>
            <a:lvl2pPr marL="914400" lvl="1" indent="-406400" algn="l">
              <a:spcBef>
                <a:spcPts val="560"/>
              </a:spcBef>
              <a:spcAft>
                <a:spcPts val="0"/>
              </a:spcAft>
              <a:buClr>
                <a:schemeClr val="accent5"/>
              </a:buClr>
              <a:buSzPts val="2800"/>
              <a:buChar char="•"/>
              <a:defRPr b="0" i="0">
                <a:latin typeface="Calibri"/>
                <a:ea typeface="Calibri"/>
                <a:cs typeface="Calibri"/>
                <a:sym typeface="Calibri"/>
              </a:defRPr>
            </a:lvl2pPr>
            <a:lvl3pPr marL="1371600" lvl="2" indent="-381000" algn="l">
              <a:spcBef>
                <a:spcPts val="480"/>
              </a:spcBef>
              <a:spcAft>
                <a:spcPts val="0"/>
              </a:spcAft>
              <a:buClr>
                <a:schemeClr val="accent5"/>
              </a:buClr>
              <a:buSzPts val="2400"/>
              <a:buChar char="–"/>
              <a:defRPr b="0" i="0">
                <a:latin typeface="Calibri"/>
                <a:ea typeface="Calibri"/>
                <a:cs typeface="Calibri"/>
                <a:sym typeface="Calibri"/>
              </a:defRPr>
            </a:lvl3pPr>
            <a:lvl4pPr marL="1828800" lvl="3" indent="-355600" algn="l">
              <a:spcBef>
                <a:spcPts val="400"/>
              </a:spcBef>
              <a:spcAft>
                <a:spcPts val="0"/>
              </a:spcAft>
              <a:buClr>
                <a:schemeClr val="accent5"/>
              </a:buClr>
              <a:buSzPts val="2000"/>
              <a:buChar char="•"/>
              <a:defRPr b="0" i="0">
                <a:latin typeface="Calibri"/>
                <a:ea typeface="Calibri"/>
                <a:cs typeface="Calibri"/>
                <a:sym typeface="Calibri"/>
              </a:defRPr>
            </a:lvl4pPr>
            <a:lvl5pPr marL="2286000" lvl="4" indent="-355600" algn="l">
              <a:spcBef>
                <a:spcPts val="400"/>
              </a:spcBef>
              <a:spcAft>
                <a:spcPts val="0"/>
              </a:spcAft>
              <a:buClr>
                <a:schemeClr val="accent5"/>
              </a:buClr>
              <a:buSzPts val="2000"/>
              <a:buChar char="»"/>
              <a:defRPr b="0" i="0">
                <a:latin typeface="Calibri"/>
                <a:ea typeface="Calibri"/>
                <a:cs typeface="Calibri"/>
                <a:sym typeface="Calibri"/>
              </a:defRPr>
            </a:lvl5pPr>
            <a:lvl6pPr marL="2743200" lvl="5" indent="-355600" algn="l">
              <a:spcBef>
                <a:spcPts val="400"/>
              </a:spcBef>
              <a:spcAft>
                <a:spcPts val="0"/>
              </a:spcAft>
              <a:buClr>
                <a:schemeClr val="accent5"/>
              </a:buClr>
              <a:buSzPts val="2000"/>
              <a:buChar char="–"/>
              <a:defRPr b="0" i="0">
                <a:latin typeface="Calibri"/>
                <a:ea typeface="Calibri"/>
                <a:cs typeface="Calibri"/>
                <a:sym typeface="Calibri"/>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8" name="Google Shape;28;p73" descr="USDA-PSU Icon row.eps"/>
          <p:cNvPicPr preferRelativeResize="0"/>
          <p:nvPr/>
        </p:nvPicPr>
        <p:blipFill rotWithShape="1">
          <a:blip r:embed="rId2">
            <a:alphaModFix/>
          </a:blip>
          <a:srcRect/>
          <a:stretch/>
        </p:blipFill>
        <p:spPr>
          <a:xfrm>
            <a:off x="463999" y="6340929"/>
            <a:ext cx="11117008" cy="290009"/>
          </a:xfrm>
          <a:prstGeom prst="rect">
            <a:avLst/>
          </a:prstGeom>
          <a:noFill/>
          <a:ln>
            <a:noFill/>
          </a:ln>
        </p:spPr>
      </p:pic>
      <p:pic>
        <p:nvPicPr>
          <p:cNvPr id="29" name="Google Shape;29;p73" descr="PSU lockup.eps"/>
          <p:cNvPicPr preferRelativeResize="0"/>
          <p:nvPr/>
        </p:nvPicPr>
        <p:blipFill rotWithShape="1">
          <a:blip r:embed="rId3">
            <a:alphaModFix/>
          </a:blip>
          <a:srcRect/>
          <a:stretch/>
        </p:blipFill>
        <p:spPr>
          <a:xfrm>
            <a:off x="10040480" y="583017"/>
            <a:ext cx="1670025" cy="370463"/>
          </a:xfrm>
          <a:prstGeom prst="rect">
            <a:avLst/>
          </a:prstGeom>
          <a:noFill/>
          <a:ln>
            <a:noFill/>
          </a:ln>
        </p:spPr>
      </p:pic>
    </p:spTree>
    <p:extLst>
      <p:ext uri="{BB962C8B-B14F-4D97-AF65-F5344CB8AC3E}">
        <p14:creationId xmlns:p14="http://schemas.microsoft.com/office/powerpoint/2010/main" val="3251272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9042400" cy="1143000"/>
          </a:xfrm>
        </p:spPr>
        <p:txBody>
          <a:bodyPr/>
          <a:lstStyle>
            <a:lvl1pPr>
              <a:defRPr b="1" baseline="0">
                <a:solidFill>
                  <a:schemeClr val="bg1"/>
                </a:solidFill>
                <a:latin typeface="+mj-lt"/>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5"/>
          <p:cNvSpPr>
            <a:spLocks noGrp="1"/>
          </p:cNvSpPr>
          <p:nvPr>
            <p:ph type="sldNum" sz="quarter" idx="10"/>
          </p:nvPr>
        </p:nvSpPr>
        <p:spPr>
          <a:xfrm>
            <a:off x="10363200" y="7162801"/>
            <a:ext cx="2844800" cy="365125"/>
          </a:xfrm>
        </p:spPr>
        <p:txBody>
          <a:bodyPr/>
          <a:lstStyle>
            <a:lvl1pPr>
              <a:defRPr/>
            </a:lvl1pPr>
          </a:lstStyle>
          <a:p>
            <a:pPr>
              <a:defRPr/>
            </a:pPr>
            <a:endParaRPr lang="en-US" dirty="0">
              <a:solidFill>
                <a:srgbClr val="000000">
                  <a:tint val="75000"/>
                </a:srgbClr>
              </a:solidFill>
            </a:endParaRPr>
          </a:p>
        </p:txBody>
      </p:sp>
    </p:spTree>
    <p:extLst>
      <p:ext uri="{BB962C8B-B14F-4D97-AF65-F5344CB8AC3E}">
        <p14:creationId xmlns:p14="http://schemas.microsoft.com/office/powerpoint/2010/main" val="2921173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SU cover page">
  <p:cSld name="PSU cover pag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72"/>
          <p:cNvSpPr txBox="1">
            <a:spLocks noGrp="1"/>
          </p:cNvSpPr>
          <p:nvPr>
            <p:ph type="subTitle" idx="1"/>
          </p:nvPr>
        </p:nvSpPr>
        <p:spPr>
          <a:xfrm>
            <a:off x="362047" y="3448002"/>
            <a:ext cx="7718093" cy="636905"/>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Clr>
                <a:schemeClr val="lt1"/>
              </a:buClr>
              <a:buSzPts val="3200"/>
              <a:buNone/>
              <a:defRPr b="0" i="1">
                <a:solidFill>
                  <a:schemeClr val="lt1"/>
                </a:solidFill>
                <a:latin typeface="Cambria"/>
                <a:ea typeface="Cambria"/>
                <a:cs typeface="Cambria"/>
                <a:sym typeface="Cambria"/>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SzPts val="2000"/>
              <a:buNone/>
              <a:defRPr>
                <a:solidFill>
                  <a:srgbClr val="888888"/>
                </a:solidFill>
              </a:defRPr>
            </a:lvl4pPr>
            <a:lvl5pPr lvl="4" algn="ctr">
              <a:spcBef>
                <a:spcPts val="400"/>
              </a:spcBef>
              <a:spcAft>
                <a:spcPts val="0"/>
              </a:spcAft>
              <a:buSzPts val="2000"/>
              <a:buNone/>
              <a:defRPr>
                <a:solidFill>
                  <a:srgbClr val="888888"/>
                </a:solidFill>
              </a:defRPr>
            </a:lvl5pPr>
            <a:lvl6pPr lvl="5" algn="ctr">
              <a:spcBef>
                <a:spcPts val="400"/>
              </a:spcBef>
              <a:spcAft>
                <a:spcPts val="0"/>
              </a:spcAft>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7" name="Google Shape;17;p72"/>
          <p:cNvSpPr txBox="1">
            <a:spLocks noGrp="1"/>
          </p:cNvSpPr>
          <p:nvPr>
            <p:ph type="title"/>
          </p:nvPr>
        </p:nvSpPr>
        <p:spPr>
          <a:xfrm>
            <a:off x="362047" y="2294807"/>
            <a:ext cx="7718093" cy="1143000"/>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Clr>
                <a:schemeClr val="lt1"/>
              </a:buClr>
              <a:buSzPts val="4400"/>
              <a:buFont typeface="Calibri"/>
              <a:buNone/>
              <a:defRPr sz="4400" b="1"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72"/>
          <p:cNvSpPr txBox="1">
            <a:spLocks noGrp="1"/>
          </p:cNvSpPr>
          <p:nvPr>
            <p:ph type="body" idx="2"/>
          </p:nvPr>
        </p:nvSpPr>
        <p:spPr>
          <a:xfrm>
            <a:off x="9275501" y="3359362"/>
            <a:ext cx="2676697" cy="253994"/>
          </a:xfrm>
          <a:prstGeom prst="rect">
            <a:avLst/>
          </a:prstGeom>
          <a:noFill/>
          <a:ln>
            <a:noFill/>
          </a:ln>
        </p:spPr>
        <p:txBody>
          <a:bodyPr spcFirstLastPara="1" wrap="square" lIns="91425" tIns="45700" rIns="91425" bIns="45700" anchor="ctr" anchorCtr="0">
            <a:normAutofit/>
          </a:bodyPr>
          <a:lstStyle>
            <a:lvl1pPr marL="457200" lvl="0" indent="-228600" algn="l">
              <a:lnSpc>
                <a:spcPct val="70000"/>
              </a:lnSpc>
              <a:spcBef>
                <a:spcPts val="360"/>
              </a:spcBef>
              <a:spcAft>
                <a:spcPts val="0"/>
              </a:spcAft>
              <a:buClr>
                <a:schemeClr val="lt1"/>
              </a:buClr>
              <a:buSzPts val="1800"/>
              <a:buNone/>
              <a:defRPr sz="1800">
                <a:solidFill>
                  <a:schemeClr val="lt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 name="Google Shape;19;p72"/>
          <p:cNvSpPr txBox="1">
            <a:spLocks noGrp="1"/>
          </p:cNvSpPr>
          <p:nvPr>
            <p:ph type="body" idx="3"/>
          </p:nvPr>
        </p:nvSpPr>
        <p:spPr>
          <a:xfrm>
            <a:off x="9275501" y="3580578"/>
            <a:ext cx="2676697" cy="516193"/>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220"/>
              </a:spcBef>
              <a:spcAft>
                <a:spcPts val="0"/>
              </a:spcAft>
              <a:buClr>
                <a:schemeClr val="lt1"/>
              </a:buClr>
              <a:buSzPts val="1100"/>
              <a:buFont typeface="Arial"/>
              <a:buNone/>
              <a:defRPr sz="1100" b="0" i="1">
                <a:solidFill>
                  <a:schemeClr val="lt1"/>
                </a:solidFill>
                <a:latin typeface="Cambria"/>
                <a:ea typeface="Cambria"/>
                <a:cs typeface="Cambria"/>
                <a:sym typeface="Cambria"/>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20" name="Google Shape;20;p72"/>
          <p:cNvCxnSpPr/>
          <p:nvPr/>
        </p:nvCxnSpPr>
        <p:spPr>
          <a:xfrm>
            <a:off x="9362904" y="3072582"/>
            <a:ext cx="2676697" cy="0"/>
          </a:xfrm>
          <a:prstGeom prst="straightConnector1">
            <a:avLst/>
          </a:prstGeom>
          <a:noFill/>
          <a:ln w="25400" cap="flat" cmpd="sng">
            <a:solidFill>
              <a:schemeClr val="lt1"/>
            </a:solidFill>
            <a:prstDash val="solid"/>
            <a:round/>
            <a:headEnd type="none" w="sm" len="sm"/>
            <a:tailEnd type="none" w="sm" len="sm"/>
          </a:ln>
        </p:spPr>
      </p:cxnSp>
      <p:sp>
        <p:nvSpPr>
          <p:cNvPr id="21" name="Google Shape;21;p72"/>
          <p:cNvSpPr txBox="1">
            <a:spLocks noGrp="1"/>
          </p:cNvSpPr>
          <p:nvPr>
            <p:ph type="body" idx="4"/>
          </p:nvPr>
        </p:nvSpPr>
        <p:spPr>
          <a:xfrm>
            <a:off x="9275501" y="4293427"/>
            <a:ext cx="2676697" cy="253994"/>
          </a:xfrm>
          <a:prstGeom prst="rect">
            <a:avLst/>
          </a:prstGeom>
          <a:noFill/>
          <a:ln>
            <a:noFill/>
          </a:ln>
        </p:spPr>
        <p:txBody>
          <a:bodyPr spcFirstLastPara="1" wrap="square" lIns="91425" tIns="45700" rIns="91425" bIns="45700" anchor="ctr" anchorCtr="0">
            <a:normAutofit/>
          </a:bodyPr>
          <a:lstStyle>
            <a:lvl1pPr marL="457200" lvl="0" indent="-228600" algn="l">
              <a:lnSpc>
                <a:spcPct val="70000"/>
              </a:lnSpc>
              <a:spcBef>
                <a:spcPts val="360"/>
              </a:spcBef>
              <a:spcAft>
                <a:spcPts val="0"/>
              </a:spcAft>
              <a:buClr>
                <a:schemeClr val="lt1"/>
              </a:buClr>
              <a:buSzPts val="1800"/>
              <a:buNone/>
              <a:defRPr sz="1800">
                <a:solidFill>
                  <a:schemeClr val="lt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72"/>
          <p:cNvSpPr txBox="1">
            <a:spLocks noGrp="1"/>
          </p:cNvSpPr>
          <p:nvPr>
            <p:ph type="body" idx="5"/>
          </p:nvPr>
        </p:nvSpPr>
        <p:spPr>
          <a:xfrm>
            <a:off x="9275501" y="4514643"/>
            <a:ext cx="2676697" cy="45064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20"/>
              </a:spcBef>
              <a:spcAft>
                <a:spcPts val="0"/>
              </a:spcAft>
              <a:buClr>
                <a:schemeClr val="lt1"/>
              </a:buClr>
              <a:buSzPts val="1100"/>
              <a:buNone/>
              <a:defRPr sz="1100" b="0" i="1">
                <a:solidFill>
                  <a:schemeClr val="lt1"/>
                </a:solidFill>
                <a:latin typeface="Cambria"/>
                <a:ea typeface="Cambria"/>
                <a:cs typeface="Cambria"/>
                <a:sym typeface="Cambria"/>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3" name="Google Shape;23;p72" descr="USDA-Official Logo.eps"/>
          <p:cNvPicPr preferRelativeResize="0"/>
          <p:nvPr/>
        </p:nvPicPr>
        <p:blipFill rotWithShape="1">
          <a:blip r:embed="rId3">
            <a:alphaModFix/>
          </a:blip>
          <a:srcRect/>
          <a:stretch/>
        </p:blipFill>
        <p:spPr>
          <a:xfrm>
            <a:off x="362047" y="6210479"/>
            <a:ext cx="3199416" cy="367097"/>
          </a:xfrm>
          <a:prstGeom prst="rect">
            <a:avLst/>
          </a:prstGeom>
          <a:noFill/>
          <a:ln>
            <a:noFill/>
          </a:ln>
        </p:spPr>
      </p:pic>
      <p:pic>
        <p:nvPicPr>
          <p:cNvPr id="24" name="Google Shape;24;p72" descr="PSU lockup.eps"/>
          <p:cNvPicPr preferRelativeResize="0"/>
          <p:nvPr/>
        </p:nvPicPr>
        <p:blipFill rotWithShape="1">
          <a:blip r:embed="rId4">
            <a:alphaModFix/>
          </a:blip>
          <a:srcRect/>
          <a:stretch/>
        </p:blipFill>
        <p:spPr>
          <a:xfrm>
            <a:off x="9362903" y="2441078"/>
            <a:ext cx="2404533" cy="5334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SU Long Content: Bullet">
  <p:cSld name="PSU Long Content: Bullet">
    <p:spTree>
      <p:nvGrpSpPr>
        <p:cNvPr id="1" name="Shape 25"/>
        <p:cNvGrpSpPr/>
        <p:nvPr/>
      </p:nvGrpSpPr>
      <p:grpSpPr>
        <a:xfrm>
          <a:off x="0" y="0"/>
          <a:ext cx="0" cy="0"/>
          <a:chOff x="0" y="0"/>
          <a:chExt cx="0" cy="0"/>
        </a:xfrm>
      </p:grpSpPr>
      <p:sp>
        <p:nvSpPr>
          <p:cNvPr id="26" name="Google Shape;26;p73"/>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73"/>
          <p:cNvSpPr txBox="1">
            <a:spLocks noGrp="1"/>
          </p:cNvSpPr>
          <p:nvPr>
            <p:ph type="body" idx="1"/>
          </p:nvPr>
        </p:nvSpPr>
        <p:spPr>
          <a:xfrm>
            <a:off x="810684" y="1477965"/>
            <a:ext cx="10414000" cy="4710399"/>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accent5"/>
              </a:buClr>
              <a:buSzPts val="3200"/>
              <a:buNone/>
              <a:defRPr>
                <a:solidFill>
                  <a:schemeClr val="accent5"/>
                </a:solidFill>
              </a:defRPr>
            </a:lvl1pPr>
            <a:lvl2pPr marL="914400" lvl="1" indent="-406400" algn="l">
              <a:spcBef>
                <a:spcPts val="560"/>
              </a:spcBef>
              <a:spcAft>
                <a:spcPts val="0"/>
              </a:spcAft>
              <a:buClr>
                <a:schemeClr val="accent5"/>
              </a:buClr>
              <a:buSzPts val="2800"/>
              <a:buChar char="•"/>
              <a:defRPr b="0" i="0">
                <a:latin typeface="Calibri"/>
                <a:ea typeface="Calibri"/>
                <a:cs typeface="Calibri"/>
                <a:sym typeface="Calibri"/>
              </a:defRPr>
            </a:lvl2pPr>
            <a:lvl3pPr marL="1371600" lvl="2" indent="-381000" algn="l">
              <a:spcBef>
                <a:spcPts val="480"/>
              </a:spcBef>
              <a:spcAft>
                <a:spcPts val="0"/>
              </a:spcAft>
              <a:buClr>
                <a:schemeClr val="accent5"/>
              </a:buClr>
              <a:buSzPts val="2400"/>
              <a:buChar char="–"/>
              <a:defRPr b="0" i="0">
                <a:latin typeface="Calibri"/>
                <a:ea typeface="Calibri"/>
                <a:cs typeface="Calibri"/>
                <a:sym typeface="Calibri"/>
              </a:defRPr>
            </a:lvl3pPr>
            <a:lvl4pPr marL="1828800" lvl="3" indent="-355600" algn="l">
              <a:spcBef>
                <a:spcPts val="400"/>
              </a:spcBef>
              <a:spcAft>
                <a:spcPts val="0"/>
              </a:spcAft>
              <a:buClr>
                <a:schemeClr val="accent5"/>
              </a:buClr>
              <a:buSzPts val="2000"/>
              <a:buChar char="•"/>
              <a:defRPr b="0" i="0">
                <a:latin typeface="Calibri"/>
                <a:ea typeface="Calibri"/>
                <a:cs typeface="Calibri"/>
                <a:sym typeface="Calibri"/>
              </a:defRPr>
            </a:lvl4pPr>
            <a:lvl5pPr marL="2286000" lvl="4" indent="-355600" algn="l">
              <a:spcBef>
                <a:spcPts val="400"/>
              </a:spcBef>
              <a:spcAft>
                <a:spcPts val="0"/>
              </a:spcAft>
              <a:buClr>
                <a:schemeClr val="accent5"/>
              </a:buClr>
              <a:buSzPts val="2000"/>
              <a:buChar char="»"/>
              <a:defRPr b="0" i="0">
                <a:latin typeface="Calibri"/>
                <a:ea typeface="Calibri"/>
                <a:cs typeface="Calibri"/>
                <a:sym typeface="Calibri"/>
              </a:defRPr>
            </a:lvl5pPr>
            <a:lvl6pPr marL="2743200" lvl="5" indent="-355600" algn="l">
              <a:spcBef>
                <a:spcPts val="400"/>
              </a:spcBef>
              <a:spcAft>
                <a:spcPts val="0"/>
              </a:spcAft>
              <a:buClr>
                <a:schemeClr val="accent5"/>
              </a:buClr>
              <a:buSzPts val="2000"/>
              <a:buChar char="–"/>
              <a:defRPr b="0" i="0">
                <a:latin typeface="Calibri"/>
                <a:ea typeface="Calibri"/>
                <a:cs typeface="Calibri"/>
                <a:sym typeface="Calibri"/>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8" name="Google Shape;28;p73" descr="USDA-PSU Icon row.eps"/>
          <p:cNvPicPr preferRelativeResize="0"/>
          <p:nvPr/>
        </p:nvPicPr>
        <p:blipFill rotWithShape="1">
          <a:blip r:embed="rId2">
            <a:alphaModFix/>
          </a:blip>
          <a:srcRect/>
          <a:stretch/>
        </p:blipFill>
        <p:spPr>
          <a:xfrm>
            <a:off x="463999" y="6340929"/>
            <a:ext cx="11117008" cy="290009"/>
          </a:xfrm>
          <a:prstGeom prst="rect">
            <a:avLst/>
          </a:prstGeom>
          <a:noFill/>
          <a:ln>
            <a:noFill/>
          </a:ln>
        </p:spPr>
      </p:pic>
      <p:pic>
        <p:nvPicPr>
          <p:cNvPr id="29" name="Google Shape;29;p73" descr="PSU lockup.eps"/>
          <p:cNvPicPr preferRelativeResize="0"/>
          <p:nvPr/>
        </p:nvPicPr>
        <p:blipFill rotWithShape="1">
          <a:blip r:embed="rId3">
            <a:alphaModFix/>
          </a:blip>
          <a:srcRect/>
          <a:stretch/>
        </p:blipFill>
        <p:spPr>
          <a:xfrm>
            <a:off x="10040480" y="583017"/>
            <a:ext cx="1670025" cy="37046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SU Content: Call-Out ">
  <p:cSld name="PSU Content: Call-Out ">
    <p:spTree>
      <p:nvGrpSpPr>
        <p:cNvPr id="1" name="Shape 30"/>
        <p:cNvGrpSpPr/>
        <p:nvPr/>
      </p:nvGrpSpPr>
      <p:grpSpPr>
        <a:xfrm>
          <a:off x="0" y="0"/>
          <a:ext cx="0" cy="0"/>
          <a:chOff x="0" y="0"/>
          <a:chExt cx="0" cy="0"/>
        </a:xfrm>
      </p:grpSpPr>
      <p:sp>
        <p:nvSpPr>
          <p:cNvPr id="31" name="Google Shape;31;p74"/>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74"/>
          <p:cNvSpPr txBox="1">
            <a:spLocks noGrp="1"/>
          </p:cNvSpPr>
          <p:nvPr>
            <p:ph type="body" idx="1"/>
          </p:nvPr>
        </p:nvSpPr>
        <p:spPr>
          <a:xfrm>
            <a:off x="3879925" y="2564582"/>
            <a:ext cx="7811729" cy="598129"/>
          </a:xfrm>
          <a:prstGeom prst="rect">
            <a:avLst/>
          </a:prstGeom>
          <a:noFill/>
          <a:ln>
            <a:noFill/>
          </a:ln>
        </p:spPr>
        <p:txBody>
          <a:bodyPr spcFirstLastPara="1" wrap="square" lIns="91425" tIns="45700" rIns="91425" bIns="45700" anchor="ctr" anchorCtr="0">
            <a:normAutofit/>
          </a:bodyPr>
          <a:lstStyle>
            <a:lvl1pPr marL="457200" lvl="0" indent="-228600" algn="l">
              <a:lnSpc>
                <a:spcPct val="80000"/>
              </a:lnSpc>
              <a:spcBef>
                <a:spcPts val="560"/>
              </a:spcBef>
              <a:spcAft>
                <a:spcPts val="0"/>
              </a:spcAft>
              <a:buClr>
                <a:schemeClr val="accent5"/>
              </a:buClr>
              <a:buSzPts val="2800"/>
              <a:buNone/>
              <a:defRPr sz="2800" b="1" i="0">
                <a:solidFill>
                  <a:schemeClr val="accent5"/>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 name="Google Shape;33;p74"/>
          <p:cNvSpPr/>
          <p:nvPr/>
        </p:nvSpPr>
        <p:spPr>
          <a:xfrm rot="5400000">
            <a:off x="971648" y="1592933"/>
            <a:ext cx="1842933" cy="3786229"/>
          </a:xfrm>
          <a:custGeom>
            <a:avLst/>
            <a:gdLst/>
            <a:ahLst/>
            <a:cxnLst/>
            <a:rect l="l" t="t" r="r" b="b"/>
            <a:pathLst>
              <a:path w="1949450" h="2839672" extrusionOk="0">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 name="Google Shape;34;p74"/>
          <p:cNvSpPr txBox="1">
            <a:spLocks noGrp="1"/>
          </p:cNvSpPr>
          <p:nvPr>
            <p:ph type="body" idx="2"/>
          </p:nvPr>
        </p:nvSpPr>
        <p:spPr>
          <a:xfrm>
            <a:off x="3879925" y="3236456"/>
            <a:ext cx="7811729" cy="1818963"/>
          </a:xfrm>
          <a:prstGeom prst="rect">
            <a:avLst/>
          </a:prstGeom>
          <a:noFill/>
          <a:ln>
            <a:noFill/>
          </a:ln>
        </p:spPr>
        <p:txBody>
          <a:bodyPr spcFirstLastPara="1" wrap="square" lIns="91425" tIns="45700" rIns="91425" bIns="45700" anchor="t" anchorCtr="0">
            <a:normAutofit/>
          </a:bodyPr>
          <a:lstStyle>
            <a:lvl1pPr marL="457200" marR="0" lvl="0" indent="-228600" algn="l">
              <a:lnSpc>
                <a:spcPct val="130000"/>
              </a:lnSpc>
              <a:spcBef>
                <a:spcPts val="420"/>
              </a:spcBef>
              <a:spcAft>
                <a:spcPts val="0"/>
              </a:spcAft>
              <a:buClr>
                <a:schemeClr val="dk1"/>
              </a:buClr>
              <a:buSzPts val="2100"/>
              <a:buFont typeface="Arial"/>
              <a:buNone/>
              <a:defRPr sz="2100" b="0" i="0" u="none" strike="noStrike" baseline="30000">
                <a:solidFill>
                  <a:schemeClr val="dk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 name="Google Shape;35;p74"/>
          <p:cNvSpPr txBox="1">
            <a:spLocks noGrp="1"/>
          </p:cNvSpPr>
          <p:nvPr>
            <p:ph type="body" idx="3"/>
          </p:nvPr>
        </p:nvSpPr>
        <p:spPr>
          <a:xfrm>
            <a:off x="187367" y="2712065"/>
            <a:ext cx="3100979" cy="1597741"/>
          </a:xfrm>
          <a:prstGeom prst="rect">
            <a:avLst/>
          </a:prstGeom>
          <a:noFill/>
          <a:ln>
            <a:noFill/>
          </a:ln>
        </p:spPr>
        <p:txBody>
          <a:bodyPr spcFirstLastPara="1" wrap="square" lIns="91425" tIns="45700" rIns="91425" bIns="45700" anchor="ctr" anchorCtr="0">
            <a:normAutofit/>
          </a:bodyPr>
          <a:lstStyle>
            <a:lvl1pPr marL="457200" lvl="0" indent="-228600" algn="l">
              <a:lnSpc>
                <a:spcPct val="80000"/>
              </a:lnSpc>
              <a:spcBef>
                <a:spcPts val="1920"/>
              </a:spcBef>
              <a:spcAft>
                <a:spcPts val="0"/>
              </a:spcAft>
              <a:buClr>
                <a:schemeClr val="lt1"/>
              </a:buClr>
              <a:buSzPts val="9600"/>
              <a:buNone/>
              <a:defRPr sz="9600" b="1" i="0">
                <a:solidFill>
                  <a:schemeClr val="lt1"/>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6" name="Google Shape;36;p74" descr="USDA-PSU Icon row.eps"/>
          <p:cNvPicPr preferRelativeResize="0"/>
          <p:nvPr/>
        </p:nvPicPr>
        <p:blipFill rotWithShape="1">
          <a:blip r:embed="rId2">
            <a:alphaModFix/>
          </a:blip>
          <a:srcRect/>
          <a:stretch/>
        </p:blipFill>
        <p:spPr>
          <a:xfrm>
            <a:off x="463999" y="6340929"/>
            <a:ext cx="11117008" cy="290009"/>
          </a:xfrm>
          <a:prstGeom prst="rect">
            <a:avLst/>
          </a:prstGeom>
          <a:noFill/>
          <a:ln>
            <a:noFill/>
          </a:ln>
        </p:spPr>
      </p:pic>
      <p:pic>
        <p:nvPicPr>
          <p:cNvPr id="37" name="Google Shape;37;p74" descr="PSU lockup.eps"/>
          <p:cNvPicPr preferRelativeResize="0"/>
          <p:nvPr/>
        </p:nvPicPr>
        <p:blipFill rotWithShape="1">
          <a:blip r:embed="rId3">
            <a:alphaModFix/>
          </a:blip>
          <a:srcRect/>
          <a:stretch/>
        </p:blipFill>
        <p:spPr>
          <a:xfrm>
            <a:off x="10040480" y="583017"/>
            <a:ext cx="1670025" cy="37046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SU Long Content: Call-Out ">
  <p:cSld name="PSU Long Content: Call-Out ">
    <p:spTree>
      <p:nvGrpSpPr>
        <p:cNvPr id="1" name="Shape 38"/>
        <p:cNvGrpSpPr/>
        <p:nvPr/>
      </p:nvGrpSpPr>
      <p:grpSpPr>
        <a:xfrm>
          <a:off x="0" y="0"/>
          <a:ext cx="0" cy="0"/>
          <a:chOff x="0" y="0"/>
          <a:chExt cx="0" cy="0"/>
        </a:xfrm>
      </p:grpSpPr>
      <p:sp>
        <p:nvSpPr>
          <p:cNvPr id="39" name="Google Shape;39;p75"/>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75"/>
          <p:cNvSpPr txBox="1">
            <a:spLocks noGrp="1"/>
          </p:cNvSpPr>
          <p:nvPr>
            <p:ph type="body" idx="1"/>
          </p:nvPr>
        </p:nvSpPr>
        <p:spPr>
          <a:xfrm>
            <a:off x="3786230" y="1845414"/>
            <a:ext cx="7811729" cy="598129"/>
          </a:xfrm>
          <a:prstGeom prst="rect">
            <a:avLst/>
          </a:prstGeom>
          <a:noFill/>
          <a:ln>
            <a:noFill/>
          </a:ln>
        </p:spPr>
        <p:txBody>
          <a:bodyPr spcFirstLastPara="1" wrap="square" lIns="91425" tIns="45700" rIns="91425" bIns="45700" anchor="ctr" anchorCtr="0">
            <a:normAutofit/>
          </a:bodyPr>
          <a:lstStyle>
            <a:lvl1pPr marL="457200" lvl="0" indent="-228600" algn="l">
              <a:lnSpc>
                <a:spcPct val="80000"/>
              </a:lnSpc>
              <a:spcBef>
                <a:spcPts val="560"/>
              </a:spcBef>
              <a:spcAft>
                <a:spcPts val="0"/>
              </a:spcAft>
              <a:buClr>
                <a:schemeClr val="accent5"/>
              </a:buClr>
              <a:buSzPts val="2800"/>
              <a:buNone/>
              <a:defRPr sz="2800" b="1" i="0">
                <a:solidFill>
                  <a:schemeClr val="accent5"/>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 name="Google Shape;41;p75"/>
          <p:cNvSpPr/>
          <p:nvPr/>
        </p:nvSpPr>
        <p:spPr>
          <a:xfrm rot="5400000">
            <a:off x="971648" y="794062"/>
            <a:ext cx="1842933" cy="3786229"/>
          </a:xfrm>
          <a:custGeom>
            <a:avLst/>
            <a:gdLst/>
            <a:ahLst/>
            <a:cxnLst/>
            <a:rect l="l" t="t" r="r" b="b"/>
            <a:pathLst>
              <a:path w="1949450" h="2839672" extrusionOk="0">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 name="Google Shape;42;p75"/>
          <p:cNvSpPr txBox="1">
            <a:spLocks noGrp="1"/>
          </p:cNvSpPr>
          <p:nvPr>
            <p:ph type="body" idx="2"/>
          </p:nvPr>
        </p:nvSpPr>
        <p:spPr>
          <a:xfrm>
            <a:off x="3786230" y="2601453"/>
            <a:ext cx="7811729" cy="3390638"/>
          </a:xfrm>
          <a:prstGeom prst="rect">
            <a:avLst/>
          </a:prstGeom>
          <a:noFill/>
          <a:ln>
            <a:noFill/>
          </a:ln>
        </p:spPr>
        <p:txBody>
          <a:bodyPr spcFirstLastPara="1" wrap="square" lIns="91425" tIns="45700" rIns="91425" bIns="45700" anchor="t" anchorCtr="0">
            <a:normAutofit/>
          </a:bodyPr>
          <a:lstStyle>
            <a:lvl1pPr marL="457200" marR="0" lvl="0" indent="-228600" algn="l">
              <a:lnSpc>
                <a:spcPct val="130000"/>
              </a:lnSpc>
              <a:spcBef>
                <a:spcPts val="420"/>
              </a:spcBef>
              <a:spcAft>
                <a:spcPts val="0"/>
              </a:spcAft>
              <a:buClr>
                <a:schemeClr val="dk1"/>
              </a:buClr>
              <a:buSzPts val="2100"/>
              <a:buFont typeface="Arial"/>
              <a:buNone/>
              <a:defRPr sz="2100" b="0" i="0" u="none" strike="noStrike" baseline="30000">
                <a:solidFill>
                  <a:schemeClr val="dk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3" name="Google Shape;43;p75"/>
          <p:cNvSpPr txBox="1">
            <a:spLocks noGrp="1"/>
          </p:cNvSpPr>
          <p:nvPr>
            <p:ph type="body" idx="3"/>
          </p:nvPr>
        </p:nvSpPr>
        <p:spPr>
          <a:xfrm>
            <a:off x="187367" y="1913195"/>
            <a:ext cx="3100979" cy="1597741"/>
          </a:xfrm>
          <a:prstGeom prst="rect">
            <a:avLst/>
          </a:prstGeom>
          <a:noFill/>
          <a:ln>
            <a:noFill/>
          </a:ln>
        </p:spPr>
        <p:txBody>
          <a:bodyPr spcFirstLastPara="1" wrap="square" lIns="91425" tIns="45700" rIns="91425" bIns="45700" anchor="ctr" anchorCtr="0">
            <a:normAutofit/>
          </a:bodyPr>
          <a:lstStyle>
            <a:lvl1pPr marL="457200" lvl="0" indent="-228600" algn="l">
              <a:lnSpc>
                <a:spcPct val="80000"/>
              </a:lnSpc>
              <a:spcBef>
                <a:spcPts val="1920"/>
              </a:spcBef>
              <a:spcAft>
                <a:spcPts val="0"/>
              </a:spcAft>
              <a:buClr>
                <a:schemeClr val="lt1"/>
              </a:buClr>
              <a:buSzPts val="9600"/>
              <a:buNone/>
              <a:defRPr sz="9600" b="1" i="0">
                <a:solidFill>
                  <a:schemeClr val="lt1"/>
                </a:solidFill>
                <a:latin typeface="Calibri"/>
                <a:ea typeface="Calibri"/>
                <a:cs typeface="Calibri"/>
                <a:sym typeface="Calibri"/>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4" name="Google Shape;44;p75" descr="USDA-PSU Icon row.eps"/>
          <p:cNvPicPr preferRelativeResize="0"/>
          <p:nvPr/>
        </p:nvPicPr>
        <p:blipFill rotWithShape="1">
          <a:blip r:embed="rId2">
            <a:alphaModFix/>
          </a:blip>
          <a:srcRect/>
          <a:stretch/>
        </p:blipFill>
        <p:spPr>
          <a:xfrm>
            <a:off x="463999" y="6340929"/>
            <a:ext cx="11117008" cy="290009"/>
          </a:xfrm>
          <a:prstGeom prst="rect">
            <a:avLst/>
          </a:prstGeom>
          <a:noFill/>
          <a:ln>
            <a:noFill/>
          </a:ln>
        </p:spPr>
      </p:pic>
      <p:pic>
        <p:nvPicPr>
          <p:cNvPr id="45" name="Google Shape;45;p75" descr="PSU lockup.eps"/>
          <p:cNvPicPr preferRelativeResize="0"/>
          <p:nvPr/>
        </p:nvPicPr>
        <p:blipFill rotWithShape="1">
          <a:blip r:embed="rId3">
            <a:alphaModFix/>
          </a:blip>
          <a:srcRect/>
          <a:stretch/>
        </p:blipFill>
        <p:spPr>
          <a:xfrm>
            <a:off x="10040480" y="583017"/>
            <a:ext cx="1670025" cy="37046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SU Content: Photo">
  <p:cSld name="PSU Content: Photo">
    <p:spTree>
      <p:nvGrpSpPr>
        <p:cNvPr id="1" name="Shape 46"/>
        <p:cNvGrpSpPr/>
        <p:nvPr/>
      </p:nvGrpSpPr>
      <p:grpSpPr>
        <a:xfrm>
          <a:off x="0" y="0"/>
          <a:ext cx="0" cy="0"/>
          <a:chOff x="0" y="0"/>
          <a:chExt cx="0" cy="0"/>
        </a:xfrm>
      </p:grpSpPr>
      <p:sp>
        <p:nvSpPr>
          <p:cNvPr id="47" name="Google Shape;47;p76"/>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6"/>
          <p:cNvSpPr txBox="1">
            <a:spLocks noGrp="1"/>
          </p:cNvSpPr>
          <p:nvPr>
            <p:ph type="body" idx="1"/>
          </p:nvPr>
        </p:nvSpPr>
        <p:spPr>
          <a:xfrm>
            <a:off x="6850303" y="3009670"/>
            <a:ext cx="4841351" cy="2079402"/>
          </a:xfrm>
          <a:prstGeom prst="rect">
            <a:avLst/>
          </a:prstGeom>
          <a:noFill/>
          <a:ln>
            <a:noFill/>
          </a:ln>
        </p:spPr>
        <p:txBody>
          <a:bodyPr spcFirstLastPara="1" wrap="square" lIns="91425" tIns="45700" rIns="91425" bIns="45700" anchor="t" anchorCtr="0">
            <a:normAutofit/>
          </a:bodyPr>
          <a:lstStyle>
            <a:lvl1pPr marL="457200" marR="0" lvl="0" indent="-228600" algn="l">
              <a:lnSpc>
                <a:spcPct val="130000"/>
              </a:lnSpc>
              <a:spcBef>
                <a:spcPts val="420"/>
              </a:spcBef>
              <a:spcAft>
                <a:spcPts val="0"/>
              </a:spcAft>
              <a:buClr>
                <a:schemeClr val="dk1"/>
              </a:buClr>
              <a:buSzPts val="2100"/>
              <a:buFont typeface="Arial"/>
              <a:buNone/>
              <a:defRPr sz="2100" b="0" i="0" u="none" strike="noStrike" baseline="30000">
                <a:solidFill>
                  <a:schemeClr val="dk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 name="Google Shape;49;p76"/>
          <p:cNvSpPr>
            <a:spLocks noGrp="1"/>
          </p:cNvSpPr>
          <p:nvPr>
            <p:ph type="pic" idx="2"/>
          </p:nvPr>
        </p:nvSpPr>
        <p:spPr>
          <a:xfrm>
            <a:off x="1" y="2348004"/>
            <a:ext cx="6446761" cy="2997404"/>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50" name="Google Shape;50;p76"/>
          <p:cNvCxnSpPr/>
          <p:nvPr/>
        </p:nvCxnSpPr>
        <p:spPr>
          <a:xfrm>
            <a:off x="6850303" y="2779157"/>
            <a:ext cx="4863783" cy="0"/>
          </a:xfrm>
          <a:prstGeom prst="straightConnector1">
            <a:avLst/>
          </a:prstGeom>
          <a:noFill/>
          <a:ln w="25400" cap="flat" cmpd="sng">
            <a:solidFill>
              <a:schemeClr val="accent5"/>
            </a:solidFill>
            <a:prstDash val="solid"/>
            <a:round/>
            <a:headEnd type="none" w="sm" len="sm"/>
            <a:tailEnd type="none" w="sm" len="sm"/>
          </a:ln>
        </p:spPr>
      </p:cxnSp>
      <p:pic>
        <p:nvPicPr>
          <p:cNvPr id="51" name="Google Shape;51;p76" descr="USDA-PSU Icon row.eps"/>
          <p:cNvPicPr preferRelativeResize="0"/>
          <p:nvPr/>
        </p:nvPicPr>
        <p:blipFill rotWithShape="1">
          <a:blip r:embed="rId2">
            <a:alphaModFix/>
          </a:blip>
          <a:srcRect/>
          <a:stretch/>
        </p:blipFill>
        <p:spPr>
          <a:xfrm>
            <a:off x="463999" y="6340929"/>
            <a:ext cx="11117008" cy="290009"/>
          </a:xfrm>
          <a:prstGeom prst="rect">
            <a:avLst/>
          </a:prstGeom>
          <a:noFill/>
          <a:ln>
            <a:noFill/>
          </a:ln>
        </p:spPr>
      </p:pic>
      <p:pic>
        <p:nvPicPr>
          <p:cNvPr id="52" name="Google Shape;52;p76" descr="PSU lockup.eps"/>
          <p:cNvPicPr preferRelativeResize="0"/>
          <p:nvPr/>
        </p:nvPicPr>
        <p:blipFill rotWithShape="1">
          <a:blip r:embed="rId3">
            <a:alphaModFix/>
          </a:blip>
          <a:srcRect/>
          <a:stretch/>
        </p:blipFill>
        <p:spPr>
          <a:xfrm>
            <a:off x="10040480" y="583017"/>
            <a:ext cx="1670025" cy="370463"/>
          </a:xfrm>
          <a:prstGeom prst="rect">
            <a:avLst/>
          </a:prstGeom>
          <a:noFill/>
          <a:ln>
            <a:noFill/>
          </a:ln>
        </p:spPr>
      </p:pic>
      <p:sp>
        <p:nvSpPr>
          <p:cNvPr id="53" name="Google Shape;53;p76"/>
          <p:cNvSpPr>
            <a:spLocks noGrp="1"/>
          </p:cNvSpPr>
          <p:nvPr>
            <p:ph type="pic" idx="3"/>
          </p:nvPr>
        </p:nvSpPr>
        <p:spPr>
          <a:xfrm>
            <a:off x="8534401" y="1997484"/>
            <a:ext cx="1071033" cy="660400"/>
          </a:xfrm>
          <a:prstGeom prst="rect">
            <a:avLst/>
          </a:prstGeom>
          <a:noFill/>
          <a:ln>
            <a:noFill/>
          </a:ln>
        </p:spPr>
        <p:txBody>
          <a:bodyPr spcFirstLastPara="1" wrap="square" lIns="91425" tIns="45700" rIns="91425" bIns="45700" anchor="t" anchorCtr="0">
            <a:normAutofit/>
          </a:bodyPr>
          <a:lstStyle>
            <a:lvl1pPr marR="0" lvl="0" algn="l" rtl="0">
              <a:spcBef>
                <a:spcPts val="280"/>
              </a:spcBef>
              <a:spcAft>
                <a:spcPts val="0"/>
              </a:spcAft>
              <a:buClr>
                <a:schemeClr val="accent5"/>
              </a:buClr>
              <a:buSzPts val="1400"/>
              <a:buFont typeface="Arial"/>
              <a:buNone/>
              <a:defRPr sz="14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SU Divider">
  <p:cSld name="PSU Divider">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77"/>
          <p:cNvSpPr txBox="1">
            <a:spLocks noGrp="1"/>
          </p:cNvSpPr>
          <p:nvPr>
            <p:ph type="subTitle" idx="1"/>
          </p:nvPr>
        </p:nvSpPr>
        <p:spPr>
          <a:xfrm>
            <a:off x="456873" y="3973105"/>
            <a:ext cx="11260992" cy="636905"/>
          </a:xfrm>
          <a:prstGeom prst="rect">
            <a:avLst/>
          </a:prstGeom>
          <a:noFill/>
          <a:ln>
            <a:noFill/>
          </a:ln>
        </p:spPr>
        <p:txBody>
          <a:bodyPr spcFirstLastPara="1" wrap="square" lIns="91425" tIns="45700" rIns="91425" bIns="45700" anchor="t" anchorCtr="0">
            <a:normAutofit/>
          </a:bodyPr>
          <a:lstStyle>
            <a:lvl1pPr lvl="0" algn="ctr">
              <a:lnSpc>
                <a:spcPct val="80000"/>
              </a:lnSpc>
              <a:spcBef>
                <a:spcPts val="480"/>
              </a:spcBef>
              <a:spcAft>
                <a:spcPts val="0"/>
              </a:spcAft>
              <a:buClr>
                <a:schemeClr val="lt1"/>
              </a:buClr>
              <a:buSzPts val="2400"/>
              <a:buNone/>
              <a:defRPr sz="2400" b="0" i="1">
                <a:solidFill>
                  <a:schemeClr val="lt1"/>
                </a:solidFill>
                <a:latin typeface="Cambria"/>
                <a:ea typeface="Cambria"/>
                <a:cs typeface="Cambria"/>
                <a:sym typeface="Cambria"/>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SzPts val="2000"/>
              <a:buNone/>
              <a:defRPr>
                <a:solidFill>
                  <a:srgbClr val="888888"/>
                </a:solidFill>
              </a:defRPr>
            </a:lvl4pPr>
            <a:lvl5pPr lvl="4" algn="ctr">
              <a:spcBef>
                <a:spcPts val="400"/>
              </a:spcBef>
              <a:spcAft>
                <a:spcPts val="0"/>
              </a:spcAft>
              <a:buSzPts val="2000"/>
              <a:buNone/>
              <a:defRPr>
                <a:solidFill>
                  <a:srgbClr val="888888"/>
                </a:solidFill>
              </a:defRPr>
            </a:lvl5pPr>
            <a:lvl6pPr lvl="5" algn="ctr">
              <a:spcBef>
                <a:spcPts val="400"/>
              </a:spcBef>
              <a:spcAft>
                <a:spcPts val="0"/>
              </a:spcAft>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56" name="Google Shape;56;p77"/>
          <p:cNvSpPr txBox="1">
            <a:spLocks noGrp="1"/>
          </p:cNvSpPr>
          <p:nvPr>
            <p:ph type="title"/>
          </p:nvPr>
        </p:nvSpPr>
        <p:spPr>
          <a:xfrm>
            <a:off x="456873" y="3461344"/>
            <a:ext cx="11260993" cy="542241"/>
          </a:xfrm>
          <a:prstGeom prst="rect">
            <a:avLst/>
          </a:prstGeom>
          <a:noFill/>
          <a:ln>
            <a:noFill/>
          </a:ln>
        </p:spPr>
        <p:txBody>
          <a:bodyPr spcFirstLastPara="1" wrap="square" lIns="91425" tIns="45700" rIns="91425" bIns="45700" anchor="ctr" anchorCtr="0">
            <a:noAutofit/>
          </a:bodyPr>
          <a:lstStyle>
            <a:lvl1pPr lvl="0" algn="ctr">
              <a:lnSpc>
                <a:spcPct val="70000"/>
              </a:lnSpc>
              <a:spcBef>
                <a:spcPts val="0"/>
              </a:spcBef>
              <a:spcAft>
                <a:spcPts val="0"/>
              </a:spcAft>
              <a:buClr>
                <a:schemeClr val="lt1"/>
              </a:buClr>
              <a:buSzPts val="4800"/>
              <a:buFont typeface="Calibri"/>
              <a:buNone/>
              <a:defRPr sz="4800" b="1"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7" name="Google Shape;57;p77" descr="USDA-Official Logo.eps"/>
          <p:cNvPicPr preferRelativeResize="0"/>
          <p:nvPr/>
        </p:nvPicPr>
        <p:blipFill rotWithShape="1">
          <a:blip r:embed="rId3">
            <a:alphaModFix/>
          </a:blip>
          <a:srcRect/>
          <a:stretch/>
        </p:blipFill>
        <p:spPr>
          <a:xfrm>
            <a:off x="362047" y="6210479"/>
            <a:ext cx="3199416" cy="367097"/>
          </a:xfrm>
          <a:prstGeom prst="rect">
            <a:avLst/>
          </a:prstGeom>
          <a:noFill/>
          <a:ln>
            <a:noFill/>
          </a:ln>
        </p:spPr>
      </p:pic>
      <p:sp>
        <p:nvSpPr>
          <p:cNvPr id="58" name="Google Shape;58;p77"/>
          <p:cNvSpPr>
            <a:spLocks noGrp="1"/>
          </p:cNvSpPr>
          <p:nvPr>
            <p:ph type="pic" idx="2"/>
          </p:nvPr>
        </p:nvSpPr>
        <p:spPr>
          <a:xfrm>
            <a:off x="5291245" y="2586990"/>
            <a:ext cx="1604433" cy="755650"/>
          </a:xfrm>
          <a:prstGeom prst="rect">
            <a:avLst/>
          </a:prstGeom>
          <a:noFill/>
          <a:ln>
            <a:noFill/>
          </a:ln>
        </p:spPr>
        <p:txBody>
          <a:bodyPr spcFirstLastPara="1" wrap="square" lIns="91425" tIns="45700" rIns="91425" bIns="45700" anchor="t" anchorCtr="0">
            <a:normAutofit/>
          </a:bodyPr>
          <a:lstStyle>
            <a:lvl1pPr marR="0" lvl="0" algn="l" rtl="0">
              <a:spcBef>
                <a:spcPts val="320"/>
              </a:spcBef>
              <a:spcAft>
                <a:spcPts val="0"/>
              </a:spcAft>
              <a:buClr>
                <a:schemeClr val="accent5"/>
              </a:buClr>
              <a:buSzPts val="1600"/>
              <a:buFont typeface="Arial"/>
              <a:buNone/>
              <a:defRPr sz="16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dirty="0"/>
              <a:t>HEADER</a:t>
            </a:r>
          </a:p>
        </p:txBody>
      </p:sp>
      <p:sp>
        <p:nvSpPr>
          <p:cNvPr id="12" name="Isosceles Triangle 11"/>
          <p:cNvSpPr/>
          <p:nvPr userDrawn="1"/>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dirty="0"/>
              <a:t>31%</a:t>
            </a:r>
          </a:p>
        </p:txBody>
      </p:sp>
      <p:pic>
        <p:nvPicPr>
          <p:cNvPr id="5" name="Picture 4"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2699066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SU Long Content: Photo">
  <p:cSld name="PSU Long Content: Photo">
    <p:spTree>
      <p:nvGrpSpPr>
        <p:cNvPr id="1" name="Shape 59"/>
        <p:cNvGrpSpPr/>
        <p:nvPr/>
      </p:nvGrpSpPr>
      <p:grpSpPr>
        <a:xfrm>
          <a:off x="0" y="0"/>
          <a:ext cx="0" cy="0"/>
          <a:chOff x="0" y="0"/>
          <a:chExt cx="0" cy="0"/>
        </a:xfrm>
      </p:grpSpPr>
      <p:sp>
        <p:nvSpPr>
          <p:cNvPr id="60" name="Google Shape;60;p78"/>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78"/>
          <p:cNvSpPr txBox="1">
            <a:spLocks noGrp="1"/>
          </p:cNvSpPr>
          <p:nvPr>
            <p:ph type="body" idx="1"/>
          </p:nvPr>
        </p:nvSpPr>
        <p:spPr>
          <a:xfrm>
            <a:off x="5473205" y="2509199"/>
            <a:ext cx="6196017" cy="3092210"/>
          </a:xfrm>
          <a:prstGeom prst="rect">
            <a:avLst/>
          </a:prstGeom>
          <a:noFill/>
          <a:ln>
            <a:noFill/>
          </a:ln>
        </p:spPr>
        <p:txBody>
          <a:bodyPr spcFirstLastPara="1" wrap="square" lIns="91425" tIns="45700" rIns="91425" bIns="45700" anchor="t" anchorCtr="0">
            <a:normAutofit/>
          </a:bodyPr>
          <a:lstStyle>
            <a:lvl1pPr marL="457200" marR="0" lvl="0" indent="-228600" algn="l">
              <a:lnSpc>
                <a:spcPct val="130000"/>
              </a:lnSpc>
              <a:spcBef>
                <a:spcPts val="420"/>
              </a:spcBef>
              <a:spcAft>
                <a:spcPts val="0"/>
              </a:spcAft>
              <a:buClr>
                <a:schemeClr val="dk1"/>
              </a:buClr>
              <a:buSzPts val="2100"/>
              <a:buFont typeface="Arial"/>
              <a:buNone/>
              <a:defRPr sz="2100" b="0" i="0" u="none" strike="noStrike" baseline="30000">
                <a:solidFill>
                  <a:schemeClr val="dk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78"/>
          <p:cNvSpPr>
            <a:spLocks noGrp="1"/>
          </p:cNvSpPr>
          <p:nvPr>
            <p:ph type="pic" idx="2"/>
          </p:nvPr>
        </p:nvSpPr>
        <p:spPr>
          <a:xfrm>
            <a:off x="1" y="2348004"/>
            <a:ext cx="5156969" cy="2847451"/>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63" name="Google Shape;63;p78"/>
          <p:cNvCxnSpPr/>
          <p:nvPr/>
        </p:nvCxnSpPr>
        <p:spPr>
          <a:xfrm>
            <a:off x="5473205" y="2348004"/>
            <a:ext cx="6218449" cy="0"/>
          </a:xfrm>
          <a:prstGeom prst="straightConnector1">
            <a:avLst/>
          </a:prstGeom>
          <a:noFill/>
          <a:ln w="25400" cap="flat" cmpd="sng">
            <a:solidFill>
              <a:schemeClr val="accent5"/>
            </a:solidFill>
            <a:prstDash val="solid"/>
            <a:round/>
            <a:headEnd type="none" w="sm" len="sm"/>
            <a:tailEnd type="none" w="sm" len="sm"/>
          </a:ln>
        </p:spPr>
      </p:cxnSp>
      <p:pic>
        <p:nvPicPr>
          <p:cNvPr id="64" name="Google Shape;64;p78" descr="USDA-PSU Icon row.eps"/>
          <p:cNvPicPr preferRelativeResize="0"/>
          <p:nvPr/>
        </p:nvPicPr>
        <p:blipFill rotWithShape="1">
          <a:blip r:embed="rId2">
            <a:alphaModFix/>
          </a:blip>
          <a:srcRect/>
          <a:stretch/>
        </p:blipFill>
        <p:spPr>
          <a:xfrm>
            <a:off x="463999" y="6340929"/>
            <a:ext cx="11117008" cy="290009"/>
          </a:xfrm>
          <a:prstGeom prst="rect">
            <a:avLst/>
          </a:prstGeom>
          <a:noFill/>
          <a:ln>
            <a:noFill/>
          </a:ln>
        </p:spPr>
      </p:pic>
      <p:pic>
        <p:nvPicPr>
          <p:cNvPr id="65" name="Google Shape;65;p78" descr="PSU lockup.eps"/>
          <p:cNvPicPr preferRelativeResize="0"/>
          <p:nvPr/>
        </p:nvPicPr>
        <p:blipFill rotWithShape="1">
          <a:blip r:embed="rId3">
            <a:alphaModFix/>
          </a:blip>
          <a:srcRect/>
          <a:stretch/>
        </p:blipFill>
        <p:spPr>
          <a:xfrm>
            <a:off x="10040480" y="583017"/>
            <a:ext cx="1670025" cy="370463"/>
          </a:xfrm>
          <a:prstGeom prst="rect">
            <a:avLst/>
          </a:prstGeom>
          <a:noFill/>
          <a:ln>
            <a:noFill/>
          </a:ln>
        </p:spPr>
      </p:pic>
      <p:sp>
        <p:nvSpPr>
          <p:cNvPr id="66" name="Google Shape;66;p78"/>
          <p:cNvSpPr>
            <a:spLocks noGrp="1"/>
          </p:cNvSpPr>
          <p:nvPr>
            <p:ph type="pic" idx="3"/>
          </p:nvPr>
        </p:nvSpPr>
        <p:spPr>
          <a:xfrm>
            <a:off x="8019627" y="1571347"/>
            <a:ext cx="1083733" cy="660400"/>
          </a:xfrm>
          <a:prstGeom prst="rect">
            <a:avLst/>
          </a:prstGeom>
          <a:noFill/>
          <a:ln>
            <a:noFill/>
          </a:ln>
        </p:spPr>
        <p:txBody>
          <a:bodyPr spcFirstLastPara="1" wrap="square" lIns="91425" tIns="45700" rIns="91425" bIns="45700" anchor="t" anchorCtr="0">
            <a:normAutofit/>
          </a:bodyPr>
          <a:lstStyle>
            <a:lvl1pPr marR="0" lvl="0" algn="l" rtl="0">
              <a:spcBef>
                <a:spcPts val="280"/>
              </a:spcBef>
              <a:spcAft>
                <a:spcPts val="0"/>
              </a:spcAft>
              <a:buClr>
                <a:schemeClr val="accent5"/>
              </a:buClr>
              <a:buSzPts val="1400"/>
              <a:buFont typeface="Arial"/>
              <a:buNone/>
              <a:defRPr sz="14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SU Content: Bullets">
  <p:cSld name="PSU Content: Bullets">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79"/>
          <p:cNvSpPr txBox="1">
            <a:spLocks noGrp="1"/>
          </p:cNvSpPr>
          <p:nvPr>
            <p:ph type="title"/>
          </p:nvPr>
        </p:nvSpPr>
        <p:spPr>
          <a:xfrm>
            <a:off x="609601" y="368707"/>
            <a:ext cx="9113411" cy="70480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chemeClr val="lt1"/>
              </a:buClr>
              <a:buSzPts val="2800"/>
              <a:buFont typeface="Calibri"/>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79"/>
          <p:cNvSpPr txBox="1">
            <a:spLocks noGrp="1"/>
          </p:cNvSpPr>
          <p:nvPr>
            <p:ph type="body" idx="1"/>
          </p:nvPr>
        </p:nvSpPr>
        <p:spPr>
          <a:xfrm>
            <a:off x="810684" y="1477965"/>
            <a:ext cx="10414000" cy="3705944"/>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accent3"/>
              </a:buClr>
              <a:buSzPts val="3200"/>
              <a:buNone/>
              <a:defRPr>
                <a:solidFill>
                  <a:schemeClr val="accent5"/>
                </a:solidFill>
                <a:latin typeface="Calibri"/>
                <a:ea typeface="Calibri"/>
                <a:cs typeface="Calibri"/>
                <a:sym typeface="Calibri"/>
              </a:defRPr>
            </a:lvl1pPr>
            <a:lvl2pPr marL="914400" lvl="1" indent="-406400" algn="l">
              <a:spcBef>
                <a:spcPts val="560"/>
              </a:spcBef>
              <a:spcAft>
                <a:spcPts val="0"/>
              </a:spcAft>
              <a:buClr>
                <a:schemeClr val="accent5"/>
              </a:buClr>
              <a:buSzPts val="2800"/>
              <a:buChar char="•"/>
              <a:defRPr b="0" i="0">
                <a:latin typeface="Calibri"/>
                <a:ea typeface="Calibri"/>
                <a:cs typeface="Calibri"/>
                <a:sym typeface="Calibri"/>
              </a:defRPr>
            </a:lvl2pPr>
            <a:lvl3pPr marL="1371600" lvl="2" indent="-381000" algn="l">
              <a:spcBef>
                <a:spcPts val="480"/>
              </a:spcBef>
              <a:spcAft>
                <a:spcPts val="0"/>
              </a:spcAft>
              <a:buClr>
                <a:schemeClr val="accent5"/>
              </a:buClr>
              <a:buSzPts val="2400"/>
              <a:buChar char="–"/>
              <a:defRPr b="0" i="0">
                <a:latin typeface="Calibri"/>
                <a:ea typeface="Calibri"/>
                <a:cs typeface="Calibri"/>
                <a:sym typeface="Calibri"/>
              </a:defRPr>
            </a:lvl3pPr>
            <a:lvl4pPr marL="1828800" lvl="3" indent="-355600" algn="l">
              <a:spcBef>
                <a:spcPts val="400"/>
              </a:spcBef>
              <a:spcAft>
                <a:spcPts val="0"/>
              </a:spcAft>
              <a:buClr>
                <a:schemeClr val="accent5"/>
              </a:buClr>
              <a:buSzPts val="2000"/>
              <a:buChar char="•"/>
              <a:defRPr b="0" i="0">
                <a:latin typeface="Calibri"/>
                <a:ea typeface="Calibri"/>
                <a:cs typeface="Calibri"/>
                <a:sym typeface="Calibri"/>
              </a:defRPr>
            </a:lvl4pPr>
            <a:lvl5pPr marL="2286000" lvl="4" indent="-355600" algn="l">
              <a:spcBef>
                <a:spcPts val="400"/>
              </a:spcBef>
              <a:spcAft>
                <a:spcPts val="0"/>
              </a:spcAft>
              <a:buClr>
                <a:schemeClr val="accent5"/>
              </a:buClr>
              <a:buSzPts val="2000"/>
              <a:buChar char="»"/>
              <a:defRPr b="0" i="0">
                <a:latin typeface="Calibri"/>
                <a:ea typeface="Calibri"/>
                <a:cs typeface="Calibri"/>
                <a:sym typeface="Calibri"/>
              </a:defRPr>
            </a:lvl5pPr>
            <a:lvl6pPr marL="2743200" lvl="5" indent="-355600" algn="l">
              <a:spcBef>
                <a:spcPts val="400"/>
              </a:spcBef>
              <a:spcAft>
                <a:spcPts val="0"/>
              </a:spcAft>
              <a:buClr>
                <a:schemeClr val="accent5"/>
              </a:buClr>
              <a:buSzPts val="2000"/>
              <a:buChar char="–"/>
              <a:defRPr b="0" i="0">
                <a:latin typeface="Calibri"/>
                <a:ea typeface="Calibri"/>
                <a:cs typeface="Calibri"/>
                <a:sym typeface="Calibri"/>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70" name="Google Shape;70;p79"/>
          <p:cNvCxnSpPr/>
          <p:nvPr/>
        </p:nvCxnSpPr>
        <p:spPr>
          <a:xfrm>
            <a:off x="810685" y="5388429"/>
            <a:ext cx="10534649" cy="0"/>
          </a:xfrm>
          <a:prstGeom prst="straightConnector1">
            <a:avLst/>
          </a:prstGeom>
          <a:noFill/>
          <a:ln w="25400" cap="flat" cmpd="sng">
            <a:solidFill>
              <a:schemeClr val="accent5"/>
            </a:solidFill>
            <a:prstDash val="solid"/>
            <a:round/>
            <a:headEnd type="none" w="sm" len="sm"/>
            <a:tailEnd type="none" w="sm" len="sm"/>
          </a:ln>
        </p:spPr>
      </p:cxnSp>
      <p:sp>
        <p:nvSpPr>
          <p:cNvPr id="71" name="Google Shape;71;p79"/>
          <p:cNvSpPr>
            <a:spLocks noGrp="1"/>
          </p:cNvSpPr>
          <p:nvPr>
            <p:ph type="pic" idx="2"/>
          </p:nvPr>
        </p:nvSpPr>
        <p:spPr>
          <a:xfrm>
            <a:off x="2062775" y="5470072"/>
            <a:ext cx="1524016" cy="1179286"/>
          </a:xfrm>
          <a:prstGeom prst="rect">
            <a:avLst/>
          </a:prstGeom>
          <a:noFill/>
          <a:ln>
            <a:noFill/>
          </a:ln>
        </p:spPr>
        <p:txBody>
          <a:bodyPr spcFirstLastPara="1" wrap="square" lIns="91425" tIns="45700" rIns="91425" bIns="45700" anchor="t" anchorCtr="0">
            <a:normAutofit/>
          </a:bodyPr>
          <a:lstStyle>
            <a:lvl1pPr marR="0" lvl="0" algn="l" rtl="0">
              <a:spcBef>
                <a:spcPts val="22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72" name="Google Shape;72;p79" descr="PSU quote marks.eps"/>
          <p:cNvPicPr preferRelativeResize="0"/>
          <p:nvPr/>
        </p:nvPicPr>
        <p:blipFill rotWithShape="1">
          <a:blip r:embed="rId3">
            <a:alphaModFix/>
          </a:blip>
          <a:srcRect/>
          <a:stretch/>
        </p:blipFill>
        <p:spPr>
          <a:xfrm>
            <a:off x="3627431" y="5699662"/>
            <a:ext cx="1072109" cy="543605"/>
          </a:xfrm>
          <a:prstGeom prst="rect">
            <a:avLst/>
          </a:prstGeom>
          <a:noFill/>
          <a:ln>
            <a:noFill/>
          </a:ln>
        </p:spPr>
      </p:pic>
      <p:sp>
        <p:nvSpPr>
          <p:cNvPr id="73" name="Google Shape;73;p79"/>
          <p:cNvSpPr txBox="1">
            <a:spLocks noGrp="1"/>
          </p:cNvSpPr>
          <p:nvPr>
            <p:ph type="body" idx="3"/>
          </p:nvPr>
        </p:nvSpPr>
        <p:spPr>
          <a:xfrm>
            <a:off x="3869570" y="5806395"/>
            <a:ext cx="7234161" cy="842962"/>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240"/>
              </a:spcBef>
              <a:spcAft>
                <a:spcPts val="0"/>
              </a:spcAft>
              <a:buClr>
                <a:schemeClr val="dk1"/>
              </a:buClr>
              <a:buSzPts val="1200"/>
              <a:buFont typeface="Arial"/>
              <a:buNone/>
              <a:defRPr sz="1200" b="0" i="1">
                <a:solidFill>
                  <a:schemeClr val="dk1"/>
                </a:solidFill>
                <a:latin typeface="Cambria"/>
                <a:ea typeface="Cambria"/>
                <a:cs typeface="Cambria"/>
                <a:sym typeface="Cambria"/>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74" name="Google Shape;74;p79" descr="PSU lockup.eps"/>
          <p:cNvPicPr preferRelativeResize="0"/>
          <p:nvPr/>
        </p:nvPicPr>
        <p:blipFill rotWithShape="1">
          <a:blip r:embed="rId4">
            <a:alphaModFix/>
          </a:blip>
          <a:srcRect/>
          <a:stretch/>
        </p:blipFill>
        <p:spPr>
          <a:xfrm>
            <a:off x="10040480" y="583017"/>
            <a:ext cx="1670025" cy="37046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SU Long Divider">
  <p:cSld name="PSU Long Divider">
    <p:bg>
      <p:bgPr>
        <a:blipFill>
          <a:blip r:embed="rId2">
            <a:alphaModFix/>
          </a:blip>
          <a:stretch>
            <a:fillRect/>
          </a:stretch>
        </a:blipFill>
        <a:effectLst/>
      </p:bgPr>
    </p:bg>
    <p:spTree>
      <p:nvGrpSpPr>
        <p:cNvPr id="1" name="Shape 75"/>
        <p:cNvGrpSpPr/>
        <p:nvPr/>
      </p:nvGrpSpPr>
      <p:grpSpPr>
        <a:xfrm>
          <a:off x="0" y="0"/>
          <a:ext cx="0" cy="0"/>
          <a:chOff x="0" y="0"/>
          <a:chExt cx="0" cy="0"/>
        </a:xfrm>
      </p:grpSpPr>
      <p:sp>
        <p:nvSpPr>
          <p:cNvPr id="76" name="Google Shape;76;p80"/>
          <p:cNvSpPr/>
          <p:nvPr/>
        </p:nvSpPr>
        <p:spPr>
          <a:xfrm>
            <a:off x="0" y="1731818"/>
            <a:ext cx="12192000" cy="352136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7" name="Google Shape;77;p80"/>
          <p:cNvSpPr txBox="1">
            <a:spLocks noGrp="1"/>
          </p:cNvSpPr>
          <p:nvPr>
            <p:ph type="subTitle" idx="1"/>
          </p:nvPr>
        </p:nvSpPr>
        <p:spPr>
          <a:xfrm>
            <a:off x="456873" y="4199196"/>
            <a:ext cx="11260992" cy="742262"/>
          </a:xfrm>
          <a:prstGeom prst="rect">
            <a:avLst/>
          </a:prstGeom>
          <a:noFill/>
          <a:ln>
            <a:noFill/>
          </a:ln>
        </p:spPr>
        <p:txBody>
          <a:bodyPr spcFirstLastPara="1" wrap="square" lIns="91425" tIns="45700" rIns="91425" bIns="45700" anchor="t" anchorCtr="0">
            <a:normAutofit/>
          </a:bodyPr>
          <a:lstStyle>
            <a:lvl1pPr lvl="0" algn="ctr">
              <a:lnSpc>
                <a:spcPct val="80000"/>
              </a:lnSpc>
              <a:spcBef>
                <a:spcPts val="480"/>
              </a:spcBef>
              <a:spcAft>
                <a:spcPts val="0"/>
              </a:spcAft>
              <a:buClr>
                <a:schemeClr val="lt1"/>
              </a:buClr>
              <a:buSzPts val="2400"/>
              <a:buNone/>
              <a:defRPr sz="2400" b="0" i="1">
                <a:solidFill>
                  <a:schemeClr val="lt1"/>
                </a:solidFill>
                <a:latin typeface="Cambria"/>
                <a:ea typeface="Cambria"/>
                <a:cs typeface="Cambria"/>
                <a:sym typeface="Cambria"/>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SzPts val="2000"/>
              <a:buNone/>
              <a:defRPr>
                <a:solidFill>
                  <a:srgbClr val="888888"/>
                </a:solidFill>
              </a:defRPr>
            </a:lvl4pPr>
            <a:lvl5pPr lvl="4" algn="ctr">
              <a:spcBef>
                <a:spcPts val="400"/>
              </a:spcBef>
              <a:spcAft>
                <a:spcPts val="0"/>
              </a:spcAft>
              <a:buSzPts val="2000"/>
              <a:buNone/>
              <a:defRPr>
                <a:solidFill>
                  <a:srgbClr val="888888"/>
                </a:solidFill>
              </a:defRPr>
            </a:lvl5pPr>
            <a:lvl6pPr lvl="5" algn="ctr">
              <a:spcBef>
                <a:spcPts val="400"/>
              </a:spcBef>
              <a:spcAft>
                <a:spcPts val="0"/>
              </a:spcAft>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78" name="Google Shape;78;p80"/>
          <p:cNvSpPr txBox="1">
            <a:spLocks noGrp="1"/>
          </p:cNvSpPr>
          <p:nvPr>
            <p:ph type="title"/>
          </p:nvPr>
        </p:nvSpPr>
        <p:spPr>
          <a:xfrm>
            <a:off x="456873" y="3059545"/>
            <a:ext cx="11260993" cy="1062182"/>
          </a:xfrm>
          <a:prstGeom prst="rect">
            <a:avLst/>
          </a:prstGeom>
          <a:noFill/>
          <a:ln>
            <a:noFill/>
          </a:ln>
        </p:spPr>
        <p:txBody>
          <a:bodyPr spcFirstLastPara="1" wrap="square" lIns="91425" tIns="45700" rIns="91425" bIns="45700" anchor="ctr" anchorCtr="0">
            <a:noAutofit/>
          </a:bodyPr>
          <a:lstStyle>
            <a:lvl1pPr lvl="0" algn="ctr">
              <a:lnSpc>
                <a:spcPct val="70000"/>
              </a:lnSpc>
              <a:spcBef>
                <a:spcPts val="0"/>
              </a:spcBef>
              <a:spcAft>
                <a:spcPts val="0"/>
              </a:spcAft>
              <a:buClr>
                <a:schemeClr val="lt1"/>
              </a:buClr>
              <a:buSzPts val="4800"/>
              <a:buFont typeface="Calibri"/>
              <a:buNone/>
              <a:defRPr sz="4800" b="1"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9" name="Google Shape;79;p80" descr="USDA-Official Logo.eps"/>
          <p:cNvPicPr preferRelativeResize="0"/>
          <p:nvPr/>
        </p:nvPicPr>
        <p:blipFill rotWithShape="1">
          <a:blip r:embed="rId3">
            <a:alphaModFix/>
          </a:blip>
          <a:srcRect/>
          <a:stretch/>
        </p:blipFill>
        <p:spPr>
          <a:xfrm>
            <a:off x="362047" y="6210479"/>
            <a:ext cx="3199416" cy="367097"/>
          </a:xfrm>
          <a:prstGeom prst="rect">
            <a:avLst/>
          </a:prstGeom>
          <a:noFill/>
          <a:ln>
            <a:noFill/>
          </a:ln>
        </p:spPr>
      </p:pic>
      <p:sp>
        <p:nvSpPr>
          <p:cNvPr id="80" name="Google Shape;80;p80"/>
          <p:cNvSpPr/>
          <p:nvPr/>
        </p:nvSpPr>
        <p:spPr>
          <a:xfrm>
            <a:off x="5387879" y="1361026"/>
            <a:ext cx="1231515" cy="694066"/>
          </a:xfrm>
          <a:custGeom>
            <a:avLst/>
            <a:gdLst/>
            <a:ahLst/>
            <a:cxnLst/>
            <a:rect l="l" t="t" r="r" b="b"/>
            <a:pathLst>
              <a:path w="923636" h="694066" extrusionOk="0">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1" name="Google Shape;81;p80"/>
          <p:cNvSpPr>
            <a:spLocks noGrp="1"/>
          </p:cNvSpPr>
          <p:nvPr>
            <p:ph type="pic" idx="2"/>
          </p:nvPr>
        </p:nvSpPr>
        <p:spPr>
          <a:xfrm>
            <a:off x="5252413" y="2171701"/>
            <a:ext cx="1663700" cy="754063"/>
          </a:xfrm>
          <a:prstGeom prst="rect">
            <a:avLst/>
          </a:prstGeom>
          <a:noFill/>
          <a:ln>
            <a:noFill/>
          </a:ln>
        </p:spPr>
        <p:txBody>
          <a:bodyPr spcFirstLastPara="1" wrap="square" lIns="91425" tIns="45700" rIns="91425" bIns="45700" anchor="t" anchorCtr="0">
            <a:normAutofit/>
          </a:bodyPr>
          <a:lstStyle>
            <a:lvl1pPr marR="0" lvl="0" algn="l" rtl="0">
              <a:spcBef>
                <a:spcPts val="280"/>
              </a:spcBef>
              <a:spcAft>
                <a:spcPts val="0"/>
              </a:spcAft>
              <a:buClr>
                <a:schemeClr val="accent5"/>
              </a:buClr>
              <a:buSzPts val="1400"/>
              <a:buFont typeface="Arial"/>
              <a:buNone/>
              <a:defRPr sz="14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2"/>
        <p:cNvGrpSpPr/>
        <p:nvPr/>
      </p:nvGrpSpPr>
      <p:grpSpPr>
        <a:xfrm>
          <a:off x="0" y="0"/>
          <a:ext cx="0" cy="0"/>
          <a:chOff x="0" y="0"/>
          <a:chExt cx="0" cy="0"/>
        </a:xfrm>
      </p:grpSpPr>
      <p:sp>
        <p:nvSpPr>
          <p:cNvPr id="83" name="Google Shape;83;p81"/>
          <p:cNvSpPr txBox="1">
            <a:spLocks noGrp="1"/>
          </p:cNvSpPr>
          <p:nvPr>
            <p:ph type="sldNum" idx="12"/>
          </p:nvPr>
        </p:nvSpPr>
        <p:spPr>
          <a:xfrm>
            <a:off x="8940800" y="7696201"/>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Arial"/>
                <a:ea typeface="Arial"/>
                <a:cs typeface="Arial"/>
                <a:sym typeface="Arial"/>
              </a:defRPr>
            </a:lvl1pPr>
            <a:lvl2pPr marL="0" marR="0" lvl="1" indent="0" algn="r">
              <a:spcBef>
                <a:spcPts val="0"/>
              </a:spcBef>
              <a:spcAft>
                <a:spcPts val="0"/>
              </a:spcAft>
              <a:buNone/>
              <a:defRPr sz="1200">
                <a:solidFill>
                  <a:srgbClr val="888888"/>
                </a:solidFill>
                <a:latin typeface="Arial"/>
                <a:ea typeface="Arial"/>
                <a:cs typeface="Arial"/>
                <a:sym typeface="Arial"/>
              </a:defRPr>
            </a:lvl2pPr>
            <a:lvl3pPr marL="0" marR="0" lvl="2" indent="0" algn="r">
              <a:spcBef>
                <a:spcPts val="0"/>
              </a:spcBef>
              <a:spcAft>
                <a:spcPts val="0"/>
              </a:spcAft>
              <a:buNone/>
              <a:defRPr sz="1200">
                <a:solidFill>
                  <a:srgbClr val="888888"/>
                </a:solidFill>
                <a:latin typeface="Arial"/>
                <a:ea typeface="Arial"/>
                <a:cs typeface="Arial"/>
                <a:sym typeface="Arial"/>
              </a:defRPr>
            </a:lvl3pPr>
            <a:lvl4pPr marL="0" marR="0" lvl="3" indent="0" algn="r">
              <a:spcBef>
                <a:spcPts val="0"/>
              </a:spcBef>
              <a:spcAft>
                <a:spcPts val="0"/>
              </a:spcAft>
              <a:buNone/>
              <a:defRPr sz="1200">
                <a:solidFill>
                  <a:srgbClr val="888888"/>
                </a:solidFill>
                <a:latin typeface="Arial"/>
                <a:ea typeface="Arial"/>
                <a:cs typeface="Arial"/>
                <a:sym typeface="Arial"/>
              </a:defRPr>
            </a:lvl4pPr>
            <a:lvl5pPr marL="0" marR="0" lvl="4" indent="0" algn="r">
              <a:spcBef>
                <a:spcPts val="0"/>
              </a:spcBef>
              <a:spcAft>
                <a:spcPts val="0"/>
              </a:spcAft>
              <a:buNone/>
              <a:defRPr sz="1200">
                <a:solidFill>
                  <a:srgbClr val="888888"/>
                </a:solidFill>
                <a:latin typeface="Arial"/>
                <a:ea typeface="Arial"/>
                <a:cs typeface="Arial"/>
                <a:sym typeface="Arial"/>
              </a:defRPr>
            </a:lvl5pPr>
            <a:lvl6pPr marL="0" marR="0" lvl="5" indent="0" algn="r">
              <a:spcBef>
                <a:spcPts val="0"/>
              </a:spcBef>
              <a:spcAft>
                <a:spcPts val="0"/>
              </a:spcAft>
              <a:buNone/>
              <a:defRPr sz="1200">
                <a:solidFill>
                  <a:srgbClr val="888888"/>
                </a:solidFill>
                <a:latin typeface="Arial"/>
                <a:ea typeface="Arial"/>
                <a:cs typeface="Arial"/>
                <a:sym typeface="Arial"/>
              </a:defRPr>
            </a:lvl6pPr>
            <a:lvl7pPr marL="0" marR="0" lvl="6" indent="0" algn="r">
              <a:spcBef>
                <a:spcPts val="0"/>
              </a:spcBef>
              <a:spcAft>
                <a:spcPts val="0"/>
              </a:spcAft>
              <a:buNone/>
              <a:defRPr sz="1200">
                <a:solidFill>
                  <a:srgbClr val="888888"/>
                </a:solidFill>
                <a:latin typeface="Arial"/>
                <a:ea typeface="Arial"/>
                <a:cs typeface="Arial"/>
                <a:sym typeface="Arial"/>
              </a:defRPr>
            </a:lvl7pPr>
            <a:lvl8pPr marL="0" marR="0" lvl="7" indent="0" algn="r">
              <a:spcBef>
                <a:spcPts val="0"/>
              </a:spcBef>
              <a:spcAft>
                <a:spcPts val="0"/>
              </a:spcAft>
              <a:buNone/>
              <a:defRPr sz="1200">
                <a:solidFill>
                  <a:srgbClr val="888888"/>
                </a:solidFill>
                <a:latin typeface="Arial"/>
                <a:ea typeface="Arial"/>
                <a:cs typeface="Arial"/>
                <a:sym typeface="Arial"/>
              </a:defRPr>
            </a:lvl8pPr>
            <a:lvl9pPr marL="0" marR="0" lvl="8" indent="0" algn="r">
              <a:spcBef>
                <a:spcPts val="0"/>
              </a:spcBef>
              <a:spcAft>
                <a:spcPts val="0"/>
              </a:spcAft>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84"/>
        <p:cNvGrpSpPr/>
        <p:nvPr/>
      </p:nvGrpSpPr>
      <p:grpSpPr>
        <a:xfrm>
          <a:off x="0" y="0"/>
          <a:ext cx="0" cy="0"/>
          <a:chOff x="0" y="0"/>
          <a:chExt cx="0" cy="0"/>
        </a:xfrm>
      </p:grpSpPr>
      <p:sp>
        <p:nvSpPr>
          <p:cNvPr id="85" name="Google Shape;85;p82"/>
          <p:cNvSpPr txBox="1">
            <a:spLocks noGrp="1"/>
          </p:cNvSpPr>
          <p:nvPr>
            <p:ph type="title"/>
          </p:nvPr>
        </p:nvSpPr>
        <p:spPr>
          <a:xfrm>
            <a:off x="914400" y="228600"/>
            <a:ext cx="10363200" cy="838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82"/>
          <p:cNvSpPr txBox="1">
            <a:spLocks noGrp="1"/>
          </p:cNvSpPr>
          <p:nvPr>
            <p:ph type="body" idx="1"/>
          </p:nvPr>
        </p:nvSpPr>
        <p:spPr>
          <a:xfrm>
            <a:off x="914400" y="1295400"/>
            <a:ext cx="5080000" cy="23241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Clr>
                <a:schemeClr val="accent5"/>
              </a:buClr>
              <a:buSzPts val="1800"/>
              <a:buNone/>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 name="Google Shape;87;p82"/>
          <p:cNvSpPr txBox="1">
            <a:spLocks noGrp="1"/>
          </p:cNvSpPr>
          <p:nvPr>
            <p:ph type="body" idx="2"/>
          </p:nvPr>
        </p:nvSpPr>
        <p:spPr>
          <a:xfrm>
            <a:off x="6197600" y="1295400"/>
            <a:ext cx="5080000" cy="23241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Clr>
                <a:schemeClr val="accent5"/>
              </a:buClr>
              <a:buSzPts val="1800"/>
              <a:buNone/>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8" name="Google Shape;88;p82"/>
          <p:cNvSpPr txBox="1">
            <a:spLocks noGrp="1"/>
          </p:cNvSpPr>
          <p:nvPr>
            <p:ph type="body" idx="3"/>
          </p:nvPr>
        </p:nvSpPr>
        <p:spPr>
          <a:xfrm>
            <a:off x="914400" y="3771900"/>
            <a:ext cx="5080000" cy="23241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Clr>
                <a:schemeClr val="accent5"/>
              </a:buClr>
              <a:buSzPts val="1800"/>
              <a:buNone/>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82"/>
          <p:cNvSpPr txBox="1">
            <a:spLocks noGrp="1"/>
          </p:cNvSpPr>
          <p:nvPr>
            <p:ph type="body" idx="4"/>
          </p:nvPr>
        </p:nvSpPr>
        <p:spPr>
          <a:xfrm>
            <a:off x="6197600" y="3771900"/>
            <a:ext cx="5080000" cy="23241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Clr>
                <a:schemeClr val="accent5"/>
              </a:buClr>
              <a:buSzPts val="1800"/>
              <a:buNone/>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 name="Google Shape;90;p82"/>
          <p:cNvSpPr txBox="1">
            <a:spLocks noGrp="1"/>
          </p:cNvSpPr>
          <p:nvPr>
            <p:ph type="dt" idx="10"/>
          </p:nvPr>
        </p:nvSpPr>
        <p:spPr>
          <a:xfrm>
            <a:off x="812800" y="754380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82"/>
          <p:cNvSpPr txBox="1">
            <a:spLocks noGrp="1"/>
          </p:cNvSpPr>
          <p:nvPr>
            <p:ph type="ftr" idx="11"/>
          </p:nvPr>
        </p:nvSpPr>
        <p:spPr>
          <a:xfrm>
            <a:off x="3759200" y="73914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82"/>
          <p:cNvSpPr txBox="1">
            <a:spLocks noGrp="1"/>
          </p:cNvSpPr>
          <p:nvPr>
            <p:ph type="sldNum" idx="12"/>
          </p:nvPr>
        </p:nvSpPr>
        <p:spPr>
          <a:xfrm>
            <a:off x="8636000" y="7772401"/>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Arial"/>
                <a:ea typeface="Arial"/>
                <a:cs typeface="Arial"/>
                <a:sym typeface="Arial"/>
              </a:defRPr>
            </a:lvl1pPr>
            <a:lvl2pPr marL="0" marR="0" lvl="1" indent="0" algn="r">
              <a:spcBef>
                <a:spcPts val="0"/>
              </a:spcBef>
              <a:spcAft>
                <a:spcPts val="0"/>
              </a:spcAft>
              <a:buNone/>
              <a:defRPr sz="1200">
                <a:solidFill>
                  <a:srgbClr val="888888"/>
                </a:solidFill>
                <a:latin typeface="Arial"/>
                <a:ea typeface="Arial"/>
                <a:cs typeface="Arial"/>
                <a:sym typeface="Arial"/>
              </a:defRPr>
            </a:lvl2pPr>
            <a:lvl3pPr marL="0" marR="0" lvl="2" indent="0" algn="r">
              <a:spcBef>
                <a:spcPts val="0"/>
              </a:spcBef>
              <a:spcAft>
                <a:spcPts val="0"/>
              </a:spcAft>
              <a:buNone/>
              <a:defRPr sz="1200">
                <a:solidFill>
                  <a:srgbClr val="888888"/>
                </a:solidFill>
                <a:latin typeface="Arial"/>
                <a:ea typeface="Arial"/>
                <a:cs typeface="Arial"/>
                <a:sym typeface="Arial"/>
              </a:defRPr>
            </a:lvl3pPr>
            <a:lvl4pPr marL="0" marR="0" lvl="3" indent="0" algn="r">
              <a:spcBef>
                <a:spcPts val="0"/>
              </a:spcBef>
              <a:spcAft>
                <a:spcPts val="0"/>
              </a:spcAft>
              <a:buNone/>
              <a:defRPr sz="1200">
                <a:solidFill>
                  <a:srgbClr val="888888"/>
                </a:solidFill>
                <a:latin typeface="Arial"/>
                <a:ea typeface="Arial"/>
                <a:cs typeface="Arial"/>
                <a:sym typeface="Arial"/>
              </a:defRPr>
            </a:lvl4pPr>
            <a:lvl5pPr marL="0" marR="0" lvl="4" indent="0" algn="r">
              <a:spcBef>
                <a:spcPts val="0"/>
              </a:spcBef>
              <a:spcAft>
                <a:spcPts val="0"/>
              </a:spcAft>
              <a:buNone/>
              <a:defRPr sz="1200">
                <a:solidFill>
                  <a:srgbClr val="888888"/>
                </a:solidFill>
                <a:latin typeface="Arial"/>
                <a:ea typeface="Arial"/>
                <a:cs typeface="Arial"/>
                <a:sym typeface="Arial"/>
              </a:defRPr>
            </a:lvl5pPr>
            <a:lvl6pPr marL="0" marR="0" lvl="5" indent="0" algn="r">
              <a:spcBef>
                <a:spcPts val="0"/>
              </a:spcBef>
              <a:spcAft>
                <a:spcPts val="0"/>
              </a:spcAft>
              <a:buNone/>
              <a:defRPr sz="1200">
                <a:solidFill>
                  <a:srgbClr val="888888"/>
                </a:solidFill>
                <a:latin typeface="Arial"/>
                <a:ea typeface="Arial"/>
                <a:cs typeface="Arial"/>
                <a:sym typeface="Arial"/>
              </a:defRPr>
            </a:lvl6pPr>
            <a:lvl7pPr marL="0" marR="0" lvl="6" indent="0" algn="r">
              <a:spcBef>
                <a:spcPts val="0"/>
              </a:spcBef>
              <a:spcAft>
                <a:spcPts val="0"/>
              </a:spcAft>
              <a:buNone/>
              <a:defRPr sz="1200">
                <a:solidFill>
                  <a:srgbClr val="888888"/>
                </a:solidFill>
                <a:latin typeface="Arial"/>
                <a:ea typeface="Arial"/>
                <a:cs typeface="Arial"/>
                <a:sym typeface="Arial"/>
              </a:defRPr>
            </a:lvl7pPr>
            <a:lvl8pPr marL="0" marR="0" lvl="7" indent="0" algn="r">
              <a:spcBef>
                <a:spcPts val="0"/>
              </a:spcBef>
              <a:spcAft>
                <a:spcPts val="0"/>
              </a:spcAft>
              <a:buNone/>
              <a:defRPr sz="1200">
                <a:solidFill>
                  <a:srgbClr val="888888"/>
                </a:solidFill>
                <a:latin typeface="Arial"/>
                <a:ea typeface="Arial"/>
                <a:cs typeface="Arial"/>
                <a:sym typeface="Arial"/>
              </a:defRPr>
            </a:lvl8pPr>
            <a:lvl9pPr marL="0" marR="0" lvl="8" indent="0" algn="r">
              <a:spcBef>
                <a:spcPts val="0"/>
              </a:spcBef>
              <a:spcAft>
                <a:spcPts val="0"/>
              </a:spcAft>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dirty="0"/>
              <a:t>HEADER</a:t>
            </a:r>
          </a:p>
        </p:txBody>
      </p:sp>
      <p:sp>
        <p:nvSpPr>
          <p:cNvPr id="12" name="Isosceles Triangle 11"/>
          <p:cNvSpPr/>
          <p:nvPr userDrawn="1"/>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dirty="0"/>
              <a:t>31%</a:t>
            </a:r>
          </a:p>
        </p:txBody>
      </p:sp>
      <p:pic>
        <p:nvPicPr>
          <p:cNvPr id="20" name="Picture 19"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3068492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dirty="0"/>
              <a:t>TITLE HERE</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cxnSp>
        <p:nvCxnSpPr>
          <p:cNvPr id="16" name="Straight Connector 15"/>
          <p:cNvCxnSpPr/>
          <p:nvPr userDrawn="1"/>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dirty="0"/>
              <a:t>Illustration</a:t>
            </a:r>
          </a:p>
        </p:txBody>
      </p:sp>
      <p:pic>
        <p:nvPicPr>
          <p:cNvPr id="6" name="Picture 5" descr="PSU quote marks.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lvl="0"/>
            <a:endParaRPr lang="en-US" dirty="0"/>
          </a:p>
        </p:txBody>
      </p:sp>
      <p:pic>
        <p:nvPicPr>
          <p:cNvPr id="14" name="Picture 13"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85509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dirty="0"/>
              <a:t>TITLE HERE</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pic>
        <p:nvPicPr>
          <p:cNvPr id="13" name="Picture 12"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47087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dirty="0"/>
          </a:p>
        </p:txBody>
      </p:sp>
      <p:cxnSp>
        <p:nvCxnSpPr>
          <p:cNvPr id="20" name="Straight Connector 19"/>
          <p:cNvCxnSpPr/>
          <p:nvPr userDrawn="1"/>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dirty="0"/>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a:t>
            </a:r>
            <a:r>
              <a:rPr lang="en-US" dirty="0" err="1"/>
              <a:t>exa-mple</a:t>
            </a:r>
            <a:r>
              <a:rPr lang="en-US" dirty="0"/>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658848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dirty="0"/>
          </a:p>
        </p:txBody>
      </p:sp>
      <p:cxnSp>
        <p:nvCxnSpPr>
          <p:cNvPr id="20" name="Straight Connector 19"/>
          <p:cNvCxnSpPr/>
          <p:nvPr userDrawn="1"/>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dirty="0"/>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2698245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dirty="0"/>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dirty="0"/>
              <a:t>Insert icon here</a:t>
            </a:r>
          </a:p>
        </p:txBody>
      </p:sp>
    </p:spTree>
    <p:extLst>
      <p:ext uri="{BB962C8B-B14F-4D97-AF65-F5344CB8AC3E}">
        <p14:creationId xmlns:p14="http://schemas.microsoft.com/office/powerpoint/2010/main" val="1659829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Very long</a:t>
            </a:r>
          </a:p>
          <a:p>
            <a:r>
              <a:rPr lang="en-US" dirty="0"/>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dirty="0"/>
              <a:t>VERY LONG</a:t>
            </a:r>
            <a:br>
              <a:rPr lang="en-US" dirty="0"/>
            </a:br>
            <a:r>
              <a:rPr lang="en-US" dirty="0"/>
              <a:t>DIVIDER TITLE</a:t>
            </a:r>
          </a:p>
        </p:txBody>
      </p:sp>
      <p:sp>
        <p:nvSpPr>
          <p:cNvPr id="5" name="Rectangle 4"/>
          <p:cNvSpPr/>
          <p:nvPr userDrawn="1"/>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dirty="0"/>
              <a:t>Insert icon here</a:t>
            </a:r>
          </a:p>
        </p:txBody>
      </p:sp>
    </p:spTree>
    <p:extLst>
      <p:ext uri="{BB962C8B-B14F-4D97-AF65-F5344CB8AC3E}">
        <p14:creationId xmlns:p14="http://schemas.microsoft.com/office/powerpoint/2010/main" val="1662333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1.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B699C-F49B-2746-8BE9-45C07C9FA873}" type="datetimeFigureOut">
              <a:rPr lang="en-US" smtClean="0"/>
              <a:t>1/24/2023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27A9E-C04D-3A41-B9E8-32BBF3A5A586}" type="slidenum">
              <a:rPr lang="en-US" smtClean="0"/>
              <a:t>‹#›</a:t>
            </a:fld>
            <a:endParaRPr lang="en-US"/>
          </a:p>
        </p:txBody>
      </p: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97" r:id="rId3"/>
    <p:sldLayoutId id="2147483674" r:id="rId4"/>
    <p:sldLayoutId id="2147483672" r:id="rId5"/>
    <p:sldLayoutId id="2147483695" r:id="rId6"/>
    <p:sldLayoutId id="2147483693" r:id="rId7"/>
    <p:sldLayoutId id="2147483673" r:id="rId8"/>
    <p:sldLayoutId id="2147483696" r:id="rId9"/>
    <p:sldLayoutId id="2147483699" r:id="rId10"/>
    <p:sldLayoutId id="2147483700" r:id="rId11"/>
    <p:sldLayoutId id="2147483701" r:id="rId12"/>
    <p:sldLayoutId id="2147483705" r:id="rId13"/>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7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6A2EB"/>
              </a:buClr>
              <a:buSzPts val="4400"/>
              <a:buFont typeface="Calibri"/>
              <a:buNone/>
              <a:defRPr sz="4400" b="1" i="0" u="none" strike="noStrike" cap="none">
                <a:solidFill>
                  <a:srgbClr val="56A2EB"/>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71"/>
          <p:cNvSpPr txBox="1">
            <a:spLocks noGrp="1"/>
          </p:cNvSpPr>
          <p:nvPr>
            <p:ph type="dt" idx="10"/>
          </p:nvPr>
        </p:nvSpPr>
        <p:spPr>
          <a:xfrm>
            <a:off x="508000" y="731520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71"/>
          <p:cNvSpPr txBox="1">
            <a:spLocks noGrp="1"/>
          </p:cNvSpPr>
          <p:nvPr>
            <p:ph type="ftr" idx="11"/>
          </p:nvPr>
        </p:nvSpPr>
        <p:spPr>
          <a:xfrm>
            <a:off x="4165600" y="769620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71"/>
          <p:cNvSpPr txBox="1">
            <a:spLocks noGrp="1"/>
          </p:cNvSpPr>
          <p:nvPr>
            <p:ph type="sldNum" idx="12"/>
          </p:nvPr>
        </p:nvSpPr>
        <p:spPr>
          <a:xfrm>
            <a:off x="9372315" y="815340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703" r:id="rId1"/>
    <p:sldLayoutId id="2147483704"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4.jpg"/><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FD05AF-32F3-4642-9A10-CF3FBED173BD}"/>
              </a:ext>
            </a:extLst>
          </p:cNvPr>
          <p:cNvSpPr>
            <a:spLocks noGrp="1"/>
          </p:cNvSpPr>
          <p:nvPr>
            <p:ph type="title"/>
          </p:nvPr>
        </p:nvSpPr>
        <p:spPr>
          <a:xfrm>
            <a:off x="758283" y="2857500"/>
            <a:ext cx="7699917" cy="1143000"/>
          </a:xfrm>
        </p:spPr>
        <p:txBody>
          <a:bodyPr/>
          <a:lstStyle/>
          <a:p>
            <a:r>
              <a:rPr lang="en-US" sz="6000" dirty="0"/>
              <a:t>Safe Preparation and Service</a:t>
            </a:r>
          </a:p>
        </p:txBody>
      </p:sp>
      <p:sp>
        <p:nvSpPr>
          <p:cNvPr id="13" name="Text Placeholder 3">
            <a:extLst>
              <a:ext uri="{FF2B5EF4-FFF2-40B4-BE49-F238E27FC236}">
                <a16:creationId xmlns:a16="http://schemas.microsoft.com/office/drawing/2014/main" id="{1B7A0624-0149-43CD-BEDD-518C6A913D24}"/>
              </a:ext>
            </a:extLst>
          </p:cNvPr>
          <p:cNvSpPr>
            <a:spLocks noGrp="1"/>
          </p:cNvSpPr>
          <p:nvPr>
            <p:ph type="body" sz="quarter" idx="10"/>
          </p:nvPr>
        </p:nvSpPr>
        <p:spPr>
          <a:xfrm>
            <a:off x="9277788" y="3267711"/>
            <a:ext cx="2676525" cy="1304289"/>
          </a:xfrm>
        </p:spPr>
        <p:txBody>
          <a:bodyPr>
            <a:normAutofit/>
          </a:bodyPr>
          <a:lstStyle/>
          <a:p>
            <a:pPr algn="ctr"/>
            <a:r>
              <a:rPr lang="en-US" sz="2400" b="1" dirty="0"/>
              <a:t>Take Home Training</a:t>
            </a:r>
          </a:p>
          <a:p>
            <a:pPr lvl="0" algn="ctr">
              <a:lnSpc>
                <a:spcPct val="100000"/>
              </a:lnSpc>
            </a:pPr>
            <a:r>
              <a:rPr lang="en-US" dirty="0">
                <a:solidFill>
                  <a:prstClr val="white"/>
                </a:solidFill>
                <a:latin typeface="Cambria"/>
              </a:rPr>
              <a:t>Credit</a:t>
            </a:r>
            <a:r>
              <a:rPr lang="en-US" dirty="0"/>
              <a:t>: 1 Hour </a:t>
            </a:r>
          </a:p>
          <a:p>
            <a:pPr lvl="0" algn="ctr">
              <a:lnSpc>
                <a:spcPct val="100000"/>
              </a:lnSpc>
            </a:pPr>
            <a:r>
              <a:rPr lang="en-US" dirty="0"/>
              <a:t>Codes: 2620, 2200, 2600 </a:t>
            </a:r>
            <a:endParaRPr lang="en-US" b="1" dirty="0">
              <a:solidFill>
                <a:prstClr val="white"/>
              </a:solidFill>
              <a:latin typeface="Cambria"/>
            </a:endParaRPr>
          </a:p>
        </p:txBody>
      </p:sp>
    </p:spTree>
    <p:extLst>
      <p:ext uri="{BB962C8B-B14F-4D97-AF65-F5344CB8AC3E}">
        <p14:creationId xmlns:p14="http://schemas.microsoft.com/office/powerpoint/2010/main" val="3871466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CD96F8-21C9-B70A-1D02-F558349E7861}"/>
              </a:ext>
            </a:extLst>
          </p:cNvPr>
          <p:cNvSpPr>
            <a:spLocks noGrp="1"/>
          </p:cNvSpPr>
          <p:nvPr>
            <p:ph sz="quarter" idx="10"/>
          </p:nvPr>
        </p:nvSpPr>
        <p:spPr>
          <a:xfrm>
            <a:off x="609601" y="1510203"/>
            <a:ext cx="7528769" cy="4710399"/>
          </a:xfrm>
        </p:spPr>
        <p:txBody>
          <a:bodyPr/>
          <a:lstStyle/>
          <a:p>
            <a:pPr algn="ctr"/>
            <a:r>
              <a:rPr lang="en-US" b="1" dirty="0">
                <a:latin typeface="Verdana" panose="020B0604030504040204" pitchFamily="34" charset="0"/>
                <a:ea typeface="Verdana" panose="020B0604030504040204" pitchFamily="34" charset="0"/>
              </a:rPr>
              <a:t>Fast Food and Full-Service Restaurants Comparison Study</a:t>
            </a:r>
          </a:p>
          <a:p>
            <a:pPr marL="457200" indent="-45720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Are hands washed properly?</a:t>
            </a:r>
          </a:p>
          <a:p>
            <a:pPr marL="457200" indent="-45720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Are hands washed when required?</a:t>
            </a:r>
          </a:p>
          <a:p>
            <a:pPr marL="457200" indent="-45720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Are handwashing facilities conveniently located?</a:t>
            </a:r>
          </a:p>
          <a:p>
            <a:pPr marL="457200" indent="-45720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Are supplies available?</a:t>
            </a:r>
          </a:p>
          <a:p>
            <a:pPr marL="457200" indent="-457200">
              <a:buClr>
                <a:srgbClr val="00B050"/>
              </a:buClr>
              <a:buFont typeface="Wingdings" panose="05000000000000000000" pitchFamily="2" charset="2"/>
              <a:buChar char="§"/>
            </a:pPr>
            <a:endParaRPr lang="en-US" dirty="0">
              <a:solidFill>
                <a:schemeClr val="tx1"/>
              </a:solidFill>
            </a:endParaRPr>
          </a:p>
        </p:txBody>
      </p:sp>
      <p:pic>
        <p:nvPicPr>
          <p:cNvPr id="7" name="Picture 6" descr="Image of a woman using a paper towel to dry her hands after washing. ">
            <a:extLst>
              <a:ext uri="{FF2B5EF4-FFF2-40B4-BE49-F238E27FC236}">
                <a16:creationId xmlns:a16="http://schemas.microsoft.com/office/drawing/2014/main" id="{034C1901-A254-D060-E720-270EEC34DD9B}"/>
              </a:ext>
            </a:extLst>
          </p:cNvPr>
          <p:cNvPicPr>
            <a:picLocks noChangeAspect="1"/>
          </p:cNvPicPr>
          <p:nvPr/>
        </p:nvPicPr>
        <p:blipFill>
          <a:blip r:embed="rId3"/>
          <a:stretch>
            <a:fillRect/>
          </a:stretch>
        </p:blipFill>
        <p:spPr>
          <a:xfrm>
            <a:off x="8287059" y="1510203"/>
            <a:ext cx="3094257" cy="4645922"/>
          </a:xfrm>
          <a:prstGeom prst="rect">
            <a:avLst/>
          </a:prstGeom>
        </p:spPr>
      </p:pic>
      <p:sp>
        <p:nvSpPr>
          <p:cNvPr id="4" name="Google Shape;179;p11">
            <a:extLst>
              <a:ext uri="{FF2B5EF4-FFF2-40B4-BE49-F238E27FC236}">
                <a16:creationId xmlns:a16="http://schemas.microsoft.com/office/drawing/2014/main" id="{9F242320-13ED-AEB3-AA8A-E90C9E59A563}"/>
              </a:ext>
            </a:extLst>
          </p:cNvPr>
          <p:cNvSpPr/>
          <p:nvPr/>
        </p:nvSpPr>
        <p:spPr>
          <a:xfrm>
            <a:off x="810685" y="5334001"/>
            <a:ext cx="7327685"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Verdana" panose="020B0604030504040204" pitchFamily="34" charset="0"/>
                <a:ea typeface="Verdana" panose="020B0604030504040204" pitchFamily="34" charset="0"/>
                <a:cs typeface="Calibri"/>
                <a:sym typeface="Calibri"/>
              </a:rPr>
              <a:t>Source: Boyer, M., Williams, L. Otto, J., </a:t>
            </a:r>
            <a:r>
              <a:rPr lang="en-US" sz="1200" dirty="0" err="1">
                <a:solidFill>
                  <a:schemeClr val="dk1"/>
                </a:solidFill>
                <a:latin typeface="Verdana" panose="020B0604030504040204" pitchFamily="34" charset="0"/>
                <a:ea typeface="Verdana" panose="020B0604030504040204" pitchFamily="34" charset="0"/>
                <a:cs typeface="Calibri"/>
                <a:sym typeface="Calibri"/>
              </a:rPr>
              <a:t>Lando</a:t>
            </a:r>
            <a:r>
              <a:rPr lang="en-US" sz="1200" dirty="0">
                <a:solidFill>
                  <a:schemeClr val="dk1"/>
                </a:solidFill>
                <a:latin typeface="Verdana" panose="020B0604030504040204" pitchFamily="34" charset="0"/>
                <a:ea typeface="Verdana" panose="020B0604030504040204" pitchFamily="34" charset="0"/>
                <a:cs typeface="Calibri"/>
                <a:sym typeface="Calibri"/>
              </a:rPr>
              <a:t>, A., Dawood, N., &amp; </a:t>
            </a:r>
            <a:r>
              <a:rPr lang="en-US" sz="1200" dirty="0" err="1">
                <a:solidFill>
                  <a:schemeClr val="dk1"/>
                </a:solidFill>
                <a:latin typeface="Verdana" panose="020B0604030504040204" pitchFamily="34" charset="0"/>
                <a:ea typeface="Verdana" panose="020B0604030504040204" pitchFamily="34" charset="0"/>
                <a:cs typeface="Calibri"/>
                <a:sym typeface="Calibri"/>
              </a:rPr>
              <a:t>Liggans</a:t>
            </a:r>
            <a:r>
              <a:rPr lang="en-US" sz="1200" dirty="0">
                <a:solidFill>
                  <a:schemeClr val="dk1"/>
                </a:solidFill>
                <a:latin typeface="Verdana" panose="020B0604030504040204" pitchFamily="34" charset="0"/>
                <a:ea typeface="Verdana" panose="020B0604030504040204" pitchFamily="34" charset="0"/>
                <a:cs typeface="Calibri"/>
                <a:sym typeface="Calibri"/>
              </a:rPr>
              <a:t>, G. (2021). Handwashing Observations In Fast-Food and Full-Service Restaurants . </a:t>
            </a:r>
            <a:r>
              <a:rPr lang="en-US" sz="1200" i="1" dirty="0">
                <a:solidFill>
                  <a:schemeClr val="dk1"/>
                </a:solidFill>
                <a:latin typeface="Verdana" panose="020B0604030504040204" pitchFamily="34" charset="0"/>
                <a:ea typeface="Verdana" panose="020B0604030504040204" pitchFamily="34" charset="0"/>
                <a:cs typeface="Calibri"/>
                <a:sym typeface="Calibri"/>
              </a:rPr>
              <a:t>Journal of Food Protection</a:t>
            </a:r>
            <a:r>
              <a:rPr lang="en-US" sz="1200" dirty="0">
                <a:solidFill>
                  <a:schemeClr val="dk1"/>
                </a:solidFill>
                <a:latin typeface="Verdana" panose="020B0604030504040204" pitchFamily="34" charset="0"/>
                <a:ea typeface="Verdana" panose="020B0604030504040204" pitchFamily="34" charset="0"/>
                <a:cs typeface="Calibri"/>
                <a:sym typeface="Calibri"/>
              </a:rPr>
              <a:t>, Vol 84, No. 6, 1016 – 1022</a:t>
            </a:r>
            <a:endParaRPr sz="1200" dirty="0">
              <a:latin typeface="Verdana" panose="020B0604030504040204" pitchFamily="34" charset="0"/>
              <a:ea typeface="Verdana" panose="020B0604030504040204" pitchFamily="34" charset="0"/>
            </a:endParaRPr>
          </a:p>
        </p:txBody>
      </p:sp>
      <p:sp>
        <p:nvSpPr>
          <p:cNvPr id="8" name="Title 1">
            <a:extLst>
              <a:ext uri="{FF2B5EF4-FFF2-40B4-BE49-F238E27FC236}">
                <a16:creationId xmlns:a16="http://schemas.microsoft.com/office/drawing/2014/main" id="{826C30C2-6190-46A5-9917-97B8125713AF}"/>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Handwashing Study </a:t>
            </a:r>
          </a:p>
        </p:txBody>
      </p:sp>
    </p:spTree>
    <p:extLst>
      <p:ext uri="{BB962C8B-B14F-4D97-AF65-F5344CB8AC3E}">
        <p14:creationId xmlns:p14="http://schemas.microsoft.com/office/powerpoint/2010/main" val="2225929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CD96F8-21C9-B70A-1D02-F558349E7861}"/>
              </a:ext>
            </a:extLst>
          </p:cNvPr>
          <p:cNvSpPr>
            <a:spLocks noGrp="1"/>
          </p:cNvSpPr>
          <p:nvPr>
            <p:ph sz="quarter" idx="10"/>
          </p:nvPr>
        </p:nvSpPr>
        <p:spPr>
          <a:xfrm>
            <a:off x="810684" y="1317662"/>
            <a:ext cx="9967563" cy="4710399"/>
          </a:xfrm>
        </p:spPr>
        <p:txBody>
          <a:bodyPr/>
          <a:lstStyle/>
          <a:p>
            <a:pPr algn="ctr"/>
            <a:r>
              <a:rPr lang="en-US" b="1" dirty="0">
                <a:latin typeface="Verdana" panose="020B0604030504040204" pitchFamily="34" charset="0"/>
                <a:ea typeface="Verdana" panose="020B0604030504040204" pitchFamily="34" charset="0"/>
              </a:rPr>
              <a:t>Fast Food and Full-Service Restaurants Comparison Study</a:t>
            </a:r>
          </a:p>
          <a:p>
            <a:pPr marL="457200" indent="-457200">
              <a:buClr>
                <a:srgbClr val="00B050"/>
              </a:buClr>
              <a:buFont typeface="Wingdings" panose="05000000000000000000" pitchFamily="2" charset="2"/>
              <a:buChar char="§"/>
            </a:pPr>
            <a:endParaRPr lang="en-US" dirty="0">
              <a:solidFill>
                <a:schemeClr val="tx1"/>
              </a:solidFill>
            </a:endParaRPr>
          </a:p>
          <a:p>
            <a:pPr>
              <a:buClr>
                <a:srgbClr val="00B050"/>
              </a:buClr>
            </a:pPr>
            <a:endParaRPr lang="en-US" dirty="0">
              <a:solidFill>
                <a:schemeClr val="tx1"/>
              </a:solidFill>
            </a:endParaRPr>
          </a:p>
        </p:txBody>
      </p:sp>
      <p:graphicFrame>
        <p:nvGraphicFramePr>
          <p:cNvPr id="4" name="Table 4">
            <a:extLst>
              <a:ext uri="{FF2B5EF4-FFF2-40B4-BE49-F238E27FC236}">
                <a16:creationId xmlns:a16="http://schemas.microsoft.com/office/drawing/2014/main" id="{88F33CA9-8AD8-CCEB-2BBD-7D1EC694D71D}"/>
              </a:ext>
            </a:extLst>
          </p:cNvPr>
          <p:cNvGraphicFramePr>
            <a:graphicFrameLocks noGrp="1"/>
          </p:cNvGraphicFramePr>
          <p:nvPr>
            <p:extLst>
              <p:ext uri="{D42A27DB-BD31-4B8C-83A1-F6EECF244321}">
                <p14:modId xmlns:p14="http://schemas.microsoft.com/office/powerpoint/2010/main" val="2039368378"/>
              </p:ext>
            </p:extLst>
          </p:nvPr>
        </p:nvGraphicFramePr>
        <p:xfrm>
          <a:off x="1261353" y="2420790"/>
          <a:ext cx="9669293" cy="3851426"/>
        </p:xfrm>
        <a:graphic>
          <a:graphicData uri="http://schemas.openxmlformats.org/drawingml/2006/table">
            <a:tbl>
              <a:tblPr firstRow="1" bandRow="1">
                <a:tableStyleId>{5C22544A-7EE6-4342-B048-85BDC9FD1C3A}</a:tableStyleId>
              </a:tblPr>
              <a:tblGrid>
                <a:gridCol w="5548009">
                  <a:extLst>
                    <a:ext uri="{9D8B030D-6E8A-4147-A177-3AD203B41FA5}">
                      <a16:colId xmlns:a16="http://schemas.microsoft.com/office/drawing/2014/main" val="3077232745"/>
                    </a:ext>
                  </a:extLst>
                </a:gridCol>
                <a:gridCol w="2039566">
                  <a:extLst>
                    <a:ext uri="{9D8B030D-6E8A-4147-A177-3AD203B41FA5}">
                      <a16:colId xmlns:a16="http://schemas.microsoft.com/office/drawing/2014/main" val="1607747251"/>
                    </a:ext>
                  </a:extLst>
                </a:gridCol>
                <a:gridCol w="2081718">
                  <a:extLst>
                    <a:ext uri="{9D8B030D-6E8A-4147-A177-3AD203B41FA5}">
                      <a16:colId xmlns:a16="http://schemas.microsoft.com/office/drawing/2014/main" val="2273859936"/>
                    </a:ext>
                  </a:extLst>
                </a:gridCol>
              </a:tblGrid>
              <a:tr h="962938">
                <a:tc>
                  <a:txBody>
                    <a:bodyPr/>
                    <a:lstStyle/>
                    <a:p>
                      <a:r>
                        <a:rPr lang="en-US" sz="2800" dirty="0"/>
                        <a:t>Observation</a:t>
                      </a:r>
                    </a:p>
                  </a:txBody>
                  <a:tcPr/>
                </a:tc>
                <a:tc>
                  <a:txBody>
                    <a:bodyPr/>
                    <a:lstStyle/>
                    <a:p>
                      <a:pPr algn="ctr"/>
                      <a:r>
                        <a:rPr lang="en-US" sz="2800" dirty="0"/>
                        <a:t>Fast-Food (n=425)</a:t>
                      </a:r>
                    </a:p>
                  </a:txBody>
                  <a:tcPr/>
                </a:tc>
                <a:tc>
                  <a:txBody>
                    <a:bodyPr/>
                    <a:lstStyle/>
                    <a:p>
                      <a:pPr algn="ctr"/>
                      <a:r>
                        <a:rPr lang="en-US" sz="2800" dirty="0"/>
                        <a:t>Full-Service (n=396)</a:t>
                      </a:r>
                    </a:p>
                  </a:txBody>
                  <a:tcPr/>
                </a:tc>
                <a:extLst>
                  <a:ext uri="{0D108BD9-81ED-4DB2-BD59-A6C34878D82A}">
                    <a16:rowId xmlns:a16="http://schemas.microsoft.com/office/drawing/2014/main" val="3045244501"/>
                  </a:ext>
                </a:extLst>
              </a:tr>
              <a:tr h="578322">
                <a:tc>
                  <a:txBody>
                    <a:bodyPr/>
                    <a:lstStyle/>
                    <a:p>
                      <a:r>
                        <a:rPr lang="en-US" sz="2800" dirty="0"/>
                        <a:t>Hands washed properly</a:t>
                      </a:r>
                    </a:p>
                  </a:txBody>
                  <a:tcPr/>
                </a:tc>
                <a:tc>
                  <a:txBody>
                    <a:bodyPr/>
                    <a:lstStyle/>
                    <a:p>
                      <a:pPr algn="ctr"/>
                      <a:r>
                        <a:rPr lang="en-US" sz="2800" dirty="0"/>
                        <a:t>55%</a:t>
                      </a:r>
                    </a:p>
                  </a:txBody>
                  <a:tcPr/>
                </a:tc>
                <a:tc>
                  <a:txBody>
                    <a:bodyPr/>
                    <a:lstStyle/>
                    <a:p>
                      <a:pPr algn="ctr"/>
                      <a:r>
                        <a:rPr lang="en-US" sz="2800" dirty="0"/>
                        <a:t>43% </a:t>
                      </a:r>
                    </a:p>
                  </a:txBody>
                  <a:tcPr/>
                </a:tc>
                <a:extLst>
                  <a:ext uri="{0D108BD9-81ED-4DB2-BD59-A6C34878D82A}">
                    <a16:rowId xmlns:a16="http://schemas.microsoft.com/office/drawing/2014/main" val="200803481"/>
                  </a:ext>
                </a:extLst>
              </a:tr>
              <a:tr h="625489">
                <a:tc>
                  <a:txBody>
                    <a:bodyPr/>
                    <a:lstStyle/>
                    <a:p>
                      <a:r>
                        <a:rPr lang="en-US" sz="2800" dirty="0"/>
                        <a:t>Hands wash when required</a:t>
                      </a:r>
                    </a:p>
                  </a:txBody>
                  <a:tcPr/>
                </a:tc>
                <a:tc>
                  <a:txBody>
                    <a:bodyPr/>
                    <a:lstStyle/>
                    <a:p>
                      <a:pPr algn="ctr"/>
                      <a:r>
                        <a:rPr lang="en-US" sz="2800" dirty="0"/>
                        <a:t>57%</a:t>
                      </a:r>
                    </a:p>
                  </a:txBody>
                  <a:tcPr/>
                </a:tc>
                <a:tc>
                  <a:txBody>
                    <a:bodyPr/>
                    <a:lstStyle/>
                    <a:p>
                      <a:pPr algn="ctr"/>
                      <a:r>
                        <a:rPr lang="en-US" sz="2800" dirty="0"/>
                        <a:t>78%</a:t>
                      </a:r>
                    </a:p>
                  </a:txBody>
                  <a:tcPr/>
                </a:tc>
                <a:extLst>
                  <a:ext uri="{0D108BD9-81ED-4DB2-BD59-A6C34878D82A}">
                    <a16:rowId xmlns:a16="http://schemas.microsoft.com/office/drawing/2014/main" val="4046130079"/>
                  </a:ext>
                </a:extLst>
              </a:tr>
              <a:tr h="962938">
                <a:tc>
                  <a:txBody>
                    <a:bodyPr/>
                    <a:lstStyle/>
                    <a:p>
                      <a:r>
                        <a:rPr lang="en-US" sz="2800" dirty="0"/>
                        <a:t>Conveniently located handwashing facilities</a:t>
                      </a:r>
                    </a:p>
                  </a:txBody>
                  <a:tcPr/>
                </a:tc>
                <a:tc>
                  <a:txBody>
                    <a:bodyPr/>
                    <a:lstStyle/>
                    <a:p>
                      <a:pPr algn="ctr"/>
                      <a:r>
                        <a:rPr lang="en-US" sz="2800" dirty="0"/>
                        <a:t>80%</a:t>
                      </a:r>
                    </a:p>
                  </a:txBody>
                  <a:tcPr/>
                </a:tc>
                <a:tc>
                  <a:txBody>
                    <a:bodyPr/>
                    <a:lstStyle/>
                    <a:p>
                      <a:pPr algn="ctr"/>
                      <a:r>
                        <a:rPr lang="en-US" sz="2800" dirty="0"/>
                        <a:t>70%</a:t>
                      </a:r>
                    </a:p>
                  </a:txBody>
                  <a:tcPr/>
                </a:tc>
                <a:extLst>
                  <a:ext uri="{0D108BD9-81ED-4DB2-BD59-A6C34878D82A}">
                    <a16:rowId xmlns:a16="http://schemas.microsoft.com/office/drawing/2014/main" val="104114641"/>
                  </a:ext>
                </a:extLst>
              </a:tr>
              <a:tr h="721739">
                <a:tc>
                  <a:txBody>
                    <a:bodyPr/>
                    <a:lstStyle/>
                    <a:p>
                      <a:r>
                        <a:rPr lang="en-US" sz="2800" dirty="0"/>
                        <a:t>Are supplies available?</a:t>
                      </a:r>
                    </a:p>
                  </a:txBody>
                  <a:tcPr/>
                </a:tc>
                <a:tc>
                  <a:txBody>
                    <a:bodyPr/>
                    <a:lstStyle/>
                    <a:p>
                      <a:pPr algn="ctr"/>
                      <a:r>
                        <a:rPr lang="en-US" sz="2800" dirty="0"/>
                        <a:t>88.7%</a:t>
                      </a:r>
                    </a:p>
                  </a:txBody>
                  <a:tcPr/>
                </a:tc>
                <a:tc>
                  <a:txBody>
                    <a:bodyPr/>
                    <a:lstStyle/>
                    <a:p>
                      <a:pPr algn="ctr"/>
                      <a:r>
                        <a:rPr lang="en-US" sz="2800" dirty="0"/>
                        <a:t>78.5%</a:t>
                      </a:r>
                    </a:p>
                  </a:txBody>
                  <a:tcPr/>
                </a:tc>
                <a:extLst>
                  <a:ext uri="{0D108BD9-81ED-4DB2-BD59-A6C34878D82A}">
                    <a16:rowId xmlns:a16="http://schemas.microsoft.com/office/drawing/2014/main" val="2328936681"/>
                  </a:ext>
                </a:extLst>
              </a:tr>
            </a:tbl>
          </a:graphicData>
        </a:graphic>
      </p:graphicFrame>
      <p:sp>
        <p:nvSpPr>
          <p:cNvPr id="5" name="Title 1">
            <a:extLst>
              <a:ext uri="{FF2B5EF4-FFF2-40B4-BE49-F238E27FC236}">
                <a16:creationId xmlns:a16="http://schemas.microsoft.com/office/drawing/2014/main" id="{4271FCA8-5C01-45F4-8C5B-C7D292AD8765}"/>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Handwashing Study - Findings </a:t>
            </a:r>
          </a:p>
        </p:txBody>
      </p:sp>
    </p:spTree>
    <p:extLst>
      <p:ext uri="{BB962C8B-B14F-4D97-AF65-F5344CB8AC3E}">
        <p14:creationId xmlns:p14="http://schemas.microsoft.com/office/powerpoint/2010/main" val="1162133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6" name="Google Shape;176;p11">
            <a:extLst>
              <a:ext uri="{C183D7F6-B498-43B3-948B-1728B52AA6E4}">
                <adec:decorative xmlns:adec="http://schemas.microsoft.com/office/drawing/2017/decorative" val="1"/>
              </a:ext>
            </a:extLst>
          </p:cNvPr>
          <p:cNvPicPr preferRelativeResize="0">
            <a:picLocks noGrp="1"/>
          </p:cNvPicPr>
          <p:nvPr>
            <p:ph type="pic" idx="3"/>
          </p:nvPr>
        </p:nvPicPr>
        <p:blipFill rotWithShape="1">
          <a:blip r:embed="rId3">
            <a:alphaModFix/>
          </a:blip>
          <a:srcRect l="-6100" r="-6099"/>
          <a:stretch/>
        </p:blipFill>
        <p:spPr>
          <a:xfrm>
            <a:off x="8332035" y="1571347"/>
            <a:ext cx="812800" cy="660400"/>
          </a:xfrm>
          <a:prstGeom prst="rect">
            <a:avLst/>
          </a:prstGeom>
          <a:noFill/>
          <a:ln>
            <a:noFill/>
          </a:ln>
        </p:spPr>
      </p:pic>
      <p:sp>
        <p:nvSpPr>
          <p:cNvPr id="177" name="Google Shape;177;p11"/>
          <p:cNvSpPr txBox="1"/>
          <p:nvPr/>
        </p:nvSpPr>
        <p:spPr>
          <a:xfrm>
            <a:off x="8077200" y="6356351"/>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pPr marL="0" marR="0" lvl="0" indent="0" algn="r" rtl="0">
                <a:spcBef>
                  <a:spcPts val="0"/>
                </a:spcBef>
                <a:spcAft>
                  <a:spcPts val="0"/>
                </a:spcAft>
                <a:buNone/>
              </a:pPr>
              <a:t>12</a:t>
            </a:fld>
            <a:endParaRPr sz="1200">
              <a:solidFill>
                <a:srgbClr val="888888"/>
              </a:solidFill>
              <a:latin typeface="Calibri"/>
              <a:ea typeface="Calibri"/>
              <a:cs typeface="Calibri"/>
              <a:sym typeface="Calibri"/>
            </a:endParaRPr>
          </a:p>
        </p:txBody>
      </p:sp>
      <p:pic>
        <p:nvPicPr>
          <p:cNvPr id="178" name="Google Shape;178;p11" descr="Paper towel dispenser. "/>
          <p:cNvPicPr preferRelativeResize="0"/>
          <p:nvPr/>
        </p:nvPicPr>
        <p:blipFill rotWithShape="1">
          <a:blip r:embed="rId4">
            <a:alphaModFix/>
          </a:blip>
          <a:srcRect l="11427" t="10470" r="11634" b="5216"/>
          <a:stretch/>
        </p:blipFill>
        <p:spPr>
          <a:xfrm>
            <a:off x="1596452" y="1622765"/>
            <a:ext cx="3129105"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9" name="Google Shape;179;p11"/>
          <p:cNvSpPr/>
          <p:nvPr/>
        </p:nvSpPr>
        <p:spPr>
          <a:xfrm>
            <a:off x="1144850" y="5334001"/>
            <a:ext cx="4484200"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Verdana" panose="020B0604030504040204" pitchFamily="34" charset="0"/>
                <a:ea typeface="Verdana" panose="020B0604030504040204" pitchFamily="34" charset="0"/>
                <a:cs typeface="Calibri"/>
                <a:sym typeface="Calibri"/>
              </a:rPr>
              <a:t>Source:  Ford, E.W., Boyer, B.T., </a:t>
            </a:r>
            <a:r>
              <a:rPr lang="en-US" sz="1200" dirty="0" err="1">
                <a:solidFill>
                  <a:schemeClr val="dk1"/>
                </a:solidFill>
                <a:latin typeface="Verdana" panose="020B0604030504040204" pitchFamily="34" charset="0"/>
                <a:ea typeface="Verdana" panose="020B0604030504040204" pitchFamily="34" charset="0"/>
                <a:cs typeface="Calibri"/>
                <a:sym typeface="Calibri"/>
              </a:rPr>
              <a:t>Menachemi</a:t>
            </a:r>
            <a:r>
              <a:rPr lang="en-US" sz="1200" dirty="0">
                <a:solidFill>
                  <a:schemeClr val="dk1"/>
                </a:solidFill>
                <a:latin typeface="Verdana" panose="020B0604030504040204" pitchFamily="34" charset="0"/>
                <a:ea typeface="Verdana" panose="020B0604030504040204" pitchFamily="34" charset="0"/>
                <a:cs typeface="Calibri"/>
                <a:sym typeface="Calibri"/>
              </a:rPr>
              <a:t>, N. &amp; Huerta T.R. (2014). Increasing hand washing with a simple visual cue. </a:t>
            </a:r>
            <a:r>
              <a:rPr lang="en-US" sz="1200" i="1" dirty="0">
                <a:solidFill>
                  <a:schemeClr val="dk1"/>
                </a:solidFill>
                <a:latin typeface="Verdana" panose="020B0604030504040204" pitchFamily="34" charset="0"/>
                <a:ea typeface="Verdana" panose="020B0604030504040204" pitchFamily="34" charset="0"/>
                <a:cs typeface="Calibri"/>
                <a:sym typeface="Calibri"/>
              </a:rPr>
              <a:t>American Journal of Public Health</a:t>
            </a:r>
            <a:r>
              <a:rPr lang="en-US" sz="1200" dirty="0">
                <a:solidFill>
                  <a:schemeClr val="dk1"/>
                </a:solidFill>
                <a:latin typeface="Verdana" panose="020B0604030504040204" pitchFamily="34" charset="0"/>
                <a:ea typeface="Verdana" panose="020B0604030504040204" pitchFamily="34" charset="0"/>
                <a:cs typeface="Calibri"/>
                <a:sym typeface="Calibri"/>
              </a:rPr>
              <a:t>, 10, 1851 – 1856</a:t>
            </a:r>
            <a:endParaRPr sz="1200" dirty="0">
              <a:latin typeface="Verdana" panose="020B0604030504040204" pitchFamily="34" charset="0"/>
              <a:ea typeface="Verdana" panose="020B0604030504040204" pitchFamily="34" charset="0"/>
            </a:endParaRPr>
          </a:p>
        </p:txBody>
      </p:sp>
      <p:sp>
        <p:nvSpPr>
          <p:cNvPr id="10" name="Content Placeholder 3">
            <a:extLst>
              <a:ext uri="{FF2B5EF4-FFF2-40B4-BE49-F238E27FC236}">
                <a16:creationId xmlns:a16="http://schemas.microsoft.com/office/drawing/2014/main" id="{E8F650EF-2917-4216-B966-9EED72FAE65A}"/>
              </a:ext>
            </a:extLst>
          </p:cNvPr>
          <p:cNvSpPr txBox="1">
            <a:spLocks/>
          </p:cNvSpPr>
          <p:nvPr/>
        </p:nvSpPr>
        <p:spPr>
          <a:xfrm>
            <a:off x="5617756" y="2537019"/>
            <a:ext cx="6241357" cy="3429000"/>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a:solidFill>
                  <a:schemeClr val="tx1"/>
                </a:solidFill>
                <a:latin typeface="Verdana" panose="020B0604030504040204" pitchFamily="34" charset="0"/>
                <a:ea typeface="Verdana" panose="020B0604030504040204" pitchFamily="34" charset="0"/>
              </a:rPr>
              <a:t>Simple cues may increase handwashing</a:t>
            </a:r>
          </a:p>
          <a:p>
            <a:pPr lvl="1"/>
            <a:r>
              <a:rPr lang="en-US" dirty="0">
                <a:latin typeface="Verdana" panose="020B0604030504040204" pitchFamily="34" charset="0"/>
                <a:ea typeface="Verdana" panose="020B0604030504040204" pitchFamily="34" charset="0"/>
              </a:rPr>
              <a:t>Control group: Towel not presented</a:t>
            </a:r>
          </a:p>
          <a:p>
            <a:pPr lvl="1"/>
            <a:r>
              <a:rPr lang="en-US" dirty="0">
                <a:latin typeface="Verdana" panose="020B0604030504040204" pitchFamily="34" charset="0"/>
                <a:ea typeface="Verdana" panose="020B0604030504040204" pitchFamily="34" charset="0"/>
              </a:rPr>
              <a:t>Intervention group: Towel presented</a:t>
            </a:r>
          </a:p>
          <a:p>
            <a:pPr lvl="2"/>
            <a:endParaRPr lang="en-US" sz="2800" dirty="0"/>
          </a:p>
          <a:p>
            <a:pPr lvl="1"/>
            <a:endParaRPr lang="en-US" dirty="0"/>
          </a:p>
        </p:txBody>
      </p:sp>
      <p:sp>
        <p:nvSpPr>
          <p:cNvPr id="8" name="Title 1">
            <a:extLst>
              <a:ext uri="{FF2B5EF4-FFF2-40B4-BE49-F238E27FC236}">
                <a16:creationId xmlns:a16="http://schemas.microsoft.com/office/drawing/2014/main" id="{F33E3CA5-3987-4C67-A69A-C345A949F00D}"/>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Cues Promote Handwashing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z="3600" dirty="0">
                <a:cs typeface="Microsoft Sans Serif" pitchFamily="34" charset="0"/>
              </a:rPr>
              <a:t>Reduce the Risks - Handwashing </a:t>
            </a:r>
          </a:p>
        </p:txBody>
      </p:sp>
      <p:sp>
        <p:nvSpPr>
          <p:cNvPr id="10243" name="Content Placeholder 2"/>
          <p:cNvSpPr>
            <a:spLocks noGrp="1"/>
          </p:cNvSpPr>
          <p:nvPr>
            <p:ph sz="quarter" idx="10"/>
          </p:nvPr>
        </p:nvSpPr>
        <p:spPr>
          <a:xfrm>
            <a:off x="1447801" y="1660380"/>
            <a:ext cx="6553200" cy="3872206"/>
          </a:xfrm>
        </p:spPr>
        <p:txBody>
          <a:bodyPr>
            <a:normAutofit/>
          </a:bodyPr>
          <a:lstStyle/>
          <a:p>
            <a:pPr marL="457200" lvl="1" indent="0" eaLnBrk="1" hangingPunct="1">
              <a:buNone/>
            </a:pPr>
            <a:r>
              <a:rPr lang="en-US" b="1" dirty="0">
                <a:solidFill>
                  <a:schemeClr val="accent5"/>
                </a:solidFill>
                <a:latin typeface="Verdana" panose="020B0604030504040204" pitchFamily="34" charset="0"/>
                <a:ea typeface="Verdana" panose="020B0604030504040204" pitchFamily="34" charset="0"/>
                <a:cs typeface="Microsoft Sans Serif" pitchFamily="34" charset="0"/>
              </a:rPr>
              <a:t>Findings:</a:t>
            </a:r>
          </a:p>
          <a:p>
            <a:pPr lvl="1">
              <a:buFont typeface="Arial" panose="020B0604020202020204" pitchFamily="34" charset="0"/>
              <a:buChar char="•"/>
            </a:pPr>
            <a:r>
              <a:rPr lang="en-US" sz="2400" dirty="0">
                <a:latin typeface="Verdana" panose="020B0604030504040204" pitchFamily="34" charset="0"/>
                <a:ea typeface="Verdana" panose="020B0604030504040204" pitchFamily="34" charset="0"/>
                <a:cs typeface="Microsoft Sans Serif" pitchFamily="34" charset="0"/>
              </a:rPr>
              <a:t>Over 97,000 handwashing opportunities in the 10-week study. </a:t>
            </a:r>
          </a:p>
          <a:p>
            <a:pPr lvl="1">
              <a:buFont typeface="Arial" panose="020B0604020202020204" pitchFamily="34" charset="0"/>
              <a:buChar char="•"/>
            </a:pPr>
            <a:r>
              <a:rPr lang="en-US" sz="2400" dirty="0">
                <a:latin typeface="Verdana" panose="020B0604030504040204" pitchFamily="34" charset="0"/>
                <a:ea typeface="Verdana" panose="020B0604030504040204" pitchFamily="34" charset="0"/>
                <a:cs typeface="Microsoft Sans Serif" pitchFamily="34" charset="0"/>
              </a:rPr>
              <a:t>Towel presented group used greater volume of towels and soap than control group.</a:t>
            </a:r>
          </a:p>
          <a:p>
            <a:pPr lvl="1">
              <a:buFont typeface="Arial" panose="020B0604020202020204" pitchFamily="34" charset="0"/>
              <a:buChar char="•"/>
            </a:pPr>
            <a:r>
              <a:rPr lang="en-US" sz="2400" dirty="0">
                <a:latin typeface="Verdana" panose="020B0604030504040204" pitchFamily="34" charset="0"/>
                <a:ea typeface="Verdana" panose="020B0604030504040204" pitchFamily="34" charset="0"/>
                <a:cs typeface="Microsoft Sans Serif" pitchFamily="34" charset="0"/>
              </a:rPr>
              <a:t>Increase in both products indicated complete handwashing with stimulus applied.</a:t>
            </a:r>
            <a:endParaRPr lang="en-US" sz="3000" dirty="0">
              <a:latin typeface="Verdana" panose="020B0604030504040204" pitchFamily="34" charset="0"/>
              <a:ea typeface="Verdana" panose="020B0604030504040204" pitchFamily="34" charset="0"/>
              <a:cs typeface="Microsoft Sans Serif" pitchFamily="34" charset="0"/>
            </a:endParaRPr>
          </a:p>
          <a:p>
            <a:pPr marL="457200" lvl="1" indent="0">
              <a:buNone/>
            </a:pPr>
            <a:endParaRPr lang="en-US" sz="3000" dirty="0">
              <a:latin typeface="Verdana" panose="020B0604030504040204" pitchFamily="34" charset="0"/>
              <a:ea typeface="Verdana" panose="020B0604030504040204" pitchFamily="34" charset="0"/>
              <a:cs typeface="Microsoft Sans Serif" pitchFamily="34" charset="0"/>
            </a:endParaRPr>
          </a:p>
          <a:p>
            <a:pPr marL="457200" lvl="1" indent="0">
              <a:buNone/>
            </a:pPr>
            <a:endParaRPr lang="en-US" sz="3000" dirty="0">
              <a:latin typeface="Verdana" panose="020B0604030504040204" pitchFamily="34" charset="0"/>
              <a:ea typeface="Verdana" panose="020B0604030504040204" pitchFamily="34" charset="0"/>
              <a:cs typeface="Microsoft Sans Serif" pitchFamily="34" charset="0"/>
            </a:endParaRPr>
          </a:p>
          <a:p>
            <a:pPr lvl="1" eaLnBrk="1" hangingPunct="1">
              <a:buFont typeface="Arial" charset="0"/>
              <a:buChar char="•"/>
            </a:pPr>
            <a:endParaRPr lang="en-US" sz="3400" dirty="0">
              <a:latin typeface="Verdana" panose="020B0604030504040204" pitchFamily="34" charset="0"/>
              <a:ea typeface="Verdana" panose="020B0604030504040204" pitchFamily="34" charset="0"/>
              <a:cs typeface="Microsoft Sans Serif" pitchFamily="34" charset="0"/>
            </a:endParaRPr>
          </a:p>
          <a:p>
            <a:pPr lvl="1" eaLnBrk="1" hangingPunct="1">
              <a:buFont typeface="Arial" charset="0"/>
              <a:buChar char="•"/>
            </a:pPr>
            <a:endParaRPr lang="en-US" sz="3400" dirty="0">
              <a:cs typeface="Microsoft Sans Serif" pitchFamily="34" charset="0"/>
            </a:endParaRPr>
          </a:p>
        </p:txBody>
      </p:sp>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F5B14D6E-A187-47D3-870C-81A69AF20EDB}" type="slidenum">
              <a:rPr lang="en-US" sz="1200">
                <a:solidFill>
                  <a:schemeClr val="tx1">
                    <a:tint val="75000"/>
                  </a:schemeClr>
                </a:solidFill>
              </a:rPr>
              <a:pPr algn="r">
                <a:defRPr/>
              </a:pPr>
              <a:t>13</a:t>
            </a:fld>
            <a:endParaRPr lang="en-US" sz="1200">
              <a:solidFill>
                <a:schemeClr val="tx1">
                  <a:tint val="75000"/>
                </a:schemeClr>
              </a:solidFill>
            </a:endParaRPr>
          </a:p>
        </p:txBody>
      </p:sp>
      <p:sp>
        <p:nvSpPr>
          <p:cNvPr id="8" name="Rectangle 7"/>
          <p:cNvSpPr/>
          <p:nvPr/>
        </p:nvSpPr>
        <p:spPr>
          <a:xfrm>
            <a:off x="1950379" y="5715000"/>
            <a:ext cx="8345557" cy="523220"/>
          </a:xfrm>
          <a:prstGeom prst="rect">
            <a:avLst/>
          </a:prstGeom>
        </p:spPr>
        <p:txBody>
          <a:bodyPr wrap="square">
            <a:spAutoFit/>
          </a:bodyPr>
          <a:lstStyle/>
          <a:p>
            <a:r>
              <a:rPr lang="en-US" sz="1400" dirty="0"/>
              <a:t>Source:  Ford, E.W., Boyer, B.T., </a:t>
            </a:r>
            <a:r>
              <a:rPr lang="en-US" sz="1400" dirty="0" err="1"/>
              <a:t>Menachemi</a:t>
            </a:r>
            <a:r>
              <a:rPr lang="en-US" sz="1400" dirty="0"/>
              <a:t>, N. &amp; Huerta T.R. (2014). Increasing hand washing with a simple visual cue. </a:t>
            </a:r>
            <a:r>
              <a:rPr lang="en-US" sz="1400" i="1" dirty="0"/>
              <a:t>American Journal of Public Health</a:t>
            </a:r>
            <a:r>
              <a:rPr lang="en-US" sz="1400" dirty="0"/>
              <a:t>, 10, 1851 – 1856</a:t>
            </a:r>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1571" y="1842795"/>
            <a:ext cx="2722628" cy="3507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591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4" descr="A picture of a person, wearing gloves, scooping food onto a tortilla.">
            <a:extLst>
              <a:ext uri="{FF2B5EF4-FFF2-40B4-BE49-F238E27FC236}">
                <a16:creationId xmlns:a16="http://schemas.microsoft.com/office/drawing/2014/main" id="{03F1A77C-2CB5-4E80-866D-0D160285F80A}"/>
              </a:ext>
            </a:extLst>
          </p:cNvPr>
          <p:cNvPicPr>
            <a:picLocks noChangeAspect="1"/>
          </p:cNvPicPr>
          <p:nvPr/>
        </p:nvPicPr>
        <p:blipFill>
          <a:blip r:embed="rId3"/>
          <a:srcRect t="8505" b="8505"/>
          <a:stretch>
            <a:fillRect/>
          </a:stretch>
        </p:blipFill>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pic>
      <p:sp>
        <p:nvSpPr>
          <p:cNvPr id="9" name="Content Placeholder 3">
            <a:extLst>
              <a:ext uri="{FF2B5EF4-FFF2-40B4-BE49-F238E27FC236}">
                <a16:creationId xmlns:a16="http://schemas.microsoft.com/office/drawing/2014/main" id="{0CF29668-0144-4B89-B229-869153B50D47}"/>
              </a:ext>
            </a:extLst>
          </p:cNvPr>
          <p:cNvSpPr txBox="1">
            <a:spLocks/>
          </p:cNvSpPr>
          <p:nvPr/>
        </p:nvSpPr>
        <p:spPr>
          <a:xfrm>
            <a:off x="5579001" y="2105398"/>
            <a:ext cx="6097184" cy="264720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dirty="0">
                <a:latin typeface="Verdana" panose="020B0604030504040204" pitchFamily="34" charset="0"/>
                <a:ea typeface="Verdana" panose="020B0604030504040204" pitchFamily="34" charset="0"/>
              </a:rPr>
              <a:t>Avoid bare-hand contact by:</a:t>
            </a:r>
          </a:p>
          <a:p>
            <a:pPr lvl="1"/>
            <a:r>
              <a:rPr lang="en-US" u="sng" dirty="0">
                <a:latin typeface="Verdana" panose="020B0604030504040204" pitchFamily="34" charset="0"/>
                <a:ea typeface="Verdana" panose="020B0604030504040204" pitchFamily="34" charset="0"/>
              </a:rPr>
              <a:t>Properly</a:t>
            </a:r>
            <a:r>
              <a:rPr lang="en-US" dirty="0">
                <a:latin typeface="Verdana" panose="020B0604030504040204" pitchFamily="34" charset="0"/>
                <a:ea typeface="Verdana" panose="020B0604030504040204" pitchFamily="34" charset="0"/>
              </a:rPr>
              <a:t> wearing single-use gloves </a:t>
            </a:r>
          </a:p>
          <a:p>
            <a:pPr lvl="1"/>
            <a:r>
              <a:rPr lang="en-US" dirty="0">
                <a:latin typeface="Verdana" panose="020B0604030504040204" pitchFamily="34" charset="0"/>
                <a:ea typeface="Verdana" panose="020B0604030504040204" pitchFamily="34" charset="0"/>
              </a:rPr>
              <a:t>Using utensils &amp; deli paper</a:t>
            </a:r>
          </a:p>
          <a:p>
            <a:pPr lvl="1"/>
            <a:r>
              <a:rPr lang="en-US" dirty="0">
                <a:latin typeface="Verdana" panose="020B0604030504040204" pitchFamily="34" charset="0"/>
                <a:ea typeface="Verdana" panose="020B0604030504040204" pitchFamily="34" charset="0"/>
              </a:rPr>
              <a:t>Dispensing equipment</a:t>
            </a:r>
          </a:p>
          <a:p>
            <a:pPr lvl="1" algn="ctr"/>
            <a:endParaRPr lang="en-US" dirty="0"/>
          </a:p>
        </p:txBody>
      </p:sp>
      <p:sp>
        <p:nvSpPr>
          <p:cNvPr id="6" name="Title 1">
            <a:extLst>
              <a:ext uri="{FF2B5EF4-FFF2-40B4-BE49-F238E27FC236}">
                <a16:creationId xmlns:a16="http://schemas.microsoft.com/office/drawing/2014/main" id="{138B73A4-A363-4FBF-94B7-B0BDD51CCF59}"/>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Bare-Hand Contact</a:t>
            </a:r>
          </a:p>
        </p:txBody>
      </p:sp>
    </p:spTree>
    <p:extLst>
      <p:ext uri="{BB962C8B-B14F-4D97-AF65-F5344CB8AC3E}">
        <p14:creationId xmlns:p14="http://schemas.microsoft.com/office/powerpoint/2010/main" val="2383346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CDF3CCB7-E762-4649-A128-5B1FA93DE92E}" type="slidenum">
              <a:rPr lang="en-US" sz="1200">
                <a:solidFill>
                  <a:srgbClr val="000000">
                    <a:tint val="75000"/>
                  </a:srgbClr>
                </a:solidFill>
                <a:latin typeface="Calibri"/>
              </a:rPr>
              <a:pPr algn="r">
                <a:defRPr/>
              </a:pPr>
              <a:t>15</a:t>
            </a:fld>
            <a:endParaRPr lang="en-US" sz="1200">
              <a:solidFill>
                <a:srgbClr val="000000">
                  <a:tint val="75000"/>
                </a:srgbClr>
              </a:solidFill>
              <a:latin typeface="Calibri"/>
            </a:endParaRPr>
          </a:p>
        </p:txBody>
      </p:sp>
      <p:sp>
        <p:nvSpPr>
          <p:cNvPr id="3" name="TextBox 2"/>
          <p:cNvSpPr txBox="1"/>
          <p:nvPr/>
        </p:nvSpPr>
        <p:spPr>
          <a:xfrm>
            <a:off x="1219201" y="1828801"/>
            <a:ext cx="8839200" cy="3539430"/>
          </a:xfrm>
          <a:prstGeom prst="rect">
            <a:avLst/>
          </a:prstGeom>
          <a:noFill/>
        </p:spPr>
        <p:txBody>
          <a:bodyPr wrap="square" rtlCol="0">
            <a:spAutoFit/>
          </a:bodyPr>
          <a:lstStyle/>
          <a:p>
            <a:pPr marL="0" lvl="1"/>
            <a:r>
              <a:rPr lang="en-US" sz="3200" dirty="0">
                <a:solidFill>
                  <a:srgbClr val="000000"/>
                </a:solidFill>
                <a:latin typeface="Verdana" panose="020B0604030504040204" pitchFamily="34" charset="0"/>
                <a:ea typeface="Verdana" panose="020B0604030504040204" pitchFamily="34" charset="0"/>
              </a:rPr>
              <a:t>Workers </a:t>
            </a:r>
            <a:r>
              <a:rPr lang="en-US" sz="3200" b="1" dirty="0">
                <a:solidFill>
                  <a:srgbClr val="000000"/>
                </a:solidFill>
                <a:latin typeface="Verdana" panose="020B0604030504040204" pitchFamily="34" charset="0"/>
                <a:ea typeface="Verdana" panose="020B0604030504040204" pitchFamily="34" charset="0"/>
              </a:rPr>
              <a:t>wearing gloves </a:t>
            </a:r>
            <a:r>
              <a:rPr lang="en-US" sz="3200" dirty="0">
                <a:solidFill>
                  <a:srgbClr val="000000"/>
                </a:solidFill>
                <a:latin typeface="Verdana" panose="020B0604030504040204" pitchFamily="34" charset="0"/>
                <a:ea typeface="Verdana" panose="020B0604030504040204" pitchFamily="34" charset="0"/>
              </a:rPr>
              <a:t>when handwashing should occur were </a:t>
            </a:r>
            <a:r>
              <a:rPr lang="en-US" sz="3200" b="1" dirty="0">
                <a:solidFill>
                  <a:srgbClr val="000000"/>
                </a:solidFill>
                <a:latin typeface="Verdana" panose="020B0604030504040204" pitchFamily="34" charset="0"/>
                <a:ea typeface="Verdana" panose="020B0604030504040204" pitchFamily="34" charset="0"/>
              </a:rPr>
              <a:t>less likely to wash </a:t>
            </a:r>
            <a:r>
              <a:rPr lang="en-US" sz="3200" dirty="0">
                <a:solidFill>
                  <a:srgbClr val="000000"/>
                </a:solidFill>
                <a:latin typeface="Verdana" panose="020B0604030504040204" pitchFamily="34" charset="0"/>
                <a:ea typeface="Verdana" panose="020B0604030504040204" pitchFamily="34" charset="0"/>
              </a:rPr>
              <a:t>their hands at that point than workers who were not wearing gloves at that point. </a:t>
            </a:r>
          </a:p>
          <a:p>
            <a:pPr marL="0" lvl="1"/>
            <a:endParaRPr lang="en-US" sz="3200" dirty="0">
              <a:solidFill>
                <a:srgbClr val="000000"/>
              </a:solidFill>
              <a:latin typeface="Calibri"/>
            </a:endParaRPr>
          </a:p>
          <a:p>
            <a:pPr marL="0" lvl="1"/>
            <a:r>
              <a:rPr lang="en-US" sz="3200" dirty="0">
                <a:solidFill>
                  <a:srgbClr val="000000"/>
                </a:solidFill>
                <a:latin typeface="Calibri"/>
              </a:rPr>
              <a:t>- CDC</a:t>
            </a:r>
            <a:endParaRPr lang="en-US" dirty="0">
              <a:solidFill>
                <a:srgbClr val="000000"/>
              </a:solidFill>
            </a:endParaRPr>
          </a:p>
        </p:txBody>
      </p:sp>
      <p:pic>
        <p:nvPicPr>
          <p:cNvPr id="5" name="Picture 4" descr="Gloved hands image.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48967" y="3890904"/>
            <a:ext cx="2670600" cy="2474610"/>
          </a:xfrm>
          <a:prstGeom prst="rect">
            <a:avLst/>
          </a:prstGeom>
        </p:spPr>
      </p:pic>
      <p:sp>
        <p:nvSpPr>
          <p:cNvPr id="7" name="Title 1">
            <a:extLst>
              <a:ext uri="{FF2B5EF4-FFF2-40B4-BE49-F238E27FC236}">
                <a16:creationId xmlns:a16="http://schemas.microsoft.com/office/drawing/2014/main" id="{B5672C59-AE78-4E10-BE61-01A3F4A98AEA}"/>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Reduce the Risks – Gloves</a:t>
            </a:r>
          </a:p>
        </p:txBody>
      </p:sp>
    </p:spTree>
    <p:extLst>
      <p:ext uri="{BB962C8B-B14F-4D97-AF65-F5344CB8AC3E}">
        <p14:creationId xmlns:p14="http://schemas.microsoft.com/office/powerpoint/2010/main" val="2941979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z="3600" dirty="0">
                <a:cs typeface="Microsoft Sans Serif" pitchFamily="34" charset="0"/>
              </a:rPr>
              <a:t>Glove Use</a:t>
            </a:r>
          </a:p>
        </p:txBody>
      </p:sp>
      <p:sp>
        <p:nvSpPr>
          <p:cNvPr id="10243" name="Content Placeholder 2"/>
          <p:cNvSpPr>
            <a:spLocks noGrp="1"/>
          </p:cNvSpPr>
          <p:nvPr>
            <p:ph sz="quarter" idx="10"/>
          </p:nvPr>
        </p:nvSpPr>
        <p:spPr>
          <a:xfrm>
            <a:off x="675863" y="1344809"/>
            <a:ext cx="7810500" cy="4710399"/>
          </a:xfrm>
        </p:spPr>
        <p:txBody>
          <a:bodyPr>
            <a:normAutofit fontScale="92500"/>
          </a:bodyPr>
          <a:lstStyle/>
          <a:p>
            <a:pPr marL="457200" lvl="1" indent="0" eaLnBrk="1" hangingPunct="1">
              <a:buNone/>
            </a:pPr>
            <a:r>
              <a:rPr lang="en-US" sz="3200" b="1" dirty="0">
                <a:solidFill>
                  <a:schemeClr val="accent5"/>
                </a:solidFill>
                <a:latin typeface="Verdana" panose="020B0604030504040204" pitchFamily="34" charset="0"/>
                <a:ea typeface="Verdana" panose="020B0604030504040204" pitchFamily="34" charset="0"/>
                <a:cs typeface="Microsoft Sans Serif" pitchFamily="34" charset="0"/>
              </a:rPr>
              <a:t>Findings:</a:t>
            </a:r>
          </a:p>
          <a:p>
            <a:pPr lvl="1">
              <a:buFont typeface="Arial" panose="020B0604020202020204" pitchFamily="34" charset="0"/>
              <a:buChar char="•"/>
            </a:pPr>
            <a:r>
              <a:rPr lang="en-US" sz="3000" dirty="0">
                <a:latin typeface="Verdana" panose="020B0604030504040204" pitchFamily="34" charset="0"/>
                <a:ea typeface="Verdana" panose="020B0604030504040204" pitchFamily="34" charset="0"/>
                <a:cs typeface="Microsoft Sans Serif" pitchFamily="34" charset="0"/>
              </a:rPr>
              <a:t>Cross contamination most frequent                           non-compliant behavior.</a:t>
            </a:r>
          </a:p>
          <a:p>
            <a:pPr lvl="1">
              <a:buFont typeface="Arial" panose="020B0604020202020204" pitchFamily="34" charset="0"/>
              <a:buChar char="•"/>
            </a:pPr>
            <a:r>
              <a:rPr lang="en-US" sz="3000" dirty="0">
                <a:latin typeface="Verdana" panose="020B0604030504040204" pitchFamily="34" charset="0"/>
                <a:ea typeface="Verdana" panose="020B0604030504040204" pitchFamily="34" charset="0"/>
                <a:cs typeface="Microsoft Sans Serif" pitchFamily="34" charset="0"/>
              </a:rPr>
              <a:t>Treatment group  non-compliance –                       almost 25%</a:t>
            </a:r>
          </a:p>
          <a:p>
            <a:pPr lvl="1">
              <a:buFont typeface="Arial" panose="020B0604020202020204" pitchFamily="34" charset="0"/>
              <a:buChar char="•"/>
            </a:pPr>
            <a:r>
              <a:rPr lang="en-US" sz="3000" dirty="0">
                <a:latin typeface="Verdana" panose="020B0604030504040204" pitchFamily="34" charset="0"/>
                <a:ea typeface="Verdana" panose="020B0604030504040204" pitchFamily="34" charset="0"/>
                <a:cs typeface="Microsoft Sans Serif" pitchFamily="34" charset="0"/>
              </a:rPr>
              <a:t>Control group non-compliance – 70%</a:t>
            </a:r>
          </a:p>
          <a:p>
            <a:pPr lvl="1">
              <a:buFont typeface="Arial" panose="020B0604020202020204" pitchFamily="34" charset="0"/>
              <a:buChar char="•"/>
            </a:pPr>
            <a:r>
              <a:rPr lang="en-US" sz="3000" dirty="0">
                <a:latin typeface="Verdana" panose="020B0604030504040204" pitchFamily="34" charset="0"/>
                <a:ea typeface="Verdana" panose="020B0604030504040204" pitchFamily="34" charset="0"/>
                <a:cs typeface="Microsoft Sans Serif" pitchFamily="34" charset="0"/>
              </a:rPr>
              <a:t>Compliance decreased during high traffic periods.</a:t>
            </a:r>
          </a:p>
          <a:p>
            <a:pPr lvl="1">
              <a:buFont typeface="Arial" panose="020B0604020202020204" pitchFamily="34" charset="0"/>
              <a:buChar char="•"/>
            </a:pPr>
            <a:r>
              <a:rPr lang="en-US" sz="3000" dirty="0">
                <a:latin typeface="Verdana" panose="020B0604030504040204" pitchFamily="34" charset="0"/>
                <a:ea typeface="Verdana" panose="020B0604030504040204" pitchFamily="34" charset="0"/>
                <a:cs typeface="Microsoft Sans Serif" pitchFamily="34" charset="0"/>
              </a:rPr>
              <a:t>Proper glove use knowledge was high.</a:t>
            </a:r>
          </a:p>
          <a:p>
            <a:pPr lvl="1">
              <a:buFont typeface="Arial" panose="020B0604020202020204" pitchFamily="34" charset="0"/>
              <a:buChar char="•"/>
            </a:pPr>
            <a:endParaRPr lang="en-US" sz="3000" dirty="0">
              <a:latin typeface="Verdana" panose="020B0604030504040204" pitchFamily="34" charset="0"/>
              <a:ea typeface="Verdana" panose="020B0604030504040204" pitchFamily="34" charset="0"/>
              <a:cs typeface="Microsoft Sans Serif" pitchFamily="34" charset="0"/>
            </a:endParaRPr>
          </a:p>
          <a:p>
            <a:pPr lvl="2" eaLnBrk="1" hangingPunct="1"/>
            <a:endParaRPr lang="en-US" dirty="0">
              <a:latin typeface="Verdana" panose="020B0604030504040204" pitchFamily="34" charset="0"/>
              <a:ea typeface="Verdana" panose="020B0604030504040204" pitchFamily="34" charset="0"/>
              <a:cs typeface="Microsoft Sans Serif" pitchFamily="34" charset="0"/>
            </a:endParaRPr>
          </a:p>
          <a:p>
            <a:pPr marL="1371600" lvl="3" indent="0">
              <a:buNone/>
            </a:pPr>
            <a:endParaRPr lang="en-US" dirty="0">
              <a:cs typeface="Microsoft Sans Serif" pitchFamily="34" charset="0"/>
            </a:endParaRPr>
          </a:p>
          <a:p>
            <a:pPr lvl="2" eaLnBrk="1" hangingPunct="1"/>
            <a:endParaRPr lang="en-US" sz="2600" dirty="0">
              <a:cs typeface="Microsoft Sans Serif" pitchFamily="34" charset="0"/>
            </a:endParaRPr>
          </a:p>
          <a:p>
            <a:pPr lvl="1" eaLnBrk="1" hangingPunct="1">
              <a:buFont typeface="Arial" charset="0"/>
              <a:buChar char="•"/>
            </a:pPr>
            <a:endParaRPr lang="en-US" sz="3000" dirty="0">
              <a:cs typeface="Microsoft Sans Serif" pitchFamily="34" charset="0"/>
            </a:endParaRPr>
          </a:p>
          <a:p>
            <a:pPr marL="457200" lvl="1" indent="0">
              <a:buNone/>
            </a:pPr>
            <a:endParaRPr lang="en-US" sz="3000" dirty="0">
              <a:cs typeface="Microsoft Sans Serif" pitchFamily="34" charset="0"/>
            </a:endParaRPr>
          </a:p>
          <a:p>
            <a:pPr marL="457200" lvl="1" indent="0">
              <a:buNone/>
            </a:pPr>
            <a:endParaRPr lang="en-US" sz="3000" dirty="0">
              <a:cs typeface="Microsoft Sans Serif" pitchFamily="34" charset="0"/>
            </a:endParaRPr>
          </a:p>
          <a:p>
            <a:pPr lvl="1" eaLnBrk="1" hangingPunct="1">
              <a:buFont typeface="Arial" charset="0"/>
              <a:buChar char="•"/>
            </a:pPr>
            <a:endParaRPr lang="en-US" sz="3400" dirty="0">
              <a:cs typeface="Microsoft Sans Serif" pitchFamily="34" charset="0"/>
            </a:endParaRPr>
          </a:p>
          <a:p>
            <a:pPr lvl="1" eaLnBrk="1" hangingPunct="1">
              <a:buFont typeface="Arial" charset="0"/>
              <a:buChar char="•"/>
            </a:pPr>
            <a:endParaRPr lang="en-US" sz="3400" dirty="0">
              <a:cs typeface="Microsoft Sans Serif" pitchFamily="34" charset="0"/>
            </a:endParaRPr>
          </a:p>
        </p:txBody>
      </p:sp>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F5B14D6E-A187-47D3-870C-81A69AF20EDB}" type="slidenum">
              <a:rPr lang="en-US" sz="1200">
                <a:solidFill>
                  <a:srgbClr val="000000">
                    <a:tint val="75000"/>
                  </a:srgbClr>
                </a:solidFill>
                <a:latin typeface="Calibri"/>
              </a:rPr>
              <a:pPr algn="r">
                <a:defRPr/>
              </a:pPr>
              <a:t>16</a:t>
            </a:fld>
            <a:endParaRPr lang="en-US" sz="1200">
              <a:solidFill>
                <a:srgbClr val="000000">
                  <a:tint val="75000"/>
                </a:srgbClr>
              </a:solidFill>
              <a:latin typeface="Calibri"/>
            </a:endParaRPr>
          </a:p>
        </p:txBody>
      </p:sp>
      <p:sp>
        <p:nvSpPr>
          <p:cNvPr id="2" name="Rectangle 1"/>
          <p:cNvSpPr/>
          <p:nvPr/>
        </p:nvSpPr>
        <p:spPr>
          <a:xfrm>
            <a:off x="490331" y="5833131"/>
            <a:ext cx="11211337" cy="523220"/>
          </a:xfrm>
          <a:prstGeom prst="rect">
            <a:avLst/>
          </a:prstGeom>
        </p:spPr>
        <p:txBody>
          <a:bodyPr wrap="square">
            <a:spAutoFit/>
          </a:bodyPr>
          <a:lstStyle/>
          <a:p>
            <a:r>
              <a:rPr lang="en-US" sz="1400" dirty="0">
                <a:solidFill>
                  <a:srgbClr val="000000"/>
                </a:solidFill>
                <a:latin typeface="Calibri"/>
              </a:rPr>
              <a:t>Source: Rajagopal, L. &amp; Strohbehn, C.H. (2013) Observational Assessment of Glove Use Behaviors among Foodservice Workers in a University Dining Setting: Testing a Visual Intervention Tool. </a:t>
            </a:r>
            <a:r>
              <a:rPr lang="en-US" sz="1400" i="1" dirty="0">
                <a:solidFill>
                  <a:srgbClr val="000000"/>
                </a:solidFill>
                <a:latin typeface="Calibri"/>
              </a:rPr>
              <a:t>Food Protection Trends,</a:t>
            </a:r>
            <a:r>
              <a:rPr lang="en-US" sz="1400" dirty="0">
                <a:solidFill>
                  <a:srgbClr val="000000"/>
                </a:solidFill>
                <a:latin typeface="Calibri"/>
              </a:rPr>
              <a:t> </a:t>
            </a:r>
            <a:r>
              <a:rPr lang="en-US" sz="1400" i="1" dirty="0">
                <a:solidFill>
                  <a:srgbClr val="000000"/>
                </a:solidFill>
                <a:latin typeface="Calibri"/>
              </a:rPr>
              <a:t>33</a:t>
            </a:r>
            <a:r>
              <a:rPr lang="en-US" sz="1400" dirty="0">
                <a:solidFill>
                  <a:srgbClr val="000000"/>
                </a:solidFill>
                <a:latin typeface="Calibri"/>
              </a:rPr>
              <a:t>(5), 315-324</a:t>
            </a:r>
          </a:p>
        </p:txBody>
      </p:sp>
      <p:pic>
        <p:nvPicPr>
          <p:cNvPr id="4098" name="Picture 2" descr="I'm Gloving It! Infographic visual.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71895" y="1929521"/>
            <a:ext cx="2676937" cy="35118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5875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8" name="Google Shape;168;p9"/>
          <p:cNvSpPr txBox="1">
            <a:spLocks noGrp="1"/>
          </p:cNvSpPr>
          <p:nvPr>
            <p:ph type="body" idx="3"/>
          </p:nvPr>
        </p:nvSpPr>
        <p:spPr>
          <a:xfrm>
            <a:off x="882085" y="1855381"/>
            <a:ext cx="3703597" cy="1597741"/>
          </a:xfrm>
          <a:prstGeom prst="rect">
            <a:avLst/>
          </a:prstGeom>
          <a:noFill/>
          <a:ln>
            <a:noFill/>
          </a:ln>
        </p:spPr>
        <p:txBody>
          <a:bodyPr spcFirstLastPara="1" wrap="square" lIns="91425" tIns="45700" rIns="91425" bIns="45700" anchor="ctr" anchorCtr="0">
            <a:noAutofit/>
          </a:bodyPr>
          <a:lstStyle/>
          <a:p>
            <a:pPr marL="0" lvl="0" indent="0" rtl="0">
              <a:lnSpc>
                <a:spcPct val="80000"/>
              </a:lnSpc>
              <a:spcBef>
                <a:spcPts val="0"/>
              </a:spcBef>
              <a:spcAft>
                <a:spcPts val="0"/>
              </a:spcAft>
              <a:buClr>
                <a:schemeClr val="lt1"/>
              </a:buClr>
              <a:buSzPts val="4800"/>
              <a:buNone/>
            </a:pPr>
            <a:r>
              <a:rPr lang="en-US" sz="4800" dirty="0">
                <a:latin typeface="Verdana" panose="020B0604030504040204" pitchFamily="34" charset="0"/>
                <a:ea typeface="Verdana" panose="020B0604030504040204" pitchFamily="34" charset="0"/>
              </a:rPr>
              <a:t>16%</a:t>
            </a:r>
            <a:endParaRPr lang="en-US" dirty="0">
              <a:latin typeface="Verdana" panose="020B0604030504040204" pitchFamily="34" charset="0"/>
              <a:ea typeface="Verdana" panose="020B0604030504040204" pitchFamily="34" charset="0"/>
            </a:endParaRPr>
          </a:p>
        </p:txBody>
      </p:sp>
      <p:sp>
        <p:nvSpPr>
          <p:cNvPr id="169" name="Google Shape;169;p9"/>
          <p:cNvSpPr txBox="1"/>
          <p:nvPr/>
        </p:nvSpPr>
        <p:spPr>
          <a:xfrm>
            <a:off x="8077200" y="6356351"/>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pPr marL="0" marR="0" lvl="0" indent="0" algn="r" rtl="0">
                <a:spcBef>
                  <a:spcPts val="0"/>
                </a:spcBef>
                <a:spcAft>
                  <a:spcPts val="0"/>
                </a:spcAft>
                <a:buNone/>
              </a:pPr>
              <a:t>17</a:t>
            </a:fld>
            <a:endParaRPr sz="1200">
              <a:solidFill>
                <a:srgbClr val="888888"/>
              </a:solidFill>
              <a:latin typeface="Calibri"/>
              <a:ea typeface="Calibri"/>
              <a:cs typeface="Calibri"/>
              <a:sym typeface="Calibri"/>
            </a:endParaRPr>
          </a:p>
        </p:txBody>
      </p:sp>
      <p:sp>
        <p:nvSpPr>
          <p:cNvPr id="9" name="Content Placeholder 3">
            <a:extLst>
              <a:ext uri="{FF2B5EF4-FFF2-40B4-BE49-F238E27FC236}">
                <a16:creationId xmlns:a16="http://schemas.microsoft.com/office/drawing/2014/main" id="{11E76696-8BB2-4DEC-988C-2DCD0A5D254C}"/>
              </a:ext>
            </a:extLst>
          </p:cNvPr>
          <p:cNvSpPr txBox="1">
            <a:spLocks/>
          </p:cNvSpPr>
          <p:nvPr/>
        </p:nvSpPr>
        <p:spPr>
          <a:xfrm>
            <a:off x="3927956" y="1634961"/>
            <a:ext cx="6730230" cy="2118462"/>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solidFill>
                  <a:schemeClr val="tx1"/>
                </a:solidFill>
                <a:latin typeface="Verdana" panose="020B0604030504040204" pitchFamily="34" charset="0"/>
                <a:ea typeface="Verdana" panose="020B0604030504040204" pitchFamily="34" charset="0"/>
              </a:rPr>
              <a:t>Foodborne outbreaks (2006 – 2016) implicated </a:t>
            </a:r>
            <a:r>
              <a:rPr lang="en-US" b="1" dirty="0">
                <a:solidFill>
                  <a:schemeClr val="tx1"/>
                </a:solidFill>
                <a:latin typeface="Verdana" panose="020B0604030504040204" pitchFamily="34" charset="0"/>
                <a:ea typeface="Verdana" panose="020B0604030504040204" pitchFamily="34" charset="0"/>
              </a:rPr>
              <a:t>contaminated gloves</a:t>
            </a:r>
            <a:r>
              <a:rPr lang="en-US" dirty="0">
                <a:solidFill>
                  <a:schemeClr val="tx1"/>
                </a:solidFill>
                <a:latin typeface="Verdana" panose="020B0604030504040204" pitchFamily="34" charset="0"/>
                <a:ea typeface="Verdana" panose="020B0604030504040204" pitchFamily="34" charset="0"/>
              </a:rPr>
              <a:t> or </a:t>
            </a:r>
            <a:r>
              <a:rPr lang="en-US" b="1" dirty="0">
                <a:solidFill>
                  <a:schemeClr val="tx1"/>
                </a:solidFill>
                <a:latin typeface="Verdana" panose="020B0604030504040204" pitchFamily="34" charset="0"/>
                <a:ea typeface="Verdana" panose="020B0604030504040204" pitchFamily="34" charset="0"/>
              </a:rPr>
              <a:t>glove cross contamination.</a:t>
            </a:r>
          </a:p>
          <a:p>
            <a:pPr lvl="1" algn="ctr"/>
            <a:endParaRPr lang="en-US" dirty="0"/>
          </a:p>
        </p:txBody>
      </p:sp>
      <p:pic>
        <p:nvPicPr>
          <p:cNvPr id="3" name="Picture 2" descr="A picture containing cellphone and gloves. ">
            <a:extLst>
              <a:ext uri="{FF2B5EF4-FFF2-40B4-BE49-F238E27FC236}">
                <a16:creationId xmlns:a16="http://schemas.microsoft.com/office/drawing/2014/main" id="{56B9FB42-930F-40B9-90EC-26D3F8BA754C}"/>
              </a:ext>
            </a:extLst>
          </p:cNvPr>
          <p:cNvPicPr>
            <a:picLocks noChangeAspect="1"/>
          </p:cNvPicPr>
          <p:nvPr/>
        </p:nvPicPr>
        <p:blipFill>
          <a:blip r:embed="rId3"/>
          <a:stretch>
            <a:fillRect/>
          </a:stretch>
        </p:blipFill>
        <p:spPr>
          <a:xfrm>
            <a:off x="4683692" y="3805863"/>
            <a:ext cx="2824616" cy="2118462"/>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7554BEB4-2B44-4964-9FAC-EC3902F1A85F}"/>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lang="en-US" sz="3600" dirty="0">
                <a:cs typeface="Microsoft Sans Serif" pitchFamily="34" charset="0"/>
              </a:rPr>
              <a:t>Contaminated Gloves</a:t>
            </a:r>
            <a:endParaRPr kumimoji="0" lang="en-US" sz="3600" b="1" i="0" u="none" strike="noStrike" kern="1200" cap="none" spc="0" normalizeH="0" baseline="0" noProof="0" dirty="0">
              <a:ln>
                <a:noFill/>
              </a:ln>
              <a:solidFill>
                <a:schemeClr val="lt1"/>
              </a:solidFill>
              <a:effectLst/>
              <a:uLnTx/>
              <a:uFillTx/>
              <a:latin typeface="Calibri"/>
              <a:ea typeface="+mj-ea"/>
              <a:cs typeface="Microsoft Sans Serif"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92CACAE-5F44-4CE9-842F-F5BB26CC524C}"/>
              </a:ext>
            </a:extLst>
          </p:cNvPr>
          <p:cNvSpPr txBox="1">
            <a:spLocks/>
          </p:cNvSpPr>
          <p:nvPr/>
        </p:nvSpPr>
        <p:spPr>
          <a:xfrm>
            <a:off x="1049893" y="1742373"/>
            <a:ext cx="9935581" cy="4490266"/>
          </a:xfrm>
          <a:prstGeom prst="rect">
            <a:avLst/>
          </a:prstGeom>
        </p:spPr>
        <p:txBody>
          <a:bodyPr vert="horz" lIns="91440" tIns="45720" rIns="91440" bIns="45720" rtlCol="0">
            <a:normAutofit lnSpcReduction="10000"/>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panose="020B0604030504040204" pitchFamily="34" charset="0"/>
                <a:ea typeface="Verdana" panose="020B0604030504040204" pitchFamily="34" charset="0"/>
              </a:rPr>
              <a:t>Handling fresh produce</a:t>
            </a:r>
          </a:p>
          <a:p>
            <a:pPr lvl="1"/>
            <a:r>
              <a:rPr lang="en-US" dirty="0">
                <a:latin typeface="Verdana" panose="020B0604030504040204" pitchFamily="34" charset="0"/>
                <a:ea typeface="Verdana" panose="020B0604030504040204" pitchFamily="34" charset="0"/>
              </a:rPr>
              <a:t>Wash under running water before </a:t>
            </a:r>
          </a:p>
          <a:p>
            <a:pPr marL="857250" lvl="2" indent="0">
              <a:buNone/>
            </a:pPr>
            <a:r>
              <a:rPr lang="en-US" sz="2800" dirty="0">
                <a:latin typeface="Verdana" panose="020B0604030504040204" pitchFamily="34" charset="0"/>
                <a:ea typeface="Verdana" panose="020B0604030504040204" pitchFamily="34" charset="0"/>
              </a:rPr>
              <a:t>cutting, peeling, eating or cooking</a:t>
            </a:r>
          </a:p>
          <a:p>
            <a:pPr lvl="1"/>
            <a:r>
              <a:rPr lang="en-US" dirty="0">
                <a:latin typeface="Verdana" panose="020B0604030504040204" pitchFamily="34" charset="0"/>
                <a:ea typeface="Verdana" panose="020B0604030504040204" pitchFamily="34" charset="0"/>
              </a:rPr>
              <a:t>Scrub using a vegetable brush</a:t>
            </a:r>
          </a:p>
          <a:p>
            <a:pPr lvl="2"/>
            <a:r>
              <a:rPr lang="en-US" dirty="0">
                <a:latin typeface="Verdana" panose="020B0604030504040204" pitchFamily="34" charset="0"/>
                <a:ea typeface="Verdana" panose="020B0604030504040204" pitchFamily="34" charset="0"/>
              </a:rPr>
              <a:t>Melons, potatoes, etc.</a:t>
            </a:r>
          </a:p>
          <a:p>
            <a:pPr lvl="1"/>
            <a:r>
              <a:rPr lang="en-US" dirty="0">
                <a:latin typeface="Verdana" panose="020B0604030504040204" pitchFamily="34" charset="0"/>
                <a:ea typeface="Verdana" panose="020B0604030504040204" pitchFamily="34" charset="0"/>
              </a:rPr>
              <a:t>Identify designated produce sink</a:t>
            </a:r>
          </a:p>
          <a:p>
            <a:pPr lvl="1"/>
            <a:r>
              <a:rPr lang="en-US" dirty="0">
                <a:latin typeface="Verdana" panose="020B0604030504040204" pitchFamily="34" charset="0"/>
                <a:ea typeface="Verdana" panose="020B0604030504040204" pitchFamily="34" charset="0"/>
              </a:rPr>
              <a:t>Do NOT wash ready-to-eat produce</a:t>
            </a:r>
          </a:p>
          <a:p>
            <a:pPr lvl="1"/>
            <a:r>
              <a:rPr lang="en-US" dirty="0">
                <a:latin typeface="Verdana" panose="020B0604030504040204" pitchFamily="34" charset="0"/>
                <a:ea typeface="Verdana" panose="020B0604030504040204" pitchFamily="34" charset="0"/>
              </a:rPr>
              <a:t>Never use unapproved chemicals</a:t>
            </a:r>
          </a:p>
          <a:p>
            <a:pPr lvl="1"/>
            <a:r>
              <a:rPr lang="en-US" dirty="0">
                <a:latin typeface="Verdana" panose="020B0604030504040204" pitchFamily="34" charset="0"/>
                <a:ea typeface="Verdana" panose="020B0604030504040204" pitchFamily="34" charset="0"/>
              </a:rPr>
              <a:t>Commercial produce wash is not required </a:t>
            </a:r>
          </a:p>
          <a:p>
            <a:pPr lvl="1"/>
            <a:endParaRPr lang="en-US" dirty="0"/>
          </a:p>
          <a:p>
            <a:pPr lvl="2"/>
            <a:endParaRPr lang="en-US" sz="2800" dirty="0"/>
          </a:p>
          <a:p>
            <a:pPr lvl="1"/>
            <a:endParaRPr lang="en-US" dirty="0"/>
          </a:p>
        </p:txBody>
      </p:sp>
      <p:pic>
        <p:nvPicPr>
          <p:cNvPr id="9" name="Google Shape;211;p16" descr="Image of washing a cantaloupe with a brush. ">
            <a:extLst>
              <a:ext uri="{FF2B5EF4-FFF2-40B4-BE49-F238E27FC236}">
                <a16:creationId xmlns:a16="http://schemas.microsoft.com/office/drawing/2014/main" id="{8A9D886D-B04B-427F-9121-E56991D7D615}"/>
              </a:ext>
            </a:extLst>
          </p:cNvPr>
          <p:cNvPicPr preferRelativeResize="0">
            <a:picLocks/>
          </p:cNvPicPr>
          <p:nvPr/>
        </p:nvPicPr>
        <p:blipFill rotWithShape="1">
          <a:blip r:embed="rId3">
            <a:alphaModFix/>
          </a:blip>
          <a:srcRect t="15666" b="15666"/>
          <a:stretch/>
        </p:blipFill>
        <p:spPr>
          <a:xfrm rot="484455">
            <a:off x="8586568" y="2739014"/>
            <a:ext cx="2634466" cy="2468242"/>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C29D10A9-2097-4C8D-9008-6696100BA0A0}"/>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Microsoft Sans Serif" pitchFamily="34" charset="0"/>
              </a:rPr>
              <a:t>Reduce the Risks – Fresh Produce</a:t>
            </a:r>
          </a:p>
        </p:txBody>
      </p:sp>
    </p:spTree>
    <p:extLst>
      <p:ext uri="{BB962C8B-B14F-4D97-AF65-F5344CB8AC3E}">
        <p14:creationId xmlns:p14="http://schemas.microsoft.com/office/powerpoint/2010/main" val="2049547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4356" r="-7842" b="-2803"/>
          <a:stretch/>
        </p:blipFill>
        <p:spPr>
          <a:xfrm>
            <a:off x="3071813" y="5470525"/>
            <a:ext cx="1232643" cy="1272020"/>
          </a:xfrm>
        </p:spPr>
      </p:pic>
      <p:sp>
        <p:nvSpPr>
          <p:cNvPr id="4" name="Content Placeholder 3"/>
          <p:cNvSpPr>
            <a:spLocks noGrp="1"/>
          </p:cNvSpPr>
          <p:nvPr>
            <p:ph sz="quarter" idx="10"/>
          </p:nvPr>
        </p:nvSpPr>
        <p:spPr>
          <a:xfrm>
            <a:off x="810684" y="1286540"/>
            <a:ext cx="10414000" cy="3897369"/>
          </a:xfrm>
        </p:spPr>
        <p:txBody>
          <a:bodyPr/>
          <a:lstStyle/>
          <a:p>
            <a:r>
              <a:rPr lang="en-US" b="1" dirty="0">
                <a:latin typeface="Verdana" panose="020B0604030504040204" pitchFamily="34" charset="0"/>
                <a:ea typeface="Verdana" panose="020B0604030504040204" pitchFamily="34" charset="0"/>
              </a:rPr>
              <a:t>Remove excess moisture to improve quality and safety by:</a:t>
            </a:r>
          </a:p>
          <a:p>
            <a:pPr lvl="1"/>
            <a:r>
              <a:rPr lang="en-US" dirty="0">
                <a:latin typeface="Verdana" panose="020B0604030504040204" pitchFamily="34" charset="0"/>
                <a:ea typeface="Verdana" panose="020B0604030504040204" pitchFamily="34" charset="0"/>
              </a:rPr>
              <a:t>Draining in colander or perforated pan</a:t>
            </a:r>
          </a:p>
          <a:p>
            <a:pPr lvl="1"/>
            <a:r>
              <a:rPr lang="en-US" dirty="0">
                <a:latin typeface="Verdana" panose="020B0604030504040204" pitchFamily="34" charset="0"/>
                <a:ea typeface="Verdana" panose="020B0604030504040204" pitchFamily="34" charset="0"/>
              </a:rPr>
              <a:t>Drying with disposable paper towel</a:t>
            </a:r>
          </a:p>
          <a:p>
            <a:pPr lvl="1"/>
            <a:r>
              <a:rPr lang="en-US" dirty="0">
                <a:latin typeface="Verdana" panose="020B0604030504040204" pitchFamily="34" charset="0"/>
                <a:ea typeface="Verdana" panose="020B0604030504040204" pitchFamily="34" charset="0"/>
              </a:rPr>
              <a:t>Air drying  in clean, perforated pan</a:t>
            </a:r>
          </a:p>
          <a:p>
            <a:pPr lvl="1"/>
            <a:r>
              <a:rPr lang="en-US" dirty="0">
                <a:latin typeface="Verdana" panose="020B0604030504040204" pitchFamily="34" charset="0"/>
                <a:ea typeface="Verdana" panose="020B0604030504040204" pitchFamily="34" charset="0"/>
              </a:rPr>
              <a:t>Using a commercial salad spinner</a:t>
            </a:r>
          </a:p>
        </p:txBody>
      </p:sp>
      <p:sp>
        <p:nvSpPr>
          <p:cNvPr id="5" name="Text Placeholder 4"/>
          <p:cNvSpPr>
            <a:spLocks noGrp="1"/>
          </p:cNvSpPr>
          <p:nvPr>
            <p:ph type="body" sz="quarter" idx="12"/>
          </p:nvPr>
        </p:nvSpPr>
        <p:spPr/>
        <p:txBody>
          <a:bodyPr>
            <a:normAutofit/>
          </a:bodyPr>
          <a:lstStyle/>
          <a:p>
            <a:r>
              <a:rPr lang="en-US" sz="2400" dirty="0"/>
              <a:t>            </a:t>
            </a:r>
          </a:p>
        </p:txBody>
      </p:sp>
      <p:sp>
        <p:nvSpPr>
          <p:cNvPr id="7" name="Google Shape;250;p20">
            <a:extLst>
              <a:ext uri="{FF2B5EF4-FFF2-40B4-BE49-F238E27FC236}">
                <a16:creationId xmlns:a16="http://schemas.microsoft.com/office/drawing/2014/main" id="{260CF88B-4458-44A0-A44B-1E43AF74C8F1}"/>
              </a:ext>
            </a:extLst>
          </p:cNvPr>
          <p:cNvSpPr txBox="1">
            <a:spLocks/>
          </p:cNvSpPr>
          <p:nvPr/>
        </p:nvSpPr>
        <p:spPr>
          <a:xfrm>
            <a:off x="4819411" y="5806395"/>
            <a:ext cx="6136269" cy="474233"/>
          </a:xfrm>
          <a:prstGeom prst="rect">
            <a:avLst/>
          </a:prstGeom>
          <a:noFill/>
          <a:ln>
            <a:noFill/>
          </a:ln>
        </p:spPr>
        <p:txBody>
          <a:bodyPr spcFirstLastPara="1" wrap="square" lIns="91425" tIns="45700" rIns="91425" bIns="45700" anchor="t" anchorCtr="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Hey, Leafy Greens; Want to go for a spin</a:t>
            </a:r>
            <a:r>
              <a:rPr kumimoji="0" lang="en-US" sz="2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a:t>
            </a:r>
          </a:p>
        </p:txBody>
      </p:sp>
      <p:pic>
        <p:nvPicPr>
          <p:cNvPr id="10" name="Google Shape;252;p20" descr="Image of a colander. ">
            <a:extLst>
              <a:ext uri="{FF2B5EF4-FFF2-40B4-BE49-F238E27FC236}">
                <a16:creationId xmlns:a16="http://schemas.microsoft.com/office/drawing/2014/main" id="{CACDDB17-9FD4-485D-B2F6-D25944047D93}"/>
              </a:ext>
            </a:extLst>
          </p:cNvPr>
          <p:cNvPicPr preferRelativeResize="0"/>
          <p:nvPr/>
        </p:nvPicPr>
        <p:blipFill rotWithShape="1">
          <a:blip r:embed="rId4">
            <a:alphaModFix/>
          </a:blip>
          <a:srcRect l="18207" r="6466"/>
          <a:stretch/>
        </p:blipFill>
        <p:spPr>
          <a:xfrm>
            <a:off x="8714267" y="1989605"/>
            <a:ext cx="2017489" cy="1816851"/>
          </a:xfrm>
          <a:prstGeom prst="rect">
            <a:avLst/>
          </a:prstGeom>
          <a:ln>
            <a:noFill/>
          </a:ln>
          <a:effectLst>
            <a:outerShdw blurRad="292100" dist="139700" dir="2700000" algn="tl" rotWithShape="0">
              <a:srgbClr val="333333">
                <a:alpha val="65000"/>
              </a:srgbClr>
            </a:outerShdw>
          </a:effectLst>
        </p:spPr>
      </p:pic>
      <p:pic>
        <p:nvPicPr>
          <p:cNvPr id="11" name="Google Shape;253;p20" descr="Image of a perforated pan. ">
            <a:extLst>
              <a:ext uri="{FF2B5EF4-FFF2-40B4-BE49-F238E27FC236}">
                <a16:creationId xmlns:a16="http://schemas.microsoft.com/office/drawing/2014/main" id="{55F7FFF3-30F2-4DF8-AEB8-20E768BF1A57}"/>
              </a:ext>
            </a:extLst>
          </p:cNvPr>
          <p:cNvPicPr preferRelativeResize="0"/>
          <p:nvPr/>
        </p:nvPicPr>
        <p:blipFill rotWithShape="1">
          <a:blip r:embed="rId5">
            <a:alphaModFix/>
          </a:blip>
          <a:srcRect t="14737"/>
          <a:stretch/>
        </p:blipFill>
        <p:spPr>
          <a:xfrm>
            <a:off x="9578586" y="3298058"/>
            <a:ext cx="2017489" cy="1885851"/>
          </a:xfrm>
          <a:prstGeom prst="rect">
            <a:avLst/>
          </a:prstGeom>
          <a:ln>
            <a:noFill/>
          </a:ln>
          <a:effectLst>
            <a:outerShdw blurRad="292100" dist="139700" dir="2700000" algn="tl" rotWithShape="0">
              <a:srgbClr val="333333">
                <a:alpha val="65000"/>
              </a:srgbClr>
            </a:outerShdw>
          </a:effectLst>
        </p:spPr>
      </p:pic>
      <p:sp>
        <p:nvSpPr>
          <p:cNvPr id="13" name="Title 1">
            <a:extLst>
              <a:ext uri="{FF2B5EF4-FFF2-40B4-BE49-F238E27FC236}">
                <a16:creationId xmlns:a16="http://schemas.microsoft.com/office/drawing/2014/main" id="{E8B42066-C8A0-4DF7-A0C5-5D80E245ED10}"/>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Microsoft Sans Serif" pitchFamily="34" charset="0"/>
              </a:rPr>
              <a:t>Reduce the Risks – Washing and Drying</a:t>
            </a:r>
          </a:p>
        </p:txBody>
      </p:sp>
    </p:spTree>
    <p:extLst>
      <p:ext uri="{BB962C8B-B14F-4D97-AF65-F5344CB8AC3E}">
        <p14:creationId xmlns:p14="http://schemas.microsoft.com/office/powerpoint/2010/main" val="2424399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a:spLocks noGrp="1"/>
          </p:cNvSpPr>
          <p:nvPr>
            <p:ph type="title"/>
          </p:nvPr>
        </p:nvSpPr>
        <p:spPr>
          <a:xfrm>
            <a:off x="697284" y="368707"/>
            <a:ext cx="8118975" cy="704800"/>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chemeClr val="lt1"/>
              </a:buClr>
              <a:buSzPts val="3600"/>
              <a:buFont typeface="Calibri"/>
              <a:buNone/>
            </a:pPr>
            <a:r>
              <a:rPr lang="en-US" sz="3600" dirty="0"/>
              <a:t>Objectives</a:t>
            </a:r>
            <a:endParaRPr sz="3600" dirty="0"/>
          </a:p>
        </p:txBody>
      </p:sp>
      <p:sp>
        <p:nvSpPr>
          <p:cNvPr id="108" name="Google Shape;108;p2"/>
          <p:cNvSpPr txBox="1">
            <a:spLocks noGrp="1"/>
          </p:cNvSpPr>
          <p:nvPr>
            <p:ph type="body" idx="1"/>
          </p:nvPr>
        </p:nvSpPr>
        <p:spPr>
          <a:xfrm>
            <a:off x="2838064" y="1999879"/>
            <a:ext cx="7998594" cy="3523883"/>
          </a:xfrm>
          <a:prstGeom prst="rect">
            <a:avLst/>
          </a:prstGeom>
          <a:noFill/>
          <a:ln>
            <a:noFill/>
          </a:ln>
        </p:spPr>
        <p:txBody>
          <a:bodyPr spcFirstLastPara="1" wrap="square" lIns="91425" tIns="45700" rIns="91425" bIns="45700" anchor="t" anchorCtr="0">
            <a:noAutofit/>
          </a:bodyPr>
          <a:lstStyle/>
          <a:p>
            <a:pPr marL="0" indent="0">
              <a:lnSpc>
                <a:spcPct val="80000"/>
              </a:lnSpc>
              <a:spcBef>
                <a:spcPts val="0"/>
              </a:spcBef>
              <a:buClr>
                <a:schemeClr val="dk1"/>
              </a:buClr>
              <a:buSzPts val="2960"/>
            </a:pPr>
            <a:r>
              <a:rPr lang="en-US" sz="2400" dirty="0">
                <a:solidFill>
                  <a:schemeClr val="dk1"/>
                </a:solidFill>
                <a:latin typeface="Verdana"/>
              </a:rPr>
              <a:t>Categorize fruit and vegetable cycle menu items into HACCP processes.</a:t>
            </a:r>
          </a:p>
          <a:p>
            <a:pPr marL="0" indent="0">
              <a:lnSpc>
                <a:spcPct val="80000"/>
              </a:lnSpc>
              <a:spcBef>
                <a:spcPts val="0"/>
              </a:spcBef>
              <a:buSzPts val="2960"/>
            </a:pPr>
            <a:endParaRPr lang="en-US" sz="2400" dirty="0">
              <a:solidFill>
                <a:schemeClr val="dk1"/>
              </a:solidFill>
              <a:latin typeface="Verdana"/>
            </a:endParaRPr>
          </a:p>
          <a:p>
            <a:pPr marL="0" indent="0">
              <a:lnSpc>
                <a:spcPct val="80000"/>
              </a:lnSpc>
              <a:spcBef>
                <a:spcPts val="592"/>
              </a:spcBef>
              <a:buClr>
                <a:schemeClr val="dk1"/>
              </a:buClr>
              <a:buSzPts val="2960"/>
            </a:pPr>
            <a:r>
              <a:rPr lang="en-US" sz="2400" dirty="0">
                <a:solidFill>
                  <a:schemeClr val="dk1"/>
                </a:solidFill>
                <a:latin typeface="Verdana"/>
              </a:rPr>
              <a:t>Identify food safety practices in the preparation and service of fresh produce in child nutrition programs. </a:t>
            </a:r>
          </a:p>
          <a:p>
            <a:pPr marL="0" indent="0">
              <a:lnSpc>
                <a:spcPct val="80000"/>
              </a:lnSpc>
              <a:spcBef>
                <a:spcPts val="592"/>
              </a:spcBef>
              <a:buSzPts val="2960"/>
            </a:pPr>
            <a:endParaRPr lang="en-US" sz="2400" dirty="0">
              <a:solidFill>
                <a:schemeClr val="dk1"/>
              </a:solidFill>
              <a:latin typeface="Verdana"/>
            </a:endParaRPr>
          </a:p>
          <a:p>
            <a:pPr marL="0" indent="0">
              <a:lnSpc>
                <a:spcPct val="80000"/>
              </a:lnSpc>
              <a:spcBef>
                <a:spcPts val="592"/>
              </a:spcBef>
              <a:buClr>
                <a:schemeClr val="dk1"/>
              </a:buClr>
              <a:buSzPts val="2960"/>
            </a:pPr>
            <a:r>
              <a:rPr lang="en-US" sz="2400" dirty="0">
                <a:solidFill>
                  <a:schemeClr val="dk1"/>
                </a:solidFill>
                <a:latin typeface="Verdana"/>
              </a:rPr>
              <a:t>Apply effective culinary methods and marketing strategies to increase student consumption of fruits and vegetables.</a:t>
            </a:r>
            <a:endParaRPr sz="2400" dirty="0">
              <a:solidFill>
                <a:schemeClr val="dk1"/>
              </a:solidFill>
              <a:latin typeface="Verdana"/>
            </a:endParaRPr>
          </a:p>
          <a:p>
            <a:pPr marL="0" lvl="0" indent="0" algn="l" rtl="0">
              <a:lnSpc>
                <a:spcPct val="80000"/>
              </a:lnSpc>
              <a:spcBef>
                <a:spcPts val="592"/>
              </a:spcBef>
              <a:spcAft>
                <a:spcPts val="0"/>
              </a:spcAft>
              <a:buClr>
                <a:schemeClr val="accent5"/>
              </a:buClr>
              <a:buSzPts val="2960"/>
              <a:buNone/>
            </a:pPr>
            <a:endParaRPr sz="2960" dirty="0">
              <a:solidFill>
                <a:schemeClr val="dk1"/>
              </a:solidFill>
            </a:endParaRPr>
          </a:p>
          <a:p>
            <a:pPr marL="0" lvl="0" indent="0" algn="l" rtl="0">
              <a:lnSpc>
                <a:spcPct val="80000"/>
              </a:lnSpc>
              <a:spcBef>
                <a:spcPts val="592"/>
              </a:spcBef>
              <a:spcAft>
                <a:spcPts val="0"/>
              </a:spcAft>
              <a:buClr>
                <a:schemeClr val="accent5"/>
              </a:buClr>
              <a:buSzPts val="2960"/>
              <a:buNone/>
            </a:pPr>
            <a:endParaRPr sz="2960" dirty="0">
              <a:solidFill>
                <a:schemeClr val="dk1"/>
              </a:solidFill>
            </a:endParaRPr>
          </a:p>
          <a:p>
            <a:pPr marL="742950" lvl="0" indent="-531495" algn="l" rtl="0">
              <a:lnSpc>
                <a:spcPct val="80000"/>
              </a:lnSpc>
              <a:spcBef>
                <a:spcPts val="666"/>
              </a:spcBef>
              <a:spcAft>
                <a:spcPts val="0"/>
              </a:spcAft>
              <a:buClr>
                <a:schemeClr val="accent5"/>
              </a:buClr>
              <a:buSzPts val="3330"/>
              <a:buFont typeface="Arial"/>
              <a:buNone/>
            </a:pPr>
            <a:endParaRPr sz="3330" dirty="0"/>
          </a:p>
        </p:txBody>
      </p:sp>
      <p:sp>
        <p:nvSpPr>
          <p:cNvPr id="109" name="Google Shape;109;p2">
            <a:extLst>
              <a:ext uri="{C183D7F6-B498-43B3-948B-1728B52AA6E4}">
                <adec:decorative xmlns:adec="http://schemas.microsoft.com/office/drawing/2017/decorative" val="1"/>
              </a:ext>
            </a:extLst>
          </p:cNvPr>
          <p:cNvSpPr txBox="1"/>
          <p:nvPr/>
        </p:nvSpPr>
        <p:spPr>
          <a:xfrm>
            <a:off x="8077200" y="6356351"/>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pPr marL="0" marR="0" lvl="0" indent="0" algn="r" rtl="0">
                <a:spcBef>
                  <a:spcPts val="0"/>
                </a:spcBef>
                <a:spcAft>
                  <a:spcPts val="0"/>
                </a:spcAft>
                <a:buNone/>
              </a:pPr>
              <a:t>2</a:t>
            </a:fld>
            <a:endParaRPr sz="1200">
              <a:solidFill>
                <a:srgbClr val="888888"/>
              </a:solidFill>
              <a:latin typeface="Calibri"/>
              <a:ea typeface="Calibri"/>
              <a:cs typeface="Calibri"/>
              <a:sym typeface="Calibri"/>
            </a:endParaRPr>
          </a:p>
        </p:txBody>
      </p:sp>
      <p:pic>
        <p:nvPicPr>
          <p:cNvPr id="112" name="Google Shape;112;p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636713" y="4647116"/>
            <a:ext cx="800140" cy="762976"/>
          </a:xfrm>
          <a:prstGeom prst="rect">
            <a:avLst/>
          </a:prstGeom>
          <a:noFill/>
          <a:ln>
            <a:noFill/>
          </a:ln>
        </p:spPr>
      </p:pic>
      <p:pic>
        <p:nvPicPr>
          <p:cNvPr id="2" name="Picture 2">
            <a:extLst>
              <a:ext uri="{FF2B5EF4-FFF2-40B4-BE49-F238E27FC236}">
                <a16:creationId xmlns:a16="http://schemas.microsoft.com/office/drawing/2014/main" id="{00307164-876B-47CF-A511-D6DDD7BF948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20836" y="1699560"/>
            <a:ext cx="790575" cy="847725"/>
          </a:xfrm>
          <a:prstGeom prst="rect">
            <a:avLst/>
          </a:prstGeom>
        </p:spPr>
      </p:pic>
      <p:pic>
        <p:nvPicPr>
          <p:cNvPr id="9" name="Picture 2">
            <a:extLst>
              <a:ext uri="{FF2B5EF4-FFF2-40B4-BE49-F238E27FC236}">
                <a16:creationId xmlns:a16="http://schemas.microsoft.com/office/drawing/2014/main" id="{CB3A52A3-FC00-4F99-8D6C-2ABE784ADB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20837" y="3173338"/>
            <a:ext cx="790575" cy="847725"/>
          </a:xfrm>
          <a:prstGeom prst="rect">
            <a:avLst/>
          </a:prstGeom>
        </p:spPr>
      </p:pic>
    </p:spTree>
    <p:extLst>
      <p:ext uri="{BB962C8B-B14F-4D97-AF65-F5344CB8AC3E}">
        <p14:creationId xmlns:p14="http://schemas.microsoft.com/office/powerpoint/2010/main" val="3558902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7" name="Content Placeholder 3">
            <a:extLst>
              <a:ext uri="{FF2B5EF4-FFF2-40B4-BE49-F238E27FC236}">
                <a16:creationId xmlns:a16="http://schemas.microsoft.com/office/drawing/2014/main" id="{E5F8A2D0-0C59-48B0-AFEB-BA179F9E63F1}"/>
              </a:ext>
            </a:extLst>
          </p:cNvPr>
          <p:cNvSpPr txBox="1">
            <a:spLocks/>
          </p:cNvSpPr>
          <p:nvPr/>
        </p:nvSpPr>
        <p:spPr>
          <a:xfrm>
            <a:off x="967316" y="1717854"/>
            <a:ext cx="6870830" cy="3705944"/>
          </a:xfrm>
          <a:prstGeom prst="rect">
            <a:avLst/>
          </a:prstGeom>
        </p:spPr>
        <p:txBody>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panose="020B0604030504040204" pitchFamily="34" charset="0"/>
                <a:ea typeface="Verdana" panose="020B0604030504040204" pitchFamily="34" charset="0"/>
              </a:rPr>
              <a:t>Use Approved Equipment  </a:t>
            </a:r>
          </a:p>
          <a:p>
            <a:pPr lvl="1"/>
            <a:r>
              <a:rPr lang="en-US" dirty="0">
                <a:latin typeface="Verdana" panose="020B0604030504040204" pitchFamily="34" charset="0"/>
                <a:ea typeface="Verdana" panose="020B0604030504040204" pitchFamily="34" charset="0"/>
              </a:rPr>
              <a:t>Cutting boards, knifes</a:t>
            </a:r>
          </a:p>
          <a:p>
            <a:pPr lvl="1"/>
            <a:r>
              <a:rPr lang="en-US" dirty="0">
                <a:latin typeface="Verdana" panose="020B0604030504040204" pitchFamily="34" charset="0"/>
                <a:ea typeface="Verdana" panose="020B0604030504040204" pitchFamily="34" charset="0"/>
              </a:rPr>
              <a:t>Food storage containers</a:t>
            </a:r>
          </a:p>
          <a:p>
            <a:pPr lvl="1"/>
            <a:r>
              <a:rPr lang="en-US" dirty="0">
                <a:latin typeface="Verdana" panose="020B0604030504040204" pitchFamily="34" charset="0"/>
                <a:ea typeface="Verdana" panose="020B0604030504040204" pitchFamily="34" charset="0"/>
              </a:rPr>
              <a:t>Food processors/blenders</a:t>
            </a:r>
          </a:p>
          <a:p>
            <a:pPr lvl="2">
              <a:buFont typeface="Verdana" panose="020B0604030504040204" pitchFamily="34" charset="0"/>
              <a:buChar char="-"/>
            </a:pPr>
            <a:r>
              <a:rPr lang="en-US" dirty="0">
                <a:latin typeface="Verdana" panose="020B0604030504040204" pitchFamily="34" charset="0"/>
                <a:ea typeface="Verdana" panose="020B0604030504040204" pitchFamily="34" charset="0"/>
              </a:rPr>
              <a:t>Manual</a:t>
            </a:r>
          </a:p>
          <a:p>
            <a:pPr lvl="2">
              <a:buFont typeface="Verdana" panose="020B0604030504040204" pitchFamily="34" charset="0"/>
              <a:buChar char="-"/>
            </a:pPr>
            <a:r>
              <a:rPr lang="en-US" dirty="0">
                <a:latin typeface="Verdana" panose="020B0604030504040204" pitchFamily="34" charset="0"/>
                <a:ea typeface="Verdana" panose="020B0604030504040204" pitchFamily="34" charset="0"/>
              </a:rPr>
              <a:t>Mechanical</a:t>
            </a:r>
          </a:p>
        </p:txBody>
      </p:sp>
      <p:pic>
        <p:nvPicPr>
          <p:cNvPr id="3" name="Picture 2" descr="A picture containing a kitchen tools.">
            <a:extLst>
              <a:ext uri="{FF2B5EF4-FFF2-40B4-BE49-F238E27FC236}">
                <a16:creationId xmlns:a16="http://schemas.microsoft.com/office/drawing/2014/main" id="{BC2AC600-D8AD-456D-A353-1EE620801120}"/>
              </a:ext>
            </a:extLst>
          </p:cNvPr>
          <p:cNvPicPr>
            <a:picLocks noChangeAspect="1"/>
          </p:cNvPicPr>
          <p:nvPr/>
        </p:nvPicPr>
        <p:blipFill rotWithShape="1">
          <a:blip r:embed="rId3"/>
          <a:srcRect t="5707"/>
          <a:stretch/>
        </p:blipFill>
        <p:spPr>
          <a:xfrm rot="800314">
            <a:off x="8228814" y="1725149"/>
            <a:ext cx="2605202" cy="3691353"/>
          </a:xfrm>
          <a:prstGeom prst="rect">
            <a:avLst/>
          </a:prstGeom>
        </p:spPr>
      </p:pic>
      <p:sp>
        <p:nvSpPr>
          <p:cNvPr id="8" name="Title 1">
            <a:extLst>
              <a:ext uri="{FF2B5EF4-FFF2-40B4-BE49-F238E27FC236}">
                <a16:creationId xmlns:a16="http://schemas.microsoft.com/office/drawing/2014/main" id="{90F5E00E-91BE-433E-8D01-E944537E633E}"/>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Microsoft Sans Serif" pitchFamily="34" charset="0"/>
              </a:rPr>
              <a:t>Reduce the Risks – Equipment</a:t>
            </a:r>
          </a:p>
        </p:txBody>
      </p:sp>
    </p:spTree>
    <p:extLst>
      <p:ext uri="{BB962C8B-B14F-4D97-AF65-F5344CB8AC3E}">
        <p14:creationId xmlns:p14="http://schemas.microsoft.com/office/powerpoint/2010/main" val="2189650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92CACAE-5F44-4CE9-842F-F5BB26CC524C}"/>
              </a:ext>
            </a:extLst>
          </p:cNvPr>
          <p:cNvSpPr txBox="1">
            <a:spLocks/>
          </p:cNvSpPr>
          <p:nvPr/>
        </p:nvSpPr>
        <p:spPr>
          <a:xfrm>
            <a:off x="609600" y="1249365"/>
            <a:ext cx="10771716" cy="471039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400" dirty="0">
                <a:latin typeface="Verdana" panose="020B0604030504040204" pitchFamily="34" charset="0"/>
                <a:ea typeface="Verdana" panose="020B0604030504040204" pitchFamily="34" charset="0"/>
              </a:rPr>
              <a:t>Monitor time and temperature during holding and serving.</a:t>
            </a:r>
          </a:p>
          <a:p>
            <a:pPr lvl="1"/>
            <a:r>
              <a:rPr lang="en-US" sz="2400" dirty="0">
                <a:latin typeface="Verdana" panose="020B0604030504040204" pitchFamily="34" charset="0"/>
                <a:ea typeface="Verdana" panose="020B0604030504040204" pitchFamily="34" charset="0"/>
              </a:rPr>
              <a:t>Maintain chopped and/or RTE leafy greens, cut melons and cut tomatoes at or below 41°F.</a:t>
            </a:r>
          </a:p>
          <a:p>
            <a:pPr lvl="1"/>
            <a:r>
              <a:rPr lang="en-US" sz="2400" dirty="0">
                <a:latin typeface="Verdana" panose="020B0604030504040204" pitchFamily="34" charset="0"/>
                <a:ea typeface="Verdana" panose="020B0604030504040204" pitchFamily="34" charset="0"/>
              </a:rPr>
              <a:t>Practice good personal hygiene &amp; prevent cross contamination.</a:t>
            </a:r>
          </a:p>
          <a:p>
            <a:pPr lvl="2"/>
            <a:endParaRPr lang="en-US" dirty="0"/>
          </a:p>
          <a:p>
            <a:pPr lvl="1"/>
            <a:endParaRPr lang="en-US" dirty="0"/>
          </a:p>
          <a:p>
            <a:pPr lvl="2"/>
            <a:endParaRPr lang="en-US" sz="2800" dirty="0"/>
          </a:p>
          <a:p>
            <a:pPr lvl="1"/>
            <a:endParaRPr lang="en-US" dirty="0"/>
          </a:p>
        </p:txBody>
      </p:sp>
      <p:pic>
        <p:nvPicPr>
          <p:cNvPr id="9" name="Picture 8" descr="A picture of a school salad bar. ">
            <a:extLst>
              <a:ext uri="{FF2B5EF4-FFF2-40B4-BE49-F238E27FC236}">
                <a16:creationId xmlns:a16="http://schemas.microsoft.com/office/drawing/2014/main" id="{F77CE113-6017-4F65-91B9-18FD7B4CB26B}"/>
              </a:ext>
            </a:extLst>
          </p:cNvPr>
          <p:cNvPicPr>
            <a:picLocks noChangeAspect="1"/>
          </p:cNvPicPr>
          <p:nvPr/>
        </p:nvPicPr>
        <p:blipFill rotWithShape="1">
          <a:blip r:embed="rId3"/>
          <a:srcRect t="21551" b="18994"/>
          <a:stretch/>
        </p:blipFill>
        <p:spPr>
          <a:xfrm>
            <a:off x="2762300" y="3204105"/>
            <a:ext cx="7215078" cy="28598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1">
            <a:extLst>
              <a:ext uri="{FF2B5EF4-FFF2-40B4-BE49-F238E27FC236}">
                <a16:creationId xmlns:a16="http://schemas.microsoft.com/office/drawing/2014/main" id="{BBB4DDDB-9181-48AE-8788-16F704E087E1}"/>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Microsoft Sans Serif" pitchFamily="34" charset="0"/>
              </a:rPr>
              <a:t>Reduce the Risks </a:t>
            </a:r>
            <a:r>
              <a:rPr kumimoji="0" lang="en-US" sz="3600" b="1" i="0" u="none" strike="noStrike" kern="1200" cap="none" spc="0" normalizeH="0" baseline="0" noProof="0" dirty="0">
                <a:ln>
                  <a:noFill/>
                </a:ln>
                <a:solidFill>
                  <a:schemeClr val="bg1"/>
                </a:solidFill>
                <a:effectLst/>
                <a:uLnTx/>
                <a:uFillTx/>
                <a:latin typeface="Calibri"/>
                <a:ea typeface="+mj-ea"/>
                <a:cs typeface="Calibri"/>
              </a:rPr>
              <a:t>–  Holding and Serving</a:t>
            </a:r>
            <a:endParaRPr kumimoji="0" lang="en-US" sz="3600" b="1" i="0" u="none" strike="noStrike" kern="1200" cap="none" spc="0" normalizeH="0" baseline="0" noProof="0" dirty="0">
              <a:ln>
                <a:noFill/>
              </a:ln>
              <a:solidFill>
                <a:schemeClr val="bg1"/>
              </a:solidFill>
              <a:effectLst/>
              <a:uLnTx/>
              <a:uFillTx/>
              <a:latin typeface="Calibri"/>
              <a:ea typeface="+mj-ea"/>
              <a:cs typeface="Microsoft Sans Serif" pitchFamily="34" charset="0"/>
            </a:endParaRPr>
          </a:p>
        </p:txBody>
      </p:sp>
    </p:spTree>
    <p:extLst>
      <p:ext uri="{BB962C8B-B14F-4D97-AF65-F5344CB8AC3E}">
        <p14:creationId xmlns:p14="http://schemas.microsoft.com/office/powerpoint/2010/main" val="2976474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eaLnBrk="1" hangingPunct="1"/>
            <a:r>
              <a:rPr lang="en-US" sz="3600" dirty="0">
                <a:cs typeface="Microsoft Sans Serif" pitchFamily="34" charset="0"/>
              </a:rPr>
              <a:t>Reduce the Risks - Cleaning and Sanitizing </a:t>
            </a:r>
          </a:p>
        </p:txBody>
      </p:sp>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DB597741-CFEC-4534-901A-11BAA0C15783}" type="slidenum">
              <a:rPr lang="en-US" sz="1200">
                <a:solidFill>
                  <a:schemeClr val="tx1">
                    <a:tint val="75000"/>
                  </a:schemeClr>
                </a:solidFill>
              </a:rPr>
              <a:pPr algn="r">
                <a:defRPr/>
              </a:pPr>
              <a:t>22</a:t>
            </a:fld>
            <a:endParaRPr lang="en-US" sz="1200">
              <a:solidFill>
                <a:schemeClr val="tx1">
                  <a:tint val="75000"/>
                </a:schemeClr>
              </a:solidFill>
            </a:endParaRPr>
          </a:p>
        </p:txBody>
      </p:sp>
      <p:pic>
        <p:nvPicPr>
          <p:cNvPr id="16388" name="Picture 6" descr="Slide 12 cleaned and sanitized cutting board"/>
          <p:cNvPicPr>
            <a:picLocks noChangeAspect="1" noChangeArrowheads="1"/>
          </p:cNvPicPr>
          <p:nvPr/>
        </p:nvPicPr>
        <p:blipFill rotWithShape="1">
          <a:blip r:embed="rId3" cstate="print"/>
          <a:srcRect b="8924"/>
          <a:stretch/>
        </p:blipFill>
        <p:spPr bwMode="auto">
          <a:xfrm>
            <a:off x="6408738" y="1966346"/>
            <a:ext cx="4114800" cy="2968289"/>
          </a:xfrm>
          <a:prstGeom prst="rect">
            <a:avLst/>
          </a:prstGeom>
          <a:noFill/>
          <a:ln w="28575">
            <a:solidFill>
              <a:schemeClr val="tx1"/>
            </a:solidFill>
            <a:miter lim="800000"/>
            <a:headEnd/>
            <a:tailEnd/>
          </a:ln>
        </p:spPr>
      </p:pic>
      <p:sp>
        <p:nvSpPr>
          <p:cNvPr id="16389" name="Text Box 7"/>
          <p:cNvSpPr txBox="1">
            <a:spLocks noChangeArrowheads="1"/>
          </p:cNvSpPr>
          <p:nvPr/>
        </p:nvSpPr>
        <p:spPr bwMode="auto">
          <a:xfrm rot="10800000" flipV="1">
            <a:off x="6408738" y="5243209"/>
            <a:ext cx="4114800" cy="609600"/>
          </a:xfrm>
          <a:prstGeom prst="rect">
            <a:avLst/>
          </a:prstGeom>
          <a:solidFill>
            <a:schemeClr val="tx2"/>
          </a:solidFill>
          <a:ln w="9525" algn="ctr">
            <a:noFill/>
            <a:miter lim="800000"/>
            <a:headEnd/>
            <a:tailEnd/>
          </a:ln>
        </p:spPr>
        <p:txBody>
          <a:bodyPr lIns="0" tIns="0" rIns="0" bIns="0">
            <a:spAutoFit/>
          </a:bodyPr>
          <a:lstStyle/>
          <a:p>
            <a:pPr algn="ctr"/>
            <a:r>
              <a:rPr lang="en-US" sz="2000" dirty="0">
                <a:solidFill>
                  <a:schemeClr val="bg1"/>
                </a:solidFill>
                <a:latin typeface="Microsoft Sans Serif" pitchFamily="34" charset="0"/>
              </a:rPr>
              <a:t>A clean and sanitized cutting board shows no sign of microorganisms</a:t>
            </a:r>
          </a:p>
        </p:txBody>
      </p:sp>
      <p:pic>
        <p:nvPicPr>
          <p:cNvPr id="16390" name="Picture 8" descr="ProduceM-A 013"/>
          <p:cNvPicPr>
            <a:picLocks noChangeAspect="1" noChangeArrowheads="1"/>
          </p:cNvPicPr>
          <p:nvPr/>
        </p:nvPicPr>
        <p:blipFill>
          <a:blip r:embed="rId4" cstate="print"/>
          <a:srcRect/>
          <a:stretch>
            <a:fillRect/>
          </a:stretch>
        </p:blipFill>
        <p:spPr bwMode="auto">
          <a:xfrm>
            <a:off x="1028445" y="1981201"/>
            <a:ext cx="4227770" cy="2817814"/>
          </a:xfrm>
          <a:prstGeom prst="rect">
            <a:avLst/>
          </a:prstGeom>
          <a:noFill/>
          <a:ln w="28575">
            <a:solidFill>
              <a:schemeClr val="tx1"/>
            </a:solidFill>
            <a:miter lim="800000"/>
            <a:headEnd/>
            <a:tailEnd/>
          </a:ln>
        </p:spPr>
      </p:pic>
      <p:sp>
        <p:nvSpPr>
          <p:cNvPr id="16391" name="Text Box 4"/>
          <p:cNvSpPr txBox="1">
            <a:spLocks noChangeArrowheads="1"/>
          </p:cNvSpPr>
          <p:nvPr/>
        </p:nvSpPr>
        <p:spPr bwMode="auto">
          <a:xfrm>
            <a:off x="1028445" y="4934635"/>
            <a:ext cx="8817231" cy="646331"/>
          </a:xfrm>
          <a:prstGeom prst="rect">
            <a:avLst/>
          </a:prstGeom>
          <a:noFill/>
          <a:ln w="9525">
            <a:noFill/>
            <a:miter lim="800000"/>
            <a:headEnd/>
            <a:tailEnd/>
          </a:ln>
        </p:spPr>
        <p:txBody>
          <a:bodyPr wrap="square">
            <a:spAutoFit/>
          </a:bodyPr>
          <a:lstStyle/>
          <a:p>
            <a:r>
              <a:rPr lang="en-US" dirty="0"/>
              <a:t>Source: Iowa State University </a:t>
            </a:r>
          </a:p>
          <a:p>
            <a:r>
              <a:rPr lang="en-US" dirty="0"/>
              <a:t>Extension Service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7200C-501E-45C5-B78E-C21F4157A84D}"/>
              </a:ext>
            </a:extLst>
          </p:cNvPr>
          <p:cNvSpPr>
            <a:spLocks noGrp="1"/>
          </p:cNvSpPr>
          <p:nvPr>
            <p:ph type="title"/>
          </p:nvPr>
        </p:nvSpPr>
        <p:spPr/>
        <p:txBody>
          <a:bodyPr>
            <a:normAutofit/>
          </a:bodyPr>
          <a:lstStyle/>
          <a:p>
            <a:r>
              <a:rPr lang="en-US" sz="3600" dirty="0"/>
              <a:t>Conclusion</a:t>
            </a:r>
          </a:p>
        </p:txBody>
      </p:sp>
      <p:sp>
        <p:nvSpPr>
          <p:cNvPr id="3" name="Content Placeholder 2">
            <a:extLst>
              <a:ext uri="{FF2B5EF4-FFF2-40B4-BE49-F238E27FC236}">
                <a16:creationId xmlns:a16="http://schemas.microsoft.com/office/drawing/2014/main" id="{CAE9855A-CABA-4B43-A7D8-CB18E7AD7D5D}"/>
              </a:ext>
            </a:extLst>
          </p:cNvPr>
          <p:cNvSpPr>
            <a:spLocks noGrp="1"/>
          </p:cNvSpPr>
          <p:nvPr>
            <p:ph sz="quarter" idx="10"/>
          </p:nvPr>
        </p:nvSpPr>
        <p:spPr>
          <a:xfrm>
            <a:off x="810684" y="1311711"/>
            <a:ext cx="10414000" cy="4710399"/>
          </a:xfrm>
        </p:spPr>
        <p:txBody>
          <a:bodyPr vert="horz" lIns="91440" tIns="45720" rIns="91440" bIns="45720" rtlCol="0" anchor="t">
            <a:normAutofit/>
          </a:bodyPr>
          <a:lstStyle/>
          <a:p>
            <a:pPr algn="ctr"/>
            <a:r>
              <a:rPr lang="en-US" sz="2800" b="1" dirty="0">
                <a:latin typeface="Verdana"/>
                <a:ea typeface="Verdana"/>
              </a:rPr>
              <a:t>Safe preparation and storage practices are critical when you are handling ready-to-eat foods like produce.</a:t>
            </a:r>
            <a:endParaRPr lang="en-US" dirty="0"/>
          </a:p>
        </p:txBody>
      </p:sp>
      <p:pic>
        <p:nvPicPr>
          <p:cNvPr id="6" name="Picture 5" descr="An image of a gloved hand serving cooked broccoli. ">
            <a:extLst>
              <a:ext uri="{FF2B5EF4-FFF2-40B4-BE49-F238E27FC236}">
                <a16:creationId xmlns:a16="http://schemas.microsoft.com/office/drawing/2014/main" id="{F4521220-7D1D-4DBD-B8EC-16E50A564718}"/>
              </a:ext>
            </a:extLst>
          </p:cNvPr>
          <p:cNvPicPr>
            <a:picLocks noChangeAspect="1"/>
          </p:cNvPicPr>
          <p:nvPr/>
        </p:nvPicPr>
        <p:blipFill>
          <a:blip r:embed="rId3"/>
          <a:stretch>
            <a:fillRect/>
          </a:stretch>
        </p:blipFill>
        <p:spPr>
          <a:xfrm>
            <a:off x="3763241" y="2812472"/>
            <a:ext cx="4665518" cy="31103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672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F95D24BE-EB68-405F-B943-C43346E9A862}"/>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HACCP Menu Category</a:t>
            </a:r>
          </a:p>
        </p:txBody>
      </p:sp>
      <p:sp>
        <p:nvSpPr>
          <p:cNvPr id="20" name="Google Shape;333;p30"/>
          <p:cNvSpPr txBox="1">
            <a:spLocks/>
          </p:cNvSpPr>
          <p:nvPr/>
        </p:nvSpPr>
        <p:spPr>
          <a:xfrm>
            <a:off x="1446835" y="1455546"/>
            <a:ext cx="10380405" cy="8711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lvl="1" indent="0">
              <a:lnSpc>
                <a:spcPct val="80000"/>
              </a:lnSpc>
              <a:spcBef>
                <a:spcPts val="0"/>
              </a:spcBef>
              <a:spcAft>
                <a:spcPts val="1200"/>
              </a:spcAft>
              <a:buSzPts val="2775"/>
              <a:buFont typeface="Arial"/>
              <a:buNone/>
            </a:pPr>
            <a:r>
              <a:rPr lang="en-US" sz="3200" b="1" dirty="0">
                <a:solidFill>
                  <a:schemeClr val="accent2"/>
                </a:solidFill>
                <a:latin typeface="Verdana" panose="020B0604030504040204" pitchFamily="34" charset="0"/>
                <a:ea typeface="Verdana" panose="020B0604030504040204" pitchFamily="34" charset="0"/>
                <a:cs typeface="Arial"/>
                <a:sym typeface="Arial"/>
              </a:rPr>
              <a:t>Process 1: Ready-to-Eat (RTE)</a:t>
            </a:r>
          </a:p>
        </p:txBody>
      </p:sp>
      <p:graphicFrame>
        <p:nvGraphicFramePr>
          <p:cNvPr id="17" name="Google Shape;335;p30"/>
          <p:cNvGraphicFramePr/>
          <p:nvPr>
            <p:extLst>
              <p:ext uri="{D42A27DB-BD31-4B8C-83A1-F6EECF244321}">
                <p14:modId xmlns:p14="http://schemas.microsoft.com/office/powerpoint/2010/main" val="4269247392"/>
              </p:ext>
            </p:extLst>
          </p:nvPr>
        </p:nvGraphicFramePr>
        <p:xfrm>
          <a:off x="6159671" y="2463504"/>
          <a:ext cx="5547647" cy="2550845"/>
        </p:xfrm>
        <a:graphic>
          <a:graphicData uri="http://schemas.openxmlformats.org/drawingml/2006/table">
            <a:tbl>
              <a:tblPr firstRow="1">
                <a:noFill/>
              </a:tblPr>
              <a:tblGrid>
                <a:gridCol w="5547647">
                  <a:extLst>
                    <a:ext uri="{9D8B030D-6E8A-4147-A177-3AD203B41FA5}">
                      <a16:colId xmlns:a16="http://schemas.microsoft.com/office/drawing/2014/main" val="20000"/>
                    </a:ext>
                  </a:extLst>
                </a:gridCol>
              </a:tblGrid>
              <a:tr h="510169">
                <a:tc>
                  <a:txBody>
                    <a:bodyPr/>
                    <a:lstStyle/>
                    <a:p>
                      <a:pPr marL="0" marR="0" lvl="0" indent="0" algn="ctr" rtl="0">
                        <a:spcBef>
                          <a:spcPts val="0"/>
                        </a:spcBef>
                        <a:spcAft>
                          <a:spcPts val="0"/>
                        </a:spcAft>
                        <a:buNone/>
                      </a:pPr>
                      <a:r>
                        <a:rPr lang="en-US" sz="2400" u="none" strike="noStrike" cap="none" dirty="0">
                          <a:latin typeface="Verdana" panose="020B0604030504040204" pitchFamily="34" charset="0"/>
                          <a:ea typeface="Verdana" panose="020B0604030504040204" pitchFamily="34" charset="0"/>
                          <a:cs typeface="Arial"/>
                          <a:sym typeface="Arial"/>
                        </a:rPr>
                        <a:t>Fruit, Precut, Bagged*</a:t>
                      </a:r>
                      <a:endParaRPr sz="2400" b="0" i="0"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0"/>
                  </a:ext>
                </a:extLst>
              </a:tr>
              <a:tr h="510169">
                <a:tc>
                  <a:txBody>
                    <a:bodyPr/>
                    <a:lstStyle/>
                    <a:p>
                      <a:pPr marL="0" marR="0" lvl="0" indent="0" algn="ctr" rtl="0">
                        <a:spcBef>
                          <a:spcPts val="0"/>
                        </a:spcBef>
                        <a:spcAft>
                          <a:spcPts val="0"/>
                        </a:spcAft>
                        <a:buNone/>
                      </a:pPr>
                      <a:r>
                        <a:rPr lang="en-US" sz="2400" u="none" strike="noStrike" cap="none" dirty="0">
                          <a:latin typeface="Verdana" panose="020B0604030504040204" pitchFamily="34" charset="0"/>
                          <a:ea typeface="Verdana" panose="020B0604030504040204" pitchFamily="34" charset="0"/>
                          <a:cs typeface="Arial"/>
                          <a:sym typeface="Arial"/>
                        </a:rPr>
                        <a:t>Leafy Greens, All varieties</a:t>
                      </a:r>
                      <a:endParaRPr sz="2400" b="0" i="0"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1"/>
                  </a:ext>
                </a:extLst>
              </a:tr>
              <a:tr h="510169">
                <a:tc>
                  <a:txBody>
                    <a:bodyPr/>
                    <a:lstStyle/>
                    <a:p>
                      <a:pPr marL="0" marR="0" lvl="0" indent="0" algn="ctr" rtl="0">
                        <a:spcBef>
                          <a:spcPts val="0"/>
                        </a:spcBef>
                        <a:spcAft>
                          <a:spcPts val="0"/>
                        </a:spcAft>
                        <a:buNone/>
                      </a:pPr>
                      <a:r>
                        <a:rPr lang="en-US" sz="2400" u="none" strike="noStrike" cap="none" dirty="0">
                          <a:latin typeface="Verdana" panose="020B0604030504040204" pitchFamily="34" charset="0"/>
                          <a:ea typeface="Verdana" panose="020B0604030504040204" pitchFamily="34" charset="0"/>
                          <a:cs typeface="Arial"/>
                          <a:sym typeface="Arial"/>
                        </a:rPr>
                        <a:t>Melons, Fresh, Cut, All varieties</a:t>
                      </a:r>
                      <a:endParaRPr sz="2400" b="0" i="0"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2"/>
                  </a:ext>
                </a:extLst>
              </a:tr>
              <a:tr h="510169">
                <a:tc>
                  <a:txBody>
                    <a:bodyPr/>
                    <a:lstStyle/>
                    <a:p>
                      <a:pPr marL="0" marR="0" lvl="0" indent="0" algn="ctr" rtl="0">
                        <a:spcBef>
                          <a:spcPts val="0"/>
                        </a:spcBef>
                        <a:spcAft>
                          <a:spcPts val="0"/>
                        </a:spcAft>
                        <a:buNone/>
                      </a:pPr>
                      <a:r>
                        <a:rPr lang="en-US" sz="2400" u="none" strike="noStrike" cap="none" dirty="0">
                          <a:latin typeface="Verdana" panose="020B0604030504040204" pitchFamily="34" charset="0"/>
                          <a:ea typeface="Verdana" panose="020B0604030504040204" pitchFamily="34" charset="0"/>
                          <a:cs typeface="Arial"/>
                          <a:sym typeface="Arial"/>
                        </a:rPr>
                        <a:t>Tomatoes, Fresh, Cut</a:t>
                      </a:r>
                      <a:endParaRPr sz="2400" b="0" i="0"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3"/>
                  </a:ext>
                </a:extLst>
              </a:tr>
              <a:tr h="510169">
                <a:tc>
                  <a:txBody>
                    <a:bodyPr/>
                    <a:lstStyle/>
                    <a:p>
                      <a:pPr marL="0" marR="0" lvl="0" indent="0" algn="ctr" rtl="0">
                        <a:spcBef>
                          <a:spcPts val="0"/>
                        </a:spcBef>
                        <a:spcAft>
                          <a:spcPts val="0"/>
                        </a:spcAft>
                        <a:buNone/>
                      </a:pPr>
                      <a:r>
                        <a:rPr lang="en-US" sz="2400" u="none" strike="noStrike" cap="none" dirty="0">
                          <a:latin typeface="Verdana" panose="020B0604030504040204" pitchFamily="34" charset="0"/>
                          <a:ea typeface="Verdana" panose="020B0604030504040204" pitchFamily="34" charset="0"/>
                          <a:cs typeface="Arial"/>
                          <a:sym typeface="Arial"/>
                        </a:rPr>
                        <a:t>Vegetables, Precut, Bagged*</a:t>
                      </a:r>
                      <a:endParaRPr sz="2400" b="0" i="0"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4"/>
                  </a:ext>
                </a:extLst>
              </a:tr>
            </a:tbl>
          </a:graphicData>
        </a:graphic>
      </p:graphicFrame>
      <p:sp>
        <p:nvSpPr>
          <p:cNvPr id="11" name="Text Placeholder 2"/>
          <p:cNvSpPr txBox="1">
            <a:spLocks/>
          </p:cNvSpPr>
          <p:nvPr/>
        </p:nvSpPr>
        <p:spPr>
          <a:xfrm>
            <a:off x="724524" y="4528469"/>
            <a:ext cx="4517035" cy="15097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lgn="ctr"/>
            <a:r>
              <a:rPr lang="en-US" sz="2400" dirty="0">
                <a:solidFill>
                  <a:srgbClr val="0070C0"/>
                </a:solidFill>
                <a:latin typeface="Verdana" panose="020B0604030504040204" pitchFamily="34" charset="0"/>
                <a:ea typeface="Verdana" panose="020B0604030504040204" pitchFamily="34" charset="0"/>
              </a:rPr>
              <a:t>CONTROL STEPS</a:t>
            </a:r>
          </a:p>
          <a:p>
            <a:pPr marL="60325" indent="7938" algn="ctr"/>
            <a:r>
              <a:rPr lang="en-US" sz="2400" dirty="0">
                <a:solidFill>
                  <a:srgbClr val="0070C0"/>
                </a:solidFill>
                <a:latin typeface="Verdana" panose="020B0604030504040204" pitchFamily="34" charset="0"/>
                <a:ea typeface="Verdana" panose="020B0604030504040204" pitchFamily="34" charset="0"/>
              </a:rPr>
              <a:t>Receiving, Storing, Preparing, Holding, Serving</a:t>
            </a:r>
          </a:p>
        </p:txBody>
      </p:sp>
      <p:sp>
        <p:nvSpPr>
          <p:cNvPr id="3" name="Text Placeholder 2"/>
          <p:cNvSpPr>
            <a:spLocks noGrp="1"/>
          </p:cNvSpPr>
          <p:nvPr>
            <p:ph type="body" idx="1"/>
          </p:nvPr>
        </p:nvSpPr>
        <p:spPr>
          <a:xfrm>
            <a:off x="3673805" y="2342930"/>
            <a:ext cx="1362890" cy="740579"/>
          </a:xfrm>
        </p:spPr>
        <p:txBody>
          <a:bodyPr>
            <a:normAutofit/>
          </a:bodyPr>
          <a:lstStyle/>
          <a:p>
            <a:r>
              <a:rPr lang="en-US" sz="2600" dirty="0">
                <a:latin typeface="Verdana" panose="020B0604030504040204" pitchFamily="34" charset="0"/>
                <a:ea typeface="Verdana" panose="020B0604030504040204" pitchFamily="34" charset="0"/>
              </a:rPr>
              <a:t>135</a:t>
            </a:r>
            <a:r>
              <a:rPr lang="en-US" sz="2600" dirty="0"/>
              <a:t>°F</a:t>
            </a:r>
          </a:p>
        </p:txBody>
      </p:sp>
      <p:sp>
        <p:nvSpPr>
          <p:cNvPr id="10" name="Text Placeholder 2"/>
          <p:cNvSpPr txBox="1">
            <a:spLocks/>
          </p:cNvSpPr>
          <p:nvPr/>
        </p:nvSpPr>
        <p:spPr>
          <a:xfrm>
            <a:off x="3699700" y="3754504"/>
            <a:ext cx="1362890" cy="740579"/>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r>
              <a:rPr lang="en-US" sz="2600" dirty="0">
                <a:latin typeface="Verdana" panose="020B0604030504040204" pitchFamily="34" charset="0"/>
                <a:ea typeface="Verdana" panose="020B0604030504040204" pitchFamily="34" charset="0"/>
              </a:rPr>
              <a:t>41°F</a:t>
            </a:r>
          </a:p>
        </p:txBody>
      </p:sp>
      <p:sp>
        <p:nvSpPr>
          <p:cNvPr id="12" name="Text Placeholder 2"/>
          <p:cNvSpPr txBox="1">
            <a:spLocks/>
          </p:cNvSpPr>
          <p:nvPr/>
        </p:nvSpPr>
        <p:spPr>
          <a:xfrm>
            <a:off x="2181069" y="2778832"/>
            <a:ext cx="1184221" cy="67099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r>
              <a:rPr lang="en-US" sz="2600" dirty="0">
                <a:solidFill>
                  <a:srgbClr val="0070C0"/>
                </a:solidFill>
              </a:rPr>
              <a:t>0 </a:t>
            </a:r>
            <a:r>
              <a:rPr lang="en-US" sz="2600" dirty="0">
                <a:solidFill>
                  <a:srgbClr val="0070C0"/>
                </a:solidFill>
                <a:latin typeface="Vrinda" panose="020B0502040204020203" pitchFamily="34" charset="0"/>
                <a:cs typeface="Vrinda" panose="020B0502040204020203" pitchFamily="34" charset="0"/>
              </a:rPr>
              <a:t>trips</a:t>
            </a:r>
          </a:p>
          <a:p>
            <a:pPr marL="60325" indent="7938" algn="ctr"/>
            <a:endParaRPr lang="en-US" sz="2600" dirty="0"/>
          </a:p>
        </p:txBody>
      </p:sp>
      <p:sp>
        <p:nvSpPr>
          <p:cNvPr id="9" name="Curved Down Arrow 8">
            <a:extLst>
              <a:ext uri="{C183D7F6-B498-43B3-948B-1728B52AA6E4}">
                <adec:decorative xmlns:adec="http://schemas.microsoft.com/office/drawing/2017/decorative" val="1"/>
              </a:ext>
            </a:extLst>
          </p:cNvPr>
          <p:cNvSpPr/>
          <p:nvPr/>
        </p:nvSpPr>
        <p:spPr>
          <a:xfrm>
            <a:off x="2323475" y="3404695"/>
            <a:ext cx="899410" cy="856938"/>
          </a:xfrm>
          <a:prstGeom prst="curvedDown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ectangle 18"/>
          <p:cNvSpPr/>
          <p:nvPr/>
        </p:nvSpPr>
        <p:spPr>
          <a:xfrm>
            <a:off x="6159671" y="5283351"/>
            <a:ext cx="5547648" cy="747384"/>
          </a:xfrm>
          <a:prstGeom prst="rect">
            <a:avLst/>
          </a:prstGeom>
        </p:spPr>
        <p:txBody>
          <a:bodyPr wrap="square">
            <a:spAutoFit/>
          </a:bodyPr>
          <a:lstStyle/>
          <a:p>
            <a:pPr lvl="1" algn="ctr">
              <a:lnSpc>
                <a:spcPct val="80000"/>
              </a:lnSpc>
              <a:spcBef>
                <a:spcPts val="518"/>
              </a:spcBef>
              <a:buSzPts val="2590"/>
            </a:pPr>
            <a:r>
              <a:rPr lang="en-US" sz="2400" dirty="0"/>
              <a:t>*Receive and hold at or below 41°F,</a:t>
            </a:r>
          </a:p>
          <a:p>
            <a:pPr lvl="1" algn="ctr">
              <a:lnSpc>
                <a:spcPct val="80000"/>
              </a:lnSpc>
              <a:spcBef>
                <a:spcPts val="518"/>
              </a:spcBef>
              <a:buSzPts val="2590"/>
            </a:pPr>
            <a:r>
              <a:rPr lang="en-US" sz="2400" dirty="0"/>
              <a:t> based on package label. </a:t>
            </a:r>
          </a:p>
        </p:txBody>
      </p:sp>
      <p:grpSp>
        <p:nvGrpSpPr>
          <p:cNvPr id="26" name="Group 25">
            <a:extLst>
              <a:ext uri="{C183D7F6-B498-43B3-948B-1728B52AA6E4}">
                <adec:decorative xmlns:adec="http://schemas.microsoft.com/office/drawing/2017/decorative" val="1"/>
              </a:ext>
            </a:extLst>
          </p:cNvPr>
          <p:cNvGrpSpPr/>
          <p:nvPr/>
        </p:nvGrpSpPr>
        <p:grpSpPr>
          <a:xfrm>
            <a:off x="484682" y="2713219"/>
            <a:ext cx="3412760" cy="1411575"/>
            <a:chOff x="484682" y="2713219"/>
            <a:chExt cx="3412760" cy="1411575"/>
          </a:xfrm>
        </p:grpSpPr>
        <p:cxnSp>
          <p:nvCxnSpPr>
            <p:cNvPr id="5" name="Straight Connector 4"/>
            <p:cNvCxnSpPr/>
            <p:nvPr/>
          </p:nvCxnSpPr>
          <p:spPr>
            <a:xfrm>
              <a:off x="2068642" y="2713220"/>
              <a:ext cx="1828800" cy="0"/>
            </a:xfrm>
            <a:prstGeom prst="line">
              <a:avLst/>
            </a:prstGeom>
            <a:ln w="34925"/>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a:off x="2068642" y="4124794"/>
              <a:ext cx="1828800" cy="0"/>
            </a:xfrm>
            <a:prstGeom prst="line">
              <a:avLst/>
            </a:prstGeom>
            <a:ln w="34925"/>
          </p:spPr>
          <p:style>
            <a:lnRef idx="1">
              <a:schemeClr val="accent2"/>
            </a:lnRef>
            <a:fillRef idx="0">
              <a:schemeClr val="accent2"/>
            </a:fillRef>
            <a:effectRef idx="0">
              <a:schemeClr val="accent2"/>
            </a:effectRef>
            <a:fontRef idx="minor">
              <a:schemeClr val="tx1"/>
            </a:fontRef>
          </p:style>
        </p:cxnSp>
        <p:grpSp>
          <p:nvGrpSpPr>
            <p:cNvPr id="25" name="Group 24"/>
            <p:cNvGrpSpPr/>
            <p:nvPr/>
          </p:nvGrpSpPr>
          <p:grpSpPr>
            <a:xfrm>
              <a:off x="484682" y="2713219"/>
              <a:ext cx="1516876" cy="1411574"/>
              <a:chOff x="484682" y="2713219"/>
              <a:chExt cx="1516876" cy="1411574"/>
            </a:xfrm>
          </p:grpSpPr>
          <p:sp>
            <p:nvSpPr>
              <p:cNvPr id="13" name="Text Placeholder 2"/>
              <p:cNvSpPr txBox="1">
                <a:spLocks/>
              </p:cNvSpPr>
              <p:nvPr/>
            </p:nvSpPr>
            <p:spPr>
              <a:xfrm>
                <a:off x="484682" y="3173863"/>
                <a:ext cx="1516876" cy="537307"/>
              </a:xfrm>
              <a:prstGeom prst="rect">
                <a:avLst/>
              </a:prstGeom>
              <a:noFill/>
              <a:ln>
                <a:noFill/>
              </a:ln>
            </p:spPr>
            <p:txBody>
              <a:bodyPr spcFirstLastPara="1" wrap="square" lIns="91425" tIns="45700" rIns="91425" bIns="45700" anchor="t" anchorCtr="0">
                <a:normAutofit fontScale="85000" lnSpcReduction="10000"/>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lgn="ctr">
                  <a:spcBef>
                    <a:spcPts val="0"/>
                  </a:spcBef>
                </a:pPr>
                <a:r>
                  <a:rPr lang="en-US" sz="1800" dirty="0">
                    <a:latin typeface="Verdana" panose="020B0604030504040204" pitchFamily="34" charset="0"/>
                    <a:ea typeface="Verdana" panose="020B0604030504040204" pitchFamily="34" charset="0"/>
                  </a:rPr>
                  <a:t>Temperature</a:t>
                </a:r>
              </a:p>
              <a:p>
                <a:pPr marL="60325" indent="7938" algn="ctr">
                  <a:spcBef>
                    <a:spcPts val="0"/>
                  </a:spcBef>
                </a:pPr>
                <a:r>
                  <a:rPr lang="en-US" sz="1800" dirty="0">
                    <a:latin typeface="Verdana" panose="020B0604030504040204" pitchFamily="34" charset="0"/>
                    <a:ea typeface="Verdana" panose="020B0604030504040204" pitchFamily="34" charset="0"/>
                  </a:rPr>
                  <a:t>Danger Zone</a:t>
                </a:r>
              </a:p>
            </p:txBody>
          </p:sp>
          <p:cxnSp>
            <p:nvCxnSpPr>
              <p:cNvPr id="15" name="Straight Arrow Connector 14"/>
              <p:cNvCxnSpPr/>
              <p:nvPr/>
            </p:nvCxnSpPr>
            <p:spPr>
              <a:xfrm flipV="1">
                <a:off x="1310204" y="2713219"/>
                <a:ext cx="0" cy="4572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310204" y="3667593"/>
                <a:ext cx="0" cy="4572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593082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6" name="Title 1">
            <a:extLst>
              <a:ext uri="{FF2B5EF4-FFF2-40B4-BE49-F238E27FC236}">
                <a16:creationId xmlns:a16="http://schemas.microsoft.com/office/drawing/2014/main" id="{30D77B2D-8A0A-4912-8488-68AEDE5C2569}"/>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Process 1: Non-TCS Examples</a:t>
            </a:r>
          </a:p>
        </p:txBody>
      </p:sp>
      <p:graphicFrame>
        <p:nvGraphicFramePr>
          <p:cNvPr id="343" name="Google Shape;343;p31"/>
          <p:cNvGraphicFramePr/>
          <p:nvPr>
            <p:extLst>
              <p:ext uri="{D42A27DB-BD31-4B8C-83A1-F6EECF244321}">
                <p14:modId xmlns:p14="http://schemas.microsoft.com/office/powerpoint/2010/main" val="3144176979"/>
              </p:ext>
            </p:extLst>
          </p:nvPr>
        </p:nvGraphicFramePr>
        <p:xfrm>
          <a:off x="2067901" y="1484854"/>
          <a:ext cx="8267120" cy="3010961"/>
        </p:xfrm>
        <a:graphic>
          <a:graphicData uri="http://schemas.openxmlformats.org/drawingml/2006/table">
            <a:tbl>
              <a:tblPr firstRow="1" firstCol="1" bandRow="1">
                <a:noFill/>
              </a:tblPr>
              <a:tblGrid>
                <a:gridCol w="8267120">
                  <a:extLst>
                    <a:ext uri="{9D8B030D-6E8A-4147-A177-3AD203B41FA5}">
                      <a16:colId xmlns:a16="http://schemas.microsoft.com/office/drawing/2014/main" val="20000"/>
                    </a:ext>
                  </a:extLst>
                </a:gridCol>
              </a:tblGrid>
              <a:tr h="190500">
                <a:tc>
                  <a:txBody>
                    <a:bodyPr/>
                    <a:lstStyle/>
                    <a:p>
                      <a:pPr marL="0" marR="0" lvl="0" indent="0" algn="ctr" rtl="0">
                        <a:spcBef>
                          <a:spcPts val="0"/>
                        </a:spcBef>
                        <a:spcAft>
                          <a:spcPts val="0"/>
                        </a:spcAft>
                        <a:buNone/>
                      </a:pPr>
                      <a:r>
                        <a:rPr lang="en-US" sz="2400" b="0" u="none" strike="noStrike" cap="none">
                          <a:solidFill>
                            <a:schemeClr val="dk1"/>
                          </a:solidFill>
                          <a:latin typeface="Verdana" panose="020B0604030504040204" pitchFamily="34" charset="0"/>
                          <a:ea typeface="Verdana" panose="020B0604030504040204" pitchFamily="34" charset="0"/>
                          <a:cs typeface="Arial"/>
                          <a:sym typeface="Arial"/>
                        </a:rPr>
                        <a:t>Fruit, Canned</a:t>
                      </a:r>
                      <a:endParaRPr sz="2400" b="0" i="0" u="none" strike="noStrike" cap="none">
                        <a:solidFill>
                          <a:schemeClr val="dk1"/>
                        </a:solidFill>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0"/>
                  </a:ext>
                </a:extLst>
              </a:tr>
              <a:tr h="393491">
                <a:tc>
                  <a:txBody>
                    <a:bodyPr/>
                    <a:lstStyle/>
                    <a:p>
                      <a:pPr marL="0" marR="0" lvl="0" indent="0" algn="ctr" rtl="0">
                        <a:spcBef>
                          <a:spcPts val="0"/>
                        </a:spcBef>
                        <a:spcAft>
                          <a:spcPts val="0"/>
                        </a:spcAft>
                        <a:buNone/>
                      </a:pPr>
                      <a:r>
                        <a:rPr lang="en-US" sz="2400" b="0" u="none" strike="noStrike" cap="none">
                          <a:solidFill>
                            <a:schemeClr val="dk1"/>
                          </a:solidFill>
                          <a:latin typeface="Verdana" panose="020B0604030504040204" pitchFamily="34" charset="0"/>
                          <a:ea typeface="Verdana" panose="020B0604030504040204" pitchFamily="34" charset="0"/>
                          <a:cs typeface="Arial"/>
                          <a:sym typeface="Arial"/>
                        </a:rPr>
                        <a:t>Fruit, Dried</a:t>
                      </a:r>
                      <a:endParaRPr sz="2400" b="0" i="0" u="none" strike="noStrike" cap="none">
                        <a:solidFill>
                          <a:schemeClr val="dk1"/>
                        </a:solidFill>
                        <a:latin typeface="Verdana" panose="020B0604030504040204" pitchFamily="34" charset="0"/>
                        <a:ea typeface="Verdana" panose="020B0604030504040204" pitchFamily="34" charset="0"/>
                        <a:cs typeface="Arial"/>
                        <a:sym typeface="Arial"/>
                      </a:endParaRPr>
                    </a:p>
                  </a:txBody>
                  <a:tcPr marL="9525" marR="9525" marT="9525" marB="0" anchor="b">
                    <a:solidFill>
                      <a:srgbClr val="C6E0F8"/>
                    </a:solidFill>
                  </a:tcPr>
                </a:tc>
                <a:extLst>
                  <a:ext uri="{0D108BD9-81ED-4DB2-BD59-A6C34878D82A}">
                    <a16:rowId xmlns:a16="http://schemas.microsoft.com/office/drawing/2014/main" val="10001"/>
                  </a:ext>
                </a:extLst>
              </a:tr>
              <a:tr h="238125">
                <a:tc>
                  <a:txBody>
                    <a:bodyPr/>
                    <a:lstStyle/>
                    <a:p>
                      <a:pPr marL="0" marR="0" lvl="0" indent="0" algn="ctr" rtl="0">
                        <a:spcBef>
                          <a:spcPts val="0"/>
                        </a:spcBef>
                        <a:spcAft>
                          <a:spcPts val="0"/>
                        </a:spcAft>
                        <a:buNone/>
                      </a:pPr>
                      <a:r>
                        <a:rPr lang="en-US" sz="2400" b="0" u="none" strike="noStrike" cap="none">
                          <a:solidFill>
                            <a:schemeClr val="dk1"/>
                          </a:solidFill>
                          <a:latin typeface="Verdana" panose="020B0604030504040204" pitchFamily="34" charset="0"/>
                          <a:ea typeface="Verdana" panose="020B0604030504040204" pitchFamily="34" charset="0"/>
                          <a:cs typeface="Arial"/>
                          <a:sym typeface="Arial"/>
                        </a:rPr>
                        <a:t>Fruit, Fresh (except cut melons)</a:t>
                      </a:r>
                      <a:endParaRPr sz="2400" b="0" i="0" u="none" strike="noStrike" cap="none">
                        <a:solidFill>
                          <a:schemeClr val="dk1"/>
                        </a:solidFill>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2"/>
                  </a:ext>
                </a:extLst>
              </a:tr>
              <a:tr h="219075">
                <a:tc>
                  <a:txBody>
                    <a:bodyPr/>
                    <a:lstStyle/>
                    <a:p>
                      <a:pPr marL="0" marR="0" lvl="0" indent="0" algn="ctr" rtl="0">
                        <a:spcBef>
                          <a:spcPts val="0"/>
                        </a:spcBef>
                        <a:spcAft>
                          <a:spcPts val="0"/>
                        </a:spcAft>
                        <a:buNone/>
                      </a:pPr>
                      <a:r>
                        <a:rPr lang="en-US" sz="2400" b="0" u="none" strike="noStrike" cap="none">
                          <a:solidFill>
                            <a:schemeClr val="dk1"/>
                          </a:solidFill>
                          <a:latin typeface="Verdana" panose="020B0604030504040204" pitchFamily="34" charset="0"/>
                          <a:ea typeface="Verdana" panose="020B0604030504040204" pitchFamily="34" charset="0"/>
                          <a:cs typeface="Arial"/>
                          <a:sym typeface="Arial"/>
                        </a:rPr>
                        <a:t>Fruit Cups, Canned</a:t>
                      </a:r>
                      <a:endParaRPr sz="2400" b="0" i="0" u="none" strike="noStrike" cap="none">
                        <a:solidFill>
                          <a:schemeClr val="dk1"/>
                        </a:solidFill>
                        <a:latin typeface="Verdana" panose="020B0604030504040204" pitchFamily="34" charset="0"/>
                        <a:ea typeface="Verdana" panose="020B0604030504040204" pitchFamily="34" charset="0"/>
                        <a:cs typeface="Arial"/>
                        <a:sym typeface="Arial"/>
                      </a:endParaRPr>
                    </a:p>
                  </a:txBody>
                  <a:tcPr marL="9525" marR="9525" marT="9525" marB="0" anchor="b">
                    <a:solidFill>
                      <a:srgbClr val="C6E0F8"/>
                    </a:solidFill>
                  </a:tcPr>
                </a:tc>
                <a:extLst>
                  <a:ext uri="{0D108BD9-81ED-4DB2-BD59-A6C34878D82A}">
                    <a16:rowId xmlns:a16="http://schemas.microsoft.com/office/drawing/2014/main" val="10003"/>
                  </a:ext>
                </a:extLst>
              </a:tr>
              <a:tr h="238125">
                <a:tc>
                  <a:txBody>
                    <a:bodyPr/>
                    <a:lstStyle/>
                    <a:p>
                      <a:pPr marL="0" marR="0" lvl="0" indent="0" algn="ctr" rtl="0">
                        <a:spcBef>
                          <a:spcPts val="0"/>
                        </a:spcBef>
                        <a:spcAft>
                          <a:spcPts val="0"/>
                        </a:spcAft>
                        <a:buNone/>
                      </a:pPr>
                      <a:r>
                        <a:rPr lang="en-US" sz="2400" b="0" u="none" strike="noStrike" cap="none" dirty="0">
                          <a:solidFill>
                            <a:schemeClr val="dk1"/>
                          </a:solidFill>
                          <a:latin typeface="Verdana" panose="020B0604030504040204" pitchFamily="34" charset="0"/>
                          <a:ea typeface="Verdana" panose="020B0604030504040204" pitchFamily="34" charset="0"/>
                          <a:cs typeface="Arial"/>
                          <a:sym typeface="Arial"/>
                        </a:rPr>
                        <a:t>Fruit Cups, Frozen</a:t>
                      </a:r>
                      <a:endParaRPr sz="2400" b="0" i="0" u="none" strike="noStrike" cap="none" dirty="0">
                        <a:solidFill>
                          <a:schemeClr val="dk1"/>
                        </a:solidFill>
                        <a:latin typeface="Verdana" panose="020B0604030504040204" pitchFamily="34" charset="0"/>
                        <a:ea typeface="Verdana" panose="020B0604030504040204" pitchFamily="34" charset="0"/>
                        <a:cs typeface="Arial"/>
                        <a:sym typeface="Arial"/>
                      </a:endParaRPr>
                    </a:p>
                  </a:txBody>
                  <a:tcPr marL="9525" marR="9525" marT="9525" marB="0" anchor="b">
                    <a:solidFill>
                      <a:srgbClr val="C6E0F8"/>
                    </a:solidFill>
                  </a:tcPr>
                </a:tc>
                <a:extLst>
                  <a:ext uri="{0D108BD9-81ED-4DB2-BD59-A6C34878D82A}">
                    <a16:rowId xmlns:a16="http://schemas.microsoft.com/office/drawing/2014/main" val="10004"/>
                  </a:ext>
                </a:extLst>
              </a:tr>
              <a:tr h="238125">
                <a:tc>
                  <a:txBody>
                    <a:bodyPr/>
                    <a:lstStyle/>
                    <a:p>
                      <a:pPr marL="0" marR="0" lvl="0" indent="0" algn="ctr" rtl="0">
                        <a:spcBef>
                          <a:spcPts val="0"/>
                        </a:spcBef>
                        <a:spcAft>
                          <a:spcPts val="0"/>
                        </a:spcAft>
                        <a:buNone/>
                      </a:pPr>
                      <a:r>
                        <a:rPr lang="en-US" sz="2400" b="0" u="none" strike="noStrike" cap="none">
                          <a:solidFill>
                            <a:schemeClr val="dk1"/>
                          </a:solidFill>
                          <a:latin typeface="Verdana" panose="020B0604030504040204" pitchFamily="34" charset="0"/>
                          <a:ea typeface="Verdana" panose="020B0604030504040204" pitchFamily="34" charset="0"/>
                          <a:cs typeface="Arial"/>
                          <a:sym typeface="Arial"/>
                        </a:rPr>
                        <a:t>Fruit, Juice, Shelf Stable</a:t>
                      </a:r>
                      <a:endParaRPr sz="2400" b="0" i="0" u="none" strike="noStrike" cap="none">
                        <a:solidFill>
                          <a:schemeClr val="dk1"/>
                        </a:solidFill>
                        <a:latin typeface="Verdana" panose="020B0604030504040204" pitchFamily="34" charset="0"/>
                        <a:ea typeface="Verdana" panose="020B0604030504040204" pitchFamily="34" charset="0"/>
                        <a:cs typeface="Arial"/>
                        <a:sym typeface="Arial"/>
                      </a:endParaRPr>
                    </a:p>
                  </a:txBody>
                  <a:tcPr marL="9525" marR="9525" marT="9525" marB="0" anchor="b">
                    <a:solidFill>
                      <a:srgbClr val="C6E0F8"/>
                    </a:solidFill>
                  </a:tcPr>
                </a:tc>
                <a:extLst>
                  <a:ext uri="{0D108BD9-81ED-4DB2-BD59-A6C34878D82A}">
                    <a16:rowId xmlns:a16="http://schemas.microsoft.com/office/drawing/2014/main" val="10005"/>
                  </a:ext>
                </a:extLst>
              </a:tr>
              <a:tr h="361950">
                <a:tc>
                  <a:txBody>
                    <a:bodyPr/>
                    <a:lstStyle/>
                    <a:p>
                      <a:pPr marL="0" marR="0" lvl="0" indent="0" algn="ctr" rtl="0">
                        <a:spcBef>
                          <a:spcPts val="0"/>
                        </a:spcBef>
                        <a:spcAft>
                          <a:spcPts val="0"/>
                        </a:spcAft>
                        <a:buNone/>
                      </a:pPr>
                      <a:r>
                        <a:rPr lang="en-US" sz="2400" b="0" u="none" strike="noStrike" cap="none" dirty="0">
                          <a:solidFill>
                            <a:schemeClr val="dk1"/>
                          </a:solidFill>
                          <a:latin typeface="Verdana" panose="020B0604030504040204" pitchFamily="34" charset="0"/>
                          <a:ea typeface="Verdana" panose="020B0604030504040204" pitchFamily="34" charset="0"/>
                          <a:cs typeface="Arial"/>
                          <a:sym typeface="Arial"/>
                        </a:rPr>
                        <a:t>Vegetables, Fresh (except leafy greens and sliced tomatoes)</a:t>
                      </a:r>
                      <a:endParaRPr sz="2400" b="0" i="0" u="none" strike="noStrike" cap="none" dirty="0">
                        <a:solidFill>
                          <a:schemeClr val="dk1"/>
                        </a:solidFill>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6"/>
                  </a:ext>
                </a:extLst>
              </a:tr>
            </a:tbl>
          </a:graphicData>
        </a:graphic>
      </p:graphicFrame>
      <p:sp>
        <p:nvSpPr>
          <p:cNvPr id="341" name="Google Shape;341;p31"/>
          <p:cNvSpPr txBox="1">
            <a:spLocks noGrp="1"/>
          </p:cNvSpPr>
          <p:nvPr>
            <p:ph type="body" idx="1"/>
          </p:nvPr>
        </p:nvSpPr>
        <p:spPr>
          <a:xfrm>
            <a:off x="1289154" y="4495815"/>
            <a:ext cx="9824615" cy="1561404"/>
          </a:xfrm>
          <a:prstGeom prst="rect">
            <a:avLst/>
          </a:prstGeom>
          <a:noFill/>
          <a:ln>
            <a:noFill/>
          </a:ln>
        </p:spPr>
        <p:txBody>
          <a:bodyPr spcFirstLastPara="1" wrap="square" lIns="91425" tIns="45700" rIns="91425" bIns="45700" anchor="t" anchorCtr="0">
            <a:normAutofit/>
          </a:bodyPr>
          <a:lstStyle/>
          <a:p>
            <a:pPr marL="457200" lvl="1" indent="0" algn="ctr">
              <a:spcBef>
                <a:spcPts val="600"/>
              </a:spcBef>
              <a:buSzPts val="3000"/>
              <a:buNone/>
            </a:pPr>
            <a:r>
              <a:rPr lang="en-US" dirty="0">
                <a:latin typeface="Verdana" panose="020B0604030504040204" pitchFamily="34" charset="0"/>
                <a:ea typeface="Verdana" panose="020B0604030504040204" pitchFamily="34" charset="0"/>
                <a:cs typeface="Arial"/>
                <a:sym typeface="Arial"/>
              </a:rPr>
              <a:t>Follow manufacturer’s instructions.  </a:t>
            </a:r>
          </a:p>
          <a:p>
            <a:pPr marL="457200" lvl="1" indent="0" algn="ctr">
              <a:spcBef>
                <a:spcPts val="600"/>
              </a:spcBef>
              <a:buSzPts val="3000"/>
              <a:buNone/>
            </a:pPr>
            <a:r>
              <a:rPr lang="en-US" dirty="0">
                <a:latin typeface="Verdana" panose="020B0604030504040204" pitchFamily="34" charset="0"/>
                <a:ea typeface="Verdana" panose="020B0604030504040204" pitchFamily="34" charset="0"/>
                <a:cs typeface="Arial"/>
                <a:sym typeface="Arial"/>
              </a:rPr>
              <a:t>Best practice is to always use temperature control.</a:t>
            </a:r>
            <a:endParaRPr dirty="0">
              <a:latin typeface="Verdana" panose="020B0604030504040204" pitchFamily="34" charset="0"/>
              <a:ea typeface="Verdana" panose="020B0604030504040204" pitchFamily="34" charset="0"/>
            </a:endParaRPr>
          </a:p>
        </p:txBody>
      </p:sp>
      <p:sp>
        <p:nvSpPr>
          <p:cNvPr id="342" name="Google Shape;342;p31">
            <a:extLst>
              <a:ext uri="{C183D7F6-B498-43B3-948B-1728B52AA6E4}">
                <adec:decorative xmlns:adec="http://schemas.microsoft.com/office/drawing/2017/decorative" val="1"/>
              </a:ext>
            </a:extLst>
          </p:cNvPr>
          <p:cNvSpPr txBox="1"/>
          <p:nvPr/>
        </p:nvSpPr>
        <p:spPr>
          <a:xfrm>
            <a:off x="8077200" y="6356351"/>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pPr marL="0" marR="0" lvl="0" indent="0" algn="r" rtl="0">
                <a:spcBef>
                  <a:spcPts val="0"/>
                </a:spcBef>
                <a:spcAft>
                  <a:spcPts val="0"/>
                </a:spcAft>
                <a:buNone/>
              </a:pPr>
              <a:t>4</a:t>
            </a:fld>
            <a:endParaRPr sz="1200">
              <a:solidFill>
                <a:srgbClr val="888888"/>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A77F60C7-B6C0-4A2C-91B5-D20A550DD6E7}"/>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Process 2: Same Day Service</a:t>
            </a:r>
          </a:p>
        </p:txBody>
      </p:sp>
      <p:graphicFrame>
        <p:nvGraphicFramePr>
          <p:cNvPr id="21" name="Google Shape;351;p32"/>
          <p:cNvGraphicFramePr/>
          <p:nvPr>
            <p:extLst>
              <p:ext uri="{D42A27DB-BD31-4B8C-83A1-F6EECF244321}">
                <p14:modId xmlns:p14="http://schemas.microsoft.com/office/powerpoint/2010/main" val="4086491841"/>
              </p:ext>
            </p:extLst>
          </p:nvPr>
        </p:nvGraphicFramePr>
        <p:xfrm>
          <a:off x="6234321" y="2323681"/>
          <a:ext cx="4212236" cy="1217304"/>
        </p:xfrm>
        <a:graphic>
          <a:graphicData uri="http://schemas.openxmlformats.org/drawingml/2006/table">
            <a:tbl>
              <a:tblPr firstRow="1">
                <a:noFill/>
              </a:tblPr>
              <a:tblGrid>
                <a:gridCol w="4212236">
                  <a:extLst>
                    <a:ext uri="{9D8B030D-6E8A-4147-A177-3AD203B41FA5}">
                      <a16:colId xmlns:a16="http://schemas.microsoft.com/office/drawing/2014/main" val="20000"/>
                    </a:ext>
                  </a:extLst>
                </a:gridCol>
              </a:tblGrid>
              <a:tr h="608652">
                <a:tc>
                  <a:txBody>
                    <a:bodyPr/>
                    <a:lstStyle/>
                    <a:p>
                      <a:pPr marL="0" marR="0" lvl="0" indent="0" algn="ctr" rtl="0">
                        <a:spcBef>
                          <a:spcPts val="0"/>
                        </a:spcBef>
                        <a:spcAft>
                          <a:spcPts val="0"/>
                        </a:spcAft>
                        <a:buNone/>
                      </a:pPr>
                      <a:r>
                        <a:rPr lang="en-US" sz="2600" u="none" strike="noStrike" cap="none" dirty="0">
                          <a:latin typeface="Verdana" panose="020B0604030504040204" pitchFamily="34" charset="0"/>
                          <a:ea typeface="Verdana" panose="020B0604030504040204" pitchFamily="34" charset="0"/>
                          <a:cs typeface="Arial"/>
                          <a:sym typeface="Arial"/>
                        </a:rPr>
                        <a:t>Fruit, Hot</a:t>
                      </a:r>
                      <a:endParaRPr sz="2600" b="0" i="0"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0"/>
                  </a:ext>
                </a:extLst>
              </a:tr>
              <a:tr h="608652">
                <a:tc>
                  <a:txBody>
                    <a:bodyPr/>
                    <a:lstStyle/>
                    <a:p>
                      <a:pPr marL="0" marR="0" lvl="0" indent="0" algn="ctr" rtl="0">
                        <a:spcBef>
                          <a:spcPts val="0"/>
                        </a:spcBef>
                        <a:spcAft>
                          <a:spcPts val="0"/>
                        </a:spcAft>
                        <a:buNone/>
                      </a:pPr>
                      <a:r>
                        <a:rPr lang="en-US" sz="2600" u="none" strike="noStrike" cap="none" dirty="0">
                          <a:latin typeface="Verdana" panose="020B0604030504040204" pitchFamily="34" charset="0"/>
                          <a:ea typeface="Verdana" panose="020B0604030504040204" pitchFamily="34" charset="0"/>
                          <a:cs typeface="Arial"/>
                          <a:sym typeface="Arial"/>
                        </a:rPr>
                        <a:t>Vegetables, Hot</a:t>
                      </a:r>
                      <a:endParaRPr sz="2600" b="0" i="0"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1"/>
                  </a:ext>
                </a:extLst>
              </a:tr>
            </a:tbl>
          </a:graphicData>
        </a:graphic>
      </p:graphicFrame>
      <p:sp>
        <p:nvSpPr>
          <p:cNvPr id="3" name="Text Placeholder 2"/>
          <p:cNvSpPr>
            <a:spLocks noGrp="1"/>
          </p:cNvSpPr>
          <p:nvPr>
            <p:ph type="body" idx="1"/>
          </p:nvPr>
        </p:nvSpPr>
        <p:spPr>
          <a:xfrm>
            <a:off x="4123990" y="1739874"/>
            <a:ext cx="1362890" cy="740579"/>
          </a:xfrm>
        </p:spPr>
        <p:txBody>
          <a:bodyPr>
            <a:normAutofit fontScale="92500"/>
          </a:bodyPr>
          <a:lstStyle/>
          <a:p>
            <a:r>
              <a:rPr lang="en-US" sz="2600" dirty="0">
                <a:latin typeface="Verdana" panose="020B0604030504040204" pitchFamily="34" charset="0"/>
                <a:ea typeface="Verdana" panose="020B0604030504040204" pitchFamily="34" charset="0"/>
              </a:rPr>
              <a:t>135°F</a:t>
            </a:r>
          </a:p>
        </p:txBody>
      </p:sp>
      <p:sp>
        <p:nvSpPr>
          <p:cNvPr id="10" name="Text Placeholder 2"/>
          <p:cNvSpPr txBox="1">
            <a:spLocks/>
          </p:cNvSpPr>
          <p:nvPr/>
        </p:nvSpPr>
        <p:spPr>
          <a:xfrm>
            <a:off x="4183339" y="3170697"/>
            <a:ext cx="1362890" cy="740579"/>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r>
              <a:rPr lang="en-US" sz="2600" dirty="0">
                <a:latin typeface="Verdana" panose="020B0604030504040204" pitchFamily="34" charset="0"/>
                <a:ea typeface="Verdana" panose="020B0604030504040204" pitchFamily="34" charset="0"/>
              </a:rPr>
              <a:t>41°F</a:t>
            </a:r>
          </a:p>
        </p:txBody>
      </p:sp>
      <p:sp>
        <p:nvSpPr>
          <p:cNvPr id="11" name="Text Placeholder 2"/>
          <p:cNvSpPr txBox="1">
            <a:spLocks/>
          </p:cNvSpPr>
          <p:nvPr/>
        </p:nvSpPr>
        <p:spPr>
          <a:xfrm>
            <a:off x="1409555" y="4038641"/>
            <a:ext cx="4077325" cy="1509763"/>
          </a:xfrm>
          <a:prstGeom prst="rect">
            <a:avLst/>
          </a:prstGeom>
          <a:noFill/>
          <a:ln>
            <a:noFill/>
          </a:ln>
        </p:spPr>
        <p:txBody>
          <a:bodyPr spcFirstLastPara="1" wrap="square" lIns="91425" tIns="45700" rIns="91425" bIns="45700" anchor="t" anchorCtr="0">
            <a:normAutofit fontScale="77500" lnSpcReduction="20000"/>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lgn="ctr"/>
            <a:r>
              <a:rPr lang="en-US" sz="2600" dirty="0">
                <a:solidFill>
                  <a:srgbClr val="0070C0"/>
                </a:solidFill>
                <a:latin typeface="Verdana" panose="020B0604030504040204" pitchFamily="34" charset="0"/>
                <a:ea typeface="Verdana" panose="020B0604030504040204" pitchFamily="34" charset="0"/>
              </a:rPr>
              <a:t>CONTROL STEPS</a:t>
            </a:r>
          </a:p>
          <a:p>
            <a:pPr marL="60325" indent="7938" algn="ctr"/>
            <a:r>
              <a:rPr lang="en-US" sz="2600" dirty="0">
                <a:solidFill>
                  <a:srgbClr val="0070C0"/>
                </a:solidFill>
                <a:latin typeface="Verdana" panose="020B0604030504040204" pitchFamily="34" charset="0"/>
                <a:ea typeface="Verdana" panose="020B0604030504040204" pitchFamily="34" charset="0"/>
              </a:rPr>
              <a:t>Receiving, Storing, Preparing, Cooking/Reheating for Hot Holding, Serving</a:t>
            </a:r>
          </a:p>
        </p:txBody>
      </p:sp>
      <p:sp>
        <p:nvSpPr>
          <p:cNvPr id="12" name="Text Placeholder 2"/>
          <p:cNvSpPr txBox="1">
            <a:spLocks/>
          </p:cNvSpPr>
          <p:nvPr/>
        </p:nvSpPr>
        <p:spPr>
          <a:xfrm>
            <a:off x="2500251" y="2257481"/>
            <a:ext cx="734299" cy="743699"/>
          </a:xfrm>
          <a:prstGeom prst="rect">
            <a:avLst/>
          </a:prstGeom>
          <a:noFill/>
          <a:ln>
            <a:noFill/>
          </a:ln>
        </p:spPr>
        <p:txBody>
          <a:bodyPr spcFirstLastPara="1" wrap="square" lIns="91425" tIns="45700" rIns="91425" bIns="45700" anchor="t" anchorCtr="0">
            <a:normAutofit fontScale="77500" lnSpcReduction="20000"/>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lgn="ctr"/>
            <a:r>
              <a:rPr lang="en-US" sz="2600" dirty="0">
                <a:solidFill>
                  <a:srgbClr val="0070C0"/>
                </a:solidFill>
              </a:rPr>
              <a:t>1 </a:t>
            </a:r>
          </a:p>
          <a:p>
            <a:pPr marL="60325" indent="7938" algn="ctr"/>
            <a:r>
              <a:rPr lang="en-US" sz="2600" dirty="0">
                <a:solidFill>
                  <a:srgbClr val="0070C0"/>
                </a:solidFill>
              </a:rPr>
              <a:t>trip</a:t>
            </a:r>
          </a:p>
          <a:p>
            <a:pPr marL="60325" indent="7938" algn="ctr"/>
            <a:endParaRPr lang="en-US" sz="2600" dirty="0"/>
          </a:p>
        </p:txBody>
      </p:sp>
      <p:grpSp>
        <p:nvGrpSpPr>
          <p:cNvPr id="26" name="Group 25" descr="Showing the temperature danger zone from 35 to 41 degrees F for same day service foods. "/>
          <p:cNvGrpSpPr/>
          <p:nvPr/>
        </p:nvGrpSpPr>
        <p:grpSpPr>
          <a:xfrm>
            <a:off x="857456" y="2123659"/>
            <a:ext cx="3459900" cy="1417328"/>
            <a:chOff x="823368" y="2707466"/>
            <a:chExt cx="3074074" cy="1417328"/>
          </a:xfrm>
        </p:grpSpPr>
        <p:cxnSp>
          <p:nvCxnSpPr>
            <p:cNvPr id="5" name="Straight Connector 4"/>
            <p:cNvCxnSpPr/>
            <p:nvPr/>
          </p:nvCxnSpPr>
          <p:spPr>
            <a:xfrm>
              <a:off x="2068642" y="2713220"/>
              <a:ext cx="1828800" cy="0"/>
            </a:xfrm>
            <a:prstGeom prst="line">
              <a:avLst/>
            </a:prstGeom>
            <a:ln w="34925"/>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a:off x="2068642" y="4124794"/>
              <a:ext cx="1828800" cy="0"/>
            </a:xfrm>
            <a:prstGeom prst="line">
              <a:avLst/>
            </a:prstGeom>
            <a:ln w="34925"/>
          </p:spPr>
          <p:style>
            <a:lnRef idx="1">
              <a:schemeClr val="accent2"/>
            </a:lnRef>
            <a:fillRef idx="0">
              <a:schemeClr val="accent2"/>
            </a:fillRef>
            <a:effectRef idx="0">
              <a:schemeClr val="accent2"/>
            </a:effectRef>
            <a:fontRef idx="minor">
              <a:schemeClr val="tx1"/>
            </a:fontRef>
          </p:style>
        </p:cxnSp>
        <p:grpSp>
          <p:nvGrpSpPr>
            <p:cNvPr id="25" name="Group 24"/>
            <p:cNvGrpSpPr/>
            <p:nvPr/>
          </p:nvGrpSpPr>
          <p:grpSpPr>
            <a:xfrm>
              <a:off x="823368" y="2707466"/>
              <a:ext cx="1516876" cy="1417326"/>
              <a:chOff x="823368" y="2707466"/>
              <a:chExt cx="1516876" cy="1417326"/>
            </a:xfrm>
          </p:grpSpPr>
          <p:sp>
            <p:nvSpPr>
              <p:cNvPr id="13" name="Text Placeholder 2"/>
              <p:cNvSpPr txBox="1">
                <a:spLocks/>
              </p:cNvSpPr>
              <p:nvPr/>
            </p:nvSpPr>
            <p:spPr>
              <a:xfrm>
                <a:off x="823368" y="3164666"/>
                <a:ext cx="1516876" cy="537307"/>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lgn="ctr">
                  <a:spcBef>
                    <a:spcPts val="0"/>
                  </a:spcBef>
                </a:pPr>
                <a:r>
                  <a:rPr lang="en-US" sz="1800" dirty="0">
                    <a:latin typeface="Verdana" panose="020B0604030504040204" pitchFamily="34" charset="0"/>
                    <a:ea typeface="Verdana" panose="020B0604030504040204" pitchFamily="34" charset="0"/>
                  </a:rPr>
                  <a:t>Temperature</a:t>
                </a:r>
              </a:p>
              <a:p>
                <a:pPr marL="60325" indent="7938" algn="ctr">
                  <a:spcBef>
                    <a:spcPts val="0"/>
                  </a:spcBef>
                </a:pPr>
                <a:r>
                  <a:rPr lang="en-US" sz="1800" dirty="0">
                    <a:latin typeface="Verdana" panose="020B0604030504040204" pitchFamily="34" charset="0"/>
                    <a:ea typeface="Verdana" panose="020B0604030504040204" pitchFamily="34" charset="0"/>
                  </a:rPr>
                  <a:t>Danger Zone</a:t>
                </a:r>
              </a:p>
            </p:txBody>
          </p:sp>
          <p:cxnSp>
            <p:nvCxnSpPr>
              <p:cNvPr id="15" name="Straight Arrow Connector 14"/>
              <p:cNvCxnSpPr/>
              <p:nvPr/>
            </p:nvCxnSpPr>
            <p:spPr>
              <a:xfrm flipV="1">
                <a:off x="1586122" y="2707466"/>
                <a:ext cx="0" cy="4572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581806" y="3667592"/>
                <a:ext cx="0" cy="4572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4" name="Right Arrow 23">
            <a:extLst>
              <a:ext uri="{C183D7F6-B498-43B3-948B-1728B52AA6E4}">
                <adec:decorative xmlns:adec="http://schemas.microsoft.com/office/drawing/2017/decorative" val="1"/>
              </a:ext>
            </a:extLst>
          </p:cNvPr>
          <p:cNvSpPr/>
          <p:nvPr/>
        </p:nvSpPr>
        <p:spPr>
          <a:xfrm rot="-4200000">
            <a:off x="2641983" y="2628670"/>
            <a:ext cx="1900791" cy="330279"/>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3350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C31EC4AA-2F79-4044-95A4-B8AB37EBC670}"/>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Process 3: Complex</a:t>
            </a:r>
          </a:p>
        </p:txBody>
      </p:sp>
      <p:graphicFrame>
        <p:nvGraphicFramePr>
          <p:cNvPr id="17" name="Google Shape;359;p33"/>
          <p:cNvGraphicFramePr/>
          <p:nvPr>
            <p:extLst>
              <p:ext uri="{D42A27DB-BD31-4B8C-83A1-F6EECF244321}">
                <p14:modId xmlns:p14="http://schemas.microsoft.com/office/powerpoint/2010/main" val="2991954543"/>
              </p:ext>
            </p:extLst>
          </p:nvPr>
        </p:nvGraphicFramePr>
        <p:xfrm>
          <a:off x="5956679" y="2340896"/>
          <a:ext cx="5351490" cy="2176208"/>
        </p:xfrm>
        <a:graphic>
          <a:graphicData uri="http://schemas.openxmlformats.org/drawingml/2006/table">
            <a:tbl>
              <a:tblPr firstRow="1">
                <a:noFill/>
              </a:tblPr>
              <a:tblGrid>
                <a:gridCol w="5351490">
                  <a:extLst>
                    <a:ext uri="{9D8B030D-6E8A-4147-A177-3AD203B41FA5}">
                      <a16:colId xmlns:a16="http://schemas.microsoft.com/office/drawing/2014/main" val="20000"/>
                    </a:ext>
                  </a:extLst>
                </a:gridCol>
              </a:tblGrid>
              <a:tr h="1088104">
                <a:tc>
                  <a:txBody>
                    <a:bodyPr/>
                    <a:lstStyle/>
                    <a:p>
                      <a:pPr marL="0" marR="0" lvl="0" indent="0" algn="ctr" rtl="0">
                        <a:spcBef>
                          <a:spcPts val="0"/>
                        </a:spcBef>
                        <a:spcAft>
                          <a:spcPts val="0"/>
                        </a:spcAft>
                        <a:buNone/>
                      </a:pPr>
                      <a:r>
                        <a:rPr lang="en-US" sz="2800" u="none" strike="noStrike" cap="none" dirty="0">
                          <a:latin typeface="Verdana" panose="020B0604030504040204" pitchFamily="34" charset="0"/>
                          <a:ea typeface="Verdana" panose="020B0604030504040204" pitchFamily="34" charset="0"/>
                          <a:cs typeface="Arial"/>
                          <a:sym typeface="Arial"/>
                        </a:rPr>
                        <a:t>Fruit, Hot </a:t>
                      </a:r>
                    </a:p>
                    <a:p>
                      <a:pPr marL="0" marR="0" lvl="0" indent="0" algn="ctr" rtl="0">
                        <a:spcBef>
                          <a:spcPts val="0"/>
                        </a:spcBef>
                        <a:spcAft>
                          <a:spcPts val="0"/>
                        </a:spcAft>
                        <a:buNone/>
                      </a:pPr>
                      <a:r>
                        <a:rPr lang="en-US" sz="2800" i="1" u="none" strike="noStrike" cap="none" dirty="0">
                          <a:latin typeface="Verdana" panose="020B0604030504040204" pitchFamily="34" charset="0"/>
                          <a:ea typeface="Verdana" panose="020B0604030504040204" pitchFamily="34" charset="0"/>
                          <a:cs typeface="Arial"/>
                          <a:sym typeface="Arial"/>
                        </a:rPr>
                        <a:t>Cooked, Cooled, Reheated</a:t>
                      </a:r>
                      <a:endParaRPr sz="2800" b="0" i="1"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0"/>
                  </a:ext>
                </a:extLst>
              </a:tr>
              <a:tr h="1088104">
                <a:tc>
                  <a:txBody>
                    <a:bodyPr/>
                    <a:lstStyle/>
                    <a:p>
                      <a:pPr marL="0" marR="0" lvl="0" indent="0" algn="ctr" rtl="0">
                        <a:spcBef>
                          <a:spcPts val="0"/>
                        </a:spcBef>
                        <a:spcAft>
                          <a:spcPts val="0"/>
                        </a:spcAft>
                        <a:buNone/>
                      </a:pPr>
                      <a:r>
                        <a:rPr lang="en-US" sz="2800" u="none" strike="noStrike" cap="none" dirty="0">
                          <a:latin typeface="Verdana" panose="020B0604030504040204" pitchFamily="34" charset="0"/>
                          <a:ea typeface="Verdana" panose="020B0604030504040204" pitchFamily="34" charset="0"/>
                          <a:cs typeface="Arial"/>
                          <a:sym typeface="Arial"/>
                        </a:rPr>
                        <a:t>Vegetables, Hot </a:t>
                      </a:r>
                    </a:p>
                    <a:p>
                      <a:pPr marL="0" marR="0" lvl="0" indent="0" algn="ctr" rtl="0">
                        <a:spcBef>
                          <a:spcPts val="0"/>
                        </a:spcBef>
                        <a:spcAft>
                          <a:spcPts val="0"/>
                        </a:spcAft>
                        <a:buNone/>
                      </a:pPr>
                      <a:r>
                        <a:rPr lang="en-US" sz="2800" i="1" u="none" strike="noStrike" cap="none" dirty="0">
                          <a:latin typeface="Verdana" panose="020B0604030504040204" pitchFamily="34" charset="0"/>
                          <a:ea typeface="Verdana" panose="020B0604030504040204" pitchFamily="34" charset="0"/>
                          <a:cs typeface="Arial"/>
                          <a:sym typeface="Arial"/>
                        </a:rPr>
                        <a:t>Cooked, Cooled, Reheated</a:t>
                      </a:r>
                      <a:endParaRPr sz="2800" b="0" i="1" u="none" strike="noStrike" cap="none" dirty="0">
                        <a:latin typeface="Verdana" panose="020B0604030504040204" pitchFamily="34" charset="0"/>
                        <a:ea typeface="Verdana" panose="020B0604030504040204" pitchFamily="34" charset="0"/>
                        <a:cs typeface="Arial"/>
                        <a:sym typeface="Arial"/>
                      </a:endParaRPr>
                    </a:p>
                  </a:txBody>
                  <a:tcPr marL="9525" marR="9525" marT="9525" marB="0" anchor="ctr">
                    <a:solidFill>
                      <a:srgbClr val="C6E0F8"/>
                    </a:solidFill>
                  </a:tcPr>
                </a:tc>
                <a:extLst>
                  <a:ext uri="{0D108BD9-81ED-4DB2-BD59-A6C34878D82A}">
                    <a16:rowId xmlns:a16="http://schemas.microsoft.com/office/drawing/2014/main" val="10001"/>
                  </a:ext>
                </a:extLst>
              </a:tr>
            </a:tbl>
          </a:graphicData>
        </a:graphic>
      </p:graphicFrame>
      <p:sp>
        <p:nvSpPr>
          <p:cNvPr id="12" name="Text Placeholder 2"/>
          <p:cNvSpPr txBox="1">
            <a:spLocks/>
          </p:cNvSpPr>
          <p:nvPr/>
        </p:nvSpPr>
        <p:spPr>
          <a:xfrm>
            <a:off x="1840981" y="2298666"/>
            <a:ext cx="996277" cy="901512"/>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lgn="ctr"/>
            <a:r>
              <a:rPr lang="en-US" sz="2600" dirty="0">
                <a:solidFill>
                  <a:srgbClr val="0070C0"/>
                </a:solidFill>
              </a:rPr>
              <a:t>≥ 2</a:t>
            </a:r>
          </a:p>
          <a:p>
            <a:pPr marL="60325" indent="7938" algn="ctr"/>
            <a:r>
              <a:rPr lang="en-US" sz="2600" dirty="0">
                <a:solidFill>
                  <a:srgbClr val="0070C0"/>
                </a:solidFill>
              </a:rPr>
              <a:t>trips</a:t>
            </a:r>
          </a:p>
          <a:p>
            <a:pPr marL="60325" indent="7938" algn="ctr"/>
            <a:endParaRPr lang="en-US" sz="2600" dirty="0"/>
          </a:p>
        </p:txBody>
      </p:sp>
      <p:grpSp>
        <p:nvGrpSpPr>
          <p:cNvPr id="25" name="Group 24" descr="Temperature danger zone. "/>
          <p:cNvGrpSpPr/>
          <p:nvPr/>
        </p:nvGrpSpPr>
        <p:grpSpPr>
          <a:xfrm>
            <a:off x="609601" y="2201124"/>
            <a:ext cx="1516876" cy="1411574"/>
            <a:chOff x="551766" y="2713219"/>
            <a:chExt cx="1516876" cy="1411574"/>
          </a:xfrm>
        </p:grpSpPr>
        <p:sp>
          <p:nvSpPr>
            <p:cNvPr id="13" name="Text Placeholder 2"/>
            <p:cNvSpPr txBox="1">
              <a:spLocks/>
            </p:cNvSpPr>
            <p:nvPr/>
          </p:nvSpPr>
          <p:spPr>
            <a:xfrm>
              <a:off x="551766" y="3164666"/>
              <a:ext cx="1516876" cy="537307"/>
            </a:xfrm>
            <a:prstGeom prst="rect">
              <a:avLst/>
            </a:prstGeom>
            <a:noFill/>
            <a:ln>
              <a:noFill/>
            </a:ln>
          </p:spPr>
          <p:txBody>
            <a:bodyPr spcFirstLastPara="1" wrap="square" lIns="91425" tIns="45700" rIns="91425" bIns="45700" anchor="t" anchorCtr="0">
              <a:normAutofit fontScale="85000" lnSpcReduction="10000"/>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lgn="ctr">
                <a:spcBef>
                  <a:spcPts val="0"/>
                </a:spcBef>
              </a:pPr>
              <a:r>
                <a:rPr lang="en-US" sz="1800" dirty="0">
                  <a:latin typeface="Verdana" panose="020B0604030504040204" pitchFamily="34" charset="0"/>
                  <a:ea typeface="Verdana" panose="020B0604030504040204" pitchFamily="34" charset="0"/>
                </a:rPr>
                <a:t>Temperature</a:t>
              </a:r>
            </a:p>
            <a:p>
              <a:pPr marL="60325" indent="7938" algn="ctr">
                <a:spcBef>
                  <a:spcPts val="0"/>
                </a:spcBef>
              </a:pPr>
              <a:r>
                <a:rPr lang="en-US" sz="1800" dirty="0">
                  <a:latin typeface="Verdana" panose="020B0604030504040204" pitchFamily="34" charset="0"/>
                  <a:ea typeface="Verdana" panose="020B0604030504040204" pitchFamily="34" charset="0"/>
                </a:rPr>
                <a:t>Danger Zone</a:t>
              </a:r>
            </a:p>
          </p:txBody>
        </p:sp>
        <p:cxnSp>
          <p:nvCxnSpPr>
            <p:cNvPr id="15" name="Straight Arrow Connector 14"/>
            <p:cNvCxnSpPr/>
            <p:nvPr/>
          </p:nvCxnSpPr>
          <p:spPr>
            <a:xfrm flipV="1">
              <a:off x="1310204" y="2713219"/>
              <a:ext cx="0" cy="4572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310204" y="3667593"/>
              <a:ext cx="0" cy="45720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4279364" y="1785709"/>
            <a:ext cx="1362890" cy="740579"/>
          </a:xfrm>
        </p:spPr>
        <p:txBody>
          <a:bodyPr>
            <a:normAutofit fontScale="92500"/>
          </a:bodyPr>
          <a:lstStyle/>
          <a:p>
            <a:r>
              <a:rPr lang="en-US" sz="2600" dirty="0">
                <a:latin typeface="Verdana" panose="020B0604030504040204" pitchFamily="34" charset="0"/>
                <a:ea typeface="Verdana" panose="020B0604030504040204" pitchFamily="34" charset="0"/>
              </a:rPr>
              <a:t>135°F</a:t>
            </a:r>
          </a:p>
        </p:txBody>
      </p:sp>
      <p:sp>
        <p:nvSpPr>
          <p:cNvPr id="10" name="Text Placeholder 2"/>
          <p:cNvSpPr txBox="1">
            <a:spLocks/>
          </p:cNvSpPr>
          <p:nvPr/>
        </p:nvSpPr>
        <p:spPr>
          <a:xfrm>
            <a:off x="4308764" y="3304873"/>
            <a:ext cx="1362890" cy="740579"/>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r>
              <a:rPr lang="en-US" sz="2600" dirty="0">
                <a:latin typeface="Verdana" panose="020B0604030504040204" pitchFamily="34" charset="0"/>
                <a:ea typeface="Verdana" panose="020B0604030504040204" pitchFamily="34" charset="0"/>
              </a:rPr>
              <a:t>41°F</a:t>
            </a:r>
          </a:p>
        </p:txBody>
      </p:sp>
      <p:sp>
        <p:nvSpPr>
          <p:cNvPr id="11" name="Text Placeholder 2"/>
          <p:cNvSpPr txBox="1">
            <a:spLocks/>
          </p:cNvSpPr>
          <p:nvPr/>
        </p:nvSpPr>
        <p:spPr>
          <a:xfrm>
            <a:off x="1172979" y="4341334"/>
            <a:ext cx="4077325" cy="1509763"/>
          </a:xfrm>
          <a:prstGeom prst="rect">
            <a:avLst/>
          </a:prstGeom>
          <a:noFill/>
          <a:ln>
            <a:noFill/>
          </a:ln>
        </p:spPr>
        <p:txBody>
          <a:bodyPr spcFirstLastPara="1" wrap="square" lIns="91425" tIns="45700" rIns="91425" bIns="45700" anchor="t" anchorCtr="0">
            <a:normAutofit fontScale="77500" lnSpcReduction="20000"/>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accent5"/>
              </a:buClr>
              <a:buSzPts val="3200"/>
              <a:buFont typeface="Arial"/>
              <a:buNone/>
              <a:defRPr sz="3200" b="0" i="0" u="none" strike="noStrike" cap="none">
                <a:solidFill>
                  <a:schemeClr val="accent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60325" indent="7938" algn="ctr"/>
            <a:r>
              <a:rPr lang="en-US" sz="2600" dirty="0">
                <a:solidFill>
                  <a:srgbClr val="0070C0"/>
                </a:solidFill>
                <a:latin typeface="Verdana" panose="020B0604030504040204" pitchFamily="34" charset="0"/>
                <a:ea typeface="Verdana" panose="020B0604030504040204" pitchFamily="34" charset="0"/>
              </a:rPr>
              <a:t>CONTROL STEPS</a:t>
            </a:r>
          </a:p>
          <a:p>
            <a:pPr marL="60325" indent="7938" algn="ctr"/>
            <a:r>
              <a:rPr lang="en-US" sz="2600" dirty="0">
                <a:solidFill>
                  <a:srgbClr val="0070C0"/>
                </a:solidFill>
                <a:latin typeface="Verdana" panose="020B0604030504040204" pitchFamily="34" charset="0"/>
                <a:ea typeface="Verdana" panose="020B0604030504040204" pitchFamily="34" charset="0"/>
              </a:rPr>
              <a:t>Receiving, Storing, Preparing, Cooking, Cooling, Reheating, Hot Holding, Serving</a:t>
            </a:r>
          </a:p>
        </p:txBody>
      </p:sp>
      <p:cxnSp>
        <p:nvCxnSpPr>
          <p:cNvPr id="5" name="Straight Connector 4">
            <a:extLst>
              <a:ext uri="{C183D7F6-B498-43B3-948B-1728B52AA6E4}">
                <adec:decorative xmlns:adec="http://schemas.microsoft.com/office/drawing/2017/decorative" val="1"/>
              </a:ext>
            </a:extLst>
          </p:cNvPr>
          <p:cNvCxnSpPr/>
          <p:nvPr/>
        </p:nvCxnSpPr>
        <p:spPr>
          <a:xfrm>
            <a:off x="2126477" y="2201125"/>
            <a:ext cx="2286000" cy="0"/>
          </a:xfrm>
          <a:prstGeom prst="line">
            <a:avLst/>
          </a:prstGeom>
          <a:ln w="34925"/>
        </p:spPr>
        <p:style>
          <a:lnRef idx="1">
            <a:schemeClr val="accent2"/>
          </a:lnRef>
          <a:fillRef idx="0">
            <a:schemeClr val="accent2"/>
          </a:fillRef>
          <a:effectRef idx="0">
            <a:schemeClr val="accent2"/>
          </a:effectRef>
          <a:fontRef idx="minor">
            <a:schemeClr val="tx1"/>
          </a:fontRef>
        </p:style>
      </p:cxnSp>
      <p:cxnSp>
        <p:nvCxnSpPr>
          <p:cNvPr id="8" name="Straight Connector 7">
            <a:extLst>
              <a:ext uri="{C183D7F6-B498-43B3-948B-1728B52AA6E4}">
                <adec:decorative xmlns:adec="http://schemas.microsoft.com/office/drawing/2017/decorative" val="1"/>
              </a:ext>
            </a:extLst>
          </p:cNvPr>
          <p:cNvCxnSpPr>
            <a:cxnSpLocks/>
          </p:cNvCxnSpPr>
          <p:nvPr/>
        </p:nvCxnSpPr>
        <p:spPr>
          <a:xfrm>
            <a:off x="2126477" y="3612699"/>
            <a:ext cx="2410761" cy="0"/>
          </a:xfrm>
          <a:prstGeom prst="line">
            <a:avLst/>
          </a:prstGeom>
          <a:ln w="34925"/>
        </p:spPr>
        <p:style>
          <a:lnRef idx="1">
            <a:schemeClr val="accent2"/>
          </a:lnRef>
          <a:fillRef idx="0">
            <a:schemeClr val="accent2"/>
          </a:fillRef>
          <a:effectRef idx="0">
            <a:schemeClr val="accent2"/>
          </a:effectRef>
          <a:fontRef idx="minor">
            <a:schemeClr val="tx1"/>
          </a:fontRef>
        </p:style>
      </p:cxnSp>
      <p:sp>
        <p:nvSpPr>
          <p:cNvPr id="24" name="Right Arrow 23">
            <a:extLst>
              <a:ext uri="{C183D7F6-B498-43B3-948B-1728B52AA6E4}">
                <adec:decorative xmlns:adec="http://schemas.microsoft.com/office/drawing/2017/decorative" val="1"/>
              </a:ext>
            </a:extLst>
          </p:cNvPr>
          <p:cNvSpPr/>
          <p:nvPr/>
        </p:nvSpPr>
        <p:spPr>
          <a:xfrm rot="-4800000">
            <a:off x="1886863" y="2741284"/>
            <a:ext cx="1900791" cy="330279"/>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a:extLst>
              <a:ext uri="{C183D7F6-B498-43B3-948B-1728B52AA6E4}">
                <adec:decorative xmlns:adec="http://schemas.microsoft.com/office/drawing/2017/decorative" val="1"/>
              </a:ext>
            </a:extLst>
          </p:cNvPr>
          <p:cNvSpPr/>
          <p:nvPr/>
        </p:nvSpPr>
        <p:spPr>
          <a:xfrm rot="4800000">
            <a:off x="2436415" y="2754101"/>
            <a:ext cx="1900791" cy="330279"/>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a:extLst>
              <a:ext uri="{C183D7F6-B498-43B3-948B-1728B52AA6E4}">
                <adec:decorative xmlns:adec="http://schemas.microsoft.com/office/drawing/2017/decorative" val="1"/>
              </a:ext>
            </a:extLst>
          </p:cNvPr>
          <p:cNvSpPr/>
          <p:nvPr/>
        </p:nvSpPr>
        <p:spPr>
          <a:xfrm rot="-4800000">
            <a:off x="3068291" y="2759500"/>
            <a:ext cx="1822390" cy="411765"/>
          </a:xfrm>
          <a:prstGeom prst="rightArrow">
            <a:avLst/>
          </a:prstGeom>
          <a:pattFill prst="solidDmnd">
            <a:fgClr>
              <a:schemeClr val="accent1">
                <a:lumMod val="60000"/>
                <a:lumOff val="40000"/>
              </a:schemeClr>
            </a:fgClr>
            <a:bgClr>
              <a:schemeClr val="bg1"/>
            </a:bgClr>
          </a:patt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6629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6873" y="3701984"/>
            <a:ext cx="11260993" cy="542241"/>
          </a:xfrm>
        </p:spPr>
        <p:txBody>
          <a:bodyPr/>
          <a:lstStyle/>
          <a:p>
            <a:r>
              <a:rPr lang="en-US" sz="4000" dirty="0"/>
              <a:t>Food Safety – Reduce the Risks</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a:xfrm>
            <a:off x="5293783" y="2778191"/>
            <a:ext cx="1604433" cy="755650"/>
          </a:xfrm>
        </p:spPr>
      </p:pic>
    </p:spTree>
    <p:extLst>
      <p:ext uri="{BB962C8B-B14F-4D97-AF65-F5344CB8AC3E}">
        <p14:creationId xmlns:p14="http://schemas.microsoft.com/office/powerpoint/2010/main" val="4239049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C183D7F6-B498-43B3-948B-1728B52AA6E4}">
                <adec:decorative xmlns:adec="http://schemas.microsoft.com/office/drawing/2017/decorative" val="1"/>
              </a:ext>
            </a:extLst>
          </p:cNvPr>
          <p:cNvSpPr>
            <a:spLocks noGrp="1"/>
          </p:cNvSpPr>
          <p:nvPr>
            <p:ph sz="quarter" idx="10"/>
          </p:nvPr>
        </p:nvSpPr>
        <p:spPr/>
        <p:txBody>
          <a:bodyPr/>
          <a:lstStyle/>
          <a:p>
            <a:endParaRPr lang="en-US" dirty="0"/>
          </a:p>
          <a:p>
            <a:pPr marL="457200" lvl="1" indent="0">
              <a:buNone/>
            </a:pPr>
            <a:endParaRPr lang="en-US" dirty="0"/>
          </a:p>
          <a:p>
            <a:pPr marL="457200" lvl="1" indent="0">
              <a:buNone/>
            </a:pPr>
            <a:endParaRPr lang="en-US" dirty="0"/>
          </a:p>
        </p:txBody>
      </p:sp>
      <p:sp>
        <p:nvSpPr>
          <p:cNvPr id="4" name="Content Placeholder 3">
            <a:extLst>
              <a:ext uri="{FF2B5EF4-FFF2-40B4-BE49-F238E27FC236}">
                <a16:creationId xmlns:a16="http://schemas.microsoft.com/office/drawing/2014/main" id="{792CACAE-5F44-4CE9-842F-F5BB26CC524C}"/>
              </a:ext>
            </a:extLst>
          </p:cNvPr>
          <p:cNvSpPr txBox="1">
            <a:spLocks/>
          </p:cNvSpPr>
          <p:nvPr/>
        </p:nvSpPr>
        <p:spPr>
          <a:xfrm>
            <a:off x="810684" y="1477965"/>
            <a:ext cx="9155120" cy="471039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400" dirty="0">
                <a:latin typeface="Verdana" panose="020B0604030504040204" pitchFamily="34" charset="0"/>
                <a:ea typeface="Verdana" panose="020B0604030504040204" pitchFamily="34" charset="0"/>
              </a:rPr>
              <a:t>Monitor refrigerated storage at least daily</a:t>
            </a:r>
          </a:p>
          <a:p>
            <a:pPr lvl="1"/>
            <a:r>
              <a:rPr lang="en-US" sz="2400" dirty="0">
                <a:latin typeface="Verdana" panose="020B0604030504040204" pitchFamily="34" charset="0"/>
                <a:ea typeface="Verdana" panose="020B0604030504040204" pitchFamily="34" charset="0"/>
              </a:rPr>
              <a:t>Date mark and rotate stock</a:t>
            </a:r>
          </a:p>
          <a:p>
            <a:pPr lvl="2">
              <a:buFont typeface="Verdana" panose="020B0604030504040204" pitchFamily="34" charset="0"/>
              <a:buChar char="-"/>
            </a:pPr>
            <a:r>
              <a:rPr lang="en-US" dirty="0">
                <a:latin typeface="Verdana" panose="020B0604030504040204" pitchFamily="34" charset="0"/>
                <a:ea typeface="Verdana" panose="020B0604030504040204" pitchFamily="34" charset="0"/>
              </a:rPr>
              <a:t>First In; First Out (FIFO)</a:t>
            </a:r>
          </a:p>
          <a:p>
            <a:pPr lvl="2">
              <a:buFont typeface="Verdana" panose="020B0604030504040204" pitchFamily="34" charset="0"/>
              <a:buChar char="-"/>
            </a:pPr>
            <a:r>
              <a:rPr lang="en-US" dirty="0">
                <a:latin typeface="Verdana" panose="020B0604030504040204" pitchFamily="34" charset="0"/>
                <a:ea typeface="Verdana" panose="020B0604030504040204" pitchFamily="34" charset="0"/>
              </a:rPr>
              <a:t>First Expired; First Out (FEFO)</a:t>
            </a:r>
          </a:p>
          <a:p>
            <a:pPr lvl="1"/>
            <a:r>
              <a:rPr lang="en-US" sz="2400" dirty="0">
                <a:latin typeface="Verdana" panose="020B0604030504040204" pitchFamily="34" charset="0"/>
                <a:ea typeface="Verdana" panose="020B0604030504040204" pitchFamily="34" charset="0"/>
              </a:rPr>
              <a:t>Ensure traceability system is up-to-date </a:t>
            </a:r>
          </a:p>
          <a:p>
            <a:pPr lvl="1"/>
            <a:r>
              <a:rPr lang="en-US" sz="2400" dirty="0">
                <a:latin typeface="Verdana" panose="020B0604030504040204" pitchFamily="34" charset="0"/>
                <a:ea typeface="Verdana" panose="020B0604030504040204" pitchFamily="34" charset="0"/>
              </a:rPr>
              <a:t>Prevent cross contamination</a:t>
            </a:r>
          </a:p>
          <a:p>
            <a:pPr lvl="2">
              <a:buFont typeface="Verdana" panose="020B0604030504040204" pitchFamily="34" charset="0"/>
              <a:buChar char="-"/>
            </a:pPr>
            <a:r>
              <a:rPr lang="en-US" dirty="0">
                <a:latin typeface="Verdana" panose="020B0604030504040204" pitchFamily="34" charset="0"/>
                <a:ea typeface="Verdana" panose="020B0604030504040204" pitchFamily="34" charset="0"/>
              </a:rPr>
              <a:t>Store ready to eat above raw meats, poultry, and shell eggs</a:t>
            </a:r>
          </a:p>
          <a:p>
            <a:pPr lvl="2">
              <a:buFont typeface="Verdana" panose="020B0604030504040204" pitchFamily="34" charset="0"/>
              <a:buChar char="-"/>
            </a:pPr>
            <a:r>
              <a:rPr lang="en-US" dirty="0">
                <a:latin typeface="Verdana" panose="020B0604030504040204" pitchFamily="34" charset="0"/>
                <a:ea typeface="Verdana" panose="020B0604030504040204" pitchFamily="34" charset="0"/>
              </a:rPr>
              <a:t>Keep foods covered</a:t>
            </a:r>
          </a:p>
          <a:p>
            <a:pPr lvl="2">
              <a:buFont typeface="Verdana" panose="020B0604030504040204" pitchFamily="34" charset="0"/>
              <a:buChar char="-"/>
            </a:pPr>
            <a:r>
              <a:rPr lang="en-US" dirty="0">
                <a:latin typeface="Verdana" panose="020B0604030504040204" pitchFamily="34" charset="0"/>
                <a:ea typeface="Verdana" panose="020B0604030504040204" pitchFamily="34" charset="0"/>
              </a:rPr>
              <a:t>Repair leaks</a:t>
            </a:r>
          </a:p>
          <a:p>
            <a:pPr lvl="2"/>
            <a:endParaRPr lang="en-US" dirty="0"/>
          </a:p>
          <a:p>
            <a:pPr lvl="2"/>
            <a:endParaRPr lang="en-US" sz="2800" dirty="0"/>
          </a:p>
          <a:p>
            <a:pPr lvl="1"/>
            <a:endParaRPr lang="en-US" dirty="0"/>
          </a:p>
        </p:txBody>
      </p:sp>
      <p:pic>
        <p:nvPicPr>
          <p:cNvPr id="6" name="Picture 5" descr="A person preparing food in a kitchen.">
            <a:extLst>
              <a:ext uri="{FF2B5EF4-FFF2-40B4-BE49-F238E27FC236}">
                <a16:creationId xmlns:a16="http://schemas.microsoft.com/office/drawing/2014/main" id="{4ACCA763-19A2-479A-AF2E-92442FBF255A}"/>
              </a:ext>
            </a:extLst>
          </p:cNvPr>
          <p:cNvPicPr>
            <a:picLocks noChangeAspect="1"/>
          </p:cNvPicPr>
          <p:nvPr/>
        </p:nvPicPr>
        <p:blipFill>
          <a:blip r:embed="rId3"/>
          <a:stretch>
            <a:fillRect/>
          </a:stretch>
        </p:blipFill>
        <p:spPr>
          <a:xfrm rot="783884">
            <a:off x="8079128" y="1664898"/>
            <a:ext cx="3773907" cy="2511208"/>
          </a:xfrm>
          <a:prstGeom prst="rect">
            <a:avLst/>
          </a:prstGeom>
        </p:spPr>
      </p:pic>
      <p:sp>
        <p:nvSpPr>
          <p:cNvPr id="7" name="Title 1">
            <a:extLst>
              <a:ext uri="{FF2B5EF4-FFF2-40B4-BE49-F238E27FC236}">
                <a16:creationId xmlns:a16="http://schemas.microsoft.com/office/drawing/2014/main" id="{42F912BC-68D7-447B-8B13-2FA1F1086F3C}"/>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Reduce the Risks – Storing </a:t>
            </a:r>
          </a:p>
        </p:txBody>
      </p:sp>
    </p:spTree>
    <p:extLst>
      <p:ext uri="{BB962C8B-B14F-4D97-AF65-F5344CB8AC3E}">
        <p14:creationId xmlns:p14="http://schemas.microsoft.com/office/powerpoint/2010/main" val="2075006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4684D117-5EFE-468E-A8EB-1CAB08A526B2}"/>
              </a:ext>
            </a:extLst>
          </p:cNvPr>
          <p:cNvSpPr txBox="1">
            <a:spLocks/>
          </p:cNvSpPr>
          <p:nvPr/>
        </p:nvSpPr>
        <p:spPr>
          <a:xfrm>
            <a:off x="869685" y="1228696"/>
            <a:ext cx="10419832" cy="5028816"/>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b="1" dirty="0">
                <a:latin typeface="Verdana" panose="020B0604030504040204" pitchFamily="34" charset="0"/>
                <a:ea typeface="Verdana" panose="020B0604030504040204" pitchFamily="34" charset="0"/>
              </a:rPr>
              <a:t>WASH YOUR HANDS</a:t>
            </a:r>
            <a:r>
              <a:rPr lang="en-US" b="1" dirty="0"/>
              <a:t>!</a:t>
            </a:r>
          </a:p>
          <a:p>
            <a:pPr lvl="2"/>
            <a:endParaRPr lang="en-US" sz="3600" dirty="0"/>
          </a:p>
          <a:p>
            <a:pPr lvl="1"/>
            <a:endParaRPr lang="en-US" sz="3600" dirty="0"/>
          </a:p>
        </p:txBody>
      </p:sp>
      <p:grpSp>
        <p:nvGrpSpPr>
          <p:cNvPr id="12" name="Group 11" descr="petri dishes showing microorganism growth from hands washed for the recommended 20 seconds (little to now growth) compared to growth from unwashed hands after using the restroom (visible growth). ">
            <a:extLst>
              <a:ext uri="{FF2B5EF4-FFF2-40B4-BE49-F238E27FC236}">
                <a16:creationId xmlns:a16="http://schemas.microsoft.com/office/drawing/2014/main" id="{2F4D8B0D-B403-4E23-8532-F6FB9EAF0905}"/>
              </a:ext>
            </a:extLst>
          </p:cNvPr>
          <p:cNvGrpSpPr/>
          <p:nvPr/>
        </p:nvGrpSpPr>
        <p:grpSpPr>
          <a:xfrm>
            <a:off x="2624642" y="1869124"/>
            <a:ext cx="7098370" cy="3861103"/>
            <a:chOff x="1752600" y="1676400"/>
            <a:chExt cx="8610600" cy="4051734"/>
          </a:xfrm>
        </p:grpSpPr>
        <p:pic>
          <p:nvPicPr>
            <p:cNvPr id="8" name="Google Shape;157;p8" descr="Slide 1 fingers after restroom no wash">
              <a:extLst>
                <a:ext uri="{FF2B5EF4-FFF2-40B4-BE49-F238E27FC236}">
                  <a16:creationId xmlns:a16="http://schemas.microsoft.com/office/drawing/2014/main" id="{312C8DFB-9D51-40A2-A668-7C6EE8B056B6}"/>
                </a:ext>
              </a:extLst>
            </p:cNvPr>
            <p:cNvPicPr preferRelativeResize="0"/>
            <p:nvPr/>
          </p:nvPicPr>
          <p:blipFill rotWithShape="1">
            <a:blip r:embed="rId3">
              <a:alphaModFix/>
            </a:blip>
            <a:srcRect/>
            <a:stretch/>
          </p:blipFill>
          <p:spPr>
            <a:xfrm>
              <a:off x="5943600" y="1676400"/>
              <a:ext cx="4419600" cy="3276600"/>
            </a:xfrm>
            <a:prstGeom prst="rect">
              <a:avLst/>
            </a:prstGeom>
            <a:noFill/>
            <a:ln>
              <a:noFill/>
            </a:ln>
          </p:spPr>
        </p:pic>
        <p:sp>
          <p:nvSpPr>
            <p:cNvPr id="9" name="Google Shape;158;p8">
              <a:extLst>
                <a:ext uri="{FF2B5EF4-FFF2-40B4-BE49-F238E27FC236}">
                  <a16:creationId xmlns:a16="http://schemas.microsoft.com/office/drawing/2014/main" id="{D621DADA-94E6-4BBF-BC5A-D15ED1115123}"/>
                </a:ext>
              </a:extLst>
            </p:cNvPr>
            <p:cNvSpPr/>
            <p:nvPr/>
          </p:nvSpPr>
          <p:spPr>
            <a:xfrm>
              <a:off x="5943600" y="4953001"/>
              <a:ext cx="4419600" cy="775133"/>
            </a:xfrm>
            <a:prstGeom prst="rect">
              <a:avLst/>
            </a:prstGeom>
            <a:solidFill>
              <a:schemeClr val="dk2"/>
            </a:solid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600" b="1" dirty="0">
                  <a:solidFill>
                    <a:schemeClr val="lt1"/>
                  </a:solidFill>
                  <a:latin typeface="Verdana" panose="020B0604030504040204" pitchFamily="34" charset="0"/>
                  <a:ea typeface="Verdana" panose="020B0604030504040204" pitchFamily="34" charset="0"/>
                  <a:cs typeface="Helvetica Neue"/>
                  <a:sym typeface="Helvetica Neue"/>
                </a:rPr>
                <a:t>Microorganisms from unwashed hands after using the restroom</a:t>
              </a:r>
              <a:endParaRPr sz="1600" dirty="0">
                <a:latin typeface="Verdana" panose="020B0604030504040204" pitchFamily="34" charset="0"/>
                <a:ea typeface="Verdana" panose="020B0604030504040204" pitchFamily="34" charset="0"/>
              </a:endParaRPr>
            </a:p>
          </p:txBody>
        </p:sp>
        <p:pic>
          <p:nvPicPr>
            <p:cNvPr id="10" name="Google Shape;159;p8" descr="Slide 2 edited">
              <a:extLst>
                <a:ext uri="{FF2B5EF4-FFF2-40B4-BE49-F238E27FC236}">
                  <a16:creationId xmlns:a16="http://schemas.microsoft.com/office/drawing/2014/main" id="{162E8178-A5E4-490D-918C-1807A3D9A192}"/>
                </a:ext>
              </a:extLst>
            </p:cNvPr>
            <p:cNvPicPr preferRelativeResize="0"/>
            <p:nvPr/>
          </p:nvPicPr>
          <p:blipFill rotWithShape="1">
            <a:blip r:embed="rId4">
              <a:alphaModFix/>
            </a:blip>
            <a:srcRect/>
            <a:stretch/>
          </p:blipFill>
          <p:spPr>
            <a:xfrm>
              <a:off x="1752600" y="1689100"/>
              <a:ext cx="3962400" cy="3263900"/>
            </a:xfrm>
            <a:prstGeom prst="rect">
              <a:avLst/>
            </a:prstGeom>
            <a:noFill/>
            <a:ln>
              <a:noFill/>
            </a:ln>
          </p:spPr>
        </p:pic>
        <p:sp>
          <p:nvSpPr>
            <p:cNvPr id="11" name="Google Shape;160;p8">
              <a:extLst>
                <a:ext uri="{FF2B5EF4-FFF2-40B4-BE49-F238E27FC236}">
                  <a16:creationId xmlns:a16="http://schemas.microsoft.com/office/drawing/2014/main" id="{0C93A5F5-B98D-487D-B5EB-E6DB0575D146}"/>
                </a:ext>
              </a:extLst>
            </p:cNvPr>
            <p:cNvSpPr txBox="1"/>
            <p:nvPr/>
          </p:nvSpPr>
          <p:spPr>
            <a:xfrm>
              <a:off x="1752600" y="4953001"/>
              <a:ext cx="3962401" cy="775133"/>
            </a:xfrm>
            <a:prstGeom prst="rect">
              <a:avLst/>
            </a:prstGeom>
            <a:solidFill>
              <a:schemeClr val="dk2"/>
            </a:solid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600" b="1" dirty="0">
                  <a:solidFill>
                    <a:schemeClr val="lt1"/>
                  </a:solidFill>
                  <a:latin typeface="Verdana" panose="020B0604030504040204" pitchFamily="34" charset="0"/>
                  <a:ea typeface="Verdana" panose="020B0604030504040204" pitchFamily="34" charset="0"/>
                  <a:cs typeface="Helvetica Neue"/>
                  <a:sym typeface="Helvetica Neue"/>
                </a:rPr>
                <a:t>Microorganisms from hands washed for the recommended 20 seconds</a:t>
              </a:r>
              <a:endParaRPr sz="1600" dirty="0">
                <a:latin typeface="Verdana" panose="020B0604030504040204" pitchFamily="34" charset="0"/>
                <a:ea typeface="Verdana" panose="020B0604030504040204" pitchFamily="34" charset="0"/>
              </a:endParaRPr>
            </a:p>
          </p:txBody>
        </p:sp>
      </p:grpSp>
      <p:sp>
        <p:nvSpPr>
          <p:cNvPr id="13" name="Google Shape;156;p8">
            <a:extLst>
              <a:ext uri="{FF2B5EF4-FFF2-40B4-BE49-F238E27FC236}">
                <a16:creationId xmlns:a16="http://schemas.microsoft.com/office/drawing/2014/main" id="{8266E89B-2BC9-4034-8E0F-36009D2CE4A7}"/>
              </a:ext>
            </a:extLst>
          </p:cNvPr>
          <p:cNvSpPr txBox="1"/>
          <p:nvPr/>
        </p:nvSpPr>
        <p:spPr>
          <a:xfrm>
            <a:off x="5489946" y="5857402"/>
            <a:ext cx="778827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Calibri"/>
                <a:ea typeface="Calibri"/>
                <a:cs typeface="Calibri"/>
                <a:sym typeface="Calibri"/>
              </a:rPr>
              <a:t>Source: Iowa State University Extension Service</a:t>
            </a:r>
            <a:endParaRPr sz="1400" dirty="0"/>
          </a:p>
        </p:txBody>
      </p:sp>
      <p:sp>
        <p:nvSpPr>
          <p:cNvPr id="14" name="Title 1">
            <a:extLst>
              <a:ext uri="{FF2B5EF4-FFF2-40B4-BE49-F238E27FC236}">
                <a16:creationId xmlns:a16="http://schemas.microsoft.com/office/drawing/2014/main" id="{7E70A0AC-DD93-4536-B4F0-B254643583F6}"/>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lvl="0" algn="l" defTabSz="457200" rtl="0" eaLnBrk="1" latinLnBrk="0" hangingPunct="1">
              <a:lnSpc>
                <a:spcPct val="80000"/>
              </a:lnSpc>
              <a:spcBef>
                <a:spcPts val="0"/>
              </a:spcBef>
              <a:spcAft>
                <a:spcPts val="0"/>
              </a:spcAft>
              <a:buClr>
                <a:schemeClr val="lt1"/>
              </a:buClr>
              <a:buSzPts val="2800"/>
              <a:buFont typeface="Calibri"/>
              <a:buNone/>
              <a:defRPr sz="2800" b="1" i="0" kern="1200">
                <a:solidFill>
                  <a:schemeClr val="lt1"/>
                </a:solidFill>
                <a:latin typeface="Calibri"/>
                <a:ea typeface="+mj-ea"/>
                <a:cs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457200" rtl="0" eaLnBrk="1" fontAlgn="auto" latinLnBrk="0" hangingPunct="1">
              <a:lnSpc>
                <a:spcPct val="80000"/>
              </a:lnSpc>
              <a:spcBef>
                <a:spcPts val="0"/>
              </a:spcBef>
              <a:spcAft>
                <a:spcPts val="0"/>
              </a:spcAft>
              <a:buClr>
                <a:schemeClr val="lt1"/>
              </a:buClr>
              <a:buSzPts val="2800"/>
              <a:buFont typeface="Calibri"/>
              <a:buNone/>
              <a:tabLst/>
              <a:defRPr/>
            </a:pPr>
            <a:r>
              <a:rPr kumimoji="0" lang="en-US" sz="3600" b="1" i="0" u="none" strike="noStrike" kern="1200" cap="none" spc="0" normalizeH="0" baseline="0" noProof="0" dirty="0">
                <a:ln>
                  <a:noFill/>
                </a:ln>
                <a:solidFill>
                  <a:schemeClr val="lt1"/>
                </a:solidFill>
                <a:effectLst/>
                <a:uLnTx/>
                <a:uFillTx/>
                <a:latin typeface="Calibri"/>
                <a:ea typeface="+mj-ea"/>
                <a:cs typeface="Calibri"/>
              </a:rPr>
              <a:t>Reduce the Risks – Food Preparation</a:t>
            </a:r>
          </a:p>
        </p:txBody>
      </p:sp>
    </p:spTree>
    <p:extLst>
      <p:ext uri="{BB962C8B-B14F-4D97-AF65-F5344CB8AC3E}">
        <p14:creationId xmlns:p14="http://schemas.microsoft.com/office/powerpoint/2010/main" val="379330290"/>
      </p:ext>
    </p:extLst>
  </p:cSld>
  <p:clrMapOvr>
    <a:masterClrMapping/>
  </p:clrMapOvr>
</p:sld>
</file>

<file path=ppt/theme/theme1.xml><?xml version="1.0" encoding="utf-8"?>
<a:theme xmlns:a="http://schemas.openxmlformats.org/drawingml/2006/main" name="Office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PSU theme">
  <a:themeElements>
    <a:clrScheme name="Custom 13">
      <a:dk1>
        <a:srgbClr val="000000"/>
      </a:dk1>
      <a:lt1>
        <a:srgbClr val="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6" ma:contentTypeDescription="Create a new document." ma:contentTypeScope="" ma:versionID="d6b3227db6851cc0cea80b98300a0e82">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45a94729190c7cf5637891a2a156de65"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448fc01c-e69d-4de5-96fd-ab5470473b8d}"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Props1.xml><?xml version="1.0" encoding="utf-8"?>
<ds:datastoreItem xmlns:ds="http://schemas.openxmlformats.org/officeDocument/2006/customXml" ds:itemID="{F102F7FC-3EF3-43C1-99E6-527A692D69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87BEAE8-5176-4986-A719-3EDA9FCB1685}">
  <ds:schemaRefs>
    <ds:schemaRef ds:uri="http://schemas.microsoft.com/sharepoint/v3/contenttype/forms"/>
  </ds:schemaRefs>
</ds:datastoreItem>
</file>

<file path=customXml/itemProps3.xml><?xml version="1.0" encoding="utf-8"?>
<ds:datastoreItem xmlns:ds="http://schemas.openxmlformats.org/officeDocument/2006/customXml" ds:itemID="{7A44B1D3-31AD-41D0-9AA1-34DC825559C9}">
  <ds:schemaRefs>
    <ds:schemaRef ds:uri="df38bbad-0bb0-41a7-b78f-084b382b3af7"/>
    <ds:schemaRef ds:uri="http://purl.org/dc/elements/1.1/"/>
    <ds:schemaRef ds:uri="http://www.w3.org/XML/1998/namespace"/>
    <ds:schemaRef ds:uri="73fb875a-8af9-4255-b008-0995492d31cd"/>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e9322675-4e6c-4dcb-b08b-f40420b09916"/>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2762</TotalTime>
  <Words>3472</Words>
  <Application>Microsoft Office PowerPoint</Application>
  <PresentationFormat>Widescreen</PresentationFormat>
  <Paragraphs>285</Paragraphs>
  <Slides>23</Slides>
  <Notes>23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23</vt:i4>
      </vt:variant>
    </vt:vector>
  </HeadingPairs>
  <TitlesOfParts>
    <vt:vector size="37" baseType="lpstr">
      <vt:lpstr>Arial</vt:lpstr>
      <vt:lpstr>Calibri</vt:lpstr>
      <vt:lpstr>Cambria</vt:lpstr>
      <vt:lpstr>Lora</vt:lpstr>
      <vt:lpstr>Lucida Grande</vt:lpstr>
      <vt:lpstr>Merriweather Sans</vt:lpstr>
      <vt:lpstr>Microsoft Sans Serif</vt:lpstr>
      <vt:lpstr>Open Sans</vt:lpstr>
      <vt:lpstr>Roboto</vt:lpstr>
      <vt:lpstr>Verdana</vt:lpstr>
      <vt:lpstr>Vrinda</vt:lpstr>
      <vt:lpstr>Wingdings</vt:lpstr>
      <vt:lpstr>Office Theme</vt:lpstr>
      <vt:lpstr>PSU theme</vt:lpstr>
      <vt:lpstr>Safe Preparation and Service</vt:lpstr>
      <vt:lpstr>Objectives</vt:lpstr>
      <vt:lpstr>HACCP Menu Category</vt:lpstr>
      <vt:lpstr>Process 1: Non-TCS Examples</vt:lpstr>
      <vt:lpstr>Process 2: Same Day Service</vt:lpstr>
      <vt:lpstr>Process 3: Complex</vt:lpstr>
      <vt:lpstr>Food Safety – Reduce the Risks</vt:lpstr>
      <vt:lpstr>Reduce the Risks – Storing </vt:lpstr>
      <vt:lpstr>Reduce the Risks – Food Preparation</vt:lpstr>
      <vt:lpstr>Handwashing Study </vt:lpstr>
      <vt:lpstr>Handwashing Study - Findings </vt:lpstr>
      <vt:lpstr>Cues Promote Handwashing</vt:lpstr>
      <vt:lpstr>Reduce the Risks - Handwashing </vt:lpstr>
      <vt:lpstr>Bare-Hand Contact</vt:lpstr>
      <vt:lpstr>Reduce the Risks – Gloves</vt:lpstr>
      <vt:lpstr>Glove Use</vt:lpstr>
      <vt:lpstr>Contaminated Gloves</vt:lpstr>
      <vt:lpstr>Reduce the Risks – Fresh Produce</vt:lpstr>
      <vt:lpstr>Reduce the Risks – Washing and Drying</vt:lpstr>
      <vt:lpstr>Reduce the Risks – Equipment</vt:lpstr>
      <vt:lpstr>Reduce the Risks –  Holding and Serving</vt:lpstr>
      <vt:lpstr>Reduce the Risks - Cleaning and Sanitizing </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Bianca Borghi</dc:creator>
  <cp:lastModifiedBy>Del Rosario, Katie - FNS</cp:lastModifiedBy>
  <cp:revision>483</cp:revision>
  <cp:lastPrinted>2022-01-30T20:34:13Z</cp:lastPrinted>
  <dcterms:created xsi:type="dcterms:W3CDTF">2015-10-15T13:13:45Z</dcterms:created>
  <dcterms:modified xsi:type="dcterms:W3CDTF">2023-01-24T18:56:39Z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