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4" r:id="rId4"/>
    <p:sldMasterId id="2147483736" r:id="rId5"/>
  </p:sldMasterIdLst>
  <p:notesMasterIdLst>
    <p:notesMasterId r:id="rId34"/>
  </p:notesMasterIdLst>
  <p:handoutMasterIdLst>
    <p:handoutMasterId r:id="rId35"/>
  </p:handoutMasterIdLst>
  <p:sldIdLst>
    <p:sldId id="468" r:id="rId6"/>
    <p:sldId id="460" r:id="rId7"/>
    <p:sldId id="288" r:id="rId8"/>
    <p:sldId id="289" r:id="rId9"/>
    <p:sldId id="291" r:id="rId10"/>
    <p:sldId id="450" r:id="rId11"/>
    <p:sldId id="451" r:id="rId12"/>
    <p:sldId id="293" r:id="rId13"/>
    <p:sldId id="440" r:id="rId14"/>
    <p:sldId id="436" r:id="rId15"/>
    <p:sldId id="456" r:id="rId16"/>
    <p:sldId id="442" r:id="rId17"/>
    <p:sldId id="441" r:id="rId18"/>
    <p:sldId id="443" r:id="rId19"/>
    <p:sldId id="446" r:id="rId20"/>
    <p:sldId id="447" r:id="rId21"/>
    <p:sldId id="448" r:id="rId22"/>
    <p:sldId id="449" r:id="rId23"/>
    <p:sldId id="445" r:id="rId24"/>
    <p:sldId id="452" r:id="rId25"/>
    <p:sldId id="453" r:id="rId26"/>
    <p:sldId id="444" r:id="rId27"/>
    <p:sldId id="454" r:id="rId28"/>
    <p:sldId id="459" r:id="rId29"/>
    <p:sldId id="458" r:id="rId30"/>
    <p:sldId id="462" r:id="rId31"/>
    <p:sldId id="467" r:id="rId32"/>
    <p:sldId id="45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BD5A1C-B496-F974-7F5C-ACD5C7FD3192}" name="Roberts, Stephanie - FNS" initials="RF" userId="S::stephanie.roberts@usda.gov::21d143b8-283a-43d5-8e49-a315d44d807e" providerId="AD"/>
  <p188:author id="{1FCDB629-17BD-CEAB-7D18-332E2214926D}" name="Martin, Shawn - FNS, Alexandria, VA" initials="MSFAV" userId="S::Shawn.martin@usda.gov::c76da8cd-65f7-4e80-b4e1-588def202361" providerId="AD"/>
  <p188:author id="{86CD298C-AE74-AAF1-EBB5-BA998FFF905F}" name="Martin, Shawn - FNS, Alexandria, VA" initials="MV" userId="S::shawn.martin@usda.gov::c76da8cd-65f7-4e80-b4e1-588def202361" providerId="AD"/>
  <p188:author id="{5CAE00AC-AF22-A8F3-6A1E-2AD046843FE6}" name="Roberts, Stephanie - FNS" initials="RS-F" userId="S::Stephanie.Roberts@usda.gov::21d143b8-283a-43d5-8e49-a315d44d807e" providerId="AD"/>
  <p188:author id="{73E52ECA-6B89-14D9-D980-10F7DEDFACF1}" name="Brewer, Julie - FNS" initials="BJF" userId="S::Julie.Brewer@usda.gov::47502dcf-f3c3-4c15-a75f-93fbbfd0bc7e" providerId="AD"/>
  <p188:author id="{1D94B8CD-282D-4A11-539B-F86681DB544A}" name="McClean, Lauren - FNS" initials="LM" userId="McClean, Lauren - FNS" providerId="None"/>
  <p188:author id="{018DF4CE-AFF1-FACF-CA63-F47185EDACFE}" name="Kitzmiller, Brandee - FNS, Vineyard Haven, MA" initials="KM" userId="S::brandee.kitzmiller@usda.gov::bfd56193-89a5-4511-a8a1-e9013084900a" providerId="AD"/>
  <p188:author id="{7CB163E5-726A-98C8-DAC6-A8D86081440F}" name="Kim, David - FNS, Waltham, MA" initials="KM" userId="S::david.kim@usda.gov::63ab73ae-d846-4f9d-9f1c-fac2ad175d9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ewer, Julie - FNS" initials="BJ-F" lastIdx="5" clrIdx="0">
    <p:extLst>
      <p:ext uri="{19B8F6BF-5375-455C-9EA6-DF929625EA0E}">
        <p15:presenceInfo xmlns:p15="http://schemas.microsoft.com/office/powerpoint/2012/main" userId="S::Julie.Brewer@usda.gov::47502dcf-f3c3-4c15-a75f-93fbbfd0bc7e" providerId="AD"/>
      </p:ext>
    </p:extLst>
  </p:cmAuthor>
  <p:cmAuthor id="2" name="Hearn, Travis - FNS" initials="HF" lastIdx="4" clrIdx="1">
    <p:extLst>
      <p:ext uri="{19B8F6BF-5375-455C-9EA6-DF929625EA0E}">
        <p15:presenceInfo xmlns:p15="http://schemas.microsoft.com/office/powerpoint/2012/main" userId="S::travis.hearn@usda.gov::fc67115a-ef82-4b2f-97e9-ad4b88102d53" providerId="AD"/>
      </p:ext>
    </p:extLst>
  </p:cmAuthor>
  <p:cmAuthor id="3" name="Kristin Garcia" initials="KG" lastIdx="11" clrIdx="2">
    <p:extLst>
      <p:ext uri="{19B8F6BF-5375-455C-9EA6-DF929625EA0E}">
        <p15:presenceInfo xmlns:p15="http://schemas.microsoft.com/office/powerpoint/2012/main" userId="Kristin Garcia" providerId="None"/>
      </p:ext>
    </p:extLst>
  </p:cmAuthor>
  <p:cmAuthor id="4" name="Williams, Natasha - FNS" initials="WF" lastIdx="2" clrIdx="3">
    <p:extLst>
      <p:ext uri="{19B8F6BF-5375-455C-9EA6-DF929625EA0E}">
        <p15:presenceInfo xmlns:p15="http://schemas.microsoft.com/office/powerpoint/2012/main" userId="S::natasha.williams@usda.gov::90434021-aafe-48f3-bff7-bf2d9398135d" providerId="AD"/>
      </p:ext>
    </p:extLst>
  </p:cmAuthor>
  <p:cmAuthor id="5" name="Garcia, Kristin - FNS" initials="GF" lastIdx="1" clrIdx="4">
    <p:extLst>
      <p:ext uri="{19B8F6BF-5375-455C-9EA6-DF929625EA0E}">
        <p15:presenceInfo xmlns:p15="http://schemas.microsoft.com/office/powerpoint/2012/main" userId="S::kristin.garcia@usda.gov::8c2951d3-503f-4680-b5eb-81ca3bd39a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51EFBC-B004-40D2-8318-112706C7AF68}" v="164" dt="2023-01-23T22:07:10.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6" autoAdjust="0"/>
    <p:restoredTop sz="93420" autoAdjust="0"/>
  </p:normalViewPr>
  <p:slideViewPr>
    <p:cSldViewPr snapToGrid="0">
      <p:cViewPr varScale="1">
        <p:scale>
          <a:sx n="106" d="100"/>
          <a:sy n="106" d="100"/>
        </p:scale>
        <p:origin x="126"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9D0D568-E5CB-4170-9CD9-1813F108F8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700EC3D-61E5-4986-BA9E-5D1F22E11E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1418E2A-1149-4036-A360-0FE322AC9E8D}" type="datetimeFigureOut">
              <a:rPr lang="en-US" smtClean="0"/>
              <a:t>1/24/2023</a:t>
            </a:fld>
            <a:endParaRPr lang="en-US"/>
          </a:p>
        </p:txBody>
      </p:sp>
      <p:sp>
        <p:nvSpPr>
          <p:cNvPr id="4" name="Footer Placeholder 3">
            <a:extLst>
              <a:ext uri="{FF2B5EF4-FFF2-40B4-BE49-F238E27FC236}">
                <a16:creationId xmlns:a16="http://schemas.microsoft.com/office/drawing/2014/main" id="{A50A8FD0-D923-4000-967C-623DEFF5B22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2415AFF-BDC6-4255-90C3-037C17D9E55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A17E3F-EE11-4CBB-83B3-C785D4B59297}" type="slidenum">
              <a:rPr lang="en-US" smtClean="0"/>
              <a:t>‹#›</a:t>
            </a:fld>
            <a:endParaRPr lang="en-US"/>
          </a:p>
        </p:txBody>
      </p:sp>
    </p:spTree>
    <p:extLst>
      <p:ext uri="{BB962C8B-B14F-4D97-AF65-F5344CB8AC3E}">
        <p14:creationId xmlns:p14="http://schemas.microsoft.com/office/powerpoint/2010/main" val="228965926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50365E-EA7D-4B53-8E64-E95F03730A77}" type="datetimeFigureOut">
              <a:rPr lang="en-US" smtClean="0"/>
              <a:t>1/24/2023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325D7E-E4A1-4EBA-B5AF-5AA857ECF9FB}" type="slidenum">
              <a:rPr lang="en-US" smtClean="0"/>
              <a:t>‹#›</a:t>
            </a:fld>
            <a:endParaRPr lang="en-US"/>
          </a:p>
        </p:txBody>
      </p:sp>
    </p:spTree>
    <p:extLst>
      <p:ext uri="{BB962C8B-B14F-4D97-AF65-F5344CB8AC3E}">
        <p14:creationId xmlns:p14="http://schemas.microsoft.com/office/powerpoint/2010/main" val="122133038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po.gov/fdsys/pkg/FR-2011-04-22/pdf/2011-9843.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ns.usda.gov/usda-fis"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theicn.org/cnss" TargetMode="External"/><Relationship Id="rId4" Type="http://schemas.openxmlformats.org/officeDocument/2006/relationships/hyperlink" Target="https://www.fns.usda.gov/usda-foods/usda-dod-fresh-fruit-and-vegetable-program"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instructor: Welcome participants to this training session.</a:t>
            </a:r>
          </a:p>
          <a:p>
            <a:endParaRPr lang="en-US" dirty="0"/>
          </a:p>
          <a:p>
            <a:r>
              <a:rPr lang="en-US" dirty="0"/>
              <a:t>This session will provide the tools you need to safely and confidently source and serve local produce in your cafeterias while complying with federal procurement regulations and food safety guidelines.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4C4777-F427-4129-A57D-480341267A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064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Agricultural Practices,</a:t>
            </a:r>
            <a:r>
              <a:rPr lang="en-US" baseline="0" dirty="0"/>
              <a:t> or GAPs, are a set of voluntary practices that farmers can use to ensure they follow science-based food safety practices when growing, harvesting, and handling produce. Farmers</a:t>
            </a:r>
            <a:r>
              <a:rPr lang="en-US" b="1" baseline="0" dirty="0"/>
              <a:t> can </a:t>
            </a:r>
            <a:r>
              <a:rPr lang="en-US" baseline="0" dirty="0"/>
              <a:t>receive a third-party audit to ensure that they are following GAPs, and this is typically referred to as “GAP Certification.” There are NO federal requirements </a:t>
            </a:r>
            <a:r>
              <a:rPr lang="en-US" i="1" baseline="0" dirty="0"/>
              <a:t>requiring</a:t>
            </a:r>
            <a:r>
              <a:rPr lang="en-US" baseline="0" dirty="0"/>
              <a:t> schools to serve GAP-certified produce. A school may </a:t>
            </a:r>
            <a:r>
              <a:rPr lang="en-US" i="1" baseline="0" dirty="0"/>
              <a:t>choose</a:t>
            </a:r>
            <a:r>
              <a:rPr lang="en-US" i="0" baseline="0" dirty="0"/>
              <a:t> to make that a part of their food safety policy, but it’s not federally required.</a:t>
            </a:r>
          </a:p>
          <a:p>
            <a:endParaRPr lang="en-US" i="0" baseline="0" dirty="0"/>
          </a:p>
          <a:p>
            <a:pPr defTabSz="948507">
              <a:defRPr/>
            </a:pPr>
            <a:r>
              <a:rPr lang="en-US" dirty="0"/>
              <a:t>There is nothing </a:t>
            </a:r>
            <a:r>
              <a:rPr lang="en-US" i="1" dirty="0"/>
              <a:t>inherently</a:t>
            </a:r>
            <a:r>
              <a:rPr lang="en-US" baseline="0" dirty="0"/>
              <a:t> more dangerous about serving food from a garden or local farm than from your distributor or other sources. In fact, because of the transparency of the short supply chain from a school garden to cafeteria or local farm to cafeteria, this produce has the potential to be very safe!</a:t>
            </a:r>
            <a:endParaRPr lang="en-US" baseline="0" dirty="0">
              <a:cs typeface="Calibri"/>
            </a:endParaRPr>
          </a:p>
          <a:p>
            <a:pPr defTabSz="948507">
              <a:defRPr/>
            </a:pPr>
            <a:endParaRPr lang="en-US" baseline="0" dirty="0"/>
          </a:p>
          <a:p>
            <a:pPr defTabSz="948507">
              <a:defRPr/>
            </a:pPr>
            <a:r>
              <a:rPr lang="en-US" baseline="0" dirty="0"/>
              <a:t>LASTLY, if you operate or partner with a school garden and you are not sure if your garden is safe, bring in an expert. There are many great garden food safety websites and tutorials online that can help you dig in. School gardens across the country have developed protocols and manuals that you can review. Cooperative extensions, local nonprofits, or your local health department can come provide you with some feedback on your garden food safety practices. Joining us for Produce Safety University is another way to learn from experts to gain the knowledge to reduce risks, ask questions, and find out where to learn more if you are still unsure.</a:t>
            </a:r>
            <a:r>
              <a:rPr lang="en-US" dirty="0"/>
              <a:t> More information on GAPs are available in the Growing Food Safely and Food Safety presentations.</a:t>
            </a:r>
            <a:endParaRPr lang="en-US" dirty="0">
              <a:cs typeface="Calibri"/>
            </a:endParaRPr>
          </a:p>
          <a:p>
            <a:endParaRPr lang="en-US" dirty="0"/>
          </a:p>
          <a:p>
            <a:endParaRPr lang="en-US" dirty="0"/>
          </a:p>
        </p:txBody>
      </p:sp>
    </p:spTree>
    <p:extLst>
      <p:ext uri="{BB962C8B-B14F-4D97-AF65-F5344CB8AC3E}">
        <p14:creationId xmlns:p14="http://schemas.microsoft.com/office/powerpoint/2010/main" val="30836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remember the Food Safety and Fresh Produce presentation where we discussed sources of contamination. The three major areas of contamination when referring to farm and garden food safety are biological, chemical, and physical. If this sounds familiar, that’s because it’s the same as with a Hazard Analysis and Critical Control Point, or HACCP, plan. </a:t>
            </a:r>
          </a:p>
          <a:p>
            <a:endParaRPr lang="en-US" dirty="0"/>
          </a:p>
          <a:p>
            <a:r>
              <a:rPr lang="en-US" dirty="0"/>
              <a:t>We’re going to discuss some of the biological, chemical, and physical food safety risks associated with each of the key risk areas identified here. If you operate a school garden, you can take measures to mitigate these risks, and if you go on a farm visit you can keep an eye out and request documentation for how the producer mitigates these risk factors.</a:t>
            </a:r>
          </a:p>
          <a:p>
            <a:endParaRPr lang="en-US" dirty="0"/>
          </a:p>
          <a:p>
            <a:r>
              <a:rPr lang="en-US" dirty="0"/>
              <a:t>We will not cover any unique ways that local produce should be stored and prepared, since schools should follow their existing school food safety plans based on HACCP principles and treat local produce just like they would any other. Ideally the protocols and practices you follow in each of these areas should form the basis of your farm to school program’s food safety plan. Remember we went over some of these concepts in the GAPs presentation, therefore some of the content may sound familiar and you may already have great notes on this topic!</a:t>
            </a:r>
            <a:endParaRPr lang="en-US" dirty="0">
              <a:cs typeface="Calibri"/>
            </a:endParaRPr>
          </a:p>
        </p:txBody>
      </p:sp>
    </p:spTree>
    <p:extLst>
      <p:ext uri="{BB962C8B-B14F-4D97-AF65-F5344CB8AC3E}">
        <p14:creationId xmlns:p14="http://schemas.microsoft.com/office/powerpoint/2010/main" val="717272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If you receive local produce from a farm, you won’t have as much control over the design of the growing environment as if you were designing your own school garden, but there are still some design cues you can look for when visiting a farm so you can tell whether the farmer is taking appropriate steps to mitigate risk. It’s also possible the school garden was originally designed without school nutrition in mind, but you can work with the school staff who lead the school garden initiative to help them refine an existing garden. Even if garden produce is used for taste tests or other classroom activities and not school meals, produce safety is still important!</a:t>
            </a:r>
          </a:p>
          <a:p>
            <a:endParaRPr lang="en-US" baseline="0"/>
          </a:p>
          <a:p>
            <a:r>
              <a:rPr lang="en-US" baseline="0"/>
              <a:t>Whether it’s your school garden or a local farm, livestock and other animals such as pets should be kept separate from produce growing for consumption and animals should be kept down slope (to prevent issues from runoff). </a:t>
            </a:r>
            <a:r>
              <a:rPr lang="en">
                <a:solidFill>
                  <a:schemeClr val="dk2"/>
                </a:solidFill>
                <a:latin typeface="Arial"/>
                <a:ea typeface="Arial"/>
                <a:cs typeface="Arial"/>
                <a:sym typeface="Arial"/>
              </a:rPr>
              <a:t>The area should be free of overhead trees and tree limbs where animal droppings can contaminate the garden. Chicken wire may be present to deter rabbits, deer, squirrels, and other small animals from the garden.</a:t>
            </a:r>
            <a:endParaRPr lang="en">
              <a:solidFill>
                <a:schemeClr val="dk2"/>
              </a:solidFill>
              <a:latin typeface="Arial"/>
              <a:ea typeface="Arial"/>
              <a:cs typeface="Arial"/>
            </a:endParaRPr>
          </a:p>
          <a:p>
            <a:endParaRPr lang="en-US" baseline="0"/>
          </a:p>
          <a:p>
            <a:pPr defTabSz="948507">
              <a:defRPr/>
            </a:pPr>
            <a:r>
              <a:rPr lang="en-US" baseline="0"/>
              <a:t>Plants should be accessible without having to walk over other plants, to reduce any contamination from footwear. The growing area should have adequate access to a safe, tested water supply. </a:t>
            </a:r>
            <a:r>
              <a:rPr lang="en">
                <a:solidFill>
                  <a:schemeClr val="dk2"/>
                </a:solidFill>
                <a:latin typeface="Arial"/>
                <a:ea typeface="Arial"/>
                <a:cs typeface="Arial"/>
                <a:sym typeface="Arial"/>
              </a:rPr>
              <a:t>The location must be away from dumpsters, underground tanks or other underground sources of contamination, and any area near a facility that houses livestock. Active compost piles should be kept away from plants so there’s no cross contamination.</a:t>
            </a:r>
            <a:endParaRPr lang="en-US" baseline="0"/>
          </a:p>
          <a:p>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are </a:t>
            </a:r>
            <a:r>
              <a:rPr lang="en-US" baseline="0"/>
              <a:t>starting a school garden, it’s important to keep design in mind from the very start of the project. The design of the garden should reflect the garden goals and uses, space available, and food safety. What is the ultimate goal? Is it for educational purposes, rainwater collection, showcasing native plants, growing for taste tests, or production so that items can be used in the cafeteria? Is it a salsa garden or an herb garden? It’s a good idea for the cafeteria staff to get involved at this planning stage so that the items growing in the garden complement the food you’re serving in your cafeteria, or so that you can adjust your menu to align with what’s growing in the garden.</a:t>
            </a:r>
          </a:p>
          <a:p>
            <a:endParaRPr lang="en-US" baseline="0"/>
          </a:p>
          <a:p>
            <a:r>
              <a:rPr lang="en-US" baseline="0"/>
              <a:t>Once the purpose is established, then the location, size, crops etc. can be decided on. A good practice is to separate produce grown for consumption in the school cafeteria with produce that’s more for “hands-on” student engagement, to prevent any cross contamination. </a:t>
            </a:r>
          </a:p>
        </p:txBody>
      </p:sp>
    </p:spTree>
    <p:extLst>
      <p:ext uri="{BB962C8B-B14F-4D97-AF65-F5344CB8AC3E}">
        <p14:creationId xmlns:p14="http://schemas.microsoft.com/office/powerpoint/2010/main" val="4093364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First</a:t>
            </a:r>
            <a:r>
              <a:rPr lang="en-US" baseline="0" dirty="0"/>
              <a:t> up: Soil! Soil should be free from contaminants – the main concerns here are biological (such as manure that hasn’t been properly composted and may contain harmful parasites, viruses or bacteria) and chemical (containing harmful metals or substances). If plants grow right into the ground, the soil must be tested too (who knows what structures were once built there). Ask your farmer or garden coordinator where the soil came from, and if it is has been tested! You can ask for records of your farmer or gardener’s testing history. Donated soil in your school garden is great, but you should be aware of what it’s comprised of. Cooperative extension can typically help you get your soil tested in your own gardens. </a:t>
            </a:r>
            <a:r>
              <a:rPr lang="en" dirty="0">
                <a:solidFill>
                  <a:schemeClr val="dk2"/>
                </a:solidFill>
                <a:latin typeface="Arial"/>
                <a:ea typeface="Arial"/>
                <a:cs typeface="Arial"/>
                <a:sym typeface="Arial"/>
              </a:rPr>
              <a:t>Laboratory testing should be conducted at least </a:t>
            </a:r>
            <a:r>
              <a:rPr lang="en" b="1" dirty="0">
                <a:solidFill>
                  <a:schemeClr val="dk2"/>
                </a:solidFill>
                <a:latin typeface="Arial"/>
                <a:ea typeface="Arial"/>
                <a:cs typeface="Arial"/>
                <a:sym typeface="Arial"/>
              </a:rPr>
              <a:t>every 10 years</a:t>
            </a:r>
            <a:r>
              <a:rPr lang="en" dirty="0">
                <a:solidFill>
                  <a:schemeClr val="dk2"/>
                </a:solidFill>
                <a:latin typeface="Arial"/>
                <a:ea typeface="Arial"/>
                <a:cs typeface="Arial"/>
                <a:sym typeface="Arial"/>
              </a:rPr>
              <a:t> for raised beds. Testing will determine your soil’s nutrient status as well as identify possible carcinogenic or heavy metal contaminants. Testing should occur more frequently if you have added new soil to the ground/raised beds or notice stunted growth among plants.</a:t>
            </a:r>
            <a:endParaRPr lang="en" baseline="0" dirty="0">
              <a:solidFill>
                <a:srgbClr val="44546A"/>
              </a:solidFill>
              <a:latin typeface="Arial"/>
              <a:cs typeface="Arial"/>
            </a:endParaRPr>
          </a:p>
          <a:p>
            <a:endParaRPr lang="en-US" baseline="0" dirty="0"/>
          </a:p>
          <a:p>
            <a:r>
              <a:rPr lang="en-US" baseline="0" dirty="0"/>
              <a:t>If compost is used in the soil, it must be fully</a:t>
            </a:r>
            <a:r>
              <a:rPr lang="en-US" dirty="0"/>
              <a:t> cured compost</a:t>
            </a:r>
            <a:r>
              <a:rPr lang="en-US" baseline="0" dirty="0"/>
              <a:t>.</a:t>
            </a:r>
            <a:r>
              <a:rPr lang="en-US" dirty="0"/>
              <a:t> Fully cured compost</a:t>
            </a:r>
            <a:r>
              <a:rPr lang="en-US" baseline="0" dirty="0"/>
              <a:t> </a:t>
            </a:r>
            <a:r>
              <a:rPr lang="en-US" dirty="0"/>
              <a:t>means compost has passed the active decomposing period and is now stable with lower levels of microbial activity. Otherwise</a:t>
            </a:r>
            <a:r>
              <a:rPr lang="en-US" baseline="0" dirty="0"/>
              <a:t>, it runs the risk of containing harmful biological contaminants. If using manure, it should be composted for at least 120 days to a year, depending on the crops. Commercially prepared compost should follow these requirements. Vermicompost (compost from worms!) is safe i</a:t>
            </a:r>
            <a:r>
              <a:rPr lang="en-US" dirty="0">
                <a:solidFill>
                  <a:schemeClr val="tx2"/>
                </a:solidFill>
              </a:rPr>
              <a:t>f proper composting procedures are followed and it can be a suitable alternative to consider. </a:t>
            </a:r>
            <a:r>
              <a:rPr lang="en-US" dirty="0"/>
              <a:t>If an operation has questions regarding proper composting procedures, contact the Cooperative Extension Service in your state. Most Extension Services have developed proper composting procedures and have this type of information readily available.  </a:t>
            </a:r>
            <a:endParaRPr lang="en-US" dirty="0">
              <a:cs typeface="Calibri" panose="020F0502020204030204"/>
            </a:endParaRPr>
          </a:p>
          <a:p>
            <a:endParaRPr lang="en-US" baseline="0" dirty="0"/>
          </a:p>
          <a:p>
            <a:r>
              <a:rPr lang="en-US" baseline="0" dirty="0"/>
              <a:t>In general, we advise avoiding the use of chemical pesticides, fertilizers or herbicides. We recommend using natural or organic soil amendments to reduce the risk to human health. When using any soil amendments in your school garden, be sure to follow the instructions on the label.</a:t>
            </a:r>
            <a:r>
              <a:rPr lang="en-US" dirty="0"/>
              <a:t> </a:t>
            </a:r>
            <a:endParaRPr lang="en-US" baseline="0" dirty="0">
              <a:cs typeface="Calibri"/>
            </a:endParaRPr>
          </a:p>
          <a:p>
            <a:endParaRPr lang="en-US" baseline="0" dirty="0"/>
          </a:p>
          <a:p>
            <a:r>
              <a:rPr lang="en-US" baseline="0" dirty="0"/>
              <a:t>A note on </a:t>
            </a:r>
            <a:r>
              <a:rPr lang="en-US" b="1" baseline="0" dirty="0"/>
              <a:t>lead</a:t>
            </a:r>
            <a:r>
              <a:rPr lang="en-US" b="0" baseline="0" dirty="0"/>
              <a:t> (note: pronounce Led)– if your district or municipality has lead concerns or is located in an older industrial city- checking your soil for lead on an annual basis for the first few years is recommended. If using a municipal source of water that has lead concerns – checking the soil for lead is recommended as lead will build up in soil before it will accumulate in plants. Another way of explaining this is when considering lead health concerns- the way that produce (and not all produce does) accumulates lead is through lead in the soil – and checking the soil is the best way to mediate those concerns. Lead does not absorb through skin.</a:t>
            </a:r>
            <a:r>
              <a:rPr lang="en-US" dirty="0"/>
              <a:t> </a:t>
            </a:r>
            <a:endParaRPr lang="en-US" b="0" baseline="0" dirty="0">
              <a:cs typeface="Calibri"/>
            </a:endParaRPr>
          </a:p>
        </p:txBody>
      </p:sp>
    </p:spTree>
    <p:extLst>
      <p:ext uri="{BB962C8B-B14F-4D97-AF65-F5344CB8AC3E}">
        <p14:creationId xmlns:p14="http://schemas.microsoft.com/office/powerpoint/2010/main" val="2488572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can ask your farmer about the water source used to water produce. Water from a public source is tested regularly and the safest possible source. If you have any concerns, you can ask the municipality for water records. Groundwater is a good source, as it is protected from contaminants, but surface water from sources such as ponds is not recommended because it is open to the environment and susceptible to contamination.</a:t>
            </a:r>
          </a:p>
          <a:p>
            <a:endParaRPr lang="en-US"/>
          </a:p>
          <a:p>
            <a:r>
              <a:rPr lang="en-US"/>
              <a:t>Rain barrel water is fine for school gardens, but plants should be watered at the roots, not the leaves, when using rain barrel water. Test the water regularly and clean the barrel regularly – it’s easy for contaminants such as bird droppings to get into rain barrels. You should also not use rain barrel water for handwashing, washing produce, or drinking.</a:t>
            </a:r>
          </a:p>
          <a:p>
            <a:endParaRPr lang="en-US"/>
          </a:p>
          <a:p>
            <a:r>
              <a:rPr lang="en-US"/>
              <a:t>As mentioned a moment ago, test soil for lead, not water. Lead shows up in soil first and plants do not uptake lead directly from water.</a:t>
            </a:r>
          </a:p>
        </p:txBody>
      </p:sp>
    </p:spTree>
    <p:extLst>
      <p:ext uri="{BB962C8B-B14F-4D97-AF65-F5344CB8AC3E}">
        <p14:creationId xmlns:p14="http://schemas.microsoft.com/office/powerpoint/2010/main" val="26985690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strong harvest protocols are important. Your local farm may use a checklist to emphasize procedures harvesters must follow in order to minimize contamination. School gardens can use a checklist for the same purpose, to </a:t>
            </a:r>
            <a:r>
              <a:rPr lang="en-US" sz="1800" dirty="0">
                <a:effectLst/>
                <a:latin typeface="Calibri" panose="020F0502020204030204" pitchFamily="34" charset="0"/>
                <a:ea typeface="Calibri" panose="020F0502020204030204" pitchFamily="34" charset="0"/>
                <a:cs typeface="Times New Roman" panose="02020603050405020304" pitchFamily="18" charset="0"/>
              </a:rPr>
              <a:t> ensure that your harvested produce will have a designated place to be stored/used in the cafeteria. </a:t>
            </a:r>
            <a:r>
              <a:rPr lang="en-US" dirty="0"/>
              <a:t> When visiting a farm, consider timing your visit and coordinating with the farmer, so that you can witness their harvesting practices firsthand. Here are some procedures to keep an eye out for.</a:t>
            </a:r>
          </a:p>
          <a:p>
            <a:endParaRPr lang="en-US" dirty="0"/>
          </a:p>
          <a:p>
            <a:r>
              <a:rPr lang="en-US" dirty="0"/>
              <a:t>Harvesters should not participate if they have been sick in the past two or so days. Alternate tasks, such as recording the types of produce harvested, are still appropriate. </a:t>
            </a:r>
          </a:p>
          <a:p>
            <a:endParaRPr lang="en-US" dirty="0"/>
          </a:p>
          <a:p>
            <a:r>
              <a:rPr lang="en-US" dirty="0"/>
              <a:t>Handwashing is probably the most important step in ensuring a safe harvest. Handwashing stations may be somewhere in the open where you can see this step in action, but the hand wash space may also be located in a bathroom or other clean handwash space. If harvesters need to clean their hands, it’s worth the time to send them back to wash.</a:t>
            </a:r>
          </a:p>
          <a:p>
            <a:endParaRPr lang="en-US" dirty="0"/>
          </a:p>
          <a:p>
            <a:r>
              <a:rPr lang="en-US" dirty="0"/>
              <a:t>Just like hands, harvest tools should be washed properly before harvest to remove any contaminants.</a:t>
            </a:r>
          </a:p>
          <a:p>
            <a:endParaRPr lang="en-US" dirty="0"/>
          </a:p>
          <a:p>
            <a:r>
              <a:rPr lang="en-US" dirty="0"/>
              <a:t>Harvesters should survey the garden and produce for harvesting and avoid any contaminated produce, such as tomatoes with bird droppings or squirrel bites taken out of it.</a:t>
            </a:r>
          </a:p>
          <a:p>
            <a:endParaRPr lang="en-US" dirty="0"/>
          </a:p>
          <a:p>
            <a:r>
              <a:rPr lang="en-US" dirty="0"/>
              <a:t>All produce should be harvested into </a:t>
            </a:r>
            <a:r>
              <a:rPr lang="en-US" baseline="0" dirty="0"/>
              <a:t>properly cleaned, food grade containers. And they should be kept off the ground – you don’t want a harvest tote on the counter that was set down in bird droppings in the garden!</a:t>
            </a:r>
          </a:p>
          <a:p>
            <a:endParaRPr lang="en-US" baseline="0" dirty="0"/>
          </a:p>
          <a:p>
            <a:r>
              <a:rPr lang="en-US" dirty="0"/>
              <a:t>It’s </a:t>
            </a:r>
            <a:r>
              <a:rPr lang="en-US" baseline="0" dirty="0"/>
              <a:t>safer not to introduce water to produce, since moisture can encourage the growth of contaminants. Many produce varieties store better without being washed. For particularly dirty items, be sure to wash them with potable water and remember, shower is better than bath (rinsing or spraying the product is safer than dunking it in a tub, since contaminants can remain in the tub).</a:t>
            </a:r>
          </a:p>
          <a:p>
            <a:endParaRPr lang="en-US" baseline="0" dirty="0"/>
          </a:p>
          <a:p>
            <a:r>
              <a:rPr lang="en-US" baseline="0" dirty="0"/>
              <a:t>When that produce is delivered to the cafeteria, it’s good to start the proper storage and cooling process defined in your </a:t>
            </a:r>
            <a:r>
              <a:rPr lang="en-US" dirty="0"/>
              <a:t>food safety plan based on HACCP principles</a:t>
            </a:r>
            <a:r>
              <a:rPr lang="en-US" baseline="0" dirty="0"/>
              <a:t>.</a:t>
            </a:r>
            <a:endParaRPr lang="en-US" baseline="0" dirty="0">
              <a:cs typeface="Calibri"/>
            </a:endParaRPr>
          </a:p>
          <a:p>
            <a:endParaRPr lang="en-US" baseline="0" dirty="0"/>
          </a:p>
          <a:p>
            <a:r>
              <a:rPr lang="en-US" baseline="0" dirty="0"/>
              <a:t>Finally, it’s good to document the harvest (for example, using entries for date, harvesters, products, and quantities) so you can trace back to the harvest if there’s ever an issue. Produce Safety University includes a mock recall activity where you’ll have a chance to put the lessons about tracking and documenting food received into action!</a:t>
            </a:r>
          </a:p>
          <a:p>
            <a:endParaRPr lang="en-US" baseline="0" dirty="0"/>
          </a:p>
          <a:p>
            <a:r>
              <a:rPr lang="en-US" dirty="0"/>
              <a:t>Before we move on, I’d like to add one final reminder about the connection between the GAPs described here and Tom’s presentation earlier</a:t>
            </a:r>
            <a:r>
              <a:rPr lang="en-US" baseline="0" dirty="0"/>
              <a:t> where he covered GAPs in detail. Tim’s session materials, like all of the PSU presentations, are available in your binder for your future reference!</a:t>
            </a:r>
            <a:endParaRPr lang="en-US" dirty="0"/>
          </a:p>
        </p:txBody>
      </p:sp>
    </p:spTree>
    <p:extLst>
      <p:ext uri="{BB962C8B-B14F-4D97-AF65-F5344CB8AC3E}">
        <p14:creationId xmlns:p14="http://schemas.microsoft.com/office/powerpoint/2010/main" val="710326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Rotten VS. garden fresh – what is the primary difference between these two pictures of lettuce? Especially if you have a school garden, training kitchen staff to tell the difference between dirty versus rotting produce is critical to success and not wasting products. </a:t>
            </a:r>
          </a:p>
          <a:p>
            <a:endParaRPr lang="en-US" baseline="0" dirty="0"/>
          </a:p>
          <a:p>
            <a:r>
              <a:rPr lang="en-US" baseline="0" dirty="0"/>
              <a:t>One has some dirt- a normal expected outcome of growing in soil- and the other head is rotten.  This may seem basic to everyone in this session, but if your staff is not used to receiving produce that hasn’t passed through a packing house, they might not be used to seeing soil on products and reject them.  </a:t>
            </a:r>
          </a:p>
          <a:p>
            <a:endParaRPr lang="en-US" baseline="0" dirty="0"/>
          </a:p>
          <a:p>
            <a:pPr defTabSz="948507">
              <a:defRPr/>
            </a:pPr>
            <a:r>
              <a:rPr lang="en-US" baseline="0" dirty="0"/>
              <a:t>Soil on product does not mean the produce is contaminated. Make sure your staff is trained on what is “dirty” because it was grown in the soil and actually “rotten or rotting.” </a:t>
            </a:r>
            <a:r>
              <a:rPr lang="en-US" dirty="0"/>
              <a:t>USDA encourages</a:t>
            </a:r>
            <a:r>
              <a:rPr lang="en-US" baseline="0" dirty="0"/>
              <a:t> schools to wash in kitchens as you have complete control over food safety environment. It is not recommended to “field wash” though harvesters can brush dirt and soil off the product before packing in containers or disposable paper bags.</a:t>
            </a:r>
            <a:r>
              <a:rPr lang="en-US" dirty="0"/>
              <a:t> </a:t>
            </a:r>
            <a:endParaRPr lang="en-US" baseline="0" dirty="0">
              <a:cs typeface="Calibri"/>
            </a:endParaRPr>
          </a:p>
          <a:p>
            <a:pPr defTabSz="948507">
              <a:defRPr/>
            </a:pPr>
            <a:endParaRPr lang="en-US" baseline="0" dirty="0"/>
          </a:p>
          <a:p>
            <a:pPr defTabSz="948507">
              <a:defRPr/>
            </a:pPr>
            <a:r>
              <a:rPr lang="en-US" baseline="0" dirty="0"/>
              <a:t>Take home point- soil does not mean reject! Make sure your staff have a relatively convenient way to properly clean off soil without clogging up your sink. And remember – shower is better than bath!</a:t>
            </a:r>
          </a:p>
          <a:p>
            <a:pPr defTabSz="948507">
              <a:defRPr/>
            </a:pPr>
            <a:endParaRPr lang="en-US" dirty="0"/>
          </a:p>
          <a:p>
            <a:r>
              <a:rPr lang="en-US" baseline="0" dirty="0"/>
              <a:t>One last fact about soil on food - in healthy balanced soil there is beneficial bacteria that contributes to our overall health!</a:t>
            </a:r>
          </a:p>
        </p:txBody>
      </p:sp>
    </p:spTree>
    <p:extLst>
      <p:ext uri="{BB962C8B-B14F-4D97-AF65-F5344CB8AC3E}">
        <p14:creationId xmlns:p14="http://schemas.microsoft.com/office/powerpoint/2010/main" val="855576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We’ve alluded that good training is key to a successful food safety program. Everyone can play a part in</a:t>
            </a:r>
            <a:r>
              <a:rPr lang="en-US" baseline="0"/>
              <a:t> growing safe produce, as long as they know their part. When working with a local producer, you can request documentation and training logs for employees. Make sure that trainings are recent and regular. You can also check for posted signage and any checklists, as well as watching workers in action to see for yourself whether they are consistent about following food safety practices.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With school gardens, make sure that someone on your garden team is responsible for training garden stakeholders. Students can actually help design trainings and create signage to remind everyone of good food safety practices. They can also help police themselves – someone’s role in the harvest can be to watch for hands that need to be re-washed after touching a face or animal, for example!</a:t>
            </a:r>
            <a:endParaRPr lang="en-US"/>
          </a:p>
          <a:p>
            <a:endParaRPr lang="en-US"/>
          </a:p>
        </p:txBody>
      </p:sp>
    </p:spTree>
    <p:extLst>
      <p:ext uri="{BB962C8B-B14F-4D97-AF65-F5344CB8AC3E}">
        <p14:creationId xmlns:p14="http://schemas.microsoft.com/office/powerpoint/2010/main" val="3470906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Having a</a:t>
            </a:r>
            <a:r>
              <a:rPr lang="en-US" baseline="0"/>
              <a:t> garden food safety plan &amp; protocols in place, and training garden stakeholders, is a good start – but good documentation can ensure that the plan, protocols, and trainings are being followed! </a:t>
            </a:r>
          </a:p>
          <a:p>
            <a:endParaRPr lang="en-US" baseline="0"/>
          </a:p>
          <a:p>
            <a:r>
              <a:rPr lang="en-US" baseline="0"/>
              <a:t>What does this documentation look like? It could take the form of checklists, photos documenting practices, training logs, or whiteboards. You can request documentation from your farmers and school garden staff. Documentation applies to all aspects of the production cycle, including soil and water testing, training, and harvest details.</a:t>
            </a:r>
            <a:endParaRPr lang="en-US"/>
          </a:p>
          <a:p>
            <a:endParaRPr lang="en-US"/>
          </a:p>
        </p:txBody>
      </p:sp>
    </p:spTree>
    <p:extLst>
      <p:ext uri="{BB962C8B-B14F-4D97-AF65-F5344CB8AC3E}">
        <p14:creationId xmlns:p14="http://schemas.microsoft.com/office/powerpoint/2010/main" val="3752993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final few slides, I will discuss briefly how you can incorporate local purchasing into your farm to school program. Tom and Chef Cyndie will present on specification writing later in PSU, so we won’t cover all the details of specification writing at this time. I will limit my discussion to how to incorporate local into a solicitation without running afoul of federal regulations. Note that when local food arrives at your cafeteria, it should follow your food safety plan just like produce from any other source.</a:t>
            </a:r>
          </a:p>
        </p:txBody>
      </p:sp>
    </p:spTree>
    <p:extLst>
      <p:ext uri="{BB962C8B-B14F-4D97-AF65-F5344CB8AC3E}">
        <p14:creationId xmlns:p14="http://schemas.microsoft.com/office/powerpoint/2010/main" val="1242116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 to instructor: Review the learning objectives with the participants.</a:t>
            </a:r>
          </a:p>
        </p:txBody>
      </p:sp>
    </p:spTree>
    <p:extLst>
      <p:ext uri="{BB962C8B-B14F-4D97-AF65-F5344CB8AC3E}">
        <p14:creationId xmlns:p14="http://schemas.microsoft.com/office/powerpoint/2010/main" val="31345552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writing specifications for local food, it’s important to keep in mind what is and is not allowed. The most important note is that you cannot use local as a product specification. Again, it is not permitted to write “local” or your definition of local in a specification. Language such as “This RFP is restricted to producers within the State” is not allowed either.</a:t>
            </a:r>
          </a:p>
          <a:p>
            <a:endParaRPr lang="en-US" dirty="0"/>
          </a:p>
          <a:p>
            <a:pPr>
              <a:defRPr/>
            </a:pPr>
            <a:r>
              <a:rPr lang="en-US" sz="1200" kern="1200" dirty="0">
                <a:solidFill>
                  <a:schemeClr val="tx1"/>
                </a:solidFill>
                <a:effectLst/>
                <a:latin typeface="+mn-lt"/>
                <a:ea typeface="+mn-ea"/>
                <a:cs typeface="+mn-cs"/>
              </a:rPr>
              <a:t>With the current regulations and guidance, using local as a product specification is seen as limiting competition. Many have misinterpreted the geographic preference rule as allowing schools to use local as a specification, however the language included in the Final Rule, </a:t>
            </a:r>
            <a:r>
              <a:rPr lang="en-US" sz="1200" i="1" u="sng" kern="1200" dirty="0">
                <a:solidFill>
                  <a:schemeClr val="tx1"/>
                </a:solidFill>
                <a:effectLst/>
                <a:latin typeface="+mn-lt"/>
                <a:ea typeface="+mn-ea"/>
                <a:cs typeface="+mn-cs"/>
                <a:hlinkClick r:id="rId3"/>
              </a:rPr>
              <a:t>Geographic Preference Option for the Procurement of Unprocessed Agricultural Products in Child Nutrition Programs</a:t>
            </a:r>
            <a:r>
              <a:rPr lang="en-US" sz="1200" kern="1200" dirty="0">
                <a:solidFill>
                  <a:schemeClr val="tx1"/>
                </a:solidFill>
                <a:effectLst/>
                <a:latin typeface="+mn-lt"/>
                <a:ea typeface="+mn-ea"/>
                <a:cs typeface="+mn-cs"/>
              </a:rPr>
              <a:t>, indicates that local cannot be used as a specification. The preamble of the Final Rule states, “A geographic preference is not a procurement set-aside for bidders located in the specified geographic area, guaranteeing them a certain level or percentage of business. In addition, including a geographic preference in a procurement does not preclude a bidder from outside the specified geographic area from competing for, and possibly being awarded, the contract subject to the geographic preference.” Additionally, FNS issued a</a:t>
            </a:r>
            <a:r>
              <a:rPr lang="en-US" dirty="0"/>
              <a:t> Q&amp;A Policy memo, which is linked in the slide, </a:t>
            </a:r>
            <a:r>
              <a:rPr lang="en-US" sz="1200" kern="1200" dirty="0">
                <a:solidFill>
                  <a:schemeClr val="tx1"/>
                </a:solidFill>
                <a:effectLst/>
                <a:latin typeface="+mn-lt"/>
                <a:ea typeface="+mn-ea"/>
                <a:cs typeface="+mn-cs"/>
              </a:rPr>
              <a:t>in 2011 that clarified that “the exclusion of all non-locally grown agricultural products is not a preference but rather a requirement of bidding and </a:t>
            </a:r>
            <a:r>
              <a:rPr lang="en-US" dirty="0"/>
              <a:t>therefore</a:t>
            </a:r>
            <a:r>
              <a:rPr lang="en-US" sz="1200" kern="1200" dirty="0">
                <a:solidFill>
                  <a:schemeClr val="tx1"/>
                </a:solidFill>
                <a:effectLst/>
                <a:latin typeface="+mn-lt"/>
                <a:ea typeface="+mn-ea"/>
                <a:cs typeface="+mn-cs"/>
              </a:rPr>
              <a:t> is overly restrictive.” We will further discuss geographic preference in just a few slides.</a:t>
            </a:r>
            <a:endParaRPr lang="en-US" sz="1200" kern="1200" dirty="0">
              <a:solidFill>
                <a:schemeClr val="tx1"/>
              </a:solidFill>
              <a:effectLst/>
              <a:latin typeface="+mn-lt"/>
              <a:cs typeface="Calibri"/>
            </a:endParaRPr>
          </a:p>
          <a:p>
            <a:endParaRPr lang="en-US" dirty="0"/>
          </a:p>
        </p:txBody>
      </p:sp>
    </p:spTree>
    <p:extLst>
      <p:ext uri="{BB962C8B-B14F-4D97-AF65-F5344CB8AC3E}">
        <p14:creationId xmlns:p14="http://schemas.microsoft.com/office/powerpoint/2010/main" val="3655170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You may be wondering, if I can’t specify local in my procurement, how can I ensure I get a local product? School Food Authorities have several ways to communicate the values we commonly associate with local, without requiring local.</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Each of the elements listed on this slide could be used as product specifications or technical requirements as long as they do not overly limit competition. Let’s look at a few examples: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Particular varieties unique to the region –If I’m in Sonoma County in California and I issue a solicitation for a </a:t>
            </a:r>
            <a:r>
              <a:rPr lang="en-US" sz="1200" kern="1200" err="1">
                <a:solidFill>
                  <a:schemeClr val="tx1"/>
                </a:solidFill>
                <a:effectLst/>
                <a:latin typeface="+mn-lt"/>
                <a:ea typeface="+mn-ea"/>
                <a:cs typeface="+mn-cs"/>
              </a:rPr>
              <a:t>Gravenstein</a:t>
            </a:r>
            <a:r>
              <a:rPr lang="en-US" sz="1200" kern="1200">
                <a:solidFill>
                  <a:schemeClr val="tx1"/>
                </a:solidFill>
                <a:effectLst/>
                <a:latin typeface="+mn-lt"/>
                <a:ea typeface="+mn-ea"/>
                <a:cs typeface="+mn-cs"/>
              </a:rPr>
              <a:t> apple, chances are it’s going to come from a local vendor, because Sonoma is the center of </a:t>
            </a:r>
            <a:r>
              <a:rPr lang="en-US" sz="1200" kern="1200" err="1">
                <a:solidFill>
                  <a:schemeClr val="tx1"/>
                </a:solidFill>
                <a:effectLst/>
                <a:latin typeface="+mn-lt"/>
                <a:ea typeface="+mn-ea"/>
                <a:cs typeface="+mn-cs"/>
              </a:rPr>
              <a:t>Gravenstein</a:t>
            </a:r>
            <a:r>
              <a:rPr lang="en-US" sz="1200" kern="1200">
                <a:solidFill>
                  <a:schemeClr val="tx1"/>
                </a:solidFill>
                <a:effectLst/>
                <a:latin typeface="+mn-lt"/>
                <a:ea typeface="+mn-ea"/>
                <a:cs typeface="+mn-cs"/>
              </a:rPr>
              <a:t> production in the U.S.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Freshness (e.g., delivered within 48 hours) – Requiring product to be delivered with 48 hours of harvest serves a dual purpose—you get really fresh produce, and you also increase the chances that the product will be local.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Size of farm – Include as a specification, requirement, or evaluation criterion a limit on the size of the farm you’d like the food to come from.</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Farm Practices – You can require that specific farm practices are utilized, such as crop rotation or integrated pest management practices.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Harvest techniques – You can require that crops be harvested by hand.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Crop diversity – Farms that raise a certain number of crops or livestock.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Origin labeling – If you’re developing a contract with a distributor, you can require that they include farm of origin or county of origin labeling.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Able to provide farm visits or class visits – You can also require that farmers or vendors participate in educational activities, something local vendors are more likely to be able to do than non-local vendors. </a:t>
            </a:r>
            <a:endParaRPr lang="en-US"/>
          </a:p>
          <a:p>
            <a:endParaRPr lang="en-US"/>
          </a:p>
        </p:txBody>
      </p:sp>
    </p:spTree>
    <p:extLst>
      <p:ext uri="{BB962C8B-B14F-4D97-AF65-F5344CB8AC3E}">
        <p14:creationId xmlns:p14="http://schemas.microsoft.com/office/powerpoint/2010/main" val="4154296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kern="1200" dirty="0">
                <a:solidFill>
                  <a:schemeClr val="tx1"/>
                </a:solidFill>
                <a:effectLst/>
                <a:latin typeface="+mn-lt"/>
                <a:ea typeface="+mn-ea"/>
                <a:cs typeface="+mn-cs"/>
              </a:rPr>
              <a:t>The specifications and requirements listed on the previous slide actively work to target or identify local products. There are also more subtle considerations to keep in mind when seeking to buy local products. To the extent that it is reasonable for you, be flexible. This might mean broadening the usual requirements you use to allow for, perhaps, a little bit of cosmetic damage (especially for items that will be processed before they are served).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kern="1200" dirty="0">
                <a:solidFill>
                  <a:schemeClr val="tx1"/>
                </a:solidFill>
                <a:effectLst/>
                <a:latin typeface="+mn-lt"/>
                <a:ea typeface="+mn-ea"/>
                <a:cs typeface="+mn-cs"/>
              </a:rPr>
              <a:t>Do not include unnecessary requirements that might be burdensome for a smaller operation. For example, if you usually require all produce to be delivered in a refrigerated truck but the solicitation you’re working on is just for apples, perhaps the apples do not need to be kept cold during transport, and that is something you can remove from your solicitation.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kern="1200" dirty="0">
                <a:solidFill>
                  <a:schemeClr val="tx1"/>
                </a:solidFill>
                <a:effectLst/>
                <a:latin typeface="+mn-lt"/>
                <a:ea typeface="+mn-ea"/>
                <a:cs typeface="+mn-cs"/>
              </a:rPr>
              <a:t>Finally, remember to include as much detail as possible about the factors that are non-negotiable for you. For example, you may be caught off guard when a farmer delivers unwashed lettuce. If you want a washed product or uniform size, you need to be explicit about your needs. In addition, not all small farmers are familiar with the US grading system, so instead of just saying US Grade No. 1, perhaps you can include information about what Grade 1 actually means for the particular product you are buying.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Be clear and detailed, be as flexible as is reasonable for you, and don’t use jargon or include unnecessary requirements. </a:t>
            </a:r>
          </a:p>
          <a:p>
            <a:endParaRPr lang="en-US" dirty="0"/>
          </a:p>
          <a:p>
            <a:endParaRPr lang="en-US" dirty="0"/>
          </a:p>
        </p:txBody>
      </p:sp>
    </p:spTree>
    <p:extLst>
      <p:ext uri="{BB962C8B-B14F-4D97-AF65-F5344CB8AC3E}">
        <p14:creationId xmlns:p14="http://schemas.microsoft.com/office/powerpoint/2010/main" val="29700699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one of the most powerful tools in the local procurement toolkit is geographic preference. As previously mentioned, geographic preference refers to a specific provision in the 2008 Farm Bill that allowed schools to include a preference for local products in their solicitations. Note that geographic preference is NOT a requirement or specification. </a:t>
            </a:r>
          </a:p>
          <a:p>
            <a:endParaRPr lang="en-US" dirty="0"/>
          </a:p>
          <a:p>
            <a:r>
              <a:rPr lang="en-US" dirty="0"/>
              <a:t>Furthermore, while geographic preference can be used regardless of procurement method, it can only be used for certain products. Geographic preference is only permissible for “unprocessed agricultural products” that retain their inherent character. Some examples of what is considered “unprocessed” are cooling, refrigerating, or freezing; peeling, slicing, dicing, cutting, chopping, shucking, and grinding; drying and dehydrating; washing, packaging, vacuum packing, and bagging; and adding preservatives to prevent oxidation. Not allowed are heating, cooking, or canning, which change the inherent character of the product.</a:t>
            </a:r>
          </a:p>
          <a:p>
            <a:endParaRPr lang="en-US" dirty="0"/>
          </a:p>
          <a:p>
            <a:r>
              <a:rPr lang="en-US" sz="1200" kern="1200" dirty="0">
                <a:solidFill>
                  <a:schemeClr val="tx1"/>
                </a:solidFill>
                <a:effectLst/>
                <a:latin typeface="+mn-lt"/>
                <a:ea typeface="+mn-ea"/>
                <a:cs typeface="+mn-cs"/>
              </a:rPr>
              <a:t>To incorporate a geographic preference into your procurement process, you need first to settle on a definition of local. This decision is important because the statute only applies to local agricultural products. You also need to determine how much preference to apply to these products. Usually, that preference will show up in your solicitation as a fixed preference or a percentage preference. </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52905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You can also consider using a tiered approach wherein vendors receive a higher or lower score based on the degree to which they satisfy your criteria. For example, you could indicate that vendors who are able to supply 70% or greater local products will receive a 15-point advantage while vendors who can supply 50–69% local products will receive a 7-point advantage.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The example on this slide demonstrates what the evaluation might look like for bids received in response to a tiered approach. </a:t>
            </a:r>
            <a:r>
              <a:rPr lang="en-US" sz="2800" dirty="0"/>
              <a:t>A school district issues a request for proposals for beans and grains and makes it clear that bids will be evaluated using a 100-point system. Fifteen preference points will be awarded to vendors able to provide over 70% of the requested items from within the state, 7 points for 50-69% and 5 points for 25-49%. Points for local sourcing will be included along with other evaluation factors.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Paula’s Pulses can source 75% of their products from within the state, earning them 15 points in the scoring process in the local products category. Gary’s Grains can source 55%, earning them 7 points, and Laurie’s Legumes is unable to guarantee any products from within the state, so they receive 0 points in the local preference category. Gary’s Grains wins the contract. Remember, this is only an example, and </a:t>
            </a:r>
            <a:r>
              <a:rPr lang="en-US" sz="1800" kern="1200" dirty="0">
                <a:solidFill>
                  <a:schemeClr val="tx1"/>
                </a:solidFill>
                <a:effectLst/>
                <a:latin typeface="+mn-lt"/>
                <a:ea typeface="+mn-ea"/>
                <a:cs typeface="+mn-cs"/>
              </a:rPr>
              <a:t>there are many ways to structure a tiered approach depending on your goals!</a:t>
            </a:r>
            <a:endParaRPr lang="en-US" sz="1800" dirty="0">
              <a:effectLst/>
              <a:latin typeface="Arial" panose="020B0604020202020204" pitchFamily="34" charset="0"/>
            </a:endParaRPr>
          </a:p>
        </p:txBody>
      </p:sp>
    </p:spTree>
    <p:extLst>
      <p:ext uri="{BB962C8B-B14F-4D97-AF65-F5344CB8AC3E}">
        <p14:creationId xmlns:p14="http://schemas.microsoft.com/office/powerpoint/2010/main" val="1226559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Remember an RFP or IFB cannot contain language stating that only agricultural products grown within a certain state will be accepted. Language like that is considered overly restrictive because it is stated as a </a:t>
            </a:r>
            <a:r>
              <a:rPr lang="en-US" sz="1200" i="1" kern="1200">
                <a:solidFill>
                  <a:schemeClr val="tx1"/>
                </a:solidFill>
                <a:effectLst/>
                <a:latin typeface="+mn-lt"/>
                <a:ea typeface="+mn-ea"/>
                <a:cs typeface="+mn-cs"/>
              </a:rPr>
              <a:t>requirement</a:t>
            </a:r>
            <a:r>
              <a:rPr lang="en-US" sz="1200" kern="1200">
                <a:solidFill>
                  <a:schemeClr val="tx1"/>
                </a:solidFill>
                <a:effectLst/>
                <a:latin typeface="+mn-lt"/>
                <a:ea typeface="+mn-ea"/>
                <a:cs typeface="+mn-cs"/>
              </a:rPr>
              <a:t>, not a </a:t>
            </a:r>
            <a:r>
              <a:rPr lang="en-US" sz="1200" i="1" kern="1200">
                <a:solidFill>
                  <a:schemeClr val="tx1"/>
                </a:solidFill>
                <a:effectLst/>
                <a:latin typeface="+mn-lt"/>
                <a:ea typeface="+mn-ea"/>
                <a:cs typeface="+mn-cs"/>
              </a:rPr>
              <a:t>preference</a:t>
            </a:r>
            <a:r>
              <a:rPr lang="en-US" sz="1200" kern="1200">
                <a:solidFill>
                  <a:schemeClr val="tx1"/>
                </a:solidFill>
                <a:effectLst/>
                <a:latin typeface="+mn-lt"/>
                <a:ea typeface="+mn-ea"/>
                <a:cs typeface="+mn-cs"/>
              </a:rPr>
              <a:t>. And even when stating a preference, it is overly restrictive to indicate a preference for products grown within five miles of your school district when only one farm exists within five miles of your district, because such a requirement would be considered an unreasonable limit on competition. If many farms existed within five miles of your school district, it would not be considered an unreasonable limit on competition. You have to use your best judgment. </a:t>
            </a:r>
          </a:p>
        </p:txBody>
      </p:sp>
    </p:spTree>
    <p:extLst>
      <p:ext uri="{BB962C8B-B14F-4D97-AF65-F5344CB8AC3E}">
        <p14:creationId xmlns:p14="http://schemas.microsoft.com/office/powerpoint/2010/main" val="4066416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Regional Specialists: Moving on, each USDA FNS region has two Farm to School Specialists who are experts in all things Farm to school. </a:t>
            </a:r>
          </a:p>
          <a:p>
            <a:endParaRPr lang="en-US" dirty="0">
              <a:cs typeface="Calibri"/>
            </a:endParaRPr>
          </a:p>
          <a:p>
            <a:r>
              <a:rPr lang="en-US" dirty="0"/>
              <a:t>They have experience in a variety of farm to school topics. You can reach out to our </a:t>
            </a:r>
            <a:r>
              <a:rPr lang="en-US"/>
              <a:t>regional specialists </a:t>
            </a:r>
            <a:r>
              <a:rPr lang="en-US" dirty="0"/>
              <a:t>at any time with your questions. If you’re not sure – reach out anyway! </a:t>
            </a:r>
          </a:p>
          <a:p>
            <a:endParaRPr lang="en-US" dirty="0">
              <a:cs typeface="Calibri"/>
            </a:endParaRPr>
          </a:p>
        </p:txBody>
      </p:sp>
    </p:spTree>
    <p:extLst>
      <p:ext uri="{BB962C8B-B14F-4D97-AF65-F5344CB8AC3E}">
        <p14:creationId xmlns:p14="http://schemas.microsoft.com/office/powerpoint/2010/main" val="1812223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are some other resources. </a:t>
            </a:r>
          </a:p>
          <a:p>
            <a:endParaRPr lang="en-US" dirty="0">
              <a:cs typeface="Calibri"/>
            </a:endParaRPr>
          </a:p>
          <a:p>
            <a:r>
              <a:rPr lang="en-US" dirty="0"/>
              <a:t>The USDA Procuring Local Foods for Child Nutrition Programs Guide provides an overview of federal procurement principles and covers a host of topics related to sourcing and purchasing local foods for state agencies and child nutrition program operators. This guide highlights the variety of mechanisms schools can use to purchase local products while staying in accordance with federal procurement regulations. The guide features examples of how to target local foods when conducting both formal and informal procurements, use the geographic preference option, and use the </a:t>
            </a:r>
            <a:r>
              <a:rPr lang="en-US" dirty="0">
                <a:hlinkClick r:id="rId3"/>
              </a:rPr>
              <a:t>USDA Foods</a:t>
            </a:r>
            <a:r>
              <a:rPr lang="en-US" dirty="0"/>
              <a:t> and </a:t>
            </a:r>
            <a:r>
              <a:rPr lang="en-US" dirty="0">
                <a:hlinkClick r:id="rId4"/>
              </a:rPr>
              <a:t>DoD Fresh Programs</a:t>
            </a:r>
            <a:r>
              <a:rPr lang="en-US" dirty="0"/>
              <a:t> to enhance local purchasing.</a:t>
            </a:r>
            <a:endParaRPr lang="en-US" dirty="0">
              <a:cs typeface="Calibri"/>
            </a:endParaRPr>
          </a:p>
          <a:p>
            <a:endParaRPr lang="en-US" dirty="0"/>
          </a:p>
          <a:p>
            <a:r>
              <a:rPr lang="en-US" dirty="0"/>
              <a:t>The Institute of Child Nutrition (ICN) </a:t>
            </a:r>
            <a:r>
              <a:rPr lang="en-US" u="sng" dirty="0">
                <a:hlinkClick r:id="rId5"/>
              </a:rPr>
              <a:t>Child Nutrition Sharing Site</a:t>
            </a:r>
            <a:r>
              <a:rPr lang="en-US" dirty="0"/>
              <a:t> (CNSS) is an online information center providing Child Nutrition Program operators with a means for sharing effective resources related to program operation.  </a:t>
            </a:r>
          </a:p>
          <a:p>
            <a:endParaRPr lang="en-US" dirty="0"/>
          </a:p>
          <a:p>
            <a:r>
              <a:rPr lang="en-US" dirty="0"/>
              <a:t>This collaboration between the ICN and USDA/FNS gives child nutrition professionals access to resources that support current Federal regulations, policies, and guidance. </a:t>
            </a:r>
          </a:p>
          <a:p>
            <a:endParaRPr lang="en-US" dirty="0"/>
          </a:p>
          <a:p>
            <a:r>
              <a:rPr lang="en-US" dirty="0"/>
              <a:t>All resources uploaded to the Child Nutrition Sharing Site (CNSS), categorized under “Farm to School,” are evaluated on the following criteria by USDA Farm to School staff. Resources that include videos, webinars, scripts, or any type of audio, are viewed, listened to, and reviewed in order to determine if they can be listed as a resource within CNSS. Feel free to submit a resource, or access the resource database!</a:t>
            </a:r>
          </a:p>
          <a:p>
            <a:endParaRPr lang="en-US" dirty="0"/>
          </a:p>
          <a:p>
            <a:endParaRPr lang="en-US" dirty="0"/>
          </a:p>
          <a:p>
            <a:endParaRPr lang="en-US" dirty="0"/>
          </a:p>
          <a:p>
            <a:r>
              <a:rPr lang="en-US" dirty="0"/>
              <a:t> </a:t>
            </a:r>
          </a:p>
          <a:p>
            <a:endParaRPr lang="en-US" dirty="0"/>
          </a:p>
          <a:p>
            <a:endParaRPr lang="en-US" dirty="0"/>
          </a:p>
          <a:p>
            <a:endParaRPr lang="en-US" dirty="0">
              <a:cs typeface="Calibri"/>
            </a:endParaRPr>
          </a:p>
        </p:txBody>
      </p:sp>
    </p:spTree>
    <p:extLst>
      <p:ext uri="{BB962C8B-B14F-4D97-AF65-F5344CB8AC3E}">
        <p14:creationId xmlns:p14="http://schemas.microsoft.com/office/powerpoint/2010/main" val="3591393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 hope I’ve piqued your interest and improved your confidence in including more local produce in your meal programs. The Community Food Systems Division is</a:t>
            </a:r>
            <a:r>
              <a:rPr lang="en-US" baseline="0"/>
              <a:t> a valuable resource for farm to school. Not only do we provide resources through our website, but CFSD Farm to School Regional Specialists are available in each FNS region to act as a technical assistance resource. You can access our resources and identify your Farm to School Regional Specialists on our website, fns.usda.gov/</a:t>
            </a:r>
            <a:r>
              <a:rPr lang="en-US" baseline="0" err="1"/>
              <a:t>cfs</a:t>
            </a:r>
            <a:r>
              <a:rPr lang="en-US" baseline="0"/>
              <a:t>, the URL included on this slide. We hope you will take some time to explore our website!</a:t>
            </a:r>
            <a:endParaRPr lang="en-US"/>
          </a:p>
          <a:p>
            <a:endParaRPr lang="en-US"/>
          </a:p>
        </p:txBody>
      </p:sp>
    </p:spTree>
    <p:extLst>
      <p:ext uri="{BB962C8B-B14F-4D97-AF65-F5344CB8AC3E}">
        <p14:creationId xmlns:p14="http://schemas.microsoft.com/office/powerpoint/2010/main" val="2943159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term ‘</a:t>
            </a:r>
            <a:r>
              <a:rPr lang="en-US" baseline="0" dirty="0"/>
              <a:t>farm to school</a:t>
            </a:r>
            <a:r>
              <a:rPr lang="en-US" dirty="0"/>
              <a:t>’ is generally understood to include efforts to bring local foods into the child nutrition programs and </a:t>
            </a:r>
            <a:r>
              <a:rPr lang="en-US" baseline="0" dirty="0"/>
              <a:t>to </a:t>
            </a:r>
            <a:r>
              <a:rPr lang="en-US" dirty="0"/>
              <a:t>teach children about where their food comes from – this includes children participating in the National School Lunch and Breakfast programs, the Child and Adult Care Food Program, and the Summer Food Service Program.</a:t>
            </a:r>
          </a:p>
          <a:p>
            <a:endParaRPr lang="en-US" dirty="0"/>
          </a:p>
          <a:p>
            <a:r>
              <a:rPr lang="en-US" dirty="0"/>
              <a:t>Farm to school efforts encompass a variety of experiences including activities that bring locally or regionally produced foods into school cafeterias, and food-related education into the school curriculum. Schools may be doing some of these already and not even realize that they are doing farm to school! </a:t>
            </a:r>
          </a:p>
          <a:p>
            <a:endParaRPr lang="en-US" dirty="0"/>
          </a:p>
          <a:p>
            <a:r>
              <a:rPr lang="en-US" dirty="0"/>
              <a:t>Today, we will focus on the first type of activity I mentioned, bringing locally or regionally produced foods into school cafeterias. However, it’s important to mention that farm to school includes activities in the classroom as well, and food safety should not be overlooked or neglected with foods used for taste tests, hands-on learning activities, or other activities that may not take place in the cafeteria.</a:t>
            </a:r>
          </a:p>
        </p:txBody>
      </p:sp>
    </p:spTree>
    <p:extLst>
      <p:ext uri="{BB962C8B-B14F-4D97-AF65-F5344CB8AC3E}">
        <p14:creationId xmlns:p14="http://schemas.microsoft.com/office/powerpoint/2010/main" val="2187971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instructor: Ask your participants the question on the slide to segue into the discussion on the next slide about the benefits of farm to school in school nutrition programs. </a:t>
            </a:r>
          </a:p>
          <a:p>
            <a:endParaRPr lang="en-US" dirty="0"/>
          </a:p>
        </p:txBody>
      </p:sp>
    </p:spTree>
    <p:extLst>
      <p:ext uri="{BB962C8B-B14F-4D97-AF65-F5344CB8AC3E}">
        <p14:creationId xmlns:p14="http://schemas.microsoft.com/office/powerpoint/2010/main" val="1680363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Reasons that Farm to School may be used in school nutrition programs are noted on the slide. </a:t>
            </a:r>
          </a:p>
          <a:p>
            <a:endParaRPr lang="en-US" dirty="0"/>
          </a:p>
          <a:p>
            <a:r>
              <a:rPr lang="en-US" dirty="0"/>
              <a:t>Food that comes from a local farm or school garden may be fresher since it has less distance to travel and there could be fewer steps involved in moving it from the field to the cafeteria. Farm to school also helps connect students to their food through educational activities, which can stimulate interest in trying new foods, including fruit and vegetables, as well as generating interest in where their food comes from. Remember, farm to school includes activities like farm visits and school gardening too!</a:t>
            </a:r>
          </a:p>
          <a:p>
            <a:endParaRPr lang="en-US" dirty="0"/>
          </a:p>
          <a:p>
            <a:r>
              <a:rPr lang="en-US" dirty="0"/>
              <a:t>Farm to school benefits also extend beyond the school, as the “farm” part of farm to school can also see positive outcomes from the relationship with the school. The school market may be a key untapped resource for many farmers, so strengthening the relationship with local farms can generate more income for local producers, so those dollars are re-injected back into the community. Finally, farm to school can help meet meal pattern requirements, and buying local satisfies the Buy American provision.</a:t>
            </a:r>
          </a:p>
        </p:txBody>
      </p:sp>
    </p:spTree>
    <p:extLst>
      <p:ext uri="{BB962C8B-B14F-4D97-AF65-F5344CB8AC3E}">
        <p14:creationId xmlns:p14="http://schemas.microsoft.com/office/powerpoint/2010/main" val="32193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note that for the purposes of Farm to School, FNS does not define “local.” The definition of local is up to the discretion of the School Food Authority and can even change within the SFA depending on factors such as the growing season, desired product, or special events. Common definitions of local include food produced within a state or particular radius, but can even be as small as within the county or as large as within a multi-state region, such as within any neighboring state.</a:t>
            </a:r>
          </a:p>
        </p:txBody>
      </p:sp>
    </p:spTree>
    <p:extLst>
      <p:ext uri="{BB962C8B-B14F-4D97-AF65-F5344CB8AC3E}">
        <p14:creationId xmlns:p14="http://schemas.microsoft.com/office/powerpoint/2010/main" val="460081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SFAs can look for local foods in a variety of places. “Direct market channels” are the arrangement that often comes to mind when we hear the term “farm to school,” and can include purchases directly from a school’s own garden or farm, a community garden, or directly from a producer.</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a:t>Intermediated markets refer to schools buying from producers THROUGH a </a:t>
            </a:r>
            <a:r>
              <a:rPr lang="en-US"/>
              <a:t>broker</a:t>
            </a:r>
            <a:r>
              <a:rPr lang="en-US" sz="1200" baseline="0"/>
              <a:t> of sorts. There are a few common scenarios we see. Some might fall in the “value chain” and some might look more like traditional commodity markets. For example, a school’s broadline distributor might offer local options. Schools can get local foods through the USDA Foods program, or the DoD Fresh program. Food hubs, processors, manufacturers or even grocery stores can be other intermediated channels that schools may use to buy local food.</a:t>
            </a:r>
            <a:endParaRPr lang="en-US" sz="1200" baseline="0">
              <a:cs typeface="Calibri"/>
            </a:endParaRPr>
          </a:p>
          <a:p>
            <a:endParaRPr lang="en-US"/>
          </a:p>
          <a:p>
            <a:r>
              <a:rPr lang="en-US"/>
              <a:t>One of the advantages of farm to school is the comparatively short supply chain, particularly in direct market channels. This can have benefits for food safety because you can collaborate with farmers or school garden personnel to observe food production and harvesting in action. Additionally, USDA has observed that SFAs with strong farm to school programs found it easier to adapt or modify their operations to address challenges related to food supply chain disruptions during the COVID-19 pandemic. The resiliency and safety of farm to school are two big reasons to explore local procurement as an option.</a:t>
            </a:r>
            <a:endParaRPr lang="en-US">
              <a:cs typeface="Calibri"/>
            </a:endParaRPr>
          </a:p>
        </p:txBody>
      </p:sp>
    </p:spTree>
    <p:extLst>
      <p:ext uri="{BB962C8B-B14F-4D97-AF65-F5344CB8AC3E}">
        <p14:creationId xmlns:p14="http://schemas.microsoft.com/office/powerpoint/2010/main" val="499944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By now you may have started to make some connections on your own between the benefits of farm to school and produce safety. As I’ve mentioned, one of the big advantages to farm to school from a produce safety perspective is the relatively short, transparent supply chain. Next, I’ll discuss whether there are any federal requirements about farm to school, then go into what to look for from a produce safety perspective when you are planning farm to school activities.</a:t>
            </a:r>
          </a:p>
        </p:txBody>
      </p:sp>
    </p:spTree>
    <p:extLst>
      <p:ext uri="{BB962C8B-B14F-4D97-AF65-F5344CB8AC3E}">
        <p14:creationId xmlns:p14="http://schemas.microsoft.com/office/powerpoint/2010/main" val="241133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dirty="0"/>
              <a:t>Often,</a:t>
            </a:r>
            <a:r>
              <a:rPr lang="en-US" baseline="0" dirty="0"/>
              <a:t> people want to know what</a:t>
            </a:r>
            <a:r>
              <a:rPr lang="en-US" dirty="0"/>
              <a:t> </a:t>
            </a:r>
            <a:r>
              <a:rPr lang="en-US" baseline="0" dirty="0"/>
              <a:t>the federal rules </a:t>
            </a:r>
            <a:r>
              <a:rPr lang="en-US" dirty="0"/>
              <a:t>are that</a:t>
            </a:r>
            <a:r>
              <a:rPr lang="en-US" baseline="0" dirty="0"/>
              <a:t> pertain to local produce.</a:t>
            </a:r>
            <a:r>
              <a:rPr lang="en-US" dirty="0"/>
              <a:t>  </a:t>
            </a:r>
            <a:r>
              <a:rPr lang="en-US" sz="1800" dirty="0">
                <a:effectLst/>
                <a:latin typeface="Segoe UI"/>
                <a:cs typeface="Segoe UI"/>
              </a:rPr>
              <a:t>Food safety is critical when it comes to procuring produce. All vendors, whether local or not, must follow applicable laws surrounding their businesses. There are no federal food safety requirements that preclude the use of local produce in school nutrition programs. Schools may develop their own food safety protocols and rules, and establish their own vendor requirements, in accordance with state and local regulations. This means that school gardens and local farms can be approved food sources for school meal programs, and USDA encourages them as such!</a:t>
            </a:r>
            <a:r>
              <a:rPr lang="en-US" dirty="0"/>
              <a:t> </a:t>
            </a:r>
            <a:endParaRPr lang="en-US" dirty="0">
              <a:cs typeface="Calibri"/>
            </a:endParaRPr>
          </a:p>
          <a:p>
            <a:pPr defTabSz="948507">
              <a:defRPr/>
            </a:pPr>
            <a:endParaRPr lang="en-US"/>
          </a:p>
          <a:p>
            <a:pPr defTabSz="948507">
              <a:defRPr/>
            </a:pPr>
            <a:r>
              <a:rPr lang="en-US" dirty="0"/>
              <a:t>In school gardens, USDA encourages a food safety plan or protocols that follow evidence-based steps to reduce food safety risk, but USDA does not require school gardens to be GAP certified by a third party. Instead, USDA</a:t>
            </a:r>
            <a:r>
              <a:rPr lang="en-US" baseline="0" dirty="0"/>
              <a:t> emphasizes</a:t>
            </a:r>
            <a:r>
              <a:rPr lang="en-US" dirty="0"/>
              <a:t> basic safe gardening &amp; harvest considerations that should be taken into account when growing for human consumption. The reason for your</a:t>
            </a:r>
            <a:r>
              <a:rPr lang="en-US" baseline="0" dirty="0"/>
              <a:t> participation in Produce Safety University is to learn about the risks associated with fresh produce and how to mitigate them.</a:t>
            </a:r>
            <a:r>
              <a:rPr lang="en-US" dirty="0"/>
              <a:t> </a:t>
            </a:r>
            <a:endParaRPr lang="en-US" dirty="0">
              <a:cs typeface="Calibri"/>
            </a:endParaRPr>
          </a:p>
        </p:txBody>
      </p:sp>
    </p:spTree>
    <p:extLst>
      <p:ext uri="{BB962C8B-B14F-4D97-AF65-F5344CB8AC3E}">
        <p14:creationId xmlns:p14="http://schemas.microsoft.com/office/powerpoint/2010/main" val="2500779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CLICK TO EDIT MASTER</a:t>
            </a:r>
            <a:br>
              <a:rPr lang="en-US"/>
            </a:br>
            <a:r>
              <a:rPr lang="en-US"/>
              <a:t>TITLE STYLE</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presenter title </a:t>
            </a:r>
          </a:p>
        </p:txBody>
      </p:sp>
      <p:cxnSp>
        <p:nvCxnSpPr>
          <p:cNvPr id="17" name="Straight Connector 16"/>
          <p:cNvCxnSpPr/>
          <p:nvPr userDrawn="1"/>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a:t>Edit presenter title</a:t>
            </a:r>
          </a:p>
        </p:txBody>
      </p:sp>
      <p:pic>
        <p:nvPicPr>
          <p:cNvPr id="22" name="Picture 21" descr="USDA-Official Logo.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79858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52204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CLICK TO EDIT MASTER</a:t>
            </a:r>
            <a:br>
              <a:rPr lang="en-US"/>
            </a:br>
            <a:r>
              <a:rPr lang="en-US"/>
              <a:t>TITLE STYLE</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presenter title </a:t>
            </a:r>
          </a:p>
        </p:txBody>
      </p:sp>
      <p:cxnSp>
        <p:nvCxnSpPr>
          <p:cNvPr id="17" name="Straight Connector 16"/>
          <p:cNvCxnSpPr/>
          <p:nvPr/>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a:t>Edit presenter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79858788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7" name="Text Placeholder 6"/>
          <p:cNvSpPr>
            <a:spLocks noGrp="1"/>
          </p:cNvSpPr>
          <p:nvPr>
            <p:ph type="body" sz="quarter" idx="13" hasCustomPrompt="1"/>
          </p:nvPr>
        </p:nvSpPr>
        <p:spPr>
          <a:xfrm>
            <a:off x="3879851" y="3180716"/>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69906687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Text Placeholder 3"/>
          <p:cNvSpPr>
            <a:spLocks noGrp="1"/>
          </p:cNvSpPr>
          <p:nvPr>
            <p:ph type="body" sz="quarter" idx="13" hasCustomPrompt="1"/>
          </p:nvPr>
        </p:nvSpPr>
        <p:spPr>
          <a:xfrm>
            <a:off x="3786718" y="2468564"/>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06849212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pic>
        <p:nvPicPr>
          <p:cNvPr id="14" name="Picture 13"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85509230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4" name="Picture 13"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47087952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
        <p:nvSpPr>
          <p:cNvPr id="5" name="Text Placeholder 4"/>
          <p:cNvSpPr>
            <a:spLocks noGrp="1"/>
          </p:cNvSpPr>
          <p:nvPr>
            <p:ph type="body" sz="quarter" idx="14" hasCustomPrompt="1"/>
          </p:nvPr>
        </p:nvSpPr>
        <p:spPr>
          <a:xfrm>
            <a:off x="6850303" y="2916239"/>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a:t>
            </a:r>
            <a:r>
              <a:rPr lang="en-US" err="1"/>
              <a:t>exa-mple</a:t>
            </a:r>
            <a:r>
              <a:rPr lang="en-US"/>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65884872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
        <p:nvSpPr>
          <p:cNvPr id="9" name="Text Placeholder 4"/>
          <p:cNvSpPr>
            <a:spLocks noGrp="1"/>
          </p:cNvSpPr>
          <p:nvPr>
            <p:ph type="body" sz="quarter" idx="14" hasCustomPrompt="1"/>
          </p:nvPr>
        </p:nvSpPr>
        <p:spPr>
          <a:xfrm>
            <a:off x="5587735" y="2509838"/>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69824535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1659829636"/>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sp>
        <p:nvSpPr>
          <p:cNvPr id="5" name="Rectangle 4"/>
          <p:cNvSpPr/>
          <p:nvPr/>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166233300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7" name="Text Placeholder 6"/>
          <p:cNvSpPr>
            <a:spLocks noGrp="1"/>
          </p:cNvSpPr>
          <p:nvPr>
            <p:ph type="body" sz="quarter" idx="13" hasCustomPrompt="1"/>
          </p:nvPr>
        </p:nvSpPr>
        <p:spPr>
          <a:xfrm>
            <a:off x="3879851" y="3180716"/>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699066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9101" y="676617"/>
            <a:ext cx="6926367" cy="1392083"/>
          </a:xfrm>
          <a:prstGeom prst="rect">
            <a:avLst/>
          </a:prstGeom>
        </p:spPr>
        <p:txBody>
          <a:bodyPr/>
          <a:lstStyle>
            <a:lvl1pPr algn="l">
              <a:lnSpc>
                <a:spcPct val="90000"/>
              </a:lnSpc>
              <a:defRPr sz="5000" b="1" i="0">
                <a:solidFill>
                  <a:schemeClr val="bg1"/>
                </a:solidFill>
                <a:latin typeface="+mj-lt"/>
                <a:cs typeface="Georgia"/>
              </a:defRPr>
            </a:lvl1pPr>
          </a:lstStyle>
          <a:p>
            <a:r>
              <a:rPr lang="en-US"/>
              <a:t>Click to edit Master title style</a:t>
            </a:r>
          </a:p>
        </p:txBody>
      </p:sp>
      <p:sp>
        <p:nvSpPr>
          <p:cNvPr id="9" name="Subtitle 2"/>
          <p:cNvSpPr>
            <a:spLocks noGrp="1"/>
          </p:cNvSpPr>
          <p:nvPr>
            <p:ph type="subTitle" idx="1"/>
          </p:nvPr>
        </p:nvSpPr>
        <p:spPr>
          <a:xfrm>
            <a:off x="829100" y="2068699"/>
            <a:ext cx="11094720" cy="563716"/>
          </a:xfrm>
          <a:prstGeom prst="rect">
            <a:avLst/>
          </a:prstGeom>
        </p:spPr>
        <p:txBody>
          <a:bodyPr>
            <a:normAutofit/>
          </a:bodyPr>
          <a:lstStyle>
            <a:lvl1pPr marL="0" indent="0" algn="l">
              <a:buNone/>
              <a:defRPr sz="2400" b="0" i="0">
                <a:solidFill>
                  <a:schemeClr val="tx1"/>
                </a:solidFill>
                <a:latin typeface="+mj-lt"/>
                <a:cs typeface="Times New Roman"/>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8" name="Text Placeholder 17"/>
          <p:cNvSpPr>
            <a:spLocks noGrp="1"/>
          </p:cNvSpPr>
          <p:nvPr>
            <p:ph type="body" sz="quarter" idx="10"/>
          </p:nvPr>
        </p:nvSpPr>
        <p:spPr>
          <a:xfrm>
            <a:off x="856194" y="2875280"/>
            <a:ext cx="5142231" cy="542896"/>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Tx/>
              <a:buNone/>
              <a:tabLst/>
              <a:defRPr sz="1500">
                <a:solidFill>
                  <a:schemeClr val="tx1"/>
                </a:solidFill>
              </a:defRPr>
            </a:lvl1pPr>
            <a:lvl2pPr marL="457200" indent="0" algn="l">
              <a:buFontTx/>
              <a:buNone/>
              <a:defRPr sz="1600">
                <a:solidFill>
                  <a:schemeClr val="bg1"/>
                </a:solidFill>
              </a:defRPr>
            </a:lvl2pPr>
            <a:lvl3pPr marL="914400" indent="0" algn="l">
              <a:buFontTx/>
              <a:buNone/>
              <a:defRPr sz="1400">
                <a:solidFill>
                  <a:schemeClr val="bg1"/>
                </a:solidFill>
              </a:defRPr>
            </a:lvl3pPr>
            <a:lvl4pPr marL="1371600" indent="0" algn="l">
              <a:buFontTx/>
              <a:buNone/>
              <a:defRPr sz="1200">
                <a:solidFill>
                  <a:schemeClr val="bg1"/>
                </a:solidFill>
              </a:defRPr>
            </a:lvl4pPr>
            <a:lvl5pPr marL="1828800" indent="0" algn="l">
              <a:buFontTx/>
              <a:buNone/>
              <a:defRPr sz="1200">
                <a:solidFill>
                  <a:schemeClr val="bg1"/>
                </a:solidFill>
              </a:defRPr>
            </a:lvl5pPr>
          </a:lstStyle>
          <a:p>
            <a:pPr lvl="0"/>
            <a:r>
              <a:rPr lang="en-US"/>
              <a:t>Click to edit Master text styles</a:t>
            </a:r>
          </a:p>
          <a:p>
            <a:pPr lvl="0"/>
            <a:endParaRPr lang="en-US"/>
          </a:p>
        </p:txBody>
      </p:sp>
    </p:spTree>
    <p:extLst>
      <p:ext uri="{BB962C8B-B14F-4D97-AF65-F5344CB8AC3E}">
        <p14:creationId xmlns:p14="http://schemas.microsoft.com/office/powerpoint/2010/main" val="2613723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White Layout">
    <p:spTree>
      <p:nvGrpSpPr>
        <p:cNvPr id="1" name=""/>
        <p:cNvGrpSpPr/>
        <p:nvPr/>
      </p:nvGrpSpPr>
      <p:grpSpPr>
        <a:xfrm>
          <a:off x="0" y="0"/>
          <a:ext cx="0" cy="0"/>
          <a:chOff x="0" y="0"/>
          <a:chExt cx="0" cy="0"/>
        </a:xfrm>
      </p:grpSpPr>
      <p:pic>
        <p:nvPicPr>
          <p:cNvPr id="8" name="Picture 7" descr="chalkboard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914400"/>
          </a:xfrm>
          <a:prstGeom prst="rect">
            <a:avLst/>
          </a:prstGeom>
        </p:spPr>
      </p:pic>
      <p:sp>
        <p:nvSpPr>
          <p:cNvPr id="9" name="Title 1"/>
          <p:cNvSpPr>
            <a:spLocks noGrp="1"/>
          </p:cNvSpPr>
          <p:nvPr>
            <p:ph type="title"/>
          </p:nvPr>
        </p:nvSpPr>
        <p:spPr>
          <a:xfrm>
            <a:off x="609600" y="1055641"/>
            <a:ext cx="10972800" cy="602329"/>
          </a:xfrm>
          <a:prstGeom prst="rect">
            <a:avLst/>
          </a:prstGeom>
        </p:spPr>
        <p:txBody>
          <a:bodyPr/>
          <a:lstStyle>
            <a:lvl1pPr algn="ctr">
              <a:defRPr sz="3800" b="1" i="0">
                <a:solidFill>
                  <a:srgbClr val="A7C138"/>
                </a:solidFill>
                <a:latin typeface="+mj-lt"/>
                <a:cs typeface="Georgia"/>
              </a:defRPr>
            </a:lvl1pPr>
          </a:lstStyle>
          <a:p>
            <a:r>
              <a:rPr lang="en-US"/>
              <a:t>Click to edit Master title style</a:t>
            </a:r>
          </a:p>
        </p:txBody>
      </p:sp>
      <p:sp>
        <p:nvSpPr>
          <p:cNvPr id="10" name="Content Placeholder 2"/>
          <p:cNvSpPr>
            <a:spLocks noGrp="1"/>
          </p:cNvSpPr>
          <p:nvPr>
            <p:ph idx="1"/>
          </p:nvPr>
        </p:nvSpPr>
        <p:spPr>
          <a:xfrm>
            <a:off x="609600" y="1907034"/>
            <a:ext cx="10972800" cy="3926501"/>
          </a:xfrm>
          <a:prstGeom prst="rect">
            <a:avLst/>
          </a:prstGeom>
          <a:ln>
            <a:noFill/>
          </a:ln>
        </p:spPr>
        <p:txBody>
          <a:bodyPr>
            <a:normAutofit/>
          </a:bodyPr>
          <a:lstStyle>
            <a:lvl1pPr marL="342900" indent="-342900">
              <a:lnSpc>
                <a:spcPct val="110000"/>
              </a:lnSpc>
              <a:spcBef>
                <a:spcPts val="0"/>
              </a:spcBef>
              <a:spcAft>
                <a:spcPts val="1000"/>
              </a:spcAft>
              <a:buFont typeface="Arial"/>
              <a:buChar char="•"/>
              <a:defRPr sz="2400" b="0" i="0">
                <a:solidFill>
                  <a:schemeClr val="tx1">
                    <a:lumMod val="85000"/>
                    <a:lumOff val="15000"/>
                  </a:schemeClr>
                </a:solidFill>
                <a:latin typeface="+mj-lt"/>
                <a:cs typeface="Georgia"/>
              </a:defRPr>
            </a:lvl1pPr>
            <a:lvl2pPr>
              <a:lnSpc>
                <a:spcPct val="110000"/>
              </a:lnSpc>
              <a:spcAft>
                <a:spcPts val="1000"/>
              </a:spcAft>
              <a:buFont typeface="Calibri" pitchFamily="34" charset="0"/>
              <a:buChar char="»"/>
              <a:defRPr sz="2400" b="0" i="0">
                <a:solidFill>
                  <a:schemeClr val="tx1">
                    <a:lumMod val="85000"/>
                    <a:lumOff val="15000"/>
                  </a:schemeClr>
                </a:solidFill>
                <a:latin typeface="+mj-lt"/>
                <a:cs typeface="Arial"/>
              </a:defRPr>
            </a:lvl2pPr>
            <a:lvl3pPr>
              <a:lnSpc>
                <a:spcPct val="110000"/>
              </a:lnSpc>
              <a:spcAft>
                <a:spcPts val="1000"/>
              </a:spcAft>
              <a:defRPr sz="2400" b="0" i="0">
                <a:solidFill>
                  <a:schemeClr val="tx1">
                    <a:lumMod val="85000"/>
                    <a:lumOff val="15000"/>
                  </a:schemeClr>
                </a:solidFill>
                <a:latin typeface="+mj-lt"/>
                <a:cs typeface="Arial"/>
              </a:defRPr>
            </a:lvl3pPr>
            <a:lvl4pPr>
              <a:lnSpc>
                <a:spcPct val="110000"/>
              </a:lnSpc>
              <a:spcAft>
                <a:spcPts val="1000"/>
              </a:spcAft>
              <a:defRPr sz="2400" b="0" i="0">
                <a:solidFill>
                  <a:schemeClr val="tx1">
                    <a:lumMod val="85000"/>
                    <a:lumOff val="15000"/>
                  </a:schemeClr>
                </a:solidFill>
                <a:latin typeface="+mj-lt"/>
                <a:cs typeface="Arial"/>
              </a:defRPr>
            </a:lvl4pPr>
            <a:lvl5pPr>
              <a:lnSpc>
                <a:spcPct val="110000"/>
              </a:lnSpc>
              <a:spcAft>
                <a:spcPts val="1000"/>
              </a:spcAft>
              <a:defRPr sz="2400" b="0" i="0">
                <a:solidFill>
                  <a:schemeClr val="tx1">
                    <a:lumMod val="85000"/>
                    <a:lumOff val="15000"/>
                  </a:schemeClr>
                </a:solidFill>
                <a:latin typeface="+mj-lt"/>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footer.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126945"/>
            <a:ext cx="12192000" cy="747159"/>
          </a:xfrm>
          <a:prstGeom prst="rect">
            <a:avLst/>
          </a:prstGeom>
        </p:spPr>
      </p:pic>
      <p:pic>
        <p:nvPicPr>
          <p:cNvPr id="12" name="Picture 11"/>
          <p:cNvPicPr>
            <a:picLocks noChangeAspect="1"/>
          </p:cNvPicPr>
          <p:nvPr userDrawn="1"/>
        </p:nvPicPr>
        <p:blipFill>
          <a:blip r:embed="rId4"/>
          <a:stretch>
            <a:fillRect/>
          </a:stretch>
        </p:blipFill>
        <p:spPr>
          <a:xfrm>
            <a:off x="829101" y="6278185"/>
            <a:ext cx="2794633" cy="469099"/>
          </a:xfrm>
          <a:prstGeom prst="rect">
            <a:avLst/>
          </a:prstGeom>
        </p:spPr>
      </p:pic>
    </p:spTree>
    <p:extLst>
      <p:ext uri="{BB962C8B-B14F-4D97-AF65-F5344CB8AC3E}">
        <p14:creationId xmlns:p14="http://schemas.microsoft.com/office/powerpoint/2010/main" val="1852983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ck Layout">
    <p:spTree>
      <p:nvGrpSpPr>
        <p:cNvPr id="1" name=""/>
        <p:cNvGrpSpPr/>
        <p:nvPr/>
      </p:nvGrpSpPr>
      <p:grpSpPr>
        <a:xfrm>
          <a:off x="0" y="0"/>
          <a:ext cx="0" cy="0"/>
          <a:chOff x="0" y="0"/>
          <a:chExt cx="0" cy="0"/>
        </a:xfrm>
      </p:grpSpPr>
      <p:pic>
        <p:nvPicPr>
          <p:cNvPr id="11" name="Picture 10" descr="chalkboar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17"/>
            <a:ext cx="12192000" cy="6856161"/>
          </a:xfrm>
          <a:prstGeom prst="rect">
            <a:avLst/>
          </a:prstGeom>
        </p:spPr>
      </p:pic>
      <p:sp>
        <p:nvSpPr>
          <p:cNvPr id="14" name="Title 1"/>
          <p:cNvSpPr>
            <a:spLocks noGrp="1"/>
          </p:cNvSpPr>
          <p:nvPr>
            <p:ph type="title"/>
          </p:nvPr>
        </p:nvSpPr>
        <p:spPr>
          <a:xfrm>
            <a:off x="609600" y="424547"/>
            <a:ext cx="10972800" cy="602329"/>
          </a:xfrm>
          <a:prstGeom prst="rect">
            <a:avLst/>
          </a:prstGeom>
        </p:spPr>
        <p:txBody>
          <a:bodyPr/>
          <a:lstStyle>
            <a:lvl1pPr algn="ctr">
              <a:defRPr sz="3800" b="1" i="0">
                <a:solidFill>
                  <a:srgbClr val="A7C138"/>
                </a:solidFill>
                <a:latin typeface="+mj-lt"/>
                <a:cs typeface="Georgia"/>
              </a:defRPr>
            </a:lvl1pPr>
          </a:lstStyle>
          <a:p>
            <a:r>
              <a:rPr lang="en-US"/>
              <a:t>Click to edit Master title style</a:t>
            </a:r>
          </a:p>
        </p:txBody>
      </p:sp>
      <p:sp>
        <p:nvSpPr>
          <p:cNvPr id="15" name="Content Placeholder 2"/>
          <p:cNvSpPr>
            <a:spLocks noGrp="1"/>
          </p:cNvSpPr>
          <p:nvPr>
            <p:ph idx="1"/>
          </p:nvPr>
        </p:nvSpPr>
        <p:spPr>
          <a:xfrm>
            <a:off x="609600" y="1305401"/>
            <a:ext cx="10972800" cy="4242832"/>
          </a:xfrm>
          <a:prstGeom prst="rect">
            <a:avLst/>
          </a:prstGeom>
          <a:ln>
            <a:noFill/>
          </a:ln>
        </p:spPr>
        <p:txBody>
          <a:bodyPr>
            <a:normAutofit/>
          </a:bodyPr>
          <a:lstStyle>
            <a:lvl1pPr marL="342900" indent="-342900">
              <a:lnSpc>
                <a:spcPct val="110000"/>
              </a:lnSpc>
              <a:spcBef>
                <a:spcPts val="0"/>
              </a:spcBef>
              <a:spcAft>
                <a:spcPts val="1000"/>
              </a:spcAft>
              <a:buFont typeface="Arial"/>
              <a:buChar char="•"/>
              <a:defRPr sz="2400" b="0" i="0">
                <a:solidFill>
                  <a:schemeClr val="bg1"/>
                </a:solidFill>
                <a:latin typeface="+mj-lt"/>
                <a:cs typeface="Georgia"/>
              </a:defRPr>
            </a:lvl1pPr>
            <a:lvl2pPr>
              <a:lnSpc>
                <a:spcPct val="110000"/>
              </a:lnSpc>
              <a:spcAft>
                <a:spcPts val="1000"/>
              </a:spcAft>
              <a:buFont typeface="Calibri" pitchFamily="34" charset="0"/>
              <a:buChar char="»"/>
              <a:defRPr sz="2400" b="0" i="0">
                <a:solidFill>
                  <a:schemeClr val="bg1"/>
                </a:solidFill>
                <a:latin typeface="+mj-lt"/>
                <a:cs typeface="Arial"/>
              </a:defRPr>
            </a:lvl2pPr>
            <a:lvl3pPr>
              <a:lnSpc>
                <a:spcPct val="110000"/>
              </a:lnSpc>
              <a:spcAft>
                <a:spcPts val="1000"/>
              </a:spcAft>
              <a:defRPr sz="2400" b="0" i="0">
                <a:solidFill>
                  <a:schemeClr val="bg1"/>
                </a:solidFill>
                <a:latin typeface="+mj-lt"/>
                <a:cs typeface="Arial"/>
              </a:defRPr>
            </a:lvl3pPr>
            <a:lvl4pPr>
              <a:lnSpc>
                <a:spcPct val="110000"/>
              </a:lnSpc>
              <a:spcAft>
                <a:spcPts val="1000"/>
              </a:spcAft>
              <a:defRPr sz="2400" b="0" i="0">
                <a:solidFill>
                  <a:schemeClr val="bg1"/>
                </a:solidFill>
                <a:latin typeface="+mj-lt"/>
                <a:cs typeface="Arial"/>
              </a:defRPr>
            </a:lvl4pPr>
            <a:lvl5pPr>
              <a:lnSpc>
                <a:spcPct val="110000"/>
              </a:lnSpc>
              <a:spcAft>
                <a:spcPts val="1000"/>
              </a:spcAft>
              <a:defRPr sz="2400" b="0" i="0">
                <a:solidFill>
                  <a:schemeClr val="bg1"/>
                </a:solidFill>
                <a:latin typeface="+mj-lt"/>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footer.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126945"/>
            <a:ext cx="12192000" cy="747159"/>
          </a:xfrm>
          <a:prstGeom prst="rect">
            <a:avLst/>
          </a:prstGeom>
        </p:spPr>
      </p:pic>
      <p:pic>
        <p:nvPicPr>
          <p:cNvPr id="8" name="Picture 7"/>
          <p:cNvPicPr>
            <a:picLocks noChangeAspect="1"/>
          </p:cNvPicPr>
          <p:nvPr userDrawn="1"/>
        </p:nvPicPr>
        <p:blipFill>
          <a:blip r:embed="rId4"/>
          <a:stretch>
            <a:fillRect/>
          </a:stretch>
        </p:blipFill>
        <p:spPr>
          <a:xfrm>
            <a:off x="829101" y="6278185"/>
            <a:ext cx="2794633" cy="469099"/>
          </a:xfrm>
          <a:prstGeom prst="rect">
            <a:avLst/>
          </a:prstGeom>
        </p:spPr>
      </p:pic>
    </p:spTree>
    <p:extLst>
      <p:ext uri="{BB962C8B-B14F-4D97-AF65-F5344CB8AC3E}">
        <p14:creationId xmlns:p14="http://schemas.microsoft.com/office/powerpoint/2010/main" val="32312427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5" name="Picture 4" descr="chalkboar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87744"/>
          </a:xfrm>
          <a:prstGeom prst="rect">
            <a:avLst/>
          </a:prstGeom>
        </p:spPr>
      </p:pic>
      <p:sp>
        <p:nvSpPr>
          <p:cNvPr id="9" name="Text Placeholder 7"/>
          <p:cNvSpPr>
            <a:spLocks noGrp="1"/>
          </p:cNvSpPr>
          <p:nvPr>
            <p:ph type="body" sz="quarter" idx="11" hasCustomPrompt="1"/>
          </p:nvPr>
        </p:nvSpPr>
        <p:spPr>
          <a:xfrm>
            <a:off x="624417" y="1262063"/>
            <a:ext cx="7571316" cy="3848417"/>
          </a:xfrm>
          <a:prstGeom prst="rect">
            <a:avLst/>
          </a:prstGeom>
        </p:spPr>
        <p:txBody>
          <a:bodyPr vert="horz"/>
          <a:lstStyle>
            <a:lvl1pPr marL="0" indent="0">
              <a:lnSpc>
                <a:spcPct val="80000"/>
              </a:lnSpc>
              <a:buNone/>
              <a:defRPr sz="5200" b="1" i="0">
                <a:solidFill>
                  <a:schemeClr val="bg1"/>
                </a:solidFill>
                <a:latin typeface="+mj-lt"/>
                <a:cs typeface="Georgia"/>
              </a:defRPr>
            </a:lvl1pPr>
            <a:lvl2pPr marL="457200" indent="0">
              <a:buNone/>
              <a:defRPr b="1" i="0">
                <a:solidFill>
                  <a:srgbClr val="FFFFFF"/>
                </a:solidFill>
                <a:latin typeface="Georgia"/>
                <a:cs typeface="Georgia"/>
              </a:defRPr>
            </a:lvl2pPr>
            <a:lvl3pPr marL="914400" indent="0">
              <a:buNone/>
              <a:defRPr b="1" i="0">
                <a:solidFill>
                  <a:srgbClr val="FFFFFF"/>
                </a:solidFill>
                <a:latin typeface="Georgia"/>
                <a:cs typeface="Georgia"/>
              </a:defRPr>
            </a:lvl3pPr>
            <a:lvl4pPr marL="1371600" indent="0">
              <a:buNone/>
              <a:defRPr b="1" i="0">
                <a:solidFill>
                  <a:srgbClr val="FFFFFF"/>
                </a:solidFill>
                <a:latin typeface="Georgia"/>
                <a:cs typeface="Georgia"/>
              </a:defRPr>
            </a:lvl4pPr>
            <a:lvl5pPr marL="1828800" indent="0">
              <a:buNone/>
              <a:defRPr b="1" i="0">
                <a:solidFill>
                  <a:srgbClr val="FFFFFF"/>
                </a:solidFill>
                <a:latin typeface="Georgia"/>
                <a:cs typeface="Georgia"/>
              </a:defRPr>
            </a:lvl5pPr>
          </a:lstStyle>
          <a:p>
            <a:pPr lvl="0"/>
            <a:r>
              <a:rPr lang="en-US"/>
              <a:t>Click to edit</a:t>
            </a:r>
            <a:br>
              <a:rPr lang="en-US"/>
            </a:br>
            <a:r>
              <a:rPr lang="en-US"/>
              <a:t>Master text styles</a:t>
            </a:r>
          </a:p>
        </p:txBody>
      </p:sp>
      <p:pic>
        <p:nvPicPr>
          <p:cNvPr id="11" name="Picture 10" descr="footer.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107193"/>
            <a:ext cx="12192000" cy="766911"/>
          </a:xfrm>
          <a:prstGeom prst="rect">
            <a:avLst/>
          </a:prstGeom>
        </p:spPr>
      </p:pic>
      <p:pic>
        <p:nvPicPr>
          <p:cNvPr id="12" name="Picture 11"/>
          <p:cNvPicPr>
            <a:picLocks noChangeAspect="1"/>
          </p:cNvPicPr>
          <p:nvPr userDrawn="1"/>
        </p:nvPicPr>
        <p:blipFill>
          <a:blip r:embed="rId4"/>
          <a:stretch>
            <a:fillRect/>
          </a:stretch>
        </p:blipFill>
        <p:spPr>
          <a:xfrm>
            <a:off x="829101" y="6267045"/>
            <a:ext cx="2794633" cy="469099"/>
          </a:xfrm>
          <a:prstGeom prst="rect">
            <a:avLst/>
          </a:prstGeom>
        </p:spPr>
      </p:pic>
    </p:spTree>
    <p:extLst>
      <p:ext uri="{BB962C8B-B14F-4D97-AF65-F5344CB8AC3E}">
        <p14:creationId xmlns:p14="http://schemas.microsoft.com/office/powerpoint/2010/main" val="57423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Photo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829101" y="6267045"/>
            <a:ext cx="2794633" cy="469099"/>
          </a:xfrm>
          <a:prstGeom prst="rect">
            <a:avLst/>
          </a:prstGeom>
        </p:spPr>
      </p:pic>
      <p:pic>
        <p:nvPicPr>
          <p:cNvPr id="5" name="Picture 4" descr="footer.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126945"/>
            <a:ext cx="12192000" cy="747159"/>
          </a:xfrm>
          <a:prstGeom prst="rect">
            <a:avLst/>
          </a:prstGeom>
        </p:spPr>
      </p:pic>
      <p:pic>
        <p:nvPicPr>
          <p:cNvPr id="6" name="Picture 5"/>
          <p:cNvPicPr>
            <a:picLocks noChangeAspect="1"/>
          </p:cNvPicPr>
          <p:nvPr userDrawn="1"/>
        </p:nvPicPr>
        <p:blipFill>
          <a:blip r:embed="rId2"/>
          <a:stretch>
            <a:fillRect/>
          </a:stretch>
        </p:blipFill>
        <p:spPr>
          <a:xfrm>
            <a:off x="829101" y="6278185"/>
            <a:ext cx="2794633" cy="469099"/>
          </a:xfrm>
          <a:prstGeom prst="rect">
            <a:avLst/>
          </a:prstGeom>
        </p:spPr>
      </p:pic>
    </p:spTree>
    <p:extLst>
      <p:ext uri="{BB962C8B-B14F-4D97-AF65-F5344CB8AC3E}">
        <p14:creationId xmlns:p14="http://schemas.microsoft.com/office/powerpoint/2010/main" val="42004176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Divider Slide">
    <p:spTree>
      <p:nvGrpSpPr>
        <p:cNvPr id="1" name=""/>
        <p:cNvGrpSpPr/>
        <p:nvPr/>
      </p:nvGrpSpPr>
      <p:grpSpPr>
        <a:xfrm>
          <a:off x="0" y="0"/>
          <a:ext cx="0" cy="0"/>
          <a:chOff x="0" y="0"/>
          <a:chExt cx="0" cy="0"/>
        </a:xfrm>
      </p:grpSpPr>
      <p:pic>
        <p:nvPicPr>
          <p:cNvPr id="5" name="Picture 4" descr="chalkboar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9" name="Text Placeholder 7"/>
          <p:cNvSpPr>
            <a:spLocks noGrp="1"/>
          </p:cNvSpPr>
          <p:nvPr>
            <p:ph type="body" sz="quarter" idx="11" hasCustomPrompt="1"/>
          </p:nvPr>
        </p:nvSpPr>
        <p:spPr>
          <a:xfrm>
            <a:off x="624417" y="1262063"/>
            <a:ext cx="7571316" cy="3848417"/>
          </a:xfrm>
          <a:prstGeom prst="rect">
            <a:avLst/>
          </a:prstGeom>
        </p:spPr>
        <p:txBody>
          <a:bodyPr vert="horz"/>
          <a:lstStyle>
            <a:lvl1pPr marL="0" indent="0">
              <a:lnSpc>
                <a:spcPct val="80000"/>
              </a:lnSpc>
              <a:buNone/>
              <a:defRPr sz="5200" b="1" i="0">
                <a:solidFill>
                  <a:schemeClr val="bg1"/>
                </a:solidFill>
                <a:latin typeface="+mj-lt"/>
                <a:cs typeface="Georgia"/>
              </a:defRPr>
            </a:lvl1pPr>
            <a:lvl2pPr marL="457200" indent="0">
              <a:buNone/>
              <a:defRPr b="1" i="0">
                <a:solidFill>
                  <a:srgbClr val="FFFFFF"/>
                </a:solidFill>
                <a:latin typeface="Georgia"/>
                <a:cs typeface="Georgia"/>
              </a:defRPr>
            </a:lvl2pPr>
            <a:lvl3pPr marL="914400" indent="0">
              <a:buNone/>
              <a:defRPr b="1" i="0">
                <a:solidFill>
                  <a:srgbClr val="FFFFFF"/>
                </a:solidFill>
                <a:latin typeface="Georgia"/>
                <a:cs typeface="Georgia"/>
              </a:defRPr>
            </a:lvl3pPr>
            <a:lvl4pPr marL="1371600" indent="0">
              <a:buNone/>
              <a:defRPr b="1" i="0">
                <a:solidFill>
                  <a:srgbClr val="FFFFFF"/>
                </a:solidFill>
                <a:latin typeface="Georgia"/>
                <a:cs typeface="Georgia"/>
              </a:defRPr>
            </a:lvl4pPr>
            <a:lvl5pPr marL="1828800" indent="0">
              <a:buNone/>
              <a:defRPr b="1" i="0">
                <a:solidFill>
                  <a:srgbClr val="FFFFFF"/>
                </a:solidFill>
                <a:latin typeface="Georgia"/>
                <a:cs typeface="Georgia"/>
              </a:defRPr>
            </a:lvl5pPr>
          </a:lstStyle>
          <a:p>
            <a:pPr lvl="0"/>
            <a:r>
              <a:rPr lang="en-US"/>
              <a:t>Click to edit</a:t>
            </a:r>
            <a:br>
              <a:rPr lang="en-US"/>
            </a:br>
            <a:r>
              <a:rPr lang="en-US"/>
              <a:t>Master text styles</a:t>
            </a:r>
          </a:p>
        </p:txBody>
      </p:sp>
      <p:pic>
        <p:nvPicPr>
          <p:cNvPr id="11" name="Picture 10" descr="footer.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126945"/>
            <a:ext cx="12192000" cy="747159"/>
          </a:xfrm>
          <a:prstGeom prst="rect">
            <a:avLst/>
          </a:prstGeom>
        </p:spPr>
      </p:pic>
      <p:pic>
        <p:nvPicPr>
          <p:cNvPr id="12" name="Picture 11"/>
          <p:cNvPicPr>
            <a:picLocks noChangeAspect="1"/>
          </p:cNvPicPr>
          <p:nvPr userDrawn="1"/>
        </p:nvPicPr>
        <p:blipFill>
          <a:blip r:embed="rId4"/>
          <a:stretch>
            <a:fillRect/>
          </a:stretch>
        </p:blipFill>
        <p:spPr>
          <a:xfrm>
            <a:off x="829101" y="6278185"/>
            <a:ext cx="2794633" cy="469099"/>
          </a:xfrm>
          <a:prstGeom prst="rect">
            <a:avLst/>
          </a:prstGeom>
        </p:spPr>
      </p:pic>
    </p:spTree>
    <p:extLst>
      <p:ext uri="{BB962C8B-B14F-4D97-AF65-F5344CB8AC3E}">
        <p14:creationId xmlns:p14="http://schemas.microsoft.com/office/powerpoint/2010/main" val="22864797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521883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59344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425103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11868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Text Placeholder 3"/>
          <p:cNvSpPr>
            <a:spLocks noGrp="1"/>
          </p:cNvSpPr>
          <p:nvPr>
            <p:ph type="body" sz="quarter" idx="13" hasCustomPrompt="1"/>
          </p:nvPr>
        </p:nvSpPr>
        <p:spPr>
          <a:xfrm>
            <a:off x="3786718" y="2468564"/>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0684921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780824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849588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023674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070193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969110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483448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686466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532770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33326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85031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userDrawn="1"/>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pic>
        <p:nvPicPr>
          <p:cNvPr id="14" name="Picture 13"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8550923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362971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270441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pic>
        <p:nvPicPr>
          <p:cNvPr id="4" name="Picture 2" descr="usda-logo"/>
          <p:cNvPicPr>
            <a:picLocks noChangeAspect="1" noChangeArrowheads="1"/>
          </p:cNvPicPr>
          <p:nvPr userDrawn="1"/>
        </p:nvPicPr>
        <p:blipFill>
          <a:blip r:embed="rId2" cstate="print"/>
          <a:srcRect/>
          <a:stretch>
            <a:fillRect/>
          </a:stretch>
        </p:blipFill>
        <p:spPr bwMode="auto">
          <a:xfrm>
            <a:off x="609600" y="381000"/>
            <a:ext cx="1727200" cy="935038"/>
          </a:xfrm>
          <a:prstGeom prst="rect">
            <a:avLst/>
          </a:prstGeom>
          <a:noFill/>
          <a:ln w="9525">
            <a:noFill/>
            <a:miter lim="800000"/>
            <a:headEnd/>
            <a:tailEnd/>
          </a:ln>
        </p:spPr>
      </p:pic>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p:txBody>
          <a:bodyPr/>
          <a:lstStyle>
            <a:lvl1pPr>
              <a:defRPr/>
            </a:lvl1pPr>
          </a:lstStyle>
          <a:p>
            <a:pPr>
              <a:defRPr/>
            </a:pPr>
            <a:fld id="{8C8B0BB1-B3CE-43E3-87A9-5D7C8785D0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026926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4498848" y="1215510"/>
            <a:ext cx="6973824" cy="836785"/>
          </a:xfrm>
        </p:spPr>
        <p:txBody>
          <a:bodyPr/>
          <a:lstStyle/>
          <a:p>
            <a:r>
              <a:rPr lang="en-US"/>
              <a:t>HEADLINE HERE</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2939" y="941832"/>
            <a:ext cx="3730752" cy="4974336"/>
          </a:xfrm>
          <a:prstGeom prst="rect">
            <a:avLst/>
          </a:prstGeom>
        </p:spPr>
      </p:pic>
      <p:sp>
        <p:nvSpPr>
          <p:cNvPr id="12" name="Text Placeholder 11"/>
          <p:cNvSpPr>
            <a:spLocks noGrp="1"/>
          </p:cNvSpPr>
          <p:nvPr>
            <p:ph type="body" sz="quarter" idx="10"/>
          </p:nvPr>
        </p:nvSpPr>
        <p:spPr>
          <a:xfrm>
            <a:off x="4498784" y="2052638"/>
            <a:ext cx="6973888" cy="3646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11948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32910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5" name="Text Placeholder 8"/>
          <p:cNvSpPr>
            <a:spLocks noGrp="1"/>
          </p:cNvSpPr>
          <p:nvPr>
            <p:ph type="body" sz="quarter" idx="11" hasCustomPrompt="1"/>
          </p:nvPr>
        </p:nvSpPr>
        <p:spPr>
          <a:xfrm>
            <a:off x="768097" y="1663700"/>
            <a:ext cx="5687187" cy="3475038"/>
          </a:xfrm>
        </p:spPr>
        <p:txBody>
          <a:bodyPr/>
          <a:lstStyle>
            <a:lvl1pPr marL="0" marR="0" indent="0" algn="l" defTabSz="914400" rtl="0" eaLnBrk="1" fontAlgn="auto" latinLnBrk="0" hangingPunct="1">
              <a:lnSpc>
                <a:spcPct val="90000"/>
              </a:lnSpc>
              <a:spcBef>
                <a:spcPts val="1000"/>
              </a:spcBef>
              <a:spcAft>
                <a:spcPts val="0"/>
              </a:spcAft>
              <a:buClr>
                <a:srgbClr val="C5D92F"/>
              </a:buClr>
              <a:buSzTx/>
              <a:buFontTx/>
              <a:buNone/>
              <a:tabLst/>
              <a:defRPr b="1" i="0">
                <a:solidFill>
                  <a:srgbClr val="24408E"/>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0" marR="0" lvl="0" indent="0" algn="l" defTabSz="914400" rtl="0" eaLnBrk="1" fontAlgn="auto" latinLnBrk="0" hangingPunct="1">
              <a:lnSpc>
                <a:spcPct val="90000"/>
              </a:lnSpc>
              <a:spcBef>
                <a:spcPts val="1000"/>
              </a:spcBef>
              <a:spcAft>
                <a:spcPts val="0"/>
              </a:spcAft>
              <a:buClr>
                <a:srgbClr val="C5D92F"/>
              </a:buClr>
              <a:buSzTx/>
              <a:buFontTx/>
              <a:buNone/>
              <a:tabLst/>
              <a:defRPr/>
            </a:pPr>
            <a:r>
              <a:rPr lang="en-US"/>
              <a:t>Callout or information here.</a:t>
            </a:r>
          </a:p>
          <a:p>
            <a:pPr marL="0" marR="0" lvl="0" indent="0" algn="l" defTabSz="914400" rtl="0" eaLnBrk="1" fontAlgn="auto" latinLnBrk="0" hangingPunct="1">
              <a:lnSpc>
                <a:spcPct val="90000"/>
              </a:lnSpc>
              <a:spcBef>
                <a:spcPts val="1000"/>
              </a:spcBef>
              <a:spcAft>
                <a:spcPts val="0"/>
              </a:spcAft>
              <a:buClr>
                <a:srgbClr val="C5D92F"/>
              </a:buClr>
              <a:buSzTx/>
              <a:buFontTx/>
              <a:buNone/>
              <a:tabLst/>
              <a:defRPr/>
            </a:pPr>
            <a:r>
              <a:rPr lang="en-US"/>
              <a:t>Callout or information here.</a:t>
            </a:r>
          </a:p>
          <a:p>
            <a:pPr marL="0" marR="0" lvl="0" indent="0" algn="l" defTabSz="914400" rtl="0" eaLnBrk="1" fontAlgn="auto" latinLnBrk="0" hangingPunct="1">
              <a:lnSpc>
                <a:spcPct val="90000"/>
              </a:lnSpc>
              <a:spcBef>
                <a:spcPts val="1000"/>
              </a:spcBef>
              <a:spcAft>
                <a:spcPts val="0"/>
              </a:spcAft>
              <a:buClr>
                <a:srgbClr val="C5D92F"/>
              </a:buClr>
              <a:buSzTx/>
              <a:buFontTx/>
              <a:buNone/>
              <a:tabLst/>
              <a:defRPr/>
            </a:pPr>
            <a:r>
              <a:rPr lang="en-US"/>
              <a:t>Callout or information here.</a:t>
            </a:r>
          </a:p>
          <a:p>
            <a:pPr marL="0" marR="0" lvl="0" indent="0" algn="l" defTabSz="914400" rtl="0" eaLnBrk="1" fontAlgn="auto" latinLnBrk="0" hangingPunct="1">
              <a:lnSpc>
                <a:spcPct val="90000"/>
              </a:lnSpc>
              <a:spcBef>
                <a:spcPts val="1000"/>
              </a:spcBef>
              <a:spcAft>
                <a:spcPts val="0"/>
              </a:spcAft>
              <a:buClr>
                <a:srgbClr val="C5D92F"/>
              </a:buClr>
              <a:buSzTx/>
              <a:buFontTx/>
              <a:buNone/>
              <a:tabLst/>
              <a:defRPr/>
            </a:pPr>
            <a:r>
              <a:rPr lang="en-US"/>
              <a:t>Callout or information here.</a:t>
            </a:r>
          </a:p>
          <a:p>
            <a:pPr marL="0" marR="0" lvl="0" indent="0" algn="l" defTabSz="914400" rtl="0" eaLnBrk="1" fontAlgn="auto" latinLnBrk="0" hangingPunct="1">
              <a:lnSpc>
                <a:spcPct val="90000"/>
              </a:lnSpc>
              <a:spcBef>
                <a:spcPts val="1000"/>
              </a:spcBef>
              <a:spcAft>
                <a:spcPts val="0"/>
              </a:spcAft>
              <a:buClr>
                <a:srgbClr val="C5D92F"/>
              </a:buClr>
              <a:buSzTx/>
              <a:buFontTx/>
              <a:buNone/>
              <a:tabLst/>
              <a:defRPr/>
            </a:pPr>
            <a:r>
              <a:rPr lang="en-US"/>
              <a:t>Callout or information here.</a:t>
            </a:r>
          </a:p>
          <a:p>
            <a:pPr marL="0" marR="0" lvl="0" indent="0" algn="l" defTabSz="914400" rtl="0" eaLnBrk="1" fontAlgn="auto" latinLnBrk="0" hangingPunct="1">
              <a:lnSpc>
                <a:spcPct val="90000"/>
              </a:lnSpc>
              <a:spcBef>
                <a:spcPts val="1000"/>
              </a:spcBef>
              <a:spcAft>
                <a:spcPts val="0"/>
              </a:spcAft>
              <a:buClr>
                <a:srgbClr val="C5D92F"/>
              </a:buClr>
              <a:buSzTx/>
              <a:buFontTx/>
              <a:buNone/>
              <a:tabLst/>
              <a:defRPr/>
            </a:pPr>
            <a:r>
              <a:rPr lang="en-US"/>
              <a:t>Callout or information here.</a:t>
            </a:r>
          </a:p>
          <a:p>
            <a:pPr marL="0" marR="0" lvl="0" indent="0" algn="l" defTabSz="914400" rtl="0" eaLnBrk="1" fontAlgn="auto" latinLnBrk="0" hangingPunct="1">
              <a:lnSpc>
                <a:spcPct val="90000"/>
              </a:lnSpc>
              <a:spcBef>
                <a:spcPts val="1000"/>
              </a:spcBef>
              <a:spcAft>
                <a:spcPts val="0"/>
              </a:spcAft>
              <a:buClr>
                <a:srgbClr val="C5D92F"/>
              </a:buClr>
              <a:buSzTx/>
              <a:buFontTx/>
              <a:buNone/>
              <a:tabLst/>
              <a:defRPr/>
            </a:pPr>
            <a:r>
              <a:rPr lang="en-US"/>
              <a:t>Callout or information here.</a:t>
            </a:r>
          </a:p>
          <a:p>
            <a:pPr marL="0" marR="0" lvl="0" indent="0" algn="l" defTabSz="914400" rtl="0" eaLnBrk="1" fontAlgn="auto" latinLnBrk="0" hangingPunct="1">
              <a:lnSpc>
                <a:spcPct val="90000"/>
              </a:lnSpc>
              <a:spcBef>
                <a:spcPts val="1000"/>
              </a:spcBef>
              <a:spcAft>
                <a:spcPts val="0"/>
              </a:spcAft>
              <a:buClr>
                <a:srgbClr val="C5D92F"/>
              </a:buClr>
              <a:buSzTx/>
              <a:buFontTx/>
              <a:buNone/>
              <a:tabLst/>
              <a:defRPr/>
            </a:pPr>
            <a:r>
              <a:rPr lang="en-US"/>
              <a:t>Callout or information here.</a:t>
            </a:r>
          </a:p>
          <a:p>
            <a:pPr marL="0" marR="0" lvl="0" indent="0" algn="l" defTabSz="914400" rtl="0" eaLnBrk="1" fontAlgn="auto" latinLnBrk="0" hangingPunct="1">
              <a:lnSpc>
                <a:spcPct val="90000"/>
              </a:lnSpc>
              <a:spcBef>
                <a:spcPts val="1000"/>
              </a:spcBef>
              <a:spcAft>
                <a:spcPts val="0"/>
              </a:spcAft>
              <a:buClr>
                <a:srgbClr val="C5D92F"/>
              </a:buClr>
              <a:buSzTx/>
              <a:buFontTx/>
              <a:buNone/>
              <a:tabLst/>
              <a:defRPr/>
            </a:pPr>
            <a:endParaRPr lang="en-US"/>
          </a:p>
          <a:p>
            <a:pPr lvl="0"/>
            <a:endParaRPr lang="en-US"/>
          </a:p>
        </p:txBody>
      </p:sp>
      <p:sp>
        <p:nvSpPr>
          <p:cNvPr id="6" name="Picture Placeholder 7"/>
          <p:cNvSpPr>
            <a:spLocks noGrp="1"/>
          </p:cNvSpPr>
          <p:nvPr>
            <p:ph type="pic" sz="quarter" idx="10"/>
          </p:nvPr>
        </p:nvSpPr>
        <p:spPr>
          <a:xfrm>
            <a:off x="7210827" y="914400"/>
            <a:ext cx="5029200" cy="5033319"/>
          </a:xfrm>
          <a:blipFill>
            <a:blip r:embed="rId2"/>
            <a:srcRect/>
            <a:stretch>
              <a:fillRect l="704" t="-19035" r="1114" b="-33567"/>
            </a:stretch>
          </a:blipFill>
        </p:spPr>
        <p:txBody>
          <a:bodyPr/>
          <a:lstStyle/>
          <a:p>
            <a:endParaRPr lang="en-US"/>
          </a:p>
        </p:txBody>
      </p:sp>
    </p:spTree>
    <p:extLst>
      <p:ext uri="{BB962C8B-B14F-4D97-AF65-F5344CB8AC3E}">
        <p14:creationId xmlns:p14="http://schemas.microsoft.com/office/powerpoint/2010/main" val="23086766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Section Titl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745720"/>
            <a:ext cx="9144000" cy="1368398"/>
          </a:xfrm>
        </p:spPr>
        <p:txBody>
          <a:bodyPr/>
          <a:lstStyle>
            <a:lvl1pPr marL="0" indent="0" algn="ctr">
              <a:buNone/>
              <a:defRPr sz="1800" b="0" i="0">
                <a:solidFill>
                  <a:schemeClr val="bg1"/>
                </a:solidFill>
                <a:latin typeface="Rockwell" charset="0"/>
                <a:ea typeface="Rockwell" charset="0"/>
                <a:cs typeface="Rockwel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8463102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Comparison">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98848" y="1215512"/>
            <a:ext cx="6973824" cy="836785"/>
          </a:xfrm>
        </p:spPr>
        <p:txBody>
          <a:bodyPr/>
          <a:lstStyle/>
          <a:p>
            <a:r>
              <a:rPr lang="en-US"/>
              <a:t>HEADLINE HERE</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821" y="1035314"/>
            <a:ext cx="3657835" cy="4805660"/>
          </a:xfrm>
          <a:prstGeom prst="rect">
            <a:avLst/>
          </a:prstGeom>
        </p:spPr>
      </p:pic>
      <p:sp>
        <p:nvSpPr>
          <p:cNvPr id="15" name="Text Placeholder 14"/>
          <p:cNvSpPr>
            <a:spLocks noGrp="1"/>
          </p:cNvSpPr>
          <p:nvPr>
            <p:ph type="body" sz="quarter" idx="10"/>
          </p:nvPr>
        </p:nvSpPr>
        <p:spPr>
          <a:xfrm>
            <a:off x="4498848" y="2052638"/>
            <a:ext cx="6973888" cy="36464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1983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4" name="Picture 13"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47087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userDrawn="1"/>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
        <p:nvSpPr>
          <p:cNvPr id="5" name="Text Placeholder 4"/>
          <p:cNvSpPr>
            <a:spLocks noGrp="1"/>
          </p:cNvSpPr>
          <p:nvPr>
            <p:ph type="body" sz="quarter" idx="14" hasCustomPrompt="1"/>
          </p:nvPr>
        </p:nvSpPr>
        <p:spPr>
          <a:xfrm>
            <a:off x="6850303" y="2916239"/>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a:t>
            </a:r>
            <a:r>
              <a:rPr lang="en-US" err="1"/>
              <a:t>exa-mple</a:t>
            </a:r>
            <a:r>
              <a:rPr lang="en-US"/>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658848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userDrawn="1"/>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
        <p:nvSpPr>
          <p:cNvPr id="9" name="Text Placeholder 4"/>
          <p:cNvSpPr>
            <a:spLocks noGrp="1"/>
          </p:cNvSpPr>
          <p:nvPr>
            <p:ph type="body" sz="quarter" idx="14" hasCustomPrompt="1"/>
          </p:nvPr>
        </p:nvSpPr>
        <p:spPr>
          <a:xfrm>
            <a:off x="5587735" y="2509838"/>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698245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1659829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sp>
        <p:nvSpPr>
          <p:cNvPr id="5" name="Rectangle 4"/>
          <p:cNvSpPr/>
          <p:nvPr userDrawn="1"/>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1662333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9" Type="http://schemas.openxmlformats.org/officeDocument/2006/relationships/image" Target="../media/image1.jpeg"/><Relationship Id="rId21" Type="http://schemas.openxmlformats.org/officeDocument/2006/relationships/slideLayout" Target="../slideLayouts/slideLayout31.xml"/><Relationship Id="rId34" Type="http://schemas.openxmlformats.org/officeDocument/2006/relationships/slideLayout" Target="../slideLayouts/slideLayout44.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slideLayout" Target="../slideLayouts/slideLayout43.xml"/><Relationship Id="rId38" Type="http://schemas.openxmlformats.org/officeDocument/2006/relationships/theme" Target="../theme/theme2.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slideLayout" Target="../slideLayouts/slideLayout42.xml"/><Relationship Id="rId37" Type="http://schemas.openxmlformats.org/officeDocument/2006/relationships/slideLayout" Target="../slideLayouts/slideLayout47.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36" Type="http://schemas.openxmlformats.org/officeDocument/2006/relationships/slideLayout" Target="../slideLayouts/slideLayout46.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slideLayout" Target="../slideLayouts/slideLayout41.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 Id="rId35" Type="http://schemas.openxmlformats.org/officeDocument/2006/relationships/slideLayout" Target="../slideLayouts/slideLayout45.xml"/><Relationship Id="rId8" Type="http://schemas.openxmlformats.org/officeDocument/2006/relationships/slideLayout" Target="../slideLayouts/slideLayout18.xml"/><Relationship Id="rId3"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B699C-F49B-2746-8BE9-45C07C9FA873}" type="datetimeFigureOut">
              <a:rPr lang="en-US" smtClean="0"/>
              <a:t>1/24/2023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27A9E-C04D-3A41-B9E8-32BBF3A5A586}" type="slidenum">
              <a:rPr lang="en-US" smtClean="0"/>
              <a:t>‹#›</a:t>
            </a:fld>
            <a:endParaRPr lang="en-US"/>
          </a:p>
        </p:txBody>
      </p:sp>
    </p:spTree>
    <p:extLst>
      <p:ext uri="{BB962C8B-B14F-4D97-AF65-F5344CB8AC3E}">
        <p14:creationId xmlns:p14="http://schemas.microsoft.com/office/powerpoint/2010/main" val="4073945143"/>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697" r:id="rId3"/>
    <p:sldLayoutId id="2147483773" r:id="rId4"/>
    <p:sldLayoutId id="2147483771" r:id="rId5"/>
    <p:sldLayoutId id="2147483695" r:id="rId6"/>
    <p:sldLayoutId id="2147483693" r:id="rId7"/>
    <p:sldLayoutId id="2147483772" r:id="rId8"/>
    <p:sldLayoutId id="2147483696" r:id="rId9"/>
    <p:sldLayoutId id="2147483777" r:id="rId10"/>
  </p:sldLayoutIdLst>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9"/>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62D39C2C-854C-9E40-B5E7-BDAAE314C276}" type="datetime1">
              <a:rPr lang="en-US" smtClean="0">
                <a:solidFill>
                  <a:prstClr val="black">
                    <a:tint val="75000"/>
                  </a:prstClr>
                </a:solidFill>
              </a:rPr>
              <a:pPr defTabSz="457200"/>
              <a:t>1/24/2023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159998C4-4451-DA4F-B64F-4C7B9F511748}"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4073945143"/>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9" r:id="rId12"/>
    <p:sldLayoutId id="2147483750" r:id="rId13"/>
    <p:sldLayoutId id="2147483752" r:id="rId14"/>
    <p:sldLayoutId id="2147483753" r:id="rId15"/>
    <p:sldLayoutId id="2147483672" r:id="rId16"/>
    <p:sldLayoutId id="2147483673" r:id="rId17"/>
    <p:sldLayoutId id="2147483674" r:id="rId18"/>
    <p:sldLayoutId id="2147483675" r:id="rId19"/>
    <p:sldLayoutId id="2147483676" r:id="rId20"/>
    <p:sldLayoutId id="2147483677" r:id="rId21"/>
    <p:sldLayoutId id="2147483678" r:id="rId22"/>
    <p:sldLayoutId id="2147483679" r:id="rId23"/>
    <p:sldLayoutId id="2147483680" r:id="rId24"/>
    <p:sldLayoutId id="2147483681" r:id="rId25"/>
    <p:sldLayoutId id="2147483682" r:id="rId26"/>
    <p:sldLayoutId id="2147483683" r:id="rId27"/>
    <p:sldLayoutId id="2147483684" r:id="rId28"/>
    <p:sldLayoutId id="2147483685" r:id="rId29"/>
    <p:sldLayoutId id="2147483686" r:id="rId30"/>
    <p:sldLayoutId id="2147483687" r:id="rId31"/>
    <p:sldLayoutId id="2147483688" r:id="rId32"/>
    <p:sldLayoutId id="2147483765" r:id="rId33"/>
    <p:sldLayoutId id="2147483767" r:id="rId34"/>
    <p:sldLayoutId id="2147483768" r:id="rId35"/>
    <p:sldLayoutId id="2147483769" r:id="rId36"/>
    <p:sldLayoutId id="2147483770" r:id="rId37"/>
  </p:sldLayoutIdLst>
  <p:hf hdr="0" ftr="0" dt="0"/>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hyperlink" Target="https://www.govinfo.gov/content/pkg/FR-2011-04-22/pdf/2011-9843.pdf"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hyperlink" Target="https://gcc02.safelinks.protection.outlook.com/?url=https%3A%2F%2Fwww.fns.usda.gov%2Fcn%2Fprocurement-geographic-preference-qas-%25E2%2580%2593-part-ii&amp;data=05%7C01%7C%7C36ba12a1dcb44817d62d08dab6c187e8%7Ced5b36e701ee4ebc867ee03cfa0d4697%7C0%7C0%7C638023239577776386%7CUnknown%7CTWFpbGZsb3d8eyJWIjoiMC4wLjAwMDAiLCJQIjoiV2luMzIiLCJBTiI6Ik1haWwiLCJXVCI6Mn0%3D%7C3000%7C%7C%7C&amp;sdata=PpqxZKVpQqGMdESWQRauVZ3XniA3wa8z80HYYKi%2BOeI%3D&amp;reserved=0" TargetMode="External"/><Relationship Id="rId4" Type="http://schemas.openxmlformats.org/officeDocument/2006/relationships/hyperlink" Target="https://gcc02.safelinks.protection.outlook.com/?url=https%3A%2F%2Fwww.fns.usda.gov%2Fcn%2Fprocurement-geographic-preference-qas&amp;data=05%7C01%7C%7C36ba12a1dcb44817d62d08dab6c187e8%7Ced5b36e701ee4ebc867ee03cfa0d4697%7C0%7C0%7C638023239577776386%7CUnknown%7CTWFpbGZsb3d8eyJWIjoiMC4wLjAwMDAiLCJQIjoiV2luMzIiLCJBTiI6Ik1haWwiLCJXVCI6Mn0%3D%7C3000%7C%7C%7C&amp;sdata=WbBV6LL6EuUASTioJ%2FEHupUuHuIyC5J2twlcMPsEhB4%3D&amp;reserved=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8" Type="http://schemas.openxmlformats.org/officeDocument/2006/relationships/hyperlink" Target="mailto:SM.FN.SW-Schools@usda.gov" TargetMode="External"/><Relationship Id="rId3" Type="http://schemas.openxmlformats.org/officeDocument/2006/relationships/hyperlink" Target="mailto:SM.FN.MPRO.F2S@usda.gov" TargetMode="External"/><Relationship Id="rId7" Type="http://schemas.openxmlformats.org/officeDocument/2006/relationships/hyperlink" Target="mailto:SM.fn.SEROCFS@usda.gov"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hyperlink" Target="mailto:SM.FN.MA-Farm2CN@usda.gov" TargetMode="External"/><Relationship Id="rId5" Type="http://schemas.openxmlformats.org/officeDocument/2006/relationships/hyperlink" Target="mailto:SM.Fn.NE.F2S@usda.gov" TargetMode="External"/><Relationship Id="rId10" Type="http://schemas.openxmlformats.org/officeDocument/2006/relationships/hyperlink" Target="https://www.fns.usda.gov/cfs/usda-farm-school-staff" TargetMode="External"/><Relationship Id="rId4" Type="http://schemas.openxmlformats.org/officeDocument/2006/relationships/hyperlink" Target="mailto:SM.FN.MWFarmtoschool@usda.gov" TargetMode="External"/><Relationship Id="rId9" Type="http://schemas.openxmlformats.org/officeDocument/2006/relationships/hyperlink" Target="mailto:SM.FN.WRO.F2CNP@usda.gov"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fns.usda.gov/f2s/procuring-local-foods"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hyperlink" Target="https://theicn.org/cnss/resources" TargetMode="External"/><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hyperlink" Target="http://www.fns.usda.gov/f2s/farm-to-school"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FD05AF-32F3-4642-9A10-CF3FBED173BD}"/>
              </a:ext>
            </a:extLst>
          </p:cNvPr>
          <p:cNvSpPr>
            <a:spLocks noGrp="1"/>
          </p:cNvSpPr>
          <p:nvPr>
            <p:ph type="title"/>
          </p:nvPr>
        </p:nvSpPr>
        <p:spPr>
          <a:xfrm>
            <a:off x="780054" y="2857500"/>
            <a:ext cx="7321857" cy="1143000"/>
          </a:xfrm>
        </p:spPr>
        <p:txBody>
          <a:bodyPr/>
          <a:lstStyle/>
          <a:p>
            <a:r>
              <a:rPr lang="en-US" sz="6000" dirty="0"/>
              <a:t>Farm to School</a:t>
            </a:r>
            <a:br>
              <a:rPr lang="en-US" sz="6000" dirty="0"/>
            </a:br>
            <a:endParaRPr lang="en-US" sz="6000" dirty="0"/>
          </a:p>
        </p:txBody>
      </p:sp>
      <p:sp>
        <p:nvSpPr>
          <p:cNvPr id="13" name="Text Placeholder 3">
            <a:extLst>
              <a:ext uri="{FF2B5EF4-FFF2-40B4-BE49-F238E27FC236}">
                <a16:creationId xmlns:a16="http://schemas.microsoft.com/office/drawing/2014/main" id="{1B7A0624-0149-43CD-BEDD-518C6A913D24}"/>
              </a:ext>
            </a:extLst>
          </p:cNvPr>
          <p:cNvSpPr>
            <a:spLocks noGrp="1"/>
          </p:cNvSpPr>
          <p:nvPr>
            <p:ph type="body" sz="quarter" idx="10"/>
          </p:nvPr>
        </p:nvSpPr>
        <p:spPr>
          <a:xfrm>
            <a:off x="9246257" y="3429000"/>
            <a:ext cx="2676525" cy="2131604"/>
          </a:xfrm>
        </p:spPr>
        <p:txBody>
          <a:bodyPr>
            <a:normAutofit/>
          </a:bodyPr>
          <a:lstStyle/>
          <a:p>
            <a:pPr algn="ctr">
              <a:lnSpc>
                <a:spcPct val="100000"/>
              </a:lnSpc>
            </a:pPr>
            <a:r>
              <a:rPr lang="en-US" sz="1800" b="1" dirty="0">
                <a:solidFill>
                  <a:prstClr val="white"/>
                </a:solidFill>
              </a:rPr>
              <a:t>Take Home Training</a:t>
            </a:r>
          </a:p>
          <a:p>
            <a:pPr lvl="0" algn="ctr">
              <a:lnSpc>
                <a:spcPct val="100000"/>
              </a:lnSpc>
            </a:pPr>
            <a:r>
              <a:rPr lang="en-US" dirty="0"/>
              <a:t>Credit: 1 Hour </a:t>
            </a:r>
          </a:p>
          <a:p>
            <a:pPr lvl="0" algn="ctr">
              <a:lnSpc>
                <a:spcPct val="100000"/>
              </a:lnSpc>
            </a:pPr>
            <a:r>
              <a:rPr lang="en-US" dirty="0"/>
              <a:t>Codes: 1230, 2600</a:t>
            </a:r>
            <a:endParaRPr lang="en-US" dirty="0">
              <a:solidFill>
                <a:prstClr val="white"/>
              </a:solidFill>
              <a:latin typeface="Cambria"/>
            </a:endParaRPr>
          </a:p>
          <a:p>
            <a:pPr lvl="0" algn="ctr">
              <a:lnSpc>
                <a:spcPct val="100000"/>
              </a:lnSpc>
            </a:pPr>
            <a:endParaRPr lang="en-US" dirty="0">
              <a:solidFill>
                <a:prstClr val="white"/>
              </a:solidFill>
              <a:latin typeface="Cambria"/>
            </a:endParaRPr>
          </a:p>
          <a:p>
            <a:endParaRPr lang="en-US" dirty="0"/>
          </a:p>
        </p:txBody>
      </p:sp>
      <p:sp>
        <p:nvSpPr>
          <p:cNvPr id="4" name="Subtitle 1">
            <a:extLst>
              <a:ext uri="{FF2B5EF4-FFF2-40B4-BE49-F238E27FC236}">
                <a16:creationId xmlns:a16="http://schemas.microsoft.com/office/drawing/2014/main" id="{CC6C1E4C-3F3B-429E-9FC6-0902061BED3E}"/>
              </a:ext>
            </a:extLst>
          </p:cNvPr>
          <p:cNvSpPr>
            <a:spLocks noGrp="1"/>
          </p:cNvSpPr>
          <p:nvPr>
            <p:ph type="subTitle" idx="1"/>
          </p:nvPr>
        </p:nvSpPr>
        <p:spPr>
          <a:xfrm>
            <a:off x="780054" y="3429000"/>
            <a:ext cx="6920374" cy="660717"/>
          </a:xfrm>
        </p:spPr>
        <p:txBody>
          <a:bodyPr vert="horz" lIns="91440" tIns="45720" rIns="91440" bIns="45720" rtlCol="0" anchor="t">
            <a:normAutofit/>
          </a:bodyPr>
          <a:lstStyle/>
          <a:p>
            <a:r>
              <a:rPr lang="en-US" b="1" dirty="0">
                <a:ea typeface="Cambria"/>
              </a:rPr>
              <a:t>Safely Sourcing Local Foods</a:t>
            </a:r>
            <a:endParaRPr lang="en-US" b="1" dirty="0"/>
          </a:p>
        </p:txBody>
      </p:sp>
    </p:spTree>
    <p:extLst>
      <p:ext uri="{BB962C8B-B14F-4D97-AF65-F5344CB8AC3E}">
        <p14:creationId xmlns:p14="http://schemas.microsoft.com/office/powerpoint/2010/main" val="3968987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9BD87-7C22-4493-8CB7-6F805777561E}"/>
              </a:ext>
            </a:extLst>
          </p:cNvPr>
          <p:cNvSpPr>
            <a:spLocks noGrp="1"/>
          </p:cNvSpPr>
          <p:nvPr>
            <p:ph type="title"/>
          </p:nvPr>
        </p:nvSpPr>
        <p:spPr>
          <a:xfrm>
            <a:off x="736979" y="368707"/>
            <a:ext cx="8986033" cy="704800"/>
          </a:xfrm>
        </p:spPr>
        <p:txBody>
          <a:bodyPr>
            <a:normAutofit/>
          </a:bodyPr>
          <a:lstStyle/>
          <a:p>
            <a:r>
              <a:rPr lang="en-US" sz="3600" dirty="0"/>
              <a:t>Local Foods and Food Safety</a:t>
            </a:r>
          </a:p>
        </p:txBody>
      </p:sp>
      <p:sp>
        <p:nvSpPr>
          <p:cNvPr id="3" name="Content Placeholder 2">
            <a:extLst>
              <a:ext uri="{FF2B5EF4-FFF2-40B4-BE49-F238E27FC236}">
                <a16:creationId xmlns:a16="http://schemas.microsoft.com/office/drawing/2014/main" id="{0A767563-F177-46CC-BAD4-37044FBC76F7}"/>
              </a:ext>
            </a:extLst>
          </p:cNvPr>
          <p:cNvSpPr>
            <a:spLocks noGrp="1"/>
          </p:cNvSpPr>
          <p:nvPr>
            <p:ph sz="quarter" idx="10"/>
          </p:nvPr>
        </p:nvSpPr>
        <p:spPr>
          <a:xfrm>
            <a:off x="1201002" y="1477965"/>
            <a:ext cx="10023681" cy="4710399"/>
          </a:xfrm>
        </p:spPr>
        <p:txBody>
          <a:bodyPr vert="horz" lIns="91440" tIns="45720" rIns="91440" bIns="45720" rtlCol="0" anchor="t">
            <a:normAutofit/>
          </a:bodyPr>
          <a:lstStyle/>
          <a:p>
            <a:pPr>
              <a:spcBef>
                <a:spcPts val="0"/>
              </a:spcBef>
            </a:pPr>
            <a:endParaRPr lang="en-US" sz="2800" b="1" dirty="0">
              <a:latin typeface="Verdana"/>
              <a:ea typeface="Verdana"/>
            </a:endParaRPr>
          </a:p>
          <a:p>
            <a:pPr>
              <a:spcBef>
                <a:spcPts val="0"/>
              </a:spcBef>
            </a:pPr>
            <a:r>
              <a:rPr lang="en-US" sz="2800" b="1" dirty="0">
                <a:latin typeface="Verdana" panose="020B0604030504040204" pitchFamily="34" charset="0"/>
                <a:ea typeface="Verdana" panose="020B0604030504040204" pitchFamily="34" charset="0"/>
              </a:rPr>
              <a:t>Good Agricultural Practices</a:t>
            </a:r>
            <a:endParaRPr lang="en-US" dirty="0">
              <a:latin typeface="Verdana" panose="020B0604030504040204" pitchFamily="34" charset="0"/>
              <a:ea typeface="Verdana" panose="020B0604030504040204" pitchFamily="34" charset="0"/>
              <a:cs typeface="Calibri"/>
            </a:endParaRPr>
          </a:p>
          <a:p>
            <a:pPr>
              <a:spcBef>
                <a:spcPts val="0"/>
              </a:spcBef>
            </a:pPr>
            <a:endParaRPr lang="en-US" sz="2400" dirty="0">
              <a:solidFill>
                <a:schemeClr val="tx1"/>
              </a:solidFill>
              <a:latin typeface="Verdana" panose="020B0604030504040204" pitchFamily="34" charset="0"/>
              <a:ea typeface="Verdana" panose="020B0604030504040204" pitchFamily="34" charset="0"/>
            </a:endParaRPr>
          </a:p>
          <a:p>
            <a:pPr>
              <a:spcBef>
                <a:spcPts val="0"/>
              </a:spcBef>
            </a:pPr>
            <a:r>
              <a:rPr lang="en-US" sz="2400" dirty="0">
                <a:solidFill>
                  <a:schemeClr val="tx1"/>
                </a:solidFill>
                <a:latin typeface="Verdana" panose="020B0604030504040204" pitchFamily="34" charset="0"/>
                <a:ea typeface="Verdana" panose="020B0604030504040204" pitchFamily="34" charset="0"/>
              </a:rPr>
              <a:t>GAPs are food safety best practices, not a federal requirement for school gardens or local farms</a:t>
            </a:r>
            <a:endParaRPr lang="en-US" sz="2400" dirty="0">
              <a:solidFill>
                <a:schemeClr val="tx1"/>
              </a:solidFill>
              <a:latin typeface="Verdana" panose="020B0604030504040204" pitchFamily="34" charset="0"/>
              <a:ea typeface="Verdana" panose="020B0604030504040204" pitchFamily="34" charset="0"/>
              <a:cs typeface="Calibri"/>
            </a:endParaRPr>
          </a:p>
          <a:p>
            <a:pPr marL="1200150" lvl="1" indent="-457200">
              <a:spcBef>
                <a:spcPts val="0"/>
              </a:spcBef>
              <a:buFont typeface="Arial" panose="020B0604020202020204" pitchFamily="34" charset="0"/>
              <a:buChar char="•"/>
            </a:pPr>
            <a:r>
              <a:rPr lang="en-US" sz="2400" dirty="0">
                <a:latin typeface="Verdana" panose="020B0604030504040204" pitchFamily="34" charset="0"/>
                <a:ea typeface="Verdana" panose="020B0604030504040204" pitchFamily="34" charset="0"/>
              </a:rPr>
              <a:t>A school may choose to make this a part of their food safety policy, but it’s not federally required</a:t>
            </a:r>
          </a:p>
          <a:p>
            <a:pPr marL="1200150" lvl="1" indent="-457200">
              <a:spcBef>
                <a:spcPts val="0"/>
              </a:spcBef>
              <a:buFont typeface="Arial" panose="020B0604020202020204" pitchFamily="34" charset="0"/>
              <a:buChar char="•"/>
            </a:pPr>
            <a:r>
              <a:rPr lang="en-US" sz="2400" dirty="0">
                <a:latin typeface="Verdana" panose="020B0604030504040204" pitchFamily="34" charset="0"/>
                <a:ea typeface="Verdana" panose="020B0604030504040204" pitchFamily="34" charset="0"/>
              </a:rPr>
              <a:t>Food from local farms or school gardens is not inherently riskier than food from other sources</a:t>
            </a:r>
          </a:p>
          <a:p>
            <a:pPr marL="1200150" lvl="1" indent="-457200">
              <a:spcBef>
                <a:spcPts val="0"/>
              </a:spcBef>
              <a:buFont typeface="Arial" panose="020B0604020202020204" pitchFamily="34" charset="0"/>
              <a:buChar char="•"/>
            </a:pPr>
            <a:r>
              <a:rPr lang="en-US" sz="2400" dirty="0">
                <a:latin typeface="Verdana" panose="020B0604030504040204" pitchFamily="34" charset="0"/>
                <a:ea typeface="Verdana" panose="020B0604030504040204" pitchFamily="34" charset="0"/>
              </a:rPr>
              <a:t>Consult an expert!</a:t>
            </a:r>
          </a:p>
        </p:txBody>
      </p:sp>
    </p:spTree>
    <p:extLst>
      <p:ext uri="{BB962C8B-B14F-4D97-AF65-F5344CB8AC3E}">
        <p14:creationId xmlns:p14="http://schemas.microsoft.com/office/powerpoint/2010/main" val="309850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977C3-5A2D-432C-94CF-46619CD83BE0}"/>
              </a:ext>
            </a:extLst>
          </p:cNvPr>
          <p:cNvSpPr>
            <a:spLocks noGrp="1"/>
          </p:cNvSpPr>
          <p:nvPr>
            <p:ph type="title"/>
          </p:nvPr>
        </p:nvSpPr>
        <p:spPr/>
        <p:txBody>
          <a:bodyPr>
            <a:normAutofit fontScale="90000"/>
          </a:bodyPr>
          <a:lstStyle/>
          <a:p>
            <a:r>
              <a:rPr lang="en-US" sz="4000" dirty="0"/>
              <a:t>Potential Food Safety Risks in Farm to School</a:t>
            </a:r>
          </a:p>
        </p:txBody>
      </p:sp>
      <p:sp>
        <p:nvSpPr>
          <p:cNvPr id="3" name="Content Placeholder 2">
            <a:extLst>
              <a:ext uri="{FF2B5EF4-FFF2-40B4-BE49-F238E27FC236}">
                <a16:creationId xmlns:a16="http://schemas.microsoft.com/office/drawing/2014/main" id="{3C3657D4-5F17-4AFC-8193-871C33F6BE46}"/>
              </a:ext>
            </a:extLst>
          </p:cNvPr>
          <p:cNvSpPr>
            <a:spLocks noGrp="1"/>
          </p:cNvSpPr>
          <p:nvPr>
            <p:ph sz="quarter" idx="10"/>
          </p:nvPr>
        </p:nvSpPr>
        <p:spPr>
          <a:xfrm>
            <a:off x="918585" y="1477965"/>
            <a:ext cx="5778791" cy="4710399"/>
          </a:xfrm>
        </p:spPr>
        <p:txBody>
          <a:bodyPr vert="horz" lIns="91440" tIns="45720" rIns="91440" bIns="45720" rtlCol="0" anchor="t">
            <a:normAutofit/>
          </a:bodyPr>
          <a:lstStyle/>
          <a:p>
            <a:pPr marL="285750" indent="-285750">
              <a:lnSpc>
                <a:spcPct val="120000"/>
              </a:lnSpc>
              <a:buClr>
                <a:schemeClr val="accent5"/>
              </a:buClr>
              <a:buFont typeface="Arial,Sans-Serif"/>
              <a:buChar char="•"/>
            </a:pPr>
            <a:r>
              <a:rPr lang="en-US" sz="2000" dirty="0">
                <a:solidFill>
                  <a:schemeClr val="tx1"/>
                </a:solidFill>
                <a:latin typeface="Verdana"/>
                <a:ea typeface="+mn-lt"/>
                <a:cs typeface="+mn-lt"/>
              </a:rPr>
              <a:t>Design</a:t>
            </a:r>
          </a:p>
          <a:p>
            <a:pPr marL="285750" indent="-285750">
              <a:lnSpc>
                <a:spcPct val="120000"/>
              </a:lnSpc>
              <a:buClr>
                <a:schemeClr val="accent5"/>
              </a:buClr>
              <a:buFont typeface="Arial,Sans-Serif"/>
              <a:buChar char="•"/>
            </a:pPr>
            <a:r>
              <a:rPr lang="en-US" sz="2000" dirty="0">
                <a:solidFill>
                  <a:schemeClr val="tx1"/>
                </a:solidFill>
                <a:latin typeface="Verdana"/>
                <a:ea typeface="+mn-lt"/>
                <a:cs typeface="+mn-lt"/>
              </a:rPr>
              <a:t>Soil</a:t>
            </a:r>
          </a:p>
          <a:p>
            <a:pPr marL="285750" indent="-285750">
              <a:lnSpc>
                <a:spcPct val="120000"/>
              </a:lnSpc>
              <a:buClr>
                <a:schemeClr val="accent5"/>
              </a:buClr>
              <a:buFont typeface="Arial,Sans-Serif"/>
              <a:buChar char="•"/>
            </a:pPr>
            <a:r>
              <a:rPr lang="en-US" sz="2000" dirty="0">
                <a:solidFill>
                  <a:schemeClr val="tx1"/>
                </a:solidFill>
                <a:latin typeface="Verdana"/>
                <a:ea typeface="+mn-lt"/>
                <a:cs typeface="+mn-lt"/>
              </a:rPr>
              <a:t>Water source</a:t>
            </a:r>
          </a:p>
          <a:p>
            <a:pPr marL="285750" indent="-285750">
              <a:lnSpc>
                <a:spcPct val="120000"/>
              </a:lnSpc>
              <a:buClr>
                <a:schemeClr val="accent5"/>
              </a:buClr>
              <a:buFont typeface="Arial,Sans-Serif"/>
              <a:buChar char="•"/>
            </a:pPr>
            <a:r>
              <a:rPr lang="en-US" sz="2000" dirty="0">
                <a:solidFill>
                  <a:schemeClr val="tx1"/>
                </a:solidFill>
                <a:latin typeface="Verdana"/>
                <a:ea typeface="+mn-lt"/>
                <a:cs typeface="+mn-lt"/>
              </a:rPr>
              <a:t>Growing</a:t>
            </a:r>
          </a:p>
          <a:p>
            <a:pPr marL="285750" indent="-285750">
              <a:lnSpc>
                <a:spcPct val="120000"/>
              </a:lnSpc>
              <a:buClr>
                <a:schemeClr val="accent5"/>
              </a:buClr>
              <a:buFont typeface="Arial,Sans-Serif"/>
              <a:buChar char="•"/>
            </a:pPr>
            <a:r>
              <a:rPr lang="en-US" sz="2000" dirty="0">
                <a:solidFill>
                  <a:schemeClr val="tx1"/>
                </a:solidFill>
                <a:latin typeface="Verdana"/>
                <a:ea typeface="+mn-lt"/>
                <a:cs typeface="+mn-lt"/>
              </a:rPr>
              <a:t>Harvesting</a:t>
            </a:r>
          </a:p>
          <a:p>
            <a:pPr marL="285750" indent="-285750">
              <a:lnSpc>
                <a:spcPct val="120000"/>
              </a:lnSpc>
              <a:buClr>
                <a:schemeClr val="accent5"/>
              </a:buClr>
              <a:buFont typeface="Arial,Sans-Serif"/>
              <a:buChar char="•"/>
            </a:pPr>
            <a:r>
              <a:rPr lang="en-US" sz="2000" dirty="0">
                <a:solidFill>
                  <a:schemeClr val="tx1"/>
                </a:solidFill>
                <a:latin typeface="Verdana"/>
                <a:ea typeface="+mn-lt"/>
                <a:cs typeface="+mn-lt"/>
              </a:rPr>
              <a:t>Washing</a:t>
            </a:r>
          </a:p>
          <a:p>
            <a:pPr marL="285750" indent="-285750">
              <a:lnSpc>
                <a:spcPct val="120000"/>
              </a:lnSpc>
              <a:buClr>
                <a:schemeClr val="accent5"/>
              </a:buClr>
              <a:buFont typeface="Arial,Sans-Serif"/>
              <a:buChar char="•"/>
            </a:pPr>
            <a:r>
              <a:rPr lang="en-US" sz="2000" dirty="0">
                <a:solidFill>
                  <a:schemeClr val="tx1"/>
                </a:solidFill>
                <a:latin typeface="Verdana"/>
                <a:ea typeface="Verdana"/>
              </a:rPr>
              <a:t>Storage and Preparation </a:t>
            </a:r>
            <a:br>
              <a:rPr lang="en-US" sz="2000" dirty="0">
                <a:solidFill>
                  <a:schemeClr val="tx1"/>
                </a:solidFill>
                <a:latin typeface="Verdana"/>
                <a:ea typeface="Verdana"/>
              </a:rPr>
            </a:br>
            <a:r>
              <a:rPr lang="en-US" sz="2000" dirty="0">
                <a:solidFill>
                  <a:schemeClr val="tx1"/>
                </a:solidFill>
                <a:latin typeface="Verdana"/>
                <a:ea typeface="Verdana"/>
              </a:rPr>
              <a:t>(same for other products)</a:t>
            </a:r>
            <a:endParaRPr lang="en-US" sz="2000" dirty="0">
              <a:solidFill>
                <a:schemeClr val="tx1"/>
              </a:solidFill>
              <a:ea typeface="+mn-lt"/>
              <a:cs typeface="+mn-lt"/>
            </a:endParaRPr>
          </a:p>
          <a:p>
            <a:pPr marL="285750" indent="-285750">
              <a:lnSpc>
                <a:spcPct val="120000"/>
              </a:lnSpc>
              <a:buClr>
                <a:schemeClr val="accent5"/>
              </a:buClr>
              <a:buFont typeface="Arial,Sans-Serif"/>
              <a:buChar char="•"/>
            </a:pPr>
            <a:r>
              <a:rPr lang="en-US" sz="2000" dirty="0">
                <a:solidFill>
                  <a:schemeClr val="tx1"/>
                </a:solidFill>
                <a:latin typeface="Verdana"/>
                <a:ea typeface="Verdana"/>
              </a:rPr>
              <a:t>Training</a:t>
            </a:r>
            <a:endParaRPr lang="en-US" sz="2000" dirty="0">
              <a:solidFill>
                <a:schemeClr val="tx1"/>
              </a:solidFill>
              <a:ea typeface="+mn-lt"/>
              <a:cs typeface="+mn-lt"/>
            </a:endParaRPr>
          </a:p>
          <a:p>
            <a:pPr marL="285750" indent="-285750">
              <a:lnSpc>
                <a:spcPct val="120000"/>
              </a:lnSpc>
              <a:buClr>
                <a:schemeClr val="accent5"/>
              </a:buClr>
              <a:buFont typeface="Arial,Sans-Serif"/>
              <a:buChar char="•"/>
            </a:pPr>
            <a:r>
              <a:rPr lang="en-US" sz="2000" dirty="0">
                <a:solidFill>
                  <a:schemeClr val="tx1"/>
                </a:solidFill>
                <a:latin typeface="Verdana"/>
                <a:ea typeface="Verdana"/>
              </a:rPr>
              <a:t>Documentation</a:t>
            </a:r>
            <a:endParaRPr lang="en-US" sz="2000" dirty="0">
              <a:solidFill>
                <a:schemeClr val="tx1"/>
              </a:solidFill>
              <a:ea typeface="+mn-lt"/>
              <a:cs typeface="+mn-lt"/>
            </a:endParaRPr>
          </a:p>
          <a:p>
            <a:pPr marL="285750" indent="-285750">
              <a:lnSpc>
                <a:spcPct val="120000"/>
              </a:lnSpc>
              <a:buClr>
                <a:schemeClr val="accent5"/>
              </a:buClr>
              <a:buFont typeface="Arial,Sans-Serif"/>
              <a:buChar char="•"/>
            </a:pPr>
            <a:r>
              <a:rPr lang="en-US" sz="2000" dirty="0">
                <a:solidFill>
                  <a:schemeClr val="tx1"/>
                </a:solidFill>
                <a:latin typeface="Verdana"/>
                <a:ea typeface="Verdana"/>
              </a:rPr>
              <a:t>State and Local Regulations</a:t>
            </a:r>
            <a:endParaRPr lang="en-US" sz="2000" dirty="0">
              <a:solidFill>
                <a:schemeClr val="tx1"/>
              </a:solidFill>
            </a:endParaRPr>
          </a:p>
        </p:txBody>
      </p:sp>
      <p:pic>
        <p:nvPicPr>
          <p:cNvPr id="5" name="Picture Placeholder 6" descr="Image of kids in a garden.">
            <a:extLst>
              <a:ext uri="{FF2B5EF4-FFF2-40B4-BE49-F238E27FC236}">
                <a16:creationId xmlns:a16="http://schemas.microsoft.com/office/drawing/2014/main" id="{9D399068-2862-4822-B059-53F1A26FA327}"/>
              </a:ext>
            </a:extLst>
          </p:cNvPr>
          <p:cNvPicPr>
            <a:picLocks noChangeAspect="1"/>
          </p:cNvPicPr>
          <p:nvPr/>
        </p:nvPicPr>
        <p:blipFill rotWithShape="1">
          <a:blip r:embed="rId3"/>
          <a:srcRect l="2647" t="10258" r="5521" b="10258"/>
          <a:stretch/>
        </p:blipFill>
        <p:spPr>
          <a:xfrm>
            <a:off x="5494625" y="2073630"/>
            <a:ext cx="5778790" cy="35190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63430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CB495-0249-4412-A7E1-BD0139208F6E}"/>
              </a:ext>
            </a:extLst>
          </p:cNvPr>
          <p:cNvSpPr>
            <a:spLocks noGrp="1"/>
          </p:cNvSpPr>
          <p:nvPr>
            <p:ph type="title"/>
          </p:nvPr>
        </p:nvSpPr>
        <p:spPr>
          <a:xfrm>
            <a:off x="736979" y="368707"/>
            <a:ext cx="8986033" cy="704800"/>
          </a:xfrm>
        </p:spPr>
        <p:txBody>
          <a:bodyPr>
            <a:normAutofit/>
          </a:bodyPr>
          <a:lstStyle/>
          <a:p>
            <a:r>
              <a:rPr lang="en-US" sz="3600" dirty="0"/>
              <a:t>Design</a:t>
            </a:r>
          </a:p>
        </p:txBody>
      </p:sp>
      <p:pic>
        <p:nvPicPr>
          <p:cNvPr id="7" name="Picture Placeholder 6" descr="Image of fresh leafy greens and herbs growing in a garden. ">
            <a:extLst>
              <a:ext uri="{FF2B5EF4-FFF2-40B4-BE49-F238E27FC236}">
                <a16:creationId xmlns:a16="http://schemas.microsoft.com/office/drawing/2014/main" id="{AB556464-9949-4957-B39B-614CAE4941FC}"/>
              </a:ext>
            </a:extLst>
          </p:cNvPr>
          <p:cNvPicPr>
            <a:picLocks noGrp="1" noChangeAspect="1"/>
          </p:cNvPicPr>
          <p:nvPr>
            <p:ph type="pic" sz="quarter" idx="12"/>
          </p:nvPr>
        </p:nvPicPr>
        <p:blipFill rotWithShape="1">
          <a:blip r:embed="rId3"/>
          <a:srcRect l="2506" t="4902" r="8271" b="17647"/>
          <a:stretch/>
        </p:blipFill>
        <p:spPr>
          <a:xfrm>
            <a:off x="358553" y="2252964"/>
            <a:ext cx="5400330" cy="3597184"/>
          </a:xfrm>
          <a:prstGeom prst="rect">
            <a:avLst/>
          </a:prstGeom>
          <a:ln>
            <a:noFill/>
          </a:ln>
          <a:effectLst>
            <a:outerShdw blurRad="292100" dist="139700" dir="2700000" algn="tl" rotWithShape="0">
              <a:srgbClr val="333333">
                <a:alpha val="65000"/>
              </a:srgbClr>
            </a:outerShdw>
          </a:effectLst>
        </p:spPr>
      </p:pic>
      <p:sp>
        <p:nvSpPr>
          <p:cNvPr id="5" name="Text Placeholder 4">
            <a:extLst>
              <a:ext uri="{FF2B5EF4-FFF2-40B4-BE49-F238E27FC236}">
                <a16:creationId xmlns:a16="http://schemas.microsoft.com/office/drawing/2014/main" id="{4DD04B04-BA08-45F4-AF20-E6B59F42F5D2}"/>
              </a:ext>
            </a:extLst>
          </p:cNvPr>
          <p:cNvSpPr>
            <a:spLocks noGrp="1"/>
          </p:cNvSpPr>
          <p:nvPr>
            <p:ph type="body" sz="quarter" idx="14"/>
          </p:nvPr>
        </p:nvSpPr>
        <p:spPr>
          <a:xfrm>
            <a:off x="5947168" y="2509838"/>
            <a:ext cx="5633839" cy="3732700"/>
          </a:xfrm>
        </p:spPr>
        <p:txBody>
          <a:bodyPr vert="horz" lIns="91440" tIns="45720" rIns="91440" bIns="45720" rtlCol="0" anchor="t">
            <a:noAutofit/>
          </a:bodyPr>
          <a:lstStyle/>
          <a:p>
            <a:pPr marL="285750" indent="-285750">
              <a:buClr>
                <a:schemeClr val="accent5"/>
              </a:buClr>
              <a:buFont typeface="Arial" panose="020B0604020202020204" pitchFamily="34" charset="0"/>
              <a:buChar char="•"/>
            </a:pPr>
            <a:r>
              <a:rPr lang="en-US" sz="2400" dirty="0"/>
              <a:t>Garden goals (if applicable)</a:t>
            </a:r>
            <a:endParaRPr lang="en-US" sz="2400" dirty="0">
              <a:ea typeface="Verdana"/>
            </a:endParaRPr>
          </a:p>
          <a:p>
            <a:pPr marL="285750" indent="-285750">
              <a:buClr>
                <a:schemeClr val="accent5"/>
              </a:buClr>
              <a:buFont typeface="Arial" panose="020B0604020202020204" pitchFamily="34" charset="0"/>
              <a:buChar char="•"/>
            </a:pPr>
            <a:r>
              <a:rPr lang="en-US" sz="2400" dirty="0"/>
              <a:t>Site</a:t>
            </a:r>
            <a:endParaRPr lang="en-US" sz="2400" dirty="0">
              <a:ea typeface="Verdana"/>
            </a:endParaRPr>
          </a:p>
          <a:p>
            <a:pPr marL="285750" indent="-285750">
              <a:buClr>
                <a:schemeClr val="accent5"/>
              </a:buClr>
              <a:buFont typeface="Arial" panose="020B0604020202020204" pitchFamily="34" charset="0"/>
              <a:buChar char="•"/>
            </a:pPr>
            <a:r>
              <a:rPr lang="en-US" sz="2400" dirty="0"/>
              <a:t>Size</a:t>
            </a:r>
            <a:endParaRPr lang="en-US" sz="2400" dirty="0">
              <a:ea typeface="Verdana"/>
            </a:endParaRPr>
          </a:p>
          <a:p>
            <a:pPr marL="285750" indent="-285750">
              <a:buClr>
                <a:schemeClr val="accent5"/>
              </a:buClr>
              <a:buFont typeface="Arial" panose="020B0604020202020204" pitchFamily="34" charset="0"/>
              <a:buChar char="•"/>
            </a:pPr>
            <a:r>
              <a:rPr lang="en-US" sz="2400" dirty="0"/>
              <a:t>Soil and beds</a:t>
            </a:r>
            <a:endParaRPr lang="en-US" sz="2400" dirty="0">
              <a:ea typeface="Verdana"/>
            </a:endParaRPr>
          </a:p>
          <a:p>
            <a:pPr marL="285750" indent="-285750">
              <a:buClr>
                <a:schemeClr val="accent5"/>
              </a:buClr>
              <a:buFont typeface="Arial" panose="020B0604020202020204" pitchFamily="34" charset="0"/>
              <a:buChar char="•"/>
            </a:pPr>
            <a:r>
              <a:rPr lang="en-US" sz="2400" dirty="0"/>
              <a:t>Crops and livestock</a:t>
            </a:r>
            <a:endParaRPr lang="en-US" sz="2400" dirty="0">
              <a:ea typeface="Verdana"/>
            </a:endParaRPr>
          </a:p>
          <a:p>
            <a:pPr marL="285750" indent="-285750">
              <a:buClr>
                <a:schemeClr val="accent5"/>
              </a:buClr>
              <a:buFont typeface="Arial" panose="020B0604020202020204" pitchFamily="34" charset="0"/>
              <a:buChar char="•"/>
            </a:pPr>
            <a:r>
              <a:rPr lang="en-US" sz="2400" dirty="0"/>
              <a:t>Keeping pests out</a:t>
            </a:r>
            <a:endParaRPr lang="en-US" sz="2400" dirty="0">
              <a:ea typeface="Verdana"/>
            </a:endParaRPr>
          </a:p>
          <a:p>
            <a:pPr marL="285750" indent="-285750">
              <a:buClr>
                <a:schemeClr val="accent5"/>
              </a:buClr>
              <a:buFont typeface="Arial" panose="020B0604020202020204" pitchFamily="34" charset="0"/>
              <a:buChar char="•"/>
            </a:pPr>
            <a:r>
              <a:rPr lang="en-US" sz="2400" dirty="0"/>
              <a:t>Other structures and spaces</a:t>
            </a:r>
            <a:endParaRPr lang="en-US" sz="2400" dirty="0">
              <a:ea typeface="Verdana"/>
            </a:endParaRPr>
          </a:p>
        </p:txBody>
      </p:sp>
      <p:pic>
        <p:nvPicPr>
          <p:cNvPr id="8" name="Picture 8">
            <a:extLst>
              <a:ext uri="{FF2B5EF4-FFF2-40B4-BE49-F238E27FC236}">
                <a16:creationId xmlns:a16="http://schemas.microsoft.com/office/drawing/2014/main" id="{812CE488-FD9F-42B2-9C0E-93FA98875A28}"/>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8169997" y="1500057"/>
            <a:ext cx="1188180" cy="752907"/>
          </a:xfrm>
          <a:prstGeom prst="rect">
            <a:avLst/>
          </a:prstGeom>
        </p:spPr>
      </p:pic>
    </p:spTree>
    <p:extLst>
      <p:ext uri="{BB962C8B-B14F-4D97-AF65-F5344CB8AC3E}">
        <p14:creationId xmlns:p14="http://schemas.microsoft.com/office/powerpoint/2010/main" val="4162188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B1CFA-D700-44E6-81C6-554D11B64ABB}"/>
              </a:ext>
            </a:extLst>
          </p:cNvPr>
          <p:cNvSpPr>
            <a:spLocks noGrp="1"/>
          </p:cNvSpPr>
          <p:nvPr>
            <p:ph type="title"/>
          </p:nvPr>
        </p:nvSpPr>
        <p:spPr>
          <a:xfrm>
            <a:off x="791570" y="368707"/>
            <a:ext cx="8931442" cy="704800"/>
          </a:xfrm>
        </p:spPr>
        <p:txBody>
          <a:bodyPr>
            <a:normAutofit/>
          </a:bodyPr>
          <a:lstStyle/>
          <a:p>
            <a:r>
              <a:rPr lang="en-US" sz="3600" dirty="0"/>
              <a:t>Soil</a:t>
            </a:r>
          </a:p>
        </p:txBody>
      </p:sp>
      <p:pic>
        <p:nvPicPr>
          <p:cNvPr id="7" name="Picture Placeholder 6" descr="Image of leafy greens growing. ">
            <a:extLst>
              <a:ext uri="{FF2B5EF4-FFF2-40B4-BE49-F238E27FC236}">
                <a16:creationId xmlns:a16="http://schemas.microsoft.com/office/drawing/2014/main" id="{6C2BD5F5-D200-42FD-B01F-208D0097E8D7}"/>
              </a:ext>
            </a:extLst>
          </p:cNvPr>
          <p:cNvPicPr>
            <a:picLocks noGrp="1" noChangeAspect="1"/>
          </p:cNvPicPr>
          <p:nvPr>
            <p:ph type="pic" sz="quarter" idx="12"/>
          </p:nvPr>
        </p:nvPicPr>
        <p:blipFill>
          <a:blip r:embed="rId3"/>
          <a:srcRect t="8547" b="8547"/>
          <a:stretch>
            <a:fillRect/>
          </a:stretch>
        </p:blipFill>
        <p:spPr>
          <a:xfrm>
            <a:off x="1" y="1514118"/>
            <a:ext cx="6691176" cy="4348873"/>
          </a:xfrm>
        </p:spPr>
      </p:pic>
      <p:sp>
        <p:nvSpPr>
          <p:cNvPr id="5" name="Text Placeholder 4">
            <a:extLst>
              <a:ext uri="{FF2B5EF4-FFF2-40B4-BE49-F238E27FC236}">
                <a16:creationId xmlns:a16="http://schemas.microsoft.com/office/drawing/2014/main" id="{B5CEA90A-4078-44F5-B41E-FAB54AC99274}"/>
              </a:ext>
            </a:extLst>
          </p:cNvPr>
          <p:cNvSpPr>
            <a:spLocks noGrp="1"/>
          </p:cNvSpPr>
          <p:nvPr>
            <p:ph type="body" sz="quarter" idx="14"/>
          </p:nvPr>
        </p:nvSpPr>
        <p:spPr>
          <a:xfrm>
            <a:off x="6746161" y="2974042"/>
            <a:ext cx="5072066" cy="2888949"/>
          </a:xfrm>
        </p:spPr>
        <p:txBody>
          <a:bodyPr vert="horz" lIns="91440" tIns="45720" rIns="91440" bIns="45720" rtlCol="0" anchor="t">
            <a:noAutofit/>
          </a:bodyPr>
          <a:lstStyle/>
          <a:p>
            <a:pPr marL="285750" indent="-285750">
              <a:buClr>
                <a:schemeClr val="accent5"/>
              </a:buClr>
              <a:buFont typeface="Arial" panose="020B0604020202020204" pitchFamily="34" charset="0"/>
              <a:buChar char="•"/>
            </a:pPr>
            <a:r>
              <a:rPr lang="en-US" sz="2000" dirty="0"/>
              <a:t>Free of biological and chemical contaminants</a:t>
            </a:r>
            <a:endParaRPr lang="en-US" sz="2000" dirty="0">
              <a:ea typeface="Verdana"/>
            </a:endParaRPr>
          </a:p>
          <a:p>
            <a:pPr marL="285750" indent="-285750">
              <a:buClr>
                <a:schemeClr val="accent5"/>
              </a:buClr>
              <a:buFont typeface="Arial" panose="020B0604020202020204" pitchFamily="34" charset="0"/>
              <a:buChar char="•"/>
            </a:pPr>
            <a:r>
              <a:rPr lang="en-US" sz="2000" dirty="0"/>
              <a:t>Soil testing</a:t>
            </a:r>
            <a:endParaRPr lang="en-US" sz="2000" dirty="0">
              <a:ea typeface="Verdana"/>
            </a:endParaRPr>
          </a:p>
          <a:p>
            <a:pPr marL="1085850" lvl="1" indent="-342900">
              <a:buFont typeface="Verdana" panose="020B0604030504040204" pitchFamily="34" charset="0"/>
              <a:buChar char="-"/>
            </a:pPr>
            <a:r>
              <a:rPr lang="en-US" sz="2000" dirty="0">
                <a:latin typeface="Verdana"/>
                <a:ea typeface="Verdana"/>
              </a:rPr>
              <a:t>Lead and other contaminants</a:t>
            </a:r>
          </a:p>
          <a:p>
            <a:pPr marL="1085850" lvl="1" indent="-342900">
              <a:buFont typeface="Verdana" panose="020B0604030504040204" pitchFamily="34" charset="0"/>
              <a:buChar char="-"/>
            </a:pPr>
            <a:r>
              <a:rPr lang="en-US" sz="2000" dirty="0">
                <a:latin typeface="Verdana"/>
                <a:ea typeface="Verdana"/>
              </a:rPr>
              <a:t>Nutrient status</a:t>
            </a:r>
          </a:p>
          <a:p>
            <a:pPr marL="285750" indent="-285750">
              <a:buClr>
                <a:schemeClr val="accent5"/>
              </a:buClr>
              <a:buFont typeface="Arial" panose="020B0604020202020204" pitchFamily="34" charset="0"/>
              <a:buChar char="•"/>
            </a:pPr>
            <a:r>
              <a:rPr lang="en-US" sz="2000" dirty="0"/>
              <a:t>Compost must be fully cured compost</a:t>
            </a:r>
            <a:endParaRPr lang="en-US" sz="2000" dirty="0">
              <a:ea typeface="Verdana"/>
            </a:endParaRPr>
          </a:p>
          <a:p>
            <a:pPr marL="285750" indent="-285750">
              <a:buClr>
                <a:schemeClr val="accent5"/>
              </a:buClr>
              <a:buFont typeface="Arial" panose="020B0604020202020204" pitchFamily="34" charset="0"/>
              <a:buChar char="•"/>
            </a:pPr>
            <a:r>
              <a:rPr lang="en-US" sz="2000" dirty="0"/>
              <a:t>Natural or organic soil amendments</a:t>
            </a:r>
            <a:endParaRPr lang="en-US" sz="2000" dirty="0">
              <a:ea typeface="Verdana"/>
            </a:endParaRPr>
          </a:p>
          <a:p>
            <a:pPr marL="285750" indent="-285750">
              <a:buFont typeface="Arial" panose="020B0604020202020204" pitchFamily="34" charset="0"/>
              <a:buChar char="•"/>
            </a:pPr>
            <a:endParaRPr lang="en-US" sz="1800" dirty="0"/>
          </a:p>
        </p:txBody>
      </p:sp>
      <p:pic>
        <p:nvPicPr>
          <p:cNvPr id="12" name="Picture 12">
            <a:extLst>
              <a:ext uri="{FF2B5EF4-FFF2-40B4-BE49-F238E27FC236}">
                <a16:creationId xmlns:a16="http://schemas.microsoft.com/office/drawing/2014/main" id="{B1316D34-C43D-49B0-AFE2-5DEA18CA5BE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4440000">
            <a:off x="9015352" y="1618570"/>
            <a:ext cx="533684" cy="1264765"/>
          </a:xfrm>
          <a:prstGeom prst="rect">
            <a:avLst/>
          </a:prstGeom>
        </p:spPr>
      </p:pic>
    </p:spTree>
    <p:extLst>
      <p:ext uri="{BB962C8B-B14F-4D97-AF65-F5344CB8AC3E}">
        <p14:creationId xmlns:p14="http://schemas.microsoft.com/office/powerpoint/2010/main" val="3614222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F1DD-FA71-4D08-95DB-3D0193D67F17}"/>
              </a:ext>
            </a:extLst>
          </p:cNvPr>
          <p:cNvSpPr>
            <a:spLocks noGrp="1"/>
          </p:cNvSpPr>
          <p:nvPr>
            <p:ph type="title"/>
          </p:nvPr>
        </p:nvSpPr>
        <p:spPr>
          <a:xfrm>
            <a:off x="750627" y="368707"/>
            <a:ext cx="8972385" cy="704800"/>
          </a:xfrm>
        </p:spPr>
        <p:txBody>
          <a:bodyPr>
            <a:normAutofit/>
          </a:bodyPr>
          <a:lstStyle/>
          <a:p>
            <a:r>
              <a:rPr lang="en-US" sz="3600" dirty="0"/>
              <a:t>Water</a:t>
            </a:r>
          </a:p>
        </p:txBody>
      </p:sp>
      <p:pic>
        <p:nvPicPr>
          <p:cNvPr id="7" name="Picture Placeholder 6">
            <a:extLst>
              <a:ext uri="{FF2B5EF4-FFF2-40B4-BE49-F238E27FC236}">
                <a16:creationId xmlns:a16="http://schemas.microsoft.com/office/drawing/2014/main" id="{E928A3B1-AB5F-4919-8F58-D80BF033C7AB}"/>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3"/>
          <a:srcRect l="6991" t="12500" r="11244" b="28125"/>
          <a:stretch/>
        </p:blipFill>
        <p:spPr>
          <a:xfrm>
            <a:off x="1" y="1470985"/>
            <a:ext cx="5556737" cy="4700240"/>
          </a:xfrm>
        </p:spPr>
      </p:pic>
      <p:sp>
        <p:nvSpPr>
          <p:cNvPr id="5" name="Text Placeholder 4">
            <a:extLst>
              <a:ext uri="{FF2B5EF4-FFF2-40B4-BE49-F238E27FC236}">
                <a16:creationId xmlns:a16="http://schemas.microsoft.com/office/drawing/2014/main" id="{B89970FA-F361-481A-B049-F6E274E37B82}"/>
              </a:ext>
            </a:extLst>
          </p:cNvPr>
          <p:cNvSpPr>
            <a:spLocks noGrp="1"/>
          </p:cNvSpPr>
          <p:nvPr>
            <p:ph type="body" sz="quarter" idx="14"/>
          </p:nvPr>
        </p:nvSpPr>
        <p:spPr>
          <a:xfrm>
            <a:off x="5904038" y="2538593"/>
            <a:ext cx="6065158" cy="3562635"/>
          </a:xfrm>
        </p:spPr>
        <p:txBody>
          <a:bodyPr vert="horz" lIns="91440" tIns="45720" rIns="91440" bIns="45720" rtlCol="0" anchor="t">
            <a:noAutofit/>
          </a:bodyPr>
          <a:lstStyle/>
          <a:p>
            <a:pPr marL="285750" indent="-285750">
              <a:buClr>
                <a:schemeClr val="accent5"/>
              </a:buClr>
              <a:buFont typeface="Arial" panose="020B0604020202020204" pitchFamily="34" charset="0"/>
              <a:buChar char="•"/>
            </a:pPr>
            <a:r>
              <a:rPr lang="en-US" sz="2400" dirty="0"/>
              <a:t>Municipal/tap water is tested for safety regularly!</a:t>
            </a:r>
            <a:endParaRPr lang="en-US" sz="2400" dirty="0">
              <a:ea typeface="Verdana"/>
            </a:endParaRPr>
          </a:p>
          <a:p>
            <a:pPr marL="285750" indent="-285750">
              <a:buClr>
                <a:schemeClr val="accent5"/>
              </a:buClr>
              <a:buFont typeface="Arial" panose="020B0604020202020204" pitchFamily="34" charset="0"/>
              <a:buChar char="•"/>
            </a:pPr>
            <a:r>
              <a:rPr lang="en-US" sz="2400" dirty="0"/>
              <a:t>Surface water not recommended</a:t>
            </a:r>
            <a:endParaRPr lang="en-US" sz="2400" dirty="0">
              <a:ea typeface="Verdana"/>
            </a:endParaRPr>
          </a:p>
          <a:p>
            <a:pPr marL="342900" indent="-342900">
              <a:buClr>
                <a:schemeClr val="accent5"/>
              </a:buClr>
              <a:buFont typeface="Arial" panose="020B0604020202020204" pitchFamily="34" charset="0"/>
              <a:buChar char="•"/>
            </a:pPr>
            <a:r>
              <a:rPr lang="en-US" sz="2400" dirty="0"/>
              <a:t>Rain barrel is acceptable in school gardens</a:t>
            </a:r>
            <a:r>
              <a:rPr lang="en-US" sz="2400" dirty="0">
                <a:latin typeface="+mn-lt"/>
                <a:ea typeface="Verdana"/>
              </a:rPr>
              <a:t> </a:t>
            </a:r>
          </a:p>
          <a:p>
            <a:pPr lvl="1" indent="0">
              <a:buNone/>
            </a:pPr>
            <a:r>
              <a:rPr lang="en-US" sz="2400" dirty="0">
                <a:latin typeface="Verdana"/>
                <a:ea typeface="Verdana"/>
              </a:rPr>
              <a:t>Water the roots, not the leaves</a:t>
            </a:r>
          </a:p>
        </p:txBody>
      </p:sp>
      <p:pic>
        <p:nvPicPr>
          <p:cNvPr id="3" name="Picture 5">
            <a:extLst>
              <a:ext uri="{FF2B5EF4-FFF2-40B4-BE49-F238E27FC236}">
                <a16:creationId xmlns:a16="http://schemas.microsoft.com/office/drawing/2014/main" id="{BE0D5A6C-C6AE-4E17-84F3-866139B36FC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5660000">
            <a:off x="8571040" y="1187633"/>
            <a:ext cx="731153" cy="1187529"/>
          </a:xfrm>
          <a:prstGeom prst="rect">
            <a:avLst/>
          </a:prstGeom>
        </p:spPr>
      </p:pic>
    </p:spTree>
    <p:extLst>
      <p:ext uri="{BB962C8B-B14F-4D97-AF65-F5344CB8AC3E}">
        <p14:creationId xmlns:p14="http://schemas.microsoft.com/office/powerpoint/2010/main" val="1848758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C65D7-B888-47B3-AFB8-20234600339A}"/>
              </a:ext>
            </a:extLst>
          </p:cNvPr>
          <p:cNvSpPr>
            <a:spLocks noGrp="1"/>
          </p:cNvSpPr>
          <p:nvPr>
            <p:ph type="title"/>
          </p:nvPr>
        </p:nvSpPr>
        <p:spPr/>
        <p:txBody>
          <a:bodyPr>
            <a:normAutofit/>
          </a:bodyPr>
          <a:lstStyle/>
          <a:p>
            <a:r>
              <a:rPr lang="en-US" sz="3600" dirty="0"/>
              <a:t>Harvesting</a:t>
            </a:r>
          </a:p>
        </p:txBody>
      </p:sp>
      <p:pic>
        <p:nvPicPr>
          <p:cNvPr id="7" name="Picture Placeholder 6" descr="A picture of a washing station for produce after harvesting. ">
            <a:extLst>
              <a:ext uri="{FF2B5EF4-FFF2-40B4-BE49-F238E27FC236}">
                <a16:creationId xmlns:a16="http://schemas.microsoft.com/office/drawing/2014/main" id="{DDCD8DA4-AE58-4C62-97B2-14BBBBAD3E0D}"/>
              </a:ext>
            </a:extLst>
          </p:cNvPr>
          <p:cNvPicPr>
            <a:picLocks noGrp="1" noChangeAspect="1"/>
          </p:cNvPicPr>
          <p:nvPr>
            <p:ph sz="quarter" idx="10"/>
          </p:nvPr>
        </p:nvPicPr>
        <p:blipFill rotWithShape="1">
          <a:blip r:embed="rId3"/>
          <a:srcRect l="4276" t="5016" r="8604" b="9300"/>
          <a:stretch/>
        </p:blipFill>
        <p:spPr>
          <a:xfrm>
            <a:off x="6916727" y="1581198"/>
            <a:ext cx="4536830" cy="4454346"/>
          </a:xfrm>
          <a:prstGeom prst="rect">
            <a:avLst/>
          </a:prstGeom>
          <a:ln>
            <a:noFill/>
          </a:ln>
          <a:effectLst>
            <a:outerShdw blurRad="292100" dist="139700" dir="2700000" algn="tl" rotWithShape="0">
              <a:srgbClr val="333333">
                <a:alpha val="65000"/>
              </a:srgbClr>
            </a:outerShdw>
          </a:effectLst>
        </p:spPr>
      </p:pic>
      <p:sp>
        <p:nvSpPr>
          <p:cNvPr id="5" name="Text Placeholder 4">
            <a:extLst>
              <a:ext uri="{FF2B5EF4-FFF2-40B4-BE49-F238E27FC236}">
                <a16:creationId xmlns:a16="http://schemas.microsoft.com/office/drawing/2014/main" id="{A68C1DAA-7C4E-4137-BEE7-0A0D23E98AF0}"/>
              </a:ext>
            </a:extLst>
          </p:cNvPr>
          <p:cNvSpPr>
            <a:spLocks noGrp="1"/>
          </p:cNvSpPr>
          <p:nvPr>
            <p:ph type="body" sz="quarter" idx="4294967295"/>
          </p:nvPr>
        </p:nvSpPr>
        <p:spPr>
          <a:xfrm>
            <a:off x="738443" y="1454064"/>
            <a:ext cx="5983982" cy="4708614"/>
          </a:xfrm>
        </p:spPr>
        <p:txBody>
          <a:bodyPr vert="horz" lIns="91440" tIns="45720" rIns="91440" bIns="45720" rtlCol="0" anchor="t">
            <a:noAutofit/>
          </a:bodyPr>
          <a:lstStyle/>
          <a:p>
            <a:r>
              <a:rPr lang="en-US" sz="2800" b="1" dirty="0">
                <a:latin typeface="Verdana"/>
                <a:ea typeface="Verdana"/>
              </a:rPr>
              <a:t>Create and follow a harvest protocol</a:t>
            </a:r>
            <a:endParaRPr lang="en-US" sz="2800" b="1" dirty="0"/>
          </a:p>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Healthy harvesters</a:t>
            </a:r>
          </a:p>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Wash hands</a:t>
            </a:r>
          </a:p>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Use clean harvest tools</a:t>
            </a:r>
          </a:p>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Observe, then harvest</a:t>
            </a:r>
          </a:p>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Harvest into clean, food grade containers – keep off ground</a:t>
            </a:r>
          </a:p>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Avoid washing - shower</a:t>
            </a:r>
          </a:p>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Proper storage/cooling</a:t>
            </a:r>
          </a:p>
          <a:p>
            <a:pPr marL="285750" indent="-285750">
              <a:buClr>
                <a:schemeClr val="accent5"/>
              </a:buClr>
              <a:buFont typeface="Arial" panose="020B0604020202020204" pitchFamily="34" charset="0"/>
              <a:buChar char="•"/>
            </a:pPr>
            <a:r>
              <a:rPr lang="en-US" sz="2400" b="1" dirty="0">
                <a:solidFill>
                  <a:schemeClr val="tx1"/>
                </a:solidFill>
                <a:latin typeface="Verdana"/>
                <a:ea typeface="Verdana"/>
              </a:rPr>
              <a:t>Document everything!</a:t>
            </a:r>
          </a:p>
        </p:txBody>
      </p:sp>
    </p:spTree>
    <p:extLst>
      <p:ext uri="{BB962C8B-B14F-4D97-AF65-F5344CB8AC3E}">
        <p14:creationId xmlns:p14="http://schemas.microsoft.com/office/powerpoint/2010/main" val="451788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51C9C-4FB6-4F99-8474-062D4649C41F}"/>
              </a:ext>
            </a:extLst>
          </p:cNvPr>
          <p:cNvSpPr>
            <a:spLocks noGrp="1"/>
          </p:cNvSpPr>
          <p:nvPr>
            <p:ph type="title"/>
          </p:nvPr>
        </p:nvSpPr>
        <p:spPr/>
        <p:txBody>
          <a:bodyPr>
            <a:normAutofit/>
          </a:bodyPr>
          <a:lstStyle/>
          <a:p>
            <a:r>
              <a:rPr lang="en-US" sz="3600" dirty="0"/>
              <a:t>Know Your Produce!</a:t>
            </a:r>
          </a:p>
        </p:txBody>
      </p:sp>
      <p:pic>
        <p:nvPicPr>
          <p:cNvPr id="7" name="Picture Placeholder 6" descr="A picture of lettuce with dirt next to a picture of lettuce with rot/damage. ">
            <a:extLst>
              <a:ext uri="{FF2B5EF4-FFF2-40B4-BE49-F238E27FC236}">
                <a16:creationId xmlns:a16="http://schemas.microsoft.com/office/drawing/2014/main" id="{A13A6148-4554-4B08-954F-FC2F5B854536}"/>
              </a:ext>
            </a:extLst>
          </p:cNvPr>
          <p:cNvPicPr>
            <a:picLocks noGrp="1" noChangeAspect="1"/>
          </p:cNvPicPr>
          <p:nvPr>
            <p:ph type="pic" sz="quarter" idx="12"/>
          </p:nvPr>
        </p:nvPicPr>
        <p:blipFill>
          <a:blip r:embed="rId3"/>
          <a:srcRect l="6243" r="6243"/>
          <a:stretch>
            <a:fillRect/>
          </a:stretch>
        </p:blipFill>
        <p:spPr>
          <a:xfrm>
            <a:off x="1" y="1629137"/>
            <a:ext cx="6446761" cy="4032572"/>
          </a:xfrm>
        </p:spPr>
      </p:pic>
      <p:sp>
        <p:nvSpPr>
          <p:cNvPr id="5" name="Text Placeholder 4">
            <a:extLst>
              <a:ext uri="{FF2B5EF4-FFF2-40B4-BE49-F238E27FC236}">
                <a16:creationId xmlns:a16="http://schemas.microsoft.com/office/drawing/2014/main" id="{FC1D88FB-8FAF-486D-A41E-7E17A32B1473}"/>
              </a:ext>
            </a:extLst>
          </p:cNvPr>
          <p:cNvSpPr>
            <a:spLocks noGrp="1"/>
          </p:cNvSpPr>
          <p:nvPr>
            <p:ph type="body" sz="quarter" idx="14"/>
          </p:nvPr>
        </p:nvSpPr>
        <p:spPr>
          <a:xfrm>
            <a:off x="6850303" y="2916239"/>
            <a:ext cx="4863783" cy="3273546"/>
          </a:xfrm>
        </p:spPr>
        <p:txBody>
          <a:bodyPr vert="horz" lIns="91440" tIns="45720" rIns="91440" bIns="45720" rtlCol="0" anchor="t">
            <a:noAutofit/>
          </a:bodyPr>
          <a:lstStyle/>
          <a:p>
            <a:pPr marL="285750" indent="-285750">
              <a:buClr>
                <a:schemeClr val="accent5"/>
              </a:buClr>
              <a:buFont typeface="Arial" panose="020B0604020202020204" pitchFamily="34" charset="0"/>
              <a:buChar char="•"/>
            </a:pPr>
            <a:r>
              <a:rPr lang="en-US" sz="2000" dirty="0"/>
              <a:t>Know the difference between dirty and rotting</a:t>
            </a:r>
            <a:endParaRPr lang="en-US" sz="2000" dirty="0">
              <a:ea typeface="Verdana"/>
            </a:endParaRPr>
          </a:p>
          <a:p>
            <a:pPr marL="285750" indent="-285750">
              <a:buClr>
                <a:schemeClr val="accent5"/>
              </a:buClr>
              <a:buFont typeface="Arial" panose="020B0604020202020204" pitchFamily="34" charset="0"/>
              <a:buChar char="•"/>
            </a:pPr>
            <a:r>
              <a:rPr lang="en-US" sz="2000" dirty="0"/>
              <a:t>Some dirt is expected</a:t>
            </a:r>
            <a:endParaRPr lang="en-US" sz="2000" dirty="0">
              <a:ea typeface="Verdana"/>
            </a:endParaRPr>
          </a:p>
          <a:p>
            <a:pPr marL="285750" indent="-285750">
              <a:buClr>
                <a:schemeClr val="accent5"/>
              </a:buClr>
              <a:buFont typeface="Arial" panose="020B0604020202020204" pitchFamily="34" charset="0"/>
              <a:buChar char="•"/>
            </a:pPr>
            <a:r>
              <a:rPr lang="en-US" sz="2000" dirty="0"/>
              <a:t>Washing in kitchens encouraged over field washing</a:t>
            </a:r>
            <a:endParaRPr lang="en-US" sz="2000" dirty="0">
              <a:ea typeface="Verdana"/>
            </a:endParaRPr>
          </a:p>
          <a:p>
            <a:pPr marL="285750" indent="-285750">
              <a:buClr>
                <a:schemeClr val="accent5"/>
              </a:buClr>
              <a:buFont typeface="Arial" panose="020B0604020202020204" pitchFamily="34" charset="0"/>
              <a:buChar char="•"/>
            </a:pPr>
            <a:r>
              <a:rPr lang="en-US" sz="2000" dirty="0"/>
              <a:t>Shower is better than bath</a:t>
            </a:r>
            <a:endParaRPr lang="en-US" sz="2000" dirty="0">
              <a:ea typeface="Verdana"/>
            </a:endParaRPr>
          </a:p>
          <a:p>
            <a:pPr marL="285750" indent="-285750">
              <a:buClr>
                <a:schemeClr val="accent5"/>
              </a:buClr>
              <a:buFont typeface="Arial" panose="020B0604020202020204" pitchFamily="34" charset="0"/>
              <a:buChar char="•"/>
            </a:pPr>
            <a:r>
              <a:rPr lang="en-US" sz="2000" dirty="0"/>
              <a:t>Soil can contain beneficial bacteria!</a:t>
            </a:r>
            <a:endParaRPr lang="en-US" sz="2000" dirty="0">
              <a:ea typeface="Verdana"/>
            </a:endParaRPr>
          </a:p>
        </p:txBody>
      </p:sp>
      <p:pic>
        <p:nvPicPr>
          <p:cNvPr id="3" name="Picture 5">
            <a:extLst>
              <a:ext uri="{FF2B5EF4-FFF2-40B4-BE49-F238E27FC236}">
                <a16:creationId xmlns:a16="http://schemas.microsoft.com/office/drawing/2014/main" id="{72816E01-2A4C-46D6-9B83-32E295428B0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5660000">
            <a:off x="8855554" y="1628506"/>
            <a:ext cx="663156" cy="1056197"/>
          </a:xfrm>
          <a:prstGeom prst="rect">
            <a:avLst/>
          </a:prstGeom>
        </p:spPr>
      </p:pic>
    </p:spTree>
    <p:extLst>
      <p:ext uri="{BB962C8B-B14F-4D97-AF65-F5344CB8AC3E}">
        <p14:creationId xmlns:p14="http://schemas.microsoft.com/office/powerpoint/2010/main" val="1572156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F121D-28FE-4A38-B4BE-B9A01C406542}"/>
              </a:ext>
            </a:extLst>
          </p:cNvPr>
          <p:cNvSpPr>
            <a:spLocks noGrp="1"/>
          </p:cNvSpPr>
          <p:nvPr>
            <p:ph type="title"/>
          </p:nvPr>
        </p:nvSpPr>
        <p:spPr>
          <a:xfrm>
            <a:off x="609601" y="368707"/>
            <a:ext cx="9113411" cy="704800"/>
          </a:xfrm>
        </p:spPr>
        <p:txBody>
          <a:bodyPr>
            <a:normAutofit/>
          </a:bodyPr>
          <a:lstStyle/>
          <a:p>
            <a:r>
              <a:rPr lang="en-US" sz="3600" dirty="0"/>
              <a:t>Training</a:t>
            </a:r>
          </a:p>
        </p:txBody>
      </p:sp>
      <p:pic>
        <p:nvPicPr>
          <p:cNvPr id="7" name="Picture Placeholder 6" descr="A picture of people working in a garden bed. ">
            <a:extLst>
              <a:ext uri="{FF2B5EF4-FFF2-40B4-BE49-F238E27FC236}">
                <a16:creationId xmlns:a16="http://schemas.microsoft.com/office/drawing/2014/main" id="{2FC500C4-CDEB-44AC-9F29-E8E905BB7E2B}"/>
              </a:ext>
            </a:extLst>
          </p:cNvPr>
          <p:cNvPicPr>
            <a:picLocks noGrp="1" noChangeAspect="1"/>
          </p:cNvPicPr>
          <p:nvPr>
            <p:ph type="pic" sz="quarter" idx="12"/>
          </p:nvPr>
        </p:nvPicPr>
        <p:blipFill rotWithShape="1">
          <a:blip r:embed="rId3"/>
          <a:srcRect l="5081" t="4370" r="2689" b="18908"/>
          <a:stretch/>
        </p:blipFill>
        <p:spPr>
          <a:xfrm>
            <a:off x="0" y="1715401"/>
            <a:ext cx="6736630" cy="4176346"/>
          </a:xfrm>
        </p:spPr>
      </p:pic>
      <p:sp>
        <p:nvSpPr>
          <p:cNvPr id="5" name="Text Placeholder 4">
            <a:extLst>
              <a:ext uri="{FF2B5EF4-FFF2-40B4-BE49-F238E27FC236}">
                <a16:creationId xmlns:a16="http://schemas.microsoft.com/office/drawing/2014/main" id="{5A2B2F03-D348-4E66-B6BB-8C8413F71C5E}"/>
              </a:ext>
            </a:extLst>
          </p:cNvPr>
          <p:cNvSpPr>
            <a:spLocks noGrp="1"/>
          </p:cNvSpPr>
          <p:nvPr>
            <p:ph type="body" sz="quarter" idx="14"/>
          </p:nvPr>
        </p:nvSpPr>
        <p:spPr>
          <a:xfrm>
            <a:off x="6978973" y="2965897"/>
            <a:ext cx="4863783" cy="3119281"/>
          </a:xfrm>
        </p:spPr>
        <p:txBody>
          <a:bodyPr vert="horz" lIns="91440" tIns="45720" rIns="91440" bIns="45720" rtlCol="0" anchor="t">
            <a:noAutofit/>
          </a:bodyPr>
          <a:lstStyle/>
          <a:p>
            <a:pPr marL="342900" indent="-342900">
              <a:buClr>
                <a:schemeClr val="accent5"/>
              </a:buClr>
              <a:buFont typeface="Arial" panose="020B0604020202020204" pitchFamily="34" charset="0"/>
              <a:buChar char="•"/>
            </a:pPr>
            <a:r>
              <a:rPr lang="en-US" sz="2000" dirty="0"/>
              <a:t>Farm employees</a:t>
            </a:r>
            <a:endParaRPr lang="en-US" sz="2000" dirty="0">
              <a:ea typeface="Verdana"/>
            </a:endParaRPr>
          </a:p>
          <a:p>
            <a:pPr marL="342900" indent="-342900">
              <a:buClr>
                <a:schemeClr val="accent5"/>
              </a:buClr>
              <a:buFont typeface="Arial" panose="020B0604020202020204" pitchFamily="34" charset="0"/>
              <a:buChar char="•"/>
            </a:pPr>
            <a:r>
              <a:rPr lang="en-US" sz="2000" dirty="0"/>
              <a:t>Volunteers</a:t>
            </a:r>
            <a:endParaRPr lang="en-US" sz="2000" dirty="0">
              <a:ea typeface="Verdana"/>
            </a:endParaRPr>
          </a:p>
          <a:p>
            <a:pPr marL="342900" indent="-342900">
              <a:buClr>
                <a:schemeClr val="accent5"/>
              </a:buClr>
              <a:buFont typeface="Arial" panose="020B0604020202020204" pitchFamily="34" charset="0"/>
              <a:buChar char="•"/>
            </a:pPr>
            <a:r>
              <a:rPr lang="en-US" sz="2000" dirty="0"/>
              <a:t>Students</a:t>
            </a:r>
            <a:endParaRPr lang="en-US" sz="2000" dirty="0">
              <a:ea typeface="Verdana"/>
            </a:endParaRPr>
          </a:p>
          <a:p>
            <a:pPr marL="342900" indent="-342900">
              <a:buClr>
                <a:schemeClr val="accent5"/>
              </a:buClr>
              <a:buFont typeface="Arial" panose="020B0604020202020204" pitchFamily="34" charset="0"/>
              <a:buChar char="•"/>
            </a:pPr>
            <a:r>
              <a:rPr lang="en-US" sz="2000" dirty="0"/>
              <a:t>Teachers</a:t>
            </a:r>
            <a:endParaRPr lang="en-US" sz="2000" dirty="0">
              <a:ea typeface="Verdana"/>
            </a:endParaRPr>
          </a:p>
          <a:p>
            <a:pPr marL="342900" indent="-342900">
              <a:buClr>
                <a:schemeClr val="accent5"/>
              </a:buClr>
              <a:buFont typeface="Arial" panose="020B0604020202020204" pitchFamily="34" charset="0"/>
              <a:buChar char="•"/>
            </a:pPr>
            <a:r>
              <a:rPr lang="en-US" sz="2000" dirty="0"/>
              <a:t>Harvesters</a:t>
            </a:r>
            <a:endParaRPr lang="en-US" sz="2000" dirty="0">
              <a:ea typeface="Verdana"/>
            </a:endParaRPr>
          </a:p>
          <a:p>
            <a:pPr marL="342900" indent="-342900">
              <a:buClr>
                <a:schemeClr val="accent5"/>
              </a:buClr>
              <a:buFont typeface="Arial" panose="020B0604020202020204" pitchFamily="34" charset="0"/>
              <a:buChar char="•"/>
            </a:pPr>
            <a:r>
              <a:rPr lang="en-US" sz="2000" dirty="0"/>
              <a:t>Cafeteria Staff</a:t>
            </a:r>
            <a:endParaRPr lang="en-US" sz="2000" dirty="0">
              <a:ea typeface="Verdana"/>
            </a:endParaRPr>
          </a:p>
          <a:p>
            <a:pPr marL="342900" indent="-342900">
              <a:buClr>
                <a:schemeClr val="accent5"/>
              </a:buClr>
              <a:buFont typeface="Arial" panose="020B0604020202020204" pitchFamily="34" charset="0"/>
              <a:buChar char="•"/>
            </a:pPr>
            <a:r>
              <a:rPr lang="en-US" sz="2000" dirty="0"/>
              <a:t>Custodial Staff</a:t>
            </a:r>
            <a:endParaRPr lang="en-US" sz="2000" dirty="0">
              <a:ea typeface="Verdana"/>
            </a:endParaRPr>
          </a:p>
          <a:p>
            <a:pPr marL="285750" indent="-285750">
              <a:buFont typeface="Arial" panose="020B0604020202020204" pitchFamily="34" charset="0"/>
              <a:buChar char="•"/>
            </a:pPr>
            <a:endParaRPr lang="en-US" sz="1800" dirty="0"/>
          </a:p>
        </p:txBody>
      </p:sp>
      <p:pic>
        <p:nvPicPr>
          <p:cNvPr id="3" name="Picture 5">
            <a:extLst>
              <a:ext uri="{FF2B5EF4-FFF2-40B4-BE49-F238E27FC236}">
                <a16:creationId xmlns:a16="http://schemas.microsoft.com/office/drawing/2014/main" id="{B1202333-39DB-4973-BD24-F5DC5FAE5FC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838570" y="1705423"/>
            <a:ext cx="898406" cy="931115"/>
          </a:xfrm>
          <a:prstGeom prst="rect">
            <a:avLst/>
          </a:prstGeom>
        </p:spPr>
      </p:pic>
    </p:spTree>
    <p:extLst>
      <p:ext uri="{BB962C8B-B14F-4D97-AF65-F5344CB8AC3E}">
        <p14:creationId xmlns:p14="http://schemas.microsoft.com/office/powerpoint/2010/main" val="2857003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CBA47-D8BB-48D9-A601-8735698DBC1B}"/>
              </a:ext>
            </a:extLst>
          </p:cNvPr>
          <p:cNvSpPr>
            <a:spLocks noGrp="1"/>
          </p:cNvSpPr>
          <p:nvPr>
            <p:ph type="title"/>
          </p:nvPr>
        </p:nvSpPr>
        <p:spPr>
          <a:xfrm>
            <a:off x="609601" y="327764"/>
            <a:ext cx="9113411" cy="704800"/>
          </a:xfrm>
        </p:spPr>
        <p:txBody>
          <a:bodyPr>
            <a:normAutofit/>
          </a:bodyPr>
          <a:lstStyle/>
          <a:p>
            <a:r>
              <a:rPr lang="en-US" sz="3600" dirty="0"/>
              <a:t>Documentation</a:t>
            </a:r>
          </a:p>
        </p:txBody>
      </p:sp>
      <p:sp>
        <p:nvSpPr>
          <p:cNvPr id="3" name="Text Placeholder 2">
            <a:extLst>
              <a:ext uri="{FF2B5EF4-FFF2-40B4-BE49-F238E27FC236}">
                <a16:creationId xmlns:a16="http://schemas.microsoft.com/office/drawing/2014/main" id="{A3777C2C-E347-4DAF-AAD5-4D88737D5234}"/>
              </a:ext>
            </a:extLst>
          </p:cNvPr>
          <p:cNvSpPr>
            <a:spLocks noGrp="1"/>
          </p:cNvSpPr>
          <p:nvPr>
            <p:ph type="body" sz="quarter" idx="10"/>
          </p:nvPr>
        </p:nvSpPr>
        <p:spPr>
          <a:xfrm>
            <a:off x="3739487" y="713803"/>
            <a:ext cx="7690513" cy="2448908"/>
          </a:xfrm>
        </p:spPr>
        <p:txBody>
          <a:bodyPr>
            <a:normAutofit/>
          </a:bodyPr>
          <a:lstStyle/>
          <a:p>
            <a:r>
              <a:rPr lang="en-US" dirty="0">
                <a:latin typeface="Verdana" panose="020B0604030504040204" pitchFamily="34" charset="0"/>
                <a:ea typeface="Verdana" panose="020B0604030504040204" pitchFamily="34" charset="0"/>
              </a:rPr>
              <a:t>Request documentation demonstrating that:</a:t>
            </a:r>
          </a:p>
        </p:txBody>
      </p:sp>
      <p:sp>
        <p:nvSpPr>
          <p:cNvPr id="5" name="Text Placeholder 4">
            <a:extLst>
              <a:ext uri="{FF2B5EF4-FFF2-40B4-BE49-F238E27FC236}">
                <a16:creationId xmlns:a16="http://schemas.microsoft.com/office/drawing/2014/main" id="{6013A770-2FDA-4115-919B-5D07335193E6}"/>
              </a:ext>
            </a:extLst>
          </p:cNvPr>
          <p:cNvSpPr>
            <a:spLocks noGrp="1"/>
          </p:cNvSpPr>
          <p:nvPr>
            <p:ph type="body" sz="quarter" idx="13"/>
          </p:nvPr>
        </p:nvSpPr>
        <p:spPr>
          <a:xfrm>
            <a:off x="3941746" y="2392237"/>
            <a:ext cx="7488254" cy="3835138"/>
          </a:xfrm>
        </p:spPr>
        <p:txBody>
          <a:bodyPr vert="horz" lIns="91440" tIns="45720" rIns="91440" bIns="45720" rtlCol="0" anchor="t">
            <a:noAutofit/>
          </a:bodyPr>
          <a:lstStyle/>
          <a:p>
            <a:pPr marL="285750" indent="-285750">
              <a:buClr>
                <a:schemeClr val="accent5"/>
              </a:buClr>
              <a:buFont typeface="Arial" panose="020B0604020202020204" pitchFamily="34" charset="0"/>
              <a:buChar char="•"/>
            </a:pPr>
            <a:r>
              <a:rPr lang="en-US" sz="2400" dirty="0"/>
              <a:t>Good food safety practices are followed</a:t>
            </a:r>
            <a:endParaRPr lang="en-US" sz="2400" dirty="0">
              <a:ea typeface="Verdana"/>
            </a:endParaRPr>
          </a:p>
          <a:p>
            <a:pPr marL="285750" indent="-285750">
              <a:buClr>
                <a:schemeClr val="accent5"/>
              </a:buClr>
              <a:buFont typeface="Arial" panose="020B0604020202020204" pitchFamily="34" charset="0"/>
              <a:buChar char="•"/>
            </a:pPr>
            <a:r>
              <a:rPr lang="en-US" sz="2400" dirty="0"/>
              <a:t>Stakeholders have been trained</a:t>
            </a:r>
            <a:endParaRPr lang="en-US" sz="2400" dirty="0">
              <a:ea typeface="Verdana"/>
            </a:endParaRPr>
          </a:p>
          <a:p>
            <a:pPr marL="285750" indent="-285750">
              <a:buClr>
                <a:schemeClr val="accent5"/>
              </a:buClr>
              <a:buFont typeface="Arial" panose="020B0604020202020204" pitchFamily="34" charset="0"/>
              <a:buChar char="•"/>
            </a:pPr>
            <a:r>
              <a:rPr lang="en-US" sz="2400" dirty="0"/>
              <a:t>Soil and water sources are safe</a:t>
            </a:r>
            <a:endParaRPr lang="en-US" sz="2400" dirty="0">
              <a:ea typeface="Verdana"/>
            </a:endParaRPr>
          </a:p>
          <a:p>
            <a:pPr marL="285750" indent="-285750">
              <a:buClr>
                <a:schemeClr val="accent5"/>
              </a:buClr>
              <a:buFont typeface="Arial" panose="020B0604020202020204" pitchFamily="34" charset="0"/>
              <a:buChar char="•"/>
            </a:pPr>
            <a:r>
              <a:rPr lang="en-US" sz="2400" dirty="0"/>
              <a:t>Harvest containers are cleaned and sanitized regularly</a:t>
            </a:r>
            <a:endParaRPr lang="en-US" sz="2400" dirty="0">
              <a:ea typeface="Verdana"/>
            </a:endParaRPr>
          </a:p>
          <a:p>
            <a:pPr marL="285750" indent="-285750">
              <a:buClr>
                <a:schemeClr val="accent5"/>
              </a:buClr>
              <a:buFont typeface="Arial" panose="020B0604020202020204" pitchFamily="34" charset="0"/>
              <a:buChar char="•"/>
            </a:pPr>
            <a:r>
              <a:rPr lang="en-US" sz="2400" dirty="0"/>
              <a:t>Harvest details (products, harvesters, pounds, etc.)</a:t>
            </a:r>
            <a:endParaRPr lang="en-US" sz="2400" dirty="0">
              <a:ea typeface="Verdana"/>
            </a:endParaRPr>
          </a:p>
        </p:txBody>
      </p:sp>
      <p:sp>
        <p:nvSpPr>
          <p:cNvPr id="6" name="Text Placeholder 5">
            <a:extLst>
              <a:ext uri="{FF2B5EF4-FFF2-40B4-BE49-F238E27FC236}">
                <a16:creationId xmlns:a16="http://schemas.microsoft.com/office/drawing/2014/main" id="{F998154B-BFF6-4445-AE63-D3D3372010B9}"/>
              </a:ext>
            </a:extLst>
          </p:cNvPr>
          <p:cNvSpPr txBox="1">
            <a:spLocks/>
          </p:cNvSpPr>
          <p:nvPr/>
        </p:nvSpPr>
        <p:spPr>
          <a:xfrm>
            <a:off x="0" y="2606557"/>
            <a:ext cx="3393854" cy="1597741"/>
          </a:xfrm>
          <a:prstGeom prst="rect">
            <a:avLst/>
          </a:prstGeom>
        </p:spPr>
        <p:txBody>
          <a:bodyPr vert="horz" lIns="91440" tIns="45720" rIns="91440" bIns="45720" rtlCol="0" anchor="ctr">
            <a:normAutofit/>
          </a:bodyPr>
          <a:lstStyle>
            <a:lvl1pPr marL="0" indent="0" algn="l" defTabSz="457200" rtl="0" eaLnBrk="1" latinLnBrk="0" hangingPunct="1">
              <a:lnSpc>
                <a:spcPct val="80000"/>
              </a:lnSpc>
              <a:spcBef>
                <a:spcPct val="20000"/>
              </a:spcBef>
              <a:buFont typeface="Arial"/>
              <a:buNone/>
              <a:defRPr sz="9600" b="1" i="0" kern="1200">
                <a:solidFill>
                  <a:schemeClr val="bg1"/>
                </a:solidFill>
                <a:latin typeface="Calibri"/>
                <a:ea typeface="+mn-ea"/>
                <a:cs typeface="Calibri"/>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4000" dirty="0">
                <a:latin typeface="Verdana" panose="020B0604030504040204" pitchFamily="34" charset="0"/>
                <a:ea typeface="Verdana" panose="020B0604030504040204" pitchFamily="34" charset="0"/>
              </a:rPr>
              <a:t>Important</a:t>
            </a:r>
          </a:p>
        </p:txBody>
      </p:sp>
    </p:spTree>
    <p:extLst>
      <p:ext uri="{BB962C8B-B14F-4D97-AF65-F5344CB8AC3E}">
        <p14:creationId xmlns:p14="http://schemas.microsoft.com/office/powerpoint/2010/main" val="706106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5891E7-D8E0-47E6-99D7-863B68FCB349}"/>
              </a:ext>
            </a:extLst>
          </p:cNvPr>
          <p:cNvSpPr>
            <a:spLocks noGrp="1"/>
          </p:cNvSpPr>
          <p:nvPr>
            <p:ph type="title"/>
          </p:nvPr>
        </p:nvSpPr>
        <p:spPr>
          <a:xfrm>
            <a:off x="456873" y="3605117"/>
            <a:ext cx="11260993" cy="570996"/>
          </a:xfrm>
        </p:spPr>
        <p:txBody>
          <a:bodyPr/>
          <a:lstStyle/>
          <a:p>
            <a:r>
              <a:rPr lang="en-US"/>
              <a:t>Local Procurement</a:t>
            </a:r>
          </a:p>
        </p:txBody>
      </p:sp>
      <p:pic>
        <p:nvPicPr>
          <p:cNvPr id="6" name="Picture 6">
            <a:extLst>
              <a:ext uri="{FF2B5EF4-FFF2-40B4-BE49-F238E27FC236}">
                <a16:creationId xmlns:a16="http://schemas.microsoft.com/office/drawing/2014/main" id="{2DEB8AEA-3FA2-43B0-A0DA-D94C0FB051A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76761" y="2698181"/>
            <a:ext cx="1609725" cy="771525"/>
          </a:xfrm>
          <a:prstGeom prst="rect">
            <a:avLst/>
          </a:prstGeom>
        </p:spPr>
      </p:pic>
    </p:spTree>
    <p:extLst>
      <p:ext uri="{BB962C8B-B14F-4D97-AF65-F5344CB8AC3E}">
        <p14:creationId xmlns:p14="http://schemas.microsoft.com/office/powerpoint/2010/main" val="3133224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475" y="368707"/>
            <a:ext cx="8970537" cy="704800"/>
          </a:xfrm>
        </p:spPr>
        <p:txBody>
          <a:bodyPr>
            <a:normAutofit/>
          </a:bodyPr>
          <a:lstStyle/>
          <a:p>
            <a:r>
              <a:rPr lang="en-US" sz="3600" dirty="0"/>
              <a:t>Objectives</a:t>
            </a:r>
          </a:p>
        </p:txBody>
      </p:sp>
      <p:sp>
        <p:nvSpPr>
          <p:cNvPr id="5" name="Rectangle 4"/>
          <p:cNvSpPr/>
          <p:nvPr/>
        </p:nvSpPr>
        <p:spPr>
          <a:xfrm>
            <a:off x="1950541" y="1747153"/>
            <a:ext cx="9196685" cy="3046988"/>
          </a:xfrm>
          <a:prstGeom prst="rect">
            <a:avLst/>
          </a:prstGeom>
        </p:spPr>
        <p:txBody>
          <a:bodyPr wrap="square" lIns="91440" tIns="45720" rIns="91440" bIns="45720" anchor="t">
            <a:spAutoFit/>
          </a:bodyPr>
          <a:lstStyle/>
          <a:p>
            <a:pPr lvl="1"/>
            <a:r>
              <a:rPr lang="en-US" sz="2400" dirty="0">
                <a:latin typeface="Verdana" panose="020B0604030504040204" pitchFamily="34" charset="0"/>
                <a:ea typeface="Verdana" panose="020B0604030504040204" pitchFamily="34" charset="0"/>
              </a:rPr>
              <a:t>Understand the concept of farm to school and food safety practices to employ.</a:t>
            </a:r>
            <a:endParaRPr lang="en-US" sz="2400" dirty="0">
              <a:latin typeface="Verdana" panose="020B0604030504040204" pitchFamily="34" charset="0"/>
              <a:ea typeface="Verdana" panose="020B0604030504040204" pitchFamily="34" charset="0"/>
              <a:cs typeface="Calibri"/>
            </a:endParaRPr>
          </a:p>
          <a:p>
            <a:pPr lvl="1"/>
            <a:endParaRPr lang="en-US" sz="2400" dirty="0">
              <a:latin typeface="Verdana" panose="020B0604030504040204" pitchFamily="34" charset="0"/>
              <a:ea typeface="Verdana" panose="020B0604030504040204" pitchFamily="34" charset="0"/>
              <a:cs typeface="Calibri"/>
            </a:endParaRPr>
          </a:p>
          <a:p>
            <a:pPr lvl="1"/>
            <a:r>
              <a:rPr lang="en-US" sz="2400" dirty="0">
                <a:latin typeface="Verdana" panose="020B0604030504040204" pitchFamily="34" charset="0"/>
                <a:ea typeface="Verdana" panose="020B0604030504040204" pitchFamily="34" charset="0"/>
              </a:rPr>
              <a:t>Learn how to use geographic preference to procure local food when writing specifications. </a:t>
            </a:r>
            <a:endParaRPr lang="en-US" sz="2400" dirty="0">
              <a:latin typeface="Verdana" panose="020B0604030504040204" pitchFamily="34" charset="0"/>
              <a:ea typeface="Verdana" panose="020B0604030504040204" pitchFamily="34" charset="0"/>
              <a:cs typeface="Calibri"/>
            </a:endParaRPr>
          </a:p>
          <a:p>
            <a:pPr lvl="1" indent="0">
              <a:buNone/>
            </a:pPr>
            <a:endParaRPr lang="en-US" sz="2400" dirty="0">
              <a:latin typeface="Verdana" panose="020B0604030504040204" pitchFamily="34" charset="0"/>
              <a:ea typeface="Verdana" panose="020B0604030504040204" pitchFamily="34" charset="0"/>
              <a:cs typeface="Calibri"/>
            </a:endParaRPr>
          </a:p>
          <a:p>
            <a:pPr lvl="1"/>
            <a:r>
              <a:rPr lang="en-US" sz="2400" dirty="0">
                <a:latin typeface="Verdana" panose="020B0604030504040204" pitchFamily="34" charset="0"/>
                <a:ea typeface="Verdana" panose="020B0604030504040204" pitchFamily="34" charset="0"/>
              </a:rPr>
              <a:t>Understand how robust farm to school programs can mitigate supply chain disruptions. </a:t>
            </a:r>
            <a:endParaRPr lang="en-US" sz="2400" dirty="0">
              <a:latin typeface="Verdana" panose="020B0604030504040204" pitchFamily="34" charset="0"/>
              <a:ea typeface="Verdana" panose="020B0604030504040204" pitchFamily="34" charset="0"/>
              <a:cs typeface="Calibri"/>
            </a:endParaRPr>
          </a:p>
        </p:txBody>
      </p:sp>
      <p:pic>
        <p:nvPicPr>
          <p:cNvPr id="8" name="Picture 7" descr="Image of strawberries.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9995" y="4530328"/>
            <a:ext cx="2657779" cy="1745509"/>
          </a:xfrm>
          <a:prstGeom prst="rect">
            <a:avLst/>
          </a:prstGeom>
        </p:spPr>
      </p:pic>
      <p:pic>
        <p:nvPicPr>
          <p:cNvPr id="9" name="Picture 9">
            <a:extLst>
              <a:ext uri="{FF2B5EF4-FFF2-40B4-BE49-F238E27FC236}">
                <a16:creationId xmlns:a16="http://schemas.microsoft.com/office/drawing/2014/main" id="{E600C1CC-8AE5-4517-BD7C-FD90C268EB6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76349" y="4110037"/>
            <a:ext cx="864395" cy="840583"/>
          </a:xfrm>
          <a:prstGeom prst="rect">
            <a:avLst/>
          </a:prstGeom>
        </p:spPr>
      </p:pic>
      <p:pic>
        <p:nvPicPr>
          <p:cNvPr id="11" name="Picture 8">
            <a:extLst>
              <a:ext uri="{FF2B5EF4-FFF2-40B4-BE49-F238E27FC236}">
                <a16:creationId xmlns:a16="http://schemas.microsoft.com/office/drawing/2014/main" id="{404E0092-D84D-4B79-ACE5-0181BB9C3D8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65326" y="2815745"/>
            <a:ext cx="861816" cy="893131"/>
          </a:xfrm>
          <a:prstGeom prst="rect">
            <a:avLst/>
          </a:prstGeom>
        </p:spPr>
      </p:pic>
      <p:pic>
        <p:nvPicPr>
          <p:cNvPr id="12" name="Picture 12">
            <a:extLst>
              <a:ext uri="{FF2B5EF4-FFF2-40B4-BE49-F238E27FC236}">
                <a16:creationId xmlns:a16="http://schemas.microsoft.com/office/drawing/2014/main" id="{3E2F1E13-96EA-475A-931C-EC3365AB3FF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69205" y="1521618"/>
            <a:ext cx="878682" cy="909638"/>
          </a:xfrm>
          <a:prstGeom prst="rect">
            <a:avLst/>
          </a:prstGeom>
        </p:spPr>
      </p:pic>
    </p:spTree>
    <p:extLst>
      <p:ext uri="{BB962C8B-B14F-4D97-AF65-F5344CB8AC3E}">
        <p14:creationId xmlns:p14="http://schemas.microsoft.com/office/powerpoint/2010/main" val="84178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482" y="317241"/>
            <a:ext cx="9795833" cy="774927"/>
          </a:xfrm>
        </p:spPr>
        <p:txBody>
          <a:bodyPr>
            <a:normAutofit/>
          </a:bodyPr>
          <a:lstStyle/>
          <a:p>
            <a:r>
              <a:rPr lang="en-US" sz="3600" dirty="0"/>
              <a:t>How To Write Specifications for Local Food</a:t>
            </a:r>
          </a:p>
        </p:txBody>
      </p:sp>
      <p:sp>
        <p:nvSpPr>
          <p:cNvPr id="3" name="Content Placeholder 2"/>
          <p:cNvSpPr>
            <a:spLocks noGrp="1"/>
          </p:cNvSpPr>
          <p:nvPr>
            <p:ph sz="quarter" idx="10"/>
          </p:nvPr>
        </p:nvSpPr>
        <p:spPr>
          <a:xfrm>
            <a:off x="1241946" y="1300544"/>
            <a:ext cx="9795833" cy="3610025"/>
          </a:xfrm>
        </p:spPr>
        <p:txBody>
          <a:bodyPr vert="horz" lIns="91440" tIns="45720" rIns="91440" bIns="45720" rtlCol="0" anchor="t">
            <a:normAutofit/>
          </a:bodyPr>
          <a:lstStyle/>
          <a:p>
            <a:r>
              <a:rPr lang="en-US" b="1" dirty="0">
                <a:latin typeface="Verdana" panose="020B0604030504040204" pitchFamily="34" charset="0"/>
                <a:ea typeface="Verdana" panose="020B0604030504040204" pitchFamily="34" charset="0"/>
              </a:rPr>
              <a:t>DO</a:t>
            </a:r>
          </a:p>
          <a:p>
            <a:pPr lvl="1"/>
            <a:r>
              <a:rPr lang="en-US" sz="2000" dirty="0">
                <a:latin typeface="Verdana" panose="020B0604030504040204" pitchFamily="34" charset="0"/>
                <a:ea typeface="Verdana" panose="020B0604030504040204" pitchFamily="34" charset="0"/>
              </a:rPr>
              <a:t>Use product specifications</a:t>
            </a:r>
          </a:p>
          <a:p>
            <a:pPr lvl="1"/>
            <a:r>
              <a:rPr lang="en-US" sz="2000" dirty="0">
                <a:latin typeface="Verdana" panose="020B0604030504040204" pitchFamily="34" charset="0"/>
                <a:ea typeface="Verdana" panose="020B0604030504040204" pitchFamily="34" charset="0"/>
              </a:rPr>
              <a:t>Use additional requirements to determine vendor responsiveness</a:t>
            </a:r>
            <a:endParaRPr lang="en-US" sz="2000" dirty="0">
              <a:solidFill>
                <a:srgbClr val="000000"/>
              </a:solidFill>
              <a:latin typeface="Verdana" panose="020B0604030504040204" pitchFamily="34" charset="0"/>
              <a:ea typeface="Verdana" panose="020B0604030504040204" pitchFamily="34" charset="0"/>
            </a:endParaRPr>
          </a:p>
          <a:p>
            <a:pPr indent="-228600"/>
            <a:r>
              <a:rPr lang="en-US" b="1" dirty="0">
                <a:latin typeface="Verdana" panose="020B0604030504040204" pitchFamily="34" charset="0"/>
                <a:ea typeface="Verdana" panose="020B0604030504040204" pitchFamily="34" charset="0"/>
              </a:rPr>
              <a:t>DO NOT</a:t>
            </a:r>
            <a:endParaRPr lang="en-US" b="1" dirty="0">
              <a:latin typeface="Verdana" panose="020B0604030504040204" pitchFamily="34" charset="0"/>
              <a:ea typeface="Verdana" panose="020B0604030504040204" pitchFamily="34" charset="0"/>
              <a:cs typeface="Calibri"/>
            </a:endParaRPr>
          </a:p>
          <a:p>
            <a:pPr marL="971550" lvl="1" indent="-457200">
              <a:buFont typeface="Arial" panose="020B0604020202020204" pitchFamily="34" charset="0"/>
              <a:buChar char="•"/>
            </a:pPr>
            <a:r>
              <a:rPr lang="en-US" sz="2000" dirty="0">
                <a:latin typeface="Verdana" panose="020B0604030504040204" pitchFamily="34" charset="0"/>
                <a:ea typeface="Verdana" panose="020B0604030504040204" pitchFamily="34" charset="0"/>
              </a:rPr>
              <a:t>Use local as a product specification</a:t>
            </a:r>
          </a:p>
          <a:p>
            <a:pPr marL="971550" lvl="1" indent="-457200">
              <a:buFont typeface="Arial" panose="020B0604020202020204" pitchFamily="34" charset="0"/>
              <a:buChar char="•"/>
            </a:pPr>
            <a:r>
              <a:rPr lang="en-US" sz="2000" dirty="0">
                <a:latin typeface="Verdana" panose="020B0604030504040204" pitchFamily="34" charset="0"/>
                <a:ea typeface="Verdana" panose="020B0604030504040204" pitchFamily="34" charset="0"/>
              </a:rPr>
              <a:t>Use language like:</a:t>
            </a:r>
          </a:p>
          <a:p>
            <a:pPr lvl="2">
              <a:buFont typeface="Wingdings" panose="020B0604020202020204" pitchFamily="34" charset="0"/>
              <a:buChar char="ü"/>
            </a:pPr>
            <a:r>
              <a:rPr lang="en-US" sz="2000" dirty="0">
                <a:latin typeface="Verdana" panose="020B0604030504040204" pitchFamily="34" charset="0"/>
                <a:ea typeface="Verdana" panose="020B0604030504040204" pitchFamily="34" charset="0"/>
              </a:rPr>
              <a:t>“This RFP is restricted to producers within the State.”</a:t>
            </a:r>
          </a:p>
          <a:p>
            <a:pPr lvl="2">
              <a:buFont typeface="Wingdings" panose="020B0604020202020204" pitchFamily="34" charset="0"/>
              <a:buChar char="ü"/>
            </a:pPr>
            <a:r>
              <a:rPr lang="en-US" sz="2000" dirty="0">
                <a:latin typeface="Verdana" panose="020B0604030504040204" pitchFamily="34" charset="0"/>
                <a:ea typeface="Verdana" panose="020B0604030504040204" pitchFamily="34" charset="0"/>
              </a:rPr>
              <a:t>“We are soliciting bids from producers within a 150-mile radius”</a:t>
            </a:r>
          </a:p>
        </p:txBody>
      </p:sp>
      <p:sp>
        <p:nvSpPr>
          <p:cNvPr id="4" name="TextBox 3">
            <a:extLst>
              <a:ext uri="{FF2B5EF4-FFF2-40B4-BE49-F238E27FC236}">
                <a16:creationId xmlns:a16="http://schemas.microsoft.com/office/drawing/2014/main" id="{6A8F1B99-81CA-4E88-7904-A06CC26AB13B}"/>
              </a:ext>
            </a:extLst>
          </p:cNvPr>
          <p:cNvSpPr txBox="1"/>
          <p:nvPr/>
        </p:nvSpPr>
        <p:spPr>
          <a:xfrm>
            <a:off x="1077321" y="4818792"/>
            <a:ext cx="9795833"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u="sng" dirty="0">
                <a:solidFill>
                  <a:schemeClr val="accent5"/>
                </a:solidFill>
                <a:latin typeface="Verdana" panose="020B0604030504040204" pitchFamily="34" charset="0"/>
                <a:ea typeface="Verdana" panose="020B0604030504040204" pitchFamily="34" charset="0"/>
                <a:cs typeface="+mn-lt"/>
              </a:rPr>
              <a:t>Links to the Regulations and Q&amp;A Policy Memo</a:t>
            </a:r>
          </a:p>
          <a:p>
            <a:r>
              <a:rPr lang="en-US" dirty="0">
                <a:latin typeface="Verdana" panose="020B0604030504040204" pitchFamily="34" charset="0"/>
                <a:ea typeface="Verdana" panose="020B0604030504040204" pitchFamily="34" charset="0"/>
                <a:cs typeface="+mn-lt"/>
                <a:hlinkClick r:id="rId3">
                  <a:extLst>
                    <a:ext uri="{A12FA001-AC4F-418D-AE19-62706E023703}">
                      <ahyp:hlinkClr xmlns:ahyp="http://schemas.microsoft.com/office/drawing/2018/hyperlinkcolor" val="tx"/>
                    </a:ext>
                  </a:extLst>
                </a:hlinkClick>
              </a:rPr>
              <a:t>2011-9843.pdf (govinfo.gov)</a:t>
            </a:r>
            <a:endParaRPr lang="en-US" dirty="0">
              <a:latin typeface="Verdana" panose="020B0604030504040204" pitchFamily="34" charset="0"/>
              <a:ea typeface="Verdana" panose="020B0604030504040204" pitchFamily="34" charset="0"/>
              <a:cs typeface="+mn-lt"/>
            </a:endParaRPr>
          </a:p>
          <a:p>
            <a:r>
              <a:rPr lang="en-US" dirty="0">
                <a:latin typeface="Verdana" panose="020B0604030504040204" pitchFamily="34" charset="0"/>
                <a:ea typeface="Verdana" panose="020B0604030504040204" pitchFamily="34" charset="0"/>
                <a:cs typeface="+mn-lt"/>
                <a:hlinkClick r:id="rId4">
                  <a:extLst>
                    <a:ext uri="{A12FA001-AC4F-418D-AE19-62706E023703}">
                      <ahyp:hlinkClr xmlns:ahyp="http://schemas.microsoft.com/office/drawing/2018/hyperlinkcolor" val="tx"/>
                    </a:ext>
                  </a:extLst>
                </a:hlinkClick>
              </a:rPr>
              <a:t>https://www.fns.usda.gov/cn/procurement-geographic-preference-qas</a:t>
            </a:r>
            <a:r>
              <a:rPr lang="en-US" dirty="0">
                <a:latin typeface="Verdana" panose="020B0604030504040204" pitchFamily="34" charset="0"/>
                <a:ea typeface="Verdana" panose="020B0604030504040204" pitchFamily="34" charset="0"/>
                <a:cs typeface="+mn-lt"/>
              </a:rPr>
              <a:t> </a:t>
            </a:r>
          </a:p>
          <a:p>
            <a:r>
              <a:rPr lang="en-US" dirty="0">
                <a:latin typeface="Verdana" panose="020B0604030504040204" pitchFamily="34" charset="0"/>
                <a:ea typeface="Verdana" panose="020B0604030504040204" pitchFamily="34" charset="0"/>
                <a:cs typeface="+mn-lt"/>
                <a:hlinkClick r:id="rId5">
                  <a:extLst>
                    <a:ext uri="{A12FA001-AC4F-418D-AE19-62706E023703}">
                      <ahyp:hlinkClr xmlns:ahyp="http://schemas.microsoft.com/office/drawing/2018/hyperlinkcolor" val="tx"/>
                    </a:ext>
                  </a:extLst>
                </a:hlinkClick>
              </a:rPr>
              <a:t>https://www.fns.usda.gov/cn/procurement-geographic-preference-qas-%E2%80%93-part-ii</a:t>
            </a:r>
            <a:r>
              <a:rPr lang="en-US" dirty="0">
                <a:latin typeface="Verdana" panose="020B0604030504040204" pitchFamily="34" charset="0"/>
                <a:ea typeface="Verdana" panose="020B0604030504040204" pitchFamily="34" charset="0"/>
                <a:cs typeface="+mn-lt"/>
              </a:rPr>
              <a:t> </a:t>
            </a:r>
          </a:p>
        </p:txBody>
      </p:sp>
    </p:spTree>
    <p:extLst>
      <p:ext uri="{BB962C8B-B14F-4D97-AF65-F5344CB8AC3E}">
        <p14:creationId xmlns:p14="http://schemas.microsoft.com/office/powerpoint/2010/main" val="2121359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Criteria for Local Foods Specifications</a:t>
            </a:r>
          </a:p>
        </p:txBody>
      </p:sp>
      <p:sp>
        <p:nvSpPr>
          <p:cNvPr id="3" name="Content Placeholder 2"/>
          <p:cNvSpPr>
            <a:spLocks noGrp="1"/>
          </p:cNvSpPr>
          <p:nvPr>
            <p:ph sz="quarter" idx="10"/>
          </p:nvPr>
        </p:nvSpPr>
        <p:spPr>
          <a:xfrm>
            <a:off x="577150" y="1495550"/>
            <a:ext cx="10414000" cy="4710399"/>
          </a:xfrm>
        </p:spPr>
        <p:txBody>
          <a:bodyPr vert="horz" lIns="91440" tIns="45720" rIns="91440" bIns="45720" rtlCol="0" anchor="t">
            <a:normAutofit/>
          </a:bodyPr>
          <a:lstStyle/>
          <a:p>
            <a:r>
              <a:rPr lang="en-US" sz="2800" b="1" dirty="0">
                <a:latin typeface="Verdana"/>
                <a:ea typeface="Verdana"/>
              </a:rPr>
              <a:t>Potential Specifications, Requirements, and Evaluation Criteria to Target Local Products</a:t>
            </a:r>
          </a:p>
          <a:p>
            <a:pPr lvl="1"/>
            <a:r>
              <a:rPr lang="en-US" sz="2400" dirty="0">
                <a:latin typeface="Verdana"/>
                <a:ea typeface="Verdana"/>
              </a:rPr>
              <a:t>Varieties unique to the region</a:t>
            </a:r>
          </a:p>
          <a:p>
            <a:pPr lvl="1"/>
            <a:r>
              <a:rPr lang="en-US" sz="2400" dirty="0">
                <a:latin typeface="Verdana"/>
                <a:ea typeface="Verdana"/>
              </a:rPr>
              <a:t>Freshness (e.g., delivered within 48 hours)</a:t>
            </a:r>
          </a:p>
          <a:p>
            <a:pPr lvl="1"/>
            <a:r>
              <a:rPr lang="en-US" sz="2400" dirty="0">
                <a:latin typeface="Verdana"/>
                <a:ea typeface="Verdana"/>
              </a:rPr>
              <a:t>Size of farm</a:t>
            </a:r>
          </a:p>
          <a:p>
            <a:pPr lvl="1"/>
            <a:r>
              <a:rPr lang="en-US" sz="2400" dirty="0">
                <a:latin typeface="Verdana"/>
                <a:ea typeface="Verdana"/>
              </a:rPr>
              <a:t>Harvest techniques</a:t>
            </a:r>
          </a:p>
          <a:p>
            <a:pPr lvl="1"/>
            <a:r>
              <a:rPr lang="en-US" sz="2400" dirty="0">
                <a:latin typeface="Verdana"/>
                <a:ea typeface="Verdana"/>
              </a:rPr>
              <a:t>Crop diversity</a:t>
            </a:r>
          </a:p>
          <a:p>
            <a:pPr lvl="1"/>
            <a:r>
              <a:rPr lang="en-US" sz="2400" dirty="0">
                <a:latin typeface="Verdana"/>
                <a:ea typeface="Verdana"/>
              </a:rPr>
              <a:t>Origin labeling</a:t>
            </a:r>
          </a:p>
          <a:p>
            <a:pPr lvl="1"/>
            <a:r>
              <a:rPr lang="en-US" sz="2400" dirty="0">
                <a:latin typeface="Verdana"/>
                <a:ea typeface="Verdana"/>
              </a:rPr>
              <a:t>Able to provide cafeteria or class visits</a:t>
            </a:r>
          </a:p>
        </p:txBody>
      </p:sp>
      <p:pic>
        <p:nvPicPr>
          <p:cNvPr id="4" name="Picture 4" descr="Image of a child eating fresh produce in a cafeteria. ">
            <a:extLst>
              <a:ext uri="{FF2B5EF4-FFF2-40B4-BE49-F238E27FC236}">
                <a16:creationId xmlns:a16="http://schemas.microsoft.com/office/drawing/2014/main" id="{43380A76-FF27-474D-9194-20B5D2ABFF68}"/>
              </a:ext>
            </a:extLst>
          </p:cNvPr>
          <p:cNvPicPr>
            <a:picLocks noChangeAspect="1"/>
          </p:cNvPicPr>
          <p:nvPr/>
        </p:nvPicPr>
        <p:blipFill>
          <a:blip r:embed="rId3"/>
          <a:stretch>
            <a:fillRect/>
          </a:stretch>
        </p:blipFill>
        <p:spPr>
          <a:xfrm>
            <a:off x="8417685" y="2739514"/>
            <a:ext cx="3197165" cy="3168410"/>
          </a:xfrm>
          <a:prstGeom prst="rect">
            <a:avLst/>
          </a:prstGeom>
        </p:spPr>
      </p:pic>
    </p:spTree>
    <p:extLst>
      <p:ext uri="{BB962C8B-B14F-4D97-AF65-F5344CB8AC3E}">
        <p14:creationId xmlns:p14="http://schemas.microsoft.com/office/powerpoint/2010/main" val="2053705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0380F-CE51-48E5-8FE1-D127DC1E5ACF}"/>
              </a:ext>
            </a:extLst>
          </p:cNvPr>
          <p:cNvSpPr>
            <a:spLocks noGrp="1"/>
          </p:cNvSpPr>
          <p:nvPr>
            <p:ph type="title"/>
          </p:nvPr>
        </p:nvSpPr>
        <p:spPr/>
        <p:txBody>
          <a:bodyPr>
            <a:normAutofit/>
          </a:bodyPr>
          <a:lstStyle/>
          <a:p>
            <a:r>
              <a:rPr lang="en-US" sz="3600" dirty="0"/>
              <a:t>Writing Specifications for Local Food</a:t>
            </a:r>
          </a:p>
        </p:txBody>
      </p:sp>
      <p:pic>
        <p:nvPicPr>
          <p:cNvPr id="7" name="Picture Placeholder 6" descr="A picture of potatoes in boxes and bags in a storage area. ">
            <a:extLst>
              <a:ext uri="{FF2B5EF4-FFF2-40B4-BE49-F238E27FC236}">
                <a16:creationId xmlns:a16="http://schemas.microsoft.com/office/drawing/2014/main" id="{72086067-AA44-4453-B10D-72380A016A84}"/>
              </a:ext>
            </a:extLst>
          </p:cNvPr>
          <p:cNvPicPr>
            <a:picLocks noGrp="1" noChangeAspect="1"/>
          </p:cNvPicPr>
          <p:nvPr>
            <p:ph sz="quarter" idx="10"/>
          </p:nvPr>
        </p:nvPicPr>
        <p:blipFill>
          <a:blip r:embed="rId3"/>
          <a:stretch>
            <a:fillRect/>
          </a:stretch>
        </p:blipFill>
        <p:spPr>
          <a:xfrm>
            <a:off x="6600510" y="1778292"/>
            <a:ext cx="4608851" cy="4037961"/>
          </a:xfrm>
          <a:prstGeom prst="rect">
            <a:avLst/>
          </a:prstGeom>
          <a:ln>
            <a:noFill/>
          </a:ln>
          <a:effectLst>
            <a:outerShdw blurRad="292100" dist="139700" dir="2700000" algn="tl" rotWithShape="0">
              <a:srgbClr val="333333">
                <a:alpha val="65000"/>
              </a:srgbClr>
            </a:outerShdw>
          </a:effectLst>
        </p:spPr>
      </p:pic>
      <p:sp>
        <p:nvSpPr>
          <p:cNvPr id="5" name="Text Placeholder 4">
            <a:extLst>
              <a:ext uri="{FF2B5EF4-FFF2-40B4-BE49-F238E27FC236}">
                <a16:creationId xmlns:a16="http://schemas.microsoft.com/office/drawing/2014/main" id="{4B49CD00-FF6A-47CC-9B6D-F118BA5253B7}"/>
              </a:ext>
            </a:extLst>
          </p:cNvPr>
          <p:cNvSpPr>
            <a:spLocks noGrp="1"/>
          </p:cNvSpPr>
          <p:nvPr>
            <p:ph type="body" sz="quarter" idx="4294967295"/>
          </p:nvPr>
        </p:nvSpPr>
        <p:spPr>
          <a:xfrm>
            <a:off x="982639" y="1622277"/>
            <a:ext cx="5523670" cy="4349992"/>
          </a:xfrm>
        </p:spPr>
        <p:txBody>
          <a:bodyPr vert="horz" lIns="91440" tIns="45720" rIns="91440" bIns="45720" rtlCol="0" anchor="t">
            <a:noAutofit/>
          </a:bodyPr>
          <a:lstStyle/>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Be flexible</a:t>
            </a:r>
            <a:endParaRPr lang="en-US" sz="2400" dirty="0">
              <a:solidFill>
                <a:schemeClr val="tx1"/>
              </a:solidFill>
              <a:latin typeface="Verdana"/>
              <a:ea typeface="Verdana"/>
              <a:cs typeface="Calibri"/>
            </a:endParaRPr>
          </a:p>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Don’t include unnecessary requirements</a:t>
            </a:r>
            <a:endParaRPr lang="en-US" sz="2400" dirty="0">
              <a:solidFill>
                <a:schemeClr val="tx1"/>
              </a:solidFill>
              <a:latin typeface="Verdana"/>
              <a:ea typeface="Verdana"/>
              <a:cs typeface="Calibri"/>
            </a:endParaRPr>
          </a:p>
          <a:p>
            <a:pPr marL="285750" indent="-285750">
              <a:buClr>
                <a:schemeClr val="accent5"/>
              </a:buClr>
              <a:buFont typeface="Arial" panose="020B0604020202020204" pitchFamily="34" charset="0"/>
              <a:buChar char="•"/>
            </a:pPr>
            <a:r>
              <a:rPr lang="en-US" sz="2400" dirty="0">
                <a:solidFill>
                  <a:schemeClr val="tx1"/>
                </a:solidFill>
                <a:latin typeface="Verdana"/>
                <a:ea typeface="Verdana"/>
              </a:rPr>
              <a:t>Consider what a vendor new to the school food market might not know</a:t>
            </a:r>
            <a:endParaRPr lang="en-US" sz="2400" dirty="0">
              <a:solidFill>
                <a:schemeClr val="tx1"/>
              </a:solidFill>
              <a:latin typeface="Verdana"/>
              <a:ea typeface="Verdana"/>
              <a:cs typeface="Calibri"/>
            </a:endParaRPr>
          </a:p>
          <a:p>
            <a:pPr marL="808038" lvl="1" indent="-342900">
              <a:buFont typeface="Verdana" panose="020B0604030504040204" pitchFamily="34" charset="0"/>
              <a:buChar char="-"/>
            </a:pPr>
            <a:r>
              <a:rPr lang="en-US" sz="2000" dirty="0">
                <a:latin typeface="Verdana"/>
                <a:ea typeface="Verdana"/>
              </a:rPr>
              <a:t>Condition upon receipt of product</a:t>
            </a:r>
          </a:p>
          <a:p>
            <a:pPr marL="808038" lvl="1" indent="-342900">
              <a:buFont typeface="Verdana" panose="020B0604030504040204" pitchFamily="34" charset="0"/>
              <a:buChar char="-"/>
            </a:pPr>
            <a:r>
              <a:rPr lang="en-US" sz="2000" dirty="0">
                <a:latin typeface="Verdana"/>
                <a:ea typeface="Verdana"/>
              </a:rPr>
              <a:t>Food safety needs</a:t>
            </a:r>
          </a:p>
          <a:p>
            <a:pPr marL="808038" lvl="1" indent="-342900">
              <a:buFont typeface="Verdana" panose="020B0604030504040204" pitchFamily="34" charset="0"/>
              <a:buChar char="-"/>
            </a:pPr>
            <a:r>
              <a:rPr lang="en-US" sz="2000" dirty="0">
                <a:latin typeface="Verdana"/>
                <a:ea typeface="Verdana"/>
              </a:rPr>
              <a:t>Size uniformity</a:t>
            </a:r>
          </a:p>
        </p:txBody>
      </p:sp>
    </p:spTree>
    <p:extLst>
      <p:ext uri="{BB962C8B-B14F-4D97-AF65-F5344CB8AC3E}">
        <p14:creationId xmlns:p14="http://schemas.microsoft.com/office/powerpoint/2010/main" val="4119929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2CB67-927B-4688-918C-E84F985581D3}"/>
              </a:ext>
            </a:extLst>
          </p:cNvPr>
          <p:cNvSpPr>
            <a:spLocks noGrp="1"/>
          </p:cNvSpPr>
          <p:nvPr>
            <p:ph type="title"/>
          </p:nvPr>
        </p:nvSpPr>
        <p:spPr/>
        <p:txBody>
          <a:bodyPr>
            <a:normAutofit/>
          </a:bodyPr>
          <a:lstStyle/>
          <a:p>
            <a:r>
              <a:rPr lang="en-US" sz="3600" dirty="0"/>
              <a:t>Specifications for Local Food and Geography</a:t>
            </a:r>
          </a:p>
        </p:txBody>
      </p:sp>
      <p:sp>
        <p:nvSpPr>
          <p:cNvPr id="3" name="Content Placeholder 2">
            <a:extLst>
              <a:ext uri="{FF2B5EF4-FFF2-40B4-BE49-F238E27FC236}">
                <a16:creationId xmlns:a16="http://schemas.microsoft.com/office/drawing/2014/main" id="{E0EFE49F-1509-4174-9972-87B07C734301}"/>
              </a:ext>
            </a:extLst>
          </p:cNvPr>
          <p:cNvSpPr>
            <a:spLocks noGrp="1"/>
          </p:cNvSpPr>
          <p:nvPr>
            <p:ph sz="quarter" idx="10"/>
          </p:nvPr>
        </p:nvSpPr>
        <p:spPr>
          <a:xfrm>
            <a:off x="580293" y="1436007"/>
            <a:ext cx="11031414" cy="3985985"/>
          </a:xfrm>
        </p:spPr>
        <p:txBody>
          <a:bodyPr vert="horz" lIns="91440" tIns="45720" rIns="91440" bIns="45720" rtlCol="0" anchor="t">
            <a:normAutofit/>
          </a:bodyPr>
          <a:lstStyle/>
          <a:p>
            <a:r>
              <a:rPr lang="en-US" b="1" dirty="0">
                <a:latin typeface="Verdana"/>
                <a:ea typeface="Verdana"/>
              </a:rPr>
              <a:t>Geographic Preference</a:t>
            </a:r>
          </a:p>
          <a:p>
            <a:pPr marL="457200" lvl="1" indent="0">
              <a:buNone/>
            </a:pPr>
            <a:r>
              <a:rPr lang="en-US" dirty="0">
                <a:latin typeface="Verdana"/>
                <a:ea typeface="Verdana"/>
              </a:rPr>
              <a:t>Schools may express a preference for local food</a:t>
            </a:r>
          </a:p>
          <a:p>
            <a:pPr lvl="2">
              <a:buFont typeface="Arial" panose="020B0604020202020204" pitchFamily="34" charset="0"/>
              <a:buChar char="•"/>
            </a:pPr>
            <a:r>
              <a:rPr lang="en-US" sz="2600" dirty="0">
                <a:latin typeface="Verdana"/>
                <a:ea typeface="Verdana"/>
              </a:rPr>
              <a:t>It’s a preference, not a requirement or specification!</a:t>
            </a:r>
          </a:p>
          <a:p>
            <a:pPr lvl="2">
              <a:buFont typeface="Arial" panose="020B0604020202020204" pitchFamily="34" charset="0"/>
              <a:buChar char="•"/>
            </a:pPr>
            <a:r>
              <a:rPr lang="en-US" sz="2600" dirty="0">
                <a:latin typeface="Verdana"/>
                <a:ea typeface="Verdana"/>
              </a:rPr>
              <a:t>Can be used for all procurement methods</a:t>
            </a:r>
          </a:p>
          <a:p>
            <a:pPr lvl="2">
              <a:buFont typeface="Arial" panose="020B0604020202020204" pitchFamily="34" charset="0"/>
              <a:buChar char="•"/>
            </a:pPr>
            <a:r>
              <a:rPr lang="en-US" sz="2600" dirty="0">
                <a:latin typeface="Verdana"/>
                <a:ea typeface="Verdana"/>
              </a:rPr>
              <a:t>Can only be used with certain products</a:t>
            </a:r>
          </a:p>
          <a:p>
            <a:pPr lvl="3">
              <a:buFont typeface="Verdana" panose="020B0604030504040204" pitchFamily="34" charset="0"/>
              <a:buChar char="-"/>
            </a:pPr>
            <a:r>
              <a:rPr lang="en-US" sz="2400" dirty="0">
                <a:latin typeface="Verdana"/>
                <a:ea typeface="Verdana"/>
              </a:rPr>
              <a:t>“Unprocessed agricultural products” that retain their inherent character</a:t>
            </a:r>
          </a:p>
          <a:p>
            <a:pPr lvl="4">
              <a:buFont typeface="Verdana" panose="020B0604030504040204" pitchFamily="34" charset="0"/>
              <a:buChar char="-"/>
            </a:pPr>
            <a:r>
              <a:rPr lang="en-US" sz="2400" dirty="0">
                <a:latin typeface="Verdana"/>
                <a:ea typeface="Verdana"/>
              </a:rPr>
              <a:t>NOT heating, cooking, or canning</a:t>
            </a:r>
          </a:p>
        </p:txBody>
      </p:sp>
    </p:spTree>
    <p:extLst>
      <p:ext uri="{BB962C8B-B14F-4D97-AF65-F5344CB8AC3E}">
        <p14:creationId xmlns:p14="http://schemas.microsoft.com/office/powerpoint/2010/main" val="884753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8A60E79-D499-4809-AB7F-B9CB686F8AA9}"/>
              </a:ext>
            </a:extLst>
          </p:cNvPr>
          <p:cNvSpPr>
            <a:spLocks noGrp="1"/>
          </p:cNvSpPr>
          <p:nvPr>
            <p:ph type="title"/>
          </p:nvPr>
        </p:nvSpPr>
        <p:spPr>
          <a:xfrm>
            <a:off x="736979" y="279009"/>
            <a:ext cx="8986033" cy="704800"/>
          </a:xfrm>
        </p:spPr>
        <p:txBody>
          <a:bodyPr>
            <a:noAutofit/>
          </a:bodyPr>
          <a:lstStyle/>
          <a:p>
            <a:r>
              <a:rPr lang="en-US" sz="3600" dirty="0"/>
              <a:t>Geographic Preference Solicitation Example</a:t>
            </a:r>
          </a:p>
        </p:txBody>
      </p:sp>
      <p:pic>
        <p:nvPicPr>
          <p:cNvPr id="15" name="Picture Placeholder 14" descr="A table showing the score breakdown between Laurie's Legumes, Paula's pulses, and Gary's grains. Each received an overall score out of 100 possible points based on price, past history, ability to provide farm tours, state of origin on all products, and ability to provide products sourced within the state. Gary's grains scored the highest score, of 97 out of 100. ">
            <a:extLst>
              <a:ext uri="{FF2B5EF4-FFF2-40B4-BE49-F238E27FC236}">
                <a16:creationId xmlns:a16="http://schemas.microsoft.com/office/drawing/2014/main" id="{EFF4FB14-4E0D-45F6-9D41-6C82C847B7B2}"/>
              </a:ext>
            </a:extLst>
          </p:cNvPr>
          <p:cNvPicPr>
            <a:picLocks noGrp="1" noChangeAspect="1"/>
          </p:cNvPicPr>
          <p:nvPr>
            <p:ph type="pic" sz="quarter" idx="12"/>
          </p:nvPr>
        </p:nvPicPr>
        <p:blipFill rotWithShape="1">
          <a:blip r:embed="rId3"/>
          <a:srcRect l="2194" t="-2012" b="-9315"/>
          <a:stretch/>
        </p:blipFill>
        <p:spPr>
          <a:xfrm>
            <a:off x="495869" y="1562408"/>
            <a:ext cx="5682720" cy="4858602"/>
          </a:xfrm>
          <a:prstGeom prst="rect">
            <a:avLst/>
          </a:prstGeom>
          <a:ln>
            <a:noFill/>
          </a:ln>
          <a:effectLst>
            <a:outerShdw blurRad="292100" dist="139700" dir="2700000" algn="tl" rotWithShape="0">
              <a:srgbClr val="333333">
                <a:alpha val="65000"/>
              </a:srgbClr>
            </a:outerShdw>
          </a:effectLst>
        </p:spPr>
      </p:pic>
      <p:pic>
        <p:nvPicPr>
          <p:cNvPr id="19" name="Picture Placeholder 18">
            <a:extLst>
              <a:ext uri="{FF2B5EF4-FFF2-40B4-BE49-F238E27FC236}">
                <a16:creationId xmlns:a16="http://schemas.microsoft.com/office/drawing/2014/main" id="{C4827B86-3CFA-4B4C-98BA-B00398104FAA}"/>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t="7176" b="7176"/>
          <a:stretch>
            <a:fillRect/>
          </a:stretch>
        </p:blipFill>
        <p:spPr>
          <a:prstGeom prst="rect">
            <a:avLst/>
          </a:prstGeom>
        </p:spPr>
      </p:pic>
      <p:sp>
        <p:nvSpPr>
          <p:cNvPr id="13" name="Text Placeholder 12">
            <a:extLst>
              <a:ext uri="{FF2B5EF4-FFF2-40B4-BE49-F238E27FC236}">
                <a16:creationId xmlns:a16="http://schemas.microsoft.com/office/drawing/2014/main" id="{EC530DB1-1EFE-46B8-8376-563C215EB120}"/>
              </a:ext>
            </a:extLst>
          </p:cNvPr>
          <p:cNvSpPr>
            <a:spLocks noGrp="1"/>
          </p:cNvSpPr>
          <p:nvPr>
            <p:ph type="body" sz="quarter" idx="14"/>
          </p:nvPr>
        </p:nvSpPr>
        <p:spPr>
          <a:xfrm>
            <a:off x="6850303" y="2916239"/>
            <a:ext cx="4845828" cy="3170662"/>
          </a:xfrm>
        </p:spPr>
        <p:txBody>
          <a:bodyPr>
            <a:noAutofit/>
          </a:bodyPr>
          <a:lstStyle/>
          <a:p>
            <a:pPr marL="285750" indent="-285750">
              <a:buClr>
                <a:schemeClr val="accent5"/>
              </a:buClr>
              <a:buFont typeface="Arial" panose="020B0604020202020204" pitchFamily="34" charset="0"/>
              <a:buChar char="•"/>
            </a:pPr>
            <a:r>
              <a:rPr lang="en-US" sz="2000" dirty="0"/>
              <a:t>Paula’s Pulses sources 75% within the state = 15 points</a:t>
            </a:r>
          </a:p>
          <a:p>
            <a:pPr marL="285750" indent="-285750">
              <a:buClr>
                <a:schemeClr val="accent5"/>
              </a:buClr>
              <a:buFont typeface="Arial" panose="020B0604020202020204" pitchFamily="34" charset="0"/>
              <a:buChar char="•"/>
            </a:pPr>
            <a:r>
              <a:rPr lang="en-US" sz="2000" dirty="0"/>
              <a:t>Gary’s Grains can source 55% within the state = 7 points</a:t>
            </a:r>
          </a:p>
          <a:p>
            <a:pPr marL="285750" indent="-285750">
              <a:buClr>
                <a:schemeClr val="accent5"/>
              </a:buClr>
              <a:buFont typeface="Arial" panose="020B0604020202020204" pitchFamily="34" charset="0"/>
              <a:buChar char="•"/>
            </a:pPr>
            <a:r>
              <a:rPr lang="en-US" sz="2000" dirty="0"/>
              <a:t>Laurie’s legumes cannot guarantee any products within the state = 0 points</a:t>
            </a:r>
          </a:p>
        </p:txBody>
      </p:sp>
    </p:spTree>
    <p:extLst>
      <p:ext uri="{BB962C8B-B14F-4D97-AF65-F5344CB8AC3E}">
        <p14:creationId xmlns:p14="http://schemas.microsoft.com/office/powerpoint/2010/main" val="3551847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2CB67-927B-4688-918C-E84F985581D3}"/>
              </a:ext>
            </a:extLst>
          </p:cNvPr>
          <p:cNvSpPr>
            <a:spLocks noGrp="1"/>
          </p:cNvSpPr>
          <p:nvPr>
            <p:ph type="title"/>
          </p:nvPr>
        </p:nvSpPr>
        <p:spPr>
          <a:xfrm>
            <a:off x="609601" y="327764"/>
            <a:ext cx="9113411" cy="704800"/>
          </a:xfrm>
        </p:spPr>
        <p:txBody>
          <a:bodyPr>
            <a:normAutofit/>
          </a:bodyPr>
          <a:lstStyle/>
          <a:p>
            <a:r>
              <a:rPr lang="en-US" sz="3600" dirty="0"/>
              <a:t>What to Include in Your Specifications</a:t>
            </a:r>
          </a:p>
        </p:txBody>
      </p:sp>
      <p:sp>
        <p:nvSpPr>
          <p:cNvPr id="5" name="Content Placeholder 4">
            <a:extLst>
              <a:ext uri="{FF2B5EF4-FFF2-40B4-BE49-F238E27FC236}">
                <a16:creationId xmlns:a16="http://schemas.microsoft.com/office/drawing/2014/main" id="{21A63CFE-720C-4A6D-975C-6D4B24DEBDDC}"/>
              </a:ext>
            </a:extLst>
          </p:cNvPr>
          <p:cNvSpPr>
            <a:spLocks noGrp="1"/>
          </p:cNvSpPr>
          <p:nvPr>
            <p:ph sz="quarter" idx="10"/>
          </p:nvPr>
        </p:nvSpPr>
        <p:spPr>
          <a:xfrm>
            <a:off x="450376" y="1621737"/>
            <a:ext cx="5828497" cy="4494740"/>
          </a:xfrm>
        </p:spPr>
        <p:txBody>
          <a:bodyPr vert="horz" lIns="91440" tIns="45720" rIns="91440" bIns="45720" rtlCol="0" anchor="t">
            <a:normAutofit lnSpcReduction="10000"/>
          </a:bodyPr>
          <a:lstStyle/>
          <a:p>
            <a:pPr marL="1028700" lvl="1">
              <a:buClr>
                <a:srgbClr val="3AA33C"/>
              </a:buClr>
            </a:pPr>
            <a:r>
              <a:rPr lang="en-US" dirty="0">
                <a:latin typeface="Verdana"/>
                <a:ea typeface="Verdana"/>
              </a:rPr>
              <a:t>Define local</a:t>
            </a:r>
            <a:endParaRPr lang="en-US" dirty="0">
              <a:latin typeface="Verdana"/>
              <a:ea typeface="+mn-lt"/>
              <a:cs typeface="+mn-lt"/>
            </a:endParaRPr>
          </a:p>
          <a:p>
            <a:pPr marL="1028700" lvl="1">
              <a:buClr>
                <a:srgbClr val="3AA33C"/>
              </a:buClr>
            </a:pPr>
            <a:r>
              <a:rPr lang="en-US" dirty="0">
                <a:latin typeface="Verdana"/>
                <a:ea typeface="Verdana"/>
              </a:rPr>
              <a:t>Determine the procurement method to use</a:t>
            </a:r>
            <a:endParaRPr lang="en-US" dirty="0">
              <a:latin typeface="Verdana"/>
              <a:ea typeface="+mn-lt"/>
              <a:cs typeface="+mn-lt"/>
            </a:endParaRPr>
          </a:p>
          <a:p>
            <a:pPr marL="1028700" lvl="1">
              <a:buClr>
                <a:srgbClr val="3AA33C"/>
              </a:buClr>
            </a:pPr>
            <a:r>
              <a:rPr lang="en-US" dirty="0">
                <a:latin typeface="Verdana"/>
                <a:ea typeface="Verdana"/>
              </a:rPr>
              <a:t>Decide how much preference local products will receive</a:t>
            </a:r>
            <a:endParaRPr lang="en-US" dirty="0">
              <a:latin typeface="Verdana"/>
              <a:ea typeface="+mn-lt"/>
              <a:cs typeface="+mn-lt"/>
            </a:endParaRPr>
          </a:p>
          <a:p>
            <a:pPr marL="1028700" lvl="1">
              <a:buClr>
                <a:srgbClr val="3AA33C"/>
              </a:buClr>
            </a:pPr>
            <a:r>
              <a:rPr lang="en-US" dirty="0">
                <a:latin typeface="Verdana"/>
                <a:ea typeface="Verdana"/>
              </a:rPr>
              <a:t>Be very clear in the solicitation how the preference will be applied</a:t>
            </a:r>
            <a:endParaRPr lang="en-US" dirty="0">
              <a:latin typeface="+mn-lt"/>
              <a:ea typeface="+mn-lt"/>
              <a:cs typeface="+mn-lt"/>
            </a:endParaRPr>
          </a:p>
          <a:p>
            <a:endParaRPr lang="en-US" dirty="0">
              <a:cs typeface="Calibri"/>
            </a:endParaRPr>
          </a:p>
        </p:txBody>
      </p:sp>
      <p:pic>
        <p:nvPicPr>
          <p:cNvPr id="6" name="Picture 6" descr="Image of a girl harvesting micro-greens wearing a glove. ">
            <a:extLst>
              <a:ext uri="{FF2B5EF4-FFF2-40B4-BE49-F238E27FC236}">
                <a16:creationId xmlns:a16="http://schemas.microsoft.com/office/drawing/2014/main" id="{8DE87DF8-D0DE-43DC-A0FD-67138601CE98}"/>
              </a:ext>
            </a:extLst>
          </p:cNvPr>
          <p:cNvPicPr>
            <a:picLocks noChangeAspect="1"/>
          </p:cNvPicPr>
          <p:nvPr/>
        </p:nvPicPr>
        <p:blipFill>
          <a:blip r:embed="rId3"/>
          <a:stretch>
            <a:fillRect/>
          </a:stretch>
        </p:blipFill>
        <p:spPr>
          <a:xfrm>
            <a:off x="6718719" y="1432777"/>
            <a:ext cx="4595275" cy="45652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7211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1E341-F17E-E397-1055-BA242A8E97B3}"/>
              </a:ext>
            </a:extLst>
          </p:cNvPr>
          <p:cNvSpPr>
            <a:spLocks noGrp="1"/>
          </p:cNvSpPr>
          <p:nvPr>
            <p:ph type="title"/>
          </p:nvPr>
        </p:nvSpPr>
        <p:spPr/>
        <p:txBody>
          <a:bodyPr>
            <a:normAutofit/>
          </a:bodyPr>
          <a:lstStyle/>
          <a:p>
            <a:r>
              <a:rPr lang="en-US" sz="3600" dirty="0"/>
              <a:t>USDA Farm to School Specialists</a:t>
            </a:r>
          </a:p>
        </p:txBody>
      </p:sp>
      <p:sp>
        <p:nvSpPr>
          <p:cNvPr id="3" name="Content Placeholder 2">
            <a:extLst>
              <a:ext uri="{FF2B5EF4-FFF2-40B4-BE49-F238E27FC236}">
                <a16:creationId xmlns:a16="http://schemas.microsoft.com/office/drawing/2014/main" id="{111F5604-23D8-6095-9137-136E5029C165}"/>
              </a:ext>
            </a:extLst>
          </p:cNvPr>
          <p:cNvSpPr>
            <a:spLocks noGrp="1"/>
          </p:cNvSpPr>
          <p:nvPr>
            <p:ph sz="quarter" idx="10"/>
          </p:nvPr>
        </p:nvSpPr>
        <p:spPr>
          <a:xfrm>
            <a:off x="749300" y="1142957"/>
            <a:ext cx="10414000" cy="928102"/>
          </a:xfrm>
        </p:spPr>
        <p:txBody>
          <a:bodyPr vert="horz" lIns="91440" tIns="45720" rIns="91440" bIns="45720" rtlCol="0" anchor="t">
            <a:normAutofit/>
          </a:bodyPr>
          <a:lstStyle/>
          <a:p>
            <a:pPr algn="ctr"/>
            <a:r>
              <a:rPr lang="en-US" sz="2800" b="1" dirty="0">
                <a:latin typeface="Verdana" panose="020B0604030504040204" pitchFamily="34" charset="0"/>
                <a:ea typeface="Verdana" panose="020B0604030504040204" pitchFamily="34" charset="0"/>
              </a:rPr>
              <a:t>USDA Regions</a:t>
            </a:r>
          </a:p>
        </p:txBody>
      </p:sp>
      <p:grpSp>
        <p:nvGrpSpPr>
          <p:cNvPr id="266" name="Group 4" descr="Map of the united states color coded by FNS region. ">
            <a:extLst>
              <a:ext uri="{FF2B5EF4-FFF2-40B4-BE49-F238E27FC236}">
                <a16:creationId xmlns:a16="http://schemas.microsoft.com/office/drawing/2014/main" id="{597A1913-5FF5-F57E-C376-1A4C9B6FABF7}"/>
              </a:ext>
            </a:extLst>
          </p:cNvPr>
          <p:cNvGrpSpPr>
            <a:grpSpLocks noChangeAspect="1"/>
          </p:cNvGrpSpPr>
          <p:nvPr/>
        </p:nvGrpSpPr>
        <p:grpSpPr bwMode="auto">
          <a:xfrm>
            <a:off x="3891107" y="2983536"/>
            <a:ext cx="4575175" cy="2604753"/>
            <a:chOff x="934" y="1132"/>
            <a:chExt cx="3436" cy="2082"/>
          </a:xfrm>
        </p:grpSpPr>
        <p:sp>
          <p:nvSpPr>
            <p:cNvPr id="5" name="AutoShape 3">
              <a:extLst>
                <a:ext uri="{FF2B5EF4-FFF2-40B4-BE49-F238E27FC236}">
                  <a16:creationId xmlns:a16="http://schemas.microsoft.com/office/drawing/2014/main" id="{013746D8-221D-5098-FA4E-F7B9EAD2C281}"/>
                </a:ext>
              </a:extLst>
            </p:cNvPr>
            <p:cNvSpPr>
              <a:spLocks noChangeAspect="1" noChangeArrowheads="1" noTextEdit="1"/>
            </p:cNvSpPr>
            <p:nvPr/>
          </p:nvSpPr>
          <p:spPr bwMode="auto">
            <a:xfrm>
              <a:off x="934" y="1132"/>
              <a:ext cx="3434" cy="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grpSp>
          <p:nvGrpSpPr>
            <p:cNvPr id="6" name="Group 205">
              <a:extLst>
                <a:ext uri="{FF2B5EF4-FFF2-40B4-BE49-F238E27FC236}">
                  <a16:creationId xmlns:a16="http://schemas.microsoft.com/office/drawing/2014/main" id="{A5C24DD1-11BD-7FE7-5BC3-754B255E17FE}"/>
                </a:ext>
              </a:extLst>
            </p:cNvPr>
            <p:cNvGrpSpPr>
              <a:grpSpLocks/>
            </p:cNvGrpSpPr>
            <p:nvPr/>
          </p:nvGrpSpPr>
          <p:grpSpPr bwMode="auto">
            <a:xfrm>
              <a:off x="934" y="1134"/>
              <a:ext cx="3436" cy="2080"/>
              <a:chOff x="934" y="1134"/>
              <a:chExt cx="3436" cy="2080"/>
            </a:xfrm>
          </p:grpSpPr>
          <p:sp>
            <p:nvSpPr>
              <p:cNvPr id="66" name="Freeform 5">
                <a:extLst>
                  <a:ext uri="{FF2B5EF4-FFF2-40B4-BE49-F238E27FC236}">
                    <a16:creationId xmlns:a16="http://schemas.microsoft.com/office/drawing/2014/main" id="{2879D458-CC81-280C-BFF2-41CDD22598D1}"/>
                  </a:ext>
                </a:extLst>
              </p:cNvPr>
              <p:cNvSpPr>
                <a:spLocks/>
              </p:cNvSpPr>
              <p:nvPr/>
            </p:nvSpPr>
            <p:spPr bwMode="auto">
              <a:xfrm>
                <a:off x="4054" y="1660"/>
                <a:ext cx="219" cy="109"/>
              </a:xfrm>
              <a:custGeom>
                <a:avLst/>
                <a:gdLst>
                  <a:gd name="T0" fmla="*/ 5 w 570"/>
                  <a:gd name="T1" fmla="*/ 270 h 283"/>
                  <a:gd name="T2" fmla="*/ 5 w 570"/>
                  <a:gd name="T3" fmla="*/ 270 h 283"/>
                  <a:gd name="T4" fmla="*/ 0 w 570"/>
                  <a:gd name="T5" fmla="*/ 271 h 283"/>
                  <a:gd name="T6" fmla="*/ 5 w 570"/>
                  <a:gd name="T7" fmla="*/ 119 h 283"/>
                  <a:gd name="T8" fmla="*/ 297 w 570"/>
                  <a:gd name="T9" fmla="*/ 48 h 283"/>
                  <a:gd name="T10" fmla="*/ 345 w 570"/>
                  <a:gd name="T11" fmla="*/ 2 h 283"/>
                  <a:gd name="T12" fmla="*/ 361 w 570"/>
                  <a:gd name="T13" fmla="*/ 0 h 283"/>
                  <a:gd name="T14" fmla="*/ 404 w 570"/>
                  <a:gd name="T15" fmla="*/ 50 h 283"/>
                  <a:gd name="T16" fmla="*/ 392 w 570"/>
                  <a:gd name="T17" fmla="*/ 60 h 283"/>
                  <a:gd name="T18" fmla="*/ 389 w 570"/>
                  <a:gd name="T19" fmla="*/ 86 h 283"/>
                  <a:gd name="T20" fmla="*/ 381 w 570"/>
                  <a:gd name="T21" fmla="*/ 92 h 283"/>
                  <a:gd name="T22" fmla="*/ 377 w 570"/>
                  <a:gd name="T23" fmla="*/ 104 h 283"/>
                  <a:gd name="T24" fmla="*/ 378 w 570"/>
                  <a:gd name="T25" fmla="*/ 120 h 283"/>
                  <a:gd name="T26" fmla="*/ 383 w 570"/>
                  <a:gd name="T27" fmla="*/ 124 h 283"/>
                  <a:gd name="T28" fmla="*/ 412 w 570"/>
                  <a:gd name="T29" fmla="*/ 130 h 283"/>
                  <a:gd name="T30" fmla="*/ 426 w 570"/>
                  <a:gd name="T31" fmla="*/ 139 h 283"/>
                  <a:gd name="T32" fmla="*/ 438 w 570"/>
                  <a:gd name="T33" fmla="*/ 169 h 283"/>
                  <a:gd name="T34" fmla="*/ 452 w 570"/>
                  <a:gd name="T35" fmla="*/ 175 h 283"/>
                  <a:gd name="T36" fmla="*/ 472 w 570"/>
                  <a:gd name="T37" fmla="*/ 203 h 283"/>
                  <a:gd name="T38" fmla="*/ 531 w 570"/>
                  <a:gd name="T39" fmla="*/ 209 h 283"/>
                  <a:gd name="T40" fmla="*/ 550 w 570"/>
                  <a:gd name="T41" fmla="*/ 199 h 283"/>
                  <a:gd name="T42" fmla="*/ 552 w 570"/>
                  <a:gd name="T43" fmla="*/ 187 h 283"/>
                  <a:gd name="T44" fmla="*/ 543 w 570"/>
                  <a:gd name="T45" fmla="*/ 155 h 283"/>
                  <a:gd name="T46" fmla="*/ 551 w 570"/>
                  <a:gd name="T47" fmla="*/ 152 h 283"/>
                  <a:gd name="T48" fmla="*/ 555 w 570"/>
                  <a:gd name="T49" fmla="*/ 156 h 283"/>
                  <a:gd name="T50" fmla="*/ 570 w 570"/>
                  <a:gd name="T51" fmla="*/ 193 h 283"/>
                  <a:gd name="T52" fmla="*/ 567 w 570"/>
                  <a:gd name="T53" fmla="*/ 201 h 283"/>
                  <a:gd name="T54" fmla="*/ 540 w 570"/>
                  <a:gd name="T55" fmla="*/ 229 h 283"/>
                  <a:gd name="T56" fmla="*/ 524 w 570"/>
                  <a:gd name="T57" fmla="*/ 232 h 283"/>
                  <a:gd name="T58" fmla="*/ 493 w 570"/>
                  <a:gd name="T59" fmla="*/ 253 h 283"/>
                  <a:gd name="T60" fmla="*/ 478 w 570"/>
                  <a:gd name="T61" fmla="*/ 255 h 283"/>
                  <a:gd name="T62" fmla="*/ 467 w 570"/>
                  <a:gd name="T63" fmla="*/ 237 h 283"/>
                  <a:gd name="T64" fmla="*/ 456 w 570"/>
                  <a:gd name="T65" fmla="*/ 238 h 283"/>
                  <a:gd name="T66" fmla="*/ 424 w 570"/>
                  <a:gd name="T67" fmla="*/ 271 h 283"/>
                  <a:gd name="T68" fmla="*/ 403 w 570"/>
                  <a:gd name="T69" fmla="*/ 281 h 283"/>
                  <a:gd name="T70" fmla="*/ 392 w 570"/>
                  <a:gd name="T71" fmla="*/ 283 h 283"/>
                  <a:gd name="T72" fmla="*/ 381 w 570"/>
                  <a:gd name="T73" fmla="*/ 258 h 283"/>
                  <a:gd name="T74" fmla="*/ 339 w 570"/>
                  <a:gd name="T75" fmla="*/ 241 h 283"/>
                  <a:gd name="T76" fmla="*/ 335 w 570"/>
                  <a:gd name="T77" fmla="*/ 222 h 283"/>
                  <a:gd name="T78" fmla="*/ 328 w 570"/>
                  <a:gd name="T79" fmla="*/ 222 h 283"/>
                  <a:gd name="T80" fmla="*/ 320 w 570"/>
                  <a:gd name="T81" fmla="*/ 194 h 283"/>
                  <a:gd name="T82" fmla="*/ 115 w 570"/>
                  <a:gd name="T83" fmla="*/ 244 h 283"/>
                  <a:gd name="T84" fmla="*/ 112 w 570"/>
                  <a:gd name="T85" fmla="*/ 255 h 283"/>
                  <a:gd name="T86" fmla="*/ 105 w 570"/>
                  <a:gd name="T87" fmla="*/ 247 h 283"/>
                  <a:gd name="T88" fmla="*/ 5 w 570"/>
                  <a:gd name="T89" fmla="*/ 27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0" h="283">
                    <a:moveTo>
                      <a:pt x="5" y="270"/>
                    </a:moveTo>
                    <a:lnTo>
                      <a:pt x="5" y="270"/>
                    </a:lnTo>
                    <a:lnTo>
                      <a:pt x="0" y="271"/>
                    </a:lnTo>
                    <a:lnTo>
                      <a:pt x="5" y="119"/>
                    </a:lnTo>
                    <a:lnTo>
                      <a:pt x="297" y="48"/>
                    </a:lnTo>
                    <a:lnTo>
                      <a:pt x="345" y="2"/>
                    </a:lnTo>
                    <a:lnTo>
                      <a:pt x="361" y="0"/>
                    </a:lnTo>
                    <a:lnTo>
                      <a:pt x="404" y="50"/>
                    </a:lnTo>
                    <a:lnTo>
                      <a:pt x="392" y="60"/>
                    </a:lnTo>
                    <a:lnTo>
                      <a:pt x="389" y="86"/>
                    </a:lnTo>
                    <a:lnTo>
                      <a:pt x="381" y="92"/>
                    </a:lnTo>
                    <a:lnTo>
                      <a:pt x="377" y="104"/>
                    </a:lnTo>
                    <a:lnTo>
                      <a:pt x="378" y="120"/>
                    </a:lnTo>
                    <a:lnTo>
                      <a:pt x="383" y="124"/>
                    </a:lnTo>
                    <a:lnTo>
                      <a:pt x="412" y="130"/>
                    </a:lnTo>
                    <a:lnTo>
                      <a:pt x="426" y="139"/>
                    </a:lnTo>
                    <a:lnTo>
                      <a:pt x="438" y="169"/>
                    </a:lnTo>
                    <a:lnTo>
                      <a:pt x="452" y="175"/>
                    </a:lnTo>
                    <a:lnTo>
                      <a:pt x="472" y="203"/>
                    </a:lnTo>
                    <a:lnTo>
                      <a:pt x="531" y="209"/>
                    </a:lnTo>
                    <a:lnTo>
                      <a:pt x="550" y="199"/>
                    </a:lnTo>
                    <a:lnTo>
                      <a:pt x="552" y="187"/>
                    </a:lnTo>
                    <a:lnTo>
                      <a:pt x="543" y="155"/>
                    </a:lnTo>
                    <a:lnTo>
                      <a:pt x="551" y="152"/>
                    </a:lnTo>
                    <a:lnTo>
                      <a:pt x="555" y="156"/>
                    </a:lnTo>
                    <a:lnTo>
                      <a:pt x="570" y="193"/>
                    </a:lnTo>
                    <a:lnTo>
                      <a:pt x="567" y="201"/>
                    </a:lnTo>
                    <a:lnTo>
                      <a:pt x="540" y="229"/>
                    </a:lnTo>
                    <a:lnTo>
                      <a:pt x="524" y="232"/>
                    </a:lnTo>
                    <a:lnTo>
                      <a:pt x="493" y="253"/>
                    </a:lnTo>
                    <a:lnTo>
                      <a:pt x="478" y="255"/>
                    </a:lnTo>
                    <a:lnTo>
                      <a:pt x="467" y="237"/>
                    </a:lnTo>
                    <a:lnTo>
                      <a:pt x="456" y="238"/>
                    </a:lnTo>
                    <a:lnTo>
                      <a:pt x="424" y="271"/>
                    </a:lnTo>
                    <a:lnTo>
                      <a:pt x="403" y="281"/>
                    </a:lnTo>
                    <a:lnTo>
                      <a:pt x="392" y="283"/>
                    </a:lnTo>
                    <a:lnTo>
                      <a:pt x="381" y="258"/>
                    </a:lnTo>
                    <a:lnTo>
                      <a:pt x="339" y="241"/>
                    </a:lnTo>
                    <a:lnTo>
                      <a:pt x="335" y="222"/>
                    </a:lnTo>
                    <a:lnTo>
                      <a:pt x="328" y="222"/>
                    </a:lnTo>
                    <a:lnTo>
                      <a:pt x="320" y="194"/>
                    </a:lnTo>
                    <a:lnTo>
                      <a:pt x="115" y="244"/>
                    </a:lnTo>
                    <a:lnTo>
                      <a:pt x="112" y="255"/>
                    </a:lnTo>
                    <a:lnTo>
                      <a:pt x="105" y="247"/>
                    </a:lnTo>
                    <a:lnTo>
                      <a:pt x="5" y="270"/>
                    </a:lnTo>
                    <a:close/>
                  </a:path>
                </a:pathLst>
              </a:custGeom>
              <a:solidFill>
                <a:srgbClr val="871A54"/>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67" name="Freeform 6">
                <a:extLst>
                  <a:ext uri="{FF2B5EF4-FFF2-40B4-BE49-F238E27FC236}">
                    <a16:creationId xmlns:a16="http://schemas.microsoft.com/office/drawing/2014/main" id="{A7F0C060-49FA-5951-6453-5295220737EC}"/>
                  </a:ext>
                </a:extLst>
              </p:cNvPr>
              <p:cNvSpPr>
                <a:spLocks/>
              </p:cNvSpPr>
              <p:nvPr/>
            </p:nvSpPr>
            <p:spPr bwMode="auto">
              <a:xfrm>
                <a:off x="4054" y="1660"/>
                <a:ext cx="219" cy="109"/>
              </a:xfrm>
              <a:custGeom>
                <a:avLst/>
                <a:gdLst>
                  <a:gd name="T0" fmla="*/ 5 w 570"/>
                  <a:gd name="T1" fmla="*/ 270 h 283"/>
                  <a:gd name="T2" fmla="*/ 5 w 570"/>
                  <a:gd name="T3" fmla="*/ 270 h 283"/>
                  <a:gd name="T4" fmla="*/ 0 w 570"/>
                  <a:gd name="T5" fmla="*/ 271 h 283"/>
                  <a:gd name="T6" fmla="*/ 5 w 570"/>
                  <a:gd name="T7" fmla="*/ 119 h 283"/>
                  <a:gd name="T8" fmla="*/ 297 w 570"/>
                  <a:gd name="T9" fmla="*/ 48 h 283"/>
                  <a:gd name="T10" fmla="*/ 345 w 570"/>
                  <a:gd name="T11" fmla="*/ 2 h 283"/>
                  <a:gd name="T12" fmla="*/ 361 w 570"/>
                  <a:gd name="T13" fmla="*/ 0 h 283"/>
                  <a:gd name="T14" fmla="*/ 404 w 570"/>
                  <a:gd name="T15" fmla="*/ 50 h 283"/>
                  <a:gd name="T16" fmla="*/ 392 w 570"/>
                  <a:gd name="T17" fmla="*/ 60 h 283"/>
                  <a:gd name="T18" fmla="*/ 389 w 570"/>
                  <a:gd name="T19" fmla="*/ 86 h 283"/>
                  <a:gd name="T20" fmla="*/ 381 w 570"/>
                  <a:gd name="T21" fmla="*/ 92 h 283"/>
                  <a:gd name="T22" fmla="*/ 377 w 570"/>
                  <a:gd name="T23" fmla="*/ 104 h 283"/>
                  <a:gd name="T24" fmla="*/ 378 w 570"/>
                  <a:gd name="T25" fmla="*/ 120 h 283"/>
                  <a:gd name="T26" fmla="*/ 383 w 570"/>
                  <a:gd name="T27" fmla="*/ 124 h 283"/>
                  <a:gd name="T28" fmla="*/ 412 w 570"/>
                  <a:gd name="T29" fmla="*/ 130 h 283"/>
                  <a:gd name="T30" fmla="*/ 426 w 570"/>
                  <a:gd name="T31" fmla="*/ 139 h 283"/>
                  <a:gd name="T32" fmla="*/ 438 w 570"/>
                  <a:gd name="T33" fmla="*/ 169 h 283"/>
                  <a:gd name="T34" fmla="*/ 452 w 570"/>
                  <a:gd name="T35" fmla="*/ 175 h 283"/>
                  <a:gd name="T36" fmla="*/ 472 w 570"/>
                  <a:gd name="T37" fmla="*/ 203 h 283"/>
                  <a:gd name="T38" fmla="*/ 531 w 570"/>
                  <a:gd name="T39" fmla="*/ 209 h 283"/>
                  <a:gd name="T40" fmla="*/ 550 w 570"/>
                  <a:gd name="T41" fmla="*/ 199 h 283"/>
                  <a:gd name="T42" fmla="*/ 552 w 570"/>
                  <a:gd name="T43" fmla="*/ 187 h 283"/>
                  <a:gd name="T44" fmla="*/ 543 w 570"/>
                  <a:gd name="T45" fmla="*/ 155 h 283"/>
                  <a:gd name="T46" fmla="*/ 551 w 570"/>
                  <a:gd name="T47" fmla="*/ 152 h 283"/>
                  <a:gd name="T48" fmla="*/ 555 w 570"/>
                  <a:gd name="T49" fmla="*/ 156 h 283"/>
                  <a:gd name="T50" fmla="*/ 570 w 570"/>
                  <a:gd name="T51" fmla="*/ 193 h 283"/>
                  <a:gd name="T52" fmla="*/ 567 w 570"/>
                  <a:gd name="T53" fmla="*/ 201 h 283"/>
                  <a:gd name="T54" fmla="*/ 540 w 570"/>
                  <a:gd name="T55" fmla="*/ 229 h 283"/>
                  <a:gd name="T56" fmla="*/ 524 w 570"/>
                  <a:gd name="T57" fmla="*/ 232 h 283"/>
                  <a:gd name="T58" fmla="*/ 493 w 570"/>
                  <a:gd name="T59" fmla="*/ 253 h 283"/>
                  <a:gd name="T60" fmla="*/ 478 w 570"/>
                  <a:gd name="T61" fmla="*/ 255 h 283"/>
                  <a:gd name="T62" fmla="*/ 467 w 570"/>
                  <a:gd name="T63" fmla="*/ 237 h 283"/>
                  <a:gd name="T64" fmla="*/ 456 w 570"/>
                  <a:gd name="T65" fmla="*/ 238 h 283"/>
                  <a:gd name="T66" fmla="*/ 424 w 570"/>
                  <a:gd name="T67" fmla="*/ 271 h 283"/>
                  <a:gd name="T68" fmla="*/ 403 w 570"/>
                  <a:gd name="T69" fmla="*/ 281 h 283"/>
                  <a:gd name="T70" fmla="*/ 392 w 570"/>
                  <a:gd name="T71" fmla="*/ 283 h 283"/>
                  <a:gd name="T72" fmla="*/ 381 w 570"/>
                  <a:gd name="T73" fmla="*/ 258 h 283"/>
                  <a:gd name="T74" fmla="*/ 339 w 570"/>
                  <a:gd name="T75" fmla="*/ 241 h 283"/>
                  <a:gd name="T76" fmla="*/ 335 w 570"/>
                  <a:gd name="T77" fmla="*/ 222 h 283"/>
                  <a:gd name="T78" fmla="*/ 328 w 570"/>
                  <a:gd name="T79" fmla="*/ 222 h 283"/>
                  <a:gd name="T80" fmla="*/ 320 w 570"/>
                  <a:gd name="T81" fmla="*/ 194 h 283"/>
                  <a:gd name="T82" fmla="*/ 115 w 570"/>
                  <a:gd name="T83" fmla="*/ 244 h 283"/>
                  <a:gd name="T84" fmla="*/ 112 w 570"/>
                  <a:gd name="T85" fmla="*/ 255 h 283"/>
                  <a:gd name="T86" fmla="*/ 105 w 570"/>
                  <a:gd name="T87" fmla="*/ 247 h 283"/>
                  <a:gd name="T88" fmla="*/ 5 w 570"/>
                  <a:gd name="T89" fmla="*/ 27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0" h="283">
                    <a:moveTo>
                      <a:pt x="5" y="270"/>
                    </a:moveTo>
                    <a:lnTo>
                      <a:pt x="5" y="270"/>
                    </a:lnTo>
                    <a:lnTo>
                      <a:pt x="0" y="271"/>
                    </a:lnTo>
                    <a:lnTo>
                      <a:pt x="5" y="119"/>
                    </a:lnTo>
                    <a:lnTo>
                      <a:pt x="297" y="48"/>
                    </a:lnTo>
                    <a:lnTo>
                      <a:pt x="345" y="2"/>
                    </a:lnTo>
                    <a:lnTo>
                      <a:pt x="361" y="0"/>
                    </a:lnTo>
                    <a:lnTo>
                      <a:pt x="404" y="50"/>
                    </a:lnTo>
                    <a:lnTo>
                      <a:pt x="392" y="60"/>
                    </a:lnTo>
                    <a:lnTo>
                      <a:pt x="389" y="86"/>
                    </a:lnTo>
                    <a:lnTo>
                      <a:pt x="381" y="92"/>
                    </a:lnTo>
                    <a:lnTo>
                      <a:pt x="377" y="104"/>
                    </a:lnTo>
                    <a:lnTo>
                      <a:pt x="378" y="120"/>
                    </a:lnTo>
                    <a:lnTo>
                      <a:pt x="383" y="124"/>
                    </a:lnTo>
                    <a:lnTo>
                      <a:pt x="412" y="130"/>
                    </a:lnTo>
                    <a:lnTo>
                      <a:pt x="426" y="139"/>
                    </a:lnTo>
                    <a:lnTo>
                      <a:pt x="438" y="169"/>
                    </a:lnTo>
                    <a:lnTo>
                      <a:pt x="452" y="175"/>
                    </a:lnTo>
                    <a:lnTo>
                      <a:pt x="472" y="203"/>
                    </a:lnTo>
                    <a:lnTo>
                      <a:pt x="531" y="209"/>
                    </a:lnTo>
                    <a:lnTo>
                      <a:pt x="550" y="199"/>
                    </a:lnTo>
                    <a:lnTo>
                      <a:pt x="552" y="187"/>
                    </a:lnTo>
                    <a:lnTo>
                      <a:pt x="543" y="155"/>
                    </a:lnTo>
                    <a:lnTo>
                      <a:pt x="551" y="152"/>
                    </a:lnTo>
                    <a:lnTo>
                      <a:pt x="555" y="156"/>
                    </a:lnTo>
                    <a:lnTo>
                      <a:pt x="570" y="193"/>
                    </a:lnTo>
                    <a:lnTo>
                      <a:pt x="567" y="201"/>
                    </a:lnTo>
                    <a:lnTo>
                      <a:pt x="540" y="229"/>
                    </a:lnTo>
                    <a:lnTo>
                      <a:pt x="524" y="232"/>
                    </a:lnTo>
                    <a:lnTo>
                      <a:pt x="493" y="253"/>
                    </a:lnTo>
                    <a:lnTo>
                      <a:pt x="478" y="255"/>
                    </a:lnTo>
                    <a:lnTo>
                      <a:pt x="467" y="237"/>
                    </a:lnTo>
                    <a:lnTo>
                      <a:pt x="456" y="238"/>
                    </a:lnTo>
                    <a:lnTo>
                      <a:pt x="424" y="271"/>
                    </a:lnTo>
                    <a:lnTo>
                      <a:pt x="403" y="281"/>
                    </a:lnTo>
                    <a:lnTo>
                      <a:pt x="392" y="283"/>
                    </a:lnTo>
                    <a:lnTo>
                      <a:pt x="381" y="258"/>
                    </a:lnTo>
                    <a:lnTo>
                      <a:pt x="339" y="241"/>
                    </a:lnTo>
                    <a:lnTo>
                      <a:pt x="335" y="222"/>
                    </a:lnTo>
                    <a:lnTo>
                      <a:pt x="328" y="222"/>
                    </a:lnTo>
                    <a:lnTo>
                      <a:pt x="320" y="194"/>
                    </a:lnTo>
                    <a:lnTo>
                      <a:pt x="115" y="244"/>
                    </a:lnTo>
                    <a:lnTo>
                      <a:pt x="112" y="255"/>
                    </a:lnTo>
                    <a:lnTo>
                      <a:pt x="105" y="247"/>
                    </a:lnTo>
                    <a:lnTo>
                      <a:pt x="5" y="27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68" name="Freeform 7">
                <a:extLst>
                  <a:ext uri="{FF2B5EF4-FFF2-40B4-BE49-F238E27FC236}">
                    <a16:creationId xmlns:a16="http://schemas.microsoft.com/office/drawing/2014/main" id="{A929F232-E85D-EC94-2D2B-10346D774931}"/>
                  </a:ext>
                </a:extLst>
              </p:cNvPr>
              <p:cNvSpPr>
                <a:spLocks/>
              </p:cNvSpPr>
              <p:nvPr/>
            </p:nvSpPr>
            <p:spPr bwMode="auto">
              <a:xfrm>
                <a:off x="3141" y="2110"/>
                <a:ext cx="468" cy="238"/>
              </a:xfrm>
              <a:custGeom>
                <a:avLst/>
                <a:gdLst>
                  <a:gd name="T0" fmla="*/ 713 w 1215"/>
                  <a:gd name="T1" fmla="*/ 522 h 618"/>
                  <a:gd name="T2" fmla="*/ 1045 w 1215"/>
                  <a:gd name="T3" fmla="*/ 470 h 618"/>
                  <a:gd name="T4" fmla="*/ 1085 w 1215"/>
                  <a:gd name="T5" fmla="*/ 431 h 618"/>
                  <a:gd name="T6" fmla="*/ 1106 w 1215"/>
                  <a:gd name="T7" fmla="*/ 398 h 618"/>
                  <a:gd name="T8" fmla="*/ 1215 w 1215"/>
                  <a:gd name="T9" fmla="*/ 279 h 618"/>
                  <a:gd name="T10" fmla="*/ 1186 w 1215"/>
                  <a:gd name="T11" fmla="*/ 277 h 618"/>
                  <a:gd name="T12" fmla="*/ 1157 w 1215"/>
                  <a:gd name="T13" fmla="*/ 257 h 618"/>
                  <a:gd name="T14" fmla="*/ 1119 w 1215"/>
                  <a:gd name="T15" fmla="*/ 208 h 618"/>
                  <a:gd name="T16" fmla="*/ 1087 w 1215"/>
                  <a:gd name="T17" fmla="*/ 165 h 618"/>
                  <a:gd name="T18" fmla="*/ 1090 w 1215"/>
                  <a:gd name="T19" fmla="*/ 110 h 618"/>
                  <a:gd name="T20" fmla="*/ 1045 w 1215"/>
                  <a:gd name="T21" fmla="*/ 80 h 618"/>
                  <a:gd name="T22" fmla="*/ 1010 w 1215"/>
                  <a:gd name="T23" fmla="*/ 56 h 618"/>
                  <a:gd name="T24" fmla="*/ 970 w 1215"/>
                  <a:gd name="T25" fmla="*/ 87 h 618"/>
                  <a:gd name="T26" fmla="*/ 916 w 1215"/>
                  <a:gd name="T27" fmla="*/ 76 h 618"/>
                  <a:gd name="T28" fmla="*/ 897 w 1215"/>
                  <a:gd name="T29" fmla="*/ 85 h 618"/>
                  <a:gd name="T30" fmla="*/ 817 w 1215"/>
                  <a:gd name="T31" fmla="*/ 58 h 618"/>
                  <a:gd name="T32" fmla="*/ 772 w 1215"/>
                  <a:gd name="T33" fmla="*/ 2 h 618"/>
                  <a:gd name="T34" fmla="*/ 726 w 1215"/>
                  <a:gd name="T35" fmla="*/ 0 h 618"/>
                  <a:gd name="T36" fmla="*/ 715 w 1215"/>
                  <a:gd name="T37" fmla="*/ 36 h 618"/>
                  <a:gd name="T38" fmla="*/ 723 w 1215"/>
                  <a:gd name="T39" fmla="*/ 55 h 618"/>
                  <a:gd name="T40" fmla="*/ 694 w 1215"/>
                  <a:gd name="T41" fmla="*/ 79 h 618"/>
                  <a:gd name="T42" fmla="*/ 647 w 1215"/>
                  <a:gd name="T43" fmla="*/ 92 h 618"/>
                  <a:gd name="T44" fmla="*/ 629 w 1215"/>
                  <a:gd name="T45" fmla="*/ 137 h 618"/>
                  <a:gd name="T46" fmla="*/ 592 w 1215"/>
                  <a:gd name="T47" fmla="*/ 192 h 618"/>
                  <a:gd name="T48" fmla="*/ 557 w 1215"/>
                  <a:gd name="T49" fmla="*/ 220 h 618"/>
                  <a:gd name="T50" fmla="*/ 538 w 1215"/>
                  <a:gd name="T51" fmla="*/ 267 h 618"/>
                  <a:gd name="T52" fmla="*/ 496 w 1215"/>
                  <a:gd name="T53" fmla="*/ 234 h 618"/>
                  <a:gd name="T54" fmla="*/ 488 w 1215"/>
                  <a:gd name="T55" fmla="*/ 237 h 618"/>
                  <a:gd name="T56" fmla="*/ 472 w 1215"/>
                  <a:gd name="T57" fmla="*/ 251 h 618"/>
                  <a:gd name="T58" fmla="*/ 462 w 1215"/>
                  <a:gd name="T59" fmla="*/ 281 h 618"/>
                  <a:gd name="T60" fmla="*/ 444 w 1215"/>
                  <a:gd name="T61" fmla="*/ 301 h 618"/>
                  <a:gd name="T62" fmla="*/ 425 w 1215"/>
                  <a:gd name="T63" fmla="*/ 292 h 618"/>
                  <a:gd name="T64" fmla="*/ 379 w 1215"/>
                  <a:gd name="T65" fmla="*/ 292 h 618"/>
                  <a:gd name="T66" fmla="*/ 316 w 1215"/>
                  <a:gd name="T67" fmla="*/ 292 h 618"/>
                  <a:gd name="T68" fmla="*/ 286 w 1215"/>
                  <a:gd name="T69" fmla="*/ 287 h 618"/>
                  <a:gd name="T70" fmla="*/ 278 w 1215"/>
                  <a:gd name="T71" fmla="*/ 319 h 618"/>
                  <a:gd name="T72" fmla="*/ 253 w 1215"/>
                  <a:gd name="T73" fmla="*/ 311 h 618"/>
                  <a:gd name="T74" fmla="*/ 231 w 1215"/>
                  <a:gd name="T75" fmla="*/ 306 h 618"/>
                  <a:gd name="T76" fmla="*/ 229 w 1215"/>
                  <a:gd name="T77" fmla="*/ 333 h 618"/>
                  <a:gd name="T78" fmla="*/ 199 w 1215"/>
                  <a:gd name="T79" fmla="*/ 360 h 618"/>
                  <a:gd name="T80" fmla="*/ 148 w 1215"/>
                  <a:gd name="T81" fmla="*/ 420 h 618"/>
                  <a:gd name="T82" fmla="*/ 162 w 1215"/>
                  <a:gd name="T83" fmla="*/ 470 h 618"/>
                  <a:gd name="T84" fmla="*/ 67 w 1215"/>
                  <a:gd name="T85" fmla="*/ 461 h 618"/>
                  <a:gd name="T86" fmla="*/ 49 w 1215"/>
                  <a:gd name="T87" fmla="*/ 517 h 618"/>
                  <a:gd name="T88" fmla="*/ 33 w 1215"/>
                  <a:gd name="T89" fmla="*/ 602 h 618"/>
                  <a:gd name="T90" fmla="*/ 0 w 1215"/>
                  <a:gd name="T91" fmla="*/ 618 h 618"/>
                  <a:gd name="T92" fmla="*/ 226 w 1215"/>
                  <a:gd name="T93" fmla="*/ 563 h 618"/>
                  <a:gd name="T94" fmla="*/ 266 w 1215"/>
                  <a:gd name="T95" fmla="*/ 571 h 618"/>
                  <a:gd name="T96" fmla="*/ 484 w 1215"/>
                  <a:gd name="T97" fmla="*/ 54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15" h="618">
                    <a:moveTo>
                      <a:pt x="713" y="522"/>
                    </a:moveTo>
                    <a:lnTo>
                      <a:pt x="713" y="522"/>
                    </a:lnTo>
                    <a:lnTo>
                      <a:pt x="956" y="495"/>
                    </a:lnTo>
                    <a:lnTo>
                      <a:pt x="1045" y="470"/>
                    </a:lnTo>
                    <a:lnTo>
                      <a:pt x="1054" y="446"/>
                    </a:lnTo>
                    <a:lnTo>
                      <a:pt x="1085" y="431"/>
                    </a:lnTo>
                    <a:lnTo>
                      <a:pt x="1086" y="413"/>
                    </a:lnTo>
                    <a:lnTo>
                      <a:pt x="1106" y="398"/>
                    </a:lnTo>
                    <a:lnTo>
                      <a:pt x="1106" y="381"/>
                    </a:lnTo>
                    <a:lnTo>
                      <a:pt x="1215" y="279"/>
                    </a:lnTo>
                    <a:lnTo>
                      <a:pt x="1215" y="279"/>
                    </a:lnTo>
                    <a:lnTo>
                      <a:pt x="1186" y="277"/>
                    </a:lnTo>
                    <a:lnTo>
                      <a:pt x="1177" y="264"/>
                    </a:lnTo>
                    <a:lnTo>
                      <a:pt x="1157" y="257"/>
                    </a:lnTo>
                    <a:lnTo>
                      <a:pt x="1151" y="239"/>
                    </a:lnTo>
                    <a:lnTo>
                      <a:pt x="1119" y="208"/>
                    </a:lnTo>
                    <a:lnTo>
                      <a:pt x="1120" y="198"/>
                    </a:lnTo>
                    <a:lnTo>
                      <a:pt x="1087" y="165"/>
                    </a:lnTo>
                    <a:lnTo>
                      <a:pt x="1096" y="145"/>
                    </a:lnTo>
                    <a:lnTo>
                      <a:pt x="1090" y="110"/>
                    </a:lnTo>
                    <a:lnTo>
                      <a:pt x="1067" y="86"/>
                    </a:lnTo>
                    <a:lnTo>
                      <a:pt x="1045" y="80"/>
                    </a:lnTo>
                    <a:lnTo>
                      <a:pt x="1030" y="47"/>
                    </a:lnTo>
                    <a:lnTo>
                      <a:pt x="1010" y="56"/>
                    </a:lnTo>
                    <a:lnTo>
                      <a:pt x="994" y="80"/>
                    </a:lnTo>
                    <a:lnTo>
                      <a:pt x="970" y="87"/>
                    </a:lnTo>
                    <a:lnTo>
                      <a:pt x="932" y="68"/>
                    </a:lnTo>
                    <a:lnTo>
                      <a:pt x="916" y="76"/>
                    </a:lnTo>
                    <a:lnTo>
                      <a:pt x="912" y="87"/>
                    </a:lnTo>
                    <a:lnTo>
                      <a:pt x="897" y="85"/>
                    </a:lnTo>
                    <a:lnTo>
                      <a:pt x="873" y="63"/>
                    </a:lnTo>
                    <a:lnTo>
                      <a:pt x="817" y="58"/>
                    </a:lnTo>
                    <a:lnTo>
                      <a:pt x="798" y="20"/>
                    </a:lnTo>
                    <a:lnTo>
                      <a:pt x="772" y="2"/>
                    </a:lnTo>
                    <a:lnTo>
                      <a:pt x="747" y="12"/>
                    </a:lnTo>
                    <a:lnTo>
                      <a:pt x="726" y="0"/>
                    </a:lnTo>
                    <a:lnTo>
                      <a:pt x="703" y="21"/>
                    </a:lnTo>
                    <a:lnTo>
                      <a:pt x="715" y="36"/>
                    </a:lnTo>
                    <a:lnTo>
                      <a:pt x="709" y="51"/>
                    </a:lnTo>
                    <a:lnTo>
                      <a:pt x="723" y="55"/>
                    </a:lnTo>
                    <a:lnTo>
                      <a:pt x="722" y="76"/>
                    </a:lnTo>
                    <a:lnTo>
                      <a:pt x="694" y="79"/>
                    </a:lnTo>
                    <a:lnTo>
                      <a:pt x="664" y="102"/>
                    </a:lnTo>
                    <a:lnTo>
                      <a:pt x="647" y="92"/>
                    </a:lnTo>
                    <a:lnTo>
                      <a:pt x="621" y="98"/>
                    </a:lnTo>
                    <a:lnTo>
                      <a:pt x="629" y="137"/>
                    </a:lnTo>
                    <a:lnTo>
                      <a:pt x="600" y="159"/>
                    </a:lnTo>
                    <a:lnTo>
                      <a:pt x="592" y="192"/>
                    </a:lnTo>
                    <a:lnTo>
                      <a:pt x="567" y="198"/>
                    </a:lnTo>
                    <a:lnTo>
                      <a:pt x="557" y="220"/>
                    </a:lnTo>
                    <a:lnTo>
                      <a:pt x="557" y="249"/>
                    </a:lnTo>
                    <a:lnTo>
                      <a:pt x="538" y="267"/>
                    </a:lnTo>
                    <a:lnTo>
                      <a:pt x="499" y="251"/>
                    </a:lnTo>
                    <a:lnTo>
                      <a:pt x="496" y="234"/>
                    </a:lnTo>
                    <a:lnTo>
                      <a:pt x="481" y="224"/>
                    </a:lnTo>
                    <a:lnTo>
                      <a:pt x="488" y="237"/>
                    </a:lnTo>
                    <a:lnTo>
                      <a:pt x="467" y="239"/>
                    </a:lnTo>
                    <a:lnTo>
                      <a:pt x="472" y="251"/>
                    </a:lnTo>
                    <a:lnTo>
                      <a:pt x="459" y="260"/>
                    </a:lnTo>
                    <a:lnTo>
                      <a:pt x="462" y="281"/>
                    </a:lnTo>
                    <a:lnTo>
                      <a:pt x="450" y="286"/>
                    </a:lnTo>
                    <a:lnTo>
                      <a:pt x="444" y="301"/>
                    </a:lnTo>
                    <a:lnTo>
                      <a:pt x="440" y="289"/>
                    </a:lnTo>
                    <a:lnTo>
                      <a:pt x="425" y="292"/>
                    </a:lnTo>
                    <a:lnTo>
                      <a:pt x="410" y="274"/>
                    </a:lnTo>
                    <a:lnTo>
                      <a:pt x="379" y="292"/>
                    </a:lnTo>
                    <a:lnTo>
                      <a:pt x="366" y="320"/>
                    </a:lnTo>
                    <a:lnTo>
                      <a:pt x="316" y="292"/>
                    </a:lnTo>
                    <a:lnTo>
                      <a:pt x="291" y="300"/>
                    </a:lnTo>
                    <a:lnTo>
                      <a:pt x="286" y="287"/>
                    </a:lnTo>
                    <a:lnTo>
                      <a:pt x="287" y="312"/>
                    </a:lnTo>
                    <a:lnTo>
                      <a:pt x="278" y="319"/>
                    </a:lnTo>
                    <a:lnTo>
                      <a:pt x="272" y="303"/>
                    </a:lnTo>
                    <a:lnTo>
                      <a:pt x="253" y="311"/>
                    </a:lnTo>
                    <a:lnTo>
                      <a:pt x="238" y="301"/>
                    </a:lnTo>
                    <a:lnTo>
                      <a:pt x="231" y="306"/>
                    </a:lnTo>
                    <a:lnTo>
                      <a:pt x="237" y="324"/>
                    </a:lnTo>
                    <a:lnTo>
                      <a:pt x="229" y="333"/>
                    </a:lnTo>
                    <a:lnTo>
                      <a:pt x="214" y="327"/>
                    </a:lnTo>
                    <a:lnTo>
                      <a:pt x="199" y="360"/>
                    </a:lnTo>
                    <a:lnTo>
                      <a:pt x="213" y="397"/>
                    </a:lnTo>
                    <a:lnTo>
                      <a:pt x="148" y="420"/>
                    </a:lnTo>
                    <a:lnTo>
                      <a:pt x="145" y="443"/>
                    </a:lnTo>
                    <a:lnTo>
                      <a:pt x="162" y="470"/>
                    </a:lnTo>
                    <a:lnTo>
                      <a:pt x="145" y="490"/>
                    </a:lnTo>
                    <a:lnTo>
                      <a:pt x="67" y="461"/>
                    </a:lnTo>
                    <a:lnTo>
                      <a:pt x="39" y="494"/>
                    </a:lnTo>
                    <a:lnTo>
                      <a:pt x="49" y="517"/>
                    </a:lnTo>
                    <a:lnTo>
                      <a:pt x="50" y="557"/>
                    </a:lnTo>
                    <a:lnTo>
                      <a:pt x="33" y="602"/>
                    </a:lnTo>
                    <a:lnTo>
                      <a:pt x="10" y="591"/>
                    </a:lnTo>
                    <a:lnTo>
                      <a:pt x="0" y="618"/>
                    </a:lnTo>
                    <a:lnTo>
                      <a:pt x="235" y="602"/>
                    </a:lnTo>
                    <a:lnTo>
                      <a:pt x="226" y="563"/>
                    </a:lnTo>
                    <a:lnTo>
                      <a:pt x="263" y="564"/>
                    </a:lnTo>
                    <a:lnTo>
                      <a:pt x="266" y="571"/>
                    </a:lnTo>
                    <a:lnTo>
                      <a:pt x="477" y="553"/>
                    </a:lnTo>
                    <a:lnTo>
                      <a:pt x="484" y="545"/>
                    </a:lnTo>
                    <a:lnTo>
                      <a:pt x="713" y="522"/>
                    </a:lnTo>
                    <a:close/>
                  </a:path>
                </a:pathLst>
              </a:custGeom>
              <a:solidFill>
                <a:srgbClr val="99C62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69" name="Freeform 8">
                <a:extLst>
                  <a:ext uri="{FF2B5EF4-FFF2-40B4-BE49-F238E27FC236}">
                    <a16:creationId xmlns:a16="http://schemas.microsoft.com/office/drawing/2014/main" id="{A43727F0-1634-56D4-7455-3AAE44E98868}"/>
                  </a:ext>
                </a:extLst>
              </p:cNvPr>
              <p:cNvSpPr>
                <a:spLocks/>
              </p:cNvSpPr>
              <p:nvPr/>
            </p:nvSpPr>
            <p:spPr bwMode="auto">
              <a:xfrm>
                <a:off x="3141" y="2110"/>
                <a:ext cx="468" cy="238"/>
              </a:xfrm>
              <a:custGeom>
                <a:avLst/>
                <a:gdLst>
                  <a:gd name="T0" fmla="*/ 713 w 1215"/>
                  <a:gd name="T1" fmla="*/ 522 h 618"/>
                  <a:gd name="T2" fmla="*/ 1045 w 1215"/>
                  <a:gd name="T3" fmla="*/ 470 h 618"/>
                  <a:gd name="T4" fmla="*/ 1085 w 1215"/>
                  <a:gd name="T5" fmla="*/ 431 h 618"/>
                  <a:gd name="T6" fmla="*/ 1106 w 1215"/>
                  <a:gd name="T7" fmla="*/ 398 h 618"/>
                  <a:gd name="T8" fmla="*/ 1215 w 1215"/>
                  <a:gd name="T9" fmla="*/ 279 h 618"/>
                  <a:gd name="T10" fmla="*/ 1186 w 1215"/>
                  <a:gd name="T11" fmla="*/ 277 h 618"/>
                  <a:gd name="T12" fmla="*/ 1157 w 1215"/>
                  <a:gd name="T13" fmla="*/ 257 h 618"/>
                  <a:gd name="T14" fmla="*/ 1119 w 1215"/>
                  <a:gd name="T15" fmla="*/ 208 h 618"/>
                  <a:gd name="T16" fmla="*/ 1087 w 1215"/>
                  <a:gd name="T17" fmla="*/ 165 h 618"/>
                  <a:gd name="T18" fmla="*/ 1090 w 1215"/>
                  <a:gd name="T19" fmla="*/ 110 h 618"/>
                  <a:gd name="T20" fmla="*/ 1045 w 1215"/>
                  <a:gd name="T21" fmla="*/ 80 h 618"/>
                  <a:gd name="T22" fmla="*/ 1010 w 1215"/>
                  <a:gd name="T23" fmla="*/ 56 h 618"/>
                  <a:gd name="T24" fmla="*/ 970 w 1215"/>
                  <a:gd name="T25" fmla="*/ 87 h 618"/>
                  <a:gd name="T26" fmla="*/ 916 w 1215"/>
                  <a:gd name="T27" fmla="*/ 76 h 618"/>
                  <a:gd name="T28" fmla="*/ 897 w 1215"/>
                  <a:gd name="T29" fmla="*/ 85 h 618"/>
                  <a:gd name="T30" fmla="*/ 817 w 1215"/>
                  <a:gd name="T31" fmla="*/ 58 h 618"/>
                  <a:gd name="T32" fmla="*/ 772 w 1215"/>
                  <a:gd name="T33" fmla="*/ 2 h 618"/>
                  <a:gd name="T34" fmla="*/ 726 w 1215"/>
                  <a:gd name="T35" fmla="*/ 0 h 618"/>
                  <a:gd name="T36" fmla="*/ 715 w 1215"/>
                  <a:gd name="T37" fmla="*/ 36 h 618"/>
                  <a:gd name="T38" fmla="*/ 723 w 1215"/>
                  <a:gd name="T39" fmla="*/ 55 h 618"/>
                  <a:gd name="T40" fmla="*/ 694 w 1215"/>
                  <a:gd name="T41" fmla="*/ 79 h 618"/>
                  <a:gd name="T42" fmla="*/ 647 w 1215"/>
                  <a:gd name="T43" fmla="*/ 92 h 618"/>
                  <a:gd name="T44" fmla="*/ 629 w 1215"/>
                  <a:gd name="T45" fmla="*/ 137 h 618"/>
                  <a:gd name="T46" fmla="*/ 592 w 1215"/>
                  <a:gd name="T47" fmla="*/ 192 h 618"/>
                  <a:gd name="T48" fmla="*/ 557 w 1215"/>
                  <a:gd name="T49" fmla="*/ 220 h 618"/>
                  <a:gd name="T50" fmla="*/ 538 w 1215"/>
                  <a:gd name="T51" fmla="*/ 267 h 618"/>
                  <a:gd name="T52" fmla="*/ 496 w 1215"/>
                  <a:gd name="T53" fmla="*/ 234 h 618"/>
                  <a:gd name="T54" fmla="*/ 488 w 1215"/>
                  <a:gd name="T55" fmla="*/ 237 h 618"/>
                  <a:gd name="T56" fmla="*/ 472 w 1215"/>
                  <a:gd name="T57" fmla="*/ 251 h 618"/>
                  <a:gd name="T58" fmla="*/ 462 w 1215"/>
                  <a:gd name="T59" fmla="*/ 281 h 618"/>
                  <a:gd name="T60" fmla="*/ 444 w 1215"/>
                  <a:gd name="T61" fmla="*/ 301 h 618"/>
                  <a:gd name="T62" fmla="*/ 425 w 1215"/>
                  <a:gd name="T63" fmla="*/ 292 h 618"/>
                  <a:gd name="T64" fmla="*/ 379 w 1215"/>
                  <a:gd name="T65" fmla="*/ 292 h 618"/>
                  <a:gd name="T66" fmla="*/ 316 w 1215"/>
                  <a:gd name="T67" fmla="*/ 292 h 618"/>
                  <a:gd name="T68" fmla="*/ 286 w 1215"/>
                  <a:gd name="T69" fmla="*/ 287 h 618"/>
                  <a:gd name="T70" fmla="*/ 278 w 1215"/>
                  <a:gd name="T71" fmla="*/ 319 h 618"/>
                  <a:gd name="T72" fmla="*/ 253 w 1215"/>
                  <a:gd name="T73" fmla="*/ 311 h 618"/>
                  <a:gd name="T74" fmla="*/ 231 w 1215"/>
                  <a:gd name="T75" fmla="*/ 306 h 618"/>
                  <a:gd name="T76" fmla="*/ 229 w 1215"/>
                  <a:gd name="T77" fmla="*/ 333 h 618"/>
                  <a:gd name="T78" fmla="*/ 199 w 1215"/>
                  <a:gd name="T79" fmla="*/ 360 h 618"/>
                  <a:gd name="T80" fmla="*/ 148 w 1215"/>
                  <a:gd name="T81" fmla="*/ 420 h 618"/>
                  <a:gd name="T82" fmla="*/ 162 w 1215"/>
                  <a:gd name="T83" fmla="*/ 470 h 618"/>
                  <a:gd name="T84" fmla="*/ 67 w 1215"/>
                  <a:gd name="T85" fmla="*/ 461 h 618"/>
                  <a:gd name="T86" fmla="*/ 49 w 1215"/>
                  <a:gd name="T87" fmla="*/ 517 h 618"/>
                  <a:gd name="T88" fmla="*/ 33 w 1215"/>
                  <a:gd name="T89" fmla="*/ 602 h 618"/>
                  <a:gd name="T90" fmla="*/ 0 w 1215"/>
                  <a:gd name="T91" fmla="*/ 618 h 618"/>
                  <a:gd name="T92" fmla="*/ 226 w 1215"/>
                  <a:gd name="T93" fmla="*/ 563 h 618"/>
                  <a:gd name="T94" fmla="*/ 266 w 1215"/>
                  <a:gd name="T95" fmla="*/ 571 h 618"/>
                  <a:gd name="T96" fmla="*/ 484 w 1215"/>
                  <a:gd name="T97" fmla="*/ 54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15" h="618">
                    <a:moveTo>
                      <a:pt x="713" y="522"/>
                    </a:moveTo>
                    <a:lnTo>
                      <a:pt x="713" y="522"/>
                    </a:lnTo>
                    <a:lnTo>
                      <a:pt x="956" y="495"/>
                    </a:lnTo>
                    <a:lnTo>
                      <a:pt x="1045" y="470"/>
                    </a:lnTo>
                    <a:lnTo>
                      <a:pt x="1054" y="446"/>
                    </a:lnTo>
                    <a:lnTo>
                      <a:pt x="1085" y="431"/>
                    </a:lnTo>
                    <a:lnTo>
                      <a:pt x="1086" y="413"/>
                    </a:lnTo>
                    <a:lnTo>
                      <a:pt x="1106" y="398"/>
                    </a:lnTo>
                    <a:lnTo>
                      <a:pt x="1106" y="381"/>
                    </a:lnTo>
                    <a:lnTo>
                      <a:pt x="1215" y="279"/>
                    </a:lnTo>
                    <a:lnTo>
                      <a:pt x="1215" y="279"/>
                    </a:lnTo>
                    <a:lnTo>
                      <a:pt x="1186" y="277"/>
                    </a:lnTo>
                    <a:lnTo>
                      <a:pt x="1177" y="264"/>
                    </a:lnTo>
                    <a:lnTo>
                      <a:pt x="1157" y="257"/>
                    </a:lnTo>
                    <a:lnTo>
                      <a:pt x="1151" y="239"/>
                    </a:lnTo>
                    <a:lnTo>
                      <a:pt x="1119" y="208"/>
                    </a:lnTo>
                    <a:lnTo>
                      <a:pt x="1120" y="198"/>
                    </a:lnTo>
                    <a:lnTo>
                      <a:pt x="1087" y="165"/>
                    </a:lnTo>
                    <a:lnTo>
                      <a:pt x="1096" y="145"/>
                    </a:lnTo>
                    <a:lnTo>
                      <a:pt x="1090" y="110"/>
                    </a:lnTo>
                    <a:lnTo>
                      <a:pt x="1067" y="86"/>
                    </a:lnTo>
                    <a:lnTo>
                      <a:pt x="1045" y="80"/>
                    </a:lnTo>
                    <a:lnTo>
                      <a:pt x="1030" y="47"/>
                    </a:lnTo>
                    <a:lnTo>
                      <a:pt x="1010" y="56"/>
                    </a:lnTo>
                    <a:lnTo>
                      <a:pt x="994" y="80"/>
                    </a:lnTo>
                    <a:lnTo>
                      <a:pt x="970" y="87"/>
                    </a:lnTo>
                    <a:lnTo>
                      <a:pt x="932" y="68"/>
                    </a:lnTo>
                    <a:lnTo>
                      <a:pt x="916" y="76"/>
                    </a:lnTo>
                    <a:lnTo>
                      <a:pt x="912" y="87"/>
                    </a:lnTo>
                    <a:lnTo>
                      <a:pt x="897" y="85"/>
                    </a:lnTo>
                    <a:lnTo>
                      <a:pt x="873" y="63"/>
                    </a:lnTo>
                    <a:lnTo>
                      <a:pt x="817" y="58"/>
                    </a:lnTo>
                    <a:lnTo>
                      <a:pt x="798" y="20"/>
                    </a:lnTo>
                    <a:lnTo>
                      <a:pt x="772" y="2"/>
                    </a:lnTo>
                    <a:lnTo>
                      <a:pt x="747" y="12"/>
                    </a:lnTo>
                    <a:lnTo>
                      <a:pt x="726" y="0"/>
                    </a:lnTo>
                    <a:lnTo>
                      <a:pt x="703" y="21"/>
                    </a:lnTo>
                    <a:lnTo>
                      <a:pt x="715" y="36"/>
                    </a:lnTo>
                    <a:lnTo>
                      <a:pt x="709" y="51"/>
                    </a:lnTo>
                    <a:lnTo>
                      <a:pt x="723" y="55"/>
                    </a:lnTo>
                    <a:lnTo>
                      <a:pt x="722" y="76"/>
                    </a:lnTo>
                    <a:lnTo>
                      <a:pt x="694" y="79"/>
                    </a:lnTo>
                    <a:lnTo>
                      <a:pt x="664" y="102"/>
                    </a:lnTo>
                    <a:lnTo>
                      <a:pt x="647" y="92"/>
                    </a:lnTo>
                    <a:lnTo>
                      <a:pt x="621" y="98"/>
                    </a:lnTo>
                    <a:lnTo>
                      <a:pt x="629" y="137"/>
                    </a:lnTo>
                    <a:lnTo>
                      <a:pt x="600" y="159"/>
                    </a:lnTo>
                    <a:lnTo>
                      <a:pt x="592" y="192"/>
                    </a:lnTo>
                    <a:lnTo>
                      <a:pt x="567" y="198"/>
                    </a:lnTo>
                    <a:lnTo>
                      <a:pt x="557" y="220"/>
                    </a:lnTo>
                    <a:lnTo>
                      <a:pt x="557" y="249"/>
                    </a:lnTo>
                    <a:lnTo>
                      <a:pt x="538" y="267"/>
                    </a:lnTo>
                    <a:lnTo>
                      <a:pt x="499" y="251"/>
                    </a:lnTo>
                    <a:lnTo>
                      <a:pt x="496" y="234"/>
                    </a:lnTo>
                    <a:lnTo>
                      <a:pt x="481" y="224"/>
                    </a:lnTo>
                    <a:lnTo>
                      <a:pt x="488" y="237"/>
                    </a:lnTo>
                    <a:lnTo>
                      <a:pt x="467" y="239"/>
                    </a:lnTo>
                    <a:lnTo>
                      <a:pt x="472" y="251"/>
                    </a:lnTo>
                    <a:lnTo>
                      <a:pt x="459" y="260"/>
                    </a:lnTo>
                    <a:lnTo>
                      <a:pt x="462" y="281"/>
                    </a:lnTo>
                    <a:lnTo>
                      <a:pt x="450" y="286"/>
                    </a:lnTo>
                    <a:lnTo>
                      <a:pt x="444" y="301"/>
                    </a:lnTo>
                    <a:lnTo>
                      <a:pt x="440" y="289"/>
                    </a:lnTo>
                    <a:lnTo>
                      <a:pt x="425" y="292"/>
                    </a:lnTo>
                    <a:lnTo>
                      <a:pt x="410" y="274"/>
                    </a:lnTo>
                    <a:lnTo>
                      <a:pt x="379" y="292"/>
                    </a:lnTo>
                    <a:lnTo>
                      <a:pt x="366" y="320"/>
                    </a:lnTo>
                    <a:lnTo>
                      <a:pt x="316" y="292"/>
                    </a:lnTo>
                    <a:lnTo>
                      <a:pt x="291" y="300"/>
                    </a:lnTo>
                    <a:lnTo>
                      <a:pt x="286" y="287"/>
                    </a:lnTo>
                    <a:lnTo>
                      <a:pt x="287" y="312"/>
                    </a:lnTo>
                    <a:lnTo>
                      <a:pt x="278" y="319"/>
                    </a:lnTo>
                    <a:lnTo>
                      <a:pt x="272" y="303"/>
                    </a:lnTo>
                    <a:lnTo>
                      <a:pt x="253" y="311"/>
                    </a:lnTo>
                    <a:lnTo>
                      <a:pt x="238" y="301"/>
                    </a:lnTo>
                    <a:lnTo>
                      <a:pt x="231" y="306"/>
                    </a:lnTo>
                    <a:lnTo>
                      <a:pt x="237" y="324"/>
                    </a:lnTo>
                    <a:lnTo>
                      <a:pt x="229" y="333"/>
                    </a:lnTo>
                    <a:lnTo>
                      <a:pt x="214" y="327"/>
                    </a:lnTo>
                    <a:lnTo>
                      <a:pt x="199" y="360"/>
                    </a:lnTo>
                    <a:lnTo>
                      <a:pt x="213" y="397"/>
                    </a:lnTo>
                    <a:lnTo>
                      <a:pt x="148" y="420"/>
                    </a:lnTo>
                    <a:lnTo>
                      <a:pt x="145" y="443"/>
                    </a:lnTo>
                    <a:lnTo>
                      <a:pt x="162" y="470"/>
                    </a:lnTo>
                    <a:lnTo>
                      <a:pt x="145" y="490"/>
                    </a:lnTo>
                    <a:lnTo>
                      <a:pt x="67" y="461"/>
                    </a:lnTo>
                    <a:lnTo>
                      <a:pt x="39" y="494"/>
                    </a:lnTo>
                    <a:lnTo>
                      <a:pt x="49" y="517"/>
                    </a:lnTo>
                    <a:lnTo>
                      <a:pt x="50" y="557"/>
                    </a:lnTo>
                    <a:lnTo>
                      <a:pt x="33" y="602"/>
                    </a:lnTo>
                    <a:lnTo>
                      <a:pt x="10" y="591"/>
                    </a:lnTo>
                    <a:lnTo>
                      <a:pt x="0" y="618"/>
                    </a:lnTo>
                    <a:lnTo>
                      <a:pt x="235" y="602"/>
                    </a:lnTo>
                    <a:lnTo>
                      <a:pt x="226" y="563"/>
                    </a:lnTo>
                    <a:lnTo>
                      <a:pt x="263" y="564"/>
                    </a:lnTo>
                    <a:lnTo>
                      <a:pt x="266" y="571"/>
                    </a:lnTo>
                    <a:lnTo>
                      <a:pt x="477" y="553"/>
                    </a:lnTo>
                    <a:lnTo>
                      <a:pt x="484" y="545"/>
                    </a:lnTo>
                    <a:lnTo>
                      <a:pt x="713" y="522"/>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0" name="Freeform 9">
                <a:extLst>
                  <a:ext uri="{FF2B5EF4-FFF2-40B4-BE49-F238E27FC236}">
                    <a16:creationId xmlns:a16="http://schemas.microsoft.com/office/drawing/2014/main" id="{800DF09C-E67C-9887-B8AB-100B9BEACBDB}"/>
                  </a:ext>
                </a:extLst>
              </p:cNvPr>
              <p:cNvSpPr>
                <a:spLocks/>
              </p:cNvSpPr>
              <p:nvPr/>
            </p:nvSpPr>
            <p:spPr bwMode="auto">
              <a:xfrm>
                <a:off x="3483" y="2220"/>
                <a:ext cx="551" cy="258"/>
              </a:xfrm>
              <a:custGeom>
                <a:avLst/>
                <a:gdLst>
                  <a:gd name="T0" fmla="*/ 1229 w 1431"/>
                  <a:gd name="T1" fmla="*/ 26 h 668"/>
                  <a:gd name="T2" fmla="*/ 397 w 1431"/>
                  <a:gd name="T3" fmla="*/ 197 h 668"/>
                  <a:gd name="T4" fmla="*/ 396 w 1431"/>
                  <a:gd name="T5" fmla="*/ 224 h 668"/>
                  <a:gd name="T6" fmla="*/ 386 w 1431"/>
                  <a:gd name="T7" fmla="*/ 235 h 668"/>
                  <a:gd name="T8" fmla="*/ 350 w 1431"/>
                  <a:gd name="T9" fmla="*/ 295 h 668"/>
                  <a:gd name="T10" fmla="*/ 313 w 1431"/>
                  <a:gd name="T11" fmla="*/ 293 h 668"/>
                  <a:gd name="T12" fmla="*/ 258 w 1431"/>
                  <a:gd name="T13" fmla="*/ 316 h 668"/>
                  <a:gd name="T14" fmla="*/ 233 w 1431"/>
                  <a:gd name="T15" fmla="*/ 347 h 668"/>
                  <a:gd name="T16" fmla="*/ 217 w 1431"/>
                  <a:gd name="T17" fmla="*/ 359 h 668"/>
                  <a:gd name="T18" fmla="*/ 178 w 1431"/>
                  <a:gd name="T19" fmla="*/ 390 h 668"/>
                  <a:gd name="T20" fmla="*/ 85 w 1431"/>
                  <a:gd name="T21" fmla="*/ 443 h 668"/>
                  <a:gd name="T22" fmla="*/ 43 w 1431"/>
                  <a:gd name="T23" fmla="*/ 478 h 668"/>
                  <a:gd name="T24" fmla="*/ 9 w 1431"/>
                  <a:gd name="T25" fmla="*/ 514 h 668"/>
                  <a:gd name="T26" fmla="*/ 1 w 1431"/>
                  <a:gd name="T27" fmla="*/ 569 h 668"/>
                  <a:gd name="T28" fmla="*/ 260 w 1431"/>
                  <a:gd name="T29" fmla="*/ 521 h 668"/>
                  <a:gd name="T30" fmla="*/ 276 w 1431"/>
                  <a:gd name="T31" fmla="*/ 511 h 668"/>
                  <a:gd name="T32" fmla="*/ 322 w 1431"/>
                  <a:gd name="T33" fmla="*/ 486 h 668"/>
                  <a:gd name="T34" fmla="*/ 555 w 1431"/>
                  <a:gd name="T35" fmla="*/ 488 h 668"/>
                  <a:gd name="T36" fmla="*/ 600 w 1431"/>
                  <a:gd name="T37" fmla="*/ 503 h 668"/>
                  <a:gd name="T38" fmla="*/ 793 w 1431"/>
                  <a:gd name="T39" fmla="*/ 502 h 668"/>
                  <a:gd name="T40" fmla="*/ 1086 w 1431"/>
                  <a:gd name="T41" fmla="*/ 643 h 668"/>
                  <a:gd name="T42" fmla="*/ 1141 w 1431"/>
                  <a:gd name="T43" fmla="*/ 586 h 668"/>
                  <a:gd name="T44" fmla="*/ 1245 w 1431"/>
                  <a:gd name="T45" fmla="*/ 463 h 668"/>
                  <a:gd name="T46" fmla="*/ 1349 w 1431"/>
                  <a:gd name="T47" fmla="*/ 409 h 668"/>
                  <a:gd name="T48" fmla="*/ 1346 w 1431"/>
                  <a:gd name="T49" fmla="*/ 368 h 668"/>
                  <a:gd name="T50" fmla="*/ 1305 w 1431"/>
                  <a:gd name="T51" fmla="*/ 378 h 668"/>
                  <a:gd name="T52" fmla="*/ 1300 w 1431"/>
                  <a:gd name="T53" fmla="*/ 377 h 668"/>
                  <a:gd name="T54" fmla="*/ 1310 w 1431"/>
                  <a:gd name="T55" fmla="*/ 343 h 668"/>
                  <a:gd name="T56" fmla="*/ 1325 w 1431"/>
                  <a:gd name="T57" fmla="*/ 313 h 668"/>
                  <a:gd name="T58" fmla="*/ 1259 w 1431"/>
                  <a:gd name="T59" fmla="*/ 291 h 668"/>
                  <a:gd name="T60" fmla="*/ 1314 w 1431"/>
                  <a:gd name="T61" fmla="*/ 263 h 668"/>
                  <a:gd name="T62" fmla="*/ 1337 w 1431"/>
                  <a:gd name="T63" fmla="*/ 281 h 668"/>
                  <a:gd name="T64" fmla="*/ 1380 w 1431"/>
                  <a:gd name="T65" fmla="*/ 286 h 668"/>
                  <a:gd name="T66" fmla="*/ 1417 w 1431"/>
                  <a:gd name="T67" fmla="*/ 229 h 668"/>
                  <a:gd name="T68" fmla="*/ 1418 w 1431"/>
                  <a:gd name="T69" fmla="*/ 169 h 668"/>
                  <a:gd name="T70" fmla="*/ 1390 w 1431"/>
                  <a:gd name="T71" fmla="*/ 172 h 668"/>
                  <a:gd name="T72" fmla="*/ 1379 w 1431"/>
                  <a:gd name="T73" fmla="*/ 207 h 668"/>
                  <a:gd name="T74" fmla="*/ 1359 w 1431"/>
                  <a:gd name="T75" fmla="*/ 158 h 668"/>
                  <a:gd name="T76" fmla="*/ 1267 w 1431"/>
                  <a:gd name="T77" fmla="*/ 185 h 668"/>
                  <a:gd name="T78" fmla="*/ 1254 w 1431"/>
                  <a:gd name="T79" fmla="*/ 108 h 668"/>
                  <a:gd name="T80" fmla="*/ 1284 w 1431"/>
                  <a:gd name="T81" fmla="*/ 155 h 668"/>
                  <a:gd name="T82" fmla="*/ 1338 w 1431"/>
                  <a:gd name="T83" fmla="*/ 117 h 668"/>
                  <a:gd name="T84" fmla="*/ 1349 w 1431"/>
                  <a:gd name="T85" fmla="*/ 104 h 668"/>
                  <a:gd name="T86" fmla="*/ 1386 w 1431"/>
                  <a:gd name="T87" fmla="*/ 104 h 668"/>
                  <a:gd name="T88" fmla="*/ 1401 w 1431"/>
                  <a:gd name="T89" fmla="*/ 122 h 668"/>
                  <a:gd name="T90" fmla="*/ 1377 w 1431"/>
                  <a:gd name="T91" fmla="*/ 86 h 668"/>
                  <a:gd name="T92" fmla="*/ 1359 w 1431"/>
                  <a:gd name="T93" fmla="*/ 52 h 668"/>
                  <a:gd name="T94" fmla="*/ 1229 w 1431"/>
                  <a:gd name="T95" fmla="*/ 26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31" h="668">
                    <a:moveTo>
                      <a:pt x="1229" y="26"/>
                    </a:moveTo>
                    <a:lnTo>
                      <a:pt x="1229" y="26"/>
                    </a:lnTo>
                    <a:lnTo>
                      <a:pt x="403" y="166"/>
                    </a:lnTo>
                    <a:lnTo>
                      <a:pt x="397" y="197"/>
                    </a:lnTo>
                    <a:lnTo>
                      <a:pt x="402" y="205"/>
                    </a:lnTo>
                    <a:lnTo>
                      <a:pt x="396" y="224"/>
                    </a:lnTo>
                    <a:lnTo>
                      <a:pt x="403" y="236"/>
                    </a:lnTo>
                    <a:lnTo>
                      <a:pt x="386" y="235"/>
                    </a:lnTo>
                    <a:lnTo>
                      <a:pt x="372" y="249"/>
                    </a:lnTo>
                    <a:lnTo>
                      <a:pt x="350" y="295"/>
                    </a:lnTo>
                    <a:lnTo>
                      <a:pt x="327" y="286"/>
                    </a:lnTo>
                    <a:lnTo>
                      <a:pt x="313" y="293"/>
                    </a:lnTo>
                    <a:lnTo>
                      <a:pt x="273" y="335"/>
                    </a:lnTo>
                    <a:lnTo>
                      <a:pt x="258" y="316"/>
                    </a:lnTo>
                    <a:lnTo>
                      <a:pt x="237" y="331"/>
                    </a:lnTo>
                    <a:lnTo>
                      <a:pt x="233" y="347"/>
                    </a:lnTo>
                    <a:lnTo>
                      <a:pt x="216" y="345"/>
                    </a:lnTo>
                    <a:lnTo>
                      <a:pt x="217" y="359"/>
                    </a:lnTo>
                    <a:lnTo>
                      <a:pt x="206" y="382"/>
                    </a:lnTo>
                    <a:lnTo>
                      <a:pt x="178" y="390"/>
                    </a:lnTo>
                    <a:lnTo>
                      <a:pt x="127" y="437"/>
                    </a:lnTo>
                    <a:lnTo>
                      <a:pt x="85" y="443"/>
                    </a:lnTo>
                    <a:lnTo>
                      <a:pt x="63" y="456"/>
                    </a:lnTo>
                    <a:lnTo>
                      <a:pt x="43" y="478"/>
                    </a:lnTo>
                    <a:lnTo>
                      <a:pt x="36" y="512"/>
                    </a:lnTo>
                    <a:lnTo>
                      <a:pt x="9" y="514"/>
                    </a:lnTo>
                    <a:lnTo>
                      <a:pt x="0" y="523"/>
                    </a:lnTo>
                    <a:lnTo>
                      <a:pt x="1" y="569"/>
                    </a:lnTo>
                    <a:lnTo>
                      <a:pt x="207" y="544"/>
                    </a:lnTo>
                    <a:lnTo>
                      <a:pt x="260" y="521"/>
                    </a:lnTo>
                    <a:lnTo>
                      <a:pt x="265" y="526"/>
                    </a:lnTo>
                    <a:lnTo>
                      <a:pt x="276" y="511"/>
                    </a:lnTo>
                    <a:lnTo>
                      <a:pt x="316" y="497"/>
                    </a:lnTo>
                    <a:lnTo>
                      <a:pt x="322" y="486"/>
                    </a:lnTo>
                    <a:lnTo>
                      <a:pt x="549" y="469"/>
                    </a:lnTo>
                    <a:lnTo>
                      <a:pt x="555" y="488"/>
                    </a:lnTo>
                    <a:lnTo>
                      <a:pt x="570" y="473"/>
                    </a:lnTo>
                    <a:lnTo>
                      <a:pt x="600" y="503"/>
                    </a:lnTo>
                    <a:lnTo>
                      <a:pt x="603" y="532"/>
                    </a:lnTo>
                    <a:lnTo>
                      <a:pt x="793" y="502"/>
                    </a:lnTo>
                    <a:lnTo>
                      <a:pt x="1017" y="668"/>
                    </a:lnTo>
                    <a:lnTo>
                      <a:pt x="1086" y="643"/>
                    </a:lnTo>
                    <a:lnTo>
                      <a:pt x="1139" y="605"/>
                    </a:lnTo>
                    <a:lnTo>
                      <a:pt x="1141" y="586"/>
                    </a:lnTo>
                    <a:lnTo>
                      <a:pt x="1172" y="524"/>
                    </a:lnTo>
                    <a:lnTo>
                      <a:pt x="1245" y="463"/>
                    </a:lnTo>
                    <a:lnTo>
                      <a:pt x="1308" y="448"/>
                    </a:lnTo>
                    <a:lnTo>
                      <a:pt x="1349" y="409"/>
                    </a:lnTo>
                    <a:lnTo>
                      <a:pt x="1351" y="390"/>
                    </a:lnTo>
                    <a:lnTo>
                      <a:pt x="1346" y="368"/>
                    </a:lnTo>
                    <a:lnTo>
                      <a:pt x="1319" y="368"/>
                    </a:lnTo>
                    <a:lnTo>
                      <a:pt x="1305" y="378"/>
                    </a:lnTo>
                    <a:lnTo>
                      <a:pt x="1303" y="385"/>
                    </a:lnTo>
                    <a:lnTo>
                      <a:pt x="1300" y="377"/>
                    </a:lnTo>
                    <a:lnTo>
                      <a:pt x="1298" y="360"/>
                    </a:lnTo>
                    <a:lnTo>
                      <a:pt x="1310" y="343"/>
                    </a:lnTo>
                    <a:lnTo>
                      <a:pt x="1313" y="329"/>
                    </a:lnTo>
                    <a:lnTo>
                      <a:pt x="1325" y="313"/>
                    </a:lnTo>
                    <a:lnTo>
                      <a:pt x="1311" y="302"/>
                    </a:lnTo>
                    <a:lnTo>
                      <a:pt x="1259" y="291"/>
                    </a:lnTo>
                    <a:lnTo>
                      <a:pt x="1297" y="284"/>
                    </a:lnTo>
                    <a:lnTo>
                      <a:pt x="1314" y="263"/>
                    </a:lnTo>
                    <a:lnTo>
                      <a:pt x="1325" y="282"/>
                    </a:lnTo>
                    <a:lnTo>
                      <a:pt x="1337" y="281"/>
                    </a:lnTo>
                    <a:lnTo>
                      <a:pt x="1349" y="293"/>
                    </a:lnTo>
                    <a:lnTo>
                      <a:pt x="1380" y="286"/>
                    </a:lnTo>
                    <a:lnTo>
                      <a:pt x="1396" y="272"/>
                    </a:lnTo>
                    <a:lnTo>
                      <a:pt x="1417" y="229"/>
                    </a:lnTo>
                    <a:lnTo>
                      <a:pt x="1431" y="215"/>
                    </a:lnTo>
                    <a:lnTo>
                      <a:pt x="1418" y="169"/>
                    </a:lnTo>
                    <a:lnTo>
                      <a:pt x="1401" y="152"/>
                    </a:lnTo>
                    <a:lnTo>
                      <a:pt x="1390" y="172"/>
                    </a:lnTo>
                    <a:lnTo>
                      <a:pt x="1381" y="207"/>
                    </a:lnTo>
                    <a:lnTo>
                      <a:pt x="1379" y="207"/>
                    </a:lnTo>
                    <a:lnTo>
                      <a:pt x="1370" y="196"/>
                    </a:lnTo>
                    <a:lnTo>
                      <a:pt x="1359" y="158"/>
                    </a:lnTo>
                    <a:lnTo>
                      <a:pt x="1287" y="186"/>
                    </a:lnTo>
                    <a:lnTo>
                      <a:pt x="1267" y="185"/>
                    </a:lnTo>
                    <a:lnTo>
                      <a:pt x="1249" y="117"/>
                    </a:lnTo>
                    <a:lnTo>
                      <a:pt x="1254" y="108"/>
                    </a:lnTo>
                    <a:lnTo>
                      <a:pt x="1272" y="148"/>
                    </a:lnTo>
                    <a:lnTo>
                      <a:pt x="1284" y="155"/>
                    </a:lnTo>
                    <a:lnTo>
                      <a:pt x="1300" y="152"/>
                    </a:lnTo>
                    <a:lnTo>
                      <a:pt x="1338" y="117"/>
                    </a:lnTo>
                    <a:lnTo>
                      <a:pt x="1350" y="116"/>
                    </a:lnTo>
                    <a:lnTo>
                      <a:pt x="1349" y="104"/>
                    </a:lnTo>
                    <a:lnTo>
                      <a:pt x="1369" y="107"/>
                    </a:lnTo>
                    <a:lnTo>
                      <a:pt x="1386" y="104"/>
                    </a:lnTo>
                    <a:lnTo>
                      <a:pt x="1401" y="125"/>
                    </a:lnTo>
                    <a:lnTo>
                      <a:pt x="1401" y="122"/>
                    </a:lnTo>
                    <a:lnTo>
                      <a:pt x="1391" y="101"/>
                    </a:lnTo>
                    <a:lnTo>
                      <a:pt x="1377" y="86"/>
                    </a:lnTo>
                    <a:lnTo>
                      <a:pt x="1366" y="59"/>
                    </a:lnTo>
                    <a:lnTo>
                      <a:pt x="1359" y="52"/>
                    </a:lnTo>
                    <a:lnTo>
                      <a:pt x="1359" y="0"/>
                    </a:lnTo>
                    <a:lnTo>
                      <a:pt x="1229" y="26"/>
                    </a:lnTo>
                    <a:close/>
                  </a:path>
                </a:pathLst>
              </a:custGeom>
              <a:solidFill>
                <a:srgbClr val="99C62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1" name="Freeform 10">
                <a:extLst>
                  <a:ext uri="{FF2B5EF4-FFF2-40B4-BE49-F238E27FC236}">
                    <a16:creationId xmlns:a16="http://schemas.microsoft.com/office/drawing/2014/main" id="{B2BA285E-FF81-F2E4-9E71-29EC5E07FB47}"/>
                  </a:ext>
                </a:extLst>
              </p:cNvPr>
              <p:cNvSpPr>
                <a:spLocks/>
              </p:cNvSpPr>
              <p:nvPr/>
            </p:nvSpPr>
            <p:spPr bwMode="auto">
              <a:xfrm>
                <a:off x="3483" y="2220"/>
                <a:ext cx="551" cy="258"/>
              </a:xfrm>
              <a:custGeom>
                <a:avLst/>
                <a:gdLst>
                  <a:gd name="T0" fmla="*/ 1229 w 1431"/>
                  <a:gd name="T1" fmla="*/ 26 h 668"/>
                  <a:gd name="T2" fmla="*/ 397 w 1431"/>
                  <a:gd name="T3" fmla="*/ 197 h 668"/>
                  <a:gd name="T4" fmla="*/ 396 w 1431"/>
                  <a:gd name="T5" fmla="*/ 224 h 668"/>
                  <a:gd name="T6" fmla="*/ 386 w 1431"/>
                  <a:gd name="T7" fmla="*/ 235 h 668"/>
                  <a:gd name="T8" fmla="*/ 350 w 1431"/>
                  <a:gd name="T9" fmla="*/ 295 h 668"/>
                  <a:gd name="T10" fmla="*/ 313 w 1431"/>
                  <a:gd name="T11" fmla="*/ 293 h 668"/>
                  <a:gd name="T12" fmla="*/ 258 w 1431"/>
                  <a:gd name="T13" fmla="*/ 316 h 668"/>
                  <a:gd name="T14" fmla="*/ 233 w 1431"/>
                  <a:gd name="T15" fmla="*/ 347 h 668"/>
                  <a:gd name="T16" fmla="*/ 217 w 1431"/>
                  <a:gd name="T17" fmla="*/ 359 h 668"/>
                  <a:gd name="T18" fmla="*/ 178 w 1431"/>
                  <a:gd name="T19" fmla="*/ 390 h 668"/>
                  <a:gd name="T20" fmla="*/ 85 w 1431"/>
                  <a:gd name="T21" fmla="*/ 443 h 668"/>
                  <a:gd name="T22" fmla="*/ 43 w 1431"/>
                  <a:gd name="T23" fmla="*/ 478 h 668"/>
                  <a:gd name="T24" fmla="*/ 9 w 1431"/>
                  <a:gd name="T25" fmla="*/ 514 h 668"/>
                  <a:gd name="T26" fmla="*/ 1 w 1431"/>
                  <a:gd name="T27" fmla="*/ 569 h 668"/>
                  <a:gd name="T28" fmla="*/ 260 w 1431"/>
                  <a:gd name="T29" fmla="*/ 521 h 668"/>
                  <a:gd name="T30" fmla="*/ 276 w 1431"/>
                  <a:gd name="T31" fmla="*/ 511 h 668"/>
                  <a:gd name="T32" fmla="*/ 322 w 1431"/>
                  <a:gd name="T33" fmla="*/ 486 h 668"/>
                  <a:gd name="T34" fmla="*/ 555 w 1431"/>
                  <a:gd name="T35" fmla="*/ 488 h 668"/>
                  <a:gd name="T36" fmla="*/ 600 w 1431"/>
                  <a:gd name="T37" fmla="*/ 503 h 668"/>
                  <a:gd name="T38" fmla="*/ 793 w 1431"/>
                  <a:gd name="T39" fmla="*/ 502 h 668"/>
                  <a:gd name="T40" fmla="*/ 1086 w 1431"/>
                  <a:gd name="T41" fmla="*/ 643 h 668"/>
                  <a:gd name="T42" fmla="*/ 1141 w 1431"/>
                  <a:gd name="T43" fmla="*/ 586 h 668"/>
                  <a:gd name="T44" fmla="*/ 1245 w 1431"/>
                  <a:gd name="T45" fmla="*/ 463 h 668"/>
                  <a:gd name="T46" fmla="*/ 1349 w 1431"/>
                  <a:gd name="T47" fmla="*/ 409 h 668"/>
                  <a:gd name="T48" fmla="*/ 1346 w 1431"/>
                  <a:gd name="T49" fmla="*/ 368 h 668"/>
                  <a:gd name="T50" fmla="*/ 1305 w 1431"/>
                  <a:gd name="T51" fmla="*/ 378 h 668"/>
                  <a:gd name="T52" fmla="*/ 1300 w 1431"/>
                  <a:gd name="T53" fmla="*/ 377 h 668"/>
                  <a:gd name="T54" fmla="*/ 1310 w 1431"/>
                  <a:gd name="T55" fmla="*/ 343 h 668"/>
                  <a:gd name="T56" fmla="*/ 1325 w 1431"/>
                  <a:gd name="T57" fmla="*/ 313 h 668"/>
                  <a:gd name="T58" fmla="*/ 1259 w 1431"/>
                  <a:gd name="T59" fmla="*/ 291 h 668"/>
                  <a:gd name="T60" fmla="*/ 1314 w 1431"/>
                  <a:gd name="T61" fmla="*/ 263 h 668"/>
                  <a:gd name="T62" fmla="*/ 1337 w 1431"/>
                  <a:gd name="T63" fmla="*/ 281 h 668"/>
                  <a:gd name="T64" fmla="*/ 1380 w 1431"/>
                  <a:gd name="T65" fmla="*/ 286 h 668"/>
                  <a:gd name="T66" fmla="*/ 1417 w 1431"/>
                  <a:gd name="T67" fmla="*/ 229 h 668"/>
                  <a:gd name="T68" fmla="*/ 1418 w 1431"/>
                  <a:gd name="T69" fmla="*/ 169 h 668"/>
                  <a:gd name="T70" fmla="*/ 1390 w 1431"/>
                  <a:gd name="T71" fmla="*/ 172 h 668"/>
                  <a:gd name="T72" fmla="*/ 1379 w 1431"/>
                  <a:gd name="T73" fmla="*/ 207 h 668"/>
                  <a:gd name="T74" fmla="*/ 1359 w 1431"/>
                  <a:gd name="T75" fmla="*/ 158 h 668"/>
                  <a:gd name="T76" fmla="*/ 1267 w 1431"/>
                  <a:gd name="T77" fmla="*/ 185 h 668"/>
                  <a:gd name="T78" fmla="*/ 1254 w 1431"/>
                  <a:gd name="T79" fmla="*/ 108 h 668"/>
                  <a:gd name="T80" fmla="*/ 1284 w 1431"/>
                  <a:gd name="T81" fmla="*/ 155 h 668"/>
                  <a:gd name="T82" fmla="*/ 1338 w 1431"/>
                  <a:gd name="T83" fmla="*/ 117 h 668"/>
                  <a:gd name="T84" fmla="*/ 1349 w 1431"/>
                  <a:gd name="T85" fmla="*/ 104 h 668"/>
                  <a:gd name="T86" fmla="*/ 1386 w 1431"/>
                  <a:gd name="T87" fmla="*/ 104 h 668"/>
                  <a:gd name="T88" fmla="*/ 1401 w 1431"/>
                  <a:gd name="T89" fmla="*/ 122 h 668"/>
                  <a:gd name="T90" fmla="*/ 1377 w 1431"/>
                  <a:gd name="T91" fmla="*/ 86 h 668"/>
                  <a:gd name="T92" fmla="*/ 1359 w 1431"/>
                  <a:gd name="T93" fmla="*/ 52 h 668"/>
                  <a:gd name="T94" fmla="*/ 1229 w 1431"/>
                  <a:gd name="T95" fmla="*/ 26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31" h="668">
                    <a:moveTo>
                      <a:pt x="1229" y="26"/>
                    </a:moveTo>
                    <a:lnTo>
                      <a:pt x="1229" y="26"/>
                    </a:lnTo>
                    <a:lnTo>
                      <a:pt x="403" y="166"/>
                    </a:lnTo>
                    <a:lnTo>
                      <a:pt x="397" y="197"/>
                    </a:lnTo>
                    <a:lnTo>
                      <a:pt x="402" y="205"/>
                    </a:lnTo>
                    <a:lnTo>
                      <a:pt x="396" y="224"/>
                    </a:lnTo>
                    <a:lnTo>
                      <a:pt x="403" y="236"/>
                    </a:lnTo>
                    <a:lnTo>
                      <a:pt x="386" y="235"/>
                    </a:lnTo>
                    <a:lnTo>
                      <a:pt x="372" y="249"/>
                    </a:lnTo>
                    <a:lnTo>
                      <a:pt x="350" y="295"/>
                    </a:lnTo>
                    <a:lnTo>
                      <a:pt x="327" y="286"/>
                    </a:lnTo>
                    <a:lnTo>
                      <a:pt x="313" y="293"/>
                    </a:lnTo>
                    <a:lnTo>
                      <a:pt x="273" y="335"/>
                    </a:lnTo>
                    <a:lnTo>
                      <a:pt x="258" y="316"/>
                    </a:lnTo>
                    <a:lnTo>
                      <a:pt x="237" y="331"/>
                    </a:lnTo>
                    <a:lnTo>
                      <a:pt x="233" y="347"/>
                    </a:lnTo>
                    <a:lnTo>
                      <a:pt x="216" y="345"/>
                    </a:lnTo>
                    <a:lnTo>
                      <a:pt x="217" y="359"/>
                    </a:lnTo>
                    <a:lnTo>
                      <a:pt x="206" y="382"/>
                    </a:lnTo>
                    <a:lnTo>
                      <a:pt x="178" y="390"/>
                    </a:lnTo>
                    <a:lnTo>
                      <a:pt x="127" y="437"/>
                    </a:lnTo>
                    <a:lnTo>
                      <a:pt x="85" y="443"/>
                    </a:lnTo>
                    <a:lnTo>
                      <a:pt x="63" y="456"/>
                    </a:lnTo>
                    <a:lnTo>
                      <a:pt x="43" y="478"/>
                    </a:lnTo>
                    <a:lnTo>
                      <a:pt x="36" y="512"/>
                    </a:lnTo>
                    <a:lnTo>
                      <a:pt x="9" y="514"/>
                    </a:lnTo>
                    <a:lnTo>
                      <a:pt x="0" y="523"/>
                    </a:lnTo>
                    <a:lnTo>
                      <a:pt x="1" y="569"/>
                    </a:lnTo>
                    <a:lnTo>
                      <a:pt x="207" y="544"/>
                    </a:lnTo>
                    <a:lnTo>
                      <a:pt x="260" y="521"/>
                    </a:lnTo>
                    <a:lnTo>
                      <a:pt x="265" y="526"/>
                    </a:lnTo>
                    <a:lnTo>
                      <a:pt x="276" y="511"/>
                    </a:lnTo>
                    <a:lnTo>
                      <a:pt x="316" y="497"/>
                    </a:lnTo>
                    <a:lnTo>
                      <a:pt x="322" y="486"/>
                    </a:lnTo>
                    <a:lnTo>
                      <a:pt x="549" y="469"/>
                    </a:lnTo>
                    <a:lnTo>
                      <a:pt x="555" y="488"/>
                    </a:lnTo>
                    <a:lnTo>
                      <a:pt x="570" y="473"/>
                    </a:lnTo>
                    <a:lnTo>
                      <a:pt x="600" y="503"/>
                    </a:lnTo>
                    <a:lnTo>
                      <a:pt x="603" y="532"/>
                    </a:lnTo>
                    <a:lnTo>
                      <a:pt x="793" y="502"/>
                    </a:lnTo>
                    <a:lnTo>
                      <a:pt x="1017" y="668"/>
                    </a:lnTo>
                    <a:lnTo>
                      <a:pt x="1086" y="643"/>
                    </a:lnTo>
                    <a:lnTo>
                      <a:pt x="1139" y="605"/>
                    </a:lnTo>
                    <a:lnTo>
                      <a:pt x="1141" y="586"/>
                    </a:lnTo>
                    <a:lnTo>
                      <a:pt x="1172" y="524"/>
                    </a:lnTo>
                    <a:lnTo>
                      <a:pt x="1245" y="463"/>
                    </a:lnTo>
                    <a:lnTo>
                      <a:pt x="1308" y="448"/>
                    </a:lnTo>
                    <a:lnTo>
                      <a:pt x="1349" y="409"/>
                    </a:lnTo>
                    <a:lnTo>
                      <a:pt x="1351" y="390"/>
                    </a:lnTo>
                    <a:lnTo>
                      <a:pt x="1346" y="368"/>
                    </a:lnTo>
                    <a:lnTo>
                      <a:pt x="1319" y="368"/>
                    </a:lnTo>
                    <a:lnTo>
                      <a:pt x="1305" y="378"/>
                    </a:lnTo>
                    <a:lnTo>
                      <a:pt x="1303" y="385"/>
                    </a:lnTo>
                    <a:lnTo>
                      <a:pt x="1300" y="377"/>
                    </a:lnTo>
                    <a:lnTo>
                      <a:pt x="1298" y="360"/>
                    </a:lnTo>
                    <a:lnTo>
                      <a:pt x="1310" y="343"/>
                    </a:lnTo>
                    <a:lnTo>
                      <a:pt x="1313" y="329"/>
                    </a:lnTo>
                    <a:lnTo>
                      <a:pt x="1325" y="313"/>
                    </a:lnTo>
                    <a:lnTo>
                      <a:pt x="1311" y="302"/>
                    </a:lnTo>
                    <a:lnTo>
                      <a:pt x="1259" y="291"/>
                    </a:lnTo>
                    <a:lnTo>
                      <a:pt x="1297" y="284"/>
                    </a:lnTo>
                    <a:lnTo>
                      <a:pt x="1314" y="263"/>
                    </a:lnTo>
                    <a:lnTo>
                      <a:pt x="1325" y="282"/>
                    </a:lnTo>
                    <a:lnTo>
                      <a:pt x="1337" y="281"/>
                    </a:lnTo>
                    <a:lnTo>
                      <a:pt x="1349" y="293"/>
                    </a:lnTo>
                    <a:lnTo>
                      <a:pt x="1380" y="286"/>
                    </a:lnTo>
                    <a:lnTo>
                      <a:pt x="1396" y="272"/>
                    </a:lnTo>
                    <a:lnTo>
                      <a:pt x="1417" y="229"/>
                    </a:lnTo>
                    <a:lnTo>
                      <a:pt x="1431" y="215"/>
                    </a:lnTo>
                    <a:lnTo>
                      <a:pt x="1418" y="169"/>
                    </a:lnTo>
                    <a:lnTo>
                      <a:pt x="1401" y="152"/>
                    </a:lnTo>
                    <a:lnTo>
                      <a:pt x="1390" y="172"/>
                    </a:lnTo>
                    <a:lnTo>
                      <a:pt x="1381" y="207"/>
                    </a:lnTo>
                    <a:lnTo>
                      <a:pt x="1379" y="207"/>
                    </a:lnTo>
                    <a:lnTo>
                      <a:pt x="1370" y="196"/>
                    </a:lnTo>
                    <a:lnTo>
                      <a:pt x="1359" y="158"/>
                    </a:lnTo>
                    <a:lnTo>
                      <a:pt x="1287" y="186"/>
                    </a:lnTo>
                    <a:lnTo>
                      <a:pt x="1267" y="185"/>
                    </a:lnTo>
                    <a:lnTo>
                      <a:pt x="1249" y="117"/>
                    </a:lnTo>
                    <a:lnTo>
                      <a:pt x="1254" y="108"/>
                    </a:lnTo>
                    <a:lnTo>
                      <a:pt x="1272" y="148"/>
                    </a:lnTo>
                    <a:lnTo>
                      <a:pt x="1284" y="155"/>
                    </a:lnTo>
                    <a:lnTo>
                      <a:pt x="1300" y="152"/>
                    </a:lnTo>
                    <a:lnTo>
                      <a:pt x="1338" y="117"/>
                    </a:lnTo>
                    <a:lnTo>
                      <a:pt x="1350" y="116"/>
                    </a:lnTo>
                    <a:lnTo>
                      <a:pt x="1349" y="104"/>
                    </a:lnTo>
                    <a:lnTo>
                      <a:pt x="1369" y="107"/>
                    </a:lnTo>
                    <a:lnTo>
                      <a:pt x="1386" y="104"/>
                    </a:lnTo>
                    <a:lnTo>
                      <a:pt x="1401" y="125"/>
                    </a:lnTo>
                    <a:lnTo>
                      <a:pt x="1401" y="122"/>
                    </a:lnTo>
                    <a:lnTo>
                      <a:pt x="1391" y="101"/>
                    </a:lnTo>
                    <a:lnTo>
                      <a:pt x="1377" y="86"/>
                    </a:lnTo>
                    <a:lnTo>
                      <a:pt x="1366" y="59"/>
                    </a:lnTo>
                    <a:lnTo>
                      <a:pt x="1359" y="52"/>
                    </a:lnTo>
                    <a:lnTo>
                      <a:pt x="1359" y="0"/>
                    </a:lnTo>
                    <a:lnTo>
                      <a:pt x="1229" y="26"/>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2" name="Freeform 11">
                <a:extLst>
                  <a:ext uri="{FF2B5EF4-FFF2-40B4-BE49-F238E27FC236}">
                    <a16:creationId xmlns:a16="http://schemas.microsoft.com/office/drawing/2014/main" id="{3C328341-FA54-29DC-6B67-22CB390F5DC7}"/>
                  </a:ext>
                </a:extLst>
              </p:cNvPr>
              <p:cNvSpPr>
                <a:spLocks/>
              </p:cNvSpPr>
              <p:nvPr/>
            </p:nvSpPr>
            <p:spPr bwMode="auto">
              <a:xfrm>
                <a:off x="3231" y="2448"/>
                <a:ext cx="242" cy="397"/>
              </a:xfrm>
              <a:custGeom>
                <a:avLst/>
                <a:gdLst>
                  <a:gd name="T0" fmla="*/ 31 w 629"/>
                  <a:gd name="T1" fmla="*/ 1007 h 1029"/>
                  <a:gd name="T2" fmla="*/ 31 w 629"/>
                  <a:gd name="T3" fmla="*/ 1007 h 1029"/>
                  <a:gd name="T4" fmla="*/ 60 w 629"/>
                  <a:gd name="T5" fmla="*/ 1009 h 1029"/>
                  <a:gd name="T6" fmla="*/ 72 w 629"/>
                  <a:gd name="T7" fmla="*/ 1001 h 1029"/>
                  <a:gd name="T8" fmla="*/ 93 w 629"/>
                  <a:gd name="T9" fmla="*/ 891 h 1029"/>
                  <a:gd name="T10" fmla="*/ 114 w 629"/>
                  <a:gd name="T11" fmla="*/ 997 h 1029"/>
                  <a:gd name="T12" fmla="*/ 107 w 629"/>
                  <a:gd name="T13" fmla="*/ 1019 h 1029"/>
                  <a:gd name="T14" fmla="*/ 112 w 629"/>
                  <a:gd name="T15" fmla="*/ 1029 h 1029"/>
                  <a:gd name="T16" fmla="*/ 209 w 629"/>
                  <a:gd name="T17" fmla="*/ 997 h 1029"/>
                  <a:gd name="T18" fmla="*/ 202 w 629"/>
                  <a:gd name="T19" fmla="*/ 965 h 1029"/>
                  <a:gd name="T20" fmla="*/ 208 w 629"/>
                  <a:gd name="T21" fmla="*/ 938 h 1029"/>
                  <a:gd name="T22" fmla="*/ 164 w 629"/>
                  <a:gd name="T23" fmla="*/ 899 h 1029"/>
                  <a:gd name="T24" fmla="*/ 165 w 629"/>
                  <a:gd name="T25" fmla="*/ 869 h 1029"/>
                  <a:gd name="T26" fmla="*/ 629 w 629"/>
                  <a:gd name="T27" fmla="*/ 827 h 1029"/>
                  <a:gd name="T28" fmla="*/ 609 w 629"/>
                  <a:gd name="T29" fmla="*/ 792 h 1029"/>
                  <a:gd name="T30" fmla="*/ 608 w 629"/>
                  <a:gd name="T31" fmla="*/ 676 h 1029"/>
                  <a:gd name="T32" fmla="*/ 594 w 629"/>
                  <a:gd name="T33" fmla="*/ 640 h 1029"/>
                  <a:gd name="T34" fmla="*/ 596 w 629"/>
                  <a:gd name="T35" fmla="*/ 593 h 1029"/>
                  <a:gd name="T36" fmla="*/ 621 w 629"/>
                  <a:gd name="T37" fmla="*/ 560 h 1029"/>
                  <a:gd name="T38" fmla="*/ 601 w 629"/>
                  <a:gd name="T39" fmla="*/ 548 h 1029"/>
                  <a:gd name="T40" fmla="*/ 606 w 629"/>
                  <a:gd name="T41" fmla="*/ 530 h 1029"/>
                  <a:gd name="T42" fmla="*/ 576 w 629"/>
                  <a:gd name="T43" fmla="*/ 486 h 1029"/>
                  <a:gd name="T44" fmla="*/ 436 w 629"/>
                  <a:gd name="T45" fmla="*/ 0 h 1029"/>
                  <a:gd name="T46" fmla="*/ 0 w 629"/>
                  <a:gd name="T47" fmla="*/ 38 h 1029"/>
                  <a:gd name="T48" fmla="*/ 20 w 629"/>
                  <a:gd name="T49" fmla="*/ 59 h 1029"/>
                  <a:gd name="T50" fmla="*/ 31 w 629"/>
                  <a:gd name="T51" fmla="*/ 1007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9" h="1029">
                    <a:moveTo>
                      <a:pt x="31" y="1007"/>
                    </a:moveTo>
                    <a:lnTo>
                      <a:pt x="31" y="1007"/>
                    </a:lnTo>
                    <a:lnTo>
                      <a:pt x="60" y="1009"/>
                    </a:lnTo>
                    <a:lnTo>
                      <a:pt x="72" y="1001"/>
                    </a:lnTo>
                    <a:lnTo>
                      <a:pt x="93" y="891"/>
                    </a:lnTo>
                    <a:lnTo>
                      <a:pt x="114" y="997"/>
                    </a:lnTo>
                    <a:lnTo>
                      <a:pt x="107" y="1019"/>
                    </a:lnTo>
                    <a:lnTo>
                      <a:pt x="112" y="1029"/>
                    </a:lnTo>
                    <a:lnTo>
                      <a:pt x="209" y="997"/>
                    </a:lnTo>
                    <a:lnTo>
                      <a:pt x="202" y="965"/>
                    </a:lnTo>
                    <a:lnTo>
                      <a:pt x="208" y="938"/>
                    </a:lnTo>
                    <a:lnTo>
                      <a:pt x="164" y="899"/>
                    </a:lnTo>
                    <a:lnTo>
                      <a:pt x="165" y="869"/>
                    </a:lnTo>
                    <a:lnTo>
                      <a:pt x="629" y="827"/>
                    </a:lnTo>
                    <a:lnTo>
                      <a:pt x="609" y="792"/>
                    </a:lnTo>
                    <a:lnTo>
                      <a:pt x="608" y="676"/>
                    </a:lnTo>
                    <a:lnTo>
                      <a:pt x="594" y="640"/>
                    </a:lnTo>
                    <a:lnTo>
                      <a:pt x="596" y="593"/>
                    </a:lnTo>
                    <a:lnTo>
                      <a:pt x="621" y="560"/>
                    </a:lnTo>
                    <a:lnTo>
                      <a:pt x="601" y="548"/>
                    </a:lnTo>
                    <a:lnTo>
                      <a:pt x="606" y="530"/>
                    </a:lnTo>
                    <a:lnTo>
                      <a:pt x="576" y="486"/>
                    </a:lnTo>
                    <a:lnTo>
                      <a:pt x="436" y="0"/>
                    </a:lnTo>
                    <a:lnTo>
                      <a:pt x="0" y="38"/>
                    </a:lnTo>
                    <a:lnTo>
                      <a:pt x="20" y="59"/>
                    </a:lnTo>
                    <a:lnTo>
                      <a:pt x="31" y="1007"/>
                    </a:lnTo>
                    <a:close/>
                  </a:path>
                </a:pathLst>
              </a:custGeom>
              <a:solidFill>
                <a:srgbClr val="99C62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3" name="Freeform 12">
                <a:extLst>
                  <a:ext uri="{FF2B5EF4-FFF2-40B4-BE49-F238E27FC236}">
                    <a16:creationId xmlns:a16="http://schemas.microsoft.com/office/drawing/2014/main" id="{684EE673-AC3B-A503-1D71-B47AD08E1E94}"/>
                  </a:ext>
                </a:extLst>
              </p:cNvPr>
              <p:cNvSpPr>
                <a:spLocks/>
              </p:cNvSpPr>
              <p:nvPr/>
            </p:nvSpPr>
            <p:spPr bwMode="auto">
              <a:xfrm>
                <a:off x="3231" y="2448"/>
                <a:ext cx="242" cy="397"/>
              </a:xfrm>
              <a:custGeom>
                <a:avLst/>
                <a:gdLst>
                  <a:gd name="T0" fmla="*/ 31 w 629"/>
                  <a:gd name="T1" fmla="*/ 1007 h 1029"/>
                  <a:gd name="T2" fmla="*/ 31 w 629"/>
                  <a:gd name="T3" fmla="*/ 1007 h 1029"/>
                  <a:gd name="T4" fmla="*/ 60 w 629"/>
                  <a:gd name="T5" fmla="*/ 1009 h 1029"/>
                  <a:gd name="T6" fmla="*/ 72 w 629"/>
                  <a:gd name="T7" fmla="*/ 1001 h 1029"/>
                  <a:gd name="T8" fmla="*/ 93 w 629"/>
                  <a:gd name="T9" fmla="*/ 891 h 1029"/>
                  <a:gd name="T10" fmla="*/ 114 w 629"/>
                  <a:gd name="T11" fmla="*/ 997 h 1029"/>
                  <a:gd name="T12" fmla="*/ 107 w 629"/>
                  <a:gd name="T13" fmla="*/ 1019 h 1029"/>
                  <a:gd name="T14" fmla="*/ 112 w 629"/>
                  <a:gd name="T15" fmla="*/ 1029 h 1029"/>
                  <a:gd name="T16" fmla="*/ 209 w 629"/>
                  <a:gd name="T17" fmla="*/ 997 h 1029"/>
                  <a:gd name="T18" fmla="*/ 202 w 629"/>
                  <a:gd name="T19" fmla="*/ 965 h 1029"/>
                  <a:gd name="T20" fmla="*/ 208 w 629"/>
                  <a:gd name="T21" fmla="*/ 938 h 1029"/>
                  <a:gd name="T22" fmla="*/ 164 w 629"/>
                  <a:gd name="T23" fmla="*/ 899 h 1029"/>
                  <a:gd name="T24" fmla="*/ 165 w 629"/>
                  <a:gd name="T25" fmla="*/ 869 h 1029"/>
                  <a:gd name="T26" fmla="*/ 629 w 629"/>
                  <a:gd name="T27" fmla="*/ 827 h 1029"/>
                  <a:gd name="T28" fmla="*/ 609 w 629"/>
                  <a:gd name="T29" fmla="*/ 792 h 1029"/>
                  <a:gd name="T30" fmla="*/ 608 w 629"/>
                  <a:gd name="T31" fmla="*/ 676 h 1029"/>
                  <a:gd name="T32" fmla="*/ 594 w 629"/>
                  <a:gd name="T33" fmla="*/ 640 h 1029"/>
                  <a:gd name="T34" fmla="*/ 596 w 629"/>
                  <a:gd name="T35" fmla="*/ 593 h 1029"/>
                  <a:gd name="T36" fmla="*/ 621 w 629"/>
                  <a:gd name="T37" fmla="*/ 560 h 1029"/>
                  <a:gd name="T38" fmla="*/ 601 w 629"/>
                  <a:gd name="T39" fmla="*/ 548 h 1029"/>
                  <a:gd name="T40" fmla="*/ 606 w 629"/>
                  <a:gd name="T41" fmla="*/ 530 h 1029"/>
                  <a:gd name="T42" fmla="*/ 576 w 629"/>
                  <a:gd name="T43" fmla="*/ 486 h 1029"/>
                  <a:gd name="T44" fmla="*/ 436 w 629"/>
                  <a:gd name="T45" fmla="*/ 0 h 1029"/>
                  <a:gd name="T46" fmla="*/ 0 w 629"/>
                  <a:gd name="T47" fmla="*/ 38 h 1029"/>
                  <a:gd name="T48" fmla="*/ 20 w 629"/>
                  <a:gd name="T49" fmla="*/ 59 h 1029"/>
                  <a:gd name="T50" fmla="*/ 31 w 629"/>
                  <a:gd name="T51" fmla="*/ 1007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9" h="1029">
                    <a:moveTo>
                      <a:pt x="31" y="1007"/>
                    </a:moveTo>
                    <a:lnTo>
                      <a:pt x="31" y="1007"/>
                    </a:lnTo>
                    <a:lnTo>
                      <a:pt x="60" y="1009"/>
                    </a:lnTo>
                    <a:lnTo>
                      <a:pt x="72" y="1001"/>
                    </a:lnTo>
                    <a:lnTo>
                      <a:pt x="93" y="891"/>
                    </a:lnTo>
                    <a:lnTo>
                      <a:pt x="114" y="997"/>
                    </a:lnTo>
                    <a:lnTo>
                      <a:pt x="107" y="1019"/>
                    </a:lnTo>
                    <a:lnTo>
                      <a:pt x="112" y="1029"/>
                    </a:lnTo>
                    <a:lnTo>
                      <a:pt x="209" y="997"/>
                    </a:lnTo>
                    <a:lnTo>
                      <a:pt x="202" y="965"/>
                    </a:lnTo>
                    <a:lnTo>
                      <a:pt x="208" y="938"/>
                    </a:lnTo>
                    <a:lnTo>
                      <a:pt x="164" y="899"/>
                    </a:lnTo>
                    <a:lnTo>
                      <a:pt x="165" y="869"/>
                    </a:lnTo>
                    <a:lnTo>
                      <a:pt x="629" y="827"/>
                    </a:lnTo>
                    <a:lnTo>
                      <a:pt x="609" y="792"/>
                    </a:lnTo>
                    <a:lnTo>
                      <a:pt x="608" y="676"/>
                    </a:lnTo>
                    <a:lnTo>
                      <a:pt x="594" y="640"/>
                    </a:lnTo>
                    <a:lnTo>
                      <a:pt x="596" y="593"/>
                    </a:lnTo>
                    <a:lnTo>
                      <a:pt x="621" y="560"/>
                    </a:lnTo>
                    <a:lnTo>
                      <a:pt x="601" y="548"/>
                    </a:lnTo>
                    <a:lnTo>
                      <a:pt x="606" y="530"/>
                    </a:lnTo>
                    <a:lnTo>
                      <a:pt x="576" y="486"/>
                    </a:lnTo>
                    <a:lnTo>
                      <a:pt x="436" y="0"/>
                    </a:lnTo>
                    <a:lnTo>
                      <a:pt x="0" y="38"/>
                    </a:lnTo>
                    <a:lnTo>
                      <a:pt x="20" y="59"/>
                    </a:lnTo>
                    <a:lnTo>
                      <a:pt x="31" y="1007"/>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4" name="Freeform 13">
                <a:extLst>
                  <a:ext uri="{FF2B5EF4-FFF2-40B4-BE49-F238E27FC236}">
                    <a16:creationId xmlns:a16="http://schemas.microsoft.com/office/drawing/2014/main" id="{EBE61A80-EA8C-C505-5002-94A0012493D5}"/>
                  </a:ext>
                </a:extLst>
              </p:cNvPr>
              <p:cNvSpPr>
                <a:spLocks/>
              </p:cNvSpPr>
              <p:nvPr/>
            </p:nvSpPr>
            <p:spPr bwMode="auto">
              <a:xfrm>
                <a:off x="2810" y="2349"/>
                <a:ext cx="320" cy="292"/>
              </a:xfrm>
              <a:custGeom>
                <a:avLst/>
                <a:gdLst>
                  <a:gd name="T0" fmla="*/ 602 w 832"/>
                  <a:gd name="T1" fmla="*/ 6 h 756"/>
                  <a:gd name="T2" fmla="*/ 602 w 832"/>
                  <a:gd name="T3" fmla="*/ 6 h 756"/>
                  <a:gd name="T4" fmla="*/ 0 w 832"/>
                  <a:gd name="T5" fmla="*/ 20 h 756"/>
                  <a:gd name="T6" fmla="*/ 27 w 832"/>
                  <a:gd name="T7" fmla="*/ 623 h 756"/>
                  <a:gd name="T8" fmla="*/ 40 w 832"/>
                  <a:gd name="T9" fmla="*/ 641 h 756"/>
                  <a:gd name="T10" fmla="*/ 75 w 832"/>
                  <a:gd name="T11" fmla="*/ 634 h 756"/>
                  <a:gd name="T12" fmla="*/ 100 w 832"/>
                  <a:gd name="T13" fmla="*/ 641 h 756"/>
                  <a:gd name="T14" fmla="*/ 101 w 832"/>
                  <a:gd name="T15" fmla="*/ 756 h 756"/>
                  <a:gd name="T16" fmla="*/ 607 w 832"/>
                  <a:gd name="T17" fmla="*/ 742 h 756"/>
                  <a:gd name="T18" fmla="*/ 605 w 832"/>
                  <a:gd name="T19" fmla="*/ 719 h 756"/>
                  <a:gd name="T20" fmla="*/ 615 w 832"/>
                  <a:gd name="T21" fmla="*/ 707 h 756"/>
                  <a:gd name="T22" fmla="*/ 612 w 832"/>
                  <a:gd name="T23" fmla="*/ 688 h 756"/>
                  <a:gd name="T24" fmla="*/ 599 w 832"/>
                  <a:gd name="T25" fmla="*/ 679 h 756"/>
                  <a:gd name="T26" fmla="*/ 607 w 832"/>
                  <a:gd name="T27" fmla="*/ 645 h 756"/>
                  <a:gd name="T28" fmla="*/ 588 w 832"/>
                  <a:gd name="T29" fmla="*/ 629 h 756"/>
                  <a:gd name="T30" fmla="*/ 601 w 832"/>
                  <a:gd name="T31" fmla="*/ 623 h 756"/>
                  <a:gd name="T32" fmla="*/ 602 w 832"/>
                  <a:gd name="T33" fmla="*/ 613 h 756"/>
                  <a:gd name="T34" fmla="*/ 587 w 832"/>
                  <a:gd name="T35" fmla="*/ 602 h 756"/>
                  <a:gd name="T36" fmla="*/ 614 w 832"/>
                  <a:gd name="T37" fmla="*/ 578 h 756"/>
                  <a:gd name="T38" fmla="*/ 620 w 832"/>
                  <a:gd name="T39" fmla="*/ 547 h 756"/>
                  <a:gd name="T40" fmla="*/ 609 w 832"/>
                  <a:gd name="T41" fmla="*/ 537 h 756"/>
                  <a:gd name="T42" fmla="*/ 644 w 832"/>
                  <a:gd name="T43" fmla="*/ 522 h 756"/>
                  <a:gd name="T44" fmla="*/ 645 w 832"/>
                  <a:gd name="T45" fmla="*/ 512 h 756"/>
                  <a:gd name="T46" fmla="*/ 630 w 832"/>
                  <a:gd name="T47" fmla="*/ 502 h 756"/>
                  <a:gd name="T48" fmla="*/ 646 w 832"/>
                  <a:gd name="T49" fmla="*/ 490 h 756"/>
                  <a:gd name="T50" fmla="*/ 652 w 832"/>
                  <a:gd name="T51" fmla="*/ 473 h 756"/>
                  <a:gd name="T52" fmla="*/ 661 w 832"/>
                  <a:gd name="T53" fmla="*/ 474 h 756"/>
                  <a:gd name="T54" fmla="*/ 661 w 832"/>
                  <a:gd name="T55" fmla="*/ 454 h 756"/>
                  <a:gd name="T56" fmla="*/ 692 w 832"/>
                  <a:gd name="T57" fmla="*/ 442 h 756"/>
                  <a:gd name="T58" fmla="*/ 687 w 832"/>
                  <a:gd name="T59" fmla="*/ 399 h 756"/>
                  <a:gd name="T60" fmla="*/ 693 w 832"/>
                  <a:gd name="T61" fmla="*/ 377 h 756"/>
                  <a:gd name="T62" fmla="*/ 709 w 832"/>
                  <a:gd name="T63" fmla="*/ 375 h 756"/>
                  <a:gd name="T64" fmla="*/ 708 w 832"/>
                  <a:gd name="T65" fmla="*/ 358 h 756"/>
                  <a:gd name="T66" fmla="*/ 741 w 832"/>
                  <a:gd name="T67" fmla="*/ 336 h 756"/>
                  <a:gd name="T68" fmla="*/ 733 w 832"/>
                  <a:gd name="T69" fmla="*/ 315 h 756"/>
                  <a:gd name="T70" fmla="*/ 749 w 832"/>
                  <a:gd name="T71" fmla="*/ 307 h 756"/>
                  <a:gd name="T72" fmla="*/ 754 w 832"/>
                  <a:gd name="T73" fmla="*/ 291 h 756"/>
                  <a:gd name="T74" fmla="*/ 768 w 832"/>
                  <a:gd name="T75" fmla="*/ 289 h 756"/>
                  <a:gd name="T76" fmla="*/ 762 w 832"/>
                  <a:gd name="T77" fmla="*/ 244 h 756"/>
                  <a:gd name="T78" fmla="*/ 778 w 832"/>
                  <a:gd name="T79" fmla="*/ 208 h 756"/>
                  <a:gd name="T80" fmla="*/ 793 w 832"/>
                  <a:gd name="T81" fmla="*/ 204 h 756"/>
                  <a:gd name="T82" fmla="*/ 787 w 832"/>
                  <a:gd name="T83" fmla="*/ 190 h 756"/>
                  <a:gd name="T84" fmla="*/ 796 w 832"/>
                  <a:gd name="T85" fmla="*/ 181 h 756"/>
                  <a:gd name="T86" fmla="*/ 786 w 832"/>
                  <a:gd name="T87" fmla="*/ 162 h 756"/>
                  <a:gd name="T88" fmla="*/ 820 w 832"/>
                  <a:gd name="T89" fmla="*/ 143 h 756"/>
                  <a:gd name="T90" fmla="*/ 824 w 832"/>
                  <a:gd name="T91" fmla="*/ 136 h 756"/>
                  <a:gd name="T92" fmla="*/ 813 w 832"/>
                  <a:gd name="T93" fmla="*/ 128 h 756"/>
                  <a:gd name="T94" fmla="*/ 832 w 832"/>
                  <a:gd name="T95" fmla="*/ 123 h 756"/>
                  <a:gd name="T96" fmla="*/ 820 w 832"/>
                  <a:gd name="T97" fmla="*/ 103 h 756"/>
                  <a:gd name="T98" fmla="*/ 710 w 832"/>
                  <a:gd name="T99" fmla="*/ 109 h 756"/>
                  <a:gd name="T100" fmla="*/ 761 w 832"/>
                  <a:gd name="T101" fmla="*/ 46 h 756"/>
                  <a:gd name="T102" fmla="*/ 760 w 832"/>
                  <a:gd name="T103" fmla="*/ 27 h 756"/>
                  <a:gd name="T104" fmla="*/ 741 w 832"/>
                  <a:gd name="T105" fmla="*/ 0 h 756"/>
                  <a:gd name="T106" fmla="*/ 602 w 832"/>
                  <a:gd name="T107" fmla="*/ 6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32" h="756">
                    <a:moveTo>
                      <a:pt x="602" y="6"/>
                    </a:moveTo>
                    <a:lnTo>
                      <a:pt x="602" y="6"/>
                    </a:lnTo>
                    <a:lnTo>
                      <a:pt x="0" y="20"/>
                    </a:lnTo>
                    <a:lnTo>
                      <a:pt x="27" y="623"/>
                    </a:lnTo>
                    <a:lnTo>
                      <a:pt x="40" y="641"/>
                    </a:lnTo>
                    <a:lnTo>
                      <a:pt x="75" y="634"/>
                    </a:lnTo>
                    <a:lnTo>
                      <a:pt x="100" y="641"/>
                    </a:lnTo>
                    <a:lnTo>
                      <a:pt x="101" y="756"/>
                    </a:lnTo>
                    <a:lnTo>
                      <a:pt x="607" y="742"/>
                    </a:lnTo>
                    <a:lnTo>
                      <a:pt x="605" y="719"/>
                    </a:lnTo>
                    <a:lnTo>
                      <a:pt x="615" y="707"/>
                    </a:lnTo>
                    <a:lnTo>
                      <a:pt x="612" y="688"/>
                    </a:lnTo>
                    <a:lnTo>
                      <a:pt x="599" y="679"/>
                    </a:lnTo>
                    <a:lnTo>
                      <a:pt x="607" y="645"/>
                    </a:lnTo>
                    <a:lnTo>
                      <a:pt x="588" y="629"/>
                    </a:lnTo>
                    <a:lnTo>
                      <a:pt x="601" y="623"/>
                    </a:lnTo>
                    <a:lnTo>
                      <a:pt x="602" y="613"/>
                    </a:lnTo>
                    <a:lnTo>
                      <a:pt x="587" y="602"/>
                    </a:lnTo>
                    <a:lnTo>
                      <a:pt x="614" y="578"/>
                    </a:lnTo>
                    <a:lnTo>
                      <a:pt x="620" y="547"/>
                    </a:lnTo>
                    <a:lnTo>
                      <a:pt x="609" y="537"/>
                    </a:lnTo>
                    <a:lnTo>
                      <a:pt x="644" y="522"/>
                    </a:lnTo>
                    <a:lnTo>
                      <a:pt x="645" y="512"/>
                    </a:lnTo>
                    <a:lnTo>
                      <a:pt x="630" y="502"/>
                    </a:lnTo>
                    <a:lnTo>
                      <a:pt x="646" y="490"/>
                    </a:lnTo>
                    <a:lnTo>
                      <a:pt x="652" y="473"/>
                    </a:lnTo>
                    <a:lnTo>
                      <a:pt x="661" y="474"/>
                    </a:lnTo>
                    <a:lnTo>
                      <a:pt x="661" y="454"/>
                    </a:lnTo>
                    <a:lnTo>
                      <a:pt x="692" y="442"/>
                    </a:lnTo>
                    <a:lnTo>
                      <a:pt x="687" y="399"/>
                    </a:lnTo>
                    <a:lnTo>
                      <a:pt x="693" y="377"/>
                    </a:lnTo>
                    <a:lnTo>
                      <a:pt x="709" y="375"/>
                    </a:lnTo>
                    <a:lnTo>
                      <a:pt x="708" y="358"/>
                    </a:lnTo>
                    <a:lnTo>
                      <a:pt x="741" y="336"/>
                    </a:lnTo>
                    <a:lnTo>
                      <a:pt x="733" y="315"/>
                    </a:lnTo>
                    <a:lnTo>
                      <a:pt x="749" y="307"/>
                    </a:lnTo>
                    <a:lnTo>
                      <a:pt x="754" y="291"/>
                    </a:lnTo>
                    <a:lnTo>
                      <a:pt x="768" y="289"/>
                    </a:lnTo>
                    <a:lnTo>
                      <a:pt x="762" y="244"/>
                    </a:lnTo>
                    <a:lnTo>
                      <a:pt x="778" y="208"/>
                    </a:lnTo>
                    <a:lnTo>
                      <a:pt x="793" y="204"/>
                    </a:lnTo>
                    <a:lnTo>
                      <a:pt x="787" y="190"/>
                    </a:lnTo>
                    <a:lnTo>
                      <a:pt x="796" y="181"/>
                    </a:lnTo>
                    <a:lnTo>
                      <a:pt x="786" y="162"/>
                    </a:lnTo>
                    <a:lnTo>
                      <a:pt x="820" y="143"/>
                    </a:lnTo>
                    <a:lnTo>
                      <a:pt x="824" y="136"/>
                    </a:lnTo>
                    <a:lnTo>
                      <a:pt x="813" y="128"/>
                    </a:lnTo>
                    <a:lnTo>
                      <a:pt x="832" y="123"/>
                    </a:lnTo>
                    <a:lnTo>
                      <a:pt x="820" y="103"/>
                    </a:lnTo>
                    <a:lnTo>
                      <a:pt x="710" y="109"/>
                    </a:lnTo>
                    <a:lnTo>
                      <a:pt x="761" y="46"/>
                    </a:lnTo>
                    <a:lnTo>
                      <a:pt x="760" y="27"/>
                    </a:lnTo>
                    <a:lnTo>
                      <a:pt x="741" y="0"/>
                    </a:lnTo>
                    <a:lnTo>
                      <a:pt x="602" y="6"/>
                    </a:lnTo>
                    <a:close/>
                  </a:path>
                </a:pathLst>
              </a:custGeom>
              <a:solidFill>
                <a:srgbClr val="F7A51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5" name="Freeform 14">
                <a:extLst>
                  <a:ext uri="{FF2B5EF4-FFF2-40B4-BE49-F238E27FC236}">
                    <a16:creationId xmlns:a16="http://schemas.microsoft.com/office/drawing/2014/main" id="{9A232A9A-7E0C-7171-ABB4-2EF1731CB351}"/>
                  </a:ext>
                </a:extLst>
              </p:cNvPr>
              <p:cNvSpPr>
                <a:spLocks/>
              </p:cNvSpPr>
              <p:nvPr/>
            </p:nvSpPr>
            <p:spPr bwMode="auto">
              <a:xfrm>
                <a:off x="2810" y="2349"/>
                <a:ext cx="320" cy="292"/>
              </a:xfrm>
              <a:custGeom>
                <a:avLst/>
                <a:gdLst>
                  <a:gd name="T0" fmla="*/ 602 w 832"/>
                  <a:gd name="T1" fmla="*/ 6 h 756"/>
                  <a:gd name="T2" fmla="*/ 602 w 832"/>
                  <a:gd name="T3" fmla="*/ 6 h 756"/>
                  <a:gd name="T4" fmla="*/ 0 w 832"/>
                  <a:gd name="T5" fmla="*/ 20 h 756"/>
                  <a:gd name="T6" fmla="*/ 27 w 832"/>
                  <a:gd name="T7" fmla="*/ 623 h 756"/>
                  <a:gd name="T8" fmla="*/ 40 w 832"/>
                  <a:gd name="T9" fmla="*/ 641 h 756"/>
                  <a:gd name="T10" fmla="*/ 75 w 832"/>
                  <a:gd name="T11" fmla="*/ 634 h 756"/>
                  <a:gd name="T12" fmla="*/ 100 w 832"/>
                  <a:gd name="T13" fmla="*/ 641 h 756"/>
                  <a:gd name="T14" fmla="*/ 101 w 832"/>
                  <a:gd name="T15" fmla="*/ 756 h 756"/>
                  <a:gd name="T16" fmla="*/ 607 w 832"/>
                  <a:gd name="T17" fmla="*/ 742 h 756"/>
                  <a:gd name="T18" fmla="*/ 605 w 832"/>
                  <a:gd name="T19" fmla="*/ 719 h 756"/>
                  <a:gd name="T20" fmla="*/ 615 w 832"/>
                  <a:gd name="T21" fmla="*/ 707 h 756"/>
                  <a:gd name="T22" fmla="*/ 612 w 832"/>
                  <a:gd name="T23" fmla="*/ 688 h 756"/>
                  <a:gd name="T24" fmla="*/ 599 w 832"/>
                  <a:gd name="T25" fmla="*/ 679 h 756"/>
                  <a:gd name="T26" fmla="*/ 607 w 832"/>
                  <a:gd name="T27" fmla="*/ 645 h 756"/>
                  <a:gd name="T28" fmla="*/ 588 w 832"/>
                  <a:gd name="T29" fmla="*/ 629 h 756"/>
                  <a:gd name="T30" fmla="*/ 601 w 832"/>
                  <a:gd name="T31" fmla="*/ 623 h 756"/>
                  <a:gd name="T32" fmla="*/ 602 w 832"/>
                  <a:gd name="T33" fmla="*/ 613 h 756"/>
                  <a:gd name="T34" fmla="*/ 587 w 832"/>
                  <a:gd name="T35" fmla="*/ 602 h 756"/>
                  <a:gd name="T36" fmla="*/ 614 w 832"/>
                  <a:gd name="T37" fmla="*/ 578 h 756"/>
                  <a:gd name="T38" fmla="*/ 620 w 832"/>
                  <a:gd name="T39" fmla="*/ 547 h 756"/>
                  <a:gd name="T40" fmla="*/ 609 w 832"/>
                  <a:gd name="T41" fmla="*/ 537 h 756"/>
                  <a:gd name="T42" fmla="*/ 644 w 832"/>
                  <a:gd name="T43" fmla="*/ 522 h 756"/>
                  <a:gd name="T44" fmla="*/ 645 w 832"/>
                  <a:gd name="T45" fmla="*/ 512 h 756"/>
                  <a:gd name="T46" fmla="*/ 630 w 832"/>
                  <a:gd name="T47" fmla="*/ 502 h 756"/>
                  <a:gd name="T48" fmla="*/ 646 w 832"/>
                  <a:gd name="T49" fmla="*/ 490 h 756"/>
                  <a:gd name="T50" fmla="*/ 652 w 832"/>
                  <a:gd name="T51" fmla="*/ 473 h 756"/>
                  <a:gd name="T52" fmla="*/ 661 w 832"/>
                  <a:gd name="T53" fmla="*/ 474 h 756"/>
                  <a:gd name="T54" fmla="*/ 661 w 832"/>
                  <a:gd name="T55" fmla="*/ 454 h 756"/>
                  <a:gd name="T56" fmla="*/ 692 w 832"/>
                  <a:gd name="T57" fmla="*/ 442 h 756"/>
                  <a:gd name="T58" fmla="*/ 687 w 832"/>
                  <a:gd name="T59" fmla="*/ 399 h 756"/>
                  <a:gd name="T60" fmla="*/ 693 w 832"/>
                  <a:gd name="T61" fmla="*/ 377 h 756"/>
                  <a:gd name="T62" fmla="*/ 709 w 832"/>
                  <a:gd name="T63" fmla="*/ 375 h 756"/>
                  <a:gd name="T64" fmla="*/ 708 w 832"/>
                  <a:gd name="T65" fmla="*/ 358 h 756"/>
                  <a:gd name="T66" fmla="*/ 741 w 832"/>
                  <a:gd name="T67" fmla="*/ 336 h 756"/>
                  <a:gd name="T68" fmla="*/ 733 w 832"/>
                  <a:gd name="T69" fmla="*/ 315 h 756"/>
                  <a:gd name="T70" fmla="*/ 749 w 832"/>
                  <a:gd name="T71" fmla="*/ 307 h 756"/>
                  <a:gd name="T72" fmla="*/ 754 w 832"/>
                  <a:gd name="T73" fmla="*/ 291 h 756"/>
                  <a:gd name="T74" fmla="*/ 768 w 832"/>
                  <a:gd name="T75" fmla="*/ 289 h 756"/>
                  <a:gd name="T76" fmla="*/ 762 w 832"/>
                  <a:gd name="T77" fmla="*/ 244 h 756"/>
                  <a:gd name="T78" fmla="*/ 778 w 832"/>
                  <a:gd name="T79" fmla="*/ 208 h 756"/>
                  <a:gd name="T80" fmla="*/ 793 w 832"/>
                  <a:gd name="T81" fmla="*/ 204 h 756"/>
                  <a:gd name="T82" fmla="*/ 787 w 832"/>
                  <a:gd name="T83" fmla="*/ 190 h 756"/>
                  <a:gd name="T84" fmla="*/ 796 w 832"/>
                  <a:gd name="T85" fmla="*/ 181 h 756"/>
                  <a:gd name="T86" fmla="*/ 786 w 832"/>
                  <a:gd name="T87" fmla="*/ 162 h 756"/>
                  <a:gd name="T88" fmla="*/ 820 w 832"/>
                  <a:gd name="T89" fmla="*/ 143 h 756"/>
                  <a:gd name="T90" fmla="*/ 824 w 832"/>
                  <a:gd name="T91" fmla="*/ 136 h 756"/>
                  <a:gd name="T92" fmla="*/ 813 w 832"/>
                  <a:gd name="T93" fmla="*/ 128 h 756"/>
                  <a:gd name="T94" fmla="*/ 832 w 832"/>
                  <a:gd name="T95" fmla="*/ 123 h 756"/>
                  <a:gd name="T96" fmla="*/ 820 w 832"/>
                  <a:gd name="T97" fmla="*/ 103 h 756"/>
                  <a:gd name="T98" fmla="*/ 710 w 832"/>
                  <a:gd name="T99" fmla="*/ 109 h 756"/>
                  <a:gd name="T100" fmla="*/ 761 w 832"/>
                  <a:gd name="T101" fmla="*/ 46 h 756"/>
                  <a:gd name="T102" fmla="*/ 760 w 832"/>
                  <a:gd name="T103" fmla="*/ 27 h 756"/>
                  <a:gd name="T104" fmla="*/ 741 w 832"/>
                  <a:gd name="T105" fmla="*/ 0 h 756"/>
                  <a:gd name="T106" fmla="*/ 602 w 832"/>
                  <a:gd name="T107" fmla="*/ 6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32" h="756">
                    <a:moveTo>
                      <a:pt x="602" y="6"/>
                    </a:moveTo>
                    <a:lnTo>
                      <a:pt x="602" y="6"/>
                    </a:lnTo>
                    <a:lnTo>
                      <a:pt x="0" y="20"/>
                    </a:lnTo>
                    <a:lnTo>
                      <a:pt x="27" y="623"/>
                    </a:lnTo>
                    <a:lnTo>
                      <a:pt x="40" y="641"/>
                    </a:lnTo>
                    <a:lnTo>
                      <a:pt x="75" y="634"/>
                    </a:lnTo>
                    <a:lnTo>
                      <a:pt x="100" y="641"/>
                    </a:lnTo>
                    <a:lnTo>
                      <a:pt x="101" y="756"/>
                    </a:lnTo>
                    <a:lnTo>
                      <a:pt x="607" y="742"/>
                    </a:lnTo>
                    <a:lnTo>
                      <a:pt x="605" y="719"/>
                    </a:lnTo>
                    <a:lnTo>
                      <a:pt x="615" y="707"/>
                    </a:lnTo>
                    <a:lnTo>
                      <a:pt x="612" y="688"/>
                    </a:lnTo>
                    <a:lnTo>
                      <a:pt x="599" y="679"/>
                    </a:lnTo>
                    <a:lnTo>
                      <a:pt x="607" y="645"/>
                    </a:lnTo>
                    <a:lnTo>
                      <a:pt x="588" y="629"/>
                    </a:lnTo>
                    <a:lnTo>
                      <a:pt x="601" y="623"/>
                    </a:lnTo>
                    <a:lnTo>
                      <a:pt x="602" y="613"/>
                    </a:lnTo>
                    <a:lnTo>
                      <a:pt x="587" y="602"/>
                    </a:lnTo>
                    <a:lnTo>
                      <a:pt x="614" y="578"/>
                    </a:lnTo>
                    <a:lnTo>
                      <a:pt x="620" y="547"/>
                    </a:lnTo>
                    <a:lnTo>
                      <a:pt x="609" y="537"/>
                    </a:lnTo>
                    <a:lnTo>
                      <a:pt x="644" y="522"/>
                    </a:lnTo>
                    <a:lnTo>
                      <a:pt x="645" y="512"/>
                    </a:lnTo>
                    <a:lnTo>
                      <a:pt x="630" y="502"/>
                    </a:lnTo>
                    <a:lnTo>
                      <a:pt x="646" y="490"/>
                    </a:lnTo>
                    <a:lnTo>
                      <a:pt x="652" y="473"/>
                    </a:lnTo>
                    <a:lnTo>
                      <a:pt x="661" y="474"/>
                    </a:lnTo>
                    <a:lnTo>
                      <a:pt x="661" y="454"/>
                    </a:lnTo>
                    <a:lnTo>
                      <a:pt x="692" y="442"/>
                    </a:lnTo>
                    <a:lnTo>
                      <a:pt x="687" y="399"/>
                    </a:lnTo>
                    <a:lnTo>
                      <a:pt x="693" y="377"/>
                    </a:lnTo>
                    <a:lnTo>
                      <a:pt x="709" y="375"/>
                    </a:lnTo>
                    <a:lnTo>
                      <a:pt x="708" y="358"/>
                    </a:lnTo>
                    <a:lnTo>
                      <a:pt x="741" y="336"/>
                    </a:lnTo>
                    <a:lnTo>
                      <a:pt x="733" y="315"/>
                    </a:lnTo>
                    <a:lnTo>
                      <a:pt x="749" y="307"/>
                    </a:lnTo>
                    <a:lnTo>
                      <a:pt x="754" y="291"/>
                    </a:lnTo>
                    <a:lnTo>
                      <a:pt x="768" y="289"/>
                    </a:lnTo>
                    <a:lnTo>
                      <a:pt x="762" y="244"/>
                    </a:lnTo>
                    <a:lnTo>
                      <a:pt x="778" y="208"/>
                    </a:lnTo>
                    <a:lnTo>
                      <a:pt x="793" y="204"/>
                    </a:lnTo>
                    <a:lnTo>
                      <a:pt x="787" y="190"/>
                    </a:lnTo>
                    <a:lnTo>
                      <a:pt x="796" y="181"/>
                    </a:lnTo>
                    <a:lnTo>
                      <a:pt x="786" y="162"/>
                    </a:lnTo>
                    <a:lnTo>
                      <a:pt x="820" y="143"/>
                    </a:lnTo>
                    <a:lnTo>
                      <a:pt x="824" y="136"/>
                    </a:lnTo>
                    <a:lnTo>
                      <a:pt x="813" y="128"/>
                    </a:lnTo>
                    <a:lnTo>
                      <a:pt x="832" y="123"/>
                    </a:lnTo>
                    <a:lnTo>
                      <a:pt x="820" y="103"/>
                    </a:lnTo>
                    <a:lnTo>
                      <a:pt x="710" y="109"/>
                    </a:lnTo>
                    <a:lnTo>
                      <a:pt x="761" y="46"/>
                    </a:lnTo>
                    <a:lnTo>
                      <a:pt x="760" y="27"/>
                    </a:lnTo>
                    <a:lnTo>
                      <a:pt x="741" y="0"/>
                    </a:lnTo>
                    <a:lnTo>
                      <a:pt x="602" y="6"/>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6" name="Freeform 15">
                <a:extLst>
                  <a:ext uri="{FF2B5EF4-FFF2-40B4-BE49-F238E27FC236}">
                    <a16:creationId xmlns:a16="http://schemas.microsoft.com/office/drawing/2014/main" id="{081758B8-4FCC-F16E-4525-A76CDFB7DB07}"/>
                  </a:ext>
                </a:extLst>
              </p:cNvPr>
              <p:cNvSpPr>
                <a:spLocks/>
              </p:cNvSpPr>
              <p:nvPr/>
            </p:nvSpPr>
            <p:spPr bwMode="auto">
              <a:xfrm>
                <a:off x="2337" y="2056"/>
                <a:ext cx="473" cy="261"/>
              </a:xfrm>
              <a:custGeom>
                <a:avLst/>
                <a:gdLst>
                  <a:gd name="T0" fmla="*/ 1067 w 1229"/>
                  <a:gd name="T1" fmla="*/ 41 h 677"/>
                  <a:gd name="T2" fmla="*/ 1067 w 1229"/>
                  <a:gd name="T3" fmla="*/ 41 h 677"/>
                  <a:gd name="T4" fmla="*/ 47 w 1229"/>
                  <a:gd name="T5" fmla="*/ 0 h 677"/>
                  <a:gd name="T6" fmla="*/ 0 w 1229"/>
                  <a:gd name="T7" fmla="*/ 634 h 677"/>
                  <a:gd name="T8" fmla="*/ 1229 w 1229"/>
                  <a:gd name="T9" fmla="*/ 677 h 677"/>
                  <a:gd name="T10" fmla="*/ 1227 w 1229"/>
                  <a:gd name="T11" fmla="*/ 226 h 677"/>
                  <a:gd name="T12" fmla="*/ 1192 w 1229"/>
                  <a:gd name="T13" fmla="*/ 214 h 677"/>
                  <a:gd name="T14" fmla="*/ 1181 w 1229"/>
                  <a:gd name="T15" fmla="*/ 179 h 677"/>
                  <a:gd name="T16" fmla="*/ 1147 w 1229"/>
                  <a:gd name="T17" fmla="*/ 143 h 677"/>
                  <a:gd name="T18" fmla="*/ 1170 w 1229"/>
                  <a:gd name="T19" fmla="*/ 104 h 677"/>
                  <a:gd name="T20" fmla="*/ 1185 w 1229"/>
                  <a:gd name="T21" fmla="*/ 103 h 677"/>
                  <a:gd name="T22" fmla="*/ 1173 w 1229"/>
                  <a:gd name="T23" fmla="*/ 71 h 677"/>
                  <a:gd name="T24" fmla="*/ 1148 w 1229"/>
                  <a:gd name="T25" fmla="*/ 77 h 677"/>
                  <a:gd name="T26" fmla="*/ 1099 w 1229"/>
                  <a:gd name="T27" fmla="*/ 41 h 677"/>
                  <a:gd name="T28" fmla="*/ 1067 w 1229"/>
                  <a:gd name="T29" fmla="*/ 41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9" h="677">
                    <a:moveTo>
                      <a:pt x="1067" y="41"/>
                    </a:moveTo>
                    <a:lnTo>
                      <a:pt x="1067" y="41"/>
                    </a:lnTo>
                    <a:lnTo>
                      <a:pt x="47" y="0"/>
                    </a:lnTo>
                    <a:lnTo>
                      <a:pt x="0" y="634"/>
                    </a:lnTo>
                    <a:lnTo>
                      <a:pt x="1229" y="677"/>
                    </a:lnTo>
                    <a:lnTo>
                      <a:pt x="1227" y="226"/>
                    </a:lnTo>
                    <a:lnTo>
                      <a:pt x="1192" y="214"/>
                    </a:lnTo>
                    <a:lnTo>
                      <a:pt x="1181" y="179"/>
                    </a:lnTo>
                    <a:lnTo>
                      <a:pt x="1147" y="143"/>
                    </a:lnTo>
                    <a:lnTo>
                      <a:pt x="1170" y="104"/>
                    </a:lnTo>
                    <a:lnTo>
                      <a:pt x="1185" y="103"/>
                    </a:lnTo>
                    <a:lnTo>
                      <a:pt x="1173" y="71"/>
                    </a:lnTo>
                    <a:lnTo>
                      <a:pt x="1148" y="77"/>
                    </a:lnTo>
                    <a:lnTo>
                      <a:pt x="1099" y="41"/>
                    </a:lnTo>
                    <a:lnTo>
                      <a:pt x="1067" y="41"/>
                    </a:lnTo>
                    <a:close/>
                  </a:path>
                </a:pathLst>
              </a:custGeom>
              <a:solidFill>
                <a:srgbClr val="5F9E5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7" name="Freeform 16">
                <a:extLst>
                  <a:ext uri="{FF2B5EF4-FFF2-40B4-BE49-F238E27FC236}">
                    <a16:creationId xmlns:a16="http://schemas.microsoft.com/office/drawing/2014/main" id="{EA1E5771-2B95-EF3E-9959-AF1394C84DF3}"/>
                  </a:ext>
                </a:extLst>
              </p:cNvPr>
              <p:cNvSpPr>
                <a:spLocks/>
              </p:cNvSpPr>
              <p:nvPr/>
            </p:nvSpPr>
            <p:spPr bwMode="auto">
              <a:xfrm>
                <a:off x="2337" y="2056"/>
                <a:ext cx="473" cy="261"/>
              </a:xfrm>
              <a:custGeom>
                <a:avLst/>
                <a:gdLst>
                  <a:gd name="T0" fmla="*/ 1067 w 1229"/>
                  <a:gd name="T1" fmla="*/ 41 h 677"/>
                  <a:gd name="T2" fmla="*/ 1067 w 1229"/>
                  <a:gd name="T3" fmla="*/ 41 h 677"/>
                  <a:gd name="T4" fmla="*/ 47 w 1229"/>
                  <a:gd name="T5" fmla="*/ 0 h 677"/>
                  <a:gd name="T6" fmla="*/ 0 w 1229"/>
                  <a:gd name="T7" fmla="*/ 634 h 677"/>
                  <a:gd name="T8" fmla="*/ 1229 w 1229"/>
                  <a:gd name="T9" fmla="*/ 677 h 677"/>
                  <a:gd name="T10" fmla="*/ 1227 w 1229"/>
                  <a:gd name="T11" fmla="*/ 226 h 677"/>
                  <a:gd name="T12" fmla="*/ 1192 w 1229"/>
                  <a:gd name="T13" fmla="*/ 214 h 677"/>
                  <a:gd name="T14" fmla="*/ 1181 w 1229"/>
                  <a:gd name="T15" fmla="*/ 179 h 677"/>
                  <a:gd name="T16" fmla="*/ 1147 w 1229"/>
                  <a:gd name="T17" fmla="*/ 143 h 677"/>
                  <a:gd name="T18" fmla="*/ 1170 w 1229"/>
                  <a:gd name="T19" fmla="*/ 104 h 677"/>
                  <a:gd name="T20" fmla="*/ 1185 w 1229"/>
                  <a:gd name="T21" fmla="*/ 103 h 677"/>
                  <a:gd name="T22" fmla="*/ 1173 w 1229"/>
                  <a:gd name="T23" fmla="*/ 71 h 677"/>
                  <a:gd name="T24" fmla="*/ 1148 w 1229"/>
                  <a:gd name="T25" fmla="*/ 77 h 677"/>
                  <a:gd name="T26" fmla="*/ 1099 w 1229"/>
                  <a:gd name="T27" fmla="*/ 41 h 677"/>
                  <a:gd name="T28" fmla="*/ 1067 w 1229"/>
                  <a:gd name="T29" fmla="*/ 41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9" h="677">
                    <a:moveTo>
                      <a:pt x="1067" y="41"/>
                    </a:moveTo>
                    <a:lnTo>
                      <a:pt x="1067" y="41"/>
                    </a:lnTo>
                    <a:lnTo>
                      <a:pt x="47" y="0"/>
                    </a:lnTo>
                    <a:lnTo>
                      <a:pt x="0" y="634"/>
                    </a:lnTo>
                    <a:lnTo>
                      <a:pt x="1229" y="677"/>
                    </a:lnTo>
                    <a:lnTo>
                      <a:pt x="1227" y="226"/>
                    </a:lnTo>
                    <a:lnTo>
                      <a:pt x="1192" y="214"/>
                    </a:lnTo>
                    <a:lnTo>
                      <a:pt x="1181" y="179"/>
                    </a:lnTo>
                    <a:lnTo>
                      <a:pt x="1147" y="143"/>
                    </a:lnTo>
                    <a:lnTo>
                      <a:pt x="1170" y="104"/>
                    </a:lnTo>
                    <a:lnTo>
                      <a:pt x="1185" y="103"/>
                    </a:lnTo>
                    <a:lnTo>
                      <a:pt x="1173" y="71"/>
                    </a:lnTo>
                    <a:lnTo>
                      <a:pt x="1148" y="77"/>
                    </a:lnTo>
                    <a:lnTo>
                      <a:pt x="1099" y="41"/>
                    </a:lnTo>
                    <a:lnTo>
                      <a:pt x="1067" y="41"/>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8" name="Freeform 17">
                <a:extLst>
                  <a:ext uri="{FF2B5EF4-FFF2-40B4-BE49-F238E27FC236}">
                    <a16:creationId xmlns:a16="http://schemas.microsoft.com/office/drawing/2014/main" id="{A4F3102A-1860-1696-DE65-3079246B4945}"/>
                  </a:ext>
                </a:extLst>
              </p:cNvPr>
              <p:cNvSpPr>
                <a:spLocks/>
              </p:cNvSpPr>
              <p:nvPr/>
            </p:nvSpPr>
            <p:spPr bwMode="auto">
              <a:xfrm>
                <a:off x="2688" y="1786"/>
                <a:ext cx="386" cy="254"/>
              </a:xfrm>
              <a:custGeom>
                <a:avLst/>
                <a:gdLst>
                  <a:gd name="T0" fmla="*/ 79 w 1004"/>
                  <a:gd name="T1" fmla="*/ 10 h 660"/>
                  <a:gd name="T2" fmla="*/ 857 w 1004"/>
                  <a:gd name="T3" fmla="*/ 159 h 660"/>
                  <a:gd name="T4" fmla="*/ 922 w 1004"/>
                  <a:gd name="T5" fmla="*/ 195 h 660"/>
                  <a:gd name="T6" fmla="*/ 954 w 1004"/>
                  <a:gd name="T7" fmla="*/ 235 h 660"/>
                  <a:gd name="T8" fmla="*/ 998 w 1004"/>
                  <a:gd name="T9" fmla="*/ 282 h 660"/>
                  <a:gd name="T10" fmla="*/ 997 w 1004"/>
                  <a:gd name="T11" fmla="*/ 346 h 660"/>
                  <a:gd name="T12" fmla="*/ 975 w 1004"/>
                  <a:gd name="T13" fmla="*/ 396 h 660"/>
                  <a:gd name="T14" fmla="*/ 870 w 1004"/>
                  <a:gd name="T15" fmla="*/ 439 h 660"/>
                  <a:gd name="T16" fmla="*/ 885 w 1004"/>
                  <a:gd name="T17" fmla="*/ 501 h 660"/>
                  <a:gd name="T18" fmla="*/ 867 w 1004"/>
                  <a:gd name="T19" fmla="*/ 559 h 660"/>
                  <a:gd name="T20" fmla="*/ 819 w 1004"/>
                  <a:gd name="T21" fmla="*/ 617 h 660"/>
                  <a:gd name="T22" fmla="*/ 811 w 1004"/>
                  <a:gd name="T23" fmla="*/ 660 h 660"/>
                  <a:gd name="T24" fmla="*/ 130 w 1004"/>
                  <a:gd name="T25" fmla="*/ 620 h 660"/>
                  <a:gd name="T26" fmla="*/ 114 w 1004"/>
                  <a:gd name="T27" fmla="*/ 593 h 660"/>
                  <a:gd name="T28" fmla="*/ 115 w 1004"/>
                  <a:gd name="T29" fmla="*/ 526 h 660"/>
                  <a:gd name="T30" fmla="*/ 106 w 1004"/>
                  <a:gd name="T31" fmla="*/ 493 h 660"/>
                  <a:gd name="T32" fmla="*/ 102 w 1004"/>
                  <a:gd name="T33" fmla="*/ 465 h 660"/>
                  <a:gd name="T34" fmla="*/ 96 w 1004"/>
                  <a:gd name="T35" fmla="*/ 435 h 660"/>
                  <a:gd name="T36" fmla="*/ 82 w 1004"/>
                  <a:gd name="T37" fmla="*/ 422 h 660"/>
                  <a:gd name="T38" fmla="*/ 87 w 1004"/>
                  <a:gd name="T39" fmla="*/ 368 h 660"/>
                  <a:gd name="T40" fmla="*/ 74 w 1004"/>
                  <a:gd name="T41" fmla="*/ 330 h 660"/>
                  <a:gd name="T42" fmla="*/ 57 w 1004"/>
                  <a:gd name="T43" fmla="*/ 302 h 660"/>
                  <a:gd name="T44" fmla="*/ 46 w 1004"/>
                  <a:gd name="T45" fmla="*/ 266 h 660"/>
                  <a:gd name="T46" fmla="*/ 36 w 1004"/>
                  <a:gd name="T47" fmla="*/ 220 h 660"/>
                  <a:gd name="T48" fmla="*/ 24 w 1004"/>
                  <a:gd name="T49" fmla="*/ 207 h 660"/>
                  <a:gd name="T50" fmla="*/ 18 w 1004"/>
                  <a:gd name="T51" fmla="*/ 188 h 660"/>
                  <a:gd name="T52" fmla="*/ 22 w 1004"/>
                  <a:gd name="T53" fmla="*/ 114 h 660"/>
                  <a:gd name="T54" fmla="*/ 30 w 1004"/>
                  <a:gd name="T55" fmla="*/ 88 h 660"/>
                  <a:gd name="T56" fmla="*/ 12 w 1004"/>
                  <a:gd name="T57" fmla="*/ 66 h 660"/>
                  <a:gd name="T58" fmla="*/ 11 w 1004"/>
                  <a:gd name="T59" fmla="*/ 54 h 660"/>
                  <a:gd name="T60" fmla="*/ 19 w 1004"/>
                  <a:gd name="T61" fmla="*/ 36 h 660"/>
                  <a:gd name="T62" fmla="*/ 9 w 1004"/>
                  <a:gd name="T63" fmla="*/ 9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4" h="660">
                    <a:moveTo>
                      <a:pt x="79" y="10"/>
                    </a:moveTo>
                    <a:lnTo>
                      <a:pt x="79" y="10"/>
                    </a:lnTo>
                    <a:lnTo>
                      <a:pt x="824" y="0"/>
                    </a:lnTo>
                    <a:lnTo>
                      <a:pt x="857" y="159"/>
                    </a:lnTo>
                    <a:lnTo>
                      <a:pt x="912" y="176"/>
                    </a:lnTo>
                    <a:lnTo>
                      <a:pt x="922" y="195"/>
                    </a:lnTo>
                    <a:lnTo>
                      <a:pt x="922" y="213"/>
                    </a:lnTo>
                    <a:lnTo>
                      <a:pt x="954" y="235"/>
                    </a:lnTo>
                    <a:lnTo>
                      <a:pt x="961" y="257"/>
                    </a:lnTo>
                    <a:lnTo>
                      <a:pt x="998" y="282"/>
                    </a:lnTo>
                    <a:lnTo>
                      <a:pt x="1004" y="309"/>
                    </a:lnTo>
                    <a:lnTo>
                      <a:pt x="997" y="346"/>
                    </a:lnTo>
                    <a:lnTo>
                      <a:pt x="980" y="362"/>
                    </a:lnTo>
                    <a:lnTo>
                      <a:pt x="975" y="396"/>
                    </a:lnTo>
                    <a:lnTo>
                      <a:pt x="926" y="426"/>
                    </a:lnTo>
                    <a:lnTo>
                      <a:pt x="870" y="439"/>
                    </a:lnTo>
                    <a:lnTo>
                      <a:pt x="861" y="475"/>
                    </a:lnTo>
                    <a:lnTo>
                      <a:pt x="885" y="501"/>
                    </a:lnTo>
                    <a:lnTo>
                      <a:pt x="887" y="530"/>
                    </a:lnTo>
                    <a:lnTo>
                      <a:pt x="867" y="559"/>
                    </a:lnTo>
                    <a:lnTo>
                      <a:pt x="860" y="594"/>
                    </a:lnTo>
                    <a:lnTo>
                      <a:pt x="819" y="617"/>
                    </a:lnTo>
                    <a:lnTo>
                      <a:pt x="826" y="652"/>
                    </a:lnTo>
                    <a:lnTo>
                      <a:pt x="811" y="660"/>
                    </a:lnTo>
                    <a:lnTo>
                      <a:pt x="766" y="612"/>
                    </a:lnTo>
                    <a:lnTo>
                      <a:pt x="130" y="620"/>
                    </a:lnTo>
                    <a:lnTo>
                      <a:pt x="129" y="607"/>
                    </a:lnTo>
                    <a:lnTo>
                      <a:pt x="114" y="593"/>
                    </a:lnTo>
                    <a:lnTo>
                      <a:pt x="123" y="561"/>
                    </a:lnTo>
                    <a:lnTo>
                      <a:pt x="115" y="526"/>
                    </a:lnTo>
                    <a:lnTo>
                      <a:pt x="118" y="498"/>
                    </a:lnTo>
                    <a:lnTo>
                      <a:pt x="106" y="493"/>
                    </a:lnTo>
                    <a:lnTo>
                      <a:pt x="115" y="471"/>
                    </a:lnTo>
                    <a:lnTo>
                      <a:pt x="102" y="465"/>
                    </a:lnTo>
                    <a:lnTo>
                      <a:pt x="108" y="439"/>
                    </a:lnTo>
                    <a:lnTo>
                      <a:pt x="96" y="435"/>
                    </a:lnTo>
                    <a:lnTo>
                      <a:pt x="95" y="420"/>
                    </a:lnTo>
                    <a:lnTo>
                      <a:pt x="82" y="422"/>
                    </a:lnTo>
                    <a:lnTo>
                      <a:pt x="80" y="392"/>
                    </a:lnTo>
                    <a:lnTo>
                      <a:pt x="87" y="368"/>
                    </a:lnTo>
                    <a:lnTo>
                      <a:pt x="73" y="347"/>
                    </a:lnTo>
                    <a:lnTo>
                      <a:pt x="74" y="330"/>
                    </a:lnTo>
                    <a:lnTo>
                      <a:pt x="57" y="316"/>
                    </a:lnTo>
                    <a:lnTo>
                      <a:pt x="57" y="302"/>
                    </a:lnTo>
                    <a:lnTo>
                      <a:pt x="44" y="287"/>
                    </a:lnTo>
                    <a:lnTo>
                      <a:pt x="46" y="266"/>
                    </a:lnTo>
                    <a:lnTo>
                      <a:pt x="34" y="248"/>
                    </a:lnTo>
                    <a:lnTo>
                      <a:pt x="36" y="220"/>
                    </a:lnTo>
                    <a:lnTo>
                      <a:pt x="23" y="217"/>
                    </a:lnTo>
                    <a:lnTo>
                      <a:pt x="24" y="207"/>
                    </a:lnTo>
                    <a:lnTo>
                      <a:pt x="14" y="193"/>
                    </a:lnTo>
                    <a:lnTo>
                      <a:pt x="18" y="188"/>
                    </a:lnTo>
                    <a:lnTo>
                      <a:pt x="0" y="169"/>
                    </a:lnTo>
                    <a:lnTo>
                      <a:pt x="22" y="114"/>
                    </a:lnTo>
                    <a:lnTo>
                      <a:pt x="21" y="114"/>
                    </a:lnTo>
                    <a:lnTo>
                      <a:pt x="30" y="88"/>
                    </a:lnTo>
                    <a:lnTo>
                      <a:pt x="26" y="69"/>
                    </a:lnTo>
                    <a:lnTo>
                      <a:pt x="12" y="66"/>
                    </a:lnTo>
                    <a:lnTo>
                      <a:pt x="15" y="61"/>
                    </a:lnTo>
                    <a:lnTo>
                      <a:pt x="11" y="54"/>
                    </a:lnTo>
                    <a:lnTo>
                      <a:pt x="17" y="52"/>
                    </a:lnTo>
                    <a:lnTo>
                      <a:pt x="19" y="36"/>
                    </a:lnTo>
                    <a:lnTo>
                      <a:pt x="9" y="22"/>
                    </a:lnTo>
                    <a:lnTo>
                      <a:pt x="9" y="9"/>
                    </a:lnTo>
                    <a:lnTo>
                      <a:pt x="79" y="10"/>
                    </a:lnTo>
                    <a:close/>
                  </a:path>
                </a:pathLst>
              </a:custGeom>
              <a:solidFill>
                <a:srgbClr val="EF3C7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79" name="Freeform 18">
                <a:extLst>
                  <a:ext uri="{FF2B5EF4-FFF2-40B4-BE49-F238E27FC236}">
                    <a16:creationId xmlns:a16="http://schemas.microsoft.com/office/drawing/2014/main" id="{DDC4534F-07D6-8BD8-DC4F-943C7BB2B4C2}"/>
                  </a:ext>
                </a:extLst>
              </p:cNvPr>
              <p:cNvSpPr>
                <a:spLocks/>
              </p:cNvSpPr>
              <p:nvPr/>
            </p:nvSpPr>
            <p:spPr bwMode="auto">
              <a:xfrm>
                <a:off x="2688" y="1786"/>
                <a:ext cx="386" cy="254"/>
              </a:xfrm>
              <a:custGeom>
                <a:avLst/>
                <a:gdLst>
                  <a:gd name="T0" fmla="*/ 79 w 1004"/>
                  <a:gd name="T1" fmla="*/ 10 h 660"/>
                  <a:gd name="T2" fmla="*/ 857 w 1004"/>
                  <a:gd name="T3" fmla="*/ 159 h 660"/>
                  <a:gd name="T4" fmla="*/ 922 w 1004"/>
                  <a:gd name="T5" fmla="*/ 195 h 660"/>
                  <a:gd name="T6" fmla="*/ 954 w 1004"/>
                  <a:gd name="T7" fmla="*/ 235 h 660"/>
                  <a:gd name="T8" fmla="*/ 998 w 1004"/>
                  <a:gd name="T9" fmla="*/ 282 h 660"/>
                  <a:gd name="T10" fmla="*/ 997 w 1004"/>
                  <a:gd name="T11" fmla="*/ 346 h 660"/>
                  <a:gd name="T12" fmla="*/ 975 w 1004"/>
                  <a:gd name="T13" fmla="*/ 396 h 660"/>
                  <a:gd name="T14" fmla="*/ 870 w 1004"/>
                  <a:gd name="T15" fmla="*/ 439 h 660"/>
                  <a:gd name="T16" fmla="*/ 885 w 1004"/>
                  <a:gd name="T17" fmla="*/ 501 h 660"/>
                  <a:gd name="T18" fmla="*/ 867 w 1004"/>
                  <a:gd name="T19" fmla="*/ 559 h 660"/>
                  <a:gd name="T20" fmla="*/ 819 w 1004"/>
                  <a:gd name="T21" fmla="*/ 617 h 660"/>
                  <a:gd name="T22" fmla="*/ 811 w 1004"/>
                  <a:gd name="T23" fmla="*/ 660 h 660"/>
                  <a:gd name="T24" fmla="*/ 130 w 1004"/>
                  <a:gd name="T25" fmla="*/ 620 h 660"/>
                  <a:gd name="T26" fmla="*/ 114 w 1004"/>
                  <a:gd name="T27" fmla="*/ 593 h 660"/>
                  <a:gd name="T28" fmla="*/ 115 w 1004"/>
                  <a:gd name="T29" fmla="*/ 526 h 660"/>
                  <a:gd name="T30" fmla="*/ 106 w 1004"/>
                  <a:gd name="T31" fmla="*/ 493 h 660"/>
                  <a:gd name="T32" fmla="*/ 102 w 1004"/>
                  <a:gd name="T33" fmla="*/ 465 h 660"/>
                  <a:gd name="T34" fmla="*/ 96 w 1004"/>
                  <a:gd name="T35" fmla="*/ 435 h 660"/>
                  <a:gd name="T36" fmla="*/ 82 w 1004"/>
                  <a:gd name="T37" fmla="*/ 422 h 660"/>
                  <a:gd name="T38" fmla="*/ 87 w 1004"/>
                  <a:gd name="T39" fmla="*/ 368 h 660"/>
                  <a:gd name="T40" fmla="*/ 74 w 1004"/>
                  <a:gd name="T41" fmla="*/ 330 h 660"/>
                  <a:gd name="T42" fmla="*/ 57 w 1004"/>
                  <a:gd name="T43" fmla="*/ 302 h 660"/>
                  <a:gd name="T44" fmla="*/ 46 w 1004"/>
                  <a:gd name="T45" fmla="*/ 266 h 660"/>
                  <a:gd name="T46" fmla="*/ 36 w 1004"/>
                  <a:gd name="T47" fmla="*/ 220 h 660"/>
                  <a:gd name="T48" fmla="*/ 24 w 1004"/>
                  <a:gd name="T49" fmla="*/ 207 h 660"/>
                  <a:gd name="T50" fmla="*/ 18 w 1004"/>
                  <a:gd name="T51" fmla="*/ 188 h 660"/>
                  <a:gd name="T52" fmla="*/ 22 w 1004"/>
                  <a:gd name="T53" fmla="*/ 114 h 660"/>
                  <a:gd name="T54" fmla="*/ 30 w 1004"/>
                  <a:gd name="T55" fmla="*/ 88 h 660"/>
                  <a:gd name="T56" fmla="*/ 12 w 1004"/>
                  <a:gd name="T57" fmla="*/ 66 h 660"/>
                  <a:gd name="T58" fmla="*/ 11 w 1004"/>
                  <a:gd name="T59" fmla="*/ 54 h 660"/>
                  <a:gd name="T60" fmla="*/ 19 w 1004"/>
                  <a:gd name="T61" fmla="*/ 36 h 660"/>
                  <a:gd name="T62" fmla="*/ 9 w 1004"/>
                  <a:gd name="T63" fmla="*/ 9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4" h="660">
                    <a:moveTo>
                      <a:pt x="79" y="10"/>
                    </a:moveTo>
                    <a:lnTo>
                      <a:pt x="79" y="10"/>
                    </a:lnTo>
                    <a:lnTo>
                      <a:pt x="824" y="0"/>
                    </a:lnTo>
                    <a:lnTo>
                      <a:pt x="857" y="159"/>
                    </a:lnTo>
                    <a:lnTo>
                      <a:pt x="912" y="176"/>
                    </a:lnTo>
                    <a:lnTo>
                      <a:pt x="922" y="195"/>
                    </a:lnTo>
                    <a:lnTo>
                      <a:pt x="922" y="213"/>
                    </a:lnTo>
                    <a:lnTo>
                      <a:pt x="954" y="235"/>
                    </a:lnTo>
                    <a:lnTo>
                      <a:pt x="961" y="257"/>
                    </a:lnTo>
                    <a:lnTo>
                      <a:pt x="998" y="282"/>
                    </a:lnTo>
                    <a:lnTo>
                      <a:pt x="1004" y="309"/>
                    </a:lnTo>
                    <a:lnTo>
                      <a:pt x="997" y="346"/>
                    </a:lnTo>
                    <a:lnTo>
                      <a:pt x="980" y="362"/>
                    </a:lnTo>
                    <a:lnTo>
                      <a:pt x="975" y="396"/>
                    </a:lnTo>
                    <a:lnTo>
                      <a:pt x="926" y="426"/>
                    </a:lnTo>
                    <a:lnTo>
                      <a:pt x="870" y="439"/>
                    </a:lnTo>
                    <a:lnTo>
                      <a:pt x="861" y="475"/>
                    </a:lnTo>
                    <a:lnTo>
                      <a:pt x="885" y="501"/>
                    </a:lnTo>
                    <a:lnTo>
                      <a:pt x="887" y="530"/>
                    </a:lnTo>
                    <a:lnTo>
                      <a:pt x="867" y="559"/>
                    </a:lnTo>
                    <a:lnTo>
                      <a:pt x="860" y="594"/>
                    </a:lnTo>
                    <a:lnTo>
                      <a:pt x="819" y="617"/>
                    </a:lnTo>
                    <a:lnTo>
                      <a:pt x="826" y="652"/>
                    </a:lnTo>
                    <a:lnTo>
                      <a:pt x="811" y="660"/>
                    </a:lnTo>
                    <a:lnTo>
                      <a:pt x="766" y="612"/>
                    </a:lnTo>
                    <a:lnTo>
                      <a:pt x="130" y="620"/>
                    </a:lnTo>
                    <a:lnTo>
                      <a:pt x="129" y="607"/>
                    </a:lnTo>
                    <a:lnTo>
                      <a:pt x="114" y="593"/>
                    </a:lnTo>
                    <a:lnTo>
                      <a:pt x="123" y="561"/>
                    </a:lnTo>
                    <a:lnTo>
                      <a:pt x="115" y="526"/>
                    </a:lnTo>
                    <a:lnTo>
                      <a:pt x="118" y="498"/>
                    </a:lnTo>
                    <a:lnTo>
                      <a:pt x="106" y="493"/>
                    </a:lnTo>
                    <a:lnTo>
                      <a:pt x="115" y="471"/>
                    </a:lnTo>
                    <a:lnTo>
                      <a:pt x="102" y="465"/>
                    </a:lnTo>
                    <a:lnTo>
                      <a:pt x="108" y="439"/>
                    </a:lnTo>
                    <a:lnTo>
                      <a:pt x="96" y="435"/>
                    </a:lnTo>
                    <a:lnTo>
                      <a:pt x="95" y="420"/>
                    </a:lnTo>
                    <a:lnTo>
                      <a:pt x="82" y="422"/>
                    </a:lnTo>
                    <a:lnTo>
                      <a:pt x="80" y="392"/>
                    </a:lnTo>
                    <a:lnTo>
                      <a:pt x="87" y="368"/>
                    </a:lnTo>
                    <a:lnTo>
                      <a:pt x="73" y="347"/>
                    </a:lnTo>
                    <a:lnTo>
                      <a:pt x="74" y="330"/>
                    </a:lnTo>
                    <a:lnTo>
                      <a:pt x="57" y="316"/>
                    </a:lnTo>
                    <a:lnTo>
                      <a:pt x="57" y="302"/>
                    </a:lnTo>
                    <a:lnTo>
                      <a:pt x="44" y="287"/>
                    </a:lnTo>
                    <a:lnTo>
                      <a:pt x="46" y="266"/>
                    </a:lnTo>
                    <a:lnTo>
                      <a:pt x="34" y="248"/>
                    </a:lnTo>
                    <a:lnTo>
                      <a:pt x="36" y="220"/>
                    </a:lnTo>
                    <a:lnTo>
                      <a:pt x="23" y="217"/>
                    </a:lnTo>
                    <a:lnTo>
                      <a:pt x="24" y="207"/>
                    </a:lnTo>
                    <a:lnTo>
                      <a:pt x="14" y="193"/>
                    </a:lnTo>
                    <a:lnTo>
                      <a:pt x="18" y="188"/>
                    </a:lnTo>
                    <a:lnTo>
                      <a:pt x="0" y="169"/>
                    </a:lnTo>
                    <a:lnTo>
                      <a:pt x="22" y="114"/>
                    </a:lnTo>
                    <a:lnTo>
                      <a:pt x="21" y="114"/>
                    </a:lnTo>
                    <a:lnTo>
                      <a:pt x="30" y="88"/>
                    </a:lnTo>
                    <a:lnTo>
                      <a:pt x="26" y="69"/>
                    </a:lnTo>
                    <a:lnTo>
                      <a:pt x="12" y="66"/>
                    </a:lnTo>
                    <a:lnTo>
                      <a:pt x="15" y="61"/>
                    </a:lnTo>
                    <a:lnTo>
                      <a:pt x="11" y="54"/>
                    </a:lnTo>
                    <a:lnTo>
                      <a:pt x="17" y="52"/>
                    </a:lnTo>
                    <a:lnTo>
                      <a:pt x="19" y="36"/>
                    </a:lnTo>
                    <a:lnTo>
                      <a:pt x="9" y="22"/>
                    </a:lnTo>
                    <a:lnTo>
                      <a:pt x="9" y="9"/>
                    </a:lnTo>
                    <a:lnTo>
                      <a:pt x="79" y="1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0" name="Freeform 19">
                <a:extLst>
                  <a:ext uri="{FF2B5EF4-FFF2-40B4-BE49-F238E27FC236}">
                    <a16:creationId xmlns:a16="http://schemas.microsoft.com/office/drawing/2014/main" id="{C80AB97A-EE5D-C427-B152-D21E0864D27F}"/>
                  </a:ext>
                </a:extLst>
              </p:cNvPr>
              <p:cNvSpPr>
                <a:spLocks/>
              </p:cNvSpPr>
              <p:nvPr/>
            </p:nvSpPr>
            <p:spPr bwMode="auto">
              <a:xfrm>
                <a:off x="1824" y="2250"/>
                <a:ext cx="451" cy="462"/>
              </a:xfrm>
              <a:custGeom>
                <a:avLst/>
                <a:gdLst>
                  <a:gd name="T0" fmla="*/ 446 w 1172"/>
                  <a:gd name="T1" fmla="*/ 1134 h 1196"/>
                  <a:gd name="T2" fmla="*/ 446 w 1172"/>
                  <a:gd name="T3" fmla="*/ 1134 h 1196"/>
                  <a:gd name="T4" fmla="*/ 438 w 1172"/>
                  <a:gd name="T5" fmla="*/ 1098 h 1196"/>
                  <a:gd name="T6" fmla="*/ 1074 w 1172"/>
                  <a:gd name="T7" fmla="*/ 1164 h 1196"/>
                  <a:gd name="T8" fmla="*/ 1154 w 1172"/>
                  <a:gd name="T9" fmla="*/ 223 h 1196"/>
                  <a:gd name="T10" fmla="*/ 1163 w 1172"/>
                  <a:gd name="T11" fmla="*/ 224 h 1196"/>
                  <a:gd name="T12" fmla="*/ 1172 w 1172"/>
                  <a:gd name="T13" fmla="*/ 117 h 1196"/>
                  <a:gd name="T14" fmla="*/ 175 w 1172"/>
                  <a:gd name="T15" fmla="*/ 0 h 1196"/>
                  <a:gd name="T16" fmla="*/ 0 w 1172"/>
                  <a:gd name="T17" fmla="*/ 1176 h 1196"/>
                  <a:gd name="T18" fmla="*/ 142 w 1172"/>
                  <a:gd name="T19" fmla="*/ 1196 h 1196"/>
                  <a:gd name="T20" fmla="*/ 156 w 1172"/>
                  <a:gd name="T21" fmla="*/ 1099 h 1196"/>
                  <a:gd name="T22" fmla="*/ 446 w 1172"/>
                  <a:gd name="T23" fmla="*/ 1134 h 1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2" h="1196">
                    <a:moveTo>
                      <a:pt x="446" y="1134"/>
                    </a:moveTo>
                    <a:lnTo>
                      <a:pt x="446" y="1134"/>
                    </a:lnTo>
                    <a:lnTo>
                      <a:pt x="438" y="1098"/>
                    </a:lnTo>
                    <a:lnTo>
                      <a:pt x="1074" y="1164"/>
                    </a:lnTo>
                    <a:lnTo>
                      <a:pt x="1154" y="223"/>
                    </a:lnTo>
                    <a:lnTo>
                      <a:pt x="1163" y="224"/>
                    </a:lnTo>
                    <a:lnTo>
                      <a:pt x="1172" y="117"/>
                    </a:lnTo>
                    <a:lnTo>
                      <a:pt x="175" y="0"/>
                    </a:lnTo>
                    <a:lnTo>
                      <a:pt x="0" y="1176"/>
                    </a:lnTo>
                    <a:lnTo>
                      <a:pt x="142" y="1196"/>
                    </a:lnTo>
                    <a:lnTo>
                      <a:pt x="156" y="1099"/>
                    </a:lnTo>
                    <a:lnTo>
                      <a:pt x="446" y="1134"/>
                    </a:lnTo>
                    <a:close/>
                  </a:path>
                </a:pathLst>
              </a:custGeom>
              <a:solidFill>
                <a:srgbClr val="F7A51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1" name="Freeform 20">
                <a:extLst>
                  <a:ext uri="{FF2B5EF4-FFF2-40B4-BE49-F238E27FC236}">
                    <a16:creationId xmlns:a16="http://schemas.microsoft.com/office/drawing/2014/main" id="{613167F9-2912-1519-B275-101A3AD28808}"/>
                  </a:ext>
                </a:extLst>
              </p:cNvPr>
              <p:cNvSpPr>
                <a:spLocks/>
              </p:cNvSpPr>
              <p:nvPr/>
            </p:nvSpPr>
            <p:spPr bwMode="auto">
              <a:xfrm>
                <a:off x="1824" y="2250"/>
                <a:ext cx="451" cy="462"/>
              </a:xfrm>
              <a:custGeom>
                <a:avLst/>
                <a:gdLst>
                  <a:gd name="T0" fmla="*/ 446 w 1172"/>
                  <a:gd name="T1" fmla="*/ 1134 h 1196"/>
                  <a:gd name="T2" fmla="*/ 446 w 1172"/>
                  <a:gd name="T3" fmla="*/ 1134 h 1196"/>
                  <a:gd name="T4" fmla="*/ 438 w 1172"/>
                  <a:gd name="T5" fmla="*/ 1098 h 1196"/>
                  <a:gd name="T6" fmla="*/ 1074 w 1172"/>
                  <a:gd name="T7" fmla="*/ 1164 h 1196"/>
                  <a:gd name="T8" fmla="*/ 1154 w 1172"/>
                  <a:gd name="T9" fmla="*/ 223 h 1196"/>
                  <a:gd name="T10" fmla="*/ 1163 w 1172"/>
                  <a:gd name="T11" fmla="*/ 224 h 1196"/>
                  <a:gd name="T12" fmla="*/ 1172 w 1172"/>
                  <a:gd name="T13" fmla="*/ 117 h 1196"/>
                  <a:gd name="T14" fmla="*/ 175 w 1172"/>
                  <a:gd name="T15" fmla="*/ 0 h 1196"/>
                  <a:gd name="T16" fmla="*/ 0 w 1172"/>
                  <a:gd name="T17" fmla="*/ 1176 h 1196"/>
                  <a:gd name="T18" fmla="*/ 142 w 1172"/>
                  <a:gd name="T19" fmla="*/ 1196 h 1196"/>
                  <a:gd name="T20" fmla="*/ 156 w 1172"/>
                  <a:gd name="T21" fmla="*/ 1099 h 1196"/>
                  <a:gd name="T22" fmla="*/ 446 w 1172"/>
                  <a:gd name="T23" fmla="*/ 1134 h 1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2" h="1196">
                    <a:moveTo>
                      <a:pt x="446" y="1134"/>
                    </a:moveTo>
                    <a:lnTo>
                      <a:pt x="446" y="1134"/>
                    </a:lnTo>
                    <a:lnTo>
                      <a:pt x="438" y="1098"/>
                    </a:lnTo>
                    <a:lnTo>
                      <a:pt x="1074" y="1164"/>
                    </a:lnTo>
                    <a:lnTo>
                      <a:pt x="1154" y="223"/>
                    </a:lnTo>
                    <a:lnTo>
                      <a:pt x="1163" y="224"/>
                    </a:lnTo>
                    <a:lnTo>
                      <a:pt x="1172" y="117"/>
                    </a:lnTo>
                    <a:lnTo>
                      <a:pt x="175" y="0"/>
                    </a:lnTo>
                    <a:lnTo>
                      <a:pt x="0" y="1176"/>
                    </a:lnTo>
                    <a:lnTo>
                      <a:pt x="142" y="1196"/>
                    </a:lnTo>
                    <a:lnTo>
                      <a:pt x="156" y="1099"/>
                    </a:lnTo>
                    <a:lnTo>
                      <a:pt x="446" y="1134"/>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2" name="Freeform 21">
                <a:extLst>
                  <a:ext uri="{FF2B5EF4-FFF2-40B4-BE49-F238E27FC236}">
                    <a16:creationId xmlns:a16="http://schemas.microsoft.com/office/drawing/2014/main" id="{B78C37C0-2904-2DFE-31BB-5F719C614453}"/>
                  </a:ext>
                </a:extLst>
              </p:cNvPr>
              <p:cNvSpPr>
                <a:spLocks/>
              </p:cNvSpPr>
              <p:nvPr/>
            </p:nvSpPr>
            <p:spPr bwMode="auto">
              <a:xfrm>
                <a:off x="1031" y="1647"/>
                <a:ext cx="497" cy="884"/>
              </a:xfrm>
              <a:custGeom>
                <a:avLst/>
                <a:gdLst>
                  <a:gd name="T0" fmla="*/ 1113 w 1294"/>
                  <a:gd name="T1" fmla="*/ 1629 h 2292"/>
                  <a:gd name="T2" fmla="*/ 733 w 1294"/>
                  <a:gd name="T3" fmla="*/ 179 h 2292"/>
                  <a:gd name="T4" fmla="*/ 112 w 1294"/>
                  <a:gd name="T5" fmla="*/ 129 h 2292"/>
                  <a:gd name="T6" fmla="*/ 11 w 1294"/>
                  <a:gd name="T7" fmla="*/ 291 h 2292"/>
                  <a:gd name="T8" fmla="*/ 13 w 1294"/>
                  <a:gd name="T9" fmla="*/ 352 h 2292"/>
                  <a:gd name="T10" fmla="*/ 46 w 1294"/>
                  <a:gd name="T11" fmla="*/ 501 h 2292"/>
                  <a:gd name="T12" fmla="*/ 18 w 1294"/>
                  <a:gd name="T13" fmla="*/ 661 h 2292"/>
                  <a:gd name="T14" fmla="*/ 80 w 1294"/>
                  <a:gd name="T15" fmla="*/ 817 h 2292"/>
                  <a:gd name="T16" fmla="*/ 75 w 1294"/>
                  <a:gd name="T17" fmla="*/ 855 h 2292"/>
                  <a:gd name="T18" fmla="*/ 108 w 1294"/>
                  <a:gd name="T19" fmla="*/ 887 h 2292"/>
                  <a:gd name="T20" fmla="*/ 120 w 1294"/>
                  <a:gd name="T21" fmla="*/ 903 h 2292"/>
                  <a:gd name="T22" fmla="*/ 136 w 1294"/>
                  <a:gd name="T23" fmla="*/ 893 h 2292"/>
                  <a:gd name="T24" fmla="*/ 189 w 1294"/>
                  <a:gd name="T25" fmla="*/ 865 h 2292"/>
                  <a:gd name="T26" fmla="*/ 199 w 1294"/>
                  <a:gd name="T27" fmla="*/ 896 h 2292"/>
                  <a:gd name="T28" fmla="*/ 161 w 1294"/>
                  <a:gd name="T29" fmla="*/ 908 h 2292"/>
                  <a:gd name="T30" fmla="*/ 173 w 1294"/>
                  <a:gd name="T31" fmla="*/ 987 h 2292"/>
                  <a:gd name="T32" fmla="*/ 142 w 1294"/>
                  <a:gd name="T33" fmla="*/ 952 h 2292"/>
                  <a:gd name="T34" fmla="*/ 129 w 1294"/>
                  <a:gd name="T35" fmla="*/ 928 h 2292"/>
                  <a:gd name="T36" fmla="*/ 116 w 1294"/>
                  <a:gd name="T37" fmla="*/ 1068 h 2292"/>
                  <a:gd name="T38" fmla="*/ 169 w 1294"/>
                  <a:gd name="T39" fmla="*/ 1121 h 2292"/>
                  <a:gd name="T40" fmla="*/ 168 w 1294"/>
                  <a:gd name="T41" fmla="*/ 1189 h 2292"/>
                  <a:gd name="T42" fmla="*/ 135 w 1294"/>
                  <a:gd name="T43" fmla="*/ 1239 h 2292"/>
                  <a:gd name="T44" fmla="*/ 250 w 1294"/>
                  <a:gd name="T45" fmla="*/ 1483 h 2292"/>
                  <a:gd name="T46" fmla="*/ 264 w 1294"/>
                  <a:gd name="T47" fmla="*/ 1536 h 2292"/>
                  <a:gd name="T48" fmla="*/ 274 w 1294"/>
                  <a:gd name="T49" fmla="*/ 1569 h 2292"/>
                  <a:gd name="T50" fmla="*/ 252 w 1294"/>
                  <a:gd name="T51" fmla="*/ 1661 h 2292"/>
                  <a:gd name="T52" fmla="*/ 328 w 1294"/>
                  <a:gd name="T53" fmla="*/ 1712 h 2292"/>
                  <a:gd name="T54" fmla="*/ 376 w 1294"/>
                  <a:gd name="T55" fmla="*/ 1736 h 2292"/>
                  <a:gd name="T56" fmla="*/ 444 w 1294"/>
                  <a:gd name="T57" fmla="*/ 1786 h 2292"/>
                  <a:gd name="T58" fmla="*/ 509 w 1294"/>
                  <a:gd name="T59" fmla="*/ 1854 h 2292"/>
                  <a:gd name="T60" fmla="*/ 531 w 1294"/>
                  <a:gd name="T61" fmla="*/ 1853 h 2292"/>
                  <a:gd name="T62" fmla="*/ 574 w 1294"/>
                  <a:gd name="T63" fmla="*/ 1894 h 2292"/>
                  <a:gd name="T64" fmla="*/ 575 w 1294"/>
                  <a:gd name="T65" fmla="*/ 1934 h 2292"/>
                  <a:gd name="T66" fmla="*/ 717 w 1294"/>
                  <a:gd name="T67" fmla="*/ 2096 h 2292"/>
                  <a:gd name="T68" fmla="*/ 719 w 1294"/>
                  <a:gd name="T69" fmla="*/ 2238 h 2292"/>
                  <a:gd name="T70" fmla="*/ 1132 w 1294"/>
                  <a:gd name="T71" fmla="*/ 2276 h 2292"/>
                  <a:gd name="T72" fmla="*/ 1177 w 1294"/>
                  <a:gd name="T73" fmla="*/ 2259 h 2292"/>
                  <a:gd name="T74" fmla="*/ 1145 w 1294"/>
                  <a:gd name="T75" fmla="*/ 2206 h 2292"/>
                  <a:gd name="T76" fmla="*/ 1149 w 1294"/>
                  <a:gd name="T77" fmla="*/ 2160 h 2292"/>
                  <a:gd name="T78" fmla="*/ 1170 w 1294"/>
                  <a:gd name="T79" fmla="*/ 2139 h 2292"/>
                  <a:gd name="T80" fmla="*/ 1200 w 1294"/>
                  <a:gd name="T81" fmla="*/ 2089 h 2292"/>
                  <a:gd name="T82" fmla="*/ 1213 w 1294"/>
                  <a:gd name="T83" fmla="*/ 2032 h 2292"/>
                  <a:gd name="T84" fmla="*/ 1241 w 1294"/>
                  <a:gd name="T85" fmla="*/ 2006 h 2292"/>
                  <a:gd name="T86" fmla="*/ 1283 w 1294"/>
                  <a:gd name="T87" fmla="*/ 1939 h 2292"/>
                  <a:gd name="T88" fmla="*/ 1235 w 1294"/>
                  <a:gd name="T89" fmla="*/ 1839 h 2292"/>
                  <a:gd name="T90" fmla="*/ 1113 w 1294"/>
                  <a:gd name="T91" fmla="*/ 1629 h 2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4" h="2292">
                    <a:moveTo>
                      <a:pt x="1113" y="1629"/>
                    </a:moveTo>
                    <a:lnTo>
                      <a:pt x="1113" y="1629"/>
                    </a:lnTo>
                    <a:lnTo>
                      <a:pt x="568" y="788"/>
                    </a:lnTo>
                    <a:lnTo>
                      <a:pt x="733" y="179"/>
                    </a:lnTo>
                    <a:lnTo>
                      <a:pt x="122" y="0"/>
                    </a:lnTo>
                    <a:lnTo>
                      <a:pt x="112" y="129"/>
                    </a:lnTo>
                    <a:lnTo>
                      <a:pt x="65" y="244"/>
                    </a:lnTo>
                    <a:lnTo>
                      <a:pt x="11" y="291"/>
                    </a:lnTo>
                    <a:lnTo>
                      <a:pt x="0" y="331"/>
                    </a:lnTo>
                    <a:lnTo>
                      <a:pt x="13" y="352"/>
                    </a:lnTo>
                    <a:lnTo>
                      <a:pt x="47" y="485"/>
                    </a:lnTo>
                    <a:lnTo>
                      <a:pt x="46" y="501"/>
                    </a:lnTo>
                    <a:lnTo>
                      <a:pt x="36" y="516"/>
                    </a:lnTo>
                    <a:lnTo>
                      <a:pt x="18" y="661"/>
                    </a:lnTo>
                    <a:lnTo>
                      <a:pt x="77" y="793"/>
                    </a:lnTo>
                    <a:lnTo>
                      <a:pt x="80" y="817"/>
                    </a:lnTo>
                    <a:lnTo>
                      <a:pt x="72" y="842"/>
                    </a:lnTo>
                    <a:lnTo>
                      <a:pt x="75" y="855"/>
                    </a:lnTo>
                    <a:lnTo>
                      <a:pt x="91" y="879"/>
                    </a:lnTo>
                    <a:lnTo>
                      <a:pt x="108" y="887"/>
                    </a:lnTo>
                    <a:lnTo>
                      <a:pt x="111" y="897"/>
                    </a:lnTo>
                    <a:lnTo>
                      <a:pt x="120" y="903"/>
                    </a:lnTo>
                    <a:lnTo>
                      <a:pt x="131" y="898"/>
                    </a:lnTo>
                    <a:lnTo>
                      <a:pt x="136" y="893"/>
                    </a:lnTo>
                    <a:lnTo>
                      <a:pt x="150" y="852"/>
                    </a:lnTo>
                    <a:lnTo>
                      <a:pt x="189" y="865"/>
                    </a:lnTo>
                    <a:lnTo>
                      <a:pt x="222" y="889"/>
                    </a:lnTo>
                    <a:lnTo>
                      <a:pt x="199" y="896"/>
                    </a:lnTo>
                    <a:lnTo>
                      <a:pt x="180" y="895"/>
                    </a:lnTo>
                    <a:lnTo>
                      <a:pt x="161" y="908"/>
                    </a:lnTo>
                    <a:lnTo>
                      <a:pt x="159" y="927"/>
                    </a:lnTo>
                    <a:lnTo>
                      <a:pt x="173" y="987"/>
                    </a:lnTo>
                    <a:lnTo>
                      <a:pt x="171" y="1003"/>
                    </a:lnTo>
                    <a:lnTo>
                      <a:pt x="142" y="952"/>
                    </a:lnTo>
                    <a:lnTo>
                      <a:pt x="141" y="935"/>
                    </a:lnTo>
                    <a:lnTo>
                      <a:pt x="129" y="928"/>
                    </a:lnTo>
                    <a:lnTo>
                      <a:pt x="118" y="950"/>
                    </a:lnTo>
                    <a:lnTo>
                      <a:pt x="116" y="1068"/>
                    </a:lnTo>
                    <a:lnTo>
                      <a:pt x="134" y="1103"/>
                    </a:lnTo>
                    <a:lnTo>
                      <a:pt x="169" y="1121"/>
                    </a:lnTo>
                    <a:lnTo>
                      <a:pt x="178" y="1154"/>
                    </a:lnTo>
                    <a:lnTo>
                      <a:pt x="168" y="1189"/>
                    </a:lnTo>
                    <a:lnTo>
                      <a:pt x="144" y="1200"/>
                    </a:lnTo>
                    <a:lnTo>
                      <a:pt x="135" y="1239"/>
                    </a:lnTo>
                    <a:lnTo>
                      <a:pt x="235" y="1468"/>
                    </a:lnTo>
                    <a:lnTo>
                      <a:pt x="250" y="1483"/>
                    </a:lnTo>
                    <a:lnTo>
                      <a:pt x="243" y="1517"/>
                    </a:lnTo>
                    <a:lnTo>
                      <a:pt x="264" y="1536"/>
                    </a:lnTo>
                    <a:lnTo>
                      <a:pt x="273" y="1562"/>
                    </a:lnTo>
                    <a:lnTo>
                      <a:pt x="274" y="1569"/>
                    </a:lnTo>
                    <a:lnTo>
                      <a:pt x="262" y="1589"/>
                    </a:lnTo>
                    <a:lnTo>
                      <a:pt x="252" y="1661"/>
                    </a:lnTo>
                    <a:lnTo>
                      <a:pt x="255" y="1674"/>
                    </a:lnTo>
                    <a:lnTo>
                      <a:pt x="328" y="1712"/>
                    </a:lnTo>
                    <a:lnTo>
                      <a:pt x="359" y="1741"/>
                    </a:lnTo>
                    <a:lnTo>
                      <a:pt x="376" y="1736"/>
                    </a:lnTo>
                    <a:lnTo>
                      <a:pt x="394" y="1744"/>
                    </a:lnTo>
                    <a:lnTo>
                      <a:pt x="444" y="1786"/>
                    </a:lnTo>
                    <a:lnTo>
                      <a:pt x="452" y="1809"/>
                    </a:lnTo>
                    <a:lnTo>
                      <a:pt x="509" y="1854"/>
                    </a:lnTo>
                    <a:lnTo>
                      <a:pt x="517" y="1870"/>
                    </a:lnTo>
                    <a:lnTo>
                      <a:pt x="531" y="1853"/>
                    </a:lnTo>
                    <a:lnTo>
                      <a:pt x="545" y="1856"/>
                    </a:lnTo>
                    <a:lnTo>
                      <a:pt x="574" y="1894"/>
                    </a:lnTo>
                    <a:lnTo>
                      <a:pt x="573" y="1927"/>
                    </a:lnTo>
                    <a:lnTo>
                      <a:pt x="575" y="1934"/>
                    </a:lnTo>
                    <a:lnTo>
                      <a:pt x="616" y="1949"/>
                    </a:lnTo>
                    <a:lnTo>
                      <a:pt x="717" y="2096"/>
                    </a:lnTo>
                    <a:lnTo>
                      <a:pt x="727" y="2130"/>
                    </a:lnTo>
                    <a:lnTo>
                      <a:pt x="719" y="2238"/>
                    </a:lnTo>
                    <a:lnTo>
                      <a:pt x="1112" y="2292"/>
                    </a:lnTo>
                    <a:lnTo>
                      <a:pt x="1132" y="2276"/>
                    </a:lnTo>
                    <a:lnTo>
                      <a:pt x="1157" y="2284"/>
                    </a:lnTo>
                    <a:lnTo>
                      <a:pt x="1177" y="2259"/>
                    </a:lnTo>
                    <a:lnTo>
                      <a:pt x="1180" y="2237"/>
                    </a:lnTo>
                    <a:lnTo>
                      <a:pt x="1145" y="2206"/>
                    </a:lnTo>
                    <a:lnTo>
                      <a:pt x="1156" y="2180"/>
                    </a:lnTo>
                    <a:lnTo>
                      <a:pt x="1149" y="2160"/>
                    </a:lnTo>
                    <a:lnTo>
                      <a:pt x="1154" y="2139"/>
                    </a:lnTo>
                    <a:lnTo>
                      <a:pt x="1170" y="2139"/>
                    </a:lnTo>
                    <a:lnTo>
                      <a:pt x="1195" y="2114"/>
                    </a:lnTo>
                    <a:lnTo>
                      <a:pt x="1200" y="2089"/>
                    </a:lnTo>
                    <a:lnTo>
                      <a:pt x="1209" y="2082"/>
                    </a:lnTo>
                    <a:lnTo>
                      <a:pt x="1213" y="2032"/>
                    </a:lnTo>
                    <a:lnTo>
                      <a:pt x="1232" y="2022"/>
                    </a:lnTo>
                    <a:lnTo>
                      <a:pt x="1241" y="2006"/>
                    </a:lnTo>
                    <a:lnTo>
                      <a:pt x="1294" y="1981"/>
                    </a:lnTo>
                    <a:lnTo>
                      <a:pt x="1283" y="1939"/>
                    </a:lnTo>
                    <a:lnTo>
                      <a:pt x="1262" y="1918"/>
                    </a:lnTo>
                    <a:lnTo>
                      <a:pt x="1235" y="1839"/>
                    </a:lnTo>
                    <a:lnTo>
                      <a:pt x="1239" y="1816"/>
                    </a:lnTo>
                    <a:lnTo>
                      <a:pt x="1113" y="1629"/>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3" name="Freeform 22">
                <a:extLst>
                  <a:ext uri="{FF2B5EF4-FFF2-40B4-BE49-F238E27FC236}">
                    <a16:creationId xmlns:a16="http://schemas.microsoft.com/office/drawing/2014/main" id="{AD943198-5677-5026-A462-EC1AEBA76003}"/>
                  </a:ext>
                </a:extLst>
              </p:cNvPr>
              <p:cNvSpPr>
                <a:spLocks/>
              </p:cNvSpPr>
              <p:nvPr/>
            </p:nvSpPr>
            <p:spPr bwMode="auto">
              <a:xfrm>
                <a:off x="1031" y="1647"/>
                <a:ext cx="497" cy="884"/>
              </a:xfrm>
              <a:custGeom>
                <a:avLst/>
                <a:gdLst>
                  <a:gd name="T0" fmla="*/ 1113 w 1294"/>
                  <a:gd name="T1" fmla="*/ 1629 h 2292"/>
                  <a:gd name="T2" fmla="*/ 733 w 1294"/>
                  <a:gd name="T3" fmla="*/ 179 h 2292"/>
                  <a:gd name="T4" fmla="*/ 112 w 1294"/>
                  <a:gd name="T5" fmla="*/ 129 h 2292"/>
                  <a:gd name="T6" fmla="*/ 11 w 1294"/>
                  <a:gd name="T7" fmla="*/ 291 h 2292"/>
                  <a:gd name="T8" fmla="*/ 13 w 1294"/>
                  <a:gd name="T9" fmla="*/ 352 h 2292"/>
                  <a:gd name="T10" fmla="*/ 46 w 1294"/>
                  <a:gd name="T11" fmla="*/ 501 h 2292"/>
                  <a:gd name="T12" fmla="*/ 18 w 1294"/>
                  <a:gd name="T13" fmla="*/ 661 h 2292"/>
                  <a:gd name="T14" fmla="*/ 80 w 1294"/>
                  <a:gd name="T15" fmla="*/ 817 h 2292"/>
                  <a:gd name="T16" fmla="*/ 75 w 1294"/>
                  <a:gd name="T17" fmla="*/ 855 h 2292"/>
                  <a:gd name="T18" fmla="*/ 108 w 1294"/>
                  <a:gd name="T19" fmla="*/ 887 h 2292"/>
                  <a:gd name="T20" fmla="*/ 120 w 1294"/>
                  <a:gd name="T21" fmla="*/ 903 h 2292"/>
                  <a:gd name="T22" fmla="*/ 136 w 1294"/>
                  <a:gd name="T23" fmla="*/ 893 h 2292"/>
                  <a:gd name="T24" fmla="*/ 189 w 1294"/>
                  <a:gd name="T25" fmla="*/ 865 h 2292"/>
                  <a:gd name="T26" fmla="*/ 199 w 1294"/>
                  <a:gd name="T27" fmla="*/ 896 h 2292"/>
                  <a:gd name="T28" fmla="*/ 161 w 1294"/>
                  <a:gd name="T29" fmla="*/ 908 h 2292"/>
                  <a:gd name="T30" fmla="*/ 173 w 1294"/>
                  <a:gd name="T31" fmla="*/ 987 h 2292"/>
                  <a:gd name="T32" fmla="*/ 142 w 1294"/>
                  <a:gd name="T33" fmla="*/ 952 h 2292"/>
                  <a:gd name="T34" fmla="*/ 129 w 1294"/>
                  <a:gd name="T35" fmla="*/ 928 h 2292"/>
                  <a:gd name="T36" fmla="*/ 116 w 1294"/>
                  <a:gd name="T37" fmla="*/ 1068 h 2292"/>
                  <a:gd name="T38" fmla="*/ 169 w 1294"/>
                  <a:gd name="T39" fmla="*/ 1121 h 2292"/>
                  <a:gd name="T40" fmla="*/ 168 w 1294"/>
                  <a:gd name="T41" fmla="*/ 1189 h 2292"/>
                  <a:gd name="T42" fmla="*/ 135 w 1294"/>
                  <a:gd name="T43" fmla="*/ 1239 h 2292"/>
                  <a:gd name="T44" fmla="*/ 250 w 1294"/>
                  <a:gd name="T45" fmla="*/ 1483 h 2292"/>
                  <a:gd name="T46" fmla="*/ 264 w 1294"/>
                  <a:gd name="T47" fmla="*/ 1536 h 2292"/>
                  <a:gd name="T48" fmla="*/ 274 w 1294"/>
                  <a:gd name="T49" fmla="*/ 1569 h 2292"/>
                  <a:gd name="T50" fmla="*/ 252 w 1294"/>
                  <a:gd name="T51" fmla="*/ 1661 h 2292"/>
                  <a:gd name="T52" fmla="*/ 328 w 1294"/>
                  <a:gd name="T53" fmla="*/ 1712 h 2292"/>
                  <a:gd name="T54" fmla="*/ 376 w 1294"/>
                  <a:gd name="T55" fmla="*/ 1736 h 2292"/>
                  <a:gd name="T56" fmla="*/ 444 w 1294"/>
                  <a:gd name="T57" fmla="*/ 1786 h 2292"/>
                  <a:gd name="T58" fmla="*/ 509 w 1294"/>
                  <a:gd name="T59" fmla="*/ 1854 h 2292"/>
                  <a:gd name="T60" fmla="*/ 531 w 1294"/>
                  <a:gd name="T61" fmla="*/ 1853 h 2292"/>
                  <a:gd name="T62" fmla="*/ 574 w 1294"/>
                  <a:gd name="T63" fmla="*/ 1894 h 2292"/>
                  <a:gd name="T64" fmla="*/ 575 w 1294"/>
                  <a:gd name="T65" fmla="*/ 1934 h 2292"/>
                  <a:gd name="T66" fmla="*/ 717 w 1294"/>
                  <a:gd name="T67" fmla="*/ 2096 h 2292"/>
                  <a:gd name="T68" fmla="*/ 719 w 1294"/>
                  <a:gd name="T69" fmla="*/ 2238 h 2292"/>
                  <a:gd name="T70" fmla="*/ 1132 w 1294"/>
                  <a:gd name="T71" fmla="*/ 2276 h 2292"/>
                  <a:gd name="T72" fmla="*/ 1177 w 1294"/>
                  <a:gd name="T73" fmla="*/ 2259 h 2292"/>
                  <a:gd name="T74" fmla="*/ 1145 w 1294"/>
                  <a:gd name="T75" fmla="*/ 2206 h 2292"/>
                  <a:gd name="T76" fmla="*/ 1149 w 1294"/>
                  <a:gd name="T77" fmla="*/ 2160 h 2292"/>
                  <a:gd name="T78" fmla="*/ 1170 w 1294"/>
                  <a:gd name="T79" fmla="*/ 2139 h 2292"/>
                  <a:gd name="T80" fmla="*/ 1200 w 1294"/>
                  <a:gd name="T81" fmla="*/ 2089 h 2292"/>
                  <a:gd name="T82" fmla="*/ 1213 w 1294"/>
                  <a:gd name="T83" fmla="*/ 2032 h 2292"/>
                  <a:gd name="T84" fmla="*/ 1241 w 1294"/>
                  <a:gd name="T85" fmla="*/ 2006 h 2292"/>
                  <a:gd name="T86" fmla="*/ 1283 w 1294"/>
                  <a:gd name="T87" fmla="*/ 1939 h 2292"/>
                  <a:gd name="T88" fmla="*/ 1235 w 1294"/>
                  <a:gd name="T89" fmla="*/ 1839 h 2292"/>
                  <a:gd name="T90" fmla="*/ 1113 w 1294"/>
                  <a:gd name="T91" fmla="*/ 1629 h 2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4" h="2292">
                    <a:moveTo>
                      <a:pt x="1113" y="1629"/>
                    </a:moveTo>
                    <a:lnTo>
                      <a:pt x="1113" y="1629"/>
                    </a:lnTo>
                    <a:lnTo>
                      <a:pt x="568" y="788"/>
                    </a:lnTo>
                    <a:lnTo>
                      <a:pt x="733" y="179"/>
                    </a:lnTo>
                    <a:lnTo>
                      <a:pt x="122" y="0"/>
                    </a:lnTo>
                    <a:lnTo>
                      <a:pt x="112" y="129"/>
                    </a:lnTo>
                    <a:lnTo>
                      <a:pt x="65" y="244"/>
                    </a:lnTo>
                    <a:lnTo>
                      <a:pt x="11" y="291"/>
                    </a:lnTo>
                    <a:lnTo>
                      <a:pt x="0" y="331"/>
                    </a:lnTo>
                    <a:lnTo>
                      <a:pt x="13" y="352"/>
                    </a:lnTo>
                    <a:lnTo>
                      <a:pt x="47" y="485"/>
                    </a:lnTo>
                    <a:lnTo>
                      <a:pt x="46" y="501"/>
                    </a:lnTo>
                    <a:lnTo>
                      <a:pt x="36" y="516"/>
                    </a:lnTo>
                    <a:lnTo>
                      <a:pt x="18" y="661"/>
                    </a:lnTo>
                    <a:lnTo>
                      <a:pt x="77" y="793"/>
                    </a:lnTo>
                    <a:lnTo>
                      <a:pt x="80" y="817"/>
                    </a:lnTo>
                    <a:lnTo>
                      <a:pt x="72" y="842"/>
                    </a:lnTo>
                    <a:lnTo>
                      <a:pt x="75" y="855"/>
                    </a:lnTo>
                    <a:lnTo>
                      <a:pt x="91" y="879"/>
                    </a:lnTo>
                    <a:lnTo>
                      <a:pt x="108" y="887"/>
                    </a:lnTo>
                    <a:lnTo>
                      <a:pt x="111" y="897"/>
                    </a:lnTo>
                    <a:lnTo>
                      <a:pt x="120" y="903"/>
                    </a:lnTo>
                    <a:lnTo>
                      <a:pt x="131" y="898"/>
                    </a:lnTo>
                    <a:lnTo>
                      <a:pt x="136" y="893"/>
                    </a:lnTo>
                    <a:lnTo>
                      <a:pt x="150" y="852"/>
                    </a:lnTo>
                    <a:lnTo>
                      <a:pt x="189" y="865"/>
                    </a:lnTo>
                    <a:lnTo>
                      <a:pt x="222" y="889"/>
                    </a:lnTo>
                    <a:lnTo>
                      <a:pt x="199" y="896"/>
                    </a:lnTo>
                    <a:lnTo>
                      <a:pt x="180" y="895"/>
                    </a:lnTo>
                    <a:lnTo>
                      <a:pt x="161" y="908"/>
                    </a:lnTo>
                    <a:lnTo>
                      <a:pt x="159" y="927"/>
                    </a:lnTo>
                    <a:lnTo>
                      <a:pt x="173" y="987"/>
                    </a:lnTo>
                    <a:lnTo>
                      <a:pt x="171" y="1003"/>
                    </a:lnTo>
                    <a:lnTo>
                      <a:pt x="142" y="952"/>
                    </a:lnTo>
                    <a:lnTo>
                      <a:pt x="141" y="935"/>
                    </a:lnTo>
                    <a:lnTo>
                      <a:pt x="129" y="928"/>
                    </a:lnTo>
                    <a:lnTo>
                      <a:pt x="118" y="950"/>
                    </a:lnTo>
                    <a:lnTo>
                      <a:pt x="116" y="1068"/>
                    </a:lnTo>
                    <a:lnTo>
                      <a:pt x="134" y="1103"/>
                    </a:lnTo>
                    <a:lnTo>
                      <a:pt x="169" y="1121"/>
                    </a:lnTo>
                    <a:lnTo>
                      <a:pt x="178" y="1154"/>
                    </a:lnTo>
                    <a:lnTo>
                      <a:pt x="168" y="1189"/>
                    </a:lnTo>
                    <a:lnTo>
                      <a:pt x="144" y="1200"/>
                    </a:lnTo>
                    <a:lnTo>
                      <a:pt x="135" y="1239"/>
                    </a:lnTo>
                    <a:lnTo>
                      <a:pt x="235" y="1468"/>
                    </a:lnTo>
                    <a:lnTo>
                      <a:pt x="250" y="1483"/>
                    </a:lnTo>
                    <a:lnTo>
                      <a:pt x="243" y="1517"/>
                    </a:lnTo>
                    <a:lnTo>
                      <a:pt x="264" y="1536"/>
                    </a:lnTo>
                    <a:lnTo>
                      <a:pt x="273" y="1562"/>
                    </a:lnTo>
                    <a:lnTo>
                      <a:pt x="274" y="1569"/>
                    </a:lnTo>
                    <a:lnTo>
                      <a:pt x="262" y="1589"/>
                    </a:lnTo>
                    <a:lnTo>
                      <a:pt x="252" y="1661"/>
                    </a:lnTo>
                    <a:lnTo>
                      <a:pt x="255" y="1674"/>
                    </a:lnTo>
                    <a:lnTo>
                      <a:pt x="328" y="1712"/>
                    </a:lnTo>
                    <a:lnTo>
                      <a:pt x="359" y="1741"/>
                    </a:lnTo>
                    <a:lnTo>
                      <a:pt x="376" y="1736"/>
                    </a:lnTo>
                    <a:lnTo>
                      <a:pt x="394" y="1744"/>
                    </a:lnTo>
                    <a:lnTo>
                      <a:pt x="444" y="1786"/>
                    </a:lnTo>
                    <a:lnTo>
                      <a:pt x="452" y="1809"/>
                    </a:lnTo>
                    <a:lnTo>
                      <a:pt x="509" y="1854"/>
                    </a:lnTo>
                    <a:lnTo>
                      <a:pt x="517" y="1870"/>
                    </a:lnTo>
                    <a:lnTo>
                      <a:pt x="531" y="1853"/>
                    </a:lnTo>
                    <a:lnTo>
                      <a:pt x="545" y="1856"/>
                    </a:lnTo>
                    <a:lnTo>
                      <a:pt x="574" y="1894"/>
                    </a:lnTo>
                    <a:lnTo>
                      <a:pt x="573" y="1927"/>
                    </a:lnTo>
                    <a:lnTo>
                      <a:pt x="575" y="1934"/>
                    </a:lnTo>
                    <a:lnTo>
                      <a:pt x="616" y="1949"/>
                    </a:lnTo>
                    <a:lnTo>
                      <a:pt x="717" y="2096"/>
                    </a:lnTo>
                    <a:lnTo>
                      <a:pt x="727" y="2130"/>
                    </a:lnTo>
                    <a:lnTo>
                      <a:pt x="719" y="2238"/>
                    </a:lnTo>
                    <a:lnTo>
                      <a:pt x="1112" y="2292"/>
                    </a:lnTo>
                    <a:lnTo>
                      <a:pt x="1132" y="2276"/>
                    </a:lnTo>
                    <a:lnTo>
                      <a:pt x="1157" y="2284"/>
                    </a:lnTo>
                    <a:lnTo>
                      <a:pt x="1177" y="2259"/>
                    </a:lnTo>
                    <a:lnTo>
                      <a:pt x="1180" y="2237"/>
                    </a:lnTo>
                    <a:lnTo>
                      <a:pt x="1145" y="2206"/>
                    </a:lnTo>
                    <a:lnTo>
                      <a:pt x="1156" y="2180"/>
                    </a:lnTo>
                    <a:lnTo>
                      <a:pt x="1149" y="2160"/>
                    </a:lnTo>
                    <a:lnTo>
                      <a:pt x="1154" y="2139"/>
                    </a:lnTo>
                    <a:lnTo>
                      <a:pt x="1170" y="2139"/>
                    </a:lnTo>
                    <a:lnTo>
                      <a:pt x="1195" y="2114"/>
                    </a:lnTo>
                    <a:lnTo>
                      <a:pt x="1200" y="2089"/>
                    </a:lnTo>
                    <a:lnTo>
                      <a:pt x="1209" y="2082"/>
                    </a:lnTo>
                    <a:lnTo>
                      <a:pt x="1213" y="2032"/>
                    </a:lnTo>
                    <a:lnTo>
                      <a:pt x="1232" y="2022"/>
                    </a:lnTo>
                    <a:lnTo>
                      <a:pt x="1241" y="2006"/>
                    </a:lnTo>
                    <a:lnTo>
                      <a:pt x="1294" y="1981"/>
                    </a:lnTo>
                    <a:lnTo>
                      <a:pt x="1283" y="1939"/>
                    </a:lnTo>
                    <a:lnTo>
                      <a:pt x="1262" y="1918"/>
                    </a:lnTo>
                    <a:lnTo>
                      <a:pt x="1235" y="1839"/>
                    </a:lnTo>
                    <a:lnTo>
                      <a:pt x="1239" y="1816"/>
                    </a:lnTo>
                    <a:lnTo>
                      <a:pt x="1113" y="1629"/>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4" name="Freeform 23">
                <a:extLst>
                  <a:ext uri="{FF2B5EF4-FFF2-40B4-BE49-F238E27FC236}">
                    <a16:creationId xmlns:a16="http://schemas.microsoft.com/office/drawing/2014/main" id="{FFD96D7E-3EEB-BD8A-4F0F-32B0B6034DA2}"/>
                  </a:ext>
                </a:extLst>
              </p:cNvPr>
              <p:cNvSpPr>
                <a:spLocks/>
              </p:cNvSpPr>
              <p:nvPr/>
            </p:nvSpPr>
            <p:spPr bwMode="auto">
              <a:xfrm>
                <a:off x="1647" y="1225"/>
                <a:ext cx="654" cy="419"/>
              </a:xfrm>
              <a:custGeom>
                <a:avLst/>
                <a:gdLst>
                  <a:gd name="T0" fmla="*/ 1490 w 1700"/>
                  <a:gd name="T1" fmla="*/ 1073 h 1086"/>
                  <a:gd name="T2" fmla="*/ 572 w 1700"/>
                  <a:gd name="T3" fmla="*/ 1054 h 1086"/>
                  <a:gd name="T4" fmla="*/ 544 w 1700"/>
                  <a:gd name="T5" fmla="*/ 998 h 1086"/>
                  <a:gd name="T6" fmla="*/ 519 w 1700"/>
                  <a:gd name="T7" fmla="*/ 999 h 1086"/>
                  <a:gd name="T8" fmla="*/ 509 w 1700"/>
                  <a:gd name="T9" fmla="*/ 1019 h 1086"/>
                  <a:gd name="T10" fmla="*/ 484 w 1700"/>
                  <a:gd name="T11" fmla="*/ 1023 h 1086"/>
                  <a:gd name="T12" fmla="*/ 454 w 1700"/>
                  <a:gd name="T13" fmla="*/ 1018 h 1086"/>
                  <a:gd name="T14" fmla="*/ 400 w 1700"/>
                  <a:gd name="T15" fmla="*/ 1007 h 1086"/>
                  <a:gd name="T16" fmla="*/ 375 w 1700"/>
                  <a:gd name="T17" fmla="*/ 1027 h 1086"/>
                  <a:gd name="T18" fmla="*/ 322 w 1700"/>
                  <a:gd name="T19" fmla="*/ 1010 h 1086"/>
                  <a:gd name="T20" fmla="*/ 310 w 1700"/>
                  <a:gd name="T21" fmla="*/ 1030 h 1086"/>
                  <a:gd name="T22" fmla="*/ 285 w 1700"/>
                  <a:gd name="T23" fmla="*/ 1009 h 1086"/>
                  <a:gd name="T24" fmla="*/ 280 w 1700"/>
                  <a:gd name="T25" fmla="*/ 978 h 1086"/>
                  <a:gd name="T26" fmla="*/ 276 w 1700"/>
                  <a:gd name="T27" fmla="*/ 940 h 1086"/>
                  <a:gd name="T28" fmla="*/ 249 w 1700"/>
                  <a:gd name="T29" fmla="*/ 932 h 1086"/>
                  <a:gd name="T30" fmla="*/ 233 w 1700"/>
                  <a:gd name="T31" fmla="*/ 898 h 1086"/>
                  <a:gd name="T32" fmla="*/ 243 w 1700"/>
                  <a:gd name="T33" fmla="*/ 881 h 1086"/>
                  <a:gd name="T34" fmla="*/ 229 w 1700"/>
                  <a:gd name="T35" fmla="*/ 856 h 1086"/>
                  <a:gd name="T36" fmla="*/ 214 w 1700"/>
                  <a:gd name="T37" fmla="*/ 813 h 1086"/>
                  <a:gd name="T38" fmla="*/ 212 w 1700"/>
                  <a:gd name="T39" fmla="*/ 787 h 1086"/>
                  <a:gd name="T40" fmla="*/ 210 w 1700"/>
                  <a:gd name="T41" fmla="*/ 767 h 1086"/>
                  <a:gd name="T42" fmla="*/ 191 w 1700"/>
                  <a:gd name="T43" fmla="*/ 726 h 1086"/>
                  <a:gd name="T44" fmla="*/ 168 w 1700"/>
                  <a:gd name="T45" fmla="*/ 749 h 1086"/>
                  <a:gd name="T46" fmla="*/ 136 w 1700"/>
                  <a:gd name="T47" fmla="*/ 762 h 1086"/>
                  <a:gd name="T48" fmla="*/ 105 w 1700"/>
                  <a:gd name="T49" fmla="*/ 737 h 1086"/>
                  <a:gd name="T50" fmla="*/ 113 w 1700"/>
                  <a:gd name="T51" fmla="*/ 693 h 1086"/>
                  <a:gd name="T52" fmla="*/ 139 w 1700"/>
                  <a:gd name="T53" fmla="*/ 667 h 1086"/>
                  <a:gd name="T54" fmla="*/ 134 w 1700"/>
                  <a:gd name="T55" fmla="*/ 651 h 1086"/>
                  <a:gd name="T56" fmla="*/ 136 w 1700"/>
                  <a:gd name="T57" fmla="*/ 617 h 1086"/>
                  <a:gd name="T58" fmla="*/ 148 w 1700"/>
                  <a:gd name="T59" fmla="*/ 597 h 1086"/>
                  <a:gd name="T60" fmla="*/ 166 w 1700"/>
                  <a:gd name="T61" fmla="*/ 550 h 1086"/>
                  <a:gd name="T62" fmla="*/ 183 w 1700"/>
                  <a:gd name="T63" fmla="*/ 519 h 1086"/>
                  <a:gd name="T64" fmla="*/ 139 w 1700"/>
                  <a:gd name="T65" fmla="*/ 509 h 1086"/>
                  <a:gd name="T66" fmla="*/ 138 w 1700"/>
                  <a:gd name="T67" fmla="*/ 492 h 1086"/>
                  <a:gd name="T68" fmla="*/ 126 w 1700"/>
                  <a:gd name="T69" fmla="*/ 484 h 1086"/>
                  <a:gd name="T70" fmla="*/ 111 w 1700"/>
                  <a:gd name="T71" fmla="*/ 449 h 1086"/>
                  <a:gd name="T72" fmla="*/ 68 w 1700"/>
                  <a:gd name="T73" fmla="*/ 370 h 1086"/>
                  <a:gd name="T74" fmla="*/ 38 w 1700"/>
                  <a:gd name="T75" fmla="*/ 336 h 1086"/>
                  <a:gd name="T76" fmla="*/ 35 w 1700"/>
                  <a:gd name="T77" fmla="*/ 314 h 1086"/>
                  <a:gd name="T78" fmla="*/ 35 w 1700"/>
                  <a:gd name="T79" fmla="*/ 287 h 1086"/>
                  <a:gd name="T80" fmla="*/ 0 w 1700"/>
                  <a:gd name="T81" fmla="*/ 198 h 1086"/>
                  <a:gd name="T82" fmla="*/ 316 w 1700"/>
                  <a:gd name="T83" fmla="*/ 58 h 1086"/>
                  <a:gd name="T84" fmla="*/ 1700 w 1700"/>
                  <a:gd name="T85" fmla="*/ 266 h 1086"/>
                  <a:gd name="T86" fmla="*/ 1490 w 1700"/>
                  <a:gd name="T87" fmla="*/ 1073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00" h="1086">
                    <a:moveTo>
                      <a:pt x="1490" y="1073"/>
                    </a:moveTo>
                    <a:lnTo>
                      <a:pt x="1490" y="1073"/>
                    </a:lnTo>
                    <a:lnTo>
                      <a:pt x="590" y="949"/>
                    </a:lnTo>
                    <a:lnTo>
                      <a:pt x="572" y="1054"/>
                    </a:lnTo>
                    <a:lnTo>
                      <a:pt x="553" y="1031"/>
                    </a:lnTo>
                    <a:lnTo>
                      <a:pt x="544" y="998"/>
                    </a:lnTo>
                    <a:lnTo>
                      <a:pt x="536" y="992"/>
                    </a:lnTo>
                    <a:lnTo>
                      <a:pt x="519" y="999"/>
                    </a:lnTo>
                    <a:lnTo>
                      <a:pt x="520" y="1008"/>
                    </a:lnTo>
                    <a:lnTo>
                      <a:pt x="509" y="1019"/>
                    </a:lnTo>
                    <a:lnTo>
                      <a:pt x="513" y="1033"/>
                    </a:lnTo>
                    <a:lnTo>
                      <a:pt x="484" y="1023"/>
                    </a:lnTo>
                    <a:lnTo>
                      <a:pt x="463" y="1028"/>
                    </a:lnTo>
                    <a:lnTo>
                      <a:pt x="454" y="1018"/>
                    </a:lnTo>
                    <a:lnTo>
                      <a:pt x="422" y="1019"/>
                    </a:lnTo>
                    <a:lnTo>
                      <a:pt x="400" y="1007"/>
                    </a:lnTo>
                    <a:lnTo>
                      <a:pt x="386" y="1012"/>
                    </a:lnTo>
                    <a:lnTo>
                      <a:pt x="375" y="1027"/>
                    </a:lnTo>
                    <a:lnTo>
                      <a:pt x="334" y="1008"/>
                    </a:lnTo>
                    <a:lnTo>
                      <a:pt x="322" y="1010"/>
                    </a:lnTo>
                    <a:lnTo>
                      <a:pt x="309" y="1020"/>
                    </a:lnTo>
                    <a:lnTo>
                      <a:pt x="310" y="1030"/>
                    </a:lnTo>
                    <a:lnTo>
                      <a:pt x="306" y="1033"/>
                    </a:lnTo>
                    <a:lnTo>
                      <a:pt x="285" y="1009"/>
                    </a:lnTo>
                    <a:lnTo>
                      <a:pt x="288" y="994"/>
                    </a:lnTo>
                    <a:lnTo>
                      <a:pt x="280" y="978"/>
                    </a:lnTo>
                    <a:lnTo>
                      <a:pt x="285" y="968"/>
                    </a:lnTo>
                    <a:lnTo>
                      <a:pt x="276" y="940"/>
                    </a:lnTo>
                    <a:lnTo>
                      <a:pt x="263" y="929"/>
                    </a:lnTo>
                    <a:lnTo>
                      <a:pt x="249" y="932"/>
                    </a:lnTo>
                    <a:lnTo>
                      <a:pt x="237" y="914"/>
                    </a:lnTo>
                    <a:lnTo>
                      <a:pt x="233" y="898"/>
                    </a:lnTo>
                    <a:lnTo>
                      <a:pt x="240" y="892"/>
                    </a:lnTo>
                    <a:lnTo>
                      <a:pt x="243" y="881"/>
                    </a:lnTo>
                    <a:lnTo>
                      <a:pt x="238" y="859"/>
                    </a:lnTo>
                    <a:lnTo>
                      <a:pt x="229" y="856"/>
                    </a:lnTo>
                    <a:lnTo>
                      <a:pt x="227" y="838"/>
                    </a:lnTo>
                    <a:lnTo>
                      <a:pt x="214" y="813"/>
                    </a:lnTo>
                    <a:lnTo>
                      <a:pt x="217" y="799"/>
                    </a:lnTo>
                    <a:lnTo>
                      <a:pt x="212" y="787"/>
                    </a:lnTo>
                    <a:lnTo>
                      <a:pt x="217" y="773"/>
                    </a:lnTo>
                    <a:lnTo>
                      <a:pt x="210" y="767"/>
                    </a:lnTo>
                    <a:lnTo>
                      <a:pt x="214" y="751"/>
                    </a:lnTo>
                    <a:lnTo>
                      <a:pt x="191" y="726"/>
                    </a:lnTo>
                    <a:lnTo>
                      <a:pt x="187" y="736"/>
                    </a:lnTo>
                    <a:lnTo>
                      <a:pt x="168" y="749"/>
                    </a:lnTo>
                    <a:lnTo>
                      <a:pt x="151" y="752"/>
                    </a:lnTo>
                    <a:lnTo>
                      <a:pt x="136" y="762"/>
                    </a:lnTo>
                    <a:lnTo>
                      <a:pt x="119" y="741"/>
                    </a:lnTo>
                    <a:lnTo>
                      <a:pt x="105" y="737"/>
                    </a:lnTo>
                    <a:lnTo>
                      <a:pt x="119" y="710"/>
                    </a:lnTo>
                    <a:lnTo>
                      <a:pt x="113" y="693"/>
                    </a:lnTo>
                    <a:lnTo>
                      <a:pt x="142" y="676"/>
                    </a:lnTo>
                    <a:lnTo>
                      <a:pt x="139" y="667"/>
                    </a:lnTo>
                    <a:lnTo>
                      <a:pt x="144" y="655"/>
                    </a:lnTo>
                    <a:lnTo>
                      <a:pt x="134" y="651"/>
                    </a:lnTo>
                    <a:lnTo>
                      <a:pt x="142" y="629"/>
                    </a:lnTo>
                    <a:lnTo>
                      <a:pt x="136" y="617"/>
                    </a:lnTo>
                    <a:lnTo>
                      <a:pt x="148" y="614"/>
                    </a:lnTo>
                    <a:lnTo>
                      <a:pt x="148" y="597"/>
                    </a:lnTo>
                    <a:lnTo>
                      <a:pt x="168" y="562"/>
                    </a:lnTo>
                    <a:lnTo>
                      <a:pt x="166" y="550"/>
                    </a:lnTo>
                    <a:lnTo>
                      <a:pt x="176" y="546"/>
                    </a:lnTo>
                    <a:lnTo>
                      <a:pt x="183" y="519"/>
                    </a:lnTo>
                    <a:lnTo>
                      <a:pt x="146" y="517"/>
                    </a:lnTo>
                    <a:lnTo>
                      <a:pt x="139" y="509"/>
                    </a:lnTo>
                    <a:lnTo>
                      <a:pt x="144" y="500"/>
                    </a:lnTo>
                    <a:lnTo>
                      <a:pt x="138" y="492"/>
                    </a:lnTo>
                    <a:lnTo>
                      <a:pt x="123" y="496"/>
                    </a:lnTo>
                    <a:lnTo>
                      <a:pt x="126" y="484"/>
                    </a:lnTo>
                    <a:lnTo>
                      <a:pt x="108" y="466"/>
                    </a:lnTo>
                    <a:lnTo>
                      <a:pt x="111" y="449"/>
                    </a:lnTo>
                    <a:lnTo>
                      <a:pt x="95" y="432"/>
                    </a:lnTo>
                    <a:lnTo>
                      <a:pt x="68" y="370"/>
                    </a:lnTo>
                    <a:lnTo>
                      <a:pt x="46" y="356"/>
                    </a:lnTo>
                    <a:lnTo>
                      <a:pt x="38" y="336"/>
                    </a:lnTo>
                    <a:lnTo>
                      <a:pt x="20" y="321"/>
                    </a:lnTo>
                    <a:lnTo>
                      <a:pt x="35" y="314"/>
                    </a:lnTo>
                    <a:lnTo>
                      <a:pt x="23" y="296"/>
                    </a:lnTo>
                    <a:lnTo>
                      <a:pt x="35" y="287"/>
                    </a:lnTo>
                    <a:lnTo>
                      <a:pt x="32" y="266"/>
                    </a:lnTo>
                    <a:lnTo>
                      <a:pt x="0" y="198"/>
                    </a:lnTo>
                    <a:lnTo>
                      <a:pt x="44" y="0"/>
                    </a:lnTo>
                    <a:lnTo>
                      <a:pt x="316" y="58"/>
                    </a:lnTo>
                    <a:lnTo>
                      <a:pt x="872" y="159"/>
                    </a:lnTo>
                    <a:lnTo>
                      <a:pt x="1700" y="266"/>
                    </a:lnTo>
                    <a:lnTo>
                      <a:pt x="1622" y="1086"/>
                    </a:lnTo>
                    <a:lnTo>
                      <a:pt x="1490" y="1073"/>
                    </a:lnTo>
                    <a:close/>
                  </a:path>
                </a:pathLst>
              </a:custGeom>
              <a:solidFill>
                <a:srgbClr val="5F9E5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5" name="Freeform 24">
                <a:extLst>
                  <a:ext uri="{FF2B5EF4-FFF2-40B4-BE49-F238E27FC236}">
                    <a16:creationId xmlns:a16="http://schemas.microsoft.com/office/drawing/2014/main" id="{F4DDCE80-8DAF-7DA0-7FE5-66E69BCC6CBE}"/>
                  </a:ext>
                </a:extLst>
              </p:cNvPr>
              <p:cNvSpPr>
                <a:spLocks/>
              </p:cNvSpPr>
              <p:nvPr/>
            </p:nvSpPr>
            <p:spPr bwMode="auto">
              <a:xfrm>
                <a:off x="1647" y="1225"/>
                <a:ext cx="654" cy="419"/>
              </a:xfrm>
              <a:custGeom>
                <a:avLst/>
                <a:gdLst>
                  <a:gd name="T0" fmla="*/ 1490 w 1700"/>
                  <a:gd name="T1" fmla="*/ 1073 h 1086"/>
                  <a:gd name="T2" fmla="*/ 572 w 1700"/>
                  <a:gd name="T3" fmla="*/ 1054 h 1086"/>
                  <a:gd name="T4" fmla="*/ 544 w 1700"/>
                  <a:gd name="T5" fmla="*/ 998 h 1086"/>
                  <a:gd name="T6" fmla="*/ 519 w 1700"/>
                  <a:gd name="T7" fmla="*/ 999 h 1086"/>
                  <a:gd name="T8" fmla="*/ 509 w 1700"/>
                  <a:gd name="T9" fmla="*/ 1019 h 1086"/>
                  <a:gd name="T10" fmla="*/ 484 w 1700"/>
                  <a:gd name="T11" fmla="*/ 1023 h 1086"/>
                  <a:gd name="T12" fmla="*/ 454 w 1700"/>
                  <a:gd name="T13" fmla="*/ 1018 h 1086"/>
                  <a:gd name="T14" fmla="*/ 400 w 1700"/>
                  <a:gd name="T15" fmla="*/ 1007 h 1086"/>
                  <a:gd name="T16" fmla="*/ 375 w 1700"/>
                  <a:gd name="T17" fmla="*/ 1027 h 1086"/>
                  <a:gd name="T18" fmla="*/ 322 w 1700"/>
                  <a:gd name="T19" fmla="*/ 1010 h 1086"/>
                  <a:gd name="T20" fmla="*/ 310 w 1700"/>
                  <a:gd name="T21" fmla="*/ 1030 h 1086"/>
                  <a:gd name="T22" fmla="*/ 285 w 1700"/>
                  <a:gd name="T23" fmla="*/ 1009 h 1086"/>
                  <a:gd name="T24" fmla="*/ 280 w 1700"/>
                  <a:gd name="T25" fmla="*/ 978 h 1086"/>
                  <a:gd name="T26" fmla="*/ 276 w 1700"/>
                  <a:gd name="T27" fmla="*/ 940 h 1086"/>
                  <a:gd name="T28" fmla="*/ 249 w 1700"/>
                  <a:gd name="T29" fmla="*/ 932 h 1086"/>
                  <a:gd name="T30" fmla="*/ 233 w 1700"/>
                  <a:gd name="T31" fmla="*/ 898 h 1086"/>
                  <a:gd name="T32" fmla="*/ 243 w 1700"/>
                  <a:gd name="T33" fmla="*/ 881 h 1086"/>
                  <a:gd name="T34" fmla="*/ 229 w 1700"/>
                  <a:gd name="T35" fmla="*/ 856 h 1086"/>
                  <a:gd name="T36" fmla="*/ 214 w 1700"/>
                  <a:gd name="T37" fmla="*/ 813 h 1086"/>
                  <a:gd name="T38" fmla="*/ 212 w 1700"/>
                  <a:gd name="T39" fmla="*/ 787 h 1086"/>
                  <a:gd name="T40" fmla="*/ 210 w 1700"/>
                  <a:gd name="T41" fmla="*/ 767 h 1086"/>
                  <a:gd name="T42" fmla="*/ 191 w 1700"/>
                  <a:gd name="T43" fmla="*/ 726 h 1086"/>
                  <a:gd name="T44" fmla="*/ 168 w 1700"/>
                  <a:gd name="T45" fmla="*/ 749 h 1086"/>
                  <a:gd name="T46" fmla="*/ 136 w 1700"/>
                  <a:gd name="T47" fmla="*/ 762 h 1086"/>
                  <a:gd name="T48" fmla="*/ 105 w 1700"/>
                  <a:gd name="T49" fmla="*/ 737 h 1086"/>
                  <a:gd name="T50" fmla="*/ 113 w 1700"/>
                  <a:gd name="T51" fmla="*/ 693 h 1086"/>
                  <a:gd name="T52" fmla="*/ 139 w 1700"/>
                  <a:gd name="T53" fmla="*/ 667 h 1086"/>
                  <a:gd name="T54" fmla="*/ 134 w 1700"/>
                  <a:gd name="T55" fmla="*/ 651 h 1086"/>
                  <a:gd name="T56" fmla="*/ 136 w 1700"/>
                  <a:gd name="T57" fmla="*/ 617 h 1086"/>
                  <a:gd name="T58" fmla="*/ 148 w 1700"/>
                  <a:gd name="T59" fmla="*/ 597 h 1086"/>
                  <a:gd name="T60" fmla="*/ 166 w 1700"/>
                  <a:gd name="T61" fmla="*/ 550 h 1086"/>
                  <a:gd name="T62" fmla="*/ 183 w 1700"/>
                  <a:gd name="T63" fmla="*/ 519 h 1086"/>
                  <a:gd name="T64" fmla="*/ 139 w 1700"/>
                  <a:gd name="T65" fmla="*/ 509 h 1086"/>
                  <a:gd name="T66" fmla="*/ 138 w 1700"/>
                  <a:gd name="T67" fmla="*/ 492 h 1086"/>
                  <a:gd name="T68" fmla="*/ 126 w 1700"/>
                  <a:gd name="T69" fmla="*/ 484 h 1086"/>
                  <a:gd name="T70" fmla="*/ 111 w 1700"/>
                  <a:gd name="T71" fmla="*/ 449 h 1086"/>
                  <a:gd name="T72" fmla="*/ 68 w 1700"/>
                  <a:gd name="T73" fmla="*/ 370 h 1086"/>
                  <a:gd name="T74" fmla="*/ 38 w 1700"/>
                  <a:gd name="T75" fmla="*/ 336 h 1086"/>
                  <a:gd name="T76" fmla="*/ 35 w 1700"/>
                  <a:gd name="T77" fmla="*/ 314 h 1086"/>
                  <a:gd name="T78" fmla="*/ 35 w 1700"/>
                  <a:gd name="T79" fmla="*/ 287 h 1086"/>
                  <a:gd name="T80" fmla="*/ 0 w 1700"/>
                  <a:gd name="T81" fmla="*/ 198 h 1086"/>
                  <a:gd name="T82" fmla="*/ 316 w 1700"/>
                  <a:gd name="T83" fmla="*/ 58 h 1086"/>
                  <a:gd name="T84" fmla="*/ 1700 w 1700"/>
                  <a:gd name="T85" fmla="*/ 266 h 1086"/>
                  <a:gd name="T86" fmla="*/ 1490 w 1700"/>
                  <a:gd name="T87" fmla="*/ 1073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00" h="1086">
                    <a:moveTo>
                      <a:pt x="1490" y="1073"/>
                    </a:moveTo>
                    <a:lnTo>
                      <a:pt x="1490" y="1073"/>
                    </a:lnTo>
                    <a:lnTo>
                      <a:pt x="590" y="949"/>
                    </a:lnTo>
                    <a:lnTo>
                      <a:pt x="572" y="1054"/>
                    </a:lnTo>
                    <a:lnTo>
                      <a:pt x="553" y="1031"/>
                    </a:lnTo>
                    <a:lnTo>
                      <a:pt x="544" y="998"/>
                    </a:lnTo>
                    <a:lnTo>
                      <a:pt x="536" y="992"/>
                    </a:lnTo>
                    <a:lnTo>
                      <a:pt x="519" y="999"/>
                    </a:lnTo>
                    <a:lnTo>
                      <a:pt x="520" y="1008"/>
                    </a:lnTo>
                    <a:lnTo>
                      <a:pt x="509" y="1019"/>
                    </a:lnTo>
                    <a:lnTo>
                      <a:pt x="513" y="1033"/>
                    </a:lnTo>
                    <a:lnTo>
                      <a:pt x="484" y="1023"/>
                    </a:lnTo>
                    <a:lnTo>
                      <a:pt x="463" y="1028"/>
                    </a:lnTo>
                    <a:lnTo>
                      <a:pt x="454" y="1018"/>
                    </a:lnTo>
                    <a:lnTo>
                      <a:pt x="422" y="1019"/>
                    </a:lnTo>
                    <a:lnTo>
                      <a:pt x="400" y="1007"/>
                    </a:lnTo>
                    <a:lnTo>
                      <a:pt x="386" y="1012"/>
                    </a:lnTo>
                    <a:lnTo>
                      <a:pt x="375" y="1027"/>
                    </a:lnTo>
                    <a:lnTo>
                      <a:pt x="334" y="1008"/>
                    </a:lnTo>
                    <a:lnTo>
                      <a:pt x="322" y="1010"/>
                    </a:lnTo>
                    <a:lnTo>
                      <a:pt x="309" y="1020"/>
                    </a:lnTo>
                    <a:lnTo>
                      <a:pt x="310" y="1030"/>
                    </a:lnTo>
                    <a:lnTo>
                      <a:pt x="306" y="1033"/>
                    </a:lnTo>
                    <a:lnTo>
                      <a:pt x="285" y="1009"/>
                    </a:lnTo>
                    <a:lnTo>
                      <a:pt x="288" y="994"/>
                    </a:lnTo>
                    <a:lnTo>
                      <a:pt x="280" y="978"/>
                    </a:lnTo>
                    <a:lnTo>
                      <a:pt x="285" y="968"/>
                    </a:lnTo>
                    <a:lnTo>
                      <a:pt x="276" y="940"/>
                    </a:lnTo>
                    <a:lnTo>
                      <a:pt x="263" y="929"/>
                    </a:lnTo>
                    <a:lnTo>
                      <a:pt x="249" y="932"/>
                    </a:lnTo>
                    <a:lnTo>
                      <a:pt x="237" y="914"/>
                    </a:lnTo>
                    <a:lnTo>
                      <a:pt x="233" y="898"/>
                    </a:lnTo>
                    <a:lnTo>
                      <a:pt x="240" y="892"/>
                    </a:lnTo>
                    <a:lnTo>
                      <a:pt x="243" y="881"/>
                    </a:lnTo>
                    <a:lnTo>
                      <a:pt x="238" y="859"/>
                    </a:lnTo>
                    <a:lnTo>
                      <a:pt x="229" y="856"/>
                    </a:lnTo>
                    <a:lnTo>
                      <a:pt x="227" y="838"/>
                    </a:lnTo>
                    <a:lnTo>
                      <a:pt x="214" y="813"/>
                    </a:lnTo>
                    <a:lnTo>
                      <a:pt x="217" y="799"/>
                    </a:lnTo>
                    <a:lnTo>
                      <a:pt x="212" y="787"/>
                    </a:lnTo>
                    <a:lnTo>
                      <a:pt x="217" y="773"/>
                    </a:lnTo>
                    <a:lnTo>
                      <a:pt x="210" y="767"/>
                    </a:lnTo>
                    <a:lnTo>
                      <a:pt x="214" y="751"/>
                    </a:lnTo>
                    <a:lnTo>
                      <a:pt x="191" y="726"/>
                    </a:lnTo>
                    <a:lnTo>
                      <a:pt x="187" y="736"/>
                    </a:lnTo>
                    <a:lnTo>
                      <a:pt x="168" y="749"/>
                    </a:lnTo>
                    <a:lnTo>
                      <a:pt x="151" y="752"/>
                    </a:lnTo>
                    <a:lnTo>
                      <a:pt x="136" y="762"/>
                    </a:lnTo>
                    <a:lnTo>
                      <a:pt x="119" y="741"/>
                    </a:lnTo>
                    <a:lnTo>
                      <a:pt x="105" y="737"/>
                    </a:lnTo>
                    <a:lnTo>
                      <a:pt x="119" y="710"/>
                    </a:lnTo>
                    <a:lnTo>
                      <a:pt x="113" y="693"/>
                    </a:lnTo>
                    <a:lnTo>
                      <a:pt x="142" y="676"/>
                    </a:lnTo>
                    <a:lnTo>
                      <a:pt x="139" y="667"/>
                    </a:lnTo>
                    <a:lnTo>
                      <a:pt x="144" y="655"/>
                    </a:lnTo>
                    <a:lnTo>
                      <a:pt x="134" y="651"/>
                    </a:lnTo>
                    <a:lnTo>
                      <a:pt x="142" y="629"/>
                    </a:lnTo>
                    <a:lnTo>
                      <a:pt x="136" y="617"/>
                    </a:lnTo>
                    <a:lnTo>
                      <a:pt x="148" y="614"/>
                    </a:lnTo>
                    <a:lnTo>
                      <a:pt x="148" y="597"/>
                    </a:lnTo>
                    <a:lnTo>
                      <a:pt x="168" y="562"/>
                    </a:lnTo>
                    <a:lnTo>
                      <a:pt x="166" y="550"/>
                    </a:lnTo>
                    <a:lnTo>
                      <a:pt x="176" y="546"/>
                    </a:lnTo>
                    <a:lnTo>
                      <a:pt x="183" y="519"/>
                    </a:lnTo>
                    <a:lnTo>
                      <a:pt x="146" y="517"/>
                    </a:lnTo>
                    <a:lnTo>
                      <a:pt x="139" y="509"/>
                    </a:lnTo>
                    <a:lnTo>
                      <a:pt x="144" y="500"/>
                    </a:lnTo>
                    <a:lnTo>
                      <a:pt x="138" y="492"/>
                    </a:lnTo>
                    <a:lnTo>
                      <a:pt x="123" y="496"/>
                    </a:lnTo>
                    <a:lnTo>
                      <a:pt x="126" y="484"/>
                    </a:lnTo>
                    <a:lnTo>
                      <a:pt x="108" y="466"/>
                    </a:lnTo>
                    <a:lnTo>
                      <a:pt x="111" y="449"/>
                    </a:lnTo>
                    <a:lnTo>
                      <a:pt x="95" y="432"/>
                    </a:lnTo>
                    <a:lnTo>
                      <a:pt x="68" y="370"/>
                    </a:lnTo>
                    <a:lnTo>
                      <a:pt x="46" y="356"/>
                    </a:lnTo>
                    <a:lnTo>
                      <a:pt x="38" y="336"/>
                    </a:lnTo>
                    <a:lnTo>
                      <a:pt x="20" y="321"/>
                    </a:lnTo>
                    <a:lnTo>
                      <a:pt x="35" y="314"/>
                    </a:lnTo>
                    <a:lnTo>
                      <a:pt x="23" y="296"/>
                    </a:lnTo>
                    <a:lnTo>
                      <a:pt x="35" y="287"/>
                    </a:lnTo>
                    <a:lnTo>
                      <a:pt x="32" y="266"/>
                    </a:lnTo>
                    <a:lnTo>
                      <a:pt x="0" y="198"/>
                    </a:lnTo>
                    <a:lnTo>
                      <a:pt x="44" y="0"/>
                    </a:lnTo>
                    <a:lnTo>
                      <a:pt x="316" y="58"/>
                    </a:lnTo>
                    <a:lnTo>
                      <a:pt x="872" y="159"/>
                    </a:lnTo>
                    <a:lnTo>
                      <a:pt x="1700" y="266"/>
                    </a:lnTo>
                    <a:lnTo>
                      <a:pt x="1622" y="1086"/>
                    </a:lnTo>
                    <a:lnTo>
                      <a:pt x="1490" y="1073"/>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6" name="Freeform 25">
                <a:extLst>
                  <a:ext uri="{FF2B5EF4-FFF2-40B4-BE49-F238E27FC236}">
                    <a16:creationId xmlns:a16="http://schemas.microsoft.com/office/drawing/2014/main" id="{5C7344CF-8F5F-C2B8-CDA5-86E4A3CEEE82}"/>
                  </a:ext>
                </a:extLst>
              </p:cNvPr>
              <p:cNvSpPr>
                <a:spLocks/>
              </p:cNvSpPr>
              <p:nvPr/>
            </p:nvSpPr>
            <p:spPr bwMode="auto">
              <a:xfrm>
                <a:off x="3645" y="1791"/>
                <a:ext cx="370" cy="238"/>
              </a:xfrm>
              <a:custGeom>
                <a:avLst/>
                <a:gdLst>
                  <a:gd name="T0" fmla="*/ 963 w 963"/>
                  <a:gd name="T1" fmla="*/ 357 h 616"/>
                  <a:gd name="T2" fmla="*/ 963 w 963"/>
                  <a:gd name="T3" fmla="*/ 357 h 616"/>
                  <a:gd name="T4" fmla="*/ 915 w 963"/>
                  <a:gd name="T5" fmla="*/ 315 h 616"/>
                  <a:gd name="T6" fmla="*/ 902 w 963"/>
                  <a:gd name="T7" fmla="*/ 313 h 616"/>
                  <a:gd name="T8" fmla="*/ 892 w 963"/>
                  <a:gd name="T9" fmla="*/ 288 h 616"/>
                  <a:gd name="T10" fmla="*/ 874 w 963"/>
                  <a:gd name="T11" fmla="*/ 288 h 616"/>
                  <a:gd name="T12" fmla="*/ 866 w 963"/>
                  <a:gd name="T13" fmla="*/ 264 h 616"/>
                  <a:gd name="T14" fmla="*/ 868 w 963"/>
                  <a:gd name="T15" fmla="*/ 265 h 616"/>
                  <a:gd name="T16" fmla="*/ 866 w 963"/>
                  <a:gd name="T17" fmla="*/ 249 h 616"/>
                  <a:gd name="T18" fmla="*/ 876 w 963"/>
                  <a:gd name="T19" fmla="*/ 240 h 616"/>
                  <a:gd name="T20" fmla="*/ 880 w 963"/>
                  <a:gd name="T21" fmla="*/ 220 h 616"/>
                  <a:gd name="T22" fmla="*/ 864 w 963"/>
                  <a:gd name="T23" fmla="*/ 200 h 616"/>
                  <a:gd name="T24" fmla="*/ 883 w 963"/>
                  <a:gd name="T25" fmla="*/ 176 h 616"/>
                  <a:gd name="T26" fmla="*/ 897 w 963"/>
                  <a:gd name="T27" fmla="*/ 131 h 616"/>
                  <a:gd name="T28" fmla="*/ 913 w 963"/>
                  <a:gd name="T29" fmla="*/ 107 h 616"/>
                  <a:gd name="T30" fmla="*/ 903 w 963"/>
                  <a:gd name="T31" fmla="*/ 96 h 616"/>
                  <a:gd name="T32" fmla="*/ 864 w 963"/>
                  <a:gd name="T33" fmla="*/ 92 h 616"/>
                  <a:gd name="T34" fmla="*/ 846 w 963"/>
                  <a:gd name="T35" fmla="*/ 69 h 616"/>
                  <a:gd name="T36" fmla="*/ 841 w 963"/>
                  <a:gd name="T37" fmla="*/ 34 h 616"/>
                  <a:gd name="T38" fmla="*/ 833 w 963"/>
                  <a:gd name="T39" fmla="*/ 33 h 616"/>
                  <a:gd name="T40" fmla="*/ 835 w 963"/>
                  <a:gd name="T41" fmla="*/ 25 h 616"/>
                  <a:gd name="T42" fmla="*/ 807 w 963"/>
                  <a:gd name="T43" fmla="*/ 22 h 616"/>
                  <a:gd name="T44" fmla="*/ 800 w 963"/>
                  <a:gd name="T45" fmla="*/ 5 h 616"/>
                  <a:gd name="T46" fmla="*/ 780 w 963"/>
                  <a:gd name="T47" fmla="*/ 0 h 616"/>
                  <a:gd name="T48" fmla="*/ 664 w 963"/>
                  <a:gd name="T49" fmla="*/ 24 h 616"/>
                  <a:gd name="T50" fmla="*/ 114 w 963"/>
                  <a:gd name="T51" fmla="*/ 124 h 616"/>
                  <a:gd name="T52" fmla="*/ 105 w 963"/>
                  <a:gd name="T53" fmla="*/ 68 h 616"/>
                  <a:gd name="T54" fmla="*/ 83 w 963"/>
                  <a:gd name="T55" fmla="*/ 89 h 616"/>
                  <a:gd name="T56" fmla="*/ 53 w 963"/>
                  <a:gd name="T57" fmla="*/ 97 h 616"/>
                  <a:gd name="T58" fmla="*/ 0 w 963"/>
                  <a:gd name="T59" fmla="*/ 147 h 616"/>
                  <a:gd name="T60" fmla="*/ 72 w 963"/>
                  <a:gd name="T61" fmla="*/ 616 h 616"/>
                  <a:gd name="T62" fmla="*/ 237 w 963"/>
                  <a:gd name="T63" fmla="*/ 590 h 616"/>
                  <a:gd name="T64" fmla="*/ 817 w 963"/>
                  <a:gd name="T65" fmla="*/ 482 h 616"/>
                  <a:gd name="T66" fmla="*/ 834 w 963"/>
                  <a:gd name="T67" fmla="*/ 452 h 616"/>
                  <a:gd name="T68" fmla="*/ 853 w 963"/>
                  <a:gd name="T69" fmla="*/ 447 h 616"/>
                  <a:gd name="T70" fmla="*/ 874 w 963"/>
                  <a:gd name="T71" fmla="*/ 455 h 616"/>
                  <a:gd name="T72" fmla="*/ 882 w 963"/>
                  <a:gd name="T73" fmla="*/ 445 h 616"/>
                  <a:gd name="T74" fmla="*/ 913 w 963"/>
                  <a:gd name="T75" fmla="*/ 429 h 616"/>
                  <a:gd name="T76" fmla="*/ 916 w 963"/>
                  <a:gd name="T77" fmla="*/ 423 h 616"/>
                  <a:gd name="T78" fmla="*/ 911 w 963"/>
                  <a:gd name="T79" fmla="*/ 414 h 616"/>
                  <a:gd name="T80" fmla="*/ 963 w 963"/>
                  <a:gd name="T81" fmla="*/ 357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63" h="616">
                    <a:moveTo>
                      <a:pt x="963" y="357"/>
                    </a:moveTo>
                    <a:lnTo>
                      <a:pt x="963" y="357"/>
                    </a:lnTo>
                    <a:lnTo>
                      <a:pt x="915" y="315"/>
                    </a:lnTo>
                    <a:lnTo>
                      <a:pt x="902" y="313"/>
                    </a:lnTo>
                    <a:lnTo>
                      <a:pt x="892" y="288"/>
                    </a:lnTo>
                    <a:lnTo>
                      <a:pt x="874" y="288"/>
                    </a:lnTo>
                    <a:lnTo>
                      <a:pt x="866" y="264"/>
                    </a:lnTo>
                    <a:lnTo>
                      <a:pt x="868" y="265"/>
                    </a:lnTo>
                    <a:lnTo>
                      <a:pt x="866" y="249"/>
                    </a:lnTo>
                    <a:lnTo>
                      <a:pt x="876" y="240"/>
                    </a:lnTo>
                    <a:lnTo>
                      <a:pt x="880" y="220"/>
                    </a:lnTo>
                    <a:lnTo>
                      <a:pt x="864" y="200"/>
                    </a:lnTo>
                    <a:lnTo>
                      <a:pt x="883" y="176"/>
                    </a:lnTo>
                    <a:lnTo>
                      <a:pt x="897" y="131"/>
                    </a:lnTo>
                    <a:lnTo>
                      <a:pt x="913" y="107"/>
                    </a:lnTo>
                    <a:lnTo>
                      <a:pt x="903" y="96"/>
                    </a:lnTo>
                    <a:lnTo>
                      <a:pt x="864" y="92"/>
                    </a:lnTo>
                    <a:lnTo>
                      <a:pt x="846" y="69"/>
                    </a:lnTo>
                    <a:lnTo>
                      <a:pt x="841" y="34"/>
                    </a:lnTo>
                    <a:lnTo>
                      <a:pt x="833" y="33"/>
                    </a:lnTo>
                    <a:lnTo>
                      <a:pt x="835" y="25"/>
                    </a:lnTo>
                    <a:lnTo>
                      <a:pt x="807" y="22"/>
                    </a:lnTo>
                    <a:lnTo>
                      <a:pt x="800" y="5"/>
                    </a:lnTo>
                    <a:lnTo>
                      <a:pt x="780" y="0"/>
                    </a:lnTo>
                    <a:lnTo>
                      <a:pt x="664" y="24"/>
                    </a:lnTo>
                    <a:lnTo>
                      <a:pt x="114" y="124"/>
                    </a:lnTo>
                    <a:lnTo>
                      <a:pt x="105" y="68"/>
                    </a:lnTo>
                    <a:lnTo>
                      <a:pt x="83" y="89"/>
                    </a:lnTo>
                    <a:lnTo>
                      <a:pt x="53" y="97"/>
                    </a:lnTo>
                    <a:lnTo>
                      <a:pt x="0" y="147"/>
                    </a:lnTo>
                    <a:lnTo>
                      <a:pt x="72" y="616"/>
                    </a:lnTo>
                    <a:lnTo>
                      <a:pt x="237" y="590"/>
                    </a:lnTo>
                    <a:lnTo>
                      <a:pt x="817" y="482"/>
                    </a:lnTo>
                    <a:lnTo>
                      <a:pt x="834" y="452"/>
                    </a:lnTo>
                    <a:lnTo>
                      <a:pt x="853" y="447"/>
                    </a:lnTo>
                    <a:lnTo>
                      <a:pt x="874" y="455"/>
                    </a:lnTo>
                    <a:lnTo>
                      <a:pt x="882" y="445"/>
                    </a:lnTo>
                    <a:lnTo>
                      <a:pt x="913" y="429"/>
                    </a:lnTo>
                    <a:lnTo>
                      <a:pt x="916" y="423"/>
                    </a:lnTo>
                    <a:lnTo>
                      <a:pt x="911" y="414"/>
                    </a:lnTo>
                    <a:lnTo>
                      <a:pt x="963" y="357"/>
                    </a:lnTo>
                    <a:close/>
                  </a:path>
                </a:pathLst>
              </a:custGeom>
              <a:solidFill>
                <a:srgbClr val="3983B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7" name="Freeform 26">
                <a:extLst>
                  <a:ext uri="{FF2B5EF4-FFF2-40B4-BE49-F238E27FC236}">
                    <a16:creationId xmlns:a16="http://schemas.microsoft.com/office/drawing/2014/main" id="{6C9CB037-0CBC-6AE1-FD02-CDFD17A71909}"/>
                  </a:ext>
                </a:extLst>
              </p:cNvPr>
              <p:cNvSpPr>
                <a:spLocks/>
              </p:cNvSpPr>
              <p:nvPr/>
            </p:nvSpPr>
            <p:spPr bwMode="auto">
              <a:xfrm>
                <a:off x="3645" y="1791"/>
                <a:ext cx="370" cy="238"/>
              </a:xfrm>
              <a:custGeom>
                <a:avLst/>
                <a:gdLst>
                  <a:gd name="T0" fmla="*/ 963 w 963"/>
                  <a:gd name="T1" fmla="*/ 357 h 616"/>
                  <a:gd name="T2" fmla="*/ 963 w 963"/>
                  <a:gd name="T3" fmla="*/ 357 h 616"/>
                  <a:gd name="T4" fmla="*/ 915 w 963"/>
                  <a:gd name="T5" fmla="*/ 315 h 616"/>
                  <a:gd name="T6" fmla="*/ 902 w 963"/>
                  <a:gd name="T7" fmla="*/ 313 h 616"/>
                  <a:gd name="T8" fmla="*/ 892 w 963"/>
                  <a:gd name="T9" fmla="*/ 288 h 616"/>
                  <a:gd name="T10" fmla="*/ 874 w 963"/>
                  <a:gd name="T11" fmla="*/ 288 h 616"/>
                  <a:gd name="T12" fmla="*/ 866 w 963"/>
                  <a:gd name="T13" fmla="*/ 264 h 616"/>
                  <a:gd name="T14" fmla="*/ 868 w 963"/>
                  <a:gd name="T15" fmla="*/ 265 h 616"/>
                  <a:gd name="T16" fmla="*/ 866 w 963"/>
                  <a:gd name="T17" fmla="*/ 249 h 616"/>
                  <a:gd name="T18" fmla="*/ 876 w 963"/>
                  <a:gd name="T19" fmla="*/ 240 h 616"/>
                  <a:gd name="T20" fmla="*/ 880 w 963"/>
                  <a:gd name="T21" fmla="*/ 220 h 616"/>
                  <a:gd name="T22" fmla="*/ 864 w 963"/>
                  <a:gd name="T23" fmla="*/ 200 h 616"/>
                  <a:gd name="T24" fmla="*/ 883 w 963"/>
                  <a:gd name="T25" fmla="*/ 176 h 616"/>
                  <a:gd name="T26" fmla="*/ 897 w 963"/>
                  <a:gd name="T27" fmla="*/ 131 h 616"/>
                  <a:gd name="T28" fmla="*/ 913 w 963"/>
                  <a:gd name="T29" fmla="*/ 107 h 616"/>
                  <a:gd name="T30" fmla="*/ 903 w 963"/>
                  <a:gd name="T31" fmla="*/ 96 h 616"/>
                  <a:gd name="T32" fmla="*/ 864 w 963"/>
                  <a:gd name="T33" fmla="*/ 92 h 616"/>
                  <a:gd name="T34" fmla="*/ 846 w 963"/>
                  <a:gd name="T35" fmla="*/ 69 h 616"/>
                  <a:gd name="T36" fmla="*/ 841 w 963"/>
                  <a:gd name="T37" fmla="*/ 34 h 616"/>
                  <a:gd name="T38" fmla="*/ 833 w 963"/>
                  <a:gd name="T39" fmla="*/ 33 h 616"/>
                  <a:gd name="T40" fmla="*/ 835 w 963"/>
                  <a:gd name="T41" fmla="*/ 25 h 616"/>
                  <a:gd name="T42" fmla="*/ 807 w 963"/>
                  <a:gd name="T43" fmla="*/ 22 h 616"/>
                  <a:gd name="T44" fmla="*/ 800 w 963"/>
                  <a:gd name="T45" fmla="*/ 5 h 616"/>
                  <a:gd name="T46" fmla="*/ 780 w 963"/>
                  <a:gd name="T47" fmla="*/ 0 h 616"/>
                  <a:gd name="T48" fmla="*/ 664 w 963"/>
                  <a:gd name="T49" fmla="*/ 24 h 616"/>
                  <a:gd name="T50" fmla="*/ 114 w 963"/>
                  <a:gd name="T51" fmla="*/ 124 h 616"/>
                  <a:gd name="T52" fmla="*/ 105 w 963"/>
                  <a:gd name="T53" fmla="*/ 68 h 616"/>
                  <a:gd name="T54" fmla="*/ 83 w 963"/>
                  <a:gd name="T55" fmla="*/ 89 h 616"/>
                  <a:gd name="T56" fmla="*/ 53 w 963"/>
                  <a:gd name="T57" fmla="*/ 97 h 616"/>
                  <a:gd name="T58" fmla="*/ 0 w 963"/>
                  <a:gd name="T59" fmla="*/ 147 h 616"/>
                  <a:gd name="T60" fmla="*/ 72 w 963"/>
                  <a:gd name="T61" fmla="*/ 616 h 616"/>
                  <a:gd name="T62" fmla="*/ 237 w 963"/>
                  <a:gd name="T63" fmla="*/ 590 h 616"/>
                  <a:gd name="T64" fmla="*/ 817 w 963"/>
                  <a:gd name="T65" fmla="*/ 482 h 616"/>
                  <a:gd name="T66" fmla="*/ 834 w 963"/>
                  <a:gd name="T67" fmla="*/ 452 h 616"/>
                  <a:gd name="T68" fmla="*/ 853 w 963"/>
                  <a:gd name="T69" fmla="*/ 447 h 616"/>
                  <a:gd name="T70" fmla="*/ 874 w 963"/>
                  <a:gd name="T71" fmla="*/ 455 h 616"/>
                  <a:gd name="T72" fmla="*/ 882 w 963"/>
                  <a:gd name="T73" fmla="*/ 445 h 616"/>
                  <a:gd name="T74" fmla="*/ 913 w 963"/>
                  <a:gd name="T75" fmla="*/ 429 h 616"/>
                  <a:gd name="T76" fmla="*/ 916 w 963"/>
                  <a:gd name="T77" fmla="*/ 423 h 616"/>
                  <a:gd name="T78" fmla="*/ 911 w 963"/>
                  <a:gd name="T79" fmla="*/ 414 h 616"/>
                  <a:gd name="T80" fmla="*/ 963 w 963"/>
                  <a:gd name="T81" fmla="*/ 357 h 616"/>
                  <a:gd name="T82" fmla="*/ 963 w 963"/>
                  <a:gd name="T83" fmla="*/ 357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63" h="616">
                    <a:moveTo>
                      <a:pt x="963" y="357"/>
                    </a:moveTo>
                    <a:lnTo>
                      <a:pt x="963" y="357"/>
                    </a:lnTo>
                    <a:lnTo>
                      <a:pt x="915" y="315"/>
                    </a:lnTo>
                    <a:lnTo>
                      <a:pt x="902" y="313"/>
                    </a:lnTo>
                    <a:lnTo>
                      <a:pt x="892" y="288"/>
                    </a:lnTo>
                    <a:lnTo>
                      <a:pt x="874" y="288"/>
                    </a:lnTo>
                    <a:lnTo>
                      <a:pt x="866" y="264"/>
                    </a:lnTo>
                    <a:lnTo>
                      <a:pt x="868" y="265"/>
                    </a:lnTo>
                    <a:lnTo>
                      <a:pt x="866" y="249"/>
                    </a:lnTo>
                    <a:lnTo>
                      <a:pt x="876" y="240"/>
                    </a:lnTo>
                    <a:lnTo>
                      <a:pt x="880" y="220"/>
                    </a:lnTo>
                    <a:lnTo>
                      <a:pt x="864" y="200"/>
                    </a:lnTo>
                    <a:lnTo>
                      <a:pt x="883" y="176"/>
                    </a:lnTo>
                    <a:lnTo>
                      <a:pt x="897" y="131"/>
                    </a:lnTo>
                    <a:lnTo>
                      <a:pt x="913" y="107"/>
                    </a:lnTo>
                    <a:lnTo>
                      <a:pt x="903" y="96"/>
                    </a:lnTo>
                    <a:lnTo>
                      <a:pt x="864" y="92"/>
                    </a:lnTo>
                    <a:lnTo>
                      <a:pt x="846" y="69"/>
                    </a:lnTo>
                    <a:lnTo>
                      <a:pt x="841" y="34"/>
                    </a:lnTo>
                    <a:lnTo>
                      <a:pt x="833" y="33"/>
                    </a:lnTo>
                    <a:lnTo>
                      <a:pt x="835" y="25"/>
                    </a:lnTo>
                    <a:lnTo>
                      <a:pt x="807" y="22"/>
                    </a:lnTo>
                    <a:lnTo>
                      <a:pt x="800" y="5"/>
                    </a:lnTo>
                    <a:lnTo>
                      <a:pt x="780" y="0"/>
                    </a:lnTo>
                    <a:lnTo>
                      <a:pt x="664" y="24"/>
                    </a:lnTo>
                    <a:lnTo>
                      <a:pt x="114" y="124"/>
                    </a:lnTo>
                    <a:lnTo>
                      <a:pt x="105" y="68"/>
                    </a:lnTo>
                    <a:lnTo>
                      <a:pt x="83" y="89"/>
                    </a:lnTo>
                    <a:lnTo>
                      <a:pt x="53" y="97"/>
                    </a:lnTo>
                    <a:lnTo>
                      <a:pt x="0" y="147"/>
                    </a:lnTo>
                    <a:lnTo>
                      <a:pt x="72" y="616"/>
                    </a:lnTo>
                    <a:lnTo>
                      <a:pt x="237" y="590"/>
                    </a:lnTo>
                    <a:lnTo>
                      <a:pt x="817" y="482"/>
                    </a:lnTo>
                    <a:lnTo>
                      <a:pt x="834" y="452"/>
                    </a:lnTo>
                    <a:lnTo>
                      <a:pt x="853" y="447"/>
                    </a:lnTo>
                    <a:lnTo>
                      <a:pt x="874" y="455"/>
                    </a:lnTo>
                    <a:lnTo>
                      <a:pt x="882" y="445"/>
                    </a:lnTo>
                    <a:lnTo>
                      <a:pt x="913" y="429"/>
                    </a:lnTo>
                    <a:lnTo>
                      <a:pt x="916" y="423"/>
                    </a:lnTo>
                    <a:lnTo>
                      <a:pt x="911" y="414"/>
                    </a:lnTo>
                    <a:lnTo>
                      <a:pt x="963" y="357"/>
                    </a:lnTo>
                    <a:lnTo>
                      <a:pt x="963" y="357"/>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8" name="Freeform 27">
                <a:extLst>
                  <a:ext uri="{FF2B5EF4-FFF2-40B4-BE49-F238E27FC236}">
                    <a16:creationId xmlns:a16="http://schemas.microsoft.com/office/drawing/2014/main" id="{3485F52E-8E59-28A0-5B4C-637F10BBA6E5}"/>
                  </a:ext>
                </a:extLst>
              </p:cNvPr>
              <p:cNvSpPr>
                <a:spLocks/>
              </p:cNvSpPr>
              <p:nvPr/>
            </p:nvSpPr>
            <p:spPr bwMode="auto">
              <a:xfrm>
                <a:off x="2849" y="2636"/>
                <a:ext cx="348" cy="314"/>
              </a:xfrm>
              <a:custGeom>
                <a:avLst/>
                <a:gdLst>
                  <a:gd name="T0" fmla="*/ 810 w 905"/>
                  <a:gd name="T1" fmla="*/ 563 h 814"/>
                  <a:gd name="T2" fmla="*/ 668 w 905"/>
                  <a:gd name="T3" fmla="*/ 551 h 814"/>
                  <a:gd name="T4" fmla="*/ 688 w 905"/>
                  <a:gd name="T5" fmla="*/ 609 h 814"/>
                  <a:gd name="T6" fmla="*/ 746 w 905"/>
                  <a:gd name="T7" fmla="*/ 585 h 814"/>
                  <a:gd name="T8" fmla="*/ 767 w 905"/>
                  <a:gd name="T9" fmla="*/ 584 h 814"/>
                  <a:gd name="T10" fmla="*/ 790 w 905"/>
                  <a:gd name="T11" fmla="*/ 623 h 814"/>
                  <a:gd name="T12" fmla="*/ 846 w 905"/>
                  <a:gd name="T13" fmla="*/ 586 h 814"/>
                  <a:gd name="T14" fmla="*/ 862 w 905"/>
                  <a:gd name="T15" fmla="*/ 594 h 814"/>
                  <a:gd name="T16" fmla="*/ 820 w 905"/>
                  <a:gd name="T17" fmla="*/ 671 h 814"/>
                  <a:gd name="T18" fmla="*/ 807 w 905"/>
                  <a:gd name="T19" fmla="*/ 707 h 814"/>
                  <a:gd name="T20" fmla="*/ 889 w 905"/>
                  <a:gd name="T21" fmla="*/ 761 h 814"/>
                  <a:gd name="T22" fmla="*/ 901 w 905"/>
                  <a:gd name="T23" fmla="*/ 796 h 814"/>
                  <a:gd name="T24" fmla="*/ 826 w 905"/>
                  <a:gd name="T25" fmla="*/ 770 h 814"/>
                  <a:gd name="T26" fmla="*/ 762 w 905"/>
                  <a:gd name="T27" fmla="*/ 734 h 814"/>
                  <a:gd name="T28" fmla="*/ 739 w 905"/>
                  <a:gd name="T29" fmla="*/ 739 h 814"/>
                  <a:gd name="T30" fmla="*/ 738 w 905"/>
                  <a:gd name="T31" fmla="*/ 763 h 814"/>
                  <a:gd name="T32" fmla="*/ 666 w 905"/>
                  <a:gd name="T33" fmla="*/ 786 h 814"/>
                  <a:gd name="T34" fmla="*/ 632 w 905"/>
                  <a:gd name="T35" fmla="*/ 784 h 814"/>
                  <a:gd name="T36" fmla="*/ 577 w 905"/>
                  <a:gd name="T37" fmla="*/ 792 h 814"/>
                  <a:gd name="T38" fmla="*/ 529 w 905"/>
                  <a:gd name="T39" fmla="*/ 782 h 814"/>
                  <a:gd name="T40" fmla="*/ 469 w 905"/>
                  <a:gd name="T41" fmla="*/ 724 h 814"/>
                  <a:gd name="T42" fmla="*/ 392 w 905"/>
                  <a:gd name="T43" fmla="*/ 677 h 814"/>
                  <a:gd name="T44" fmla="*/ 351 w 905"/>
                  <a:gd name="T45" fmla="*/ 688 h 814"/>
                  <a:gd name="T46" fmla="*/ 333 w 905"/>
                  <a:gd name="T47" fmla="*/ 726 h 814"/>
                  <a:gd name="T48" fmla="*/ 42 w 905"/>
                  <a:gd name="T49" fmla="*/ 703 h 814"/>
                  <a:gd name="T50" fmla="*/ 42 w 905"/>
                  <a:gd name="T51" fmla="*/ 665 h 814"/>
                  <a:gd name="T52" fmla="*/ 64 w 905"/>
                  <a:gd name="T53" fmla="*/ 628 h 814"/>
                  <a:gd name="T54" fmla="*/ 66 w 905"/>
                  <a:gd name="T55" fmla="*/ 582 h 814"/>
                  <a:gd name="T56" fmla="*/ 68 w 905"/>
                  <a:gd name="T57" fmla="*/ 547 h 814"/>
                  <a:gd name="T58" fmla="*/ 91 w 905"/>
                  <a:gd name="T59" fmla="*/ 470 h 814"/>
                  <a:gd name="T60" fmla="*/ 96 w 905"/>
                  <a:gd name="T61" fmla="*/ 445 h 814"/>
                  <a:gd name="T62" fmla="*/ 99 w 905"/>
                  <a:gd name="T63" fmla="*/ 426 h 814"/>
                  <a:gd name="T64" fmla="*/ 95 w 905"/>
                  <a:gd name="T65" fmla="*/ 394 h 814"/>
                  <a:gd name="T66" fmla="*/ 90 w 905"/>
                  <a:gd name="T67" fmla="*/ 392 h 814"/>
                  <a:gd name="T68" fmla="*/ 69 w 905"/>
                  <a:gd name="T69" fmla="*/ 366 h 814"/>
                  <a:gd name="T70" fmla="*/ 57 w 905"/>
                  <a:gd name="T71" fmla="*/ 333 h 814"/>
                  <a:gd name="T72" fmla="*/ 41 w 905"/>
                  <a:gd name="T73" fmla="*/ 309 h 814"/>
                  <a:gd name="T74" fmla="*/ 39 w 905"/>
                  <a:gd name="T75" fmla="*/ 269 h 814"/>
                  <a:gd name="T76" fmla="*/ 0 w 905"/>
                  <a:gd name="T77" fmla="*/ 14 h 814"/>
                  <a:gd name="T78" fmla="*/ 503 w 905"/>
                  <a:gd name="T79" fmla="*/ 8 h 814"/>
                  <a:gd name="T80" fmla="*/ 507 w 905"/>
                  <a:gd name="T81" fmla="*/ 52 h 814"/>
                  <a:gd name="T82" fmla="*/ 506 w 905"/>
                  <a:gd name="T83" fmla="*/ 76 h 814"/>
                  <a:gd name="T84" fmla="*/ 519 w 905"/>
                  <a:gd name="T85" fmla="*/ 114 h 814"/>
                  <a:gd name="T86" fmla="*/ 535 w 905"/>
                  <a:gd name="T87" fmla="*/ 182 h 814"/>
                  <a:gd name="T88" fmla="*/ 526 w 905"/>
                  <a:gd name="T89" fmla="*/ 208 h 814"/>
                  <a:gd name="T90" fmla="*/ 469 w 905"/>
                  <a:gd name="T91" fmla="*/ 302 h 814"/>
                  <a:gd name="T92" fmla="*/ 459 w 905"/>
                  <a:gd name="T93" fmla="*/ 339 h 814"/>
                  <a:gd name="T94" fmla="*/ 432 w 905"/>
                  <a:gd name="T95" fmla="*/ 369 h 814"/>
                  <a:gd name="T96" fmla="*/ 432 w 905"/>
                  <a:gd name="T97" fmla="*/ 426 h 814"/>
                  <a:gd name="T98" fmla="*/ 777 w 905"/>
                  <a:gd name="T99" fmla="*/ 409 h 814"/>
                  <a:gd name="T100" fmla="*/ 770 w 905"/>
                  <a:gd name="T101" fmla="*/ 500 h 814"/>
                  <a:gd name="T102" fmla="*/ 810 w 905"/>
                  <a:gd name="T103" fmla="*/ 563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05" h="814">
                    <a:moveTo>
                      <a:pt x="810" y="563"/>
                    </a:moveTo>
                    <a:lnTo>
                      <a:pt x="810" y="563"/>
                    </a:lnTo>
                    <a:lnTo>
                      <a:pt x="709" y="536"/>
                    </a:lnTo>
                    <a:lnTo>
                      <a:pt x="668" y="551"/>
                    </a:lnTo>
                    <a:lnTo>
                      <a:pt x="660" y="587"/>
                    </a:lnTo>
                    <a:lnTo>
                      <a:pt x="688" y="609"/>
                    </a:lnTo>
                    <a:lnTo>
                      <a:pt x="721" y="605"/>
                    </a:lnTo>
                    <a:lnTo>
                      <a:pt x="746" y="585"/>
                    </a:lnTo>
                    <a:lnTo>
                      <a:pt x="759" y="583"/>
                    </a:lnTo>
                    <a:lnTo>
                      <a:pt x="767" y="584"/>
                    </a:lnTo>
                    <a:lnTo>
                      <a:pt x="777" y="622"/>
                    </a:lnTo>
                    <a:lnTo>
                      <a:pt x="790" y="623"/>
                    </a:lnTo>
                    <a:lnTo>
                      <a:pt x="809" y="605"/>
                    </a:lnTo>
                    <a:lnTo>
                      <a:pt x="846" y="586"/>
                    </a:lnTo>
                    <a:lnTo>
                      <a:pt x="854" y="587"/>
                    </a:lnTo>
                    <a:lnTo>
                      <a:pt x="862" y="594"/>
                    </a:lnTo>
                    <a:lnTo>
                      <a:pt x="856" y="642"/>
                    </a:lnTo>
                    <a:lnTo>
                      <a:pt x="820" y="671"/>
                    </a:lnTo>
                    <a:lnTo>
                      <a:pt x="807" y="698"/>
                    </a:lnTo>
                    <a:lnTo>
                      <a:pt x="807" y="707"/>
                    </a:lnTo>
                    <a:lnTo>
                      <a:pt x="833" y="737"/>
                    </a:lnTo>
                    <a:lnTo>
                      <a:pt x="889" y="761"/>
                    </a:lnTo>
                    <a:lnTo>
                      <a:pt x="905" y="781"/>
                    </a:lnTo>
                    <a:lnTo>
                      <a:pt x="901" y="796"/>
                    </a:lnTo>
                    <a:lnTo>
                      <a:pt x="864" y="814"/>
                    </a:lnTo>
                    <a:lnTo>
                      <a:pt x="826" y="770"/>
                    </a:lnTo>
                    <a:lnTo>
                      <a:pt x="787" y="755"/>
                    </a:lnTo>
                    <a:lnTo>
                      <a:pt x="762" y="734"/>
                    </a:lnTo>
                    <a:lnTo>
                      <a:pt x="745" y="734"/>
                    </a:lnTo>
                    <a:lnTo>
                      <a:pt x="739" y="739"/>
                    </a:lnTo>
                    <a:lnTo>
                      <a:pt x="742" y="752"/>
                    </a:lnTo>
                    <a:lnTo>
                      <a:pt x="738" y="763"/>
                    </a:lnTo>
                    <a:lnTo>
                      <a:pt x="716" y="791"/>
                    </a:lnTo>
                    <a:lnTo>
                      <a:pt x="666" y="786"/>
                    </a:lnTo>
                    <a:lnTo>
                      <a:pt x="650" y="795"/>
                    </a:lnTo>
                    <a:lnTo>
                      <a:pt x="632" y="784"/>
                    </a:lnTo>
                    <a:lnTo>
                      <a:pt x="605" y="799"/>
                    </a:lnTo>
                    <a:lnTo>
                      <a:pt x="577" y="792"/>
                    </a:lnTo>
                    <a:lnTo>
                      <a:pt x="567" y="783"/>
                    </a:lnTo>
                    <a:lnTo>
                      <a:pt x="529" y="782"/>
                    </a:lnTo>
                    <a:lnTo>
                      <a:pt x="489" y="728"/>
                    </a:lnTo>
                    <a:lnTo>
                      <a:pt x="469" y="724"/>
                    </a:lnTo>
                    <a:lnTo>
                      <a:pt x="446" y="701"/>
                    </a:lnTo>
                    <a:lnTo>
                      <a:pt x="392" y="677"/>
                    </a:lnTo>
                    <a:lnTo>
                      <a:pt x="361" y="677"/>
                    </a:lnTo>
                    <a:lnTo>
                      <a:pt x="351" y="688"/>
                    </a:lnTo>
                    <a:lnTo>
                      <a:pt x="353" y="706"/>
                    </a:lnTo>
                    <a:lnTo>
                      <a:pt x="333" y="726"/>
                    </a:lnTo>
                    <a:lnTo>
                      <a:pt x="144" y="686"/>
                    </a:lnTo>
                    <a:lnTo>
                      <a:pt x="42" y="703"/>
                    </a:lnTo>
                    <a:lnTo>
                      <a:pt x="25" y="682"/>
                    </a:lnTo>
                    <a:lnTo>
                      <a:pt x="42" y="665"/>
                    </a:lnTo>
                    <a:lnTo>
                      <a:pt x="52" y="643"/>
                    </a:lnTo>
                    <a:lnTo>
                      <a:pt x="64" y="628"/>
                    </a:lnTo>
                    <a:lnTo>
                      <a:pt x="69" y="611"/>
                    </a:lnTo>
                    <a:lnTo>
                      <a:pt x="66" y="582"/>
                    </a:lnTo>
                    <a:lnTo>
                      <a:pt x="58" y="569"/>
                    </a:lnTo>
                    <a:lnTo>
                      <a:pt x="68" y="547"/>
                    </a:lnTo>
                    <a:lnTo>
                      <a:pt x="61" y="527"/>
                    </a:lnTo>
                    <a:lnTo>
                      <a:pt x="91" y="470"/>
                    </a:lnTo>
                    <a:lnTo>
                      <a:pt x="89" y="455"/>
                    </a:lnTo>
                    <a:lnTo>
                      <a:pt x="96" y="445"/>
                    </a:lnTo>
                    <a:lnTo>
                      <a:pt x="89" y="432"/>
                    </a:lnTo>
                    <a:lnTo>
                      <a:pt x="99" y="426"/>
                    </a:lnTo>
                    <a:lnTo>
                      <a:pt x="91" y="413"/>
                    </a:lnTo>
                    <a:lnTo>
                      <a:pt x="95" y="394"/>
                    </a:lnTo>
                    <a:lnTo>
                      <a:pt x="89" y="393"/>
                    </a:lnTo>
                    <a:lnTo>
                      <a:pt x="90" y="392"/>
                    </a:lnTo>
                    <a:lnTo>
                      <a:pt x="83" y="391"/>
                    </a:lnTo>
                    <a:lnTo>
                      <a:pt x="69" y="366"/>
                    </a:lnTo>
                    <a:lnTo>
                      <a:pt x="74" y="355"/>
                    </a:lnTo>
                    <a:lnTo>
                      <a:pt x="57" y="333"/>
                    </a:lnTo>
                    <a:lnTo>
                      <a:pt x="60" y="325"/>
                    </a:lnTo>
                    <a:lnTo>
                      <a:pt x="41" y="309"/>
                    </a:lnTo>
                    <a:lnTo>
                      <a:pt x="44" y="286"/>
                    </a:lnTo>
                    <a:lnTo>
                      <a:pt x="39" y="269"/>
                    </a:lnTo>
                    <a:lnTo>
                      <a:pt x="2" y="225"/>
                    </a:lnTo>
                    <a:lnTo>
                      <a:pt x="0" y="14"/>
                    </a:lnTo>
                    <a:lnTo>
                      <a:pt x="506" y="0"/>
                    </a:lnTo>
                    <a:lnTo>
                      <a:pt x="503" y="8"/>
                    </a:lnTo>
                    <a:lnTo>
                      <a:pt x="520" y="18"/>
                    </a:lnTo>
                    <a:lnTo>
                      <a:pt x="507" y="52"/>
                    </a:lnTo>
                    <a:lnTo>
                      <a:pt x="522" y="65"/>
                    </a:lnTo>
                    <a:lnTo>
                      <a:pt x="506" y="76"/>
                    </a:lnTo>
                    <a:lnTo>
                      <a:pt x="519" y="95"/>
                    </a:lnTo>
                    <a:lnTo>
                      <a:pt x="519" y="114"/>
                    </a:lnTo>
                    <a:lnTo>
                      <a:pt x="555" y="142"/>
                    </a:lnTo>
                    <a:lnTo>
                      <a:pt x="535" y="182"/>
                    </a:lnTo>
                    <a:lnTo>
                      <a:pt x="522" y="183"/>
                    </a:lnTo>
                    <a:lnTo>
                      <a:pt x="526" y="208"/>
                    </a:lnTo>
                    <a:lnTo>
                      <a:pt x="479" y="249"/>
                    </a:lnTo>
                    <a:lnTo>
                      <a:pt x="469" y="302"/>
                    </a:lnTo>
                    <a:lnTo>
                      <a:pt x="452" y="317"/>
                    </a:lnTo>
                    <a:lnTo>
                      <a:pt x="459" y="339"/>
                    </a:lnTo>
                    <a:lnTo>
                      <a:pt x="454" y="361"/>
                    </a:lnTo>
                    <a:lnTo>
                      <a:pt x="432" y="369"/>
                    </a:lnTo>
                    <a:lnTo>
                      <a:pt x="447" y="409"/>
                    </a:lnTo>
                    <a:lnTo>
                      <a:pt x="432" y="426"/>
                    </a:lnTo>
                    <a:lnTo>
                      <a:pt x="433" y="424"/>
                    </a:lnTo>
                    <a:lnTo>
                      <a:pt x="777" y="409"/>
                    </a:lnTo>
                    <a:lnTo>
                      <a:pt x="761" y="478"/>
                    </a:lnTo>
                    <a:lnTo>
                      <a:pt x="770" y="500"/>
                    </a:lnTo>
                    <a:lnTo>
                      <a:pt x="793" y="520"/>
                    </a:lnTo>
                    <a:lnTo>
                      <a:pt x="810" y="563"/>
                    </a:lnTo>
                    <a:close/>
                  </a:path>
                </a:pathLst>
              </a:custGeom>
              <a:solidFill>
                <a:srgbClr val="F7A51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9" name="Freeform 28">
                <a:extLst>
                  <a:ext uri="{FF2B5EF4-FFF2-40B4-BE49-F238E27FC236}">
                    <a16:creationId xmlns:a16="http://schemas.microsoft.com/office/drawing/2014/main" id="{4D4D8A06-02B2-E700-0ACF-A38209B5DF7A}"/>
                  </a:ext>
                </a:extLst>
              </p:cNvPr>
              <p:cNvSpPr>
                <a:spLocks/>
              </p:cNvSpPr>
              <p:nvPr/>
            </p:nvSpPr>
            <p:spPr bwMode="auto">
              <a:xfrm>
                <a:off x="2849" y="2636"/>
                <a:ext cx="348" cy="314"/>
              </a:xfrm>
              <a:custGeom>
                <a:avLst/>
                <a:gdLst>
                  <a:gd name="T0" fmla="*/ 810 w 905"/>
                  <a:gd name="T1" fmla="*/ 563 h 814"/>
                  <a:gd name="T2" fmla="*/ 668 w 905"/>
                  <a:gd name="T3" fmla="*/ 551 h 814"/>
                  <a:gd name="T4" fmla="*/ 688 w 905"/>
                  <a:gd name="T5" fmla="*/ 609 h 814"/>
                  <a:gd name="T6" fmla="*/ 746 w 905"/>
                  <a:gd name="T7" fmla="*/ 585 h 814"/>
                  <a:gd name="T8" fmla="*/ 767 w 905"/>
                  <a:gd name="T9" fmla="*/ 584 h 814"/>
                  <a:gd name="T10" fmla="*/ 790 w 905"/>
                  <a:gd name="T11" fmla="*/ 623 h 814"/>
                  <a:gd name="T12" fmla="*/ 846 w 905"/>
                  <a:gd name="T13" fmla="*/ 586 h 814"/>
                  <a:gd name="T14" fmla="*/ 862 w 905"/>
                  <a:gd name="T15" fmla="*/ 594 h 814"/>
                  <a:gd name="T16" fmla="*/ 820 w 905"/>
                  <a:gd name="T17" fmla="*/ 671 h 814"/>
                  <a:gd name="T18" fmla="*/ 807 w 905"/>
                  <a:gd name="T19" fmla="*/ 707 h 814"/>
                  <a:gd name="T20" fmla="*/ 889 w 905"/>
                  <a:gd name="T21" fmla="*/ 761 h 814"/>
                  <a:gd name="T22" fmla="*/ 901 w 905"/>
                  <a:gd name="T23" fmla="*/ 796 h 814"/>
                  <a:gd name="T24" fmla="*/ 826 w 905"/>
                  <a:gd name="T25" fmla="*/ 770 h 814"/>
                  <a:gd name="T26" fmla="*/ 762 w 905"/>
                  <a:gd name="T27" fmla="*/ 734 h 814"/>
                  <a:gd name="T28" fmla="*/ 739 w 905"/>
                  <a:gd name="T29" fmla="*/ 739 h 814"/>
                  <a:gd name="T30" fmla="*/ 738 w 905"/>
                  <a:gd name="T31" fmla="*/ 763 h 814"/>
                  <a:gd name="T32" fmla="*/ 666 w 905"/>
                  <a:gd name="T33" fmla="*/ 786 h 814"/>
                  <a:gd name="T34" fmla="*/ 632 w 905"/>
                  <a:gd name="T35" fmla="*/ 784 h 814"/>
                  <a:gd name="T36" fmla="*/ 577 w 905"/>
                  <a:gd name="T37" fmla="*/ 792 h 814"/>
                  <a:gd name="T38" fmla="*/ 529 w 905"/>
                  <a:gd name="T39" fmla="*/ 782 h 814"/>
                  <a:gd name="T40" fmla="*/ 469 w 905"/>
                  <a:gd name="T41" fmla="*/ 724 h 814"/>
                  <a:gd name="T42" fmla="*/ 392 w 905"/>
                  <a:gd name="T43" fmla="*/ 677 h 814"/>
                  <a:gd name="T44" fmla="*/ 351 w 905"/>
                  <a:gd name="T45" fmla="*/ 688 h 814"/>
                  <a:gd name="T46" fmla="*/ 333 w 905"/>
                  <a:gd name="T47" fmla="*/ 726 h 814"/>
                  <a:gd name="T48" fmla="*/ 42 w 905"/>
                  <a:gd name="T49" fmla="*/ 703 h 814"/>
                  <a:gd name="T50" fmla="*/ 42 w 905"/>
                  <a:gd name="T51" fmla="*/ 665 h 814"/>
                  <a:gd name="T52" fmla="*/ 64 w 905"/>
                  <a:gd name="T53" fmla="*/ 628 h 814"/>
                  <a:gd name="T54" fmla="*/ 66 w 905"/>
                  <a:gd name="T55" fmla="*/ 582 h 814"/>
                  <a:gd name="T56" fmla="*/ 68 w 905"/>
                  <a:gd name="T57" fmla="*/ 547 h 814"/>
                  <a:gd name="T58" fmla="*/ 91 w 905"/>
                  <a:gd name="T59" fmla="*/ 470 h 814"/>
                  <a:gd name="T60" fmla="*/ 96 w 905"/>
                  <a:gd name="T61" fmla="*/ 445 h 814"/>
                  <a:gd name="T62" fmla="*/ 99 w 905"/>
                  <a:gd name="T63" fmla="*/ 426 h 814"/>
                  <a:gd name="T64" fmla="*/ 95 w 905"/>
                  <a:gd name="T65" fmla="*/ 394 h 814"/>
                  <a:gd name="T66" fmla="*/ 90 w 905"/>
                  <a:gd name="T67" fmla="*/ 392 h 814"/>
                  <a:gd name="T68" fmla="*/ 69 w 905"/>
                  <a:gd name="T69" fmla="*/ 366 h 814"/>
                  <a:gd name="T70" fmla="*/ 57 w 905"/>
                  <a:gd name="T71" fmla="*/ 333 h 814"/>
                  <a:gd name="T72" fmla="*/ 41 w 905"/>
                  <a:gd name="T73" fmla="*/ 309 h 814"/>
                  <a:gd name="T74" fmla="*/ 39 w 905"/>
                  <a:gd name="T75" fmla="*/ 269 h 814"/>
                  <a:gd name="T76" fmla="*/ 0 w 905"/>
                  <a:gd name="T77" fmla="*/ 14 h 814"/>
                  <a:gd name="T78" fmla="*/ 503 w 905"/>
                  <a:gd name="T79" fmla="*/ 8 h 814"/>
                  <a:gd name="T80" fmla="*/ 507 w 905"/>
                  <a:gd name="T81" fmla="*/ 52 h 814"/>
                  <a:gd name="T82" fmla="*/ 506 w 905"/>
                  <a:gd name="T83" fmla="*/ 76 h 814"/>
                  <a:gd name="T84" fmla="*/ 519 w 905"/>
                  <a:gd name="T85" fmla="*/ 114 h 814"/>
                  <a:gd name="T86" fmla="*/ 535 w 905"/>
                  <a:gd name="T87" fmla="*/ 182 h 814"/>
                  <a:gd name="T88" fmla="*/ 526 w 905"/>
                  <a:gd name="T89" fmla="*/ 208 h 814"/>
                  <a:gd name="T90" fmla="*/ 469 w 905"/>
                  <a:gd name="T91" fmla="*/ 302 h 814"/>
                  <a:gd name="T92" fmla="*/ 459 w 905"/>
                  <a:gd name="T93" fmla="*/ 339 h 814"/>
                  <a:gd name="T94" fmla="*/ 432 w 905"/>
                  <a:gd name="T95" fmla="*/ 369 h 814"/>
                  <a:gd name="T96" fmla="*/ 432 w 905"/>
                  <a:gd name="T97" fmla="*/ 426 h 814"/>
                  <a:gd name="T98" fmla="*/ 777 w 905"/>
                  <a:gd name="T99" fmla="*/ 409 h 814"/>
                  <a:gd name="T100" fmla="*/ 770 w 905"/>
                  <a:gd name="T101" fmla="*/ 500 h 814"/>
                  <a:gd name="T102" fmla="*/ 810 w 905"/>
                  <a:gd name="T103" fmla="*/ 563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05" h="814">
                    <a:moveTo>
                      <a:pt x="810" y="563"/>
                    </a:moveTo>
                    <a:lnTo>
                      <a:pt x="810" y="563"/>
                    </a:lnTo>
                    <a:lnTo>
                      <a:pt x="709" y="536"/>
                    </a:lnTo>
                    <a:lnTo>
                      <a:pt x="668" y="551"/>
                    </a:lnTo>
                    <a:lnTo>
                      <a:pt x="660" y="587"/>
                    </a:lnTo>
                    <a:lnTo>
                      <a:pt x="688" y="609"/>
                    </a:lnTo>
                    <a:lnTo>
                      <a:pt x="721" y="605"/>
                    </a:lnTo>
                    <a:lnTo>
                      <a:pt x="746" y="585"/>
                    </a:lnTo>
                    <a:lnTo>
                      <a:pt x="759" y="583"/>
                    </a:lnTo>
                    <a:lnTo>
                      <a:pt x="767" y="584"/>
                    </a:lnTo>
                    <a:lnTo>
                      <a:pt x="777" y="622"/>
                    </a:lnTo>
                    <a:lnTo>
                      <a:pt x="790" y="623"/>
                    </a:lnTo>
                    <a:lnTo>
                      <a:pt x="809" y="605"/>
                    </a:lnTo>
                    <a:lnTo>
                      <a:pt x="846" y="586"/>
                    </a:lnTo>
                    <a:lnTo>
                      <a:pt x="854" y="587"/>
                    </a:lnTo>
                    <a:lnTo>
                      <a:pt x="862" y="594"/>
                    </a:lnTo>
                    <a:lnTo>
                      <a:pt x="856" y="642"/>
                    </a:lnTo>
                    <a:lnTo>
                      <a:pt x="820" y="671"/>
                    </a:lnTo>
                    <a:lnTo>
                      <a:pt x="807" y="698"/>
                    </a:lnTo>
                    <a:lnTo>
                      <a:pt x="807" y="707"/>
                    </a:lnTo>
                    <a:lnTo>
                      <a:pt x="833" y="737"/>
                    </a:lnTo>
                    <a:lnTo>
                      <a:pt x="889" y="761"/>
                    </a:lnTo>
                    <a:lnTo>
                      <a:pt x="905" y="781"/>
                    </a:lnTo>
                    <a:lnTo>
                      <a:pt x="901" y="796"/>
                    </a:lnTo>
                    <a:lnTo>
                      <a:pt x="864" y="814"/>
                    </a:lnTo>
                    <a:lnTo>
                      <a:pt x="826" y="770"/>
                    </a:lnTo>
                    <a:lnTo>
                      <a:pt x="787" y="755"/>
                    </a:lnTo>
                    <a:lnTo>
                      <a:pt x="762" y="734"/>
                    </a:lnTo>
                    <a:lnTo>
                      <a:pt x="745" y="734"/>
                    </a:lnTo>
                    <a:lnTo>
                      <a:pt x="739" y="739"/>
                    </a:lnTo>
                    <a:lnTo>
                      <a:pt x="742" y="752"/>
                    </a:lnTo>
                    <a:lnTo>
                      <a:pt x="738" y="763"/>
                    </a:lnTo>
                    <a:lnTo>
                      <a:pt x="716" y="791"/>
                    </a:lnTo>
                    <a:lnTo>
                      <a:pt x="666" y="786"/>
                    </a:lnTo>
                    <a:lnTo>
                      <a:pt x="650" y="795"/>
                    </a:lnTo>
                    <a:lnTo>
                      <a:pt x="632" y="784"/>
                    </a:lnTo>
                    <a:lnTo>
                      <a:pt x="605" y="799"/>
                    </a:lnTo>
                    <a:lnTo>
                      <a:pt x="577" y="792"/>
                    </a:lnTo>
                    <a:lnTo>
                      <a:pt x="567" y="783"/>
                    </a:lnTo>
                    <a:lnTo>
                      <a:pt x="529" y="782"/>
                    </a:lnTo>
                    <a:lnTo>
                      <a:pt x="489" y="728"/>
                    </a:lnTo>
                    <a:lnTo>
                      <a:pt x="469" y="724"/>
                    </a:lnTo>
                    <a:lnTo>
                      <a:pt x="446" y="701"/>
                    </a:lnTo>
                    <a:lnTo>
                      <a:pt x="392" y="677"/>
                    </a:lnTo>
                    <a:lnTo>
                      <a:pt x="361" y="677"/>
                    </a:lnTo>
                    <a:lnTo>
                      <a:pt x="351" y="688"/>
                    </a:lnTo>
                    <a:lnTo>
                      <a:pt x="353" y="706"/>
                    </a:lnTo>
                    <a:lnTo>
                      <a:pt x="333" y="726"/>
                    </a:lnTo>
                    <a:lnTo>
                      <a:pt x="144" y="686"/>
                    </a:lnTo>
                    <a:lnTo>
                      <a:pt x="42" y="703"/>
                    </a:lnTo>
                    <a:lnTo>
                      <a:pt x="25" y="682"/>
                    </a:lnTo>
                    <a:lnTo>
                      <a:pt x="42" y="665"/>
                    </a:lnTo>
                    <a:lnTo>
                      <a:pt x="52" y="643"/>
                    </a:lnTo>
                    <a:lnTo>
                      <a:pt x="64" y="628"/>
                    </a:lnTo>
                    <a:lnTo>
                      <a:pt x="69" y="611"/>
                    </a:lnTo>
                    <a:lnTo>
                      <a:pt x="66" y="582"/>
                    </a:lnTo>
                    <a:lnTo>
                      <a:pt x="58" y="569"/>
                    </a:lnTo>
                    <a:lnTo>
                      <a:pt x="68" y="547"/>
                    </a:lnTo>
                    <a:lnTo>
                      <a:pt x="61" y="527"/>
                    </a:lnTo>
                    <a:lnTo>
                      <a:pt x="91" y="470"/>
                    </a:lnTo>
                    <a:lnTo>
                      <a:pt x="89" y="455"/>
                    </a:lnTo>
                    <a:lnTo>
                      <a:pt x="96" y="445"/>
                    </a:lnTo>
                    <a:lnTo>
                      <a:pt x="89" y="432"/>
                    </a:lnTo>
                    <a:lnTo>
                      <a:pt x="99" y="426"/>
                    </a:lnTo>
                    <a:lnTo>
                      <a:pt x="91" y="413"/>
                    </a:lnTo>
                    <a:lnTo>
                      <a:pt x="95" y="394"/>
                    </a:lnTo>
                    <a:lnTo>
                      <a:pt x="89" y="393"/>
                    </a:lnTo>
                    <a:lnTo>
                      <a:pt x="90" y="392"/>
                    </a:lnTo>
                    <a:lnTo>
                      <a:pt x="83" y="391"/>
                    </a:lnTo>
                    <a:lnTo>
                      <a:pt x="69" y="366"/>
                    </a:lnTo>
                    <a:lnTo>
                      <a:pt x="74" y="355"/>
                    </a:lnTo>
                    <a:lnTo>
                      <a:pt x="57" y="333"/>
                    </a:lnTo>
                    <a:lnTo>
                      <a:pt x="60" y="325"/>
                    </a:lnTo>
                    <a:lnTo>
                      <a:pt x="41" y="309"/>
                    </a:lnTo>
                    <a:lnTo>
                      <a:pt x="44" y="286"/>
                    </a:lnTo>
                    <a:lnTo>
                      <a:pt x="39" y="269"/>
                    </a:lnTo>
                    <a:lnTo>
                      <a:pt x="2" y="225"/>
                    </a:lnTo>
                    <a:lnTo>
                      <a:pt x="0" y="14"/>
                    </a:lnTo>
                    <a:lnTo>
                      <a:pt x="506" y="0"/>
                    </a:lnTo>
                    <a:lnTo>
                      <a:pt x="503" y="8"/>
                    </a:lnTo>
                    <a:lnTo>
                      <a:pt x="520" y="18"/>
                    </a:lnTo>
                    <a:lnTo>
                      <a:pt x="507" y="52"/>
                    </a:lnTo>
                    <a:lnTo>
                      <a:pt x="522" y="65"/>
                    </a:lnTo>
                    <a:lnTo>
                      <a:pt x="506" y="76"/>
                    </a:lnTo>
                    <a:lnTo>
                      <a:pt x="519" y="95"/>
                    </a:lnTo>
                    <a:lnTo>
                      <a:pt x="519" y="114"/>
                    </a:lnTo>
                    <a:lnTo>
                      <a:pt x="555" y="142"/>
                    </a:lnTo>
                    <a:lnTo>
                      <a:pt x="535" y="182"/>
                    </a:lnTo>
                    <a:lnTo>
                      <a:pt x="522" y="183"/>
                    </a:lnTo>
                    <a:lnTo>
                      <a:pt x="526" y="208"/>
                    </a:lnTo>
                    <a:lnTo>
                      <a:pt x="479" y="249"/>
                    </a:lnTo>
                    <a:lnTo>
                      <a:pt x="469" y="302"/>
                    </a:lnTo>
                    <a:lnTo>
                      <a:pt x="452" y="317"/>
                    </a:lnTo>
                    <a:lnTo>
                      <a:pt x="459" y="339"/>
                    </a:lnTo>
                    <a:lnTo>
                      <a:pt x="454" y="361"/>
                    </a:lnTo>
                    <a:lnTo>
                      <a:pt x="432" y="369"/>
                    </a:lnTo>
                    <a:lnTo>
                      <a:pt x="447" y="409"/>
                    </a:lnTo>
                    <a:lnTo>
                      <a:pt x="432" y="426"/>
                    </a:lnTo>
                    <a:lnTo>
                      <a:pt x="433" y="424"/>
                    </a:lnTo>
                    <a:lnTo>
                      <a:pt x="777" y="409"/>
                    </a:lnTo>
                    <a:lnTo>
                      <a:pt x="761" y="478"/>
                    </a:lnTo>
                    <a:lnTo>
                      <a:pt x="770" y="500"/>
                    </a:lnTo>
                    <a:lnTo>
                      <a:pt x="793" y="520"/>
                    </a:lnTo>
                    <a:lnTo>
                      <a:pt x="810" y="563"/>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0" name="Freeform 29">
                <a:extLst>
                  <a:ext uri="{FF2B5EF4-FFF2-40B4-BE49-F238E27FC236}">
                    <a16:creationId xmlns:a16="http://schemas.microsoft.com/office/drawing/2014/main" id="{66DE1D04-C46B-C143-4CE4-64A065E75B2E}"/>
                  </a:ext>
                </a:extLst>
              </p:cNvPr>
              <p:cNvSpPr>
                <a:spLocks/>
              </p:cNvSpPr>
              <p:nvPr/>
            </p:nvSpPr>
            <p:spPr bwMode="auto">
              <a:xfrm>
                <a:off x="4009" y="1506"/>
                <a:ext cx="108" cy="200"/>
              </a:xfrm>
              <a:custGeom>
                <a:avLst/>
                <a:gdLst>
                  <a:gd name="T0" fmla="*/ 239 w 280"/>
                  <a:gd name="T1" fmla="*/ 490 h 518"/>
                  <a:gd name="T2" fmla="*/ 239 w 280"/>
                  <a:gd name="T3" fmla="*/ 490 h 518"/>
                  <a:gd name="T4" fmla="*/ 218 w 280"/>
                  <a:gd name="T5" fmla="*/ 467 h 518"/>
                  <a:gd name="T6" fmla="*/ 225 w 280"/>
                  <a:gd name="T7" fmla="*/ 434 h 518"/>
                  <a:gd name="T8" fmla="*/ 209 w 280"/>
                  <a:gd name="T9" fmla="*/ 323 h 518"/>
                  <a:gd name="T10" fmla="*/ 232 w 280"/>
                  <a:gd name="T11" fmla="*/ 225 h 518"/>
                  <a:gd name="T12" fmla="*/ 225 w 280"/>
                  <a:gd name="T13" fmla="*/ 154 h 518"/>
                  <a:gd name="T14" fmla="*/ 249 w 280"/>
                  <a:gd name="T15" fmla="*/ 139 h 518"/>
                  <a:gd name="T16" fmla="*/ 278 w 280"/>
                  <a:gd name="T17" fmla="*/ 95 h 518"/>
                  <a:gd name="T18" fmla="*/ 280 w 280"/>
                  <a:gd name="T19" fmla="*/ 79 h 518"/>
                  <a:gd name="T20" fmla="*/ 259 w 280"/>
                  <a:gd name="T21" fmla="*/ 50 h 518"/>
                  <a:gd name="T22" fmla="*/ 270 w 280"/>
                  <a:gd name="T23" fmla="*/ 15 h 518"/>
                  <a:gd name="T24" fmla="*/ 262 w 280"/>
                  <a:gd name="T25" fmla="*/ 0 h 518"/>
                  <a:gd name="T26" fmla="*/ 0 w 280"/>
                  <a:gd name="T27" fmla="*/ 64 h 518"/>
                  <a:gd name="T28" fmla="*/ 6 w 280"/>
                  <a:gd name="T29" fmla="*/ 79 h 518"/>
                  <a:gd name="T30" fmla="*/ 3 w 280"/>
                  <a:gd name="T31" fmla="*/ 91 h 518"/>
                  <a:gd name="T32" fmla="*/ 12 w 280"/>
                  <a:gd name="T33" fmla="*/ 103 h 518"/>
                  <a:gd name="T34" fmla="*/ 14 w 280"/>
                  <a:gd name="T35" fmla="*/ 139 h 518"/>
                  <a:gd name="T36" fmla="*/ 34 w 280"/>
                  <a:gd name="T37" fmla="*/ 169 h 518"/>
                  <a:gd name="T38" fmla="*/ 32 w 280"/>
                  <a:gd name="T39" fmla="*/ 188 h 518"/>
                  <a:gd name="T40" fmla="*/ 40 w 280"/>
                  <a:gd name="T41" fmla="*/ 211 h 518"/>
                  <a:gd name="T42" fmla="*/ 33 w 280"/>
                  <a:gd name="T43" fmla="*/ 223 h 518"/>
                  <a:gd name="T44" fmla="*/ 31 w 280"/>
                  <a:gd name="T45" fmla="*/ 255 h 518"/>
                  <a:gd name="T46" fmla="*/ 56 w 280"/>
                  <a:gd name="T47" fmla="*/ 316 h 518"/>
                  <a:gd name="T48" fmla="*/ 53 w 280"/>
                  <a:gd name="T49" fmla="*/ 339 h 518"/>
                  <a:gd name="T50" fmla="*/ 59 w 280"/>
                  <a:gd name="T51" fmla="*/ 353 h 518"/>
                  <a:gd name="T52" fmla="*/ 71 w 280"/>
                  <a:gd name="T53" fmla="*/ 338 h 518"/>
                  <a:gd name="T54" fmla="*/ 85 w 280"/>
                  <a:gd name="T55" fmla="*/ 352 h 518"/>
                  <a:gd name="T56" fmla="*/ 112 w 280"/>
                  <a:gd name="T57" fmla="*/ 501 h 518"/>
                  <a:gd name="T58" fmla="*/ 121 w 280"/>
                  <a:gd name="T59" fmla="*/ 518 h 518"/>
                  <a:gd name="T60" fmla="*/ 239 w 280"/>
                  <a:gd name="T61" fmla="*/ 49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0" h="518">
                    <a:moveTo>
                      <a:pt x="239" y="490"/>
                    </a:moveTo>
                    <a:lnTo>
                      <a:pt x="239" y="490"/>
                    </a:lnTo>
                    <a:lnTo>
                      <a:pt x="218" y="467"/>
                    </a:lnTo>
                    <a:lnTo>
                      <a:pt x="225" y="434"/>
                    </a:lnTo>
                    <a:lnTo>
                      <a:pt x="209" y="323"/>
                    </a:lnTo>
                    <a:lnTo>
                      <a:pt x="232" y="225"/>
                    </a:lnTo>
                    <a:lnTo>
                      <a:pt x="225" y="154"/>
                    </a:lnTo>
                    <a:lnTo>
                      <a:pt x="249" y="139"/>
                    </a:lnTo>
                    <a:lnTo>
                      <a:pt x="278" y="95"/>
                    </a:lnTo>
                    <a:lnTo>
                      <a:pt x="280" y="79"/>
                    </a:lnTo>
                    <a:lnTo>
                      <a:pt x="259" y="50"/>
                    </a:lnTo>
                    <a:lnTo>
                      <a:pt x="270" y="15"/>
                    </a:lnTo>
                    <a:lnTo>
                      <a:pt x="262" y="0"/>
                    </a:lnTo>
                    <a:lnTo>
                      <a:pt x="0" y="64"/>
                    </a:lnTo>
                    <a:lnTo>
                      <a:pt x="6" y="79"/>
                    </a:lnTo>
                    <a:lnTo>
                      <a:pt x="3" y="91"/>
                    </a:lnTo>
                    <a:lnTo>
                      <a:pt x="12" y="103"/>
                    </a:lnTo>
                    <a:lnTo>
                      <a:pt x="14" y="139"/>
                    </a:lnTo>
                    <a:lnTo>
                      <a:pt x="34" y="169"/>
                    </a:lnTo>
                    <a:lnTo>
                      <a:pt x="32" y="188"/>
                    </a:lnTo>
                    <a:lnTo>
                      <a:pt x="40" y="211"/>
                    </a:lnTo>
                    <a:lnTo>
                      <a:pt x="33" y="223"/>
                    </a:lnTo>
                    <a:lnTo>
                      <a:pt x="31" y="255"/>
                    </a:lnTo>
                    <a:lnTo>
                      <a:pt x="56" y="316"/>
                    </a:lnTo>
                    <a:lnTo>
                      <a:pt x="53" y="339"/>
                    </a:lnTo>
                    <a:lnTo>
                      <a:pt x="59" y="353"/>
                    </a:lnTo>
                    <a:lnTo>
                      <a:pt x="71" y="338"/>
                    </a:lnTo>
                    <a:lnTo>
                      <a:pt x="85" y="352"/>
                    </a:lnTo>
                    <a:lnTo>
                      <a:pt x="112" y="501"/>
                    </a:lnTo>
                    <a:lnTo>
                      <a:pt x="121" y="518"/>
                    </a:lnTo>
                    <a:lnTo>
                      <a:pt x="239" y="490"/>
                    </a:lnTo>
                    <a:close/>
                  </a:path>
                </a:pathLst>
              </a:custGeom>
              <a:solidFill>
                <a:srgbClr val="871A54"/>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1" name="Freeform 30">
                <a:extLst>
                  <a:ext uri="{FF2B5EF4-FFF2-40B4-BE49-F238E27FC236}">
                    <a16:creationId xmlns:a16="http://schemas.microsoft.com/office/drawing/2014/main" id="{7994BBC5-675F-3A71-53A3-9F68459BABFB}"/>
                  </a:ext>
                </a:extLst>
              </p:cNvPr>
              <p:cNvSpPr>
                <a:spLocks/>
              </p:cNvSpPr>
              <p:nvPr/>
            </p:nvSpPr>
            <p:spPr bwMode="auto">
              <a:xfrm>
                <a:off x="4009" y="1506"/>
                <a:ext cx="108" cy="200"/>
              </a:xfrm>
              <a:custGeom>
                <a:avLst/>
                <a:gdLst>
                  <a:gd name="T0" fmla="*/ 239 w 280"/>
                  <a:gd name="T1" fmla="*/ 490 h 518"/>
                  <a:gd name="T2" fmla="*/ 239 w 280"/>
                  <a:gd name="T3" fmla="*/ 490 h 518"/>
                  <a:gd name="T4" fmla="*/ 218 w 280"/>
                  <a:gd name="T5" fmla="*/ 467 h 518"/>
                  <a:gd name="T6" fmla="*/ 225 w 280"/>
                  <a:gd name="T7" fmla="*/ 434 h 518"/>
                  <a:gd name="T8" fmla="*/ 209 w 280"/>
                  <a:gd name="T9" fmla="*/ 323 h 518"/>
                  <a:gd name="T10" fmla="*/ 232 w 280"/>
                  <a:gd name="T11" fmla="*/ 225 h 518"/>
                  <a:gd name="T12" fmla="*/ 225 w 280"/>
                  <a:gd name="T13" fmla="*/ 154 h 518"/>
                  <a:gd name="T14" fmla="*/ 249 w 280"/>
                  <a:gd name="T15" fmla="*/ 139 h 518"/>
                  <a:gd name="T16" fmla="*/ 278 w 280"/>
                  <a:gd name="T17" fmla="*/ 95 h 518"/>
                  <a:gd name="T18" fmla="*/ 280 w 280"/>
                  <a:gd name="T19" fmla="*/ 79 h 518"/>
                  <a:gd name="T20" fmla="*/ 259 w 280"/>
                  <a:gd name="T21" fmla="*/ 50 h 518"/>
                  <a:gd name="T22" fmla="*/ 270 w 280"/>
                  <a:gd name="T23" fmla="*/ 15 h 518"/>
                  <a:gd name="T24" fmla="*/ 262 w 280"/>
                  <a:gd name="T25" fmla="*/ 0 h 518"/>
                  <a:gd name="T26" fmla="*/ 0 w 280"/>
                  <a:gd name="T27" fmla="*/ 64 h 518"/>
                  <a:gd name="T28" fmla="*/ 6 w 280"/>
                  <a:gd name="T29" fmla="*/ 79 h 518"/>
                  <a:gd name="T30" fmla="*/ 3 w 280"/>
                  <a:gd name="T31" fmla="*/ 91 h 518"/>
                  <a:gd name="T32" fmla="*/ 12 w 280"/>
                  <a:gd name="T33" fmla="*/ 103 h 518"/>
                  <a:gd name="T34" fmla="*/ 14 w 280"/>
                  <a:gd name="T35" fmla="*/ 139 h 518"/>
                  <a:gd name="T36" fmla="*/ 34 w 280"/>
                  <a:gd name="T37" fmla="*/ 169 h 518"/>
                  <a:gd name="T38" fmla="*/ 32 w 280"/>
                  <a:gd name="T39" fmla="*/ 188 h 518"/>
                  <a:gd name="T40" fmla="*/ 40 w 280"/>
                  <a:gd name="T41" fmla="*/ 211 h 518"/>
                  <a:gd name="T42" fmla="*/ 33 w 280"/>
                  <a:gd name="T43" fmla="*/ 223 h 518"/>
                  <a:gd name="T44" fmla="*/ 31 w 280"/>
                  <a:gd name="T45" fmla="*/ 255 h 518"/>
                  <a:gd name="T46" fmla="*/ 56 w 280"/>
                  <a:gd name="T47" fmla="*/ 316 h 518"/>
                  <a:gd name="T48" fmla="*/ 53 w 280"/>
                  <a:gd name="T49" fmla="*/ 339 h 518"/>
                  <a:gd name="T50" fmla="*/ 59 w 280"/>
                  <a:gd name="T51" fmla="*/ 353 h 518"/>
                  <a:gd name="T52" fmla="*/ 71 w 280"/>
                  <a:gd name="T53" fmla="*/ 338 h 518"/>
                  <a:gd name="T54" fmla="*/ 85 w 280"/>
                  <a:gd name="T55" fmla="*/ 352 h 518"/>
                  <a:gd name="T56" fmla="*/ 112 w 280"/>
                  <a:gd name="T57" fmla="*/ 501 h 518"/>
                  <a:gd name="T58" fmla="*/ 121 w 280"/>
                  <a:gd name="T59" fmla="*/ 518 h 518"/>
                  <a:gd name="T60" fmla="*/ 239 w 280"/>
                  <a:gd name="T61" fmla="*/ 49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0" h="518">
                    <a:moveTo>
                      <a:pt x="239" y="490"/>
                    </a:moveTo>
                    <a:lnTo>
                      <a:pt x="239" y="490"/>
                    </a:lnTo>
                    <a:lnTo>
                      <a:pt x="218" y="467"/>
                    </a:lnTo>
                    <a:lnTo>
                      <a:pt x="225" y="434"/>
                    </a:lnTo>
                    <a:lnTo>
                      <a:pt x="209" y="323"/>
                    </a:lnTo>
                    <a:lnTo>
                      <a:pt x="232" y="225"/>
                    </a:lnTo>
                    <a:lnTo>
                      <a:pt x="225" y="154"/>
                    </a:lnTo>
                    <a:lnTo>
                      <a:pt x="249" y="139"/>
                    </a:lnTo>
                    <a:lnTo>
                      <a:pt x="278" y="95"/>
                    </a:lnTo>
                    <a:lnTo>
                      <a:pt x="280" y="79"/>
                    </a:lnTo>
                    <a:lnTo>
                      <a:pt x="259" y="50"/>
                    </a:lnTo>
                    <a:lnTo>
                      <a:pt x="270" y="15"/>
                    </a:lnTo>
                    <a:lnTo>
                      <a:pt x="262" y="0"/>
                    </a:lnTo>
                    <a:lnTo>
                      <a:pt x="0" y="64"/>
                    </a:lnTo>
                    <a:lnTo>
                      <a:pt x="6" y="79"/>
                    </a:lnTo>
                    <a:lnTo>
                      <a:pt x="3" y="91"/>
                    </a:lnTo>
                    <a:lnTo>
                      <a:pt x="12" y="103"/>
                    </a:lnTo>
                    <a:lnTo>
                      <a:pt x="14" y="139"/>
                    </a:lnTo>
                    <a:lnTo>
                      <a:pt x="34" y="169"/>
                    </a:lnTo>
                    <a:lnTo>
                      <a:pt x="32" y="188"/>
                    </a:lnTo>
                    <a:lnTo>
                      <a:pt x="40" y="211"/>
                    </a:lnTo>
                    <a:lnTo>
                      <a:pt x="33" y="223"/>
                    </a:lnTo>
                    <a:lnTo>
                      <a:pt x="31" y="255"/>
                    </a:lnTo>
                    <a:lnTo>
                      <a:pt x="56" y="316"/>
                    </a:lnTo>
                    <a:lnTo>
                      <a:pt x="53" y="339"/>
                    </a:lnTo>
                    <a:lnTo>
                      <a:pt x="59" y="353"/>
                    </a:lnTo>
                    <a:lnTo>
                      <a:pt x="71" y="338"/>
                    </a:lnTo>
                    <a:lnTo>
                      <a:pt x="85" y="352"/>
                    </a:lnTo>
                    <a:lnTo>
                      <a:pt x="112" y="501"/>
                    </a:lnTo>
                    <a:lnTo>
                      <a:pt x="121" y="518"/>
                    </a:lnTo>
                    <a:lnTo>
                      <a:pt x="239" y="49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2" name="Freeform 31">
                <a:extLst>
                  <a:ext uri="{FF2B5EF4-FFF2-40B4-BE49-F238E27FC236}">
                    <a16:creationId xmlns:a16="http://schemas.microsoft.com/office/drawing/2014/main" id="{61478487-B0FD-2192-FCC1-24C21C395CCB}"/>
                  </a:ext>
                </a:extLst>
              </p:cNvPr>
              <p:cNvSpPr>
                <a:spLocks/>
              </p:cNvSpPr>
              <p:nvPr/>
            </p:nvSpPr>
            <p:spPr bwMode="auto">
              <a:xfrm>
                <a:off x="3975" y="1833"/>
                <a:ext cx="89" cy="191"/>
              </a:xfrm>
              <a:custGeom>
                <a:avLst/>
                <a:gdLst>
                  <a:gd name="T0" fmla="*/ 10 w 233"/>
                  <a:gd name="T1" fmla="*/ 400 h 496"/>
                  <a:gd name="T2" fmla="*/ 10 w 233"/>
                  <a:gd name="T3" fmla="*/ 400 h 496"/>
                  <a:gd name="T4" fmla="*/ 57 w 233"/>
                  <a:gd name="T5" fmla="*/ 437 h 496"/>
                  <a:gd name="T6" fmla="*/ 82 w 233"/>
                  <a:gd name="T7" fmla="*/ 440 h 496"/>
                  <a:gd name="T8" fmla="*/ 104 w 233"/>
                  <a:gd name="T9" fmla="*/ 453 h 496"/>
                  <a:gd name="T10" fmla="*/ 133 w 233"/>
                  <a:gd name="T11" fmla="*/ 449 h 496"/>
                  <a:gd name="T12" fmla="*/ 141 w 233"/>
                  <a:gd name="T13" fmla="*/ 487 h 496"/>
                  <a:gd name="T14" fmla="*/ 147 w 233"/>
                  <a:gd name="T15" fmla="*/ 496 h 496"/>
                  <a:gd name="T16" fmla="*/ 205 w 233"/>
                  <a:gd name="T17" fmla="*/ 365 h 496"/>
                  <a:gd name="T18" fmla="*/ 202 w 233"/>
                  <a:gd name="T19" fmla="*/ 354 h 496"/>
                  <a:gd name="T20" fmla="*/ 216 w 233"/>
                  <a:gd name="T21" fmla="*/ 343 h 496"/>
                  <a:gd name="T22" fmla="*/ 219 w 233"/>
                  <a:gd name="T23" fmla="*/ 334 h 496"/>
                  <a:gd name="T24" fmla="*/ 217 w 233"/>
                  <a:gd name="T25" fmla="*/ 275 h 496"/>
                  <a:gd name="T26" fmla="*/ 220 w 233"/>
                  <a:gd name="T27" fmla="*/ 267 h 496"/>
                  <a:gd name="T28" fmla="*/ 227 w 233"/>
                  <a:gd name="T29" fmla="*/ 268 h 496"/>
                  <a:gd name="T30" fmla="*/ 232 w 233"/>
                  <a:gd name="T31" fmla="*/ 264 h 496"/>
                  <a:gd name="T32" fmla="*/ 233 w 233"/>
                  <a:gd name="T33" fmla="*/ 204 h 496"/>
                  <a:gd name="T34" fmla="*/ 226 w 233"/>
                  <a:gd name="T35" fmla="*/ 191 h 496"/>
                  <a:gd name="T36" fmla="*/ 207 w 233"/>
                  <a:gd name="T37" fmla="*/ 175 h 496"/>
                  <a:gd name="T38" fmla="*/ 185 w 233"/>
                  <a:gd name="T39" fmla="*/ 169 h 496"/>
                  <a:gd name="T40" fmla="*/ 180 w 233"/>
                  <a:gd name="T41" fmla="*/ 164 h 496"/>
                  <a:gd name="T42" fmla="*/ 178 w 233"/>
                  <a:gd name="T43" fmla="*/ 152 h 496"/>
                  <a:gd name="T44" fmla="*/ 184 w 233"/>
                  <a:gd name="T45" fmla="*/ 126 h 496"/>
                  <a:gd name="T46" fmla="*/ 190 w 233"/>
                  <a:gd name="T47" fmla="*/ 115 h 496"/>
                  <a:gd name="T48" fmla="*/ 197 w 233"/>
                  <a:gd name="T49" fmla="*/ 52 h 496"/>
                  <a:gd name="T50" fmla="*/ 56 w 233"/>
                  <a:gd name="T51" fmla="*/ 0 h 496"/>
                  <a:gd name="T52" fmla="*/ 40 w 233"/>
                  <a:gd name="T53" fmla="*/ 24 h 496"/>
                  <a:gd name="T54" fmla="*/ 26 w 233"/>
                  <a:gd name="T55" fmla="*/ 69 h 496"/>
                  <a:gd name="T56" fmla="*/ 7 w 233"/>
                  <a:gd name="T57" fmla="*/ 93 h 496"/>
                  <a:gd name="T58" fmla="*/ 23 w 233"/>
                  <a:gd name="T59" fmla="*/ 113 h 496"/>
                  <a:gd name="T60" fmla="*/ 19 w 233"/>
                  <a:gd name="T61" fmla="*/ 133 h 496"/>
                  <a:gd name="T62" fmla="*/ 9 w 233"/>
                  <a:gd name="T63" fmla="*/ 142 h 496"/>
                  <a:gd name="T64" fmla="*/ 11 w 233"/>
                  <a:gd name="T65" fmla="*/ 158 h 496"/>
                  <a:gd name="T66" fmla="*/ 9 w 233"/>
                  <a:gd name="T67" fmla="*/ 157 h 496"/>
                  <a:gd name="T68" fmla="*/ 17 w 233"/>
                  <a:gd name="T69" fmla="*/ 181 h 496"/>
                  <a:gd name="T70" fmla="*/ 35 w 233"/>
                  <a:gd name="T71" fmla="*/ 181 h 496"/>
                  <a:gd name="T72" fmla="*/ 45 w 233"/>
                  <a:gd name="T73" fmla="*/ 206 h 496"/>
                  <a:gd name="T74" fmla="*/ 58 w 233"/>
                  <a:gd name="T75" fmla="*/ 208 h 496"/>
                  <a:gd name="T76" fmla="*/ 106 w 233"/>
                  <a:gd name="T77" fmla="*/ 250 h 496"/>
                  <a:gd name="T78" fmla="*/ 54 w 233"/>
                  <a:gd name="T79" fmla="*/ 307 h 496"/>
                  <a:gd name="T80" fmla="*/ 59 w 233"/>
                  <a:gd name="T81" fmla="*/ 316 h 496"/>
                  <a:gd name="T82" fmla="*/ 56 w 233"/>
                  <a:gd name="T83" fmla="*/ 322 h 496"/>
                  <a:gd name="T84" fmla="*/ 25 w 233"/>
                  <a:gd name="T85" fmla="*/ 338 h 496"/>
                  <a:gd name="T86" fmla="*/ 10 w 233"/>
                  <a:gd name="T87" fmla="*/ 358 h 496"/>
                  <a:gd name="T88" fmla="*/ 0 w 233"/>
                  <a:gd name="T89" fmla="*/ 388 h 496"/>
                  <a:gd name="T90" fmla="*/ 10 w 233"/>
                  <a:gd name="T91" fmla="*/ 40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3" h="496">
                    <a:moveTo>
                      <a:pt x="10" y="400"/>
                    </a:moveTo>
                    <a:lnTo>
                      <a:pt x="10" y="400"/>
                    </a:lnTo>
                    <a:lnTo>
                      <a:pt x="57" y="437"/>
                    </a:lnTo>
                    <a:lnTo>
                      <a:pt x="82" y="440"/>
                    </a:lnTo>
                    <a:lnTo>
                      <a:pt x="104" y="453"/>
                    </a:lnTo>
                    <a:lnTo>
                      <a:pt x="133" y="449"/>
                    </a:lnTo>
                    <a:lnTo>
                      <a:pt x="141" y="487"/>
                    </a:lnTo>
                    <a:lnTo>
                      <a:pt x="147" y="496"/>
                    </a:lnTo>
                    <a:lnTo>
                      <a:pt x="205" y="365"/>
                    </a:lnTo>
                    <a:lnTo>
                      <a:pt x="202" y="354"/>
                    </a:lnTo>
                    <a:lnTo>
                      <a:pt x="216" y="343"/>
                    </a:lnTo>
                    <a:lnTo>
                      <a:pt x="219" y="334"/>
                    </a:lnTo>
                    <a:lnTo>
                      <a:pt x="217" y="275"/>
                    </a:lnTo>
                    <a:lnTo>
                      <a:pt x="220" y="267"/>
                    </a:lnTo>
                    <a:lnTo>
                      <a:pt x="227" y="268"/>
                    </a:lnTo>
                    <a:lnTo>
                      <a:pt x="232" y="264"/>
                    </a:lnTo>
                    <a:lnTo>
                      <a:pt x="233" y="204"/>
                    </a:lnTo>
                    <a:lnTo>
                      <a:pt x="226" y="191"/>
                    </a:lnTo>
                    <a:lnTo>
                      <a:pt x="207" y="175"/>
                    </a:lnTo>
                    <a:lnTo>
                      <a:pt x="185" y="169"/>
                    </a:lnTo>
                    <a:lnTo>
                      <a:pt x="180" y="164"/>
                    </a:lnTo>
                    <a:lnTo>
                      <a:pt x="178" y="152"/>
                    </a:lnTo>
                    <a:lnTo>
                      <a:pt x="184" y="126"/>
                    </a:lnTo>
                    <a:lnTo>
                      <a:pt x="190" y="115"/>
                    </a:lnTo>
                    <a:lnTo>
                      <a:pt x="197" y="52"/>
                    </a:lnTo>
                    <a:lnTo>
                      <a:pt x="56" y="0"/>
                    </a:lnTo>
                    <a:lnTo>
                      <a:pt x="40" y="24"/>
                    </a:lnTo>
                    <a:lnTo>
                      <a:pt x="26" y="69"/>
                    </a:lnTo>
                    <a:lnTo>
                      <a:pt x="7" y="93"/>
                    </a:lnTo>
                    <a:lnTo>
                      <a:pt x="23" y="113"/>
                    </a:lnTo>
                    <a:lnTo>
                      <a:pt x="19" y="133"/>
                    </a:lnTo>
                    <a:lnTo>
                      <a:pt x="9" y="142"/>
                    </a:lnTo>
                    <a:lnTo>
                      <a:pt x="11" y="158"/>
                    </a:lnTo>
                    <a:lnTo>
                      <a:pt x="9" y="157"/>
                    </a:lnTo>
                    <a:lnTo>
                      <a:pt x="17" y="181"/>
                    </a:lnTo>
                    <a:lnTo>
                      <a:pt x="35" y="181"/>
                    </a:lnTo>
                    <a:lnTo>
                      <a:pt x="45" y="206"/>
                    </a:lnTo>
                    <a:lnTo>
                      <a:pt x="58" y="208"/>
                    </a:lnTo>
                    <a:lnTo>
                      <a:pt x="106" y="250"/>
                    </a:lnTo>
                    <a:lnTo>
                      <a:pt x="54" y="307"/>
                    </a:lnTo>
                    <a:lnTo>
                      <a:pt x="59" y="316"/>
                    </a:lnTo>
                    <a:lnTo>
                      <a:pt x="56" y="322"/>
                    </a:lnTo>
                    <a:lnTo>
                      <a:pt x="25" y="338"/>
                    </a:lnTo>
                    <a:lnTo>
                      <a:pt x="10" y="358"/>
                    </a:lnTo>
                    <a:lnTo>
                      <a:pt x="0" y="388"/>
                    </a:lnTo>
                    <a:lnTo>
                      <a:pt x="10" y="400"/>
                    </a:lnTo>
                    <a:close/>
                  </a:path>
                </a:pathLst>
              </a:custGeom>
              <a:solidFill>
                <a:srgbClr val="3983B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3" name="Freeform 32">
                <a:extLst>
                  <a:ext uri="{FF2B5EF4-FFF2-40B4-BE49-F238E27FC236}">
                    <a16:creationId xmlns:a16="http://schemas.microsoft.com/office/drawing/2014/main" id="{90B5449E-AEE4-F904-8D7B-FFC94F039F46}"/>
                  </a:ext>
                </a:extLst>
              </p:cNvPr>
              <p:cNvSpPr>
                <a:spLocks/>
              </p:cNvSpPr>
              <p:nvPr/>
            </p:nvSpPr>
            <p:spPr bwMode="auto">
              <a:xfrm>
                <a:off x="3975" y="1833"/>
                <a:ext cx="89" cy="191"/>
              </a:xfrm>
              <a:custGeom>
                <a:avLst/>
                <a:gdLst>
                  <a:gd name="T0" fmla="*/ 10 w 233"/>
                  <a:gd name="T1" fmla="*/ 400 h 496"/>
                  <a:gd name="T2" fmla="*/ 10 w 233"/>
                  <a:gd name="T3" fmla="*/ 400 h 496"/>
                  <a:gd name="T4" fmla="*/ 57 w 233"/>
                  <a:gd name="T5" fmla="*/ 437 h 496"/>
                  <a:gd name="T6" fmla="*/ 82 w 233"/>
                  <a:gd name="T7" fmla="*/ 440 h 496"/>
                  <a:gd name="T8" fmla="*/ 104 w 233"/>
                  <a:gd name="T9" fmla="*/ 453 h 496"/>
                  <a:gd name="T10" fmla="*/ 133 w 233"/>
                  <a:gd name="T11" fmla="*/ 449 h 496"/>
                  <a:gd name="T12" fmla="*/ 141 w 233"/>
                  <a:gd name="T13" fmla="*/ 487 h 496"/>
                  <a:gd name="T14" fmla="*/ 147 w 233"/>
                  <a:gd name="T15" fmla="*/ 496 h 496"/>
                  <a:gd name="T16" fmla="*/ 205 w 233"/>
                  <a:gd name="T17" fmla="*/ 365 h 496"/>
                  <a:gd name="T18" fmla="*/ 202 w 233"/>
                  <a:gd name="T19" fmla="*/ 354 h 496"/>
                  <a:gd name="T20" fmla="*/ 216 w 233"/>
                  <a:gd name="T21" fmla="*/ 343 h 496"/>
                  <a:gd name="T22" fmla="*/ 219 w 233"/>
                  <a:gd name="T23" fmla="*/ 334 h 496"/>
                  <a:gd name="T24" fmla="*/ 217 w 233"/>
                  <a:gd name="T25" fmla="*/ 275 h 496"/>
                  <a:gd name="T26" fmla="*/ 220 w 233"/>
                  <a:gd name="T27" fmla="*/ 267 h 496"/>
                  <a:gd name="T28" fmla="*/ 227 w 233"/>
                  <a:gd name="T29" fmla="*/ 268 h 496"/>
                  <a:gd name="T30" fmla="*/ 232 w 233"/>
                  <a:gd name="T31" fmla="*/ 264 h 496"/>
                  <a:gd name="T32" fmla="*/ 233 w 233"/>
                  <a:gd name="T33" fmla="*/ 204 h 496"/>
                  <a:gd name="T34" fmla="*/ 226 w 233"/>
                  <a:gd name="T35" fmla="*/ 191 h 496"/>
                  <a:gd name="T36" fmla="*/ 207 w 233"/>
                  <a:gd name="T37" fmla="*/ 175 h 496"/>
                  <a:gd name="T38" fmla="*/ 185 w 233"/>
                  <a:gd name="T39" fmla="*/ 169 h 496"/>
                  <a:gd name="T40" fmla="*/ 180 w 233"/>
                  <a:gd name="T41" fmla="*/ 164 h 496"/>
                  <a:gd name="T42" fmla="*/ 178 w 233"/>
                  <a:gd name="T43" fmla="*/ 152 h 496"/>
                  <a:gd name="T44" fmla="*/ 184 w 233"/>
                  <a:gd name="T45" fmla="*/ 126 h 496"/>
                  <a:gd name="T46" fmla="*/ 190 w 233"/>
                  <a:gd name="T47" fmla="*/ 115 h 496"/>
                  <a:gd name="T48" fmla="*/ 197 w 233"/>
                  <a:gd name="T49" fmla="*/ 52 h 496"/>
                  <a:gd name="T50" fmla="*/ 56 w 233"/>
                  <a:gd name="T51" fmla="*/ 0 h 496"/>
                  <a:gd name="T52" fmla="*/ 40 w 233"/>
                  <a:gd name="T53" fmla="*/ 24 h 496"/>
                  <a:gd name="T54" fmla="*/ 26 w 233"/>
                  <a:gd name="T55" fmla="*/ 69 h 496"/>
                  <a:gd name="T56" fmla="*/ 7 w 233"/>
                  <a:gd name="T57" fmla="*/ 93 h 496"/>
                  <a:gd name="T58" fmla="*/ 23 w 233"/>
                  <a:gd name="T59" fmla="*/ 113 h 496"/>
                  <a:gd name="T60" fmla="*/ 19 w 233"/>
                  <a:gd name="T61" fmla="*/ 133 h 496"/>
                  <a:gd name="T62" fmla="*/ 9 w 233"/>
                  <a:gd name="T63" fmla="*/ 142 h 496"/>
                  <a:gd name="T64" fmla="*/ 11 w 233"/>
                  <a:gd name="T65" fmla="*/ 158 h 496"/>
                  <a:gd name="T66" fmla="*/ 9 w 233"/>
                  <a:gd name="T67" fmla="*/ 157 h 496"/>
                  <a:gd name="T68" fmla="*/ 17 w 233"/>
                  <a:gd name="T69" fmla="*/ 181 h 496"/>
                  <a:gd name="T70" fmla="*/ 35 w 233"/>
                  <a:gd name="T71" fmla="*/ 181 h 496"/>
                  <a:gd name="T72" fmla="*/ 45 w 233"/>
                  <a:gd name="T73" fmla="*/ 206 h 496"/>
                  <a:gd name="T74" fmla="*/ 58 w 233"/>
                  <a:gd name="T75" fmla="*/ 208 h 496"/>
                  <a:gd name="T76" fmla="*/ 106 w 233"/>
                  <a:gd name="T77" fmla="*/ 250 h 496"/>
                  <a:gd name="T78" fmla="*/ 54 w 233"/>
                  <a:gd name="T79" fmla="*/ 307 h 496"/>
                  <a:gd name="T80" fmla="*/ 59 w 233"/>
                  <a:gd name="T81" fmla="*/ 316 h 496"/>
                  <a:gd name="T82" fmla="*/ 56 w 233"/>
                  <a:gd name="T83" fmla="*/ 322 h 496"/>
                  <a:gd name="T84" fmla="*/ 25 w 233"/>
                  <a:gd name="T85" fmla="*/ 338 h 496"/>
                  <a:gd name="T86" fmla="*/ 10 w 233"/>
                  <a:gd name="T87" fmla="*/ 358 h 496"/>
                  <a:gd name="T88" fmla="*/ 0 w 233"/>
                  <a:gd name="T89" fmla="*/ 388 h 496"/>
                  <a:gd name="T90" fmla="*/ 10 w 233"/>
                  <a:gd name="T91" fmla="*/ 40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3" h="496">
                    <a:moveTo>
                      <a:pt x="10" y="400"/>
                    </a:moveTo>
                    <a:lnTo>
                      <a:pt x="10" y="400"/>
                    </a:lnTo>
                    <a:lnTo>
                      <a:pt x="57" y="437"/>
                    </a:lnTo>
                    <a:lnTo>
                      <a:pt x="82" y="440"/>
                    </a:lnTo>
                    <a:lnTo>
                      <a:pt x="104" y="453"/>
                    </a:lnTo>
                    <a:lnTo>
                      <a:pt x="133" y="449"/>
                    </a:lnTo>
                    <a:lnTo>
                      <a:pt x="141" y="487"/>
                    </a:lnTo>
                    <a:lnTo>
                      <a:pt x="147" y="496"/>
                    </a:lnTo>
                    <a:lnTo>
                      <a:pt x="205" y="365"/>
                    </a:lnTo>
                    <a:lnTo>
                      <a:pt x="202" y="354"/>
                    </a:lnTo>
                    <a:lnTo>
                      <a:pt x="216" y="343"/>
                    </a:lnTo>
                    <a:lnTo>
                      <a:pt x="219" y="334"/>
                    </a:lnTo>
                    <a:lnTo>
                      <a:pt x="217" y="275"/>
                    </a:lnTo>
                    <a:lnTo>
                      <a:pt x="220" y="267"/>
                    </a:lnTo>
                    <a:lnTo>
                      <a:pt x="227" y="268"/>
                    </a:lnTo>
                    <a:lnTo>
                      <a:pt x="232" y="264"/>
                    </a:lnTo>
                    <a:lnTo>
                      <a:pt x="233" y="204"/>
                    </a:lnTo>
                    <a:lnTo>
                      <a:pt x="226" y="191"/>
                    </a:lnTo>
                    <a:lnTo>
                      <a:pt x="207" y="175"/>
                    </a:lnTo>
                    <a:lnTo>
                      <a:pt x="185" y="169"/>
                    </a:lnTo>
                    <a:lnTo>
                      <a:pt x="180" y="164"/>
                    </a:lnTo>
                    <a:lnTo>
                      <a:pt x="178" y="152"/>
                    </a:lnTo>
                    <a:lnTo>
                      <a:pt x="184" y="126"/>
                    </a:lnTo>
                    <a:lnTo>
                      <a:pt x="190" y="115"/>
                    </a:lnTo>
                    <a:lnTo>
                      <a:pt x="197" y="52"/>
                    </a:lnTo>
                    <a:lnTo>
                      <a:pt x="56" y="0"/>
                    </a:lnTo>
                    <a:lnTo>
                      <a:pt x="40" y="24"/>
                    </a:lnTo>
                    <a:lnTo>
                      <a:pt x="26" y="69"/>
                    </a:lnTo>
                    <a:lnTo>
                      <a:pt x="7" y="93"/>
                    </a:lnTo>
                    <a:lnTo>
                      <a:pt x="23" y="113"/>
                    </a:lnTo>
                    <a:lnTo>
                      <a:pt x="19" y="133"/>
                    </a:lnTo>
                    <a:lnTo>
                      <a:pt x="9" y="142"/>
                    </a:lnTo>
                    <a:lnTo>
                      <a:pt x="11" y="158"/>
                    </a:lnTo>
                    <a:lnTo>
                      <a:pt x="9" y="157"/>
                    </a:lnTo>
                    <a:lnTo>
                      <a:pt x="17" y="181"/>
                    </a:lnTo>
                    <a:lnTo>
                      <a:pt x="35" y="181"/>
                    </a:lnTo>
                    <a:lnTo>
                      <a:pt x="45" y="206"/>
                    </a:lnTo>
                    <a:lnTo>
                      <a:pt x="58" y="208"/>
                    </a:lnTo>
                    <a:lnTo>
                      <a:pt x="106" y="250"/>
                    </a:lnTo>
                    <a:lnTo>
                      <a:pt x="54" y="307"/>
                    </a:lnTo>
                    <a:lnTo>
                      <a:pt x="59" y="316"/>
                    </a:lnTo>
                    <a:lnTo>
                      <a:pt x="56" y="322"/>
                    </a:lnTo>
                    <a:lnTo>
                      <a:pt x="25" y="338"/>
                    </a:lnTo>
                    <a:lnTo>
                      <a:pt x="10" y="358"/>
                    </a:lnTo>
                    <a:lnTo>
                      <a:pt x="0" y="388"/>
                    </a:lnTo>
                    <a:lnTo>
                      <a:pt x="10" y="40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4" name="Freeform 33">
                <a:extLst>
                  <a:ext uri="{FF2B5EF4-FFF2-40B4-BE49-F238E27FC236}">
                    <a16:creationId xmlns:a16="http://schemas.microsoft.com/office/drawing/2014/main" id="{F7F6F3D0-C42F-3CBD-5375-9A484B5F6136}"/>
                  </a:ext>
                </a:extLst>
              </p:cNvPr>
              <p:cNvSpPr>
                <a:spLocks/>
              </p:cNvSpPr>
              <p:nvPr/>
            </p:nvSpPr>
            <p:spPr bwMode="auto">
              <a:xfrm>
                <a:off x="4153" y="1735"/>
                <a:ext cx="42" cy="62"/>
              </a:xfrm>
              <a:custGeom>
                <a:avLst/>
                <a:gdLst>
                  <a:gd name="T0" fmla="*/ 29 w 109"/>
                  <a:gd name="T1" fmla="*/ 162 h 162"/>
                  <a:gd name="T2" fmla="*/ 29 w 109"/>
                  <a:gd name="T3" fmla="*/ 162 h 162"/>
                  <a:gd name="T4" fmla="*/ 88 w 109"/>
                  <a:gd name="T5" fmla="*/ 128 h 162"/>
                  <a:gd name="T6" fmla="*/ 99 w 109"/>
                  <a:gd name="T7" fmla="*/ 114 h 162"/>
                  <a:gd name="T8" fmla="*/ 104 w 109"/>
                  <a:gd name="T9" fmla="*/ 67 h 162"/>
                  <a:gd name="T10" fmla="*/ 109 w 109"/>
                  <a:gd name="T11" fmla="*/ 59 h 162"/>
                  <a:gd name="T12" fmla="*/ 81 w 109"/>
                  <a:gd name="T13" fmla="*/ 47 h 162"/>
                  <a:gd name="T14" fmla="*/ 77 w 109"/>
                  <a:gd name="T15" fmla="*/ 28 h 162"/>
                  <a:gd name="T16" fmla="*/ 70 w 109"/>
                  <a:gd name="T17" fmla="*/ 28 h 162"/>
                  <a:gd name="T18" fmla="*/ 62 w 109"/>
                  <a:gd name="T19" fmla="*/ 0 h 162"/>
                  <a:gd name="T20" fmla="*/ 0 w 109"/>
                  <a:gd name="T21" fmla="*/ 15 h 162"/>
                  <a:gd name="T22" fmla="*/ 31 w 109"/>
                  <a:gd name="T23" fmla="*/ 141 h 162"/>
                  <a:gd name="T24" fmla="*/ 26 w 109"/>
                  <a:gd name="T25" fmla="*/ 146 h 162"/>
                  <a:gd name="T26" fmla="*/ 29 w 109"/>
                  <a:gd name="T27" fmla="*/ 16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9" h="162">
                    <a:moveTo>
                      <a:pt x="29" y="162"/>
                    </a:moveTo>
                    <a:lnTo>
                      <a:pt x="29" y="162"/>
                    </a:lnTo>
                    <a:lnTo>
                      <a:pt x="88" y="128"/>
                    </a:lnTo>
                    <a:lnTo>
                      <a:pt x="99" y="114"/>
                    </a:lnTo>
                    <a:lnTo>
                      <a:pt x="104" y="67"/>
                    </a:lnTo>
                    <a:lnTo>
                      <a:pt x="109" y="59"/>
                    </a:lnTo>
                    <a:lnTo>
                      <a:pt x="81" y="47"/>
                    </a:lnTo>
                    <a:lnTo>
                      <a:pt x="77" y="28"/>
                    </a:lnTo>
                    <a:lnTo>
                      <a:pt x="70" y="28"/>
                    </a:lnTo>
                    <a:lnTo>
                      <a:pt x="62" y="0"/>
                    </a:lnTo>
                    <a:lnTo>
                      <a:pt x="0" y="15"/>
                    </a:lnTo>
                    <a:lnTo>
                      <a:pt x="31" y="141"/>
                    </a:lnTo>
                    <a:lnTo>
                      <a:pt x="26" y="146"/>
                    </a:lnTo>
                    <a:lnTo>
                      <a:pt x="29" y="162"/>
                    </a:lnTo>
                    <a:close/>
                  </a:path>
                </a:pathLst>
              </a:custGeom>
              <a:solidFill>
                <a:srgbClr val="871A54"/>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5" name="Freeform 34">
                <a:extLst>
                  <a:ext uri="{FF2B5EF4-FFF2-40B4-BE49-F238E27FC236}">
                    <a16:creationId xmlns:a16="http://schemas.microsoft.com/office/drawing/2014/main" id="{689DD4E7-5426-29CB-EC5E-E3063591A218}"/>
                  </a:ext>
                </a:extLst>
              </p:cNvPr>
              <p:cNvSpPr>
                <a:spLocks/>
              </p:cNvSpPr>
              <p:nvPr/>
            </p:nvSpPr>
            <p:spPr bwMode="auto">
              <a:xfrm>
                <a:off x="4153" y="1735"/>
                <a:ext cx="42" cy="62"/>
              </a:xfrm>
              <a:custGeom>
                <a:avLst/>
                <a:gdLst>
                  <a:gd name="T0" fmla="*/ 29 w 109"/>
                  <a:gd name="T1" fmla="*/ 162 h 162"/>
                  <a:gd name="T2" fmla="*/ 29 w 109"/>
                  <a:gd name="T3" fmla="*/ 162 h 162"/>
                  <a:gd name="T4" fmla="*/ 88 w 109"/>
                  <a:gd name="T5" fmla="*/ 128 h 162"/>
                  <a:gd name="T6" fmla="*/ 99 w 109"/>
                  <a:gd name="T7" fmla="*/ 114 h 162"/>
                  <a:gd name="T8" fmla="*/ 104 w 109"/>
                  <a:gd name="T9" fmla="*/ 67 h 162"/>
                  <a:gd name="T10" fmla="*/ 109 w 109"/>
                  <a:gd name="T11" fmla="*/ 59 h 162"/>
                  <a:gd name="T12" fmla="*/ 81 w 109"/>
                  <a:gd name="T13" fmla="*/ 47 h 162"/>
                  <a:gd name="T14" fmla="*/ 77 w 109"/>
                  <a:gd name="T15" fmla="*/ 28 h 162"/>
                  <a:gd name="T16" fmla="*/ 70 w 109"/>
                  <a:gd name="T17" fmla="*/ 28 h 162"/>
                  <a:gd name="T18" fmla="*/ 62 w 109"/>
                  <a:gd name="T19" fmla="*/ 0 h 162"/>
                  <a:gd name="T20" fmla="*/ 0 w 109"/>
                  <a:gd name="T21" fmla="*/ 15 h 162"/>
                  <a:gd name="T22" fmla="*/ 31 w 109"/>
                  <a:gd name="T23" fmla="*/ 141 h 162"/>
                  <a:gd name="T24" fmla="*/ 26 w 109"/>
                  <a:gd name="T25" fmla="*/ 146 h 162"/>
                  <a:gd name="T26" fmla="*/ 29 w 109"/>
                  <a:gd name="T27" fmla="*/ 16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9" h="162">
                    <a:moveTo>
                      <a:pt x="29" y="162"/>
                    </a:moveTo>
                    <a:lnTo>
                      <a:pt x="29" y="162"/>
                    </a:lnTo>
                    <a:lnTo>
                      <a:pt x="88" y="128"/>
                    </a:lnTo>
                    <a:lnTo>
                      <a:pt x="99" y="114"/>
                    </a:lnTo>
                    <a:lnTo>
                      <a:pt x="104" y="67"/>
                    </a:lnTo>
                    <a:lnTo>
                      <a:pt x="109" y="59"/>
                    </a:lnTo>
                    <a:lnTo>
                      <a:pt x="81" y="47"/>
                    </a:lnTo>
                    <a:lnTo>
                      <a:pt x="77" y="28"/>
                    </a:lnTo>
                    <a:lnTo>
                      <a:pt x="70" y="28"/>
                    </a:lnTo>
                    <a:lnTo>
                      <a:pt x="62" y="0"/>
                    </a:lnTo>
                    <a:lnTo>
                      <a:pt x="0" y="15"/>
                    </a:lnTo>
                    <a:lnTo>
                      <a:pt x="31" y="141"/>
                    </a:lnTo>
                    <a:lnTo>
                      <a:pt x="26" y="146"/>
                    </a:lnTo>
                    <a:lnTo>
                      <a:pt x="29" y="162"/>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6" name="Freeform 35">
                <a:extLst>
                  <a:ext uri="{FF2B5EF4-FFF2-40B4-BE49-F238E27FC236}">
                    <a16:creationId xmlns:a16="http://schemas.microsoft.com/office/drawing/2014/main" id="{32ACAAEF-5199-6DED-517F-B3630275DF0F}"/>
                  </a:ext>
                </a:extLst>
              </p:cNvPr>
              <p:cNvSpPr>
                <a:spLocks/>
              </p:cNvSpPr>
              <p:nvPr/>
            </p:nvSpPr>
            <p:spPr bwMode="auto">
              <a:xfrm>
                <a:off x="3549" y="2401"/>
                <a:ext cx="325" cy="248"/>
              </a:xfrm>
              <a:custGeom>
                <a:avLst/>
                <a:gdLst>
                  <a:gd name="T0" fmla="*/ 501 w 845"/>
                  <a:gd name="T1" fmla="*/ 643 h 643"/>
                  <a:gd name="T2" fmla="*/ 498 w 845"/>
                  <a:gd name="T3" fmla="*/ 619 h 643"/>
                  <a:gd name="T4" fmla="*/ 540 w 845"/>
                  <a:gd name="T5" fmla="*/ 597 h 643"/>
                  <a:gd name="T6" fmla="*/ 520 w 845"/>
                  <a:gd name="T7" fmla="*/ 544 h 643"/>
                  <a:gd name="T8" fmla="*/ 519 w 845"/>
                  <a:gd name="T9" fmla="*/ 529 h 643"/>
                  <a:gd name="T10" fmla="*/ 633 w 845"/>
                  <a:gd name="T11" fmla="*/ 507 h 643"/>
                  <a:gd name="T12" fmla="*/ 701 w 845"/>
                  <a:gd name="T13" fmla="*/ 434 h 643"/>
                  <a:gd name="T14" fmla="*/ 718 w 845"/>
                  <a:gd name="T15" fmla="*/ 399 h 643"/>
                  <a:gd name="T16" fmla="*/ 761 w 845"/>
                  <a:gd name="T17" fmla="*/ 365 h 643"/>
                  <a:gd name="T18" fmla="*/ 756 w 845"/>
                  <a:gd name="T19" fmla="*/ 327 h 643"/>
                  <a:gd name="T20" fmla="*/ 804 w 845"/>
                  <a:gd name="T21" fmla="*/ 242 h 643"/>
                  <a:gd name="T22" fmla="*/ 845 w 845"/>
                  <a:gd name="T23" fmla="*/ 199 h 643"/>
                  <a:gd name="T24" fmla="*/ 431 w 845"/>
                  <a:gd name="T25" fmla="*/ 63 h 643"/>
                  <a:gd name="T26" fmla="*/ 398 w 845"/>
                  <a:gd name="T27" fmla="*/ 4 h 643"/>
                  <a:gd name="T28" fmla="*/ 377 w 845"/>
                  <a:gd name="T29" fmla="*/ 0 h 643"/>
                  <a:gd name="T30" fmla="*/ 144 w 845"/>
                  <a:gd name="T31" fmla="*/ 28 h 643"/>
                  <a:gd name="T32" fmla="*/ 93 w 845"/>
                  <a:gd name="T33" fmla="*/ 57 h 643"/>
                  <a:gd name="T34" fmla="*/ 35 w 845"/>
                  <a:gd name="T35" fmla="*/ 75 h 643"/>
                  <a:gd name="T36" fmla="*/ 33 w 845"/>
                  <a:gd name="T37" fmla="*/ 94 h 643"/>
                  <a:gd name="T38" fmla="*/ 0 w 845"/>
                  <a:gd name="T39" fmla="*/ 144 h 643"/>
                  <a:gd name="T40" fmla="*/ 87 w 845"/>
                  <a:gd name="T41" fmla="*/ 183 h 643"/>
                  <a:gd name="T42" fmla="*/ 101 w 845"/>
                  <a:gd name="T43" fmla="*/ 206 h 643"/>
                  <a:gd name="T44" fmla="*/ 149 w 845"/>
                  <a:gd name="T45" fmla="*/ 272 h 643"/>
                  <a:gd name="T46" fmla="*/ 157 w 845"/>
                  <a:gd name="T47" fmla="*/ 285 h 643"/>
                  <a:gd name="T48" fmla="*/ 225 w 845"/>
                  <a:gd name="T49" fmla="*/ 338 h 643"/>
                  <a:gd name="T50" fmla="*/ 278 w 845"/>
                  <a:gd name="T51" fmla="*/ 371 h 643"/>
                  <a:gd name="T52" fmla="*/ 297 w 845"/>
                  <a:gd name="T53" fmla="*/ 402 h 643"/>
                  <a:gd name="T54" fmla="*/ 314 w 845"/>
                  <a:gd name="T55" fmla="*/ 421 h 643"/>
                  <a:gd name="T56" fmla="*/ 367 w 845"/>
                  <a:gd name="T57" fmla="*/ 455 h 643"/>
                  <a:gd name="T58" fmla="*/ 390 w 845"/>
                  <a:gd name="T59" fmla="*/ 508 h 643"/>
                  <a:gd name="T60" fmla="*/ 425 w 845"/>
                  <a:gd name="T61" fmla="*/ 549 h 643"/>
                  <a:gd name="T62" fmla="*/ 455 w 845"/>
                  <a:gd name="T63" fmla="*/ 628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45" h="643">
                    <a:moveTo>
                      <a:pt x="501" y="643"/>
                    </a:moveTo>
                    <a:lnTo>
                      <a:pt x="501" y="643"/>
                    </a:lnTo>
                    <a:lnTo>
                      <a:pt x="495" y="627"/>
                    </a:lnTo>
                    <a:lnTo>
                      <a:pt x="498" y="619"/>
                    </a:lnTo>
                    <a:lnTo>
                      <a:pt x="524" y="599"/>
                    </a:lnTo>
                    <a:lnTo>
                      <a:pt x="540" y="597"/>
                    </a:lnTo>
                    <a:lnTo>
                      <a:pt x="548" y="581"/>
                    </a:lnTo>
                    <a:lnTo>
                      <a:pt x="520" y="544"/>
                    </a:lnTo>
                    <a:lnTo>
                      <a:pt x="517" y="535"/>
                    </a:lnTo>
                    <a:lnTo>
                      <a:pt x="519" y="529"/>
                    </a:lnTo>
                    <a:lnTo>
                      <a:pt x="618" y="514"/>
                    </a:lnTo>
                    <a:lnTo>
                      <a:pt x="633" y="507"/>
                    </a:lnTo>
                    <a:lnTo>
                      <a:pt x="694" y="435"/>
                    </a:lnTo>
                    <a:lnTo>
                      <a:pt x="701" y="434"/>
                    </a:lnTo>
                    <a:lnTo>
                      <a:pt x="714" y="421"/>
                    </a:lnTo>
                    <a:lnTo>
                      <a:pt x="718" y="399"/>
                    </a:lnTo>
                    <a:lnTo>
                      <a:pt x="745" y="384"/>
                    </a:lnTo>
                    <a:lnTo>
                      <a:pt x="761" y="365"/>
                    </a:lnTo>
                    <a:lnTo>
                      <a:pt x="766" y="343"/>
                    </a:lnTo>
                    <a:lnTo>
                      <a:pt x="756" y="327"/>
                    </a:lnTo>
                    <a:lnTo>
                      <a:pt x="773" y="309"/>
                    </a:lnTo>
                    <a:lnTo>
                      <a:pt x="804" y="242"/>
                    </a:lnTo>
                    <a:lnTo>
                      <a:pt x="842" y="215"/>
                    </a:lnTo>
                    <a:lnTo>
                      <a:pt x="845" y="199"/>
                    </a:lnTo>
                    <a:lnTo>
                      <a:pt x="621" y="33"/>
                    </a:lnTo>
                    <a:lnTo>
                      <a:pt x="431" y="63"/>
                    </a:lnTo>
                    <a:lnTo>
                      <a:pt x="428" y="34"/>
                    </a:lnTo>
                    <a:lnTo>
                      <a:pt x="398" y="4"/>
                    </a:lnTo>
                    <a:lnTo>
                      <a:pt x="383" y="19"/>
                    </a:lnTo>
                    <a:lnTo>
                      <a:pt x="377" y="0"/>
                    </a:lnTo>
                    <a:lnTo>
                      <a:pt x="150" y="17"/>
                    </a:lnTo>
                    <a:lnTo>
                      <a:pt x="144" y="28"/>
                    </a:lnTo>
                    <a:lnTo>
                      <a:pt x="104" y="42"/>
                    </a:lnTo>
                    <a:lnTo>
                      <a:pt x="93" y="57"/>
                    </a:lnTo>
                    <a:lnTo>
                      <a:pt x="88" y="52"/>
                    </a:lnTo>
                    <a:lnTo>
                      <a:pt x="35" y="75"/>
                    </a:lnTo>
                    <a:lnTo>
                      <a:pt x="36" y="75"/>
                    </a:lnTo>
                    <a:lnTo>
                      <a:pt x="33" y="94"/>
                    </a:lnTo>
                    <a:lnTo>
                      <a:pt x="16" y="108"/>
                    </a:lnTo>
                    <a:lnTo>
                      <a:pt x="0" y="144"/>
                    </a:lnTo>
                    <a:lnTo>
                      <a:pt x="62" y="185"/>
                    </a:lnTo>
                    <a:lnTo>
                      <a:pt x="87" y="183"/>
                    </a:lnTo>
                    <a:lnTo>
                      <a:pt x="101" y="207"/>
                    </a:lnTo>
                    <a:lnTo>
                      <a:pt x="101" y="206"/>
                    </a:lnTo>
                    <a:lnTo>
                      <a:pt x="121" y="244"/>
                    </a:lnTo>
                    <a:lnTo>
                      <a:pt x="149" y="272"/>
                    </a:lnTo>
                    <a:lnTo>
                      <a:pt x="149" y="272"/>
                    </a:lnTo>
                    <a:lnTo>
                      <a:pt x="157" y="285"/>
                    </a:lnTo>
                    <a:lnTo>
                      <a:pt x="205" y="310"/>
                    </a:lnTo>
                    <a:lnTo>
                      <a:pt x="225" y="338"/>
                    </a:lnTo>
                    <a:lnTo>
                      <a:pt x="226" y="338"/>
                    </a:lnTo>
                    <a:lnTo>
                      <a:pt x="278" y="371"/>
                    </a:lnTo>
                    <a:lnTo>
                      <a:pt x="280" y="394"/>
                    </a:lnTo>
                    <a:lnTo>
                      <a:pt x="297" y="402"/>
                    </a:lnTo>
                    <a:lnTo>
                      <a:pt x="299" y="415"/>
                    </a:lnTo>
                    <a:lnTo>
                      <a:pt x="314" y="421"/>
                    </a:lnTo>
                    <a:lnTo>
                      <a:pt x="316" y="432"/>
                    </a:lnTo>
                    <a:lnTo>
                      <a:pt x="367" y="455"/>
                    </a:lnTo>
                    <a:lnTo>
                      <a:pt x="367" y="467"/>
                    </a:lnTo>
                    <a:lnTo>
                      <a:pt x="390" y="508"/>
                    </a:lnTo>
                    <a:lnTo>
                      <a:pt x="394" y="535"/>
                    </a:lnTo>
                    <a:lnTo>
                      <a:pt x="425" y="549"/>
                    </a:lnTo>
                    <a:lnTo>
                      <a:pt x="450" y="588"/>
                    </a:lnTo>
                    <a:lnTo>
                      <a:pt x="455" y="628"/>
                    </a:lnTo>
                    <a:lnTo>
                      <a:pt x="501" y="643"/>
                    </a:lnTo>
                    <a:close/>
                  </a:path>
                </a:pathLst>
              </a:custGeom>
              <a:solidFill>
                <a:srgbClr val="99C62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7" name="Freeform 36">
                <a:extLst>
                  <a:ext uri="{FF2B5EF4-FFF2-40B4-BE49-F238E27FC236}">
                    <a16:creationId xmlns:a16="http://schemas.microsoft.com/office/drawing/2014/main" id="{871D9B45-6B2E-CB27-8F73-F676FE2F2EBB}"/>
                  </a:ext>
                </a:extLst>
              </p:cNvPr>
              <p:cNvSpPr>
                <a:spLocks/>
              </p:cNvSpPr>
              <p:nvPr/>
            </p:nvSpPr>
            <p:spPr bwMode="auto">
              <a:xfrm>
                <a:off x="3549" y="2401"/>
                <a:ext cx="325" cy="248"/>
              </a:xfrm>
              <a:custGeom>
                <a:avLst/>
                <a:gdLst>
                  <a:gd name="T0" fmla="*/ 501 w 845"/>
                  <a:gd name="T1" fmla="*/ 643 h 643"/>
                  <a:gd name="T2" fmla="*/ 498 w 845"/>
                  <a:gd name="T3" fmla="*/ 619 h 643"/>
                  <a:gd name="T4" fmla="*/ 540 w 845"/>
                  <a:gd name="T5" fmla="*/ 597 h 643"/>
                  <a:gd name="T6" fmla="*/ 520 w 845"/>
                  <a:gd name="T7" fmla="*/ 544 h 643"/>
                  <a:gd name="T8" fmla="*/ 519 w 845"/>
                  <a:gd name="T9" fmla="*/ 529 h 643"/>
                  <a:gd name="T10" fmla="*/ 633 w 845"/>
                  <a:gd name="T11" fmla="*/ 507 h 643"/>
                  <a:gd name="T12" fmla="*/ 701 w 845"/>
                  <a:gd name="T13" fmla="*/ 434 h 643"/>
                  <a:gd name="T14" fmla="*/ 718 w 845"/>
                  <a:gd name="T15" fmla="*/ 399 h 643"/>
                  <a:gd name="T16" fmla="*/ 761 w 845"/>
                  <a:gd name="T17" fmla="*/ 365 h 643"/>
                  <a:gd name="T18" fmla="*/ 756 w 845"/>
                  <a:gd name="T19" fmla="*/ 327 h 643"/>
                  <a:gd name="T20" fmla="*/ 804 w 845"/>
                  <a:gd name="T21" fmla="*/ 242 h 643"/>
                  <a:gd name="T22" fmla="*/ 845 w 845"/>
                  <a:gd name="T23" fmla="*/ 199 h 643"/>
                  <a:gd name="T24" fmla="*/ 431 w 845"/>
                  <a:gd name="T25" fmla="*/ 63 h 643"/>
                  <a:gd name="T26" fmla="*/ 398 w 845"/>
                  <a:gd name="T27" fmla="*/ 4 h 643"/>
                  <a:gd name="T28" fmla="*/ 377 w 845"/>
                  <a:gd name="T29" fmla="*/ 0 h 643"/>
                  <a:gd name="T30" fmla="*/ 144 w 845"/>
                  <a:gd name="T31" fmla="*/ 28 h 643"/>
                  <a:gd name="T32" fmla="*/ 93 w 845"/>
                  <a:gd name="T33" fmla="*/ 57 h 643"/>
                  <a:gd name="T34" fmla="*/ 35 w 845"/>
                  <a:gd name="T35" fmla="*/ 75 h 643"/>
                  <a:gd name="T36" fmla="*/ 33 w 845"/>
                  <a:gd name="T37" fmla="*/ 94 h 643"/>
                  <a:gd name="T38" fmla="*/ 0 w 845"/>
                  <a:gd name="T39" fmla="*/ 144 h 643"/>
                  <a:gd name="T40" fmla="*/ 87 w 845"/>
                  <a:gd name="T41" fmla="*/ 183 h 643"/>
                  <a:gd name="T42" fmla="*/ 101 w 845"/>
                  <a:gd name="T43" fmla="*/ 206 h 643"/>
                  <a:gd name="T44" fmla="*/ 149 w 845"/>
                  <a:gd name="T45" fmla="*/ 272 h 643"/>
                  <a:gd name="T46" fmla="*/ 157 w 845"/>
                  <a:gd name="T47" fmla="*/ 285 h 643"/>
                  <a:gd name="T48" fmla="*/ 225 w 845"/>
                  <a:gd name="T49" fmla="*/ 338 h 643"/>
                  <a:gd name="T50" fmla="*/ 278 w 845"/>
                  <a:gd name="T51" fmla="*/ 371 h 643"/>
                  <a:gd name="T52" fmla="*/ 297 w 845"/>
                  <a:gd name="T53" fmla="*/ 402 h 643"/>
                  <a:gd name="T54" fmla="*/ 314 w 845"/>
                  <a:gd name="T55" fmla="*/ 421 h 643"/>
                  <a:gd name="T56" fmla="*/ 367 w 845"/>
                  <a:gd name="T57" fmla="*/ 455 h 643"/>
                  <a:gd name="T58" fmla="*/ 390 w 845"/>
                  <a:gd name="T59" fmla="*/ 508 h 643"/>
                  <a:gd name="T60" fmla="*/ 425 w 845"/>
                  <a:gd name="T61" fmla="*/ 549 h 643"/>
                  <a:gd name="T62" fmla="*/ 455 w 845"/>
                  <a:gd name="T63" fmla="*/ 628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45" h="643">
                    <a:moveTo>
                      <a:pt x="501" y="643"/>
                    </a:moveTo>
                    <a:lnTo>
                      <a:pt x="501" y="643"/>
                    </a:lnTo>
                    <a:lnTo>
                      <a:pt x="495" y="627"/>
                    </a:lnTo>
                    <a:lnTo>
                      <a:pt x="498" y="619"/>
                    </a:lnTo>
                    <a:lnTo>
                      <a:pt x="524" y="599"/>
                    </a:lnTo>
                    <a:lnTo>
                      <a:pt x="540" y="597"/>
                    </a:lnTo>
                    <a:lnTo>
                      <a:pt x="548" y="581"/>
                    </a:lnTo>
                    <a:lnTo>
                      <a:pt x="520" y="544"/>
                    </a:lnTo>
                    <a:lnTo>
                      <a:pt x="517" y="535"/>
                    </a:lnTo>
                    <a:lnTo>
                      <a:pt x="519" y="529"/>
                    </a:lnTo>
                    <a:lnTo>
                      <a:pt x="618" y="514"/>
                    </a:lnTo>
                    <a:lnTo>
                      <a:pt x="633" y="507"/>
                    </a:lnTo>
                    <a:lnTo>
                      <a:pt x="694" y="435"/>
                    </a:lnTo>
                    <a:lnTo>
                      <a:pt x="701" y="434"/>
                    </a:lnTo>
                    <a:lnTo>
                      <a:pt x="714" y="421"/>
                    </a:lnTo>
                    <a:lnTo>
                      <a:pt x="718" y="399"/>
                    </a:lnTo>
                    <a:lnTo>
                      <a:pt x="745" y="384"/>
                    </a:lnTo>
                    <a:lnTo>
                      <a:pt x="761" y="365"/>
                    </a:lnTo>
                    <a:lnTo>
                      <a:pt x="766" y="343"/>
                    </a:lnTo>
                    <a:lnTo>
                      <a:pt x="756" y="327"/>
                    </a:lnTo>
                    <a:lnTo>
                      <a:pt x="773" y="309"/>
                    </a:lnTo>
                    <a:lnTo>
                      <a:pt x="804" y="242"/>
                    </a:lnTo>
                    <a:lnTo>
                      <a:pt x="842" y="215"/>
                    </a:lnTo>
                    <a:lnTo>
                      <a:pt x="845" y="199"/>
                    </a:lnTo>
                    <a:lnTo>
                      <a:pt x="621" y="33"/>
                    </a:lnTo>
                    <a:lnTo>
                      <a:pt x="431" y="63"/>
                    </a:lnTo>
                    <a:lnTo>
                      <a:pt x="428" y="34"/>
                    </a:lnTo>
                    <a:lnTo>
                      <a:pt x="398" y="4"/>
                    </a:lnTo>
                    <a:lnTo>
                      <a:pt x="383" y="19"/>
                    </a:lnTo>
                    <a:lnTo>
                      <a:pt x="377" y="0"/>
                    </a:lnTo>
                    <a:lnTo>
                      <a:pt x="150" y="17"/>
                    </a:lnTo>
                    <a:lnTo>
                      <a:pt x="144" y="28"/>
                    </a:lnTo>
                    <a:lnTo>
                      <a:pt x="104" y="42"/>
                    </a:lnTo>
                    <a:lnTo>
                      <a:pt x="93" y="57"/>
                    </a:lnTo>
                    <a:lnTo>
                      <a:pt x="88" y="52"/>
                    </a:lnTo>
                    <a:lnTo>
                      <a:pt x="35" y="75"/>
                    </a:lnTo>
                    <a:lnTo>
                      <a:pt x="36" y="75"/>
                    </a:lnTo>
                    <a:lnTo>
                      <a:pt x="33" y="94"/>
                    </a:lnTo>
                    <a:lnTo>
                      <a:pt x="16" y="108"/>
                    </a:lnTo>
                    <a:lnTo>
                      <a:pt x="0" y="144"/>
                    </a:lnTo>
                    <a:lnTo>
                      <a:pt x="62" y="185"/>
                    </a:lnTo>
                    <a:lnTo>
                      <a:pt x="87" y="183"/>
                    </a:lnTo>
                    <a:lnTo>
                      <a:pt x="101" y="207"/>
                    </a:lnTo>
                    <a:lnTo>
                      <a:pt x="101" y="206"/>
                    </a:lnTo>
                    <a:lnTo>
                      <a:pt x="121" y="244"/>
                    </a:lnTo>
                    <a:lnTo>
                      <a:pt x="149" y="272"/>
                    </a:lnTo>
                    <a:lnTo>
                      <a:pt x="149" y="272"/>
                    </a:lnTo>
                    <a:lnTo>
                      <a:pt x="157" y="285"/>
                    </a:lnTo>
                    <a:lnTo>
                      <a:pt x="205" y="310"/>
                    </a:lnTo>
                    <a:lnTo>
                      <a:pt x="225" y="338"/>
                    </a:lnTo>
                    <a:lnTo>
                      <a:pt x="226" y="338"/>
                    </a:lnTo>
                    <a:lnTo>
                      <a:pt x="278" y="371"/>
                    </a:lnTo>
                    <a:lnTo>
                      <a:pt x="280" y="394"/>
                    </a:lnTo>
                    <a:lnTo>
                      <a:pt x="297" y="402"/>
                    </a:lnTo>
                    <a:lnTo>
                      <a:pt x="299" y="415"/>
                    </a:lnTo>
                    <a:lnTo>
                      <a:pt x="314" y="421"/>
                    </a:lnTo>
                    <a:lnTo>
                      <a:pt x="316" y="432"/>
                    </a:lnTo>
                    <a:lnTo>
                      <a:pt x="367" y="455"/>
                    </a:lnTo>
                    <a:lnTo>
                      <a:pt x="367" y="467"/>
                    </a:lnTo>
                    <a:lnTo>
                      <a:pt x="390" y="508"/>
                    </a:lnTo>
                    <a:lnTo>
                      <a:pt x="394" y="535"/>
                    </a:lnTo>
                    <a:lnTo>
                      <a:pt x="425" y="549"/>
                    </a:lnTo>
                    <a:lnTo>
                      <a:pt x="450" y="588"/>
                    </a:lnTo>
                    <a:lnTo>
                      <a:pt x="455" y="628"/>
                    </a:lnTo>
                    <a:lnTo>
                      <a:pt x="501" y="643"/>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8" name="Freeform 37">
                <a:extLst>
                  <a:ext uri="{FF2B5EF4-FFF2-40B4-BE49-F238E27FC236}">
                    <a16:creationId xmlns:a16="http://schemas.microsoft.com/office/drawing/2014/main" id="{A94AF76C-B56C-CA10-9EFA-3091B487BBD3}"/>
                  </a:ext>
                </a:extLst>
              </p:cNvPr>
              <p:cNvSpPr>
                <a:spLocks/>
              </p:cNvSpPr>
              <p:nvPr/>
            </p:nvSpPr>
            <p:spPr bwMode="auto">
              <a:xfrm>
                <a:off x="1194" y="1134"/>
                <a:ext cx="419" cy="313"/>
              </a:xfrm>
              <a:custGeom>
                <a:avLst/>
                <a:gdLst>
                  <a:gd name="T0" fmla="*/ 474 w 1089"/>
                  <a:gd name="T1" fmla="*/ 45 h 811"/>
                  <a:gd name="T2" fmla="*/ 962 w 1089"/>
                  <a:gd name="T3" fmla="*/ 731 h 811"/>
                  <a:gd name="T4" fmla="*/ 960 w 1089"/>
                  <a:gd name="T5" fmla="*/ 790 h 811"/>
                  <a:gd name="T6" fmla="*/ 668 w 1089"/>
                  <a:gd name="T7" fmla="*/ 738 h 811"/>
                  <a:gd name="T8" fmla="*/ 582 w 1089"/>
                  <a:gd name="T9" fmla="*/ 731 h 811"/>
                  <a:gd name="T10" fmla="*/ 524 w 1089"/>
                  <a:gd name="T11" fmla="*/ 737 h 811"/>
                  <a:gd name="T12" fmla="*/ 445 w 1089"/>
                  <a:gd name="T13" fmla="*/ 742 h 811"/>
                  <a:gd name="T14" fmla="*/ 343 w 1089"/>
                  <a:gd name="T15" fmla="*/ 733 h 811"/>
                  <a:gd name="T16" fmla="*/ 257 w 1089"/>
                  <a:gd name="T17" fmla="*/ 686 h 811"/>
                  <a:gd name="T18" fmla="*/ 181 w 1089"/>
                  <a:gd name="T19" fmla="*/ 697 h 811"/>
                  <a:gd name="T20" fmla="*/ 131 w 1089"/>
                  <a:gd name="T21" fmla="*/ 594 h 811"/>
                  <a:gd name="T22" fmla="*/ 69 w 1089"/>
                  <a:gd name="T23" fmla="*/ 499 h 811"/>
                  <a:gd name="T24" fmla="*/ 0 w 1089"/>
                  <a:gd name="T25" fmla="*/ 465 h 811"/>
                  <a:gd name="T26" fmla="*/ 23 w 1089"/>
                  <a:gd name="T27" fmla="*/ 422 h 811"/>
                  <a:gd name="T28" fmla="*/ 23 w 1089"/>
                  <a:gd name="T29" fmla="*/ 453 h 811"/>
                  <a:gd name="T30" fmla="*/ 42 w 1089"/>
                  <a:gd name="T31" fmla="*/ 399 h 811"/>
                  <a:gd name="T32" fmla="*/ 31 w 1089"/>
                  <a:gd name="T33" fmla="*/ 391 h 811"/>
                  <a:gd name="T34" fmla="*/ 22 w 1089"/>
                  <a:gd name="T35" fmla="*/ 377 h 811"/>
                  <a:gd name="T36" fmla="*/ 39 w 1089"/>
                  <a:gd name="T37" fmla="*/ 348 h 811"/>
                  <a:gd name="T38" fmla="*/ 43 w 1089"/>
                  <a:gd name="T39" fmla="*/ 320 h 811"/>
                  <a:gd name="T40" fmla="*/ 24 w 1089"/>
                  <a:gd name="T41" fmla="*/ 328 h 811"/>
                  <a:gd name="T42" fmla="*/ 13 w 1089"/>
                  <a:gd name="T43" fmla="*/ 109 h 811"/>
                  <a:gd name="T44" fmla="*/ 23 w 1089"/>
                  <a:gd name="T45" fmla="*/ 66 h 811"/>
                  <a:gd name="T46" fmla="*/ 52 w 1089"/>
                  <a:gd name="T47" fmla="*/ 37 h 811"/>
                  <a:gd name="T48" fmla="*/ 224 w 1089"/>
                  <a:gd name="T49" fmla="*/ 139 h 811"/>
                  <a:gd name="T50" fmla="*/ 282 w 1089"/>
                  <a:gd name="T51" fmla="*/ 169 h 811"/>
                  <a:gd name="T52" fmla="*/ 273 w 1089"/>
                  <a:gd name="T53" fmla="*/ 212 h 811"/>
                  <a:gd name="T54" fmla="*/ 253 w 1089"/>
                  <a:gd name="T55" fmla="*/ 221 h 811"/>
                  <a:gd name="T56" fmla="*/ 199 w 1089"/>
                  <a:gd name="T57" fmla="*/ 299 h 811"/>
                  <a:gd name="T58" fmla="*/ 226 w 1089"/>
                  <a:gd name="T59" fmla="*/ 289 h 811"/>
                  <a:gd name="T60" fmla="*/ 230 w 1089"/>
                  <a:gd name="T61" fmla="*/ 274 h 811"/>
                  <a:gd name="T62" fmla="*/ 289 w 1089"/>
                  <a:gd name="T63" fmla="*/ 231 h 811"/>
                  <a:gd name="T64" fmla="*/ 310 w 1089"/>
                  <a:gd name="T65" fmla="*/ 234 h 811"/>
                  <a:gd name="T66" fmla="*/ 316 w 1089"/>
                  <a:gd name="T67" fmla="*/ 255 h 811"/>
                  <a:gd name="T68" fmla="*/ 339 w 1089"/>
                  <a:gd name="T69" fmla="*/ 133 h 811"/>
                  <a:gd name="T70" fmla="*/ 319 w 1089"/>
                  <a:gd name="T71" fmla="*/ 103 h 811"/>
                  <a:gd name="T72" fmla="*/ 346 w 1089"/>
                  <a:gd name="T73" fmla="*/ 90 h 811"/>
                  <a:gd name="T74" fmla="*/ 362 w 1089"/>
                  <a:gd name="T75" fmla="*/ 67 h 811"/>
                  <a:gd name="T76" fmla="*/ 373 w 1089"/>
                  <a:gd name="T77" fmla="*/ 73 h 811"/>
                  <a:gd name="T78" fmla="*/ 350 w 1089"/>
                  <a:gd name="T79" fmla="*/ 48 h 811"/>
                  <a:gd name="T80" fmla="*/ 321 w 1089"/>
                  <a:gd name="T81" fmla="*/ 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89" h="811">
                    <a:moveTo>
                      <a:pt x="474" y="45"/>
                    </a:moveTo>
                    <a:lnTo>
                      <a:pt x="474" y="45"/>
                    </a:lnTo>
                    <a:lnTo>
                      <a:pt x="1089" y="206"/>
                    </a:lnTo>
                    <a:lnTo>
                      <a:pt x="962" y="731"/>
                    </a:lnTo>
                    <a:lnTo>
                      <a:pt x="971" y="776"/>
                    </a:lnTo>
                    <a:lnTo>
                      <a:pt x="960" y="790"/>
                    </a:lnTo>
                    <a:lnTo>
                      <a:pt x="967" y="811"/>
                    </a:lnTo>
                    <a:lnTo>
                      <a:pt x="668" y="738"/>
                    </a:lnTo>
                    <a:lnTo>
                      <a:pt x="652" y="745"/>
                    </a:lnTo>
                    <a:lnTo>
                      <a:pt x="582" y="731"/>
                    </a:lnTo>
                    <a:lnTo>
                      <a:pt x="566" y="741"/>
                    </a:lnTo>
                    <a:lnTo>
                      <a:pt x="524" y="737"/>
                    </a:lnTo>
                    <a:lnTo>
                      <a:pt x="481" y="745"/>
                    </a:lnTo>
                    <a:lnTo>
                      <a:pt x="445" y="742"/>
                    </a:lnTo>
                    <a:lnTo>
                      <a:pt x="426" y="726"/>
                    </a:lnTo>
                    <a:lnTo>
                      <a:pt x="343" y="733"/>
                    </a:lnTo>
                    <a:lnTo>
                      <a:pt x="327" y="707"/>
                    </a:lnTo>
                    <a:lnTo>
                      <a:pt x="257" y="686"/>
                    </a:lnTo>
                    <a:lnTo>
                      <a:pt x="226" y="696"/>
                    </a:lnTo>
                    <a:lnTo>
                      <a:pt x="181" y="697"/>
                    </a:lnTo>
                    <a:lnTo>
                      <a:pt x="122" y="659"/>
                    </a:lnTo>
                    <a:lnTo>
                      <a:pt x="131" y="594"/>
                    </a:lnTo>
                    <a:lnTo>
                      <a:pt x="127" y="572"/>
                    </a:lnTo>
                    <a:lnTo>
                      <a:pt x="69" y="499"/>
                    </a:lnTo>
                    <a:lnTo>
                      <a:pt x="14" y="484"/>
                    </a:lnTo>
                    <a:lnTo>
                      <a:pt x="0" y="465"/>
                    </a:lnTo>
                    <a:lnTo>
                      <a:pt x="15" y="410"/>
                    </a:lnTo>
                    <a:lnTo>
                      <a:pt x="23" y="422"/>
                    </a:lnTo>
                    <a:lnTo>
                      <a:pt x="15" y="449"/>
                    </a:lnTo>
                    <a:lnTo>
                      <a:pt x="23" y="453"/>
                    </a:lnTo>
                    <a:lnTo>
                      <a:pt x="29" y="446"/>
                    </a:lnTo>
                    <a:lnTo>
                      <a:pt x="42" y="399"/>
                    </a:lnTo>
                    <a:lnTo>
                      <a:pt x="42" y="392"/>
                    </a:lnTo>
                    <a:lnTo>
                      <a:pt x="31" y="391"/>
                    </a:lnTo>
                    <a:lnTo>
                      <a:pt x="24" y="386"/>
                    </a:lnTo>
                    <a:lnTo>
                      <a:pt x="22" y="377"/>
                    </a:lnTo>
                    <a:lnTo>
                      <a:pt x="26" y="360"/>
                    </a:lnTo>
                    <a:lnTo>
                      <a:pt x="39" y="348"/>
                    </a:lnTo>
                    <a:lnTo>
                      <a:pt x="48" y="335"/>
                    </a:lnTo>
                    <a:lnTo>
                      <a:pt x="43" y="320"/>
                    </a:lnTo>
                    <a:lnTo>
                      <a:pt x="26" y="332"/>
                    </a:lnTo>
                    <a:lnTo>
                      <a:pt x="24" y="328"/>
                    </a:lnTo>
                    <a:lnTo>
                      <a:pt x="30" y="162"/>
                    </a:lnTo>
                    <a:lnTo>
                      <a:pt x="13" y="109"/>
                    </a:lnTo>
                    <a:lnTo>
                      <a:pt x="15" y="89"/>
                    </a:lnTo>
                    <a:lnTo>
                      <a:pt x="23" y="66"/>
                    </a:lnTo>
                    <a:lnTo>
                      <a:pt x="38" y="46"/>
                    </a:lnTo>
                    <a:lnTo>
                      <a:pt x="52" y="37"/>
                    </a:lnTo>
                    <a:lnTo>
                      <a:pt x="189" y="131"/>
                    </a:lnTo>
                    <a:lnTo>
                      <a:pt x="224" y="139"/>
                    </a:lnTo>
                    <a:lnTo>
                      <a:pt x="253" y="164"/>
                    </a:lnTo>
                    <a:lnTo>
                      <a:pt x="282" y="169"/>
                    </a:lnTo>
                    <a:lnTo>
                      <a:pt x="284" y="191"/>
                    </a:lnTo>
                    <a:lnTo>
                      <a:pt x="273" y="212"/>
                    </a:lnTo>
                    <a:lnTo>
                      <a:pt x="267" y="217"/>
                    </a:lnTo>
                    <a:lnTo>
                      <a:pt x="253" y="221"/>
                    </a:lnTo>
                    <a:lnTo>
                      <a:pt x="206" y="270"/>
                    </a:lnTo>
                    <a:lnTo>
                      <a:pt x="199" y="299"/>
                    </a:lnTo>
                    <a:lnTo>
                      <a:pt x="218" y="303"/>
                    </a:lnTo>
                    <a:lnTo>
                      <a:pt x="226" y="289"/>
                    </a:lnTo>
                    <a:lnTo>
                      <a:pt x="219" y="284"/>
                    </a:lnTo>
                    <a:lnTo>
                      <a:pt x="230" y="274"/>
                    </a:lnTo>
                    <a:lnTo>
                      <a:pt x="258" y="262"/>
                    </a:lnTo>
                    <a:lnTo>
                      <a:pt x="289" y="231"/>
                    </a:lnTo>
                    <a:lnTo>
                      <a:pt x="304" y="230"/>
                    </a:lnTo>
                    <a:lnTo>
                      <a:pt x="310" y="234"/>
                    </a:lnTo>
                    <a:lnTo>
                      <a:pt x="314" y="254"/>
                    </a:lnTo>
                    <a:lnTo>
                      <a:pt x="316" y="255"/>
                    </a:lnTo>
                    <a:lnTo>
                      <a:pt x="341" y="185"/>
                    </a:lnTo>
                    <a:lnTo>
                      <a:pt x="339" y="133"/>
                    </a:lnTo>
                    <a:lnTo>
                      <a:pt x="318" y="107"/>
                    </a:lnTo>
                    <a:lnTo>
                      <a:pt x="319" y="103"/>
                    </a:lnTo>
                    <a:lnTo>
                      <a:pt x="330" y="102"/>
                    </a:lnTo>
                    <a:lnTo>
                      <a:pt x="346" y="90"/>
                    </a:lnTo>
                    <a:lnTo>
                      <a:pt x="353" y="68"/>
                    </a:lnTo>
                    <a:lnTo>
                      <a:pt x="362" y="67"/>
                    </a:lnTo>
                    <a:lnTo>
                      <a:pt x="370" y="75"/>
                    </a:lnTo>
                    <a:lnTo>
                      <a:pt x="373" y="73"/>
                    </a:lnTo>
                    <a:lnTo>
                      <a:pt x="368" y="61"/>
                    </a:lnTo>
                    <a:lnTo>
                      <a:pt x="350" y="48"/>
                    </a:lnTo>
                    <a:lnTo>
                      <a:pt x="332" y="43"/>
                    </a:lnTo>
                    <a:lnTo>
                      <a:pt x="321" y="0"/>
                    </a:lnTo>
                    <a:lnTo>
                      <a:pt x="474" y="4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9" name="Freeform 38">
                <a:extLst>
                  <a:ext uri="{FF2B5EF4-FFF2-40B4-BE49-F238E27FC236}">
                    <a16:creationId xmlns:a16="http://schemas.microsoft.com/office/drawing/2014/main" id="{4B983ADE-1D26-859E-E8DD-184F9D277BE1}"/>
                  </a:ext>
                </a:extLst>
              </p:cNvPr>
              <p:cNvSpPr>
                <a:spLocks/>
              </p:cNvSpPr>
              <p:nvPr/>
            </p:nvSpPr>
            <p:spPr bwMode="auto">
              <a:xfrm>
                <a:off x="1194" y="1134"/>
                <a:ext cx="419" cy="313"/>
              </a:xfrm>
              <a:custGeom>
                <a:avLst/>
                <a:gdLst>
                  <a:gd name="T0" fmla="*/ 474 w 1089"/>
                  <a:gd name="T1" fmla="*/ 45 h 811"/>
                  <a:gd name="T2" fmla="*/ 962 w 1089"/>
                  <a:gd name="T3" fmla="*/ 731 h 811"/>
                  <a:gd name="T4" fmla="*/ 960 w 1089"/>
                  <a:gd name="T5" fmla="*/ 790 h 811"/>
                  <a:gd name="T6" fmla="*/ 668 w 1089"/>
                  <a:gd name="T7" fmla="*/ 738 h 811"/>
                  <a:gd name="T8" fmla="*/ 582 w 1089"/>
                  <a:gd name="T9" fmla="*/ 731 h 811"/>
                  <a:gd name="T10" fmla="*/ 524 w 1089"/>
                  <a:gd name="T11" fmla="*/ 737 h 811"/>
                  <a:gd name="T12" fmla="*/ 445 w 1089"/>
                  <a:gd name="T13" fmla="*/ 742 h 811"/>
                  <a:gd name="T14" fmla="*/ 343 w 1089"/>
                  <a:gd name="T15" fmla="*/ 733 h 811"/>
                  <a:gd name="T16" fmla="*/ 257 w 1089"/>
                  <a:gd name="T17" fmla="*/ 686 h 811"/>
                  <a:gd name="T18" fmla="*/ 181 w 1089"/>
                  <a:gd name="T19" fmla="*/ 697 h 811"/>
                  <a:gd name="T20" fmla="*/ 131 w 1089"/>
                  <a:gd name="T21" fmla="*/ 594 h 811"/>
                  <a:gd name="T22" fmla="*/ 69 w 1089"/>
                  <a:gd name="T23" fmla="*/ 499 h 811"/>
                  <a:gd name="T24" fmla="*/ 0 w 1089"/>
                  <a:gd name="T25" fmla="*/ 465 h 811"/>
                  <a:gd name="T26" fmla="*/ 23 w 1089"/>
                  <a:gd name="T27" fmla="*/ 422 h 811"/>
                  <a:gd name="T28" fmla="*/ 23 w 1089"/>
                  <a:gd name="T29" fmla="*/ 453 h 811"/>
                  <a:gd name="T30" fmla="*/ 42 w 1089"/>
                  <a:gd name="T31" fmla="*/ 399 h 811"/>
                  <a:gd name="T32" fmla="*/ 31 w 1089"/>
                  <a:gd name="T33" fmla="*/ 391 h 811"/>
                  <a:gd name="T34" fmla="*/ 22 w 1089"/>
                  <a:gd name="T35" fmla="*/ 377 h 811"/>
                  <a:gd name="T36" fmla="*/ 39 w 1089"/>
                  <a:gd name="T37" fmla="*/ 348 h 811"/>
                  <a:gd name="T38" fmla="*/ 43 w 1089"/>
                  <a:gd name="T39" fmla="*/ 320 h 811"/>
                  <a:gd name="T40" fmla="*/ 24 w 1089"/>
                  <a:gd name="T41" fmla="*/ 328 h 811"/>
                  <a:gd name="T42" fmla="*/ 13 w 1089"/>
                  <a:gd name="T43" fmla="*/ 109 h 811"/>
                  <a:gd name="T44" fmla="*/ 23 w 1089"/>
                  <a:gd name="T45" fmla="*/ 66 h 811"/>
                  <a:gd name="T46" fmla="*/ 52 w 1089"/>
                  <a:gd name="T47" fmla="*/ 37 h 811"/>
                  <a:gd name="T48" fmla="*/ 224 w 1089"/>
                  <a:gd name="T49" fmla="*/ 139 h 811"/>
                  <a:gd name="T50" fmla="*/ 282 w 1089"/>
                  <a:gd name="T51" fmla="*/ 169 h 811"/>
                  <a:gd name="T52" fmla="*/ 273 w 1089"/>
                  <a:gd name="T53" fmla="*/ 212 h 811"/>
                  <a:gd name="T54" fmla="*/ 253 w 1089"/>
                  <a:gd name="T55" fmla="*/ 221 h 811"/>
                  <a:gd name="T56" fmla="*/ 199 w 1089"/>
                  <a:gd name="T57" fmla="*/ 299 h 811"/>
                  <a:gd name="T58" fmla="*/ 226 w 1089"/>
                  <a:gd name="T59" fmla="*/ 289 h 811"/>
                  <a:gd name="T60" fmla="*/ 230 w 1089"/>
                  <a:gd name="T61" fmla="*/ 274 h 811"/>
                  <a:gd name="T62" fmla="*/ 289 w 1089"/>
                  <a:gd name="T63" fmla="*/ 231 h 811"/>
                  <a:gd name="T64" fmla="*/ 310 w 1089"/>
                  <a:gd name="T65" fmla="*/ 234 h 811"/>
                  <a:gd name="T66" fmla="*/ 316 w 1089"/>
                  <a:gd name="T67" fmla="*/ 255 h 811"/>
                  <a:gd name="T68" fmla="*/ 339 w 1089"/>
                  <a:gd name="T69" fmla="*/ 133 h 811"/>
                  <a:gd name="T70" fmla="*/ 319 w 1089"/>
                  <a:gd name="T71" fmla="*/ 103 h 811"/>
                  <a:gd name="T72" fmla="*/ 346 w 1089"/>
                  <a:gd name="T73" fmla="*/ 90 h 811"/>
                  <a:gd name="T74" fmla="*/ 362 w 1089"/>
                  <a:gd name="T75" fmla="*/ 67 h 811"/>
                  <a:gd name="T76" fmla="*/ 373 w 1089"/>
                  <a:gd name="T77" fmla="*/ 73 h 811"/>
                  <a:gd name="T78" fmla="*/ 350 w 1089"/>
                  <a:gd name="T79" fmla="*/ 48 h 811"/>
                  <a:gd name="T80" fmla="*/ 321 w 1089"/>
                  <a:gd name="T81" fmla="*/ 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89" h="811">
                    <a:moveTo>
                      <a:pt x="474" y="45"/>
                    </a:moveTo>
                    <a:lnTo>
                      <a:pt x="474" y="45"/>
                    </a:lnTo>
                    <a:lnTo>
                      <a:pt x="1089" y="206"/>
                    </a:lnTo>
                    <a:lnTo>
                      <a:pt x="962" y="731"/>
                    </a:lnTo>
                    <a:lnTo>
                      <a:pt x="971" y="776"/>
                    </a:lnTo>
                    <a:lnTo>
                      <a:pt x="960" y="790"/>
                    </a:lnTo>
                    <a:lnTo>
                      <a:pt x="967" y="811"/>
                    </a:lnTo>
                    <a:lnTo>
                      <a:pt x="668" y="738"/>
                    </a:lnTo>
                    <a:lnTo>
                      <a:pt x="652" y="745"/>
                    </a:lnTo>
                    <a:lnTo>
                      <a:pt x="582" y="731"/>
                    </a:lnTo>
                    <a:lnTo>
                      <a:pt x="566" y="741"/>
                    </a:lnTo>
                    <a:lnTo>
                      <a:pt x="524" y="737"/>
                    </a:lnTo>
                    <a:lnTo>
                      <a:pt x="481" y="745"/>
                    </a:lnTo>
                    <a:lnTo>
                      <a:pt x="445" y="742"/>
                    </a:lnTo>
                    <a:lnTo>
                      <a:pt x="426" y="726"/>
                    </a:lnTo>
                    <a:lnTo>
                      <a:pt x="343" y="733"/>
                    </a:lnTo>
                    <a:lnTo>
                      <a:pt x="327" y="707"/>
                    </a:lnTo>
                    <a:lnTo>
                      <a:pt x="257" y="686"/>
                    </a:lnTo>
                    <a:lnTo>
                      <a:pt x="226" y="696"/>
                    </a:lnTo>
                    <a:lnTo>
                      <a:pt x="181" y="697"/>
                    </a:lnTo>
                    <a:lnTo>
                      <a:pt x="122" y="659"/>
                    </a:lnTo>
                    <a:lnTo>
                      <a:pt x="131" y="594"/>
                    </a:lnTo>
                    <a:lnTo>
                      <a:pt x="127" y="572"/>
                    </a:lnTo>
                    <a:lnTo>
                      <a:pt x="69" y="499"/>
                    </a:lnTo>
                    <a:lnTo>
                      <a:pt x="14" y="484"/>
                    </a:lnTo>
                    <a:lnTo>
                      <a:pt x="0" y="465"/>
                    </a:lnTo>
                    <a:lnTo>
                      <a:pt x="15" y="410"/>
                    </a:lnTo>
                    <a:lnTo>
                      <a:pt x="23" y="422"/>
                    </a:lnTo>
                    <a:lnTo>
                      <a:pt x="15" y="449"/>
                    </a:lnTo>
                    <a:lnTo>
                      <a:pt x="23" y="453"/>
                    </a:lnTo>
                    <a:lnTo>
                      <a:pt x="29" y="446"/>
                    </a:lnTo>
                    <a:lnTo>
                      <a:pt x="42" y="399"/>
                    </a:lnTo>
                    <a:lnTo>
                      <a:pt x="42" y="392"/>
                    </a:lnTo>
                    <a:lnTo>
                      <a:pt x="31" y="391"/>
                    </a:lnTo>
                    <a:lnTo>
                      <a:pt x="24" y="386"/>
                    </a:lnTo>
                    <a:lnTo>
                      <a:pt x="22" y="377"/>
                    </a:lnTo>
                    <a:lnTo>
                      <a:pt x="26" y="360"/>
                    </a:lnTo>
                    <a:lnTo>
                      <a:pt x="39" y="348"/>
                    </a:lnTo>
                    <a:lnTo>
                      <a:pt x="48" y="335"/>
                    </a:lnTo>
                    <a:lnTo>
                      <a:pt x="43" y="320"/>
                    </a:lnTo>
                    <a:lnTo>
                      <a:pt x="26" y="332"/>
                    </a:lnTo>
                    <a:lnTo>
                      <a:pt x="24" y="328"/>
                    </a:lnTo>
                    <a:lnTo>
                      <a:pt x="30" y="162"/>
                    </a:lnTo>
                    <a:lnTo>
                      <a:pt x="13" y="109"/>
                    </a:lnTo>
                    <a:lnTo>
                      <a:pt x="15" y="89"/>
                    </a:lnTo>
                    <a:lnTo>
                      <a:pt x="23" y="66"/>
                    </a:lnTo>
                    <a:lnTo>
                      <a:pt x="38" y="46"/>
                    </a:lnTo>
                    <a:lnTo>
                      <a:pt x="52" y="37"/>
                    </a:lnTo>
                    <a:lnTo>
                      <a:pt x="189" y="131"/>
                    </a:lnTo>
                    <a:lnTo>
                      <a:pt x="224" y="139"/>
                    </a:lnTo>
                    <a:lnTo>
                      <a:pt x="253" y="164"/>
                    </a:lnTo>
                    <a:lnTo>
                      <a:pt x="282" y="169"/>
                    </a:lnTo>
                    <a:lnTo>
                      <a:pt x="284" y="191"/>
                    </a:lnTo>
                    <a:lnTo>
                      <a:pt x="273" y="212"/>
                    </a:lnTo>
                    <a:lnTo>
                      <a:pt x="267" y="217"/>
                    </a:lnTo>
                    <a:lnTo>
                      <a:pt x="253" y="221"/>
                    </a:lnTo>
                    <a:lnTo>
                      <a:pt x="206" y="270"/>
                    </a:lnTo>
                    <a:lnTo>
                      <a:pt x="199" y="299"/>
                    </a:lnTo>
                    <a:lnTo>
                      <a:pt x="218" y="303"/>
                    </a:lnTo>
                    <a:lnTo>
                      <a:pt x="226" y="289"/>
                    </a:lnTo>
                    <a:lnTo>
                      <a:pt x="219" y="284"/>
                    </a:lnTo>
                    <a:lnTo>
                      <a:pt x="230" y="274"/>
                    </a:lnTo>
                    <a:lnTo>
                      <a:pt x="258" y="262"/>
                    </a:lnTo>
                    <a:lnTo>
                      <a:pt x="289" y="231"/>
                    </a:lnTo>
                    <a:lnTo>
                      <a:pt x="304" y="230"/>
                    </a:lnTo>
                    <a:lnTo>
                      <a:pt x="310" y="234"/>
                    </a:lnTo>
                    <a:lnTo>
                      <a:pt x="314" y="254"/>
                    </a:lnTo>
                    <a:lnTo>
                      <a:pt x="316" y="255"/>
                    </a:lnTo>
                    <a:lnTo>
                      <a:pt x="341" y="185"/>
                    </a:lnTo>
                    <a:lnTo>
                      <a:pt x="339" y="133"/>
                    </a:lnTo>
                    <a:lnTo>
                      <a:pt x="318" y="107"/>
                    </a:lnTo>
                    <a:lnTo>
                      <a:pt x="319" y="103"/>
                    </a:lnTo>
                    <a:lnTo>
                      <a:pt x="330" y="102"/>
                    </a:lnTo>
                    <a:lnTo>
                      <a:pt x="346" y="90"/>
                    </a:lnTo>
                    <a:lnTo>
                      <a:pt x="353" y="68"/>
                    </a:lnTo>
                    <a:lnTo>
                      <a:pt x="362" y="67"/>
                    </a:lnTo>
                    <a:lnTo>
                      <a:pt x="370" y="75"/>
                    </a:lnTo>
                    <a:lnTo>
                      <a:pt x="373" y="73"/>
                    </a:lnTo>
                    <a:lnTo>
                      <a:pt x="368" y="61"/>
                    </a:lnTo>
                    <a:lnTo>
                      <a:pt x="350" y="48"/>
                    </a:lnTo>
                    <a:lnTo>
                      <a:pt x="332" y="43"/>
                    </a:lnTo>
                    <a:lnTo>
                      <a:pt x="321" y="0"/>
                    </a:lnTo>
                    <a:lnTo>
                      <a:pt x="474" y="45"/>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0" name="Freeform 39">
                <a:extLst>
                  <a:ext uri="{FF2B5EF4-FFF2-40B4-BE49-F238E27FC236}">
                    <a16:creationId xmlns:a16="http://schemas.microsoft.com/office/drawing/2014/main" id="{A023EDE9-4647-0C26-C341-A93991491AC1}"/>
                  </a:ext>
                </a:extLst>
              </p:cNvPr>
              <p:cNvSpPr>
                <a:spLocks/>
              </p:cNvSpPr>
              <p:nvPr/>
            </p:nvSpPr>
            <p:spPr bwMode="auto">
              <a:xfrm>
                <a:off x="3987" y="2104"/>
                <a:ext cx="34" cy="79"/>
              </a:xfrm>
              <a:custGeom>
                <a:avLst/>
                <a:gdLst>
                  <a:gd name="T0" fmla="*/ 17 w 89"/>
                  <a:gd name="T1" fmla="*/ 30 h 206"/>
                  <a:gd name="T2" fmla="*/ 17 w 89"/>
                  <a:gd name="T3" fmla="*/ 30 h 206"/>
                  <a:gd name="T4" fmla="*/ 32 w 89"/>
                  <a:gd name="T5" fmla="*/ 33 h 206"/>
                  <a:gd name="T6" fmla="*/ 31 w 89"/>
                  <a:gd name="T7" fmla="*/ 52 h 206"/>
                  <a:gd name="T8" fmla="*/ 19 w 89"/>
                  <a:gd name="T9" fmla="*/ 59 h 206"/>
                  <a:gd name="T10" fmla="*/ 0 w 89"/>
                  <a:gd name="T11" fmla="*/ 145 h 206"/>
                  <a:gd name="T12" fmla="*/ 18 w 89"/>
                  <a:gd name="T13" fmla="*/ 200 h 206"/>
                  <a:gd name="T14" fmla="*/ 25 w 89"/>
                  <a:gd name="T15" fmla="*/ 206 h 206"/>
                  <a:gd name="T16" fmla="*/ 40 w 89"/>
                  <a:gd name="T17" fmla="*/ 202 h 206"/>
                  <a:gd name="T18" fmla="*/ 48 w 89"/>
                  <a:gd name="T19" fmla="*/ 192 h 206"/>
                  <a:gd name="T20" fmla="*/ 89 w 89"/>
                  <a:gd name="T21" fmla="*/ 0 h 206"/>
                  <a:gd name="T22" fmla="*/ 17 w 89"/>
                  <a:gd name="T23" fmla="*/ 3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206">
                    <a:moveTo>
                      <a:pt x="17" y="30"/>
                    </a:moveTo>
                    <a:lnTo>
                      <a:pt x="17" y="30"/>
                    </a:lnTo>
                    <a:lnTo>
                      <a:pt x="32" y="33"/>
                    </a:lnTo>
                    <a:lnTo>
                      <a:pt x="31" y="52"/>
                    </a:lnTo>
                    <a:lnTo>
                      <a:pt x="19" y="59"/>
                    </a:lnTo>
                    <a:lnTo>
                      <a:pt x="0" y="145"/>
                    </a:lnTo>
                    <a:lnTo>
                      <a:pt x="18" y="200"/>
                    </a:lnTo>
                    <a:lnTo>
                      <a:pt x="25" y="206"/>
                    </a:lnTo>
                    <a:lnTo>
                      <a:pt x="40" y="202"/>
                    </a:lnTo>
                    <a:lnTo>
                      <a:pt x="48" y="192"/>
                    </a:lnTo>
                    <a:lnTo>
                      <a:pt x="89" y="0"/>
                    </a:lnTo>
                    <a:lnTo>
                      <a:pt x="17" y="30"/>
                    </a:lnTo>
                    <a:close/>
                  </a:path>
                </a:pathLst>
              </a:custGeom>
              <a:solidFill>
                <a:srgbClr val="3983B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1" name="Freeform 40">
                <a:extLst>
                  <a:ext uri="{FF2B5EF4-FFF2-40B4-BE49-F238E27FC236}">
                    <a16:creationId xmlns:a16="http://schemas.microsoft.com/office/drawing/2014/main" id="{D82B72B0-4C4A-7A3A-BD69-F830C241D480}"/>
                  </a:ext>
                </a:extLst>
              </p:cNvPr>
              <p:cNvSpPr>
                <a:spLocks/>
              </p:cNvSpPr>
              <p:nvPr/>
            </p:nvSpPr>
            <p:spPr bwMode="auto">
              <a:xfrm>
                <a:off x="3987" y="2104"/>
                <a:ext cx="34" cy="79"/>
              </a:xfrm>
              <a:custGeom>
                <a:avLst/>
                <a:gdLst>
                  <a:gd name="T0" fmla="*/ 17 w 89"/>
                  <a:gd name="T1" fmla="*/ 30 h 206"/>
                  <a:gd name="T2" fmla="*/ 17 w 89"/>
                  <a:gd name="T3" fmla="*/ 30 h 206"/>
                  <a:gd name="T4" fmla="*/ 32 w 89"/>
                  <a:gd name="T5" fmla="*/ 33 h 206"/>
                  <a:gd name="T6" fmla="*/ 31 w 89"/>
                  <a:gd name="T7" fmla="*/ 52 h 206"/>
                  <a:gd name="T8" fmla="*/ 19 w 89"/>
                  <a:gd name="T9" fmla="*/ 59 h 206"/>
                  <a:gd name="T10" fmla="*/ 0 w 89"/>
                  <a:gd name="T11" fmla="*/ 145 h 206"/>
                  <a:gd name="T12" fmla="*/ 18 w 89"/>
                  <a:gd name="T13" fmla="*/ 200 h 206"/>
                  <a:gd name="T14" fmla="*/ 25 w 89"/>
                  <a:gd name="T15" fmla="*/ 206 h 206"/>
                  <a:gd name="T16" fmla="*/ 40 w 89"/>
                  <a:gd name="T17" fmla="*/ 202 h 206"/>
                  <a:gd name="T18" fmla="*/ 48 w 89"/>
                  <a:gd name="T19" fmla="*/ 192 h 206"/>
                  <a:gd name="T20" fmla="*/ 89 w 89"/>
                  <a:gd name="T21" fmla="*/ 0 h 206"/>
                  <a:gd name="T22" fmla="*/ 17 w 89"/>
                  <a:gd name="T23" fmla="*/ 3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206">
                    <a:moveTo>
                      <a:pt x="17" y="30"/>
                    </a:moveTo>
                    <a:lnTo>
                      <a:pt x="17" y="30"/>
                    </a:lnTo>
                    <a:lnTo>
                      <a:pt x="32" y="33"/>
                    </a:lnTo>
                    <a:lnTo>
                      <a:pt x="31" y="52"/>
                    </a:lnTo>
                    <a:lnTo>
                      <a:pt x="19" y="59"/>
                    </a:lnTo>
                    <a:lnTo>
                      <a:pt x="0" y="145"/>
                    </a:lnTo>
                    <a:lnTo>
                      <a:pt x="18" y="200"/>
                    </a:lnTo>
                    <a:lnTo>
                      <a:pt x="25" y="206"/>
                    </a:lnTo>
                    <a:lnTo>
                      <a:pt x="40" y="202"/>
                    </a:lnTo>
                    <a:lnTo>
                      <a:pt x="48" y="192"/>
                    </a:lnTo>
                    <a:lnTo>
                      <a:pt x="89" y="0"/>
                    </a:lnTo>
                    <a:lnTo>
                      <a:pt x="17" y="3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2" name="Freeform 41">
                <a:extLst>
                  <a:ext uri="{FF2B5EF4-FFF2-40B4-BE49-F238E27FC236}">
                    <a16:creationId xmlns:a16="http://schemas.microsoft.com/office/drawing/2014/main" id="{4FE708A5-E37E-82A8-23EE-FA26EF6C7D7B}"/>
                  </a:ext>
                </a:extLst>
              </p:cNvPr>
              <p:cNvSpPr>
                <a:spLocks/>
              </p:cNvSpPr>
              <p:nvPr/>
            </p:nvSpPr>
            <p:spPr bwMode="auto">
              <a:xfrm>
                <a:off x="3509" y="2028"/>
                <a:ext cx="497" cy="272"/>
              </a:xfrm>
              <a:custGeom>
                <a:avLst/>
                <a:gdLst>
                  <a:gd name="T0" fmla="*/ 1161 w 1291"/>
                  <a:gd name="T1" fmla="*/ 524 h 707"/>
                  <a:gd name="T2" fmla="*/ 0 w 1291"/>
                  <a:gd name="T3" fmla="*/ 707 h 707"/>
                  <a:gd name="T4" fmla="*/ 98 w 1291"/>
                  <a:gd name="T5" fmla="*/ 658 h 707"/>
                  <a:gd name="T6" fmla="*/ 130 w 1291"/>
                  <a:gd name="T7" fmla="*/ 625 h 707"/>
                  <a:gd name="T8" fmla="*/ 150 w 1291"/>
                  <a:gd name="T9" fmla="*/ 593 h 707"/>
                  <a:gd name="T10" fmla="*/ 259 w 1291"/>
                  <a:gd name="T11" fmla="*/ 491 h 707"/>
                  <a:gd name="T12" fmla="*/ 257 w 1291"/>
                  <a:gd name="T13" fmla="*/ 506 h 707"/>
                  <a:gd name="T14" fmla="*/ 270 w 1291"/>
                  <a:gd name="T15" fmla="*/ 526 h 707"/>
                  <a:gd name="T16" fmla="*/ 324 w 1291"/>
                  <a:gd name="T17" fmla="*/ 552 h 707"/>
                  <a:gd name="T18" fmla="*/ 363 w 1291"/>
                  <a:gd name="T19" fmla="*/ 519 h 707"/>
                  <a:gd name="T20" fmla="*/ 440 w 1291"/>
                  <a:gd name="T21" fmla="*/ 512 h 707"/>
                  <a:gd name="T22" fmla="*/ 440 w 1291"/>
                  <a:gd name="T23" fmla="*/ 495 h 707"/>
                  <a:gd name="T24" fmla="*/ 463 w 1291"/>
                  <a:gd name="T25" fmla="*/ 495 h 707"/>
                  <a:gd name="T26" fmla="*/ 509 w 1291"/>
                  <a:gd name="T27" fmla="*/ 478 h 707"/>
                  <a:gd name="T28" fmla="*/ 528 w 1291"/>
                  <a:gd name="T29" fmla="*/ 445 h 707"/>
                  <a:gd name="T30" fmla="*/ 527 w 1291"/>
                  <a:gd name="T31" fmla="*/ 420 h 707"/>
                  <a:gd name="T32" fmla="*/ 571 w 1291"/>
                  <a:gd name="T33" fmla="*/ 309 h 707"/>
                  <a:gd name="T34" fmla="*/ 585 w 1291"/>
                  <a:gd name="T35" fmla="*/ 276 h 707"/>
                  <a:gd name="T36" fmla="*/ 600 w 1291"/>
                  <a:gd name="T37" fmla="*/ 216 h 707"/>
                  <a:gd name="T38" fmla="*/ 627 w 1291"/>
                  <a:gd name="T39" fmla="*/ 235 h 707"/>
                  <a:gd name="T40" fmla="*/ 696 w 1291"/>
                  <a:gd name="T41" fmla="*/ 145 h 707"/>
                  <a:gd name="T42" fmla="*/ 733 w 1291"/>
                  <a:gd name="T43" fmla="*/ 120 h 707"/>
                  <a:gd name="T44" fmla="*/ 754 w 1291"/>
                  <a:gd name="T45" fmla="*/ 109 h 707"/>
                  <a:gd name="T46" fmla="*/ 780 w 1291"/>
                  <a:gd name="T47" fmla="*/ 0 h 707"/>
                  <a:gd name="T48" fmla="*/ 878 w 1291"/>
                  <a:gd name="T49" fmla="*/ 10 h 707"/>
                  <a:gd name="T50" fmla="*/ 926 w 1291"/>
                  <a:gd name="T51" fmla="*/ 22 h 707"/>
                  <a:gd name="T52" fmla="*/ 934 w 1291"/>
                  <a:gd name="T53" fmla="*/ 54 h 707"/>
                  <a:gd name="T54" fmla="*/ 973 w 1291"/>
                  <a:gd name="T55" fmla="*/ 67 h 707"/>
                  <a:gd name="T56" fmla="*/ 1002 w 1291"/>
                  <a:gd name="T57" fmla="*/ 77 h 707"/>
                  <a:gd name="T58" fmla="*/ 1008 w 1291"/>
                  <a:gd name="T59" fmla="*/ 86 h 707"/>
                  <a:gd name="T60" fmla="*/ 1001 w 1291"/>
                  <a:gd name="T61" fmla="*/ 120 h 707"/>
                  <a:gd name="T62" fmla="*/ 989 w 1291"/>
                  <a:gd name="T63" fmla="*/ 151 h 707"/>
                  <a:gd name="T64" fmla="*/ 987 w 1291"/>
                  <a:gd name="T65" fmla="*/ 180 h 707"/>
                  <a:gd name="T66" fmla="*/ 1045 w 1291"/>
                  <a:gd name="T67" fmla="*/ 202 h 707"/>
                  <a:gd name="T68" fmla="*/ 1151 w 1291"/>
                  <a:gd name="T69" fmla="*/ 237 h 707"/>
                  <a:gd name="T70" fmla="*/ 1177 w 1291"/>
                  <a:gd name="T71" fmla="*/ 273 h 707"/>
                  <a:gd name="T72" fmla="*/ 1164 w 1291"/>
                  <a:gd name="T73" fmla="*/ 317 h 707"/>
                  <a:gd name="T74" fmla="*/ 1189 w 1291"/>
                  <a:gd name="T75" fmla="*/ 349 h 707"/>
                  <a:gd name="T76" fmla="*/ 1194 w 1291"/>
                  <a:gd name="T77" fmla="*/ 374 h 707"/>
                  <a:gd name="T78" fmla="*/ 1185 w 1291"/>
                  <a:gd name="T79" fmla="*/ 394 h 707"/>
                  <a:gd name="T80" fmla="*/ 1211 w 1291"/>
                  <a:gd name="T81" fmla="*/ 416 h 707"/>
                  <a:gd name="T82" fmla="*/ 1205 w 1291"/>
                  <a:gd name="T83" fmla="*/ 436 h 707"/>
                  <a:gd name="T84" fmla="*/ 1177 w 1291"/>
                  <a:gd name="T85" fmla="*/ 458 h 707"/>
                  <a:gd name="T86" fmla="*/ 1213 w 1291"/>
                  <a:gd name="T87" fmla="*/ 468 h 707"/>
                  <a:gd name="T88" fmla="*/ 1225 w 1291"/>
                  <a:gd name="T89" fmla="*/ 456 h 707"/>
                  <a:gd name="T90" fmla="*/ 1291 w 1291"/>
                  <a:gd name="T91" fmla="*/ 498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1" h="707">
                    <a:moveTo>
                      <a:pt x="1161" y="524"/>
                    </a:moveTo>
                    <a:lnTo>
                      <a:pt x="1161" y="524"/>
                    </a:lnTo>
                    <a:lnTo>
                      <a:pt x="335" y="664"/>
                    </a:lnTo>
                    <a:lnTo>
                      <a:pt x="0" y="707"/>
                    </a:lnTo>
                    <a:lnTo>
                      <a:pt x="89" y="682"/>
                    </a:lnTo>
                    <a:lnTo>
                      <a:pt x="98" y="658"/>
                    </a:lnTo>
                    <a:lnTo>
                      <a:pt x="129" y="643"/>
                    </a:lnTo>
                    <a:lnTo>
                      <a:pt x="130" y="625"/>
                    </a:lnTo>
                    <a:lnTo>
                      <a:pt x="150" y="610"/>
                    </a:lnTo>
                    <a:lnTo>
                      <a:pt x="150" y="593"/>
                    </a:lnTo>
                    <a:lnTo>
                      <a:pt x="259" y="491"/>
                    </a:lnTo>
                    <a:lnTo>
                      <a:pt x="259" y="491"/>
                    </a:lnTo>
                    <a:lnTo>
                      <a:pt x="262" y="496"/>
                    </a:lnTo>
                    <a:lnTo>
                      <a:pt x="257" y="506"/>
                    </a:lnTo>
                    <a:lnTo>
                      <a:pt x="267" y="512"/>
                    </a:lnTo>
                    <a:lnTo>
                      <a:pt x="270" y="526"/>
                    </a:lnTo>
                    <a:lnTo>
                      <a:pt x="287" y="540"/>
                    </a:lnTo>
                    <a:lnTo>
                      <a:pt x="324" y="552"/>
                    </a:lnTo>
                    <a:lnTo>
                      <a:pt x="357" y="533"/>
                    </a:lnTo>
                    <a:lnTo>
                      <a:pt x="363" y="519"/>
                    </a:lnTo>
                    <a:lnTo>
                      <a:pt x="390" y="535"/>
                    </a:lnTo>
                    <a:lnTo>
                      <a:pt x="440" y="512"/>
                    </a:lnTo>
                    <a:lnTo>
                      <a:pt x="445" y="506"/>
                    </a:lnTo>
                    <a:lnTo>
                      <a:pt x="440" y="495"/>
                    </a:lnTo>
                    <a:lnTo>
                      <a:pt x="444" y="488"/>
                    </a:lnTo>
                    <a:lnTo>
                      <a:pt x="463" y="495"/>
                    </a:lnTo>
                    <a:lnTo>
                      <a:pt x="496" y="472"/>
                    </a:lnTo>
                    <a:lnTo>
                      <a:pt x="509" y="478"/>
                    </a:lnTo>
                    <a:lnTo>
                      <a:pt x="535" y="454"/>
                    </a:lnTo>
                    <a:lnTo>
                      <a:pt x="528" y="445"/>
                    </a:lnTo>
                    <a:lnTo>
                      <a:pt x="540" y="431"/>
                    </a:lnTo>
                    <a:lnTo>
                      <a:pt x="527" y="420"/>
                    </a:lnTo>
                    <a:lnTo>
                      <a:pt x="565" y="345"/>
                    </a:lnTo>
                    <a:lnTo>
                      <a:pt x="571" y="309"/>
                    </a:lnTo>
                    <a:lnTo>
                      <a:pt x="588" y="287"/>
                    </a:lnTo>
                    <a:lnTo>
                      <a:pt x="585" y="276"/>
                    </a:lnTo>
                    <a:lnTo>
                      <a:pt x="598" y="250"/>
                    </a:lnTo>
                    <a:lnTo>
                      <a:pt x="600" y="216"/>
                    </a:lnTo>
                    <a:lnTo>
                      <a:pt x="618" y="218"/>
                    </a:lnTo>
                    <a:lnTo>
                      <a:pt x="627" y="235"/>
                    </a:lnTo>
                    <a:lnTo>
                      <a:pt x="664" y="241"/>
                    </a:lnTo>
                    <a:lnTo>
                      <a:pt x="696" y="145"/>
                    </a:lnTo>
                    <a:lnTo>
                      <a:pt x="718" y="155"/>
                    </a:lnTo>
                    <a:lnTo>
                      <a:pt x="733" y="120"/>
                    </a:lnTo>
                    <a:lnTo>
                      <a:pt x="741" y="122"/>
                    </a:lnTo>
                    <a:lnTo>
                      <a:pt x="754" y="109"/>
                    </a:lnTo>
                    <a:lnTo>
                      <a:pt x="776" y="65"/>
                    </a:lnTo>
                    <a:lnTo>
                      <a:pt x="780" y="0"/>
                    </a:lnTo>
                    <a:lnTo>
                      <a:pt x="870" y="51"/>
                    </a:lnTo>
                    <a:lnTo>
                      <a:pt x="878" y="10"/>
                    </a:lnTo>
                    <a:lnTo>
                      <a:pt x="909" y="11"/>
                    </a:lnTo>
                    <a:lnTo>
                      <a:pt x="926" y="22"/>
                    </a:lnTo>
                    <a:lnTo>
                      <a:pt x="921" y="42"/>
                    </a:lnTo>
                    <a:lnTo>
                      <a:pt x="934" y="54"/>
                    </a:lnTo>
                    <a:lnTo>
                      <a:pt x="963" y="55"/>
                    </a:lnTo>
                    <a:lnTo>
                      <a:pt x="973" y="67"/>
                    </a:lnTo>
                    <a:lnTo>
                      <a:pt x="991" y="71"/>
                    </a:lnTo>
                    <a:lnTo>
                      <a:pt x="1002" y="77"/>
                    </a:lnTo>
                    <a:lnTo>
                      <a:pt x="1001" y="77"/>
                    </a:lnTo>
                    <a:lnTo>
                      <a:pt x="1008" y="86"/>
                    </a:lnTo>
                    <a:lnTo>
                      <a:pt x="1012" y="112"/>
                    </a:lnTo>
                    <a:lnTo>
                      <a:pt x="1001" y="120"/>
                    </a:lnTo>
                    <a:lnTo>
                      <a:pt x="1000" y="143"/>
                    </a:lnTo>
                    <a:lnTo>
                      <a:pt x="989" y="151"/>
                    </a:lnTo>
                    <a:lnTo>
                      <a:pt x="984" y="171"/>
                    </a:lnTo>
                    <a:lnTo>
                      <a:pt x="987" y="180"/>
                    </a:lnTo>
                    <a:lnTo>
                      <a:pt x="993" y="187"/>
                    </a:lnTo>
                    <a:lnTo>
                      <a:pt x="1045" y="202"/>
                    </a:lnTo>
                    <a:lnTo>
                      <a:pt x="1078" y="223"/>
                    </a:lnTo>
                    <a:lnTo>
                      <a:pt x="1151" y="237"/>
                    </a:lnTo>
                    <a:lnTo>
                      <a:pt x="1170" y="255"/>
                    </a:lnTo>
                    <a:lnTo>
                      <a:pt x="1177" y="273"/>
                    </a:lnTo>
                    <a:lnTo>
                      <a:pt x="1175" y="312"/>
                    </a:lnTo>
                    <a:lnTo>
                      <a:pt x="1164" y="317"/>
                    </a:lnTo>
                    <a:lnTo>
                      <a:pt x="1174" y="343"/>
                    </a:lnTo>
                    <a:lnTo>
                      <a:pt x="1189" y="349"/>
                    </a:lnTo>
                    <a:lnTo>
                      <a:pt x="1205" y="372"/>
                    </a:lnTo>
                    <a:lnTo>
                      <a:pt x="1194" y="374"/>
                    </a:lnTo>
                    <a:lnTo>
                      <a:pt x="1184" y="382"/>
                    </a:lnTo>
                    <a:lnTo>
                      <a:pt x="1185" y="394"/>
                    </a:lnTo>
                    <a:lnTo>
                      <a:pt x="1194" y="411"/>
                    </a:lnTo>
                    <a:lnTo>
                      <a:pt x="1211" y="416"/>
                    </a:lnTo>
                    <a:lnTo>
                      <a:pt x="1217" y="427"/>
                    </a:lnTo>
                    <a:lnTo>
                      <a:pt x="1205" y="436"/>
                    </a:lnTo>
                    <a:lnTo>
                      <a:pt x="1176" y="442"/>
                    </a:lnTo>
                    <a:lnTo>
                      <a:pt x="1177" y="458"/>
                    </a:lnTo>
                    <a:lnTo>
                      <a:pt x="1195" y="466"/>
                    </a:lnTo>
                    <a:lnTo>
                      <a:pt x="1213" y="468"/>
                    </a:lnTo>
                    <a:lnTo>
                      <a:pt x="1218" y="459"/>
                    </a:lnTo>
                    <a:lnTo>
                      <a:pt x="1225" y="456"/>
                    </a:lnTo>
                    <a:lnTo>
                      <a:pt x="1279" y="458"/>
                    </a:lnTo>
                    <a:lnTo>
                      <a:pt x="1291" y="498"/>
                    </a:lnTo>
                    <a:lnTo>
                      <a:pt x="1161" y="524"/>
                    </a:lnTo>
                    <a:close/>
                  </a:path>
                </a:pathLst>
              </a:custGeom>
              <a:solidFill>
                <a:srgbClr val="3983B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3" name="Freeform 42">
                <a:extLst>
                  <a:ext uri="{FF2B5EF4-FFF2-40B4-BE49-F238E27FC236}">
                    <a16:creationId xmlns:a16="http://schemas.microsoft.com/office/drawing/2014/main" id="{CA842BEE-8501-8001-3FD3-B81545673CD1}"/>
                  </a:ext>
                </a:extLst>
              </p:cNvPr>
              <p:cNvSpPr>
                <a:spLocks/>
              </p:cNvSpPr>
              <p:nvPr/>
            </p:nvSpPr>
            <p:spPr bwMode="auto">
              <a:xfrm>
                <a:off x="3509" y="2028"/>
                <a:ext cx="497" cy="272"/>
              </a:xfrm>
              <a:custGeom>
                <a:avLst/>
                <a:gdLst>
                  <a:gd name="T0" fmla="*/ 1161 w 1291"/>
                  <a:gd name="T1" fmla="*/ 524 h 707"/>
                  <a:gd name="T2" fmla="*/ 0 w 1291"/>
                  <a:gd name="T3" fmla="*/ 707 h 707"/>
                  <a:gd name="T4" fmla="*/ 98 w 1291"/>
                  <a:gd name="T5" fmla="*/ 658 h 707"/>
                  <a:gd name="T6" fmla="*/ 130 w 1291"/>
                  <a:gd name="T7" fmla="*/ 625 h 707"/>
                  <a:gd name="T8" fmla="*/ 150 w 1291"/>
                  <a:gd name="T9" fmla="*/ 593 h 707"/>
                  <a:gd name="T10" fmla="*/ 259 w 1291"/>
                  <a:gd name="T11" fmla="*/ 491 h 707"/>
                  <a:gd name="T12" fmla="*/ 257 w 1291"/>
                  <a:gd name="T13" fmla="*/ 506 h 707"/>
                  <a:gd name="T14" fmla="*/ 270 w 1291"/>
                  <a:gd name="T15" fmla="*/ 526 h 707"/>
                  <a:gd name="T16" fmla="*/ 324 w 1291"/>
                  <a:gd name="T17" fmla="*/ 552 h 707"/>
                  <a:gd name="T18" fmla="*/ 363 w 1291"/>
                  <a:gd name="T19" fmla="*/ 519 h 707"/>
                  <a:gd name="T20" fmla="*/ 440 w 1291"/>
                  <a:gd name="T21" fmla="*/ 512 h 707"/>
                  <a:gd name="T22" fmla="*/ 440 w 1291"/>
                  <a:gd name="T23" fmla="*/ 495 h 707"/>
                  <a:gd name="T24" fmla="*/ 463 w 1291"/>
                  <a:gd name="T25" fmla="*/ 495 h 707"/>
                  <a:gd name="T26" fmla="*/ 509 w 1291"/>
                  <a:gd name="T27" fmla="*/ 478 h 707"/>
                  <a:gd name="T28" fmla="*/ 528 w 1291"/>
                  <a:gd name="T29" fmla="*/ 445 h 707"/>
                  <a:gd name="T30" fmla="*/ 527 w 1291"/>
                  <a:gd name="T31" fmla="*/ 420 h 707"/>
                  <a:gd name="T32" fmla="*/ 571 w 1291"/>
                  <a:gd name="T33" fmla="*/ 309 h 707"/>
                  <a:gd name="T34" fmla="*/ 585 w 1291"/>
                  <a:gd name="T35" fmla="*/ 276 h 707"/>
                  <a:gd name="T36" fmla="*/ 600 w 1291"/>
                  <a:gd name="T37" fmla="*/ 216 h 707"/>
                  <a:gd name="T38" fmla="*/ 627 w 1291"/>
                  <a:gd name="T39" fmla="*/ 235 h 707"/>
                  <a:gd name="T40" fmla="*/ 696 w 1291"/>
                  <a:gd name="T41" fmla="*/ 145 h 707"/>
                  <a:gd name="T42" fmla="*/ 733 w 1291"/>
                  <a:gd name="T43" fmla="*/ 120 h 707"/>
                  <a:gd name="T44" fmla="*/ 754 w 1291"/>
                  <a:gd name="T45" fmla="*/ 109 h 707"/>
                  <a:gd name="T46" fmla="*/ 780 w 1291"/>
                  <a:gd name="T47" fmla="*/ 0 h 707"/>
                  <a:gd name="T48" fmla="*/ 878 w 1291"/>
                  <a:gd name="T49" fmla="*/ 10 h 707"/>
                  <a:gd name="T50" fmla="*/ 926 w 1291"/>
                  <a:gd name="T51" fmla="*/ 22 h 707"/>
                  <a:gd name="T52" fmla="*/ 934 w 1291"/>
                  <a:gd name="T53" fmla="*/ 54 h 707"/>
                  <a:gd name="T54" fmla="*/ 973 w 1291"/>
                  <a:gd name="T55" fmla="*/ 67 h 707"/>
                  <a:gd name="T56" fmla="*/ 1002 w 1291"/>
                  <a:gd name="T57" fmla="*/ 77 h 707"/>
                  <a:gd name="T58" fmla="*/ 1008 w 1291"/>
                  <a:gd name="T59" fmla="*/ 86 h 707"/>
                  <a:gd name="T60" fmla="*/ 1001 w 1291"/>
                  <a:gd name="T61" fmla="*/ 120 h 707"/>
                  <a:gd name="T62" fmla="*/ 989 w 1291"/>
                  <a:gd name="T63" fmla="*/ 151 h 707"/>
                  <a:gd name="T64" fmla="*/ 987 w 1291"/>
                  <a:gd name="T65" fmla="*/ 180 h 707"/>
                  <a:gd name="T66" fmla="*/ 1045 w 1291"/>
                  <a:gd name="T67" fmla="*/ 202 h 707"/>
                  <a:gd name="T68" fmla="*/ 1151 w 1291"/>
                  <a:gd name="T69" fmla="*/ 237 h 707"/>
                  <a:gd name="T70" fmla="*/ 1177 w 1291"/>
                  <a:gd name="T71" fmla="*/ 273 h 707"/>
                  <a:gd name="T72" fmla="*/ 1164 w 1291"/>
                  <a:gd name="T73" fmla="*/ 317 h 707"/>
                  <a:gd name="T74" fmla="*/ 1189 w 1291"/>
                  <a:gd name="T75" fmla="*/ 349 h 707"/>
                  <a:gd name="T76" fmla="*/ 1194 w 1291"/>
                  <a:gd name="T77" fmla="*/ 374 h 707"/>
                  <a:gd name="T78" fmla="*/ 1185 w 1291"/>
                  <a:gd name="T79" fmla="*/ 394 h 707"/>
                  <a:gd name="T80" fmla="*/ 1211 w 1291"/>
                  <a:gd name="T81" fmla="*/ 416 h 707"/>
                  <a:gd name="T82" fmla="*/ 1205 w 1291"/>
                  <a:gd name="T83" fmla="*/ 436 h 707"/>
                  <a:gd name="T84" fmla="*/ 1177 w 1291"/>
                  <a:gd name="T85" fmla="*/ 458 h 707"/>
                  <a:gd name="T86" fmla="*/ 1213 w 1291"/>
                  <a:gd name="T87" fmla="*/ 468 h 707"/>
                  <a:gd name="T88" fmla="*/ 1225 w 1291"/>
                  <a:gd name="T89" fmla="*/ 456 h 707"/>
                  <a:gd name="T90" fmla="*/ 1291 w 1291"/>
                  <a:gd name="T91" fmla="*/ 498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1" h="707">
                    <a:moveTo>
                      <a:pt x="1161" y="524"/>
                    </a:moveTo>
                    <a:lnTo>
                      <a:pt x="1161" y="524"/>
                    </a:lnTo>
                    <a:lnTo>
                      <a:pt x="335" y="664"/>
                    </a:lnTo>
                    <a:lnTo>
                      <a:pt x="0" y="707"/>
                    </a:lnTo>
                    <a:lnTo>
                      <a:pt x="89" y="682"/>
                    </a:lnTo>
                    <a:lnTo>
                      <a:pt x="98" y="658"/>
                    </a:lnTo>
                    <a:lnTo>
                      <a:pt x="129" y="643"/>
                    </a:lnTo>
                    <a:lnTo>
                      <a:pt x="130" y="625"/>
                    </a:lnTo>
                    <a:lnTo>
                      <a:pt x="150" y="610"/>
                    </a:lnTo>
                    <a:lnTo>
                      <a:pt x="150" y="593"/>
                    </a:lnTo>
                    <a:lnTo>
                      <a:pt x="259" y="491"/>
                    </a:lnTo>
                    <a:lnTo>
                      <a:pt x="259" y="491"/>
                    </a:lnTo>
                    <a:lnTo>
                      <a:pt x="262" y="496"/>
                    </a:lnTo>
                    <a:lnTo>
                      <a:pt x="257" y="506"/>
                    </a:lnTo>
                    <a:lnTo>
                      <a:pt x="267" y="512"/>
                    </a:lnTo>
                    <a:lnTo>
                      <a:pt x="270" y="526"/>
                    </a:lnTo>
                    <a:lnTo>
                      <a:pt x="287" y="540"/>
                    </a:lnTo>
                    <a:lnTo>
                      <a:pt x="324" y="552"/>
                    </a:lnTo>
                    <a:lnTo>
                      <a:pt x="357" y="533"/>
                    </a:lnTo>
                    <a:lnTo>
                      <a:pt x="363" y="519"/>
                    </a:lnTo>
                    <a:lnTo>
                      <a:pt x="390" y="535"/>
                    </a:lnTo>
                    <a:lnTo>
                      <a:pt x="440" y="512"/>
                    </a:lnTo>
                    <a:lnTo>
                      <a:pt x="445" y="506"/>
                    </a:lnTo>
                    <a:lnTo>
                      <a:pt x="440" y="495"/>
                    </a:lnTo>
                    <a:lnTo>
                      <a:pt x="444" y="488"/>
                    </a:lnTo>
                    <a:lnTo>
                      <a:pt x="463" y="495"/>
                    </a:lnTo>
                    <a:lnTo>
                      <a:pt x="496" y="472"/>
                    </a:lnTo>
                    <a:lnTo>
                      <a:pt x="509" y="478"/>
                    </a:lnTo>
                    <a:lnTo>
                      <a:pt x="535" y="454"/>
                    </a:lnTo>
                    <a:lnTo>
                      <a:pt x="528" y="445"/>
                    </a:lnTo>
                    <a:lnTo>
                      <a:pt x="540" y="431"/>
                    </a:lnTo>
                    <a:lnTo>
                      <a:pt x="527" y="420"/>
                    </a:lnTo>
                    <a:lnTo>
                      <a:pt x="565" y="345"/>
                    </a:lnTo>
                    <a:lnTo>
                      <a:pt x="571" y="309"/>
                    </a:lnTo>
                    <a:lnTo>
                      <a:pt x="588" y="287"/>
                    </a:lnTo>
                    <a:lnTo>
                      <a:pt x="585" y="276"/>
                    </a:lnTo>
                    <a:lnTo>
                      <a:pt x="598" y="250"/>
                    </a:lnTo>
                    <a:lnTo>
                      <a:pt x="600" y="216"/>
                    </a:lnTo>
                    <a:lnTo>
                      <a:pt x="618" y="218"/>
                    </a:lnTo>
                    <a:lnTo>
                      <a:pt x="627" y="235"/>
                    </a:lnTo>
                    <a:lnTo>
                      <a:pt x="664" y="241"/>
                    </a:lnTo>
                    <a:lnTo>
                      <a:pt x="696" y="145"/>
                    </a:lnTo>
                    <a:lnTo>
                      <a:pt x="718" y="155"/>
                    </a:lnTo>
                    <a:lnTo>
                      <a:pt x="733" y="120"/>
                    </a:lnTo>
                    <a:lnTo>
                      <a:pt x="741" y="122"/>
                    </a:lnTo>
                    <a:lnTo>
                      <a:pt x="754" y="109"/>
                    </a:lnTo>
                    <a:lnTo>
                      <a:pt x="776" y="65"/>
                    </a:lnTo>
                    <a:lnTo>
                      <a:pt x="780" y="0"/>
                    </a:lnTo>
                    <a:lnTo>
                      <a:pt x="870" y="51"/>
                    </a:lnTo>
                    <a:lnTo>
                      <a:pt x="878" y="10"/>
                    </a:lnTo>
                    <a:lnTo>
                      <a:pt x="909" y="11"/>
                    </a:lnTo>
                    <a:lnTo>
                      <a:pt x="926" y="22"/>
                    </a:lnTo>
                    <a:lnTo>
                      <a:pt x="921" y="42"/>
                    </a:lnTo>
                    <a:lnTo>
                      <a:pt x="934" y="54"/>
                    </a:lnTo>
                    <a:lnTo>
                      <a:pt x="963" y="55"/>
                    </a:lnTo>
                    <a:lnTo>
                      <a:pt x="973" y="67"/>
                    </a:lnTo>
                    <a:lnTo>
                      <a:pt x="991" y="71"/>
                    </a:lnTo>
                    <a:lnTo>
                      <a:pt x="1002" y="77"/>
                    </a:lnTo>
                    <a:lnTo>
                      <a:pt x="1001" y="77"/>
                    </a:lnTo>
                    <a:lnTo>
                      <a:pt x="1008" y="86"/>
                    </a:lnTo>
                    <a:lnTo>
                      <a:pt x="1012" y="112"/>
                    </a:lnTo>
                    <a:lnTo>
                      <a:pt x="1001" y="120"/>
                    </a:lnTo>
                    <a:lnTo>
                      <a:pt x="1000" y="143"/>
                    </a:lnTo>
                    <a:lnTo>
                      <a:pt x="989" y="151"/>
                    </a:lnTo>
                    <a:lnTo>
                      <a:pt x="984" y="171"/>
                    </a:lnTo>
                    <a:lnTo>
                      <a:pt x="987" y="180"/>
                    </a:lnTo>
                    <a:lnTo>
                      <a:pt x="993" y="187"/>
                    </a:lnTo>
                    <a:lnTo>
                      <a:pt x="1045" y="202"/>
                    </a:lnTo>
                    <a:lnTo>
                      <a:pt x="1078" y="223"/>
                    </a:lnTo>
                    <a:lnTo>
                      <a:pt x="1151" y="237"/>
                    </a:lnTo>
                    <a:lnTo>
                      <a:pt x="1170" y="255"/>
                    </a:lnTo>
                    <a:lnTo>
                      <a:pt x="1177" y="273"/>
                    </a:lnTo>
                    <a:lnTo>
                      <a:pt x="1175" y="312"/>
                    </a:lnTo>
                    <a:lnTo>
                      <a:pt x="1164" y="317"/>
                    </a:lnTo>
                    <a:lnTo>
                      <a:pt x="1174" y="343"/>
                    </a:lnTo>
                    <a:lnTo>
                      <a:pt x="1189" y="349"/>
                    </a:lnTo>
                    <a:lnTo>
                      <a:pt x="1205" y="372"/>
                    </a:lnTo>
                    <a:lnTo>
                      <a:pt x="1194" y="374"/>
                    </a:lnTo>
                    <a:lnTo>
                      <a:pt x="1184" y="382"/>
                    </a:lnTo>
                    <a:lnTo>
                      <a:pt x="1185" y="394"/>
                    </a:lnTo>
                    <a:lnTo>
                      <a:pt x="1194" y="411"/>
                    </a:lnTo>
                    <a:lnTo>
                      <a:pt x="1211" y="416"/>
                    </a:lnTo>
                    <a:lnTo>
                      <a:pt x="1217" y="427"/>
                    </a:lnTo>
                    <a:lnTo>
                      <a:pt x="1205" y="436"/>
                    </a:lnTo>
                    <a:lnTo>
                      <a:pt x="1176" y="442"/>
                    </a:lnTo>
                    <a:lnTo>
                      <a:pt x="1177" y="458"/>
                    </a:lnTo>
                    <a:lnTo>
                      <a:pt x="1195" y="466"/>
                    </a:lnTo>
                    <a:lnTo>
                      <a:pt x="1213" y="468"/>
                    </a:lnTo>
                    <a:lnTo>
                      <a:pt x="1218" y="459"/>
                    </a:lnTo>
                    <a:lnTo>
                      <a:pt x="1225" y="456"/>
                    </a:lnTo>
                    <a:lnTo>
                      <a:pt x="1279" y="458"/>
                    </a:lnTo>
                    <a:lnTo>
                      <a:pt x="1291" y="498"/>
                    </a:lnTo>
                    <a:lnTo>
                      <a:pt x="1161" y="524"/>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4" name="Freeform 43">
                <a:extLst>
                  <a:ext uri="{FF2B5EF4-FFF2-40B4-BE49-F238E27FC236}">
                    <a16:creationId xmlns:a16="http://schemas.microsoft.com/office/drawing/2014/main" id="{4B921FE5-3EFE-126C-3398-AB25B8B275B8}"/>
                  </a:ext>
                </a:extLst>
              </p:cNvPr>
              <p:cNvSpPr>
                <a:spLocks/>
              </p:cNvSpPr>
              <p:nvPr/>
            </p:nvSpPr>
            <p:spPr bwMode="auto">
              <a:xfrm>
                <a:off x="2738" y="2022"/>
                <a:ext cx="423" cy="370"/>
              </a:xfrm>
              <a:custGeom>
                <a:avLst/>
                <a:gdLst>
                  <a:gd name="T0" fmla="*/ 538 w 1098"/>
                  <a:gd name="T1" fmla="*/ 3 h 958"/>
                  <a:gd name="T2" fmla="*/ 1 w 1098"/>
                  <a:gd name="T3" fmla="*/ 22 h 958"/>
                  <a:gd name="T4" fmla="*/ 18 w 1098"/>
                  <a:gd name="T5" fmla="*/ 70 h 958"/>
                  <a:gd name="T6" fmla="*/ 45 w 1098"/>
                  <a:gd name="T7" fmla="*/ 95 h 958"/>
                  <a:gd name="T8" fmla="*/ 56 w 1098"/>
                  <a:gd name="T9" fmla="*/ 128 h 958"/>
                  <a:gd name="T10" fmla="*/ 130 w 1098"/>
                  <a:gd name="T11" fmla="*/ 158 h 958"/>
                  <a:gd name="T12" fmla="*/ 127 w 1098"/>
                  <a:gd name="T13" fmla="*/ 191 h 958"/>
                  <a:gd name="T14" fmla="*/ 138 w 1098"/>
                  <a:gd name="T15" fmla="*/ 266 h 958"/>
                  <a:gd name="T16" fmla="*/ 184 w 1098"/>
                  <a:gd name="T17" fmla="*/ 313 h 958"/>
                  <a:gd name="T18" fmla="*/ 928 w 1098"/>
                  <a:gd name="T19" fmla="*/ 849 h 958"/>
                  <a:gd name="T20" fmla="*/ 948 w 1098"/>
                  <a:gd name="T21" fmla="*/ 895 h 958"/>
                  <a:gd name="T22" fmla="*/ 1007 w 1098"/>
                  <a:gd name="T23" fmla="*/ 952 h 958"/>
                  <a:gd name="T24" fmla="*/ 1011 w 1098"/>
                  <a:gd name="T25" fmla="*/ 901 h 958"/>
                  <a:gd name="T26" fmla="*/ 1020 w 1098"/>
                  <a:gd name="T27" fmla="*/ 883 h 958"/>
                  <a:gd name="T28" fmla="*/ 1027 w 1098"/>
                  <a:gd name="T29" fmla="*/ 836 h 958"/>
                  <a:gd name="T30" fmla="*/ 1044 w 1098"/>
                  <a:gd name="T31" fmla="*/ 856 h 958"/>
                  <a:gd name="T32" fmla="*/ 1081 w 1098"/>
                  <a:gd name="T33" fmla="*/ 829 h 958"/>
                  <a:gd name="T34" fmla="*/ 1097 w 1098"/>
                  <a:gd name="T35" fmla="*/ 744 h 958"/>
                  <a:gd name="T36" fmla="*/ 1071 w 1098"/>
                  <a:gd name="T37" fmla="*/ 720 h 958"/>
                  <a:gd name="T38" fmla="*/ 1070 w 1098"/>
                  <a:gd name="T39" fmla="*/ 739 h 958"/>
                  <a:gd name="T40" fmla="*/ 1036 w 1098"/>
                  <a:gd name="T41" fmla="*/ 689 h 958"/>
                  <a:gd name="T42" fmla="*/ 1038 w 1098"/>
                  <a:gd name="T43" fmla="*/ 654 h 958"/>
                  <a:gd name="T44" fmla="*/ 1021 w 1098"/>
                  <a:gd name="T45" fmla="*/ 598 h 958"/>
                  <a:gd name="T46" fmla="*/ 934 w 1098"/>
                  <a:gd name="T47" fmla="*/ 541 h 958"/>
                  <a:gd name="T48" fmla="*/ 875 w 1098"/>
                  <a:gd name="T49" fmla="*/ 464 h 958"/>
                  <a:gd name="T50" fmla="*/ 899 w 1098"/>
                  <a:gd name="T51" fmla="*/ 386 h 958"/>
                  <a:gd name="T52" fmla="*/ 910 w 1098"/>
                  <a:gd name="T53" fmla="*/ 360 h 958"/>
                  <a:gd name="T54" fmla="*/ 858 w 1098"/>
                  <a:gd name="T55" fmla="*/ 335 h 958"/>
                  <a:gd name="T56" fmla="*/ 829 w 1098"/>
                  <a:gd name="T57" fmla="*/ 353 h 958"/>
                  <a:gd name="T58" fmla="*/ 799 w 1098"/>
                  <a:gd name="T59" fmla="*/ 268 h 958"/>
                  <a:gd name="T60" fmla="*/ 746 w 1098"/>
                  <a:gd name="T61" fmla="*/ 221 h 958"/>
                  <a:gd name="T62" fmla="*/ 675 w 1098"/>
                  <a:gd name="T63" fmla="*/ 101 h 958"/>
                  <a:gd name="T64" fmla="*/ 636 w 1098"/>
                  <a:gd name="T65" fmla="*/ 0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98" h="958">
                    <a:moveTo>
                      <a:pt x="538" y="3"/>
                    </a:moveTo>
                    <a:lnTo>
                      <a:pt x="538" y="3"/>
                    </a:lnTo>
                    <a:lnTo>
                      <a:pt x="0" y="8"/>
                    </a:lnTo>
                    <a:lnTo>
                      <a:pt x="1" y="22"/>
                    </a:lnTo>
                    <a:lnTo>
                      <a:pt x="12" y="26"/>
                    </a:lnTo>
                    <a:lnTo>
                      <a:pt x="18" y="70"/>
                    </a:lnTo>
                    <a:lnTo>
                      <a:pt x="47" y="85"/>
                    </a:lnTo>
                    <a:lnTo>
                      <a:pt x="45" y="95"/>
                    </a:lnTo>
                    <a:lnTo>
                      <a:pt x="58" y="112"/>
                    </a:lnTo>
                    <a:lnTo>
                      <a:pt x="56" y="128"/>
                    </a:lnTo>
                    <a:lnTo>
                      <a:pt x="105" y="164"/>
                    </a:lnTo>
                    <a:lnTo>
                      <a:pt x="130" y="158"/>
                    </a:lnTo>
                    <a:lnTo>
                      <a:pt x="142" y="190"/>
                    </a:lnTo>
                    <a:lnTo>
                      <a:pt x="127" y="191"/>
                    </a:lnTo>
                    <a:lnTo>
                      <a:pt x="104" y="230"/>
                    </a:lnTo>
                    <a:lnTo>
                      <a:pt x="138" y="266"/>
                    </a:lnTo>
                    <a:lnTo>
                      <a:pt x="149" y="301"/>
                    </a:lnTo>
                    <a:lnTo>
                      <a:pt x="184" y="313"/>
                    </a:lnTo>
                    <a:lnTo>
                      <a:pt x="187" y="869"/>
                    </a:lnTo>
                    <a:lnTo>
                      <a:pt x="928" y="849"/>
                    </a:lnTo>
                    <a:lnTo>
                      <a:pt x="947" y="876"/>
                    </a:lnTo>
                    <a:lnTo>
                      <a:pt x="948" y="895"/>
                    </a:lnTo>
                    <a:lnTo>
                      <a:pt x="897" y="958"/>
                    </a:lnTo>
                    <a:lnTo>
                      <a:pt x="1007" y="952"/>
                    </a:lnTo>
                    <a:lnTo>
                      <a:pt x="1026" y="923"/>
                    </a:lnTo>
                    <a:lnTo>
                      <a:pt x="1011" y="901"/>
                    </a:lnTo>
                    <a:lnTo>
                      <a:pt x="1032" y="897"/>
                    </a:lnTo>
                    <a:lnTo>
                      <a:pt x="1020" y="883"/>
                    </a:lnTo>
                    <a:lnTo>
                      <a:pt x="1037" y="872"/>
                    </a:lnTo>
                    <a:lnTo>
                      <a:pt x="1027" y="836"/>
                    </a:lnTo>
                    <a:lnTo>
                      <a:pt x="1038" y="833"/>
                    </a:lnTo>
                    <a:lnTo>
                      <a:pt x="1044" y="856"/>
                    </a:lnTo>
                    <a:lnTo>
                      <a:pt x="1058" y="818"/>
                    </a:lnTo>
                    <a:lnTo>
                      <a:pt x="1081" y="829"/>
                    </a:lnTo>
                    <a:lnTo>
                      <a:pt x="1098" y="784"/>
                    </a:lnTo>
                    <a:lnTo>
                      <a:pt x="1097" y="744"/>
                    </a:lnTo>
                    <a:lnTo>
                      <a:pt x="1085" y="741"/>
                    </a:lnTo>
                    <a:lnTo>
                      <a:pt x="1071" y="720"/>
                    </a:lnTo>
                    <a:lnTo>
                      <a:pt x="1064" y="724"/>
                    </a:lnTo>
                    <a:lnTo>
                      <a:pt x="1070" y="739"/>
                    </a:lnTo>
                    <a:lnTo>
                      <a:pt x="1052" y="729"/>
                    </a:lnTo>
                    <a:lnTo>
                      <a:pt x="1036" y="689"/>
                    </a:lnTo>
                    <a:lnTo>
                      <a:pt x="1027" y="684"/>
                    </a:lnTo>
                    <a:lnTo>
                      <a:pt x="1038" y="654"/>
                    </a:lnTo>
                    <a:lnTo>
                      <a:pt x="1022" y="623"/>
                    </a:lnTo>
                    <a:lnTo>
                      <a:pt x="1021" y="598"/>
                    </a:lnTo>
                    <a:lnTo>
                      <a:pt x="953" y="544"/>
                    </a:lnTo>
                    <a:lnTo>
                      <a:pt x="934" y="541"/>
                    </a:lnTo>
                    <a:lnTo>
                      <a:pt x="879" y="492"/>
                    </a:lnTo>
                    <a:lnTo>
                      <a:pt x="875" y="464"/>
                    </a:lnTo>
                    <a:lnTo>
                      <a:pt x="902" y="404"/>
                    </a:lnTo>
                    <a:lnTo>
                      <a:pt x="899" y="386"/>
                    </a:lnTo>
                    <a:lnTo>
                      <a:pt x="909" y="366"/>
                    </a:lnTo>
                    <a:lnTo>
                      <a:pt x="910" y="360"/>
                    </a:lnTo>
                    <a:lnTo>
                      <a:pt x="885" y="343"/>
                    </a:lnTo>
                    <a:lnTo>
                      <a:pt x="858" y="335"/>
                    </a:lnTo>
                    <a:lnTo>
                      <a:pt x="840" y="354"/>
                    </a:lnTo>
                    <a:lnTo>
                      <a:pt x="829" y="353"/>
                    </a:lnTo>
                    <a:lnTo>
                      <a:pt x="817" y="335"/>
                    </a:lnTo>
                    <a:lnTo>
                      <a:pt x="799" y="268"/>
                    </a:lnTo>
                    <a:lnTo>
                      <a:pt x="757" y="239"/>
                    </a:lnTo>
                    <a:lnTo>
                      <a:pt x="746" y="221"/>
                    </a:lnTo>
                    <a:lnTo>
                      <a:pt x="701" y="183"/>
                    </a:lnTo>
                    <a:lnTo>
                      <a:pt x="675" y="101"/>
                    </a:lnTo>
                    <a:lnTo>
                      <a:pt x="681" y="48"/>
                    </a:lnTo>
                    <a:lnTo>
                      <a:pt x="636" y="0"/>
                    </a:lnTo>
                    <a:lnTo>
                      <a:pt x="538" y="3"/>
                    </a:lnTo>
                    <a:close/>
                  </a:path>
                </a:pathLst>
              </a:custGeom>
              <a:solidFill>
                <a:srgbClr val="5F9E5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5" name="Freeform 44">
                <a:extLst>
                  <a:ext uri="{FF2B5EF4-FFF2-40B4-BE49-F238E27FC236}">
                    <a16:creationId xmlns:a16="http://schemas.microsoft.com/office/drawing/2014/main" id="{93E03B68-F0A4-AA08-E2E4-C42909BA9226}"/>
                  </a:ext>
                </a:extLst>
              </p:cNvPr>
              <p:cNvSpPr>
                <a:spLocks/>
              </p:cNvSpPr>
              <p:nvPr/>
            </p:nvSpPr>
            <p:spPr bwMode="auto">
              <a:xfrm>
                <a:off x="2738" y="2022"/>
                <a:ext cx="423" cy="370"/>
              </a:xfrm>
              <a:custGeom>
                <a:avLst/>
                <a:gdLst>
                  <a:gd name="T0" fmla="*/ 538 w 1098"/>
                  <a:gd name="T1" fmla="*/ 3 h 958"/>
                  <a:gd name="T2" fmla="*/ 1 w 1098"/>
                  <a:gd name="T3" fmla="*/ 22 h 958"/>
                  <a:gd name="T4" fmla="*/ 18 w 1098"/>
                  <a:gd name="T5" fmla="*/ 70 h 958"/>
                  <a:gd name="T6" fmla="*/ 45 w 1098"/>
                  <a:gd name="T7" fmla="*/ 95 h 958"/>
                  <a:gd name="T8" fmla="*/ 56 w 1098"/>
                  <a:gd name="T9" fmla="*/ 128 h 958"/>
                  <a:gd name="T10" fmla="*/ 130 w 1098"/>
                  <a:gd name="T11" fmla="*/ 158 h 958"/>
                  <a:gd name="T12" fmla="*/ 127 w 1098"/>
                  <a:gd name="T13" fmla="*/ 191 h 958"/>
                  <a:gd name="T14" fmla="*/ 138 w 1098"/>
                  <a:gd name="T15" fmla="*/ 266 h 958"/>
                  <a:gd name="T16" fmla="*/ 184 w 1098"/>
                  <a:gd name="T17" fmla="*/ 313 h 958"/>
                  <a:gd name="T18" fmla="*/ 928 w 1098"/>
                  <a:gd name="T19" fmla="*/ 849 h 958"/>
                  <a:gd name="T20" fmla="*/ 948 w 1098"/>
                  <a:gd name="T21" fmla="*/ 895 h 958"/>
                  <a:gd name="T22" fmla="*/ 1007 w 1098"/>
                  <a:gd name="T23" fmla="*/ 952 h 958"/>
                  <a:gd name="T24" fmla="*/ 1011 w 1098"/>
                  <a:gd name="T25" fmla="*/ 901 h 958"/>
                  <a:gd name="T26" fmla="*/ 1020 w 1098"/>
                  <a:gd name="T27" fmla="*/ 883 h 958"/>
                  <a:gd name="T28" fmla="*/ 1027 w 1098"/>
                  <a:gd name="T29" fmla="*/ 836 h 958"/>
                  <a:gd name="T30" fmla="*/ 1044 w 1098"/>
                  <a:gd name="T31" fmla="*/ 856 h 958"/>
                  <a:gd name="T32" fmla="*/ 1081 w 1098"/>
                  <a:gd name="T33" fmla="*/ 829 h 958"/>
                  <a:gd name="T34" fmla="*/ 1097 w 1098"/>
                  <a:gd name="T35" fmla="*/ 744 h 958"/>
                  <a:gd name="T36" fmla="*/ 1071 w 1098"/>
                  <a:gd name="T37" fmla="*/ 720 h 958"/>
                  <a:gd name="T38" fmla="*/ 1070 w 1098"/>
                  <a:gd name="T39" fmla="*/ 739 h 958"/>
                  <a:gd name="T40" fmla="*/ 1036 w 1098"/>
                  <a:gd name="T41" fmla="*/ 689 h 958"/>
                  <a:gd name="T42" fmla="*/ 1038 w 1098"/>
                  <a:gd name="T43" fmla="*/ 654 h 958"/>
                  <a:gd name="T44" fmla="*/ 1021 w 1098"/>
                  <a:gd name="T45" fmla="*/ 598 h 958"/>
                  <a:gd name="T46" fmla="*/ 934 w 1098"/>
                  <a:gd name="T47" fmla="*/ 541 h 958"/>
                  <a:gd name="T48" fmla="*/ 875 w 1098"/>
                  <a:gd name="T49" fmla="*/ 464 h 958"/>
                  <a:gd name="T50" fmla="*/ 899 w 1098"/>
                  <a:gd name="T51" fmla="*/ 386 h 958"/>
                  <a:gd name="T52" fmla="*/ 910 w 1098"/>
                  <a:gd name="T53" fmla="*/ 360 h 958"/>
                  <a:gd name="T54" fmla="*/ 858 w 1098"/>
                  <a:gd name="T55" fmla="*/ 335 h 958"/>
                  <a:gd name="T56" fmla="*/ 829 w 1098"/>
                  <a:gd name="T57" fmla="*/ 353 h 958"/>
                  <a:gd name="T58" fmla="*/ 799 w 1098"/>
                  <a:gd name="T59" fmla="*/ 268 h 958"/>
                  <a:gd name="T60" fmla="*/ 746 w 1098"/>
                  <a:gd name="T61" fmla="*/ 221 h 958"/>
                  <a:gd name="T62" fmla="*/ 675 w 1098"/>
                  <a:gd name="T63" fmla="*/ 101 h 958"/>
                  <a:gd name="T64" fmla="*/ 636 w 1098"/>
                  <a:gd name="T65" fmla="*/ 0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98" h="958">
                    <a:moveTo>
                      <a:pt x="538" y="3"/>
                    </a:moveTo>
                    <a:lnTo>
                      <a:pt x="538" y="3"/>
                    </a:lnTo>
                    <a:lnTo>
                      <a:pt x="0" y="8"/>
                    </a:lnTo>
                    <a:lnTo>
                      <a:pt x="1" y="22"/>
                    </a:lnTo>
                    <a:lnTo>
                      <a:pt x="12" y="26"/>
                    </a:lnTo>
                    <a:lnTo>
                      <a:pt x="18" y="70"/>
                    </a:lnTo>
                    <a:lnTo>
                      <a:pt x="47" y="85"/>
                    </a:lnTo>
                    <a:lnTo>
                      <a:pt x="45" y="95"/>
                    </a:lnTo>
                    <a:lnTo>
                      <a:pt x="58" y="112"/>
                    </a:lnTo>
                    <a:lnTo>
                      <a:pt x="56" y="128"/>
                    </a:lnTo>
                    <a:lnTo>
                      <a:pt x="105" y="164"/>
                    </a:lnTo>
                    <a:lnTo>
                      <a:pt x="130" y="158"/>
                    </a:lnTo>
                    <a:lnTo>
                      <a:pt x="142" y="190"/>
                    </a:lnTo>
                    <a:lnTo>
                      <a:pt x="127" y="191"/>
                    </a:lnTo>
                    <a:lnTo>
                      <a:pt x="104" y="230"/>
                    </a:lnTo>
                    <a:lnTo>
                      <a:pt x="138" y="266"/>
                    </a:lnTo>
                    <a:lnTo>
                      <a:pt x="149" y="301"/>
                    </a:lnTo>
                    <a:lnTo>
                      <a:pt x="184" y="313"/>
                    </a:lnTo>
                    <a:lnTo>
                      <a:pt x="187" y="869"/>
                    </a:lnTo>
                    <a:lnTo>
                      <a:pt x="928" y="849"/>
                    </a:lnTo>
                    <a:lnTo>
                      <a:pt x="947" y="876"/>
                    </a:lnTo>
                    <a:lnTo>
                      <a:pt x="948" y="895"/>
                    </a:lnTo>
                    <a:lnTo>
                      <a:pt x="897" y="958"/>
                    </a:lnTo>
                    <a:lnTo>
                      <a:pt x="1007" y="952"/>
                    </a:lnTo>
                    <a:lnTo>
                      <a:pt x="1026" y="923"/>
                    </a:lnTo>
                    <a:lnTo>
                      <a:pt x="1011" y="901"/>
                    </a:lnTo>
                    <a:lnTo>
                      <a:pt x="1032" y="897"/>
                    </a:lnTo>
                    <a:lnTo>
                      <a:pt x="1020" y="883"/>
                    </a:lnTo>
                    <a:lnTo>
                      <a:pt x="1037" y="872"/>
                    </a:lnTo>
                    <a:lnTo>
                      <a:pt x="1027" y="836"/>
                    </a:lnTo>
                    <a:lnTo>
                      <a:pt x="1038" y="833"/>
                    </a:lnTo>
                    <a:lnTo>
                      <a:pt x="1044" y="856"/>
                    </a:lnTo>
                    <a:lnTo>
                      <a:pt x="1058" y="818"/>
                    </a:lnTo>
                    <a:lnTo>
                      <a:pt x="1081" y="829"/>
                    </a:lnTo>
                    <a:lnTo>
                      <a:pt x="1098" y="784"/>
                    </a:lnTo>
                    <a:lnTo>
                      <a:pt x="1097" y="744"/>
                    </a:lnTo>
                    <a:lnTo>
                      <a:pt x="1085" y="741"/>
                    </a:lnTo>
                    <a:lnTo>
                      <a:pt x="1071" y="720"/>
                    </a:lnTo>
                    <a:lnTo>
                      <a:pt x="1064" y="724"/>
                    </a:lnTo>
                    <a:lnTo>
                      <a:pt x="1070" y="739"/>
                    </a:lnTo>
                    <a:lnTo>
                      <a:pt x="1052" y="729"/>
                    </a:lnTo>
                    <a:lnTo>
                      <a:pt x="1036" y="689"/>
                    </a:lnTo>
                    <a:lnTo>
                      <a:pt x="1027" y="684"/>
                    </a:lnTo>
                    <a:lnTo>
                      <a:pt x="1038" y="654"/>
                    </a:lnTo>
                    <a:lnTo>
                      <a:pt x="1022" y="623"/>
                    </a:lnTo>
                    <a:lnTo>
                      <a:pt x="1021" y="598"/>
                    </a:lnTo>
                    <a:lnTo>
                      <a:pt x="953" y="544"/>
                    </a:lnTo>
                    <a:lnTo>
                      <a:pt x="934" y="541"/>
                    </a:lnTo>
                    <a:lnTo>
                      <a:pt x="879" y="492"/>
                    </a:lnTo>
                    <a:lnTo>
                      <a:pt x="875" y="464"/>
                    </a:lnTo>
                    <a:lnTo>
                      <a:pt x="902" y="404"/>
                    </a:lnTo>
                    <a:lnTo>
                      <a:pt x="899" y="386"/>
                    </a:lnTo>
                    <a:lnTo>
                      <a:pt x="909" y="366"/>
                    </a:lnTo>
                    <a:lnTo>
                      <a:pt x="910" y="360"/>
                    </a:lnTo>
                    <a:lnTo>
                      <a:pt x="885" y="343"/>
                    </a:lnTo>
                    <a:lnTo>
                      <a:pt x="858" y="335"/>
                    </a:lnTo>
                    <a:lnTo>
                      <a:pt x="840" y="354"/>
                    </a:lnTo>
                    <a:lnTo>
                      <a:pt x="829" y="353"/>
                    </a:lnTo>
                    <a:lnTo>
                      <a:pt x="817" y="335"/>
                    </a:lnTo>
                    <a:lnTo>
                      <a:pt x="799" y="268"/>
                    </a:lnTo>
                    <a:lnTo>
                      <a:pt x="757" y="239"/>
                    </a:lnTo>
                    <a:lnTo>
                      <a:pt x="746" y="221"/>
                    </a:lnTo>
                    <a:lnTo>
                      <a:pt x="701" y="183"/>
                    </a:lnTo>
                    <a:lnTo>
                      <a:pt x="675" y="101"/>
                    </a:lnTo>
                    <a:lnTo>
                      <a:pt x="681" y="48"/>
                    </a:lnTo>
                    <a:lnTo>
                      <a:pt x="636" y="0"/>
                    </a:lnTo>
                    <a:lnTo>
                      <a:pt x="538" y="3"/>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6" name="Freeform 45">
                <a:extLst>
                  <a:ext uri="{FF2B5EF4-FFF2-40B4-BE49-F238E27FC236}">
                    <a16:creationId xmlns:a16="http://schemas.microsoft.com/office/drawing/2014/main" id="{E8CE781B-B419-1D94-0FD7-1347C9BE43B0}"/>
                  </a:ext>
                </a:extLst>
              </p:cNvPr>
              <p:cNvSpPr>
                <a:spLocks/>
              </p:cNvSpPr>
              <p:nvPr/>
            </p:nvSpPr>
            <p:spPr bwMode="auto">
              <a:xfrm>
                <a:off x="2278" y="1328"/>
                <a:ext cx="419" cy="265"/>
              </a:xfrm>
              <a:custGeom>
                <a:avLst/>
                <a:gdLst>
                  <a:gd name="T0" fmla="*/ 977 w 1090"/>
                  <a:gd name="T1" fmla="*/ 56 h 686"/>
                  <a:gd name="T2" fmla="*/ 977 w 1090"/>
                  <a:gd name="T3" fmla="*/ 56 h 686"/>
                  <a:gd name="T4" fmla="*/ 430 w 1090"/>
                  <a:gd name="T5" fmla="*/ 31 h 686"/>
                  <a:gd name="T6" fmla="*/ 59 w 1090"/>
                  <a:gd name="T7" fmla="*/ 0 h 686"/>
                  <a:gd name="T8" fmla="*/ 0 w 1090"/>
                  <a:gd name="T9" fmla="*/ 625 h 686"/>
                  <a:gd name="T10" fmla="*/ 1090 w 1090"/>
                  <a:gd name="T11" fmla="*/ 686 h 686"/>
                  <a:gd name="T12" fmla="*/ 1084 w 1090"/>
                  <a:gd name="T13" fmla="*/ 607 h 686"/>
                  <a:gd name="T14" fmla="*/ 1068 w 1090"/>
                  <a:gd name="T15" fmla="*/ 582 h 686"/>
                  <a:gd name="T16" fmla="*/ 1057 w 1090"/>
                  <a:gd name="T17" fmla="*/ 538 h 686"/>
                  <a:gd name="T18" fmla="*/ 1064 w 1090"/>
                  <a:gd name="T19" fmla="*/ 482 h 686"/>
                  <a:gd name="T20" fmla="*/ 1058 w 1090"/>
                  <a:gd name="T21" fmla="*/ 479 h 686"/>
                  <a:gd name="T22" fmla="*/ 1053 w 1090"/>
                  <a:gd name="T23" fmla="*/ 341 h 686"/>
                  <a:gd name="T24" fmla="*/ 1016 w 1090"/>
                  <a:gd name="T25" fmla="*/ 224 h 686"/>
                  <a:gd name="T26" fmla="*/ 1015 w 1090"/>
                  <a:gd name="T27" fmla="*/ 144 h 686"/>
                  <a:gd name="T28" fmla="*/ 1024 w 1090"/>
                  <a:gd name="T29" fmla="*/ 120 h 686"/>
                  <a:gd name="T30" fmla="*/ 1006 w 1090"/>
                  <a:gd name="T31" fmla="*/ 57 h 686"/>
                  <a:gd name="T32" fmla="*/ 1006 w 1090"/>
                  <a:gd name="T33" fmla="*/ 57 h 686"/>
                  <a:gd name="T34" fmla="*/ 977 w 1090"/>
                  <a:gd name="T35" fmla="*/ 56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0" h="686">
                    <a:moveTo>
                      <a:pt x="977" y="56"/>
                    </a:moveTo>
                    <a:lnTo>
                      <a:pt x="977" y="56"/>
                    </a:lnTo>
                    <a:lnTo>
                      <a:pt x="430" y="31"/>
                    </a:lnTo>
                    <a:lnTo>
                      <a:pt x="59" y="0"/>
                    </a:lnTo>
                    <a:lnTo>
                      <a:pt x="0" y="625"/>
                    </a:lnTo>
                    <a:lnTo>
                      <a:pt x="1090" y="686"/>
                    </a:lnTo>
                    <a:lnTo>
                      <a:pt x="1084" y="607"/>
                    </a:lnTo>
                    <a:lnTo>
                      <a:pt x="1068" y="582"/>
                    </a:lnTo>
                    <a:lnTo>
                      <a:pt x="1057" y="538"/>
                    </a:lnTo>
                    <a:lnTo>
                      <a:pt x="1064" y="482"/>
                    </a:lnTo>
                    <a:lnTo>
                      <a:pt x="1058" y="479"/>
                    </a:lnTo>
                    <a:lnTo>
                      <a:pt x="1053" y="341"/>
                    </a:lnTo>
                    <a:lnTo>
                      <a:pt x="1016" y="224"/>
                    </a:lnTo>
                    <a:lnTo>
                      <a:pt x="1015" y="144"/>
                    </a:lnTo>
                    <a:lnTo>
                      <a:pt x="1024" y="120"/>
                    </a:lnTo>
                    <a:lnTo>
                      <a:pt x="1006" y="57"/>
                    </a:lnTo>
                    <a:lnTo>
                      <a:pt x="1006" y="57"/>
                    </a:lnTo>
                    <a:lnTo>
                      <a:pt x="977" y="56"/>
                    </a:lnTo>
                    <a:close/>
                  </a:path>
                </a:pathLst>
              </a:custGeom>
              <a:solidFill>
                <a:srgbClr val="5F9E5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7" name="Freeform 46">
                <a:extLst>
                  <a:ext uri="{FF2B5EF4-FFF2-40B4-BE49-F238E27FC236}">
                    <a16:creationId xmlns:a16="http://schemas.microsoft.com/office/drawing/2014/main" id="{2C55C4B5-2444-F80F-EDBF-CBEC2CB28DD0}"/>
                  </a:ext>
                </a:extLst>
              </p:cNvPr>
              <p:cNvSpPr>
                <a:spLocks/>
              </p:cNvSpPr>
              <p:nvPr/>
            </p:nvSpPr>
            <p:spPr bwMode="auto">
              <a:xfrm>
                <a:off x="2278" y="1328"/>
                <a:ext cx="419" cy="265"/>
              </a:xfrm>
              <a:custGeom>
                <a:avLst/>
                <a:gdLst>
                  <a:gd name="T0" fmla="*/ 977 w 1090"/>
                  <a:gd name="T1" fmla="*/ 56 h 686"/>
                  <a:gd name="T2" fmla="*/ 977 w 1090"/>
                  <a:gd name="T3" fmla="*/ 56 h 686"/>
                  <a:gd name="T4" fmla="*/ 430 w 1090"/>
                  <a:gd name="T5" fmla="*/ 31 h 686"/>
                  <a:gd name="T6" fmla="*/ 59 w 1090"/>
                  <a:gd name="T7" fmla="*/ 0 h 686"/>
                  <a:gd name="T8" fmla="*/ 0 w 1090"/>
                  <a:gd name="T9" fmla="*/ 625 h 686"/>
                  <a:gd name="T10" fmla="*/ 1090 w 1090"/>
                  <a:gd name="T11" fmla="*/ 686 h 686"/>
                  <a:gd name="T12" fmla="*/ 1084 w 1090"/>
                  <a:gd name="T13" fmla="*/ 607 h 686"/>
                  <a:gd name="T14" fmla="*/ 1068 w 1090"/>
                  <a:gd name="T15" fmla="*/ 582 h 686"/>
                  <a:gd name="T16" fmla="*/ 1057 w 1090"/>
                  <a:gd name="T17" fmla="*/ 538 h 686"/>
                  <a:gd name="T18" fmla="*/ 1064 w 1090"/>
                  <a:gd name="T19" fmla="*/ 482 h 686"/>
                  <a:gd name="T20" fmla="*/ 1058 w 1090"/>
                  <a:gd name="T21" fmla="*/ 479 h 686"/>
                  <a:gd name="T22" fmla="*/ 1053 w 1090"/>
                  <a:gd name="T23" fmla="*/ 341 h 686"/>
                  <a:gd name="T24" fmla="*/ 1016 w 1090"/>
                  <a:gd name="T25" fmla="*/ 224 h 686"/>
                  <a:gd name="T26" fmla="*/ 1015 w 1090"/>
                  <a:gd name="T27" fmla="*/ 144 h 686"/>
                  <a:gd name="T28" fmla="*/ 1024 w 1090"/>
                  <a:gd name="T29" fmla="*/ 120 h 686"/>
                  <a:gd name="T30" fmla="*/ 1006 w 1090"/>
                  <a:gd name="T31" fmla="*/ 57 h 686"/>
                  <a:gd name="T32" fmla="*/ 1006 w 1090"/>
                  <a:gd name="T33" fmla="*/ 57 h 686"/>
                  <a:gd name="T34" fmla="*/ 977 w 1090"/>
                  <a:gd name="T35" fmla="*/ 56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0" h="686">
                    <a:moveTo>
                      <a:pt x="977" y="56"/>
                    </a:moveTo>
                    <a:lnTo>
                      <a:pt x="977" y="56"/>
                    </a:lnTo>
                    <a:lnTo>
                      <a:pt x="430" y="31"/>
                    </a:lnTo>
                    <a:lnTo>
                      <a:pt x="59" y="0"/>
                    </a:lnTo>
                    <a:lnTo>
                      <a:pt x="0" y="625"/>
                    </a:lnTo>
                    <a:lnTo>
                      <a:pt x="1090" y="686"/>
                    </a:lnTo>
                    <a:lnTo>
                      <a:pt x="1084" y="607"/>
                    </a:lnTo>
                    <a:lnTo>
                      <a:pt x="1068" y="582"/>
                    </a:lnTo>
                    <a:lnTo>
                      <a:pt x="1057" y="538"/>
                    </a:lnTo>
                    <a:lnTo>
                      <a:pt x="1064" y="482"/>
                    </a:lnTo>
                    <a:lnTo>
                      <a:pt x="1058" y="479"/>
                    </a:lnTo>
                    <a:lnTo>
                      <a:pt x="1053" y="341"/>
                    </a:lnTo>
                    <a:lnTo>
                      <a:pt x="1016" y="224"/>
                    </a:lnTo>
                    <a:lnTo>
                      <a:pt x="1015" y="144"/>
                    </a:lnTo>
                    <a:lnTo>
                      <a:pt x="1024" y="120"/>
                    </a:lnTo>
                    <a:lnTo>
                      <a:pt x="1006" y="57"/>
                    </a:lnTo>
                    <a:lnTo>
                      <a:pt x="1006" y="57"/>
                    </a:lnTo>
                    <a:lnTo>
                      <a:pt x="977" y="56"/>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8" name="Freeform 47">
                <a:extLst>
                  <a:ext uri="{FF2B5EF4-FFF2-40B4-BE49-F238E27FC236}">
                    <a16:creationId xmlns:a16="http://schemas.microsoft.com/office/drawing/2014/main" id="{D19E750E-9675-C929-7D74-8DF724661731}"/>
                  </a:ext>
                </a:extLst>
              </p:cNvPr>
              <p:cNvSpPr>
                <a:spLocks/>
              </p:cNvSpPr>
              <p:nvPr/>
            </p:nvSpPr>
            <p:spPr bwMode="auto">
              <a:xfrm>
                <a:off x="1249" y="1716"/>
                <a:ext cx="409" cy="632"/>
              </a:xfrm>
              <a:custGeom>
                <a:avLst/>
                <a:gdLst>
                  <a:gd name="T0" fmla="*/ 545 w 1062"/>
                  <a:gd name="T1" fmla="*/ 1450 h 1637"/>
                  <a:gd name="T2" fmla="*/ 545 w 1062"/>
                  <a:gd name="T3" fmla="*/ 1450 h 1637"/>
                  <a:gd name="T4" fmla="*/ 0 w 1062"/>
                  <a:gd name="T5" fmla="*/ 609 h 1637"/>
                  <a:gd name="T6" fmla="*/ 165 w 1062"/>
                  <a:gd name="T7" fmla="*/ 0 h 1637"/>
                  <a:gd name="T8" fmla="*/ 1062 w 1062"/>
                  <a:gd name="T9" fmla="*/ 212 h 1637"/>
                  <a:gd name="T10" fmla="*/ 819 w 1062"/>
                  <a:gd name="T11" fmla="*/ 1409 h 1637"/>
                  <a:gd name="T12" fmla="*/ 801 w 1062"/>
                  <a:gd name="T13" fmla="*/ 1435 h 1637"/>
                  <a:gd name="T14" fmla="*/ 790 w 1062"/>
                  <a:gd name="T15" fmla="*/ 1440 h 1637"/>
                  <a:gd name="T16" fmla="*/ 777 w 1062"/>
                  <a:gd name="T17" fmla="*/ 1435 h 1637"/>
                  <a:gd name="T18" fmla="*/ 765 w 1062"/>
                  <a:gd name="T19" fmla="*/ 1409 h 1637"/>
                  <a:gd name="T20" fmla="*/ 749 w 1062"/>
                  <a:gd name="T21" fmla="*/ 1410 h 1637"/>
                  <a:gd name="T22" fmla="*/ 734 w 1062"/>
                  <a:gd name="T23" fmla="*/ 1400 h 1637"/>
                  <a:gd name="T24" fmla="*/ 707 w 1062"/>
                  <a:gd name="T25" fmla="*/ 1420 h 1637"/>
                  <a:gd name="T26" fmla="*/ 696 w 1062"/>
                  <a:gd name="T27" fmla="*/ 1435 h 1637"/>
                  <a:gd name="T28" fmla="*/ 704 w 1062"/>
                  <a:gd name="T29" fmla="*/ 1453 h 1637"/>
                  <a:gd name="T30" fmla="*/ 692 w 1062"/>
                  <a:gd name="T31" fmla="*/ 1483 h 1637"/>
                  <a:gd name="T32" fmla="*/ 687 w 1062"/>
                  <a:gd name="T33" fmla="*/ 1606 h 1637"/>
                  <a:gd name="T34" fmla="*/ 676 w 1062"/>
                  <a:gd name="T35" fmla="*/ 1608 h 1637"/>
                  <a:gd name="T36" fmla="*/ 671 w 1062"/>
                  <a:gd name="T37" fmla="*/ 1637 h 1637"/>
                  <a:gd name="T38" fmla="*/ 545 w 1062"/>
                  <a:gd name="T39" fmla="*/ 1450 h 1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62" h="1637">
                    <a:moveTo>
                      <a:pt x="545" y="1450"/>
                    </a:moveTo>
                    <a:lnTo>
                      <a:pt x="545" y="1450"/>
                    </a:lnTo>
                    <a:lnTo>
                      <a:pt x="0" y="609"/>
                    </a:lnTo>
                    <a:lnTo>
                      <a:pt x="165" y="0"/>
                    </a:lnTo>
                    <a:lnTo>
                      <a:pt x="1062" y="212"/>
                    </a:lnTo>
                    <a:lnTo>
                      <a:pt x="819" y="1409"/>
                    </a:lnTo>
                    <a:lnTo>
                      <a:pt x="801" y="1435"/>
                    </a:lnTo>
                    <a:lnTo>
                      <a:pt x="790" y="1440"/>
                    </a:lnTo>
                    <a:lnTo>
                      <a:pt x="777" y="1435"/>
                    </a:lnTo>
                    <a:lnTo>
                      <a:pt x="765" y="1409"/>
                    </a:lnTo>
                    <a:lnTo>
                      <a:pt x="749" y="1410"/>
                    </a:lnTo>
                    <a:lnTo>
                      <a:pt x="734" y="1400"/>
                    </a:lnTo>
                    <a:lnTo>
                      <a:pt x="707" y="1420"/>
                    </a:lnTo>
                    <a:lnTo>
                      <a:pt x="696" y="1435"/>
                    </a:lnTo>
                    <a:lnTo>
                      <a:pt x="704" y="1453"/>
                    </a:lnTo>
                    <a:lnTo>
                      <a:pt x="692" y="1483"/>
                    </a:lnTo>
                    <a:lnTo>
                      <a:pt x="687" y="1606"/>
                    </a:lnTo>
                    <a:lnTo>
                      <a:pt x="676" y="1608"/>
                    </a:lnTo>
                    <a:lnTo>
                      <a:pt x="671" y="1637"/>
                    </a:lnTo>
                    <a:lnTo>
                      <a:pt x="545" y="145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9" name="Freeform 48">
                <a:extLst>
                  <a:ext uri="{FF2B5EF4-FFF2-40B4-BE49-F238E27FC236}">
                    <a16:creationId xmlns:a16="http://schemas.microsoft.com/office/drawing/2014/main" id="{4D2AF3D9-686A-7A78-B9B7-35653417A3F8}"/>
                  </a:ext>
                </a:extLst>
              </p:cNvPr>
              <p:cNvSpPr>
                <a:spLocks/>
              </p:cNvSpPr>
              <p:nvPr/>
            </p:nvSpPr>
            <p:spPr bwMode="auto">
              <a:xfrm>
                <a:off x="1249" y="1716"/>
                <a:ext cx="409" cy="632"/>
              </a:xfrm>
              <a:custGeom>
                <a:avLst/>
                <a:gdLst>
                  <a:gd name="T0" fmla="*/ 545 w 1062"/>
                  <a:gd name="T1" fmla="*/ 1450 h 1637"/>
                  <a:gd name="T2" fmla="*/ 545 w 1062"/>
                  <a:gd name="T3" fmla="*/ 1450 h 1637"/>
                  <a:gd name="T4" fmla="*/ 0 w 1062"/>
                  <a:gd name="T5" fmla="*/ 609 h 1637"/>
                  <a:gd name="T6" fmla="*/ 165 w 1062"/>
                  <a:gd name="T7" fmla="*/ 0 h 1637"/>
                  <a:gd name="T8" fmla="*/ 1062 w 1062"/>
                  <a:gd name="T9" fmla="*/ 212 h 1637"/>
                  <a:gd name="T10" fmla="*/ 819 w 1062"/>
                  <a:gd name="T11" fmla="*/ 1409 h 1637"/>
                  <a:gd name="T12" fmla="*/ 801 w 1062"/>
                  <a:gd name="T13" fmla="*/ 1435 h 1637"/>
                  <a:gd name="T14" fmla="*/ 790 w 1062"/>
                  <a:gd name="T15" fmla="*/ 1440 h 1637"/>
                  <a:gd name="T16" fmla="*/ 777 w 1062"/>
                  <a:gd name="T17" fmla="*/ 1435 h 1637"/>
                  <a:gd name="T18" fmla="*/ 765 w 1062"/>
                  <a:gd name="T19" fmla="*/ 1409 h 1637"/>
                  <a:gd name="T20" fmla="*/ 749 w 1062"/>
                  <a:gd name="T21" fmla="*/ 1410 h 1637"/>
                  <a:gd name="T22" fmla="*/ 734 w 1062"/>
                  <a:gd name="T23" fmla="*/ 1400 h 1637"/>
                  <a:gd name="T24" fmla="*/ 707 w 1062"/>
                  <a:gd name="T25" fmla="*/ 1420 h 1637"/>
                  <a:gd name="T26" fmla="*/ 696 w 1062"/>
                  <a:gd name="T27" fmla="*/ 1435 h 1637"/>
                  <a:gd name="T28" fmla="*/ 704 w 1062"/>
                  <a:gd name="T29" fmla="*/ 1453 h 1637"/>
                  <a:gd name="T30" fmla="*/ 692 w 1062"/>
                  <a:gd name="T31" fmla="*/ 1483 h 1637"/>
                  <a:gd name="T32" fmla="*/ 687 w 1062"/>
                  <a:gd name="T33" fmla="*/ 1606 h 1637"/>
                  <a:gd name="T34" fmla="*/ 676 w 1062"/>
                  <a:gd name="T35" fmla="*/ 1608 h 1637"/>
                  <a:gd name="T36" fmla="*/ 671 w 1062"/>
                  <a:gd name="T37" fmla="*/ 1637 h 1637"/>
                  <a:gd name="T38" fmla="*/ 545 w 1062"/>
                  <a:gd name="T39" fmla="*/ 1450 h 1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62" h="1637">
                    <a:moveTo>
                      <a:pt x="545" y="1450"/>
                    </a:moveTo>
                    <a:lnTo>
                      <a:pt x="545" y="1450"/>
                    </a:lnTo>
                    <a:lnTo>
                      <a:pt x="0" y="609"/>
                    </a:lnTo>
                    <a:lnTo>
                      <a:pt x="165" y="0"/>
                    </a:lnTo>
                    <a:lnTo>
                      <a:pt x="1062" y="212"/>
                    </a:lnTo>
                    <a:lnTo>
                      <a:pt x="819" y="1409"/>
                    </a:lnTo>
                    <a:lnTo>
                      <a:pt x="801" y="1435"/>
                    </a:lnTo>
                    <a:lnTo>
                      <a:pt x="790" y="1440"/>
                    </a:lnTo>
                    <a:lnTo>
                      <a:pt x="777" y="1435"/>
                    </a:lnTo>
                    <a:lnTo>
                      <a:pt x="765" y="1409"/>
                    </a:lnTo>
                    <a:lnTo>
                      <a:pt x="749" y="1410"/>
                    </a:lnTo>
                    <a:lnTo>
                      <a:pt x="734" y="1400"/>
                    </a:lnTo>
                    <a:lnTo>
                      <a:pt x="707" y="1420"/>
                    </a:lnTo>
                    <a:lnTo>
                      <a:pt x="696" y="1435"/>
                    </a:lnTo>
                    <a:lnTo>
                      <a:pt x="704" y="1453"/>
                    </a:lnTo>
                    <a:lnTo>
                      <a:pt x="692" y="1483"/>
                    </a:lnTo>
                    <a:lnTo>
                      <a:pt x="687" y="1606"/>
                    </a:lnTo>
                    <a:lnTo>
                      <a:pt x="676" y="1608"/>
                    </a:lnTo>
                    <a:lnTo>
                      <a:pt x="671" y="1637"/>
                    </a:lnTo>
                    <a:lnTo>
                      <a:pt x="545" y="145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0" name="Freeform 49">
                <a:extLst>
                  <a:ext uri="{FF2B5EF4-FFF2-40B4-BE49-F238E27FC236}">
                    <a16:creationId xmlns:a16="http://schemas.microsoft.com/office/drawing/2014/main" id="{B0FB426B-BA9E-8F03-E240-7BFD18BE74A6}"/>
                  </a:ext>
                </a:extLst>
              </p:cNvPr>
              <p:cNvSpPr>
                <a:spLocks/>
              </p:cNvSpPr>
              <p:nvPr/>
            </p:nvSpPr>
            <p:spPr bwMode="auto">
              <a:xfrm>
                <a:off x="1820" y="1591"/>
                <a:ext cx="451" cy="376"/>
              </a:xfrm>
              <a:custGeom>
                <a:avLst/>
                <a:gdLst>
                  <a:gd name="T0" fmla="*/ 1041 w 1173"/>
                  <a:gd name="T1" fmla="*/ 124 h 973"/>
                  <a:gd name="T2" fmla="*/ 1041 w 1173"/>
                  <a:gd name="T3" fmla="*/ 124 h 973"/>
                  <a:gd name="T4" fmla="*/ 141 w 1173"/>
                  <a:gd name="T5" fmla="*/ 0 h 973"/>
                  <a:gd name="T6" fmla="*/ 0 w 1173"/>
                  <a:gd name="T7" fmla="*/ 828 h 973"/>
                  <a:gd name="T8" fmla="*/ 310 w 1173"/>
                  <a:gd name="T9" fmla="*/ 878 h 973"/>
                  <a:gd name="T10" fmla="*/ 1094 w 1173"/>
                  <a:gd name="T11" fmla="*/ 973 h 973"/>
                  <a:gd name="T12" fmla="*/ 1173 w 1173"/>
                  <a:gd name="T13" fmla="*/ 137 h 973"/>
                  <a:gd name="T14" fmla="*/ 1041 w 1173"/>
                  <a:gd name="T15" fmla="*/ 124 h 9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3" h="973">
                    <a:moveTo>
                      <a:pt x="1041" y="124"/>
                    </a:moveTo>
                    <a:lnTo>
                      <a:pt x="1041" y="124"/>
                    </a:lnTo>
                    <a:lnTo>
                      <a:pt x="141" y="0"/>
                    </a:lnTo>
                    <a:lnTo>
                      <a:pt x="0" y="828"/>
                    </a:lnTo>
                    <a:lnTo>
                      <a:pt x="310" y="878"/>
                    </a:lnTo>
                    <a:lnTo>
                      <a:pt x="1094" y="973"/>
                    </a:lnTo>
                    <a:lnTo>
                      <a:pt x="1173" y="137"/>
                    </a:lnTo>
                    <a:lnTo>
                      <a:pt x="1041" y="124"/>
                    </a:lnTo>
                    <a:close/>
                  </a:path>
                </a:pathLst>
              </a:custGeom>
              <a:solidFill>
                <a:srgbClr val="5F9E5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1" name="Freeform 50">
                <a:extLst>
                  <a:ext uri="{FF2B5EF4-FFF2-40B4-BE49-F238E27FC236}">
                    <a16:creationId xmlns:a16="http://schemas.microsoft.com/office/drawing/2014/main" id="{2B8AA0DB-EE08-54D9-80EE-CC96345F9EB9}"/>
                  </a:ext>
                </a:extLst>
              </p:cNvPr>
              <p:cNvSpPr>
                <a:spLocks/>
              </p:cNvSpPr>
              <p:nvPr/>
            </p:nvSpPr>
            <p:spPr bwMode="auto">
              <a:xfrm>
                <a:off x="1820" y="1591"/>
                <a:ext cx="451" cy="376"/>
              </a:xfrm>
              <a:custGeom>
                <a:avLst/>
                <a:gdLst>
                  <a:gd name="T0" fmla="*/ 1041 w 1173"/>
                  <a:gd name="T1" fmla="*/ 124 h 973"/>
                  <a:gd name="T2" fmla="*/ 1041 w 1173"/>
                  <a:gd name="T3" fmla="*/ 124 h 973"/>
                  <a:gd name="T4" fmla="*/ 141 w 1173"/>
                  <a:gd name="T5" fmla="*/ 0 h 973"/>
                  <a:gd name="T6" fmla="*/ 0 w 1173"/>
                  <a:gd name="T7" fmla="*/ 828 h 973"/>
                  <a:gd name="T8" fmla="*/ 310 w 1173"/>
                  <a:gd name="T9" fmla="*/ 878 h 973"/>
                  <a:gd name="T10" fmla="*/ 1094 w 1173"/>
                  <a:gd name="T11" fmla="*/ 973 h 973"/>
                  <a:gd name="T12" fmla="*/ 1173 w 1173"/>
                  <a:gd name="T13" fmla="*/ 137 h 973"/>
                  <a:gd name="T14" fmla="*/ 1041 w 1173"/>
                  <a:gd name="T15" fmla="*/ 124 h 9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3" h="973">
                    <a:moveTo>
                      <a:pt x="1041" y="124"/>
                    </a:moveTo>
                    <a:lnTo>
                      <a:pt x="1041" y="124"/>
                    </a:lnTo>
                    <a:lnTo>
                      <a:pt x="141" y="0"/>
                    </a:lnTo>
                    <a:lnTo>
                      <a:pt x="0" y="828"/>
                    </a:lnTo>
                    <a:lnTo>
                      <a:pt x="310" y="878"/>
                    </a:lnTo>
                    <a:lnTo>
                      <a:pt x="1094" y="973"/>
                    </a:lnTo>
                    <a:lnTo>
                      <a:pt x="1173" y="137"/>
                    </a:lnTo>
                    <a:lnTo>
                      <a:pt x="1041" y="124"/>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2" name="Freeform 51">
                <a:extLst>
                  <a:ext uri="{FF2B5EF4-FFF2-40B4-BE49-F238E27FC236}">
                    <a16:creationId xmlns:a16="http://schemas.microsoft.com/office/drawing/2014/main" id="{9535536E-90A3-1AA0-6CF6-E39AA1C434FF}"/>
                  </a:ext>
                </a:extLst>
              </p:cNvPr>
              <p:cNvSpPr>
                <a:spLocks/>
              </p:cNvSpPr>
              <p:nvPr/>
            </p:nvSpPr>
            <p:spPr bwMode="auto">
              <a:xfrm>
                <a:off x="3219" y="1899"/>
                <a:ext cx="201" cy="339"/>
              </a:xfrm>
              <a:custGeom>
                <a:avLst/>
                <a:gdLst>
                  <a:gd name="T0" fmla="*/ 89 w 521"/>
                  <a:gd name="T1" fmla="*/ 58 h 880"/>
                  <a:gd name="T2" fmla="*/ 33 w 521"/>
                  <a:gd name="T3" fmla="*/ 48 h 880"/>
                  <a:gd name="T4" fmla="*/ 56 w 521"/>
                  <a:gd name="T5" fmla="*/ 556 h 880"/>
                  <a:gd name="T6" fmla="*/ 53 w 521"/>
                  <a:gd name="T7" fmla="*/ 597 h 880"/>
                  <a:gd name="T8" fmla="*/ 74 w 521"/>
                  <a:gd name="T9" fmla="*/ 646 h 880"/>
                  <a:gd name="T10" fmla="*/ 62 w 521"/>
                  <a:gd name="T11" fmla="*/ 713 h 880"/>
                  <a:gd name="T12" fmla="*/ 49 w 521"/>
                  <a:gd name="T13" fmla="*/ 735 h 880"/>
                  <a:gd name="T14" fmla="*/ 21 w 521"/>
                  <a:gd name="T15" fmla="*/ 771 h 880"/>
                  <a:gd name="T16" fmla="*/ 25 w 521"/>
                  <a:gd name="T17" fmla="*/ 803 h 880"/>
                  <a:gd name="T18" fmla="*/ 20 w 521"/>
                  <a:gd name="T19" fmla="*/ 817 h 880"/>
                  <a:gd name="T20" fmla="*/ 12 w 521"/>
                  <a:gd name="T21" fmla="*/ 856 h 880"/>
                  <a:gd name="T22" fmla="*/ 13 w 521"/>
                  <a:gd name="T23" fmla="*/ 868 h 880"/>
                  <a:gd name="T24" fmla="*/ 12 w 521"/>
                  <a:gd name="T25" fmla="*/ 875 h 880"/>
                  <a:gd name="T26" fmla="*/ 27 w 521"/>
                  <a:gd name="T27" fmla="*/ 880 h 880"/>
                  <a:gd name="T28" fmla="*/ 29 w 521"/>
                  <a:gd name="T29" fmla="*/ 853 h 880"/>
                  <a:gd name="T30" fmla="*/ 51 w 521"/>
                  <a:gd name="T31" fmla="*/ 858 h 880"/>
                  <a:gd name="T32" fmla="*/ 76 w 521"/>
                  <a:gd name="T33" fmla="*/ 866 h 880"/>
                  <a:gd name="T34" fmla="*/ 84 w 521"/>
                  <a:gd name="T35" fmla="*/ 834 h 880"/>
                  <a:gd name="T36" fmla="*/ 114 w 521"/>
                  <a:gd name="T37" fmla="*/ 839 h 880"/>
                  <a:gd name="T38" fmla="*/ 177 w 521"/>
                  <a:gd name="T39" fmla="*/ 839 h 880"/>
                  <a:gd name="T40" fmla="*/ 223 w 521"/>
                  <a:gd name="T41" fmla="*/ 839 h 880"/>
                  <a:gd name="T42" fmla="*/ 242 w 521"/>
                  <a:gd name="T43" fmla="*/ 848 h 880"/>
                  <a:gd name="T44" fmla="*/ 260 w 521"/>
                  <a:gd name="T45" fmla="*/ 828 h 880"/>
                  <a:gd name="T46" fmla="*/ 270 w 521"/>
                  <a:gd name="T47" fmla="*/ 798 h 880"/>
                  <a:gd name="T48" fmla="*/ 286 w 521"/>
                  <a:gd name="T49" fmla="*/ 784 h 880"/>
                  <a:gd name="T50" fmla="*/ 294 w 521"/>
                  <a:gd name="T51" fmla="*/ 781 h 880"/>
                  <a:gd name="T52" fmla="*/ 336 w 521"/>
                  <a:gd name="T53" fmla="*/ 814 h 880"/>
                  <a:gd name="T54" fmla="*/ 355 w 521"/>
                  <a:gd name="T55" fmla="*/ 767 h 880"/>
                  <a:gd name="T56" fmla="*/ 390 w 521"/>
                  <a:gd name="T57" fmla="*/ 739 h 880"/>
                  <a:gd name="T58" fmla="*/ 427 w 521"/>
                  <a:gd name="T59" fmla="*/ 684 h 880"/>
                  <a:gd name="T60" fmla="*/ 445 w 521"/>
                  <a:gd name="T61" fmla="*/ 639 h 880"/>
                  <a:gd name="T62" fmla="*/ 492 w 521"/>
                  <a:gd name="T63" fmla="*/ 626 h 880"/>
                  <a:gd name="T64" fmla="*/ 521 w 521"/>
                  <a:gd name="T65" fmla="*/ 602 h 880"/>
                  <a:gd name="T66" fmla="*/ 513 w 521"/>
                  <a:gd name="T67" fmla="*/ 583 h 880"/>
                  <a:gd name="T68" fmla="*/ 513 w 521"/>
                  <a:gd name="T69" fmla="*/ 557 h 880"/>
                  <a:gd name="T70" fmla="*/ 124 w 521"/>
                  <a:gd name="T71" fmla="*/ 3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1" h="880">
                    <a:moveTo>
                      <a:pt x="89" y="58"/>
                    </a:moveTo>
                    <a:lnTo>
                      <a:pt x="89" y="58"/>
                    </a:lnTo>
                    <a:lnTo>
                      <a:pt x="65" y="58"/>
                    </a:lnTo>
                    <a:lnTo>
                      <a:pt x="33" y="48"/>
                    </a:lnTo>
                    <a:lnTo>
                      <a:pt x="71" y="540"/>
                    </a:lnTo>
                    <a:lnTo>
                      <a:pt x="56" y="556"/>
                    </a:lnTo>
                    <a:lnTo>
                      <a:pt x="64" y="576"/>
                    </a:lnTo>
                    <a:lnTo>
                      <a:pt x="53" y="597"/>
                    </a:lnTo>
                    <a:lnTo>
                      <a:pt x="77" y="628"/>
                    </a:lnTo>
                    <a:lnTo>
                      <a:pt x="74" y="646"/>
                    </a:lnTo>
                    <a:lnTo>
                      <a:pt x="84" y="671"/>
                    </a:lnTo>
                    <a:lnTo>
                      <a:pt x="62" y="713"/>
                    </a:lnTo>
                    <a:lnTo>
                      <a:pt x="66" y="726"/>
                    </a:lnTo>
                    <a:lnTo>
                      <a:pt x="49" y="735"/>
                    </a:lnTo>
                    <a:lnTo>
                      <a:pt x="36" y="772"/>
                    </a:lnTo>
                    <a:lnTo>
                      <a:pt x="21" y="771"/>
                    </a:lnTo>
                    <a:lnTo>
                      <a:pt x="14" y="785"/>
                    </a:lnTo>
                    <a:lnTo>
                      <a:pt x="25" y="803"/>
                    </a:lnTo>
                    <a:lnTo>
                      <a:pt x="11" y="814"/>
                    </a:lnTo>
                    <a:lnTo>
                      <a:pt x="20" y="817"/>
                    </a:lnTo>
                    <a:lnTo>
                      <a:pt x="8" y="825"/>
                    </a:lnTo>
                    <a:lnTo>
                      <a:pt x="12" y="856"/>
                    </a:lnTo>
                    <a:lnTo>
                      <a:pt x="0" y="859"/>
                    </a:lnTo>
                    <a:lnTo>
                      <a:pt x="13" y="868"/>
                    </a:lnTo>
                    <a:lnTo>
                      <a:pt x="4" y="873"/>
                    </a:lnTo>
                    <a:lnTo>
                      <a:pt x="12" y="875"/>
                    </a:lnTo>
                    <a:lnTo>
                      <a:pt x="12" y="874"/>
                    </a:lnTo>
                    <a:lnTo>
                      <a:pt x="27" y="880"/>
                    </a:lnTo>
                    <a:lnTo>
                      <a:pt x="35" y="871"/>
                    </a:lnTo>
                    <a:lnTo>
                      <a:pt x="29" y="853"/>
                    </a:lnTo>
                    <a:lnTo>
                      <a:pt x="36" y="848"/>
                    </a:lnTo>
                    <a:lnTo>
                      <a:pt x="51" y="858"/>
                    </a:lnTo>
                    <a:lnTo>
                      <a:pt x="70" y="850"/>
                    </a:lnTo>
                    <a:lnTo>
                      <a:pt x="76" y="866"/>
                    </a:lnTo>
                    <a:lnTo>
                      <a:pt x="85" y="859"/>
                    </a:lnTo>
                    <a:lnTo>
                      <a:pt x="84" y="834"/>
                    </a:lnTo>
                    <a:lnTo>
                      <a:pt x="89" y="847"/>
                    </a:lnTo>
                    <a:lnTo>
                      <a:pt x="114" y="839"/>
                    </a:lnTo>
                    <a:lnTo>
                      <a:pt x="164" y="867"/>
                    </a:lnTo>
                    <a:lnTo>
                      <a:pt x="177" y="839"/>
                    </a:lnTo>
                    <a:lnTo>
                      <a:pt x="208" y="821"/>
                    </a:lnTo>
                    <a:lnTo>
                      <a:pt x="223" y="839"/>
                    </a:lnTo>
                    <a:lnTo>
                      <a:pt x="238" y="836"/>
                    </a:lnTo>
                    <a:lnTo>
                      <a:pt x="242" y="848"/>
                    </a:lnTo>
                    <a:lnTo>
                      <a:pt x="248" y="833"/>
                    </a:lnTo>
                    <a:lnTo>
                      <a:pt x="260" y="828"/>
                    </a:lnTo>
                    <a:lnTo>
                      <a:pt x="257" y="807"/>
                    </a:lnTo>
                    <a:lnTo>
                      <a:pt x="270" y="798"/>
                    </a:lnTo>
                    <a:lnTo>
                      <a:pt x="265" y="786"/>
                    </a:lnTo>
                    <a:lnTo>
                      <a:pt x="286" y="784"/>
                    </a:lnTo>
                    <a:lnTo>
                      <a:pt x="279" y="771"/>
                    </a:lnTo>
                    <a:lnTo>
                      <a:pt x="294" y="781"/>
                    </a:lnTo>
                    <a:lnTo>
                      <a:pt x="297" y="798"/>
                    </a:lnTo>
                    <a:lnTo>
                      <a:pt x="336" y="814"/>
                    </a:lnTo>
                    <a:lnTo>
                      <a:pt x="355" y="796"/>
                    </a:lnTo>
                    <a:lnTo>
                      <a:pt x="355" y="767"/>
                    </a:lnTo>
                    <a:lnTo>
                      <a:pt x="365" y="745"/>
                    </a:lnTo>
                    <a:lnTo>
                      <a:pt x="390" y="739"/>
                    </a:lnTo>
                    <a:lnTo>
                      <a:pt x="398" y="706"/>
                    </a:lnTo>
                    <a:lnTo>
                      <a:pt x="427" y="684"/>
                    </a:lnTo>
                    <a:lnTo>
                      <a:pt x="419" y="645"/>
                    </a:lnTo>
                    <a:lnTo>
                      <a:pt x="445" y="639"/>
                    </a:lnTo>
                    <a:lnTo>
                      <a:pt x="462" y="649"/>
                    </a:lnTo>
                    <a:lnTo>
                      <a:pt x="492" y="626"/>
                    </a:lnTo>
                    <a:lnTo>
                      <a:pt x="520" y="623"/>
                    </a:lnTo>
                    <a:lnTo>
                      <a:pt x="521" y="602"/>
                    </a:lnTo>
                    <a:lnTo>
                      <a:pt x="507" y="598"/>
                    </a:lnTo>
                    <a:lnTo>
                      <a:pt x="513" y="583"/>
                    </a:lnTo>
                    <a:lnTo>
                      <a:pt x="501" y="568"/>
                    </a:lnTo>
                    <a:lnTo>
                      <a:pt x="513" y="557"/>
                    </a:lnTo>
                    <a:lnTo>
                      <a:pt x="452" y="0"/>
                    </a:lnTo>
                    <a:lnTo>
                      <a:pt x="124" y="30"/>
                    </a:lnTo>
                    <a:lnTo>
                      <a:pt x="89" y="58"/>
                    </a:lnTo>
                    <a:close/>
                  </a:path>
                </a:pathLst>
              </a:custGeom>
              <a:solidFill>
                <a:srgbClr val="EF3C7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3" name="Freeform 52">
                <a:extLst>
                  <a:ext uri="{FF2B5EF4-FFF2-40B4-BE49-F238E27FC236}">
                    <a16:creationId xmlns:a16="http://schemas.microsoft.com/office/drawing/2014/main" id="{67FBCA57-3E84-F975-B65F-E5739C256CCD}"/>
                  </a:ext>
                </a:extLst>
              </p:cNvPr>
              <p:cNvSpPr>
                <a:spLocks/>
              </p:cNvSpPr>
              <p:nvPr/>
            </p:nvSpPr>
            <p:spPr bwMode="auto">
              <a:xfrm>
                <a:off x="3219" y="1899"/>
                <a:ext cx="201" cy="339"/>
              </a:xfrm>
              <a:custGeom>
                <a:avLst/>
                <a:gdLst>
                  <a:gd name="T0" fmla="*/ 89 w 521"/>
                  <a:gd name="T1" fmla="*/ 58 h 880"/>
                  <a:gd name="T2" fmla="*/ 33 w 521"/>
                  <a:gd name="T3" fmla="*/ 48 h 880"/>
                  <a:gd name="T4" fmla="*/ 56 w 521"/>
                  <a:gd name="T5" fmla="*/ 556 h 880"/>
                  <a:gd name="T6" fmla="*/ 53 w 521"/>
                  <a:gd name="T7" fmla="*/ 597 h 880"/>
                  <a:gd name="T8" fmla="*/ 74 w 521"/>
                  <a:gd name="T9" fmla="*/ 646 h 880"/>
                  <a:gd name="T10" fmla="*/ 62 w 521"/>
                  <a:gd name="T11" fmla="*/ 713 h 880"/>
                  <a:gd name="T12" fmla="*/ 49 w 521"/>
                  <a:gd name="T13" fmla="*/ 735 h 880"/>
                  <a:gd name="T14" fmla="*/ 21 w 521"/>
                  <a:gd name="T15" fmla="*/ 771 h 880"/>
                  <a:gd name="T16" fmla="*/ 25 w 521"/>
                  <a:gd name="T17" fmla="*/ 803 h 880"/>
                  <a:gd name="T18" fmla="*/ 20 w 521"/>
                  <a:gd name="T19" fmla="*/ 817 h 880"/>
                  <a:gd name="T20" fmla="*/ 12 w 521"/>
                  <a:gd name="T21" fmla="*/ 856 h 880"/>
                  <a:gd name="T22" fmla="*/ 13 w 521"/>
                  <a:gd name="T23" fmla="*/ 868 h 880"/>
                  <a:gd name="T24" fmla="*/ 12 w 521"/>
                  <a:gd name="T25" fmla="*/ 875 h 880"/>
                  <a:gd name="T26" fmla="*/ 27 w 521"/>
                  <a:gd name="T27" fmla="*/ 880 h 880"/>
                  <a:gd name="T28" fmla="*/ 29 w 521"/>
                  <a:gd name="T29" fmla="*/ 853 h 880"/>
                  <a:gd name="T30" fmla="*/ 51 w 521"/>
                  <a:gd name="T31" fmla="*/ 858 h 880"/>
                  <a:gd name="T32" fmla="*/ 76 w 521"/>
                  <a:gd name="T33" fmla="*/ 866 h 880"/>
                  <a:gd name="T34" fmla="*/ 84 w 521"/>
                  <a:gd name="T35" fmla="*/ 834 h 880"/>
                  <a:gd name="T36" fmla="*/ 114 w 521"/>
                  <a:gd name="T37" fmla="*/ 839 h 880"/>
                  <a:gd name="T38" fmla="*/ 177 w 521"/>
                  <a:gd name="T39" fmla="*/ 839 h 880"/>
                  <a:gd name="T40" fmla="*/ 223 w 521"/>
                  <a:gd name="T41" fmla="*/ 839 h 880"/>
                  <a:gd name="T42" fmla="*/ 242 w 521"/>
                  <a:gd name="T43" fmla="*/ 848 h 880"/>
                  <a:gd name="T44" fmla="*/ 260 w 521"/>
                  <a:gd name="T45" fmla="*/ 828 h 880"/>
                  <a:gd name="T46" fmla="*/ 270 w 521"/>
                  <a:gd name="T47" fmla="*/ 798 h 880"/>
                  <a:gd name="T48" fmla="*/ 286 w 521"/>
                  <a:gd name="T49" fmla="*/ 784 h 880"/>
                  <a:gd name="T50" fmla="*/ 294 w 521"/>
                  <a:gd name="T51" fmla="*/ 781 h 880"/>
                  <a:gd name="T52" fmla="*/ 336 w 521"/>
                  <a:gd name="T53" fmla="*/ 814 h 880"/>
                  <a:gd name="T54" fmla="*/ 355 w 521"/>
                  <a:gd name="T55" fmla="*/ 767 h 880"/>
                  <a:gd name="T56" fmla="*/ 390 w 521"/>
                  <a:gd name="T57" fmla="*/ 739 h 880"/>
                  <a:gd name="T58" fmla="*/ 427 w 521"/>
                  <a:gd name="T59" fmla="*/ 684 h 880"/>
                  <a:gd name="T60" fmla="*/ 445 w 521"/>
                  <a:gd name="T61" fmla="*/ 639 h 880"/>
                  <a:gd name="T62" fmla="*/ 492 w 521"/>
                  <a:gd name="T63" fmla="*/ 626 h 880"/>
                  <a:gd name="T64" fmla="*/ 521 w 521"/>
                  <a:gd name="T65" fmla="*/ 602 h 880"/>
                  <a:gd name="T66" fmla="*/ 513 w 521"/>
                  <a:gd name="T67" fmla="*/ 583 h 880"/>
                  <a:gd name="T68" fmla="*/ 513 w 521"/>
                  <a:gd name="T69" fmla="*/ 557 h 880"/>
                  <a:gd name="T70" fmla="*/ 124 w 521"/>
                  <a:gd name="T71" fmla="*/ 30 h 880"/>
                  <a:gd name="T72" fmla="*/ 89 w 521"/>
                  <a:gd name="T73" fmla="*/ 58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1" h="880">
                    <a:moveTo>
                      <a:pt x="89" y="58"/>
                    </a:moveTo>
                    <a:lnTo>
                      <a:pt x="89" y="58"/>
                    </a:lnTo>
                    <a:lnTo>
                      <a:pt x="65" y="58"/>
                    </a:lnTo>
                    <a:lnTo>
                      <a:pt x="33" y="48"/>
                    </a:lnTo>
                    <a:lnTo>
                      <a:pt x="71" y="540"/>
                    </a:lnTo>
                    <a:lnTo>
                      <a:pt x="56" y="556"/>
                    </a:lnTo>
                    <a:lnTo>
                      <a:pt x="64" y="576"/>
                    </a:lnTo>
                    <a:lnTo>
                      <a:pt x="53" y="597"/>
                    </a:lnTo>
                    <a:lnTo>
                      <a:pt x="77" y="628"/>
                    </a:lnTo>
                    <a:lnTo>
                      <a:pt x="74" y="646"/>
                    </a:lnTo>
                    <a:lnTo>
                      <a:pt x="84" y="671"/>
                    </a:lnTo>
                    <a:lnTo>
                      <a:pt x="62" y="713"/>
                    </a:lnTo>
                    <a:lnTo>
                      <a:pt x="66" y="726"/>
                    </a:lnTo>
                    <a:lnTo>
                      <a:pt x="49" y="735"/>
                    </a:lnTo>
                    <a:lnTo>
                      <a:pt x="36" y="772"/>
                    </a:lnTo>
                    <a:lnTo>
                      <a:pt x="21" y="771"/>
                    </a:lnTo>
                    <a:lnTo>
                      <a:pt x="14" y="785"/>
                    </a:lnTo>
                    <a:lnTo>
                      <a:pt x="25" y="803"/>
                    </a:lnTo>
                    <a:lnTo>
                      <a:pt x="11" y="814"/>
                    </a:lnTo>
                    <a:lnTo>
                      <a:pt x="20" y="817"/>
                    </a:lnTo>
                    <a:lnTo>
                      <a:pt x="8" y="825"/>
                    </a:lnTo>
                    <a:lnTo>
                      <a:pt x="12" y="856"/>
                    </a:lnTo>
                    <a:lnTo>
                      <a:pt x="0" y="859"/>
                    </a:lnTo>
                    <a:lnTo>
                      <a:pt x="13" y="868"/>
                    </a:lnTo>
                    <a:lnTo>
                      <a:pt x="4" y="873"/>
                    </a:lnTo>
                    <a:lnTo>
                      <a:pt x="12" y="875"/>
                    </a:lnTo>
                    <a:lnTo>
                      <a:pt x="12" y="874"/>
                    </a:lnTo>
                    <a:lnTo>
                      <a:pt x="27" y="880"/>
                    </a:lnTo>
                    <a:lnTo>
                      <a:pt x="35" y="871"/>
                    </a:lnTo>
                    <a:lnTo>
                      <a:pt x="29" y="853"/>
                    </a:lnTo>
                    <a:lnTo>
                      <a:pt x="36" y="848"/>
                    </a:lnTo>
                    <a:lnTo>
                      <a:pt x="51" y="858"/>
                    </a:lnTo>
                    <a:lnTo>
                      <a:pt x="70" y="850"/>
                    </a:lnTo>
                    <a:lnTo>
                      <a:pt x="76" y="866"/>
                    </a:lnTo>
                    <a:lnTo>
                      <a:pt x="85" y="859"/>
                    </a:lnTo>
                    <a:lnTo>
                      <a:pt x="84" y="834"/>
                    </a:lnTo>
                    <a:lnTo>
                      <a:pt x="89" y="847"/>
                    </a:lnTo>
                    <a:lnTo>
                      <a:pt x="114" y="839"/>
                    </a:lnTo>
                    <a:lnTo>
                      <a:pt x="164" y="867"/>
                    </a:lnTo>
                    <a:lnTo>
                      <a:pt x="177" y="839"/>
                    </a:lnTo>
                    <a:lnTo>
                      <a:pt x="208" y="821"/>
                    </a:lnTo>
                    <a:lnTo>
                      <a:pt x="223" y="839"/>
                    </a:lnTo>
                    <a:lnTo>
                      <a:pt x="238" y="836"/>
                    </a:lnTo>
                    <a:lnTo>
                      <a:pt x="242" y="848"/>
                    </a:lnTo>
                    <a:lnTo>
                      <a:pt x="248" y="833"/>
                    </a:lnTo>
                    <a:lnTo>
                      <a:pt x="260" y="828"/>
                    </a:lnTo>
                    <a:lnTo>
                      <a:pt x="257" y="807"/>
                    </a:lnTo>
                    <a:lnTo>
                      <a:pt x="270" y="798"/>
                    </a:lnTo>
                    <a:lnTo>
                      <a:pt x="265" y="786"/>
                    </a:lnTo>
                    <a:lnTo>
                      <a:pt x="286" y="784"/>
                    </a:lnTo>
                    <a:lnTo>
                      <a:pt x="279" y="771"/>
                    </a:lnTo>
                    <a:lnTo>
                      <a:pt x="294" y="781"/>
                    </a:lnTo>
                    <a:lnTo>
                      <a:pt x="297" y="798"/>
                    </a:lnTo>
                    <a:lnTo>
                      <a:pt x="336" y="814"/>
                    </a:lnTo>
                    <a:lnTo>
                      <a:pt x="355" y="796"/>
                    </a:lnTo>
                    <a:lnTo>
                      <a:pt x="355" y="767"/>
                    </a:lnTo>
                    <a:lnTo>
                      <a:pt x="365" y="745"/>
                    </a:lnTo>
                    <a:lnTo>
                      <a:pt x="390" y="739"/>
                    </a:lnTo>
                    <a:lnTo>
                      <a:pt x="398" y="706"/>
                    </a:lnTo>
                    <a:lnTo>
                      <a:pt x="427" y="684"/>
                    </a:lnTo>
                    <a:lnTo>
                      <a:pt x="419" y="645"/>
                    </a:lnTo>
                    <a:lnTo>
                      <a:pt x="445" y="639"/>
                    </a:lnTo>
                    <a:lnTo>
                      <a:pt x="462" y="649"/>
                    </a:lnTo>
                    <a:lnTo>
                      <a:pt x="492" y="626"/>
                    </a:lnTo>
                    <a:lnTo>
                      <a:pt x="520" y="623"/>
                    </a:lnTo>
                    <a:lnTo>
                      <a:pt x="521" y="602"/>
                    </a:lnTo>
                    <a:lnTo>
                      <a:pt x="507" y="598"/>
                    </a:lnTo>
                    <a:lnTo>
                      <a:pt x="513" y="583"/>
                    </a:lnTo>
                    <a:lnTo>
                      <a:pt x="501" y="568"/>
                    </a:lnTo>
                    <a:lnTo>
                      <a:pt x="513" y="557"/>
                    </a:lnTo>
                    <a:lnTo>
                      <a:pt x="452" y="0"/>
                    </a:lnTo>
                    <a:lnTo>
                      <a:pt x="124" y="30"/>
                    </a:lnTo>
                    <a:lnTo>
                      <a:pt x="89" y="58"/>
                    </a:lnTo>
                    <a:lnTo>
                      <a:pt x="89" y="58"/>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4" name="Freeform 53">
                <a:extLst>
                  <a:ext uri="{FF2B5EF4-FFF2-40B4-BE49-F238E27FC236}">
                    <a16:creationId xmlns:a16="http://schemas.microsoft.com/office/drawing/2014/main" id="{5F2F5208-6615-487A-391B-BF6FBE02804B}"/>
                  </a:ext>
                </a:extLst>
              </p:cNvPr>
              <p:cNvSpPr>
                <a:spLocks/>
              </p:cNvSpPr>
              <p:nvPr/>
            </p:nvSpPr>
            <p:spPr bwMode="auto">
              <a:xfrm>
                <a:off x="2904" y="1510"/>
                <a:ext cx="332" cy="358"/>
              </a:xfrm>
              <a:custGeom>
                <a:avLst/>
                <a:gdLst>
                  <a:gd name="T0" fmla="*/ 812 w 865"/>
                  <a:gd name="T1" fmla="*/ 575 h 929"/>
                  <a:gd name="T2" fmla="*/ 865 w 865"/>
                  <a:gd name="T3" fmla="*/ 337 h 929"/>
                  <a:gd name="T4" fmla="*/ 823 w 865"/>
                  <a:gd name="T5" fmla="*/ 358 h 929"/>
                  <a:gd name="T6" fmla="*/ 799 w 865"/>
                  <a:gd name="T7" fmla="*/ 409 h 929"/>
                  <a:gd name="T8" fmla="*/ 740 w 865"/>
                  <a:gd name="T9" fmla="*/ 458 h 929"/>
                  <a:gd name="T10" fmla="*/ 779 w 865"/>
                  <a:gd name="T11" fmla="*/ 383 h 929"/>
                  <a:gd name="T12" fmla="*/ 785 w 865"/>
                  <a:gd name="T13" fmla="*/ 350 h 929"/>
                  <a:gd name="T14" fmla="*/ 764 w 865"/>
                  <a:gd name="T15" fmla="*/ 333 h 929"/>
                  <a:gd name="T16" fmla="*/ 770 w 865"/>
                  <a:gd name="T17" fmla="*/ 291 h 929"/>
                  <a:gd name="T18" fmla="*/ 740 w 865"/>
                  <a:gd name="T19" fmla="*/ 281 h 929"/>
                  <a:gd name="T20" fmla="*/ 744 w 865"/>
                  <a:gd name="T21" fmla="*/ 255 h 929"/>
                  <a:gd name="T22" fmla="*/ 743 w 865"/>
                  <a:gd name="T23" fmla="*/ 237 h 929"/>
                  <a:gd name="T24" fmla="*/ 731 w 865"/>
                  <a:gd name="T25" fmla="*/ 216 h 929"/>
                  <a:gd name="T26" fmla="*/ 702 w 865"/>
                  <a:gd name="T27" fmla="*/ 193 h 929"/>
                  <a:gd name="T28" fmla="*/ 636 w 865"/>
                  <a:gd name="T29" fmla="*/ 167 h 929"/>
                  <a:gd name="T30" fmla="*/ 400 w 865"/>
                  <a:gd name="T31" fmla="*/ 116 h 929"/>
                  <a:gd name="T32" fmla="*/ 367 w 865"/>
                  <a:gd name="T33" fmla="*/ 71 h 929"/>
                  <a:gd name="T34" fmla="*/ 355 w 865"/>
                  <a:gd name="T35" fmla="*/ 67 h 929"/>
                  <a:gd name="T36" fmla="*/ 292 w 865"/>
                  <a:gd name="T37" fmla="*/ 76 h 929"/>
                  <a:gd name="T38" fmla="*/ 295 w 865"/>
                  <a:gd name="T39" fmla="*/ 39 h 929"/>
                  <a:gd name="T40" fmla="*/ 276 w 865"/>
                  <a:gd name="T41" fmla="*/ 0 h 929"/>
                  <a:gd name="T42" fmla="*/ 148 w 865"/>
                  <a:gd name="T43" fmla="*/ 73 h 929"/>
                  <a:gd name="T44" fmla="*/ 115 w 865"/>
                  <a:gd name="T45" fmla="*/ 54 h 929"/>
                  <a:gd name="T46" fmla="*/ 94 w 865"/>
                  <a:gd name="T47" fmla="*/ 61 h 929"/>
                  <a:gd name="T48" fmla="*/ 86 w 865"/>
                  <a:gd name="T49" fmla="*/ 182 h 929"/>
                  <a:gd name="T50" fmla="*/ 28 w 865"/>
                  <a:gd name="T51" fmla="*/ 219 h 929"/>
                  <a:gd name="T52" fmla="*/ 1 w 865"/>
                  <a:gd name="T53" fmla="*/ 262 h 929"/>
                  <a:gd name="T54" fmla="*/ 21 w 865"/>
                  <a:gd name="T55" fmla="*/ 293 h 929"/>
                  <a:gd name="T56" fmla="*/ 22 w 865"/>
                  <a:gd name="T57" fmla="*/ 349 h 929"/>
                  <a:gd name="T58" fmla="*/ 16 w 865"/>
                  <a:gd name="T59" fmla="*/ 396 h 929"/>
                  <a:gd name="T60" fmla="*/ 16 w 865"/>
                  <a:gd name="T61" fmla="*/ 462 h 929"/>
                  <a:gd name="T62" fmla="*/ 63 w 865"/>
                  <a:gd name="T63" fmla="*/ 492 h 929"/>
                  <a:gd name="T64" fmla="*/ 104 w 865"/>
                  <a:gd name="T65" fmla="*/ 511 h 929"/>
                  <a:gd name="T66" fmla="*/ 159 w 865"/>
                  <a:gd name="T67" fmla="*/ 555 h 929"/>
                  <a:gd name="T68" fmla="*/ 241 w 865"/>
                  <a:gd name="T69" fmla="*/ 629 h 929"/>
                  <a:gd name="T70" fmla="*/ 264 w 865"/>
                  <a:gd name="T71" fmla="*/ 716 h 929"/>
                  <a:gd name="T72" fmla="*/ 352 w 865"/>
                  <a:gd name="T73" fmla="*/ 892 h 929"/>
                  <a:gd name="T74" fmla="*/ 362 w 865"/>
                  <a:gd name="T75" fmla="*/ 929 h 929"/>
                  <a:gd name="T76" fmla="*/ 773 w 865"/>
                  <a:gd name="T77" fmla="*/ 746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65" h="929">
                    <a:moveTo>
                      <a:pt x="812" y="575"/>
                    </a:moveTo>
                    <a:lnTo>
                      <a:pt x="812" y="575"/>
                    </a:lnTo>
                    <a:lnTo>
                      <a:pt x="815" y="468"/>
                    </a:lnTo>
                    <a:lnTo>
                      <a:pt x="865" y="337"/>
                    </a:lnTo>
                    <a:lnTo>
                      <a:pt x="856" y="313"/>
                    </a:lnTo>
                    <a:lnTo>
                      <a:pt x="823" y="358"/>
                    </a:lnTo>
                    <a:lnTo>
                      <a:pt x="818" y="404"/>
                    </a:lnTo>
                    <a:lnTo>
                      <a:pt x="799" y="409"/>
                    </a:lnTo>
                    <a:lnTo>
                      <a:pt x="741" y="471"/>
                    </a:lnTo>
                    <a:lnTo>
                      <a:pt x="740" y="458"/>
                    </a:lnTo>
                    <a:lnTo>
                      <a:pt x="762" y="400"/>
                    </a:lnTo>
                    <a:lnTo>
                      <a:pt x="779" y="383"/>
                    </a:lnTo>
                    <a:lnTo>
                      <a:pt x="794" y="350"/>
                    </a:lnTo>
                    <a:lnTo>
                      <a:pt x="785" y="350"/>
                    </a:lnTo>
                    <a:lnTo>
                      <a:pt x="786" y="349"/>
                    </a:lnTo>
                    <a:lnTo>
                      <a:pt x="764" y="333"/>
                    </a:lnTo>
                    <a:lnTo>
                      <a:pt x="774" y="298"/>
                    </a:lnTo>
                    <a:lnTo>
                      <a:pt x="770" y="291"/>
                    </a:lnTo>
                    <a:lnTo>
                      <a:pt x="740" y="297"/>
                    </a:lnTo>
                    <a:lnTo>
                      <a:pt x="740" y="281"/>
                    </a:lnTo>
                    <a:lnTo>
                      <a:pt x="749" y="269"/>
                    </a:lnTo>
                    <a:lnTo>
                      <a:pt x="744" y="255"/>
                    </a:lnTo>
                    <a:lnTo>
                      <a:pt x="750" y="249"/>
                    </a:lnTo>
                    <a:lnTo>
                      <a:pt x="743" y="237"/>
                    </a:lnTo>
                    <a:lnTo>
                      <a:pt x="747" y="230"/>
                    </a:lnTo>
                    <a:lnTo>
                      <a:pt x="731" y="216"/>
                    </a:lnTo>
                    <a:lnTo>
                      <a:pt x="698" y="209"/>
                    </a:lnTo>
                    <a:lnTo>
                      <a:pt x="702" y="193"/>
                    </a:lnTo>
                    <a:lnTo>
                      <a:pt x="697" y="182"/>
                    </a:lnTo>
                    <a:lnTo>
                      <a:pt x="636" y="167"/>
                    </a:lnTo>
                    <a:lnTo>
                      <a:pt x="619" y="173"/>
                    </a:lnTo>
                    <a:lnTo>
                      <a:pt x="400" y="116"/>
                    </a:lnTo>
                    <a:lnTo>
                      <a:pt x="383" y="82"/>
                    </a:lnTo>
                    <a:lnTo>
                      <a:pt x="367" y="71"/>
                    </a:lnTo>
                    <a:lnTo>
                      <a:pt x="358" y="75"/>
                    </a:lnTo>
                    <a:lnTo>
                      <a:pt x="355" y="67"/>
                    </a:lnTo>
                    <a:lnTo>
                      <a:pt x="303" y="64"/>
                    </a:lnTo>
                    <a:lnTo>
                      <a:pt x="292" y="76"/>
                    </a:lnTo>
                    <a:lnTo>
                      <a:pt x="289" y="69"/>
                    </a:lnTo>
                    <a:lnTo>
                      <a:pt x="295" y="39"/>
                    </a:lnTo>
                    <a:lnTo>
                      <a:pt x="293" y="15"/>
                    </a:lnTo>
                    <a:lnTo>
                      <a:pt x="276" y="0"/>
                    </a:lnTo>
                    <a:lnTo>
                      <a:pt x="181" y="64"/>
                    </a:lnTo>
                    <a:lnTo>
                      <a:pt x="148" y="73"/>
                    </a:lnTo>
                    <a:lnTo>
                      <a:pt x="126" y="71"/>
                    </a:lnTo>
                    <a:lnTo>
                      <a:pt x="115" y="54"/>
                    </a:lnTo>
                    <a:lnTo>
                      <a:pt x="101" y="43"/>
                    </a:lnTo>
                    <a:lnTo>
                      <a:pt x="94" y="61"/>
                    </a:lnTo>
                    <a:lnTo>
                      <a:pt x="83" y="61"/>
                    </a:lnTo>
                    <a:lnTo>
                      <a:pt x="86" y="182"/>
                    </a:lnTo>
                    <a:lnTo>
                      <a:pt x="77" y="194"/>
                    </a:lnTo>
                    <a:lnTo>
                      <a:pt x="28" y="219"/>
                    </a:lnTo>
                    <a:lnTo>
                      <a:pt x="15" y="248"/>
                    </a:lnTo>
                    <a:lnTo>
                      <a:pt x="1" y="262"/>
                    </a:lnTo>
                    <a:lnTo>
                      <a:pt x="0" y="288"/>
                    </a:lnTo>
                    <a:lnTo>
                      <a:pt x="21" y="293"/>
                    </a:lnTo>
                    <a:lnTo>
                      <a:pt x="36" y="321"/>
                    </a:lnTo>
                    <a:lnTo>
                      <a:pt x="22" y="349"/>
                    </a:lnTo>
                    <a:lnTo>
                      <a:pt x="24" y="386"/>
                    </a:lnTo>
                    <a:lnTo>
                      <a:pt x="16" y="396"/>
                    </a:lnTo>
                    <a:lnTo>
                      <a:pt x="24" y="425"/>
                    </a:lnTo>
                    <a:lnTo>
                      <a:pt x="16" y="462"/>
                    </a:lnTo>
                    <a:lnTo>
                      <a:pt x="30" y="480"/>
                    </a:lnTo>
                    <a:lnTo>
                      <a:pt x="63" y="492"/>
                    </a:lnTo>
                    <a:lnTo>
                      <a:pt x="79" y="514"/>
                    </a:lnTo>
                    <a:lnTo>
                      <a:pt x="104" y="511"/>
                    </a:lnTo>
                    <a:lnTo>
                      <a:pt x="129" y="523"/>
                    </a:lnTo>
                    <a:lnTo>
                      <a:pt x="159" y="555"/>
                    </a:lnTo>
                    <a:lnTo>
                      <a:pt x="171" y="582"/>
                    </a:lnTo>
                    <a:lnTo>
                      <a:pt x="241" y="629"/>
                    </a:lnTo>
                    <a:lnTo>
                      <a:pt x="256" y="657"/>
                    </a:lnTo>
                    <a:lnTo>
                      <a:pt x="264" y="716"/>
                    </a:lnTo>
                    <a:lnTo>
                      <a:pt x="297" y="875"/>
                    </a:lnTo>
                    <a:lnTo>
                      <a:pt x="352" y="892"/>
                    </a:lnTo>
                    <a:lnTo>
                      <a:pt x="362" y="911"/>
                    </a:lnTo>
                    <a:lnTo>
                      <a:pt x="362" y="929"/>
                    </a:lnTo>
                    <a:lnTo>
                      <a:pt x="797" y="902"/>
                    </a:lnTo>
                    <a:lnTo>
                      <a:pt x="773" y="746"/>
                    </a:lnTo>
                    <a:lnTo>
                      <a:pt x="812" y="575"/>
                    </a:lnTo>
                    <a:close/>
                  </a:path>
                </a:pathLst>
              </a:custGeom>
              <a:solidFill>
                <a:srgbClr val="EF3C7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5" name="Freeform 54">
                <a:extLst>
                  <a:ext uri="{FF2B5EF4-FFF2-40B4-BE49-F238E27FC236}">
                    <a16:creationId xmlns:a16="http://schemas.microsoft.com/office/drawing/2014/main" id="{F9506918-1352-4080-F4E1-644915A4769E}"/>
                  </a:ext>
                </a:extLst>
              </p:cNvPr>
              <p:cNvSpPr>
                <a:spLocks/>
              </p:cNvSpPr>
              <p:nvPr/>
            </p:nvSpPr>
            <p:spPr bwMode="auto">
              <a:xfrm>
                <a:off x="2904" y="1510"/>
                <a:ext cx="332" cy="358"/>
              </a:xfrm>
              <a:custGeom>
                <a:avLst/>
                <a:gdLst>
                  <a:gd name="T0" fmla="*/ 812 w 865"/>
                  <a:gd name="T1" fmla="*/ 575 h 929"/>
                  <a:gd name="T2" fmla="*/ 865 w 865"/>
                  <a:gd name="T3" fmla="*/ 337 h 929"/>
                  <a:gd name="T4" fmla="*/ 823 w 865"/>
                  <a:gd name="T5" fmla="*/ 358 h 929"/>
                  <a:gd name="T6" fmla="*/ 799 w 865"/>
                  <a:gd name="T7" fmla="*/ 409 h 929"/>
                  <a:gd name="T8" fmla="*/ 740 w 865"/>
                  <a:gd name="T9" fmla="*/ 458 h 929"/>
                  <a:gd name="T10" fmla="*/ 779 w 865"/>
                  <a:gd name="T11" fmla="*/ 383 h 929"/>
                  <a:gd name="T12" fmla="*/ 785 w 865"/>
                  <a:gd name="T13" fmla="*/ 350 h 929"/>
                  <a:gd name="T14" fmla="*/ 764 w 865"/>
                  <a:gd name="T15" fmla="*/ 333 h 929"/>
                  <a:gd name="T16" fmla="*/ 770 w 865"/>
                  <a:gd name="T17" fmla="*/ 291 h 929"/>
                  <a:gd name="T18" fmla="*/ 740 w 865"/>
                  <a:gd name="T19" fmla="*/ 281 h 929"/>
                  <a:gd name="T20" fmla="*/ 744 w 865"/>
                  <a:gd name="T21" fmla="*/ 255 h 929"/>
                  <a:gd name="T22" fmla="*/ 743 w 865"/>
                  <a:gd name="T23" fmla="*/ 237 h 929"/>
                  <a:gd name="T24" fmla="*/ 731 w 865"/>
                  <a:gd name="T25" fmla="*/ 216 h 929"/>
                  <a:gd name="T26" fmla="*/ 702 w 865"/>
                  <a:gd name="T27" fmla="*/ 193 h 929"/>
                  <a:gd name="T28" fmla="*/ 636 w 865"/>
                  <a:gd name="T29" fmla="*/ 167 h 929"/>
                  <a:gd name="T30" fmla="*/ 400 w 865"/>
                  <a:gd name="T31" fmla="*/ 116 h 929"/>
                  <a:gd name="T32" fmla="*/ 367 w 865"/>
                  <a:gd name="T33" fmla="*/ 71 h 929"/>
                  <a:gd name="T34" fmla="*/ 355 w 865"/>
                  <a:gd name="T35" fmla="*/ 67 h 929"/>
                  <a:gd name="T36" fmla="*/ 292 w 865"/>
                  <a:gd name="T37" fmla="*/ 76 h 929"/>
                  <a:gd name="T38" fmla="*/ 295 w 865"/>
                  <a:gd name="T39" fmla="*/ 39 h 929"/>
                  <a:gd name="T40" fmla="*/ 276 w 865"/>
                  <a:gd name="T41" fmla="*/ 0 h 929"/>
                  <a:gd name="T42" fmla="*/ 148 w 865"/>
                  <a:gd name="T43" fmla="*/ 73 h 929"/>
                  <a:gd name="T44" fmla="*/ 115 w 865"/>
                  <a:gd name="T45" fmla="*/ 54 h 929"/>
                  <a:gd name="T46" fmla="*/ 94 w 865"/>
                  <a:gd name="T47" fmla="*/ 61 h 929"/>
                  <a:gd name="T48" fmla="*/ 86 w 865"/>
                  <a:gd name="T49" fmla="*/ 182 h 929"/>
                  <a:gd name="T50" fmla="*/ 28 w 865"/>
                  <a:gd name="T51" fmla="*/ 219 h 929"/>
                  <a:gd name="T52" fmla="*/ 1 w 865"/>
                  <a:gd name="T53" fmla="*/ 262 h 929"/>
                  <a:gd name="T54" fmla="*/ 21 w 865"/>
                  <a:gd name="T55" fmla="*/ 293 h 929"/>
                  <a:gd name="T56" fmla="*/ 22 w 865"/>
                  <a:gd name="T57" fmla="*/ 349 h 929"/>
                  <a:gd name="T58" fmla="*/ 16 w 865"/>
                  <a:gd name="T59" fmla="*/ 396 h 929"/>
                  <a:gd name="T60" fmla="*/ 16 w 865"/>
                  <a:gd name="T61" fmla="*/ 462 h 929"/>
                  <a:gd name="T62" fmla="*/ 63 w 865"/>
                  <a:gd name="T63" fmla="*/ 492 h 929"/>
                  <a:gd name="T64" fmla="*/ 104 w 865"/>
                  <a:gd name="T65" fmla="*/ 511 h 929"/>
                  <a:gd name="T66" fmla="*/ 159 w 865"/>
                  <a:gd name="T67" fmla="*/ 555 h 929"/>
                  <a:gd name="T68" fmla="*/ 241 w 865"/>
                  <a:gd name="T69" fmla="*/ 629 h 929"/>
                  <a:gd name="T70" fmla="*/ 264 w 865"/>
                  <a:gd name="T71" fmla="*/ 716 h 929"/>
                  <a:gd name="T72" fmla="*/ 352 w 865"/>
                  <a:gd name="T73" fmla="*/ 892 h 929"/>
                  <a:gd name="T74" fmla="*/ 362 w 865"/>
                  <a:gd name="T75" fmla="*/ 929 h 929"/>
                  <a:gd name="T76" fmla="*/ 773 w 865"/>
                  <a:gd name="T77" fmla="*/ 746 h 929"/>
                  <a:gd name="T78" fmla="*/ 812 w 865"/>
                  <a:gd name="T79" fmla="*/ 575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65" h="929">
                    <a:moveTo>
                      <a:pt x="812" y="575"/>
                    </a:moveTo>
                    <a:lnTo>
                      <a:pt x="812" y="575"/>
                    </a:lnTo>
                    <a:lnTo>
                      <a:pt x="815" y="468"/>
                    </a:lnTo>
                    <a:lnTo>
                      <a:pt x="865" y="337"/>
                    </a:lnTo>
                    <a:lnTo>
                      <a:pt x="856" y="313"/>
                    </a:lnTo>
                    <a:lnTo>
                      <a:pt x="823" y="358"/>
                    </a:lnTo>
                    <a:lnTo>
                      <a:pt x="818" y="404"/>
                    </a:lnTo>
                    <a:lnTo>
                      <a:pt x="799" y="409"/>
                    </a:lnTo>
                    <a:lnTo>
                      <a:pt x="741" y="471"/>
                    </a:lnTo>
                    <a:lnTo>
                      <a:pt x="740" y="458"/>
                    </a:lnTo>
                    <a:lnTo>
                      <a:pt x="762" y="400"/>
                    </a:lnTo>
                    <a:lnTo>
                      <a:pt x="779" y="383"/>
                    </a:lnTo>
                    <a:lnTo>
                      <a:pt x="794" y="350"/>
                    </a:lnTo>
                    <a:lnTo>
                      <a:pt x="785" y="350"/>
                    </a:lnTo>
                    <a:lnTo>
                      <a:pt x="786" y="349"/>
                    </a:lnTo>
                    <a:lnTo>
                      <a:pt x="764" y="333"/>
                    </a:lnTo>
                    <a:lnTo>
                      <a:pt x="774" y="298"/>
                    </a:lnTo>
                    <a:lnTo>
                      <a:pt x="770" y="291"/>
                    </a:lnTo>
                    <a:lnTo>
                      <a:pt x="740" y="297"/>
                    </a:lnTo>
                    <a:lnTo>
                      <a:pt x="740" y="281"/>
                    </a:lnTo>
                    <a:lnTo>
                      <a:pt x="749" y="269"/>
                    </a:lnTo>
                    <a:lnTo>
                      <a:pt x="744" y="255"/>
                    </a:lnTo>
                    <a:lnTo>
                      <a:pt x="750" y="249"/>
                    </a:lnTo>
                    <a:lnTo>
                      <a:pt x="743" y="237"/>
                    </a:lnTo>
                    <a:lnTo>
                      <a:pt x="747" y="230"/>
                    </a:lnTo>
                    <a:lnTo>
                      <a:pt x="731" y="216"/>
                    </a:lnTo>
                    <a:lnTo>
                      <a:pt x="698" y="209"/>
                    </a:lnTo>
                    <a:lnTo>
                      <a:pt x="702" y="193"/>
                    </a:lnTo>
                    <a:lnTo>
                      <a:pt x="697" y="182"/>
                    </a:lnTo>
                    <a:lnTo>
                      <a:pt x="636" y="167"/>
                    </a:lnTo>
                    <a:lnTo>
                      <a:pt x="619" y="173"/>
                    </a:lnTo>
                    <a:lnTo>
                      <a:pt x="400" y="116"/>
                    </a:lnTo>
                    <a:lnTo>
                      <a:pt x="383" y="82"/>
                    </a:lnTo>
                    <a:lnTo>
                      <a:pt x="367" y="71"/>
                    </a:lnTo>
                    <a:lnTo>
                      <a:pt x="358" y="75"/>
                    </a:lnTo>
                    <a:lnTo>
                      <a:pt x="355" y="67"/>
                    </a:lnTo>
                    <a:lnTo>
                      <a:pt x="303" y="64"/>
                    </a:lnTo>
                    <a:lnTo>
                      <a:pt x="292" y="76"/>
                    </a:lnTo>
                    <a:lnTo>
                      <a:pt x="289" y="69"/>
                    </a:lnTo>
                    <a:lnTo>
                      <a:pt x="295" y="39"/>
                    </a:lnTo>
                    <a:lnTo>
                      <a:pt x="293" y="15"/>
                    </a:lnTo>
                    <a:lnTo>
                      <a:pt x="276" y="0"/>
                    </a:lnTo>
                    <a:lnTo>
                      <a:pt x="181" y="64"/>
                    </a:lnTo>
                    <a:lnTo>
                      <a:pt x="148" y="73"/>
                    </a:lnTo>
                    <a:lnTo>
                      <a:pt x="126" y="71"/>
                    </a:lnTo>
                    <a:lnTo>
                      <a:pt x="115" y="54"/>
                    </a:lnTo>
                    <a:lnTo>
                      <a:pt x="101" y="43"/>
                    </a:lnTo>
                    <a:lnTo>
                      <a:pt x="94" y="61"/>
                    </a:lnTo>
                    <a:lnTo>
                      <a:pt x="83" y="61"/>
                    </a:lnTo>
                    <a:lnTo>
                      <a:pt x="86" y="182"/>
                    </a:lnTo>
                    <a:lnTo>
                      <a:pt x="77" y="194"/>
                    </a:lnTo>
                    <a:lnTo>
                      <a:pt x="28" y="219"/>
                    </a:lnTo>
                    <a:lnTo>
                      <a:pt x="15" y="248"/>
                    </a:lnTo>
                    <a:lnTo>
                      <a:pt x="1" y="262"/>
                    </a:lnTo>
                    <a:lnTo>
                      <a:pt x="0" y="288"/>
                    </a:lnTo>
                    <a:lnTo>
                      <a:pt x="21" y="293"/>
                    </a:lnTo>
                    <a:lnTo>
                      <a:pt x="36" y="321"/>
                    </a:lnTo>
                    <a:lnTo>
                      <a:pt x="22" y="349"/>
                    </a:lnTo>
                    <a:lnTo>
                      <a:pt x="24" y="386"/>
                    </a:lnTo>
                    <a:lnTo>
                      <a:pt x="16" y="396"/>
                    </a:lnTo>
                    <a:lnTo>
                      <a:pt x="24" y="425"/>
                    </a:lnTo>
                    <a:lnTo>
                      <a:pt x="16" y="462"/>
                    </a:lnTo>
                    <a:lnTo>
                      <a:pt x="30" y="480"/>
                    </a:lnTo>
                    <a:lnTo>
                      <a:pt x="63" y="492"/>
                    </a:lnTo>
                    <a:lnTo>
                      <a:pt x="79" y="514"/>
                    </a:lnTo>
                    <a:lnTo>
                      <a:pt x="104" y="511"/>
                    </a:lnTo>
                    <a:lnTo>
                      <a:pt x="129" y="523"/>
                    </a:lnTo>
                    <a:lnTo>
                      <a:pt x="159" y="555"/>
                    </a:lnTo>
                    <a:lnTo>
                      <a:pt x="171" y="582"/>
                    </a:lnTo>
                    <a:lnTo>
                      <a:pt x="241" y="629"/>
                    </a:lnTo>
                    <a:lnTo>
                      <a:pt x="256" y="657"/>
                    </a:lnTo>
                    <a:lnTo>
                      <a:pt x="264" y="716"/>
                    </a:lnTo>
                    <a:lnTo>
                      <a:pt x="297" y="875"/>
                    </a:lnTo>
                    <a:lnTo>
                      <a:pt x="352" y="892"/>
                    </a:lnTo>
                    <a:lnTo>
                      <a:pt x="362" y="911"/>
                    </a:lnTo>
                    <a:lnTo>
                      <a:pt x="362" y="929"/>
                    </a:lnTo>
                    <a:lnTo>
                      <a:pt x="797" y="902"/>
                    </a:lnTo>
                    <a:lnTo>
                      <a:pt x="773" y="746"/>
                    </a:lnTo>
                    <a:lnTo>
                      <a:pt x="812" y="575"/>
                    </a:lnTo>
                    <a:lnTo>
                      <a:pt x="812" y="575"/>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6" name="Freeform 55">
                <a:extLst>
                  <a:ext uri="{FF2B5EF4-FFF2-40B4-BE49-F238E27FC236}">
                    <a16:creationId xmlns:a16="http://schemas.microsoft.com/office/drawing/2014/main" id="{4C877C45-8125-5034-0C1A-D9E78AA12CE7}"/>
                  </a:ext>
                </a:extLst>
              </p:cNvPr>
              <p:cNvSpPr>
                <a:spLocks/>
              </p:cNvSpPr>
              <p:nvPr/>
            </p:nvSpPr>
            <p:spPr bwMode="auto">
              <a:xfrm>
                <a:off x="4129" y="1274"/>
                <a:ext cx="241" cy="369"/>
              </a:xfrm>
              <a:custGeom>
                <a:avLst/>
                <a:gdLst>
                  <a:gd name="T0" fmla="*/ 59 w 625"/>
                  <a:gd name="T1" fmla="*/ 711 h 955"/>
                  <a:gd name="T2" fmla="*/ 20 w 625"/>
                  <a:gd name="T3" fmla="*/ 511 h 955"/>
                  <a:gd name="T4" fmla="*/ 45 w 625"/>
                  <a:gd name="T5" fmla="*/ 498 h 955"/>
                  <a:gd name="T6" fmla="*/ 69 w 625"/>
                  <a:gd name="T7" fmla="*/ 498 h 955"/>
                  <a:gd name="T8" fmla="*/ 60 w 625"/>
                  <a:gd name="T9" fmla="*/ 478 h 955"/>
                  <a:gd name="T10" fmla="*/ 80 w 625"/>
                  <a:gd name="T11" fmla="*/ 432 h 955"/>
                  <a:gd name="T12" fmla="*/ 73 w 625"/>
                  <a:gd name="T13" fmla="*/ 170 h 955"/>
                  <a:gd name="T14" fmla="*/ 126 w 625"/>
                  <a:gd name="T15" fmla="*/ 25 h 955"/>
                  <a:gd name="T16" fmla="*/ 163 w 625"/>
                  <a:gd name="T17" fmla="*/ 34 h 955"/>
                  <a:gd name="T18" fmla="*/ 217 w 625"/>
                  <a:gd name="T19" fmla="*/ 59 h 955"/>
                  <a:gd name="T20" fmla="*/ 267 w 625"/>
                  <a:gd name="T21" fmla="*/ 5 h 955"/>
                  <a:gd name="T22" fmla="*/ 370 w 625"/>
                  <a:gd name="T23" fmla="*/ 44 h 955"/>
                  <a:gd name="T24" fmla="*/ 494 w 625"/>
                  <a:gd name="T25" fmla="*/ 323 h 955"/>
                  <a:gd name="T26" fmla="*/ 525 w 625"/>
                  <a:gd name="T27" fmla="*/ 386 h 955"/>
                  <a:gd name="T28" fmla="*/ 575 w 625"/>
                  <a:gd name="T29" fmla="*/ 391 h 955"/>
                  <a:gd name="T30" fmla="*/ 586 w 625"/>
                  <a:gd name="T31" fmla="*/ 378 h 955"/>
                  <a:gd name="T32" fmla="*/ 599 w 625"/>
                  <a:gd name="T33" fmla="*/ 435 h 955"/>
                  <a:gd name="T34" fmla="*/ 617 w 625"/>
                  <a:gd name="T35" fmla="*/ 440 h 955"/>
                  <a:gd name="T36" fmla="*/ 625 w 625"/>
                  <a:gd name="T37" fmla="*/ 465 h 955"/>
                  <a:gd name="T38" fmla="*/ 592 w 625"/>
                  <a:gd name="T39" fmla="*/ 490 h 955"/>
                  <a:gd name="T40" fmla="*/ 568 w 625"/>
                  <a:gd name="T41" fmla="*/ 507 h 955"/>
                  <a:gd name="T42" fmla="*/ 522 w 625"/>
                  <a:gd name="T43" fmla="*/ 540 h 955"/>
                  <a:gd name="T44" fmla="*/ 505 w 625"/>
                  <a:gd name="T45" fmla="*/ 571 h 955"/>
                  <a:gd name="T46" fmla="*/ 477 w 625"/>
                  <a:gd name="T47" fmla="*/ 597 h 955"/>
                  <a:gd name="T48" fmla="*/ 463 w 625"/>
                  <a:gd name="T49" fmla="*/ 619 h 955"/>
                  <a:gd name="T50" fmla="*/ 421 w 625"/>
                  <a:gd name="T51" fmla="*/ 617 h 955"/>
                  <a:gd name="T52" fmla="*/ 398 w 625"/>
                  <a:gd name="T53" fmla="*/ 604 h 955"/>
                  <a:gd name="T54" fmla="*/ 385 w 625"/>
                  <a:gd name="T55" fmla="*/ 586 h 955"/>
                  <a:gd name="T56" fmla="*/ 367 w 625"/>
                  <a:gd name="T57" fmla="*/ 606 h 955"/>
                  <a:gd name="T58" fmla="*/ 364 w 625"/>
                  <a:gd name="T59" fmla="*/ 655 h 955"/>
                  <a:gd name="T60" fmla="*/ 361 w 625"/>
                  <a:gd name="T61" fmla="*/ 702 h 955"/>
                  <a:gd name="T62" fmla="*/ 337 w 625"/>
                  <a:gd name="T63" fmla="*/ 704 h 955"/>
                  <a:gd name="T64" fmla="*/ 325 w 625"/>
                  <a:gd name="T65" fmla="*/ 739 h 955"/>
                  <a:gd name="T66" fmla="*/ 307 w 625"/>
                  <a:gd name="T67" fmla="*/ 748 h 955"/>
                  <a:gd name="T68" fmla="*/ 290 w 625"/>
                  <a:gd name="T69" fmla="*/ 741 h 955"/>
                  <a:gd name="T70" fmla="*/ 285 w 625"/>
                  <a:gd name="T71" fmla="*/ 782 h 955"/>
                  <a:gd name="T72" fmla="*/ 265 w 625"/>
                  <a:gd name="T73" fmla="*/ 764 h 955"/>
                  <a:gd name="T74" fmla="*/ 235 w 625"/>
                  <a:gd name="T75" fmla="*/ 781 h 955"/>
                  <a:gd name="T76" fmla="*/ 223 w 625"/>
                  <a:gd name="T77" fmla="*/ 839 h 955"/>
                  <a:gd name="T78" fmla="*/ 165 w 625"/>
                  <a:gd name="T79" fmla="*/ 955 h 955"/>
                  <a:gd name="T80" fmla="*/ 145 w 625"/>
                  <a:gd name="T81" fmla="*/ 925 h 955"/>
                  <a:gd name="T82" fmla="*/ 59 w 625"/>
                  <a:gd name="T83" fmla="*/ 711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25" h="955">
                    <a:moveTo>
                      <a:pt x="59" y="711"/>
                    </a:moveTo>
                    <a:lnTo>
                      <a:pt x="59" y="711"/>
                    </a:lnTo>
                    <a:lnTo>
                      <a:pt x="0" y="525"/>
                    </a:lnTo>
                    <a:lnTo>
                      <a:pt x="20" y="511"/>
                    </a:lnTo>
                    <a:lnTo>
                      <a:pt x="50" y="515"/>
                    </a:lnTo>
                    <a:lnTo>
                      <a:pt x="45" y="498"/>
                    </a:lnTo>
                    <a:lnTo>
                      <a:pt x="48" y="496"/>
                    </a:lnTo>
                    <a:lnTo>
                      <a:pt x="69" y="498"/>
                    </a:lnTo>
                    <a:lnTo>
                      <a:pt x="69" y="492"/>
                    </a:lnTo>
                    <a:lnTo>
                      <a:pt x="60" y="478"/>
                    </a:lnTo>
                    <a:lnTo>
                      <a:pt x="60" y="464"/>
                    </a:lnTo>
                    <a:lnTo>
                      <a:pt x="80" y="432"/>
                    </a:lnTo>
                    <a:lnTo>
                      <a:pt x="83" y="424"/>
                    </a:lnTo>
                    <a:lnTo>
                      <a:pt x="73" y="170"/>
                    </a:lnTo>
                    <a:lnTo>
                      <a:pt x="112" y="40"/>
                    </a:lnTo>
                    <a:lnTo>
                      <a:pt x="126" y="25"/>
                    </a:lnTo>
                    <a:lnTo>
                      <a:pt x="141" y="23"/>
                    </a:lnTo>
                    <a:lnTo>
                      <a:pt x="163" y="34"/>
                    </a:lnTo>
                    <a:lnTo>
                      <a:pt x="183" y="58"/>
                    </a:lnTo>
                    <a:lnTo>
                      <a:pt x="217" y="59"/>
                    </a:lnTo>
                    <a:lnTo>
                      <a:pt x="257" y="37"/>
                    </a:lnTo>
                    <a:lnTo>
                      <a:pt x="267" y="5"/>
                    </a:lnTo>
                    <a:lnTo>
                      <a:pt x="286" y="0"/>
                    </a:lnTo>
                    <a:lnTo>
                      <a:pt x="370" y="44"/>
                    </a:lnTo>
                    <a:lnTo>
                      <a:pt x="451" y="316"/>
                    </a:lnTo>
                    <a:lnTo>
                      <a:pt x="494" y="323"/>
                    </a:lnTo>
                    <a:lnTo>
                      <a:pt x="514" y="376"/>
                    </a:lnTo>
                    <a:lnTo>
                      <a:pt x="525" y="386"/>
                    </a:lnTo>
                    <a:lnTo>
                      <a:pt x="550" y="394"/>
                    </a:lnTo>
                    <a:lnTo>
                      <a:pt x="575" y="391"/>
                    </a:lnTo>
                    <a:lnTo>
                      <a:pt x="586" y="386"/>
                    </a:lnTo>
                    <a:lnTo>
                      <a:pt x="586" y="378"/>
                    </a:lnTo>
                    <a:lnTo>
                      <a:pt x="604" y="418"/>
                    </a:lnTo>
                    <a:lnTo>
                      <a:pt x="599" y="435"/>
                    </a:lnTo>
                    <a:lnTo>
                      <a:pt x="600" y="442"/>
                    </a:lnTo>
                    <a:lnTo>
                      <a:pt x="617" y="440"/>
                    </a:lnTo>
                    <a:lnTo>
                      <a:pt x="624" y="452"/>
                    </a:lnTo>
                    <a:lnTo>
                      <a:pt x="625" y="465"/>
                    </a:lnTo>
                    <a:lnTo>
                      <a:pt x="612" y="482"/>
                    </a:lnTo>
                    <a:lnTo>
                      <a:pt x="592" y="490"/>
                    </a:lnTo>
                    <a:lnTo>
                      <a:pt x="586" y="500"/>
                    </a:lnTo>
                    <a:lnTo>
                      <a:pt x="568" y="507"/>
                    </a:lnTo>
                    <a:lnTo>
                      <a:pt x="561" y="521"/>
                    </a:lnTo>
                    <a:lnTo>
                      <a:pt x="522" y="540"/>
                    </a:lnTo>
                    <a:lnTo>
                      <a:pt x="519" y="558"/>
                    </a:lnTo>
                    <a:lnTo>
                      <a:pt x="505" y="571"/>
                    </a:lnTo>
                    <a:lnTo>
                      <a:pt x="492" y="574"/>
                    </a:lnTo>
                    <a:lnTo>
                      <a:pt x="477" y="597"/>
                    </a:lnTo>
                    <a:lnTo>
                      <a:pt x="473" y="612"/>
                    </a:lnTo>
                    <a:lnTo>
                      <a:pt x="463" y="619"/>
                    </a:lnTo>
                    <a:lnTo>
                      <a:pt x="433" y="607"/>
                    </a:lnTo>
                    <a:lnTo>
                      <a:pt x="421" y="617"/>
                    </a:lnTo>
                    <a:lnTo>
                      <a:pt x="408" y="617"/>
                    </a:lnTo>
                    <a:lnTo>
                      <a:pt x="398" y="604"/>
                    </a:lnTo>
                    <a:lnTo>
                      <a:pt x="391" y="586"/>
                    </a:lnTo>
                    <a:lnTo>
                      <a:pt x="385" y="586"/>
                    </a:lnTo>
                    <a:lnTo>
                      <a:pt x="377" y="592"/>
                    </a:lnTo>
                    <a:lnTo>
                      <a:pt x="367" y="606"/>
                    </a:lnTo>
                    <a:lnTo>
                      <a:pt x="369" y="635"/>
                    </a:lnTo>
                    <a:lnTo>
                      <a:pt x="364" y="655"/>
                    </a:lnTo>
                    <a:lnTo>
                      <a:pt x="368" y="674"/>
                    </a:lnTo>
                    <a:lnTo>
                      <a:pt x="361" y="702"/>
                    </a:lnTo>
                    <a:lnTo>
                      <a:pt x="357" y="706"/>
                    </a:lnTo>
                    <a:lnTo>
                      <a:pt x="337" y="704"/>
                    </a:lnTo>
                    <a:lnTo>
                      <a:pt x="329" y="717"/>
                    </a:lnTo>
                    <a:lnTo>
                      <a:pt x="325" y="739"/>
                    </a:lnTo>
                    <a:lnTo>
                      <a:pt x="314" y="746"/>
                    </a:lnTo>
                    <a:lnTo>
                      <a:pt x="307" y="748"/>
                    </a:lnTo>
                    <a:lnTo>
                      <a:pt x="297" y="738"/>
                    </a:lnTo>
                    <a:lnTo>
                      <a:pt x="290" y="741"/>
                    </a:lnTo>
                    <a:lnTo>
                      <a:pt x="290" y="768"/>
                    </a:lnTo>
                    <a:lnTo>
                      <a:pt x="285" y="782"/>
                    </a:lnTo>
                    <a:lnTo>
                      <a:pt x="279" y="782"/>
                    </a:lnTo>
                    <a:lnTo>
                      <a:pt x="265" y="764"/>
                    </a:lnTo>
                    <a:lnTo>
                      <a:pt x="255" y="764"/>
                    </a:lnTo>
                    <a:lnTo>
                      <a:pt x="235" y="781"/>
                    </a:lnTo>
                    <a:lnTo>
                      <a:pt x="222" y="807"/>
                    </a:lnTo>
                    <a:lnTo>
                      <a:pt x="223" y="839"/>
                    </a:lnTo>
                    <a:lnTo>
                      <a:pt x="197" y="911"/>
                    </a:lnTo>
                    <a:lnTo>
                      <a:pt x="165" y="955"/>
                    </a:lnTo>
                    <a:lnTo>
                      <a:pt x="148" y="943"/>
                    </a:lnTo>
                    <a:lnTo>
                      <a:pt x="145" y="925"/>
                    </a:lnTo>
                    <a:lnTo>
                      <a:pt x="113" y="900"/>
                    </a:lnTo>
                    <a:lnTo>
                      <a:pt x="59" y="711"/>
                    </a:lnTo>
                    <a:close/>
                  </a:path>
                </a:pathLst>
              </a:custGeom>
              <a:solidFill>
                <a:srgbClr val="871A54"/>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7" name="Freeform 56">
                <a:extLst>
                  <a:ext uri="{FF2B5EF4-FFF2-40B4-BE49-F238E27FC236}">
                    <a16:creationId xmlns:a16="http://schemas.microsoft.com/office/drawing/2014/main" id="{1D01C7D3-9C69-7D46-132B-229D8EE6CE3F}"/>
                  </a:ext>
                </a:extLst>
              </p:cNvPr>
              <p:cNvSpPr>
                <a:spLocks/>
              </p:cNvSpPr>
              <p:nvPr/>
            </p:nvSpPr>
            <p:spPr bwMode="auto">
              <a:xfrm>
                <a:off x="4129" y="1274"/>
                <a:ext cx="241" cy="369"/>
              </a:xfrm>
              <a:custGeom>
                <a:avLst/>
                <a:gdLst>
                  <a:gd name="T0" fmla="*/ 59 w 625"/>
                  <a:gd name="T1" fmla="*/ 711 h 955"/>
                  <a:gd name="T2" fmla="*/ 20 w 625"/>
                  <a:gd name="T3" fmla="*/ 511 h 955"/>
                  <a:gd name="T4" fmla="*/ 45 w 625"/>
                  <a:gd name="T5" fmla="*/ 498 h 955"/>
                  <a:gd name="T6" fmla="*/ 69 w 625"/>
                  <a:gd name="T7" fmla="*/ 498 h 955"/>
                  <a:gd name="T8" fmla="*/ 60 w 625"/>
                  <a:gd name="T9" fmla="*/ 478 h 955"/>
                  <a:gd name="T10" fmla="*/ 80 w 625"/>
                  <a:gd name="T11" fmla="*/ 432 h 955"/>
                  <a:gd name="T12" fmla="*/ 73 w 625"/>
                  <a:gd name="T13" fmla="*/ 170 h 955"/>
                  <a:gd name="T14" fmla="*/ 126 w 625"/>
                  <a:gd name="T15" fmla="*/ 25 h 955"/>
                  <a:gd name="T16" fmla="*/ 163 w 625"/>
                  <a:gd name="T17" fmla="*/ 34 h 955"/>
                  <a:gd name="T18" fmla="*/ 217 w 625"/>
                  <a:gd name="T19" fmla="*/ 59 h 955"/>
                  <a:gd name="T20" fmla="*/ 267 w 625"/>
                  <a:gd name="T21" fmla="*/ 5 h 955"/>
                  <a:gd name="T22" fmla="*/ 370 w 625"/>
                  <a:gd name="T23" fmla="*/ 44 h 955"/>
                  <a:gd name="T24" fmla="*/ 494 w 625"/>
                  <a:gd name="T25" fmla="*/ 323 h 955"/>
                  <a:gd name="T26" fmla="*/ 525 w 625"/>
                  <a:gd name="T27" fmla="*/ 386 h 955"/>
                  <a:gd name="T28" fmla="*/ 575 w 625"/>
                  <a:gd name="T29" fmla="*/ 391 h 955"/>
                  <a:gd name="T30" fmla="*/ 586 w 625"/>
                  <a:gd name="T31" fmla="*/ 378 h 955"/>
                  <a:gd name="T32" fmla="*/ 599 w 625"/>
                  <a:gd name="T33" fmla="*/ 435 h 955"/>
                  <a:gd name="T34" fmla="*/ 617 w 625"/>
                  <a:gd name="T35" fmla="*/ 440 h 955"/>
                  <a:gd name="T36" fmla="*/ 625 w 625"/>
                  <a:gd name="T37" fmla="*/ 465 h 955"/>
                  <a:gd name="T38" fmla="*/ 592 w 625"/>
                  <a:gd name="T39" fmla="*/ 490 h 955"/>
                  <a:gd name="T40" fmla="*/ 568 w 625"/>
                  <a:gd name="T41" fmla="*/ 507 h 955"/>
                  <a:gd name="T42" fmla="*/ 522 w 625"/>
                  <a:gd name="T43" fmla="*/ 540 h 955"/>
                  <a:gd name="T44" fmla="*/ 505 w 625"/>
                  <a:gd name="T45" fmla="*/ 571 h 955"/>
                  <a:gd name="T46" fmla="*/ 477 w 625"/>
                  <a:gd name="T47" fmla="*/ 597 h 955"/>
                  <a:gd name="T48" fmla="*/ 463 w 625"/>
                  <a:gd name="T49" fmla="*/ 619 h 955"/>
                  <a:gd name="T50" fmla="*/ 421 w 625"/>
                  <a:gd name="T51" fmla="*/ 617 h 955"/>
                  <a:gd name="T52" fmla="*/ 398 w 625"/>
                  <a:gd name="T53" fmla="*/ 604 h 955"/>
                  <a:gd name="T54" fmla="*/ 385 w 625"/>
                  <a:gd name="T55" fmla="*/ 586 h 955"/>
                  <a:gd name="T56" fmla="*/ 367 w 625"/>
                  <a:gd name="T57" fmla="*/ 606 h 955"/>
                  <a:gd name="T58" fmla="*/ 364 w 625"/>
                  <a:gd name="T59" fmla="*/ 655 h 955"/>
                  <a:gd name="T60" fmla="*/ 361 w 625"/>
                  <a:gd name="T61" fmla="*/ 702 h 955"/>
                  <a:gd name="T62" fmla="*/ 337 w 625"/>
                  <a:gd name="T63" fmla="*/ 704 h 955"/>
                  <a:gd name="T64" fmla="*/ 325 w 625"/>
                  <a:gd name="T65" fmla="*/ 739 h 955"/>
                  <a:gd name="T66" fmla="*/ 307 w 625"/>
                  <a:gd name="T67" fmla="*/ 748 h 955"/>
                  <a:gd name="T68" fmla="*/ 290 w 625"/>
                  <a:gd name="T69" fmla="*/ 741 h 955"/>
                  <a:gd name="T70" fmla="*/ 285 w 625"/>
                  <a:gd name="T71" fmla="*/ 782 h 955"/>
                  <a:gd name="T72" fmla="*/ 265 w 625"/>
                  <a:gd name="T73" fmla="*/ 764 h 955"/>
                  <a:gd name="T74" fmla="*/ 235 w 625"/>
                  <a:gd name="T75" fmla="*/ 781 h 955"/>
                  <a:gd name="T76" fmla="*/ 223 w 625"/>
                  <a:gd name="T77" fmla="*/ 839 h 955"/>
                  <a:gd name="T78" fmla="*/ 165 w 625"/>
                  <a:gd name="T79" fmla="*/ 955 h 955"/>
                  <a:gd name="T80" fmla="*/ 145 w 625"/>
                  <a:gd name="T81" fmla="*/ 925 h 955"/>
                  <a:gd name="T82" fmla="*/ 59 w 625"/>
                  <a:gd name="T83" fmla="*/ 711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25" h="955">
                    <a:moveTo>
                      <a:pt x="59" y="711"/>
                    </a:moveTo>
                    <a:lnTo>
                      <a:pt x="59" y="711"/>
                    </a:lnTo>
                    <a:lnTo>
                      <a:pt x="0" y="525"/>
                    </a:lnTo>
                    <a:lnTo>
                      <a:pt x="20" y="511"/>
                    </a:lnTo>
                    <a:lnTo>
                      <a:pt x="50" y="515"/>
                    </a:lnTo>
                    <a:lnTo>
                      <a:pt x="45" y="498"/>
                    </a:lnTo>
                    <a:lnTo>
                      <a:pt x="48" y="496"/>
                    </a:lnTo>
                    <a:lnTo>
                      <a:pt x="69" y="498"/>
                    </a:lnTo>
                    <a:lnTo>
                      <a:pt x="69" y="492"/>
                    </a:lnTo>
                    <a:lnTo>
                      <a:pt x="60" y="478"/>
                    </a:lnTo>
                    <a:lnTo>
                      <a:pt x="60" y="464"/>
                    </a:lnTo>
                    <a:lnTo>
                      <a:pt x="80" y="432"/>
                    </a:lnTo>
                    <a:lnTo>
                      <a:pt x="83" y="424"/>
                    </a:lnTo>
                    <a:lnTo>
                      <a:pt x="73" y="170"/>
                    </a:lnTo>
                    <a:lnTo>
                      <a:pt x="112" y="40"/>
                    </a:lnTo>
                    <a:lnTo>
                      <a:pt x="126" y="25"/>
                    </a:lnTo>
                    <a:lnTo>
                      <a:pt x="141" y="23"/>
                    </a:lnTo>
                    <a:lnTo>
                      <a:pt x="163" y="34"/>
                    </a:lnTo>
                    <a:lnTo>
                      <a:pt x="183" y="58"/>
                    </a:lnTo>
                    <a:lnTo>
                      <a:pt x="217" y="59"/>
                    </a:lnTo>
                    <a:lnTo>
                      <a:pt x="257" y="37"/>
                    </a:lnTo>
                    <a:lnTo>
                      <a:pt x="267" y="5"/>
                    </a:lnTo>
                    <a:lnTo>
                      <a:pt x="286" y="0"/>
                    </a:lnTo>
                    <a:lnTo>
                      <a:pt x="370" y="44"/>
                    </a:lnTo>
                    <a:lnTo>
                      <a:pt x="451" y="316"/>
                    </a:lnTo>
                    <a:lnTo>
                      <a:pt x="494" y="323"/>
                    </a:lnTo>
                    <a:lnTo>
                      <a:pt x="514" y="376"/>
                    </a:lnTo>
                    <a:lnTo>
                      <a:pt x="525" y="386"/>
                    </a:lnTo>
                    <a:lnTo>
                      <a:pt x="550" y="394"/>
                    </a:lnTo>
                    <a:lnTo>
                      <a:pt x="575" y="391"/>
                    </a:lnTo>
                    <a:lnTo>
                      <a:pt x="586" y="386"/>
                    </a:lnTo>
                    <a:lnTo>
                      <a:pt x="586" y="378"/>
                    </a:lnTo>
                    <a:lnTo>
                      <a:pt x="604" y="418"/>
                    </a:lnTo>
                    <a:lnTo>
                      <a:pt x="599" y="435"/>
                    </a:lnTo>
                    <a:lnTo>
                      <a:pt x="600" y="442"/>
                    </a:lnTo>
                    <a:lnTo>
                      <a:pt x="617" y="440"/>
                    </a:lnTo>
                    <a:lnTo>
                      <a:pt x="624" y="452"/>
                    </a:lnTo>
                    <a:lnTo>
                      <a:pt x="625" y="465"/>
                    </a:lnTo>
                    <a:lnTo>
                      <a:pt x="612" y="482"/>
                    </a:lnTo>
                    <a:lnTo>
                      <a:pt x="592" y="490"/>
                    </a:lnTo>
                    <a:lnTo>
                      <a:pt x="586" y="500"/>
                    </a:lnTo>
                    <a:lnTo>
                      <a:pt x="568" y="507"/>
                    </a:lnTo>
                    <a:lnTo>
                      <a:pt x="561" y="521"/>
                    </a:lnTo>
                    <a:lnTo>
                      <a:pt x="522" y="540"/>
                    </a:lnTo>
                    <a:lnTo>
                      <a:pt x="519" y="558"/>
                    </a:lnTo>
                    <a:lnTo>
                      <a:pt x="505" y="571"/>
                    </a:lnTo>
                    <a:lnTo>
                      <a:pt x="492" y="574"/>
                    </a:lnTo>
                    <a:lnTo>
                      <a:pt x="477" y="597"/>
                    </a:lnTo>
                    <a:lnTo>
                      <a:pt x="473" y="612"/>
                    </a:lnTo>
                    <a:lnTo>
                      <a:pt x="463" y="619"/>
                    </a:lnTo>
                    <a:lnTo>
                      <a:pt x="433" y="607"/>
                    </a:lnTo>
                    <a:lnTo>
                      <a:pt x="421" y="617"/>
                    </a:lnTo>
                    <a:lnTo>
                      <a:pt x="408" y="617"/>
                    </a:lnTo>
                    <a:lnTo>
                      <a:pt x="398" y="604"/>
                    </a:lnTo>
                    <a:lnTo>
                      <a:pt x="391" y="586"/>
                    </a:lnTo>
                    <a:lnTo>
                      <a:pt x="385" y="586"/>
                    </a:lnTo>
                    <a:lnTo>
                      <a:pt x="377" y="592"/>
                    </a:lnTo>
                    <a:lnTo>
                      <a:pt x="367" y="606"/>
                    </a:lnTo>
                    <a:lnTo>
                      <a:pt x="369" y="635"/>
                    </a:lnTo>
                    <a:lnTo>
                      <a:pt x="364" y="655"/>
                    </a:lnTo>
                    <a:lnTo>
                      <a:pt x="368" y="674"/>
                    </a:lnTo>
                    <a:lnTo>
                      <a:pt x="361" y="702"/>
                    </a:lnTo>
                    <a:lnTo>
                      <a:pt x="357" y="706"/>
                    </a:lnTo>
                    <a:lnTo>
                      <a:pt x="337" y="704"/>
                    </a:lnTo>
                    <a:lnTo>
                      <a:pt x="329" y="717"/>
                    </a:lnTo>
                    <a:lnTo>
                      <a:pt x="325" y="739"/>
                    </a:lnTo>
                    <a:lnTo>
                      <a:pt x="314" y="746"/>
                    </a:lnTo>
                    <a:lnTo>
                      <a:pt x="307" y="748"/>
                    </a:lnTo>
                    <a:lnTo>
                      <a:pt x="297" y="738"/>
                    </a:lnTo>
                    <a:lnTo>
                      <a:pt x="290" y="741"/>
                    </a:lnTo>
                    <a:lnTo>
                      <a:pt x="290" y="768"/>
                    </a:lnTo>
                    <a:lnTo>
                      <a:pt x="285" y="782"/>
                    </a:lnTo>
                    <a:lnTo>
                      <a:pt x="279" y="782"/>
                    </a:lnTo>
                    <a:lnTo>
                      <a:pt x="265" y="764"/>
                    </a:lnTo>
                    <a:lnTo>
                      <a:pt x="255" y="764"/>
                    </a:lnTo>
                    <a:lnTo>
                      <a:pt x="235" y="781"/>
                    </a:lnTo>
                    <a:lnTo>
                      <a:pt x="222" y="807"/>
                    </a:lnTo>
                    <a:lnTo>
                      <a:pt x="223" y="839"/>
                    </a:lnTo>
                    <a:lnTo>
                      <a:pt x="197" y="911"/>
                    </a:lnTo>
                    <a:lnTo>
                      <a:pt x="165" y="955"/>
                    </a:lnTo>
                    <a:lnTo>
                      <a:pt x="148" y="943"/>
                    </a:lnTo>
                    <a:lnTo>
                      <a:pt x="145" y="925"/>
                    </a:lnTo>
                    <a:lnTo>
                      <a:pt x="113" y="900"/>
                    </a:lnTo>
                    <a:lnTo>
                      <a:pt x="59" y="711"/>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8" name="Freeform 57">
                <a:extLst>
                  <a:ext uri="{FF2B5EF4-FFF2-40B4-BE49-F238E27FC236}">
                    <a16:creationId xmlns:a16="http://schemas.microsoft.com/office/drawing/2014/main" id="{F083AF33-DE0A-9CFE-4FE2-E531A3952F2C}"/>
                  </a:ext>
                </a:extLst>
              </p:cNvPr>
              <p:cNvSpPr>
                <a:spLocks/>
              </p:cNvSpPr>
              <p:nvPr/>
            </p:nvSpPr>
            <p:spPr bwMode="auto">
              <a:xfrm>
                <a:off x="3890" y="2050"/>
                <a:ext cx="15" cy="16"/>
              </a:xfrm>
              <a:custGeom>
                <a:avLst/>
                <a:gdLst>
                  <a:gd name="T0" fmla="*/ 19 w 37"/>
                  <a:gd name="T1" fmla="*/ 40 h 42"/>
                  <a:gd name="T2" fmla="*/ 19 w 37"/>
                  <a:gd name="T3" fmla="*/ 40 h 42"/>
                  <a:gd name="T4" fmla="*/ 17 w 37"/>
                  <a:gd name="T5" fmla="*/ 28 h 42"/>
                  <a:gd name="T6" fmla="*/ 10 w 37"/>
                  <a:gd name="T7" fmla="*/ 19 h 42"/>
                  <a:gd name="T8" fmla="*/ 11 w 37"/>
                  <a:gd name="T9" fmla="*/ 19 h 42"/>
                  <a:gd name="T10" fmla="*/ 0 w 37"/>
                  <a:gd name="T11" fmla="*/ 13 h 42"/>
                  <a:gd name="T12" fmla="*/ 11 w 37"/>
                  <a:gd name="T13" fmla="*/ 0 h 42"/>
                  <a:gd name="T14" fmla="*/ 37 w 37"/>
                  <a:gd name="T15" fmla="*/ 17 h 42"/>
                  <a:gd name="T16" fmla="*/ 19 w 37"/>
                  <a:gd name="T17" fmla="*/ 42 h 42"/>
                  <a:gd name="T18" fmla="*/ 19 w 37"/>
                  <a:gd name="T19" fmla="*/ 4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42">
                    <a:moveTo>
                      <a:pt x="19" y="40"/>
                    </a:moveTo>
                    <a:lnTo>
                      <a:pt x="19" y="40"/>
                    </a:lnTo>
                    <a:lnTo>
                      <a:pt x="17" y="28"/>
                    </a:lnTo>
                    <a:lnTo>
                      <a:pt x="10" y="19"/>
                    </a:lnTo>
                    <a:lnTo>
                      <a:pt x="11" y="19"/>
                    </a:lnTo>
                    <a:lnTo>
                      <a:pt x="0" y="13"/>
                    </a:lnTo>
                    <a:lnTo>
                      <a:pt x="11" y="0"/>
                    </a:lnTo>
                    <a:lnTo>
                      <a:pt x="37" y="17"/>
                    </a:lnTo>
                    <a:lnTo>
                      <a:pt x="19" y="42"/>
                    </a:lnTo>
                    <a:lnTo>
                      <a:pt x="19" y="40"/>
                    </a:lnTo>
                    <a:close/>
                  </a:path>
                </a:pathLst>
              </a:custGeom>
              <a:solidFill>
                <a:srgbClr val="CBEBC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9" name="Freeform 58">
                <a:extLst>
                  <a:ext uri="{FF2B5EF4-FFF2-40B4-BE49-F238E27FC236}">
                    <a16:creationId xmlns:a16="http://schemas.microsoft.com/office/drawing/2014/main" id="{A597FAFB-0417-06B0-5E90-412FF86F36C8}"/>
                  </a:ext>
                </a:extLst>
              </p:cNvPr>
              <p:cNvSpPr>
                <a:spLocks/>
              </p:cNvSpPr>
              <p:nvPr/>
            </p:nvSpPr>
            <p:spPr bwMode="auto">
              <a:xfrm>
                <a:off x="3890" y="2050"/>
                <a:ext cx="15" cy="16"/>
              </a:xfrm>
              <a:custGeom>
                <a:avLst/>
                <a:gdLst>
                  <a:gd name="T0" fmla="*/ 19 w 37"/>
                  <a:gd name="T1" fmla="*/ 40 h 42"/>
                  <a:gd name="T2" fmla="*/ 19 w 37"/>
                  <a:gd name="T3" fmla="*/ 40 h 42"/>
                  <a:gd name="T4" fmla="*/ 17 w 37"/>
                  <a:gd name="T5" fmla="*/ 28 h 42"/>
                  <a:gd name="T6" fmla="*/ 10 w 37"/>
                  <a:gd name="T7" fmla="*/ 19 h 42"/>
                  <a:gd name="T8" fmla="*/ 11 w 37"/>
                  <a:gd name="T9" fmla="*/ 19 h 42"/>
                  <a:gd name="T10" fmla="*/ 0 w 37"/>
                  <a:gd name="T11" fmla="*/ 13 h 42"/>
                  <a:gd name="T12" fmla="*/ 11 w 37"/>
                  <a:gd name="T13" fmla="*/ 0 h 42"/>
                  <a:gd name="T14" fmla="*/ 37 w 37"/>
                  <a:gd name="T15" fmla="*/ 17 h 42"/>
                  <a:gd name="T16" fmla="*/ 19 w 37"/>
                  <a:gd name="T17" fmla="*/ 42 h 42"/>
                  <a:gd name="T18" fmla="*/ 19 w 37"/>
                  <a:gd name="T19" fmla="*/ 4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42">
                    <a:moveTo>
                      <a:pt x="19" y="40"/>
                    </a:moveTo>
                    <a:lnTo>
                      <a:pt x="19" y="40"/>
                    </a:lnTo>
                    <a:lnTo>
                      <a:pt x="17" y="28"/>
                    </a:lnTo>
                    <a:lnTo>
                      <a:pt x="10" y="19"/>
                    </a:lnTo>
                    <a:lnTo>
                      <a:pt x="11" y="19"/>
                    </a:lnTo>
                    <a:lnTo>
                      <a:pt x="0" y="13"/>
                    </a:lnTo>
                    <a:lnTo>
                      <a:pt x="11" y="0"/>
                    </a:lnTo>
                    <a:lnTo>
                      <a:pt x="37" y="17"/>
                    </a:lnTo>
                    <a:lnTo>
                      <a:pt x="19" y="42"/>
                    </a:lnTo>
                    <a:lnTo>
                      <a:pt x="19" y="40"/>
                    </a:lnTo>
                    <a:close/>
                  </a:path>
                </a:pathLst>
              </a:custGeom>
              <a:noFill/>
              <a:ln w="7938" cap="rnd">
                <a:solidFill>
                  <a:srgbClr val="75757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0" name="Freeform 59">
                <a:extLst>
                  <a:ext uri="{FF2B5EF4-FFF2-40B4-BE49-F238E27FC236}">
                    <a16:creationId xmlns:a16="http://schemas.microsoft.com/office/drawing/2014/main" id="{6094902C-382B-2672-C5A7-8158F37FEED4}"/>
                  </a:ext>
                </a:extLst>
              </p:cNvPr>
              <p:cNvSpPr>
                <a:spLocks/>
              </p:cNvSpPr>
              <p:nvPr/>
            </p:nvSpPr>
            <p:spPr bwMode="auto">
              <a:xfrm>
                <a:off x="3560" y="1954"/>
                <a:ext cx="287" cy="287"/>
              </a:xfrm>
              <a:custGeom>
                <a:avLst/>
                <a:gdLst>
                  <a:gd name="T0" fmla="*/ 3 w 747"/>
                  <a:gd name="T1" fmla="*/ 512 h 742"/>
                  <a:gd name="T2" fmla="*/ 48 w 747"/>
                  <a:gd name="T3" fmla="*/ 471 h 742"/>
                  <a:gd name="T4" fmla="*/ 51 w 747"/>
                  <a:gd name="T5" fmla="*/ 429 h 742"/>
                  <a:gd name="T6" fmla="*/ 91 w 747"/>
                  <a:gd name="T7" fmla="*/ 378 h 742"/>
                  <a:gd name="T8" fmla="*/ 109 w 747"/>
                  <a:gd name="T9" fmla="*/ 385 h 742"/>
                  <a:gd name="T10" fmla="*/ 107 w 747"/>
                  <a:gd name="T11" fmla="*/ 357 h 742"/>
                  <a:gd name="T12" fmla="*/ 114 w 747"/>
                  <a:gd name="T13" fmla="*/ 335 h 742"/>
                  <a:gd name="T14" fmla="*/ 140 w 747"/>
                  <a:gd name="T15" fmla="*/ 309 h 742"/>
                  <a:gd name="T16" fmla="*/ 171 w 747"/>
                  <a:gd name="T17" fmla="*/ 291 h 742"/>
                  <a:gd name="T18" fmla="*/ 240 w 747"/>
                  <a:gd name="T19" fmla="*/ 222 h 742"/>
                  <a:gd name="T20" fmla="*/ 237 w 747"/>
                  <a:gd name="T21" fmla="*/ 192 h 742"/>
                  <a:gd name="T22" fmla="*/ 242 w 747"/>
                  <a:gd name="T23" fmla="*/ 159 h 742"/>
                  <a:gd name="T24" fmla="*/ 248 w 747"/>
                  <a:gd name="T25" fmla="*/ 121 h 742"/>
                  <a:gd name="T26" fmla="*/ 255 w 747"/>
                  <a:gd name="T27" fmla="*/ 54 h 742"/>
                  <a:gd name="T28" fmla="*/ 242 w 747"/>
                  <a:gd name="T29" fmla="*/ 17 h 742"/>
                  <a:gd name="T30" fmla="*/ 264 w 747"/>
                  <a:gd name="T31" fmla="*/ 0 h 742"/>
                  <a:gd name="T32" fmla="*/ 294 w 747"/>
                  <a:gd name="T33" fmla="*/ 193 h 742"/>
                  <a:gd name="T34" fmla="*/ 474 w 747"/>
                  <a:gd name="T35" fmla="*/ 274 h 742"/>
                  <a:gd name="T36" fmla="*/ 526 w 747"/>
                  <a:gd name="T37" fmla="*/ 210 h 742"/>
                  <a:gd name="T38" fmla="*/ 550 w 747"/>
                  <a:gd name="T39" fmla="*/ 209 h 742"/>
                  <a:gd name="T40" fmla="*/ 572 w 747"/>
                  <a:gd name="T41" fmla="*/ 164 h 742"/>
                  <a:gd name="T42" fmla="*/ 579 w 747"/>
                  <a:gd name="T43" fmla="*/ 177 h 742"/>
                  <a:gd name="T44" fmla="*/ 625 w 747"/>
                  <a:gd name="T45" fmla="*/ 179 h 742"/>
                  <a:gd name="T46" fmla="*/ 625 w 747"/>
                  <a:gd name="T47" fmla="*/ 168 h 742"/>
                  <a:gd name="T48" fmla="*/ 627 w 747"/>
                  <a:gd name="T49" fmla="*/ 159 h 742"/>
                  <a:gd name="T50" fmla="*/ 663 w 747"/>
                  <a:gd name="T51" fmla="*/ 136 h 742"/>
                  <a:gd name="T52" fmla="*/ 720 w 747"/>
                  <a:gd name="T53" fmla="*/ 145 h 742"/>
                  <a:gd name="T54" fmla="*/ 716 w 747"/>
                  <a:gd name="T55" fmla="*/ 156 h 742"/>
                  <a:gd name="T56" fmla="*/ 726 w 747"/>
                  <a:gd name="T57" fmla="*/ 160 h 742"/>
                  <a:gd name="T58" fmla="*/ 736 w 747"/>
                  <a:gd name="T59" fmla="*/ 166 h 742"/>
                  <a:gd name="T60" fmla="*/ 744 w 747"/>
                  <a:gd name="T61" fmla="*/ 182 h 742"/>
                  <a:gd name="T62" fmla="*/ 739 w 747"/>
                  <a:gd name="T63" fmla="*/ 241 h 742"/>
                  <a:gd name="T64" fmla="*/ 645 w 747"/>
                  <a:gd name="T65" fmla="*/ 255 h 742"/>
                  <a:gd name="T66" fmla="*/ 610 w 747"/>
                  <a:gd name="T67" fmla="*/ 312 h 742"/>
                  <a:gd name="T68" fmla="*/ 587 w 747"/>
                  <a:gd name="T69" fmla="*/ 345 h 742"/>
                  <a:gd name="T70" fmla="*/ 533 w 747"/>
                  <a:gd name="T71" fmla="*/ 431 h 742"/>
                  <a:gd name="T72" fmla="*/ 487 w 747"/>
                  <a:gd name="T73" fmla="*/ 408 h 742"/>
                  <a:gd name="T74" fmla="*/ 467 w 747"/>
                  <a:gd name="T75" fmla="*/ 440 h 742"/>
                  <a:gd name="T76" fmla="*/ 457 w 747"/>
                  <a:gd name="T77" fmla="*/ 477 h 742"/>
                  <a:gd name="T78" fmla="*/ 434 w 747"/>
                  <a:gd name="T79" fmla="*/ 535 h 742"/>
                  <a:gd name="T80" fmla="*/ 409 w 747"/>
                  <a:gd name="T81" fmla="*/ 621 h 742"/>
                  <a:gd name="T82" fmla="*/ 404 w 747"/>
                  <a:gd name="T83" fmla="*/ 644 h 742"/>
                  <a:gd name="T84" fmla="*/ 365 w 747"/>
                  <a:gd name="T85" fmla="*/ 662 h 742"/>
                  <a:gd name="T86" fmla="*/ 313 w 747"/>
                  <a:gd name="T87" fmla="*/ 678 h 742"/>
                  <a:gd name="T88" fmla="*/ 314 w 747"/>
                  <a:gd name="T89" fmla="*/ 696 h 742"/>
                  <a:gd name="T90" fmla="*/ 259 w 747"/>
                  <a:gd name="T91" fmla="*/ 725 h 742"/>
                  <a:gd name="T92" fmla="*/ 226 w 747"/>
                  <a:gd name="T93" fmla="*/ 723 h 742"/>
                  <a:gd name="T94" fmla="*/ 156 w 747"/>
                  <a:gd name="T95" fmla="*/ 730 h 742"/>
                  <a:gd name="T96" fmla="*/ 136 w 747"/>
                  <a:gd name="T97" fmla="*/ 702 h 742"/>
                  <a:gd name="T98" fmla="*/ 131 w 747"/>
                  <a:gd name="T99" fmla="*/ 686 h 742"/>
                  <a:gd name="T100" fmla="*/ 99 w 747"/>
                  <a:gd name="T101" fmla="*/ 679 h 742"/>
                  <a:gd name="T102" fmla="*/ 70 w 747"/>
                  <a:gd name="T103" fmla="*/ 659 h 742"/>
                  <a:gd name="T104" fmla="*/ 32 w 747"/>
                  <a:gd name="T105" fmla="*/ 610 h 742"/>
                  <a:gd name="T106" fmla="*/ 0 w 747"/>
                  <a:gd name="T107" fmla="*/ 567 h 742"/>
                  <a:gd name="T108" fmla="*/ 3 w 747"/>
                  <a:gd name="T109" fmla="*/ 51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47" h="742">
                    <a:moveTo>
                      <a:pt x="3" y="512"/>
                    </a:moveTo>
                    <a:lnTo>
                      <a:pt x="3" y="512"/>
                    </a:lnTo>
                    <a:lnTo>
                      <a:pt x="44" y="501"/>
                    </a:lnTo>
                    <a:lnTo>
                      <a:pt x="48" y="471"/>
                    </a:lnTo>
                    <a:lnTo>
                      <a:pt x="62" y="463"/>
                    </a:lnTo>
                    <a:lnTo>
                      <a:pt x="51" y="429"/>
                    </a:lnTo>
                    <a:lnTo>
                      <a:pt x="73" y="377"/>
                    </a:lnTo>
                    <a:lnTo>
                      <a:pt x="91" y="378"/>
                    </a:lnTo>
                    <a:lnTo>
                      <a:pt x="96" y="401"/>
                    </a:lnTo>
                    <a:lnTo>
                      <a:pt x="109" y="385"/>
                    </a:lnTo>
                    <a:lnTo>
                      <a:pt x="120" y="387"/>
                    </a:lnTo>
                    <a:lnTo>
                      <a:pt x="107" y="357"/>
                    </a:lnTo>
                    <a:lnTo>
                      <a:pt x="117" y="351"/>
                    </a:lnTo>
                    <a:lnTo>
                      <a:pt x="114" y="335"/>
                    </a:lnTo>
                    <a:lnTo>
                      <a:pt x="122" y="315"/>
                    </a:lnTo>
                    <a:lnTo>
                      <a:pt x="140" y="309"/>
                    </a:lnTo>
                    <a:lnTo>
                      <a:pt x="155" y="279"/>
                    </a:lnTo>
                    <a:lnTo>
                      <a:pt x="171" y="291"/>
                    </a:lnTo>
                    <a:lnTo>
                      <a:pt x="192" y="277"/>
                    </a:lnTo>
                    <a:lnTo>
                      <a:pt x="240" y="222"/>
                    </a:lnTo>
                    <a:lnTo>
                      <a:pt x="244" y="200"/>
                    </a:lnTo>
                    <a:lnTo>
                      <a:pt x="237" y="192"/>
                    </a:lnTo>
                    <a:lnTo>
                      <a:pt x="245" y="170"/>
                    </a:lnTo>
                    <a:lnTo>
                      <a:pt x="242" y="159"/>
                    </a:lnTo>
                    <a:lnTo>
                      <a:pt x="250" y="156"/>
                    </a:lnTo>
                    <a:lnTo>
                      <a:pt x="248" y="121"/>
                    </a:lnTo>
                    <a:lnTo>
                      <a:pt x="261" y="72"/>
                    </a:lnTo>
                    <a:lnTo>
                      <a:pt x="255" y="54"/>
                    </a:lnTo>
                    <a:lnTo>
                      <a:pt x="257" y="40"/>
                    </a:lnTo>
                    <a:lnTo>
                      <a:pt x="242" y="17"/>
                    </a:lnTo>
                    <a:lnTo>
                      <a:pt x="247" y="8"/>
                    </a:lnTo>
                    <a:lnTo>
                      <a:pt x="264" y="0"/>
                    </a:lnTo>
                    <a:lnTo>
                      <a:pt x="264" y="0"/>
                    </a:lnTo>
                    <a:lnTo>
                      <a:pt x="294" y="193"/>
                    </a:lnTo>
                    <a:lnTo>
                      <a:pt x="459" y="167"/>
                    </a:lnTo>
                    <a:lnTo>
                      <a:pt x="474" y="274"/>
                    </a:lnTo>
                    <a:lnTo>
                      <a:pt x="502" y="248"/>
                    </a:lnTo>
                    <a:lnTo>
                      <a:pt x="526" y="210"/>
                    </a:lnTo>
                    <a:lnTo>
                      <a:pt x="534" y="204"/>
                    </a:lnTo>
                    <a:lnTo>
                      <a:pt x="550" y="209"/>
                    </a:lnTo>
                    <a:lnTo>
                      <a:pt x="570" y="180"/>
                    </a:lnTo>
                    <a:lnTo>
                      <a:pt x="572" y="164"/>
                    </a:lnTo>
                    <a:lnTo>
                      <a:pt x="579" y="169"/>
                    </a:lnTo>
                    <a:lnTo>
                      <a:pt x="579" y="177"/>
                    </a:lnTo>
                    <a:lnTo>
                      <a:pt x="608" y="183"/>
                    </a:lnTo>
                    <a:lnTo>
                      <a:pt x="625" y="179"/>
                    </a:lnTo>
                    <a:lnTo>
                      <a:pt x="630" y="173"/>
                    </a:lnTo>
                    <a:lnTo>
                      <a:pt x="625" y="168"/>
                    </a:lnTo>
                    <a:lnTo>
                      <a:pt x="632" y="164"/>
                    </a:lnTo>
                    <a:lnTo>
                      <a:pt x="627" y="159"/>
                    </a:lnTo>
                    <a:lnTo>
                      <a:pt x="650" y="153"/>
                    </a:lnTo>
                    <a:lnTo>
                      <a:pt x="663" y="136"/>
                    </a:lnTo>
                    <a:lnTo>
                      <a:pt x="696" y="151"/>
                    </a:lnTo>
                    <a:lnTo>
                      <a:pt x="720" y="145"/>
                    </a:lnTo>
                    <a:lnTo>
                      <a:pt x="722" y="152"/>
                    </a:lnTo>
                    <a:lnTo>
                      <a:pt x="716" y="156"/>
                    </a:lnTo>
                    <a:lnTo>
                      <a:pt x="721" y="165"/>
                    </a:lnTo>
                    <a:lnTo>
                      <a:pt x="726" y="160"/>
                    </a:lnTo>
                    <a:lnTo>
                      <a:pt x="727" y="168"/>
                    </a:lnTo>
                    <a:lnTo>
                      <a:pt x="736" y="166"/>
                    </a:lnTo>
                    <a:lnTo>
                      <a:pt x="732" y="178"/>
                    </a:lnTo>
                    <a:lnTo>
                      <a:pt x="744" y="182"/>
                    </a:lnTo>
                    <a:lnTo>
                      <a:pt x="747" y="200"/>
                    </a:lnTo>
                    <a:lnTo>
                      <a:pt x="739" y="241"/>
                    </a:lnTo>
                    <a:lnTo>
                      <a:pt x="649" y="190"/>
                    </a:lnTo>
                    <a:lnTo>
                      <a:pt x="645" y="255"/>
                    </a:lnTo>
                    <a:lnTo>
                      <a:pt x="623" y="299"/>
                    </a:lnTo>
                    <a:lnTo>
                      <a:pt x="610" y="312"/>
                    </a:lnTo>
                    <a:lnTo>
                      <a:pt x="602" y="310"/>
                    </a:lnTo>
                    <a:lnTo>
                      <a:pt x="587" y="345"/>
                    </a:lnTo>
                    <a:lnTo>
                      <a:pt x="565" y="335"/>
                    </a:lnTo>
                    <a:lnTo>
                      <a:pt x="533" y="431"/>
                    </a:lnTo>
                    <a:lnTo>
                      <a:pt x="496" y="425"/>
                    </a:lnTo>
                    <a:lnTo>
                      <a:pt x="487" y="408"/>
                    </a:lnTo>
                    <a:lnTo>
                      <a:pt x="469" y="406"/>
                    </a:lnTo>
                    <a:lnTo>
                      <a:pt x="467" y="440"/>
                    </a:lnTo>
                    <a:lnTo>
                      <a:pt x="454" y="466"/>
                    </a:lnTo>
                    <a:lnTo>
                      <a:pt x="457" y="477"/>
                    </a:lnTo>
                    <a:lnTo>
                      <a:pt x="440" y="499"/>
                    </a:lnTo>
                    <a:lnTo>
                      <a:pt x="434" y="535"/>
                    </a:lnTo>
                    <a:lnTo>
                      <a:pt x="396" y="610"/>
                    </a:lnTo>
                    <a:lnTo>
                      <a:pt x="409" y="621"/>
                    </a:lnTo>
                    <a:lnTo>
                      <a:pt x="397" y="635"/>
                    </a:lnTo>
                    <a:lnTo>
                      <a:pt x="404" y="644"/>
                    </a:lnTo>
                    <a:lnTo>
                      <a:pt x="378" y="668"/>
                    </a:lnTo>
                    <a:lnTo>
                      <a:pt x="365" y="662"/>
                    </a:lnTo>
                    <a:lnTo>
                      <a:pt x="332" y="685"/>
                    </a:lnTo>
                    <a:lnTo>
                      <a:pt x="313" y="678"/>
                    </a:lnTo>
                    <a:lnTo>
                      <a:pt x="309" y="685"/>
                    </a:lnTo>
                    <a:lnTo>
                      <a:pt x="314" y="696"/>
                    </a:lnTo>
                    <a:lnTo>
                      <a:pt x="309" y="702"/>
                    </a:lnTo>
                    <a:lnTo>
                      <a:pt x="259" y="725"/>
                    </a:lnTo>
                    <a:lnTo>
                      <a:pt x="232" y="709"/>
                    </a:lnTo>
                    <a:lnTo>
                      <a:pt x="226" y="723"/>
                    </a:lnTo>
                    <a:lnTo>
                      <a:pt x="193" y="742"/>
                    </a:lnTo>
                    <a:lnTo>
                      <a:pt x="156" y="730"/>
                    </a:lnTo>
                    <a:lnTo>
                      <a:pt x="139" y="716"/>
                    </a:lnTo>
                    <a:lnTo>
                      <a:pt x="136" y="702"/>
                    </a:lnTo>
                    <a:lnTo>
                      <a:pt x="126" y="696"/>
                    </a:lnTo>
                    <a:lnTo>
                      <a:pt x="131" y="686"/>
                    </a:lnTo>
                    <a:lnTo>
                      <a:pt x="128" y="681"/>
                    </a:lnTo>
                    <a:lnTo>
                      <a:pt x="99" y="679"/>
                    </a:lnTo>
                    <a:lnTo>
                      <a:pt x="90" y="666"/>
                    </a:lnTo>
                    <a:lnTo>
                      <a:pt x="70" y="659"/>
                    </a:lnTo>
                    <a:lnTo>
                      <a:pt x="64" y="641"/>
                    </a:lnTo>
                    <a:lnTo>
                      <a:pt x="32" y="610"/>
                    </a:lnTo>
                    <a:lnTo>
                      <a:pt x="33" y="600"/>
                    </a:lnTo>
                    <a:lnTo>
                      <a:pt x="0" y="567"/>
                    </a:lnTo>
                    <a:lnTo>
                      <a:pt x="9" y="547"/>
                    </a:lnTo>
                    <a:lnTo>
                      <a:pt x="3" y="512"/>
                    </a:lnTo>
                    <a:close/>
                  </a:path>
                </a:pathLst>
              </a:custGeom>
              <a:solidFill>
                <a:srgbClr val="3983B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1" name="Freeform 60">
                <a:extLst>
                  <a:ext uri="{FF2B5EF4-FFF2-40B4-BE49-F238E27FC236}">
                    <a16:creationId xmlns:a16="http://schemas.microsoft.com/office/drawing/2014/main" id="{B11574B4-04C8-7352-C0BF-EB7D388E8518}"/>
                  </a:ext>
                </a:extLst>
              </p:cNvPr>
              <p:cNvSpPr>
                <a:spLocks/>
              </p:cNvSpPr>
              <p:nvPr/>
            </p:nvSpPr>
            <p:spPr bwMode="auto">
              <a:xfrm>
                <a:off x="3560" y="1954"/>
                <a:ext cx="287" cy="287"/>
              </a:xfrm>
              <a:custGeom>
                <a:avLst/>
                <a:gdLst>
                  <a:gd name="T0" fmla="*/ 3 w 747"/>
                  <a:gd name="T1" fmla="*/ 512 h 742"/>
                  <a:gd name="T2" fmla="*/ 48 w 747"/>
                  <a:gd name="T3" fmla="*/ 471 h 742"/>
                  <a:gd name="T4" fmla="*/ 51 w 747"/>
                  <a:gd name="T5" fmla="*/ 429 h 742"/>
                  <a:gd name="T6" fmla="*/ 91 w 747"/>
                  <a:gd name="T7" fmla="*/ 378 h 742"/>
                  <a:gd name="T8" fmla="*/ 109 w 747"/>
                  <a:gd name="T9" fmla="*/ 385 h 742"/>
                  <a:gd name="T10" fmla="*/ 107 w 747"/>
                  <a:gd name="T11" fmla="*/ 357 h 742"/>
                  <a:gd name="T12" fmla="*/ 114 w 747"/>
                  <a:gd name="T13" fmla="*/ 335 h 742"/>
                  <a:gd name="T14" fmla="*/ 140 w 747"/>
                  <a:gd name="T15" fmla="*/ 309 h 742"/>
                  <a:gd name="T16" fmla="*/ 171 w 747"/>
                  <a:gd name="T17" fmla="*/ 291 h 742"/>
                  <a:gd name="T18" fmla="*/ 240 w 747"/>
                  <a:gd name="T19" fmla="*/ 222 h 742"/>
                  <a:gd name="T20" fmla="*/ 237 w 747"/>
                  <a:gd name="T21" fmla="*/ 192 h 742"/>
                  <a:gd name="T22" fmla="*/ 242 w 747"/>
                  <a:gd name="T23" fmla="*/ 159 h 742"/>
                  <a:gd name="T24" fmla="*/ 248 w 747"/>
                  <a:gd name="T25" fmla="*/ 121 h 742"/>
                  <a:gd name="T26" fmla="*/ 255 w 747"/>
                  <a:gd name="T27" fmla="*/ 54 h 742"/>
                  <a:gd name="T28" fmla="*/ 242 w 747"/>
                  <a:gd name="T29" fmla="*/ 17 h 742"/>
                  <a:gd name="T30" fmla="*/ 264 w 747"/>
                  <a:gd name="T31" fmla="*/ 0 h 742"/>
                  <a:gd name="T32" fmla="*/ 294 w 747"/>
                  <a:gd name="T33" fmla="*/ 193 h 742"/>
                  <a:gd name="T34" fmla="*/ 474 w 747"/>
                  <a:gd name="T35" fmla="*/ 274 h 742"/>
                  <a:gd name="T36" fmla="*/ 526 w 747"/>
                  <a:gd name="T37" fmla="*/ 210 h 742"/>
                  <a:gd name="T38" fmla="*/ 550 w 747"/>
                  <a:gd name="T39" fmla="*/ 209 h 742"/>
                  <a:gd name="T40" fmla="*/ 572 w 747"/>
                  <a:gd name="T41" fmla="*/ 164 h 742"/>
                  <a:gd name="T42" fmla="*/ 579 w 747"/>
                  <a:gd name="T43" fmla="*/ 177 h 742"/>
                  <a:gd name="T44" fmla="*/ 625 w 747"/>
                  <a:gd name="T45" fmla="*/ 179 h 742"/>
                  <a:gd name="T46" fmla="*/ 625 w 747"/>
                  <a:gd name="T47" fmla="*/ 168 h 742"/>
                  <a:gd name="T48" fmla="*/ 627 w 747"/>
                  <a:gd name="T49" fmla="*/ 159 h 742"/>
                  <a:gd name="T50" fmla="*/ 663 w 747"/>
                  <a:gd name="T51" fmla="*/ 136 h 742"/>
                  <a:gd name="T52" fmla="*/ 720 w 747"/>
                  <a:gd name="T53" fmla="*/ 145 h 742"/>
                  <a:gd name="T54" fmla="*/ 716 w 747"/>
                  <a:gd name="T55" fmla="*/ 156 h 742"/>
                  <a:gd name="T56" fmla="*/ 726 w 747"/>
                  <a:gd name="T57" fmla="*/ 160 h 742"/>
                  <a:gd name="T58" fmla="*/ 736 w 747"/>
                  <a:gd name="T59" fmla="*/ 166 h 742"/>
                  <a:gd name="T60" fmla="*/ 744 w 747"/>
                  <a:gd name="T61" fmla="*/ 182 h 742"/>
                  <a:gd name="T62" fmla="*/ 739 w 747"/>
                  <a:gd name="T63" fmla="*/ 241 h 742"/>
                  <a:gd name="T64" fmla="*/ 645 w 747"/>
                  <a:gd name="T65" fmla="*/ 255 h 742"/>
                  <a:gd name="T66" fmla="*/ 610 w 747"/>
                  <a:gd name="T67" fmla="*/ 312 h 742"/>
                  <a:gd name="T68" fmla="*/ 587 w 747"/>
                  <a:gd name="T69" fmla="*/ 345 h 742"/>
                  <a:gd name="T70" fmla="*/ 533 w 747"/>
                  <a:gd name="T71" fmla="*/ 431 h 742"/>
                  <a:gd name="T72" fmla="*/ 487 w 747"/>
                  <a:gd name="T73" fmla="*/ 408 h 742"/>
                  <a:gd name="T74" fmla="*/ 467 w 747"/>
                  <a:gd name="T75" fmla="*/ 440 h 742"/>
                  <a:gd name="T76" fmla="*/ 457 w 747"/>
                  <a:gd name="T77" fmla="*/ 477 h 742"/>
                  <a:gd name="T78" fmla="*/ 434 w 747"/>
                  <a:gd name="T79" fmla="*/ 535 h 742"/>
                  <a:gd name="T80" fmla="*/ 409 w 747"/>
                  <a:gd name="T81" fmla="*/ 621 h 742"/>
                  <a:gd name="T82" fmla="*/ 404 w 747"/>
                  <a:gd name="T83" fmla="*/ 644 h 742"/>
                  <a:gd name="T84" fmla="*/ 365 w 747"/>
                  <a:gd name="T85" fmla="*/ 662 h 742"/>
                  <a:gd name="T86" fmla="*/ 313 w 747"/>
                  <a:gd name="T87" fmla="*/ 678 h 742"/>
                  <a:gd name="T88" fmla="*/ 314 w 747"/>
                  <a:gd name="T89" fmla="*/ 696 h 742"/>
                  <a:gd name="T90" fmla="*/ 259 w 747"/>
                  <a:gd name="T91" fmla="*/ 725 h 742"/>
                  <a:gd name="T92" fmla="*/ 226 w 747"/>
                  <a:gd name="T93" fmla="*/ 723 h 742"/>
                  <a:gd name="T94" fmla="*/ 156 w 747"/>
                  <a:gd name="T95" fmla="*/ 730 h 742"/>
                  <a:gd name="T96" fmla="*/ 136 w 747"/>
                  <a:gd name="T97" fmla="*/ 702 h 742"/>
                  <a:gd name="T98" fmla="*/ 131 w 747"/>
                  <a:gd name="T99" fmla="*/ 686 h 742"/>
                  <a:gd name="T100" fmla="*/ 99 w 747"/>
                  <a:gd name="T101" fmla="*/ 679 h 742"/>
                  <a:gd name="T102" fmla="*/ 70 w 747"/>
                  <a:gd name="T103" fmla="*/ 659 h 742"/>
                  <a:gd name="T104" fmla="*/ 32 w 747"/>
                  <a:gd name="T105" fmla="*/ 610 h 742"/>
                  <a:gd name="T106" fmla="*/ 0 w 747"/>
                  <a:gd name="T107" fmla="*/ 567 h 742"/>
                  <a:gd name="T108" fmla="*/ 3 w 747"/>
                  <a:gd name="T109" fmla="*/ 51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47" h="742">
                    <a:moveTo>
                      <a:pt x="3" y="512"/>
                    </a:moveTo>
                    <a:lnTo>
                      <a:pt x="3" y="512"/>
                    </a:lnTo>
                    <a:lnTo>
                      <a:pt x="44" y="501"/>
                    </a:lnTo>
                    <a:lnTo>
                      <a:pt x="48" y="471"/>
                    </a:lnTo>
                    <a:lnTo>
                      <a:pt x="62" y="463"/>
                    </a:lnTo>
                    <a:lnTo>
                      <a:pt x="51" y="429"/>
                    </a:lnTo>
                    <a:lnTo>
                      <a:pt x="73" y="377"/>
                    </a:lnTo>
                    <a:lnTo>
                      <a:pt x="91" y="378"/>
                    </a:lnTo>
                    <a:lnTo>
                      <a:pt x="96" y="401"/>
                    </a:lnTo>
                    <a:lnTo>
                      <a:pt x="109" y="385"/>
                    </a:lnTo>
                    <a:lnTo>
                      <a:pt x="120" y="387"/>
                    </a:lnTo>
                    <a:lnTo>
                      <a:pt x="107" y="357"/>
                    </a:lnTo>
                    <a:lnTo>
                      <a:pt x="117" y="351"/>
                    </a:lnTo>
                    <a:lnTo>
                      <a:pt x="114" y="335"/>
                    </a:lnTo>
                    <a:lnTo>
                      <a:pt x="122" y="315"/>
                    </a:lnTo>
                    <a:lnTo>
                      <a:pt x="140" y="309"/>
                    </a:lnTo>
                    <a:lnTo>
                      <a:pt x="155" y="279"/>
                    </a:lnTo>
                    <a:lnTo>
                      <a:pt x="171" y="291"/>
                    </a:lnTo>
                    <a:lnTo>
                      <a:pt x="192" y="277"/>
                    </a:lnTo>
                    <a:lnTo>
                      <a:pt x="240" y="222"/>
                    </a:lnTo>
                    <a:lnTo>
                      <a:pt x="244" y="200"/>
                    </a:lnTo>
                    <a:lnTo>
                      <a:pt x="237" y="192"/>
                    </a:lnTo>
                    <a:lnTo>
                      <a:pt x="245" y="170"/>
                    </a:lnTo>
                    <a:lnTo>
                      <a:pt x="242" y="159"/>
                    </a:lnTo>
                    <a:lnTo>
                      <a:pt x="250" y="156"/>
                    </a:lnTo>
                    <a:lnTo>
                      <a:pt x="248" y="121"/>
                    </a:lnTo>
                    <a:lnTo>
                      <a:pt x="261" y="72"/>
                    </a:lnTo>
                    <a:lnTo>
                      <a:pt x="255" y="54"/>
                    </a:lnTo>
                    <a:lnTo>
                      <a:pt x="257" y="40"/>
                    </a:lnTo>
                    <a:lnTo>
                      <a:pt x="242" y="17"/>
                    </a:lnTo>
                    <a:lnTo>
                      <a:pt x="247" y="8"/>
                    </a:lnTo>
                    <a:lnTo>
                      <a:pt x="264" y="0"/>
                    </a:lnTo>
                    <a:lnTo>
                      <a:pt x="264" y="0"/>
                    </a:lnTo>
                    <a:lnTo>
                      <a:pt x="294" y="193"/>
                    </a:lnTo>
                    <a:lnTo>
                      <a:pt x="459" y="167"/>
                    </a:lnTo>
                    <a:lnTo>
                      <a:pt x="474" y="274"/>
                    </a:lnTo>
                    <a:lnTo>
                      <a:pt x="502" y="248"/>
                    </a:lnTo>
                    <a:lnTo>
                      <a:pt x="526" y="210"/>
                    </a:lnTo>
                    <a:lnTo>
                      <a:pt x="534" y="204"/>
                    </a:lnTo>
                    <a:lnTo>
                      <a:pt x="550" y="209"/>
                    </a:lnTo>
                    <a:lnTo>
                      <a:pt x="570" y="180"/>
                    </a:lnTo>
                    <a:lnTo>
                      <a:pt x="572" y="164"/>
                    </a:lnTo>
                    <a:lnTo>
                      <a:pt x="579" y="169"/>
                    </a:lnTo>
                    <a:lnTo>
                      <a:pt x="579" y="177"/>
                    </a:lnTo>
                    <a:lnTo>
                      <a:pt x="608" y="183"/>
                    </a:lnTo>
                    <a:lnTo>
                      <a:pt x="625" y="179"/>
                    </a:lnTo>
                    <a:lnTo>
                      <a:pt x="630" y="173"/>
                    </a:lnTo>
                    <a:lnTo>
                      <a:pt x="625" y="168"/>
                    </a:lnTo>
                    <a:lnTo>
                      <a:pt x="632" y="164"/>
                    </a:lnTo>
                    <a:lnTo>
                      <a:pt x="627" y="159"/>
                    </a:lnTo>
                    <a:lnTo>
                      <a:pt x="650" y="153"/>
                    </a:lnTo>
                    <a:lnTo>
                      <a:pt x="663" y="136"/>
                    </a:lnTo>
                    <a:lnTo>
                      <a:pt x="696" y="151"/>
                    </a:lnTo>
                    <a:lnTo>
                      <a:pt x="720" y="145"/>
                    </a:lnTo>
                    <a:lnTo>
                      <a:pt x="722" y="152"/>
                    </a:lnTo>
                    <a:lnTo>
                      <a:pt x="716" y="156"/>
                    </a:lnTo>
                    <a:lnTo>
                      <a:pt x="721" y="165"/>
                    </a:lnTo>
                    <a:lnTo>
                      <a:pt x="726" y="160"/>
                    </a:lnTo>
                    <a:lnTo>
                      <a:pt x="727" y="168"/>
                    </a:lnTo>
                    <a:lnTo>
                      <a:pt x="736" y="166"/>
                    </a:lnTo>
                    <a:lnTo>
                      <a:pt x="732" y="178"/>
                    </a:lnTo>
                    <a:lnTo>
                      <a:pt x="744" y="182"/>
                    </a:lnTo>
                    <a:lnTo>
                      <a:pt x="747" y="200"/>
                    </a:lnTo>
                    <a:lnTo>
                      <a:pt x="739" y="241"/>
                    </a:lnTo>
                    <a:lnTo>
                      <a:pt x="649" y="190"/>
                    </a:lnTo>
                    <a:lnTo>
                      <a:pt x="645" y="255"/>
                    </a:lnTo>
                    <a:lnTo>
                      <a:pt x="623" y="299"/>
                    </a:lnTo>
                    <a:lnTo>
                      <a:pt x="610" y="312"/>
                    </a:lnTo>
                    <a:lnTo>
                      <a:pt x="602" y="310"/>
                    </a:lnTo>
                    <a:lnTo>
                      <a:pt x="587" y="345"/>
                    </a:lnTo>
                    <a:lnTo>
                      <a:pt x="565" y="335"/>
                    </a:lnTo>
                    <a:lnTo>
                      <a:pt x="533" y="431"/>
                    </a:lnTo>
                    <a:lnTo>
                      <a:pt x="496" y="425"/>
                    </a:lnTo>
                    <a:lnTo>
                      <a:pt x="487" y="408"/>
                    </a:lnTo>
                    <a:lnTo>
                      <a:pt x="469" y="406"/>
                    </a:lnTo>
                    <a:lnTo>
                      <a:pt x="467" y="440"/>
                    </a:lnTo>
                    <a:lnTo>
                      <a:pt x="454" y="466"/>
                    </a:lnTo>
                    <a:lnTo>
                      <a:pt x="457" y="477"/>
                    </a:lnTo>
                    <a:lnTo>
                      <a:pt x="440" y="499"/>
                    </a:lnTo>
                    <a:lnTo>
                      <a:pt x="434" y="535"/>
                    </a:lnTo>
                    <a:lnTo>
                      <a:pt x="396" y="610"/>
                    </a:lnTo>
                    <a:lnTo>
                      <a:pt x="409" y="621"/>
                    </a:lnTo>
                    <a:lnTo>
                      <a:pt x="397" y="635"/>
                    </a:lnTo>
                    <a:lnTo>
                      <a:pt x="404" y="644"/>
                    </a:lnTo>
                    <a:lnTo>
                      <a:pt x="378" y="668"/>
                    </a:lnTo>
                    <a:lnTo>
                      <a:pt x="365" y="662"/>
                    </a:lnTo>
                    <a:lnTo>
                      <a:pt x="332" y="685"/>
                    </a:lnTo>
                    <a:lnTo>
                      <a:pt x="313" y="678"/>
                    </a:lnTo>
                    <a:lnTo>
                      <a:pt x="309" y="685"/>
                    </a:lnTo>
                    <a:lnTo>
                      <a:pt x="314" y="696"/>
                    </a:lnTo>
                    <a:lnTo>
                      <a:pt x="309" y="702"/>
                    </a:lnTo>
                    <a:lnTo>
                      <a:pt x="259" y="725"/>
                    </a:lnTo>
                    <a:lnTo>
                      <a:pt x="232" y="709"/>
                    </a:lnTo>
                    <a:lnTo>
                      <a:pt x="226" y="723"/>
                    </a:lnTo>
                    <a:lnTo>
                      <a:pt x="193" y="742"/>
                    </a:lnTo>
                    <a:lnTo>
                      <a:pt x="156" y="730"/>
                    </a:lnTo>
                    <a:lnTo>
                      <a:pt x="139" y="716"/>
                    </a:lnTo>
                    <a:lnTo>
                      <a:pt x="136" y="702"/>
                    </a:lnTo>
                    <a:lnTo>
                      <a:pt x="126" y="696"/>
                    </a:lnTo>
                    <a:lnTo>
                      <a:pt x="131" y="686"/>
                    </a:lnTo>
                    <a:lnTo>
                      <a:pt x="128" y="681"/>
                    </a:lnTo>
                    <a:lnTo>
                      <a:pt x="99" y="679"/>
                    </a:lnTo>
                    <a:lnTo>
                      <a:pt x="90" y="666"/>
                    </a:lnTo>
                    <a:lnTo>
                      <a:pt x="70" y="659"/>
                    </a:lnTo>
                    <a:lnTo>
                      <a:pt x="64" y="641"/>
                    </a:lnTo>
                    <a:lnTo>
                      <a:pt x="32" y="610"/>
                    </a:lnTo>
                    <a:lnTo>
                      <a:pt x="33" y="600"/>
                    </a:lnTo>
                    <a:lnTo>
                      <a:pt x="0" y="567"/>
                    </a:lnTo>
                    <a:lnTo>
                      <a:pt x="9" y="547"/>
                    </a:lnTo>
                    <a:lnTo>
                      <a:pt x="3" y="512"/>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2" name="Freeform 61">
                <a:extLst>
                  <a:ext uri="{FF2B5EF4-FFF2-40B4-BE49-F238E27FC236}">
                    <a16:creationId xmlns:a16="http://schemas.microsoft.com/office/drawing/2014/main" id="{F9EA4C43-7A40-B680-16F3-3155DCB58E6E}"/>
                  </a:ext>
                </a:extLst>
              </p:cNvPr>
              <p:cNvSpPr>
                <a:spLocks/>
              </p:cNvSpPr>
              <p:nvPr/>
            </p:nvSpPr>
            <p:spPr bwMode="auto">
              <a:xfrm>
                <a:off x="3092" y="2284"/>
                <a:ext cx="546" cy="187"/>
              </a:xfrm>
              <a:custGeom>
                <a:avLst/>
                <a:gdLst>
                  <a:gd name="T0" fmla="*/ 1419 w 1419"/>
                  <a:gd name="T1" fmla="*/ 0 h 485"/>
                  <a:gd name="T2" fmla="*/ 1419 w 1419"/>
                  <a:gd name="T3" fmla="*/ 0 h 485"/>
                  <a:gd name="T4" fmla="*/ 1084 w 1419"/>
                  <a:gd name="T5" fmla="*/ 43 h 485"/>
                  <a:gd name="T6" fmla="*/ 612 w 1419"/>
                  <a:gd name="T7" fmla="*/ 93 h 485"/>
                  <a:gd name="T8" fmla="*/ 605 w 1419"/>
                  <a:gd name="T9" fmla="*/ 101 h 485"/>
                  <a:gd name="T10" fmla="*/ 394 w 1419"/>
                  <a:gd name="T11" fmla="*/ 119 h 485"/>
                  <a:gd name="T12" fmla="*/ 391 w 1419"/>
                  <a:gd name="T13" fmla="*/ 111 h 485"/>
                  <a:gd name="T14" fmla="*/ 354 w 1419"/>
                  <a:gd name="T15" fmla="*/ 111 h 485"/>
                  <a:gd name="T16" fmla="*/ 363 w 1419"/>
                  <a:gd name="T17" fmla="*/ 150 h 485"/>
                  <a:gd name="T18" fmla="*/ 128 w 1419"/>
                  <a:gd name="T19" fmla="*/ 166 h 485"/>
                  <a:gd name="T20" fmla="*/ 124 w 1419"/>
                  <a:gd name="T21" fmla="*/ 177 h 485"/>
                  <a:gd name="T22" fmla="*/ 118 w 1419"/>
                  <a:gd name="T23" fmla="*/ 154 h 485"/>
                  <a:gd name="T24" fmla="*/ 107 w 1419"/>
                  <a:gd name="T25" fmla="*/ 157 h 485"/>
                  <a:gd name="T26" fmla="*/ 117 w 1419"/>
                  <a:gd name="T27" fmla="*/ 193 h 485"/>
                  <a:gd name="T28" fmla="*/ 100 w 1419"/>
                  <a:gd name="T29" fmla="*/ 204 h 485"/>
                  <a:gd name="T30" fmla="*/ 112 w 1419"/>
                  <a:gd name="T31" fmla="*/ 218 h 485"/>
                  <a:gd name="T32" fmla="*/ 91 w 1419"/>
                  <a:gd name="T33" fmla="*/ 222 h 485"/>
                  <a:gd name="T34" fmla="*/ 106 w 1419"/>
                  <a:gd name="T35" fmla="*/ 244 h 485"/>
                  <a:gd name="T36" fmla="*/ 87 w 1419"/>
                  <a:gd name="T37" fmla="*/ 273 h 485"/>
                  <a:gd name="T38" fmla="*/ 99 w 1419"/>
                  <a:gd name="T39" fmla="*/ 293 h 485"/>
                  <a:gd name="T40" fmla="*/ 80 w 1419"/>
                  <a:gd name="T41" fmla="*/ 298 h 485"/>
                  <a:gd name="T42" fmla="*/ 91 w 1419"/>
                  <a:gd name="T43" fmla="*/ 306 h 485"/>
                  <a:gd name="T44" fmla="*/ 87 w 1419"/>
                  <a:gd name="T45" fmla="*/ 313 h 485"/>
                  <a:gd name="T46" fmla="*/ 53 w 1419"/>
                  <a:gd name="T47" fmla="*/ 332 h 485"/>
                  <a:gd name="T48" fmla="*/ 63 w 1419"/>
                  <a:gd name="T49" fmla="*/ 351 h 485"/>
                  <a:gd name="T50" fmla="*/ 54 w 1419"/>
                  <a:gd name="T51" fmla="*/ 360 h 485"/>
                  <a:gd name="T52" fmla="*/ 60 w 1419"/>
                  <a:gd name="T53" fmla="*/ 374 h 485"/>
                  <a:gd name="T54" fmla="*/ 45 w 1419"/>
                  <a:gd name="T55" fmla="*/ 378 h 485"/>
                  <a:gd name="T56" fmla="*/ 29 w 1419"/>
                  <a:gd name="T57" fmla="*/ 414 h 485"/>
                  <a:gd name="T58" fmla="*/ 35 w 1419"/>
                  <a:gd name="T59" fmla="*/ 459 h 485"/>
                  <a:gd name="T60" fmla="*/ 21 w 1419"/>
                  <a:gd name="T61" fmla="*/ 461 h 485"/>
                  <a:gd name="T62" fmla="*/ 16 w 1419"/>
                  <a:gd name="T63" fmla="*/ 477 h 485"/>
                  <a:gd name="T64" fmla="*/ 0 w 1419"/>
                  <a:gd name="T65" fmla="*/ 485 h 485"/>
                  <a:gd name="T66" fmla="*/ 360 w 1419"/>
                  <a:gd name="T67" fmla="*/ 464 h 485"/>
                  <a:gd name="T68" fmla="*/ 796 w 1419"/>
                  <a:gd name="T69" fmla="*/ 426 h 485"/>
                  <a:gd name="T70" fmla="*/ 1017 w 1419"/>
                  <a:gd name="T71" fmla="*/ 403 h 485"/>
                  <a:gd name="T72" fmla="*/ 1016 w 1419"/>
                  <a:gd name="T73" fmla="*/ 357 h 485"/>
                  <a:gd name="T74" fmla="*/ 1025 w 1419"/>
                  <a:gd name="T75" fmla="*/ 348 h 485"/>
                  <a:gd name="T76" fmla="*/ 1052 w 1419"/>
                  <a:gd name="T77" fmla="*/ 346 h 485"/>
                  <a:gd name="T78" fmla="*/ 1059 w 1419"/>
                  <a:gd name="T79" fmla="*/ 312 h 485"/>
                  <a:gd name="T80" fmla="*/ 1079 w 1419"/>
                  <a:gd name="T81" fmla="*/ 290 h 485"/>
                  <a:gd name="T82" fmla="*/ 1101 w 1419"/>
                  <a:gd name="T83" fmla="*/ 277 h 485"/>
                  <a:gd name="T84" fmla="*/ 1143 w 1419"/>
                  <a:gd name="T85" fmla="*/ 271 h 485"/>
                  <a:gd name="T86" fmla="*/ 1194 w 1419"/>
                  <a:gd name="T87" fmla="*/ 224 h 485"/>
                  <a:gd name="T88" fmla="*/ 1222 w 1419"/>
                  <a:gd name="T89" fmla="*/ 216 h 485"/>
                  <a:gd name="T90" fmla="*/ 1233 w 1419"/>
                  <a:gd name="T91" fmla="*/ 193 h 485"/>
                  <a:gd name="T92" fmla="*/ 1232 w 1419"/>
                  <a:gd name="T93" fmla="*/ 179 h 485"/>
                  <a:gd name="T94" fmla="*/ 1249 w 1419"/>
                  <a:gd name="T95" fmla="*/ 181 h 485"/>
                  <a:gd name="T96" fmla="*/ 1253 w 1419"/>
                  <a:gd name="T97" fmla="*/ 165 h 485"/>
                  <a:gd name="T98" fmla="*/ 1274 w 1419"/>
                  <a:gd name="T99" fmla="*/ 150 h 485"/>
                  <a:gd name="T100" fmla="*/ 1289 w 1419"/>
                  <a:gd name="T101" fmla="*/ 169 h 485"/>
                  <a:gd name="T102" fmla="*/ 1329 w 1419"/>
                  <a:gd name="T103" fmla="*/ 127 h 485"/>
                  <a:gd name="T104" fmla="*/ 1343 w 1419"/>
                  <a:gd name="T105" fmla="*/ 120 h 485"/>
                  <a:gd name="T106" fmla="*/ 1366 w 1419"/>
                  <a:gd name="T107" fmla="*/ 129 h 485"/>
                  <a:gd name="T108" fmla="*/ 1388 w 1419"/>
                  <a:gd name="T109" fmla="*/ 83 h 485"/>
                  <a:gd name="T110" fmla="*/ 1402 w 1419"/>
                  <a:gd name="T111" fmla="*/ 69 h 485"/>
                  <a:gd name="T112" fmla="*/ 1419 w 1419"/>
                  <a:gd name="T113" fmla="*/ 70 h 485"/>
                  <a:gd name="T114" fmla="*/ 1412 w 1419"/>
                  <a:gd name="T115" fmla="*/ 58 h 485"/>
                  <a:gd name="T116" fmla="*/ 1418 w 1419"/>
                  <a:gd name="T117" fmla="*/ 39 h 485"/>
                  <a:gd name="T118" fmla="*/ 1413 w 1419"/>
                  <a:gd name="T119" fmla="*/ 31 h 485"/>
                  <a:gd name="T120" fmla="*/ 1419 w 1419"/>
                  <a:gd name="T121"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19" h="485">
                    <a:moveTo>
                      <a:pt x="1419" y="0"/>
                    </a:moveTo>
                    <a:lnTo>
                      <a:pt x="1419" y="0"/>
                    </a:lnTo>
                    <a:lnTo>
                      <a:pt x="1084" y="43"/>
                    </a:lnTo>
                    <a:lnTo>
                      <a:pt x="612" y="93"/>
                    </a:lnTo>
                    <a:lnTo>
                      <a:pt x="605" y="101"/>
                    </a:lnTo>
                    <a:lnTo>
                      <a:pt x="394" y="119"/>
                    </a:lnTo>
                    <a:lnTo>
                      <a:pt x="391" y="111"/>
                    </a:lnTo>
                    <a:lnTo>
                      <a:pt x="354" y="111"/>
                    </a:lnTo>
                    <a:lnTo>
                      <a:pt x="363" y="150"/>
                    </a:lnTo>
                    <a:lnTo>
                      <a:pt x="128" y="166"/>
                    </a:lnTo>
                    <a:lnTo>
                      <a:pt x="124" y="177"/>
                    </a:lnTo>
                    <a:lnTo>
                      <a:pt x="118" y="154"/>
                    </a:lnTo>
                    <a:lnTo>
                      <a:pt x="107" y="157"/>
                    </a:lnTo>
                    <a:lnTo>
                      <a:pt x="117" y="193"/>
                    </a:lnTo>
                    <a:lnTo>
                      <a:pt x="100" y="204"/>
                    </a:lnTo>
                    <a:lnTo>
                      <a:pt x="112" y="218"/>
                    </a:lnTo>
                    <a:lnTo>
                      <a:pt x="91" y="222"/>
                    </a:lnTo>
                    <a:lnTo>
                      <a:pt x="106" y="244"/>
                    </a:lnTo>
                    <a:lnTo>
                      <a:pt x="87" y="273"/>
                    </a:lnTo>
                    <a:lnTo>
                      <a:pt x="99" y="293"/>
                    </a:lnTo>
                    <a:lnTo>
                      <a:pt x="80" y="298"/>
                    </a:lnTo>
                    <a:lnTo>
                      <a:pt x="91" y="306"/>
                    </a:lnTo>
                    <a:lnTo>
                      <a:pt x="87" y="313"/>
                    </a:lnTo>
                    <a:lnTo>
                      <a:pt x="53" y="332"/>
                    </a:lnTo>
                    <a:lnTo>
                      <a:pt x="63" y="351"/>
                    </a:lnTo>
                    <a:lnTo>
                      <a:pt x="54" y="360"/>
                    </a:lnTo>
                    <a:lnTo>
                      <a:pt x="60" y="374"/>
                    </a:lnTo>
                    <a:lnTo>
                      <a:pt x="45" y="378"/>
                    </a:lnTo>
                    <a:lnTo>
                      <a:pt x="29" y="414"/>
                    </a:lnTo>
                    <a:lnTo>
                      <a:pt x="35" y="459"/>
                    </a:lnTo>
                    <a:lnTo>
                      <a:pt x="21" y="461"/>
                    </a:lnTo>
                    <a:lnTo>
                      <a:pt x="16" y="477"/>
                    </a:lnTo>
                    <a:lnTo>
                      <a:pt x="0" y="485"/>
                    </a:lnTo>
                    <a:lnTo>
                      <a:pt x="360" y="464"/>
                    </a:lnTo>
                    <a:lnTo>
                      <a:pt x="796" y="426"/>
                    </a:lnTo>
                    <a:lnTo>
                      <a:pt x="1017" y="403"/>
                    </a:lnTo>
                    <a:lnTo>
                      <a:pt x="1016" y="357"/>
                    </a:lnTo>
                    <a:lnTo>
                      <a:pt x="1025" y="348"/>
                    </a:lnTo>
                    <a:lnTo>
                      <a:pt x="1052" y="346"/>
                    </a:lnTo>
                    <a:lnTo>
                      <a:pt x="1059" y="312"/>
                    </a:lnTo>
                    <a:lnTo>
                      <a:pt x="1079" y="290"/>
                    </a:lnTo>
                    <a:lnTo>
                      <a:pt x="1101" y="277"/>
                    </a:lnTo>
                    <a:lnTo>
                      <a:pt x="1143" y="271"/>
                    </a:lnTo>
                    <a:lnTo>
                      <a:pt x="1194" y="224"/>
                    </a:lnTo>
                    <a:lnTo>
                      <a:pt x="1222" y="216"/>
                    </a:lnTo>
                    <a:lnTo>
                      <a:pt x="1233" y="193"/>
                    </a:lnTo>
                    <a:lnTo>
                      <a:pt x="1232" y="179"/>
                    </a:lnTo>
                    <a:lnTo>
                      <a:pt x="1249" y="181"/>
                    </a:lnTo>
                    <a:lnTo>
                      <a:pt x="1253" y="165"/>
                    </a:lnTo>
                    <a:lnTo>
                      <a:pt x="1274" y="150"/>
                    </a:lnTo>
                    <a:lnTo>
                      <a:pt x="1289" y="169"/>
                    </a:lnTo>
                    <a:lnTo>
                      <a:pt x="1329" y="127"/>
                    </a:lnTo>
                    <a:lnTo>
                      <a:pt x="1343" y="120"/>
                    </a:lnTo>
                    <a:lnTo>
                      <a:pt x="1366" y="129"/>
                    </a:lnTo>
                    <a:lnTo>
                      <a:pt x="1388" y="83"/>
                    </a:lnTo>
                    <a:lnTo>
                      <a:pt x="1402" y="69"/>
                    </a:lnTo>
                    <a:lnTo>
                      <a:pt x="1419" y="70"/>
                    </a:lnTo>
                    <a:lnTo>
                      <a:pt x="1412" y="58"/>
                    </a:lnTo>
                    <a:lnTo>
                      <a:pt x="1418" y="39"/>
                    </a:lnTo>
                    <a:lnTo>
                      <a:pt x="1413" y="31"/>
                    </a:lnTo>
                    <a:lnTo>
                      <a:pt x="1419" y="0"/>
                    </a:lnTo>
                    <a:close/>
                  </a:path>
                </a:pathLst>
              </a:custGeom>
              <a:solidFill>
                <a:srgbClr val="99C62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3" name="Freeform 62">
                <a:extLst>
                  <a:ext uri="{FF2B5EF4-FFF2-40B4-BE49-F238E27FC236}">
                    <a16:creationId xmlns:a16="http://schemas.microsoft.com/office/drawing/2014/main" id="{AAFC03A7-C70E-FEA7-387B-66D94F898D3D}"/>
                  </a:ext>
                </a:extLst>
              </p:cNvPr>
              <p:cNvSpPr>
                <a:spLocks/>
              </p:cNvSpPr>
              <p:nvPr/>
            </p:nvSpPr>
            <p:spPr bwMode="auto">
              <a:xfrm>
                <a:off x="3092" y="2284"/>
                <a:ext cx="546" cy="187"/>
              </a:xfrm>
              <a:custGeom>
                <a:avLst/>
                <a:gdLst>
                  <a:gd name="T0" fmla="*/ 1419 w 1419"/>
                  <a:gd name="T1" fmla="*/ 0 h 485"/>
                  <a:gd name="T2" fmla="*/ 1419 w 1419"/>
                  <a:gd name="T3" fmla="*/ 0 h 485"/>
                  <a:gd name="T4" fmla="*/ 1084 w 1419"/>
                  <a:gd name="T5" fmla="*/ 43 h 485"/>
                  <a:gd name="T6" fmla="*/ 612 w 1419"/>
                  <a:gd name="T7" fmla="*/ 93 h 485"/>
                  <a:gd name="T8" fmla="*/ 605 w 1419"/>
                  <a:gd name="T9" fmla="*/ 101 h 485"/>
                  <a:gd name="T10" fmla="*/ 394 w 1419"/>
                  <a:gd name="T11" fmla="*/ 119 h 485"/>
                  <a:gd name="T12" fmla="*/ 391 w 1419"/>
                  <a:gd name="T13" fmla="*/ 111 h 485"/>
                  <a:gd name="T14" fmla="*/ 354 w 1419"/>
                  <a:gd name="T15" fmla="*/ 111 h 485"/>
                  <a:gd name="T16" fmla="*/ 363 w 1419"/>
                  <a:gd name="T17" fmla="*/ 150 h 485"/>
                  <a:gd name="T18" fmla="*/ 128 w 1419"/>
                  <a:gd name="T19" fmla="*/ 166 h 485"/>
                  <a:gd name="T20" fmla="*/ 124 w 1419"/>
                  <a:gd name="T21" fmla="*/ 177 h 485"/>
                  <a:gd name="T22" fmla="*/ 118 w 1419"/>
                  <a:gd name="T23" fmla="*/ 154 h 485"/>
                  <a:gd name="T24" fmla="*/ 107 w 1419"/>
                  <a:gd name="T25" fmla="*/ 157 h 485"/>
                  <a:gd name="T26" fmla="*/ 117 w 1419"/>
                  <a:gd name="T27" fmla="*/ 193 h 485"/>
                  <a:gd name="T28" fmla="*/ 100 w 1419"/>
                  <a:gd name="T29" fmla="*/ 204 h 485"/>
                  <a:gd name="T30" fmla="*/ 112 w 1419"/>
                  <a:gd name="T31" fmla="*/ 218 h 485"/>
                  <a:gd name="T32" fmla="*/ 91 w 1419"/>
                  <a:gd name="T33" fmla="*/ 222 h 485"/>
                  <a:gd name="T34" fmla="*/ 106 w 1419"/>
                  <a:gd name="T35" fmla="*/ 244 h 485"/>
                  <a:gd name="T36" fmla="*/ 87 w 1419"/>
                  <a:gd name="T37" fmla="*/ 273 h 485"/>
                  <a:gd name="T38" fmla="*/ 99 w 1419"/>
                  <a:gd name="T39" fmla="*/ 293 h 485"/>
                  <a:gd name="T40" fmla="*/ 80 w 1419"/>
                  <a:gd name="T41" fmla="*/ 298 h 485"/>
                  <a:gd name="T42" fmla="*/ 91 w 1419"/>
                  <a:gd name="T43" fmla="*/ 306 h 485"/>
                  <a:gd name="T44" fmla="*/ 87 w 1419"/>
                  <a:gd name="T45" fmla="*/ 313 h 485"/>
                  <a:gd name="T46" fmla="*/ 53 w 1419"/>
                  <a:gd name="T47" fmla="*/ 332 h 485"/>
                  <a:gd name="T48" fmla="*/ 63 w 1419"/>
                  <a:gd name="T49" fmla="*/ 351 h 485"/>
                  <a:gd name="T50" fmla="*/ 54 w 1419"/>
                  <a:gd name="T51" fmla="*/ 360 h 485"/>
                  <a:gd name="T52" fmla="*/ 60 w 1419"/>
                  <a:gd name="T53" fmla="*/ 374 h 485"/>
                  <a:gd name="T54" fmla="*/ 45 w 1419"/>
                  <a:gd name="T55" fmla="*/ 378 h 485"/>
                  <a:gd name="T56" fmla="*/ 29 w 1419"/>
                  <a:gd name="T57" fmla="*/ 414 h 485"/>
                  <a:gd name="T58" fmla="*/ 35 w 1419"/>
                  <a:gd name="T59" fmla="*/ 459 h 485"/>
                  <a:gd name="T60" fmla="*/ 21 w 1419"/>
                  <a:gd name="T61" fmla="*/ 461 h 485"/>
                  <a:gd name="T62" fmla="*/ 16 w 1419"/>
                  <a:gd name="T63" fmla="*/ 477 h 485"/>
                  <a:gd name="T64" fmla="*/ 0 w 1419"/>
                  <a:gd name="T65" fmla="*/ 485 h 485"/>
                  <a:gd name="T66" fmla="*/ 360 w 1419"/>
                  <a:gd name="T67" fmla="*/ 464 h 485"/>
                  <a:gd name="T68" fmla="*/ 796 w 1419"/>
                  <a:gd name="T69" fmla="*/ 426 h 485"/>
                  <a:gd name="T70" fmla="*/ 1017 w 1419"/>
                  <a:gd name="T71" fmla="*/ 403 h 485"/>
                  <a:gd name="T72" fmla="*/ 1016 w 1419"/>
                  <a:gd name="T73" fmla="*/ 357 h 485"/>
                  <a:gd name="T74" fmla="*/ 1025 w 1419"/>
                  <a:gd name="T75" fmla="*/ 348 h 485"/>
                  <a:gd name="T76" fmla="*/ 1052 w 1419"/>
                  <a:gd name="T77" fmla="*/ 346 h 485"/>
                  <a:gd name="T78" fmla="*/ 1059 w 1419"/>
                  <a:gd name="T79" fmla="*/ 312 h 485"/>
                  <a:gd name="T80" fmla="*/ 1079 w 1419"/>
                  <a:gd name="T81" fmla="*/ 290 h 485"/>
                  <a:gd name="T82" fmla="*/ 1101 w 1419"/>
                  <a:gd name="T83" fmla="*/ 277 h 485"/>
                  <a:gd name="T84" fmla="*/ 1143 w 1419"/>
                  <a:gd name="T85" fmla="*/ 271 h 485"/>
                  <a:gd name="T86" fmla="*/ 1194 w 1419"/>
                  <a:gd name="T87" fmla="*/ 224 h 485"/>
                  <a:gd name="T88" fmla="*/ 1222 w 1419"/>
                  <a:gd name="T89" fmla="*/ 216 h 485"/>
                  <a:gd name="T90" fmla="*/ 1233 w 1419"/>
                  <a:gd name="T91" fmla="*/ 193 h 485"/>
                  <a:gd name="T92" fmla="*/ 1232 w 1419"/>
                  <a:gd name="T93" fmla="*/ 179 h 485"/>
                  <a:gd name="T94" fmla="*/ 1249 w 1419"/>
                  <a:gd name="T95" fmla="*/ 181 h 485"/>
                  <a:gd name="T96" fmla="*/ 1253 w 1419"/>
                  <a:gd name="T97" fmla="*/ 165 h 485"/>
                  <a:gd name="T98" fmla="*/ 1274 w 1419"/>
                  <a:gd name="T99" fmla="*/ 150 h 485"/>
                  <a:gd name="T100" fmla="*/ 1289 w 1419"/>
                  <a:gd name="T101" fmla="*/ 169 h 485"/>
                  <a:gd name="T102" fmla="*/ 1329 w 1419"/>
                  <a:gd name="T103" fmla="*/ 127 h 485"/>
                  <a:gd name="T104" fmla="*/ 1343 w 1419"/>
                  <a:gd name="T105" fmla="*/ 120 h 485"/>
                  <a:gd name="T106" fmla="*/ 1366 w 1419"/>
                  <a:gd name="T107" fmla="*/ 129 h 485"/>
                  <a:gd name="T108" fmla="*/ 1388 w 1419"/>
                  <a:gd name="T109" fmla="*/ 83 h 485"/>
                  <a:gd name="T110" fmla="*/ 1402 w 1419"/>
                  <a:gd name="T111" fmla="*/ 69 h 485"/>
                  <a:gd name="T112" fmla="*/ 1419 w 1419"/>
                  <a:gd name="T113" fmla="*/ 70 h 485"/>
                  <a:gd name="T114" fmla="*/ 1412 w 1419"/>
                  <a:gd name="T115" fmla="*/ 58 h 485"/>
                  <a:gd name="T116" fmla="*/ 1418 w 1419"/>
                  <a:gd name="T117" fmla="*/ 39 h 485"/>
                  <a:gd name="T118" fmla="*/ 1413 w 1419"/>
                  <a:gd name="T119" fmla="*/ 31 h 485"/>
                  <a:gd name="T120" fmla="*/ 1419 w 1419"/>
                  <a:gd name="T121"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19" h="485">
                    <a:moveTo>
                      <a:pt x="1419" y="0"/>
                    </a:moveTo>
                    <a:lnTo>
                      <a:pt x="1419" y="0"/>
                    </a:lnTo>
                    <a:lnTo>
                      <a:pt x="1084" y="43"/>
                    </a:lnTo>
                    <a:lnTo>
                      <a:pt x="612" y="93"/>
                    </a:lnTo>
                    <a:lnTo>
                      <a:pt x="605" y="101"/>
                    </a:lnTo>
                    <a:lnTo>
                      <a:pt x="394" y="119"/>
                    </a:lnTo>
                    <a:lnTo>
                      <a:pt x="391" y="111"/>
                    </a:lnTo>
                    <a:lnTo>
                      <a:pt x="354" y="111"/>
                    </a:lnTo>
                    <a:lnTo>
                      <a:pt x="363" y="150"/>
                    </a:lnTo>
                    <a:lnTo>
                      <a:pt x="128" y="166"/>
                    </a:lnTo>
                    <a:lnTo>
                      <a:pt x="124" y="177"/>
                    </a:lnTo>
                    <a:lnTo>
                      <a:pt x="118" y="154"/>
                    </a:lnTo>
                    <a:lnTo>
                      <a:pt x="107" y="157"/>
                    </a:lnTo>
                    <a:lnTo>
                      <a:pt x="117" y="193"/>
                    </a:lnTo>
                    <a:lnTo>
                      <a:pt x="100" y="204"/>
                    </a:lnTo>
                    <a:lnTo>
                      <a:pt x="112" y="218"/>
                    </a:lnTo>
                    <a:lnTo>
                      <a:pt x="91" y="222"/>
                    </a:lnTo>
                    <a:lnTo>
                      <a:pt x="106" y="244"/>
                    </a:lnTo>
                    <a:lnTo>
                      <a:pt x="87" y="273"/>
                    </a:lnTo>
                    <a:lnTo>
                      <a:pt x="99" y="293"/>
                    </a:lnTo>
                    <a:lnTo>
                      <a:pt x="80" y="298"/>
                    </a:lnTo>
                    <a:lnTo>
                      <a:pt x="91" y="306"/>
                    </a:lnTo>
                    <a:lnTo>
                      <a:pt x="87" y="313"/>
                    </a:lnTo>
                    <a:lnTo>
                      <a:pt x="53" y="332"/>
                    </a:lnTo>
                    <a:lnTo>
                      <a:pt x="63" y="351"/>
                    </a:lnTo>
                    <a:lnTo>
                      <a:pt x="54" y="360"/>
                    </a:lnTo>
                    <a:lnTo>
                      <a:pt x="60" y="374"/>
                    </a:lnTo>
                    <a:lnTo>
                      <a:pt x="45" y="378"/>
                    </a:lnTo>
                    <a:lnTo>
                      <a:pt x="29" y="414"/>
                    </a:lnTo>
                    <a:lnTo>
                      <a:pt x="35" y="459"/>
                    </a:lnTo>
                    <a:lnTo>
                      <a:pt x="21" y="461"/>
                    </a:lnTo>
                    <a:lnTo>
                      <a:pt x="16" y="477"/>
                    </a:lnTo>
                    <a:lnTo>
                      <a:pt x="0" y="485"/>
                    </a:lnTo>
                    <a:lnTo>
                      <a:pt x="360" y="464"/>
                    </a:lnTo>
                    <a:lnTo>
                      <a:pt x="796" y="426"/>
                    </a:lnTo>
                    <a:lnTo>
                      <a:pt x="1017" y="403"/>
                    </a:lnTo>
                    <a:lnTo>
                      <a:pt x="1016" y="357"/>
                    </a:lnTo>
                    <a:lnTo>
                      <a:pt x="1025" y="348"/>
                    </a:lnTo>
                    <a:lnTo>
                      <a:pt x="1052" y="346"/>
                    </a:lnTo>
                    <a:lnTo>
                      <a:pt x="1059" y="312"/>
                    </a:lnTo>
                    <a:lnTo>
                      <a:pt x="1079" y="290"/>
                    </a:lnTo>
                    <a:lnTo>
                      <a:pt x="1101" y="277"/>
                    </a:lnTo>
                    <a:lnTo>
                      <a:pt x="1143" y="271"/>
                    </a:lnTo>
                    <a:lnTo>
                      <a:pt x="1194" y="224"/>
                    </a:lnTo>
                    <a:lnTo>
                      <a:pt x="1222" y="216"/>
                    </a:lnTo>
                    <a:lnTo>
                      <a:pt x="1233" y="193"/>
                    </a:lnTo>
                    <a:lnTo>
                      <a:pt x="1232" y="179"/>
                    </a:lnTo>
                    <a:lnTo>
                      <a:pt x="1249" y="181"/>
                    </a:lnTo>
                    <a:lnTo>
                      <a:pt x="1253" y="165"/>
                    </a:lnTo>
                    <a:lnTo>
                      <a:pt x="1274" y="150"/>
                    </a:lnTo>
                    <a:lnTo>
                      <a:pt x="1289" y="169"/>
                    </a:lnTo>
                    <a:lnTo>
                      <a:pt x="1329" y="127"/>
                    </a:lnTo>
                    <a:lnTo>
                      <a:pt x="1343" y="120"/>
                    </a:lnTo>
                    <a:lnTo>
                      <a:pt x="1366" y="129"/>
                    </a:lnTo>
                    <a:lnTo>
                      <a:pt x="1388" y="83"/>
                    </a:lnTo>
                    <a:lnTo>
                      <a:pt x="1402" y="69"/>
                    </a:lnTo>
                    <a:lnTo>
                      <a:pt x="1419" y="70"/>
                    </a:lnTo>
                    <a:lnTo>
                      <a:pt x="1412" y="58"/>
                    </a:lnTo>
                    <a:lnTo>
                      <a:pt x="1418" y="39"/>
                    </a:lnTo>
                    <a:lnTo>
                      <a:pt x="1413" y="31"/>
                    </a:lnTo>
                    <a:lnTo>
                      <a:pt x="1419" y="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4" name="Freeform 63">
                <a:extLst>
                  <a:ext uri="{FF2B5EF4-FFF2-40B4-BE49-F238E27FC236}">
                    <a16:creationId xmlns:a16="http://schemas.microsoft.com/office/drawing/2014/main" id="{5366372D-513E-BA1D-ADF8-AAFF03021C88}"/>
                  </a:ext>
                </a:extLst>
              </p:cNvPr>
              <p:cNvSpPr>
                <a:spLocks/>
              </p:cNvSpPr>
              <p:nvPr/>
            </p:nvSpPr>
            <p:spPr bwMode="auto">
              <a:xfrm>
                <a:off x="3294" y="2756"/>
                <a:ext cx="574" cy="442"/>
              </a:xfrm>
              <a:custGeom>
                <a:avLst/>
                <a:gdLst>
                  <a:gd name="T0" fmla="*/ 45 w 1492"/>
                  <a:gd name="T1" fmla="*/ 199 h 1146"/>
                  <a:gd name="T2" fmla="*/ 88 w 1492"/>
                  <a:gd name="T3" fmla="*/ 166 h 1146"/>
                  <a:gd name="T4" fmla="*/ 108 w 1492"/>
                  <a:gd name="T5" fmla="*/ 151 h 1146"/>
                  <a:gd name="T6" fmla="*/ 102 w 1492"/>
                  <a:gd name="T7" fmla="*/ 184 h 1146"/>
                  <a:gd name="T8" fmla="*/ 248 w 1492"/>
                  <a:gd name="T9" fmla="*/ 159 h 1146"/>
                  <a:gd name="T10" fmla="*/ 237 w 1492"/>
                  <a:gd name="T11" fmla="*/ 176 h 1146"/>
                  <a:gd name="T12" fmla="*/ 388 w 1492"/>
                  <a:gd name="T13" fmla="*/ 242 h 1146"/>
                  <a:gd name="T14" fmla="*/ 440 w 1492"/>
                  <a:gd name="T15" fmla="*/ 297 h 1146"/>
                  <a:gd name="T16" fmla="*/ 575 w 1492"/>
                  <a:gd name="T17" fmla="*/ 239 h 1146"/>
                  <a:gd name="T18" fmla="*/ 598 w 1492"/>
                  <a:gd name="T19" fmla="*/ 234 h 1146"/>
                  <a:gd name="T20" fmla="*/ 615 w 1492"/>
                  <a:gd name="T21" fmla="*/ 202 h 1146"/>
                  <a:gd name="T22" fmla="*/ 695 w 1492"/>
                  <a:gd name="T23" fmla="*/ 206 h 1146"/>
                  <a:gd name="T24" fmla="*/ 776 w 1492"/>
                  <a:gd name="T25" fmla="*/ 266 h 1146"/>
                  <a:gd name="T26" fmla="*/ 799 w 1492"/>
                  <a:gd name="T27" fmla="*/ 304 h 1146"/>
                  <a:gd name="T28" fmla="*/ 902 w 1492"/>
                  <a:gd name="T29" fmla="*/ 365 h 1146"/>
                  <a:gd name="T30" fmla="*/ 943 w 1492"/>
                  <a:gd name="T31" fmla="*/ 632 h 1146"/>
                  <a:gd name="T32" fmla="*/ 961 w 1492"/>
                  <a:gd name="T33" fmla="*/ 634 h 1146"/>
                  <a:gd name="T34" fmla="*/ 975 w 1492"/>
                  <a:gd name="T35" fmla="*/ 605 h 1146"/>
                  <a:gd name="T36" fmla="*/ 980 w 1492"/>
                  <a:gd name="T37" fmla="*/ 691 h 1146"/>
                  <a:gd name="T38" fmla="*/ 1067 w 1492"/>
                  <a:gd name="T39" fmla="*/ 819 h 1146"/>
                  <a:gd name="T40" fmla="*/ 1098 w 1492"/>
                  <a:gd name="T41" fmla="*/ 808 h 1146"/>
                  <a:gd name="T42" fmla="*/ 1130 w 1492"/>
                  <a:gd name="T43" fmla="*/ 857 h 1146"/>
                  <a:gd name="T44" fmla="*/ 1126 w 1492"/>
                  <a:gd name="T45" fmla="*/ 876 h 1146"/>
                  <a:gd name="T46" fmla="*/ 1160 w 1492"/>
                  <a:gd name="T47" fmla="*/ 928 h 1146"/>
                  <a:gd name="T48" fmla="*/ 1212 w 1492"/>
                  <a:gd name="T49" fmla="*/ 1006 h 1146"/>
                  <a:gd name="T50" fmla="*/ 1263 w 1492"/>
                  <a:gd name="T51" fmla="*/ 1019 h 1146"/>
                  <a:gd name="T52" fmla="*/ 1313 w 1492"/>
                  <a:gd name="T53" fmla="*/ 1130 h 1146"/>
                  <a:gd name="T54" fmla="*/ 1333 w 1492"/>
                  <a:gd name="T55" fmla="*/ 1146 h 1146"/>
                  <a:gd name="T56" fmla="*/ 1450 w 1492"/>
                  <a:gd name="T57" fmla="*/ 1099 h 1146"/>
                  <a:gd name="T58" fmla="*/ 1490 w 1492"/>
                  <a:gd name="T59" fmla="*/ 1080 h 1146"/>
                  <a:gd name="T60" fmla="*/ 1492 w 1492"/>
                  <a:gd name="T61" fmla="*/ 927 h 1146"/>
                  <a:gd name="T62" fmla="*/ 1330 w 1492"/>
                  <a:gd name="T63" fmla="*/ 517 h 1146"/>
                  <a:gd name="T64" fmla="*/ 1212 w 1492"/>
                  <a:gd name="T65" fmla="*/ 303 h 1146"/>
                  <a:gd name="T66" fmla="*/ 1095 w 1492"/>
                  <a:gd name="T67" fmla="*/ 10 h 1146"/>
                  <a:gd name="T68" fmla="*/ 1000 w 1492"/>
                  <a:gd name="T69" fmla="*/ 19 h 1146"/>
                  <a:gd name="T70" fmla="*/ 1010 w 1492"/>
                  <a:gd name="T71" fmla="*/ 94 h 1146"/>
                  <a:gd name="T72" fmla="*/ 979 w 1492"/>
                  <a:gd name="T73" fmla="*/ 89 h 1146"/>
                  <a:gd name="T74" fmla="*/ 496 w 1492"/>
                  <a:gd name="T75" fmla="*/ 85 h 1146"/>
                  <a:gd name="T76" fmla="*/ 465 w 1492"/>
                  <a:gd name="T77" fmla="*/ 29 h 1146"/>
                  <a:gd name="T78" fmla="*/ 0 w 1492"/>
                  <a:gd name="T79" fmla="*/ 101 h 1146"/>
                  <a:gd name="T80" fmla="*/ 38 w 1492"/>
                  <a:gd name="T81" fmla="*/ 167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92" h="1146">
                    <a:moveTo>
                      <a:pt x="45" y="199"/>
                    </a:moveTo>
                    <a:lnTo>
                      <a:pt x="45" y="199"/>
                    </a:lnTo>
                    <a:lnTo>
                      <a:pt x="71" y="170"/>
                    </a:lnTo>
                    <a:lnTo>
                      <a:pt x="88" y="166"/>
                    </a:lnTo>
                    <a:lnTo>
                      <a:pt x="103" y="151"/>
                    </a:lnTo>
                    <a:lnTo>
                      <a:pt x="108" y="151"/>
                    </a:lnTo>
                    <a:lnTo>
                      <a:pt x="109" y="159"/>
                    </a:lnTo>
                    <a:lnTo>
                      <a:pt x="102" y="184"/>
                    </a:lnTo>
                    <a:lnTo>
                      <a:pt x="232" y="155"/>
                    </a:lnTo>
                    <a:lnTo>
                      <a:pt x="248" y="159"/>
                    </a:lnTo>
                    <a:lnTo>
                      <a:pt x="247" y="171"/>
                    </a:lnTo>
                    <a:lnTo>
                      <a:pt x="237" y="176"/>
                    </a:lnTo>
                    <a:lnTo>
                      <a:pt x="239" y="181"/>
                    </a:lnTo>
                    <a:lnTo>
                      <a:pt x="388" y="242"/>
                    </a:lnTo>
                    <a:lnTo>
                      <a:pt x="425" y="287"/>
                    </a:lnTo>
                    <a:lnTo>
                      <a:pt x="440" y="297"/>
                    </a:lnTo>
                    <a:lnTo>
                      <a:pt x="532" y="269"/>
                    </a:lnTo>
                    <a:lnTo>
                      <a:pt x="575" y="239"/>
                    </a:lnTo>
                    <a:lnTo>
                      <a:pt x="595" y="236"/>
                    </a:lnTo>
                    <a:lnTo>
                      <a:pt x="598" y="234"/>
                    </a:lnTo>
                    <a:lnTo>
                      <a:pt x="598" y="217"/>
                    </a:lnTo>
                    <a:lnTo>
                      <a:pt x="615" y="202"/>
                    </a:lnTo>
                    <a:lnTo>
                      <a:pt x="661" y="198"/>
                    </a:lnTo>
                    <a:lnTo>
                      <a:pt x="695" y="206"/>
                    </a:lnTo>
                    <a:lnTo>
                      <a:pt x="757" y="260"/>
                    </a:lnTo>
                    <a:lnTo>
                      <a:pt x="776" y="266"/>
                    </a:lnTo>
                    <a:lnTo>
                      <a:pt x="781" y="298"/>
                    </a:lnTo>
                    <a:lnTo>
                      <a:pt x="799" y="304"/>
                    </a:lnTo>
                    <a:lnTo>
                      <a:pt x="838" y="342"/>
                    </a:lnTo>
                    <a:lnTo>
                      <a:pt x="902" y="365"/>
                    </a:lnTo>
                    <a:lnTo>
                      <a:pt x="912" y="376"/>
                    </a:lnTo>
                    <a:lnTo>
                      <a:pt x="943" y="632"/>
                    </a:lnTo>
                    <a:lnTo>
                      <a:pt x="946" y="635"/>
                    </a:lnTo>
                    <a:lnTo>
                      <a:pt x="961" y="634"/>
                    </a:lnTo>
                    <a:lnTo>
                      <a:pt x="960" y="602"/>
                    </a:lnTo>
                    <a:lnTo>
                      <a:pt x="975" y="605"/>
                    </a:lnTo>
                    <a:lnTo>
                      <a:pt x="991" y="616"/>
                    </a:lnTo>
                    <a:lnTo>
                      <a:pt x="980" y="691"/>
                    </a:lnTo>
                    <a:lnTo>
                      <a:pt x="989" y="726"/>
                    </a:lnTo>
                    <a:lnTo>
                      <a:pt x="1067" y="819"/>
                    </a:lnTo>
                    <a:lnTo>
                      <a:pt x="1074" y="821"/>
                    </a:lnTo>
                    <a:lnTo>
                      <a:pt x="1098" y="808"/>
                    </a:lnTo>
                    <a:lnTo>
                      <a:pt x="1114" y="864"/>
                    </a:lnTo>
                    <a:lnTo>
                      <a:pt x="1130" y="857"/>
                    </a:lnTo>
                    <a:lnTo>
                      <a:pt x="1133" y="859"/>
                    </a:lnTo>
                    <a:lnTo>
                      <a:pt x="1126" y="876"/>
                    </a:lnTo>
                    <a:lnTo>
                      <a:pt x="1125" y="889"/>
                    </a:lnTo>
                    <a:lnTo>
                      <a:pt x="1160" y="928"/>
                    </a:lnTo>
                    <a:lnTo>
                      <a:pt x="1192" y="990"/>
                    </a:lnTo>
                    <a:lnTo>
                      <a:pt x="1212" y="1006"/>
                    </a:lnTo>
                    <a:lnTo>
                      <a:pt x="1241" y="1004"/>
                    </a:lnTo>
                    <a:lnTo>
                      <a:pt x="1263" y="1019"/>
                    </a:lnTo>
                    <a:lnTo>
                      <a:pt x="1308" y="1087"/>
                    </a:lnTo>
                    <a:lnTo>
                      <a:pt x="1313" y="1130"/>
                    </a:lnTo>
                    <a:lnTo>
                      <a:pt x="1317" y="1137"/>
                    </a:lnTo>
                    <a:lnTo>
                      <a:pt x="1333" y="1146"/>
                    </a:lnTo>
                    <a:lnTo>
                      <a:pt x="1410" y="1126"/>
                    </a:lnTo>
                    <a:lnTo>
                      <a:pt x="1450" y="1099"/>
                    </a:lnTo>
                    <a:lnTo>
                      <a:pt x="1478" y="1107"/>
                    </a:lnTo>
                    <a:lnTo>
                      <a:pt x="1490" y="1080"/>
                    </a:lnTo>
                    <a:lnTo>
                      <a:pt x="1472" y="1069"/>
                    </a:lnTo>
                    <a:lnTo>
                      <a:pt x="1492" y="927"/>
                    </a:lnTo>
                    <a:lnTo>
                      <a:pt x="1465" y="748"/>
                    </a:lnTo>
                    <a:lnTo>
                      <a:pt x="1330" y="517"/>
                    </a:lnTo>
                    <a:lnTo>
                      <a:pt x="1316" y="431"/>
                    </a:lnTo>
                    <a:lnTo>
                      <a:pt x="1212" y="303"/>
                    </a:lnTo>
                    <a:lnTo>
                      <a:pt x="1090" y="30"/>
                    </a:lnTo>
                    <a:lnTo>
                      <a:pt x="1095" y="10"/>
                    </a:lnTo>
                    <a:lnTo>
                      <a:pt x="1012" y="0"/>
                    </a:lnTo>
                    <a:lnTo>
                      <a:pt x="1000" y="19"/>
                    </a:lnTo>
                    <a:lnTo>
                      <a:pt x="1011" y="53"/>
                    </a:lnTo>
                    <a:lnTo>
                      <a:pt x="1010" y="94"/>
                    </a:lnTo>
                    <a:lnTo>
                      <a:pt x="988" y="99"/>
                    </a:lnTo>
                    <a:lnTo>
                      <a:pt x="979" y="89"/>
                    </a:lnTo>
                    <a:lnTo>
                      <a:pt x="971" y="59"/>
                    </a:lnTo>
                    <a:lnTo>
                      <a:pt x="496" y="85"/>
                    </a:lnTo>
                    <a:lnTo>
                      <a:pt x="478" y="64"/>
                    </a:lnTo>
                    <a:lnTo>
                      <a:pt x="465" y="29"/>
                    </a:lnTo>
                    <a:lnTo>
                      <a:pt x="1" y="71"/>
                    </a:lnTo>
                    <a:lnTo>
                      <a:pt x="0" y="101"/>
                    </a:lnTo>
                    <a:lnTo>
                      <a:pt x="44" y="140"/>
                    </a:lnTo>
                    <a:lnTo>
                      <a:pt x="38" y="167"/>
                    </a:lnTo>
                    <a:lnTo>
                      <a:pt x="45" y="199"/>
                    </a:lnTo>
                    <a:close/>
                  </a:path>
                </a:pathLst>
              </a:custGeom>
              <a:solidFill>
                <a:srgbClr val="99C62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5" name="Freeform 64">
                <a:extLst>
                  <a:ext uri="{FF2B5EF4-FFF2-40B4-BE49-F238E27FC236}">
                    <a16:creationId xmlns:a16="http://schemas.microsoft.com/office/drawing/2014/main" id="{0BB36765-97E6-91C3-EB71-FF853C165580}"/>
                  </a:ext>
                </a:extLst>
              </p:cNvPr>
              <p:cNvSpPr>
                <a:spLocks/>
              </p:cNvSpPr>
              <p:nvPr/>
            </p:nvSpPr>
            <p:spPr bwMode="auto">
              <a:xfrm>
                <a:off x="3294" y="2756"/>
                <a:ext cx="574" cy="442"/>
              </a:xfrm>
              <a:custGeom>
                <a:avLst/>
                <a:gdLst>
                  <a:gd name="T0" fmla="*/ 45 w 1492"/>
                  <a:gd name="T1" fmla="*/ 199 h 1146"/>
                  <a:gd name="T2" fmla="*/ 88 w 1492"/>
                  <a:gd name="T3" fmla="*/ 166 h 1146"/>
                  <a:gd name="T4" fmla="*/ 108 w 1492"/>
                  <a:gd name="T5" fmla="*/ 151 h 1146"/>
                  <a:gd name="T6" fmla="*/ 102 w 1492"/>
                  <a:gd name="T7" fmla="*/ 184 h 1146"/>
                  <a:gd name="T8" fmla="*/ 248 w 1492"/>
                  <a:gd name="T9" fmla="*/ 159 h 1146"/>
                  <a:gd name="T10" fmla="*/ 237 w 1492"/>
                  <a:gd name="T11" fmla="*/ 176 h 1146"/>
                  <a:gd name="T12" fmla="*/ 388 w 1492"/>
                  <a:gd name="T13" fmla="*/ 242 h 1146"/>
                  <a:gd name="T14" fmla="*/ 440 w 1492"/>
                  <a:gd name="T15" fmla="*/ 297 h 1146"/>
                  <a:gd name="T16" fmla="*/ 575 w 1492"/>
                  <a:gd name="T17" fmla="*/ 239 h 1146"/>
                  <a:gd name="T18" fmla="*/ 598 w 1492"/>
                  <a:gd name="T19" fmla="*/ 234 h 1146"/>
                  <a:gd name="T20" fmla="*/ 615 w 1492"/>
                  <a:gd name="T21" fmla="*/ 202 h 1146"/>
                  <a:gd name="T22" fmla="*/ 695 w 1492"/>
                  <a:gd name="T23" fmla="*/ 206 h 1146"/>
                  <a:gd name="T24" fmla="*/ 776 w 1492"/>
                  <a:gd name="T25" fmla="*/ 266 h 1146"/>
                  <a:gd name="T26" fmla="*/ 799 w 1492"/>
                  <a:gd name="T27" fmla="*/ 304 h 1146"/>
                  <a:gd name="T28" fmla="*/ 902 w 1492"/>
                  <a:gd name="T29" fmla="*/ 365 h 1146"/>
                  <a:gd name="T30" fmla="*/ 943 w 1492"/>
                  <a:gd name="T31" fmla="*/ 632 h 1146"/>
                  <a:gd name="T32" fmla="*/ 961 w 1492"/>
                  <a:gd name="T33" fmla="*/ 634 h 1146"/>
                  <a:gd name="T34" fmla="*/ 975 w 1492"/>
                  <a:gd name="T35" fmla="*/ 605 h 1146"/>
                  <a:gd name="T36" fmla="*/ 980 w 1492"/>
                  <a:gd name="T37" fmla="*/ 691 h 1146"/>
                  <a:gd name="T38" fmla="*/ 1067 w 1492"/>
                  <a:gd name="T39" fmla="*/ 819 h 1146"/>
                  <a:gd name="T40" fmla="*/ 1098 w 1492"/>
                  <a:gd name="T41" fmla="*/ 808 h 1146"/>
                  <a:gd name="T42" fmla="*/ 1130 w 1492"/>
                  <a:gd name="T43" fmla="*/ 857 h 1146"/>
                  <a:gd name="T44" fmla="*/ 1126 w 1492"/>
                  <a:gd name="T45" fmla="*/ 876 h 1146"/>
                  <a:gd name="T46" fmla="*/ 1160 w 1492"/>
                  <a:gd name="T47" fmla="*/ 928 h 1146"/>
                  <a:gd name="T48" fmla="*/ 1212 w 1492"/>
                  <a:gd name="T49" fmla="*/ 1006 h 1146"/>
                  <a:gd name="T50" fmla="*/ 1263 w 1492"/>
                  <a:gd name="T51" fmla="*/ 1019 h 1146"/>
                  <a:gd name="T52" fmla="*/ 1313 w 1492"/>
                  <a:gd name="T53" fmla="*/ 1130 h 1146"/>
                  <a:gd name="T54" fmla="*/ 1333 w 1492"/>
                  <a:gd name="T55" fmla="*/ 1146 h 1146"/>
                  <a:gd name="T56" fmla="*/ 1450 w 1492"/>
                  <a:gd name="T57" fmla="*/ 1099 h 1146"/>
                  <a:gd name="T58" fmla="*/ 1490 w 1492"/>
                  <a:gd name="T59" fmla="*/ 1080 h 1146"/>
                  <a:gd name="T60" fmla="*/ 1492 w 1492"/>
                  <a:gd name="T61" fmla="*/ 927 h 1146"/>
                  <a:gd name="T62" fmla="*/ 1330 w 1492"/>
                  <a:gd name="T63" fmla="*/ 517 h 1146"/>
                  <a:gd name="T64" fmla="*/ 1212 w 1492"/>
                  <a:gd name="T65" fmla="*/ 303 h 1146"/>
                  <a:gd name="T66" fmla="*/ 1095 w 1492"/>
                  <a:gd name="T67" fmla="*/ 10 h 1146"/>
                  <a:gd name="T68" fmla="*/ 1000 w 1492"/>
                  <a:gd name="T69" fmla="*/ 19 h 1146"/>
                  <a:gd name="T70" fmla="*/ 1010 w 1492"/>
                  <a:gd name="T71" fmla="*/ 94 h 1146"/>
                  <a:gd name="T72" fmla="*/ 979 w 1492"/>
                  <a:gd name="T73" fmla="*/ 89 h 1146"/>
                  <a:gd name="T74" fmla="*/ 496 w 1492"/>
                  <a:gd name="T75" fmla="*/ 85 h 1146"/>
                  <a:gd name="T76" fmla="*/ 465 w 1492"/>
                  <a:gd name="T77" fmla="*/ 29 h 1146"/>
                  <a:gd name="T78" fmla="*/ 0 w 1492"/>
                  <a:gd name="T79" fmla="*/ 101 h 1146"/>
                  <a:gd name="T80" fmla="*/ 38 w 1492"/>
                  <a:gd name="T81" fmla="*/ 167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92" h="1146">
                    <a:moveTo>
                      <a:pt x="45" y="199"/>
                    </a:moveTo>
                    <a:lnTo>
                      <a:pt x="45" y="199"/>
                    </a:lnTo>
                    <a:lnTo>
                      <a:pt x="71" y="170"/>
                    </a:lnTo>
                    <a:lnTo>
                      <a:pt x="88" y="166"/>
                    </a:lnTo>
                    <a:lnTo>
                      <a:pt x="103" y="151"/>
                    </a:lnTo>
                    <a:lnTo>
                      <a:pt x="108" y="151"/>
                    </a:lnTo>
                    <a:lnTo>
                      <a:pt x="109" y="159"/>
                    </a:lnTo>
                    <a:lnTo>
                      <a:pt x="102" y="184"/>
                    </a:lnTo>
                    <a:lnTo>
                      <a:pt x="232" y="155"/>
                    </a:lnTo>
                    <a:lnTo>
                      <a:pt x="248" y="159"/>
                    </a:lnTo>
                    <a:lnTo>
                      <a:pt x="247" y="171"/>
                    </a:lnTo>
                    <a:lnTo>
                      <a:pt x="237" y="176"/>
                    </a:lnTo>
                    <a:lnTo>
                      <a:pt x="239" y="181"/>
                    </a:lnTo>
                    <a:lnTo>
                      <a:pt x="388" y="242"/>
                    </a:lnTo>
                    <a:lnTo>
                      <a:pt x="425" y="287"/>
                    </a:lnTo>
                    <a:lnTo>
                      <a:pt x="440" y="297"/>
                    </a:lnTo>
                    <a:lnTo>
                      <a:pt x="532" y="269"/>
                    </a:lnTo>
                    <a:lnTo>
                      <a:pt x="575" y="239"/>
                    </a:lnTo>
                    <a:lnTo>
                      <a:pt x="595" y="236"/>
                    </a:lnTo>
                    <a:lnTo>
                      <a:pt x="598" y="234"/>
                    </a:lnTo>
                    <a:lnTo>
                      <a:pt x="598" y="217"/>
                    </a:lnTo>
                    <a:lnTo>
                      <a:pt x="615" y="202"/>
                    </a:lnTo>
                    <a:lnTo>
                      <a:pt x="661" y="198"/>
                    </a:lnTo>
                    <a:lnTo>
                      <a:pt x="695" y="206"/>
                    </a:lnTo>
                    <a:lnTo>
                      <a:pt x="757" y="260"/>
                    </a:lnTo>
                    <a:lnTo>
                      <a:pt x="776" y="266"/>
                    </a:lnTo>
                    <a:lnTo>
                      <a:pt x="781" y="298"/>
                    </a:lnTo>
                    <a:lnTo>
                      <a:pt x="799" y="304"/>
                    </a:lnTo>
                    <a:lnTo>
                      <a:pt x="838" y="342"/>
                    </a:lnTo>
                    <a:lnTo>
                      <a:pt x="902" y="365"/>
                    </a:lnTo>
                    <a:lnTo>
                      <a:pt x="912" y="376"/>
                    </a:lnTo>
                    <a:lnTo>
                      <a:pt x="943" y="632"/>
                    </a:lnTo>
                    <a:lnTo>
                      <a:pt x="946" y="635"/>
                    </a:lnTo>
                    <a:lnTo>
                      <a:pt x="961" y="634"/>
                    </a:lnTo>
                    <a:lnTo>
                      <a:pt x="960" y="602"/>
                    </a:lnTo>
                    <a:lnTo>
                      <a:pt x="975" y="605"/>
                    </a:lnTo>
                    <a:lnTo>
                      <a:pt x="991" y="616"/>
                    </a:lnTo>
                    <a:lnTo>
                      <a:pt x="980" y="691"/>
                    </a:lnTo>
                    <a:lnTo>
                      <a:pt x="989" y="726"/>
                    </a:lnTo>
                    <a:lnTo>
                      <a:pt x="1067" y="819"/>
                    </a:lnTo>
                    <a:lnTo>
                      <a:pt x="1074" y="821"/>
                    </a:lnTo>
                    <a:lnTo>
                      <a:pt x="1098" y="808"/>
                    </a:lnTo>
                    <a:lnTo>
                      <a:pt x="1114" y="864"/>
                    </a:lnTo>
                    <a:lnTo>
                      <a:pt x="1130" y="857"/>
                    </a:lnTo>
                    <a:lnTo>
                      <a:pt x="1133" y="859"/>
                    </a:lnTo>
                    <a:lnTo>
                      <a:pt x="1126" y="876"/>
                    </a:lnTo>
                    <a:lnTo>
                      <a:pt x="1125" y="889"/>
                    </a:lnTo>
                    <a:lnTo>
                      <a:pt x="1160" y="928"/>
                    </a:lnTo>
                    <a:lnTo>
                      <a:pt x="1192" y="990"/>
                    </a:lnTo>
                    <a:lnTo>
                      <a:pt x="1212" y="1006"/>
                    </a:lnTo>
                    <a:lnTo>
                      <a:pt x="1241" y="1004"/>
                    </a:lnTo>
                    <a:lnTo>
                      <a:pt x="1263" y="1019"/>
                    </a:lnTo>
                    <a:lnTo>
                      <a:pt x="1308" y="1087"/>
                    </a:lnTo>
                    <a:lnTo>
                      <a:pt x="1313" y="1130"/>
                    </a:lnTo>
                    <a:lnTo>
                      <a:pt x="1317" y="1137"/>
                    </a:lnTo>
                    <a:lnTo>
                      <a:pt x="1333" y="1146"/>
                    </a:lnTo>
                    <a:lnTo>
                      <a:pt x="1410" y="1126"/>
                    </a:lnTo>
                    <a:lnTo>
                      <a:pt x="1450" y="1099"/>
                    </a:lnTo>
                    <a:lnTo>
                      <a:pt x="1478" y="1107"/>
                    </a:lnTo>
                    <a:lnTo>
                      <a:pt x="1490" y="1080"/>
                    </a:lnTo>
                    <a:lnTo>
                      <a:pt x="1472" y="1069"/>
                    </a:lnTo>
                    <a:lnTo>
                      <a:pt x="1492" y="927"/>
                    </a:lnTo>
                    <a:lnTo>
                      <a:pt x="1465" y="748"/>
                    </a:lnTo>
                    <a:lnTo>
                      <a:pt x="1330" y="517"/>
                    </a:lnTo>
                    <a:lnTo>
                      <a:pt x="1316" y="431"/>
                    </a:lnTo>
                    <a:lnTo>
                      <a:pt x="1212" y="303"/>
                    </a:lnTo>
                    <a:lnTo>
                      <a:pt x="1090" y="30"/>
                    </a:lnTo>
                    <a:lnTo>
                      <a:pt x="1095" y="10"/>
                    </a:lnTo>
                    <a:lnTo>
                      <a:pt x="1012" y="0"/>
                    </a:lnTo>
                    <a:lnTo>
                      <a:pt x="1000" y="19"/>
                    </a:lnTo>
                    <a:lnTo>
                      <a:pt x="1011" y="53"/>
                    </a:lnTo>
                    <a:lnTo>
                      <a:pt x="1010" y="94"/>
                    </a:lnTo>
                    <a:lnTo>
                      <a:pt x="988" y="99"/>
                    </a:lnTo>
                    <a:lnTo>
                      <a:pt x="979" y="89"/>
                    </a:lnTo>
                    <a:lnTo>
                      <a:pt x="971" y="59"/>
                    </a:lnTo>
                    <a:lnTo>
                      <a:pt x="496" y="85"/>
                    </a:lnTo>
                    <a:lnTo>
                      <a:pt x="478" y="64"/>
                    </a:lnTo>
                    <a:lnTo>
                      <a:pt x="465" y="29"/>
                    </a:lnTo>
                    <a:lnTo>
                      <a:pt x="1" y="71"/>
                    </a:lnTo>
                    <a:lnTo>
                      <a:pt x="0" y="101"/>
                    </a:lnTo>
                    <a:lnTo>
                      <a:pt x="44" y="140"/>
                    </a:lnTo>
                    <a:lnTo>
                      <a:pt x="38" y="167"/>
                    </a:lnTo>
                    <a:lnTo>
                      <a:pt x="45" y="199"/>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6" name="Freeform 65">
                <a:extLst>
                  <a:ext uri="{FF2B5EF4-FFF2-40B4-BE49-F238E27FC236}">
                    <a16:creationId xmlns:a16="http://schemas.microsoft.com/office/drawing/2014/main" id="{19C450E8-02E3-9173-969F-9196F36F901E}"/>
                  </a:ext>
                </a:extLst>
              </p:cNvPr>
              <p:cNvSpPr>
                <a:spLocks/>
              </p:cNvSpPr>
              <p:nvPr/>
            </p:nvSpPr>
            <p:spPr bwMode="auto">
              <a:xfrm>
                <a:off x="3959" y="1964"/>
                <a:ext cx="69" cy="113"/>
              </a:xfrm>
              <a:custGeom>
                <a:avLst/>
                <a:gdLst>
                  <a:gd name="T0" fmla="*/ 0 w 178"/>
                  <a:gd name="T1" fmla="*/ 35 h 294"/>
                  <a:gd name="T2" fmla="*/ 0 w 178"/>
                  <a:gd name="T3" fmla="*/ 35 h 294"/>
                  <a:gd name="T4" fmla="*/ 17 w 178"/>
                  <a:gd name="T5" fmla="*/ 5 h 294"/>
                  <a:gd name="T6" fmla="*/ 36 w 178"/>
                  <a:gd name="T7" fmla="*/ 0 h 294"/>
                  <a:gd name="T8" fmla="*/ 57 w 178"/>
                  <a:gd name="T9" fmla="*/ 8 h 294"/>
                  <a:gd name="T10" fmla="*/ 50 w 178"/>
                  <a:gd name="T11" fmla="*/ 18 h 294"/>
                  <a:gd name="T12" fmla="*/ 40 w 178"/>
                  <a:gd name="T13" fmla="*/ 48 h 294"/>
                  <a:gd name="T14" fmla="*/ 50 w 178"/>
                  <a:gd name="T15" fmla="*/ 60 h 294"/>
                  <a:gd name="T16" fmla="*/ 49 w 178"/>
                  <a:gd name="T17" fmla="*/ 81 h 294"/>
                  <a:gd name="T18" fmla="*/ 178 w 178"/>
                  <a:gd name="T19" fmla="*/ 252 h 294"/>
                  <a:gd name="T20" fmla="*/ 172 w 178"/>
                  <a:gd name="T21" fmla="*/ 272 h 294"/>
                  <a:gd name="T22" fmla="*/ 65 w 178"/>
                  <a:gd name="T23" fmla="*/ 294 h 294"/>
                  <a:gd name="T24" fmla="*/ 0 w 178"/>
                  <a:gd name="T25" fmla="*/ 3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94">
                    <a:moveTo>
                      <a:pt x="0" y="35"/>
                    </a:moveTo>
                    <a:lnTo>
                      <a:pt x="0" y="35"/>
                    </a:lnTo>
                    <a:lnTo>
                      <a:pt x="17" y="5"/>
                    </a:lnTo>
                    <a:lnTo>
                      <a:pt x="36" y="0"/>
                    </a:lnTo>
                    <a:lnTo>
                      <a:pt x="57" y="8"/>
                    </a:lnTo>
                    <a:lnTo>
                      <a:pt x="50" y="18"/>
                    </a:lnTo>
                    <a:lnTo>
                      <a:pt x="40" y="48"/>
                    </a:lnTo>
                    <a:lnTo>
                      <a:pt x="50" y="60"/>
                    </a:lnTo>
                    <a:lnTo>
                      <a:pt x="49" y="81"/>
                    </a:lnTo>
                    <a:lnTo>
                      <a:pt x="178" y="252"/>
                    </a:lnTo>
                    <a:lnTo>
                      <a:pt x="172" y="272"/>
                    </a:lnTo>
                    <a:lnTo>
                      <a:pt x="65" y="294"/>
                    </a:lnTo>
                    <a:lnTo>
                      <a:pt x="0" y="35"/>
                    </a:lnTo>
                    <a:close/>
                  </a:path>
                </a:pathLst>
              </a:custGeom>
              <a:solidFill>
                <a:srgbClr val="3983B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7" name="Freeform 66">
                <a:extLst>
                  <a:ext uri="{FF2B5EF4-FFF2-40B4-BE49-F238E27FC236}">
                    <a16:creationId xmlns:a16="http://schemas.microsoft.com/office/drawing/2014/main" id="{B5325AC1-BFD2-9198-13B6-5E31BD68A84C}"/>
                  </a:ext>
                </a:extLst>
              </p:cNvPr>
              <p:cNvSpPr>
                <a:spLocks/>
              </p:cNvSpPr>
              <p:nvPr/>
            </p:nvSpPr>
            <p:spPr bwMode="auto">
              <a:xfrm>
                <a:off x="3959" y="1964"/>
                <a:ext cx="69" cy="113"/>
              </a:xfrm>
              <a:custGeom>
                <a:avLst/>
                <a:gdLst>
                  <a:gd name="T0" fmla="*/ 0 w 178"/>
                  <a:gd name="T1" fmla="*/ 35 h 294"/>
                  <a:gd name="T2" fmla="*/ 0 w 178"/>
                  <a:gd name="T3" fmla="*/ 35 h 294"/>
                  <a:gd name="T4" fmla="*/ 17 w 178"/>
                  <a:gd name="T5" fmla="*/ 5 h 294"/>
                  <a:gd name="T6" fmla="*/ 36 w 178"/>
                  <a:gd name="T7" fmla="*/ 0 h 294"/>
                  <a:gd name="T8" fmla="*/ 57 w 178"/>
                  <a:gd name="T9" fmla="*/ 8 h 294"/>
                  <a:gd name="T10" fmla="*/ 50 w 178"/>
                  <a:gd name="T11" fmla="*/ 18 h 294"/>
                  <a:gd name="T12" fmla="*/ 40 w 178"/>
                  <a:gd name="T13" fmla="*/ 48 h 294"/>
                  <a:gd name="T14" fmla="*/ 50 w 178"/>
                  <a:gd name="T15" fmla="*/ 60 h 294"/>
                  <a:gd name="T16" fmla="*/ 49 w 178"/>
                  <a:gd name="T17" fmla="*/ 81 h 294"/>
                  <a:gd name="T18" fmla="*/ 178 w 178"/>
                  <a:gd name="T19" fmla="*/ 252 h 294"/>
                  <a:gd name="T20" fmla="*/ 172 w 178"/>
                  <a:gd name="T21" fmla="*/ 272 h 294"/>
                  <a:gd name="T22" fmla="*/ 65 w 178"/>
                  <a:gd name="T23" fmla="*/ 294 h 294"/>
                  <a:gd name="T24" fmla="*/ 0 w 178"/>
                  <a:gd name="T25" fmla="*/ 3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94">
                    <a:moveTo>
                      <a:pt x="0" y="35"/>
                    </a:moveTo>
                    <a:lnTo>
                      <a:pt x="0" y="35"/>
                    </a:lnTo>
                    <a:lnTo>
                      <a:pt x="17" y="5"/>
                    </a:lnTo>
                    <a:lnTo>
                      <a:pt x="36" y="0"/>
                    </a:lnTo>
                    <a:lnTo>
                      <a:pt x="57" y="8"/>
                    </a:lnTo>
                    <a:lnTo>
                      <a:pt x="50" y="18"/>
                    </a:lnTo>
                    <a:lnTo>
                      <a:pt x="40" y="48"/>
                    </a:lnTo>
                    <a:lnTo>
                      <a:pt x="50" y="60"/>
                    </a:lnTo>
                    <a:lnTo>
                      <a:pt x="49" y="81"/>
                    </a:lnTo>
                    <a:lnTo>
                      <a:pt x="178" y="252"/>
                    </a:lnTo>
                    <a:lnTo>
                      <a:pt x="172" y="272"/>
                    </a:lnTo>
                    <a:lnTo>
                      <a:pt x="65" y="294"/>
                    </a:lnTo>
                    <a:lnTo>
                      <a:pt x="0" y="35"/>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8" name="Freeform 67">
                <a:extLst>
                  <a:ext uri="{FF2B5EF4-FFF2-40B4-BE49-F238E27FC236}">
                    <a16:creationId xmlns:a16="http://schemas.microsoft.com/office/drawing/2014/main" id="{E53EDBA5-BCDA-2822-F00C-8F4D49FA47BE}"/>
                  </a:ext>
                </a:extLst>
              </p:cNvPr>
              <p:cNvSpPr>
                <a:spLocks/>
              </p:cNvSpPr>
              <p:nvPr/>
            </p:nvSpPr>
            <p:spPr bwMode="auto">
              <a:xfrm>
                <a:off x="1077" y="1331"/>
                <a:ext cx="506" cy="429"/>
              </a:xfrm>
              <a:custGeom>
                <a:avLst/>
                <a:gdLst>
                  <a:gd name="T0" fmla="*/ 611 w 1313"/>
                  <a:gd name="T1" fmla="*/ 998 h 1111"/>
                  <a:gd name="T2" fmla="*/ 611 w 1313"/>
                  <a:gd name="T3" fmla="*/ 998 h 1111"/>
                  <a:gd name="T4" fmla="*/ 0 w 1313"/>
                  <a:gd name="T5" fmla="*/ 819 h 1111"/>
                  <a:gd name="T6" fmla="*/ 20 w 1313"/>
                  <a:gd name="T7" fmla="*/ 631 h 1111"/>
                  <a:gd name="T8" fmla="*/ 56 w 1313"/>
                  <a:gd name="T9" fmla="*/ 564 h 1111"/>
                  <a:gd name="T10" fmla="*/ 79 w 1313"/>
                  <a:gd name="T11" fmla="*/ 542 h 1111"/>
                  <a:gd name="T12" fmla="*/ 99 w 1313"/>
                  <a:gd name="T13" fmla="*/ 536 h 1111"/>
                  <a:gd name="T14" fmla="*/ 102 w 1313"/>
                  <a:gd name="T15" fmla="*/ 515 h 1111"/>
                  <a:gd name="T16" fmla="*/ 98 w 1313"/>
                  <a:gd name="T17" fmla="*/ 513 h 1111"/>
                  <a:gd name="T18" fmla="*/ 252 w 1313"/>
                  <a:gd name="T19" fmla="*/ 144 h 1111"/>
                  <a:gd name="T20" fmla="*/ 269 w 1313"/>
                  <a:gd name="T21" fmla="*/ 125 h 1111"/>
                  <a:gd name="T22" fmla="*/ 275 w 1313"/>
                  <a:gd name="T23" fmla="*/ 96 h 1111"/>
                  <a:gd name="T24" fmla="*/ 284 w 1313"/>
                  <a:gd name="T25" fmla="*/ 82 h 1111"/>
                  <a:gd name="T26" fmla="*/ 279 w 1313"/>
                  <a:gd name="T27" fmla="*/ 72 h 1111"/>
                  <a:gd name="T28" fmla="*/ 305 w 1313"/>
                  <a:gd name="T29" fmla="*/ 4 h 1111"/>
                  <a:gd name="T30" fmla="*/ 315 w 1313"/>
                  <a:gd name="T31" fmla="*/ 0 h 1111"/>
                  <a:gd name="T32" fmla="*/ 366 w 1313"/>
                  <a:gd name="T33" fmla="*/ 11 h 1111"/>
                  <a:gd name="T34" fmla="*/ 392 w 1313"/>
                  <a:gd name="T35" fmla="*/ 30 h 1111"/>
                  <a:gd name="T36" fmla="*/ 397 w 1313"/>
                  <a:gd name="T37" fmla="*/ 23 h 1111"/>
                  <a:gd name="T38" fmla="*/ 430 w 1313"/>
                  <a:gd name="T39" fmla="*/ 61 h 1111"/>
                  <a:gd name="T40" fmla="*/ 434 w 1313"/>
                  <a:gd name="T41" fmla="*/ 83 h 1111"/>
                  <a:gd name="T42" fmla="*/ 425 w 1313"/>
                  <a:gd name="T43" fmla="*/ 148 h 1111"/>
                  <a:gd name="T44" fmla="*/ 484 w 1313"/>
                  <a:gd name="T45" fmla="*/ 186 h 1111"/>
                  <a:gd name="T46" fmla="*/ 529 w 1313"/>
                  <a:gd name="T47" fmla="*/ 185 h 1111"/>
                  <a:gd name="T48" fmla="*/ 560 w 1313"/>
                  <a:gd name="T49" fmla="*/ 175 h 1111"/>
                  <a:gd name="T50" fmla="*/ 630 w 1313"/>
                  <a:gd name="T51" fmla="*/ 196 h 1111"/>
                  <a:gd name="T52" fmla="*/ 646 w 1313"/>
                  <a:gd name="T53" fmla="*/ 222 h 1111"/>
                  <a:gd name="T54" fmla="*/ 729 w 1313"/>
                  <a:gd name="T55" fmla="*/ 215 h 1111"/>
                  <a:gd name="T56" fmla="*/ 748 w 1313"/>
                  <a:gd name="T57" fmla="*/ 231 h 1111"/>
                  <a:gd name="T58" fmla="*/ 784 w 1313"/>
                  <a:gd name="T59" fmla="*/ 234 h 1111"/>
                  <a:gd name="T60" fmla="*/ 827 w 1313"/>
                  <a:gd name="T61" fmla="*/ 226 h 1111"/>
                  <a:gd name="T62" fmla="*/ 869 w 1313"/>
                  <a:gd name="T63" fmla="*/ 230 h 1111"/>
                  <a:gd name="T64" fmla="*/ 885 w 1313"/>
                  <a:gd name="T65" fmla="*/ 220 h 1111"/>
                  <a:gd name="T66" fmla="*/ 955 w 1313"/>
                  <a:gd name="T67" fmla="*/ 234 h 1111"/>
                  <a:gd name="T68" fmla="*/ 971 w 1313"/>
                  <a:gd name="T69" fmla="*/ 227 h 1111"/>
                  <a:gd name="T70" fmla="*/ 1270 w 1313"/>
                  <a:gd name="T71" fmla="*/ 300 h 1111"/>
                  <a:gd name="T72" fmla="*/ 1280 w 1313"/>
                  <a:gd name="T73" fmla="*/ 339 h 1111"/>
                  <a:gd name="T74" fmla="*/ 1307 w 1313"/>
                  <a:gd name="T75" fmla="*/ 360 h 1111"/>
                  <a:gd name="T76" fmla="*/ 1313 w 1313"/>
                  <a:gd name="T77" fmla="*/ 395 h 1111"/>
                  <a:gd name="T78" fmla="*/ 1273 w 1313"/>
                  <a:gd name="T79" fmla="*/ 439 h 1111"/>
                  <a:gd name="T80" fmla="*/ 1255 w 1313"/>
                  <a:gd name="T81" fmla="*/ 475 h 1111"/>
                  <a:gd name="T82" fmla="*/ 1231 w 1313"/>
                  <a:gd name="T83" fmla="*/ 501 h 1111"/>
                  <a:gd name="T84" fmla="*/ 1226 w 1313"/>
                  <a:gd name="T85" fmla="*/ 521 h 1111"/>
                  <a:gd name="T86" fmla="*/ 1213 w 1313"/>
                  <a:gd name="T87" fmla="*/ 538 h 1111"/>
                  <a:gd name="T88" fmla="*/ 1190 w 1313"/>
                  <a:gd name="T89" fmla="*/ 551 h 1111"/>
                  <a:gd name="T90" fmla="*/ 1150 w 1313"/>
                  <a:gd name="T91" fmla="*/ 598 h 1111"/>
                  <a:gd name="T92" fmla="*/ 1144 w 1313"/>
                  <a:gd name="T93" fmla="*/ 638 h 1111"/>
                  <a:gd name="T94" fmla="*/ 1173 w 1313"/>
                  <a:gd name="T95" fmla="*/ 649 h 1111"/>
                  <a:gd name="T96" fmla="*/ 1182 w 1313"/>
                  <a:gd name="T97" fmla="*/ 672 h 1111"/>
                  <a:gd name="T98" fmla="*/ 1166 w 1313"/>
                  <a:gd name="T99" fmla="*/ 686 h 1111"/>
                  <a:gd name="T100" fmla="*/ 1168 w 1313"/>
                  <a:gd name="T101" fmla="*/ 703 h 1111"/>
                  <a:gd name="T102" fmla="*/ 1147 w 1313"/>
                  <a:gd name="T103" fmla="*/ 738 h 1111"/>
                  <a:gd name="T104" fmla="*/ 1059 w 1313"/>
                  <a:gd name="T105" fmla="*/ 1111 h 1111"/>
                  <a:gd name="T106" fmla="*/ 611 w 1313"/>
                  <a:gd name="T107" fmla="*/ 998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3" h="1111">
                    <a:moveTo>
                      <a:pt x="611" y="998"/>
                    </a:moveTo>
                    <a:lnTo>
                      <a:pt x="611" y="998"/>
                    </a:lnTo>
                    <a:lnTo>
                      <a:pt x="0" y="819"/>
                    </a:lnTo>
                    <a:lnTo>
                      <a:pt x="20" y="631"/>
                    </a:lnTo>
                    <a:lnTo>
                      <a:pt x="56" y="564"/>
                    </a:lnTo>
                    <a:lnTo>
                      <a:pt x="79" y="542"/>
                    </a:lnTo>
                    <a:lnTo>
                      <a:pt x="99" y="536"/>
                    </a:lnTo>
                    <a:lnTo>
                      <a:pt x="102" y="515"/>
                    </a:lnTo>
                    <a:lnTo>
                      <a:pt x="98" y="513"/>
                    </a:lnTo>
                    <a:lnTo>
                      <a:pt x="252" y="144"/>
                    </a:lnTo>
                    <a:lnTo>
                      <a:pt x="269" y="125"/>
                    </a:lnTo>
                    <a:lnTo>
                      <a:pt x="275" y="96"/>
                    </a:lnTo>
                    <a:lnTo>
                      <a:pt x="284" y="82"/>
                    </a:lnTo>
                    <a:lnTo>
                      <a:pt x="279" y="72"/>
                    </a:lnTo>
                    <a:lnTo>
                      <a:pt x="305" y="4"/>
                    </a:lnTo>
                    <a:lnTo>
                      <a:pt x="315" y="0"/>
                    </a:lnTo>
                    <a:lnTo>
                      <a:pt x="366" y="11"/>
                    </a:lnTo>
                    <a:lnTo>
                      <a:pt x="392" y="30"/>
                    </a:lnTo>
                    <a:lnTo>
                      <a:pt x="397" y="23"/>
                    </a:lnTo>
                    <a:lnTo>
                      <a:pt x="430" y="61"/>
                    </a:lnTo>
                    <a:lnTo>
                      <a:pt x="434" y="83"/>
                    </a:lnTo>
                    <a:lnTo>
                      <a:pt x="425" y="148"/>
                    </a:lnTo>
                    <a:lnTo>
                      <a:pt x="484" y="186"/>
                    </a:lnTo>
                    <a:lnTo>
                      <a:pt x="529" y="185"/>
                    </a:lnTo>
                    <a:lnTo>
                      <a:pt x="560" y="175"/>
                    </a:lnTo>
                    <a:lnTo>
                      <a:pt x="630" y="196"/>
                    </a:lnTo>
                    <a:lnTo>
                      <a:pt x="646" y="222"/>
                    </a:lnTo>
                    <a:lnTo>
                      <a:pt x="729" y="215"/>
                    </a:lnTo>
                    <a:lnTo>
                      <a:pt x="748" y="231"/>
                    </a:lnTo>
                    <a:lnTo>
                      <a:pt x="784" y="234"/>
                    </a:lnTo>
                    <a:lnTo>
                      <a:pt x="827" y="226"/>
                    </a:lnTo>
                    <a:lnTo>
                      <a:pt x="869" y="230"/>
                    </a:lnTo>
                    <a:lnTo>
                      <a:pt x="885" y="220"/>
                    </a:lnTo>
                    <a:lnTo>
                      <a:pt x="955" y="234"/>
                    </a:lnTo>
                    <a:lnTo>
                      <a:pt x="971" y="227"/>
                    </a:lnTo>
                    <a:lnTo>
                      <a:pt x="1270" y="300"/>
                    </a:lnTo>
                    <a:lnTo>
                      <a:pt x="1280" y="339"/>
                    </a:lnTo>
                    <a:lnTo>
                      <a:pt x="1307" y="360"/>
                    </a:lnTo>
                    <a:lnTo>
                      <a:pt x="1313" y="395"/>
                    </a:lnTo>
                    <a:lnTo>
                      <a:pt x="1273" y="439"/>
                    </a:lnTo>
                    <a:lnTo>
                      <a:pt x="1255" y="475"/>
                    </a:lnTo>
                    <a:lnTo>
                      <a:pt x="1231" y="501"/>
                    </a:lnTo>
                    <a:lnTo>
                      <a:pt x="1226" y="521"/>
                    </a:lnTo>
                    <a:lnTo>
                      <a:pt x="1213" y="538"/>
                    </a:lnTo>
                    <a:lnTo>
                      <a:pt x="1190" y="551"/>
                    </a:lnTo>
                    <a:lnTo>
                      <a:pt x="1150" y="598"/>
                    </a:lnTo>
                    <a:lnTo>
                      <a:pt x="1144" y="638"/>
                    </a:lnTo>
                    <a:lnTo>
                      <a:pt x="1173" y="649"/>
                    </a:lnTo>
                    <a:lnTo>
                      <a:pt x="1182" y="672"/>
                    </a:lnTo>
                    <a:lnTo>
                      <a:pt x="1166" y="686"/>
                    </a:lnTo>
                    <a:lnTo>
                      <a:pt x="1168" y="703"/>
                    </a:lnTo>
                    <a:lnTo>
                      <a:pt x="1147" y="738"/>
                    </a:lnTo>
                    <a:lnTo>
                      <a:pt x="1059" y="1111"/>
                    </a:lnTo>
                    <a:lnTo>
                      <a:pt x="611" y="998"/>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9" name="Freeform 68">
                <a:extLst>
                  <a:ext uri="{FF2B5EF4-FFF2-40B4-BE49-F238E27FC236}">
                    <a16:creationId xmlns:a16="http://schemas.microsoft.com/office/drawing/2014/main" id="{BC01B0FD-5D01-66B1-0EF9-85FAC4F066ED}"/>
                  </a:ext>
                </a:extLst>
              </p:cNvPr>
              <p:cNvSpPr>
                <a:spLocks/>
              </p:cNvSpPr>
              <p:nvPr/>
            </p:nvSpPr>
            <p:spPr bwMode="auto">
              <a:xfrm>
                <a:off x="1077" y="1331"/>
                <a:ext cx="506" cy="429"/>
              </a:xfrm>
              <a:custGeom>
                <a:avLst/>
                <a:gdLst>
                  <a:gd name="T0" fmla="*/ 611 w 1313"/>
                  <a:gd name="T1" fmla="*/ 998 h 1111"/>
                  <a:gd name="T2" fmla="*/ 611 w 1313"/>
                  <a:gd name="T3" fmla="*/ 998 h 1111"/>
                  <a:gd name="T4" fmla="*/ 0 w 1313"/>
                  <a:gd name="T5" fmla="*/ 819 h 1111"/>
                  <a:gd name="T6" fmla="*/ 20 w 1313"/>
                  <a:gd name="T7" fmla="*/ 631 h 1111"/>
                  <a:gd name="T8" fmla="*/ 56 w 1313"/>
                  <a:gd name="T9" fmla="*/ 564 h 1111"/>
                  <a:gd name="T10" fmla="*/ 79 w 1313"/>
                  <a:gd name="T11" fmla="*/ 542 h 1111"/>
                  <a:gd name="T12" fmla="*/ 99 w 1313"/>
                  <a:gd name="T13" fmla="*/ 536 h 1111"/>
                  <a:gd name="T14" fmla="*/ 102 w 1313"/>
                  <a:gd name="T15" fmla="*/ 515 h 1111"/>
                  <a:gd name="T16" fmla="*/ 98 w 1313"/>
                  <a:gd name="T17" fmla="*/ 513 h 1111"/>
                  <a:gd name="T18" fmla="*/ 252 w 1313"/>
                  <a:gd name="T19" fmla="*/ 144 h 1111"/>
                  <a:gd name="T20" fmla="*/ 269 w 1313"/>
                  <a:gd name="T21" fmla="*/ 125 h 1111"/>
                  <a:gd name="T22" fmla="*/ 275 w 1313"/>
                  <a:gd name="T23" fmla="*/ 96 h 1111"/>
                  <a:gd name="T24" fmla="*/ 284 w 1313"/>
                  <a:gd name="T25" fmla="*/ 82 h 1111"/>
                  <a:gd name="T26" fmla="*/ 279 w 1313"/>
                  <a:gd name="T27" fmla="*/ 72 h 1111"/>
                  <a:gd name="T28" fmla="*/ 305 w 1313"/>
                  <a:gd name="T29" fmla="*/ 4 h 1111"/>
                  <a:gd name="T30" fmla="*/ 315 w 1313"/>
                  <a:gd name="T31" fmla="*/ 0 h 1111"/>
                  <a:gd name="T32" fmla="*/ 366 w 1313"/>
                  <a:gd name="T33" fmla="*/ 11 h 1111"/>
                  <a:gd name="T34" fmla="*/ 392 w 1313"/>
                  <a:gd name="T35" fmla="*/ 30 h 1111"/>
                  <a:gd name="T36" fmla="*/ 397 w 1313"/>
                  <a:gd name="T37" fmla="*/ 23 h 1111"/>
                  <a:gd name="T38" fmla="*/ 430 w 1313"/>
                  <a:gd name="T39" fmla="*/ 61 h 1111"/>
                  <a:gd name="T40" fmla="*/ 434 w 1313"/>
                  <a:gd name="T41" fmla="*/ 83 h 1111"/>
                  <a:gd name="T42" fmla="*/ 425 w 1313"/>
                  <a:gd name="T43" fmla="*/ 148 h 1111"/>
                  <a:gd name="T44" fmla="*/ 484 w 1313"/>
                  <a:gd name="T45" fmla="*/ 186 h 1111"/>
                  <a:gd name="T46" fmla="*/ 529 w 1313"/>
                  <a:gd name="T47" fmla="*/ 185 h 1111"/>
                  <a:gd name="T48" fmla="*/ 560 w 1313"/>
                  <a:gd name="T49" fmla="*/ 175 h 1111"/>
                  <a:gd name="T50" fmla="*/ 630 w 1313"/>
                  <a:gd name="T51" fmla="*/ 196 h 1111"/>
                  <a:gd name="T52" fmla="*/ 646 w 1313"/>
                  <a:gd name="T53" fmla="*/ 222 h 1111"/>
                  <a:gd name="T54" fmla="*/ 729 w 1313"/>
                  <a:gd name="T55" fmla="*/ 215 h 1111"/>
                  <a:gd name="T56" fmla="*/ 748 w 1313"/>
                  <a:gd name="T57" fmla="*/ 231 h 1111"/>
                  <a:gd name="T58" fmla="*/ 784 w 1313"/>
                  <a:gd name="T59" fmla="*/ 234 h 1111"/>
                  <a:gd name="T60" fmla="*/ 827 w 1313"/>
                  <a:gd name="T61" fmla="*/ 226 h 1111"/>
                  <a:gd name="T62" fmla="*/ 869 w 1313"/>
                  <a:gd name="T63" fmla="*/ 230 h 1111"/>
                  <a:gd name="T64" fmla="*/ 885 w 1313"/>
                  <a:gd name="T65" fmla="*/ 220 h 1111"/>
                  <a:gd name="T66" fmla="*/ 955 w 1313"/>
                  <a:gd name="T67" fmla="*/ 234 h 1111"/>
                  <a:gd name="T68" fmla="*/ 971 w 1313"/>
                  <a:gd name="T69" fmla="*/ 227 h 1111"/>
                  <a:gd name="T70" fmla="*/ 1270 w 1313"/>
                  <a:gd name="T71" fmla="*/ 300 h 1111"/>
                  <a:gd name="T72" fmla="*/ 1280 w 1313"/>
                  <a:gd name="T73" fmla="*/ 339 h 1111"/>
                  <a:gd name="T74" fmla="*/ 1307 w 1313"/>
                  <a:gd name="T75" fmla="*/ 360 h 1111"/>
                  <a:gd name="T76" fmla="*/ 1313 w 1313"/>
                  <a:gd name="T77" fmla="*/ 395 h 1111"/>
                  <a:gd name="T78" fmla="*/ 1273 w 1313"/>
                  <a:gd name="T79" fmla="*/ 439 h 1111"/>
                  <a:gd name="T80" fmla="*/ 1255 w 1313"/>
                  <a:gd name="T81" fmla="*/ 475 h 1111"/>
                  <a:gd name="T82" fmla="*/ 1231 w 1313"/>
                  <a:gd name="T83" fmla="*/ 501 h 1111"/>
                  <a:gd name="T84" fmla="*/ 1226 w 1313"/>
                  <a:gd name="T85" fmla="*/ 521 h 1111"/>
                  <a:gd name="T86" fmla="*/ 1213 w 1313"/>
                  <a:gd name="T87" fmla="*/ 538 h 1111"/>
                  <a:gd name="T88" fmla="*/ 1190 w 1313"/>
                  <a:gd name="T89" fmla="*/ 551 h 1111"/>
                  <a:gd name="T90" fmla="*/ 1150 w 1313"/>
                  <a:gd name="T91" fmla="*/ 598 h 1111"/>
                  <a:gd name="T92" fmla="*/ 1144 w 1313"/>
                  <a:gd name="T93" fmla="*/ 638 h 1111"/>
                  <a:gd name="T94" fmla="*/ 1173 w 1313"/>
                  <a:gd name="T95" fmla="*/ 649 h 1111"/>
                  <a:gd name="T96" fmla="*/ 1182 w 1313"/>
                  <a:gd name="T97" fmla="*/ 672 h 1111"/>
                  <a:gd name="T98" fmla="*/ 1166 w 1313"/>
                  <a:gd name="T99" fmla="*/ 686 h 1111"/>
                  <a:gd name="T100" fmla="*/ 1168 w 1313"/>
                  <a:gd name="T101" fmla="*/ 703 h 1111"/>
                  <a:gd name="T102" fmla="*/ 1147 w 1313"/>
                  <a:gd name="T103" fmla="*/ 738 h 1111"/>
                  <a:gd name="T104" fmla="*/ 1059 w 1313"/>
                  <a:gd name="T105" fmla="*/ 1111 h 1111"/>
                  <a:gd name="T106" fmla="*/ 611 w 1313"/>
                  <a:gd name="T107" fmla="*/ 998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3" h="1111">
                    <a:moveTo>
                      <a:pt x="611" y="998"/>
                    </a:moveTo>
                    <a:lnTo>
                      <a:pt x="611" y="998"/>
                    </a:lnTo>
                    <a:lnTo>
                      <a:pt x="0" y="819"/>
                    </a:lnTo>
                    <a:lnTo>
                      <a:pt x="20" y="631"/>
                    </a:lnTo>
                    <a:lnTo>
                      <a:pt x="56" y="564"/>
                    </a:lnTo>
                    <a:lnTo>
                      <a:pt x="79" y="542"/>
                    </a:lnTo>
                    <a:lnTo>
                      <a:pt x="99" y="536"/>
                    </a:lnTo>
                    <a:lnTo>
                      <a:pt x="102" y="515"/>
                    </a:lnTo>
                    <a:lnTo>
                      <a:pt x="98" y="513"/>
                    </a:lnTo>
                    <a:lnTo>
                      <a:pt x="252" y="144"/>
                    </a:lnTo>
                    <a:lnTo>
                      <a:pt x="269" y="125"/>
                    </a:lnTo>
                    <a:lnTo>
                      <a:pt x="275" y="96"/>
                    </a:lnTo>
                    <a:lnTo>
                      <a:pt x="284" y="82"/>
                    </a:lnTo>
                    <a:lnTo>
                      <a:pt x="279" y="72"/>
                    </a:lnTo>
                    <a:lnTo>
                      <a:pt x="305" y="4"/>
                    </a:lnTo>
                    <a:lnTo>
                      <a:pt x="315" y="0"/>
                    </a:lnTo>
                    <a:lnTo>
                      <a:pt x="366" y="11"/>
                    </a:lnTo>
                    <a:lnTo>
                      <a:pt x="392" y="30"/>
                    </a:lnTo>
                    <a:lnTo>
                      <a:pt x="397" y="23"/>
                    </a:lnTo>
                    <a:lnTo>
                      <a:pt x="430" y="61"/>
                    </a:lnTo>
                    <a:lnTo>
                      <a:pt x="434" y="83"/>
                    </a:lnTo>
                    <a:lnTo>
                      <a:pt x="425" y="148"/>
                    </a:lnTo>
                    <a:lnTo>
                      <a:pt x="484" y="186"/>
                    </a:lnTo>
                    <a:lnTo>
                      <a:pt x="529" y="185"/>
                    </a:lnTo>
                    <a:lnTo>
                      <a:pt x="560" y="175"/>
                    </a:lnTo>
                    <a:lnTo>
                      <a:pt x="630" y="196"/>
                    </a:lnTo>
                    <a:lnTo>
                      <a:pt x="646" y="222"/>
                    </a:lnTo>
                    <a:lnTo>
                      <a:pt x="729" y="215"/>
                    </a:lnTo>
                    <a:lnTo>
                      <a:pt x="748" y="231"/>
                    </a:lnTo>
                    <a:lnTo>
                      <a:pt x="784" y="234"/>
                    </a:lnTo>
                    <a:lnTo>
                      <a:pt x="827" y="226"/>
                    </a:lnTo>
                    <a:lnTo>
                      <a:pt x="869" y="230"/>
                    </a:lnTo>
                    <a:lnTo>
                      <a:pt x="885" y="220"/>
                    </a:lnTo>
                    <a:lnTo>
                      <a:pt x="955" y="234"/>
                    </a:lnTo>
                    <a:lnTo>
                      <a:pt x="971" y="227"/>
                    </a:lnTo>
                    <a:lnTo>
                      <a:pt x="1270" y="300"/>
                    </a:lnTo>
                    <a:lnTo>
                      <a:pt x="1280" y="339"/>
                    </a:lnTo>
                    <a:lnTo>
                      <a:pt x="1307" y="360"/>
                    </a:lnTo>
                    <a:lnTo>
                      <a:pt x="1313" y="395"/>
                    </a:lnTo>
                    <a:lnTo>
                      <a:pt x="1273" y="439"/>
                    </a:lnTo>
                    <a:lnTo>
                      <a:pt x="1255" y="475"/>
                    </a:lnTo>
                    <a:lnTo>
                      <a:pt x="1231" y="501"/>
                    </a:lnTo>
                    <a:lnTo>
                      <a:pt x="1226" y="521"/>
                    </a:lnTo>
                    <a:lnTo>
                      <a:pt x="1213" y="538"/>
                    </a:lnTo>
                    <a:lnTo>
                      <a:pt x="1190" y="551"/>
                    </a:lnTo>
                    <a:lnTo>
                      <a:pt x="1150" y="598"/>
                    </a:lnTo>
                    <a:lnTo>
                      <a:pt x="1144" y="638"/>
                    </a:lnTo>
                    <a:lnTo>
                      <a:pt x="1173" y="649"/>
                    </a:lnTo>
                    <a:lnTo>
                      <a:pt x="1182" y="672"/>
                    </a:lnTo>
                    <a:lnTo>
                      <a:pt x="1166" y="686"/>
                    </a:lnTo>
                    <a:lnTo>
                      <a:pt x="1168" y="703"/>
                    </a:lnTo>
                    <a:lnTo>
                      <a:pt x="1147" y="738"/>
                    </a:lnTo>
                    <a:lnTo>
                      <a:pt x="1059" y="1111"/>
                    </a:lnTo>
                    <a:lnTo>
                      <a:pt x="611" y="998"/>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0" name="Freeform 69">
                <a:extLst>
                  <a:ext uri="{FF2B5EF4-FFF2-40B4-BE49-F238E27FC236}">
                    <a16:creationId xmlns:a16="http://schemas.microsoft.com/office/drawing/2014/main" id="{FB22B87E-CA22-B8A5-5F2F-BC7CF924A7F0}"/>
                  </a:ext>
                </a:extLst>
              </p:cNvPr>
              <p:cNvSpPr>
                <a:spLocks/>
              </p:cNvSpPr>
              <p:nvPr/>
            </p:nvSpPr>
            <p:spPr bwMode="auto">
              <a:xfrm>
                <a:off x="1577" y="1798"/>
                <a:ext cx="362" cy="452"/>
              </a:xfrm>
              <a:custGeom>
                <a:avLst/>
                <a:gdLst>
                  <a:gd name="T0" fmla="*/ 306 w 940"/>
                  <a:gd name="T1" fmla="*/ 19 h 1173"/>
                  <a:gd name="T2" fmla="*/ 306 w 940"/>
                  <a:gd name="T3" fmla="*/ 19 h 1173"/>
                  <a:gd name="T4" fmla="*/ 665 w 940"/>
                  <a:gd name="T5" fmla="*/ 85 h 1173"/>
                  <a:gd name="T6" fmla="*/ 630 w 940"/>
                  <a:gd name="T7" fmla="*/ 293 h 1173"/>
                  <a:gd name="T8" fmla="*/ 940 w 940"/>
                  <a:gd name="T9" fmla="*/ 343 h 1173"/>
                  <a:gd name="T10" fmla="*/ 816 w 940"/>
                  <a:gd name="T11" fmla="*/ 1173 h 1173"/>
                  <a:gd name="T12" fmla="*/ 0 w 940"/>
                  <a:gd name="T13" fmla="*/ 1029 h 1173"/>
                  <a:gd name="T14" fmla="*/ 209 w 940"/>
                  <a:gd name="T15" fmla="*/ 0 h 1173"/>
                  <a:gd name="T16" fmla="*/ 306 w 940"/>
                  <a:gd name="T17" fmla="*/ 19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0" h="1173">
                    <a:moveTo>
                      <a:pt x="306" y="19"/>
                    </a:moveTo>
                    <a:lnTo>
                      <a:pt x="306" y="19"/>
                    </a:lnTo>
                    <a:lnTo>
                      <a:pt x="665" y="85"/>
                    </a:lnTo>
                    <a:lnTo>
                      <a:pt x="630" y="293"/>
                    </a:lnTo>
                    <a:lnTo>
                      <a:pt x="940" y="343"/>
                    </a:lnTo>
                    <a:lnTo>
                      <a:pt x="816" y="1173"/>
                    </a:lnTo>
                    <a:lnTo>
                      <a:pt x="0" y="1029"/>
                    </a:lnTo>
                    <a:lnTo>
                      <a:pt x="209" y="0"/>
                    </a:lnTo>
                    <a:lnTo>
                      <a:pt x="306" y="19"/>
                    </a:lnTo>
                    <a:close/>
                  </a:path>
                </a:pathLst>
              </a:custGeom>
              <a:solidFill>
                <a:srgbClr val="F7A51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1" name="Freeform 70">
                <a:extLst>
                  <a:ext uri="{FF2B5EF4-FFF2-40B4-BE49-F238E27FC236}">
                    <a16:creationId xmlns:a16="http://schemas.microsoft.com/office/drawing/2014/main" id="{409535D7-9756-FEB0-1A37-BCE5CEEE4783}"/>
                  </a:ext>
                </a:extLst>
              </p:cNvPr>
              <p:cNvSpPr>
                <a:spLocks/>
              </p:cNvSpPr>
              <p:nvPr/>
            </p:nvSpPr>
            <p:spPr bwMode="auto">
              <a:xfrm>
                <a:off x="1577" y="1798"/>
                <a:ext cx="362" cy="452"/>
              </a:xfrm>
              <a:custGeom>
                <a:avLst/>
                <a:gdLst>
                  <a:gd name="T0" fmla="*/ 306 w 940"/>
                  <a:gd name="T1" fmla="*/ 19 h 1173"/>
                  <a:gd name="T2" fmla="*/ 306 w 940"/>
                  <a:gd name="T3" fmla="*/ 19 h 1173"/>
                  <a:gd name="T4" fmla="*/ 665 w 940"/>
                  <a:gd name="T5" fmla="*/ 85 h 1173"/>
                  <a:gd name="T6" fmla="*/ 630 w 940"/>
                  <a:gd name="T7" fmla="*/ 293 h 1173"/>
                  <a:gd name="T8" fmla="*/ 940 w 940"/>
                  <a:gd name="T9" fmla="*/ 343 h 1173"/>
                  <a:gd name="T10" fmla="*/ 816 w 940"/>
                  <a:gd name="T11" fmla="*/ 1173 h 1173"/>
                  <a:gd name="T12" fmla="*/ 0 w 940"/>
                  <a:gd name="T13" fmla="*/ 1029 h 1173"/>
                  <a:gd name="T14" fmla="*/ 209 w 940"/>
                  <a:gd name="T15" fmla="*/ 0 h 1173"/>
                  <a:gd name="T16" fmla="*/ 306 w 940"/>
                  <a:gd name="T17" fmla="*/ 19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0" h="1173">
                    <a:moveTo>
                      <a:pt x="306" y="19"/>
                    </a:moveTo>
                    <a:lnTo>
                      <a:pt x="306" y="19"/>
                    </a:lnTo>
                    <a:lnTo>
                      <a:pt x="665" y="85"/>
                    </a:lnTo>
                    <a:lnTo>
                      <a:pt x="630" y="293"/>
                    </a:lnTo>
                    <a:lnTo>
                      <a:pt x="940" y="343"/>
                    </a:lnTo>
                    <a:lnTo>
                      <a:pt x="816" y="1173"/>
                    </a:lnTo>
                    <a:lnTo>
                      <a:pt x="0" y="1029"/>
                    </a:lnTo>
                    <a:lnTo>
                      <a:pt x="209" y="0"/>
                    </a:lnTo>
                    <a:lnTo>
                      <a:pt x="306" y="19"/>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2" name="Freeform 71">
                <a:extLst>
                  <a:ext uri="{FF2B5EF4-FFF2-40B4-BE49-F238E27FC236}">
                    <a16:creationId xmlns:a16="http://schemas.microsoft.com/office/drawing/2014/main" id="{C5935E29-80D7-4444-48EE-43E848C95B54}"/>
                  </a:ext>
                </a:extLst>
              </p:cNvPr>
              <p:cNvSpPr>
                <a:spLocks/>
              </p:cNvSpPr>
              <p:nvPr/>
            </p:nvSpPr>
            <p:spPr bwMode="auto">
              <a:xfrm>
                <a:off x="2240" y="1805"/>
                <a:ext cx="521" cy="266"/>
              </a:xfrm>
              <a:custGeom>
                <a:avLst/>
                <a:gdLst>
                  <a:gd name="T0" fmla="*/ 825 w 1352"/>
                  <a:gd name="T1" fmla="*/ 54 h 691"/>
                  <a:gd name="T2" fmla="*/ 825 w 1352"/>
                  <a:gd name="T3" fmla="*/ 54 h 691"/>
                  <a:gd name="T4" fmla="*/ 40 w 1352"/>
                  <a:gd name="T5" fmla="*/ 0 h 691"/>
                  <a:gd name="T6" fmla="*/ 0 w 1352"/>
                  <a:gd name="T7" fmla="*/ 420 h 691"/>
                  <a:gd name="T8" fmla="*/ 313 w 1352"/>
                  <a:gd name="T9" fmla="*/ 447 h 691"/>
                  <a:gd name="T10" fmla="*/ 298 w 1352"/>
                  <a:gd name="T11" fmla="*/ 650 h 691"/>
                  <a:gd name="T12" fmla="*/ 1350 w 1352"/>
                  <a:gd name="T13" fmla="*/ 691 h 691"/>
                  <a:gd name="T14" fmla="*/ 1352 w 1352"/>
                  <a:gd name="T15" fmla="*/ 675 h 691"/>
                  <a:gd name="T16" fmla="*/ 1339 w 1352"/>
                  <a:gd name="T17" fmla="*/ 658 h 691"/>
                  <a:gd name="T18" fmla="*/ 1341 w 1352"/>
                  <a:gd name="T19" fmla="*/ 648 h 691"/>
                  <a:gd name="T20" fmla="*/ 1312 w 1352"/>
                  <a:gd name="T21" fmla="*/ 633 h 691"/>
                  <a:gd name="T22" fmla="*/ 1306 w 1352"/>
                  <a:gd name="T23" fmla="*/ 589 h 691"/>
                  <a:gd name="T24" fmla="*/ 1295 w 1352"/>
                  <a:gd name="T25" fmla="*/ 585 h 691"/>
                  <a:gd name="T26" fmla="*/ 1293 w 1352"/>
                  <a:gd name="T27" fmla="*/ 558 h 691"/>
                  <a:gd name="T28" fmla="*/ 1278 w 1352"/>
                  <a:gd name="T29" fmla="*/ 544 h 691"/>
                  <a:gd name="T30" fmla="*/ 1287 w 1352"/>
                  <a:gd name="T31" fmla="*/ 512 h 691"/>
                  <a:gd name="T32" fmla="*/ 1279 w 1352"/>
                  <a:gd name="T33" fmla="*/ 477 h 691"/>
                  <a:gd name="T34" fmla="*/ 1282 w 1352"/>
                  <a:gd name="T35" fmla="*/ 449 h 691"/>
                  <a:gd name="T36" fmla="*/ 1270 w 1352"/>
                  <a:gd name="T37" fmla="*/ 444 h 691"/>
                  <a:gd name="T38" fmla="*/ 1279 w 1352"/>
                  <a:gd name="T39" fmla="*/ 422 h 691"/>
                  <a:gd name="T40" fmla="*/ 1266 w 1352"/>
                  <a:gd name="T41" fmla="*/ 416 h 691"/>
                  <a:gd name="T42" fmla="*/ 1272 w 1352"/>
                  <a:gd name="T43" fmla="*/ 390 h 691"/>
                  <a:gd name="T44" fmla="*/ 1260 w 1352"/>
                  <a:gd name="T45" fmla="*/ 386 h 691"/>
                  <a:gd name="T46" fmla="*/ 1259 w 1352"/>
                  <a:gd name="T47" fmla="*/ 371 h 691"/>
                  <a:gd name="T48" fmla="*/ 1246 w 1352"/>
                  <a:gd name="T49" fmla="*/ 373 h 691"/>
                  <a:gd name="T50" fmla="*/ 1244 w 1352"/>
                  <a:gd name="T51" fmla="*/ 343 h 691"/>
                  <a:gd name="T52" fmla="*/ 1251 w 1352"/>
                  <a:gd name="T53" fmla="*/ 319 h 691"/>
                  <a:gd name="T54" fmla="*/ 1237 w 1352"/>
                  <a:gd name="T55" fmla="*/ 298 h 691"/>
                  <a:gd name="T56" fmla="*/ 1238 w 1352"/>
                  <a:gd name="T57" fmla="*/ 281 h 691"/>
                  <a:gd name="T58" fmla="*/ 1221 w 1352"/>
                  <a:gd name="T59" fmla="*/ 267 h 691"/>
                  <a:gd name="T60" fmla="*/ 1221 w 1352"/>
                  <a:gd name="T61" fmla="*/ 253 h 691"/>
                  <a:gd name="T62" fmla="*/ 1208 w 1352"/>
                  <a:gd name="T63" fmla="*/ 238 h 691"/>
                  <a:gd name="T64" fmla="*/ 1210 w 1352"/>
                  <a:gd name="T65" fmla="*/ 217 h 691"/>
                  <a:gd name="T66" fmla="*/ 1198 w 1352"/>
                  <a:gd name="T67" fmla="*/ 199 h 691"/>
                  <a:gd name="T68" fmla="*/ 1200 w 1352"/>
                  <a:gd name="T69" fmla="*/ 171 h 691"/>
                  <a:gd name="T70" fmla="*/ 1166 w 1352"/>
                  <a:gd name="T71" fmla="*/ 164 h 691"/>
                  <a:gd name="T72" fmla="*/ 1154 w 1352"/>
                  <a:gd name="T73" fmla="*/ 133 h 691"/>
                  <a:gd name="T74" fmla="*/ 1089 w 1352"/>
                  <a:gd name="T75" fmla="*/ 109 h 691"/>
                  <a:gd name="T76" fmla="*/ 1071 w 1352"/>
                  <a:gd name="T77" fmla="*/ 90 h 691"/>
                  <a:gd name="T78" fmla="*/ 980 w 1352"/>
                  <a:gd name="T79" fmla="*/ 88 h 691"/>
                  <a:gd name="T80" fmla="*/ 967 w 1352"/>
                  <a:gd name="T81" fmla="*/ 105 h 691"/>
                  <a:gd name="T82" fmla="*/ 955 w 1352"/>
                  <a:gd name="T83" fmla="*/ 106 h 691"/>
                  <a:gd name="T84" fmla="*/ 899 w 1352"/>
                  <a:gd name="T85" fmla="*/ 75 h 691"/>
                  <a:gd name="T86" fmla="*/ 883 w 1352"/>
                  <a:gd name="T87" fmla="*/ 57 h 691"/>
                  <a:gd name="T88" fmla="*/ 883 w 1352"/>
                  <a:gd name="T89" fmla="*/ 57 h 691"/>
                  <a:gd name="T90" fmla="*/ 825 w 1352"/>
                  <a:gd name="T91" fmla="*/ 54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52" h="691">
                    <a:moveTo>
                      <a:pt x="825" y="54"/>
                    </a:moveTo>
                    <a:lnTo>
                      <a:pt x="825" y="54"/>
                    </a:lnTo>
                    <a:lnTo>
                      <a:pt x="40" y="0"/>
                    </a:lnTo>
                    <a:lnTo>
                      <a:pt x="0" y="420"/>
                    </a:lnTo>
                    <a:lnTo>
                      <a:pt x="313" y="447"/>
                    </a:lnTo>
                    <a:lnTo>
                      <a:pt x="298" y="650"/>
                    </a:lnTo>
                    <a:lnTo>
                      <a:pt x="1350" y="691"/>
                    </a:lnTo>
                    <a:lnTo>
                      <a:pt x="1352" y="675"/>
                    </a:lnTo>
                    <a:lnTo>
                      <a:pt x="1339" y="658"/>
                    </a:lnTo>
                    <a:lnTo>
                      <a:pt x="1341" y="648"/>
                    </a:lnTo>
                    <a:lnTo>
                      <a:pt x="1312" y="633"/>
                    </a:lnTo>
                    <a:lnTo>
                      <a:pt x="1306" y="589"/>
                    </a:lnTo>
                    <a:lnTo>
                      <a:pt x="1295" y="585"/>
                    </a:lnTo>
                    <a:lnTo>
                      <a:pt x="1293" y="558"/>
                    </a:lnTo>
                    <a:lnTo>
                      <a:pt x="1278" y="544"/>
                    </a:lnTo>
                    <a:lnTo>
                      <a:pt x="1287" y="512"/>
                    </a:lnTo>
                    <a:lnTo>
                      <a:pt x="1279" y="477"/>
                    </a:lnTo>
                    <a:lnTo>
                      <a:pt x="1282" y="449"/>
                    </a:lnTo>
                    <a:lnTo>
                      <a:pt x="1270" y="444"/>
                    </a:lnTo>
                    <a:lnTo>
                      <a:pt x="1279" y="422"/>
                    </a:lnTo>
                    <a:lnTo>
                      <a:pt x="1266" y="416"/>
                    </a:lnTo>
                    <a:lnTo>
                      <a:pt x="1272" y="390"/>
                    </a:lnTo>
                    <a:lnTo>
                      <a:pt x="1260" y="386"/>
                    </a:lnTo>
                    <a:lnTo>
                      <a:pt x="1259" y="371"/>
                    </a:lnTo>
                    <a:lnTo>
                      <a:pt x="1246" y="373"/>
                    </a:lnTo>
                    <a:lnTo>
                      <a:pt x="1244" y="343"/>
                    </a:lnTo>
                    <a:lnTo>
                      <a:pt x="1251" y="319"/>
                    </a:lnTo>
                    <a:lnTo>
                      <a:pt x="1237" y="298"/>
                    </a:lnTo>
                    <a:lnTo>
                      <a:pt x="1238" y="281"/>
                    </a:lnTo>
                    <a:lnTo>
                      <a:pt x="1221" y="267"/>
                    </a:lnTo>
                    <a:lnTo>
                      <a:pt x="1221" y="253"/>
                    </a:lnTo>
                    <a:lnTo>
                      <a:pt x="1208" y="238"/>
                    </a:lnTo>
                    <a:lnTo>
                      <a:pt x="1210" y="217"/>
                    </a:lnTo>
                    <a:lnTo>
                      <a:pt x="1198" y="199"/>
                    </a:lnTo>
                    <a:lnTo>
                      <a:pt x="1200" y="171"/>
                    </a:lnTo>
                    <a:lnTo>
                      <a:pt x="1166" y="164"/>
                    </a:lnTo>
                    <a:lnTo>
                      <a:pt x="1154" y="133"/>
                    </a:lnTo>
                    <a:lnTo>
                      <a:pt x="1089" y="109"/>
                    </a:lnTo>
                    <a:lnTo>
                      <a:pt x="1071" y="90"/>
                    </a:lnTo>
                    <a:lnTo>
                      <a:pt x="980" y="88"/>
                    </a:lnTo>
                    <a:lnTo>
                      <a:pt x="967" y="105"/>
                    </a:lnTo>
                    <a:lnTo>
                      <a:pt x="955" y="106"/>
                    </a:lnTo>
                    <a:lnTo>
                      <a:pt x="899" y="75"/>
                    </a:lnTo>
                    <a:lnTo>
                      <a:pt x="883" y="57"/>
                    </a:lnTo>
                    <a:lnTo>
                      <a:pt x="883" y="57"/>
                    </a:lnTo>
                    <a:lnTo>
                      <a:pt x="825" y="54"/>
                    </a:lnTo>
                    <a:close/>
                  </a:path>
                </a:pathLst>
              </a:custGeom>
              <a:solidFill>
                <a:srgbClr val="5F9E5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3" name="Freeform 72">
                <a:extLst>
                  <a:ext uri="{FF2B5EF4-FFF2-40B4-BE49-F238E27FC236}">
                    <a16:creationId xmlns:a16="http://schemas.microsoft.com/office/drawing/2014/main" id="{D6CFDF09-2177-2F2E-857A-9535AFCA2066}"/>
                  </a:ext>
                </a:extLst>
              </p:cNvPr>
              <p:cNvSpPr>
                <a:spLocks/>
              </p:cNvSpPr>
              <p:nvPr/>
            </p:nvSpPr>
            <p:spPr bwMode="auto">
              <a:xfrm>
                <a:off x="2240" y="1805"/>
                <a:ext cx="521" cy="266"/>
              </a:xfrm>
              <a:custGeom>
                <a:avLst/>
                <a:gdLst>
                  <a:gd name="T0" fmla="*/ 825 w 1352"/>
                  <a:gd name="T1" fmla="*/ 54 h 691"/>
                  <a:gd name="T2" fmla="*/ 825 w 1352"/>
                  <a:gd name="T3" fmla="*/ 54 h 691"/>
                  <a:gd name="T4" fmla="*/ 40 w 1352"/>
                  <a:gd name="T5" fmla="*/ 0 h 691"/>
                  <a:gd name="T6" fmla="*/ 0 w 1352"/>
                  <a:gd name="T7" fmla="*/ 420 h 691"/>
                  <a:gd name="T8" fmla="*/ 313 w 1352"/>
                  <a:gd name="T9" fmla="*/ 447 h 691"/>
                  <a:gd name="T10" fmla="*/ 298 w 1352"/>
                  <a:gd name="T11" fmla="*/ 650 h 691"/>
                  <a:gd name="T12" fmla="*/ 1350 w 1352"/>
                  <a:gd name="T13" fmla="*/ 691 h 691"/>
                  <a:gd name="T14" fmla="*/ 1352 w 1352"/>
                  <a:gd name="T15" fmla="*/ 675 h 691"/>
                  <a:gd name="T16" fmla="*/ 1339 w 1352"/>
                  <a:gd name="T17" fmla="*/ 658 h 691"/>
                  <a:gd name="T18" fmla="*/ 1341 w 1352"/>
                  <a:gd name="T19" fmla="*/ 648 h 691"/>
                  <a:gd name="T20" fmla="*/ 1312 w 1352"/>
                  <a:gd name="T21" fmla="*/ 633 h 691"/>
                  <a:gd name="T22" fmla="*/ 1306 w 1352"/>
                  <a:gd name="T23" fmla="*/ 589 h 691"/>
                  <a:gd name="T24" fmla="*/ 1295 w 1352"/>
                  <a:gd name="T25" fmla="*/ 585 h 691"/>
                  <a:gd name="T26" fmla="*/ 1293 w 1352"/>
                  <a:gd name="T27" fmla="*/ 558 h 691"/>
                  <a:gd name="T28" fmla="*/ 1278 w 1352"/>
                  <a:gd name="T29" fmla="*/ 544 h 691"/>
                  <a:gd name="T30" fmla="*/ 1287 w 1352"/>
                  <a:gd name="T31" fmla="*/ 512 h 691"/>
                  <a:gd name="T32" fmla="*/ 1279 w 1352"/>
                  <a:gd name="T33" fmla="*/ 477 h 691"/>
                  <a:gd name="T34" fmla="*/ 1282 w 1352"/>
                  <a:gd name="T35" fmla="*/ 449 h 691"/>
                  <a:gd name="T36" fmla="*/ 1270 w 1352"/>
                  <a:gd name="T37" fmla="*/ 444 h 691"/>
                  <a:gd name="T38" fmla="*/ 1279 w 1352"/>
                  <a:gd name="T39" fmla="*/ 422 h 691"/>
                  <a:gd name="T40" fmla="*/ 1266 w 1352"/>
                  <a:gd name="T41" fmla="*/ 416 h 691"/>
                  <a:gd name="T42" fmla="*/ 1272 w 1352"/>
                  <a:gd name="T43" fmla="*/ 390 h 691"/>
                  <a:gd name="T44" fmla="*/ 1260 w 1352"/>
                  <a:gd name="T45" fmla="*/ 386 h 691"/>
                  <a:gd name="T46" fmla="*/ 1259 w 1352"/>
                  <a:gd name="T47" fmla="*/ 371 h 691"/>
                  <a:gd name="T48" fmla="*/ 1246 w 1352"/>
                  <a:gd name="T49" fmla="*/ 373 h 691"/>
                  <a:gd name="T50" fmla="*/ 1244 w 1352"/>
                  <a:gd name="T51" fmla="*/ 343 h 691"/>
                  <a:gd name="T52" fmla="*/ 1251 w 1352"/>
                  <a:gd name="T53" fmla="*/ 319 h 691"/>
                  <a:gd name="T54" fmla="*/ 1237 w 1352"/>
                  <a:gd name="T55" fmla="*/ 298 h 691"/>
                  <a:gd name="T56" fmla="*/ 1238 w 1352"/>
                  <a:gd name="T57" fmla="*/ 281 h 691"/>
                  <a:gd name="T58" fmla="*/ 1221 w 1352"/>
                  <a:gd name="T59" fmla="*/ 267 h 691"/>
                  <a:gd name="T60" fmla="*/ 1221 w 1352"/>
                  <a:gd name="T61" fmla="*/ 253 h 691"/>
                  <a:gd name="T62" fmla="*/ 1208 w 1352"/>
                  <a:gd name="T63" fmla="*/ 238 h 691"/>
                  <a:gd name="T64" fmla="*/ 1210 w 1352"/>
                  <a:gd name="T65" fmla="*/ 217 h 691"/>
                  <a:gd name="T66" fmla="*/ 1198 w 1352"/>
                  <a:gd name="T67" fmla="*/ 199 h 691"/>
                  <a:gd name="T68" fmla="*/ 1200 w 1352"/>
                  <a:gd name="T69" fmla="*/ 171 h 691"/>
                  <a:gd name="T70" fmla="*/ 1166 w 1352"/>
                  <a:gd name="T71" fmla="*/ 164 h 691"/>
                  <a:gd name="T72" fmla="*/ 1154 w 1352"/>
                  <a:gd name="T73" fmla="*/ 133 h 691"/>
                  <a:gd name="T74" fmla="*/ 1089 w 1352"/>
                  <a:gd name="T75" fmla="*/ 109 h 691"/>
                  <a:gd name="T76" fmla="*/ 1071 w 1352"/>
                  <a:gd name="T77" fmla="*/ 90 h 691"/>
                  <a:gd name="T78" fmla="*/ 980 w 1352"/>
                  <a:gd name="T79" fmla="*/ 88 h 691"/>
                  <a:gd name="T80" fmla="*/ 967 w 1352"/>
                  <a:gd name="T81" fmla="*/ 105 h 691"/>
                  <a:gd name="T82" fmla="*/ 955 w 1352"/>
                  <a:gd name="T83" fmla="*/ 106 h 691"/>
                  <a:gd name="T84" fmla="*/ 899 w 1352"/>
                  <a:gd name="T85" fmla="*/ 75 h 691"/>
                  <a:gd name="T86" fmla="*/ 883 w 1352"/>
                  <a:gd name="T87" fmla="*/ 57 h 691"/>
                  <a:gd name="T88" fmla="*/ 883 w 1352"/>
                  <a:gd name="T89" fmla="*/ 57 h 691"/>
                  <a:gd name="T90" fmla="*/ 825 w 1352"/>
                  <a:gd name="T91" fmla="*/ 54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52" h="691">
                    <a:moveTo>
                      <a:pt x="825" y="54"/>
                    </a:moveTo>
                    <a:lnTo>
                      <a:pt x="825" y="54"/>
                    </a:lnTo>
                    <a:lnTo>
                      <a:pt x="40" y="0"/>
                    </a:lnTo>
                    <a:lnTo>
                      <a:pt x="0" y="420"/>
                    </a:lnTo>
                    <a:lnTo>
                      <a:pt x="313" y="447"/>
                    </a:lnTo>
                    <a:lnTo>
                      <a:pt x="298" y="650"/>
                    </a:lnTo>
                    <a:lnTo>
                      <a:pt x="1350" y="691"/>
                    </a:lnTo>
                    <a:lnTo>
                      <a:pt x="1352" y="675"/>
                    </a:lnTo>
                    <a:lnTo>
                      <a:pt x="1339" y="658"/>
                    </a:lnTo>
                    <a:lnTo>
                      <a:pt x="1341" y="648"/>
                    </a:lnTo>
                    <a:lnTo>
                      <a:pt x="1312" y="633"/>
                    </a:lnTo>
                    <a:lnTo>
                      <a:pt x="1306" y="589"/>
                    </a:lnTo>
                    <a:lnTo>
                      <a:pt x="1295" y="585"/>
                    </a:lnTo>
                    <a:lnTo>
                      <a:pt x="1293" y="558"/>
                    </a:lnTo>
                    <a:lnTo>
                      <a:pt x="1278" y="544"/>
                    </a:lnTo>
                    <a:lnTo>
                      <a:pt x="1287" y="512"/>
                    </a:lnTo>
                    <a:lnTo>
                      <a:pt x="1279" y="477"/>
                    </a:lnTo>
                    <a:lnTo>
                      <a:pt x="1282" y="449"/>
                    </a:lnTo>
                    <a:lnTo>
                      <a:pt x="1270" y="444"/>
                    </a:lnTo>
                    <a:lnTo>
                      <a:pt x="1279" y="422"/>
                    </a:lnTo>
                    <a:lnTo>
                      <a:pt x="1266" y="416"/>
                    </a:lnTo>
                    <a:lnTo>
                      <a:pt x="1272" y="390"/>
                    </a:lnTo>
                    <a:lnTo>
                      <a:pt x="1260" y="386"/>
                    </a:lnTo>
                    <a:lnTo>
                      <a:pt x="1259" y="371"/>
                    </a:lnTo>
                    <a:lnTo>
                      <a:pt x="1246" y="373"/>
                    </a:lnTo>
                    <a:lnTo>
                      <a:pt x="1244" y="343"/>
                    </a:lnTo>
                    <a:lnTo>
                      <a:pt x="1251" y="319"/>
                    </a:lnTo>
                    <a:lnTo>
                      <a:pt x="1237" y="298"/>
                    </a:lnTo>
                    <a:lnTo>
                      <a:pt x="1238" y="281"/>
                    </a:lnTo>
                    <a:lnTo>
                      <a:pt x="1221" y="267"/>
                    </a:lnTo>
                    <a:lnTo>
                      <a:pt x="1221" y="253"/>
                    </a:lnTo>
                    <a:lnTo>
                      <a:pt x="1208" y="238"/>
                    </a:lnTo>
                    <a:lnTo>
                      <a:pt x="1210" y="217"/>
                    </a:lnTo>
                    <a:lnTo>
                      <a:pt x="1198" y="199"/>
                    </a:lnTo>
                    <a:lnTo>
                      <a:pt x="1200" y="171"/>
                    </a:lnTo>
                    <a:lnTo>
                      <a:pt x="1166" y="164"/>
                    </a:lnTo>
                    <a:lnTo>
                      <a:pt x="1154" y="133"/>
                    </a:lnTo>
                    <a:lnTo>
                      <a:pt x="1089" y="109"/>
                    </a:lnTo>
                    <a:lnTo>
                      <a:pt x="1071" y="90"/>
                    </a:lnTo>
                    <a:lnTo>
                      <a:pt x="980" y="88"/>
                    </a:lnTo>
                    <a:lnTo>
                      <a:pt x="967" y="105"/>
                    </a:lnTo>
                    <a:lnTo>
                      <a:pt x="955" y="106"/>
                    </a:lnTo>
                    <a:lnTo>
                      <a:pt x="899" y="75"/>
                    </a:lnTo>
                    <a:lnTo>
                      <a:pt x="883" y="57"/>
                    </a:lnTo>
                    <a:lnTo>
                      <a:pt x="883" y="57"/>
                    </a:lnTo>
                    <a:lnTo>
                      <a:pt x="825" y="54"/>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4" name="Freeform 73">
                <a:extLst>
                  <a:ext uri="{FF2B5EF4-FFF2-40B4-BE49-F238E27FC236}">
                    <a16:creationId xmlns:a16="http://schemas.microsoft.com/office/drawing/2014/main" id="{E65D58D9-530E-8564-335A-4FC0B26A73BC}"/>
                  </a:ext>
                </a:extLst>
              </p:cNvPr>
              <p:cNvSpPr>
                <a:spLocks/>
              </p:cNvSpPr>
              <p:nvPr/>
            </p:nvSpPr>
            <p:spPr bwMode="auto">
              <a:xfrm>
                <a:off x="4090" y="1477"/>
                <a:ext cx="103" cy="218"/>
              </a:xfrm>
              <a:custGeom>
                <a:avLst/>
                <a:gdLst>
                  <a:gd name="T0" fmla="*/ 268 w 268"/>
                  <a:gd name="T1" fmla="*/ 430 h 565"/>
                  <a:gd name="T2" fmla="*/ 268 w 268"/>
                  <a:gd name="T3" fmla="*/ 430 h 565"/>
                  <a:gd name="T4" fmla="*/ 251 w 268"/>
                  <a:gd name="T5" fmla="*/ 418 h 565"/>
                  <a:gd name="T6" fmla="*/ 248 w 268"/>
                  <a:gd name="T7" fmla="*/ 400 h 565"/>
                  <a:gd name="T8" fmla="*/ 216 w 268"/>
                  <a:gd name="T9" fmla="*/ 375 h 565"/>
                  <a:gd name="T10" fmla="*/ 162 w 268"/>
                  <a:gd name="T11" fmla="*/ 186 h 565"/>
                  <a:gd name="T12" fmla="*/ 103 w 268"/>
                  <a:gd name="T13" fmla="*/ 0 h 565"/>
                  <a:gd name="T14" fmla="*/ 95 w 268"/>
                  <a:gd name="T15" fmla="*/ 6 h 565"/>
                  <a:gd name="T16" fmla="*/ 66 w 268"/>
                  <a:gd name="T17" fmla="*/ 17 h 565"/>
                  <a:gd name="T18" fmla="*/ 58 w 268"/>
                  <a:gd name="T19" fmla="*/ 30 h 565"/>
                  <a:gd name="T20" fmla="*/ 53 w 268"/>
                  <a:gd name="T21" fmla="*/ 75 h 565"/>
                  <a:gd name="T22" fmla="*/ 61 w 268"/>
                  <a:gd name="T23" fmla="*/ 90 h 565"/>
                  <a:gd name="T24" fmla="*/ 50 w 268"/>
                  <a:gd name="T25" fmla="*/ 125 h 565"/>
                  <a:gd name="T26" fmla="*/ 71 w 268"/>
                  <a:gd name="T27" fmla="*/ 154 h 565"/>
                  <a:gd name="T28" fmla="*/ 69 w 268"/>
                  <a:gd name="T29" fmla="*/ 170 h 565"/>
                  <a:gd name="T30" fmla="*/ 40 w 268"/>
                  <a:gd name="T31" fmla="*/ 214 h 565"/>
                  <a:gd name="T32" fmla="*/ 16 w 268"/>
                  <a:gd name="T33" fmla="*/ 229 h 565"/>
                  <a:gd name="T34" fmla="*/ 23 w 268"/>
                  <a:gd name="T35" fmla="*/ 300 h 565"/>
                  <a:gd name="T36" fmla="*/ 0 w 268"/>
                  <a:gd name="T37" fmla="*/ 398 h 565"/>
                  <a:gd name="T38" fmla="*/ 16 w 268"/>
                  <a:gd name="T39" fmla="*/ 509 h 565"/>
                  <a:gd name="T40" fmla="*/ 9 w 268"/>
                  <a:gd name="T41" fmla="*/ 542 h 565"/>
                  <a:gd name="T42" fmla="*/ 30 w 268"/>
                  <a:gd name="T43" fmla="*/ 565 h 565"/>
                  <a:gd name="T44" fmla="*/ 204 w 268"/>
                  <a:gd name="T45" fmla="*/ 522 h 565"/>
                  <a:gd name="T46" fmla="*/ 252 w 268"/>
                  <a:gd name="T47" fmla="*/ 476 h 565"/>
                  <a:gd name="T48" fmla="*/ 268 w 268"/>
                  <a:gd name="T49" fmla="*/ 474 h 565"/>
                  <a:gd name="T50" fmla="*/ 268 w 268"/>
                  <a:gd name="T51" fmla="*/ 43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8" h="565">
                    <a:moveTo>
                      <a:pt x="268" y="430"/>
                    </a:moveTo>
                    <a:lnTo>
                      <a:pt x="268" y="430"/>
                    </a:lnTo>
                    <a:lnTo>
                      <a:pt x="251" y="418"/>
                    </a:lnTo>
                    <a:lnTo>
                      <a:pt x="248" y="400"/>
                    </a:lnTo>
                    <a:lnTo>
                      <a:pt x="216" y="375"/>
                    </a:lnTo>
                    <a:lnTo>
                      <a:pt x="162" y="186"/>
                    </a:lnTo>
                    <a:lnTo>
                      <a:pt x="103" y="0"/>
                    </a:lnTo>
                    <a:lnTo>
                      <a:pt x="95" y="6"/>
                    </a:lnTo>
                    <a:lnTo>
                      <a:pt x="66" y="17"/>
                    </a:lnTo>
                    <a:lnTo>
                      <a:pt x="58" y="30"/>
                    </a:lnTo>
                    <a:lnTo>
                      <a:pt x="53" y="75"/>
                    </a:lnTo>
                    <a:lnTo>
                      <a:pt x="61" y="90"/>
                    </a:lnTo>
                    <a:lnTo>
                      <a:pt x="50" y="125"/>
                    </a:lnTo>
                    <a:lnTo>
                      <a:pt x="71" y="154"/>
                    </a:lnTo>
                    <a:lnTo>
                      <a:pt x="69" y="170"/>
                    </a:lnTo>
                    <a:lnTo>
                      <a:pt x="40" y="214"/>
                    </a:lnTo>
                    <a:lnTo>
                      <a:pt x="16" y="229"/>
                    </a:lnTo>
                    <a:lnTo>
                      <a:pt x="23" y="300"/>
                    </a:lnTo>
                    <a:lnTo>
                      <a:pt x="0" y="398"/>
                    </a:lnTo>
                    <a:lnTo>
                      <a:pt x="16" y="509"/>
                    </a:lnTo>
                    <a:lnTo>
                      <a:pt x="9" y="542"/>
                    </a:lnTo>
                    <a:lnTo>
                      <a:pt x="30" y="565"/>
                    </a:lnTo>
                    <a:lnTo>
                      <a:pt x="204" y="522"/>
                    </a:lnTo>
                    <a:lnTo>
                      <a:pt x="252" y="476"/>
                    </a:lnTo>
                    <a:lnTo>
                      <a:pt x="268" y="474"/>
                    </a:lnTo>
                    <a:lnTo>
                      <a:pt x="268" y="430"/>
                    </a:lnTo>
                    <a:close/>
                  </a:path>
                </a:pathLst>
              </a:custGeom>
              <a:solidFill>
                <a:srgbClr val="871A54"/>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5" name="Freeform 74">
                <a:extLst>
                  <a:ext uri="{FF2B5EF4-FFF2-40B4-BE49-F238E27FC236}">
                    <a16:creationId xmlns:a16="http://schemas.microsoft.com/office/drawing/2014/main" id="{44BFBBFF-24A6-3B52-11D2-C0960A094246}"/>
                  </a:ext>
                </a:extLst>
              </p:cNvPr>
              <p:cNvSpPr>
                <a:spLocks/>
              </p:cNvSpPr>
              <p:nvPr/>
            </p:nvSpPr>
            <p:spPr bwMode="auto">
              <a:xfrm>
                <a:off x="4090" y="1477"/>
                <a:ext cx="103" cy="218"/>
              </a:xfrm>
              <a:custGeom>
                <a:avLst/>
                <a:gdLst>
                  <a:gd name="T0" fmla="*/ 268 w 268"/>
                  <a:gd name="T1" fmla="*/ 430 h 565"/>
                  <a:gd name="T2" fmla="*/ 268 w 268"/>
                  <a:gd name="T3" fmla="*/ 430 h 565"/>
                  <a:gd name="T4" fmla="*/ 251 w 268"/>
                  <a:gd name="T5" fmla="*/ 418 h 565"/>
                  <a:gd name="T6" fmla="*/ 248 w 268"/>
                  <a:gd name="T7" fmla="*/ 400 h 565"/>
                  <a:gd name="T8" fmla="*/ 216 w 268"/>
                  <a:gd name="T9" fmla="*/ 375 h 565"/>
                  <a:gd name="T10" fmla="*/ 162 w 268"/>
                  <a:gd name="T11" fmla="*/ 186 h 565"/>
                  <a:gd name="T12" fmla="*/ 103 w 268"/>
                  <a:gd name="T13" fmla="*/ 0 h 565"/>
                  <a:gd name="T14" fmla="*/ 95 w 268"/>
                  <a:gd name="T15" fmla="*/ 6 h 565"/>
                  <a:gd name="T16" fmla="*/ 66 w 268"/>
                  <a:gd name="T17" fmla="*/ 17 h 565"/>
                  <a:gd name="T18" fmla="*/ 58 w 268"/>
                  <a:gd name="T19" fmla="*/ 30 h 565"/>
                  <a:gd name="T20" fmla="*/ 53 w 268"/>
                  <a:gd name="T21" fmla="*/ 75 h 565"/>
                  <a:gd name="T22" fmla="*/ 61 w 268"/>
                  <a:gd name="T23" fmla="*/ 90 h 565"/>
                  <a:gd name="T24" fmla="*/ 50 w 268"/>
                  <a:gd name="T25" fmla="*/ 125 h 565"/>
                  <a:gd name="T26" fmla="*/ 71 w 268"/>
                  <a:gd name="T27" fmla="*/ 154 h 565"/>
                  <a:gd name="T28" fmla="*/ 69 w 268"/>
                  <a:gd name="T29" fmla="*/ 170 h 565"/>
                  <a:gd name="T30" fmla="*/ 40 w 268"/>
                  <a:gd name="T31" fmla="*/ 214 h 565"/>
                  <a:gd name="T32" fmla="*/ 16 w 268"/>
                  <a:gd name="T33" fmla="*/ 229 h 565"/>
                  <a:gd name="T34" fmla="*/ 23 w 268"/>
                  <a:gd name="T35" fmla="*/ 300 h 565"/>
                  <a:gd name="T36" fmla="*/ 0 w 268"/>
                  <a:gd name="T37" fmla="*/ 398 h 565"/>
                  <a:gd name="T38" fmla="*/ 16 w 268"/>
                  <a:gd name="T39" fmla="*/ 509 h 565"/>
                  <a:gd name="T40" fmla="*/ 9 w 268"/>
                  <a:gd name="T41" fmla="*/ 542 h 565"/>
                  <a:gd name="T42" fmla="*/ 30 w 268"/>
                  <a:gd name="T43" fmla="*/ 565 h 565"/>
                  <a:gd name="T44" fmla="*/ 204 w 268"/>
                  <a:gd name="T45" fmla="*/ 522 h 565"/>
                  <a:gd name="T46" fmla="*/ 252 w 268"/>
                  <a:gd name="T47" fmla="*/ 476 h 565"/>
                  <a:gd name="T48" fmla="*/ 268 w 268"/>
                  <a:gd name="T49" fmla="*/ 474 h 565"/>
                  <a:gd name="T50" fmla="*/ 268 w 268"/>
                  <a:gd name="T51" fmla="*/ 43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8" h="565">
                    <a:moveTo>
                      <a:pt x="268" y="430"/>
                    </a:moveTo>
                    <a:lnTo>
                      <a:pt x="268" y="430"/>
                    </a:lnTo>
                    <a:lnTo>
                      <a:pt x="251" y="418"/>
                    </a:lnTo>
                    <a:lnTo>
                      <a:pt x="248" y="400"/>
                    </a:lnTo>
                    <a:lnTo>
                      <a:pt x="216" y="375"/>
                    </a:lnTo>
                    <a:lnTo>
                      <a:pt x="162" y="186"/>
                    </a:lnTo>
                    <a:lnTo>
                      <a:pt x="103" y="0"/>
                    </a:lnTo>
                    <a:lnTo>
                      <a:pt x="95" y="6"/>
                    </a:lnTo>
                    <a:lnTo>
                      <a:pt x="66" y="17"/>
                    </a:lnTo>
                    <a:lnTo>
                      <a:pt x="58" y="30"/>
                    </a:lnTo>
                    <a:lnTo>
                      <a:pt x="53" y="75"/>
                    </a:lnTo>
                    <a:lnTo>
                      <a:pt x="61" y="90"/>
                    </a:lnTo>
                    <a:lnTo>
                      <a:pt x="50" y="125"/>
                    </a:lnTo>
                    <a:lnTo>
                      <a:pt x="71" y="154"/>
                    </a:lnTo>
                    <a:lnTo>
                      <a:pt x="69" y="170"/>
                    </a:lnTo>
                    <a:lnTo>
                      <a:pt x="40" y="214"/>
                    </a:lnTo>
                    <a:lnTo>
                      <a:pt x="16" y="229"/>
                    </a:lnTo>
                    <a:lnTo>
                      <a:pt x="23" y="300"/>
                    </a:lnTo>
                    <a:lnTo>
                      <a:pt x="0" y="398"/>
                    </a:lnTo>
                    <a:lnTo>
                      <a:pt x="16" y="509"/>
                    </a:lnTo>
                    <a:lnTo>
                      <a:pt x="9" y="542"/>
                    </a:lnTo>
                    <a:lnTo>
                      <a:pt x="30" y="565"/>
                    </a:lnTo>
                    <a:lnTo>
                      <a:pt x="204" y="522"/>
                    </a:lnTo>
                    <a:lnTo>
                      <a:pt x="252" y="476"/>
                    </a:lnTo>
                    <a:lnTo>
                      <a:pt x="268" y="474"/>
                    </a:lnTo>
                    <a:lnTo>
                      <a:pt x="268" y="43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6" name="Freeform 75">
                <a:extLst>
                  <a:ext uri="{FF2B5EF4-FFF2-40B4-BE49-F238E27FC236}">
                    <a16:creationId xmlns:a16="http://schemas.microsoft.com/office/drawing/2014/main" id="{E5A7B632-1452-3CF7-B322-0A89021FD35F}"/>
                  </a:ext>
                </a:extLst>
              </p:cNvPr>
              <p:cNvSpPr>
                <a:spLocks/>
              </p:cNvSpPr>
              <p:nvPr/>
            </p:nvSpPr>
            <p:spPr bwMode="auto">
              <a:xfrm>
                <a:off x="2271" y="2295"/>
                <a:ext cx="550" cy="295"/>
              </a:xfrm>
              <a:custGeom>
                <a:avLst/>
                <a:gdLst>
                  <a:gd name="T0" fmla="*/ 91 w 1428"/>
                  <a:gd name="T1" fmla="*/ 114 h 763"/>
                  <a:gd name="T2" fmla="*/ 91 w 1428"/>
                  <a:gd name="T3" fmla="*/ 114 h 763"/>
                  <a:gd name="T4" fmla="*/ 500 w 1428"/>
                  <a:gd name="T5" fmla="*/ 141 h 763"/>
                  <a:gd name="T6" fmla="*/ 478 w 1428"/>
                  <a:gd name="T7" fmla="*/ 547 h 763"/>
                  <a:gd name="T8" fmla="*/ 500 w 1428"/>
                  <a:gd name="T9" fmla="*/ 549 h 763"/>
                  <a:gd name="T10" fmla="*/ 539 w 1428"/>
                  <a:gd name="T11" fmla="*/ 589 h 763"/>
                  <a:gd name="T12" fmla="*/ 555 w 1428"/>
                  <a:gd name="T13" fmla="*/ 583 h 763"/>
                  <a:gd name="T14" fmla="*/ 578 w 1428"/>
                  <a:gd name="T15" fmla="*/ 592 h 763"/>
                  <a:gd name="T16" fmla="*/ 588 w 1428"/>
                  <a:gd name="T17" fmla="*/ 574 h 763"/>
                  <a:gd name="T18" fmla="*/ 614 w 1428"/>
                  <a:gd name="T19" fmla="*/ 601 h 763"/>
                  <a:gd name="T20" fmla="*/ 618 w 1428"/>
                  <a:gd name="T21" fmla="*/ 628 h 763"/>
                  <a:gd name="T22" fmla="*/ 652 w 1428"/>
                  <a:gd name="T23" fmla="*/ 628 h 763"/>
                  <a:gd name="T24" fmla="*/ 691 w 1428"/>
                  <a:gd name="T25" fmla="*/ 646 h 763"/>
                  <a:gd name="T26" fmla="*/ 716 w 1428"/>
                  <a:gd name="T27" fmla="*/ 643 h 763"/>
                  <a:gd name="T28" fmla="*/ 738 w 1428"/>
                  <a:gd name="T29" fmla="*/ 664 h 763"/>
                  <a:gd name="T30" fmla="*/ 757 w 1428"/>
                  <a:gd name="T31" fmla="*/ 649 h 763"/>
                  <a:gd name="T32" fmla="*/ 801 w 1428"/>
                  <a:gd name="T33" fmla="*/ 649 h 763"/>
                  <a:gd name="T34" fmla="*/ 804 w 1428"/>
                  <a:gd name="T35" fmla="*/ 675 h 763"/>
                  <a:gd name="T36" fmla="*/ 826 w 1428"/>
                  <a:gd name="T37" fmla="*/ 683 h 763"/>
                  <a:gd name="T38" fmla="*/ 824 w 1428"/>
                  <a:gd name="T39" fmla="*/ 703 h 763"/>
                  <a:gd name="T40" fmla="*/ 838 w 1428"/>
                  <a:gd name="T41" fmla="*/ 710 h 763"/>
                  <a:gd name="T42" fmla="*/ 880 w 1428"/>
                  <a:gd name="T43" fmla="*/ 685 h 763"/>
                  <a:gd name="T44" fmla="*/ 888 w 1428"/>
                  <a:gd name="T45" fmla="*/ 689 h 763"/>
                  <a:gd name="T46" fmla="*/ 890 w 1428"/>
                  <a:gd name="T47" fmla="*/ 704 h 763"/>
                  <a:gd name="T48" fmla="*/ 908 w 1428"/>
                  <a:gd name="T49" fmla="*/ 705 h 763"/>
                  <a:gd name="T50" fmla="*/ 915 w 1428"/>
                  <a:gd name="T51" fmla="*/ 721 h 763"/>
                  <a:gd name="T52" fmla="*/ 956 w 1428"/>
                  <a:gd name="T53" fmla="*/ 705 h 763"/>
                  <a:gd name="T54" fmla="*/ 954 w 1428"/>
                  <a:gd name="T55" fmla="*/ 727 h 763"/>
                  <a:gd name="T56" fmla="*/ 966 w 1428"/>
                  <a:gd name="T57" fmla="*/ 742 h 763"/>
                  <a:gd name="T58" fmla="*/ 980 w 1428"/>
                  <a:gd name="T59" fmla="*/ 723 h 763"/>
                  <a:gd name="T60" fmla="*/ 976 w 1428"/>
                  <a:gd name="T61" fmla="*/ 715 h 763"/>
                  <a:gd name="T62" fmla="*/ 1027 w 1428"/>
                  <a:gd name="T63" fmla="*/ 701 h 763"/>
                  <a:gd name="T64" fmla="*/ 1044 w 1428"/>
                  <a:gd name="T65" fmla="*/ 718 h 763"/>
                  <a:gd name="T66" fmla="*/ 1092 w 1428"/>
                  <a:gd name="T67" fmla="*/ 732 h 763"/>
                  <a:gd name="T68" fmla="*/ 1107 w 1428"/>
                  <a:gd name="T69" fmla="*/ 750 h 763"/>
                  <a:gd name="T70" fmla="*/ 1112 w 1428"/>
                  <a:gd name="T71" fmla="*/ 737 h 763"/>
                  <a:gd name="T72" fmla="*/ 1128 w 1428"/>
                  <a:gd name="T73" fmla="*/ 738 h 763"/>
                  <a:gd name="T74" fmla="*/ 1138 w 1428"/>
                  <a:gd name="T75" fmla="*/ 724 h 763"/>
                  <a:gd name="T76" fmla="*/ 1173 w 1428"/>
                  <a:gd name="T77" fmla="*/ 710 h 763"/>
                  <a:gd name="T78" fmla="*/ 1201 w 1428"/>
                  <a:gd name="T79" fmla="*/ 719 h 763"/>
                  <a:gd name="T80" fmla="*/ 1202 w 1428"/>
                  <a:gd name="T81" fmla="*/ 710 h 763"/>
                  <a:gd name="T82" fmla="*/ 1233 w 1428"/>
                  <a:gd name="T83" fmla="*/ 699 h 763"/>
                  <a:gd name="T84" fmla="*/ 1243 w 1428"/>
                  <a:gd name="T85" fmla="*/ 713 h 763"/>
                  <a:gd name="T86" fmla="*/ 1277 w 1428"/>
                  <a:gd name="T87" fmla="*/ 716 h 763"/>
                  <a:gd name="T88" fmla="*/ 1296 w 1428"/>
                  <a:gd name="T89" fmla="*/ 696 h 763"/>
                  <a:gd name="T90" fmla="*/ 1340 w 1428"/>
                  <a:gd name="T91" fmla="*/ 718 h 763"/>
                  <a:gd name="T92" fmla="*/ 1357 w 1428"/>
                  <a:gd name="T93" fmla="*/ 740 h 763"/>
                  <a:gd name="T94" fmla="*/ 1428 w 1428"/>
                  <a:gd name="T95" fmla="*/ 763 h 763"/>
                  <a:gd name="T96" fmla="*/ 1400 w 1428"/>
                  <a:gd name="T97" fmla="*/ 55 h 763"/>
                  <a:gd name="T98" fmla="*/ 9 w 1428"/>
                  <a:gd name="T99" fmla="*/ 0 h 763"/>
                  <a:gd name="T100" fmla="*/ 0 w 1428"/>
                  <a:gd name="T101" fmla="*/ 107 h 763"/>
                  <a:gd name="T102" fmla="*/ 91 w 1428"/>
                  <a:gd name="T103" fmla="*/ 114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28" h="763">
                    <a:moveTo>
                      <a:pt x="91" y="114"/>
                    </a:moveTo>
                    <a:lnTo>
                      <a:pt x="91" y="114"/>
                    </a:lnTo>
                    <a:lnTo>
                      <a:pt x="500" y="141"/>
                    </a:lnTo>
                    <a:lnTo>
                      <a:pt x="478" y="547"/>
                    </a:lnTo>
                    <a:lnTo>
                      <a:pt x="500" y="549"/>
                    </a:lnTo>
                    <a:lnTo>
                      <a:pt x="539" y="589"/>
                    </a:lnTo>
                    <a:lnTo>
                      <a:pt x="555" y="583"/>
                    </a:lnTo>
                    <a:lnTo>
                      <a:pt x="578" y="592"/>
                    </a:lnTo>
                    <a:lnTo>
                      <a:pt x="588" y="574"/>
                    </a:lnTo>
                    <a:lnTo>
                      <a:pt x="614" y="601"/>
                    </a:lnTo>
                    <a:lnTo>
                      <a:pt x="618" y="628"/>
                    </a:lnTo>
                    <a:lnTo>
                      <a:pt x="652" y="628"/>
                    </a:lnTo>
                    <a:lnTo>
                      <a:pt x="691" y="646"/>
                    </a:lnTo>
                    <a:lnTo>
                      <a:pt x="716" y="643"/>
                    </a:lnTo>
                    <a:lnTo>
                      <a:pt x="738" y="664"/>
                    </a:lnTo>
                    <a:lnTo>
                      <a:pt x="757" y="649"/>
                    </a:lnTo>
                    <a:lnTo>
                      <a:pt x="801" y="649"/>
                    </a:lnTo>
                    <a:lnTo>
                      <a:pt x="804" y="675"/>
                    </a:lnTo>
                    <a:lnTo>
                      <a:pt x="826" y="683"/>
                    </a:lnTo>
                    <a:lnTo>
                      <a:pt x="824" y="703"/>
                    </a:lnTo>
                    <a:lnTo>
                      <a:pt x="838" y="710"/>
                    </a:lnTo>
                    <a:lnTo>
                      <a:pt x="880" y="685"/>
                    </a:lnTo>
                    <a:lnTo>
                      <a:pt x="888" y="689"/>
                    </a:lnTo>
                    <a:lnTo>
                      <a:pt x="890" y="704"/>
                    </a:lnTo>
                    <a:lnTo>
                      <a:pt x="908" y="705"/>
                    </a:lnTo>
                    <a:lnTo>
                      <a:pt x="915" y="721"/>
                    </a:lnTo>
                    <a:lnTo>
                      <a:pt x="956" y="705"/>
                    </a:lnTo>
                    <a:lnTo>
                      <a:pt x="954" y="727"/>
                    </a:lnTo>
                    <a:lnTo>
                      <a:pt x="966" y="742"/>
                    </a:lnTo>
                    <a:lnTo>
                      <a:pt x="980" y="723"/>
                    </a:lnTo>
                    <a:lnTo>
                      <a:pt x="976" y="715"/>
                    </a:lnTo>
                    <a:lnTo>
                      <a:pt x="1027" y="701"/>
                    </a:lnTo>
                    <a:lnTo>
                      <a:pt x="1044" y="718"/>
                    </a:lnTo>
                    <a:lnTo>
                      <a:pt x="1092" y="732"/>
                    </a:lnTo>
                    <a:lnTo>
                      <a:pt x="1107" y="750"/>
                    </a:lnTo>
                    <a:lnTo>
                      <a:pt x="1112" y="737"/>
                    </a:lnTo>
                    <a:lnTo>
                      <a:pt x="1128" y="738"/>
                    </a:lnTo>
                    <a:lnTo>
                      <a:pt x="1138" y="724"/>
                    </a:lnTo>
                    <a:lnTo>
                      <a:pt x="1173" y="710"/>
                    </a:lnTo>
                    <a:lnTo>
                      <a:pt x="1201" y="719"/>
                    </a:lnTo>
                    <a:lnTo>
                      <a:pt x="1202" y="710"/>
                    </a:lnTo>
                    <a:lnTo>
                      <a:pt x="1233" y="699"/>
                    </a:lnTo>
                    <a:lnTo>
                      <a:pt x="1243" y="713"/>
                    </a:lnTo>
                    <a:lnTo>
                      <a:pt x="1277" y="716"/>
                    </a:lnTo>
                    <a:lnTo>
                      <a:pt x="1296" y="696"/>
                    </a:lnTo>
                    <a:lnTo>
                      <a:pt x="1340" y="718"/>
                    </a:lnTo>
                    <a:lnTo>
                      <a:pt x="1357" y="740"/>
                    </a:lnTo>
                    <a:lnTo>
                      <a:pt x="1428" y="763"/>
                    </a:lnTo>
                    <a:lnTo>
                      <a:pt x="1400" y="55"/>
                    </a:lnTo>
                    <a:lnTo>
                      <a:pt x="9" y="0"/>
                    </a:lnTo>
                    <a:lnTo>
                      <a:pt x="0" y="107"/>
                    </a:lnTo>
                    <a:lnTo>
                      <a:pt x="91" y="114"/>
                    </a:lnTo>
                    <a:close/>
                  </a:path>
                </a:pathLst>
              </a:custGeom>
              <a:solidFill>
                <a:srgbClr val="F7A51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7" name="Freeform 76">
                <a:extLst>
                  <a:ext uri="{FF2B5EF4-FFF2-40B4-BE49-F238E27FC236}">
                    <a16:creationId xmlns:a16="http://schemas.microsoft.com/office/drawing/2014/main" id="{8F362F39-75E2-68FA-42F0-929B3ECCB30C}"/>
                  </a:ext>
                </a:extLst>
              </p:cNvPr>
              <p:cNvSpPr>
                <a:spLocks/>
              </p:cNvSpPr>
              <p:nvPr/>
            </p:nvSpPr>
            <p:spPr bwMode="auto">
              <a:xfrm>
                <a:off x="2271" y="2295"/>
                <a:ext cx="550" cy="295"/>
              </a:xfrm>
              <a:custGeom>
                <a:avLst/>
                <a:gdLst>
                  <a:gd name="T0" fmla="*/ 91 w 1428"/>
                  <a:gd name="T1" fmla="*/ 114 h 763"/>
                  <a:gd name="T2" fmla="*/ 91 w 1428"/>
                  <a:gd name="T3" fmla="*/ 114 h 763"/>
                  <a:gd name="T4" fmla="*/ 500 w 1428"/>
                  <a:gd name="T5" fmla="*/ 141 h 763"/>
                  <a:gd name="T6" fmla="*/ 478 w 1428"/>
                  <a:gd name="T7" fmla="*/ 547 h 763"/>
                  <a:gd name="T8" fmla="*/ 500 w 1428"/>
                  <a:gd name="T9" fmla="*/ 549 h 763"/>
                  <a:gd name="T10" fmla="*/ 539 w 1428"/>
                  <a:gd name="T11" fmla="*/ 589 h 763"/>
                  <a:gd name="T12" fmla="*/ 555 w 1428"/>
                  <a:gd name="T13" fmla="*/ 583 h 763"/>
                  <a:gd name="T14" fmla="*/ 578 w 1428"/>
                  <a:gd name="T15" fmla="*/ 592 h 763"/>
                  <a:gd name="T16" fmla="*/ 588 w 1428"/>
                  <a:gd name="T17" fmla="*/ 574 h 763"/>
                  <a:gd name="T18" fmla="*/ 614 w 1428"/>
                  <a:gd name="T19" fmla="*/ 601 h 763"/>
                  <a:gd name="T20" fmla="*/ 618 w 1428"/>
                  <a:gd name="T21" fmla="*/ 628 h 763"/>
                  <a:gd name="T22" fmla="*/ 652 w 1428"/>
                  <a:gd name="T23" fmla="*/ 628 h 763"/>
                  <a:gd name="T24" fmla="*/ 691 w 1428"/>
                  <a:gd name="T25" fmla="*/ 646 h 763"/>
                  <a:gd name="T26" fmla="*/ 716 w 1428"/>
                  <a:gd name="T27" fmla="*/ 643 h 763"/>
                  <a:gd name="T28" fmla="*/ 738 w 1428"/>
                  <a:gd name="T29" fmla="*/ 664 h 763"/>
                  <a:gd name="T30" fmla="*/ 757 w 1428"/>
                  <a:gd name="T31" fmla="*/ 649 h 763"/>
                  <a:gd name="T32" fmla="*/ 801 w 1428"/>
                  <a:gd name="T33" fmla="*/ 649 h 763"/>
                  <a:gd name="T34" fmla="*/ 804 w 1428"/>
                  <a:gd name="T35" fmla="*/ 675 h 763"/>
                  <a:gd name="T36" fmla="*/ 826 w 1428"/>
                  <a:gd name="T37" fmla="*/ 683 h 763"/>
                  <a:gd name="T38" fmla="*/ 824 w 1428"/>
                  <a:gd name="T39" fmla="*/ 703 h 763"/>
                  <a:gd name="T40" fmla="*/ 838 w 1428"/>
                  <a:gd name="T41" fmla="*/ 710 h 763"/>
                  <a:gd name="T42" fmla="*/ 880 w 1428"/>
                  <a:gd name="T43" fmla="*/ 685 h 763"/>
                  <a:gd name="T44" fmla="*/ 888 w 1428"/>
                  <a:gd name="T45" fmla="*/ 689 h 763"/>
                  <a:gd name="T46" fmla="*/ 890 w 1428"/>
                  <a:gd name="T47" fmla="*/ 704 h 763"/>
                  <a:gd name="T48" fmla="*/ 908 w 1428"/>
                  <a:gd name="T49" fmla="*/ 705 h 763"/>
                  <a:gd name="T50" fmla="*/ 915 w 1428"/>
                  <a:gd name="T51" fmla="*/ 721 h 763"/>
                  <a:gd name="T52" fmla="*/ 956 w 1428"/>
                  <a:gd name="T53" fmla="*/ 705 h 763"/>
                  <a:gd name="T54" fmla="*/ 954 w 1428"/>
                  <a:gd name="T55" fmla="*/ 727 h 763"/>
                  <a:gd name="T56" fmla="*/ 966 w 1428"/>
                  <a:gd name="T57" fmla="*/ 742 h 763"/>
                  <a:gd name="T58" fmla="*/ 980 w 1428"/>
                  <a:gd name="T59" fmla="*/ 723 h 763"/>
                  <a:gd name="T60" fmla="*/ 976 w 1428"/>
                  <a:gd name="T61" fmla="*/ 715 h 763"/>
                  <a:gd name="T62" fmla="*/ 1027 w 1428"/>
                  <a:gd name="T63" fmla="*/ 701 h 763"/>
                  <a:gd name="T64" fmla="*/ 1044 w 1428"/>
                  <a:gd name="T65" fmla="*/ 718 h 763"/>
                  <a:gd name="T66" fmla="*/ 1092 w 1428"/>
                  <a:gd name="T67" fmla="*/ 732 h 763"/>
                  <a:gd name="T68" fmla="*/ 1107 w 1428"/>
                  <a:gd name="T69" fmla="*/ 750 h 763"/>
                  <a:gd name="T70" fmla="*/ 1112 w 1428"/>
                  <a:gd name="T71" fmla="*/ 737 h 763"/>
                  <a:gd name="T72" fmla="*/ 1128 w 1428"/>
                  <a:gd name="T73" fmla="*/ 738 h 763"/>
                  <a:gd name="T74" fmla="*/ 1138 w 1428"/>
                  <a:gd name="T75" fmla="*/ 724 h 763"/>
                  <a:gd name="T76" fmla="*/ 1173 w 1428"/>
                  <a:gd name="T77" fmla="*/ 710 h 763"/>
                  <a:gd name="T78" fmla="*/ 1201 w 1428"/>
                  <a:gd name="T79" fmla="*/ 719 h 763"/>
                  <a:gd name="T80" fmla="*/ 1202 w 1428"/>
                  <a:gd name="T81" fmla="*/ 710 h 763"/>
                  <a:gd name="T82" fmla="*/ 1233 w 1428"/>
                  <a:gd name="T83" fmla="*/ 699 h 763"/>
                  <a:gd name="T84" fmla="*/ 1243 w 1428"/>
                  <a:gd name="T85" fmla="*/ 713 h 763"/>
                  <a:gd name="T86" fmla="*/ 1277 w 1428"/>
                  <a:gd name="T87" fmla="*/ 716 h 763"/>
                  <a:gd name="T88" fmla="*/ 1296 w 1428"/>
                  <a:gd name="T89" fmla="*/ 696 h 763"/>
                  <a:gd name="T90" fmla="*/ 1340 w 1428"/>
                  <a:gd name="T91" fmla="*/ 718 h 763"/>
                  <a:gd name="T92" fmla="*/ 1357 w 1428"/>
                  <a:gd name="T93" fmla="*/ 740 h 763"/>
                  <a:gd name="T94" fmla="*/ 1428 w 1428"/>
                  <a:gd name="T95" fmla="*/ 763 h 763"/>
                  <a:gd name="T96" fmla="*/ 1400 w 1428"/>
                  <a:gd name="T97" fmla="*/ 55 h 763"/>
                  <a:gd name="T98" fmla="*/ 9 w 1428"/>
                  <a:gd name="T99" fmla="*/ 0 h 763"/>
                  <a:gd name="T100" fmla="*/ 0 w 1428"/>
                  <a:gd name="T101" fmla="*/ 107 h 763"/>
                  <a:gd name="T102" fmla="*/ 91 w 1428"/>
                  <a:gd name="T103" fmla="*/ 114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28" h="763">
                    <a:moveTo>
                      <a:pt x="91" y="114"/>
                    </a:moveTo>
                    <a:lnTo>
                      <a:pt x="91" y="114"/>
                    </a:lnTo>
                    <a:lnTo>
                      <a:pt x="500" y="141"/>
                    </a:lnTo>
                    <a:lnTo>
                      <a:pt x="478" y="547"/>
                    </a:lnTo>
                    <a:lnTo>
                      <a:pt x="500" y="549"/>
                    </a:lnTo>
                    <a:lnTo>
                      <a:pt x="539" y="589"/>
                    </a:lnTo>
                    <a:lnTo>
                      <a:pt x="555" y="583"/>
                    </a:lnTo>
                    <a:lnTo>
                      <a:pt x="578" y="592"/>
                    </a:lnTo>
                    <a:lnTo>
                      <a:pt x="588" y="574"/>
                    </a:lnTo>
                    <a:lnTo>
                      <a:pt x="614" y="601"/>
                    </a:lnTo>
                    <a:lnTo>
                      <a:pt x="618" y="628"/>
                    </a:lnTo>
                    <a:lnTo>
                      <a:pt x="652" y="628"/>
                    </a:lnTo>
                    <a:lnTo>
                      <a:pt x="691" y="646"/>
                    </a:lnTo>
                    <a:lnTo>
                      <a:pt x="716" y="643"/>
                    </a:lnTo>
                    <a:lnTo>
                      <a:pt x="738" y="664"/>
                    </a:lnTo>
                    <a:lnTo>
                      <a:pt x="757" y="649"/>
                    </a:lnTo>
                    <a:lnTo>
                      <a:pt x="801" y="649"/>
                    </a:lnTo>
                    <a:lnTo>
                      <a:pt x="804" y="675"/>
                    </a:lnTo>
                    <a:lnTo>
                      <a:pt x="826" y="683"/>
                    </a:lnTo>
                    <a:lnTo>
                      <a:pt x="824" y="703"/>
                    </a:lnTo>
                    <a:lnTo>
                      <a:pt x="838" y="710"/>
                    </a:lnTo>
                    <a:lnTo>
                      <a:pt x="880" y="685"/>
                    </a:lnTo>
                    <a:lnTo>
                      <a:pt x="888" y="689"/>
                    </a:lnTo>
                    <a:lnTo>
                      <a:pt x="890" y="704"/>
                    </a:lnTo>
                    <a:lnTo>
                      <a:pt x="908" y="705"/>
                    </a:lnTo>
                    <a:lnTo>
                      <a:pt x="915" y="721"/>
                    </a:lnTo>
                    <a:lnTo>
                      <a:pt x="956" y="705"/>
                    </a:lnTo>
                    <a:lnTo>
                      <a:pt x="954" y="727"/>
                    </a:lnTo>
                    <a:lnTo>
                      <a:pt x="966" y="742"/>
                    </a:lnTo>
                    <a:lnTo>
                      <a:pt x="980" y="723"/>
                    </a:lnTo>
                    <a:lnTo>
                      <a:pt x="976" y="715"/>
                    </a:lnTo>
                    <a:lnTo>
                      <a:pt x="1027" y="701"/>
                    </a:lnTo>
                    <a:lnTo>
                      <a:pt x="1044" y="718"/>
                    </a:lnTo>
                    <a:lnTo>
                      <a:pt x="1092" y="732"/>
                    </a:lnTo>
                    <a:lnTo>
                      <a:pt x="1107" y="750"/>
                    </a:lnTo>
                    <a:lnTo>
                      <a:pt x="1112" y="737"/>
                    </a:lnTo>
                    <a:lnTo>
                      <a:pt x="1128" y="738"/>
                    </a:lnTo>
                    <a:lnTo>
                      <a:pt x="1138" y="724"/>
                    </a:lnTo>
                    <a:lnTo>
                      <a:pt x="1173" y="710"/>
                    </a:lnTo>
                    <a:lnTo>
                      <a:pt x="1201" y="719"/>
                    </a:lnTo>
                    <a:lnTo>
                      <a:pt x="1202" y="710"/>
                    </a:lnTo>
                    <a:lnTo>
                      <a:pt x="1233" y="699"/>
                    </a:lnTo>
                    <a:lnTo>
                      <a:pt x="1243" y="713"/>
                    </a:lnTo>
                    <a:lnTo>
                      <a:pt x="1277" y="716"/>
                    </a:lnTo>
                    <a:lnTo>
                      <a:pt x="1296" y="696"/>
                    </a:lnTo>
                    <a:lnTo>
                      <a:pt x="1340" y="718"/>
                    </a:lnTo>
                    <a:lnTo>
                      <a:pt x="1357" y="740"/>
                    </a:lnTo>
                    <a:lnTo>
                      <a:pt x="1428" y="763"/>
                    </a:lnTo>
                    <a:lnTo>
                      <a:pt x="1400" y="55"/>
                    </a:lnTo>
                    <a:lnTo>
                      <a:pt x="9" y="0"/>
                    </a:lnTo>
                    <a:lnTo>
                      <a:pt x="0" y="107"/>
                    </a:lnTo>
                    <a:lnTo>
                      <a:pt x="91" y="114"/>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8" name="Freeform 77">
                <a:extLst>
                  <a:ext uri="{FF2B5EF4-FFF2-40B4-BE49-F238E27FC236}">
                    <a16:creationId xmlns:a16="http://schemas.microsoft.com/office/drawing/2014/main" id="{069CBA6F-4F3E-EFBF-C45D-C47DC30FD7F1}"/>
                  </a:ext>
                </a:extLst>
              </p:cNvPr>
              <p:cNvSpPr>
                <a:spLocks/>
              </p:cNvSpPr>
              <p:nvPr/>
            </p:nvSpPr>
            <p:spPr bwMode="auto">
              <a:xfrm>
                <a:off x="4055" y="1813"/>
                <a:ext cx="112" cy="70"/>
              </a:xfrm>
              <a:custGeom>
                <a:avLst/>
                <a:gdLst>
                  <a:gd name="T0" fmla="*/ 241 w 289"/>
                  <a:gd name="T1" fmla="*/ 0 h 183"/>
                  <a:gd name="T2" fmla="*/ 241 w 289"/>
                  <a:gd name="T3" fmla="*/ 0 h 183"/>
                  <a:gd name="T4" fmla="*/ 193 w 289"/>
                  <a:gd name="T5" fmla="*/ 54 h 183"/>
                  <a:gd name="T6" fmla="*/ 61 w 289"/>
                  <a:gd name="T7" fmla="*/ 104 h 183"/>
                  <a:gd name="T8" fmla="*/ 18 w 289"/>
                  <a:gd name="T9" fmla="*/ 135 h 183"/>
                  <a:gd name="T10" fmla="*/ 13 w 289"/>
                  <a:gd name="T11" fmla="*/ 150 h 183"/>
                  <a:gd name="T12" fmla="*/ 0 w 289"/>
                  <a:gd name="T13" fmla="*/ 159 h 183"/>
                  <a:gd name="T14" fmla="*/ 2 w 289"/>
                  <a:gd name="T15" fmla="*/ 180 h 183"/>
                  <a:gd name="T16" fmla="*/ 4 w 289"/>
                  <a:gd name="T17" fmla="*/ 183 h 183"/>
                  <a:gd name="T18" fmla="*/ 4 w 289"/>
                  <a:gd name="T19" fmla="*/ 174 h 183"/>
                  <a:gd name="T20" fmla="*/ 15 w 289"/>
                  <a:gd name="T21" fmla="*/ 168 h 183"/>
                  <a:gd name="T22" fmla="*/ 19 w 289"/>
                  <a:gd name="T23" fmla="*/ 178 h 183"/>
                  <a:gd name="T24" fmla="*/ 32 w 289"/>
                  <a:gd name="T25" fmla="*/ 179 h 183"/>
                  <a:gd name="T26" fmla="*/ 289 w 289"/>
                  <a:gd name="T27" fmla="*/ 20 h 183"/>
                  <a:gd name="T28" fmla="*/ 256 w 289"/>
                  <a:gd name="T29" fmla="*/ 24 h 183"/>
                  <a:gd name="T30" fmla="*/ 235 w 289"/>
                  <a:gd name="T31" fmla="*/ 40 h 183"/>
                  <a:gd name="T32" fmla="*/ 224 w 289"/>
                  <a:gd name="T33" fmla="*/ 56 h 183"/>
                  <a:gd name="T34" fmla="*/ 206 w 289"/>
                  <a:gd name="T35" fmla="*/ 64 h 183"/>
                  <a:gd name="T36" fmla="*/ 208 w 289"/>
                  <a:gd name="T37" fmla="*/ 54 h 183"/>
                  <a:gd name="T38" fmla="*/ 236 w 289"/>
                  <a:gd name="T39" fmla="*/ 15 h 183"/>
                  <a:gd name="T40" fmla="*/ 241 w 289"/>
                  <a:gd name="T41"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9" h="183">
                    <a:moveTo>
                      <a:pt x="241" y="0"/>
                    </a:moveTo>
                    <a:lnTo>
                      <a:pt x="241" y="0"/>
                    </a:lnTo>
                    <a:lnTo>
                      <a:pt x="193" y="54"/>
                    </a:lnTo>
                    <a:lnTo>
                      <a:pt x="61" y="104"/>
                    </a:lnTo>
                    <a:lnTo>
                      <a:pt x="18" y="135"/>
                    </a:lnTo>
                    <a:lnTo>
                      <a:pt x="13" y="150"/>
                    </a:lnTo>
                    <a:lnTo>
                      <a:pt x="0" y="159"/>
                    </a:lnTo>
                    <a:lnTo>
                      <a:pt x="2" y="180"/>
                    </a:lnTo>
                    <a:lnTo>
                      <a:pt x="4" y="183"/>
                    </a:lnTo>
                    <a:lnTo>
                      <a:pt x="4" y="174"/>
                    </a:lnTo>
                    <a:lnTo>
                      <a:pt x="15" y="168"/>
                    </a:lnTo>
                    <a:lnTo>
                      <a:pt x="19" y="178"/>
                    </a:lnTo>
                    <a:lnTo>
                      <a:pt x="32" y="179"/>
                    </a:lnTo>
                    <a:lnTo>
                      <a:pt x="289" y="20"/>
                    </a:lnTo>
                    <a:lnTo>
                      <a:pt x="256" y="24"/>
                    </a:lnTo>
                    <a:lnTo>
                      <a:pt x="235" y="40"/>
                    </a:lnTo>
                    <a:lnTo>
                      <a:pt x="224" y="56"/>
                    </a:lnTo>
                    <a:lnTo>
                      <a:pt x="206" y="64"/>
                    </a:lnTo>
                    <a:lnTo>
                      <a:pt x="208" y="54"/>
                    </a:lnTo>
                    <a:lnTo>
                      <a:pt x="236" y="15"/>
                    </a:lnTo>
                    <a:lnTo>
                      <a:pt x="241" y="0"/>
                    </a:lnTo>
                    <a:close/>
                  </a:path>
                </a:pathLst>
              </a:custGeom>
              <a:solidFill>
                <a:srgbClr val="871A54"/>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9" name="Freeform 78">
                <a:extLst>
                  <a:ext uri="{FF2B5EF4-FFF2-40B4-BE49-F238E27FC236}">
                    <a16:creationId xmlns:a16="http://schemas.microsoft.com/office/drawing/2014/main" id="{924E5D8F-58D3-9B89-DA08-1A11D21FC8C6}"/>
                  </a:ext>
                </a:extLst>
              </p:cNvPr>
              <p:cNvSpPr>
                <a:spLocks/>
              </p:cNvSpPr>
              <p:nvPr/>
            </p:nvSpPr>
            <p:spPr bwMode="auto">
              <a:xfrm>
                <a:off x="4055" y="1813"/>
                <a:ext cx="112" cy="70"/>
              </a:xfrm>
              <a:custGeom>
                <a:avLst/>
                <a:gdLst>
                  <a:gd name="T0" fmla="*/ 241 w 289"/>
                  <a:gd name="T1" fmla="*/ 0 h 183"/>
                  <a:gd name="T2" fmla="*/ 241 w 289"/>
                  <a:gd name="T3" fmla="*/ 0 h 183"/>
                  <a:gd name="T4" fmla="*/ 193 w 289"/>
                  <a:gd name="T5" fmla="*/ 54 h 183"/>
                  <a:gd name="T6" fmla="*/ 61 w 289"/>
                  <a:gd name="T7" fmla="*/ 104 h 183"/>
                  <a:gd name="T8" fmla="*/ 18 w 289"/>
                  <a:gd name="T9" fmla="*/ 135 h 183"/>
                  <a:gd name="T10" fmla="*/ 13 w 289"/>
                  <a:gd name="T11" fmla="*/ 150 h 183"/>
                  <a:gd name="T12" fmla="*/ 0 w 289"/>
                  <a:gd name="T13" fmla="*/ 159 h 183"/>
                  <a:gd name="T14" fmla="*/ 2 w 289"/>
                  <a:gd name="T15" fmla="*/ 180 h 183"/>
                  <a:gd name="T16" fmla="*/ 4 w 289"/>
                  <a:gd name="T17" fmla="*/ 183 h 183"/>
                  <a:gd name="T18" fmla="*/ 4 w 289"/>
                  <a:gd name="T19" fmla="*/ 174 h 183"/>
                  <a:gd name="T20" fmla="*/ 15 w 289"/>
                  <a:gd name="T21" fmla="*/ 168 h 183"/>
                  <a:gd name="T22" fmla="*/ 19 w 289"/>
                  <a:gd name="T23" fmla="*/ 178 h 183"/>
                  <a:gd name="T24" fmla="*/ 32 w 289"/>
                  <a:gd name="T25" fmla="*/ 179 h 183"/>
                  <a:gd name="T26" fmla="*/ 289 w 289"/>
                  <a:gd name="T27" fmla="*/ 20 h 183"/>
                  <a:gd name="T28" fmla="*/ 256 w 289"/>
                  <a:gd name="T29" fmla="*/ 24 h 183"/>
                  <a:gd name="T30" fmla="*/ 235 w 289"/>
                  <a:gd name="T31" fmla="*/ 40 h 183"/>
                  <a:gd name="T32" fmla="*/ 224 w 289"/>
                  <a:gd name="T33" fmla="*/ 56 h 183"/>
                  <a:gd name="T34" fmla="*/ 206 w 289"/>
                  <a:gd name="T35" fmla="*/ 64 h 183"/>
                  <a:gd name="T36" fmla="*/ 208 w 289"/>
                  <a:gd name="T37" fmla="*/ 54 h 183"/>
                  <a:gd name="T38" fmla="*/ 236 w 289"/>
                  <a:gd name="T39" fmla="*/ 15 h 183"/>
                  <a:gd name="T40" fmla="*/ 241 w 289"/>
                  <a:gd name="T41"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9" h="183">
                    <a:moveTo>
                      <a:pt x="241" y="0"/>
                    </a:moveTo>
                    <a:lnTo>
                      <a:pt x="241" y="0"/>
                    </a:lnTo>
                    <a:lnTo>
                      <a:pt x="193" y="54"/>
                    </a:lnTo>
                    <a:lnTo>
                      <a:pt x="61" y="104"/>
                    </a:lnTo>
                    <a:lnTo>
                      <a:pt x="18" y="135"/>
                    </a:lnTo>
                    <a:lnTo>
                      <a:pt x="13" y="150"/>
                    </a:lnTo>
                    <a:lnTo>
                      <a:pt x="0" y="159"/>
                    </a:lnTo>
                    <a:lnTo>
                      <a:pt x="2" y="180"/>
                    </a:lnTo>
                    <a:lnTo>
                      <a:pt x="4" y="183"/>
                    </a:lnTo>
                    <a:lnTo>
                      <a:pt x="4" y="174"/>
                    </a:lnTo>
                    <a:lnTo>
                      <a:pt x="15" y="168"/>
                    </a:lnTo>
                    <a:lnTo>
                      <a:pt x="19" y="178"/>
                    </a:lnTo>
                    <a:lnTo>
                      <a:pt x="32" y="179"/>
                    </a:lnTo>
                    <a:lnTo>
                      <a:pt x="289" y="20"/>
                    </a:lnTo>
                    <a:lnTo>
                      <a:pt x="256" y="24"/>
                    </a:lnTo>
                    <a:lnTo>
                      <a:pt x="235" y="40"/>
                    </a:lnTo>
                    <a:lnTo>
                      <a:pt x="224" y="56"/>
                    </a:lnTo>
                    <a:lnTo>
                      <a:pt x="206" y="64"/>
                    </a:lnTo>
                    <a:lnTo>
                      <a:pt x="208" y="54"/>
                    </a:lnTo>
                    <a:lnTo>
                      <a:pt x="236" y="15"/>
                    </a:lnTo>
                    <a:lnTo>
                      <a:pt x="241" y="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0" name="Freeform 79">
                <a:extLst>
                  <a:ext uri="{FF2B5EF4-FFF2-40B4-BE49-F238E27FC236}">
                    <a16:creationId xmlns:a16="http://schemas.microsoft.com/office/drawing/2014/main" id="{9D9E442D-F385-93CF-A5DF-BF7E5344A1B5}"/>
                  </a:ext>
                </a:extLst>
              </p:cNvPr>
              <p:cNvSpPr>
                <a:spLocks/>
              </p:cNvSpPr>
              <p:nvPr/>
            </p:nvSpPr>
            <p:spPr bwMode="auto">
              <a:xfrm>
                <a:off x="3686" y="1531"/>
                <a:ext cx="384" cy="346"/>
              </a:xfrm>
              <a:custGeom>
                <a:avLst/>
                <a:gdLst>
                  <a:gd name="T0" fmla="*/ 958 w 999"/>
                  <a:gd name="T1" fmla="*/ 856 h 897"/>
                  <a:gd name="T2" fmla="*/ 984 w 999"/>
                  <a:gd name="T3" fmla="*/ 821 h 897"/>
                  <a:gd name="T4" fmla="*/ 999 w 999"/>
                  <a:gd name="T5" fmla="*/ 773 h 897"/>
                  <a:gd name="T6" fmla="*/ 962 w 999"/>
                  <a:gd name="T7" fmla="*/ 605 h 897"/>
                  <a:gd name="T8" fmla="*/ 962 w 999"/>
                  <a:gd name="T9" fmla="*/ 454 h 897"/>
                  <a:gd name="T10" fmla="*/ 926 w 999"/>
                  <a:gd name="T11" fmla="*/ 288 h 897"/>
                  <a:gd name="T12" fmla="*/ 900 w 999"/>
                  <a:gd name="T13" fmla="*/ 289 h 897"/>
                  <a:gd name="T14" fmla="*/ 897 w 999"/>
                  <a:gd name="T15" fmla="*/ 252 h 897"/>
                  <a:gd name="T16" fmla="*/ 874 w 999"/>
                  <a:gd name="T17" fmla="*/ 159 h 897"/>
                  <a:gd name="T18" fmla="*/ 873 w 999"/>
                  <a:gd name="T19" fmla="*/ 124 h 897"/>
                  <a:gd name="T20" fmla="*/ 855 w 999"/>
                  <a:gd name="T21" fmla="*/ 75 h 897"/>
                  <a:gd name="T22" fmla="*/ 844 w 999"/>
                  <a:gd name="T23" fmla="*/ 27 h 897"/>
                  <a:gd name="T24" fmla="*/ 841 w 999"/>
                  <a:gd name="T25" fmla="*/ 0 h 897"/>
                  <a:gd name="T26" fmla="*/ 524 w 999"/>
                  <a:gd name="T27" fmla="*/ 141 h 897"/>
                  <a:gd name="T28" fmla="*/ 460 w 999"/>
                  <a:gd name="T29" fmla="*/ 255 h 897"/>
                  <a:gd name="T30" fmla="*/ 458 w 999"/>
                  <a:gd name="T31" fmla="*/ 283 h 897"/>
                  <a:gd name="T32" fmla="*/ 488 w 999"/>
                  <a:gd name="T33" fmla="*/ 287 h 897"/>
                  <a:gd name="T34" fmla="*/ 480 w 999"/>
                  <a:gd name="T35" fmla="*/ 307 h 897"/>
                  <a:gd name="T36" fmla="*/ 468 w 999"/>
                  <a:gd name="T37" fmla="*/ 315 h 897"/>
                  <a:gd name="T38" fmla="*/ 488 w 999"/>
                  <a:gd name="T39" fmla="*/ 336 h 897"/>
                  <a:gd name="T40" fmla="*/ 497 w 999"/>
                  <a:gd name="T41" fmla="*/ 381 h 897"/>
                  <a:gd name="T42" fmla="*/ 415 w 999"/>
                  <a:gd name="T43" fmla="*/ 442 h 897"/>
                  <a:gd name="T44" fmla="*/ 338 w 999"/>
                  <a:gd name="T45" fmla="*/ 467 h 897"/>
                  <a:gd name="T46" fmla="*/ 300 w 999"/>
                  <a:gd name="T47" fmla="*/ 480 h 897"/>
                  <a:gd name="T48" fmla="*/ 225 w 999"/>
                  <a:gd name="T49" fmla="*/ 467 h 897"/>
                  <a:gd name="T50" fmla="*/ 121 w 999"/>
                  <a:gd name="T51" fmla="*/ 604 h 897"/>
                  <a:gd name="T52" fmla="*/ 84 w 999"/>
                  <a:gd name="T53" fmla="*/ 660 h 897"/>
                  <a:gd name="T54" fmla="*/ 65 w 999"/>
                  <a:gd name="T55" fmla="*/ 672 h 897"/>
                  <a:gd name="T56" fmla="*/ 8 w 999"/>
                  <a:gd name="T57" fmla="*/ 800 h 897"/>
                  <a:gd name="T58" fmla="*/ 694 w 999"/>
                  <a:gd name="T59" fmla="*/ 681 h 897"/>
                  <a:gd name="T60" fmla="*/ 729 w 999"/>
                  <a:gd name="T61" fmla="*/ 701 h 897"/>
                  <a:gd name="T62" fmla="*/ 735 w 999"/>
                  <a:gd name="T63" fmla="*/ 710 h 897"/>
                  <a:gd name="T64" fmla="*/ 758 w 999"/>
                  <a:gd name="T65" fmla="*/ 768 h 897"/>
                  <a:gd name="T66" fmla="*/ 807 w 999"/>
                  <a:gd name="T67" fmla="*/ 783 h 897"/>
                  <a:gd name="T68" fmla="*/ 942 w 999"/>
                  <a:gd name="T69" fmla="*/ 897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99" h="897">
                    <a:moveTo>
                      <a:pt x="958" y="856"/>
                    </a:moveTo>
                    <a:lnTo>
                      <a:pt x="958" y="856"/>
                    </a:lnTo>
                    <a:lnTo>
                      <a:pt x="974" y="852"/>
                    </a:lnTo>
                    <a:lnTo>
                      <a:pt x="984" y="821"/>
                    </a:lnTo>
                    <a:lnTo>
                      <a:pt x="968" y="804"/>
                    </a:lnTo>
                    <a:lnTo>
                      <a:pt x="999" y="773"/>
                    </a:lnTo>
                    <a:lnTo>
                      <a:pt x="985" y="756"/>
                    </a:lnTo>
                    <a:lnTo>
                      <a:pt x="962" y="605"/>
                    </a:lnTo>
                    <a:lnTo>
                      <a:pt x="957" y="606"/>
                    </a:lnTo>
                    <a:lnTo>
                      <a:pt x="962" y="454"/>
                    </a:lnTo>
                    <a:lnTo>
                      <a:pt x="953" y="437"/>
                    </a:lnTo>
                    <a:lnTo>
                      <a:pt x="926" y="288"/>
                    </a:lnTo>
                    <a:lnTo>
                      <a:pt x="912" y="274"/>
                    </a:lnTo>
                    <a:lnTo>
                      <a:pt x="900" y="289"/>
                    </a:lnTo>
                    <a:lnTo>
                      <a:pt x="894" y="275"/>
                    </a:lnTo>
                    <a:lnTo>
                      <a:pt x="897" y="252"/>
                    </a:lnTo>
                    <a:lnTo>
                      <a:pt x="872" y="191"/>
                    </a:lnTo>
                    <a:lnTo>
                      <a:pt x="874" y="159"/>
                    </a:lnTo>
                    <a:lnTo>
                      <a:pt x="881" y="147"/>
                    </a:lnTo>
                    <a:lnTo>
                      <a:pt x="873" y="124"/>
                    </a:lnTo>
                    <a:lnTo>
                      <a:pt x="875" y="105"/>
                    </a:lnTo>
                    <a:lnTo>
                      <a:pt x="855" y="75"/>
                    </a:lnTo>
                    <a:lnTo>
                      <a:pt x="853" y="39"/>
                    </a:lnTo>
                    <a:lnTo>
                      <a:pt x="844" y="27"/>
                    </a:lnTo>
                    <a:lnTo>
                      <a:pt x="847" y="15"/>
                    </a:lnTo>
                    <a:lnTo>
                      <a:pt x="841" y="0"/>
                    </a:lnTo>
                    <a:lnTo>
                      <a:pt x="604" y="53"/>
                    </a:lnTo>
                    <a:lnTo>
                      <a:pt x="524" y="141"/>
                    </a:lnTo>
                    <a:lnTo>
                      <a:pt x="507" y="207"/>
                    </a:lnTo>
                    <a:lnTo>
                      <a:pt x="460" y="255"/>
                    </a:lnTo>
                    <a:lnTo>
                      <a:pt x="452" y="269"/>
                    </a:lnTo>
                    <a:lnTo>
                      <a:pt x="458" y="283"/>
                    </a:lnTo>
                    <a:lnTo>
                      <a:pt x="478" y="279"/>
                    </a:lnTo>
                    <a:lnTo>
                      <a:pt x="488" y="287"/>
                    </a:lnTo>
                    <a:lnTo>
                      <a:pt x="489" y="299"/>
                    </a:lnTo>
                    <a:lnTo>
                      <a:pt x="480" y="307"/>
                    </a:lnTo>
                    <a:lnTo>
                      <a:pt x="470" y="307"/>
                    </a:lnTo>
                    <a:lnTo>
                      <a:pt x="468" y="315"/>
                    </a:lnTo>
                    <a:lnTo>
                      <a:pt x="472" y="323"/>
                    </a:lnTo>
                    <a:lnTo>
                      <a:pt x="488" y="336"/>
                    </a:lnTo>
                    <a:lnTo>
                      <a:pt x="498" y="361"/>
                    </a:lnTo>
                    <a:lnTo>
                      <a:pt x="497" y="381"/>
                    </a:lnTo>
                    <a:lnTo>
                      <a:pt x="453" y="398"/>
                    </a:lnTo>
                    <a:lnTo>
                      <a:pt x="415" y="442"/>
                    </a:lnTo>
                    <a:lnTo>
                      <a:pt x="392" y="454"/>
                    </a:lnTo>
                    <a:lnTo>
                      <a:pt x="338" y="467"/>
                    </a:lnTo>
                    <a:lnTo>
                      <a:pt x="328" y="465"/>
                    </a:lnTo>
                    <a:lnTo>
                      <a:pt x="300" y="480"/>
                    </a:lnTo>
                    <a:lnTo>
                      <a:pt x="274" y="466"/>
                    </a:lnTo>
                    <a:lnTo>
                      <a:pt x="225" y="467"/>
                    </a:lnTo>
                    <a:lnTo>
                      <a:pt x="79" y="526"/>
                    </a:lnTo>
                    <a:lnTo>
                      <a:pt x="121" y="604"/>
                    </a:lnTo>
                    <a:lnTo>
                      <a:pt x="91" y="642"/>
                    </a:lnTo>
                    <a:lnTo>
                      <a:pt x="84" y="660"/>
                    </a:lnTo>
                    <a:lnTo>
                      <a:pt x="75" y="668"/>
                    </a:lnTo>
                    <a:lnTo>
                      <a:pt x="65" y="672"/>
                    </a:lnTo>
                    <a:lnTo>
                      <a:pt x="0" y="744"/>
                    </a:lnTo>
                    <a:lnTo>
                      <a:pt x="8" y="800"/>
                    </a:lnTo>
                    <a:lnTo>
                      <a:pt x="674" y="676"/>
                    </a:lnTo>
                    <a:lnTo>
                      <a:pt x="694" y="681"/>
                    </a:lnTo>
                    <a:lnTo>
                      <a:pt x="701" y="698"/>
                    </a:lnTo>
                    <a:lnTo>
                      <a:pt x="729" y="701"/>
                    </a:lnTo>
                    <a:lnTo>
                      <a:pt x="727" y="709"/>
                    </a:lnTo>
                    <a:lnTo>
                      <a:pt x="735" y="710"/>
                    </a:lnTo>
                    <a:lnTo>
                      <a:pt x="740" y="745"/>
                    </a:lnTo>
                    <a:lnTo>
                      <a:pt x="758" y="768"/>
                    </a:lnTo>
                    <a:lnTo>
                      <a:pt x="797" y="772"/>
                    </a:lnTo>
                    <a:lnTo>
                      <a:pt x="807" y="783"/>
                    </a:lnTo>
                    <a:lnTo>
                      <a:pt x="948" y="835"/>
                    </a:lnTo>
                    <a:lnTo>
                      <a:pt x="942" y="897"/>
                    </a:lnTo>
                    <a:lnTo>
                      <a:pt x="958" y="856"/>
                    </a:lnTo>
                    <a:close/>
                  </a:path>
                </a:pathLst>
              </a:custGeom>
              <a:solidFill>
                <a:srgbClr val="871A54"/>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1" name="Freeform 80">
                <a:extLst>
                  <a:ext uri="{FF2B5EF4-FFF2-40B4-BE49-F238E27FC236}">
                    <a16:creationId xmlns:a16="http://schemas.microsoft.com/office/drawing/2014/main" id="{3B91A3D0-6537-0DC2-1533-3650FEA14507}"/>
                  </a:ext>
                </a:extLst>
              </p:cNvPr>
              <p:cNvSpPr>
                <a:spLocks/>
              </p:cNvSpPr>
              <p:nvPr/>
            </p:nvSpPr>
            <p:spPr bwMode="auto">
              <a:xfrm>
                <a:off x="3686" y="1531"/>
                <a:ext cx="384" cy="346"/>
              </a:xfrm>
              <a:custGeom>
                <a:avLst/>
                <a:gdLst>
                  <a:gd name="T0" fmla="*/ 958 w 999"/>
                  <a:gd name="T1" fmla="*/ 856 h 897"/>
                  <a:gd name="T2" fmla="*/ 984 w 999"/>
                  <a:gd name="T3" fmla="*/ 821 h 897"/>
                  <a:gd name="T4" fmla="*/ 999 w 999"/>
                  <a:gd name="T5" fmla="*/ 773 h 897"/>
                  <a:gd name="T6" fmla="*/ 962 w 999"/>
                  <a:gd name="T7" fmla="*/ 605 h 897"/>
                  <a:gd name="T8" fmla="*/ 962 w 999"/>
                  <a:gd name="T9" fmla="*/ 454 h 897"/>
                  <a:gd name="T10" fmla="*/ 926 w 999"/>
                  <a:gd name="T11" fmla="*/ 288 h 897"/>
                  <a:gd name="T12" fmla="*/ 900 w 999"/>
                  <a:gd name="T13" fmla="*/ 289 h 897"/>
                  <a:gd name="T14" fmla="*/ 897 w 999"/>
                  <a:gd name="T15" fmla="*/ 252 h 897"/>
                  <a:gd name="T16" fmla="*/ 874 w 999"/>
                  <a:gd name="T17" fmla="*/ 159 h 897"/>
                  <a:gd name="T18" fmla="*/ 873 w 999"/>
                  <a:gd name="T19" fmla="*/ 124 h 897"/>
                  <a:gd name="T20" fmla="*/ 855 w 999"/>
                  <a:gd name="T21" fmla="*/ 75 h 897"/>
                  <a:gd name="T22" fmla="*/ 844 w 999"/>
                  <a:gd name="T23" fmla="*/ 27 h 897"/>
                  <a:gd name="T24" fmla="*/ 841 w 999"/>
                  <a:gd name="T25" fmla="*/ 0 h 897"/>
                  <a:gd name="T26" fmla="*/ 524 w 999"/>
                  <a:gd name="T27" fmla="*/ 141 h 897"/>
                  <a:gd name="T28" fmla="*/ 460 w 999"/>
                  <a:gd name="T29" fmla="*/ 255 h 897"/>
                  <a:gd name="T30" fmla="*/ 458 w 999"/>
                  <a:gd name="T31" fmla="*/ 283 h 897"/>
                  <a:gd name="T32" fmla="*/ 488 w 999"/>
                  <a:gd name="T33" fmla="*/ 287 h 897"/>
                  <a:gd name="T34" fmla="*/ 480 w 999"/>
                  <a:gd name="T35" fmla="*/ 307 h 897"/>
                  <a:gd name="T36" fmla="*/ 468 w 999"/>
                  <a:gd name="T37" fmla="*/ 315 h 897"/>
                  <a:gd name="T38" fmla="*/ 488 w 999"/>
                  <a:gd name="T39" fmla="*/ 336 h 897"/>
                  <a:gd name="T40" fmla="*/ 497 w 999"/>
                  <a:gd name="T41" fmla="*/ 381 h 897"/>
                  <a:gd name="T42" fmla="*/ 415 w 999"/>
                  <a:gd name="T43" fmla="*/ 442 h 897"/>
                  <a:gd name="T44" fmla="*/ 338 w 999"/>
                  <a:gd name="T45" fmla="*/ 467 h 897"/>
                  <a:gd name="T46" fmla="*/ 300 w 999"/>
                  <a:gd name="T47" fmla="*/ 480 h 897"/>
                  <a:gd name="T48" fmla="*/ 225 w 999"/>
                  <a:gd name="T49" fmla="*/ 467 h 897"/>
                  <a:gd name="T50" fmla="*/ 121 w 999"/>
                  <a:gd name="T51" fmla="*/ 604 h 897"/>
                  <a:gd name="T52" fmla="*/ 84 w 999"/>
                  <a:gd name="T53" fmla="*/ 660 h 897"/>
                  <a:gd name="T54" fmla="*/ 65 w 999"/>
                  <a:gd name="T55" fmla="*/ 672 h 897"/>
                  <a:gd name="T56" fmla="*/ 8 w 999"/>
                  <a:gd name="T57" fmla="*/ 800 h 897"/>
                  <a:gd name="T58" fmla="*/ 694 w 999"/>
                  <a:gd name="T59" fmla="*/ 681 h 897"/>
                  <a:gd name="T60" fmla="*/ 729 w 999"/>
                  <a:gd name="T61" fmla="*/ 701 h 897"/>
                  <a:gd name="T62" fmla="*/ 735 w 999"/>
                  <a:gd name="T63" fmla="*/ 710 h 897"/>
                  <a:gd name="T64" fmla="*/ 758 w 999"/>
                  <a:gd name="T65" fmla="*/ 768 h 897"/>
                  <a:gd name="T66" fmla="*/ 807 w 999"/>
                  <a:gd name="T67" fmla="*/ 783 h 897"/>
                  <a:gd name="T68" fmla="*/ 942 w 999"/>
                  <a:gd name="T69" fmla="*/ 897 h 897"/>
                  <a:gd name="T70" fmla="*/ 958 w 999"/>
                  <a:gd name="T71" fmla="*/ 85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9" h="897">
                    <a:moveTo>
                      <a:pt x="958" y="856"/>
                    </a:moveTo>
                    <a:lnTo>
                      <a:pt x="958" y="856"/>
                    </a:lnTo>
                    <a:lnTo>
                      <a:pt x="974" y="852"/>
                    </a:lnTo>
                    <a:lnTo>
                      <a:pt x="984" y="821"/>
                    </a:lnTo>
                    <a:lnTo>
                      <a:pt x="968" y="804"/>
                    </a:lnTo>
                    <a:lnTo>
                      <a:pt x="999" y="773"/>
                    </a:lnTo>
                    <a:lnTo>
                      <a:pt x="985" y="756"/>
                    </a:lnTo>
                    <a:lnTo>
                      <a:pt x="962" y="605"/>
                    </a:lnTo>
                    <a:lnTo>
                      <a:pt x="957" y="606"/>
                    </a:lnTo>
                    <a:lnTo>
                      <a:pt x="962" y="454"/>
                    </a:lnTo>
                    <a:lnTo>
                      <a:pt x="953" y="437"/>
                    </a:lnTo>
                    <a:lnTo>
                      <a:pt x="926" y="288"/>
                    </a:lnTo>
                    <a:lnTo>
                      <a:pt x="912" y="274"/>
                    </a:lnTo>
                    <a:lnTo>
                      <a:pt x="900" y="289"/>
                    </a:lnTo>
                    <a:lnTo>
                      <a:pt x="894" y="275"/>
                    </a:lnTo>
                    <a:lnTo>
                      <a:pt x="897" y="252"/>
                    </a:lnTo>
                    <a:lnTo>
                      <a:pt x="872" y="191"/>
                    </a:lnTo>
                    <a:lnTo>
                      <a:pt x="874" y="159"/>
                    </a:lnTo>
                    <a:lnTo>
                      <a:pt x="881" y="147"/>
                    </a:lnTo>
                    <a:lnTo>
                      <a:pt x="873" y="124"/>
                    </a:lnTo>
                    <a:lnTo>
                      <a:pt x="875" y="105"/>
                    </a:lnTo>
                    <a:lnTo>
                      <a:pt x="855" y="75"/>
                    </a:lnTo>
                    <a:lnTo>
                      <a:pt x="853" y="39"/>
                    </a:lnTo>
                    <a:lnTo>
                      <a:pt x="844" y="27"/>
                    </a:lnTo>
                    <a:lnTo>
                      <a:pt x="847" y="15"/>
                    </a:lnTo>
                    <a:lnTo>
                      <a:pt x="841" y="0"/>
                    </a:lnTo>
                    <a:lnTo>
                      <a:pt x="604" y="53"/>
                    </a:lnTo>
                    <a:lnTo>
                      <a:pt x="524" y="141"/>
                    </a:lnTo>
                    <a:lnTo>
                      <a:pt x="507" y="207"/>
                    </a:lnTo>
                    <a:lnTo>
                      <a:pt x="460" y="255"/>
                    </a:lnTo>
                    <a:lnTo>
                      <a:pt x="452" y="269"/>
                    </a:lnTo>
                    <a:lnTo>
                      <a:pt x="458" y="283"/>
                    </a:lnTo>
                    <a:lnTo>
                      <a:pt x="478" y="279"/>
                    </a:lnTo>
                    <a:lnTo>
                      <a:pt x="488" y="287"/>
                    </a:lnTo>
                    <a:lnTo>
                      <a:pt x="489" y="299"/>
                    </a:lnTo>
                    <a:lnTo>
                      <a:pt x="480" y="307"/>
                    </a:lnTo>
                    <a:lnTo>
                      <a:pt x="470" y="307"/>
                    </a:lnTo>
                    <a:lnTo>
                      <a:pt x="468" y="315"/>
                    </a:lnTo>
                    <a:lnTo>
                      <a:pt x="472" y="323"/>
                    </a:lnTo>
                    <a:lnTo>
                      <a:pt x="488" y="336"/>
                    </a:lnTo>
                    <a:lnTo>
                      <a:pt x="498" y="361"/>
                    </a:lnTo>
                    <a:lnTo>
                      <a:pt x="497" y="381"/>
                    </a:lnTo>
                    <a:lnTo>
                      <a:pt x="453" y="398"/>
                    </a:lnTo>
                    <a:lnTo>
                      <a:pt x="415" y="442"/>
                    </a:lnTo>
                    <a:lnTo>
                      <a:pt x="392" y="454"/>
                    </a:lnTo>
                    <a:lnTo>
                      <a:pt x="338" y="467"/>
                    </a:lnTo>
                    <a:lnTo>
                      <a:pt x="328" y="465"/>
                    </a:lnTo>
                    <a:lnTo>
                      <a:pt x="300" y="480"/>
                    </a:lnTo>
                    <a:lnTo>
                      <a:pt x="274" y="466"/>
                    </a:lnTo>
                    <a:lnTo>
                      <a:pt x="225" y="467"/>
                    </a:lnTo>
                    <a:lnTo>
                      <a:pt x="79" y="526"/>
                    </a:lnTo>
                    <a:lnTo>
                      <a:pt x="121" y="604"/>
                    </a:lnTo>
                    <a:lnTo>
                      <a:pt x="91" y="642"/>
                    </a:lnTo>
                    <a:lnTo>
                      <a:pt x="84" y="660"/>
                    </a:lnTo>
                    <a:lnTo>
                      <a:pt x="75" y="668"/>
                    </a:lnTo>
                    <a:lnTo>
                      <a:pt x="65" y="672"/>
                    </a:lnTo>
                    <a:lnTo>
                      <a:pt x="0" y="744"/>
                    </a:lnTo>
                    <a:lnTo>
                      <a:pt x="8" y="800"/>
                    </a:lnTo>
                    <a:lnTo>
                      <a:pt x="674" y="676"/>
                    </a:lnTo>
                    <a:lnTo>
                      <a:pt x="694" y="681"/>
                    </a:lnTo>
                    <a:lnTo>
                      <a:pt x="701" y="698"/>
                    </a:lnTo>
                    <a:lnTo>
                      <a:pt x="729" y="701"/>
                    </a:lnTo>
                    <a:lnTo>
                      <a:pt x="727" y="709"/>
                    </a:lnTo>
                    <a:lnTo>
                      <a:pt x="735" y="710"/>
                    </a:lnTo>
                    <a:lnTo>
                      <a:pt x="740" y="745"/>
                    </a:lnTo>
                    <a:lnTo>
                      <a:pt x="758" y="768"/>
                    </a:lnTo>
                    <a:lnTo>
                      <a:pt x="797" y="772"/>
                    </a:lnTo>
                    <a:lnTo>
                      <a:pt x="807" y="783"/>
                    </a:lnTo>
                    <a:lnTo>
                      <a:pt x="948" y="835"/>
                    </a:lnTo>
                    <a:lnTo>
                      <a:pt x="942" y="897"/>
                    </a:lnTo>
                    <a:lnTo>
                      <a:pt x="958" y="856"/>
                    </a:lnTo>
                    <a:lnTo>
                      <a:pt x="958" y="856"/>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2" name="Freeform 81">
                <a:extLst>
                  <a:ext uri="{FF2B5EF4-FFF2-40B4-BE49-F238E27FC236}">
                    <a16:creationId xmlns:a16="http://schemas.microsoft.com/office/drawing/2014/main" id="{D6637B33-136E-179A-C4A8-3321CAA9204F}"/>
                  </a:ext>
                </a:extLst>
              </p:cNvPr>
              <p:cNvSpPr>
                <a:spLocks/>
              </p:cNvSpPr>
              <p:nvPr/>
            </p:nvSpPr>
            <p:spPr bwMode="auto">
              <a:xfrm>
                <a:off x="2665" y="1317"/>
                <a:ext cx="408" cy="472"/>
              </a:xfrm>
              <a:custGeom>
                <a:avLst/>
                <a:gdLst>
                  <a:gd name="T0" fmla="*/ 1003 w 1060"/>
                  <a:gd name="T1" fmla="*/ 329 h 1225"/>
                  <a:gd name="T2" fmla="*/ 1060 w 1060"/>
                  <a:gd name="T3" fmla="*/ 274 h 1225"/>
                  <a:gd name="T4" fmla="*/ 1010 w 1060"/>
                  <a:gd name="T5" fmla="*/ 259 h 1225"/>
                  <a:gd name="T6" fmla="*/ 944 w 1060"/>
                  <a:gd name="T7" fmla="*/ 260 h 1225"/>
                  <a:gd name="T8" fmla="*/ 899 w 1060"/>
                  <a:gd name="T9" fmla="*/ 246 h 1225"/>
                  <a:gd name="T10" fmla="*/ 842 w 1060"/>
                  <a:gd name="T11" fmla="*/ 267 h 1225"/>
                  <a:gd name="T12" fmla="*/ 825 w 1060"/>
                  <a:gd name="T13" fmla="*/ 269 h 1225"/>
                  <a:gd name="T14" fmla="*/ 794 w 1060"/>
                  <a:gd name="T15" fmla="*/ 255 h 1225"/>
                  <a:gd name="T16" fmla="*/ 741 w 1060"/>
                  <a:gd name="T17" fmla="*/ 224 h 1225"/>
                  <a:gd name="T18" fmla="*/ 685 w 1060"/>
                  <a:gd name="T19" fmla="*/ 196 h 1225"/>
                  <a:gd name="T20" fmla="*/ 622 w 1060"/>
                  <a:gd name="T21" fmla="*/ 157 h 1225"/>
                  <a:gd name="T22" fmla="*/ 535 w 1060"/>
                  <a:gd name="T23" fmla="*/ 166 h 1225"/>
                  <a:gd name="T24" fmla="*/ 509 w 1060"/>
                  <a:gd name="T25" fmla="*/ 168 h 1225"/>
                  <a:gd name="T26" fmla="*/ 489 w 1060"/>
                  <a:gd name="T27" fmla="*/ 163 h 1225"/>
                  <a:gd name="T28" fmla="*/ 484 w 1060"/>
                  <a:gd name="T29" fmla="*/ 153 h 1225"/>
                  <a:gd name="T30" fmla="*/ 424 w 1060"/>
                  <a:gd name="T31" fmla="*/ 139 h 1225"/>
                  <a:gd name="T32" fmla="*/ 402 w 1060"/>
                  <a:gd name="T33" fmla="*/ 142 h 1225"/>
                  <a:gd name="T34" fmla="*/ 398 w 1060"/>
                  <a:gd name="T35" fmla="*/ 138 h 1225"/>
                  <a:gd name="T36" fmla="*/ 378 w 1060"/>
                  <a:gd name="T37" fmla="*/ 140 h 1225"/>
                  <a:gd name="T38" fmla="*/ 355 w 1060"/>
                  <a:gd name="T39" fmla="*/ 87 h 1225"/>
                  <a:gd name="T40" fmla="*/ 321 w 1060"/>
                  <a:gd name="T41" fmla="*/ 3 h 1225"/>
                  <a:gd name="T42" fmla="*/ 292 w 1060"/>
                  <a:gd name="T43" fmla="*/ 90 h 1225"/>
                  <a:gd name="T44" fmla="*/ 18 w 1060"/>
                  <a:gd name="T45" fmla="*/ 149 h 1225"/>
                  <a:gd name="T46" fmla="*/ 10 w 1060"/>
                  <a:gd name="T47" fmla="*/ 253 h 1225"/>
                  <a:gd name="T48" fmla="*/ 52 w 1060"/>
                  <a:gd name="T49" fmla="*/ 508 h 1225"/>
                  <a:gd name="T50" fmla="*/ 51 w 1060"/>
                  <a:gd name="T51" fmla="*/ 567 h 1225"/>
                  <a:gd name="T52" fmla="*/ 78 w 1060"/>
                  <a:gd name="T53" fmla="*/ 636 h 1225"/>
                  <a:gd name="T54" fmla="*/ 68 w 1060"/>
                  <a:gd name="T55" fmla="*/ 756 h 1225"/>
                  <a:gd name="T56" fmla="*/ 38 w 1060"/>
                  <a:gd name="T57" fmla="*/ 787 h 1225"/>
                  <a:gd name="T58" fmla="*/ 85 w 1060"/>
                  <a:gd name="T59" fmla="*/ 834 h 1225"/>
                  <a:gd name="T60" fmla="*/ 91 w 1060"/>
                  <a:gd name="T61" fmla="*/ 1225 h 1225"/>
                  <a:gd name="T62" fmla="*/ 876 w 1060"/>
                  <a:gd name="T63" fmla="*/ 1157 h 1225"/>
                  <a:gd name="T64" fmla="*/ 791 w 1060"/>
                  <a:gd name="T65" fmla="*/ 1082 h 1225"/>
                  <a:gd name="T66" fmla="*/ 749 w 1060"/>
                  <a:gd name="T67" fmla="*/ 1023 h 1225"/>
                  <a:gd name="T68" fmla="*/ 699 w 1060"/>
                  <a:gd name="T69" fmla="*/ 1014 h 1225"/>
                  <a:gd name="T70" fmla="*/ 650 w 1060"/>
                  <a:gd name="T71" fmla="*/ 980 h 1225"/>
                  <a:gd name="T72" fmla="*/ 644 w 1060"/>
                  <a:gd name="T73" fmla="*/ 925 h 1225"/>
                  <a:gd name="T74" fmla="*/ 644 w 1060"/>
                  <a:gd name="T75" fmla="*/ 886 h 1225"/>
                  <a:gd name="T76" fmla="*/ 656 w 1060"/>
                  <a:gd name="T77" fmla="*/ 821 h 1225"/>
                  <a:gd name="T78" fmla="*/ 620 w 1060"/>
                  <a:gd name="T79" fmla="*/ 788 h 1225"/>
                  <a:gd name="T80" fmla="*/ 635 w 1060"/>
                  <a:gd name="T81" fmla="*/ 748 h 1225"/>
                  <a:gd name="T82" fmla="*/ 697 w 1060"/>
                  <a:gd name="T83" fmla="*/ 694 h 1225"/>
                  <a:gd name="T84" fmla="*/ 703 w 1060"/>
                  <a:gd name="T85" fmla="*/ 561 h 1225"/>
                  <a:gd name="T86" fmla="*/ 721 w 1060"/>
                  <a:gd name="T87" fmla="*/ 543 h 1225"/>
                  <a:gd name="T88" fmla="*/ 954 w 1060"/>
                  <a:gd name="T89" fmla="*/ 349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60" h="1225">
                    <a:moveTo>
                      <a:pt x="1003" y="329"/>
                    </a:moveTo>
                    <a:lnTo>
                      <a:pt x="1003" y="329"/>
                    </a:lnTo>
                    <a:lnTo>
                      <a:pt x="1060" y="274"/>
                    </a:lnTo>
                    <a:lnTo>
                      <a:pt x="1060" y="274"/>
                    </a:lnTo>
                    <a:lnTo>
                      <a:pt x="1047" y="274"/>
                    </a:lnTo>
                    <a:lnTo>
                      <a:pt x="1010" y="259"/>
                    </a:lnTo>
                    <a:lnTo>
                      <a:pt x="955" y="260"/>
                    </a:lnTo>
                    <a:lnTo>
                      <a:pt x="944" y="260"/>
                    </a:lnTo>
                    <a:lnTo>
                      <a:pt x="943" y="260"/>
                    </a:lnTo>
                    <a:lnTo>
                      <a:pt x="899" y="246"/>
                    </a:lnTo>
                    <a:lnTo>
                      <a:pt x="874" y="248"/>
                    </a:lnTo>
                    <a:lnTo>
                      <a:pt x="842" y="267"/>
                    </a:lnTo>
                    <a:lnTo>
                      <a:pt x="825" y="269"/>
                    </a:lnTo>
                    <a:lnTo>
                      <a:pt x="825" y="269"/>
                    </a:lnTo>
                    <a:lnTo>
                      <a:pt x="825" y="269"/>
                    </a:lnTo>
                    <a:lnTo>
                      <a:pt x="794" y="255"/>
                    </a:lnTo>
                    <a:lnTo>
                      <a:pt x="772" y="232"/>
                    </a:lnTo>
                    <a:lnTo>
                      <a:pt x="741" y="224"/>
                    </a:lnTo>
                    <a:lnTo>
                      <a:pt x="722" y="209"/>
                    </a:lnTo>
                    <a:lnTo>
                      <a:pt x="685" y="196"/>
                    </a:lnTo>
                    <a:lnTo>
                      <a:pt x="672" y="179"/>
                    </a:lnTo>
                    <a:lnTo>
                      <a:pt x="622" y="157"/>
                    </a:lnTo>
                    <a:lnTo>
                      <a:pt x="556" y="152"/>
                    </a:lnTo>
                    <a:lnTo>
                      <a:pt x="535" y="166"/>
                    </a:lnTo>
                    <a:lnTo>
                      <a:pt x="509" y="168"/>
                    </a:lnTo>
                    <a:lnTo>
                      <a:pt x="509" y="168"/>
                    </a:lnTo>
                    <a:lnTo>
                      <a:pt x="508" y="168"/>
                    </a:lnTo>
                    <a:lnTo>
                      <a:pt x="489" y="163"/>
                    </a:lnTo>
                    <a:lnTo>
                      <a:pt x="489" y="159"/>
                    </a:lnTo>
                    <a:lnTo>
                      <a:pt x="484" y="153"/>
                    </a:lnTo>
                    <a:lnTo>
                      <a:pt x="438" y="138"/>
                    </a:lnTo>
                    <a:lnTo>
                      <a:pt x="424" y="139"/>
                    </a:lnTo>
                    <a:lnTo>
                      <a:pt x="402" y="142"/>
                    </a:lnTo>
                    <a:lnTo>
                      <a:pt x="402" y="142"/>
                    </a:lnTo>
                    <a:lnTo>
                      <a:pt x="402" y="142"/>
                    </a:lnTo>
                    <a:lnTo>
                      <a:pt x="398" y="138"/>
                    </a:lnTo>
                    <a:lnTo>
                      <a:pt x="378" y="140"/>
                    </a:lnTo>
                    <a:lnTo>
                      <a:pt x="378" y="140"/>
                    </a:lnTo>
                    <a:lnTo>
                      <a:pt x="378" y="140"/>
                    </a:lnTo>
                    <a:lnTo>
                      <a:pt x="355" y="87"/>
                    </a:lnTo>
                    <a:lnTo>
                      <a:pt x="351" y="83"/>
                    </a:lnTo>
                    <a:lnTo>
                      <a:pt x="321" y="3"/>
                    </a:lnTo>
                    <a:lnTo>
                      <a:pt x="292" y="0"/>
                    </a:lnTo>
                    <a:lnTo>
                      <a:pt x="292" y="90"/>
                    </a:lnTo>
                    <a:lnTo>
                      <a:pt x="0" y="86"/>
                    </a:lnTo>
                    <a:lnTo>
                      <a:pt x="18" y="149"/>
                    </a:lnTo>
                    <a:lnTo>
                      <a:pt x="9" y="173"/>
                    </a:lnTo>
                    <a:lnTo>
                      <a:pt x="10" y="253"/>
                    </a:lnTo>
                    <a:lnTo>
                      <a:pt x="47" y="370"/>
                    </a:lnTo>
                    <a:lnTo>
                      <a:pt x="52" y="508"/>
                    </a:lnTo>
                    <a:lnTo>
                      <a:pt x="58" y="511"/>
                    </a:lnTo>
                    <a:lnTo>
                      <a:pt x="51" y="567"/>
                    </a:lnTo>
                    <a:lnTo>
                      <a:pt x="62" y="611"/>
                    </a:lnTo>
                    <a:lnTo>
                      <a:pt x="78" y="636"/>
                    </a:lnTo>
                    <a:lnTo>
                      <a:pt x="80" y="736"/>
                    </a:lnTo>
                    <a:lnTo>
                      <a:pt x="68" y="756"/>
                    </a:lnTo>
                    <a:lnTo>
                      <a:pt x="42" y="775"/>
                    </a:lnTo>
                    <a:lnTo>
                      <a:pt x="38" y="787"/>
                    </a:lnTo>
                    <a:lnTo>
                      <a:pt x="62" y="825"/>
                    </a:lnTo>
                    <a:lnTo>
                      <a:pt x="85" y="834"/>
                    </a:lnTo>
                    <a:lnTo>
                      <a:pt x="97" y="850"/>
                    </a:lnTo>
                    <a:lnTo>
                      <a:pt x="91" y="1225"/>
                    </a:lnTo>
                    <a:lnTo>
                      <a:pt x="884" y="1216"/>
                    </a:lnTo>
                    <a:lnTo>
                      <a:pt x="876" y="1157"/>
                    </a:lnTo>
                    <a:lnTo>
                      <a:pt x="861" y="1129"/>
                    </a:lnTo>
                    <a:lnTo>
                      <a:pt x="791" y="1082"/>
                    </a:lnTo>
                    <a:lnTo>
                      <a:pt x="779" y="1055"/>
                    </a:lnTo>
                    <a:lnTo>
                      <a:pt x="749" y="1023"/>
                    </a:lnTo>
                    <a:lnTo>
                      <a:pt x="724" y="1011"/>
                    </a:lnTo>
                    <a:lnTo>
                      <a:pt x="699" y="1014"/>
                    </a:lnTo>
                    <a:lnTo>
                      <a:pt x="683" y="992"/>
                    </a:lnTo>
                    <a:lnTo>
                      <a:pt x="650" y="980"/>
                    </a:lnTo>
                    <a:lnTo>
                      <a:pt x="636" y="962"/>
                    </a:lnTo>
                    <a:lnTo>
                      <a:pt x="644" y="925"/>
                    </a:lnTo>
                    <a:lnTo>
                      <a:pt x="636" y="896"/>
                    </a:lnTo>
                    <a:lnTo>
                      <a:pt x="644" y="886"/>
                    </a:lnTo>
                    <a:lnTo>
                      <a:pt x="642" y="849"/>
                    </a:lnTo>
                    <a:lnTo>
                      <a:pt x="656" y="821"/>
                    </a:lnTo>
                    <a:lnTo>
                      <a:pt x="641" y="793"/>
                    </a:lnTo>
                    <a:lnTo>
                      <a:pt x="620" y="788"/>
                    </a:lnTo>
                    <a:lnTo>
                      <a:pt x="621" y="762"/>
                    </a:lnTo>
                    <a:lnTo>
                      <a:pt x="635" y="748"/>
                    </a:lnTo>
                    <a:lnTo>
                      <a:pt x="648" y="719"/>
                    </a:lnTo>
                    <a:lnTo>
                      <a:pt x="697" y="694"/>
                    </a:lnTo>
                    <a:lnTo>
                      <a:pt x="706" y="682"/>
                    </a:lnTo>
                    <a:lnTo>
                      <a:pt x="703" y="561"/>
                    </a:lnTo>
                    <a:lnTo>
                      <a:pt x="714" y="561"/>
                    </a:lnTo>
                    <a:lnTo>
                      <a:pt x="721" y="543"/>
                    </a:lnTo>
                    <a:lnTo>
                      <a:pt x="735" y="554"/>
                    </a:lnTo>
                    <a:lnTo>
                      <a:pt x="954" y="349"/>
                    </a:lnTo>
                    <a:lnTo>
                      <a:pt x="1003" y="329"/>
                    </a:lnTo>
                    <a:close/>
                  </a:path>
                </a:pathLst>
              </a:custGeom>
              <a:solidFill>
                <a:srgbClr val="EF3C7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3" name="Freeform 82">
                <a:extLst>
                  <a:ext uri="{FF2B5EF4-FFF2-40B4-BE49-F238E27FC236}">
                    <a16:creationId xmlns:a16="http://schemas.microsoft.com/office/drawing/2014/main" id="{622CA3C6-092E-A07C-902F-146ED2F44175}"/>
                  </a:ext>
                </a:extLst>
              </p:cNvPr>
              <p:cNvSpPr>
                <a:spLocks/>
              </p:cNvSpPr>
              <p:nvPr/>
            </p:nvSpPr>
            <p:spPr bwMode="auto">
              <a:xfrm>
                <a:off x="2665" y="1317"/>
                <a:ext cx="408" cy="472"/>
              </a:xfrm>
              <a:custGeom>
                <a:avLst/>
                <a:gdLst>
                  <a:gd name="T0" fmla="*/ 1003 w 1060"/>
                  <a:gd name="T1" fmla="*/ 329 h 1225"/>
                  <a:gd name="T2" fmla="*/ 1060 w 1060"/>
                  <a:gd name="T3" fmla="*/ 274 h 1225"/>
                  <a:gd name="T4" fmla="*/ 1010 w 1060"/>
                  <a:gd name="T5" fmla="*/ 259 h 1225"/>
                  <a:gd name="T6" fmla="*/ 944 w 1060"/>
                  <a:gd name="T7" fmla="*/ 260 h 1225"/>
                  <a:gd name="T8" fmla="*/ 899 w 1060"/>
                  <a:gd name="T9" fmla="*/ 246 h 1225"/>
                  <a:gd name="T10" fmla="*/ 842 w 1060"/>
                  <a:gd name="T11" fmla="*/ 267 h 1225"/>
                  <a:gd name="T12" fmla="*/ 825 w 1060"/>
                  <a:gd name="T13" fmla="*/ 269 h 1225"/>
                  <a:gd name="T14" fmla="*/ 794 w 1060"/>
                  <a:gd name="T15" fmla="*/ 255 h 1225"/>
                  <a:gd name="T16" fmla="*/ 741 w 1060"/>
                  <a:gd name="T17" fmla="*/ 224 h 1225"/>
                  <a:gd name="T18" fmla="*/ 685 w 1060"/>
                  <a:gd name="T19" fmla="*/ 196 h 1225"/>
                  <a:gd name="T20" fmla="*/ 622 w 1060"/>
                  <a:gd name="T21" fmla="*/ 157 h 1225"/>
                  <a:gd name="T22" fmla="*/ 535 w 1060"/>
                  <a:gd name="T23" fmla="*/ 166 h 1225"/>
                  <a:gd name="T24" fmla="*/ 509 w 1060"/>
                  <a:gd name="T25" fmla="*/ 168 h 1225"/>
                  <a:gd name="T26" fmla="*/ 489 w 1060"/>
                  <a:gd name="T27" fmla="*/ 163 h 1225"/>
                  <a:gd name="T28" fmla="*/ 484 w 1060"/>
                  <a:gd name="T29" fmla="*/ 153 h 1225"/>
                  <a:gd name="T30" fmla="*/ 424 w 1060"/>
                  <a:gd name="T31" fmla="*/ 139 h 1225"/>
                  <a:gd name="T32" fmla="*/ 402 w 1060"/>
                  <a:gd name="T33" fmla="*/ 142 h 1225"/>
                  <a:gd name="T34" fmla="*/ 398 w 1060"/>
                  <a:gd name="T35" fmla="*/ 138 h 1225"/>
                  <a:gd name="T36" fmla="*/ 378 w 1060"/>
                  <a:gd name="T37" fmla="*/ 140 h 1225"/>
                  <a:gd name="T38" fmla="*/ 355 w 1060"/>
                  <a:gd name="T39" fmla="*/ 87 h 1225"/>
                  <a:gd name="T40" fmla="*/ 321 w 1060"/>
                  <a:gd name="T41" fmla="*/ 3 h 1225"/>
                  <a:gd name="T42" fmla="*/ 292 w 1060"/>
                  <a:gd name="T43" fmla="*/ 90 h 1225"/>
                  <a:gd name="T44" fmla="*/ 18 w 1060"/>
                  <a:gd name="T45" fmla="*/ 149 h 1225"/>
                  <a:gd name="T46" fmla="*/ 10 w 1060"/>
                  <a:gd name="T47" fmla="*/ 253 h 1225"/>
                  <a:gd name="T48" fmla="*/ 52 w 1060"/>
                  <a:gd name="T49" fmla="*/ 508 h 1225"/>
                  <a:gd name="T50" fmla="*/ 51 w 1060"/>
                  <a:gd name="T51" fmla="*/ 567 h 1225"/>
                  <a:gd name="T52" fmla="*/ 78 w 1060"/>
                  <a:gd name="T53" fmla="*/ 636 h 1225"/>
                  <a:gd name="T54" fmla="*/ 68 w 1060"/>
                  <a:gd name="T55" fmla="*/ 756 h 1225"/>
                  <a:gd name="T56" fmla="*/ 38 w 1060"/>
                  <a:gd name="T57" fmla="*/ 787 h 1225"/>
                  <a:gd name="T58" fmla="*/ 85 w 1060"/>
                  <a:gd name="T59" fmla="*/ 834 h 1225"/>
                  <a:gd name="T60" fmla="*/ 91 w 1060"/>
                  <a:gd name="T61" fmla="*/ 1225 h 1225"/>
                  <a:gd name="T62" fmla="*/ 876 w 1060"/>
                  <a:gd name="T63" fmla="*/ 1157 h 1225"/>
                  <a:gd name="T64" fmla="*/ 791 w 1060"/>
                  <a:gd name="T65" fmla="*/ 1082 h 1225"/>
                  <a:gd name="T66" fmla="*/ 749 w 1060"/>
                  <a:gd name="T67" fmla="*/ 1023 h 1225"/>
                  <a:gd name="T68" fmla="*/ 699 w 1060"/>
                  <a:gd name="T69" fmla="*/ 1014 h 1225"/>
                  <a:gd name="T70" fmla="*/ 650 w 1060"/>
                  <a:gd name="T71" fmla="*/ 980 h 1225"/>
                  <a:gd name="T72" fmla="*/ 644 w 1060"/>
                  <a:gd name="T73" fmla="*/ 925 h 1225"/>
                  <a:gd name="T74" fmla="*/ 644 w 1060"/>
                  <a:gd name="T75" fmla="*/ 886 h 1225"/>
                  <a:gd name="T76" fmla="*/ 656 w 1060"/>
                  <a:gd name="T77" fmla="*/ 821 h 1225"/>
                  <a:gd name="T78" fmla="*/ 620 w 1060"/>
                  <a:gd name="T79" fmla="*/ 788 h 1225"/>
                  <a:gd name="T80" fmla="*/ 635 w 1060"/>
                  <a:gd name="T81" fmla="*/ 748 h 1225"/>
                  <a:gd name="T82" fmla="*/ 697 w 1060"/>
                  <a:gd name="T83" fmla="*/ 694 h 1225"/>
                  <a:gd name="T84" fmla="*/ 703 w 1060"/>
                  <a:gd name="T85" fmla="*/ 561 h 1225"/>
                  <a:gd name="T86" fmla="*/ 721 w 1060"/>
                  <a:gd name="T87" fmla="*/ 543 h 1225"/>
                  <a:gd name="T88" fmla="*/ 954 w 1060"/>
                  <a:gd name="T89" fmla="*/ 349 h 1225"/>
                  <a:gd name="T90" fmla="*/ 1003 w 1060"/>
                  <a:gd name="T91" fmla="*/ 329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60" h="1225">
                    <a:moveTo>
                      <a:pt x="1003" y="329"/>
                    </a:moveTo>
                    <a:lnTo>
                      <a:pt x="1003" y="329"/>
                    </a:lnTo>
                    <a:lnTo>
                      <a:pt x="1060" y="274"/>
                    </a:lnTo>
                    <a:lnTo>
                      <a:pt x="1060" y="274"/>
                    </a:lnTo>
                    <a:lnTo>
                      <a:pt x="1047" y="274"/>
                    </a:lnTo>
                    <a:lnTo>
                      <a:pt x="1010" y="259"/>
                    </a:lnTo>
                    <a:lnTo>
                      <a:pt x="955" y="260"/>
                    </a:lnTo>
                    <a:lnTo>
                      <a:pt x="944" y="260"/>
                    </a:lnTo>
                    <a:lnTo>
                      <a:pt x="943" y="260"/>
                    </a:lnTo>
                    <a:lnTo>
                      <a:pt x="899" y="246"/>
                    </a:lnTo>
                    <a:lnTo>
                      <a:pt x="874" y="248"/>
                    </a:lnTo>
                    <a:lnTo>
                      <a:pt x="842" y="267"/>
                    </a:lnTo>
                    <a:lnTo>
                      <a:pt x="825" y="269"/>
                    </a:lnTo>
                    <a:lnTo>
                      <a:pt x="825" y="269"/>
                    </a:lnTo>
                    <a:lnTo>
                      <a:pt x="825" y="269"/>
                    </a:lnTo>
                    <a:lnTo>
                      <a:pt x="794" y="255"/>
                    </a:lnTo>
                    <a:lnTo>
                      <a:pt x="772" y="232"/>
                    </a:lnTo>
                    <a:lnTo>
                      <a:pt x="741" y="224"/>
                    </a:lnTo>
                    <a:lnTo>
                      <a:pt x="722" y="209"/>
                    </a:lnTo>
                    <a:lnTo>
                      <a:pt x="685" y="196"/>
                    </a:lnTo>
                    <a:lnTo>
                      <a:pt x="672" y="179"/>
                    </a:lnTo>
                    <a:lnTo>
                      <a:pt x="622" y="157"/>
                    </a:lnTo>
                    <a:lnTo>
                      <a:pt x="556" y="152"/>
                    </a:lnTo>
                    <a:lnTo>
                      <a:pt x="535" y="166"/>
                    </a:lnTo>
                    <a:lnTo>
                      <a:pt x="509" y="168"/>
                    </a:lnTo>
                    <a:lnTo>
                      <a:pt x="509" y="168"/>
                    </a:lnTo>
                    <a:lnTo>
                      <a:pt x="508" y="168"/>
                    </a:lnTo>
                    <a:lnTo>
                      <a:pt x="489" y="163"/>
                    </a:lnTo>
                    <a:lnTo>
                      <a:pt x="489" y="159"/>
                    </a:lnTo>
                    <a:lnTo>
                      <a:pt x="484" y="153"/>
                    </a:lnTo>
                    <a:lnTo>
                      <a:pt x="438" y="138"/>
                    </a:lnTo>
                    <a:lnTo>
                      <a:pt x="424" y="139"/>
                    </a:lnTo>
                    <a:lnTo>
                      <a:pt x="402" y="142"/>
                    </a:lnTo>
                    <a:lnTo>
                      <a:pt x="402" y="142"/>
                    </a:lnTo>
                    <a:lnTo>
                      <a:pt x="402" y="142"/>
                    </a:lnTo>
                    <a:lnTo>
                      <a:pt x="398" y="138"/>
                    </a:lnTo>
                    <a:lnTo>
                      <a:pt x="378" y="140"/>
                    </a:lnTo>
                    <a:lnTo>
                      <a:pt x="378" y="140"/>
                    </a:lnTo>
                    <a:lnTo>
                      <a:pt x="378" y="140"/>
                    </a:lnTo>
                    <a:lnTo>
                      <a:pt x="355" y="87"/>
                    </a:lnTo>
                    <a:lnTo>
                      <a:pt x="351" y="83"/>
                    </a:lnTo>
                    <a:lnTo>
                      <a:pt x="321" y="3"/>
                    </a:lnTo>
                    <a:lnTo>
                      <a:pt x="292" y="0"/>
                    </a:lnTo>
                    <a:lnTo>
                      <a:pt x="292" y="90"/>
                    </a:lnTo>
                    <a:lnTo>
                      <a:pt x="0" y="86"/>
                    </a:lnTo>
                    <a:lnTo>
                      <a:pt x="18" y="149"/>
                    </a:lnTo>
                    <a:lnTo>
                      <a:pt x="9" y="173"/>
                    </a:lnTo>
                    <a:lnTo>
                      <a:pt x="10" y="253"/>
                    </a:lnTo>
                    <a:lnTo>
                      <a:pt x="47" y="370"/>
                    </a:lnTo>
                    <a:lnTo>
                      <a:pt x="52" y="508"/>
                    </a:lnTo>
                    <a:lnTo>
                      <a:pt x="58" y="511"/>
                    </a:lnTo>
                    <a:lnTo>
                      <a:pt x="51" y="567"/>
                    </a:lnTo>
                    <a:lnTo>
                      <a:pt x="62" y="611"/>
                    </a:lnTo>
                    <a:lnTo>
                      <a:pt x="78" y="636"/>
                    </a:lnTo>
                    <a:lnTo>
                      <a:pt x="80" y="736"/>
                    </a:lnTo>
                    <a:lnTo>
                      <a:pt x="68" y="756"/>
                    </a:lnTo>
                    <a:lnTo>
                      <a:pt x="42" y="775"/>
                    </a:lnTo>
                    <a:lnTo>
                      <a:pt x="38" y="787"/>
                    </a:lnTo>
                    <a:lnTo>
                      <a:pt x="62" y="825"/>
                    </a:lnTo>
                    <a:lnTo>
                      <a:pt x="85" y="834"/>
                    </a:lnTo>
                    <a:lnTo>
                      <a:pt x="97" y="850"/>
                    </a:lnTo>
                    <a:lnTo>
                      <a:pt x="91" y="1225"/>
                    </a:lnTo>
                    <a:lnTo>
                      <a:pt x="884" y="1216"/>
                    </a:lnTo>
                    <a:lnTo>
                      <a:pt x="876" y="1157"/>
                    </a:lnTo>
                    <a:lnTo>
                      <a:pt x="861" y="1129"/>
                    </a:lnTo>
                    <a:lnTo>
                      <a:pt x="791" y="1082"/>
                    </a:lnTo>
                    <a:lnTo>
                      <a:pt x="779" y="1055"/>
                    </a:lnTo>
                    <a:lnTo>
                      <a:pt x="749" y="1023"/>
                    </a:lnTo>
                    <a:lnTo>
                      <a:pt x="724" y="1011"/>
                    </a:lnTo>
                    <a:lnTo>
                      <a:pt x="699" y="1014"/>
                    </a:lnTo>
                    <a:lnTo>
                      <a:pt x="683" y="992"/>
                    </a:lnTo>
                    <a:lnTo>
                      <a:pt x="650" y="980"/>
                    </a:lnTo>
                    <a:lnTo>
                      <a:pt x="636" y="962"/>
                    </a:lnTo>
                    <a:lnTo>
                      <a:pt x="644" y="925"/>
                    </a:lnTo>
                    <a:lnTo>
                      <a:pt x="636" y="896"/>
                    </a:lnTo>
                    <a:lnTo>
                      <a:pt x="644" y="886"/>
                    </a:lnTo>
                    <a:lnTo>
                      <a:pt x="642" y="849"/>
                    </a:lnTo>
                    <a:lnTo>
                      <a:pt x="656" y="821"/>
                    </a:lnTo>
                    <a:lnTo>
                      <a:pt x="641" y="793"/>
                    </a:lnTo>
                    <a:lnTo>
                      <a:pt x="620" y="788"/>
                    </a:lnTo>
                    <a:lnTo>
                      <a:pt x="621" y="762"/>
                    </a:lnTo>
                    <a:lnTo>
                      <a:pt x="635" y="748"/>
                    </a:lnTo>
                    <a:lnTo>
                      <a:pt x="648" y="719"/>
                    </a:lnTo>
                    <a:lnTo>
                      <a:pt x="697" y="694"/>
                    </a:lnTo>
                    <a:lnTo>
                      <a:pt x="706" y="682"/>
                    </a:lnTo>
                    <a:lnTo>
                      <a:pt x="703" y="561"/>
                    </a:lnTo>
                    <a:lnTo>
                      <a:pt x="714" y="561"/>
                    </a:lnTo>
                    <a:lnTo>
                      <a:pt x="721" y="543"/>
                    </a:lnTo>
                    <a:lnTo>
                      <a:pt x="735" y="554"/>
                    </a:lnTo>
                    <a:lnTo>
                      <a:pt x="954" y="349"/>
                    </a:lnTo>
                    <a:lnTo>
                      <a:pt x="1003" y="329"/>
                    </a:lnTo>
                    <a:lnTo>
                      <a:pt x="1003" y="329"/>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4" name="Freeform 83">
                <a:extLst>
                  <a:ext uri="{FF2B5EF4-FFF2-40B4-BE49-F238E27FC236}">
                    <a16:creationId xmlns:a16="http://schemas.microsoft.com/office/drawing/2014/main" id="{A13C1E90-E4C0-34EC-B127-5CCDCD0538AC}"/>
                  </a:ext>
                </a:extLst>
              </p:cNvPr>
              <p:cNvSpPr>
                <a:spLocks/>
              </p:cNvSpPr>
              <p:nvPr/>
            </p:nvSpPr>
            <p:spPr bwMode="auto">
              <a:xfrm>
                <a:off x="3040" y="1456"/>
                <a:ext cx="365" cy="189"/>
              </a:xfrm>
              <a:custGeom>
                <a:avLst/>
                <a:gdLst>
                  <a:gd name="T0" fmla="*/ 524 w 947"/>
                  <a:gd name="T1" fmla="*/ 349 h 489"/>
                  <a:gd name="T2" fmla="*/ 561 w 947"/>
                  <a:gd name="T3" fmla="*/ 320 h 489"/>
                  <a:gd name="T4" fmla="*/ 579 w 947"/>
                  <a:gd name="T5" fmla="*/ 369 h 489"/>
                  <a:gd name="T6" fmla="*/ 698 w 947"/>
                  <a:gd name="T7" fmla="*/ 291 h 489"/>
                  <a:gd name="T8" fmla="*/ 745 w 947"/>
                  <a:gd name="T9" fmla="*/ 258 h 489"/>
                  <a:gd name="T10" fmla="*/ 828 w 947"/>
                  <a:gd name="T11" fmla="*/ 291 h 489"/>
                  <a:gd name="T12" fmla="*/ 849 w 947"/>
                  <a:gd name="T13" fmla="*/ 269 h 489"/>
                  <a:gd name="T14" fmla="*/ 869 w 947"/>
                  <a:gd name="T15" fmla="*/ 264 h 489"/>
                  <a:gd name="T16" fmla="*/ 946 w 947"/>
                  <a:gd name="T17" fmla="*/ 256 h 489"/>
                  <a:gd name="T18" fmla="*/ 944 w 947"/>
                  <a:gd name="T19" fmla="*/ 247 h 489"/>
                  <a:gd name="T20" fmla="*/ 918 w 947"/>
                  <a:gd name="T21" fmla="*/ 228 h 489"/>
                  <a:gd name="T22" fmla="*/ 896 w 947"/>
                  <a:gd name="T23" fmla="*/ 190 h 489"/>
                  <a:gd name="T24" fmla="*/ 885 w 947"/>
                  <a:gd name="T25" fmla="*/ 165 h 489"/>
                  <a:gd name="T26" fmla="*/ 874 w 947"/>
                  <a:gd name="T27" fmla="*/ 158 h 489"/>
                  <a:gd name="T28" fmla="*/ 775 w 947"/>
                  <a:gd name="T29" fmla="*/ 156 h 489"/>
                  <a:gd name="T30" fmla="*/ 764 w 947"/>
                  <a:gd name="T31" fmla="*/ 113 h 489"/>
                  <a:gd name="T32" fmla="*/ 718 w 947"/>
                  <a:gd name="T33" fmla="*/ 131 h 489"/>
                  <a:gd name="T34" fmla="*/ 568 w 947"/>
                  <a:gd name="T35" fmla="*/ 172 h 489"/>
                  <a:gd name="T36" fmla="*/ 538 w 947"/>
                  <a:gd name="T37" fmla="*/ 200 h 489"/>
                  <a:gd name="T38" fmla="*/ 450 w 947"/>
                  <a:gd name="T39" fmla="*/ 200 h 489"/>
                  <a:gd name="T40" fmla="*/ 350 w 947"/>
                  <a:gd name="T41" fmla="*/ 125 h 489"/>
                  <a:gd name="T42" fmla="*/ 296 w 947"/>
                  <a:gd name="T43" fmla="*/ 133 h 489"/>
                  <a:gd name="T44" fmla="*/ 276 w 947"/>
                  <a:gd name="T45" fmla="*/ 114 h 489"/>
                  <a:gd name="T46" fmla="*/ 304 w 947"/>
                  <a:gd name="T47" fmla="*/ 85 h 489"/>
                  <a:gd name="T48" fmla="*/ 366 w 947"/>
                  <a:gd name="T49" fmla="*/ 0 h 489"/>
                  <a:gd name="T50" fmla="*/ 154 w 947"/>
                  <a:gd name="T51" fmla="*/ 139 h 489"/>
                  <a:gd name="T52" fmla="*/ 34 w 947"/>
                  <a:gd name="T53" fmla="*/ 201 h 489"/>
                  <a:gd name="T54" fmla="*/ 3 w 947"/>
                  <a:gd name="T55" fmla="*/ 214 h 489"/>
                  <a:gd name="T56" fmla="*/ 28 w 947"/>
                  <a:gd name="T57" fmla="*/ 221 h 489"/>
                  <a:gd name="T58" fmla="*/ 264 w 947"/>
                  <a:gd name="T59" fmla="*/ 312 h 489"/>
                  <a:gd name="T60" fmla="*/ 342 w 947"/>
                  <a:gd name="T61" fmla="*/ 321 h 489"/>
                  <a:gd name="T62" fmla="*/ 343 w 947"/>
                  <a:gd name="T63" fmla="*/ 348 h 489"/>
                  <a:gd name="T64" fmla="*/ 392 w 947"/>
                  <a:gd name="T65" fmla="*/ 369 h 489"/>
                  <a:gd name="T66" fmla="*/ 395 w 947"/>
                  <a:gd name="T67" fmla="*/ 388 h 489"/>
                  <a:gd name="T68" fmla="*/ 394 w 947"/>
                  <a:gd name="T69" fmla="*/ 408 h 489"/>
                  <a:gd name="T70" fmla="*/ 385 w 947"/>
                  <a:gd name="T71" fmla="*/ 436 h 489"/>
                  <a:gd name="T72" fmla="*/ 419 w 947"/>
                  <a:gd name="T73" fmla="*/ 437 h 489"/>
                  <a:gd name="T74" fmla="*/ 431 w 947"/>
                  <a:gd name="T75" fmla="*/ 488 h 489"/>
                  <a:gd name="T76" fmla="*/ 439 w 947"/>
                  <a:gd name="T77" fmla="*/ 489 h 489"/>
                  <a:gd name="T78" fmla="*/ 524 w 947"/>
                  <a:gd name="T79" fmla="*/ 3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47" h="489">
                    <a:moveTo>
                      <a:pt x="524" y="349"/>
                    </a:moveTo>
                    <a:lnTo>
                      <a:pt x="524" y="349"/>
                    </a:lnTo>
                    <a:lnTo>
                      <a:pt x="544" y="338"/>
                    </a:lnTo>
                    <a:lnTo>
                      <a:pt x="561" y="320"/>
                    </a:lnTo>
                    <a:lnTo>
                      <a:pt x="564" y="371"/>
                    </a:lnTo>
                    <a:lnTo>
                      <a:pt x="579" y="369"/>
                    </a:lnTo>
                    <a:lnTo>
                      <a:pt x="621" y="315"/>
                    </a:lnTo>
                    <a:lnTo>
                      <a:pt x="698" y="291"/>
                    </a:lnTo>
                    <a:lnTo>
                      <a:pt x="714" y="267"/>
                    </a:lnTo>
                    <a:lnTo>
                      <a:pt x="745" y="258"/>
                    </a:lnTo>
                    <a:lnTo>
                      <a:pt x="815" y="278"/>
                    </a:lnTo>
                    <a:lnTo>
                      <a:pt x="828" y="291"/>
                    </a:lnTo>
                    <a:lnTo>
                      <a:pt x="849" y="289"/>
                    </a:lnTo>
                    <a:lnTo>
                      <a:pt x="849" y="269"/>
                    </a:lnTo>
                    <a:lnTo>
                      <a:pt x="855" y="257"/>
                    </a:lnTo>
                    <a:lnTo>
                      <a:pt x="869" y="264"/>
                    </a:lnTo>
                    <a:lnTo>
                      <a:pt x="882" y="277"/>
                    </a:lnTo>
                    <a:lnTo>
                      <a:pt x="946" y="256"/>
                    </a:lnTo>
                    <a:lnTo>
                      <a:pt x="947" y="255"/>
                    </a:lnTo>
                    <a:lnTo>
                      <a:pt x="944" y="247"/>
                    </a:lnTo>
                    <a:lnTo>
                      <a:pt x="929" y="241"/>
                    </a:lnTo>
                    <a:lnTo>
                      <a:pt x="918" y="228"/>
                    </a:lnTo>
                    <a:lnTo>
                      <a:pt x="901" y="219"/>
                    </a:lnTo>
                    <a:lnTo>
                      <a:pt x="896" y="190"/>
                    </a:lnTo>
                    <a:lnTo>
                      <a:pt x="888" y="178"/>
                    </a:lnTo>
                    <a:lnTo>
                      <a:pt x="885" y="165"/>
                    </a:lnTo>
                    <a:lnTo>
                      <a:pt x="878" y="157"/>
                    </a:lnTo>
                    <a:lnTo>
                      <a:pt x="874" y="158"/>
                    </a:lnTo>
                    <a:lnTo>
                      <a:pt x="819" y="168"/>
                    </a:lnTo>
                    <a:lnTo>
                      <a:pt x="775" y="156"/>
                    </a:lnTo>
                    <a:lnTo>
                      <a:pt x="772" y="127"/>
                    </a:lnTo>
                    <a:lnTo>
                      <a:pt x="764" y="113"/>
                    </a:lnTo>
                    <a:lnTo>
                      <a:pt x="741" y="115"/>
                    </a:lnTo>
                    <a:lnTo>
                      <a:pt x="718" y="131"/>
                    </a:lnTo>
                    <a:lnTo>
                      <a:pt x="615" y="144"/>
                    </a:lnTo>
                    <a:lnTo>
                      <a:pt x="568" y="172"/>
                    </a:lnTo>
                    <a:lnTo>
                      <a:pt x="552" y="194"/>
                    </a:lnTo>
                    <a:lnTo>
                      <a:pt x="538" y="200"/>
                    </a:lnTo>
                    <a:lnTo>
                      <a:pt x="474" y="193"/>
                    </a:lnTo>
                    <a:lnTo>
                      <a:pt x="450" y="200"/>
                    </a:lnTo>
                    <a:lnTo>
                      <a:pt x="400" y="149"/>
                    </a:lnTo>
                    <a:lnTo>
                      <a:pt x="350" y="125"/>
                    </a:lnTo>
                    <a:lnTo>
                      <a:pt x="309" y="136"/>
                    </a:lnTo>
                    <a:lnTo>
                      <a:pt x="296" y="133"/>
                    </a:lnTo>
                    <a:lnTo>
                      <a:pt x="277" y="155"/>
                    </a:lnTo>
                    <a:lnTo>
                      <a:pt x="276" y="114"/>
                    </a:lnTo>
                    <a:lnTo>
                      <a:pt x="287" y="95"/>
                    </a:lnTo>
                    <a:lnTo>
                      <a:pt x="304" y="85"/>
                    </a:lnTo>
                    <a:lnTo>
                      <a:pt x="365" y="13"/>
                    </a:lnTo>
                    <a:lnTo>
                      <a:pt x="366" y="0"/>
                    </a:lnTo>
                    <a:lnTo>
                      <a:pt x="332" y="3"/>
                    </a:lnTo>
                    <a:lnTo>
                      <a:pt x="154" y="139"/>
                    </a:lnTo>
                    <a:lnTo>
                      <a:pt x="83" y="162"/>
                    </a:lnTo>
                    <a:lnTo>
                      <a:pt x="34" y="201"/>
                    </a:lnTo>
                    <a:lnTo>
                      <a:pt x="0" y="206"/>
                    </a:lnTo>
                    <a:lnTo>
                      <a:pt x="3" y="214"/>
                    </a:lnTo>
                    <a:lnTo>
                      <a:pt x="12" y="210"/>
                    </a:lnTo>
                    <a:lnTo>
                      <a:pt x="28" y="221"/>
                    </a:lnTo>
                    <a:lnTo>
                      <a:pt x="45" y="255"/>
                    </a:lnTo>
                    <a:lnTo>
                      <a:pt x="264" y="312"/>
                    </a:lnTo>
                    <a:lnTo>
                      <a:pt x="281" y="306"/>
                    </a:lnTo>
                    <a:lnTo>
                      <a:pt x="342" y="321"/>
                    </a:lnTo>
                    <a:lnTo>
                      <a:pt x="347" y="332"/>
                    </a:lnTo>
                    <a:lnTo>
                      <a:pt x="343" y="348"/>
                    </a:lnTo>
                    <a:lnTo>
                      <a:pt x="376" y="355"/>
                    </a:lnTo>
                    <a:lnTo>
                      <a:pt x="392" y="369"/>
                    </a:lnTo>
                    <a:lnTo>
                      <a:pt x="388" y="376"/>
                    </a:lnTo>
                    <a:lnTo>
                      <a:pt x="395" y="388"/>
                    </a:lnTo>
                    <a:lnTo>
                      <a:pt x="389" y="394"/>
                    </a:lnTo>
                    <a:lnTo>
                      <a:pt x="394" y="408"/>
                    </a:lnTo>
                    <a:lnTo>
                      <a:pt x="385" y="420"/>
                    </a:lnTo>
                    <a:lnTo>
                      <a:pt x="385" y="436"/>
                    </a:lnTo>
                    <a:lnTo>
                      <a:pt x="415" y="430"/>
                    </a:lnTo>
                    <a:lnTo>
                      <a:pt x="419" y="437"/>
                    </a:lnTo>
                    <a:lnTo>
                      <a:pt x="409" y="472"/>
                    </a:lnTo>
                    <a:lnTo>
                      <a:pt x="431" y="488"/>
                    </a:lnTo>
                    <a:lnTo>
                      <a:pt x="430" y="489"/>
                    </a:lnTo>
                    <a:lnTo>
                      <a:pt x="439" y="489"/>
                    </a:lnTo>
                    <a:lnTo>
                      <a:pt x="516" y="348"/>
                    </a:lnTo>
                    <a:lnTo>
                      <a:pt x="524" y="349"/>
                    </a:lnTo>
                    <a:close/>
                  </a:path>
                </a:pathLst>
              </a:custGeom>
              <a:solidFill>
                <a:srgbClr val="EF3C7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5" name="Freeform 84">
                <a:extLst>
                  <a:ext uri="{FF2B5EF4-FFF2-40B4-BE49-F238E27FC236}">
                    <a16:creationId xmlns:a16="http://schemas.microsoft.com/office/drawing/2014/main" id="{4B519386-4E65-55F2-CCE2-DFFE2C7E2D1E}"/>
                  </a:ext>
                </a:extLst>
              </p:cNvPr>
              <p:cNvSpPr>
                <a:spLocks/>
              </p:cNvSpPr>
              <p:nvPr/>
            </p:nvSpPr>
            <p:spPr bwMode="auto">
              <a:xfrm>
                <a:off x="3040" y="1456"/>
                <a:ext cx="365" cy="189"/>
              </a:xfrm>
              <a:custGeom>
                <a:avLst/>
                <a:gdLst>
                  <a:gd name="T0" fmla="*/ 524 w 947"/>
                  <a:gd name="T1" fmla="*/ 349 h 489"/>
                  <a:gd name="T2" fmla="*/ 561 w 947"/>
                  <a:gd name="T3" fmla="*/ 320 h 489"/>
                  <a:gd name="T4" fmla="*/ 579 w 947"/>
                  <a:gd name="T5" fmla="*/ 369 h 489"/>
                  <a:gd name="T6" fmla="*/ 698 w 947"/>
                  <a:gd name="T7" fmla="*/ 291 h 489"/>
                  <a:gd name="T8" fmla="*/ 745 w 947"/>
                  <a:gd name="T9" fmla="*/ 258 h 489"/>
                  <a:gd name="T10" fmla="*/ 828 w 947"/>
                  <a:gd name="T11" fmla="*/ 291 h 489"/>
                  <a:gd name="T12" fmla="*/ 849 w 947"/>
                  <a:gd name="T13" fmla="*/ 269 h 489"/>
                  <a:gd name="T14" fmla="*/ 869 w 947"/>
                  <a:gd name="T15" fmla="*/ 264 h 489"/>
                  <a:gd name="T16" fmla="*/ 946 w 947"/>
                  <a:gd name="T17" fmla="*/ 256 h 489"/>
                  <a:gd name="T18" fmla="*/ 944 w 947"/>
                  <a:gd name="T19" fmla="*/ 247 h 489"/>
                  <a:gd name="T20" fmla="*/ 918 w 947"/>
                  <a:gd name="T21" fmla="*/ 228 h 489"/>
                  <a:gd name="T22" fmla="*/ 896 w 947"/>
                  <a:gd name="T23" fmla="*/ 190 h 489"/>
                  <a:gd name="T24" fmla="*/ 885 w 947"/>
                  <a:gd name="T25" fmla="*/ 165 h 489"/>
                  <a:gd name="T26" fmla="*/ 874 w 947"/>
                  <a:gd name="T27" fmla="*/ 158 h 489"/>
                  <a:gd name="T28" fmla="*/ 775 w 947"/>
                  <a:gd name="T29" fmla="*/ 156 h 489"/>
                  <a:gd name="T30" fmla="*/ 764 w 947"/>
                  <a:gd name="T31" fmla="*/ 113 h 489"/>
                  <a:gd name="T32" fmla="*/ 718 w 947"/>
                  <a:gd name="T33" fmla="*/ 131 h 489"/>
                  <a:gd name="T34" fmla="*/ 568 w 947"/>
                  <a:gd name="T35" fmla="*/ 172 h 489"/>
                  <a:gd name="T36" fmla="*/ 538 w 947"/>
                  <a:gd name="T37" fmla="*/ 200 h 489"/>
                  <a:gd name="T38" fmla="*/ 450 w 947"/>
                  <a:gd name="T39" fmla="*/ 200 h 489"/>
                  <a:gd name="T40" fmla="*/ 350 w 947"/>
                  <a:gd name="T41" fmla="*/ 125 h 489"/>
                  <a:gd name="T42" fmla="*/ 296 w 947"/>
                  <a:gd name="T43" fmla="*/ 133 h 489"/>
                  <a:gd name="T44" fmla="*/ 276 w 947"/>
                  <a:gd name="T45" fmla="*/ 114 h 489"/>
                  <a:gd name="T46" fmla="*/ 304 w 947"/>
                  <a:gd name="T47" fmla="*/ 85 h 489"/>
                  <a:gd name="T48" fmla="*/ 366 w 947"/>
                  <a:gd name="T49" fmla="*/ 0 h 489"/>
                  <a:gd name="T50" fmla="*/ 154 w 947"/>
                  <a:gd name="T51" fmla="*/ 139 h 489"/>
                  <a:gd name="T52" fmla="*/ 34 w 947"/>
                  <a:gd name="T53" fmla="*/ 201 h 489"/>
                  <a:gd name="T54" fmla="*/ 3 w 947"/>
                  <a:gd name="T55" fmla="*/ 214 h 489"/>
                  <a:gd name="T56" fmla="*/ 28 w 947"/>
                  <a:gd name="T57" fmla="*/ 221 h 489"/>
                  <a:gd name="T58" fmla="*/ 264 w 947"/>
                  <a:gd name="T59" fmla="*/ 312 h 489"/>
                  <a:gd name="T60" fmla="*/ 342 w 947"/>
                  <a:gd name="T61" fmla="*/ 321 h 489"/>
                  <a:gd name="T62" fmla="*/ 343 w 947"/>
                  <a:gd name="T63" fmla="*/ 348 h 489"/>
                  <a:gd name="T64" fmla="*/ 392 w 947"/>
                  <a:gd name="T65" fmla="*/ 369 h 489"/>
                  <a:gd name="T66" fmla="*/ 395 w 947"/>
                  <a:gd name="T67" fmla="*/ 388 h 489"/>
                  <a:gd name="T68" fmla="*/ 394 w 947"/>
                  <a:gd name="T69" fmla="*/ 408 h 489"/>
                  <a:gd name="T70" fmla="*/ 385 w 947"/>
                  <a:gd name="T71" fmla="*/ 436 h 489"/>
                  <a:gd name="T72" fmla="*/ 419 w 947"/>
                  <a:gd name="T73" fmla="*/ 437 h 489"/>
                  <a:gd name="T74" fmla="*/ 431 w 947"/>
                  <a:gd name="T75" fmla="*/ 488 h 489"/>
                  <a:gd name="T76" fmla="*/ 439 w 947"/>
                  <a:gd name="T77" fmla="*/ 489 h 489"/>
                  <a:gd name="T78" fmla="*/ 524 w 947"/>
                  <a:gd name="T79" fmla="*/ 3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47" h="489">
                    <a:moveTo>
                      <a:pt x="524" y="349"/>
                    </a:moveTo>
                    <a:lnTo>
                      <a:pt x="524" y="349"/>
                    </a:lnTo>
                    <a:lnTo>
                      <a:pt x="544" y="338"/>
                    </a:lnTo>
                    <a:lnTo>
                      <a:pt x="561" y="320"/>
                    </a:lnTo>
                    <a:lnTo>
                      <a:pt x="564" y="371"/>
                    </a:lnTo>
                    <a:lnTo>
                      <a:pt x="579" y="369"/>
                    </a:lnTo>
                    <a:lnTo>
                      <a:pt x="621" y="315"/>
                    </a:lnTo>
                    <a:lnTo>
                      <a:pt x="698" y="291"/>
                    </a:lnTo>
                    <a:lnTo>
                      <a:pt x="714" y="267"/>
                    </a:lnTo>
                    <a:lnTo>
                      <a:pt x="745" y="258"/>
                    </a:lnTo>
                    <a:lnTo>
                      <a:pt x="815" y="278"/>
                    </a:lnTo>
                    <a:lnTo>
                      <a:pt x="828" y="291"/>
                    </a:lnTo>
                    <a:lnTo>
                      <a:pt x="849" y="289"/>
                    </a:lnTo>
                    <a:lnTo>
                      <a:pt x="849" y="269"/>
                    </a:lnTo>
                    <a:lnTo>
                      <a:pt x="855" y="257"/>
                    </a:lnTo>
                    <a:lnTo>
                      <a:pt x="869" y="264"/>
                    </a:lnTo>
                    <a:lnTo>
                      <a:pt x="882" y="277"/>
                    </a:lnTo>
                    <a:lnTo>
                      <a:pt x="946" y="256"/>
                    </a:lnTo>
                    <a:lnTo>
                      <a:pt x="947" y="255"/>
                    </a:lnTo>
                    <a:lnTo>
                      <a:pt x="944" y="247"/>
                    </a:lnTo>
                    <a:lnTo>
                      <a:pt x="929" y="241"/>
                    </a:lnTo>
                    <a:lnTo>
                      <a:pt x="918" y="228"/>
                    </a:lnTo>
                    <a:lnTo>
                      <a:pt x="901" y="219"/>
                    </a:lnTo>
                    <a:lnTo>
                      <a:pt x="896" y="190"/>
                    </a:lnTo>
                    <a:lnTo>
                      <a:pt x="888" y="178"/>
                    </a:lnTo>
                    <a:lnTo>
                      <a:pt x="885" y="165"/>
                    </a:lnTo>
                    <a:lnTo>
                      <a:pt x="878" y="157"/>
                    </a:lnTo>
                    <a:lnTo>
                      <a:pt x="874" y="158"/>
                    </a:lnTo>
                    <a:lnTo>
                      <a:pt x="819" y="168"/>
                    </a:lnTo>
                    <a:lnTo>
                      <a:pt x="775" y="156"/>
                    </a:lnTo>
                    <a:lnTo>
                      <a:pt x="772" y="127"/>
                    </a:lnTo>
                    <a:lnTo>
                      <a:pt x="764" y="113"/>
                    </a:lnTo>
                    <a:lnTo>
                      <a:pt x="741" y="115"/>
                    </a:lnTo>
                    <a:lnTo>
                      <a:pt x="718" y="131"/>
                    </a:lnTo>
                    <a:lnTo>
                      <a:pt x="615" y="144"/>
                    </a:lnTo>
                    <a:lnTo>
                      <a:pt x="568" y="172"/>
                    </a:lnTo>
                    <a:lnTo>
                      <a:pt x="552" y="194"/>
                    </a:lnTo>
                    <a:lnTo>
                      <a:pt x="538" y="200"/>
                    </a:lnTo>
                    <a:lnTo>
                      <a:pt x="474" y="193"/>
                    </a:lnTo>
                    <a:lnTo>
                      <a:pt x="450" y="200"/>
                    </a:lnTo>
                    <a:lnTo>
                      <a:pt x="400" y="149"/>
                    </a:lnTo>
                    <a:lnTo>
                      <a:pt x="350" y="125"/>
                    </a:lnTo>
                    <a:lnTo>
                      <a:pt x="309" y="136"/>
                    </a:lnTo>
                    <a:lnTo>
                      <a:pt x="296" y="133"/>
                    </a:lnTo>
                    <a:lnTo>
                      <a:pt x="277" y="155"/>
                    </a:lnTo>
                    <a:lnTo>
                      <a:pt x="276" y="114"/>
                    </a:lnTo>
                    <a:lnTo>
                      <a:pt x="287" y="95"/>
                    </a:lnTo>
                    <a:lnTo>
                      <a:pt x="304" y="85"/>
                    </a:lnTo>
                    <a:lnTo>
                      <a:pt x="365" y="13"/>
                    </a:lnTo>
                    <a:lnTo>
                      <a:pt x="366" y="0"/>
                    </a:lnTo>
                    <a:lnTo>
                      <a:pt x="332" y="3"/>
                    </a:lnTo>
                    <a:lnTo>
                      <a:pt x="154" y="139"/>
                    </a:lnTo>
                    <a:lnTo>
                      <a:pt x="83" y="162"/>
                    </a:lnTo>
                    <a:lnTo>
                      <a:pt x="34" y="201"/>
                    </a:lnTo>
                    <a:lnTo>
                      <a:pt x="0" y="206"/>
                    </a:lnTo>
                    <a:lnTo>
                      <a:pt x="3" y="214"/>
                    </a:lnTo>
                    <a:lnTo>
                      <a:pt x="12" y="210"/>
                    </a:lnTo>
                    <a:lnTo>
                      <a:pt x="28" y="221"/>
                    </a:lnTo>
                    <a:lnTo>
                      <a:pt x="45" y="255"/>
                    </a:lnTo>
                    <a:lnTo>
                      <a:pt x="264" y="312"/>
                    </a:lnTo>
                    <a:lnTo>
                      <a:pt x="281" y="306"/>
                    </a:lnTo>
                    <a:lnTo>
                      <a:pt x="342" y="321"/>
                    </a:lnTo>
                    <a:lnTo>
                      <a:pt x="347" y="332"/>
                    </a:lnTo>
                    <a:lnTo>
                      <a:pt x="343" y="348"/>
                    </a:lnTo>
                    <a:lnTo>
                      <a:pt x="376" y="355"/>
                    </a:lnTo>
                    <a:lnTo>
                      <a:pt x="392" y="369"/>
                    </a:lnTo>
                    <a:lnTo>
                      <a:pt x="388" y="376"/>
                    </a:lnTo>
                    <a:lnTo>
                      <a:pt x="395" y="388"/>
                    </a:lnTo>
                    <a:lnTo>
                      <a:pt x="389" y="394"/>
                    </a:lnTo>
                    <a:lnTo>
                      <a:pt x="394" y="408"/>
                    </a:lnTo>
                    <a:lnTo>
                      <a:pt x="385" y="420"/>
                    </a:lnTo>
                    <a:lnTo>
                      <a:pt x="385" y="436"/>
                    </a:lnTo>
                    <a:lnTo>
                      <a:pt x="415" y="430"/>
                    </a:lnTo>
                    <a:lnTo>
                      <a:pt x="419" y="437"/>
                    </a:lnTo>
                    <a:lnTo>
                      <a:pt x="409" y="472"/>
                    </a:lnTo>
                    <a:lnTo>
                      <a:pt x="431" y="488"/>
                    </a:lnTo>
                    <a:lnTo>
                      <a:pt x="430" y="489"/>
                    </a:lnTo>
                    <a:lnTo>
                      <a:pt x="439" y="489"/>
                    </a:lnTo>
                    <a:lnTo>
                      <a:pt x="516" y="348"/>
                    </a:lnTo>
                    <a:lnTo>
                      <a:pt x="524" y="349"/>
                    </a:lnTo>
                    <a:lnTo>
                      <a:pt x="524" y="349"/>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6" name="Freeform 85">
                <a:extLst>
                  <a:ext uri="{FF2B5EF4-FFF2-40B4-BE49-F238E27FC236}">
                    <a16:creationId xmlns:a16="http://schemas.microsoft.com/office/drawing/2014/main" id="{228B9DC4-742D-50AC-8111-176CB913EBB9}"/>
                  </a:ext>
                </a:extLst>
              </p:cNvPr>
              <p:cNvSpPr>
                <a:spLocks/>
              </p:cNvSpPr>
              <p:nvPr/>
            </p:nvSpPr>
            <p:spPr bwMode="auto">
              <a:xfrm>
                <a:off x="3268" y="1581"/>
                <a:ext cx="251" cy="328"/>
              </a:xfrm>
              <a:custGeom>
                <a:avLst/>
                <a:gdLst>
                  <a:gd name="T0" fmla="*/ 584 w 653"/>
                  <a:gd name="T1" fmla="*/ 745 h 851"/>
                  <a:gd name="T2" fmla="*/ 581 w 653"/>
                  <a:gd name="T3" fmla="*/ 712 h 851"/>
                  <a:gd name="T4" fmla="*/ 604 w 653"/>
                  <a:gd name="T5" fmla="*/ 660 h 851"/>
                  <a:gd name="T6" fmla="*/ 605 w 653"/>
                  <a:gd name="T7" fmla="*/ 625 h 851"/>
                  <a:gd name="T8" fmla="*/ 653 w 653"/>
                  <a:gd name="T9" fmla="*/ 602 h 851"/>
                  <a:gd name="T10" fmla="*/ 647 w 653"/>
                  <a:gd name="T11" fmla="*/ 491 h 851"/>
                  <a:gd name="T12" fmla="*/ 614 w 653"/>
                  <a:gd name="T13" fmla="*/ 385 h 851"/>
                  <a:gd name="T14" fmla="*/ 494 w 653"/>
                  <a:gd name="T15" fmla="*/ 337 h 851"/>
                  <a:gd name="T16" fmla="*/ 477 w 653"/>
                  <a:gd name="T17" fmla="*/ 388 h 851"/>
                  <a:gd name="T18" fmla="*/ 424 w 653"/>
                  <a:gd name="T19" fmla="*/ 408 h 851"/>
                  <a:gd name="T20" fmla="*/ 430 w 653"/>
                  <a:gd name="T21" fmla="*/ 343 h 851"/>
                  <a:gd name="T22" fmla="*/ 472 w 653"/>
                  <a:gd name="T23" fmla="*/ 279 h 851"/>
                  <a:gd name="T24" fmla="*/ 491 w 653"/>
                  <a:gd name="T25" fmla="*/ 242 h 851"/>
                  <a:gd name="T26" fmla="*/ 458 w 653"/>
                  <a:gd name="T27" fmla="*/ 141 h 851"/>
                  <a:gd name="T28" fmla="*/ 461 w 653"/>
                  <a:gd name="T29" fmla="*/ 108 h 851"/>
                  <a:gd name="T30" fmla="*/ 444 w 653"/>
                  <a:gd name="T31" fmla="*/ 73 h 851"/>
                  <a:gd name="T32" fmla="*/ 381 w 653"/>
                  <a:gd name="T33" fmla="*/ 48 h 851"/>
                  <a:gd name="T34" fmla="*/ 350 w 653"/>
                  <a:gd name="T35" fmla="*/ 33 h 851"/>
                  <a:gd name="T36" fmla="*/ 298 w 653"/>
                  <a:gd name="T37" fmla="*/ 5 h 851"/>
                  <a:gd name="T38" fmla="*/ 275 w 653"/>
                  <a:gd name="T39" fmla="*/ 6 h 851"/>
                  <a:gd name="T40" fmla="*/ 213 w 653"/>
                  <a:gd name="T41" fmla="*/ 7 h 851"/>
                  <a:gd name="T42" fmla="*/ 207 w 653"/>
                  <a:gd name="T43" fmla="*/ 54 h 851"/>
                  <a:gd name="T44" fmla="*/ 218 w 653"/>
                  <a:gd name="T45" fmla="*/ 79 h 851"/>
                  <a:gd name="T46" fmla="*/ 160 w 653"/>
                  <a:gd name="T47" fmla="*/ 172 h 851"/>
                  <a:gd name="T48" fmla="*/ 139 w 653"/>
                  <a:gd name="T49" fmla="*/ 195 h 851"/>
                  <a:gd name="T50" fmla="*/ 128 w 653"/>
                  <a:gd name="T51" fmla="*/ 152 h 851"/>
                  <a:gd name="T52" fmla="*/ 109 w 653"/>
                  <a:gd name="T53" fmla="*/ 147 h 851"/>
                  <a:gd name="T54" fmla="*/ 62 w 653"/>
                  <a:gd name="T55" fmla="*/ 191 h 851"/>
                  <a:gd name="T56" fmla="*/ 46 w 653"/>
                  <a:gd name="T57" fmla="*/ 236 h 851"/>
                  <a:gd name="T58" fmla="*/ 50 w 653"/>
                  <a:gd name="T59" fmla="*/ 326 h 851"/>
                  <a:gd name="T60" fmla="*/ 24 w 653"/>
                  <a:gd name="T61" fmla="*/ 452 h 851"/>
                  <a:gd name="T62" fmla="*/ 84 w 653"/>
                  <a:gd name="T63" fmla="*/ 662 h 851"/>
                  <a:gd name="T64" fmla="*/ 0 w 653"/>
                  <a:gd name="T65" fmla="*/ 851 h 851"/>
                  <a:gd name="T66" fmla="*/ 328 w 653"/>
                  <a:gd name="T67" fmla="*/ 833 h 851"/>
                  <a:gd name="T68" fmla="*/ 584 w 653"/>
                  <a:gd name="T69" fmla="*/ 745 h 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3" h="851">
                    <a:moveTo>
                      <a:pt x="584" y="745"/>
                    </a:moveTo>
                    <a:lnTo>
                      <a:pt x="584" y="745"/>
                    </a:lnTo>
                    <a:lnTo>
                      <a:pt x="584" y="744"/>
                    </a:lnTo>
                    <a:lnTo>
                      <a:pt x="581" y="712"/>
                    </a:lnTo>
                    <a:lnTo>
                      <a:pt x="591" y="677"/>
                    </a:lnTo>
                    <a:lnTo>
                      <a:pt x="604" y="660"/>
                    </a:lnTo>
                    <a:lnTo>
                      <a:pt x="601" y="641"/>
                    </a:lnTo>
                    <a:lnTo>
                      <a:pt x="605" y="625"/>
                    </a:lnTo>
                    <a:lnTo>
                      <a:pt x="620" y="607"/>
                    </a:lnTo>
                    <a:lnTo>
                      <a:pt x="653" y="602"/>
                    </a:lnTo>
                    <a:lnTo>
                      <a:pt x="653" y="502"/>
                    </a:lnTo>
                    <a:lnTo>
                      <a:pt x="647" y="491"/>
                    </a:lnTo>
                    <a:lnTo>
                      <a:pt x="636" y="474"/>
                    </a:lnTo>
                    <a:lnTo>
                      <a:pt x="614" y="385"/>
                    </a:lnTo>
                    <a:lnTo>
                      <a:pt x="559" y="307"/>
                    </a:lnTo>
                    <a:lnTo>
                      <a:pt x="494" y="337"/>
                    </a:lnTo>
                    <a:lnTo>
                      <a:pt x="489" y="342"/>
                    </a:lnTo>
                    <a:lnTo>
                      <a:pt x="477" y="388"/>
                    </a:lnTo>
                    <a:lnTo>
                      <a:pt x="443" y="412"/>
                    </a:lnTo>
                    <a:lnTo>
                      <a:pt x="424" y="408"/>
                    </a:lnTo>
                    <a:lnTo>
                      <a:pt x="415" y="397"/>
                    </a:lnTo>
                    <a:lnTo>
                      <a:pt x="430" y="343"/>
                    </a:lnTo>
                    <a:lnTo>
                      <a:pt x="464" y="307"/>
                    </a:lnTo>
                    <a:lnTo>
                      <a:pt x="472" y="279"/>
                    </a:lnTo>
                    <a:lnTo>
                      <a:pt x="486" y="259"/>
                    </a:lnTo>
                    <a:lnTo>
                      <a:pt x="491" y="242"/>
                    </a:lnTo>
                    <a:lnTo>
                      <a:pt x="469" y="159"/>
                    </a:lnTo>
                    <a:lnTo>
                      <a:pt x="458" y="141"/>
                    </a:lnTo>
                    <a:lnTo>
                      <a:pt x="454" y="120"/>
                    </a:lnTo>
                    <a:lnTo>
                      <a:pt x="461" y="108"/>
                    </a:lnTo>
                    <a:lnTo>
                      <a:pt x="465" y="106"/>
                    </a:lnTo>
                    <a:lnTo>
                      <a:pt x="444" y="73"/>
                    </a:lnTo>
                    <a:lnTo>
                      <a:pt x="424" y="59"/>
                    </a:lnTo>
                    <a:lnTo>
                      <a:pt x="381" y="48"/>
                    </a:lnTo>
                    <a:lnTo>
                      <a:pt x="363" y="37"/>
                    </a:lnTo>
                    <a:lnTo>
                      <a:pt x="350" y="33"/>
                    </a:lnTo>
                    <a:lnTo>
                      <a:pt x="313" y="10"/>
                    </a:lnTo>
                    <a:lnTo>
                      <a:pt x="298" y="5"/>
                    </a:lnTo>
                    <a:lnTo>
                      <a:pt x="281" y="11"/>
                    </a:lnTo>
                    <a:lnTo>
                      <a:pt x="275" y="6"/>
                    </a:lnTo>
                    <a:lnTo>
                      <a:pt x="243" y="0"/>
                    </a:lnTo>
                    <a:lnTo>
                      <a:pt x="213" y="7"/>
                    </a:lnTo>
                    <a:lnTo>
                      <a:pt x="201" y="25"/>
                    </a:lnTo>
                    <a:lnTo>
                      <a:pt x="207" y="54"/>
                    </a:lnTo>
                    <a:lnTo>
                      <a:pt x="222" y="70"/>
                    </a:lnTo>
                    <a:lnTo>
                      <a:pt x="218" y="79"/>
                    </a:lnTo>
                    <a:lnTo>
                      <a:pt x="160" y="105"/>
                    </a:lnTo>
                    <a:lnTo>
                      <a:pt x="160" y="172"/>
                    </a:lnTo>
                    <a:lnTo>
                      <a:pt x="148" y="178"/>
                    </a:lnTo>
                    <a:lnTo>
                      <a:pt x="139" y="195"/>
                    </a:lnTo>
                    <a:lnTo>
                      <a:pt x="135" y="187"/>
                    </a:lnTo>
                    <a:lnTo>
                      <a:pt x="128" y="152"/>
                    </a:lnTo>
                    <a:lnTo>
                      <a:pt x="120" y="138"/>
                    </a:lnTo>
                    <a:lnTo>
                      <a:pt x="109" y="147"/>
                    </a:lnTo>
                    <a:lnTo>
                      <a:pt x="95" y="165"/>
                    </a:lnTo>
                    <a:lnTo>
                      <a:pt x="62" y="191"/>
                    </a:lnTo>
                    <a:lnTo>
                      <a:pt x="59" y="216"/>
                    </a:lnTo>
                    <a:lnTo>
                      <a:pt x="46" y="236"/>
                    </a:lnTo>
                    <a:lnTo>
                      <a:pt x="45" y="316"/>
                    </a:lnTo>
                    <a:lnTo>
                      <a:pt x="50" y="326"/>
                    </a:lnTo>
                    <a:lnTo>
                      <a:pt x="35" y="339"/>
                    </a:lnTo>
                    <a:lnTo>
                      <a:pt x="24" y="452"/>
                    </a:lnTo>
                    <a:lnTo>
                      <a:pt x="80" y="566"/>
                    </a:lnTo>
                    <a:lnTo>
                      <a:pt x="84" y="662"/>
                    </a:lnTo>
                    <a:lnTo>
                      <a:pt x="35" y="824"/>
                    </a:lnTo>
                    <a:lnTo>
                      <a:pt x="0" y="851"/>
                    </a:lnTo>
                    <a:lnTo>
                      <a:pt x="326" y="823"/>
                    </a:lnTo>
                    <a:lnTo>
                      <a:pt x="328" y="833"/>
                    </a:lnTo>
                    <a:lnTo>
                      <a:pt x="541" y="809"/>
                    </a:lnTo>
                    <a:lnTo>
                      <a:pt x="584" y="745"/>
                    </a:lnTo>
                    <a:lnTo>
                      <a:pt x="584" y="745"/>
                    </a:lnTo>
                    <a:close/>
                  </a:path>
                </a:pathLst>
              </a:custGeom>
              <a:solidFill>
                <a:srgbClr val="EF3C7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7" name="Freeform 86">
                <a:extLst>
                  <a:ext uri="{FF2B5EF4-FFF2-40B4-BE49-F238E27FC236}">
                    <a16:creationId xmlns:a16="http://schemas.microsoft.com/office/drawing/2014/main" id="{8D02975F-1638-EBEF-859E-9F42CD388FDB}"/>
                  </a:ext>
                </a:extLst>
              </p:cNvPr>
              <p:cNvSpPr>
                <a:spLocks/>
              </p:cNvSpPr>
              <p:nvPr/>
            </p:nvSpPr>
            <p:spPr bwMode="auto">
              <a:xfrm>
                <a:off x="3268" y="1581"/>
                <a:ext cx="251" cy="328"/>
              </a:xfrm>
              <a:custGeom>
                <a:avLst/>
                <a:gdLst>
                  <a:gd name="T0" fmla="*/ 584 w 653"/>
                  <a:gd name="T1" fmla="*/ 745 h 851"/>
                  <a:gd name="T2" fmla="*/ 581 w 653"/>
                  <a:gd name="T3" fmla="*/ 712 h 851"/>
                  <a:gd name="T4" fmla="*/ 604 w 653"/>
                  <a:gd name="T5" fmla="*/ 660 h 851"/>
                  <a:gd name="T6" fmla="*/ 605 w 653"/>
                  <a:gd name="T7" fmla="*/ 625 h 851"/>
                  <a:gd name="T8" fmla="*/ 653 w 653"/>
                  <a:gd name="T9" fmla="*/ 602 h 851"/>
                  <a:gd name="T10" fmla="*/ 647 w 653"/>
                  <a:gd name="T11" fmla="*/ 491 h 851"/>
                  <a:gd name="T12" fmla="*/ 614 w 653"/>
                  <a:gd name="T13" fmla="*/ 385 h 851"/>
                  <a:gd name="T14" fmla="*/ 494 w 653"/>
                  <a:gd name="T15" fmla="*/ 337 h 851"/>
                  <a:gd name="T16" fmla="*/ 477 w 653"/>
                  <a:gd name="T17" fmla="*/ 388 h 851"/>
                  <a:gd name="T18" fmla="*/ 424 w 653"/>
                  <a:gd name="T19" fmla="*/ 408 h 851"/>
                  <a:gd name="T20" fmla="*/ 430 w 653"/>
                  <a:gd name="T21" fmla="*/ 343 h 851"/>
                  <a:gd name="T22" fmla="*/ 472 w 653"/>
                  <a:gd name="T23" fmla="*/ 279 h 851"/>
                  <a:gd name="T24" fmla="*/ 491 w 653"/>
                  <a:gd name="T25" fmla="*/ 242 h 851"/>
                  <a:gd name="T26" fmla="*/ 458 w 653"/>
                  <a:gd name="T27" fmla="*/ 141 h 851"/>
                  <a:gd name="T28" fmla="*/ 461 w 653"/>
                  <a:gd name="T29" fmla="*/ 108 h 851"/>
                  <a:gd name="T30" fmla="*/ 444 w 653"/>
                  <a:gd name="T31" fmla="*/ 73 h 851"/>
                  <a:gd name="T32" fmla="*/ 381 w 653"/>
                  <a:gd name="T33" fmla="*/ 48 h 851"/>
                  <a:gd name="T34" fmla="*/ 350 w 653"/>
                  <a:gd name="T35" fmla="*/ 33 h 851"/>
                  <a:gd name="T36" fmla="*/ 298 w 653"/>
                  <a:gd name="T37" fmla="*/ 5 h 851"/>
                  <a:gd name="T38" fmla="*/ 275 w 653"/>
                  <a:gd name="T39" fmla="*/ 6 h 851"/>
                  <a:gd name="T40" fmla="*/ 213 w 653"/>
                  <a:gd name="T41" fmla="*/ 7 h 851"/>
                  <a:gd name="T42" fmla="*/ 207 w 653"/>
                  <a:gd name="T43" fmla="*/ 54 h 851"/>
                  <a:gd name="T44" fmla="*/ 218 w 653"/>
                  <a:gd name="T45" fmla="*/ 79 h 851"/>
                  <a:gd name="T46" fmla="*/ 160 w 653"/>
                  <a:gd name="T47" fmla="*/ 172 h 851"/>
                  <a:gd name="T48" fmla="*/ 139 w 653"/>
                  <a:gd name="T49" fmla="*/ 195 h 851"/>
                  <a:gd name="T50" fmla="*/ 128 w 653"/>
                  <a:gd name="T51" fmla="*/ 152 h 851"/>
                  <a:gd name="T52" fmla="*/ 109 w 653"/>
                  <a:gd name="T53" fmla="*/ 147 h 851"/>
                  <a:gd name="T54" fmla="*/ 62 w 653"/>
                  <a:gd name="T55" fmla="*/ 191 h 851"/>
                  <a:gd name="T56" fmla="*/ 46 w 653"/>
                  <a:gd name="T57" fmla="*/ 236 h 851"/>
                  <a:gd name="T58" fmla="*/ 50 w 653"/>
                  <a:gd name="T59" fmla="*/ 326 h 851"/>
                  <a:gd name="T60" fmla="*/ 24 w 653"/>
                  <a:gd name="T61" fmla="*/ 452 h 851"/>
                  <a:gd name="T62" fmla="*/ 84 w 653"/>
                  <a:gd name="T63" fmla="*/ 662 h 851"/>
                  <a:gd name="T64" fmla="*/ 0 w 653"/>
                  <a:gd name="T65" fmla="*/ 851 h 851"/>
                  <a:gd name="T66" fmla="*/ 328 w 653"/>
                  <a:gd name="T67" fmla="*/ 833 h 851"/>
                  <a:gd name="T68" fmla="*/ 584 w 653"/>
                  <a:gd name="T69" fmla="*/ 745 h 851"/>
                  <a:gd name="T70" fmla="*/ 584 w 653"/>
                  <a:gd name="T71" fmla="*/ 745 h 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53" h="851">
                    <a:moveTo>
                      <a:pt x="584" y="745"/>
                    </a:moveTo>
                    <a:lnTo>
                      <a:pt x="584" y="745"/>
                    </a:lnTo>
                    <a:lnTo>
                      <a:pt x="584" y="744"/>
                    </a:lnTo>
                    <a:lnTo>
                      <a:pt x="581" y="712"/>
                    </a:lnTo>
                    <a:lnTo>
                      <a:pt x="591" y="677"/>
                    </a:lnTo>
                    <a:lnTo>
                      <a:pt x="604" y="660"/>
                    </a:lnTo>
                    <a:lnTo>
                      <a:pt x="601" y="641"/>
                    </a:lnTo>
                    <a:lnTo>
                      <a:pt x="605" y="625"/>
                    </a:lnTo>
                    <a:lnTo>
                      <a:pt x="620" y="607"/>
                    </a:lnTo>
                    <a:lnTo>
                      <a:pt x="653" y="602"/>
                    </a:lnTo>
                    <a:lnTo>
                      <a:pt x="653" y="502"/>
                    </a:lnTo>
                    <a:lnTo>
                      <a:pt x="647" y="491"/>
                    </a:lnTo>
                    <a:lnTo>
                      <a:pt x="636" y="474"/>
                    </a:lnTo>
                    <a:lnTo>
                      <a:pt x="614" y="385"/>
                    </a:lnTo>
                    <a:lnTo>
                      <a:pt x="559" y="307"/>
                    </a:lnTo>
                    <a:lnTo>
                      <a:pt x="494" y="337"/>
                    </a:lnTo>
                    <a:lnTo>
                      <a:pt x="489" y="342"/>
                    </a:lnTo>
                    <a:lnTo>
                      <a:pt x="477" y="388"/>
                    </a:lnTo>
                    <a:lnTo>
                      <a:pt x="443" y="412"/>
                    </a:lnTo>
                    <a:lnTo>
                      <a:pt x="424" y="408"/>
                    </a:lnTo>
                    <a:lnTo>
                      <a:pt x="415" y="397"/>
                    </a:lnTo>
                    <a:lnTo>
                      <a:pt x="430" y="343"/>
                    </a:lnTo>
                    <a:lnTo>
                      <a:pt x="464" y="307"/>
                    </a:lnTo>
                    <a:lnTo>
                      <a:pt x="472" y="279"/>
                    </a:lnTo>
                    <a:lnTo>
                      <a:pt x="486" y="259"/>
                    </a:lnTo>
                    <a:lnTo>
                      <a:pt x="491" y="242"/>
                    </a:lnTo>
                    <a:lnTo>
                      <a:pt x="469" y="159"/>
                    </a:lnTo>
                    <a:lnTo>
                      <a:pt x="458" y="141"/>
                    </a:lnTo>
                    <a:lnTo>
                      <a:pt x="454" y="120"/>
                    </a:lnTo>
                    <a:lnTo>
                      <a:pt x="461" y="108"/>
                    </a:lnTo>
                    <a:lnTo>
                      <a:pt x="465" y="106"/>
                    </a:lnTo>
                    <a:lnTo>
                      <a:pt x="444" y="73"/>
                    </a:lnTo>
                    <a:lnTo>
                      <a:pt x="424" y="59"/>
                    </a:lnTo>
                    <a:lnTo>
                      <a:pt x="381" y="48"/>
                    </a:lnTo>
                    <a:lnTo>
                      <a:pt x="363" y="37"/>
                    </a:lnTo>
                    <a:lnTo>
                      <a:pt x="350" y="33"/>
                    </a:lnTo>
                    <a:lnTo>
                      <a:pt x="313" y="10"/>
                    </a:lnTo>
                    <a:lnTo>
                      <a:pt x="298" y="5"/>
                    </a:lnTo>
                    <a:lnTo>
                      <a:pt x="281" y="11"/>
                    </a:lnTo>
                    <a:lnTo>
                      <a:pt x="275" y="6"/>
                    </a:lnTo>
                    <a:lnTo>
                      <a:pt x="243" y="0"/>
                    </a:lnTo>
                    <a:lnTo>
                      <a:pt x="213" y="7"/>
                    </a:lnTo>
                    <a:lnTo>
                      <a:pt x="201" y="25"/>
                    </a:lnTo>
                    <a:lnTo>
                      <a:pt x="207" y="54"/>
                    </a:lnTo>
                    <a:lnTo>
                      <a:pt x="222" y="70"/>
                    </a:lnTo>
                    <a:lnTo>
                      <a:pt x="218" y="79"/>
                    </a:lnTo>
                    <a:lnTo>
                      <a:pt x="160" y="105"/>
                    </a:lnTo>
                    <a:lnTo>
                      <a:pt x="160" y="172"/>
                    </a:lnTo>
                    <a:lnTo>
                      <a:pt x="148" y="178"/>
                    </a:lnTo>
                    <a:lnTo>
                      <a:pt x="139" y="195"/>
                    </a:lnTo>
                    <a:lnTo>
                      <a:pt x="135" y="187"/>
                    </a:lnTo>
                    <a:lnTo>
                      <a:pt x="128" y="152"/>
                    </a:lnTo>
                    <a:lnTo>
                      <a:pt x="120" y="138"/>
                    </a:lnTo>
                    <a:lnTo>
                      <a:pt x="109" y="147"/>
                    </a:lnTo>
                    <a:lnTo>
                      <a:pt x="95" y="165"/>
                    </a:lnTo>
                    <a:lnTo>
                      <a:pt x="62" y="191"/>
                    </a:lnTo>
                    <a:lnTo>
                      <a:pt x="59" y="216"/>
                    </a:lnTo>
                    <a:lnTo>
                      <a:pt x="46" y="236"/>
                    </a:lnTo>
                    <a:lnTo>
                      <a:pt x="45" y="316"/>
                    </a:lnTo>
                    <a:lnTo>
                      <a:pt x="50" y="326"/>
                    </a:lnTo>
                    <a:lnTo>
                      <a:pt x="35" y="339"/>
                    </a:lnTo>
                    <a:lnTo>
                      <a:pt x="24" y="452"/>
                    </a:lnTo>
                    <a:lnTo>
                      <a:pt x="80" y="566"/>
                    </a:lnTo>
                    <a:lnTo>
                      <a:pt x="84" y="662"/>
                    </a:lnTo>
                    <a:lnTo>
                      <a:pt x="35" y="824"/>
                    </a:lnTo>
                    <a:lnTo>
                      <a:pt x="0" y="851"/>
                    </a:lnTo>
                    <a:lnTo>
                      <a:pt x="326" y="823"/>
                    </a:lnTo>
                    <a:lnTo>
                      <a:pt x="328" y="833"/>
                    </a:lnTo>
                    <a:lnTo>
                      <a:pt x="541" y="809"/>
                    </a:lnTo>
                    <a:lnTo>
                      <a:pt x="584" y="745"/>
                    </a:lnTo>
                    <a:lnTo>
                      <a:pt x="584" y="745"/>
                    </a:lnTo>
                    <a:lnTo>
                      <a:pt x="584" y="745"/>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8" name="Freeform 87">
                <a:extLst>
                  <a:ext uri="{FF2B5EF4-FFF2-40B4-BE49-F238E27FC236}">
                    <a16:creationId xmlns:a16="http://schemas.microsoft.com/office/drawing/2014/main" id="{D73AC9DA-54F1-1E49-3D29-50AC99A32175}"/>
                  </a:ext>
                </a:extLst>
              </p:cNvPr>
              <p:cNvSpPr>
                <a:spLocks/>
              </p:cNvSpPr>
              <p:nvPr/>
            </p:nvSpPr>
            <p:spPr bwMode="auto">
              <a:xfrm>
                <a:off x="4056" y="1740"/>
                <a:ext cx="109" cy="107"/>
              </a:xfrm>
              <a:custGeom>
                <a:avLst/>
                <a:gdLst>
                  <a:gd name="T0" fmla="*/ 22 w 284"/>
                  <a:gd name="T1" fmla="*/ 277 h 277"/>
                  <a:gd name="T2" fmla="*/ 22 w 284"/>
                  <a:gd name="T3" fmla="*/ 277 h 277"/>
                  <a:gd name="T4" fmla="*/ 111 w 284"/>
                  <a:gd name="T5" fmla="*/ 223 h 277"/>
                  <a:gd name="T6" fmla="*/ 119 w 284"/>
                  <a:gd name="T7" fmla="*/ 202 h 277"/>
                  <a:gd name="T8" fmla="*/ 137 w 284"/>
                  <a:gd name="T9" fmla="*/ 188 h 277"/>
                  <a:gd name="T10" fmla="*/ 178 w 284"/>
                  <a:gd name="T11" fmla="*/ 186 h 277"/>
                  <a:gd name="T12" fmla="*/ 282 w 284"/>
                  <a:gd name="T13" fmla="*/ 147 h 277"/>
                  <a:gd name="T14" fmla="*/ 279 w 284"/>
                  <a:gd name="T15" fmla="*/ 131 h 277"/>
                  <a:gd name="T16" fmla="*/ 284 w 284"/>
                  <a:gd name="T17" fmla="*/ 126 h 277"/>
                  <a:gd name="T18" fmla="*/ 253 w 284"/>
                  <a:gd name="T19" fmla="*/ 0 h 277"/>
                  <a:gd name="T20" fmla="*/ 110 w 284"/>
                  <a:gd name="T21" fmla="*/ 35 h 277"/>
                  <a:gd name="T22" fmla="*/ 107 w 284"/>
                  <a:gd name="T23" fmla="*/ 46 h 277"/>
                  <a:gd name="T24" fmla="*/ 100 w 284"/>
                  <a:gd name="T25" fmla="*/ 38 h 277"/>
                  <a:gd name="T26" fmla="*/ 0 w 284"/>
                  <a:gd name="T27" fmla="*/ 61 h 277"/>
                  <a:gd name="T28" fmla="*/ 23 w 284"/>
                  <a:gd name="T29" fmla="*/ 212 h 277"/>
                  <a:gd name="T30" fmla="*/ 37 w 284"/>
                  <a:gd name="T31" fmla="*/ 229 h 277"/>
                  <a:gd name="T32" fmla="*/ 6 w 284"/>
                  <a:gd name="T33" fmla="*/ 260 h 277"/>
                  <a:gd name="T34" fmla="*/ 22 w 284"/>
                  <a:gd name="T35"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4" h="277">
                    <a:moveTo>
                      <a:pt x="22" y="277"/>
                    </a:moveTo>
                    <a:lnTo>
                      <a:pt x="22" y="277"/>
                    </a:lnTo>
                    <a:lnTo>
                      <a:pt x="111" y="223"/>
                    </a:lnTo>
                    <a:lnTo>
                      <a:pt x="119" y="202"/>
                    </a:lnTo>
                    <a:lnTo>
                      <a:pt x="137" y="188"/>
                    </a:lnTo>
                    <a:lnTo>
                      <a:pt x="178" y="186"/>
                    </a:lnTo>
                    <a:lnTo>
                      <a:pt x="282" y="147"/>
                    </a:lnTo>
                    <a:lnTo>
                      <a:pt x="279" y="131"/>
                    </a:lnTo>
                    <a:lnTo>
                      <a:pt x="284" y="126"/>
                    </a:lnTo>
                    <a:lnTo>
                      <a:pt x="253" y="0"/>
                    </a:lnTo>
                    <a:lnTo>
                      <a:pt x="110" y="35"/>
                    </a:lnTo>
                    <a:lnTo>
                      <a:pt x="107" y="46"/>
                    </a:lnTo>
                    <a:lnTo>
                      <a:pt x="100" y="38"/>
                    </a:lnTo>
                    <a:lnTo>
                      <a:pt x="0" y="61"/>
                    </a:lnTo>
                    <a:lnTo>
                      <a:pt x="23" y="212"/>
                    </a:lnTo>
                    <a:lnTo>
                      <a:pt x="37" y="229"/>
                    </a:lnTo>
                    <a:lnTo>
                      <a:pt x="6" y="260"/>
                    </a:lnTo>
                    <a:lnTo>
                      <a:pt x="22" y="277"/>
                    </a:lnTo>
                    <a:close/>
                  </a:path>
                </a:pathLst>
              </a:custGeom>
              <a:solidFill>
                <a:srgbClr val="871A54"/>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9" name="Freeform 88">
                <a:extLst>
                  <a:ext uri="{FF2B5EF4-FFF2-40B4-BE49-F238E27FC236}">
                    <a16:creationId xmlns:a16="http://schemas.microsoft.com/office/drawing/2014/main" id="{19ECEE71-E943-80CB-15C5-A11576CE05F4}"/>
                  </a:ext>
                </a:extLst>
              </p:cNvPr>
              <p:cNvSpPr>
                <a:spLocks/>
              </p:cNvSpPr>
              <p:nvPr/>
            </p:nvSpPr>
            <p:spPr bwMode="auto">
              <a:xfrm>
                <a:off x="4056" y="1740"/>
                <a:ext cx="109" cy="107"/>
              </a:xfrm>
              <a:custGeom>
                <a:avLst/>
                <a:gdLst>
                  <a:gd name="T0" fmla="*/ 22 w 284"/>
                  <a:gd name="T1" fmla="*/ 277 h 277"/>
                  <a:gd name="T2" fmla="*/ 22 w 284"/>
                  <a:gd name="T3" fmla="*/ 277 h 277"/>
                  <a:gd name="T4" fmla="*/ 111 w 284"/>
                  <a:gd name="T5" fmla="*/ 223 h 277"/>
                  <a:gd name="T6" fmla="*/ 119 w 284"/>
                  <a:gd name="T7" fmla="*/ 202 h 277"/>
                  <a:gd name="T8" fmla="*/ 137 w 284"/>
                  <a:gd name="T9" fmla="*/ 188 h 277"/>
                  <a:gd name="T10" fmla="*/ 178 w 284"/>
                  <a:gd name="T11" fmla="*/ 186 h 277"/>
                  <a:gd name="T12" fmla="*/ 282 w 284"/>
                  <a:gd name="T13" fmla="*/ 147 h 277"/>
                  <a:gd name="T14" fmla="*/ 279 w 284"/>
                  <a:gd name="T15" fmla="*/ 131 h 277"/>
                  <a:gd name="T16" fmla="*/ 284 w 284"/>
                  <a:gd name="T17" fmla="*/ 126 h 277"/>
                  <a:gd name="T18" fmla="*/ 253 w 284"/>
                  <a:gd name="T19" fmla="*/ 0 h 277"/>
                  <a:gd name="T20" fmla="*/ 110 w 284"/>
                  <a:gd name="T21" fmla="*/ 35 h 277"/>
                  <a:gd name="T22" fmla="*/ 107 w 284"/>
                  <a:gd name="T23" fmla="*/ 46 h 277"/>
                  <a:gd name="T24" fmla="*/ 100 w 284"/>
                  <a:gd name="T25" fmla="*/ 38 h 277"/>
                  <a:gd name="T26" fmla="*/ 0 w 284"/>
                  <a:gd name="T27" fmla="*/ 61 h 277"/>
                  <a:gd name="T28" fmla="*/ 23 w 284"/>
                  <a:gd name="T29" fmla="*/ 212 h 277"/>
                  <a:gd name="T30" fmla="*/ 37 w 284"/>
                  <a:gd name="T31" fmla="*/ 229 h 277"/>
                  <a:gd name="T32" fmla="*/ 6 w 284"/>
                  <a:gd name="T33" fmla="*/ 260 h 277"/>
                  <a:gd name="T34" fmla="*/ 22 w 284"/>
                  <a:gd name="T35"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4" h="277">
                    <a:moveTo>
                      <a:pt x="22" y="277"/>
                    </a:moveTo>
                    <a:lnTo>
                      <a:pt x="22" y="277"/>
                    </a:lnTo>
                    <a:lnTo>
                      <a:pt x="111" y="223"/>
                    </a:lnTo>
                    <a:lnTo>
                      <a:pt x="119" y="202"/>
                    </a:lnTo>
                    <a:lnTo>
                      <a:pt x="137" y="188"/>
                    </a:lnTo>
                    <a:lnTo>
                      <a:pt x="178" y="186"/>
                    </a:lnTo>
                    <a:lnTo>
                      <a:pt x="282" y="147"/>
                    </a:lnTo>
                    <a:lnTo>
                      <a:pt x="279" y="131"/>
                    </a:lnTo>
                    <a:lnTo>
                      <a:pt x="284" y="126"/>
                    </a:lnTo>
                    <a:lnTo>
                      <a:pt x="253" y="0"/>
                    </a:lnTo>
                    <a:lnTo>
                      <a:pt x="110" y="35"/>
                    </a:lnTo>
                    <a:lnTo>
                      <a:pt x="107" y="46"/>
                    </a:lnTo>
                    <a:lnTo>
                      <a:pt x="100" y="38"/>
                    </a:lnTo>
                    <a:lnTo>
                      <a:pt x="0" y="61"/>
                    </a:lnTo>
                    <a:lnTo>
                      <a:pt x="23" y="212"/>
                    </a:lnTo>
                    <a:lnTo>
                      <a:pt x="37" y="229"/>
                    </a:lnTo>
                    <a:lnTo>
                      <a:pt x="6" y="260"/>
                    </a:lnTo>
                    <a:lnTo>
                      <a:pt x="22" y="277"/>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0" name="Freeform 89">
                <a:extLst>
                  <a:ext uri="{FF2B5EF4-FFF2-40B4-BE49-F238E27FC236}">
                    <a16:creationId xmlns:a16="http://schemas.microsoft.com/office/drawing/2014/main" id="{B2E5540F-1724-9941-23BA-A2518EB16E21}"/>
                  </a:ext>
                </a:extLst>
              </p:cNvPr>
              <p:cNvSpPr>
                <a:spLocks/>
              </p:cNvSpPr>
              <p:nvPr/>
            </p:nvSpPr>
            <p:spPr bwMode="auto">
              <a:xfrm>
                <a:off x="3736" y="1977"/>
                <a:ext cx="289" cy="138"/>
              </a:xfrm>
              <a:custGeom>
                <a:avLst/>
                <a:gdLst>
                  <a:gd name="T0" fmla="*/ 580 w 753"/>
                  <a:gd name="T1" fmla="*/ 0 h 358"/>
                  <a:gd name="T2" fmla="*/ 1 w 753"/>
                  <a:gd name="T3" fmla="*/ 108 h 358"/>
                  <a:gd name="T4" fmla="*/ 44 w 753"/>
                  <a:gd name="T5" fmla="*/ 189 h 358"/>
                  <a:gd name="T6" fmla="*/ 76 w 753"/>
                  <a:gd name="T7" fmla="*/ 145 h 358"/>
                  <a:gd name="T8" fmla="*/ 112 w 753"/>
                  <a:gd name="T9" fmla="*/ 121 h 358"/>
                  <a:gd name="T10" fmla="*/ 121 w 753"/>
                  <a:gd name="T11" fmla="*/ 110 h 358"/>
                  <a:gd name="T12" fmla="*/ 150 w 753"/>
                  <a:gd name="T13" fmla="*/ 124 h 358"/>
                  <a:gd name="T14" fmla="*/ 172 w 753"/>
                  <a:gd name="T15" fmla="*/ 114 h 358"/>
                  <a:gd name="T16" fmla="*/ 174 w 753"/>
                  <a:gd name="T17" fmla="*/ 105 h 358"/>
                  <a:gd name="T18" fmla="*/ 192 w 753"/>
                  <a:gd name="T19" fmla="*/ 94 h 358"/>
                  <a:gd name="T20" fmla="*/ 238 w 753"/>
                  <a:gd name="T21" fmla="*/ 92 h 358"/>
                  <a:gd name="T22" fmla="*/ 264 w 753"/>
                  <a:gd name="T23" fmla="*/ 93 h 358"/>
                  <a:gd name="T24" fmla="*/ 263 w 753"/>
                  <a:gd name="T25" fmla="*/ 106 h 358"/>
                  <a:gd name="T26" fmla="*/ 269 w 753"/>
                  <a:gd name="T27" fmla="*/ 109 h 358"/>
                  <a:gd name="T28" fmla="*/ 274 w 753"/>
                  <a:gd name="T29" fmla="*/ 119 h 358"/>
                  <a:gd name="T30" fmla="*/ 289 w 753"/>
                  <a:gd name="T31" fmla="*/ 141 h 358"/>
                  <a:gd name="T32" fmla="*/ 337 w 753"/>
                  <a:gd name="T33" fmla="*/ 153 h 358"/>
                  <a:gd name="T34" fmla="*/ 345 w 753"/>
                  <a:gd name="T35" fmla="*/ 185 h 358"/>
                  <a:gd name="T36" fmla="*/ 384 w 753"/>
                  <a:gd name="T37" fmla="*/ 198 h 358"/>
                  <a:gd name="T38" fmla="*/ 413 w 753"/>
                  <a:gd name="T39" fmla="*/ 189 h 358"/>
                  <a:gd name="T40" fmla="*/ 421 w 753"/>
                  <a:gd name="T41" fmla="*/ 231 h 358"/>
                  <a:gd name="T42" fmla="*/ 423 w 753"/>
                  <a:gd name="T43" fmla="*/ 243 h 358"/>
                  <a:gd name="T44" fmla="*/ 408 w 753"/>
                  <a:gd name="T45" fmla="*/ 303 h 358"/>
                  <a:gd name="T46" fmla="*/ 439 w 753"/>
                  <a:gd name="T47" fmla="*/ 310 h 358"/>
                  <a:gd name="T48" fmla="*/ 491 w 753"/>
                  <a:gd name="T49" fmla="*/ 317 h 358"/>
                  <a:gd name="T50" fmla="*/ 526 w 753"/>
                  <a:gd name="T51" fmla="*/ 329 h 358"/>
                  <a:gd name="T52" fmla="*/ 566 w 753"/>
                  <a:gd name="T53" fmla="*/ 348 h 358"/>
                  <a:gd name="T54" fmla="*/ 521 w 753"/>
                  <a:gd name="T55" fmla="*/ 288 h 358"/>
                  <a:gd name="T56" fmla="*/ 535 w 753"/>
                  <a:gd name="T57" fmla="*/ 280 h 358"/>
                  <a:gd name="T58" fmla="*/ 507 w 753"/>
                  <a:gd name="T59" fmla="*/ 150 h 358"/>
                  <a:gd name="T60" fmla="*/ 546 w 753"/>
                  <a:gd name="T61" fmla="*/ 75 h 358"/>
                  <a:gd name="T62" fmla="*/ 565 w 753"/>
                  <a:gd name="T63" fmla="*/ 37 h 358"/>
                  <a:gd name="T64" fmla="*/ 577 w 753"/>
                  <a:gd name="T65" fmla="*/ 48 h 358"/>
                  <a:gd name="T66" fmla="*/ 570 w 753"/>
                  <a:gd name="T67" fmla="*/ 78 h 358"/>
                  <a:gd name="T68" fmla="*/ 549 w 753"/>
                  <a:gd name="T69" fmla="*/ 106 h 358"/>
                  <a:gd name="T70" fmla="*/ 561 w 753"/>
                  <a:gd name="T71" fmla="*/ 137 h 358"/>
                  <a:gd name="T72" fmla="*/ 545 w 753"/>
                  <a:gd name="T73" fmla="*/ 177 h 358"/>
                  <a:gd name="T74" fmla="*/ 568 w 753"/>
                  <a:gd name="T75" fmla="*/ 181 h 358"/>
                  <a:gd name="T76" fmla="*/ 583 w 753"/>
                  <a:gd name="T77" fmla="*/ 229 h 358"/>
                  <a:gd name="T78" fmla="*/ 567 w 753"/>
                  <a:gd name="T79" fmla="*/ 254 h 358"/>
                  <a:gd name="T80" fmla="*/ 575 w 753"/>
                  <a:gd name="T81" fmla="*/ 287 h 358"/>
                  <a:gd name="T82" fmla="*/ 622 w 753"/>
                  <a:gd name="T83" fmla="*/ 300 h 358"/>
                  <a:gd name="T84" fmla="*/ 655 w 753"/>
                  <a:gd name="T85" fmla="*/ 333 h 358"/>
                  <a:gd name="T86" fmla="*/ 669 w 753"/>
                  <a:gd name="T87" fmla="*/ 358 h 358"/>
                  <a:gd name="T88" fmla="*/ 734 w 753"/>
                  <a:gd name="T89" fmla="*/ 302 h 358"/>
                  <a:gd name="T90" fmla="*/ 753 w 753"/>
                  <a:gd name="T91" fmla="*/ 237 h 358"/>
                  <a:gd name="T92" fmla="*/ 581 w 753"/>
                  <a:gd name="T93" fmla="*/ 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53" h="358">
                    <a:moveTo>
                      <a:pt x="580" y="0"/>
                    </a:moveTo>
                    <a:lnTo>
                      <a:pt x="580" y="0"/>
                    </a:lnTo>
                    <a:lnTo>
                      <a:pt x="0" y="108"/>
                    </a:lnTo>
                    <a:lnTo>
                      <a:pt x="1" y="108"/>
                    </a:lnTo>
                    <a:lnTo>
                      <a:pt x="16" y="215"/>
                    </a:lnTo>
                    <a:lnTo>
                      <a:pt x="44" y="189"/>
                    </a:lnTo>
                    <a:lnTo>
                      <a:pt x="68" y="151"/>
                    </a:lnTo>
                    <a:lnTo>
                      <a:pt x="76" y="145"/>
                    </a:lnTo>
                    <a:lnTo>
                      <a:pt x="92" y="150"/>
                    </a:lnTo>
                    <a:lnTo>
                      <a:pt x="112" y="121"/>
                    </a:lnTo>
                    <a:lnTo>
                      <a:pt x="114" y="105"/>
                    </a:lnTo>
                    <a:lnTo>
                      <a:pt x="121" y="110"/>
                    </a:lnTo>
                    <a:lnTo>
                      <a:pt x="121" y="118"/>
                    </a:lnTo>
                    <a:lnTo>
                      <a:pt x="150" y="124"/>
                    </a:lnTo>
                    <a:lnTo>
                      <a:pt x="167" y="120"/>
                    </a:lnTo>
                    <a:lnTo>
                      <a:pt x="172" y="114"/>
                    </a:lnTo>
                    <a:lnTo>
                      <a:pt x="167" y="109"/>
                    </a:lnTo>
                    <a:lnTo>
                      <a:pt x="174" y="105"/>
                    </a:lnTo>
                    <a:lnTo>
                      <a:pt x="169" y="100"/>
                    </a:lnTo>
                    <a:lnTo>
                      <a:pt x="192" y="94"/>
                    </a:lnTo>
                    <a:lnTo>
                      <a:pt x="205" y="77"/>
                    </a:lnTo>
                    <a:lnTo>
                      <a:pt x="238" y="92"/>
                    </a:lnTo>
                    <a:lnTo>
                      <a:pt x="262" y="86"/>
                    </a:lnTo>
                    <a:lnTo>
                      <a:pt x="264" y="93"/>
                    </a:lnTo>
                    <a:lnTo>
                      <a:pt x="258" y="97"/>
                    </a:lnTo>
                    <a:lnTo>
                      <a:pt x="263" y="106"/>
                    </a:lnTo>
                    <a:lnTo>
                      <a:pt x="268" y="101"/>
                    </a:lnTo>
                    <a:lnTo>
                      <a:pt x="269" y="109"/>
                    </a:lnTo>
                    <a:lnTo>
                      <a:pt x="278" y="107"/>
                    </a:lnTo>
                    <a:lnTo>
                      <a:pt x="274" y="119"/>
                    </a:lnTo>
                    <a:lnTo>
                      <a:pt x="286" y="123"/>
                    </a:lnTo>
                    <a:lnTo>
                      <a:pt x="289" y="141"/>
                    </a:lnTo>
                    <a:lnTo>
                      <a:pt x="320" y="142"/>
                    </a:lnTo>
                    <a:lnTo>
                      <a:pt x="337" y="153"/>
                    </a:lnTo>
                    <a:lnTo>
                      <a:pt x="332" y="173"/>
                    </a:lnTo>
                    <a:lnTo>
                      <a:pt x="345" y="185"/>
                    </a:lnTo>
                    <a:lnTo>
                      <a:pt x="374" y="186"/>
                    </a:lnTo>
                    <a:lnTo>
                      <a:pt x="384" y="198"/>
                    </a:lnTo>
                    <a:lnTo>
                      <a:pt x="402" y="202"/>
                    </a:lnTo>
                    <a:lnTo>
                      <a:pt x="413" y="189"/>
                    </a:lnTo>
                    <a:lnTo>
                      <a:pt x="439" y="206"/>
                    </a:lnTo>
                    <a:lnTo>
                      <a:pt x="421" y="231"/>
                    </a:lnTo>
                    <a:lnTo>
                      <a:pt x="421" y="229"/>
                    </a:lnTo>
                    <a:lnTo>
                      <a:pt x="423" y="243"/>
                    </a:lnTo>
                    <a:lnTo>
                      <a:pt x="412" y="251"/>
                    </a:lnTo>
                    <a:lnTo>
                      <a:pt x="408" y="303"/>
                    </a:lnTo>
                    <a:lnTo>
                      <a:pt x="416" y="309"/>
                    </a:lnTo>
                    <a:lnTo>
                      <a:pt x="439" y="310"/>
                    </a:lnTo>
                    <a:lnTo>
                      <a:pt x="474" y="321"/>
                    </a:lnTo>
                    <a:lnTo>
                      <a:pt x="491" y="317"/>
                    </a:lnTo>
                    <a:lnTo>
                      <a:pt x="504" y="327"/>
                    </a:lnTo>
                    <a:lnTo>
                      <a:pt x="526" y="329"/>
                    </a:lnTo>
                    <a:lnTo>
                      <a:pt x="545" y="342"/>
                    </a:lnTo>
                    <a:lnTo>
                      <a:pt x="566" y="348"/>
                    </a:lnTo>
                    <a:lnTo>
                      <a:pt x="546" y="303"/>
                    </a:lnTo>
                    <a:lnTo>
                      <a:pt x="521" y="288"/>
                    </a:lnTo>
                    <a:lnTo>
                      <a:pt x="535" y="283"/>
                    </a:lnTo>
                    <a:lnTo>
                      <a:pt x="535" y="280"/>
                    </a:lnTo>
                    <a:lnTo>
                      <a:pt x="514" y="230"/>
                    </a:lnTo>
                    <a:lnTo>
                      <a:pt x="507" y="150"/>
                    </a:lnTo>
                    <a:lnTo>
                      <a:pt x="494" y="129"/>
                    </a:lnTo>
                    <a:lnTo>
                      <a:pt x="546" y="75"/>
                    </a:lnTo>
                    <a:lnTo>
                      <a:pt x="559" y="37"/>
                    </a:lnTo>
                    <a:lnTo>
                      <a:pt x="565" y="37"/>
                    </a:lnTo>
                    <a:lnTo>
                      <a:pt x="574" y="42"/>
                    </a:lnTo>
                    <a:lnTo>
                      <a:pt x="577" y="48"/>
                    </a:lnTo>
                    <a:lnTo>
                      <a:pt x="575" y="66"/>
                    </a:lnTo>
                    <a:lnTo>
                      <a:pt x="570" y="78"/>
                    </a:lnTo>
                    <a:lnTo>
                      <a:pt x="557" y="88"/>
                    </a:lnTo>
                    <a:lnTo>
                      <a:pt x="549" y="106"/>
                    </a:lnTo>
                    <a:lnTo>
                      <a:pt x="551" y="122"/>
                    </a:lnTo>
                    <a:lnTo>
                      <a:pt x="561" y="137"/>
                    </a:lnTo>
                    <a:lnTo>
                      <a:pt x="561" y="149"/>
                    </a:lnTo>
                    <a:lnTo>
                      <a:pt x="545" y="177"/>
                    </a:lnTo>
                    <a:lnTo>
                      <a:pt x="551" y="184"/>
                    </a:lnTo>
                    <a:lnTo>
                      <a:pt x="568" y="181"/>
                    </a:lnTo>
                    <a:lnTo>
                      <a:pt x="572" y="186"/>
                    </a:lnTo>
                    <a:lnTo>
                      <a:pt x="583" y="229"/>
                    </a:lnTo>
                    <a:lnTo>
                      <a:pt x="572" y="242"/>
                    </a:lnTo>
                    <a:lnTo>
                      <a:pt x="567" y="254"/>
                    </a:lnTo>
                    <a:lnTo>
                      <a:pt x="568" y="269"/>
                    </a:lnTo>
                    <a:lnTo>
                      <a:pt x="575" y="287"/>
                    </a:lnTo>
                    <a:lnTo>
                      <a:pt x="598" y="305"/>
                    </a:lnTo>
                    <a:lnTo>
                      <a:pt x="622" y="300"/>
                    </a:lnTo>
                    <a:lnTo>
                      <a:pt x="635" y="304"/>
                    </a:lnTo>
                    <a:lnTo>
                      <a:pt x="655" y="333"/>
                    </a:lnTo>
                    <a:lnTo>
                      <a:pt x="661" y="353"/>
                    </a:lnTo>
                    <a:lnTo>
                      <a:pt x="669" y="358"/>
                    </a:lnTo>
                    <a:lnTo>
                      <a:pt x="741" y="328"/>
                    </a:lnTo>
                    <a:lnTo>
                      <a:pt x="734" y="302"/>
                    </a:lnTo>
                    <a:lnTo>
                      <a:pt x="752" y="263"/>
                    </a:lnTo>
                    <a:lnTo>
                      <a:pt x="753" y="237"/>
                    </a:lnTo>
                    <a:lnTo>
                      <a:pt x="646" y="259"/>
                    </a:lnTo>
                    <a:lnTo>
                      <a:pt x="581" y="0"/>
                    </a:lnTo>
                    <a:lnTo>
                      <a:pt x="580" y="0"/>
                    </a:lnTo>
                    <a:close/>
                  </a:path>
                </a:pathLst>
              </a:custGeom>
              <a:solidFill>
                <a:srgbClr val="3983B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1" name="Freeform 90">
                <a:extLst>
                  <a:ext uri="{FF2B5EF4-FFF2-40B4-BE49-F238E27FC236}">
                    <a16:creationId xmlns:a16="http://schemas.microsoft.com/office/drawing/2014/main" id="{8388D594-A223-4C5B-2305-F08D08ED02B9}"/>
                  </a:ext>
                </a:extLst>
              </p:cNvPr>
              <p:cNvSpPr>
                <a:spLocks/>
              </p:cNvSpPr>
              <p:nvPr/>
            </p:nvSpPr>
            <p:spPr bwMode="auto">
              <a:xfrm>
                <a:off x="3736" y="1977"/>
                <a:ext cx="289" cy="138"/>
              </a:xfrm>
              <a:custGeom>
                <a:avLst/>
                <a:gdLst>
                  <a:gd name="T0" fmla="*/ 580 w 753"/>
                  <a:gd name="T1" fmla="*/ 0 h 358"/>
                  <a:gd name="T2" fmla="*/ 1 w 753"/>
                  <a:gd name="T3" fmla="*/ 108 h 358"/>
                  <a:gd name="T4" fmla="*/ 44 w 753"/>
                  <a:gd name="T5" fmla="*/ 189 h 358"/>
                  <a:gd name="T6" fmla="*/ 76 w 753"/>
                  <a:gd name="T7" fmla="*/ 145 h 358"/>
                  <a:gd name="T8" fmla="*/ 112 w 753"/>
                  <a:gd name="T9" fmla="*/ 121 h 358"/>
                  <a:gd name="T10" fmla="*/ 121 w 753"/>
                  <a:gd name="T11" fmla="*/ 110 h 358"/>
                  <a:gd name="T12" fmla="*/ 150 w 753"/>
                  <a:gd name="T13" fmla="*/ 124 h 358"/>
                  <a:gd name="T14" fmla="*/ 172 w 753"/>
                  <a:gd name="T15" fmla="*/ 114 h 358"/>
                  <a:gd name="T16" fmla="*/ 174 w 753"/>
                  <a:gd name="T17" fmla="*/ 105 h 358"/>
                  <a:gd name="T18" fmla="*/ 192 w 753"/>
                  <a:gd name="T19" fmla="*/ 94 h 358"/>
                  <a:gd name="T20" fmla="*/ 238 w 753"/>
                  <a:gd name="T21" fmla="*/ 92 h 358"/>
                  <a:gd name="T22" fmla="*/ 264 w 753"/>
                  <a:gd name="T23" fmla="*/ 93 h 358"/>
                  <a:gd name="T24" fmla="*/ 263 w 753"/>
                  <a:gd name="T25" fmla="*/ 106 h 358"/>
                  <a:gd name="T26" fmla="*/ 269 w 753"/>
                  <a:gd name="T27" fmla="*/ 109 h 358"/>
                  <a:gd name="T28" fmla="*/ 274 w 753"/>
                  <a:gd name="T29" fmla="*/ 119 h 358"/>
                  <a:gd name="T30" fmla="*/ 289 w 753"/>
                  <a:gd name="T31" fmla="*/ 141 h 358"/>
                  <a:gd name="T32" fmla="*/ 337 w 753"/>
                  <a:gd name="T33" fmla="*/ 153 h 358"/>
                  <a:gd name="T34" fmla="*/ 345 w 753"/>
                  <a:gd name="T35" fmla="*/ 185 h 358"/>
                  <a:gd name="T36" fmla="*/ 384 w 753"/>
                  <a:gd name="T37" fmla="*/ 198 h 358"/>
                  <a:gd name="T38" fmla="*/ 413 w 753"/>
                  <a:gd name="T39" fmla="*/ 189 h 358"/>
                  <a:gd name="T40" fmla="*/ 421 w 753"/>
                  <a:gd name="T41" fmla="*/ 231 h 358"/>
                  <a:gd name="T42" fmla="*/ 423 w 753"/>
                  <a:gd name="T43" fmla="*/ 243 h 358"/>
                  <a:gd name="T44" fmla="*/ 408 w 753"/>
                  <a:gd name="T45" fmla="*/ 303 h 358"/>
                  <a:gd name="T46" fmla="*/ 439 w 753"/>
                  <a:gd name="T47" fmla="*/ 310 h 358"/>
                  <a:gd name="T48" fmla="*/ 491 w 753"/>
                  <a:gd name="T49" fmla="*/ 317 h 358"/>
                  <a:gd name="T50" fmla="*/ 526 w 753"/>
                  <a:gd name="T51" fmla="*/ 329 h 358"/>
                  <a:gd name="T52" fmla="*/ 566 w 753"/>
                  <a:gd name="T53" fmla="*/ 348 h 358"/>
                  <a:gd name="T54" fmla="*/ 521 w 753"/>
                  <a:gd name="T55" fmla="*/ 288 h 358"/>
                  <a:gd name="T56" fmla="*/ 535 w 753"/>
                  <a:gd name="T57" fmla="*/ 280 h 358"/>
                  <a:gd name="T58" fmla="*/ 507 w 753"/>
                  <a:gd name="T59" fmla="*/ 150 h 358"/>
                  <a:gd name="T60" fmla="*/ 546 w 753"/>
                  <a:gd name="T61" fmla="*/ 75 h 358"/>
                  <a:gd name="T62" fmla="*/ 565 w 753"/>
                  <a:gd name="T63" fmla="*/ 37 h 358"/>
                  <a:gd name="T64" fmla="*/ 577 w 753"/>
                  <a:gd name="T65" fmla="*/ 48 h 358"/>
                  <a:gd name="T66" fmla="*/ 570 w 753"/>
                  <a:gd name="T67" fmla="*/ 78 h 358"/>
                  <a:gd name="T68" fmla="*/ 549 w 753"/>
                  <a:gd name="T69" fmla="*/ 106 h 358"/>
                  <a:gd name="T70" fmla="*/ 561 w 753"/>
                  <a:gd name="T71" fmla="*/ 137 h 358"/>
                  <a:gd name="T72" fmla="*/ 545 w 753"/>
                  <a:gd name="T73" fmla="*/ 177 h 358"/>
                  <a:gd name="T74" fmla="*/ 568 w 753"/>
                  <a:gd name="T75" fmla="*/ 181 h 358"/>
                  <a:gd name="T76" fmla="*/ 583 w 753"/>
                  <a:gd name="T77" fmla="*/ 229 h 358"/>
                  <a:gd name="T78" fmla="*/ 567 w 753"/>
                  <a:gd name="T79" fmla="*/ 254 h 358"/>
                  <a:gd name="T80" fmla="*/ 575 w 753"/>
                  <a:gd name="T81" fmla="*/ 287 h 358"/>
                  <a:gd name="T82" fmla="*/ 622 w 753"/>
                  <a:gd name="T83" fmla="*/ 300 h 358"/>
                  <a:gd name="T84" fmla="*/ 655 w 753"/>
                  <a:gd name="T85" fmla="*/ 333 h 358"/>
                  <a:gd name="T86" fmla="*/ 669 w 753"/>
                  <a:gd name="T87" fmla="*/ 358 h 358"/>
                  <a:gd name="T88" fmla="*/ 734 w 753"/>
                  <a:gd name="T89" fmla="*/ 302 h 358"/>
                  <a:gd name="T90" fmla="*/ 753 w 753"/>
                  <a:gd name="T91" fmla="*/ 237 h 358"/>
                  <a:gd name="T92" fmla="*/ 581 w 753"/>
                  <a:gd name="T93" fmla="*/ 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53" h="358">
                    <a:moveTo>
                      <a:pt x="580" y="0"/>
                    </a:moveTo>
                    <a:lnTo>
                      <a:pt x="580" y="0"/>
                    </a:lnTo>
                    <a:lnTo>
                      <a:pt x="0" y="108"/>
                    </a:lnTo>
                    <a:lnTo>
                      <a:pt x="1" y="108"/>
                    </a:lnTo>
                    <a:lnTo>
                      <a:pt x="16" y="215"/>
                    </a:lnTo>
                    <a:lnTo>
                      <a:pt x="44" y="189"/>
                    </a:lnTo>
                    <a:lnTo>
                      <a:pt x="68" y="151"/>
                    </a:lnTo>
                    <a:lnTo>
                      <a:pt x="76" y="145"/>
                    </a:lnTo>
                    <a:lnTo>
                      <a:pt x="92" y="150"/>
                    </a:lnTo>
                    <a:lnTo>
                      <a:pt x="112" y="121"/>
                    </a:lnTo>
                    <a:lnTo>
                      <a:pt x="114" y="105"/>
                    </a:lnTo>
                    <a:lnTo>
                      <a:pt x="121" y="110"/>
                    </a:lnTo>
                    <a:lnTo>
                      <a:pt x="121" y="118"/>
                    </a:lnTo>
                    <a:lnTo>
                      <a:pt x="150" y="124"/>
                    </a:lnTo>
                    <a:lnTo>
                      <a:pt x="167" y="120"/>
                    </a:lnTo>
                    <a:lnTo>
                      <a:pt x="172" y="114"/>
                    </a:lnTo>
                    <a:lnTo>
                      <a:pt x="167" y="109"/>
                    </a:lnTo>
                    <a:lnTo>
                      <a:pt x="174" y="105"/>
                    </a:lnTo>
                    <a:lnTo>
                      <a:pt x="169" y="100"/>
                    </a:lnTo>
                    <a:lnTo>
                      <a:pt x="192" y="94"/>
                    </a:lnTo>
                    <a:lnTo>
                      <a:pt x="205" y="77"/>
                    </a:lnTo>
                    <a:lnTo>
                      <a:pt x="238" y="92"/>
                    </a:lnTo>
                    <a:lnTo>
                      <a:pt x="262" y="86"/>
                    </a:lnTo>
                    <a:lnTo>
                      <a:pt x="264" y="93"/>
                    </a:lnTo>
                    <a:lnTo>
                      <a:pt x="258" y="97"/>
                    </a:lnTo>
                    <a:lnTo>
                      <a:pt x="263" y="106"/>
                    </a:lnTo>
                    <a:lnTo>
                      <a:pt x="268" y="101"/>
                    </a:lnTo>
                    <a:lnTo>
                      <a:pt x="269" y="109"/>
                    </a:lnTo>
                    <a:lnTo>
                      <a:pt x="278" y="107"/>
                    </a:lnTo>
                    <a:lnTo>
                      <a:pt x="274" y="119"/>
                    </a:lnTo>
                    <a:lnTo>
                      <a:pt x="286" y="123"/>
                    </a:lnTo>
                    <a:lnTo>
                      <a:pt x="289" y="141"/>
                    </a:lnTo>
                    <a:lnTo>
                      <a:pt x="320" y="142"/>
                    </a:lnTo>
                    <a:lnTo>
                      <a:pt x="337" y="153"/>
                    </a:lnTo>
                    <a:lnTo>
                      <a:pt x="332" y="173"/>
                    </a:lnTo>
                    <a:lnTo>
                      <a:pt x="345" y="185"/>
                    </a:lnTo>
                    <a:lnTo>
                      <a:pt x="374" y="186"/>
                    </a:lnTo>
                    <a:lnTo>
                      <a:pt x="384" y="198"/>
                    </a:lnTo>
                    <a:lnTo>
                      <a:pt x="402" y="202"/>
                    </a:lnTo>
                    <a:lnTo>
                      <a:pt x="413" y="189"/>
                    </a:lnTo>
                    <a:lnTo>
                      <a:pt x="439" y="206"/>
                    </a:lnTo>
                    <a:lnTo>
                      <a:pt x="421" y="231"/>
                    </a:lnTo>
                    <a:lnTo>
                      <a:pt x="421" y="229"/>
                    </a:lnTo>
                    <a:lnTo>
                      <a:pt x="423" y="243"/>
                    </a:lnTo>
                    <a:lnTo>
                      <a:pt x="412" y="251"/>
                    </a:lnTo>
                    <a:lnTo>
                      <a:pt x="408" y="303"/>
                    </a:lnTo>
                    <a:lnTo>
                      <a:pt x="416" y="309"/>
                    </a:lnTo>
                    <a:lnTo>
                      <a:pt x="439" y="310"/>
                    </a:lnTo>
                    <a:lnTo>
                      <a:pt x="474" y="321"/>
                    </a:lnTo>
                    <a:lnTo>
                      <a:pt x="491" y="317"/>
                    </a:lnTo>
                    <a:lnTo>
                      <a:pt x="504" y="327"/>
                    </a:lnTo>
                    <a:lnTo>
                      <a:pt x="526" y="329"/>
                    </a:lnTo>
                    <a:lnTo>
                      <a:pt x="545" y="342"/>
                    </a:lnTo>
                    <a:lnTo>
                      <a:pt x="566" y="348"/>
                    </a:lnTo>
                    <a:lnTo>
                      <a:pt x="546" y="303"/>
                    </a:lnTo>
                    <a:lnTo>
                      <a:pt x="521" y="288"/>
                    </a:lnTo>
                    <a:lnTo>
                      <a:pt x="535" y="283"/>
                    </a:lnTo>
                    <a:lnTo>
                      <a:pt x="535" y="280"/>
                    </a:lnTo>
                    <a:lnTo>
                      <a:pt x="514" y="230"/>
                    </a:lnTo>
                    <a:lnTo>
                      <a:pt x="507" y="150"/>
                    </a:lnTo>
                    <a:lnTo>
                      <a:pt x="494" y="129"/>
                    </a:lnTo>
                    <a:lnTo>
                      <a:pt x="546" y="75"/>
                    </a:lnTo>
                    <a:lnTo>
                      <a:pt x="559" y="37"/>
                    </a:lnTo>
                    <a:lnTo>
                      <a:pt x="565" y="37"/>
                    </a:lnTo>
                    <a:lnTo>
                      <a:pt x="574" y="42"/>
                    </a:lnTo>
                    <a:lnTo>
                      <a:pt x="577" y="48"/>
                    </a:lnTo>
                    <a:lnTo>
                      <a:pt x="575" y="66"/>
                    </a:lnTo>
                    <a:lnTo>
                      <a:pt x="570" y="78"/>
                    </a:lnTo>
                    <a:lnTo>
                      <a:pt x="557" y="88"/>
                    </a:lnTo>
                    <a:lnTo>
                      <a:pt x="549" y="106"/>
                    </a:lnTo>
                    <a:lnTo>
                      <a:pt x="551" y="122"/>
                    </a:lnTo>
                    <a:lnTo>
                      <a:pt x="561" y="137"/>
                    </a:lnTo>
                    <a:lnTo>
                      <a:pt x="561" y="149"/>
                    </a:lnTo>
                    <a:lnTo>
                      <a:pt x="545" y="177"/>
                    </a:lnTo>
                    <a:lnTo>
                      <a:pt x="551" y="184"/>
                    </a:lnTo>
                    <a:lnTo>
                      <a:pt x="568" y="181"/>
                    </a:lnTo>
                    <a:lnTo>
                      <a:pt x="572" y="186"/>
                    </a:lnTo>
                    <a:lnTo>
                      <a:pt x="583" y="229"/>
                    </a:lnTo>
                    <a:lnTo>
                      <a:pt x="572" y="242"/>
                    </a:lnTo>
                    <a:lnTo>
                      <a:pt x="567" y="254"/>
                    </a:lnTo>
                    <a:lnTo>
                      <a:pt x="568" y="269"/>
                    </a:lnTo>
                    <a:lnTo>
                      <a:pt x="575" y="287"/>
                    </a:lnTo>
                    <a:lnTo>
                      <a:pt x="598" y="305"/>
                    </a:lnTo>
                    <a:lnTo>
                      <a:pt x="622" y="300"/>
                    </a:lnTo>
                    <a:lnTo>
                      <a:pt x="635" y="304"/>
                    </a:lnTo>
                    <a:lnTo>
                      <a:pt x="655" y="333"/>
                    </a:lnTo>
                    <a:lnTo>
                      <a:pt x="661" y="353"/>
                    </a:lnTo>
                    <a:lnTo>
                      <a:pt x="669" y="358"/>
                    </a:lnTo>
                    <a:lnTo>
                      <a:pt x="741" y="328"/>
                    </a:lnTo>
                    <a:lnTo>
                      <a:pt x="734" y="302"/>
                    </a:lnTo>
                    <a:lnTo>
                      <a:pt x="752" y="263"/>
                    </a:lnTo>
                    <a:lnTo>
                      <a:pt x="753" y="237"/>
                    </a:lnTo>
                    <a:lnTo>
                      <a:pt x="646" y="259"/>
                    </a:lnTo>
                    <a:lnTo>
                      <a:pt x="581" y="0"/>
                    </a:lnTo>
                    <a:lnTo>
                      <a:pt x="580" y="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2" name="Freeform 91">
                <a:extLst>
                  <a:ext uri="{FF2B5EF4-FFF2-40B4-BE49-F238E27FC236}">
                    <a16:creationId xmlns:a16="http://schemas.microsoft.com/office/drawing/2014/main" id="{4F1CAF6F-96D8-AEC3-4CE0-10122FB963E7}"/>
                  </a:ext>
                </a:extLst>
              </p:cNvPr>
              <p:cNvSpPr>
                <a:spLocks/>
              </p:cNvSpPr>
              <p:nvPr/>
            </p:nvSpPr>
            <p:spPr bwMode="auto">
              <a:xfrm>
                <a:off x="3398" y="2430"/>
                <a:ext cx="344" cy="364"/>
              </a:xfrm>
              <a:custGeom>
                <a:avLst/>
                <a:gdLst>
                  <a:gd name="T0" fmla="*/ 823 w 893"/>
                  <a:gd name="T1" fmla="*/ 856 h 945"/>
                  <a:gd name="T2" fmla="*/ 823 w 893"/>
                  <a:gd name="T3" fmla="*/ 856 h 945"/>
                  <a:gd name="T4" fmla="*/ 817 w 893"/>
                  <a:gd name="T5" fmla="*/ 804 h 945"/>
                  <a:gd name="T6" fmla="*/ 883 w 893"/>
                  <a:gd name="T7" fmla="*/ 572 h 945"/>
                  <a:gd name="T8" fmla="*/ 893 w 893"/>
                  <a:gd name="T9" fmla="*/ 568 h 945"/>
                  <a:gd name="T10" fmla="*/ 847 w 893"/>
                  <a:gd name="T11" fmla="*/ 553 h 945"/>
                  <a:gd name="T12" fmla="*/ 842 w 893"/>
                  <a:gd name="T13" fmla="*/ 513 h 945"/>
                  <a:gd name="T14" fmla="*/ 817 w 893"/>
                  <a:gd name="T15" fmla="*/ 474 h 945"/>
                  <a:gd name="T16" fmla="*/ 786 w 893"/>
                  <a:gd name="T17" fmla="*/ 460 h 945"/>
                  <a:gd name="T18" fmla="*/ 782 w 893"/>
                  <a:gd name="T19" fmla="*/ 433 h 945"/>
                  <a:gd name="T20" fmla="*/ 759 w 893"/>
                  <a:gd name="T21" fmla="*/ 392 h 945"/>
                  <a:gd name="T22" fmla="*/ 759 w 893"/>
                  <a:gd name="T23" fmla="*/ 380 h 945"/>
                  <a:gd name="T24" fmla="*/ 708 w 893"/>
                  <a:gd name="T25" fmla="*/ 357 h 945"/>
                  <a:gd name="T26" fmla="*/ 706 w 893"/>
                  <a:gd name="T27" fmla="*/ 346 h 945"/>
                  <a:gd name="T28" fmla="*/ 691 w 893"/>
                  <a:gd name="T29" fmla="*/ 340 h 945"/>
                  <a:gd name="T30" fmla="*/ 689 w 893"/>
                  <a:gd name="T31" fmla="*/ 327 h 945"/>
                  <a:gd name="T32" fmla="*/ 672 w 893"/>
                  <a:gd name="T33" fmla="*/ 319 h 945"/>
                  <a:gd name="T34" fmla="*/ 670 w 893"/>
                  <a:gd name="T35" fmla="*/ 296 h 945"/>
                  <a:gd name="T36" fmla="*/ 618 w 893"/>
                  <a:gd name="T37" fmla="*/ 263 h 945"/>
                  <a:gd name="T38" fmla="*/ 617 w 893"/>
                  <a:gd name="T39" fmla="*/ 263 h 945"/>
                  <a:gd name="T40" fmla="*/ 597 w 893"/>
                  <a:gd name="T41" fmla="*/ 235 h 945"/>
                  <a:gd name="T42" fmla="*/ 549 w 893"/>
                  <a:gd name="T43" fmla="*/ 210 h 945"/>
                  <a:gd name="T44" fmla="*/ 541 w 893"/>
                  <a:gd name="T45" fmla="*/ 197 h 945"/>
                  <a:gd name="T46" fmla="*/ 541 w 893"/>
                  <a:gd name="T47" fmla="*/ 197 h 945"/>
                  <a:gd name="T48" fmla="*/ 513 w 893"/>
                  <a:gd name="T49" fmla="*/ 169 h 945"/>
                  <a:gd name="T50" fmla="*/ 493 w 893"/>
                  <a:gd name="T51" fmla="*/ 131 h 945"/>
                  <a:gd name="T52" fmla="*/ 493 w 893"/>
                  <a:gd name="T53" fmla="*/ 132 h 945"/>
                  <a:gd name="T54" fmla="*/ 479 w 893"/>
                  <a:gd name="T55" fmla="*/ 108 h 945"/>
                  <a:gd name="T56" fmla="*/ 454 w 893"/>
                  <a:gd name="T57" fmla="*/ 110 h 945"/>
                  <a:gd name="T58" fmla="*/ 392 w 893"/>
                  <a:gd name="T59" fmla="*/ 69 h 945"/>
                  <a:gd name="T60" fmla="*/ 408 w 893"/>
                  <a:gd name="T61" fmla="*/ 33 h 945"/>
                  <a:gd name="T62" fmla="*/ 425 w 893"/>
                  <a:gd name="T63" fmla="*/ 19 h 945"/>
                  <a:gd name="T64" fmla="*/ 428 w 893"/>
                  <a:gd name="T65" fmla="*/ 0 h 945"/>
                  <a:gd name="T66" fmla="*/ 0 w 893"/>
                  <a:gd name="T67" fmla="*/ 48 h 945"/>
                  <a:gd name="T68" fmla="*/ 140 w 893"/>
                  <a:gd name="T69" fmla="*/ 534 h 945"/>
                  <a:gd name="T70" fmla="*/ 170 w 893"/>
                  <a:gd name="T71" fmla="*/ 578 h 945"/>
                  <a:gd name="T72" fmla="*/ 165 w 893"/>
                  <a:gd name="T73" fmla="*/ 596 h 945"/>
                  <a:gd name="T74" fmla="*/ 185 w 893"/>
                  <a:gd name="T75" fmla="*/ 608 h 945"/>
                  <a:gd name="T76" fmla="*/ 160 w 893"/>
                  <a:gd name="T77" fmla="*/ 641 h 945"/>
                  <a:gd name="T78" fmla="*/ 158 w 893"/>
                  <a:gd name="T79" fmla="*/ 688 h 945"/>
                  <a:gd name="T80" fmla="*/ 172 w 893"/>
                  <a:gd name="T81" fmla="*/ 724 h 945"/>
                  <a:gd name="T82" fmla="*/ 173 w 893"/>
                  <a:gd name="T83" fmla="*/ 840 h 945"/>
                  <a:gd name="T84" fmla="*/ 206 w 893"/>
                  <a:gd name="T85" fmla="*/ 909 h 945"/>
                  <a:gd name="T86" fmla="*/ 224 w 893"/>
                  <a:gd name="T87" fmla="*/ 931 h 945"/>
                  <a:gd name="T88" fmla="*/ 699 w 893"/>
                  <a:gd name="T89" fmla="*/ 905 h 945"/>
                  <a:gd name="T90" fmla="*/ 707 w 893"/>
                  <a:gd name="T91" fmla="*/ 935 h 945"/>
                  <a:gd name="T92" fmla="*/ 716 w 893"/>
                  <a:gd name="T93" fmla="*/ 945 h 945"/>
                  <a:gd name="T94" fmla="*/ 738 w 893"/>
                  <a:gd name="T95" fmla="*/ 940 h 945"/>
                  <a:gd name="T96" fmla="*/ 739 w 893"/>
                  <a:gd name="T97" fmla="*/ 899 h 945"/>
                  <a:gd name="T98" fmla="*/ 728 w 893"/>
                  <a:gd name="T99" fmla="*/ 865 h 945"/>
                  <a:gd name="T100" fmla="*/ 740 w 893"/>
                  <a:gd name="T101" fmla="*/ 846 h 945"/>
                  <a:gd name="T102" fmla="*/ 823 w 893"/>
                  <a:gd name="T103" fmla="*/ 856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3" h="945">
                    <a:moveTo>
                      <a:pt x="823" y="856"/>
                    </a:moveTo>
                    <a:lnTo>
                      <a:pt x="823" y="856"/>
                    </a:lnTo>
                    <a:lnTo>
                      <a:pt x="817" y="804"/>
                    </a:lnTo>
                    <a:lnTo>
                      <a:pt x="883" y="572"/>
                    </a:lnTo>
                    <a:lnTo>
                      <a:pt x="893" y="568"/>
                    </a:lnTo>
                    <a:lnTo>
                      <a:pt x="847" y="553"/>
                    </a:lnTo>
                    <a:lnTo>
                      <a:pt x="842" y="513"/>
                    </a:lnTo>
                    <a:lnTo>
                      <a:pt x="817" y="474"/>
                    </a:lnTo>
                    <a:lnTo>
                      <a:pt x="786" y="460"/>
                    </a:lnTo>
                    <a:lnTo>
                      <a:pt x="782" y="433"/>
                    </a:lnTo>
                    <a:lnTo>
                      <a:pt x="759" y="392"/>
                    </a:lnTo>
                    <a:lnTo>
                      <a:pt x="759" y="380"/>
                    </a:lnTo>
                    <a:lnTo>
                      <a:pt x="708" y="357"/>
                    </a:lnTo>
                    <a:lnTo>
                      <a:pt x="706" y="346"/>
                    </a:lnTo>
                    <a:lnTo>
                      <a:pt x="691" y="340"/>
                    </a:lnTo>
                    <a:lnTo>
                      <a:pt x="689" y="327"/>
                    </a:lnTo>
                    <a:lnTo>
                      <a:pt x="672" y="319"/>
                    </a:lnTo>
                    <a:lnTo>
                      <a:pt x="670" y="296"/>
                    </a:lnTo>
                    <a:lnTo>
                      <a:pt x="618" y="263"/>
                    </a:lnTo>
                    <a:lnTo>
                      <a:pt x="617" y="263"/>
                    </a:lnTo>
                    <a:lnTo>
                      <a:pt x="597" y="235"/>
                    </a:lnTo>
                    <a:lnTo>
                      <a:pt x="549" y="210"/>
                    </a:lnTo>
                    <a:lnTo>
                      <a:pt x="541" y="197"/>
                    </a:lnTo>
                    <a:lnTo>
                      <a:pt x="541" y="197"/>
                    </a:lnTo>
                    <a:lnTo>
                      <a:pt x="513" y="169"/>
                    </a:lnTo>
                    <a:lnTo>
                      <a:pt x="493" y="131"/>
                    </a:lnTo>
                    <a:lnTo>
                      <a:pt x="493" y="132"/>
                    </a:lnTo>
                    <a:lnTo>
                      <a:pt x="479" y="108"/>
                    </a:lnTo>
                    <a:lnTo>
                      <a:pt x="454" y="110"/>
                    </a:lnTo>
                    <a:lnTo>
                      <a:pt x="392" y="69"/>
                    </a:lnTo>
                    <a:lnTo>
                      <a:pt x="408" y="33"/>
                    </a:lnTo>
                    <a:lnTo>
                      <a:pt x="425" y="19"/>
                    </a:lnTo>
                    <a:lnTo>
                      <a:pt x="428" y="0"/>
                    </a:lnTo>
                    <a:lnTo>
                      <a:pt x="0" y="48"/>
                    </a:lnTo>
                    <a:lnTo>
                      <a:pt x="140" y="534"/>
                    </a:lnTo>
                    <a:lnTo>
                      <a:pt x="170" y="578"/>
                    </a:lnTo>
                    <a:lnTo>
                      <a:pt x="165" y="596"/>
                    </a:lnTo>
                    <a:lnTo>
                      <a:pt x="185" y="608"/>
                    </a:lnTo>
                    <a:lnTo>
                      <a:pt x="160" y="641"/>
                    </a:lnTo>
                    <a:lnTo>
                      <a:pt x="158" y="688"/>
                    </a:lnTo>
                    <a:lnTo>
                      <a:pt x="172" y="724"/>
                    </a:lnTo>
                    <a:lnTo>
                      <a:pt x="173" y="840"/>
                    </a:lnTo>
                    <a:lnTo>
                      <a:pt x="206" y="909"/>
                    </a:lnTo>
                    <a:lnTo>
                      <a:pt x="224" y="931"/>
                    </a:lnTo>
                    <a:lnTo>
                      <a:pt x="699" y="905"/>
                    </a:lnTo>
                    <a:lnTo>
                      <a:pt x="707" y="935"/>
                    </a:lnTo>
                    <a:lnTo>
                      <a:pt x="716" y="945"/>
                    </a:lnTo>
                    <a:lnTo>
                      <a:pt x="738" y="940"/>
                    </a:lnTo>
                    <a:lnTo>
                      <a:pt x="739" y="899"/>
                    </a:lnTo>
                    <a:lnTo>
                      <a:pt x="728" y="865"/>
                    </a:lnTo>
                    <a:lnTo>
                      <a:pt x="740" y="846"/>
                    </a:lnTo>
                    <a:lnTo>
                      <a:pt x="823" y="856"/>
                    </a:lnTo>
                    <a:close/>
                  </a:path>
                </a:pathLst>
              </a:custGeom>
              <a:solidFill>
                <a:srgbClr val="99C62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3" name="Freeform 92">
                <a:extLst>
                  <a:ext uri="{FF2B5EF4-FFF2-40B4-BE49-F238E27FC236}">
                    <a16:creationId xmlns:a16="http://schemas.microsoft.com/office/drawing/2014/main" id="{97F774E2-AFED-D656-15AE-61864A63A810}"/>
                  </a:ext>
                </a:extLst>
              </p:cNvPr>
              <p:cNvSpPr>
                <a:spLocks/>
              </p:cNvSpPr>
              <p:nvPr/>
            </p:nvSpPr>
            <p:spPr bwMode="auto">
              <a:xfrm>
                <a:off x="3398" y="2430"/>
                <a:ext cx="344" cy="364"/>
              </a:xfrm>
              <a:custGeom>
                <a:avLst/>
                <a:gdLst>
                  <a:gd name="T0" fmla="*/ 823 w 893"/>
                  <a:gd name="T1" fmla="*/ 856 h 945"/>
                  <a:gd name="T2" fmla="*/ 823 w 893"/>
                  <a:gd name="T3" fmla="*/ 856 h 945"/>
                  <a:gd name="T4" fmla="*/ 817 w 893"/>
                  <a:gd name="T5" fmla="*/ 804 h 945"/>
                  <a:gd name="T6" fmla="*/ 883 w 893"/>
                  <a:gd name="T7" fmla="*/ 572 h 945"/>
                  <a:gd name="T8" fmla="*/ 893 w 893"/>
                  <a:gd name="T9" fmla="*/ 568 h 945"/>
                  <a:gd name="T10" fmla="*/ 847 w 893"/>
                  <a:gd name="T11" fmla="*/ 553 h 945"/>
                  <a:gd name="T12" fmla="*/ 842 w 893"/>
                  <a:gd name="T13" fmla="*/ 513 h 945"/>
                  <a:gd name="T14" fmla="*/ 817 w 893"/>
                  <a:gd name="T15" fmla="*/ 474 h 945"/>
                  <a:gd name="T16" fmla="*/ 786 w 893"/>
                  <a:gd name="T17" fmla="*/ 460 h 945"/>
                  <a:gd name="T18" fmla="*/ 782 w 893"/>
                  <a:gd name="T19" fmla="*/ 433 h 945"/>
                  <a:gd name="T20" fmla="*/ 759 w 893"/>
                  <a:gd name="T21" fmla="*/ 392 h 945"/>
                  <a:gd name="T22" fmla="*/ 759 w 893"/>
                  <a:gd name="T23" fmla="*/ 380 h 945"/>
                  <a:gd name="T24" fmla="*/ 708 w 893"/>
                  <a:gd name="T25" fmla="*/ 357 h 945"/>
                  <a:gd name="T26" fmla="*/ 706 w 893"/>
                  <a:gd name="T27" fmla="*/ 346 h 945"/>
                  <a:gd name="T28" fmla="*/ 691 w 893"/>
                  <a:gd name="T29" fmla="*/ 340 h 945"/>
                  <a:gd name="T30" fmla="*/ 689 w 893"/>
                  <a:gd name="T31" fmla="*/ 327 h 945"/>
                  <a:gd name="T32" fmla="*/ 672 w 893"/>
                  <a:gd name="T33" fmla="*/ 319 h 945"/>
                  <a:gd name="T34" fmla="*/ 670 w 893"/>
                  <a:gd name="T35" fmla="*/ 296 h 945"/>
                  <a:gd name="T36" fmla="*/ 618 w 893"/>
                  <a:gd name="T37" fmla="*/ 263 h 945"/>
                  <a:gd name="T38" fmla="*/ 617 w 893"/>
                  <a:gd name="T39" fmla="*/ 263 h 945"/>
                  <a:gd name="T40" fmla="*/ 597 w 893"/>
                  <a:gd name="T41" fmla="*/ 235 h 945"/>
                  <a:gd name="T42" fmla="*/ 549 w 893"/>
                  <a:gd name="T43" fmla="*/ 210 h 945"/>
                  <a:gd name="T44" fmla="*/ 541 w 893"/>
                  <a:gd name="T45" fmla="*/ 197 h 945"/>
                  <a:gd name="T46" fmla="*/ 541 w 893"/>
                  <a:gd name="T47" fmla="*/ 197 h 945"/>
                  <a:gd name="T48" fmla="*/ 513 w 893"/>
                  <a:gd name="T49" fmla="*/ 169 h 945"/>
                  <a:gd name="T50" fmla="*/ 493 w 893"/>
                  <a:gd name="T51" fmla="*/ 131 h 945"/>
                  <a:gd name="T52" fmla="*/ 493 w 893"/>
                  <a:gd name="T53" fmla="*/ 132 h 945"/>
                  <a:gd name="T54" fmla="*/ 479 w 893"/>
                  <a:gd name="T55" fmla="*/ 108 h 945"/>
                  <a:gd name="T56" fmla="*/ 454 w 893"/>
                  <a:gd name="T57" fmla="*/ 110 h 945"/>
                  <a:gd name="T58" fmla="*/ 392 w 893"/>
                  <a:gd name="T59" fmla="*/ 69 h 945"/>
                  <a:gd name="T60" fmla="*/ 408 w 893"/>
                  <a:gd name="T61" fmla="*/ 33 h 945"/>
                  <a:gd name="T62" fmla="*/ 425 w 893"/>
                  <a:gd name="T63" fmla="*/ 19 h 945"/>
                  <a:gd name="T64" fmla="*/ 428 w 893"/>
                  <a:gd name="T65" fmla="*/ 0 h 945"/>
                  <a:gd name="T66" fmla="*/ 0 w 893"/>
                  <a:gd name="T67" fmla="*/ 48 h 945"/>
                  <a:gd name="T68" fmla="*/ 140 w 893"/>
                  <a:gd name="T69" fmla="*/ 534 h 945"/>
                  <a:gd name="T70" fmla="*/ 170 w 893"/>
                  <a:gd name="T71" fmla="*/ 578 h 945"/>
                  <a:gd name="T72" fmla="*/ 165 w 893"/>
                  <a:gd name="T73" fmla="*/ 596 h 945"/>
                  <a:gd name="T74" fmla="*/ 185 w 893"/>
                  <a:gd name="T75" fmla="*/ 608 h 945"/>
                  <a:gd name="T76" fmla="*/ 160 w 893"/>
                  <a:gd name="T77" fmla="*/ 641 h 945"/>
                  <a:gd name="T78" fmla="*/ 158 w 893"/>
                  <a:gd name="T79" fmla="*/ 688 h 945"/>
                  <a:gd name="T80" fmla="*/ 172 w 893"/>
                  <a:gd name="T81" fmla="*/ 724 h 945"/>
                  <a:gd name="T82" fmla="*/ 173 w 893"/>
                  <a:gd name="T83" fmla="*/ 840 h 945"/>
                  <a:gd name="T84" fmla="*/ 206 w 893"/>
                  <a:gd name="T85" fmla="*/ 909 h 945"/>
                  <a:gd name="T86" fmla="*/ 224 w 893"/>
                  <a:gd name="T87" fmla="*/ 931 h 945"/>
                  <a:gd name="T88" fmla="*/ 699 w 893"/>
                  <a:gd name="T89" fmla="*/ 905 h 945"/>
                  <a:gd name="T90" fmla="*/ 707 w 893"/>
                  <a:gd name="T91" fmla="*/ 935 h 945"/>
                  <a:gd name="T92" fmla="*/ 716 w 893"/>
                  <a:gd name="T93" fmla="*/ 945 h 945"/>
                  <a:gd name="T94" fmla="*/ 738 w 893"/>
                  <a:gd name="T95" fmla="*/ 940 h 945"/>
                  <a:gd name="T96" fmla="*/ 739 w 893"/>
                  <a:gd name="T97" fmla="*/ 899 h 945"/>
                  <a:gd name="T98" fmla="*/ 728 w 893"/>
                  <a:gd name="T99" fmla="*/ 865 h 945"/>
                  <a:gd name="T100" fmla="*/ 740 w 893"/>
                  <a:gd name="T101" fmla="*/ 846 h 945"/>
                  <a:gd name="T102" fmla="*/ 823 w 893"/>
                  <a:gd name="T103" fmla="*/ 856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3" h="945">
                    <a:moveTo>
                      <a:pt x="823" y="856"/>
                    </a:moveTo>
                    <a:lnTo>
                      <a:pt x="823" y="856"/>
                    </a:lnTo>
                    <a:lnTo>
                      <a:pt x="817" y="804"/>
                    </a:lnTo>
                    <a:lnTo>
                      <a:pt x="883" y="572"/>
                    </a:lnTo>
                    <a:lnTo>
                      <a:pt x="893" y="568"/>
                    </a:lnTo>
                    <a:lnTo>
                      <a:pt x="847" y="553"/>
                    </a:lnTo>
                    <a:lnTo>
                      <a:pt x="842" y="513"/>
                    </a:lnTo>
                    <a:lnTo>
                      <a:pt x="817" y="474"/>
                    </a:lnTo>
                    <a:lnTo>
                      <a:pt x="786" y="460"/>
                    </a:lnTo>
                    <a:lnTo>
                      <a:pt x="782" y="433"/>
                    </a:lnTo>
                    <a:lnTo>
                      <a:pt x="759" y="392"/>
                    </a:lnTo>
                    <a:lnTo>
                      <a:pt x="759" y="380"/>
                    </a:lnTo>
                    <a:lnTo>
                      <a:pt x="708" y="357"/>
                    </a:lnTo>
                    <a:lnTo>
                      <a:pt x="706" y="346"/>
                    </a:lnTo>
                    <a:lnTo>
                      <a:pt x="691" y="340"/>
                    </a:lnTo>
                    <a:lnTo>
                      <a:pt x="689" y="327"/>
                    </a:lnTo>
                    <a:lnTo>
                      <a:pt x="672" y="319"/>
                    </a:lnTo>
                    <a:lnTo>
                      <a:pt x="670" y="296"/>
                    </a:lnTo>
                    <a:lnTo>
                      <a:pt x="618" y="263"/>
                    </a:lnTo>
                    <a:lnTo>
                      <a:pt x="617" y="263"/>
                    </a:lnTo>
                    <a:lnTo>
                      <a:pt x="597" y="235"/>
                    </a:lnTo>
                    <a:lnTo>
                      <a:pt x="549" y="210"/>
                    </a:lnTo>
                    <a:lnTo>
                      <a:pt x="541" y="197"/>
                    </a:lnTo>
                    <a:lnTo>
                      <a:pt x="541" y="197"/>
                    </a:lnTo>
                    <a:lnTo>
                      <a:pt x="513" y="169"/>
                    </a:lnTo>
                    <a:lnTo>
                      <a:pt x="493" y="131"/>
                    </a:lnTo>
                    <a:lnTo>
                      <a:pt x="493" y="132"/>
                    </a:lnTo>
                    <a:lnTo>
                      <a:pt x="479" y="108"/>
                    </a:lnTo>
                    <a:lnTo>
                      <a:pt x="454" y="110"/>
                    </a:lnTo>
                    <a:lnTo>
                      <a:pt x="392" y="69"/>
                    </a:lnTo>
                    <a:lnTo>
                      <a:pt x="408" y="33"/>
                    </a:lnTo>
                    <a:lnTo>
                      <a:pt x="425" y="19"/>
                    </a:lnTo>
                    <a:lnTo>
                      <a:pt x="428" y="0"/>
                    </a:lnTo>
                    <a:lnTo>
                      <a:pt x="0" y="48"/>
                    </a:lnTo>
                    <a:lnTo>
                      <a:pt x="140" y="534"/>
                    </a:lnTo>
                    <a:lnTo>
                      <a:pt x="170" y="578"/>
                    </a:lnTo>
                    <a:lnTo>
                      <a:pt x="165" y="596"/>
                    </a:lnTo>
                    <a:lnTo>
                      <a:pt x="185" y="608"/>
                    </a:lnTo>
                    <a:lnTo>
                      <a:pt x="160" y="641"/>
                    </a:lnTo>
                    <a:lnTo>
                      <a:pt x="158" y="688"/>
                    </a:lnTo>
                    <a:lnTo>
                      <a:pt x="172" y="724"/>
                    </a:lnTo>
                    <a:lnTo>
                      <a:pt x="173" y="840"/>
                    </a:lnTo>
                    <a:lnTo>
                      <a:pt x="206" y="909"/>
                    </a:lnTo>
                    <a:lnTo>
                      <a:pt x="224" y="931"/>
                    </a:lnTo>
                    <a:lnTo>
                      <a:pt x="699" y="905"/>
                    </a:lnTo>
                    <a:lnTo>
                      <a:pt x="707" y="935"/>
                    </a:lnTo>
                    <a:lnTo>
                      <a:pt x="716" y="945"/>
                    </a:lnTo>
                    <a:lnTo>
                      <a:pt x="738" y="940"/>
                    </a:lnTo>
                    <a:lnTo>
                      <a:pt x="739" y="899"/>
                    </a:lnTo>
                    <a:lnTo>
                      <a:pt x="728" y="865"/>
                    </a:lnTo>
                    <a:lnTo>
                      <a:pt x="740" y="846"/>
                    </a:lnTo>
                    <a:lnTo>
                      <a:pt x="823" y="856"/>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4" name="Freeform 93">
                <a:extLst>
                  <a:ext uri="{FF2B5EF4-FFF2-40B4-BE49-F238E27FC236}">
                    <a16:creationId xmlns:a16="http://schemas.microsoft.com/office/drawing/2014/main" id="{3FF35B58-19ED-799F-4786-BF58A7CEBFEE}"/>
                  </a:ext>
                </a:extLst>
              </p:cNvPr>
              <p:cNvSpPr>
                <a:spLocks/>
              </p:cNvSpPr>
              <p:nvPr/>
            </p:nvSpPr>
            <p:spPr bwMode="auto">
              <a:xfrm>
                <a:off x="1458" y="2195"/>
                <a:ext cx="433" cy="509"/>
              </a:xfrm>
              <a:custGeom>
                <a:avLst/>
                <a:gdLst>
                  <a:gd name="T0" fmla="*/ 431 w 1125"/>
                  <a:gd name="T1" fmla="*/ 25 h 1320"/>
                  <a:gd name="T2" fmla="*/ 431 w 1125"/>
                  <a:gd name="T3" fmla="*/ 25 h 1320"/>
                  <a:gd name="T4" fmla="*/ 1125 w 1125"/>
                  <a:gd name="T5" fmla="*/ 144 h 1320"/>
                  <a:gd name="T6" fmla="*/ 950 w 1125"/>
                  <a:gd name="T7" fmla="*/ 1320 h 1320"/>
                  <a:gd name="T8" fmla="*/ 615 w 1125"/>
                  <a:gd name="T9" fmla="*/ 1266 h 1320"/>
                  <a:gd name="T10" fmla="*/ 1 w 1125"/>
                  <a:gd name="T11" fmla="*/ 892 h 1320"/>
                  <a:gd name="T12" fmla="*/ 0 w 1125"/>
                  <a:gd name="T13" fmla="*/ 872 h 1320"/>
                  <a:gd name="T14" fmla="*/ 20 w 1125"/>
                  <a:gd name="T15" fmla="*/ 856 h 1320"/>
                  <a:gd name="T16" fmla="*/ 45 w 1125"/>
                  <a:gd name="T17" fmla="*/ 864 h 1320"/>
                  <a:gd name="T18" fmla="*/ 65 w 1125"/>
                  <a:gd name="T19" fmla="*/ 839 h 1320"/>
                  <a:gd name="T20" fmla="*/ 68 w 1125"/>
                  <a:gd name="T21" fmla="*/ 817 h 1320"/>
                  <a:gd name="T22" fmla="*/ 33 w 1125"/>
                  <a:gd name="T23" fmla="*/ 786 h 1320"/>
                  <a:gd name="T24" fmla="*/ 44 w 1125"/>
                  <a:gd name="T25" fmla="*/ 760 h 1320"/>
                  <a:gd name="T26" fmla="*/ 37 w 1125"/>
                  <a:gd name="T27" fmla="*/ 740 h 1320"/>
                  <a:gd name="T28" fmla="*/ 42 w 1125"/>
                  <a:gd name="T29" fmla="*/ 719 h 1320"/>
                  <a:gd name="T30" fmla="*/ 58 w 1125"/>
                  <a:gd name="T31" fmla="*/ 719 h 1320"/>
                  <a:gd name="T32" fmla="*/ 83 w 1125"/>
                  <a:gd name="T33" fmla="*/ 694 h 1320"/>
                  <a:gd name="T34" fmla="*/ 88 w 1125"/>
                  <a:gd name="T35" fmla="*/ 669 h 1320"/>
                  <a:gd name="T36" fmla="*/ 97 w 1125"/>
                  <a:gd name="T37" fmla="*/ 662 h 1320"/>
                  <a:gd name="T38" fmla="*/ 101 w 1125"/>
                  <a:gd name="T39" fmla="*/ 612 h 1320"/>
                  <a:gd name="T40" fmla="*/ 120 w 1125"/>
                  <a:gd name="T41" fmla="*/ 602 h 1320"/>
                  <a:gd name="T42" fmla="*/ 129 w 1125"/>
                  <a:gd name="T43" fmla="*/ 586 h 1320"/>
                  <a:gd name="T44" fmla="*/ 182 w 1125"/>
                  <a:gd name="T45" fmla="*/ 561 h 1320"/>
                  <a:gd name="T46" fmla="*/ 171 w 1125"/>
                  <a:gd name="T47" fmla="*/ 519 h 1320"/>
                  <a:gd name="T48" fmla="*/ 150 w 1125"/>
                  <a:gd name="T49" fmla="*/ 498 h 1320"/>
                  <a:gd name="T50" fmla="*/ 123 w 1125"/>
                  <a:gd name="T51" fmla="*/ 419 h 1320"/>
                  <a:gd name="T52" fmla="*/ 132 w 1125"/>
                  <a:gd name="T53" fmla="*/ 367 h 1320"/>
                  <a:gd name="T54" fmla="*/ 143 w 1125"/>
                  <a:gd name="T55" fmla="*/ 365 h 1320"/>
                  <a:gd name="T56" fmla="*/ 148 w 1125"/>
                  <a:gd name="T57" fmla="*/ 242 h 1320"/>
                  <a:gd name="T58" fmla="*/ 160 w 1125"/>
                  <a:gd name="T59" fmla="*/ 212 h 1320"/>
                  <a:gd name="T60" fmla="*/ 152 w 1125"/>
                  <a:gd name="T61" fmla="*/ 194 h 1320"/>
                  <a:gd name="T62" fmla="*/ 163 w 1125"/>
                  <a:gd name="T63" fmla="*/ 179 h 1320"/>
                  <a:gd name="T64" fmla="*/ 190 w 1125"/>
                  <a:gd name="T65" fmla="*/ 159 h 1320"/>
                  <a:gd name="T66" fmla="*/ 205 w 1125"/>
                  <a:gd name="T67" fmla="*/ 169 h 1320"/>
                  <a:gd name="T68" fmla="*/ 221 w 1125"/>
                  <a:gd name="T69" fmla="*/ 168 h 1320"/>
                  <a:gd name="T70" fmla="*/ 233 w 1125"/>
                  <a:gd name="T71" fmla="*/ 194 h 1320"/>
                  <a:gd name="T72" fmla="*/ 246 w 1125"/>
                  <a:gd name="T73" fmla="*/ 199 h 1320"/>
                  <a:gd name="T74" fmla="*/ 257 w 1125"/>
                  <a:gd name="T75" fmla="*/ 194 h 1320"/>
                  <a:gd name="T76" fmla="*/ 275 w 1125"/>
                  <a:gd name="T77" fmla="*/ 168 h 1320"/>
                  <a:gd name="T78" fmla="*/ 309 w 1125"/>
                  <a:gd name="T79" fmla="*/ 0 h 1320"/>
                  <a:gd name="T80" fmla="*/ 431 w 1125"/>
                  <a:gd name="T81" fmla="*/ 25 h 1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5" h="1320">
                    <a:moveTo>
                      <a:pt x="431" y="25"/>
                    </a:moveTo>
                    <a:lnTo>
                      <a:pt x="431" y="25"/>
                    </a:lnTo>
                    <a:lnTo>
                      <a:pt x="1125" y="144"/>
                    </a:lnTo>
                    <a:lnTo>
                      <a:pt x="950" y="1320"/>
                    </a:lnTo>
                    <a:lnTo>
                      <a:pt x="615" y="1266"/>
                    </a:lnTo>
                    <a:lnTo>
                      <a:pt x="1" y="892"/>
                    </a:lnTo>
                    <a:lnTo>
                      <a:pt x="0" y="872"/>
                    </a:lnTo>
                    <a:lnTo>
                      <a:pt x="20" y="856"/>
                    </a:lnTo>
                    <a:lnTo>
                      <a:pt x="45" y="864"/>
                    </a:lnTo>
                    <a:lnTo>
                      <a:pt x="65" y="839"/>
                    </a:lnTo>
                    <a:lnTo>
                      <a:pt x="68" y="817"/>
                    </a:lnTo>
                    <a:lnTo>
                      <a:pt x="33" y="786"/>
                    </a:lnTo>
                    <a:lnTo>
                      <a:pt x="44" y="760"/>
                    </a:lnTo>
                    <a:lnTo>
                      <a:pt x="37" y="740"/>
                    </a:lnTo>
                    <a:lnTo>
                      <a:pt x="42" y="719"/>
                    </a:lnTo>
                    <a:lnTo>
                      <a:pt x="58" y="719"/>
                    </a:lnTo>
                    <a:lnTo>
                      <a:pt x="83" y="694"/>
                    </a:lnTo>
                    <a:lnTo>
                      <a:pt x="88" y="669"/>
                    </a:lnTo>
                    <a:lnTo>
                      <a:pt x="97" y="662"/>
                    </a:lnTo>
                    <a:lnTo>
                      <a:pt x="101" y="612"/>
                    </a:lnTo>
                    <a:lnTo>
                      <a:pt x="120" y="602"/>
                    </a:lnTo>
                    <a:lnTo>
                      <a:pt x="129" y="586"/>
                    </a:lnTo>
                    <a:lnTo>
                      <a:pt x="182" y="561"/>
                    </a:lnTo>
                    <a:lnTo>
                      <a:pt x="171" y="519"/>
                    </a:lnTo>
                    <a:lnTo>
                      <a:pt x="150" y="498"/>
                    </a:lnTo>
                    <a:lnTo>
                      <a:pt x="123" y="419"/>
                    </a:lnTo>
                    <a:lnTo>
                      <a:pt x="132" y="367"/>
                    </a:lnTo>
                    <a:lnTo>
                      <a:pt x="143" y="365"/>
                    </a:lnTo>
                    <a:lnTo>
                      <a:pt x="148" y="242"/>
                    </a:lnTo>
                    <a:lnTo>
                      <a:pt x="160" y="212"/>
                    </a:lnTo>
                    <a:lnTo>
                      <a:pt x="152" y="194"/>
                    </a:lnTo>
                    <a:lnTo>
                      <a:pt x="163" y="179"/>
                    </a:lnTo>
                    <a:lnTo>
                      <a:pt x="190" y="159"/>
                    </a:lnTo>
                    <a:lnTo>
                      <a:pt x="205" y="169"/>
                    </a:lnTo>
                    <a:lnTo>
                      <a:pt x="221" y="168"/>
                    </a:lnTo>
                    <a:lnTo>
                      <a:pt x="233" y="194"/>
                    </a:lnTo>
                    <a:lnTo>
                      <a:pt x="246" y="199"/>
                    </a:lnTo>
                    <a:lnTo>
                      <a:pt x="257" y="194"/>
                    </a:lnTo>
                    <a:lnTo>
                      <a:pt x="275" y="168"/>
                    </a:lnTo>
                    <a:lnTo>
                      <a:pt x="309" y="0"/>
                    </a:lnTo>
                    <a:lnTo>
                      <a:pt x="431" y="25"/>
                    </a:lnTo>
                    <a:close/>
                  </a:path>
                </a:pathLst>
              </a:custGeom>
              <a:solidFill>
                <a:srgbClr val="F7A51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5" name="Freeform 94">
                <a:extLst>
                  <a:ext uri="{FF2B5EF4-FFF2-40B4-BE49-F238E27FC236}">
                    <a16:creationId xmlns:a16="http://schemas.microsoft.com/office/drawing/2014/main" id="{83AAF5B1-BE38-0816-7FD5-59FBEBB1920E}"/>
                  </a:ext>
                </a:extLst>
              </p:cNvPr>
              <p:cNvSpPr>
                <a:spLocks/>
              </p:cNvSpPr>
              <p:nvPr/>
            </p:nvSpPr>
            <p:spPr bwMode="auto">
              <a:xfrm>
                <a:off x="1458" y="2195"/>
                <a:ext cx="433" cy="509"/>
              </a:xfrm>
              <a:custGeom>
                <a:avLst/>
                <a:gdLst>
                  <a:gd name="T0" fmla="*/ 431 w 1125"/>
                  <a:gd name="T1" fmla="*/ 25 h 1320"/>
                  <a:gd name="T2" fmla="*/ 431 w 1125"/>
                  <a:gd name="T3" fmla="*/ 25 h 1320"/>
                  <a:gd name="T4" fmla="*/ 1125 w 1125"/>
                  <a:gd name="T5" fmla="*/ 144 h 1320"/>
                  <a:gd name="T6" fmla="*/ 950 w 1125"/>
                  <a:gd name="T7" fmla="*/ 1320 h 1320"/>
                  <a:gd name="T8" fmla="*/ 615 w 1125"/>
                  <a:gd name="T9" fmla="*/ 1266 h 1320"/>
                  <a:gd name="T10" fmla="*/ 1 w 1125"/>
                  <a:gd name="T11" fmla="*/ 892 h 1320"/>
                  <a:gd name="T12" fmla="*/ 0 w 1125"/>
                  <a:gd name="T13" fmla="*/ 872 h 1320"/>
                  <a:gd name="T14" fmla="*/ 20 w 1125"/>
                  <a:gd name="T15" fmla="*/ 856 h 1320"/>
                  <a:gd name="T16" fmla="*/ 45 w 1125"/>
                  <a:gd name="T17" fmla="*/ 864 h 1320"/>
                  <a:gd name="T18" fmla="*/ 65 w 1125"/>
                  <a:gd name="T19" fmla="*/ 839 h 1320"/>
                  <a:gd name="T20" fmla="*/ 68 w 1125"/>
                  <a:gd name="T21" fmla="*/ 817 h 1320"/>
                  <a:gd name="T22" fmla="*/ 33 w 1125"/>
                  <a:gd name="T23" fmla="*/ 786 h 1320"/>
                  <a:gd name="T24" fmla="*/ 44 w 1125"/>
                  <a:gd name="T25" fmla="*/ 760 h 1320"/>
                  <a:gd name="T26" fmla="*/ 37 w 1125"/>
                  <a:gd name="T27" fmla="*/ 740 h 1320"/>
                  <a:gd name="T28" fmla="*/ 42 w 1125"/>
                  <a:gd name="T29" fmla="*/ 719 h 1320"/>
                  <a:gd name="T30" fmla="*/ 58 w 1125"/>
                  <a:gd name="T31" fmla="*/ 719 h 1320"/>
                  <a:gd name="T32" fmla="*/ 83 w 1125"/>
                  <a:gd name="T33" fmla="*/ 694 h 1320"/>
                  <a:gd name="T34" fmla="*/ 88 w 1125"/>
                  <a:gd name="T35" fmla="*/ 669 h 1320"/>
                  <a:gd name="T36" fmla="*/ 97 w 1125"/>
                  <a:gd name="T37" fmla="*/ 662 h 1320"/>
                  <a:gd name="T38" fmla="*/ 101 w 1125"/>
                  <a:gd name="T39" fmla="*/ 612 h 1320"/>
                  <a:gd name="T40" fmla="*/ 120 w 1125"/>
                  <a:gd name="T41" fmla="*/ 602 h 1320"/>
                  <a:gd name="T42" fmla="*/ 129 w 1125"/>
                  <a:gd name="T43" fmla="*/ 586 h 1320"/>
                  <a:gd name="T44" fmla="*/ 182 w 1125"/>
                  <a:gd name="T45" fmla="*/ 561 h 1320"/>
                  <a:gd name="T46" fmla="*/ 171 w 1125"/>
                  <a:gd name="T47" fmla="*/ 519 h 1320"/>
                  <a:gd name="T48" fmla="*/ 150 w 1125"/>
                  <a:gd name="T49" fmla="*/ 498 h 1320"/>
                  <a:gd name="T50" fmla="*/ 123 w 1125"/>
                  <a:gd name="T51" fmla="*/ 419 h 1320"/>
                  <a:gd name="T52" fmla="*/ 132 w 1125"/>
                  <a:gd name="T53" fmla="*/ 367 h 1320"/>
                  <a:gd name="T54" fmla="*/ 143 w 1125"/>
                  <a:gd name="T55" fmla="*/ 365 h 1320"/>
                  <a:gd name="T56" fmla="*/ 148 w 1125"/>
                  <a:gd name="T57" fmla="*/ 242 h 1320"/>
                  <a:gd name="T58" fmla="*/ 160 w 1125"/>
                  <a:gd name="T59" fmla="*/ 212 h 1320"/>
                  <a:gd name="T60" fmla="*/ 152 w 1125"/>
                  <a:gd name="T61" fmla="*/ 194 h 1320"/>
                  <a:gd name="T62" fmla="*/ 163 w 1125"/>
                  <a:gd name="T63" fmla="*/ 179 h 1320"/>
                  <a:gd name="T64" fmla="*/ 190 w 1125"/>
                  <a:gd name="T65" fmla="*/ 159 h 1320"/>
                  <a:gd name="T66" fmla="*/ 205 w 1125"/>
                  <a:gd name="T67" fmla="*/ 169 h 1320"/>
                  <a:gd name="T68" fmla="*/ 221 w 1125"/>
                  <a:gd name="T69" fmla="*/ 168 h 1320"/>
                  <a:gd name="T70" fmla="*/ 233 w 1125"/>
                  <a:gd name="T71" fmla="*/ 194 h 1320"/>
                  <a:gd name="T72" fmla="*/ 246 w 1125"/>
                  <a:gd name="T73" fmla="*/ 199 h 1320"/>
                  <a:gd name="T74" fmla="*/ 257 w 1125"/>
                  <a:gd name="T75" fmla="*/ 194 h 1320"/>
                  <a:gd name="T76" fmla="*/ 275 w 1125"/>
                  <a:gd name="T77" fmla="*/ 168 h 1320"/>
                  <a:gd name="T78" fmla="*/ 309 w 1125"/>
                  <a:gd name="T79" fmla="*/ 0 h 1320"/>
                  <a:gd name="T80" fmla="*/ 431 w 1125"/>
                  <a:gd name="T81" fmla="*/ 25 h 1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5" h="1320">
                    <a:moveTo>
                      <a:pt x="431" y="25"/>
                    </a:moveTo>
                    <a:lnTo>
                      <a:pt x="431" y="25"/>
                    </a:lnTo>
                    <a:lnTo>
                      <a:pt x="1125" y="144"/>
                    </a:lnTo>
                    <a:lnTo>
                      <a:pt x="950" y="1320"/>
                    </a:lnTo>
                    <a:lnTo>
                      <a:pt x="615" y="1266"/>
                    </a:lnTo>
                    <a:lnTo>
                      <a:pt x="1" y="892"/>
                    </a:lnTo>
                    <a:lnTo>
                      <a:pt x="0" y="872"/>
                    </a:lnTo>
                    <a:lnTo>
                      <a:pt x="20" y="856"/>
                    </a:lnTo>
                    <a:lnTo>
                      <a:pt x="45" y="864"/>
                    </a:lnTo>
                    <a:lnTo>
                      <a:pt x="65" y="839"/>
                    </a:lnTo>
                    <a:lnTo>
                      <a:pt x="68" y="817"/>
                    </a:lnTo>
                    <a:lnTo>
                      <a:pt x="33" y="786"/>
                    </a:lnTo>
                    <a:lnTo>
                      <a:pt x="44" y="760"/>
                    </a:lnTo>
                    <a:lnTo>
                      <a:pt x="37" y="740"/>
                    </a:lnTo>
                    <a:lnTo>
                      <a:pt x="42" y="719"/>
                    </a:lnTo>
                    <a:lnTo>
                      <a:pt x="58" y="719"/>
                    </a:lnTo>
                    <a:lnTo>
                      <a:pt x="83" y="694"/>
                    </a:lnTo>
                    <a:lnTo>
                      <a:pt x="88" y="669"/>
                    </a:lnTo>
                    <a:lnTo>
                      <a:pt x="97" y="662"/>
                    </a:lnTo>
                    <a:lnTo>
                      <a:pt x="101" y="612"/>
                    </a:lnTo>
                    <a:lnTo>
                      <a:pt x="120" y="602"/>
                    </a:lnTo>
                    <a:lnTo>
                      <a:pt x="129" y="586"/>
                    </a:lnTo>
                    <a:lnTo>
                      <a:pt x="182" y="561"/>
                    </a:lnTo>
                    <a:lnTo>
                      <a:pt x="171" y="519"/>
                    </a:lnTo>
                    <a:lnTo>
                      <a:pt x="150" y="498"/>
                    </a:lnTo>
                    <a:lnTo>
                      <a:pt x="123" y="419"/>
                    </a:lnTo>
                    <a:lnTo>
                      <a:pt x="132" y="367"/>
                    </a:lnTo>
                    <a:lnTo>
                      <a:pt x="143" y="365"/>
                    </a:lnTo>
                    <a:lnTo>
                      <a:pt x="148" y="242"/>
                    </a:lnTo>
                    <a:lnTo>
                      <a:pt x="160" y="212"/>
                    </a:lnTo>
                    <a:lnTo>
                      <a:pt x="152" y="194"/>
                    </a:lnTo>
                    <a:lnTo>
                      <a:pt x="163" y="179"/>
                    </a:lnTo>
                    <a:lnTo>
                      <a:pt x="190" y="159"/>
                    </a:lnTo>
                    <a:lnTo>
                      <a:pt x="205" y="169"/>
                    </a:lnTo>
                    <a:lnTo>
                      <a:pt x="221" y="168"/>
                    </a:lnTo>
                    <a:lnTo>
                      <a:pt x="233" y="194"/>
                    </a:lnTo>
                    <a:lnTo>
                      <a:pt x="246" y="199"/>
                    </a:lnTo>
                    <a:lnTo>
                      <a:pt x="257" y="194"/>
                    </a:lnTo>
                    <a:lnTo>
                      <a:pt x="275" y="168"/>
                    </a:lnTo>
                    <a:lnTo>
                      <a:pt x="309" y="0"/>
                    </a:lnTo>
                    <a:lnTo>
                      <a:pt x="431" y="25"/>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6" name="Freeform 95">
                <a:extLst>
                  <a:ext uri="{FF2B5EF4-FFF2-40B4-BE49-F238E27FC236}">
                    <a16:creationId xmlns:a16="http://schemas.microsoft.com/office/drawing/2014/main" id="{7B13CEDF-3367-280F-36C9-AEBCD83666CA}"/>
                  </a:ext>
                </a:extLst>
              </p:cNvPr>
              <p:cNvSpPr>
                <a:spLocks/>
              </p:cNvSpPr>
              <p:nvPr/>
            </p:nvSpPr>
            <p:spPr bwMode="auto">
              <a:xfrm>
                <a:off x="3015" y="2463"/>
                <a:ext cx="228" cy="390"/>
              </a:xfrm>
              <a:custGeom>
                <a:avLst/>
                <a:gdLst>
                  <a:gd name="T0" fmla="*/ 591 w 591"/>
                  <a:gd name="T1" fmla="*/ 969 h 1011"/>
                  <a:gd name="T2" fmla="*/ 591 w 591"/>
                  <a:gd name="T3" fmla="*/ 969 h 1011"/>
                  <a:gd name="T4" fmla="*/ 482 w 591"/>
                  <a:gd name="T5" fmla="*/ 969 h 1011"/>
                  <a:gd name="T6" fmla="*/ 445 w 591"/>
                  <a:gd name="T7" fmla="*/ 994 h 1011"/>
                  <a:gd name="T8" fmla="*/ 417 w 591"/>
                  <a:gd name="T9" fmla="*/ 988 h 1011"/>
                  <a:gd name="T10" fmla="*/ 378 w 591"/>
                  <a:gd name="T11" fmla="*/ 1011 h 1011"/>
                  <a:gd name="T12" fmla="*/ 361 w 591"/>
                  <a:gd name="T13" fmla="*/ 968 h 1011"/>
                  <a:gd name="T14" fmla="*/ 338 w 591"/>
                  <a:gd name="T15" fmla="*/ 948 h 1011"/>
                  <a:gd name="T16" fmla="*/ 329 w 591"/>
                  <a:gd name="T17" fmla="*/ 926 h 1011"/>
                  <a:gd name="T18" fmla="*/ 345 w 591"/>
                  <a:gd name="T19" fmla="*/ 857 h 1011"/>
                  <a:gd name="T20" fmla="*/ 1 w 591"/>
                  <a:gd name="T21" fmla="*/ 872 h 1011"/>
                  <a:gd name="T22" fmla="*/ 0 w 591"/>
                  <a:gd name="T23" fmla="*/ 874 h 1011"/>
                  <a:gd name="T24" fmla="*/ 15 w 591"/>
                  <a:gd name="T25" fmla="*/ 857 h 1011"/>
                  <a:gd name="T26" fmla="*/ 0 w 591"/>
                  <a:gd name="T27" fmla="*/ 817 h 1011"/>
                  <a:gd name="T28" fmla="*/ 22 w 591"/>
                  <a:gd name="T29" fmla="*/ 809 h 1011"/>
                  <a:gd name="T30" fmla="*/ 27 w 591"/>
                  <a:gd name="T31" fmla="*/ 787 h 1011"/>
                  <a:gd name="T32" fmla="*/ 20 w 591"/>
                  <a:gd name="T33" fmla="*/ 765 h 1011"/>
                  <a:gd name="T34" fmla="*/ 37 w 591"/>
                  <a:gd name="T35" fmla="*/ 750 h 1011"/>
                  <a:gd name="T36" fmla="*/ 47 w 591"/>
                  <a:gd name="T37" fmla="*/ 697 h 1011"/>
                  <a:gd name="T38" fmla="*/ 94 w 591"/>
                  <a:gd name="T39" fmla="*/ 656 h 1011"/>
                  <a:gd name="T40" fmla="*/ 90 w 591"/>
                  <a:gd name="T41" fmla="*/ 631 h 1011"/>
                  <a:gd name="T42" fmla="*/ 103 w 591"/>
                  <a:gd name="T43" fmla="*/ 630 h 1011"/>
                  <a:gd name="T44" fmla="*/ 123 w 591"/>
                  <a:gd name="T45" fmla="*/ 590 h 1011"/>
                  <a:gd name="T46" fmla="*/ 87 w 591"/>
                  <a:gd name="T47" fmla="*/ 562 h 1011"/>
                  <a:gd name="T48" fmla="*/ 87 w 591"/>
                  <a:gd name="T49" fmla="*/ 543 h 1011"/>
                  <a:gd name="T50" fmla="*/ 74 w 591"/>
                  <a:gd name="T51" fmla="*/ 524 h 1011"/>
                  <a:gd name="T52" fmla="*/ 90 w 591"/>
                  <a:gd name="T53" fmla="*/ 513 h 1011"/>
                  <a:gd name="T54" fmla="*/ 75 w 591"/>
                  <a:gd name="T55" fmla="*/ 500 h 1011"/>
                  <a:gd name="T56" fmla="*/ 88 w 591"/>
                  <a:gd name="T57" fmla="*/ 466 h 1011"/>
                  <a:gd name="T58" fmla="*/ 71 w 591"/>
                  <a:gd name="T59" fmla="*/ 456 h 1011"/>
                  <a:gd name="T60" fmla="*/ 74 w 591"/>
                  <a:gd name="T61" fmla="*/ 448 h 1011"/>
                  <a:gd name="T62" fmla="*/ 72 w 591"/>
                  <a:gd name="T63" fmla="*/ 425 h 1011"/>
                  <a:gd name="T64" fmla="*/ 82 w 591"/>
                  <a:gd name="T65" fmla="*/ 413 h 1011"/>
                  <a:gd name="T66" fmla="*/ 79 w 591"/>
                  <a:gd name="T67" fmla="*/ 394 h 1011"/>
                  <a:gd name="T68" fmla="*/ 66 w 591"/>
                  <a:gd name="T69" fmla="*/ 385 h 1011"/>
                  <a:gd name="T70" fmla="*/ 74 w 591"/>
                  <a:gd name="T71" fmla="*/ 351 h 1011"/>
                  <a:gd name="T72" fmla="*/ 55 w 591"/>
                  <a:gd name="T73" fmla="*/ 335 h 1011"/>
                  <a:gd name="T74" fmla="*/ 68 w 591"/>
                  <a:gd name="T75" fmla="*/ 329 h 1011"/>
                  <a:gd name="T76" fmla="*/ 69 w 591"/>
                  <a:gd name="T77" fmla="*/ 319 h 1011"/>
                  <a:gd name="T78" fmla="*/ 54 w 591"/>
                  <a:gd name="T79" fmla="*/ 308 h 1011"/>
                  <a:gd name="T80" fmla="*/ 81 w 591"/>
                  <a:gd name="T81" fmla="*/ 284 h 1011"/>
                  <a:gd name="T82" fmla="*/ 87 w 591"/>
                  <a:gd name="T83" fmla="*/ 253 h 1011"/>
                  <a:gd name="T84" fmla="*/ 76 w 591"/>
                  <a:gd name="T85" fmla="*/ 243 h 1011"/>
                  <a:gd name="T86" fmla="*/ 111 w 591"/>
                  <a:gd name="T87" fmla="*/ 228 h 1011"/>
                  <a:gd name="T88" fmla="*/ 112 w 591"/>
                  <a:gd name="T89" fmla="*/ 218 h 1011"/>
                  <a:gd name="T90" fmla="*/ 97 w 591"/>
                  <a:gd name="T91" fmla="*/ 208 h 1011"/>
                  <a:gd name="T92" fmla="*/ 113 w 591"/>
                  <a:gd name="T93" fmla="*/ 196 h 1011"/>
                  <a:gd name="T94" fmla="*/ 119 w 591"/>
                  <a:gd name="T95" fmla="*/ 179 h 1011"/>
                  <a:gd name="T96" fmla="*/ 128 w 591"/>
                  <a:gd name="T97" fmla="*/ 180 h 1011"/>
                  <a:gd name="T98" fmla="*/ 128 w 591"/>
                  <a:gd name="T99" fmla="*/ 160 h 1011"/>
                  <a:gd name="T100" fmla="*/ 159 w 591"/>
                  <a:gd name="T101" fmla="*/ 148 h 1011"/>
                  <a:gd name="T102" fmla="*/ 154 w 591"/>
                  <a:gd name="T103" fmla="*/ 105 h 1011"/>
                  <a:gd name="T104" fmla="*/ 160 w 591"/>
                  <a:gd name="T105" fmla="*/ 83 h 1011"/>
                  <a:gd name="T106" fmla="*/ 176 w 591"/>
                  <a:gd name="T107" fmla="*/ 81 h 1011"/>
                  <a:gd name="T108" fmla="*/ 175 w 591"/>
                  <a:gd name="T109" fmla="*/ 64 h 1011"/>
                  <a:gd name="T110" fmla="*/ 208 w 591"/>
                  <a:gd name="T111" fmla="*/ 42 h 1011"/>
                  <a:gd name="T112" fmla="*/ 200 w 591"/>
                  <a:gd name="T113" fmla="*/ 21 h 1011"/>
                  <a:gd name="T114" fmla="*/ 560 w 591"/>
                  <a:gd name="T115" fmla="*/ 0 h 1011"/>
                  <a:gd name="T116" fmla="*/ 580 w 591"/>
                  <a:gd name="T117" fmla="*/ 21 h 1011"/>
                  <a:gd name="T118" fmla="*/ 591 w 591"/>
                  <a:gd name="T119" fmla="*/ 969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91" h="1011">
                    <a:moveTo>
                      <a:pt x="591" y="969"/>
                    </a:moveTo>
                    <a:lnTo>
                      <a:pt x="591" y="969"/>
                    </a:lnTo>
                    <a:lnTo>
                      <a:pt x="482" y="969"/>
                    </a:lnTo>
                    <a:lnTo>
                      <a:pt x="445" y="994"/>
                    </a:lnTo>
                    <a:lnTo>
                      <a:pt x="417" y="988"/>
                    </a:lnTo>
                    <a:lnTo>
                      <a:pt x="378" y="1011"/>
                    </a:lnTo>
                    <a:lnTo>
                      <a:pt x="361" y="968"/>
                    </a:lnTo>
                    <a:lnTo>
                      <a:pt x="338" y="948"/>
                    </a:lnTo>
                    <a:lnTo>
                      <a:pt x="329" y="926"/>
                    </a:lnTo>
                    <a:lnTo>
                      <a:pt x="345" y="857"/>
                    </a:lnTo>
                    <a:lnTo>
                      <a:pt x="1" y="872"/>
                    </a:lnTo>
                    <a:lnTo>
                      <a:pt x="0" y="874"/>
                    </a:lnTo>
                    <a:lnTo>
                      <a:pt x="15" y="857"/>
                    </a:lnTo>
                    <a:lnTo>
                      <a:pt x="0" y="817"/>
                    </a:lnTo>
                    <a:lnTo>
                      <a:pt x="22" y="809"/>
                    </a:lnTo>
                    <a:lnTo>
                      <a:pt x="27" y="787"/>
                    </a:lnTo>
                    <a:lnTo>
                      <a:pt x="20" y="765"/>
                    </a:lnTo>
                    <a:lnTo>
                      <a:pt x="37" y="750"/>
                    </a:lnTo>
                    <a:lnTo>
                      <a:pt x="47" y="697"/>
                    </a:lnTo>
                    <a:lnTo>
                      <a:pt x="94" y="656"/>
                    </a:lnTo>
                    <a:lnTo>
                      <a:pt x="90" y="631"/>
                    </a:lnTo>
                    <a:lnTo>
                      <a:pt x="103" y="630"/>
                    </a:lnTo>
                    <a:lnTo>
                      <a:pt x="123" y="590"/>
                    </a:lnTo>
                    <a:lnTo>
                      <a:pt x="87" y="562"/>
                    </a:lnTo>
                    <a:lnTo>
                      <a:pt x="87" y="543"/>
                    </a:lnTo>
                    <a:lnTo>
                      <a:pt x="74" y="524"/>
                    </a:lnTo>
                    <a:lnTo>
                      <a:pt x="90" y="513"/>
                    </a:lnTo>
                    <a:lnTo>
                      <a:pt x="75" y="500"/>
                    </a:lnTo>
                    <a:lnTo>
                      <a:pt x="88" y="466"/>
                    </a:lnTo>
                    <a:lnTo>
                      <a:pt x="71" y="456"/>
                    </a:lnTo>
                    <a:lnTo>
                      <a:pt x="74" y="448"/>
                    </a:lnTo>
                    <a:lnTo>
                      <a:pt x="72" y="425"/>
                    </a:lnTo>
                    <a:lnTo>
                      <a:pt x="82" y="413"/>
                    </a:lnTo>
                    <a:lnTo>
                      <a:pt x="79" y="394"/>
                    </a:lnTo>
                    <a:lnTo>
                      <a:pt x="66" y="385"/>
                    </a:lnTo>
                    <a:lnTo>
                      <a:pt x="74" y="351"/>
                    </a:lnTo>
                    <a:lnTo>
                      <a:pt x="55" y="335"/>
                    </a:lnTo>
                    <a:lnTo>
                      <a:pt x="68" y="329"/>
                    </a:lnTo>
                    <a:lnTo>
                      <a:pt x="69" y="319"/>
                    </a:lnTo>
                    <a:lnTo>
                      <a:pt x="54" y="308"/>
                    </a:lnTo>
                    <a:lnTo>
                      <a:pt x="81" y="284"/>
                    </a:lnTo>
                    <a:lnTo>
                      <a:pt x="87" y="253"/>
                    </a:lnTo>
                    <a:lnTo>
                      <a:pt x="76" y="243"/>
                    </a:lnTo>
                    <a:lnTo>
                      <a:pt x="111" y="228"/>
                    </a:lnTo>
                    <a:lnTo>
                      <a:pt x="112" y="218"/>
                    </a:lnTo>
                    <a:lnTo>
                      <a:pt x="97" y="208"/>
                    </a:lnTo>
                    <a:lnTo>
                      <a:pt x="113" y="196"/>
                    </a:lnTo>
                    <a:lnTo>
                      <a:pt x="119" y="179"/>
                    </a:lnTo>
                    <a:lnTo>
                      <a:pt x="128" y="180"/>
                    </a:lnTo>
                    <a:lnTo>
                      <a:pt x="128" y="160"/>
                    </a:lnTo>
                    <a:lnTo>
                      <a:pt x="159" y="148"/>
                    </a:lnTo>
                    <a:lnTo>
                      <a:pt x="154" y="105"/>
                    </a:lnTo>
                    <a:lnTo>
                      <a:pt x="160" y="83"/>
                    </a:lnTo>
                    <a:lnTo>
                      <a:pt x="176" y="81"/>
                    </a:lnTo>
                    <a:lnTo>
                      <a:pt x="175" y="64"/>
                    </a:lnTo>
                    <a:lnTo>
                      <a:pt x="208" y="42"/>
                    </a:lnTo>
                    <a:lnTo>
                      <a:pt x="200" y="21"/>
                    </a:lnTo>
                    <a:lnTo>
                      <a:pt x="560" y="0"/>
                    </a:lnTo>
                    <a:lnTo>
                      <a:pt x="580" y="21"/>
                    </a:lnTo>
                    <a:lnTo>
                      <a:pt x="591" y="969"/>
                    </a:lnTo>
                    <a:close/>
                  </a:path>
                </a:pathLst>
              </a:custGeom>
              <a:solidFill>
                <a:srgbClr val="99C62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7" name="Freeform 96">
                <a:extLst>
                  <a:ext uri="{FF2B5EF4-FFF2-40B4-BE49-F238E27FC236}">
                    <a16:creationId xmlns:a16="http://schemas.microsoft.com/office/drawing/2014/main" id="{90A8D6D7-8127-FE26-A309-3A2336C29206}"/>
                  </a:ext>
                </a:extLst>
              </p:cNvPr>
              <p:cNvSpPr>
                <a:spLocks/>
              </p:cNvSpPr>
              <p:nvPr/>
            </p:nvSpPr>
            <p:spPr bwMode="auto">
              <a:xfrm>
                <a:off x="3015" y="2463"/>
                <a:ext cx="228" cy="390"/>
              </a:xfrm>
              <a:custGeom>
                <a:avLst/>
                <a:gdLst>
                  <a:gd name="T0" fmla="*/ 591 w 591"/>
                  <a:gd name="T1" fmla="*/ 969 h 1011"/>
                  <a:gd name="T2" fmla="*/ 591 w 591"/>
                  <a:gd name="T3" fmla="*/ 969 h 1011"/>
                  <a:gd name="T4" fmla="*/ 482 w 591"/>
                  <a:gd name="T5" fmla="*/ 969 h 1011"/>
                  <a:gd name="T6" fmla="*/ 445 w 591"/>
                  <a:gd name="T7" fmla="*/ 994 h 1011"/>
                  <a:gd name="T8" fmla="*/ 417 w 591"/>
                  <a:gd name="T9" fmla="*/ 988 h 1011"/>
                  <a:gd name="T10" fmla="*/ 378 w 591"/>
                  <a:gd name="T11" fmla="*/ 1011 h 1011"/>
                  <a:gd name="T12" fmla="*/ 361 w 591"/>
                  <a:gd name="T13" fmla="*/ 968 h 1011"/>
                  <a:gd name="T14" fmla="*/ 338 w 591"/>
                  <a:gd name="T15" fmla="*/ 948 h 1011"/>
                  <a:gd name="T16" fmla="*/ 329 w 591"/>
                  <a:gd name="T17" fmla="*/ 926 h 1011"/>
                  <a:gd name="T18" fmla="*/ 345 w 591"/>
                  <a:gd name="T19" fmla="*/ 857 h 1011"/>
                  <a:gd name="T20" fmla="*/ 1 w 591"/>
                  <a:gd name="T21" fmla="*/ 872 h 1011"/>
                  <a:gd name="T22" fmla="*/ 0 w 591"/>
                  <a:gd name="T23" fmla="*/ 874 h 1011"/>
                  <a:gd name="T24" fmla="*/ 15 w 591"/>
                  <a:gd name="T25" fmla="*/ 857 h 1011"/>
                  <a:gd name="T26" fmla="*/ 0 w 591"/>
                  <a:gd name="T27" fmla="*/ 817 h 1011"/>
                  <a:gd name="T28" fmla="*/ 22 w 591"/>
                  <a:gd name="T29" fmla="*/ 809 h 1011"/>
                  <a:gd name="T30" fmla="*/ 27 w 591"/>
                  <a:gd name="T31" fmla="*/ 787 h 1011"/>
                  <a:gd name="T32" fmla="*/ 20 w 591"/>
                  <a:gd name="T33" fmla="*/ 765 h 1011"/>
                  <a:gd name="T34" fmla="*/ 37 w 591"/>
                  <a:gd name="T35" fmla="*/ 750 h 1011"/>
                  <a:gd name="T36" fmla="*/ 47 w 591"/>
                  <a:gd name="T37" fmla="*/ 697 h 1011"/>
                  <a:gd name="T38" fmla="*/ 94 w 591"/>
                  <a:gd name="T39" fmla="*/ 656 h 1011"/>
                  <a:gd name="T40" fmla="*/ 90 w 591"/>
                  <a:gd name="T41" fmla="*/ 631 h 1011"/>
                  <a:gd name="T42" fmla="*/ 103 w 591"/>
                  <a:gd name="T43" fmla="*/ 630 h 1011"/>
                  <a:gd name="T44" fmla="*/ 123 w 591"/>
                  <a:gd name="T45" fmla="*/ 590 h 1011"/>
                  <a:gd name="T46" fmla="*/ 87 w 591"/>
                  <a:gd name="T47" fmla="*/ 562 h 1011"/>
                  <a:gd name="T48" fmla="*/ 87 w 591"/>
                  <a:gd name="T49" fmla="*/ 543 h 1011"/>
                  <a:gd name="T50" fmla="*/ 74 w 591"/>
                  <a:gd name="T51" fmla="*/ 524 h 1011"/>
                  <a:gd name="T52" fmla="*/ 90 w 591"/>
                  <a:gd name="T53" fmla="*/ 513 h 1011"/>
                  <a:gd name="T54" fmla="*/ 75 w 591"/>
                  <a:gd name="T55" fmla="*/ 500 h 1011"/>
                  <a:gd name="T56" fmla="*/ 88 w 591"/>
                  <a:gd name="T57" fmla="*/ 466 h 1011"/>
                  <a:gd name="T58" fmla="*/ 71 w 591"/>
                  <a:gd name="T59" fmla="*/ 456 h 1011"/>
                  <a:gd name="T60" fmla="*/ 74 w 591"/>
                  <a:gd name="T61" fmla="*/ 448 h 1011"/>
                  <a:gd name="T62" fmla="*/ 72 w 591"/>
                  <a:gd name="T63" fmla="*/ 425 h 1011"/>
                  <a:gd name="T64" fmla="*/ 82 w 591"/>
                  <a:gd name="T65" fmla="*/ 413 h 1011"/>
                  <a:gd name="T66" fmla="*/ 79 w 591"/>
                  <a:gd name="T67" fmla="*/ 394 h 1011"/>
                  <a:gd name="T68" fmla="*/ 66 w 591"/>
                  <a:gd name="T69" fmla="*/ 385 h 1011"/>
                  <a:gd name="T70" fmla="*/ 74 w 591"/>
                  <a:gd name="T71" fmla="*/ 351 h 1011"/>
                  <a:gd name="T72" fmla="*/ 55 w 591"/>
                  <a:gd name="T73" fmla="*/ 335 h 1011"/>
                  <a:gd name="T74" fmla="*/ 68 w 591"/>
                  <a:gd name="T75" fmla="*/ 329 h 1011"/>
                  <a:gd name="T76" fmla="*/ 69 w 591"/>
                  <a:gd name="T77" fmla="*/ 319 h 1011"/>
                  <a:gd name="T78" fmla="*/ 54 w 591"/>
                  <a:gd name="T79" fmla="*/ 308 h 1011"/>
                  <a:gd name="T80" fmla="*/ 81 w 591"/>
                  <a:gd name="T81" fmla="*/ 284 h 1011"/>
                  <a:gd name="T82" fmla="*/ 87 w 591"/>
                  <a:gd name="T83" fmla="*/ 253 h 1011"/>
                  <a:gd name="T84" fmla="*/ 76 w 591"/>
                  <a:gd name="T85" fmla="*/ 243 h 1011"/>
                  <a:gd name="T86" fmla="*/ 111 w 591"/>
                  <a:gd name="T87" fmla="*/ 228 h 1011"/>
                  <a:gd name="T88" fmla="*/ 112 w 591"/>
                  <a:gd name="T89" fmla="*/ 218 h 1011"/>
                  <a:gd name="T90" fmla="*/ 97 w 591"/>
                  <a:gd name="T91" fmla="*/ 208 h 1011"/>
                  <a:gd name="T92" fmla="*/ 113 w 591"/>
                  <a:gd name="T93" fmla="*/ 196 h 1011"/>
                  <a:gd name="T94" fmla="*/ 119 w 591"/>
                  <a:gd name="T95" fmla="*/ 179 h 1011"/>
                  <a:gd name="T96" fmla="*/ 128 w 591"/>
                  <a:gd name="T97" fmla="*/ 180 h 1011"/>
                  <a:gd name="T98" fmla="*/ 128 w 591"/>
                  <a:gd name="T99" fmla="*/ 160 h 1011"/>
                  <a:gd name="T100" fmla="*/ 159 w 591"/>
                  <a:gd name="T101" fmla="*/ 148 h 1011"/>
                  <a:gd name="T102" fmla="*/ 154 w 591"/>
                  <a:gd name="T103" fmla="*/ 105 h 1011"/>
                  <a:gd name="T104" fmla="*/ 160 w 591"/>
                  <a:gd name="T105" fmla="*/ 83 h 1011"/>
                  <a:gd name="T106" fmla="*/ 176 w 591"/>
                  <a:gd name="T107" fmla="*/ 81 h 1011"/>
                  <a:gd name="T108" fmla="*/ 175 w 591"/>
                  <a:gd name="T109" fmla="*/ 64 h 1011"/>
                  <a:gd name="T110" fmla="*/ 208 w 591"/>
                  <a:gd name="T111" fmla="*/ 42 h 1011"/>
                  <a:gd name="T112" fmla="*/ 200 w 591"/>
                  <a:gd name="T113" fmla="*/ 21 h 1011"/>
                  <a:gd name="T114" fmla="*/ 560 w 591"/>
                  <a:gd name="T115" fmla="*/ 0 h 1011"/>
                  <a:gd name="T116" fmla="*/ 580 w 591"/>
                  <a:gd name="T117" fmla="*/ 21 h 1011"/>
                  <a:gd name="T118" fmla="*/ 591 w 591"/>
                  <a:gd name="T119" fmla="*/ 969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91" h="1011">
                    <a:moveTo>
                      <a:pt x="591" y="969"/>
                    </a:moveTo>
                    <a:lnTo>
                      <a:pt x="591" y="969"/>
                    </a:lnTo>
                    <a:lnTo>
                      <a:pt x="482" y="969"/>
                    </a:lnTo>
                    <a:lnTo>
                      <a:pt x="445" y="994"/>
                    </a:lnTo>
                    <a:lnTo>
                      <a:pt x="417" y="988"/>
                    </a:lnTo>
                    <a:lnTo>
                      <a:pt x="378" y="1011"/>
                    </a:lnTo>
                    <a:lnTo>
                      <a:pt x="361" y="968"/>
                    </a:lnTo>
                    <a:lnTo>
                      <a:pt x="338" y="948"/>
                    </a:lnTo>
                    <a:lnTo>
                      <a:pt x="329" y="926"/>
                    </a:lnTo>
                    <a:lnTo>
                      <a:pt x="345" y="857"/>
                    </a:lnTo>
                    <a:lnTo>
                      <a:pt x="1" y="872"/>
                    </a:lnTo>
                    <a:lnTo>
                      <a:pt x="0" y="874"/>
                    </a:lnTo>
                    <a:lnTo>
                      <a:pt x="15" y="857"/>
                    </a:lnTo>
                    <a:lnTo>
                      <a:pt x="0" y="817"/>
                    </a:lnTo>
                    <a:lnTo>
                      <a:pt x="22" y="809"/>
                    </a:lnTo>
                    <a:lnTo>
                      <a:pt x="27" y="787"/>
                    </a:lnTo>
                    <a:lnTo>
                      <a:pt x="20" y="765"/>
                    </a:lnTo>
                    <a:lnTo>
                      <a:pt x="37" y="750"/>
                    </a:lnTo>
                    <a:lnTo>
                      <a:pt x="47" y="697"/>
                    </a:lnTo>
                    <a:lnTo>
                      <a:pt x="94" y="656"/>
                    </a:lnTo>
                    <a:lnTo>
                      <a:pt x="90" y="631"/>
                    </a:lnTo>
                    <a:lnTo>
                      <a:pt x="103" y="630"/>
                    </a:lnTo>
                    <a:lnTo>
                      <a:pt x="123" y="590"/>
                    </a:lnTo>
                    <a:lnTo>
                      <a:pt x="87" y="562"/>
                    </a:lnTo>
                    <a:lnTo>
                      <a:pt x="87" y="543"/>
                    </a:lnTo>
                    <a:lnTo>
                      <a:pt x="74" y="524"/>
                    </a:lnTo>
                    <a:lnTo>
                      <a:pt x="90" y="513"/>
                    </a:lnTo>
                    <a:lnTo>
                      <a:pt x="75" y="500"/>
                    </a:lnTo>
                    <a:lnTo>
                      <a:pt x="88" y="466"/>
                    </a:lnTo>
                    <a:lnTo>
                      <a:pt x="71" y="456"/>
                    </a:lnTo>
                    <a:lnTo>
                      <a:pt x="74" y="448"/>
                    </a:lnTo>
                    <a:lnTo>
                      <a:pt x="72" y="425"/>
                    </a:lnTo>
                    <a:lnTo>
                      <a:pt x="82" y="413"/>
                    </a:lnTo>
                    <a:lnTo>
                      <a:pt x="79" y="394"/>
                    </a:lnTo>
                    <a:lnTo>
                      <a:pt x="66" y="385"/>
                    </a:lnTo>
                    <a:lnTo>
                      <a:pt x="74" y="351"/>
                    </a:lnTo>
                    <a:lnTo>
                      <a:pt x="55" y="335"/>
                    </a:lnTo>
                    <a:lnTo>
                      <a:pt x="68" y="329"/>
                    </a:lnTo>
                    <a:lnTo>
                      <a:pt x="69" y="319"/>
                    </a:lnTo>
                    <a:lnTo>
                      <a:pt x="54" y="308"/>
                    </a:lnTo>
                    <a:lnTo>
                      <a:pt x="81" y="284"/>
                    </a:lnTo>
                    <a:lnTo>
                      <a:pt x="87" y="253"/>
                    </a:lnTo>
                    <a:lnTo>
                      <a:pt x="76" y="243"/>
                    </a:lnTo>
                    <a:lnTo>
                      <a:pt x="111" y="228"/>
                    </a:lnTo>
                    <a:lnTo>
                      <a:pt x="112" y="218"/>
                    </a:lnTo>
                    <a:lnTo>
                      <a:pt x="97" y="208"/>
                    </a:lnTo>
                    <a:lnTo>
                      <a:pt x="113" y="196"/>
                    </a:lnTo>
                    <a:lnTo>
                      <a:pt x="119" y="179"/>
                    </a:lnTo>
                    <a:lnTo>
                      <a:pt x="128" y="180"/>
                    </a:lnTo>
                    <a:lnTo>
                      <a:pt x="128" y="160"/>
                    </a:lnTo>
                    <a:lnTo>
                      <a:pt x="159" y="148"/>
                    </a:lnTo>
                    <a:lnTo>
                      <a:pt x="154" y="105"/>
                    </a:lnTo>
                    <a:lnTo>
                      <a:pt x="160" y="83"/>
                    </a:lnTo>
                    <a:lnTo>
                      <a:pt x="176" y="81"/>
                    </a:lnTo>
                    <a:lnTo>
                      <a:pt x="175" y="64"/>
                    </a:lnTo>
                    <a:lnTo>
                      <a:pt x="208" y="42"/>
                    </a:lnTo>
                    <a:lnTo>
                      <a:pt x="200" y="21"/>
                    </a:lnTo>
                    <a:lnTo>
                      <a:pt x="560" y="0"/>
                    </a:lnTo>
                    <a:lnTo>
                      <a:pt x="580" y="21"/>
                    </a:lnTo>
                    <a:lnTo>
                      <a:pt x="591" y="969"/>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8" name="Freeform 97">
                <a:extLst>
                  <a:ext uri="{FF2B5EF4-FFF2-40B4-BE49-F238E27FC236}">
                    <a16:creationId xmlns:a16="http://schemas.microsoft.com/office/drawing/2014/main" id="{1AB8523F-DAD3-7D80-EC20-A9228B3D3F91}"/>
                  </a:ext>
                </a:extLst>
              </p:cNvPr>
              <p:cNvSpPr>
                <a:spLocks/>
              </p:cNvSpPr>
              <p:nvPr/>
            </p:nvSpPr>
            <p:spPr bwMode="auto">
              <a:xfrm>
                <a:off x="2256" y="1569"/>
                <a:ext cx="446" cy="301"/>
              </a:xfrm>
              <a:custGeom>
                <a:avLst/>
                <a:gdLst>
                  <a:gd name="T0" fmla="*/ 1085 w 1161"/>
                  <a:gd name="T1" fmla="*/ 60 h 779"/>
                  <a:gd name="T2" fmla="*/ 1085 w 1161"/>
                  <a:gd name="T3" fmla="*/ 60 h 779"/>
                  <a:gd name="T4" fmla="*/ 58 w 1161"/>
                  <a:gd name="T5" fmla="*/ 0 h 779"/>
                  <a:gd name="T6" fmla="*/ 0 w 1161"/>
                  <a:gd name="T7" fmla="*/ 611 h 779"/>
                  <a:gd name="T8" fmla="*/ 843 w 1161"/>
                  <a:gd name="T9" fmla="*/ 668 h 779"/>
                  <a:gd name="T10" fmla="*/ 843 w 1161"/>
                  <a:gd name="T11" fmla="*/ 668 h 779"/>
                  <a:gd name="T12" fmla="*/ 859 w 1161"/>
                  <a:gd name="T13" fmla="*/ 686 h 779"/>
                  <a:gd name="T14" fmla="*/ 915 w 1161"/>
                  <a:gd name="T15" fmla="*/ 717 h 779"/>
                  <a:gd name="T16" fmla="*/ 927 w 1161"/>
                  <a:gd name="T17" fmla="*/ 716 h 779"/>
                  <a:gd name="T18" fmla="*/ 940 w 1161"/>
                  <a:gd name="T19" fmla="*/ 700 h 779"/>
                  <a:gd name="T20" fmla="*/ 1031 w 1161"/>
                  <a:gd name="T21" fmla="*/ 701 h 779"/>
                  <a:gd name="T22" fmla="*/ 1049 w 1161"/>
                  <a:gd name="T23" fmla="*/ 720 h 779"/>
                  <a:gd name="T24" fmla="*/ 1114 w 1161"/>
                  <a:gd name="T25" fmla="*/ 744 h 779"/>
                  <a:gd name="T26" fmla="*/ 1126 w 1161"/>
                  <a:gd name="T27" fmla="*/ 775 h 779"/>
                  <a:gd name="T28" fmla="*/ 1147 w 1161"/>
                  <a:gd name="T29" fmla="*/ 779 h 779"/>
                  <a:gd name="T30" fmla="*/ 1148 w 1161"/>
                  <a:gd name="T31" fmla="*/ 769 h 779"/>
                  <a:gd name="T32" fmla="*/ 1138 w 1161"/>
                  <a:gd name="T33" fmla="*/ 755 h 779"/>
                  <a:gd name="T34" fmla="*/ 1142 w 1161"/>
                  <a:gd name="T35" fmla="*/ 750 h 779"/>
                  <a:gd name="T36" fmla="*/ 1124 w 1161"/>
                  <a:gd name="T37" fmla="*/ 731 h 779"/>
                  <a:gd name="T38" fmla="*/ 1146 w 1161"/>
                  <a:gd name="T39" fmla="*/ 676 h 779"/>
                  <a:gd name="T40" fmla="*/ 1145 w 1161"/>
                  <a:gd name="T41" fmla="*/ 676 h 779"/>
                  <a:gd name="T42" fmla="*/ 1154 w 1161"/>
                  <a:gd name="T43" fmla="*/ 650 h 779"/>
                  <a:gd name="T44" fmla="*/ 1150 w 1161"/>
                  <a:gd name="T45" fmla="*/ 631 h 779"/>
                  <a:gd name="T46" fmla="*/ 1136 w 1161"/>
                  <a:gd name="T47" fmla="*/ 628 h 779"/>
                  <a:gd name="T48" fmla="*/ 1139 w 1161"/>
                  <a:gd name="T49" fmla="*/ 623 h 779"/>
                  <a:gd name="T50" fmla="*/ 1135 w 1161"/>
                  <a:gd name="T51" fmla="*/ 616 h 779"/>
                  <a:gd name="T52" fmla="*/ 1141 w 1161"/>
                  <a:gd name="T53" fmla="*/ 614 h 779"/>
                  <a:gd name="T54" fmla="*/ 1143 w 1161"/>
                  <a:gd name="T55" fmla="*/ 598 h 779"/>
                  <a:gd name="T56" fmla="*/ 1133 w 1161"/>
                  <a:gd name="T57" fmla="*/ 584 h 779"/>
                  <a:gd name="T58" fmla="*/ 1133 w 1161"/>
                  <a:gd name="T59" fmla="*/ 571 h 779"/>
                  <a:gd name="T60" fmla="*/ 1155 w 1161"/>
                  <a:gd name="T61" fmla="*/ 571 h 779"/>
                  <a:gd name="T62" fmla="*/ 1161 w 1161"/>
                  <a:gd name="T63" fmla="*/ 196 h 779"/>
                  <a:gd name="T64" fmla="*/ 1149 w 1161"/>
                  <a:gd name="T65" fmla="*/ 180 h 779"/>
                  <a:gd name="T66" fmla="*/ 1126 w 1161"/>
                  <a:gd name="T67" fmla="*/ 171 h 779"/>
                  <a:gd name="T68" fmla="*/ 1102 w 1161"/>
                  <a:gd name="T69" fmla="*/ 133 h 779"/>
                  <a:gd name="T70" fmla="*/ 1106 w 1161"/>
                  <a:gd name="T71" fmla="*/ 121 h 779"/>
                  <a:gd name="T72" fmla="*/ 1132 w 1161"/>
                  <a:gd name="T73" fmla="*/ 102 h 779"/>
                  <a:gd name="T74" fmla="*/ 1144 w 1161"/>
                  <a:gd name="T75" fmla="*/ 82 h 779"/>
                  <a:gd name="T76" fmla="*/ 1148 w 1161"/>
                  <a:gd name="T77" fmla="*/ 61 h 779"/>
                  <a:gd name="T78" fmla="*/ 1085 w 1161"/>
                  <a:gd name="T79" fmla="*/ 60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61" h="779">
                    <a:moveTo>
                      <a:pt x="1085" y="60"/>
                    </a:moveTo>
                    <a:lnTo>
                      <a:pt x="1085" y="60"/>
                    </a:lnTo>
                    <a:lnTo>
                      <a:pt x="58" y="0"/>
                    </a:lnTo>
                    <a:lnTo>
                      <a:pt x="0" y="611"/>
                    </a:lnTo>
                    <a:lnTo>
                      <a:pt x="843" y="668"/>
                    </a:lnTo>
                    <a:lnTo>
                      <a:pt x="843" y="668"/>
                    </a:lnTo>
                    <a:lnTo>
                      <a:pt x="859" y="686"/>
                    </a:lnTo>
                    <a:lnTo>
                      <a:pt x="915" y="717"/>
                    </a:lnTo>
                    <a:lnTo>
                      <a:pt x="927" y="716"/>
                    </a:lnTo>
                    <a:lnTo>
                      <a:pt x="940" y="700"/>
                    </a:lnTo>
                    <a:lnTo>
                      <a:pt x="1031" y="701"/>
                    </a:lnTo>
                    <a:lnTo>
                      <a:pt x="1049" y="720"/>
                    </a:lnTo>
                    <a:lnTo>
                      <a:pt x="1114" y="744"/>
                    </a:lnTo>
                    <a:lnTo>
                      <a:pt x="1126" y="775"/>
                    </a:lnTo>
                    <a:lnTo>
                      <a:pt x="1147" y="779"/>
                    </a:lnTo>
                    <a:lnTo>
                      <a:pt x="1148" y="769"/>
                    </a:lnTo>
                    <a:lnTo>
                      <a:pt x="1138" y="755"/>
                    </a:lnTo>
                    <a:lnTo>
                      <a:pt x="1142" y="750"/>
                    </a:lnTo>
                    <a:lnTo>
                      <a:pt x="1124" y="731"/>
                    </a:lnTo>
                    <a:lnTo>
                      <a:pt x="1146" y="676"/>
                    </a:lnTo>
                    <a:lnTo>
                      <a:pt x="1145" y="676"/>
                    </a:lnTo>
                    <a:lnTo>
                      <a:pt x="1154" y="650"/>
                    </a:lnTo>
                    <a:lnTo>
                      <a:pt x="1150" y="631"/>
                    </a:lnTo>
                    <a:lnTo>
                      <a:pt x="1136" y="628"/>
                    </a:lnTo>
                    <a:lnTo>
                      <a:pt x="1139" y="623"/>
                    </a:lnTo>
                    <a:lnTo>
                      <a:pt x="1135" y="616"/>
                    </a:lnTo>
                    <a:lnTo>
                      <a:pt x="1141" y="614"/>
                    </a:lnTo>
                    <a:lnTo>
                      <a:pt x="1143" y="598"/>
                    </a:lnTo>
                    <a:lnTo>
                      <a:pt x="1133" y="584"/>
                    </a:lnTo>
                    <a:lnTo>
                      <a:pt x="1133" y="571"/>
                    </a:lnTo>
                    <a:lnTo>
                      <a:pt x="1155" y="571"/>
                    </a:lnTo>
                    <a:lnTo>
                      <a:pt x="1161" y="196"/>
                    </a:lnTo>
                    <a:lnTo>
                      <a:pt x="1149" y="180"/>
                    </a:lnTo>
                    <a:lnTo>
                      <a:pt x="1126" y="171"/>
                    </a:lnTo>
                    <a:lnTo>
                      <a:pt x="1102" y="133"/>
                    </a:lnTo>
                    <a:lnTo>
                      <a:pt x="1106" y="121"/>
                    </a:lnTo>
                    <a:lnTo>
                      <a:pt x="1132" y="102"/>
                    </a:lnTo>
                    <a:lnTo>
                      <a:pt x="1144" y="82"/>
                    </a:lnTo>
                    <a:lnTo>
                      <a:pt x="1148" y="61"/>
                    </a:lnTo>
                    <a:lnTo>
                      <a:pt x="1085" y="60"/>
                    </a:lnTo>
                    <a:close/>
                  </a:path>
                </a:pathLst>
              </a:custGeom>
              <a:solidFill>
                <a:srgbClr val="5F9E5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9" name="Freeform 98">
                <a:extLst>
                  <a:ext uri="{FF2B5EF4-FFF2-40B4-BE49-F238E27FC236}">
                    <a16:creationId xmlns:a16="http://schemas.microsoft.com/office/drawing/2014/main" id="{2D81D579-2E83-89B2-2E9E-82508A95FEE2}"/>
                  </a:ext>
                </a:extLst>
              </p:cNvPr>
              <p:cNvSpPr>
                <a:spLocks/>
              </p:cNvSpPr>
              <p:nvPr/>
            </p:nvSpPr>
            <p:spPr bwMode="auto">
              <a:xfrm>
                <a:off x="2256" y="1569"/>
                <a:ext cx="446" cy="301"/>
              </a:xfrm>
              <a:custGeom>
                <a:avLst/>
                <a:gdLst>
                  <a:gd name="T0" fmla="*/ 1085 w 1161"/>
                  <a:gd name="T1" fmla="*/ 60 h 779"/>
                  <a:gd name="T2" fmla="*/ 1085 w 1161"/>
                  <a:gd name="T3" fmla="*/ 60 h 779"/>
                  <a:gd name="T4" fmla="*/ 58 w 1161"/>
                  <a:gd name="T5" fmla="*/ 0 h 779"/>
                  <a:gd name="T6" fmla="*/ 0 w 1161"/>
                  <a:gd name="T7" fmla="*/ 611 h 779"/>
                  <a:gd name="T8" fmla="*/ 843 w 1161"/>
                  <a:gd name="T9" fmla="*/ 668 h 779"/>
                  <a:gd name="T10" fmla="*/ 843 w 1161"/>
                  <a:gd name="T11" fmla="*/ 668 h 779"/>
                  <a:gd name="T12" fmla="*/ 859 w 1161"/>
                  <a:gd name="T13" fmla="*/ 686 h 779"/>
                  <a:gd name="T14" fmla="*/ 915 w 1161"/>
                  <a:gd name="T15" fmla="*/ 717 h 779"/>
                  <a:gd name="T16" fmla="*/ 927 w 1161"/>
                  <a:gd name="T17" fmla="*/ 716 h 779"/>
                  <a:gd name="T18" fmla="*/ 940 w 1161"/>
                  <a:gd name="T19" fmla="*/ 700 h 779"/>
                  <a:gd name="T20" fmla="*/ 1031 w 1161"/>
                  <a:gd name="T21" fmla="*/ 701 h 779"/>
                  <a:gd name="T22" fmla="*/ 1049 w 1161"/>
                  <a:gd name="T23" fmla="*/ 720 h 779"/>
                  <a:gd name="T24" fmla="*/ 1114 w 1161"/>
                  <a:gd name="T25" fmla="*/ 744 h 779"/>
                  <a:gd name="T26" fmla="*/ 1126 w 1161"/>
                  <a:gd name="T27" fmla="*/ 775 h 779"/>
                  <a:gd name="T28" fmla="*/ 1147 w 1161"/>
                  <a:gd name="T29" fmla="*/ 779 h 779"/>
                  <a:gd name="T30" fmla="*/ 1148 w 1161"/>
                  <a:gd name="T31" fmla="*/ 769 h 779"/>
                  <a:gd name="T32" fmla="*/ 1138 w 1161"/>
                  <a:gd name="T33" fmla="*/ 755 h 779"/>
                  <a:gd name="T34" fmla="*/ 1142 w 1161"/>
                  <a:gd name="T35" fmla="*/ 750 h 779"/>
                  <a:gd name="T36" fmla="*/ 1124 w 1161"/>
                  <a:gd name="T37" fmla="*/ 731 h 779"/>
                  <a:gd name="T38" fmla="*/ 1146 w 1161"/>
                  <a:gd name="T39" fmla="*/ 676 h 779"/>
                  <a:gd name="T40" fmla="*/ 1145 w 1161"/>
                  <a:gd name="T41" fmla="*/ 676 h 779"/>
                  <a:gd name="T42" fmla="*/ 1154 w 1161"/>
                  <a:gd name="T43" fmla="*/ 650 h 779"/>
                  <a:gd name="T44" fmla="*/ 1150 w 1161"/>
                  <a:gd name="T45" fmla="*/ 631 h 779"/>
                  <a:gd name="T46" fmla="*/ 1136 w 1161"/>
                  <a:gd name="T47" fmla="*/ 628 h 779"/>
                  <a:gd name="T48" fmla="*/ 1139 w 1161"/>
                  <a:gd name="T49" fmla="*/ 623 h 779"/>
                  <a:gd name="T50" fmla="*/ 1135 w 1161"/>
                  <a:gd name="T51" fmla="*/ 616 h 779"/>
                  <a:gd name="T52" fmla="*/ 1141 w 1161"/>
                  <a:gd name="T53" fmla="*/ 614 h 779"/>
                  <a:gd name="T54" fmla="*/ 1143 w 1161"/>
                  <a:gd name="T55" fmla="*/ 598 h 779"/>
                  <a:gd name="T56" fmla="*/ 1133 w 1161"/>
                  <a:gd name="T57" fmla="*/ 584 h 779"/>
                  <a:gd name="T58" fmla="*/ 1133 w 1161"/>
                  <a:gd name="T59" fmla="*/ 571 h 779"/>
                  <a:gd name="T60" fmla="*/ 1155 w 1161"/>
                  <a:gd name="T61" fmla="*/ 571 h 779"/>
                  <a:gd name="T62" fmla="*/ 1161 w 1161"/>
                  <a:gd name="T63" fmla="*/ 196 h 779"/>
                  <a:gd name="T64" fmla="*/ 1149 w 1161"/>
                  <a:gd name="T65" fmla="*/ 180 h 779"/>
                  <a:gd name="T66" fmla="*/ 1126 w 1161"/>
                  <a:gd name="T67" fmla="*/ 171 h 779"/>
                  <a:gd name="T68" fmla="*/ 1102 w 1161"/>
                  <a:gd name="T69" fmla="*/ 133 h 779"/>
                  <a:gd name="T70" fmla="*/ 1106 w 1161"/>
                  <a:gd name="T71" fmla="*/ 121 h 779"/>
                  <a:gd name="T72" fmla="*/ 1132 w 1161"/>
                  <a:gd name="T73" fmla="*/ 102 h 779"/>
                  <a:gd name="T74" fmla="*/ 1144 w 1161"/>
                  <a:gd name="T75" fmla="*/ 82 h 779"/>
                  <a:gd name="T76" fmla="*/ 1148 w 1161"/>
                  <a:gd name="T77" fmla="*/ 61 h 779"/>
                  <a:gd name="T78" fmla="*/ 1085 w 1161"/>
                  <a:gd name="T79" fmla="*/ 60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61" h="779">
                    <a:moveTo>
                      <a:pt x="1085" y="60"/>
                    </a:moveTo>
                    <a:lnTo>
                      <a:pt x="1085" y="60"/>
                    </a:lnTo>
                    <a:lnTo>
                      <a:pt x="58" y="0"/>
                    </a:lnTo>
                    <a:lnTo>
                      <a:pt x="0" y="611"/>
                    </a:lnTo>
                    <a:lnTo>
                      <a:pt x="843" y="668"/>
                    </a:lnTo>
                    <a:lnTo>
                      <a:pt x="843" y="668"/>
                    </a:lnTo>
                    <a:lnTo>
                      <a:pt x="859" y="686"/>
                    </a:lnTo>
                    <a:lnTo>
                      <a:pt x="915" y="717"/>
                    </a:lnTo>
                    <a:lnTo>
                      <a:pt x="927" y="716"/>
                    </a:lnTo>
                    <a:lnTo>
                      <a:pt x="940" y="700"/>
                    </a:lnTo>
                    <a:lnTo>
                      <a:pt x="1031" y="701"/>
                    </a:lnTo>
                    <a:lnTo>
                      <a:pt x="1049" y="720"/>
                    </a:lnTo>
                    <a:lnTo>
                      <a:pt x="1114" y="744"/>
                    </a:lnTo>
                    <a:lnTo>
                      <a:pt x="1126" y="775"/>
                    </a:lnTo>
                    <a:lnTo>
                      <a:pt x="1147" y="779"/>
                    </a:lnTo>
                    <a:lnTo>
                      <a:pt x="1148" y="769"/>
                    </a:lnTo>
                    <a:lnTo>
                      <a:pt x="1138" y="755"/>
                    </a:lnTo>
                    <a:lnTo>
                      <a:pt x="1142" y="750"/>
                    </a:lnTo>
                    <a:lnTo>
                      <a:pt x="1124" y="731"/>
                    </a:lnTo>
                    <a:lnTo>
                      <a:pt x="1146" y="676"/>
                    </a:lnTo>
                    <a:lnTo>
                      <a:pt x="1145" y="676"/>
                    </a:lnTo>
                    <a:lnTo>
                      <a:pt x="1154" y="650"/>
                    </a:lnTo>
                    <a:lnTo>
                      <a:pt x="1150" y="631"/>
                    </a:lnTo>
                    <a:lnTo>
                      <a:pt x="1136" y="628"/>
                    </a:lnTo>
                    <a:lnTo>
                      <a:pt x="1139" y="623"/>
                    </a:lnTo>
                    <a:lnTo>
                      <a:pt x="1135" y="616"/>
                    </a:lnTo>
                    <a:lnTo>
                      <a:pt x="1141" y="614"/>
                    </a:lnTo>
                    <a:lnTo>
                      <a:pt x="1143" y="598"/>
                    </a:lnTo>
                    <a:lnTo>
                      <a:pt x="1133" y="584"/>
                    </a:lnTo>
                    <a:lnTo>
                      <a:pt x="1133" y="571"/>
                    </a:lnTo>
                    <a:lnTo>
                      <a:pt x="1155" y="571"/>
                    </a:lnTo>
                    <a:lnTo>
                      <a:pt x="1161" y="196"/>
                    </a:lnTo>
                    <a:lnTo>
                      <a:pt x="1149" y="180"/>
                    </a:lnTo>
                    <a:lnTo>
                      <a:pt x="1126" y="171"/>
                    </a:lnTo>
                    <a:lnTo>
                      <a:pt x="1102" y="133"/>
                    </a:lnTo>
                    <a:lnTo>
                      <a:pt x="1106" y="121"/>
                    </a:lnTo>
                    <a:lnTo>
                      <a:pt x="1132" y="102"/>
                    </a:lnTo>
                    <a:lnTo>
                      <a:pt x="1144" y="82"/>
                    </a:lnTo>
                    <a:lnTo>
                      <a:pt x="1148" y="61"/>
                    </a:lnTo>
                    <a:lnTo>
                      <a:pt x="1085" y="6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0" name="Freeform 99">
                <a:extLst>
                  <a:ext uri="{FF2B5EF4-FFF2-40B4-BE49-F238E27FC236}">
                    <a16:creationId xmlns:a16="http://schemas.microsoft.com/office/drawing/2014/main" id="{83D93E78-8181-2FEC-ABF4-B732E124D222}"/>
                  </a:ext>
                </a:extLst>
              </p:cNvPr>
              <p:cNvSpPr>
                <a:spLocks/>
              </p:cNvSpPr>
              <p:nvPr/>
            </p:nvSpPr>
            <p:spPr bwMode="auto">
              <a:xfrm>
                <a:off x="1485" y="1213"/>
                <a:ext cx="382" cy="618"/>
              </a:xfrm>
              <a:custGeom>
                <a:avLst/>
                <a:gdLst>
                  <a:gd name="T0" fmla="*/ 96 w 993"/>
                  <a:gd name="T1" fmla="*/ 1438 h 1600"/>
                  <a:gd name="T2" fmla="*/ 905 w 993"/>
                  <a:gd name="T3" fmla="*/ 1600 h 1600"/>
                  <a:gd name="T4" fmla="*/ 974 w 993"/>
                  <a:gd name="T5" fmla="*/ 1062 h 1600"/>
                  <a:gd name="T6" fmla="*/ 957 w 993"/>
                  <a:gd name="T7" fmla="*/ 1023 h 1600"/>
                  <a:gd name="T8" fmla="*/ 941 w 993"/>
                  <a:gd name="T9" fmla="*/ 1039 h 1600"/>
                  <a:gd name="T10" fmla="*/ 934 w 993"/>
                  <a:gd name="T11" fmla="*/ 1064 h 1600"/>
                  <a:gd name="T12" fmla="*/ 884 w 993"/>
                  <a:gd name="T13" fmla="*/ 1059 h 1600"/>
                  <a:gd name="T14" fmla="*/ 843 w 993"/>
                  <a:gd name="T15" fmla="*/ 1050 h 1600"/>
                  <a:gd name="T16" fmla="*/ 807 w 993"/>
                  <a:gd name="T17" fmla="*/ 1043 h 1600"/>
                  <a:gd name="T18" fmla="*/ 755 w 993"/>
                  <a:gd name="T19" fmla="*/ 1039 h 1600"/>
                  <a:gd name="T20" fmla="*/ 730 w 993"/>
                  <a:gd name="T21" fmla="*/ 1051 h 1600"/>
                  <a:gd name="T22" fmla="*/ 727 w 993"/>
                  <a:gd name="T23" fmla="*/ 1064 h 1600"/>
                  <a:gd name="T24" fmla="*/ 709 w 993"/>
                  <a:gd name="T25" fmla="*/ 1025 h 1600"/>
                  <a:gd name="T26" fmla="*/ 706 w 993"/>
                  <a:gd name="T27" fmla="*/ 999 h 1600"/>
                  <a:gd name="T28" fmla="*/ 684 w 993"/>
                  <a:gd name="T29" fmla="*/ 960 h 1600"/>
                  <a:gd name="T30" fmla="*/ 658 w 993"/>
                  <a:gd name="T31" fmla="*/ 945 h 1600"/>
                  <a:gd name="T32" fmla="*/ 661 w 993"/>
                  <a:gd name="T33" fmla="*/ 923 h 1600"/>
                  <a:gd name="T34" fmla="*/ 659 w 993"/>
                  <a:gd name="T35" fmla="*/ 890 h 1600"/>
                  <a:gd name="T36" fmla="*/ 648 w 993"/>
                  <a:gd name="T37" fmla="*/ 869 h 1600"/>
                  <a:gd name="T38" fmla="*/ 638 w 993"/>
                  <a:gd name="T39" fmla="*/ 830 h 1600"/>
                  <a:gd name="T40" fmla="*/ 638 w 993"/>
                  <a:gd name="T41" fmla="*/ 804 h 1600"/>
                  <a:gd name="T42" fmla="*/ 635 w 993"/>
                  <a:gd name="T43" fmla="*/ 782 h 1600"/>
                  <a:gd name="T44" fmla="*/ 608 w 993"/>
                  <a:gd name="T45" fmla="*/ 767 h 1600"/>
                  <a:gd name="T46" fmla="*/ 572 w 993"/>
                  <a:gd name="T47" fmla="*/ 783 h 1600"/>
                  <a:gd name="T48" fmla="*/ 540 w 993"/>
                  <a:gd name="T49" fmla="*/ 772 h 1600"/>
                  <a:gd name="T50" fmla="*/ 540 w 993"/>
                  <a:gd name="T51" fmla="*/ 741 h 1600"/>
                  <a:gd name="T52" fmla="*/ 563 w 993"/>
                  <a:gd name="T53" fmla="*/ 707 h 1600"/>
                  <a:gd name="T54" fmla="*/ 565 w 993"/>
                  <a:gd name="T55" fmla="*/ 686 h 1600"/>
                  <a:gd name="T56" fmla="*/ 563 w 993"/>
                  <a:gd name="T57" fmla="*/ 660 h 1600"/>
                  <a:gd name="T58" fmla="*/ 569 w 993"/>
                  <a:gd name="T59" fmla="*/ 645 h 1600"/>
                  <a:gd name="T60" fmla="*/ 589 w 993"/>
                  <a:gd name="T61" fmla="*/ 593 h 1600"/>
                  <a:gd name="T62" fmla="*/ 597 w 993"/>
                  <a:gd name="T63" fmla="*/ 577 h 1600"/>
                  <a:gd name="T64" fmla="*/ 567 w 993"/>
                  <a:gd name="T65" fmla="*/ 548 h 1600"/>
                  <a:gd name="T66" fmla="*/ 565 w 993"/>
                  <a:gd name="T67" fmla="*/ 531 h 1600"/>
                  <a:gd name="T68" fmla="*/ 544 w 993"/>
                  <a:gd name="T69" fmla="*/ 527 h 1600"/>
                  <a:gd name="T70" fmla="*/ 529 w 993"/>
                  <a:gd name="T71" fmla="*/ 497 h 1600"/>
                  <a:gd name="T72" fmla="*/ 516 w 993"/>
                  <a:gd name="T73" fmla="*/ 463 h 1600"/>
                  <a:gd name="T74" fmla="*/ 467 w 993"/>
                  <a:gd name="T75" fmla="*/ 387 h 1600"/>
                  <a:gd name="T76" fmla="*/ 441 w 993"/>
                  <a:gd name="T77" fmla="*/ 352 h 1600"/>
                  <a:gd name="T78" fmla="*/ 444 w 993"/>
                  <a:gd name="T79" fmla="*/ 327 h 1600"/>
                  <a:gd name="T80" fmla="*/ 453 w 993"/>
                  <a:gd name="T81" fmla="*/ 297 h 1600"/>
                  <a:gd name="T82" fmla="*/ 465 w 993"/>
                  <a:gd name="T83" fmla="*/ 31 h 1600"/>
                  <a:gd name="T84" fmla="*/ 206 w 993"/>
                  <a:gd name="T85" fmla="*/ 525 h 1600"/>
                  <a:gd name="T86" fmla="*/ 204 w 993"/>
                  <a:gd name="T87" fmla="*/ 584 h 1600"/>
                  <a:gd name="T88" fmla="*/ 248 w 993"/>
                  <a:gd name="T89" fmla="*/ 665 h 1600"/>
                  <a:gd name="T90" fmla="*/ 214 w 993"/>
                  <a:gd name="T91" fmla="*/ 744 h 1600"/>
                  <a:gd name="T92" fmla="*/ 172 w 993"/>
                  <a:gd name="T93" fmla="*/ 806 h 1600"/>
                  <a:gd name="T94" fmla="*/ 154 w 993"/>
                  <a:gd name="T95" fmla="*/ 843 h 1600"/>
                  <a:gd name="T96" fmla="*/ 91 w 993"/>
                  <a:gd name="T97" fmla="*/ 903 h 1600"/>
                  <a:gd name="T98" fmla="*/ 114 w 993"/>
                  <a:gd name="T99" fmla="*/ 954 h 1600"/>
                  <a:gd name="T100" fmla="*/ 107 w 993"/>
                  <a:gd name="T101" fmla="*/ 991 h 1600"/>
                  <a:gd name="T102" fmla="*/ 88 w 993"/>
                  <a:gd name="T103" fmla="*/ 1043 h 1600"/>
                  <a:gd name="T104" fmla="*/ 96 w 993"/>
                  <a:gd name="T105" fmla="*/ 1438 h 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93" h="1600">
                    <a:moveTo>
                      <a:pt x="96" y="1438"/>
                    </a:moveTo>
                    <a:lnTo>
                      <a:pt x="96" y="1438"/>
                    </a:lnTo>
                    <a:lnTo>
                      <a:pt x="449" y="1515"/>
                    </a:lnTo>
                    <a:lnTo>
                      <a:pt x="905" y="1600"/>
                    </a:lnTo>
                    <a:lnTo>
                      <a:pt x="993" y="1085"/>
                    </a:lnTo>
                    <a:lnTo>
                      <a:pt x="974" y="1062"/>
                    </a:lnTo>
                    <a:lnTo>
                      <a:pt x="965" y="1029"/>
                    </a:lnTo>
                    <a:lnTo>
                      <a:pt x="957" y="1023"/>
                    </a:lnTo>
                    <a:lnTo>
                      <a:pt x="940" y="1030"/>
                    </a:lnTo>
                    <a:lnTo>
                      <a:pt x="941" y="1039"/>
                    </a:lnTo>
                    <a:lnTo>
                      <a:pt x="930" y="1050"/>
                    </a:lnTo>
                    <a:lnTo>
                      <a:pt x="934" y="1064"/>
                    </a:lnTo>
                    <a:lnTo>
                      <a:pt x="905" y="1054"/>
                    </a:lnTo>
                    <a:lnTo>
                      <a:pt x="884" y="1059"/>
                    </a:lnTo>
                    <a:lnTo>
                      <a:pt x="875" y="1049"/>
                    </a:lnTo>
                    <a:lnTo>
                      <a:pt x="843" y="1050"/>
                    </a:lnTo>
                    <a:lnTo>
                      <a:pt x="821" y="1038"/>
                    </a:lnTo>
                    <a:lnTo>
                      <a:pt x="807" y="1043"/>
                    </a:lnTo>
                    <a:lnTo>
                      <a:pt x="796" y="1058"/>
                    </a:lnTo>
                    <a:lnTo>
                      <a:pt x="755" y="1039"/>
                    </a:lnTo>
                    <a:lnTo>
                      <a:pt x="743" y="1041"/>
                    </a:lnTo>
                    <a:lnTo>
                      <a:pt x="730" y="1051"/>
                    </a:lnTo>
                    <a:lnTo>
                      <a:pt x="731" y="1061"/>
                    </a:lnTo>
                    <a:lnTo>
                      <a:pt x="727" y="1064"/>
                    </a:lnTo>
                    <a:lnTo>
                      <a:pt x="706" y="1040"/>
                    </a:lnTo>
                    <a:lnTo>
                      <a:pt x="709" y="1025"/>
                    </a:lnTo>
                    <a:lnTo>
                      <a:pt x="701" y="1009"/>
                    </a:lnTo>
                    <a:lnTo>
                      <a:pt x="706" y="999"/>
                    </a:lnTo>
                    <a:lnTo>
                      <a:pt x="697" y="971"/>
                    </a:lnTo>
                    <a:lnTo>
                      <a:pt x="684" y="960"/>
                    </a:lnTo>
                    <a:lnTo>
                      <a:pt x="670" y="963"/>
                    </a:lnTo>
                    <a:lnTo>
                      <a:pt x="658" y="945"/>
                    </a:lnTo>
                    <a:lnTo>
                      <a:pt x="654" y="929"/>
                    </a:lnTo>
                    <a:lnTo>
                      <a:pt x="661" y="923"/>
                    </a:lnTo>
                    <a:lnTo>
                      <a:pt x="664" y="912"/>
                    </a:lnTo>
                    <a:lnTo>
                      <a:pt x="659" y="890"/>
                    </a:lnTo>
                    <a:lnTo>
                      <a:pt x="650" y="887"/>
                    </a:lnTo>
                    <a:lnTo>
                      <a:pt x="648" y="869"/>
                    </a:lnTo>
                    <a:lnTo>
                      <a:pt x="635" y="844"/>
                    </a:lnTo>
                    <a:lnTo>
                      <a:pt x="638" y="830"/>
                    </a:lnTo>
                    <a:lnTo>
                      <a:pt x="633" y="818"/>
                    </a:lnTo>
                    <a:lnTo>
                      <a:pt x="638" y="804"/>
                    </a:lnTo>
                    <a:lnTo>
                      <a:pt x="631" y="798"/>
                    </a:lnTo>
                    <a:lnTo>
                      <a:pt x="635" y="782"/>
                    </a:lnTo>
                    <a:lnTo>
                      <a:pt x="612" y="757"/>
                    </a:lnTo>
                    <a:lnTo>
                      <a:pt x="608" y="767"/>
                    </a:lnTo>
                    <a:lnTo>
                      <a:pt x="589" y="780"/>
                    </a:lnTo>
                    <a:lnTo>
                      <a:pt x="572" y="783"/>
                    </a:lnTo>
                    <a:lnTo>
                      <a:pt x="557" y="793"/>
                    </a:lnTo>
                    <a:lnTo>
                      <a:pt x="540" y="772"/>
                    </a:lnTo>
                    <a:lnTo>
                      <a:pt x="526" y="768"/>
                    </a:lnTo>
                    <a:lnTo>
                      <a:pt x="540" y="741"/>
                    </a:lnTo>
                    <a:lnTo>
                      <a:pt x="534" y="724"/>
                    </a:lnTo>
                    <a:lnTo>
                      <a:pt x="563" y="707"/>
                    </a:lnTo>
                    <a:lnTo>
                      <a:pt x="560" y="698"/>
                    </a:lnTo>
                    <a:lnTo>
                      <a:pt x="565" y="686"/>
                    </a:lnTo>
                    <a:lnTo>
                      <a:pt x="555" y="682"/>
                    </a:lnTo>
                    <a:lnTo>
                      <a:pt x="563" y="660"/>
                    </a:lnTo>
                    <a:lnTo>
                      <a:pt x="557" y="648"/>
                    </a:lnTo>
                    <a:lnTo>
                      <a:pt x="569" y="645"/>
                    </a:lnTo>
                    <a:lnTo>
                      <a:pt x="569" y="628"/>
                    </a:lnTo>
                    <a:lnTo>
                      <a:pt x="589" y="593"/>
                    </a:lnTo>
                    <a:lnTo>
                      <a:pt x="587" y="581"/>
                    </a:lnTo>
                    <a:lnTo>
                      <a:pt x="597" y="577"/>
                    </a:lnTo>
                    <a:lnTo>
                      <a:pt x="604" y="550"/>
                    </a:lnTo>
                    <a:lnTo>
                      <a:pt x="567" y="548"/>
                    </a:lnTo>
                    <a:lnTo>
                      <a:pt x="560" y="540"/>
                    </a:lnTo>
                    <a:lnTo>
                      <a:pt x="565" y="531"/>
                    </a:lnTo>
                    <a:lnTo>
                      <a:pt x="559" y="523"/>
                    </a:lnTo>
                    <a:lnTo>
                      <a:pt x="544" y="527"/>
                    </a:lnTo>
                    <a:lnTo>
                      <a:pt x="547" y="515"/>
                    </a:lnTo>
                    <a:lnTo>
                      <a:pt x="529" y="497"/>
                    </a:lnTo>
                    <a:lnTo>
                      <a:pt x="532" y="480"/>
                    </a:lnTo>
                    <a:lnTo>
                      <a:pt x="516" y="463"/>
                    </a:lnTo>
                    <a:lnTo>
                      <a:pt x="489" y="401"/>
                    </a:lnTo>
                    <a:lnTo>
                      <a:pt x="467" y="387"/>
                    </a:lnTo>
                    <a:lnTo>
                      <a:pt x="459" y="367"/>
                    </a:lnTo>
                    <a:lnTo>
                      <a:pt x="441" y="352"/>
                    </a:lnTo>
                    <a:lnTo>
                      <a:pt x="456" y="345"/>
                    </a:lnTo>
                    <a:lnTo>
                      <a:pt x="444" y="327"/>
                    </a:lnTo>
                    <a:lnTo>
                      <a:pt x="456" y="318"/>
                    </a:lnTo>
                    <a:lnTo>
                      <a:pt x="453" y="297"/>
                    </a:lnTo>
                    <a:lnTo>
                      <a:pt x="421" y="229"/>
                    </a:lnTo>
                    <a:lnTo>
                      <a:pt x="465" y="31"/>
                    </a:lnTo>
                    <a:lnTo>
                      <a:pt x="333" y="0"/>
                    </a:lnTo>
                    <a:lnTo>
                      <a:pt x="206" y="525"/>
                    </a:lnTo>
                    <a:lnTo>
                      <a:pt x="215" y="570"/>
                    </a:lnTo>
                    <a:lnTo>
                      <a:pt x="204" y="584"/>
                    </a:lnTo>
                    <a:lnTo>
                      <a:pt x="221" y="644"/>
                    </a:lnTo>
                    <a:lnTo>
                      <a:pt x="248" y="665"/>
                    </a:lnTo>
                    <a:lnTo>
                      <a:pt x="254" y="700"/>
                    </a:lnTo>
                    <a:lnTo>
                      <a:pt x="214" y="744"/>
                    </a:lnTo>
                    <a:lnTo>
                      <a:pt x="196" y="780"/>
                    </a:lnTo>
                    <a:lnTo>
                      <a:pt x="172" y="806"/>
                    </a:lnTo>
                    <a:lnTo>
                      <a:pt x="167" y="826"/>
                    </a:lnTo>
                    <a:lnTo>
                      <a:pt x="154" y="843"/>
                    </a:lnTo>
                    <a:lnTo>
                      <a:pt x="131" y="856"/>
                    </a:lnTo>
                    <a:lnTo>
                      <a:pt x="91" y="903"/>
                    </a:lnTo>
                    <a:lnTo>
                      <a:pt x="85" y="943"/>
                    </a:lnTo>
                    <a:lnTo>
                      <a:pt x="114" y="954"/>
                    </a:lnTo>
                    <a:lnTo>
                      <a:pt x="123" y="977"/>
                    </a:lnTo>
                    <a:lnTo>
                      <a:pt x="107" y="991"/>
                    </a:lnTo>
                    <a:lnTo>
                      <a:pt x="109" y="1008"/>
                    </a:lnTo>
                    <a:lnTo>
                      <a:pt x="88" y="1043"/>
                    </a:lnTo>
                    <a:lnTo>
                      <a:pt x="0" y="1416"/>
                    </a:lnTo>
                    <a:lnTo>
                      <a:pt x="96" y="1438"/>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1" name="Freeform 100">
                <a:extLst>
                  <a:ext uri="{FF2B5EF4-FFF2-40B4-BE49-F238E27FC236}">
                    <a16:creationId xmlns:a16="http://schemas.microsoft.com/office/drawing/2014/main" id="{FBDF6DC6-3372-289A-8B41-D864A4003E84}"/>
                  </a:ext>
                </a:extLst>
              </p:cNvPr>
              <p:cNvSpPr>
                <a:spLocks/>
              </p:cNvSpPr>
              <p:nvPr/>
            </p:nvSpPr>
            <p:spPr bwMode="auto">
              <a:xfrm>
                <a:off x="1485" y="1213"/>
                <a:ext cx="382" cy="618"/>
              </a:xfrm>
              <a:custGeom>
                <a:avLst/>
                <a:gdLst>
                  <a:gd name="T0" fmla="*/ 96 w 993"/>
                  <a:gd name="T1" fmla="*/ 1438 h 1600"/>
                  <a:gd name="T2" fmla="*/ 905 w 993"/>
                  <a:gd name="T3" fmla="*/ 1600 h 1600"/>
                  <a:gd name="T4" fmla="*/ 974 w 993"/>
                  <a:gd name="T5" fmla="*/ 1062 h 1600"/>
                  <a:gd name="T6" fmla="*/ 957 w 993"/>
                  <a:gd name="T7" fmla="*/ 1023 h 1600"/>
                  <a:gd name="T8" fmla="*/ 941 w 993"/>
                  <a:gd name="T9" fmla="*/ 1039 h 1600"/>
                  <a:gd name="T10" fmla="*/ 934 w 993"/>
                  <a:gd name="T11" fmla="*/ 1064 h 1600"/>
                  <a:gd name="T12" fmla="*/ 884 w 993"/>
                  <a:gd name="T13" fmla="*/ 1059 h 1600"/>
                  <a:gd name="T14" fmla="*/ 843 w 993"/>
                  <a:gd name="T15" fmla="*/ 1050 h 1600"/>
                  <a:gd name="T16" fmla="*/ 807 w 993"/>
                  <a:gd name="T17" fmla="*/ 1043 h 1600"/>
                  <a:gd name="T18" fmla="*/ 755 w 993"/>
                  <a:gd name="T19" fmla="*/ 1039 h 1600"/>
                  <a:gd name="T20" fmla="*/ 730 w 993"/>
                  <a:gd name="T21" fmla="*/ 1051 h 1600"/>
                  <a:gd name="T22" fmla="*/ 727 w 993"/>
                  <a:gd name="T23" fmla="*/ 1064 h 1600"/>
                  <a:gd name="T24" fmla="*/ 709 w 993"/>
                  <a:gd name="T25" fmla="*/ 1025 h 1600"/>
                  <a:gd name="T26" fmla="*/ 706 w 993"/>
                  <a:gd name="T27" fmla="*/ 999 h 1600"/>
                  <a:gd name="T28" fmla="*/ 684 w 993"/>
                  <a:gd name="T29" fmla="*/ 960 h 1600"/>
                  <a:gd name="T30" fmla="*/ 658 w 993"/>
                  <a:gd name="T31" fmla="*/ 945 h 1600"/>
                  <a:gd name="T32" fmla="*/ 661 w 993"/>
                  <a:gd name="T33" fmla="*/ 923 h 1600"/>
                  <a:gd name="T34" fmla="*/ 659 w 993"/>
                  <a:gd name="T35" fmla="*/ 890 h 1600"/>
                  <a:gd name="T36" fmla="*/ 648 w 993"/>
                  <a:gd name="T37" fmla="*/ 869 h 1600"/>
                  <a:gd name="T38" fmla="*/ 638 w 993"/>
                  <a:gd name="T39" fmla="*/ 830 h 1600"/>
                  <a:gd name="T40" fmla="*/ 638 w 993"/>
                  <a:gd name="T41" fmla="*/ 804 h 1600"/>
                  <a:gd name="T42" fmla="*/ 635 w 993"/>
                  <a:gd name="T43" fmla="*/ 782 h 1600"/>
                  <a:gd name="T44" fmla="*/ 608 w 993"/>
                  <a:gd name="T45" fmla="*/ 767 h 1600"/>
                  <a:gd name="T46" fmla="*/ 572 w 993"/>
                  <a:gd name="T47" fmla="*/ 783 h 1600"/>
                  <a:gd name="T48" fmla="*/ 540 w 993"/>
                  <a:gd name="T49" fmla="*/ 772 h 1600"/>
                  <a:gd name="T50" fmla="*/ 540 w 993"/>
                  <a:gd name="T51" fmla="*/ 741 h 1600"/>
                  <a:gd name="T52" fmla="*/ 563 w 993"/>
                  <a:gd name="T53" fmla="*/ 707 h 1600"/>
                  <a:gd name="T54" fmla="*/ 565 w 993"/>
                  <a:gd name="T55" fmla="*/ 686 h 1600"/>
                  <a:gd name="T56" fmla="*/ 563 w 993"/>
                  <a:gd name="T57" fmla="*/ 660 h 1600"/>
                  <a:gd name="T58" fmla="*/ 569 w 993"/>
                  <a:gd name="T59" fmla="*/ 645 h 1600"/>
                  <a:gd name="T60" fmla="*/ 589 w 993"/>
                  <a:gd name="T61" fmla="*/ 593 h 1600"/>
                  <a:gd name="T62" fmla="*/ 597 w 993"/>
                  <a:gd name="T63" fmla="*/ 577 h 1600"/>
                  <a:gd name="T64" fmla="*/ 567 w 993"/>
                  <a:gd name="T65" fmla="*/ 548 h 1600"/>
                  <a:gd name="T66" fmla="*/ 565 w 993"/>
                  <a:gd name="T67" fmla="*/ 531 h 1600"/>
                  <a:gd name="T68" fmla="*/ 544 w 993"/>
                  <a:gd name="T69" fmla="*/ 527 h 1600"/>
                  <a:gd name="T70" fmla="*/ 529 w 993"/>
                  <a:gd name="T71" fmla="*/ 497 h 1600"/>
                  <a:gd name="T72" fmla="*/ 516 w 993"/>
                  <a:gd name="T73" fmla="*/ 463 h 1600"/>
                  <a:gd name="T74" fmla="*/ 467 w 993"/>
                  <a:gd name="T75" fmla="*/ 387 h 1600"/>
                  <a:gd name="T76" fmla="*/ 441 w 993"/>
                  <a:gd name="T77" fmla="*/ 352 h 1600"/>
                  <a:gd name="T78" fmla="*/ 444 w 993"/>
                  <a:gd name="T79" fmla="*/ 327 h 1600"/>
                  <a:gd name="T80" fmla="*/ 453 w 993"/>
                  <a:gd name="T81" fmla="*/ 297 h 1600"/>
                  <a:gd name="T82" fmla="*/ 465 w 993"/>
                  <a:gd name="T83" fmla="*/ 31 h 1600"/>
                  <a:gd name="T84" fmla="*/ 206 w 993"/>
                  <a:gd name="T85" fmla="*/ 525 h 1600"/>
                  <a:gd name="T86" fmla="*/ 204 w 993"/>
                  <a:gd name="T87" fmla="*/ 584 h 1600"/>
                  <a:gd name="T88" fmla="*/ 248 w 993"/>
                  <a:gd name="T89" fmla="*/ 665 h 1600"/>
                  <a:gd name="T90" fmla="*/ 214 w 993"/>
                  <a:gd name="T91" fmla="*/ 744 h 1600"/>
                  <a:gd name="T92" fmla="*/ 172 w 993"/>
                  <a:gd name="T93" fmla="*/ 806 h 1600"/>
                  <a:gd name="T94" fmla="*/ 154 w 993"/>
                  <a:gd name="T95" fmla="*/ 843 h 1600"/>
                  <a:gd name="T96" fmla="*/ 91 w 993"/>
                  <a:gd name="T97" fmla="*/ 903 h 1600"/>
                  <a:gd name="T98" fmla="*/ 114 w 993"/>
                  <a:gd name="T99" fmla="*/ 954 h 1600"/>
                  <a:gd name="T100" fmla="*/ 107 w 993"/>
                  <a:gd name="T101" fmla="*/ 991 h 1600"/>
                  <a:gd name="T102" fmla="*/ 88 w 993"/>
                  <a:gd name="T103" fmla="*/ 1043 h 1600"/>
                  <a:gd name="T104" fmla="*/ 96 w 993"/>
                  <a:gd name="T105" fmla="*/ 1438 h 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93" h="1600">
                    <a:moveTo>
                      <a:pt x="96" y="1438"/>
                    </a:moveTo>
                    <a:lnTo>
                      <a:pt x="96" y="1438"/>
                    </a:lnTo>
                    <a:lnTo>
                      <a:pt x="449" y="1515"/>
                    </a:lnTo>
                    <a:lnTo>
                      <a:pt x="905" y="1600"/>
                    </a:lnTo>
                    <a:lnTo>
                      <a:pt x="993" y="1085"/>
                    </a:lnTo>
                    <a:lnTo>
                      <a:pt x="974" y="1062"/>
                    </a:lnTo>
                    <a:lnTo>
                      <a:pt x="965" y="1029"/>
                    </a:lnTo>
                    <a:lnTo>
                      <a:pt x="957" y="1023"/>
                    </a:lnTo>
                    <a:lnTo>
                      <a:pt x="940" y="1030"/>
                    </a:lnTo>
                    <a:lnTo>
                      <a:pt x="941" y="1039"/>
                    </a:lnTo>
                    <a:lnTo>
                      <a:pt x="930" y="1050"/>
                    </a:lnTo>
                    <a:lnTo>
                      <a:pt x="934" y="1064"/>
                    </a:lnTo>
                    <a:lnTo>
                      <a:pt x="905" y="1054"/>
                    </a:lnTo>
                    <a:lnTo>
                      <a:pt x="884" y="1059"/>
                    </a:lnTo>
                    <a:lnTo>
                      <a:pt x="875" y="1049"/>
                    </a:lnTo>
                    <a:lnTo>
                      <a:pt x="843" y="1050"/>
                    </a:lnTo>
                    <a:lnTo>
                      <a:pt x="821" y="1038"/>
                    </a:lnTo>
                    <a:lnTo>
                      <a:pt x="807" y="1043"/>
                    </a:lnTo>
                    <a:lnTo>
                      <a:pt x="796" y="1058"/>
                    </a:lnTo>
                    <a:lnTo>
                      <a:pt x="755" y="1039"/>
                    </a:lnTo>
                    <a:lnTo>
                      <a:pt x="743" y="1041"/>
                    </a:lnTo>
                    <a:lnTo>
                      <a:pt x="730" y="1051"/>
                    </a:lnTo>
                    <a:lnTo>
                      <a:pt x="731" y="1061"/>
                    </a:lnTo>
                    <a:lnTo>
                      <a:pt x="727" y="1064"/>
                    </a:lnTo>
                    <a:lnTo>
                      <a:pt x="706" y="1040"/>
                    </a:lnTo>
                    <a:lnTo>
                      <a:pt x="709" y="1025"/>
                    </a:lnTo>
                    <a:lnTo>
                      <a:pt x="701" y="1009"/>
                    </a:lnTo>
                    <a:lnTo>
                      <a:pt x="706" y="999"/>
                    </a:lnTo>
                    <a:lnTo>
                      <a:pt x="697" y="971"/>
                    </a:lnTo>
                    <a:lnTo>
                      <a:pt x="684" y="960"/>
                    </a:lnTo>
                    <a:lnTo>
                      <a:pt x="670" y="963"/>
                    </a:lnTo>
                    <a:lnTo>
                      <a:pt x="658" y="945"/>
                    </a:lnTo>
                    <a:lnTo>
                      <a:pt x="654" y="929"/>
                    </a:lnTo>
                    <a:lnTo>
                      <a:pt x="661" y="923"/>
                    </a:lnTo>
                    <a:lnTo>
                      <a:pt x="664" y="912"/>
                    </a:lnTo>
                    <a:lnTo>
                      <a:pt x="659" y="890"/>
                    </a:lnTo>
                    <a:lnTo>
                      <a:pt x="650" y="887"/>
                    </a:lnTo>
                    <a:lnTo>
                      <a:pt x="648" y="869"/>
                    </a:lnTo>
                    <a:lnTo>
                      <a:pt x="635" y="844"/>
                    </a:lnTo>
                    <a:lnTo>
                      <a:pt x="638" y="830"/>
                    </a:lnTo>
                    <a:lnTo>
                      <a:pt x="633" y="818"/>
                    </a:lnTo>
                    <a:lnTo>
                      <a:pt x="638" y="804"/>
                    </a:lnTo>
                    <a:lnTo>
                      <a:pt x="631" y="798"/>
                    </a:lnTo>
                    <a:lnTo>
                      <a:pt x="635" y="782"/>
                    </a:lnTo>
                    <a:lnTo>
                      <a:pt x="612" y="757"/>
                    </a:lnTo>
                    <a:lnTo>
                      <a:pt x="608" y="767"/>
                    </a:lnTo>
                    <a:lnTo>
                      <a:pt x="589" y="780"/>
                    </a:lnTo>
                    <a:lnTo>
                      <a:pt x="572" y="783"/>
                    </a:lnTo>
                    <a:lnTo>
                      <a:pt x="557" y="793"/>
                    </a:lnTo>
                    <a:lnTo>
                      <a:pt x="540" y="772"/>
                    </a:lnTo>
                    <a:lnTo>
                      <a:pt x="526" y="768"/>
                    </a:lnTo>
                    <a:lnTo>
                      <a:pt x="540" y="741"/>
                    </a:lnTo>
                    <a:lnTo>
                      <a:pt x="534" y="724"/>
                    </a:lnTo>
                    <a:lnTo>
                      <a:pt x="563" y="707"/>
                    </a:lnTo>
                    <a:lnTo>
                      <a:pt x="560" y="698"/>
                    </a:lnTo>
                    <a:lnTo>
                      <a:pt x="565" y="686"/>
                    </a:lnTo>
                    <a:lnTo>
                      <a:pt x="555" y="682"/>
                    </a:lnTo>
                    <a:lnTo>
                      <a:pt x="563" y="660"/>
                    </a:lnTo>
                    <a:lnTo>
                      <a:pt x="557" y="648"/>
                    </a:lnTo>
                    <a:lnTo>
                      <a:pt x="569" y="645"/>
                    </a:lnTo>
                    <a:lnTo>
                      <a:pt x="569" y="628"/>
                    </a:lnTo>
                    <a:lnTo>
                      <a:pt x="589" y="593"/>
                    </a:lnTo>
                    <a:lnTo>
                      <a:pt x="587" y="581"/>
                    </a:lnTo>
                    <a:lnTo>
                      <a:pt x="597" y="577"/>
                    </a:lnTo>
                    <a:lnTo>
                      <a:pt x="604" y="550"/>
                    </a:lnTo>
                    <a:lnTo>
                      <a:pt x="567" y="548"/>
                    </a:lnTo>
                    <a:lnTo>
                      <a:pt x="560" y="540"/>
                    </a:lnTo>
                    <a:lnTo>
                      <a:pt x="565" y="531"/>
                    </a:lnTo>
                    <a:lnTo>
                      <a:pt x="559" y="523"/>
                    </a:lnTo>
                    <a:lnTo>
                      <a:pt x="544" y="527"/>
                    </a:lnTo>
                    <a:lnTo>
                      <a:pt x="547" y="515"/>
                    </a:lnTo>
                    <a:lnTo>
                      <a:pt x="529" y="497"/>
                    </a:lnTo>
                    <a:lnTo>
                      <a:pt x="532" y="480"/>
                    </a:lnTo>
                    <a:lnTo>
                      <a:pt x="516" y="463"/>
                    </a:lnTo>
                    <a:lnTo>
                      <a:pt x="489" y="401"/>
                    </a:lnTo>
                    <a:lnTo>
                      <a:pt x="467" y="387"/>
                    </a:lnTo>
                    <a:lnTo>
                      <a:pt x="459" y="367"/>
                    </a:lnTo>
                    <a:lnTo>
                      <a:pt x="441" y="352"/>
                    </a:lnTo>
                    <a:lnTo>
                      <a:pt x="456" y="345"/>
                    </a:lnTo>
                    <a:lnTo>
                      <a:pt x="444" y="327"/>
                    </a:lnTo>
                    <a:lnTo>
                      <a:pt x="456" y="318"/>
                    </a:lnTo>
                    <a:lnTo>
                      <a:pt x="453" y="297"/>
                    </a:lnTo>
                    <a:lnTo>
                      <a:pt x="421" y="229"/>
                    </a:lnTo>
                    <a:lnTo>
                      <a:pt x="465" y="31"/>
                    </a:lnTo>
                    <a:lnTo>
                      <a:pt x="333" y="0"/>
                    </a:lnTo>
                    <a:lnTo>
                      <a:pt x="206" y="525"/>
                    </a:lnTo>
                    <a:lnTo>
                      <a:pt x="215" y="570"/>
                    </a:lnTo>
                    <a:lnTo>
                      <a:pt x="204" y="584"/>
                    </a:lnTo>
                    <a:lnTo>
                      <a:pt x="221" y="644"/>
                    </a:lnTo>
                    <a:lnTo>
                      <a:pt x="248" y="665"/>
                    </a:lnTo>
                    <a:lnTo>
                      <a:pt x="254" y="700"/>
                    </a:lnTo>
                    <a:lnTo>
                      <a:pt x="214" y="744"/>
                    </a:lnTo>
                    <a:lnTo>
                      <a:pt x="196" y="780"/>
                    </a:lnTo>
                    <a:lnTo>
                      <a:pt x="172" y="806"/>
                    </a:lnTo>
                    <a:lnTo>
                      <a:pt x="167" y="826"/>
                    </a:lnTo>
                    <a:lnTo>
                      <a:pt x="154" y="843"/>
                    </a:lnTo>
                    <a:lnTo>
                      <a:pt x="131" y="856"/>
                    </a:lnTo>
                    <a:lnTo>
                      <a:pt x="91" y="903"/>
                    </a:lnTo>
                    <a:lnTo>
                      <a:pt x="85" y="943"/>
                    </a:lnTo>
                    <a:lnTo>
                      <a:pt x="114" y="954"/>
                    </a:lnTo>
                    <a:lnTo>
                      <a:pt x="123" y="977"/>
                    </a:lnTo>
                    <a:lnTo>
                      <a:pt x="107" y="991"/>
                    </a:lnTo>
                    <a:lnTo>
                      <a:pt x="109" y="1008"/>
                    </a:lnTo>
                    <a:lnTo>
                      <a:pt x="88" y="1043"/>
                    </a:lnTo>
                    <a:lnTo>
                      <a:pt x="0" y="1416"/>
                    </a:lnTo>
                    <a:lnTo>
                      <a:pt x="96" y="1438"/>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2" name="Freeform 101">
                <a:extLst>
                  <a:ext uri="{FF2B5EF4-FFF2-40B4-BE49-F238E27FC236}">
                    <a16:creationId xmlns:a16="http://schemas.microsoft.com/office/drawing/2014/main" id="{0DDDBEE7-B898-C0F6-5D93-531AE1E7DDFB}"/>
                  </a:ext>
                </a:extLst>
              </p:cNvPr>
              <p:cNvSpPr>
                <a:spLocks/>
              </p:cNvSpPr>
              <p:nvPr/>
            </p:nvSpPr>
            <p:spPr bwMode="auto">
              <a:xfrm>
                <a:off x="1891" y="1930"/>
                <a:ext cx="470" cy="370"/>
              </a:xfrm>
              <a:custGeom>
                <a:avLst/>
                <a:gdLst>
                  <a:gd name="T0" fmla="*/ 815 w 1221"/>
                  <a:gd name="T1" fmla="*/ 929 h 959"/>
                  <a:gd name="T2" fmla="*/ 815 w 1221"/>
                  <a:gd name="T3" fmla="*/ 929 h 959"/>
                  <a:gd name="T4" fmla="*/ 0 w 1221"/>
                  <a:gd name="T5" fmla="*/ 830 h 959"/>
                  <a:gd name="T6" fmla="*/ 124 w 1221"/>
                  <a:gd name="T7" fmla="*/ 0 h 959"/>
                  <a:gd name="T8" fmla="*/ 1221 w 1221"/>
                  <a:gd name="T9" fmla="*/ 122 h 959"/>
                  <a:gd name="T10" fmla="*/ 1159 w 1221"/>
                  <a:gd name="T11" fmla="*/ 959 h 959"/>
                  <a:gd name="T12" fmla="*/ 815 w 1221"/>
                  <a:gd name="T13" fmla="*/ 929 h 959"/>
                </a:gdLst>
                <a:ahLst/>
                <a:cxnLst>
                  <a:cxn ang="0">
                    <a:pos x="T0" y="T1"/>
                  </a:cxn>
                  <a:cxn ang="0">
                    <a:pos x="T2" y="T3"/>
                  </a:cxn>
                  <a:cxn ang="0">
                    <a:pos x="T4" y="T5"/>
                  </a:cxn>
                  <a:cxn ang="0">
                    <a:pos x="T6" y="T7"/>
                  </a:cxn>
                  <a:cxn ang="0">
                    <a:pos x="T8" y="T9"/>
                  </a:cxn>
                  <a:cxn ang="0">
                    <a:pos x="T10" y="T11"/>
                  </a:cxn>
                  <a:cxn ang="0">
                    <a:pos x="T12" y="T13"/>
                  </a:cxn>
                </a:cxnLst>
                <a:rect l="0" t="0" r="r" b="b"/>
                <a:pathLst>
                  <a:path w="1221" h="959">
                    <a:moveTo>
                      <a:pt x="815" y="929"/>
                    </a:moveTo>
                    <a:lnTo>
                      <a:pt x="815" y="929"/>
                    </a:lnTo>
                    <a:lnTo>
                      <a:pt x="0" y="830"/>
                    </a:lnTo>
                    <a:lnTo>
                      <a:pt x="124" y="0"/>
                    </a:lnTo>
                    <a:lnTo>
                      <a:pt x="1221" y="122"/>
                    </a:lnTo>
                    <a:lnTo>
                      <a:pt x="1159" y="959"/>
                    </a:lnTo>
                    <a:lnTo>
                      <a:pt x="815" y="929"/>
                    </a:lnTo>
                    <a:close/>
                  </a:path>
                </a:pathLst>
              </a:custGeom>
              <a:solidFill>
                <a:srgbClr val="5F9E5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3" name="Freeform 102">
                <a:extLst>
                  <a:ext uri="{FF2B5EF4-FFF2-40B4-BE49-F238E27FC236}">
                    <a16:creationId xmlns:a16="http://schemas.microsoft.com/office/drawing/2014/main" id="{00A47325-2F83-517B-305A-FA23FDA174A6}"/>
                  </a:ext>
                </a:extLst>
              </p:cNvPr>
              <p:cNvSpPr>
                <a:spLocks/>
              </p:cNvSpPr>
              <p:nvPr/>
            </p:nvSpPr>
            <p:spPr bwMode="auto">
              <a:xfrm>
                <a:off x="1891" y="1930"/>
                <a:ext cx="470" cy="370"/>
              </a:xfrm>
              <a:custGeom>
                <a:avLst/>
                <a:gdLst>
                  <a:gd name="T0" fmla="*/ 815 w 1221"/>
                  <a:gd name="T1" fmla="*/ 929 h 959"/>
                  <a:gd name="T2" fmla="*/ 815 w 1221"/>
                  <a:gd name="T3" fmla="*/ 929 h 959"/>
                  <a:gd name="T4" fmla="*/ 0 w 1221"/>
                  <a:gd name="T5" fmla="*/ 830 h 959"/>
                  <a:gd name="T6" fmla="*/ 124 w 1221"/>
                  <a:gd name="T7" fmla="*/ 0 h 959"/>
                  <a:gd name="T8" fmla="*/ 1221 w 1221"/>
                  <a:gd name="T9" fmla="*/ 122 h 959"/>
                  <a:gd name="T10" fmla="*/ 1159 w 1221"/>
                  <a:gd name="T11" fmla="*/ 959 h 959"/>
                  <a:gd name="T12" fmla="*/ 815 w 1221"/>
                  <a:gd name="T13" fmla="*/ 929 h 959"/>
                </a:gdLst>
                <a:ahLst/>
                <a:cxnLst>
                  <a:cxn ang="0">
                    <a:pos x="T0" y="T1"/>
                  </a:cxn>
                  <a:cxn ang="0">
                    <a:pos x="T2" y="T3"/>
                  </a:cxn>
                  <a:cxn ang="0">
                    <a:pos x="T4" y="T5"/>
                  </a:cxn>
                  <a:cxn ang="0">
                    <a:pos x="T6" y="T7"/>
                  </a:cxn>
                  <a:cxn ang="0">
                    <a:pos x="T8" y="T9"/>
                  </a:cxn>
                  <a:cxn ang="0">
                    <a:pos x="T10" y="T11"/>
                  </a:cxn>
                  <a:cxn ang="0">
                    <a:pos x="T12" y="T13"/>
                  </a:cxn>
                </a:cxnLst>
                <a:rect l="0" t="0" r="r" b="b"/>
                <a:pathLst>
                  <a:path w="1221" h="959">
                    <a:moveTo>
                      <a:pt x="815" y="929"/>
                    </a:moveTo>
                    <a:lnTo>
                      <a:pt x="815" y="929"/>
                    </a:lnTo>
                    <a:lnTo>
                      <a:pt x="0" y="830"/>
                    </a:lnTo>
                    <a:lnTo>
                      <a:pt x="124" y="0"/>
                    </a:lnTo>
                    <a:lnTo>
                      <a:pt x="1221" y="122"/>
                    </a:lnTo>
                    <a:lnTo>
                      <a:pt x="1159" y="959"/>
                    </a:lnTo>
                    <a:lnTo>
                      <a:pt x="815" y="929"/>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4" name="Freeform 103">
                <a:extLst>
                  <a:ext uri="{FF2B5EF4-FFF2-40B4-BE49-F238E27FC236}">
                    <a16:creationId xmlns:a16="http://schemas.microsoft.com/office/drawing/2014/main" id="{36A94CC3-DE39-D6EF-DEE2-6159D7A564D6}"/>
                  </a:ext>
                </a:extLst>
              </p:cNvPr>
              <p:cNvSpPr>
                <a:spLocks/>
              </p:cNvSpPr>
              <p:nvPr/>
            </p:nvSpPr>
            <p:spPr bwMode="auto">
              <a:xfrm>
                <a:off x="1992" y="2336"/>
                <a:ext cx="895" cy="878"/>
              </a:xfrm>
              <a:custGeom>
                <a:avLst/>
                <a:gdLst>
                  <a:gd name="T0" fmla="*/ 0 w 2326"/>
                  <a:gd name="T1" fmla="*/ 875 h 2274"/>
                  <a:gd name="T2" fmla="*/ 70 w 2326"/>
                  <a:gd name="T3" fmla="*/ 987 h 2274"/>
                  <a:gd name="T4" fmla="*/ 277 w 2326"/>
                  <a:gd name="T5" fmla="*/ 1193 h 2274"/>
                  <a:gd name="T6" fmla="*/ 481 w 2326"/>
                  <a:gd name="T7" fmla="*/ 1549 h 2274"/>
                  <a:gd name="T8" fmla="*/ 697 w 2326"/>
                  <a:gd name="T9" fmla="*/ 1399 h 2274"/>
                  <a:gd name="T10" fmla="*/ 1010 w 2326"/>
                  <a:gd name="T11" fmla="*/ 1569 h 2274"/>
                  <a:gd name="T12" fmla="*/ 1144 w 2326"/>
                  <a:gd name="T13" fmla="*/ 1853 h 2274"/>
                  <a:gd name="T14" fmla="*/ 1299 w 2326"/>
                  <a:gd name="T15" fmla="*/ 2148 h 2274"/>
                  <a:gd name="T16" fmla="*/ 1454 w 2326"/>
                  <a:gd name="T17" fmla="*/ 2226 h 2274"/>
                  <a:gd name="T18" fmla="*/ 1670 w 2326"/>
                  <a:gd name="T19" fmla="*/ 2274 h 2274"/>
                  <a:gd name="T20" fmla="*/ 1638 w 2326"/>
                  <a:gd name="T21" fmla="*/ 2193 h 2274"/>
                  <a:gd name="T22" fmla="*/ 1628 w 2326"/>
                  <a:gd name="T23" fmla="*/ 2055 h 2274"/>
                  <a:gd name="T24" fmla="*/ 1604 w 2326"/>
                  <a:gd name="T25" fmla="*/ 2003 h 2274"/>
                  <a:gd name="T26" fmla="*/ 1624 w 2326"/>
                  <a:gd name="T27" fmla="*/ 1984 h 2274"/>
                  <a:gd name="T28" fmla="*/ 1658 w 2326"/>
                  <a:gd name="T29" fmla="*/ 1915 h 2274"/>
                  <a:gd name="T30" fmla="*/ 1707 w 2326"/>
                  <a:gd name="T31" fmla="*/ 1840 h 2274"/>
                  <a:gd name="T32" fmla="*/ 1687 w 2326"/>
                  <a:gd name="T33" fmla="*/ 1821 h 2274"/>
                  <a:gd name="T34" fmla="*/ 1752 w 2326"/>
                  <a:gd name="T35" fmla="*/ 1782 h 2274"/>
                  <a:gd name="T36" fmla="*/ 1796 w 2326"/>
                  <a:gd name="T37" fmla="*/ 1760 h 2274"/>
                  <a:gd name="T38" fmla="*/ 1792 w 2326"/>
                  <a:gd name="T39" fmla="*/ 1722 h 2274"/>
                  <a:gd name="T40" fmla="*/ 1815 w 2326"/>
                  <a:gd name="T41" fmla="*/ 1704 h 2274"/>
                  <a:gd name="T42" fmla="*/ 1828 w 2326"/>
                  <a:gd name="T43" fmla="*/ 1697 h 2274"/>
                  <a:gd name="T44" fmla="*/ 1849 w 2326"/>
                  <a:gd name="T45" fmla="*/ 1709 h 2274"/>
                  <a:gd name="T46" fmla="*/ 1870 w 2326"/>
                  <a:gd name="T47" fmla="*/ 1690 h 2274"/>
                  <a:gd name="T48" fmla="*/ 1935 w 2326"/>
                  <a:gd name="T49" fmla="*/ 1698 h 2274"/>
                  <a:gd name="T50" fmla="*/ 1864 w 2326"/>
                  <a:gd name="T51" fmla="*/ 1738 h 2274"/>
                  <a:gd name="T52" fmla="*/ 2040 w 2326"/>
                  <a:gd name="T53" fmla="*/ 1653 h 2274"/>
                  <a:gd name="T54" fmla="*/ 2082 w 2326"/>
                  <a:gd name="T55" fmla="*/ 1468 h 2274"/>
                  <a:gd name="T56" fmla="*/ 2103 w 2326"/>
                  <a:gd name="T57" fmla="*/ 1503 h 2274"/>
                  <a:gd name="T58" fmla="*/ 2100 w 2326"/>
                  <a:gd name="T59" fmla="*/ 1526 h 2274"/>
                  <a:gd name="T60" fmla="*/ 2269 w 2326"/>
                  <a:gd name="T61" fmla="*/ 1479 h 2274"/>
                  <a:gd name="T62" fmla="*/ 2279 w 2326"/>
                  <a:gd name="T63" fmla="*/ 1419 h 2274"/>
                  <a:gd name="T64" fmla="*/ 2293 w 2326"/>
                  <a:gd name="T65" fmla="*/ 1358 h 2274"/>
                  <a:gd name="T66" fmla="*/ 2288 w 2326"/>
                  <a:gd name="T67" fmla="*/ 1303 h 2274"/>
                  <a:gd name="T68" fmla="*/ 2323 w 2326"/>
                  <a:gd name="T69" fmla="*/ 1221 h 2274"/>
                  <a:gd name="T70" fmla="*/ 2318 w 2326"/>
                  <a:gd name="T71" fmla="*/ 1189 h 2274"/>
                  <a:gd name="T72" fmla="*/ 2317 w 2326"/>
                  <a:gd name="T73" fmla="*/ 1168 h 2274"/>
                  <a:gd name="T74" fmla="*/ 2301 w 2326"/>
                  <a:gd name="T75" fmla="*/ 1131 h 2274"/>
                  <a:gd name="T76" fmla="*/ 2268 w 2326"/>
                  <a:gd name="T77" fmla="*/ 1085 h 2274"/>
                  <a:gd name="T78" fmla="*/ 2229 w 2326"/>
                  <a:gd name="T79" fmla="*/ 1001 h 2274"/>
                  <a:gd name="T80" fmla="*/ 2166 w 2326"/>
                  <a:gd name="T81" fmla="*/ 675 h 2274"/>
                  <a:gd name="T82" fmla="*/ 2065 w 2326"/>
                  <a:gd name="T83" fmla="*/ 612 h 2274"/>
                  <a:gd name="T84" fmla="*/ 1968 w 2326"/>
                  <a:gd name="T85" fmla="*/ 607 h 2274"/>
                  <a:gd name="T86" fmla="*/ 1926 w 2326"/>
                  <a:gd name="T87" fmla="*/ 613 h 2274"/>
                  <a:gd name="T88" fmla="*/ 1853 w 2326"/>
                  <a:gd name="T89" fmla="*/ 632 h 2274"/>
                  <a:gd name="T90" fmla="*/ 1817 w 2326"/>
                  <a:gd name="T91" fmla="*/ 626 h 2274"/>
                  <a:gd name="T92" fmla="*/ 1701 w 2326"/>
                  <a:gd name="T93" fmla="*/ 609 h 2274"/>
                  <a:gd name="T94" fmla="*/ 1679 w 2326"/>
                  <a:gd name="T95" fmla="*/ 621 h 2274"/>
                  <a:gd name="T96" fmla="*/ 1633 w 2326"/>
                  <a:gd name="T97" fmla="*/ 599 h 2274"/>
                  <a:gd name="T98" fmla="*/ 1605 w 2326"/>
                  <a:gd name="T99" fmla="*/ 579 h 2274"/>
                  <a:gd name="T100" fmla="*/ 1551 w 2326"/>
                  <a:gd name="T101" fmla="*/ 577 h 2274"/>
                  <a:gd name="T102" fmla="*/ 1482 w 2326"/>
                  <a:gd name="T103" fmla="*/ 543 h 2274"/>
                  <a:gd name="T104" fmla="*/ 1416 w 2326"/>
                  <a:gd name="T105" fmla="*/ 540 h 2274"/>
                  <a:gd name="T106" fmla="*/ 1339 w 2326"/>
                  <a:gd name="T107" fmla="*/ 495 h 2274"/>
                  <a:gd name="T108" fmla="*/ 1280 w 2326"/>
                  <a:gd name="T109" fmla="*/ 477 h 2274"/>
                  <a:gd name="T110" fmla="*/ 1203 w 2326"/>
                  <a:gd name="T111" fmla="*/ 441 h 2274"/>
                  <a:gd name="T112" fmla="*/ 636 w 2326"/>
                  <a:gd name="T113" fmla="*/ 941 h 2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26" h="2274">
                    <a:moveTo>
                      <a:pt x="636" y="941"/>
                    </a:moveTo>
                    <a:lnTo>
                      <a:pt x="636" y="941"/>
                    </a:lnTo>
                    <a:lnTo>
                      <a:pt x="0" y="875"/>
                    </a:lnTo>
                    <a:lnTo>
                      <a:pt x="8" y="911"/>
                    </a:lnTo>
                    <a:lnTo>
                      <a:pt x="52" y="943"/>
                    </a:lnTo>
                    <a:lnTo>
                      <a:pt x="70" y="987"/>
                    </a:lnTo>
                    <a:lnTo>
                      <a:pt x="108" y="1010"/>
                    </a:lnTo>
                    <a:lnTo>
                      <a:pt x="132" y="1054"/>
                    </a:lnTo>
                    <a:lnTo>
                      <a:pt x="277" y="1193"/>
                    </a:lnTo>
                    <a:lnTo>
                      <a:pt x="307" y="1362"/>
                    </a:lnTo>
                    <a:lnTo>
                      <a:pt x="348" y="1428"/>
                    </a:lnTo>
                    <a:lnTo>
                      <a:pt x="481" y="1549"/>
                    </a:lnTo>
                    <a:lnTo>
                      <a:pt x="556" y="1569"/>
                    </a:lnTo>
                    <a:lnTo>
                      <a:pt x="659" y="1410"/>
                    </a:lnTo>
                    <a:lnTo>
                      <a:pt x="697" y="1399"/>
                    </a:lnTo>
                    <a:lnTo>
                      <a:pt x="733" y="1411"/>
                    </a:lnTo>
                    <a:lnTo>
                      <a:pt x="880" y="1417"/>
                    </a:lnTo>
                    <a:lnTo>
                      <a:pt x="1010" y="1569"/>
                    </a:lnTo>
                    <a:lnTo>
                      <a:pt x="1066" y="1727"/>
                    </a:lnTo>
                    <a:lnTo>
                      <a:pt x="1118" y="1789"/>
                    </a:lnTo>
                    <a:lnTo>
                      <a:pt x="1144" y="1853"/>
                    </a:lnTo>
                    <a:lnTo>
                      <a:pt x="1201" y="1895"/>
                    </a:lnTo>
                    <a:lnTo>
                      <a:pt x="1244" y="2059"/>
                    </a:lnTo>
                    <a:lnTo>
                      <a:pt x="1299" y="2148"/>
                    </a:lnTo>
                    <a:lnTo>
                      <a:pt x="1355" y="2188"/>
                    </a:lnTo>
                    <a:lnTo>
                      <a:pt x="1404" y="2195"/>
                    </a:lnTo>
                    <a:lnTo>
                      <a:pt x="1454" y="2226"/>
                    </a:lnTo>
                    <a:lnTo>
                      <a:pt x="1546" y="2235"/>
                    </a:lnTo>
                    <a:lnTo>
                      <a:pt x="1610" y="2268"/>
                    </a:lnTo>
                    <a:lnTo>
                      <a:pt x="1670" y="2274"/>
                    </a:lnTo>
                    <a:lnTo>
                      <a:pt x="1673" y="2267"/>
                    </a:lnTo>
                    <a:lnTo>
                      <a:pt x="1658" y="2255"/>
                    </a:lnTo>
                    <a:lnTo>
                      <a:pt x="1638" y="2193"/>
                    </a:lnTo>
                    <a:lnTo>
                      <a:pt x="1633" y="2187"/>
                    </a:lnTo>
                    <a:lnTo>
                      <a:pt x="1612" y="2065"/>
                    </a:lnTo>
                    <a:lnTo>
                      <a:pt x="1628" y="2055"/>
                    </a:lnTo>
                    <a:lnTo>
                      <a:pt x="1630" y="2015"/>
                    </a:lnTo>
                    <a:lnTo>
                      <a:pt x="1626" y="2009"/>
                    </a:lnTo>
                    <a:lnTo>
                      <a:pt x="1604" y="2003"/>
                    </a:lnTo>
                    <a:lnTo>
                      <a:pt x="1595" y="1997"/>
                    </a:lnTo>
                    <a:lnTo>
                      <a:pt x="1599" y="1985"/>
                    </a:lnTo>
                    <a:lnTo>
                      <a:pt x="1624" y="1984"/>
                    </a:lnTo>
                    <a:lnTo>
                      <a:pt x="1634" y="1994"/>
                    </a:lnTo>
                    <a:lnTo>
                      <a:pt x="1650" y="1984"/>
                    </a:lnTo>
                    <a:lnTo>
                      <a:pt x="1658" y="1915"/>
                    </a:lnTo>
                    <a:lnTo>
                      <a:pt x="1640" y="1881"/>
                    </a:lnTo>
                    <a:lnTo>
                      <a:pt x="1689" y="1873"/>
                    </a:lnTo>
                    <a:lnTo>
                      <a:pt x="1707" y="1840"/>
                    </a:lnTo>
                    <a:lnTo>
                      <a:pt x="1705" y="1831"/>
                    </a:lnTo>
                    <a:lnTo>
                      <a:pt x="1685" y="1836"/>
                    </a:lnTo>
                    <a:lnTo>
                      <a:pt x="1687" y="1821"/>
                    </a:lnTo>
                    <a:lnTo>
                      <a:pt x="1720" y="1802"/>
                    </a:lnTo>
                    <a:lnTo>
                      <a:pt x="1732" y="1804"/>
                    </a:lnTo>
                    <a:lnTo>
                      <a:pt x="1752" y="1782"/>
                    </a:lnTo>
                    <a:lnTo>
                      <a:pt x="1755" y="1771"/>
                    </a:lnTo>
                    <a:lnTo>
                      <a:pt x="1763" y="1762"/>
                    </a:lnTo>
                    <a:lnTo>
                      <a:pt x="1796" y="1760"/>
                    </a:lnTo>
                    <a:lnTo>
                      <a:pt x="1809" y="1753"/>
                    </a:lnTo>
                    <a:lnTo>
                      <a:pt x="1811" y="1738"/>
                    </a:lnTo>
                    <a:lnTo>
                      <a:pt x="1792" y="1722"/>
                    </a:lnTo>
                    <a:lnTo>
                      <a:pt x="1792" y="1706"/>
                    </a:lnTo>
                    <a:lnTo>
                      <a:pt x="1798" y="1696"/>
                    </a:lnTo>
                    <a:lnTo>
                      <a:pt x="1815" y="1704"/>
                    </a:lnTo>
                    <a:lnTo>
                      <a:pt x="1825" y="1714"/>
                    </a:lnTo>
                    <a:lnTo>
                      <a:pt x="1828" y="1712"/>
                    </a:lnTo>
                    <a:lnTo>
                      <a:pt x="1828" y="1697"/>
                    </a:lnTo>
                    <a:lnTo>
                      <a:pt x="1832" y="1691"/>
                    </a:lnTo>
                    <a:lnTo>
                      <a:pt x="1840" y="1693"/>
                    </a:lnTo>
                    <a:lnTo>
                      <a:pt x="1849" y="1709"/>
                    </a:lnTo>
                    <a:lnTo>
                      <a:pt x="1854" y="1710"/>
                    </a:lnTo>
                    <a:lnTo>
                      <a:pt x="1864" y="1705"/>
                    </a:lnTo>
                    <a:lnTo>
                      <a:pt x="1870" y="1690"/>
                    </a:lnTo>
                    <a:lnTo>
                      <a:pt x="1875" y="1687"/>
                    </a:lnTo>
                    <a:lnTo>
                      <a:pt x="1881" y="1716"/>
                    </a:lnTo>
                    <a:lnTo>
                      <a:pt x="1935" y="1698"/>
                    </a:lnTo>
                    <a:lnTo>
                      <a:pt x="1943" y="1700"/>
                    </a:lnTo>
                    <a:lnTo>
                      <a:pt x="1940" y="1706"/>
                    </a:lnTo>
                    <a:lnTo>
                      <a:pt x="1864" y="1738"/>
                    </a:lnTo>
                    <a:lnTo>
                      <a:pt x="1858" y="1747"/>
                    </a:lnTo>
                    <a:lnTo>
                      <a:pt x="1865" y="1750"/>
                    </a:lnTo>
                    <a:lnTo>
                      <a:pt x="2040" y="1653"/>
                    </a:lnTo>
                    <a:lnTo>
                      <a:pt x="2068" y="1585"/>
                    </a:lnTo>
                    <a:lnTo>
                      <a:pt x="2072" y="1478"/>
                    </a:lnTo>
                    <a:lnTo>
                      <a:pt x="2082" y="1468"/>
                    </a:lnTo>
                    <a:lnTo>
                      <a:pt x="2093" y="1463"/>
                    </a:lnTo>
                    <a:lnTo>
                      <a:pt x="2101" y="1464"/>
                    </a:lnTo>
                    <a:lnTo>
                      <a:pt x="2103" y="1503"/>
                    </a:lnTo>
                    <a:lnTo>
                      <a:pt x="2127" y="1504"/>
                    </a:lnTo>
                    <a:lnTo>
                      <a:pt x="2121" y="1518"/>
                    </a:lnTo>
                    <a:lnTo>
                      <a:pt x="2100" y="1526"/>
                    </a:lnTo>
                    <a:lnTo>
                      <a:pt x="2107" y="1530"/>
                    </a:lnTo>
                    <a:lnTo>
                      <a:pt x="2212" y="1482"/>
                    </a:lnTo>
                    <a:lnTo>
                      <a:pt x="2269" y="1479"/>
                    </a:lnTo>
                    <a:lnTo>
                      <a:pt x="2252" y="1458"/>
                    </a:lnTo>
                    <a:lnTo>
                      <a:pt x="2270" y="1441"/>
                    </a:lnTo>
                    <a:lnTo>
                      <a:pt x="2279" y="1419"/>
                    </a:lnTo>
                    <a:lnTo>
                      <a:pt x="2291" y="1404"/>
                    </a:lnTo>
                    <a:lnTo>
                      <a:pt x="2296" y="1387"/>
                    </a:lnTo>
                    <a:lnTo>
                      <a:pt x="2293" y="1358"/>
                    </a:lnTo>
                    <a:lnTo>
                      <a:pt x="2285" y="1345"/>
                    </a:lnTo>
                    <a:lnTo>
                      <a:pt x="2295" y="1323"/>
                    </a:lnTo>
                    <a:lnTo>
                      <a:pt x="2288" y="1303"/>
                    </a:lnTo>
                    <a:lnTo>
                      <a:pt x="2318" y="1246"/>
                    </a:lnTo>
                    <a:lnTo>
                      <a:pt x="2316" y="1231"/>
                    </a:lnTo>
                    <a:lnTo>
                      <a:pt x="2323" y="1221"/>
                    </a:lnTo>
                    <a:lnTo>
                      <a:pt x="2316" y="1208"/>
                    </a:lnTo>
                    <a:lnTo>
                      <a:pt x="2326" y="1202"/>
                    </a:lnTo>
                    <a:lnTo>
                      <a:pt x="2318" y="1189"/>
                    </a:lnTo>
                    <a:lnTo>
                      <a:pt x="2322" y="1170"/>
                    </a:lnTo>
                    <a:lnTo>
                      <a:pt x="2316" y="1169"/>
                    </a:lnTo>
                    <a:lnTo>
                      <a:pt x="2317" y="1168"/>
                    </a:lnTo>
                    <a:lnTo>
                      <a:pt x="2310" y="1167"/>
                    </a:lnTo>
                    <a:lnTo>
                      <a:pt x="2296" y="1142"/>
                    </a:lnTo>
                    <a:lnTo>
                      <a:pt x="2301" y="1131"/>
                    </a:lnTo>
                    <a:lnTo>
                      <a:pt x="2284" y="1109"/>
                    </a:lnTo>
                    <a:lnTo>
                      <a:pt x="2287" y="1101"/>
                    </a:lnTo>
                    <a:lnTo>
                      <a:pt x="2268" y="1085"/>
                    </a:lnTo>
                    <a:lnTo>
                      <a:pt x="2271" y="1062"/>
                    </a:lnTo>
                    <a:lnTo>
                      <a:pt x="2266" y="1045"/>
                    </a:lnTo>
                    <a:lnTo>
                      <a:pt x="2229" y="1001"/>
                    </a:lnTo>
                    <a:lnTo>
                      <a:pt x="2226" y="675"/>
                    </a:lnTo>
                    <a:lnTo>
                      <a:pt x="2201" y="668"/>
                    </a:lnTo>
                    <a:lnTo>
                      <a:pt x="2166" y="675"/>
                    </a:lnTo>
                    <a:lnTo>
                      <a:pt x="2153" y="657"/>
                    </a:lnTo>
                    <a:lnTo>
                      <a:pt x="2082" y="634"/>
                    </a:lnTo>
                    <a:lnTo>
                      <a:pt x="2065" y="612"/>
                    </a:lnTo>
                    <a:lnTo>
                      <a:pt x="2021" y="590"/>
                    </a:lnTo>
                    <a:lnTo>
                      <a:pt x="2002" y="610"/>
                    </a:lnTo>
                    <a:lnTo>
                      <a:pt x="1968" y="607"/>
                    </a:lnTo>
                    <a:lnTo>
                      <a:pt x="1958" y="593"/>
                    </a:lnTo>
                    <a:lnTo>
                      <a:pt x="1927" y="604"/>
                    </a:lnTo>
                    <a:lnTo>
                      <a:pt x="1926" y="613"/>
                    </a:lnTo>
                    <a:lnTo>
                      <a:pt x="1898" y="604"/>
                    </a:lnTo>
                    <a:lnTo>
                      <a:pt x="1863" y="618"/>
                    </a:lnTo>
                    <a:lnTo>
                      <a:pt x="1853" y="632"/>
                    </a:lnTo>
                    <a:lnTo>
                      <a:pt x="1837" y="631"/>
                    </a:lnTo>
                    <a:lnTo>
                      <a:pt x="1832" y="644"/>
                    </a:lnTo>
                    <a:lnTo>
                      <a:pt x="1817" y="626"/>
                    </a:lnTo>
                    <a:lnTo>
                      <a:pt x="1769" y="612"/>
                    </a:lnTo>
                    <a:lnTo>
                      <a:pt x="1752" y="595"/>
                    </a:lnTo>
                    <a:lnTo>
                      <a:pt x="1701" y="609"/>
                    </a:lnTo>
                    <a:lnTo>
                      <a:pt x="1705" y="617"/>
                    </a:lnTo>
                    <a:lnTo>
                      <a:pt x="1691" y="636"/>
                    </a:lnTo>
                    <a:lnTo>
                      <a:pt x="1679" y="621"/>
                    </a:lnTo>
                    <a:lnTo>
                      <a:pt x="1681" y="599"/>
                    </a:lnTo>
                    <a:lnTo>
                      <a:pt x="1640" y="615"/>
                    </a:lnTo>
                    <a:lnTo>
                      <a:pt x="1633" y="599"/>
                    </a:lnTo>
                    <a:lnTo>
                      <a:pt x="1615" y="598"/>
                    </a:lnTo>
                    <a:lnTo>
                      <a:pt x="1613" y="583"/>
                    </a:lnTo>
                    <a:lnTo>
                      <a:pt x="1605" y="579"/>
                    </a:lnTo>
                    <a:lnTo>
                      <a:pt x="1563" y="604"/>
                    </a:lnTo>
                    <a:lnTo>
                      <a:pt x="1549" y="597"/>
                    </a:lnTo>
                    <a:lnTo>
                      <a:pt x="1551" y="577"/>
                    </a:lnTo>
                    <a:lnTo>
                      <a:pt x="1529" y="569"/>
                    </a:lnTo>
                    <a:lnTo>
                      <a:pt x="1526" y="543"/>
                    </a:lnTo>
                    <a:lnTo>
                      <a:pt x="1482" y="543"/>
                    </a:lnTo>
                    <a:lnTo>
                      <a:pt x="1463" y="558"/>
                    </a:lnTo>
                    <a:lnTo>
                      <a:pt x="1441" y="537"/>
                    </a:lnTo>
                    <a:lnTo>
                      <a:pt x="1416" y="540"/>
                    </a:lnTo>
                    <a:lnTo>
                      <a:pt x="1377" y="522"/>
                    </a:lnTo>
                    <a:lnTo>
                      <a:pt x="1343" y="522"/>
                    </a:lnTo>
                    <a:lnTo>
                      <a:pt x="1339" y="495"/>
                    </a:lnTo>
                    <a:lnTo>
                      <a:pt x="1313" y="468"/>
                    </a:lnTo>
                    <a:lnTo>
                      <a:pt x="1303" y="486"/>
                    </a:lnTo>
                    <a:lnTo>
                      <a:pt x="1280" y="477"/>
                    </a:lnTo>
                    <a:lnTo>
                      <a:pt x="1264" y="483"/>
                    </a:lnTo>
                    <a:lnTo>
                      <a:pt x="1225" y="443"/>
                    </a:lnTo>
                    <a:lnTo>
                      <a:pt x="1203" y="441"/>
                    </a:lnTo>
                    <a:lnTo>
                      <a:pt x="1225" y="35"/>
                    </a:lnTo>
                    <a:lnTo>
                      <a:pt x="716" y="0"/>
                    </a:lnTo>
                    <a:lnTo>
                      <a:pt x="636" y="941"/>
                    </a:lnTo>
                    <a:close/>
                  </a:path>
                </a:pathLst>
              </a:custGeom>
              <a:solidFill>
                <a:srgbClr val="F7A51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5" name="Freeform 104">
                <a:extLst>
                  <a:ext uri="{FF2B5EF4-FFF2-40B4-BE49-F238E27FC236}">
                    <a16:creationId xmlns:a16="http://schemas.microsoft.com/office/drawing/2014/main" id="{B906D010-8CE8-13F9-31CB-DD8689D366F6}"/>
                  </a:ext>
                </a:extLst>
              </p:cNvPr>
              <p:cNvSpPr>
                <a:spLocks/>
              </p:cNvSpPr>
              <p:nvPr/>
            </p:nvSpPr>
            <p:spPr bwMode="auto">
              <a:xfrm>
                <a:off x="1992" y="2336"/>
                <a:ext cx="895" cy="878"/>
              </a:xfrm>
              <a:custGeom>
                <a:avLst/>
                <a:gdLst>
                  <a:gd name="T0" fmla="*/ 52 w 2326"/>
                  <a:gd name="T1" fmla="*/ 943 h 2274"/>
                  <a:gd name="T2" fmla="*/ 132 w 2326"/>
                  <a:gd name="T3" fmla="*/ 1054 h 2274"/>
                  <a:gd name="T4" fmla="*/ 348 w 2326"/>
                  <a:gd name="T5" fmla="*/ 1428 h 2274"/>
                  <a:gd name="T6" fmla="*/ 659 w 2326"/>
                  <a:gd name="T7" fmla="*/ 1410 h 2274"/>
                  <a:gd name="T8" fmla="*/ 880 w 2326"/>
                  <a:gd name="T9" fmla="*/ 1417 h 2274"/>
                  <a:gd name="T10" fmla="*/ 1118 w 2326"/>
                  <a:gd name="T11" fmla="*/ 1789 h 2274"/>
                  <a:gd name="T12" fmla="*/ 1244 w 2326"/>
                  <a:gd name="T13" fmla="*/ 2059 h 2274"/>
                  <a:gd name="T14" fmla="*/ 1404 w 2326"/>
                  <a:gd name="T15" fmla="*/ 2195 h 2274"/>
                  <a:gd name="T16" fmla="*/ 1610 w 2326"/>
                  <a:gd name="T17" fmla="*/ 2268 h 2274"/>
                  <a:gd name="T18" fmla="*/ 1658 w 2326"/>
                  <a:gd name="T19" fmla="*/ 2255 h 2274"/>
                  <a:gd name="T20" fmla="*/ 1612 w 2326"/>
                  <a:gd name="T21" fmla="*/ 2065 h 2274"/>
                  <a:gd name="T22" fmla="*/ 1626 w 2326"/>
                  <a:gd name="T23" fmla="*/ 2009 h 2274"/>
                  <a:gd name="T24" fmla="*/ 1599 w 2326"/>
                  <a:gd name="T25" fmla="*/ 1985 h 2274"/>
                  <a:gd name="T26" fmla="*/ 1650 w 2326"/>
                  <a:gd name="T27" fmla="*/ 1984 h 2274"/>
                  <a:gd name="T28" fmla="*/ 1689 w 2326"/>
                  <a:gd name="T29" fmla="*/ 1873 h 2274"/>
                  <a:gd name="T30" fmla="*/ 1685 w 2326"/>
                  <a:gd name="T31" fmla="*/ 1836 h 2274"/>
                  <a:gd name="T32" fmla="*/ 1732 w 2326"/>
                  <a:gd name="T33" fmla="*/ 1804 h 2274"/>
                  <a:gd name="T34" fmla="*/ 1763 w 2326"/>
                  <a:gd name="T35" fmla="*/ 1762 h 2274"/>
                  <a:gd name="T36" fmla="*/ 1811 w 2326"/>
                  <a:gd name="T37" fmla="*/ 1738 h 2274"/>
                  <a:gd name="T38" fmla="*/ 1798 w 2326"/>
                  <a:gd name="T39" fmla="*/ 1696 h 2274"/>
                  <a:gd name="T40" fmla="*/ 1828 w 2326"/>
                  <a:gd name="T41" fmla="*/ 1712 h 2274"/>
                  <a:gd name="T42" fmla="*/ 1840 w 2326"/>
                  <a:gd name="T43" fmla="*/ 1693 h 2274"/>
                  <a:gd name="T44" fmla="*/ 1864 w 2326"/>
                  <a:gd name="T45" fmla="*/ 1705 h 2274"/>
                  <a:gd name="T46" fmla="*/ 1881 w 2326"/>
                  <a:gd name="T47" fmla="*/ 1716 h 2274"/>
                  <a:gd name="T48" fmla="*/ 1940 w 2326"/>
                  <a:gd name="T49" fmla="*/ 1706 h 2274"/>
                  <a:gd name="T50" fmla="*/ 1865 w 2326"/>
                  <a:gd name="T51" fmla="*/ 1750 h 2274"/>
                  <a:gd name="T52" fmla="*/ 2072 w 2326"/>
                  <a:gd name="T53" fmla="*/ 1478 h 2274"/>
                  <a:gd name="T54" fmla="*/ 2101 w 2326"/>
                  <a:gd name="T55" fmla="*/ 1464 h 2274"/>
                  <a:gd name="T56" fmla="*/ 2121 w 2326"/>
                  <a:gd name="T57" fmla="*/ 1518 h 2274"/>
                  <a:gd name="T58" fmla="*/ 2212 w 2326"/>
                  <a:gd name="T59" fmla="*/ 1482 h 2274"/>
                  <a:gd name="T60" fmla="*/ 2269 w 2326"/>
                  <a:gd name="T61" fmla="*/ 1441 h 2274"/>
                  <a:gd name="T62" fmla="*/ 2296 w 2326"/>
                  <a:gd name="T63" fmla="*/ 1387 h 2274"/>
                  <a:gd name="T64" fmla="*/ 2295 w 2326"/>
                  <a:gd name="T65" fmla="*/ 1323 h 2274"/>
                  <a:gd name="T66" fmla="*/ 2316 w 2326"/>
                  <a:gd name="T67" fmla="*/ 1231 h 2274"/>
                  <a:gd name="T68" fmla="*/ 2326 w 2326"/>
                  <a:gd name="T69" fmla="*/ 1202 h 2274"/>
                  <a:gd name="T70" fmla="*/ 2316 w 2326"/>
                  <a:gd name="T71" fmla="*/ 1169 h 2274"/>
                  <a:gd name="T72" fmla="*/ 2296 w 2326"/>
                  <a:gd name="T73" fmla="*/ 1142 h 2274"/>
                  <a:gd name="T74" fmla="*/ 2287 w 2326"/>
                  <a:gd name="T75" fmla="*/ 1101 h 2274"/>
                  <a:gd name="T76" fmla="*/ 2266 w 2326"/>
                  <a:gd name="T77" fmla="*/ 1045 h 2274"/>
                  <a:gd name="T78" fmla="*/ 2201 w 2326"/>
                  <a:gd name="T79" fmla="*/ 668 h 2274"/>
                  <a:gd name="T80" fmla="*/ 2082 w 2326"/>
                  <a:gd name="T81" fmla="*/ 634 h 2274"/>
                  <a:gd name="T82" fmla="*/ 2002 w 2326"/>
                  <a:gd name="T83" fmla="*/ 610 h 2274"/>
                  <a:gd name="T84" fmla="*/ 1927 w 2326"/>
                  <a:gd name="T85" fmla="*/ 605 h 2274"/>
                  <a:gd name="T86" fmla="*/ 1863 w 2326"/>
                  <a:gd name="T87" fmla="*/ 618 h 2274"/>
                  <a:gd name="T88" fmla="*/ 1832 w 2326"/>
                  <a:gd name="T89" fmla="*/ 644 h 2274"/>
                  <a:gd name="T90" fmla="*/ 1752 w 2326"/>
                  <a:gd name="T91" fmla="*/ 595 h 2274"/>
                  <a:gd name="T92" fmla="*/ 1691 w 2326"/>
                  <a:gd name="T93" fmla="*/ 636 h 2274"/>
                  <a:gd name="T94" fmla="*/ 1640 w 2326"/>
                  <a:gd name="T95" fmla="*/ 615 h 2274"/>
                  <a:gd name="T96" fmla="*/ 1613 w 2326"/>
                  <a:gd name="T97" fmla="*/ 583 h 2274"/>
                  <a:gd name="T98" fmla="*/ 1549 w 2326"/>
                  <a:gd name="T99" fmla="*/ 597 h 2274"/>
                  <a:gd name="T100" fmla="*/ 1526 w 2326"/>
                  <a:gd name="T101" fmla="*/ 543 h 2274"/>
                  <a:gd name="T102" fmla="*/ 1441 w 2326"/>
                  <a:gd name="T103" fmla="*/ 537 h 2274"/>
                  <a:gd name="T104" fmla="*/ 1343 w 2326"/>
                  <a:gd name="T105" fmla="*/ 522 h 2274"/>
                  <a:gd name="T106" fmla="*/ 1303 w 2326"/>
                  <a:gd name="T107" fmla="*/ 486 h 2274"/>
                  <a:gd name="T108" fmla="*/ 1225 w 2326"/>
                  <a:gd name="T109" fmla="*/ 443 h 2274"/>
                  <a:gd name="T110" fmla="*/ 716 w 2326"/>
                  <a:gd name="T111" fmla="*/ 0 h 2274"/>
                  <a:gd name="T112" fmla="*/ 8 w 2326"/>
                  <a:gd name="T113" fmla="*/ 911 h 2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26" h="2274">
                    <a:moveTo>
                      <a:pt x="8" y="911"/>
                    </a:moveTo>
                    <a:lnTo>
                      <a:pt x="8" y="911"/>
                    </a:lnTo>
                    <a:lnTo>
                      <a:pt x="52" y="943"/>
                    </a:lnTo>
                    <a:lnTo>
                      <a:pt x="70" y="987"/>
                    </a:lnTo>
                    <a:lnTo>
                      <a:pt x="108" y="1010"/>
                    </a:lnTo>
                    <a:lnTo>
                      <a:pt x="132" y="1054"/>
                    </a:lnTo>
                    <a:lnTo>
                      <a:pt x="277" y="1193"/>
                    </a:lnTo>
                    <a:lnTo>
                      <a:pt x="307" y="1362"/>
                    </a:lnTo>
                    <a:lnTo>
                      <a:pt x="348" y="1428"/>
                    </a:lnTo>
                    <a:lnTo>
                      <a:pt x="481" y="1549"/>
                    </a:lnTo>
                    <a:lnTo>
                      <a:pt x="556" y="1569"/>
                    </a:lnTo>
                    <a:lnTo>
                      <a:pt x="659" y="1410"/>
                    </a:lnTo>
                    <a:lnTo>
                      <a:pt x="697" y="1399"/>
                    </a:lnTo>
                    <a:lnTo>
                      <a:pt x="733" y="1411"/>
                    </a:lnTo>
                    <a:lnTo>
                      <a:pt x="880" y="1417"/>
                    </a:lnTo>
                    <a:lnTo>
                      <a:pt x="1010" y="1569"/>
                    </a:lnTo>
                    <a:lnTo>
                      <a:pt x="1066" y="1727"/>
                    </a:lnTo>
                    <a:lnTo>
                      <a:pt x="1118" y="1789"/>
                    </a:lnTo>
                    <a:lnTo>
                      <a:pt x="1144" y="1853"/>
                    </a:lnTo>
                    <a:lnTo>
                      <a:pt x="1201" y="1895"/>
                    </a:lnTo>
                    <a:lnTo>
                      <a:pt x="1244" y="2059"/>
                    </a:lnTo>
                    <a:lnTo>
                      <a:pt x="1299" y="2148"/>
                    </a:lnTo>
                    <a:lnTo>
                      <a:pt x="1355" y="2188"/>
                    </a:lnTo>
                    <a:lnTo>
                      <a:pt x="1404" y="2195"/>
                    </a:lnTo>
                    <a:lnTo>
                      <a:pt x="1454" y="2226"/>
                    </a:lnTo>
                    <a:lnTo>
                      <a:pt x="1546" y="2235"/>
                    </a:lnTo>
                    <a:lnTo>
                      <a:pt x="1610" y="2268"/>
                    </a:lnTo>
                    <a:lnTo>
                      <a:pt x="1670" y="2274"/>
                    </a:lnTo>
                    <a:lnTo>
                      <a:pt x="1673" y="2267"/>
                    </a:lnTo>
                    <a:lnTo>
                      <a:pt x="1658" y="2255"/>
                    </a:lnTo>
                    <a:lnTo>
                      <a:pt x="1638" y="2193"/>
                    </a:lnTo>
                    <a:lnTo>
                      <a:pt x="1633" y="2187"/>
                    </a:lnTo>
                    <a:lnTo>
                      <a:pt x="1612" y="2065"/>
                    </a:lnTo>
                    <a:lnTo>
                      <a:pt x="1628" y="2055"/>
                    </a:lnTo>
                    <a:lnTo>
                      <a:pt x="1630" y="2015"/>
                    </a:lnTo>
                    <a:lnTo>
                      <a:pt x="1626" y="2009"/>
                    </a:lnTo>
                    <a:lnTo>
                      <a:pt x="1604" y="2003"/>
                    </a:lnTo>
                    <a:lnTo>
                      <a:pt x="1595" y="1997"/>
                    </a:lnTo>
                    <a:lnTo>
                      <a:pt x="1599" y="1985"/>
                    </a:lnTo>
                    <a:lnTo>
                      <a:pt x="1624" y="1984"/>
                    </a:lnTo>
                    <a:lnTo>
                      <a:pt x="1634" y="1994"/>
                    </a:lnTo>
                    <a:lnTo>
                      <a:pt x="1650" y="1984"/>
                    </a:lnTo>
                    <a:lnTo>
                      <a:pt x="1658" y="1915"/>
                    </a:lnTo>
                    <a:lnTo>
                      <a:pt x="1640" y="1881"/>
                    </a:lnTo>
                    <a:lnTo>
                      <a:pt x="1689" y="1873"/>
                    </a:lnTo>
                    <a:lnTo>
                      <a:pt x="1707" y="1840"/>
                    </a:lnTo>
                    <a:lnTo>
                      <a:pt x="1705" y="1831"/>
                    </a:lnTo>
                    <a:lnTo>
                      <a:pt x="1685" y="1836"/>
                    </a:lnTo>
                    <a:lnTo>
                      <a:pt x="1687" y="1821"/>
                    </a:lnTo>
                    <a:lnTo>
                      <a:pt x="1720" y="1802"/>
                    </a:lnTo>
                    <a:lnTo>
                      <a:pt x="1732" y="1804"/>
                    </a:lnTo>
                    <a:lnTo>
                      <a:pt x="1752" y="1782"/>
                    </a:lnTo>
                    <a:lnTo>
                      <a:pt x="1755" y="1771"/>
                    </a:lnTo>
                    <a:lnTo>
                      <a:pt x="1763" y="1762"/>
                    </a:lnTo>
                    <a:lnTo>
                      <a:pt x="1796" y="1760"/>
                    </a:lnTo>
                    <a:lnTo>
                      <a:pt x="1808" y="1753"/>
                    </a:lnTo>
                    <a:lnTo>
                      <a:pt x="1811" y="1738"/>
                    </a:lnTo>
                    <a:lnTo>
                      <a:pt x="1792" y="1722"/>
                    </a:lnTo>
                    <a:lnTo>
                      <a:pt x="1792" y="1706"/>
                    </a:lnTo>
                    <a:lnTo>
                      <a:pt x="1798" y="1696"/>
                    </a:lnTo>
                    <a:lnTo>
                      <a:pt x="1814" y="1704"/>
                    </a:lnTo>
                    <a:lnTo>
                      <a:pt x="1825" y="1714"/>
                    </a:lnTo>
                    <a:lnTo>
                      <a:pt x="1828" y="1712"/>
                    </a:lnTo>
                    <a:lnTo>
                      <a:pt x="1828" y="1697"/>
                    </a:lnTo>
                    <a:lnTo>
                      <a:pt x="1832" y="1691"/>
                    </a:lnTo>
                    <a:lnTo>
                      <a:pt x="1840" y="1693"/>
                    </a:lnTo>
                    <a:lnTo>
                      <a:pt x="1849" y="1709"/>
                    </a:lnTo>
                    <a:lnTo>
                      <a:pt x="1854" y="1710"/>
                    </a:lnTo>
                    <a:lnTo>
                      <a:pt x="1864" y="1705"/>
                    </a:lnTo>
                    <a:lnTo>
                      <a:pt x="1870" y="1690"/>
                    </a:lnTo>
                    <a:lnTo>
                      <a:pt x="1875" y="1687"/>
                    </a:lnTo>
                    <a:lnTo>
                      <a:pt x="1881" y="1716"/>
                    </a:lnTo>
                    <a:lnTo>
                      <a:pt x="1935" y="1698"/>
                    </a:lnTo>
                    <a:lnTo>
                      <a:pt x="1943" y="1700"/>
                    </a:lnTo>
                    <a:lnTo>
                      <a:pt x="1940" y="1706"/>
                    </a:lnTo>
                    <a:lnTo>
                      <a:pt x="1864" y="1738"/>
                    </a:lnTo>
                    <a:lnTo>
                      <a:pt x="1858" y="1747"/>
                    </a:lnTo>
                    <a:lnTo>
                      <a:pt x="1865" y="1750"/>
                    </a:lnTo>
                    <a:lnTo>
                      <a:pt x="2040" y="1653"/>
                    </a:lnTo>
                    <a:lnTo>
                      <a:pt x="2068" y="1585"/>
                    </a:lnTo>
                    <a:lnTo>
                      <a:pt x="2072" y="1478"/>
                    </a:lnTo>
                    <a:lnTo>
                      <a:pt x="2082" y="1468"/>
                    </a:lnTo>
                    <a:lnTo>
                      <a:pt x="2093" y="1463"/>
                    </a:lnTo>
                    <a:lnTo>
                      <a:pt x="2101" y="1464"/>
                    </a:lnTo>
                    <a:lnTo>
                      <a:pt x="2103" y="1503"/>
                    </a:lnTo>
                    <a:lnTo>
                      <a:pt x="2127" y="1504"/>
                    </a:lnTo>
                    <a:lnTo>
                      <a:pt x="2121" y="1518"/>
                    </a:lnTo>
                    <a:lnTo>
                      <a:pt x="2100" y="1526"/>
                    </a:lnTo>
                    <a:lnTo>
                      <a:pt x="2107" y="1530"/>
                    </a:lnTo>
                    <a:lnTo>
                      <a:pt x="2212" y="1482"/>
                    </a:lnTo>
                    <a:lnTo>
                      <a:pt x="2269" y="1479"/>
                    </a:lnTo>
                    <a:lnTo>
                      <a:pt x="2252" y="1458"/>
                    </a:lnTo>
                    <a:lnTo>
                      <a:pt x="2269" y="1441"/>
                    </a:lnTo>
                    <a:lnTo>
                      <a:pt x="2279" y="1419"/>
                    </a:lnTo>
                    <a:lnTo>
                      <a:pt x="2291" y="1404"/>
                    </a:lnTo>
                    <a:lnTo>
                      <a:pt x="2296" y="1387"/>
                    </a:lnTo>
                    <a:lnTo>
                      <a:pt x="2293" y="1358"/>
                    </a:lnTo>
                    <a:lnTo>
                      <a:pt x="2285" y="1345"/>
                    </a:lnTo>
                    <a:lnTo>
                      <a:pt x="2295" y="1323"/>
                    </a:lnTo>
                    <a:lnTo>
                      <a:pt x="2288" y="1303"/>
                    </a:lnTo>
                    <a:lnTo>
                      <a:pt x="2318" y="1246"/>
                    </a:lnTo>
                    <a:lnTo>
                      <a:pt x="2316" y="1231"/>
                    </a:lnTo>
                    <a:lnTo>
                      <a:pt x="2323" y="1221"/>
                    </a:lnTo>
                    <a:lnTo>
                      <a:pt x="2316" y="1208"/>
                    </a:lnTo>
                    <a:lnTo>
                      <a:pt x="2326" y="1202"/>
                    </a:lnTo>
                    <a:lnTo>
                      <a:pt x="2318" y="1189"/>
                    </a:lnTo>
                    <a:lnTo>
                      <a:pt x="2322" y="1170"/>
                    </a:lnTo>
                    <a:lnTo>
                      <a:pt x="2316" y="1169"/>
                    </a:lnTo>
                    <a:lnTo>
                      <a:pt x="2317" y="1168"/>
                    </a:lnTo>
                    <a:lnTo>
                      <a:pt x="2310" y="1167"/>
                    </a:lnTo>
                    <a:lnTo>
                      <a:pt x="2296" y="1142"/>
                    </a:lnTo>
                    <a:lnTo>
                      <a:pt x="2301" y="1131"/>
                    </a:lnTo>
                    <a:lnTo>
                      <a:pt x="2284" y="1109"/>
                    </a:lnTo>
                    <a:lnTo>
                      <a:pt x="2287" y="1101"/>
                    </a:lnTo>
                    <a:lnTo>
                      <a:pt x="2268" y="1085"/>
                    </a:lnTo>
                    <a:lnTo>
                      <a:pt x="2271" y="1062"/>
                    </a:lnTo>
                    <a:lnTo>
                      <a:pt x="2266" y="1045"/>
                    </a:lnTo>
                    <a:lnTo>
                      <a:pt x="2229" y="1001"/>
                    </a:lnTo>
                    <a:lnTo>
                      <a:pt x="2226" y="675"/>
                    </a:lnTo>
                    <a:lnTo>
                      <a:pt x="2201" y="668"/>
                    </a:lnTo>
                    <a:lnTo>
                      <a:pt x="2166" y="675"/>
                    </a:lnTo>
                    <a:lnTo>
                      <a:pt x="2153" y="657"/>
                    </a:lnTo>
                    <a:lnTo>
                      <a:pt x="2082" y="634"/>
                    </a:lnTo>
                    <a:lnTo>
                      <a:pt x="2065" y="612"/>
                    </a:lnTo>
                    <a:lnTo>
                      <a:pt x="2021" y="590"/>
                    </a:lnTo>
                    <a:lnTo>
                      <a:pt x="2002" y="610"/>
                    </a:lnTo>
                    <a:lnTo>
                      <a:pt x="1968" y="607"/>
                    </a:lnTo>
                    <a:lnTo>
                      <a:pt x="1958" y="593"/>
                    </a:lnTo>
                    <a:lnTo>
                      <a:pt x="1927" y="605"/>
                    </a:lnTo>
                    <a:lnTo>
                      <a:pt x="1926" y="613"/>
                    </a:lnTo>
                    <a:lnTo>
                      <a:pt x="1898" y="604"/>
                    </a:lnTo>
                    <a:lnTo>
                      <a:pt x="1863" y="618"/>
                    </a:lnTo>
                    <a:lnTo>
                      <a:pt x="1853" y="632"/>
                    </a:lnTo>
                    <a:lnTo>
                      <a:pt x="1837" y="631"/>
                    </a:lnTo>
                    <a:lnTo>
                      <a:pt x="1832" y="644"/>
                    </a:lnTo>
                    <a:lnTo>
                      <a:pt x="1817" y="626"/>
                    </a:lnTo>
                    <a:lnTo>
                      <a:pt x="1769" y="612"/>
                    </a:lnTo>
                    <a:lnTo>
                      <a:pt x="1752" y="595"/>
                    </a:lnTo>
                    <a:lnTo>
                      <a:pt x="1701" y="609"/>
                    </a:lnTo>
                    <a:lnTo>
                      <a:pt x="1705" y="617"/>
                    </a:lnTo>
                    <a:lnTo>
                      <a:pt x="1691" y="636"/>
                    </a:lnTo>
                    <a:lnTo>
                      <a:pt x="1679" y="621"/>
                    </a:lnTo>
                    <a:lnTo>
                      <a:pt x="1681" y="599"/>
                    </a:lnTo>
                    <a:lnTo>
                      <a:pt x="1640" y="615"/>
                    </a:lnTo>
                    <a:lnTo>
                      <a:pt x="1633" y="599"/>
                    </a:lnTo>
                    <a:lnTo>
                      <a:pt x="1615" y="598"/>
                    </a:lnTo>
                    <a:lnTo>
                      <a:pt x="1613" y="583"/>
                    </a:lnTo>
                    <a:lnTo>
                      <a:pt x="1605" y="579"/>
                    </a:lnTo>
                    <a:lnTo>
                      <a:pt x="1563" y="604"/>
                    </a:lnTo>
                    <a:lnTo>
                      <a:pt x="1549" y="597"/>
                    </a:lnTo>
                    <a:lnTo>
                      <a:pt x="1551" y="577"/>
                    </a:lnTo>
                    <a:lnTo>
                      <a:pt x="1529" y="569"/>
                    </a:lnTo>
                    <a:lnTo>
                      <a:pt x="1526" y="543"/>
                    </a:lnTo>
                    <a:lnTo>
                      <a:pt x="1482" y="543"/>
                    </a:lnTo>
                    <a:lnTo>
                      <a:pt x="1463" y="558"/>
                    </a:lnTo>
                    <a:lnTo>
                      <a:pt x="1441" y="537"/>
                    </a:lnTo>
                    <a:lnTo>
                      <a:pt x="1416" y="540"/>
                    </a:lnTo>
                    <a:lnTo>
                      <a:pt x="1377" y="522"/>
                    </a:lnTo>
                    <a:lnTo>
                      <a:pt x="1343" y="522"/>
                    </a:lnTo>
                    <a:lnTo>
                      <a:pt x="1339" y="495"/>
                    </a:lnTo>
                    <a:lnTo>
                      <a:pt x="1313" y="468"/>
                    </a:lnTo>
                    <a:lnTo>
                      <a:pt x="1303" y="486"/>
                    </a:lnTo>
                    <a:lnTo>
                      <a:pt x="1280" y="477"/>
                    </a:lnTo>
                    <a:lnTo>
                      <a:pt x="1264" y="483"/>
                    </a:lnTo>
                    <a:lnTo>
                      <a:pt x="1225" y="443"/>
                    </a:lnTo>
                    <a:lnTo>
                      <a:pt x="1203" y="441"/>
                    </a:lnTo>
                    <a:lnTo>
                      <a:pt x="1225" y="35"/>
                    </a:lnTo>
                    <a:lnTo>
                      <a:pt x="716" y="0"/>
                    </a:lnTo>
                    <a:lnTo>
                      <a:pt x="636" y="941"/>
                    </a:lnTo>
                    <a:lnTo>
                      <a:pt x="0" y="875"/>
                    </a:lnTo>
                    <a:lnTo>
                      <a:pt x="8" y="911"/>
                    </a:lnTo>
                    <a:lnTo>
                      <a:pt x="8" y="911"/>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6" name="Freeform 105">
                <a:extLst>
                  <a:ext uri="{FF2B5EF4-FFF2-40B4-BE49-F238E27FC236}">
                    <a16:creationId xmlns:a16="http://schemas.microsoft.com/office/drawing/2014/main" id="{56FD0752-D9ED-4116-5EA8-0AE292CE43E3}"/>
                  </a:ext>
                </a:extLst>
              </p:cNvPr>
              <p:cNvSpPr>
                <a:spLocks/>
              </p:cNvSpPr>
              <p:nvPr/>
            </p:nvSpPr>
            <p:spPr bwMode="auto">
              <a:xfrm>
                <a:off x="2998" y="1858"/>
                <a:ext cx="253" cy="451"/>
              </a:xfrm>
              <a:custGeom>
                <a:avLst/>
                <a:gdLst>
                  <a:gd name="T0" fmla="*/ 555 w 659"/>
                  <a:gd name="T1" fmla="*/ 40 h 1170"/>
                  <a:gd name="T2" fmla="*/ 117 w 659"/>
                  <a:gd name="T3" fmla="*/ 27 h 1170"/>
                  <a:gd name="T4" fmla="*/ 156 w 659"/>
                  <a:gd name="T5" fmla="*/ 71 h 1170"/>
                  <a:gd name="T6" fmla="*/ 199 w 659"/>
                  <a:gd name="T7" fmla="*/ 123 h 1170"/>
                  <a:gd name="T8" fmla="*/ 175 w 659"/>
                  <a:gd name="T9" fmla="*/ 176 h 1170"/>
                  <a:gd name="T10" fmla="*/ 121 w 659"/>
                  <a:gd name="T11" fmla="*/ 240 h 1170"/>
                  <a:gd name="T12" fmla="*/ 56 w 659"/>
                  <a:gd name="T13" fmla="*/ 289 h 1170"/>
                  <a:gd name="T14" fmla="*/ 82 w 659"/>
                  <a:gd name="T15" fmla="*/ 344 h 1170"/>
                  <a:gd name="T16" fmla="*/ 55 w 659"/>
                  <a:gd name="T17" fmla="*/ 408 h 1170"/>
                  <a:gd name="T18" fmla="*/ 21 w 659"/>
                  <a:gd name="T19" fmla="*/ 466 h 1170"/>
                  <a:gd name="T20" fmla="*/ 0 w 659"/>
                  <a:gd name="T21" fmla="*/ 527 h 1170"/>
                  <a:gd name="T22" fmla="*/ 71 w 659"/>
                  <a:gd name="T23" fmla="*/ 647 h 1170"/>
                  <a:gd name="T24" fmla="*/ 124 w 659"/>
                  <a:gd name="T25" fmla="*/ 694 h 1170"/>
                  <a:gd name="T26" fmla="*/ 154 w 659"/>
                  <a:gd name="T27" fmla="*/ 779 h 1170"/>
                  <a:gd name="T28" fmla="*/ 183 w 659"/>
                  <a:gd name="T29" fmla="*/ 761 h 1170"/>
                  <a:gd name="T30" fmla="*/ 235 w 659"/>
                  <a:gd name="T31" fmla="*/ 786 h 1170"/>
                  <a:gd name="T32" fmla="*/ 224 w 659"/>
                  <a:gd name="T33" fmla="*/ 812 h 1170"/>
                  <a:gd name="T34" fmla="*/ 200 w 659"/>
                  <a:gd name="T35" fmla="*/ 890 h 1170"/>
                  <a:gd name="T36" fmla="*/ 259 w 659"/>
                  <a:gd name="T37" fmla="*/ 967 h 1170"/>
                  <a:gd name="T38" fmla="*/ 346 w 659"/>
                  <a:gd name="T39" fmla="*/ 1024 h 1170"/>
                  <a:gd name="T40" fmla="*/ 363 w 659"/>
                  <a:gd name="T41" fmla="*/ 1080 h 1170"/>
                  <a:gd name="T42" fmla="*/ 361 w 659"/>
                  <a:gd name="T43" fmla="*/ 1115 h 1170"/>
                  <a:gd name="T44" fmla="*/ 395 w 659"/>
                  <a:gd name="T45" fmla="*/ 1165 h 1170"/>
                  <a:gd name="T46" fmla="*/ 396 w 659"/>
                  <a:gd name="T47" fmla="*/ 1146 h 1170"/>
                  <a:gd name="T48" fmla="*/ 422 w 659"/>
                  <a:gd name="T49" fmla="*/ 1170 h 1170"/>
                  <a:gd name="T50" fmla="*/ 440 w 659"/>
                  <a:gd name="T51" fmla="*/ 1114 h 1170"/>
                  <a:gd name="T52" fmla="*/ 535 w 659"/>
                  <a:gd name="T53" fmla="*/ 1123 h 1170"/>
                  <a:gd name="T54" fmla="*/ 521 w 659"/>
                  <a:gd name="T55" fmla="*/ 1073 h 1170"/>
                  <a:gd name="T56" fmla="*/ 572 w 659"/>
                  <a:gd name="T57" fmla="*/ 1013 h 1170"/>
                  <a:gd name="T58" fmla="*/ 587 w 659"/>
                  <a:gd name="T59" fmla="*/ 981 h 1170"/>
                  <a:gd name="T60" fmla="*/ 588 w 659"/>
                  <a:gd name="T61" fmla="*/ 974 h 1170"/>
                  <a:gd name="T62" fmla="*/ 587 w 659"/>
                  <a:gd name="T63" fmla="*/ 962 h 1170"/>
                  <a:gd name="T64" fmla="*/ 595 w 659"/>
                  <a:gd name="T65" fmla="*/ 923 h 1170"/>
                  <a:gd name="T66" fmla="*/ 600 w 659"/>
                  <a:gd name="T67" fmla="*/ 909 h 1170"/>
                  <a:gd name="T68" fmla="*/ 596 w 659"/>
                  <a:gd name="T69" fmla="*/ 877 h 1170"/>
                  <a:gd name="T70" fmla="*/ 624 w 659"/>
                  <a:gd name="T71" fmla="*/ 841 h 1170"/>
                  <a:gd name="T72" fmla="*/ 637 w 659"/>
                  <a:gd name="T73" fmla="*/ 819 h 1170"/>
                  <a:gd name="T74" fmla="*/ 649 w 659"/>
                  <a:gd name="T75" fmla="*/ 752 h 1170"/>
                  <a:gd name="T76" fmla="*/ 628 w 659"/>
                  <a:gd name="T77" fmla="*/ 703 h 1170"/>
                  <a:gd name="T78" fmla="*/ 631 w 659"/>
                  <a:gd name="T79" fmla="*/ 662 h 1170"/>
                  <a:gd name="T80" fmla="*/ 607 w 659"/>
                  <a:gd name="T81" fmla="*/ 153 h 1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1170">
                    <a:moveTo>
                      <a:pt x="555" y="40"/>
                    </a:moveTo>
                    <a:lnTo>
                      <a:pt x="555" y="40"/>
                    </a:lnTo>
                    <a:lnTo>
                      <a:pt x="552" y="0"/>
                    </a:lnTo>
                    <a:lnTo>
                      <a:pt x="117" y="27"/>
                    </a:lnTo>
                    <a:lnTo>
                      <a:pt x="149" y="49"/>
                    </a:lnTo>
                    <a:lnTo>
                      <a:pt x="156" y="71"/>
                    </a:lnTo>
                    <a:lnTo>
                      <a:pt x="193" y="96"/>
                    </a:lnTo>
                    <a:lnTo>
                      <a:pt x="199" y="123"/>
                    </a:lnTo>
                    <a:lnTo>
                      <a:pt x="192" y="160"/>
                    </a:lnTo>
                    <a:lnTo>
                      <a:pt x="175" y="176"/>
                    </a:lnTo>
                    <a:lnTo>
                      <a:pt x="170" y="210"/>
                    </a:lnTo>
                    <a:lnTo>
                      <a:pt x="121" y="240"/>
                    </a:lnTo>
                    <a:lnTo>
                      <a:pt x="65" y="253"/>
                    </a:lnTo>
                    <a:lnTo>
                      <a:pt x="56" y="289"/>
                    </a:lnTo>
                    <a:lnTo>
                      <a:pt x="80" y="315"/>
                    </a:lnTo>
                    <a:lnTo>
                      <a:pt x="82" y="344"/>
                    </a:lnTo>
                    <a:lnTo>
                      <a:pt x="62" y="373"/>
                    </a:lnTo>
                    <a:lnTo>
                      <a:pt x="55" y="408"/>
                    </a:lnTo>
                    <a:lnTo>
                      <a:pt x="14" y="431"/>
                    </a:lnTo>
                    <a:lnTo>
                      <a:pt x="21" y="466"/>
                    </a:lnTo>
                    <a:lnTo>
                      <a:pt x="6" y="474"/>
                    </a:lnTo>
                    <a:lnTo>
                      <a:pt x="0" y="527"/>
                    </a:lnTo>
                    <a:lnTo>
                      <a:pt x="26" y="609"/>
                    </a:lnTo>
                    <a:lnTo>
                      <a:pt x="71" y="647"/>
                    </a:lnTo>
                    <a:lnTo>
                      <a:pt x="82" y="665"/>
                    </a:lnTo>
                    <a:lnTo>
                      <a:pt x="124" y="694"/>
                    </a:lnTo>
                    <a:lnTo>
                      <a:pt x="142" y="761"/>
                    </a:lnTo>
                    <a:lnTo>
                      <a:pt x="154" y="779"/>
                    </a:lnTo>
                    <a:lnTo>
                      <a:pt x="165" y="780"/>
                    </a:lnTo>
                    <a:lnTo>
                      <a:pt x="183" y="761"/>
                    </a:lnTo>
                    <a:lnTo>
                      <a:pt x="210" y="769"/>
                    </a:lnTo>
                    <a:lnTo>
                      <a:pt x="235" y="786"/>
                    </a:lnTo>
                    <a:lnTo>
                      <a:pt x="234" y="792"/>
                    </a:lnTo>
                    <a:lnTo>
                      <a:pt x="224" y="812"/>
                    </a:lnTo>
                    <a:lnTo>
                      <a:pt x="227" y="830"/>
                    </a:lnTo>
                    <a:lnTo>
                      <a:pt x="200" y="890"/>
                    </a:lnTo>
                    <a:lnTo>
                      <a:pt x="204" y="918"/>
                    </a:lnTo>
                    <a:lnTo>
                      <a:pt x="259" y="967"/>
                    </a:lnTo>
                    <a:lnTo>
                      <a:pt x="278" y="970"/>
                    </a:lnTo>
                    <a:lnTo>
                      <a:pt x="346" y="1024"/>
                    </a:lnTo>
                    <a:lnTo>
                      <a:pt x="347" y="1049"/>
                    </a:lnTo>
                    <a:lnTo>
                      <a:pt x="363" y="1080"/>
                    </a:lnTo>
                    <a:lnTo>
                      <a:pt x="352" y="1110"/>
                    </a:lnTo>
                    <a:lnTo>
                      <a:pt x="361" y="1115"/>
                    </a:lnTo>
                    <a:lnTo>
                      <a:pt x="377" y="1155"/>
                    </a:lnTo>
                    <a:lnTo>
                      <a:pt x="395" y="1165"/>
                    </a:lnTo>
                    <a:lnTo>
                      <a:pt x="389" y="1150"/>
                    </a:lnTo>
                    <a:lnTo>
                      <a:pt x="396" y="1146"/>
                    </a:lnTo>
                    <a:lnTo>
                      <a:pt x="410" y="1167"/>
                    </a:lnTo>
                    <a:lnTo>
                      <a:pt x="422" y="1170"/>
                    </a:lnTo>
                    <a:lnTo>
                      <a:pt x="412" y="1147"/>
                    </a:lnTo>
                    <a:lnTo>
                      <a:pt x="440" y="1114"/>
                    </a:lnTo>
                    <a:lnTo>
                      <a:pt x="518" y="1143"/>
                    </a:lnTo>
                    <a:lnTo>
                      <a:pt x="535" y="1123"/>
                    </a:lnTo>
                    <a:lnTo>
                      <a:pt x="518" y="1096"/>
                    </a:lnTo>
                    <a:lnTo>
                      <a:pt x="521" y="1073"/>
                    </a:lnTo>
                    <a:lnTo>
                      <a:pt x="586" y="1050"/>
                    </a:lnTo>
                    <a:lnTo>
                      <a:pt x="572" y="1013"/>
                    </a:lnTo>
                    <a:lnTo>
                      <a:pt x="587" y="980"/>
                    </a:lnTo>
                    <a:lnTo>
                      <a:pt x="587" y="981"/>
                    </a:lnTo>
                    <a:lnTo>
                      <a:pt x="579" y="979"/>
                    </a:lnTo>
                    <a:lnTo>
                      <a:pt x="588" y="974"/>
                    </a:lnTo>
                    <a:lnTo>
                      <a:pt x="575" y="965"/>
                    </a:lnTo>
                    <a:lnTo>
                      <a:pt x="587" y="962"/>
                    </a:lnTo>
                    <a:lnTo>
                      <a:pt x="583" y="931"/>
                    </a:lnTo>
                    <a:lnTo>
                      <a:pt x="595" y="923"/>
                    </a:lnTo>
                    <a:lnTo>
                      <a:pt x="586" y="920"/>
                    </a:lnTo>
                    <a:lnTo>
                      <a:pt x="600" y="909"/>
                    </a:lnTo>
                    <a:lnTo>
                      <a:pt x="589" y="891"/>
                    </a:lnTo>
                    <a:lnTo>
                      <a:pt x="596" y="877"/>
                    </a:lnTo>
                    <a:lnTo>
                      <a:pt x="611" y="878"/>
                    </a:lnTo>
                    <a:lnTo>
                      <a:pt x="624" y="841"/>
                    </a:lnTo>
                    <a:lnTo>
                      <a:pt x="641" y="832"/>
                    </a:lnTo>
                    <a:lnTo>
                      <a:pt x="637" y="819"/>
                    </a:lnTo>
                    <a:lnTo>
                      <a:pt x="659" y="777"/>
                    </a:lnTo>
                    <a:lnTo>
                      <a:pt x="649" y="752"/>
                    </a:lnTo>
                    <a:lnTo>
                      <a:pt x="652" y="734"/>
                    </a:lnTo>
                    <a:lnTo>
                      <a:pt x="628" y="703"/>
                    </a:lnTo>
                    <a:lnTo>
                      <a:pt x="639" y="682"/>
                    </a:lnTo>
                    <a:lnTo>
                      <a:pt x="631" y="662"/>
                    </a:lnTo>
                    <a:lnTo>
                      <a:pt x="646" y="646"/>
                    </a:lnTo>
                    <a:lnTo>
                      <a:pt x="607" y="153"/>
                    </a:lnTo>
                    <a:lnTo>
                      <a:pt x="555" y="40"/>
                    </a:lnTo>
                    <a:close/>
                  </a:path>
                </a:pathLst>
              </a:custGeom>
              <a:solidFill>
                <a:srgbClr val="EF3C7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7" name="Freeform 106">
                <a:extLst>
                  <a:ext uri="{FF2B5EF4-FFF2-40B4-BE49-F238E27FC236}">
                    <a16:creationId xmlns:a16="http://schemas.microsoft.com/office/drawing/2014/main" id="{2A4A77A1-13C9-0BC9-586E-F89E08605FD0}"/>
                  </a:ext>
                </a:extLst>
              </p:cNvPr>
              <p:cNvSpPr>
                <a:spLocks/>
              </p:cNvSpPr>
              <p:nvPr/>
            </p:nvSpPr>
            <p:spPr bwMode="auto">
              <a:xfrm>
                <a:off x="2998" y="1858"/>
                <a:ext cx="253" cy="451"/>
              </a:xfrm>
              <a:custGeom>
                <a:avLst/>
                <a:gdLst>
                  <a:gd name="T0" fmla="*/ 555 w 659"/>
                  <a:gd name="T1" fmla="*/ 40 h 1170"/>
                  <a:gd name="T2" fmla="*/ 117 w 659"/>
                  <a:gd name="T3" fmla="*/ 27 h 1170"/>
                  <a:gd name="T4" fmla="*/ 156 w 659"/>
                  <a:gd name="T5" fmla="*/ 71 h 1170"/>
                  <a:gd name="T6" fmla="*/ 199 w 659"/>
                  <a:gd name="T7" fmla="*/ 123 h 1170"/>
                  <a:gd name="T8" fmla="*/ 175 w 659"/>
                  <a:gd name="T9" fmla="*/ 176 h 1170"/>
                  <a:gd name="T10" fmla="*/ 121 w 659"/>
                  <a:gd name="T11" fmla="*/ 240 h 1170"/>
                  <a:gd name="T12" fmla="*/ 56 w 659"/>
                  <a:gd name="T13" fmla="*/ 289 h 1170"/>
                  <a:gd name="T14" fmla="*/ 82 w 659"/>
                  <a:gd name="T15" fmla="*/ 344 h 1170"/>
                  <a:gd name="T16" fmla="*/ 55 w 659"/>
                  <a:gd name="T17" fmla="*/ 408 h 1170"/>
                  <a:gd name="T18" fmla="*/ 21 w 659"/>
                  <a:gd name="T19" fmla="*/ 466 h 1170"/>
                  <a:gd name="T20" fmla="*/ 0 w 659"/>
                  <a:gd name="T21" fmla="*/ 527 h 1170"/>
                  <a:gd name="T22" fmla="*/ 71 w 659"/>
                  <a:gd name="T23" fmla="*/ 647 h 1170"/>
                  <a:gd name="T24" fmla="*/ 124 w 659"/>
                  <a:gd name="T25" fmla="*/ 694 h 1170"/>
                  <a:gd name="T26" fmla="*/ 154 w 659"/>
                  <a:gd name="T27" fmla="*/ 779 h 1170"/>
                  <a:gd name="T28" fmla="*/ 183 w 659"/>
                  <a:gd name="T29" fmla="*/ 761 h 1170"/>
                  <a:gd name="T30" fmla="*/ 235 w 659"/>
                  <a:gd name="T31" fmla="*/ 786 h 1170"/>
                  <a:gd name="T32" fmla="*/ 224 w 659"/>
                  <a:gd name="T33" fmla="*/ 812 h 1170"/>
                  <a:gd name="T34" fmla="*/ 200 w 659"/>
                  <a:gd name="T35" fmla="*/ 890 h 1170"/>
                  <a:gd name="T36" fmla="*/ 259 w 659"/>
                  <a:gd name="T37" fmla="*/ 967 h 1170"/>
                  <a:gd name="T38" fmla="*/ 346 w 659"/>
                  <a:gd name="T39" fmla="*/ 1024 h 1170"/>
                  <a:gd name="T40" fmla="*/ 363 w 659"/>
                  <a:gd name="T41" fmla="*/ 1080 h 1170"/>
                  <a:gd name="T42" fmla="*/ 361 w 659"/>
                  <a:gd name="T43" fmla="*/ 1115 h 1170"/>
                  <a:gd name="T44" fmla="*/ 395 w 659"/>
                  <a:gd name="T45" fmla="*/ 1165 h 1170"/>
                  <a:gd name="T46" fmla="*/ 396 w 659"/>
                  <a:gd name="T47" fmla="*/ 1146 h 1170"/>
                  <a:gd name="T48" fmla="*/ 422 w 659"/>
                  <a:gd name="T49" fmla="*/ 1170 h 1170"/>
                  <a:gd name="T50" fmla="*/ 440 w 659"/>
                  <a:gd name="T51" fmla="*/ 1114 h 1170"/>
                  <a:gd name="T52" fmla="*/ 535 w 659"/>
                  <a:gd name="T53" fmla="*/ 1123 h 1170"/>
                  <a:gd name="T54" fmla="*/ 521 w 659"/>
                  <a:gd name="T55" fmla="*/ 1073 h 1170"/>
                  <a:gd name="T56" fmla="*/ 572 w 659"/>
                  <a:gd name="T57" fmla="*/ 1013 h 1170"/>
                  <a:gd name="T58" fmla="*/ 587 w 659"/>
                  <a:gd name="T59" fmla="*/ 981 h 1170"/>
                  <a:gd name="T60" fmla="*/ 588 w 659"/>
                  <a:gd name="T61" fmla="*/ 974 h 1170"/>
                  <a:gd name="T62" fmla="*/ 587 w 659"/>
                  <a:gd name="T63" fmla="*/ 962 h 1170"/>
                  <a:gd name="T64" fmla="*/ 595 w 659"/>
                  <a:gd name="T65" fmla="*/ 923 h 1170"/>
                  <a:gd name="T66" fmla="*/ 600 w 659"/>
                  <a:gd name="T67" fmla="*/ 909 h 1170"/>
                  <a:gd name="T68" fmla="*/ 596 w 659"/>
                  <a:gd name="T69" fmla="*/ 877 h 1170"/>
                  <a:gd name="T70" fmla="*/ 624 w 659"/>
                  <a:gd name="T71" fmla="*/ 841 h 1170"/>
                  <a:gd name="T72" fmla="*/ 637 w 659"/>
                  <a:gd name="T73" fmla="*/ 819 h 1170"/>
                  <a:gd name="T74" fmla="*/ 649 w 659"/>
                  <a:gd name="T75" fmla="*/ 752 h 1170"/>
                  <a:gd name="T76" fmla="*/ 628 w 659"/>
                  <a:gd name="T77" fmla="*/ 703 h 1170"/>
                  <a:gd name="T78" fmla="*/ 631 w 659"/>
                  <a:gd name="T79" fmla="*/ 662 h 1170"/>
                  <a:gd name="T80" fmla="*/ 607 w 659"/>
                  <a:gd name="T81" fmla="*/ 153 h 1170"/>
                  <a:gd name="T82" fmla="*/ 555 w 659"/>
                  <a:gd name="T83" fmla="*/ 40 h 1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9" h="1170">
                    <a:moveTo>
                      <a:pt x="555" y="40"/>
                    </a:moveTo>
                    <a:lnTo>
                      <a:pt x="555" y="40"/>
                    </a:lnTo>
                    <a:lnTo>
                      <a:pt x="552" y="0"/>
                    </a:lnTo>
                    <a:lnTo>
                      <a:pt x="117" y="27"/>
                    </a:lnTo>
                    <a:lnTo>
                      <a:pt x="149" y="49"/>
                    </a:lnTo>
                    <a:lnTo>
                      <a:pt x="156" y="71"/>
                    </a:lnTo>
                    <a:lnTo>
                      <a:pt x="193" y="96"/>
                    </a:lnTo>
                    <a:lnTo>
                      <a:pt x="199" y="123"/>
                    </a:lnTo>
                    <a:lnTo>
                      <a:pt x="192" y="160"/>
                    </a:lnTo>
                    <a:lnTo>
                      <a:pt x="175" y="176"/>
                    </a:lnTo>
                    <a:lnTo>
                      <a:pt x="170" y="210"/>
                    </a:lnTo>
                    <a:lnTo>
                      <a:pt x="121" y="240"/>
                    </a:lnTo>
                    <a:lnTo>
                      <a:pt x="65" y="253"/>
                    </a:lnTo>
                    <a:lnTo>
                      <a:pt x="56" y="289"/>
                    </a:lnTo>
                    <a:lnTo>
                      <a:pt x="80" y="315"/>
                    </a:lnTo>
                    <a:lnTo>
                      <a:pt x="82" y="344"/>
                    </a:lnTo>
                    <a:lnTo>
                      <a:pt x="62" y="373"/>
                    </a:lnTo>
                    <a:lnTo>
                      <a:pt x="55" y="408"/>
                    </a:lnTo>
                    <a:lnTo>
                      <a:pt x="14" y="431"/>
                    </a:lnTo>
                    <a:lnTo>
                      <a:pt x="21" y="466"/>
                    </a:lnTo>
                    <a:lnTo>
                      <a:pt x="6" y="474"/>
                    </a:lnTo>
                    <a:lnTo>
                      <a:pt x="0" y="527"/>
                    </a:lnTo>
                    <a:lnTo>
                      <a:pt x="26" y="609"/>
                    </a:lnTo>
                    <a:lnTo>
                      <a:pt x="71" y="647"/>
                    </a:lnTo>
                    <a:lnTo>
                      <a:pt x="82" y="665"/>
                    </a:lnTo>
                    <a:lnTo>
                      <a:pt x="124" y="694"/>
                    </a:lnTo>
                    <a:lnTo>
                      <a:pt x="142" y="761"/>
                    </a:lnTo>
                    <a:lnTo>
                      <a:pt x="154" y="779"/>
                    </a:lnTo>
                    <a:lnTo>
                      <a:pt x="165" y="780"/>
                    </a:lnTo>
                    <a:lnTo>
                      <a:pt x="183" y="761"/>
                    </a:lnTo>
                    <a:lnTo>
                      <a:pt x="210" y="769"/>
                    </a:lnTo>
                    <a:lnTo>
                      <a:pt x="235" y="786"/>
                    </a:lnTo>
                    <a:lnTo>
                      <a:pt x="234" y="792"/>
                    </a:lnTo>
                    <a:lnTo>
                      <a:pt x="224" y="812"/>
                    </a:lnTo>
                    <a:lnTo>
                      <a:pt x="227" y="830"/>
                    </a:lnTo>
                    <a:lnTo>
                      <a:pt x="200" y="890"/>
                    </a:lnTo>
                    <a:lnTo>
                      <a:pt x="204" y="918"/>
                    </a:lnTo>
                    <a:lnTo>
                      <a:pt x="259" y="967"/>
                    </a:lnTo>
                    <a:lnTo>
                      <a:pt x="278" y="970"/>
                    </a:lnTo>
                    <a:lnTo>
                      <a:pt x="346" y="1024"/>
                    </a:lnTo>
                    <a:lnTo>
                      <a:pt x="347" y="1049"/>
                    </a:lnTo>
                    <a:lnTo>
                      <a:pt x="363" y="1080"/>
                    </a:lnTo>
                    <a:lnTo>
                      <a:pt x="352" y="1110"/>
                    </a:lnTo>
                    <a:lnTo>
                      <a:pt x="361" y="1115"/>
                    </a:lnTo>
                    <a:lnTo>
                      <a:pt x="377" y="1155"/>
                    </a:lnTo>
                    <a:lnTo>
                      <a:pt x="395" y="1165"/>
                    </a:lnTo>
                    <a:lnTo>
                      <a:pt x="389" y="1150"/>
                    </a:lnTo>
                    <a:lnTo>
                      <a:pt x="396" y="1146"/>
                    </a:lnTo>
                    <a:lnTo>
                      <a:pt x="410" y="1167"/>
                    </a:lnTo>
                    <a:lnTo>
                      <a:pt x="422" y="1170"/>
                    </a:lnTo>
                    <a:lnTo>
                      <a:pt x="412" y="1147"/>
                    </a:lnTo>
                    <a:lnTo>
                      <a:pt x="440" y="1114"/>
                    </a:lnTo>
                    <a:lnTo>
                      <a:pt x="518" y="1143"/>
                    </a:lnTo>
                    <a:lnTo>
                      <a:pt x="535" y="1123"/>
                    </a:lnTo>
                    <a:lnTo>
                      <a:pt x="518" y="1096"/>
                    </a:lnTo>
                    <a:lnTo>
                      <a:pt x="521" y="1073"/>
                    </a:lnTo>
                    <a:lnTo>
                      <a:pt x="586" y="1050"/>
                    </a:lnTo>
                    <a:lnTo>
                      <a:pt x="572" y="1013"/>
                    </a:lnTo>
                    <a:lnTo>
                      <a:pt x="587" y="980"/>
                    </a:lnTo>
                    <a:lnTo>
                      <a:pt x="587" y="981"/>
                    </a:lnTo>
                    <a:lnTo>
                      <a:pt x="579" y="979"/>
                    </a:lnTo>
                    <a:lnTo>
                      <a:pt x="588" y="974"/>
                    </a:lnTo>
                    <a:lnTo>
                      <a:pt x="575" y="965"/>
                    </a:lnTo>
                    <a:lnTo>
                      <a:pt x="587" y="962"/>
                    </a:lnTo>
                    <a:lnTo>
                      <a:pt x="583" y="931"/>
                    </a:lnTo>
                    <a:lnTo>
                      <a:pt x="595" y="923"/>
                    </a:lnTo>
                    <a:lnTo>
                      <a:pt x="586" y="920"/>
                    </a:lnTo>
                    <a:lnTo>
                      <a:pt x="600" y="909"/>
                    </a:lnTo>
                    <a:lnTo>
                      <a:pt x="589" y="891"/>
                    </a:lnTo>
                    <a:lnTo>
                      <a:pt x="596" y="877"/>
                    </a:lnTo>
                    <a:lnTo>
                      <a:pt x="611" y="878"/>
                    </a:lnTo>
                    <a:lnTo>
                      <a:pt x="624" y="841"/>
                    </a:lnTo>
                    <a:lnTo>
                      <a:pt x="641" y="832"/>
                    </a:lnTo>
                    <a:lnTo>
                      <a:pt x="637" y="819"/>
                    </a:lnTo>
                    <a:lnTo>
                      <a:pt x="659" y="777"/>
                    </a:lnTo>
                    <a:lnTo>
                      <a:pt x="649" y="752"/>
                    </a:lnTo>
                    <a:lnTo>
                      <a:pt x="652" y="734"/>
                    </a:lnTo>
                    <a:lnTo>
                      <a:pt x="628" y="703"/>
                    </a:lnTo>
                    <a:lnTo>
                      <a:pt x="639" y="682"/>
                    </a:lnTo>
                    <a:lnTo>
                      <a:pt x="631" y="662"/>
                    </a:lnTo>
                    <a:lnTo>
                      <a:pt x="646" y="646"/>
                    </a:lnTo>
                    <a:lnTo>
                      <a:pt x="607" y="153"/>
                    </a:lnTo>
                    <a:lnTo>
                      <a:pt x="555" y="40"/>
                    </a:lnTo>
                    <a:lnTo>
                      <a:pt x="555" y="40"/>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8" name="Freeform 107">
                <a:extLst>
                  <a:ext uri="{FF2B5EF4-FFF2-40B4-BE49-F238E27FC236}">
                    <a16:creationId xmlns:a16="http://schemas.microsoft.com/office/drawing/2014/main" id="{26823F22-8B48-E3DA-A7DC-FB1DA6B40458}"/>
                  </a:ext>
                </a:extLst>
              </p:cNvPr>
              <p:cNvSpPr>
                <a:spLocks/>
              </p:cNvSpPr>
              <p:nvPr/>
            </p:nvSpPr>
            <p:spPr bwMode="auto">
              <a:xfrm>
                <a:off x="3394" y="1848"/>
                <a:ext cx="267" cy="304"/>
              </a:xfrm>
              <a:custGeom>
                <a:avLst/>
                <a:gdLst>
                  <a:gd name="T0" fmla="*/ 613 w 695"/>
                  <a:gd name="T1" fmla="*/ 13 h 788"/>
                  <a:gd name="T2" fmla="*/ 613 w 695"/>
                  <a:gd name="T3" fmla="*/ 13 h 788"/>
                  <a:gd name="T4" fmla="*/ 472 w 695"/>
                  <a:gd name="T5" fmla="*/ 121 h 788"/>
                  <a:gd name="T6" fmla="*/ 426 w 695"/>
                  <a:gd name="T7" fmla="*/ 127 h 788"/>
                  <a:gd name="T8" fmla="*/ 376 w 695"/>
                  <a:gd name="T9" fmla="*/ 152 h 788"/>
                  <a:gd name="T10" fmla="*/ 322 w 695"/>
                  <a:gd name="T11" fmla="*/ 150 h 788"/>
                  <a:gd name="T12" fmla="*/ 314 w 695"/>
                  <a:gd name="T13" fmla="*/ 142 h 788"/>
                  <a:gd name="T14" fmla="*/ 293 w 695"/>
                  <a:gd name="T15" fmla="*/ 145 h 788"/>
                  <a:gd name="T16" fmla="*/ 279 w 695"/>
                  <a:gd name="T17" fmla="*/ 143 h 788"/>
                  <a:gd name="T18" fmla="*/ 257 w 695"/>
                  <a:gd name="T19" fmla="*/ 127 h 788"/>
                  <a:gd name="T20" fmla="*/ 213 w 695"/>
                  <a:gd name="T21" fmla="*/ 117 h 788"/>
                  <a:gd name="T22" fmla="*/ 0 w 695"/>
                  <a:gd name="T23" fmla="*/ 141 h 788"/>
                  <a:gd name="T24" fmla="*/ 59 w 695"/>
                  <a:gd name="T25" fmla="*/ 688 h 788"/>
                  <a:gd name="T26" fmla="*/ 70 w 695"/>
                  <a:gd name="T27" fmla="*/ 678 h 788"/>
                  <a:gd name="T28" fmla="*/ 91 w 695"/>
                  <a:gd name="T29" fmla="*/ 690 h 788"/>
                  <a:gd name="T30" fmla="*/ 116 w 695"/>
                  <a:gd name="T31" fmla="*/ 680 h 788"/>
                  <a:gd name="T32" fmla="*/ 142 w 695"/>
                  <a:gd name="T33" fmla="*/ 698 h 788"/>
                  <a:gd name="T34" fmla="*/ 161 w 695"/>
                  <a:gd name="T35" fmla="*/ 736 h 788"/>
                  <a:gd name="T36" fmla="*/ 217 w 695"/>
                  <a:gd name="T37" fmla="*/ 741 h 788"/>
                  <a:gd name="T38" fmla="*/ 241 w 695"/>
                  <a:gd name="T39" fmla="*/ 763 h 788"/>
                  <a:gd name="T40" fmla="*/ 256 w 695"/>
                  <a:gd name="T41" fmla="*/ 765 h 788"/>
                  <a:gd name="T42" fmla="*/ 260 w 695"/>
                  <a:gd name="T43" fmla="*/ 754 h 788"/>
                  <a:gd name="T44" fmla="*/ 276 w 695"/>
                  <a:gd name="T45" fmla="*/ 746 h 788"/>
                  <a:gd name="T46" fmla="*/ 314 w 695"/>
                  <a:gd name="T47" fmla="*/ 765 h 788"/>
                  <a:gd name="T48" fmla="*/ 337 w 695"/>
                  <a:gd name="T49" fmla="*/ 758 h 788"/>
                  <a:gd name="T50" fmla="*/ 354 w 695"/>
                  <a:gd name="T51" fmla="*/ 734 h 788"/>
                  <a:gd name="T52" fmla="*/ 374 w 695"/>
                  <a:gd name="T53" fmla="*/ 725 h 788"/>
                  <a:gd name="T54" fmla="*/ 389 w 695"/>
                  <a:gd name="T55" fmla="*/ 758 h 788"/>
                  <a:gd name="T56" fmla="*/ 411 w 695"/>
                  <a:gd name="T57" fmla="*/ 764 h 788"/>
                  <a:gd name="T58" fmla="*/ 434 w 695"/>
                  <a:gd name="T59" fmla="*/ 788 h 788"/>
                  <a:gd name="T60" fmla="*/ 475 w 695"/>
                  <a:gd name="T61" fmla="*/ 777 h 788"/>
                  <a:gd name="T62" fmla="*/ 479 w 695"/>
                  <a:gd name="T63" fmla="*/ 747 h 788"/>
                  <a:gd name="T64" fmla="*/ 493 w 695"/>
                  <a:gd name="T65" fmla="*/ 739 h 788"/>
                  <a:gd name="T66" fmla="*/ 482 w 695"/>
                  <a:gd name="T67" fmla="*/ 705 h 788"/>
                  <a:gd name="T68" fmla="*/ 504 w 695"/>
                  <a:gd name="T69" fmla="*/ 653 h 788"/>
                  <a:gd name="T70" fmla="*/ 522 w 695"/>
                  <a:gd name="T71" fmla="*/ 654 h 788"/>
                  <a:gd name="T72" fmla="*/ 527 w 695"/>
                  <a:gd name="T73" fmla="*/ 677 h 788"/>
                  <a:gd name="T74" fmla="*/ 540 w 695"/>
                  <a:gd name="T75" fmla="*/ 661 h 788"/>
                  <a:gd name="T76" fmla="*/ 551 w 695"/>
                  <a:gd name="T77" fmla="*/ 663 h 788"/>
                  <a:gd name="T78" fmla="*/ 538 w 695"/>
                  <a:gd name="T79" fmla="*/ 633 h 788"/>
                  <a:gd name="T80" fmla="*/ 548 w 695"/>
                  <a:gd name="T81" fmla="*/ 627 h 788"/>
                  <a:gd name="T82" fmla="*/ 545 w 695"/>
                  <a:gd name="T83" fmla="*/ 611 h 788"/>
                  <a:gd name="T84" fmla="*/ 553 w 695"/>
                  <a:gd name="T85" fmla="*/ 591 h 788"/>
                  <a:gd name="T86" fmla="*/ 571 w 695"/>
                  <a:gd name="T87" fmla="*/ 585 h 788"/>
                  <a:gd name="T88" fmla="*/ 586 w 695"/>
                  <a:gd name="T89" fmla="*/ 555 h 788"/>
                  <a:gd name="T90" fmla="*/ 602 w 695"/>
                  <a:gd name="T91" fmla="*/ 567 h 788"/>
                  <a:gd name="T92" fmla="*/ 623 w 695"/>
                  <a:gd name="T93" fmla="*/ 553 h 788"/>
                  <a:gd name="T94" fmla="*/ 671 w 695"/>
                  <a:gd name="T95" fmla="*/ 498 h 788"/>
                  <a:gd name="T96" fmla="*/ 675 w 695"/>
                  <a:gd name="T97" fmla="*/ 476 h 788"/>
                  <a:gd name="T98" fmla="*/ 667 w 695"/>
                  <a:gd name="T99" fmla="*/ 467 h 788"/>
                  <a:gd name="T100" fmla="*/ 676 w 695"/>
                  <a:gd name="T101" fmla="*/ 446 h 788"/>
                  <a:gd name="T102" fmla="*/ 673 w 695"/>
                  <a:gd name="T103" fmla="*/ 435 h 788"/>
                  <a:gd name="T104" fmla="*/ 681 w 695"/>
                  <a:gd name="T105" fmla="*/ 432 h 788"/>
                  <a:gd name="T106" fmla="*/ 679 w 695"/>
                  <a:gd name="T107" fmla="*/ 397 h 788"/>
                  <a:gd name="T108" fmla="*/ 692 w 695"/>
                  <a:gd name="T109" fmla="*/ 348 h 788"/>
                  <a:gd name="T110" fmla="*/ 686 w 695"/>
                  <a:gd name="T111" fmla="*/ 330 h 788"/>
                  <a:gd name="T112" fmla="*/ 688 w 695"/>
                  <a:gd name="T113" fmla="*/ 316 h 788"/>
                  <a:gd name="T114" fmla="*/ 673 w 695"/>
                  <a:gd name="T115" fmla="*/ 293 h 788"/>
                  <a:gd name="T116" fmla="*/ 678 w 695"/>
                  <a:gd name="T117" fmla="*/ 284 h 788"/>
                  <a:gd name="T118" fmla="*/ 695 w 695"/>
                  <a:gd name="T119" fmla="*/ 276 h 788"/>
                  <a:gd name="T120" fmla="*/ 695 w 695"/>
                  <a:gd name="T121" fmla="*/ 276 h 788"/>
                  <a:gd name="T122" fmla="*/ 653 w 695"/>
                  <a:gd name="T123" fmla="*/ 0 h 788"/>
                  <a:gd name="T124" fmla="*/ 613 w 695"/>
                  <a:gd name="T125" fmla="*/ 13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95" h="788">
                    <a:moveTo>
                      <a:pt x="613" y="13"/>
                    </a:moveTo>
                    <a:lnTo>
                      <a:pt x="613" y="13"/>
                    </a:lnTo>
                    <a:lnTo>
                      <a:pt x="472" y="121"/>
                    </a:lnTo>
                    <a:lnTo>
                      <a:pt x="426" y="127"/>
                    </a:lnTo>
                    <a:lnTo>
                      <a:pt x="376" y="152"/>
                    </a:lnTo>
                    <a:lnTo>
                      <a:pt x="322" y="150"/>
                    </a:lnTo>
                    <a:lnTo>
                      <a:pt x="314" y="142"/>
                    </a:lnTo>
                    <a:lnTo>
                      <a:pt x="293" y="145"/>
                    </a:lnTo>
                    <a:lnTo>
                      <a:pt x="279" y="143"/>
                    </a:lnTo>
                    <a:lnTo>
                      <a:pt x="257" y="127"/>
                    </a:lnTo>
                    <a:lnTo>
                      <a:pt x="213" y="117"/>
                    </a:lnTo>
                    <a:lnTo>
                      <a:pt x="0" y="141"/>
                    </a:lnTo>
                    <a:lnTo>
                      <a:pt x="59" y="688"/>
                    </a:lnTo>
                    <a:lnTo>
                      <a:pt x="70" y="678"/>
                    </a:lnTo>
                    <a:lnTo>
                      <a:pt x="91" y="690"/>
                    </a:lnTo>
                    <a:lnTo>
                      <a:pt x="116" y="680"/>
                    </a:lnTo>
                    <a:lnTo>
                      <a:pt x="142" y="698"/>
                    </a:lnTo>
                    <a:lnTo>
                      <a:pt x="161" y="736"/>
                    </a:lnTo>
                    <a:lnTo>
                      <a:pt x="217" y="741"/>
                    </a:lnTo>
                    <a:lnTo>
                      <a:pt x="241" y="763"/>
                    </a:lnTo>
                    <a:lnTo>
                      <a:pt x="256" y="765"/>
                    </a:lnTo>
                    <a:lnTo>
                      <a:pt x="260" y="754"/>
                    </a:lnTo>
                    <a:lnTo>
                      <a:pt x="276" y="746"/>
                    </a:lnTo>
                    <a:lnTo>
                      <a:pt x="314" y="765"/>
                    </a:lnTo>
                    <a:lnTo>
                      <a:pt x="337" y="758"/>
                    </a:lnTo>
                    <a:lnTo>
                      <a:pt x="354" y="734"/>
                    </a:lnTo>
                    <a:lnTo>
                      <a:pt x="374" y="725"/>
                    </a:lnTo>
                    <a:lnTo>
                      <a:pt x="389" y="758"/>
                    </a:lnTo>
                    <a:lnTo>
                      <a:pt x="411" y="764"/>
                    </a:lnTo>
                    <a:lnTo>
                      <a:pt x="434" y="788"/>
                    </a:lnTo>
                    <a:lnTo>
                      <a:pt x="475" y="777"/>
                    </a:lnTo>
                    <a:lnTo>
                      <a:pt x="479" y="747"/>
                    </a:lnTo>
                    <a:lnTo>
                      <a:pt x="493" y="739"/>
                    </a:lnTo>
                    <a:lnTo>
                      <a:pt x="482" y="705"/>
                    </a:lnTo>
                    <a:lnTo>
                      <a:pt x="504" y="653"/>
                    </a:lnTo>
                    <a:lnTo>
                      <a:pt x="522" y="654"/>
                    </a:lnTo>
                    <a:lnTo>
                      <a:pt x="527" y="677"/>
                    </a:lnTo>
                    <a:lnTo>
                      <a:pt x="540" y="661"/>
                    </a:lnTo>
                    <a:lnTo>
                      <a:pt x="551" y="663"/>
                    </a:lnTo>
                    <a:lnTo>
                      <a:pt x="538" y="633"/>
                    </a:lnTo>
                    <a:lnTo>
                      <a:pt x="548" y="627"/>
                    </a:lnTo>
                    <a:lnTo>
                      <a:pt x="545" y="611"/>
                    </a:lnTo>
                    <a:lnTo>
                      <a:pt x="553" y="591"/>
                    </a:lnTo>
                    <a:lnTo>
                      <a:pt x="571" y="585"/>
                    </a:lnTo>
                    <a:lnTo>
                      <a:pt x="586" y="555"/>
                    </a:lnTo>
                    <a:lnTo>
                      <a:pt x="602" y="567"/>
                    </a:lnTo>
                    <a:lnTo>
                      <a:pt x="623" y="553"/>
                    </a:lnTo>
                    <a:lnTo>
                      <a:pt x="671" y="498"/>
                    </a:lnTo>
                    <a:lnTo>
                      <a:pt x="675" y="476"/>
                    </a:lnTo>
                    <a:lnTo>
                      <a:pt x="667" y="467"/>
                    </a:lnTo>
                    <a:lnTo>
                      <a:pt x="676" y="446"/>
                    </a:lnTo>
                    <a:lnTo>
                      <a:pt x="673" y="435"/>
                    </a:lnTo>
                    <a:lnTo>
                      <a:pt x="681" y="432"/>
                    </a:lnTo>
                    <a:lnTo>
                      <a:pt x="679" y="397"/>
                    </a:lnTo>
                    <a:lnTo>
                      <a:pt x="692" y="348"/>
                    </a:lnTo>
                    <a:lnTo>
                      <a:pt x="686" y="330"/>
                    </a:lnTo>
                    <a:lnTo>
                      <a:pt x="688" y="316"/>
                    </a:lnTo>
                    <a:lnTo>
                      <a:pt x="673" y="293"/>
                    </a:lnTo>
                    <a:lnTo>
                      <a:pt x="678" y="284"/>
                    </a:lnTo>
                    <a:lnTo>
                      <a:pt x="695" y="276"/>
                    </a:lnTo>
                    <a:lnTo>
                      <a:pt x="695" y="276"/>
                    </a:lnTo>
                    <a:lnTo>
                      <a:pt x="653" y="0"/>
                    </a:lnTo>
                    <a:lnTo>
                      <a:pt x="613" y="13"/>
                    </a:lnTo>
                    <a:close/>
                  </a:path>
                </a:pathLst>
              </a:custGeom>
              <a:solidFill>
                <a:srgbClr val="EF3C7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9" name="Freeform 108">
                <a:extLst>
                  <a:ext uri="{FF2B5EF4-FFF2-40B4-BE49-F238E27FC236}">
                    <a16:creationId xmlns:a16="http://schemas.microsoft.com/office/drawing/2014/main" id="{701DDC5C-C472-CDB2-4408-AEE6B3A4741D}"/>
                  </a:ext>
                </a:extLst>
              </p:cNvPr>
              <p:cNvSpPr>
                <a:spLocks/>
              </p:cNvSpPr>
              <p:nvPr/>
            </p:nvSpPr>
            <p:spPr bwMode="auto">
              <a:xfrm>
                <a:off x="3394" y="1848"/>
                <a:ext cx="267" cy="304"/>
              </a:xfrm>
              <a:custGeom>
                <a:avLst/>
                <a:gdLst>
                  <a:gd name="T0" fmla="*/ 613 w 695"/>
                  <a:gd name="T1" fmla="*/ 13 h 788"/>
                  <a:gd name="T2" fmla="*/ 426 w 695"/>
                  <a:gd name="T3" fmla="*/ 127 h 788"/>
                  <a:gd name="T4" fmla="*/ 322 w 695"/>
                  <a:gd name="T5" fmla="*/ 150 h 788"/>
                  <a:gd name="T6" fmla="*/ 293 w 695"/>
                  <a:gd name="T7" fmla="*/ 145 h 788"/>
                  <a:gd name="T8" fmla="*/ 257 w 695"/>
                  <a:gd name="T9" fmla="*/ 127 h 788"/>
                  <a:gd name="T10" fmla="*/ 0 w 695"/>
                  <a:gd name="T11" fmla="*/ 141 h 788"/>
                  <a:gd name="T12" fmla="*/ 70 w 695"/>
                  <a:gd name="T13" fmla="*/ 678 h 788"/>
                  <a:gd name="T14" fmla="*/ 116 w 695"/>
                  <a:gd name="T15" fmla="*/ 680 h 788"/>
                  <a:gd name="T16" fmla="*/ 161 w 695"/>
                  <a:gd name="T17" fmla="*/ 736 h 788"/>
                  <a:gd name="T18" fmla="*/ 241 w 695"/>
                  <a:gd name="T19" fmla="*/ 763 h 788"/>
                  <a:gd name="T20" fmla="*/ 260 w 695"/>
                  <a:gd name="T21" fmla="*/ 754 h 788"/>
                  <a:gd name="T22" fmla="*/ 314 w 695"/>
                  <a:gd name="T23" fmla="*/ 765 h 788"/>
                  <a:gd name="T24" fmla="*/ 354 w 695"/>
                  <a:gd name="T25" fmla="*/ 734 h 788"/>
                  <a:gd name="T26" fmla="*/ 389 w 695"/>
                  <a:gd name="T27" fmla="*/ 758 h 788"/>
                  <a:gd name="T28" fmla="*/ 434 w 695"/>
                  <a:gd name="T29" fmla="*/ 788 h 788"/>
                  <a:gd name="T30" fmla="*/ 479 w 695"/>
                  <a:gd name="T31" fmla="*/ 747 h 788"/>
                  <a:gd name="T32" fmla="*/ 482 w 695"/>
                  <a:gd name="T33" fmla="*/ 705 h 788"/>
                  <a:gd name="T34" fmla="*/ 522 w 695"/>
                  <a:gd name="T35" fmla="*/ 654 h 788"/>
                  <a:gd name="T36" fmla="*/ 540 w 695"/>
                  <a:gd name="T37" fmla="*/ 661 h 788"/>
                  <a:gd name="T38" fmla="*/ 538 w 695"/>
                  <a:gd name="T39" fmla="*/ 633 h 788"/>
                  <a:gd name="T40" fmla="*/ 545 w 695"/>
                  <a:gd name="T41" fmla="*/ 611 h 788"/>
                  <a:gd name="T42" fmla="*/ 571 w 695"/>
                  <a:gd name="T43" fmla="*/ 585 h 788"/>
                  <a:gd name="T44" fmla="*/ 602 w 695"/>
                  <a:gd name="T45" fmla="*/ 567 h 788"/>
                  <a:gd name="T46" fmla="*/ 671 w 695"/>
                  <a:gd name="T47" fmla="*/ 498 h 788"/>
                  <a:gd name="T48" fmla="*/ 667 w 695"/>
                  <a:gd name="T49" fmla="*/ 467 h 788"/>
                  <a:gd name="T50" fmla="*/ 673 w 695"/>
                  <a:gd name="T51" fmla="*/ 435 h 788"/>
                  <a:gd name="T52" fmla="*/ 679 w 695"/>
                  <a:gd name="T53" fmla="*/ 397 h 788"/>
                  <a:gd name="T54" fmla="*/ 686 w 695"/>
                  <a:gd name="T55" fmla="*/ 330 h 788"/>
                  <a:gd name="T56" fmla="*/ 673 w 695"/>
                  <a:gd name="T57" fmla="*/ 293 h 788"/>
                  <a:gd name="T58" fmla="*/ 695 w 695"/>
                  <a:gd name="T59" fmla="*/ 276 h 788"/>
                  <a:gd name="T60" fmla="*/ 653 w 695"/>
                  <a:gd name="T61" fmla="*/ 0 h 788"/>
                  <a:gd name="T62" fmla="*/ 613 w 695"/>
                  <a:gd name="T63" fmla="*/ 13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95" h="788">
                    <a:moveTo>
                      <a:pt x="613" y="13"/>
                    </a:moveTo>
                    <a:lnTo>
                      <a:pt x="613" y="13"/>
                    </a:lnTo>
                    <a:lnTo>
                      <a:pt x="472" y="121"/>
                    </a:lnTo>
                    <a:lnTo>
                      <a:pt x="426" y="127"/>
                    </a:lnTo>
                    <a:lnTo>
                      <a:pt x="376" y="152"/>
                    </a:lnTo>
                    <a:lnTo>
                      <a:pt x="322" y="150"/>
                    </a:lnTo>
                    <a:lnTo>
                      <a:pt x="314" y="142"/>
                    </a:lnTo>
                    <a:lnTo>
                      <a:pt x="293" y="145"/>
                    </a:lnTo>
                    <a:lnTo>
                      <a:pt x="279" y="143"/>
                    </a:lnTo>
                    <a:lnTo>
                      <a:pt x="257" y="127"/>
                    </a:lnTo>
                    <a:lnTo>
                      <a:pt x="213" y="117"/>
                    </a:lnTo>
                    <a:lnTo>
                      <a:pt x="0" y="141"/>
                    </a:lnTo>
                    <a:lnTo>
                      <a:pt x="59" y="688"/>
                    </a:lnTo>
                    <a:lnTo>
                      <a:pt x="70" y="678"/>
                    </a:lnTo>
                    <a:lnTo>
                      <a:pt x="91" y="690"/>
                    </a:lnTo>
                    <a:lnTo>
                      <a:pt x="116" y="680"/>
                    </a:lnTo>
                    <a:lnTo>
                      <a:pt x="142" y="698"/>
                    </a:lnTo>
                    <a:lnTo>
                      <a:pt x="161" y="736"/>
                    </a:lnTo>
                    <a:lnTo>
                      <a:pt x="217" y="741"/>
                    </a:lnTo>
                    <a:lnTo>
                      <a:pt x="241" y="763"/>
                    </a:lnTo>
                    <a:lnTo>
                      <a:pt x="256" y="765"/>
                    </a:lnTo>
                    <a:lnTo>
                      <a:pt x="260" y="754"/>
                    </a:lnTo>
                    <a:lnTo>
                      <a:pt x="276" y="746"/>
                    </a:lnTo>
                    <a:lnTo>
                      <a:pt x="314" y="765"/>
                    </a:lnTo>
                    <a:lnTo>
                      <a:pt x="337" y="758"/>
                    </a:lnTo>
                    <a:lnTo>
                      <a:pt x="354" y="734"/>
                    </a:lnTo>
                    <a:lnTo>
                      <a:pt x="374" y="725"/>
                    </a:lnTo>
                    <a:lnTo>
                      <a:pt x="389" y="758"/>
                    </a:lnTo>
                    <a:lnTo>
                      <a:pt x="411" y="764"/>
                    </a:lnTo>
                    <a:lnTo>
                      <a:pt x="434" y="788"/>
                    </a:lnTo>
                    <a:lnTo>
                      <a:pt x="475" y="777"/>
                    </a:lnTo>
                    <a:lnTo>
                      <a:pt x="479" y="747"/>
                    </a:lnTo>
                    <a:lnTo>
                      <a:pt x="493" y="739"/>
                    </a:lnTo>
                    <a:lnTo>
                      <a:pt x="482" y="705"/>
                    </a:lnTo>
                    <a:lnTo>
                      <a:pt x="504" y="653"/>
                    </a:lnTo>
                    <a:lnTo>
                      <a:pt x="522" y="654"/>
                    </a:lnTo>
                    <a:lnTo>
                      <a:pt x="527" y="677"/>
                    </a:lnTo>
                    <a:lnTo>
                      <a:pt x="540" y="661"/>
                    </a:lnTo>
                    <a:lnTo>
                      <a:pt x="551" y="663"/>
                    </a:lnTo>
                    <a:lnTo>
                      <a:pt x="538" y="633"/>
                    </a:lnTo>
                    <a:lnTo>
                      <a:pt x="548" y="627"/>
                    </a:lnTo>
                    <a:lnTo>
                      <a:pt x="545" y="611"/>
                    </a:lnTo>
                    <a:lnTo>
                      <a:pt x="553" y="591"/>
                    </a:lnTo>
                    <a:lnTo>
                      <a:pt x="571" y="585"/>
                    </a:lnTo>
                    <a:lnTo>
                      <a:pt x="586" y="555"/>
                    </a:lnTo>
                    <a:lnTo>
                      <a:pt x="602" y="567"/>
                    </a:lnTo>
                    <a:lnTo>
                      <a:pt x="623" y="553"/>
                    </a:lnTo>
                    <a:lnTo>
                      <a:pt x="671" y="498"/>
                    </a:lnTo>
                    <a:lnTo>
                      <a:pt x="675" y="476"/>
                    </a:lnTo>
                    <a:lnTo>
                      <a:pt x="667" y="467"/>
                    </a:lnTo>
                    <a:lnTo>
                      <a:pt x="676" y="446"/>
                    </a:lnTo>
                    <a:lnTo>
                      <a:pt x="673" y="435"/>
                    </a:lnTo>
                    <a:lnTo>
                      <a:pt x="681" y="432"/>
                    </a:lnTo>
                    <a:lnTo>
                      <a:pt x="679" y="397"/>
                    </a:lnTo>
                    <a:lnTo>
                      <a:pt x="692" y="348"/>
                    </a:lnTo>
                    <a:lnTo>
                      <a:pt x="686" y="330"/>
                    </a:lnTo>
                    <a:lnTo>
                      <a:pt x="688" y="316"/>
                    </a:lnTo>
                    <a:lnTo>
                      <a:pt x="673" y="293"/>
                    </a:lnTo>
                    <a:lnTo>
                      <a:pt x="678" y="284"/>
                    </a:lnTo>
                    <a:lnTo>
                      <a:pt x="695" y="276"/>
                    </a:lnTo>
                    <a:lnTo>
                      <a:pt x="695" y="276"/>
                    </a:lnTo>
                    <a:lnTo>
                      <a:pt x="653" y="0"/>
                    </a:lnTo>
                    <a:lnTo>
                      <a:pt x="613" y="13"/>
                    </a:lnTo>
                    <a:lnTo>
                      <a:pt x="613" y="13"/>
                    </a:lnTo>
                    <a:close/>
                  </a:path>
                </a:pathLst>
              </a:custGeom>
              <a:noFill/>
              <a:ln w="7938" cap="flat">
                <a:solidFill>
                  <a:srgbClr val="FEFEF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0" name="Freeform 109">
                <a:extLst>
                  <a:ext uri="{FF2B5EF4-FFF2-40B4-BE49-F238E27FC236}">
                    <a16:creationId xmlns:a16="http://schemas.microsoft.com/office/drawing/2014/main" id="{EA0AE1CF-20A5-5A2D-D1C5-3A5386FC6F54}"/>
                  </a:ext>
                </a:extLst>
              </p:cNvPr>
              <p:cNvSpPr>
                <a:spLocks/>
              </p:cNvSpPr>
              <p:nvPr/>
            </p:nvSpPr>
            <p:spPr bwMode="auto">
              <a:xfrm>
                <a:off x="934" y="3047"/>
                <a:ext cx="2" cy="3"/>
              </a:xfrm>
              <a:custGeom>
                <a:avLst/>
                <a:gdLst>
                  <a:gd name="T0" fmla="*/ 0 w 6"/>
                  <a:gd name="T1" fmla="*/ 3 h 9"/>
                  <a:gd name="T2" fmla="*/ 0 w 6"/>
                  <a:gd name="T3" fmla="*/ 3 h 9"/>
                  <a:gd name="T4" fmla="*/ 2 w 6"/>
                  <a:gd name="T5" fmla="*/ 9 h 9"/>
                  <a:gd name="T6" fmla="*/ 5 w 6"/>
                  <a:gd name="T7" fmla="*/ 6 h 9"/>
                  <a:gd name="T8" fmla="*/ 6 w 6"/>
                  <a:gd name="T9" fmla="*/ 0 h 9"/>
                  <a:gd name="T10" fmla="*/ 0 w 6"/>
                  <a:gd name="T11" fmla="*/ 3 h 9"/>
                </a:gdLst>
                <a:ahLst/>
                <a:cxnLst>
                  <a:cxn ang="0">
                    <a:pos x="T0" y="T1"/>
                  </a:cxn>
                  <a:cxn ang="0">
                    <a:pos x="T2" y="T3"/>
                  </a:cxn>
                  <a:cxn ang="0">
                    <a:pos x="T4" y="T5"/>
                  </a:cxn>
                  <a:cxn ang="0">
                    <a:pos x="T6" y="T7"/>
                  </a:cxn>
                  <a:cxn ang="0">
                    <a:pos x="T8" y="T9"/>
                  </a:cxn>
                  <a:cxn ang="0">
                    <a:pos x="T10" y="T11"/>
                  </a:cxn>
                </a:cxnLst>
                <a:rect l="0" t="0" r="r" b="b"/>
                <a:pathLst>
                  <a:path w="6" h="9">
                    <a:moveTo>
                      <a:pt x="0" y="3"/>
                    </a:moveTo>
                    <a:lnTo>
                      <a:pt x="0" y="3"/>
                    </a:lnTo>
                    <a:lnTo>
                      <a:pt x="2" y="9"/>
                    </a:lnTo>
                    <a:lnTo>
                      <a:pt x="5" y="6"/>
                    </a:lnTo>
                    <a:lnTo>
                      <a:pt x="6" y="0"/>
                    </a:lnTo>
                    <a:lnTo>
                      <a:pt x="0"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1" name="Freeform 110">
                <a:extLst>
                  <a:ext uri="{FF2B5EF4-FFF2-40B4-BE49-F238E27FC236}">
                    <a16:creationId xmlns:a16="http://schemas.microsoft.com/office/drawing/2014/main" id="{0DC3D58B-2755-B303-8273-23C02BA11F87}"/>
                  </a:ext>
                </a:extLst>
              </p:cNvPr>
              <p:cNvSpPr>
                <a:spLocks/>
              </p:cNvSpPr>
              <p:nvPr/>
            </p:nvSpPr>
            <p:spPr bwMode="auto">
              <a:xfrm>
                <a:off x="936" y="2873"/>
                <a:ext cx="23" cy="17"/>
              </a:xfrm>
              <a:custGeom>
                <a:avLst/>
                <a:gdLst>
                  <a:gd name="T0" fmla="*/ 34 w 59"/>
                  <a:gd name="T1" fmla="*/ 0 h 43"/>
                  <a:gd name="T2" fmla="*/ 34 w 59"/>
                  <a:gd name="T3" fmla="*/ 0 h 43"/>
                  <a:gd name="T4" fmla="*/ 28 w 59"/>
                  <a:gd name="T5" fmla="*/ 4 h 43"/>
                  <a:gd name="T6" fmla="*/ 22 w 59"/>
                  <a:gd name="T7" fmla="*/ 4 h 43"/>
                  <a:gd name="T8" fmla="*/ 18 w 59"/>
                  <a:gd name="T9" fmla="*/ 9 h 43"/>
                  <a:gd name="T10" fmla="*/ 5 w 59"/>
                  <a:gd name="T11" fmla="*/ 7 h 43"/>
                  <a:gd name="T12" fmla="*/ 0 w 59"/>
                  <a:gd name="T13" fmla="*/ 11 h 43"/>
                  <a:gd name="T14" fmla="*/ 7 w 59"/>
                  <a:gd name="T15" fmla="*/ 23 h 43"/>
                  <a:gd name="T16" fmla="*/ 11 w 59"/>
                  <a:gd name="T17" fmla="*/ 23 h 43"/>
                  <a:gd name="T18" fmla="*/ 11 w 59"/>
                  <a:gd name="T19" fmla="*/ 24 h 43"/>
                  <a:gd name="T20" fmla="*/ 23 w 59"/>
                  <a:gd name="T21" fmla="*/ 34 h 43"/>
                  <a:gd name="T22" fmla="*/ 29 w 59"/>
                  <a:gd name="T23" fmla="*/ 35 h 43"/>
                  <a:gd name="T24" fmla="*/ 41 w 59"/>
                  <a:gd name="T25" fmla="*/ 43 h 43"/>
                  <a:gd name="T26" fmla="*/ 36 w 59"/>
                  <a:gd name="T27" fmla="*/ 37 h 43"/>
                  <a:gd name="T28" fmla="*/ 42 w 59"/>
                  <a:gd name="T29" fmla="*/ 37 h 43"/>
                  <a:gd name="T30" fmla="*/ 54 w 59"/>
                  <a:gd name="T31" fmla="*/ 33 h 43"/>
                  <a:gd name="T32" fmla="*/ 59 w 59"/>
                  <a:gd name="T33" fmla="*/ 34 h 43"/>
                  <a:gd name="T34" fmla="*/ 57 w 59"/>
                  <a:gd name="T35" fmla="*/ 25 h 43"/>
                  <a:gd name="T36" fmla="*/ 58 w 59"/>
                  <a:gd name="T37" fmla="*/ 7 h 43"/>
                  <a:gd name="T38" fmla="*/ 52 w 59"/>
                  <a:gd name="T39" fmla="*/ 4 h 43"/>
                  <a:gd name="T40" fmla="*/ 46 w 59"/>
                  <a:gd name="T41" fmla="*/ 4 h 43"/>
                  <a:gd name="T42" fmla="*/ 40 w 59"/>
                  <a:gd name="T43" fmla="*/ 0 h 43"/>
                  <a:gd name="T44" fmla="*/ 34 w 59"/>
                  <a:gd name="T4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43">
                    <a:moveTo>
                      <a:pt x="34" y="0"/>
                    </a:moveTo>
                    <a:lnTo>
                      <a:pt x="34" y="0"/>
                    </a:lnTo>
                    <a:lnTo>
                      <a:pt x="28" y="4"/>
                    </a:lnTo>
                    <a:lnTo>
                      <a:pt x="22" y="4"/>
                    </a:lnTo>
                    <a:lnTo>
                      <a:pt x="18" y="9"/>
                    </a:lnTo>
                    <a:lnTo>
                      <a:pt x="5" y="7"/>
                    </a:lnTo>
                    <a:lnTo>
                      <a:pt x="0" y="11"/>
                    </a:lnTo>
                    <a:lnTo>
                      <a:pt x="7" y="23"/>
                    </a:lnTo>
                    <a:lnTo>
                      <a:pt x="11" y="23"/>
                    </a:lnTo>
                    <a:lnTo>
                      <a:pt x="11" y="24"/>
                    </a:lnTo>
                    <a:lnTo>
                      <a:pt x="23" y="34"/>
                    </a:lnTo>
                    <a:lnTo>
                      <a:pt x="29" y="35"/>
                    </a:lnTo>
                    <a:lnTo>
                      <a:pt x="41" y="43"/>
                    </a:lnTo>
                    <a:lnTo>
                      <a:pt x="36" y="37"/>
                    </a:lnTo>
                    <a:lnTo>
                      <a:pt x="42" y="37"/>
                    </a:lnTo>
                    <a:lnTo>
                      <a:pt x="54" y="33"/>
                    </a:lnTo>
                    <a:lnTo>
                      <a:pt x="59" y="34"/>
                    </a:lnTo>
                    <a:lnTo>
                      <a:pt x="57" y="25"/>
                    </a:lnTo>
                    <a:lnTo>
                      <a:pt x="58" y="7"/>
                    </a:lnTo>
                    <a:lnTo>
                      <a:pt x="52" y="4"/>
                    </a:lnTo>
                    <a:lnTo>
                      <a:pt x="46" y="4"/>
                    </a:lnTo>
                    <a:lnTo>
                      <a:pt x="40" y="0"/>
                    </a:lnTo>
                    <a:lnTo>
                      <a:pt x="34"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2" name="Freeform 111">
                <a:extLst>
                  <a:ext uri="{FF2B5EF4-FFF2-40B4-BE49-F238E27FC236}">
                    <a16:creationId xmlns:a16="http://schemas.microsoft.com/office/drawing/2014/main" id="{AE2A6408-27BC-AA68-0F1C-1B89BF223039}"/>
                  </a:ext>
                </a:extLst>
              </p:cNvPr>
              <p:cNvSpPr>
                <a:spLocks/>
              </p:cNvSpPr>
              <p:nvPr/>
            </p:nvSpPr>
            <p:spPr bwMode="auto">
              <a:xfrm>
                <a:off x="937" y="3037"/>
                <a:ext cx="7" cy="5"/>
              </a:xfrm>
              <a:custGeom>
                <a:avLst/>
                <a:gdLst>
                  <a:gd name="T0" fmla="*/ 0 w 18"/>
                  <a:gd name="T1" fmla="*/ 5 h 12"/>
                  <a:gd name="T2" fmla="*/ 0 w 18"/>
                  <a:gd name="T3" fmla="*/ 5 h 12"/>
                  <a:gd name="T4" fmla="*/ 3 w 18"/>
                  <a:gd name="T5" fmla="*/ 11 h 12"/>
                  <a:gd name="T6" fmla="*/ 8 w 18"/>
                  <a:gd name="T7" fmla="*/ 12 h 12"/>
                  <a:gd name="T8" fmla="*/ 18 w 18"/>
                  <a:gd name="T9" fmla="*/ 6 h 12"/>
                  <a:gd name="T10" fmla="*/ 11 w 18"/>
                  <a:gd name="T11" fmla="*/ 4 h 12"/>
                  <a:gd name="T12" fmla="*/ 6 w 18"/>
                  <a:gd name="T13" fmla="*/ 0 h 12"/>
                  <a:gd name="T14" fmla="*/ 0 w 18"/>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2">
                    <a:moveTo>
                      <a:pt x="0" y="5"/>
                    </a:moveTo>
                    <a:lnTo>
                      <a:pt x="0" y="5"/>
                    </a:lnTo>
                    <a:lnTo>
                      <a:pt x="3" y="11"/>
                    </a:lnTo>
                    <a:lnTo>
                      <a:pt x="8" y="12"/>
                    </a:lnTo>
                    <a:lnTo>
                      <a:pt x="18" y="6"/>
                    </a:lnTo>
                    <a:lnTo>
                      <a:pt x="11" y="4"/>
                    </a:lnTo>
                    <a:lnTo>
                      <a:pt x="6"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3" name="Freeform 112">
                <a:extLst>
                  <a:ext uri="{FF2B5EF4-FFF2-40B4-BE49-F238E27FC236}">
                    <a16:creationId xmlns:a16="http://schemas.microsoft.com/office/drawing/2014/main" id="{FC2DD5D3-C5AB-17E2-E7DA-BCD1FC150E24}"/>
                  </a:ext>
                </a:extLst>
              </p:cNvPr>
              <p:cNvSpPr>
                <a:spLocks/>
              </p:cNvSpPr>
              <p:nvPr/>
            </p:nvSpPr>
            <p:spPr bwMode="auto">
              <a:xfrm>
                <a:off x="945" y="3036"/>
                <a:ext cx="2" cy="4"/>
              </a:xfrm>
              <a:custGeom>
                <a:avLst/>
                <a:gdLst>
                  <a:gd name="T0" fmla="*/ 0 w 6"/>
                  <a:gd name="T1" fmla="*/ 6 h 12"/>
                  <a:gd name="T2" fmla="*/ 0 w 6"/>
                  <a:gd name="T3" fmla="*/ 6 h 12"/>
                  <a:gd name="T4" fmla="*/ 2 w 6"/>
                  <a:gd name="T5" fmla="*/ 12 h 12"/>
                  <a:gd name="T6" fmla="*/ 3 w 6"/>
                  <a:gd name="T7" fmla="*/ 12 h 12"/>
                  <a:gd name="T8" fmla="*/ 6 w 6"/>
                  <a:gd name="T9" fmla="*/ 6 h 12"/>
                  <a:gd name="T10" fmla="*/ 1 w 6"/>
                  <a:gd name="T11" fmla="*/ 0 h 12"/>
                  <a:gd name="T12" fmla="*/ 0 w 6"/>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0" y="6"/>
                    </a:moveTo>
                    <a:lnTo>
                      <a:pt x="0" y="6"/>
                    </a:lnTo>
                    <a:lnTo>
                      <a:pt x="2" y="12"/>
                    </a:lnTo>
                    <a:lnTo>
                      <a:pt x="3" y="12"/>
                    </a:lnTo>
                    <a:lnTo>
                      <a:pt x="6" y="6"/>
                    </a:lnTo>
                    <a:lnTo>
                      <a:pt x="1" y="0"/>
                    </a:lnTo>
                    <a:lnTo>
                      <a:pt x="0"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4" name="Freeform 113">
                <a:extLst>
                  <a:ext uri="{FF2B5EF4-FFF2-40B4-BE49-F238E27FC236}">
                    <a16:creationId xmlns:a16="http://schemas.microsoft.com/office/drawing/2014/main" id="{CFCA4248-B5E0-29BE-A83D-4744DA473BC0}"/>
                  </a:ext>
                </a:extLst>
              </p:cNvPr>
              <p:cNvSpPr>
                <a:spLocks/>
              </p:cNvSpPr>
              <p:nvPr/>
            </p:nvSpPr>
            <p:spPr bwMode="auto">
              <a:xfrm>
                <a:off x="948" y="3042"/>
                <a:ext cx="2" cy="1"/>
              </a:xfrm>
              <a:custGeom>
                <a:avLst/>
                <a:gdLst>
                  <a:gd name="T0" fmla="*/ 0 w 6"/>
                  <a:gd name="T1" fmla="*/ 0 h 3"/>
                  <a:gd name="T2" fmla="*/ 0 w 6"/>
                  <a:gd name="T3" fmla="*/ 0 h 3"/>
                  <a:gd name="T4" fmla="*/ 6 w 6"/>
                  <a:gd name="T5" fmla="*/ 3 h 3"/>
                  <a:gd name="T6" fmla="*/ 6 w 6"/>
                  <a:gd name="T7" fmla="*/ 0 h 3"/>
                  <a:gd name="T8" fmla="*/ 0 w 6"/>
                  <a:gd name="T9" fmla="*/ 0 h 3"/>
                </a:gdLst>
                <a:ahLst/>
                <a:cxnLst>
                  <a:cxn ang="0">
                    <a:pos x="T0" y="T1"/>
                  </a:cxn>
                  <a:cxn ang="0">
                    <a:pos x="T2" y="T3"/>
                  </a:cxn>
                  <a:cxn ang="0">
                    <a:pos x="T4" y="T5"/>
                  </a:cxn>
                  <a:cxn ang="0">
                    <a:pos x="T6" y="T7"/>
                  </a:cxn>
                  <a:cxn ang="0">
                    <a:pos x="T8" y="T9"/>
                  </a:cxn>
                </a:cxnLst>
                <a:rect l="0" t="0" r="r" b="b"/>
                <a:pathLst>
                  <a:path w="6" h="3">
                    <a:moveTo>
                      <a:pt x="0" y="0"/>
                    </a:moveTo>
                    <a:lnTo>
                      <a:pt x="0" y="0"/>
                    </a:lnTo>
                    <a:lnTo>
                      <a:pt x="6" y="3"/>
                    </a:lnTo>
                    <a:lnTo>
                      <a:pt x="6"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5" name="Freeform 114">
                <a:extLst>
                  <a:ext uri="{FF2B5EF4-FFF2-40B4-BE49-F238E27FC236}">
                    <a16:creationId xmlns:a16="http://schemas.microsoft.com/office/drawing/2014/main" id="{0370D6C6-A7BF-EFA3-0861-4BDB18725E3C}"/>
                  </a:ext>
                </a:extLst>
              </p:cNvPr>
              <p:cNvSpPr>
                <a:spLocks/>
              </p:cNvSpPr>
              <p:nvPr/>
            </p:nvSpPr>
            <p:spPr bwMode="auto">
              <a:xfrm>
                <a:off x="955" y="2723"/>
                <a:ext cx="3" cy="2"/>
              </a:xfrm>
              <a:custGeom>
                <a:avLst/>
                <a:gdLst>
                  <a:gd name="T0" fmla="*/ 0 w 7"/>
                  <a:gd name="T1" fmla="*/ 5 h 5"/>
                  <a:gd name="T2" fmla="*/ 0 w 7"/>
                  <a:gd name="T3" fmla="*/ 5 h 5"/>
                  <a:gd name="T4" fmla="*/ 7 w 7"/>
                  <a:gd name="T5" fmla="*/ 1 h 5"/>
                  <a:gd name="T6" fmla="*/ 6 w 7"/>
                  <a:gd name="T7" fmla="*/ 0 h 5"/>
                  <a:gd name="T8" fmla="*/ 0 w 7"/>
                  <a:gd name="T9" fmla="*/ 5 h 5"/>
                </a:gdLst>
                <a:ahLst/>
                <a:cxnLst>
                  <a:cxn ang="0">
                    <a:pos x="T0" y="T1"/>
                  </a:cxn>
                  <a:cxn ang="0">
                    <a:pos x="T2" y="T3"/>
                  </a:cxn>
                  <a:cxn ang="0">
                    <a:pos x="T4" y="T5"/>
                  </a:cxn>
                  <a:cxn ang="0">
                    <a:pos x="T6" y="T7"/>
                  </a:cxn>
                  <a:cxn ang="0">
                    <a:pos x="T8" y="T9"/>
                  </a:cxn>
                </a:cxnLst>
                <a:rect l="0" t="0" r="r" b="b"/>
                <a:pathLst>
                  <a:path w="7" h="5">
                    <a:moveTo>
                      <a:pt x="0" y="5"/>
                    </a:moveTo>
                    <a:lnTo>
                      <a:pt x="0" y="5"/>
                    </a:lnTo>
                    <a:lnTo>
                      <a:pt x="7" y="1"/>
                    </a:lnTo>
                    <a:lnTo>
                      <a:pt x="6"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6" name="Freeform 115">
                <a:extLst>
                  <a:ext uri="{FF2B5EF4-FFF2-40B4-BE49-F238E27FC236}">
                    <a16:creationId xmlns:a16="http://schemas.microsoft.com/office/drawing/2014/main" id="{2C1342B0-ED53-3797-1582-BCFE715FA2A2}"/>
                  </a:ext>
                </a:extLst>
              </p:cNvPr>
              <p:cNvSpPr>
                <a:spLocks/>
              </p:cNvSpPr>
              <p:nvPr/>
            </p:nvSpPr>
            <p:spPr bwMode="auto">
              <a:xfrm>
                <a:off x="957" y="3018"/>
                <a:ext cx="28" cy="16"/>
              </a:xfrm>
              <a:custGeom>
                <a:avLst/>
                <a:gdLst>
                  <a:gd name="T0" fmla="*/ 1 w 73"/>
                  <a:gd name="T1" fmla="*/ 27 h 42"/>
                  <a:gd name="T2" fmla="*/ 1 w 73"/>
                  <a:gd name="T3" fmla="*/ 27 h 42"/>
                  <a:gd name="T4" fmla="*/ 0 w 73"/>
                  <a:gd name="T5" fmla="*/ 33 h 42"/>
                  <a:gd name="T6" fmla="*/ 2 w 73"/>
                  <a:gd name="T7" fmla="*/ 39 h 42"/>
                  <a:gd name="T8" fmla="*/ 8 w 73"/>
                  <a:gd name="T9" fmla="*/ 42 h 42"/>
                  <a:gd name="T10" fmla="*/ 14 w 73"/>
                  <a:gd name="T11" fmla="*/ 42 h 42"/>
                  <a:gd name="T12" fmla="*/ 21 w 73"/>
                  <a:gd name="T13" fmla="*/ 40 h 42"/>
                  <a:gd name="T14" fmla="*/ 23 w 73"/>
                  <a:gd name="T15" fmla="*/ 34 h 42"/>
                  <a:gd name="T16" fmla="*/ 30 w 73"/>
                  <a:gd name="T17" fmla="*/ 30 h 42"/>
                  <a:gd name="T18" fmla="*/ 36 w 73"/>
                  <a:gd name="T19" fmla="*/ 28 h 42"/>
                  <a:gd name="T20" fmla="*/ 42 w 73"/>
                  <a:gd name="T21" fmla="*/ 28 h 42"/>
                  <a:gd name="T22" fmla="*/ 54 w 73"/>
                  <a:gd name="T23" fmla="*/ 30 h 42"/>
                  <a:gd name="T24" fmla="*/ 60 w 73"/>
                  <a:gd name="T25" fmla="*/ 27 h 42"/>
                  <a:gd name="T26" fmla="*/ 62 w 73"/>
                  <a:gd name="T27" fmla="*/ 22 h 42"/>
                  <a:gd name="T28" fmla="*/ 67 w 73"/>
                  <a:gd name="T29" fmla="*/ 26 h 42"/>
                  <a:gd name="T30" fmla="*/ 73 w 73"/>
                  <a:gd name="T31" fmla="*/ 28 h 42"/>
                  <a:gd name="T32" fmla="*/ 73 w 73"/>
                  <a:gd name="T33" fmla="*/ 22 h 42"/>
                  <a:gd name="T34" fmla="*/ 67 w 73"/>
                  <a:gd name="T35" fmla="*/ 21 h 42"/>
                  <a:gd name="T36" fmla="*/ 62 w 73"/>
                  <a:gd name="T37" fmla="*/ 15 h 42"/>
                  <a:gd name="T38" fmla="*/ 61 w 73"/>
                  <a:gd name="T39" fmla="*/ 9 h 42"/>
                  <a:gd name="T40" fmla="*/ 58 w 73"/>
                  <a:gd name="T41" fmla="*/ 3 h 42"/>
                  <a:gd name="T42" fmla="*/ 52 w 73"/>
                  <a:gd name="T43" fmla="*/ 0 h 42"/>
                  <a:gd name="T44" fmla="*/ 46 w 73"/>
                  <a:gd name="T45" fmla="*/ 0 h 42"/>
                  <a:gd name="T46" fmla="*/ 34 w 73"/>
                  <a:gd name="T47" fmla="*/ 5 h 42"/>
                  <a:gd name="T48" fmla="*/ 28 w 73"/>
                  <a:gd name="T49" fmla="*/ 9 h 42"/>
                  <a:gd name="T50" fmla="*/ 22 w 73"/>
                  <a:gd name="T51" fmla="*/ 6 h 42"/>
                  <a:gd name="T52" fmla="*/ 16 w 73"/>
                  <a:gd name="T53" fmla="*/ 10 h 42"/>
                  <a:gd name="T54" fmla="*/ 11 w 73"/>
                  <a:gd name="T55" fmla="*/ 22 h 42"/>
                  <a:gd name="T56" fmla="*/ 1 w 73"/>
                  <a:gd name="T57" fmla="*/ 2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3" h="42">
                    <a:moveTo>
                      <a:pt x="1" y="27"/>
                    </a:moveTo>
                    <a:lnTo>
                      <a:pt x="1" y="27"/>
                    </a:lnTo>
                    <a:lnTo>
                      <a:pt x="0" y="33"/>
                    </a:lnTo>
                    <a:lnTo>
                      <a:pt x="2" y="39"/>
                    </a:lnTo>
                    <a:lnTo>
                      <a:pt x="8" y="42"/>
                    </a:lnTo>
                    <a:lnTo>
                      <a:pt x="14" y="42"/>
                    </a:lnTo>
                    <a:lnTo>
                      <a:pt x="21" y="40"/>
                    </a:lnTo>
                    <a:lnTo>
                      <a:pt x="23" y="34"/>
                    </a:lnTo>
                    <a:lnTo>
                      <a:pt x="30" y="30"/>
                    </a:lnTo>
                    <a:lnTo>
                      <a:pt x="36" y="28"/>
                    </a:lnTo>
                    <a:lnTo>
                      <a:pt x="42" y="28"/>
                    </a:lnTo>
                    <a:lnTo>
                      <a:pt x="54" y="30"/>
                    </a:lnTo>
                    <a:lnTo>
                      <a:pt x="60" y="27"/>
                    </a:lnTo>
                    <a:lnTo>
                      <a:pt x="62" y="22"/>
                    </a:lnTo>
                    <a:lnTo>
                      <a:pt x="67" y="26"/>
                    </a:lnTo>
                    <a:lnTo>
                      <a:pt x="73" y="28"/>
                    </a:lnTo>
                    <a:lnTo>
                      <a:pt x="73" y="22"/>
                    </a:lnTo>
                    <a:lnTo>
                      <a:pt x="67" y="21"/>
                    </a:lnTo>
                    <a:lnTo>
                      <a:pt x="62" y="15"/>
                    </a:lnTo>
                    <a:lnTo>
                      <a:pt x="61" y="9"/>
                    </a:lnTo>
                    <a:lnTo>
                      <a:pt x="58" y="3"/>
                    </a:lnTo>
                    <a:lnTo>
                      <a:pt x="52" y="0"/>
                    </a:lnTo>
                    <a:lnTo>
                      <a:pt x="46" y="0"/>
                    </a:lnTo>
                    <a:lnTo>
                      <a:pt x="34" y="5"/>
                    </a:lnTo>
                    <a:lnTo>
                      <a:pt x="28" y="9"/>
                    </a:lnTo>
                    <a:lnTo>
                      <a:pt x="22" y="6"/>
                    </a:lnTo>
                    <a:lnTo>
                      <a:pt x="16" y="10"/>
                    </a:lnTo>
                    <a:lnTo>
                      <a:pt x="11" y="22"/>
                    </a:lnTo>
                    <a:lnTo>
                      <a:pt x="1" y="27"/>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7" name="Freeform 116">
                <a:extLst>
                  <a:ext uri="{FF2B5EF4-FFF2-40B4-BE49-F238E27FC236}">
                    <a16:creationId xmlns:a16="http://schemas.microsoft.com/office/drawing/2014/main" id="{07686ED4-AB1C-711F-D3B6-DFB13549EE94}"/>
                  </a:ext>
                </a:extLst>
              </p:cNvPr>
              <p:cNvSpPr>
                <a:spLocks/>
              </p:cNvSpPr>
              <p:nvPr/>
            </p:nvSpPr>
            <p:spPr bwMode="auto">
              <a:xfrm>
                <a:off x="961" y="2718"/>
                <a:ext cx="5" cy="3"/>
              </a:xfrm>
              <a:custGeom>
                <a:avLst/>
                <a:gdLst>
                  <a:gd name="T0" fmla="*/ 7 w 13"/>
                  <a:gd name="T1" fmla="*/ 2 h 7"/>
                  <a:gd name="T2" fmla="*/ 7 w 13"/>
                  <a:gd name="T3" fmla="*/ 2 h 7"/>
                  <a:gd name="T4" fmla="*/ 0 w 13"/>
                  <a:gd name="T5" fmla="*/ 7 h 7"/>
                  <a:gd name="T6" fmla="*/ 13 w 13"/>
                  <a:gd name="T7" fmla="*/ 1 h 7"/>
                  <a:gd name="T8" fmla="*/ 13 w 13"/>
                  <a:gd name="T9" fmla="*/ 0 h 7"/>
                  <a:gd name="T10" fmla="*/ 7 w 13"/>
                  <a:gd name="T11" fmla="*/ 2 h 7"/>
                </a:gdLst>
                <a:ahLst/>
                <a:cxnLst>
                  <a:cxn ang="0">
                    <a:pos x="T0" y="T1"/>
                  </a:cxn>
                  <a:cxn ang="0">
                    <a:pos x="T2" y="T3"/>
                  </a:cxn>
                  <a:cxn ang="0">
                    <a:pos x="T4" y="T5"/>
                  </a:cxn>
                  <a:cxn ang="0">
                    <a:pos x="T6" y="T7"/>
                  </a:cxn>
                  <a:cxn ang="0">
                    <a:pos x="T8" y="T9"/>
                  </a:cxn>
                  <a:cxn ang="0">
                    <a:pos x="T10" y="T11"/>
                  </a:cxn>
                </a:cxnLst>
                <a:rect l="0" t="0" r="r" b="b"/>
                <a:pathLst>
                  <a:path w="13" h="7">
                    <a:moveTo>
                      <a:pt x="7" y="2"/>
                    </a:moveTo>
                    <a:lnTo>
                      <a:pt x="7" y="2"/>
                    </a:lnTo>
                    <a:lnTo>
                      <a:pt x="0" y="7"/>
                    </a:lnTo>
                    <a:lnTo>
                      <a:pt x="13" y="1"/>
                    </a:lnTo>
                    <a:lnTo>
                      <a:pt x="13" y="0"/>
                    </a:lnTo>
                    <a:lnTo>
                      <a:pt x="7" y="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8" name="Freeform 117">
                <a:extLst>
                  <a:ext uri="{FF2B5EF4-FFF2-40B4-BE49-F238E27FC236}">
                    <a16:creationId xmlns:a16="http://schemas.microsoft.com/office/drawing/2014/main" id="{A399D78F-39CC-02B4-EE30-F0A357592496}"/>
                  </a:ext>
                </a:extLst>
              </p:cNvPr>
              <p:cNvSpPr>
                <a:spLocks/>
              </p:cNvSpPr>
              <p:nvPr/>
            </p:nvSpPr>
            <p:spPr bwMode="auto">
              <a:xfrm>
                <a:off x="975" y="2711"/>
                <a:ext cx="7" cy="3"/>
              </a:xfrm>
              <a:custGeom>
                <a:avLst/>
                <a:gdLst>
                  <a:gd name="T0" fmla="*/ 6 w 18"/>
                  <a:gd name="T1" fmla="*/ 3 h 6"/>
                  <a:gd name="T2" fmla="*/ 6 w 18"/>
                  <a:gd name="T3" fmla="*/ 3 h 6"/>
                  <a:gd name="T4" fmla="*/ 0 w 18"/>
                  <a:gd name="T5" fmla="*/ 6 h 6"/>
                  <a:gd name="T6" fmla="*/ 18 w 18"/>
                  <a:gd name="T7" fmla="*/ 0 h 6"/>
                  <a:gd name="T8" fmla="*/ 6 w 18"/>
                  <a:gd name="T9" fmla="*/ 3 h 6"/>
                </a:gdLst>
                <a:ahLst/>
                <a:cxnLst>
                  <a:cxn ang="0">
                    <a:pos x="T0" y="T1"/>
                  </a:cxn>
                  <a:cxn ang="0">
                    <a:pos x="T2" y="T3"/>
                  </a:cxn>
                  <a:cxn ang="0">
                    <a:pos x="T4" y="T5"/>
                  </a:cxn>
                  <a:cxn ang="0">
                    <a:pos x="T6" y="T7"/>
                  </a:cxn>
                  <a:cxn ang="0">
                    <a:pos x="T8" y="T9"/>
                  </a:cxn>
                </a:cxnLst>
                <a:rect l="0" t="0" r="r" b="b"/>
                <a:pathLst>
                  <a:path w="18" h="6">
                    <a:moveTo>
                      <a:pt x="6" y="3"/>
                    </a:moveTo>
                    <a:lnTo>
                      <a:pt x="6" y="3"/>
                    </a:lnTo>
                    <a:lnTo>
                      <a:pt x="0" y="6"/>
                    </a:lnTo>
                    <a:lnTo>
                      <a:pt x="18" y="0"/>
                    </a:lnTo>
                    <a:lnTo>
                      <a:pt x="6"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9" name="Freeform 118">
                <a:extLst>
                  <a:ext uri="{FF2B5EF4-FFF2-40B4-BE49-F238E27FC236}">
                    <a16:creationId xmlns:a16="http://schemas.microsoft.com/office/drawing/2014/main" id="{E54B1FA9-5901-16A7-9E38-FA72C972523E}"/>
                  </a:ext>
                </a:extLst>
              </p:cNvPr>
              <p:cNvSpPr>
                <a:spLocks/>
              </p:cNvSpPr>
              <p:nvPr/>
            </p:nvSpPr>
            <p:spPr bwMode="auto">
              <a:xfrm>
                <a:off x="989" y="3033"/>
                <a:ext cx="3" cy="4"/>
              </a:xfrm>
              <a:custGeom>
                <a:avLst/>
                <a:gdLst>
                  <a:gd name="T0" fmla="*/ 2 w 8"/>
                  <a:gd name="T1" fmla="*/ 6 h 9"/>
                  <a:gd name="T2" fmla="*/ 2 w 8"/>
                  <a:gd name="T3" fmla="*/ 6 h 9"/>
                  <a:gd name="T4" fmla="*/ 8 w 8"/>
                  <a:gd name="T5" fmla="*/ 9 h 9"/>
                  <a:gd name="T6" fmla="*/ 8 w 8"/>
                  <a:gd name="T7" fmla="*/ 2 h 9"/>
                  <a:gd name="T8" fmla="*/ 3 w 8"/>
                  <a:gd name="T9" fmla="*/ 0 h 9"/>
                  <a:gd name="T10" fmla="*/ 0 w 8"/>
                  <a:gd name="T11" fmla="*/ 0 h 9"/>
                  <a:gd name="T12" fmla="*/ 2 w 8"/>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2" y="6"/>
                    </a:moveTo>
                    <a:lnTo>
                      <a:pt x="2" y="6"/>
                    </a:lnTo>
                    <a:lnTo>
                      <a:pt x="8" y="9"/>
                    </a:lnTo>
                    <a:lnTo>
                      <a:pt x="8" y="2"/>
                    </a:lnTo>
                    <a:lnTo>
                      <a:pt x="3" y="0"/>
                    </a:lnTo>
                    <a:lnTo>
                      <a:pt x="0" y="0"/>
                    </a:lnTo>
                    <a:lnTo>
                      <a:pt x="2"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0" name="Freeform 119">
                <a:extLst>
                  <a:ext uri="{FF2B5EF4-FFF2-40B4-BE49-F238E27FC236}">
                    <a16:creationId xmlns:a16="http://schemas.microsoft.com/office/drawing/2014/main" id="{667F4588-4201-3E0A-4F5B-81769BF8E4E2}"/>
                  </a:ext>
                </a:extLst>
              </p:cNvPr>
              <p:cNvSpPr>
                <a:spLocks/>
              </p:cNvSpPr>
              <p:nvPr/>
            </p:nvSpPr>
            <p:spPr bwMode="auto">
              <a:xfrm>
                <a:off x="996" y="3021"/>
                <a:ext cx="3" cy="2"/>
              </a:xfrm>
              <a:custGeom>
                <a:avLst/>
                <a:gdLst>
                  <a:gd name="T0" fmla="*/ 1 w 7"/>
                  <a:gd name="T1" fmla="*/ 0 h 7"/>
                  <a:gd name="T2" fmla="*/ 1 w 7"/>
                  <a:gd name="T3" fmla="*/ 0 h 7"/>
                  <a:gd name="T4" fmla="*/ 0 w 7"/>
                  <a:gd name="T5" fmla="*/ 7 h 7"/>
                  <a:gd name="T6" fmla="*/ 5 w 7"/>
                  <a:gd name="T7" fmla="*/ 6 h 7"/>
                  <a:gd name="T8" fmla="*/ 7 w 7"/>
                  <a:gd name="T9" fmla="*/ 0 h 7"/>
                  <a:gd name="T10" fmla="*/ 1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1" y="0"/>
                    </a:moveTo>
                    <a:lnTo>
                      <a:pt x="1" y="0"/>
                    </a:lnTo>
                    <a:lnTo>
                      <a:pt x="0" y="7"/>
                    </a:lnTo>
                    <a:lnTo>
                      <a:pt x="5" y="6"/>
                    </a:lnTo>
                    <a:lnTo>
                      <a:pt x="7" y="0"/>
                    </a:lnTo>
                    <a:lnTo>
                      <a:pt x="1"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1" name="Freeform 120">
                <a:extLst>
                  <a:ext uri="{FF2B5EF4-FFF2-40B4-BE49-F238E27FC236}">
                    <a16:creationId xmlns:a16="http://schemas.microsoft.com/office/drawing/2014/main" id="{A4F38F6E-20E4-6671-1DA0-297AD6F97BA7}"/>
                  </a:ext>
                </a:extLst>
              </p:cNvPr>
              <p:cNvSpPr>
                <a:spLocks/>
              </p:cNvSpPr>
              <p:nvPr/>
            </p:nvSpPr>
            <p:spPr bwMode="auto">
              <a:xfrm>
                <a:off x="1002" y="2790"/>
                <a:ext cx="3" cy="2"/>
              </a:xfrm>
              <a:custGeom>
                <a:avLst/>
                <a:gdLst>
                  <a:gd name="T0" fmla="*/ 1 w 7"/>
                  <a:gd name="T1" fmla="*/ 6 h 6"/>
                  <a:gd name="T2" fmla="*/ 1 w 7"/>
                  <a:gd name="T3" fmla="*/ 6 h 6"/>
                  <a:gd name="T4" fmla="*/ 7 w 7"/>
                  <a:gd name="T5" fmla="*/ 4 h 6"/>
                  <a:gd name="T6" fmla="*/ 6 w 7"/>
                  <a:gd name="T7" fmla="*/ 1 h 6"/>
                  <a:gd name="T8" fmla="*/ 0 w 7"/>
                  <a:gd name="T9" fmla="*/ 0 h 6"/>
                  <a:gd name="T10" fmla="*/ 1 w 7"/>
                  <a:gd name="T11" fmla="*/ 6 h 6"/>
                </a:gdLst>
                <a:ahLst/>
                <a:cxnLst>
                  <a:cxn ang="0">
                    <a:pos x="T0" y="T1"/>
                  </a:cxn>
                  <a:cxn ang="0">
                    <a:pos x="T2" y="T3"/>
                  </a:cxn>
                  <a:cxn ang="0">
                    <a:pos x="T4" y="T5"/>
                  </a:cxn>
                  <a:cxn ang="0">
                    <a:pos x="T6" y="T7"/>
                  </a:cxn>
                  <a:cxn ang="0">
                    <a:pos x="T8" y="T9"/>
                  </a:cxn>
                  <a:cxn ang="0">
                    <a:pos x="T10" y="T11"/>
                  </a:cxn>
                </a:cxnLst>
                <a:rect l="0" t="0" r="r" b="b"/>
                <a:pathLst>
                  <a:path w="7" h="6">
                    <a:moveTo>
                      <a:pt x="1" y="6"/>
                    </a:moveTo>
                    <a:lnTo>
                      <a:pt x="1" y="6"/>
                    </a:lnTo>
                    <a:lnTo>
                      <a:pt x="7" y="4"/>
                    </a:lnTo>
                    <a:lnTo>
                      <a:pt x="6" y="1"/>
                    </a:lnTo>
                    <a:lnTo>
                      <a:pt x="0" y="0"/>
                    </a:lnTo>
                    <a:lnTo>
                      <a:pt x="1"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2" name="Freeform 121">
                <a:extLst>
                  <a:ext uri="{FF2B5EF4-FFF2-40B4-BE49-F238E27FC236}">
                    <a16:creationId xmlns:a16="http://schemas.microsoft.com/office/drawing/2014/main" id="{D10D8A33-5CC1-9BD6-C35E-67BE683EA79B}"/>
                  </a:ext>
                </a:extLst>
              </p:cNvPr>
              <p:cNvSpPr>
                <a:spLocks/>
              </p:cNvSpPr>
              <p:nvPr/>
            </p:nvSpPr>
            <p:spPr bwMode="auto">
              <a:xfrm>
                <a:off x="1005" y="3016"/>
                <a:ext cx="1" cy="2"/>
              </a:xfrm>
              <a:custGeom>
                <a:avLst/>
                <a:gdLst>
                  <a:gd name="T0" fmla="*/ 0 w 2"/>
                  <a:gd name="T1" fmla="*/ 0 h 6"/>
                  <a:gd name="T2" fmla="*/ 0 w 2"/>
                  <a:gd name="T3" fmla="*/ 0 h 6"/>
                  <a:gd name="T4" fmla="*/ 2 w 2"/>
                  <a:gd name="T5" fmla="*/ 6 h 6"/>
                  <a:gd name="T6" fmla="*/ 2 w 2"/>
                  <a:gd name="T7" fmla="*/ 0 h 6"/>
                  <a:gd name="T8" fmla="*/ 0 w 2"/>
                  <a:gd name="T9" fmla="*/ 0 h 6"/>
                </a:gdLst>
                <a:ahLst/>
                <a:cxnLst>
                  <a:cxn ang="0">
                    <a:pos x="T0" y="T1"/>
                  </a:cxn>
                  <a:cxn ang="0">
                    <a:pos x="T2" y="T3"/>
                  </a:cxn>
                  <a:cxn ang="0">
                    <a:pos x="T4" y="T5"/>
                  </a:cxn>
                  <a:cxn ang="0">
                    <a:pos x="T6" y="T7"/>
                  </a:cxn>
                  <a:cxn ang="0">
                    <a:pos x="T8" y="T9"/>
                  </a:cxn>
                </a:cxnLst>
                <a:rect l="0" t="0" r="r" b="b"/>
                <a:pathLst>
                  <a:path w="2" h="6">
                    <a:moveTo>
                      <a:pt x="0" y="0"/>
                    </a:moveTo>
                    <a:lnTo>
                      <a:pt x="0" y="0"/>
                    </a:lnTo>
                    <a:lnTo>
                      <a:pt x="2" y="6"/>
                    </a:lnTo>
                    <a:lnTo>
                      <a:pt x="2"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3" name="Freeform 122">
                <a:extLst>
                  <a:ext uri="{FF2B5EF4-FFF2-40B4-BE49-F238E27FC236}">
                    <a16:creationId xmlns:a16="http://schemas.microsoft.com/office/drawing/2014/main" id="{9D81330F-85DC-1153-81C3-1E287511A21D}"/>
                  </a:ext>
                </a:extLst>
              </p:cNvPr>
              <p:cNvSpPr>
                <a:spLocks/>
              </p:cNvSpPr>
              <p:nvPr/>
            </p:nvSpPr>
            <p:spPr bwMode="auto">
              <a:xfrm>
                <a:off x="1017" y="2920"/>
                <a:ext cx="5" cy="5"/>
              </a:xfrm>
              <a:custGeom>
                <a:avLst/>
                <a:gdLst>
                  <a:gd name="T0" fmla="*/ 6 w 12"/>
                  <a:gd name="T1" fmla="*/ 3 h 15"/>
                  <a:gd name="T2" fmla="*/ 6 w 12"/>
                  <a:gd name="T3" fmla="*/ 3 h 15"/>
                  <a:gd name="T4" fmla="*/ 0 w 12"/>
                  <a:gd name="T5" fmla="*/ 9 h 15"/>
                  <a:gd name="T6" fmla="*/ 2 w 12"/>
                  <a:gd name="T7" fmla="*/ 15 h 15"/>
                  <a:gd name="T8" fmla="*/ 8 w 12"/>
                  <a:gd name="T9" fmla="*/ 12 h 15"/>
                  <a:gd name="T10" fmla="*/ 11 w 12"/>
                  <a:gd name="T11" fmla="*/ 6 h 15"/>
                  <a:gd name="T12" fmla="*/ 12 w 12"/>
                  <a:gd name="T13" fmla="*/ 0 h 15"/>
                  <a:gd name="T14" fmla="*/ 6 w 12"/>
                  <a:gd name="T15" fmla="*/ 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5">
                    <a:moveTo>
                      <a:pt x="6" y="3"/>
                    </a:moveTo>
                    <a:lnTo>
                      <a:pt x="6" y="3"/>
                    </a:lnTo>
                    <a:lnTo>
                      <a:pt x="0" y="9"/>
                    </a:lnTo>
                    <a:lnTo>
                      <a:pt x="2" y="15"/>
                    </a:lnTo>
                    <a:lnTo>
                      <a:pt x="8" y="12"/>
                    </a:lnTo>
                    <a:lnTo>
                      <a:pt x="11" y="6"/>
                    </a:lnTo>
                    <a:lnTo>
                      <a:pt x="12" y="0"/>
                    </a:lnTo>
                    <a:lnTo>
                      <a:pt x="6"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4" name="Freeform 123">
                <a:extLst>
                  <a:ext uri="{FF2B5EF4-FFF2-40B4-BE49-F238E27FC236}">
                    <a16:creationId xmlns:a16="http://schemas.microsoft.com/office/drawing/2014/main" id="{212200BC-37D1-E30D-8D14-628FA346FBD1}"/>
                  </a:ext>
                </a:extLst>
              </p:cNvPr>
              <p:cNvSpPr>
                <a:spLocks/>
              </p:cNvSpPr>
              <p:nvPr/>
            </p:nvSpPr>
            <p:spPr bwMode="auto">
              <a:xfrm>
                <a:off x="1019" y="3010"/>
                <a:ext cx="5" cy="7"/>
              </a:xfrm>
              <a:custGeom>
                <a:avLst/>
                <a:gdLst>
                  <a:gd name="T0" fmla="*/ 7 w 13"/>
                  <a:gd name="T1" fmla="*/ 0 h 19"/>
                  <a:gd name="T2" fmla="*/ 7 w 13"/>
                  <a:gd name="T3" fmla="*/ 0 h 19"/>
                  <a:gd name="T4" fmla="*/ 2 w 13"/>
                  <a:gd name="T5" fmla="*/ 1 h 19"/>
                  <a:gd name="T6" fmla="*/ 0 w 13"/>
                  <a:gd name="T7" fmla="*/ 7 h 19"/>
                  <a:gd name="T8" fmla="*/ 0 w 13"/>
                  <a:gd name="T9" fmla="*/ 13 h 19"/>
                  <a:gd name="T10" fmla="*/ 2 w 13"/>
                  <a:gd name="T11" fmla="*/ 19 h 19"/>
                  <a:gd name="T12" fmla="*/ 13 w 13"/>
                  <a:gd name="T13" fmla="*/ 13 h 19"/>
                  <a:gd name="T14" fmla="*/ 11 w 13"/>
                  <a:gd name="T15" fmla="*/ 7 h 19"/>
                  <a:gd name="T16" fmla="*/ 12 w 13"/>
                  <a:gd name="T17" fmla="*/ 0 h 19"/>
                  <a:gd name="T18" fmla="*/ 6 w 13"/>
                  <a:gd name="T19" fmla="*/ 6 h 19"/>
                  <a:gd name="T20" fmla="*/ 7 w 13"/>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9">
                    <a:moveTo>
                      <a:pt x="7" y="0"/>
                    </a:moveTo>
                    <a:lnTo>
                      <a:pt x="7" y="0"/>
                    </a:lnTo>
                    <a:lnTo>
                      <a:pt x="2" y="1"/>
                    </a:lnTo>
                    <a:lnTo>
                      <a:pt x="0" y="7"/>
                    </a:lnTo>
                    <a:lnTo>
                      <a:pt x="0" y="13"/>
                    </a:lnTo>
                    <a:lnTo>
                      <a:pt x="2" y="19"/>
                    </a:lnTo>
                    <a:lnTo>
                      <a:pt x="13" y="13"/>
                    </a:lnTo>
                    <a:lnTo>
                      <a:pt x="11" y="7"/>
                    </a:lnTo>
                    <a:lnTo>
                      <a:pt x="12" y="0"/>
                    </a:lnTo>
                    <a:lnTo>
                      <a:pt x="6" y="6"/>
                    </a:lnTo>
                    <a:lnTo>
                      <a:pt x="7"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5" name="Freeform 124">
                <a:extLst>
                  <a:ext uri="{FF2B5EF4-FFF2-40B4-BE49-F238E27FC236}">
                    <a16:creationId xmlns:a16="http://schemas.microsoft.com/office/drawing/2014/main" id="{BE5A51E3-401D-38D3-64D8-9BEF6E2B7437}"/>
                  </a:ext>
                </a:extLst>
              </p:cNvPr>
              <p:cNvSpPr>
                <a:spLocks/>
              </p:cNvSpPr>
              <p:nvPr/>
            </p:nvSpPr>
            <p:spPr bwMode="auto">
              <a:xfrm>
                <a:off x="1025" y="3011"/>
                <a:ext cx="2" cy="2"/>
              </a:xfrm>
              <a:custGeom>
                <a:avLst/>
                <a:gdLst>
                  <a:gd name="T0" fmla="*/ 0 w 5"/>
                  <a:gd name="T1" fmla="*/ 5 h 7"/>
                  <a:gd name="T2" fmla="*/ 0 w 5"/>
                  <a:gd name="T3" fmla="*/ 5 h 7"/>
                  <a:gd name="T4" fmla="*/ 5 w 5"/>
                  <a:gd name="T5" fmla="*/ 7 h 7"/>
                  <a:gd name="T6" fmla="*/ 5 w 5"/>
                  <a:gd name="T7" fmla="*/ 1 h 7"/>
                  <a:gd name="T8" fmla="*/ 5 w 5"/>
                  <a:gd name="T9" fmla="*/ 0 h 7"/>
                  <a:gd name="T10" fmla="*/ 0 w 5"/>
                  <a:gd name="T11" fmla="*/ 5 h 7"/>
                </a:gdLst>
                <a:ahLst/>
                <a:cxnLst>
                  <a:cxn ang="0">
                    <a:pos x="T0" y="T1"/>
                  </a:cxn>
                  <a:cxn ang="0">
                    <a:pos x="T2" y="T3"/>
                  </a:cxn>
                  <a:cxn ang="0">
                    <a:pos x="T4" y="T5"/>
                  </a:cxn>
                  <a:cxn ang="0">
                    <a:pos x="T6" y="T7"/>
                  </a:cxn>
                  <a:cxn ang="0">
                    <a:pos x="T8" y="T9"/>
                  </a:cxn>
                  <a:cxn ang="0">
                    <a:pos x="T10" y="T11"/>
                  </a:cxn>
                </a:cxnLst>
                <a:rect l="0" t="0" r="r" b="b"/>
                <a:pathLst>
                  <a:path w="5" h="7">
                    <a:moveTo>
                      <a:pt x="0" y="5"/>
                    </a:moveTo>
                    <a:lnTo>
                      <a:pt x="0" y="5"/>
                    </a:lnTo>
                    <a:lnTo>
                      <a:pt x="5" y="7"/>
                    </a:lnTo>
                    <a:lnTo>
                      <a:pt x="5" y="1"/>
                    </a:lnTo>
                    <a:lnTo>
                      <a:pt x="5"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6" name="Freeform 125">
                <a:extLst>
                  <a:ext uri="{FF2B5EF4-FFF2-40B4-BE49-F238E27FC236}">
                    <a16:creationId xmlns:a16="http://schemas.microsoft.com/office/drawing/2014/main" id="{656049DC-09B9-7D26-3208-F0804AB11C26}"/>
                  </a:ext>
                </a:extLst>
              </p:cNvPr>
              <p:cNvSpPr>
                <a:spLocks/>
              </p:cNvSpPr>
              <p:nvPr/>
            </p:nvSpPr>
            <p:spPr bwMode="auto">
              <a:xfrm>
                <a:off x="1029" y="3013"/>
                <a:ext cx="5" cy="10"/>
              </a:xfrm>
              <a:custGeom>
                <a:avLst/>
                <a:gdLst>
                  <a:gd name="T0" fmla="*/ 8 w 11"/>
                  <a:gd name="T1" fmla="*/ 6 h 26"/>
                  <a:gd name="T2" fmla="*/ 8 w 11"/>
                  <a:gd name="T3" fmla="*/ 6 h 26"/>
                  <a:gd name="T4" fmla="*/ 3 w 11"/>
                  <a:gd name="T5" fmla="*/ 8 h 26"/>
                  <a:gd name="T6" fmla="*/ 1 w 11"/>
                  <a:gd name="T7" fmla="*/ 13 h 26"/>
                  <a:gd name="T8" fmla="*/ 1 w 11"/>
                  <a:gd name="T9" fmla="*/ 19 h 26"/>
                  <a:gd name="T10" fmla="*/ 0 w 11"/>
                  <a:gd name="T11" fmla="*/ 26 h 26"/>
                  <a:gd name="T12" fmla="*/ 8 w 11"/>
                  <a:gd name="T13" fmla="*/ 14 h 26"/>
                  <a:gd name="T14" fmla="*/ 11 w 11"/>
                  <a:gd name="T15" fmla="*/ 6 h 26"/>
                  <a:gd name="T16" fmla="*/ 11 w 11"/>
                  <a:gd name="T17" fmla="*/ 0 h 26"/>
                  <a:gd name="T18" fmla="*/ 8 w 11"/>
                  <a:gd name="T19"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6">
                    <a:moveTo>
                      <a:pt x="8" y="6"/>
                    </a:moveTo>
                    <a:lnTo>
                      <a:pt x="8" y="6"/>
                    </a:lnTo>
                    <a:lnTo>
                      <a:pt x="3" y="8"/>
                    </a:lnTo>
                    <a:lnTo>
                      <a:pt x="1" y="13"/>
                    </a:lnTo>
                    <a:lnTo>
                      <a:pt x="1" y="19"/>
                    </a:lnTo>
                    <a:lnTo>
                      <a:pt x="0" y="26"/>
                    </a:lnTo>
                    <a:lnTo>
                      <a:pt x="8" y="14"/>
                    </a:lnTo>
                    <a:lnTo>
                      <a:pt x="11" y="6"/>
                    </a:lnTo>
                    <a:lnTo>
                      <a:pt x="11" y="0"/>
                    </a:lnTo>
                    <a:lnTo>
                      <a:pt x="8"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7" name="Freeform 126">
                <a:extLst>
                  <a:ext uri="{FF2B5EF4-FFF2-40B4-BE49-F238E27FC236}">
                    <a16:creationId xmlns:a16="http://schemas.microsoft.com/office/drawing/2014/main" id="{C50E5AE7-62AC-8D5B-9A92-8C842BFCEFDD}"/>
                  </a:ext>
                </a:extLst>
              </p:cNvPr>
              <p:cNvSpPr>
                <a:spLocks/>
              </p:cNvSpPr>
              <p:nvPr/>
            </p:nvSpPr>
            <p:spPr bwMode="auto">
              <a:xfrm>
                <a:off x="1039" y="3014"/>
                <a:ext cx="0" cy="5"/>
              </a:xfrm>
              <a:custGeom>
                <a:avLst/>
                <a:gdLst>
                  <a:gd name="T0" fmla="*/ 0 w 1"/>
                  <a:gd name="T1" fmla="*/ 0 h 12"/>
                  <a:gd name="T2" fmla="*/ 0 w 1"/>
                  <a:gd name="T3" fmla="*/ 0 h 12"/>
                  <a:gd name="T4" fmla="*/ 0 w 1"/>
                  <a:gd name="T5" fmla="*/ 6 h 12"/>
                  <a:gd name="T6" fmla="*/ 1 w 1"/>
                  <a:gd name="T7" fmla="*/ 12 h 12"/>
                  <a:gd name="T8" fmla="*/ 1 w 1"/>
                  <a:gd name="T9" fmla="*/ 0 h 12"/>
                  <a:gd name="T10" fmla="*/ 0 w 1"/>
                  <a:gd name="T11" fmla="*/ 0 h 12"/>
                </a:gdLst>
                <a:ahLst/>
                <a:cxnLst>
                  <a:cxn ang="0">
                    <a:pos x="T0" y="T1"/>
                  </a:cxn>
                  <a:cxn ang="0">
                    <a:pos x="T2" y="T3"/>
                  </a:cxn>
                  <a:cxn ang="0">
                    <a:pos x="T4" y="T5"/>
                  </a:cxn>
                  <a:cxn ang="0">
                    <a:pos x="T6" y="T7"/>
                  </a:cxn>
                  <a:cxn ang="0">
                    <a:pos x="T8" y="T9"/>
                  </a:cxn>
                  <a:cxn ang="0">
                    <a:pos x="T10" y="T11"/>
                  </a:cxn>
                </a:cxnLst>
                <a:rect l="0" t="0" r="r" b="b"/>
                <a:pathLst>
                  <a:path w="1" h="12">
                    <a:moveTo>
                      <a:pt x="0" y="0"/>
                    </a:moveTo>
                    <a:lnTo>
                      <a:pt x="0" y="0"/>
                    </a:lnTo>
                    <a:lnTo>
                      <a:pt x="0" y="6"/>
                    </a:lnTo>
                    <a:lnTo>
                      <a:pt x="1" y="12"/>
                    </a:lnTo>
                    <a:lnTo>
                      <a:pt x="1"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8" name="Freeform 127">
                <a:extLst>
                  <a:ext uri="{FF2B5EF4-FFF2-40B4-BE49-F238E27FC236}">
                    <a16:creationId xmlns:a16="http://schemas.microsoft.com/office/drawing/2014/main" id="{98ACC7AB-69ED-E47D-DF16-E57D5D6D5D3B}"/>
                  </a:ext>
                </a:extLst>
              </p:cNvPr>
              <p:cNvSpPr>
                <a:spLocks/>
              </p:cNvSpPr>
              <p:nvPr/>
            </p:nvSpPr>
            <p:spPr bwMode="auto">
              <a:xfrm>
                <a:off x="1041" y="3019"/>
                <a:ext cx="1" cy="2"/>
              </a:xfrm>
              <a:custGeom>
                <a:avLst/>
                <a:gdLst>
                  <a:gd name="T0" fmla="*/ 0 w 4"/>
                  <a:gd name="T1" fmla="*/ 0 h 6"/>
                  <a:gd name="T2" fmla="*/ 0 w 4"/>
                  <a:gd name="T3" fmla="*/ 0 h 6"/>
                  <a:gd name="T4" fmla="*/ 4 w 4"/>
                  <a:gd name="T5" fmla="*/ 6 h 6"/>
                  <a:gd name="T6" fmla="*/ 3 w 4"/>
                  <a:gd name="T7" fmla="*/ 0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4" y="6"/>
                    </a:lnTo>
                    <a:lnTo>
                      <a:pt x="3"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9" name="Freeform 128">
                <a:extLst>
                  <a:ext uri="{FF2B5EF4-FFF2-40B4-BE49-F238E27FC236}">
                    <a16:creationId xmlns:a16="http://schemas.microsoft.com/office/drawing/2014/main" id="{34DEE7D8-E680-3557-AD18-659950950228}"/>
                  </a:ext>
                </a:extLst>
              </p:cNvPr>
              <p:cNvSpPr>
                <a:spLocks/>
              </p:cNvSpPr>
              <p:nvPr/>
            </p:nvSpPr>
            <p:spPr bwMode="auto">
              <a:xfrm>
                <a:off x="1049" y="2996"/>
                <a:ext cx="1" cy="3"/>
              </a:xfrm>
              <a:custGeom>
                <a:avLst/>
                <a:gdLst>
                  <a:gd name="T0" fmla="*/ 0 w 2"/>
                  <a:gd name="T1" fmla="*/ 6 h 6"/>
                  <a:gd name="T2" fmla="*/ 0 w 2"/>
                  <a:gd name="T3" fmla="*/ 6 h 6"/>
                  <a:gd name="T4" fmla="*/ 2 w 2"/>
                  <a:gd name="T5" fmla="*/ 1 h 6"/>
                  <a:gd name="T6" fmla="*/ 0 w 2"/>
                  <a:gd name="T7" fmla="*/ 0 h 6"/>
                  <a:gd name="T8" fmla="*/ 0 w 2"/>
                  <a:gd name="T9" fmla="*/ 6 h 6"/>
                </a:gdLst>
                <a:ahLst/>
                <a:cxnLst>
                  <a:cxn ang="0">
                    <a:pos x="T0" y="T1"/>
                  </a:cxn>
                  <a:cxn ang="0">
                    <a:pos x="T2" y="T3"/>
                  </a:cxn>
                  <a:cxn ang="0">
                    <a:pos x="T4" y="T5"/>
                  </a:cxn>
                  <a:cxn ang="0">
                    <a:pos x="T6" y="T7"/>
                  </a:cxn>
                  <a:cxn ang="0">
                    <a:pos x="T8" y="T9"/>
                  </a:cxn>
                </a:cxnLst>
                <a:rect l="0" t="0" r="r" b="b"/>
                <a:pathLst>
                  <a:path w="2" h="6">
                    <a:moveTo>
                      <a:pt x="0" y="6"/>
                    </a:moveTo>
                    <a:lnTo>
                      <a:pt x="0" y="6"/>
                    </a:lnTo>
                    <a:lnTo>
                      <a:pt x="2" y="1"/>
                    </a:lnTo>
                    <a:lnTo>
                      <a:pt x="0" y="0"/>
                    </a:lnTo>
                    <a:lnTo>
                      <a:pt x="0"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0" name="Freeform 129">
                <a:extLst>
                  <a:ext uri="{FF2B5EF4-FFF2-40B4-BE49-F238E27FC236}">
                    <a16:creationId xmlns:a16="http://schemas.microsoft.com/office/drawing/2014/main" id="{AEEFC540-DE39-60A4-535E-1D7461FE37B0}"/>
                  </a:ext>
                </a:extLst>
              </p:cNvPr>
              <p:cNvSpPr>
                <a:spLocks/>
              </p:cNvSpPr>
              <p:nvPr/>
            </p:nvSpPr>
            <p:spPr bwMode="auto">
              <a:xfrm>
                <a:off x="1072" y="2978"/>
                <a:ext cx="3" cy="1"/>
              </a:xfrm>
              <a:custGeom>
                <a:avLst/>
                <a:gdLst>
                  <a:gd name="T0" fmla="*/ 0 w 6"/>
                  <a:gd name="T1" fmla="*/ 0 h 4"/>
                  <a:gd name="T2" fmla="*/ 0 w 6"/>
                  <a:gd name="T3" fmla="*/ 0 h 4"/>
                  <a:gd name="T4" fmla="*/ 0 w 6"/>
                  <a:gd name="T5" fmla="*/ 4 h 4"/>
                  <a:gd name="T6" fmla="*/ 6 w 6"/>
                  <a:gd name="T7" fmla="*/ 0 h 4"/>
                  <a:gd name="T8" fmla="*/ 0 w 6"/>
                  <a:gd name="T9" fmla="*/ 0 h 4"/>
                </a:gdLst>
                <a:ahLst/>
                <a:cxnLst>
                  <a:cxn ang="0">
                    <a:pos x="T0" y="T1"/>
                  </a:cxn>
                  <a:cxn ang="0">
                    <a:pos x="T2" y="T3"/>
                  </a:cxn>
                  <a:cxn ang="0">
                    <a:pos x="T4" y="T5"/>
                  </a:cxn>
                  <a:cxn ang="0">
                    <a:pos x="T6" y="T7"/>
                  </a:cxn>
                  <a:cxn ang="0">
                    <a:pos x="T8" y="T9"/>
                  </a:cxn>
                </a:cxnLst>
                <a:rect l="0" t="0" r="r" b="b"/>
                <a:pathLst>
                  <a:path w="6" h="4">
                    <a:moveTo>
                      <a:pt x="0" y="0"/>
                    </a:moveTo>
                    <a:lnTo>
                      <a:pt x="0" y="0"/>
                    </a:lnTo>
                    <a:lnTo>
                      <a:pt x="0" y="4"/>
                    </a:lnTo>
                    <a:lnTo>
                      <a:pt x="6"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1" name="Freeform 130">
                <a:extLst>
                  <a:ext uri="{FF2B5EF4-FFF2-40B4-BE49-F238E27FC236}">
                    <a16:creationId xmlns:a16="http://schemas.microsoft.com/office/drawing/2014/main" id="{84ADD3D6-2D7C-4339-B3C0-1F6206697544}"/>
                  </a:ext>
                </a:extLst>
              </p:cNvPr>
              <p:cNvSpPr>
                <a:spLocks/>
              </p:cNvSpPr>
              <p:nvPr/>
            </p:nvSpPr>
            <p:spPr bwMode="auto">
              <a:xfrm>
                <a:off x="1096" y="2994"/>
                <a:ext cx="2" cy="4"/>
              </a:xfrm>
              <a:custGeom>
                <a:avLst/>
                <a:gdLst>
                  <a:gd name="T0" fmla="*/ 2 w 6"/>
                  <a:gd name="T1" fmla="*/ 3 h 9"/>
                  <a:gd name="T2" fmla="*/ 2 w 6"/>
                  <a:gd name="T3" fmla="*/ 3 h 9"/>
                  <a:gd name="T4" fmla="*/ 0 w 6"/>
                  <a:gd name="T5" fmla="*/ 9 h 9"/>
                  <a:gd name="T6" fmla="*/ 6 w 6"/>
                  <a:gd name="T7" fmla="*/ 5 h 9"/>
                  <a:gd name="T8" fmla="*/ 5 w 6"/>
                  <a:gd name="T9" fmla="*/ 0 h 9"/>
                  <a:gd name="T10" fmla="*/ 2 w 6"/>
                  <a:gd name="T11" fmla="*/ 3 h 9"/>
                </a:gdLst>
                <a:ahLst/>
                <a:cxnLst>
                  <a:cxn ang="0">
                    <a:pos x="T0" y="T1"/>
                  </a:cxn>
                  <a:cxn ang="0">
                    <a:pos x="T2" y="T3"/>
                  </a:cxn>
                  <a:cxn ang="0">
                    <a:pos x="T4" y="T5"/>
                  </a:cxn>
                  <a:cxn ang="0">
                    <a:pos x="T6" y="T7"/>
                  </a:cxn>
                  <a:cxn ang="0">
                    <a:pos x="T8" y="T9"/>
                  </a:cxn>
                  <a:cxn ang="0">
                    <a:pos x="T10" y="T11"/>
                  </a:cxn>
                </a:cxnLst>
                <a:rect l="0" t="0" r="r" b="b"/>
                <a:pathLst>
                  <a:path w="6" h="9">
                    <a:moveTo>
                      <a:pt x="2" y="3"/>
                    </a:moveTo>
                    <a:lnTo>
                      <a:pt x="2" y="3"/>
                    </a:lnTo>
                    <a:lnTo>
                      <a:pt x="0" y="9"/>
                    </a:lnTo>
                    <a:lnTo>
                      <a:pt x="6" y="5"/>
                    </a:lnTo>
                    <a:lnTo>
                      <a:pt x="5" y="0"/>
                    </a:lnTo>
                    <a:lnTo>
                      <a:pt x="2"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2" name="Freeform 131">
                <a:extLst>
                  <a:ext uri="{FF2B5EF4-FFF2-40B4-BE49-F238E27FC236}">
                    <a16:creationId xmlns:a16="http://schemas.microsoft.com/office/drawing/2014/main" id="{D880E215-064C-CFBB-CB4F-DF0646631DF2}"/>
                  </a:ext>
                </a:extLst>
              </p:cNvPr>
              <p:cNvSpPr>
                <a:spLocks/>
              </p:cNvSpPr>
              <p:nvPr/>
            </p:nvSpPr>
            <p:spPr bwMode="auto">
              <a:xfrm>
                <a:off x="1106" y="2936"/>
                <a:ext cx="37" cy="34"/>
              </a:xfrm>
              <a:custGeom>
                <a:avLst/>
                <a:gdLst>
                  <a:gd name="T0" fmla="*/ 53 w 94"/>
                  <a:gd name="T1" fmla="*/ 58 h 89"/>
                  <a:gd name="T2" fmla="*/ 65 w 94"/>
                  <a:gd name="T3" fmla="*/ 53 h 89"/>
                  <a:gd name="T4" fmla="*/ 66 w 94"/>
                  <a:gd name="T5" fmla="*/ 45 h 89"/>
                  <a:gd name="T6" fmla="*/ 77 w 94"/>
                  <a:gd name="T7" fmla="*/ 47 h 89"/>
                  <a:gd name="T8" fmla="*/ 74 w 94"/>
                  <a:gd name="T9" fmla="*/ 36 h 89"/>
                  <a:gd name="T10" fmla="*/ 74 w 94"/>
                  <a:gd name="T11" fmla="*/ 32 h 89"/>
                  <a:gd name="T12" fmla="*/ 87 w 94"/>
                  <a:gd name="T13" fmla="*/ 35 h 89"/>
                  <a:gd name="T14" fmla="*/ 88 w 94"/>
                  <a:gd name="T15" fmla="*/ 21 h 89"/>
                  <a:gd name="T16" fmla="*/ 85 w 94"/>
                  <a:gd name="T17" fmla="*/ 10 h 89"/>
                  <a:gd name="T18" fmla="*/ 76 w 94"/>
                  <a:gd name="T19" fmla="*/ 2 h 89"/>
                  <a:gd name="T20" fmla="*/ 68 w 94"/>
                  <a:gd name="T21" fmla="*/ 14 h 89"/>
                  <a:gd name="T22" fmla="*/ 58 w 94"/>
                  <a:gd name="T23" fmla="*/ 3 h 89"/>
                  <a:gd name="T24" fmla="*/ 57 w 94"/>
                  <a:gd name="T25" fmla="*/ 6 h 89"/>
                  <a:gd name="T26" fmla="*/ 56 w 94"/>
                  <a:gd name="T27" fmla="*/ 18 h 89"/>
                  <a:gd name="T28" fmla="*/ 52 w 94"/>
                  <a:gd name="T29" fmla="*/ 20 h 89"/>
                  <a:gd name="T30" fmla="*/ 44 w 94"/>
                  <a:gd name="T31" fmla="*/ 23 h 89"/>
                  <a:gd name="T32" fmla="*/ 39 w 94"/>
                  <a:gd name="T33" fmla="*/ 10 h 89"/>
                  <a:gd name="T34" fmla="*/ 29 w 94"/>
                  <a:gd name="T35" fmla="*/ 17 h 89"/>
                  <a:gd name="T36" fmla="*/ 37 w 94"/>
                  <a:gd name="T37" fmla="*/ 24 h 89"/>
                  <a:gd name="T38" fmla="*/ 40 w 94"/>
                  <a:gd name="T39" fmla="*/ 33 h 89"/>
                  <a:gd name="T40" fmla="*/ 36 w 94"/>
                  <a:gd name="T41" fmla="*/ 43 h 89"/>
                  <a:gd name="T42" fmla="*/ 33 w 94"/>
                  <a:gd name="T43" fmla="*/ 43 h 89"/>
                  <a:gd name="T44" fmla="*/ 25 w 94"/>
                  <a:gd name="T45" fmla="*/ 35 h 89"/>
                  <a:gd name="T46" fmla="*/ 22 w 94"/>
                  <a:gd name="T47" fmla="*/ 27 h 89"/>
                  <a:gd name="T48" fmla="*/ 4 w 94"/>
                  <a:gd name="T49" fmla="*/ 39 h 89"/>
                  <a:gd name="T50" fmla="*/ 6 w 94"/>
                  <a:gd name="T51" fmla="*/ 55 h 89"/>
                  <a:gd name="T52" fmla="*/ 11 w 94"/>
                  <a:gd name="T53" fmla="*/ 67 h 89"/>
                  <a:gd name="T54" fmla="*/ 18 w 94"/>
                  <a:gd name="T55" fmla="*/ 76 h 89"/>
                  <a:gd name="T56" fmla="*/ 25 w 94"/>
                  <a:gd name="T57" fmla="*/ 76 h 89"/>
                  <a:gd name="T58" fmla="*/ 21 w 94"/>
                  <a:gd name="T59" fmla="*/ 64 h 89"/>
                  <a:gd name="T60" fmla="*/ 17 w 94"/>
                  <a:gd name="T61" fmla="*/ 63 h 89"/>
                  <a:gd name="T62" fmla="*/ 28 w 94"/>
                  <a:gd name="T63" fmla="*/ 63 h 89"/>
                  <a:gd name="T64" fmla="*/ 33 w 94"/>
                  <a:gd name="T65" fmla="*/ 66 h 89"/>
                  <a:gd name="T66" fmla="*/ 33 w 94"/>
                  <a:gd name="T67" fmla="*/ 72 h 89"/>
                  <a:gd name="T68" fmla="*/ 29 w 94"/>
                  <a:gd name="T69" fmla="*/ 83 h 89"/>
                  <a:gd name="T70" fmla="*/ 33 w 94"/>
                  <a:gd name="T71" fmla="*/ 89 h 89"/>
                  <a:gd name="T72" fmla="*/ 48 w 94"/>
                  <a:gd name="T73" fmla="*/ 72 h 89"/>
                  <a:gd name="T74" fmla="*/ 48 w 94"/>
                  <a:gd name="T75" fmla="*/ 65 h 89"/>
                  <a:gd name="T76" fmla="*/ 53 w 94"/>
                  <a:gd name="T77" fmla="*/ 5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4" h="89">
                    <a:moveTo>
                      <a:pt x="53" y="58"/>
                    </a:moveTo>
                    <a:lnTo>
                      <a:pt x="53" y="58"/>
                    </a:lnTo>
                    <a:lnTo>
                      <a:pt x="59" y="53"/>
                    </a:lnTo>
                    <a:lnTo>
                      <a:pt x="65" y="53"/>
                    </a:lnTo>
                    <a:lnTo>
                      <a:pt x="59" y="47"/>
                    </a:lnTo>
                    <a:lnTo>
                      <a:pt x="66" y="45"/>
                    </a:lnTo>
                    <a:lnTo>
                      <a:pt x="72" y="47"/>
                    </a:lnTo>
                    <a:lnTo>
                      <a:pt x="77" y="47"/>
                    </a:lnTo>
                    <a:lnTo>
                      <a:pt x="80" y="42"/>
                    </a:lnTo>
                    <a:lnTo>
                      <a:pt x="74" y="36"/>
                    </a:lnTo>
                    <a:lnTo>
                      <a:pt x="69" y="35"/>
                    </a:lnTo>
                    <a:lnTo>
                      <a:pt x="74" y="32"/>
                    </a:lnTo>
                    <a:lnTo>
                      <a:pt x="80" y="35"/>
                    </a:lnTo>
                    <a:lnTo>
                      <a:pt x="87" y="35"/>
                    </a:lnTo>
                    <a:lnTo>
                      <a:pt x="94" y="24"/>
                    </a:lnTo>
                    <a:lnTo>
                      <a:pt x="88" y="21"/>
                    </a:lnTo>
                    <a:lnTo>
                      <a:pt x="82" y="16"/>
                    </a:lnTo>
                    <a:lnTo>
                      <a:pt x="85" y="10"/>
                    </a:lnTo>
                    <a:lnTo>
                      <a:pt x="81" y="4"/>
                    </a:lnTo>
                    <a:lnTo>
                      <a:pt x="76" y="2"/>
                    </a:lnTo>
                    <a:lnTo>
                      <a:pt x="73" y="9"/>
                    </a:lnTo>
                    <a:lnTo>
                      <a:pt x="68" y="14"/>
                    </a:lnTo>
                    <a:lnTo>
                      <a:pt x="64" y="3"/>
                    </a:lnTo>
                    <a:lnTo>
                      <a:pt x="58" y="3"/>
                    </a:lnTo>
                    <a:lnTo>
                      <a:pt x="52" y="0"/>
                    </a:lnTo>
                    <a:lnTo>
                      <a:pt x="57" y="6"/>
                    </a:lnTo>
                    <a:lnTo>
                      <a:pt x="55" y="12"/>
                    </a:lnTo>
                    <a:lnTo>
                      <a:pt x="56" y="18"/>
                    </a:lnTo>
                    <a:lnTo>
                      <a:pt x="50" y="13"/>
                    </a:lnTo>
                    <a:lnTo>
                      <a:pt x="52" y="20"/>
                    </a:lnTo>
                    <a:lnTo>
                      <a:pt x="46" y="17"/>
                    </a:lnTo>
                    <a:lnTo>
                      <a:pt x="44" y="23"/>
                    </a:lnTo>
                    <a:lnTo>
                      <a:pt x="43" y="17"/>
                    </a:lnTo>
                    <a:lnTo>
                      <a:pt x="39" y="10"/>
                    </a:lnTo>
                    <a:lnTo>
                      <a:pt x="33" y="11"/>
                    </a:lnTo>
                    <a:lnTo>
                      <a:pt x="29" y="17"/>
                    </a:lnTo>
                    <a:lnTo>
                      <a:pt x="31" y="22"/>
                    </a:lnTo>
                    <a:lnTo>
                      <a:pt x="37" y="24"/>
                    </a:lnTo>
                    <a:lnTo>
                      <a:pt x="34" y="29"/>
                    </a:lnTo>
                    <a:lnTo>
                      <a:pt x="40" y="33"/>
                    </a:lnTo>
                    <a:lnTo>
                      <a:pt x="34" y="31"/>
                    </a:lnTo>
                    <a:lnTo>
                      <a:pt x="36" y="43"/>
                    </a:lnTo>
                    <a:lnTo>
                      <a:pt x="39" y="49"/>
                    </a:lnTo>
                    <a:lnTo>
                      <a:pt x="33" y="43"/>
                    </a:lnTo>
                    <a:lnTo>
                      <a:pt x="31" y="38"/>
                    </a:lnTo>
                    <a:lnTo>
                      <a:pt x="25" y="35"/>
                    </a:lnTo>
                    <a:lnTo>
                      <a:pt x="28" y="29"/>
                    </a:lnTo>
                    <a:lnTo>
                      <a:pt x="22" y="27"/>
                    </a:lnTo>
                    <a:lnTo>
                      <a:pt x="15" y="28"/>
                    </a:lnTo>
                    <a:lnTo>
                      <a:pt x="4" y="39"/>
                    </a:lnTo>
                    <a:lnTo>
                      <a:pt x="0" y="51"/>
                    </a:lnTo>
                    <a:lnTo>
                      <a:pt x="6" y="55"/>
                    </a:lnTo>
                    <a:lnTo>
                      <a:pt x="10" y="61"/>
                    </a:lnTo>
                    <a:lnTo>
                      <a:pt x="11" y="67"/>
                    </a:lnTo>
                    <a:lnTo>
                      <a:pt x="11" y="73"/>
                    </a:lnTo>
                    <a:lnTo>
                      <a:pt x="18" y="76"/>
                    </a:lnTo>
                    <a:lnTo>
                      <a:pt x="21" y="82"/>
                    </a:lnTo>
                    <a:lnTo>
                      <a:pt x="25" y="76"/>
                    </a:lnTo>
                    <a:lnTo>
                      <a:pt x="27" y="64"/>
                    </a:lnTo>
                    <a:lnTo>
                      <a:pt x="21" y="64"/>
                    </a:lnTo>
                    <a:lnTo>
                      <a:pt x="15" y="69"/>
                    </a:lnTo>
                    <a:lnTo>
                      <a:pt x="17" y="63"/>
                    </a:lnTo>
                    <a:lnTo>
                      <a:pt x="22" y="62"/>
                    </a:lnTo>
                    <a:lnTo>
                      <a:pt x="28" y="63"/>
                    </a:lnTo>
                    <a:lnTo>
                      <a:pt x="27" y="69"/>
                    </a:lnTo>
                    <a:lnTo>
                      <a:pt x="33" y="66"/>
                    </a:lnTo>
                    <a:lnTo>
                      <a:pt x="38" y="60"/>
                    </a:lnTo>
                    <a:lnTo>
                      <a:pt x="33" y="72"/>
                    </a:lnTo>
                    <a:lnTo>
                      <a:pt x="39" y="71"/>
                    </a:lnTo>
                    <a:lnTo>
                      <a:pt x="29" y="83"/>
                    </a:lnTo>
                    <a:lnTo>
                      <a:pt x="27" y="89"/>
                    </a:lnTo>
                    <a:lnTo>
                      <a:pt x="33" y="89"/>
                    </a:lnTo>
                    <a:lnTo>
                      <a:pt x="42" y="78"/>
                    </a:lnTo>
                    <a:lnTo>
                      <a:pt x="48" y="72"/>
                    </a:lnTo>
                    <a:lnTo>
                      <a:pt x="42" y="67"/>
                    </a:lnTo>
                    <a:lnTo>
                      <a:pt x="48" y="65"/>
                    </a:lnTo>
                    <a:lnTo>
                      <a:pt x="48" y="58"/>
                    </a:lnTo>
                    <a:lnTo>
                      <a:pt x="53" y="58"/>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3" name="Freeform 132">
                <a:extLst>
                  <a:ext uri="{FF2B5EF4-FFF2-40B4-BE49-F238E27FC236}">
                    <a16:creationId xmlns:a16="http://schemas.microsoft.com/office/drawing/2014/main" id="{451EC191-938F-F193-8F3F-4E91DFDB519E}"/>
                  </a:ext>
                </a:extLst>
              </p:cNvPr>
              <p:cNvSpPr>
                <a:spLocks/>
              </p:cNvSpPr>
              <p:nvPr/>
            </p:nvSpPr>
            <p:spPr bwMode="auto">
              <a:xfrm>
                <a:off x="1110" y="2974"/>
                <a:ext cx="3" cy="5"/>
              </a:xfrm>
              <a:custGeom>
                <a:avLst/>
                <a:gdLst>
                  <a:gd name="T0" fmla="*/ 0 w 9"/>
                  <a:gd name="T1" fmla="*/ 5 h 11"/>
                  <a:gd name="T2" fmla="*/ 0 w 9"/>
                  <a:gd name="T3" fmla="*/ 5 h 11"/>
                  <a:gd name="T4" fmla="*/ 1 w 9"/>
                  <a:gd name="T5" fmla="*/ 11 h 11"/>
                  <a:gd name="T6" fmla="*/ 6 w 9"/>
                  <a:gd name="T7" fmla="*/ 7 h 11"/>
                  <a:gd name="T8" fmla="*/ 9 w 9"/>
                  <a:gd name="T9" fmla="*/ 1 h 11"/>
                  <a:gd name="T10" fmla="*/ 6 w 9"/>
                  <a:gd name="T11" fmla="*/ 0 h 11"/>
                  <a:gd name="T12" fmla="*/ 0 w 9"/>
                  <a:gd name="T13" fmla="*/ 5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0" y="5"/>
                    </a:moveTo>
                    <a:lnTo>
                      <a:pt x="0" y="5"/>
                    </a:lnTo>
                    <a:lnTo>
                      <a:pt x="1" y="11"/>
                    </a:lnTo>
                    <a:lnTo>
                      <a:pt x="6" y="7"/>
                    </a:lnTo>
                    <a:lnTo>
                      <a:pt x="9" y="1"/>
                    </a:lnTo>
                    <a:lnTo>
                      <a:pt x="6"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4" name="Freeform 133">
                <a:extLst>
                  <a:ext uri="{FF2B5EF4-FFF2-40B4-BE49-F238E27FC236}">
                    <a16:creationId xmlns:a16="http://schemas.microsoft.com/office/drawing/2014/main" id="{71490AB2-B832-4E71-0890-A642E6019E42}"/>
                  </a:ext>
                </a:extLst>
              </p:cNvPr>
              <p:cNvSpPr>
                <a:spLocks/>
              </p:cNvSpPr>
              <p:nvPr/>
            </p:nvSpPr>
            <p:spPr bwMode="auto">
              <a:xfrm>
                <a:off x="1115" y="2974"/>
                <a:ext cx="3" cy="3"/>
              </a:xfrm>
              <a:custGeom>
                <a:avLst/>
                <a:gdLst>
                  <a:gd name="T0" fmla="*/ 1 w 8"/>
                  <a:gd name="T1" fmla="*/ 2 h 8"/>
                  <a:gd name="T2" fmla="*/ 1 w 8"/>
                  <a:gd name="T3" fmla="*/ 2 h 8"/>
                  <a:gd name="T4" fmla="*/ 0 w 8"/>
                  <a:gd name="T5" fmla="*/ 8 h 8"/>
                  <a:gd name="T6" fmla="*/ 7 w 8"/>
                  <a:gd name="T7" fmla="*/ 7 h 8"/>
                  <a:gd name="T8" fmla="*/ 8 w 8"/>
                  <a:gd name="T9" fmla="*/ 1 h 8"/>
                  <a:gd name="T10" fmla="*/ 7 w 8"/>
                  <a:gd name="T11" fmla="*/ 0 h 8"/>
                  <a:gd name="T12" fmla="*/ 1 w 8"/>
                  <a:gd name="T13" fmla="*/ 2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1" y="2"/>
                    </a:moveTo>
                    <a:lnTo>
                      <a:pt x="1" y="2"/>
                    </a:lnTo>
                    <a:lnTo>
                      <a:pt x="0" y="8"/>
                    </a:lnTo>
                    <a:lnTo>
                      <a:pt x="7" y="7"/>
                    </a:lnTo>
                    <a:lnTo>
                      <a:pt x="8" y="1"/>
                    </a:lnTo>
                    <a:lnTo>
                      <a:pt x="7" y="0"/>
                    </a:lnTo>
                    <a:lnTo>
                      <a:pt x="1" y="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5" name="Freeform 134">
                <a:extLst>
                  <a:ext uri="{FF2B5EF4-FFF2-40B4-BE49-F238E27FC236}">
                    <a16:creationId xmlns:a16="http://schemas.microsoft.com/office/drawing/2014/main" id="{F9F1D57E-2D52-2A05-738E-DB1BEE89222A}"/>
                  </a:ext>
                </a:extLst>
              </p:cNvPr>
              <p:cNvSpPr>
                <a:spLocks/>
              </p:cNvSpPr>
              <p:nvPr/>
            </p:nvSpPr>
            <p:spPr bwMode="auto">
              <a:xfrm>
                <a:off x="1123" y="2937"/>
                <a:ext cx="5" cy="3"/>
              </a:xfrm>
              <a:custGeom>
                <a:avLst/>
                <a:gdLst>
                  <a:gd name="T0" fmla="*/ 0 w 12"/>
                  <a:gd name="T1" fmla="*/ 3 h 9"/>
                  <a:gd name="T2" fmla="*/ 0 w 12"/>
                  <a:gd name="T3" fmla="*/ 3 h 9"/>
                  <a:gd name="T4" fmla="*/ 5 w 12"/>
                  <a:gd name="T5" fmla="*/ 7 h 9"/>
                  <a:gd name="T6" fmla="*/ 12 w 12"/>
                  <a:gd name="T7" fmla="*/ 9 h 9"/>
                  <a:gd name="T8" fmla="*/ 8 w 12"/>
                  <a:gd name="T9" fmla="*/ 3 h 9"/>
                  <a:gd name="T10" fmla="*/ 2 w 12"/>
                  <a:gd name="T11" fmla="*/ 0 h 9"/>
                  <a:gd name="T12" fmla="*/ 0 w 12"/>
                  <a:gd name="T13" fmla="*/ 3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0" y="3"/>
                    </a:moveTo>
                    <a:lnTo>
                      <a:pt x="0" y="3"/>
                    </a:lnTo>
                    <a:lnTo>
                      <a:pt x="5" y="7"/>
                    </a:lnTo>
                    <a:lnTo>
                      <a:pt x="12" y="9"/>
                    </a:lnTo>
                    <a:lnTo>
                      <a:pt x="8" y="3"/>
                    </a:lnTo>
                    <a:lnTo>
                      <a:pt x="2" y="0"/>
                    </a:lnTo>
                    <a:lnTo>
                      <a:pt x="0"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6" name="Freeform 135">
                <a:extLst>
                  <a:ext uri="{FF2B5EF4-FFF2-40B4-BE49-F238E27FC236}">
                    <a16:creationId xmlns:a16="http://schemas.microsoft.com/office/drawing/2014/main" id="{EB69E814-80E7-0760-987C-94862272881E}"/>
                  </a:ext>
                </a:extLst>
              </p:cNvPr>
              <p:cNvSpPr>
                <a:spLocks/>
              </p:cNvSpPr>
              <p:nvPr/>
            </p:nvSpPr>
            <p:spPr bwMode="auto">
              <a:xfrm>
                <a:off x="1126" y="2923"/>
                <a:ext cx="17" cy="12"/>
              </a:xfrm>
              <a:custGeom>
                <a:avLst/>
                <a:gdLst>
                  <a:gd name="T0" fmla="*/ 0 w 45"/>
                  <a:gd name="T1" fmla="*/ 25 h 33"/>
                  <a:gd name="T2" fmla="*/ 0 w 45"/>
                  <a:gd name="T3" fmla="*/ 25 h 33"/>
                  <a:gd name="T4" fmla="*/ 0 w 45"/>
                  <a:gd name="T5" fmla="*/ 28 h 33"/>
                  <a:gd name="T6" fmla="*/ 6 w 45"/>
                  <a:gd name="T7" fmla="*/ 33 h 33"/>
                  <a:gd name="T8" fmla="*/ 12 w 45"/>
                  <a:gd name="T9" fmla="*/ 32 h 33"/>
                  <a:gd name="T10" fmla="*/ 9 w 45"/>
                  <a:gd name="T11" fmla="*/ 30 h 33"/>
                  <a:gd name="T12" fmla="*/ 16 w 45"/>
                  <a:gd name="T13" fmla="*/ 33 h 33"/>
                  <a:gd name="T14" fmla="*/ 18 w 45"/>
                  <a:gd name="T15" fmla="*/ 27 h 33"/>
                  <a:gd name="T16" fmla="*/ 23 w 45"/>
                  <a:gd name="T17" fmla="*/ 23 h 33"/>
                  <a:gd name="T18" fmla="*/ 25 w 45"/>
                  <a:gd name="T19" fmla="*/ 17 h 33"/>
                  <a:gd name="T20" fmla="*/ 25 w 45"/>
                  <a:gd name="T21" fmla="*/ 23 h 33"/>
                  <a:gd name="T22" fmla="*/ 31 w 45"/>
                  <a:gd name="T23" fmla="*/ 22 h 33"/>
                  <a:gd name="T24" fmla="*/ 34 w 45"/>
                  <a:gd name="T25" fmla="*/ 16 h 33"/>
                  <a:gd name="T26" fmla="*/ 40 w 45"/>
                  <a:gd name="T27" fmla="*/ 19 h 33"/>
                  <a:gd name="T28" fmla="*/ 45 w 45"/>
                  <a:gd name="T29" fmla="*/ 12 h 33"/>
                  <a:gd name="T30" fmla="*/ 44 w 45"/>
                  <a:gd name="T31" fmla="*/ 6 h 33"/>
                  <a:gd name="T32" fmla="*/ 40 w 45"/>
                  <a:gd name="T33" fmla="*/ 12 h 33"/>
                  <a:gd name="T34" fmla="*/ 39 w 45"/>
                  <a:gd name="T35" fmla="*/ 6 h 33"/>
                  <a:gd name="T36" fmla="*/ 33 w 45"/>
                  <a:gd name="T37" fmla="*/ 4 h 33"/>
                  <a:gd name="T38" fmla="*/ 28 w 45"/>
                  <a:gd name="T39" fmla="*/ 5 h 33"/>
                  <a:gd name="T40" fmla="*/ 22 w 45"/>
                  <a:gd name="T41" fmla="*/ 0 h 33"/>
                  <a:gd name="T42" fmla="*/ 16 w 45"/>
                  <a:gd name="T43" fmla="*/ 2 h 33"/>
                  <a:gd name="T44" fmla="*/ 17 w 45"/>
                  <a:gd name="T45" fmla="*/ 14 h 33"/>
                  <a:gd name="T46" fmla="*/ 11 w 45"/>
                  <a:gd name="T47" fmla="*/ 14 h 33"/>
                  <a:gd name="T48" fmla="*/ 5 w 45"/>
                  <a:gd name="T49" fmla="*/ 15 h 33"/>
                  <a:gd name="T50" fmla="*/ 11 w 45"/>
                  <a:gd name="T51" fmla="*/ 19 h 33"/>
                  <a:gd name="T52" fmla="*/ 5 w 45"/>
                  <a:gd name="T53" fmla="*/ 19 h 33"/>
                  <a:gd name="T54" fmla="*/ 3 w 45"/>
                  <a:gd name="T55" fmla="*/ 26 h 33"/>
                  <a:gd name="T56" fmla="*/ 0 w 45"/>
                  <a:gd name="T57"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5" h="33">
                    <a:moveTo>
                      <a:pt x="0" y="25"/>
                    </a:moveTo>
                    <a:lnTo>
                      <a:pt x="0" y="25"/>
                    </a:lnTo>
                    <a:lnTo>
                      <a:pt x="0" y="28"/>
                    </a:lnTo>
                    <a:lnTo>
                      <a:pt x="6" y="33"/>
                    </a:lnTo>
                    <a:lnTo>
                      <a:pt x="12" y="32"/>
                    </a:lnTo>
                    <a:lnTo>
                      <a:pt x="9" y="30"/>
                    </a:lnTo>
                    <a:lnTo>
                      <a:pt x="16" y="33"/>
                    </a:lnTo>
                    <a:lnTo>
                      <a:pt x="18" y="27"/>
                    </a:lnTo>
                    <a:lnTo>
                      <a:pt x="23" y="23"/>
                    </a:lnTo>
                    <a:lnTo>
                      <a:pt x="25" y="17"/>
                    </a:lnTo>
                    <a:lnTo>
                      <a:pt x="25" y="23"/>
                    </a:lnTo>
                    <a:lnTo>
                      <a:pt x="31" y="22"/>
                    </a:lnTo>
                    <a:lnTo>
                      <a:pt x="34" y="16"/>
                    </a:lnTo>
                    <a:lnTo>
                      <a:pt x="40" y="19"/>
                    </a:lnTo>
                    <a:lnTo>
                      <a:pt x="45" y="12"/>
                    </a:lnTo>
                    <a:lnTo>
                      <a:pt x="44" y="6"/>
                    </a:lnTo>
                    <a:lnTo>
                      <a:pt x="40" y="12"/>
                    </a:lnTo>
                    <a:lnTo>
                      <a:pt x="39" y="6"/>
                    </a:lnTo>
                    <a:lnTo>
                      <a:pt x="33" y="4"/>
                    </a:lnTo>
                    <a:lnTo>
                      <a:pt x="28" y="5"/>
                    </a:lnTo>
                    <a:lnTo>
                      <a:pt x="22" y="0"/>
                    </a:lnTo>
                    <a:lnTo>
                      <a:pt x="16" y="2"/>
                    </a:lnTo>
                    <a:lnTo>
                      <a:pt x="17" y="14"/>
                    </a:lnTo>
                    <a:lnTo>
                      <a:pt x="11" y="14"/>
                    </a:lnTo>
                    <a:lnTo>
                      <a:pt x="5" y="15"/>
                    </a:lnTo>
                    <a:lnTo>
                      <a:pt x="11" y="19"/>
                    </a:lnTo>
                    <a:lnTo>
                      <a:pt x="5" y="19"/>
                    </a:lnTo>
                    <a:lnTo>
                      <a:pt x="3" y="26"/>
                    </a:lnTo>
                    <a:lnTo>
                      <a:pt x="0" y="2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7" name="Freeform 136">
                <a:extLst>
                  <a:ext uri="{FF2B5EF4-FFF2-40B4-BE49-F238E27FC236}">
                    <a16:creationId xmlns:a16="http://schemas.microsoft.com/office/drawing/2014/main" id="{6BAECF09-BBBE-AF88-4362-98B59840B38F}"/>
                  </a:ext>
                </a:extLst>
              </p:cNvPr>
              <p:cNvSpPr>
                <a:spLocks/>
              </p:cNvSpPr>
              <p:nvPr/>
            </p:nvSpPr>
            <p:spPr bwMode="auto">
              <a:xfrm>
                <a:off x="1127" y="2957"/>
                <a:ext cx="7" cy="5"/>
              </a:xfrm>
              <a:custGeom>
                <a:avLst/>
                <a:gdLst>
                  <a:gd name="T0" fmla="*/ 7 w 17"/>
                  <a:gd name="T1" fmla="*/ 0 h 11"/>
                  <a:gd name="T2" fmla="*/ 7 w 17"/>
                  <a:gd name="T3" fmla="*/ 0 h 11"/>
                  <a:gd name="T4" fmla="*/ 1 w 17"/>
                  <a:gd name="T5" fmla="*/ 3 h 11"/>
                  <a:gd name="T6" fmla="*/ 0 w 17"/>
                  <a:gd name="T7" fmla="*/ 9 h 11"/>
                  <a:gd name="T8" fmla="*/ 6 w 17"/>
                  <a:gd name="T9" fmla="*/ 11 h 11"/>
                  <a:gd name="T10" fmla="*/ 11 w 17"/>
                  <a:gd name="T11" fmla="*/ 5 h 11"/>
                  <a:gd name="T12" fmla="*/ 17 w 17"/>
                  <a:gd name="T13" fmla="*/ 2 h 11"/>
                  <a:gd name="T14" fmla="*/ 12 w 17"/>
                  <a:gd name="T15" fmla="*/ 0 h 11"/>
                  <a:gd name="T16" fmla="*/ 7 w 17"/>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1">
                    <a:moveTo>
                      <a:pt x="7" y="0"/>
                    </a:moveTo>
                    <a:lnTo>
                      <a:pt x="7" y="0"/>
                    </a:lnTo>
                    <a:lnTo>
                      <a:pt x="1" y="3"/>
                    </a:lnTo>
                    <a:lnTo>
                      <a:pt x="0" y="9"/>
                    </a:lnTo>
                    <a:lnTo>
                      <a:pt x="6" y="11"/>
                    </a:lnTo>
                    <a:lnTo>
                      <a:pt x="11" y="5"/>
                    </a:lnTo>
                    <a:lnTo>
                      <a:pt x="17" y="2"/>
                    </a:lnTo>
                    <a:lnTo>
                      <a:pt x="12" y="0"/>
                    </a:lnTo>
                    <a:lnTo>
                      <a:pt x="7"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8" name="Freeform 137">
                <a:extLst>
                  <a:ext uri="{FF2B5EF4-FFF2-40B4-BE49-F238E27FC236}">
                    <a16:creationId xmlns:a16="http://schemas.microsoft.com/office/drawing/2014/main" id="{5B4F53BC-8369-2BC5-A1FD-2C7FDDB119D7}"/>
                  </a:ext>
                </a:extLst>
              </p:cNvPr>
              <p:cNvSpPr>
                <a:spLocks/>
              </p:cNvSpPr>
              <p:nvPr/>
            </p:nvSpPr>
            <p:spPr bwMode="auto">
              <a:xfrm>
                <a:off x="1134" y="2918"/>
                <a:ext cx="3" cy="4"/>
              </a:xfrm>
              <a:custGeom>
                <a:avLst/>
                <a:gdLst>
                  <a:gd name="T0" fmla="*/ 1 w 8"/>
                  <a:gd name="T1" fmla="*/ 5 h 10"/>
                  <a:gd name="T2" fmla="*/ 1 w 8"/>
                  <a:gd name="T3" fmla="*/ 5 h 10"/>
                  <a:gd name="T4" fmla="*/ 0 w 8"/>
                  <a:gd name="T5" fmla="*/ 10 h 10"/>
                  <a:gd name="T6" fmla="*/ 5 w 8"/>
                  <a:gd name="T7" fmla="*/ 9 h 10"/>
                  <a:gd name="T8" fmla="*/ 8 w 8"/>
                  <a:gd name="T9" fmla="*/ 3 h 10"/>
                  <a:gd name="T10" fmla="*/ 7 w 8"/>
                  <a:gd name="T11" fmla="*/ 0 h 10"/>
                  <a:gd name="T12" fmla="*/ 1 w 8"/>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1" y="5"/>
                    </a:moveTo>
                    <a:lnTo>
                      <a:pt x="1" y="5"/>
                    </a:lnTo>
                    <a:lnTo>
                      <a:pt x="0" y="10"/>
                    </a:lnTo>
                    <a:lnTo>
                      <a:pt x="5" y="9"/>
                    </a:lnTo>
                    <a:lnTo>
                      <a:pt x="8" y="3"/>
                    </a:lnTo>
                    <a:lnTo>
                      <a:pt x="7" y="0"/>
                    </a:lnTo>
                    <a:lnTo>
                      <a:pt x="1"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9" name="Freeform 138">
                <a:extLst>
                  <a:ext uri="{FF2B5EF4-FFF2-40B4-BE49-F238E27FC236}">
                    <a16:creationId xmlns:a16="http://schemas.microsoft.com/office/drawing/2014/main" id="{78619BDB-0ECF-1638-B83E-593E3EDC370D}"/>
                  </a:ext>
                </a:extLst>
              </p:cNvPr>
              <p:cNvSpPr>
                <a:spLocks/>
              </p:cNvSpPr>
              <p:nvPr/>
            </p:nvSpPr>
            <p:spPr bwMode="auto">
              <a:xfrm>
                <a:off x="1136" y="2868"/>
                <a:ext cx="2" cy="2"/>
              </a:xfrm>
              <a:custGeom>
                <a:avLst/>
                <a:gdLst>
                  <a:gd name="T0" fmla="*/ 0 w 4"/>
                  <a:gd name="T1" fmla="*/ 0 h 6"/>
                  <a:gd name="T2" fmla="*/ 0 w 4"/>
                  <a:gd name="T3" fmla="*/ 0 h 6"/>
                  <a:gd name="T4" fmla="*/ 1 w 4"/>
                  <a:gd name="T5" fmla="*/ 6 h 6"/>
                  <a:gd name="T6" fmla="*/ 4 w 4"/>
                  <a:gd name="T7" fmla="*/ 0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1" y="6"/>
                    </a:lnTo>
                    <a:lnTo>
                      <a:pt x="4"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0" name="Freeform 139">
                <a:extLst>
                  <a:ext uri="{FF2B5EF4-FFF2-40B4-BE49-F238E27FC236}">
                    <a16:creationId xmlns:a16="http://schemas.microsoft.com/office/drawing/2014/main" id="{38516AE4-5DD9-6C7D-0078-206343A3C909}"/>
                  </a:ext>
                </a:extLst>
              </p:cNvPr>
              <p:cNvSpPr>
                <a:spLocks/>
              </p:cNvSpPr>
              <p:nvPr/>
            </p:nvSpPr>
            <p:spPr bwMode="auto">
              <a:xfrm>
                <a:off x="1183" y="2854"/>
                <a:ext cx="2" cy="2"/>
              </a:xfrm>
              <a:custGeom>
                <a:avLst/>
                <a:gdLst>
                  <a:gd name="T0" fmla="*/ 0 w 4"/>
                  <a:gd name="T1" fmla="*/ 0 h 5"/>
                  <a:gd name="T2" fmla="*/ 0 w 4"/>
                  <a:gd name="T3" fmla="*/ 0 h 5"/>
                  <a:gd name="T4" fmla="*/ 4 w 4"/>
                  <a:gd name="T5" fmla="*/ 5 h 5"/>
                  <a:gd name="T6" fmla="*/ 2 w 4"/>
                  <a:gd name="T7" fmla="*/ 0 h 5"/>
                  <a:gd name="T8" fmla="*/ 0 w 4"/>
                  <a:gd name="T9" fmla="*/ 0 h 5"/>
                </a:gdLst>
                <a:ahLst/>
                <a:cxnLst>
                  <a:cxn ang="0">
                    <a:pos x="T0" y="T1"/>
                  </a:cxn>
                  <a:cxn ang="0">
                    <a:pos x="T2" y="T3"/>
                  </a:cxn>
                  <a:cxn ang="0">
                    <a:pos x="T4" y="T5"/>
                  </a:cxn>
                  <a:cxn ang="0">
                    <a:pos x="T6" y="T7"/>
                  </a:cxn>
                  <a:cxn ang="0">
                    <a:pos x="T8" y="T9"/>
                  </a:cxn>
                </a:cxnLst>
                <a:rect l="0" t="0" r="r" b="b"/>
                <a:pathLst>
                  <a:path w="4" h="5">
                    <a:moveTo>
                      <a:pt x="0" y="0"/>
                    </a:moveTo>
                    <a:lnTo>
                      <a:pt x="0" y="0"/>
                    </a:lnTo>
                    <a:lnTo>
                      <a:pt x="4" y="5"/>
                    </a:lnTo>
                    <a:lnTo>
                      <a:pt x="2"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1" name="Freeform 140">
                <a:extLst>
                  <a:ext uri="{FF2B5EF4-FFF2-40B4-BE49-F238E27FC236}">
                    <a16:creationId xmlns:a16="http://schemas.microsoft.com/office/drawing/2014/main" id="{FDA10221-42E3-FBBF-A9ED-8A9E32EB104C}"/>
                  </a:ext>
                </a:extLst>
              </p:cNvPr>
              <p:cNvSpPr>
                <a:spLocks/>
              </p:cNvSpPr>
              <p:nvPr/>
            </p:nvSpPr>
            <p:spPr bwMode="auto">
              <a:xfrm>
                <a:off x="1184" y="2849"/>
                <a:ext cx="2" cy="4"/>
              </a:xfrm>
              <a:custGeom>
                <a:avLst/>
                <a:gdLst>
                  <a:gd name="T0" fmla="*/ 0 w 6"/>
                  <a:gd name="T1" fmla="*/ 4 h 10"/>
                  <a:gd name="T2" fmla="*/ 0 w 6"/>
                  <a:gd name="T3" fmla="*/ 4 h 10"/>
                  <a:gd name="T4" fmla="*/ 1 w 6"/>
                  <a:gd name="T5" fmla="*/ 10 h 10"/>
                  <a:gd name="T6" fmla="*/ 6 w 6"/>
                  <a:gd name="T7" fmla="*/ 6 h 10"/>
                  <a:gd name="T8" fmla="*/ 1 w 6"/>
                  <a:gd name="T9" fmla="*/ 0 h 10"/>
                  <a:gd name="T10" fmla="*/ 0 w 6"/>
                  <a:gd name="T11" fmla="*/ 4 h 10"/>
                </a:gdLst>
                <a:ahLst/>
                <a:cxnLst>
                  <a:cxn ang="0">
                    <a:pos x="T0" y="T1"/>
                  </a:cxn>
                  <a:cxn ang="0">
                    <a:pos x="T2" y="T3"/>
                  </a:cxn>
                  <a:cxn ang="0">
                    <a:pos x="T4" y="T5"/>
                  </a:cxn>
                  <a:cxn ang="0">
                    <a:pos x="T6" y="T7"/>
                  </a:cxn>
                  <a:cxn ang="0">
                    <a:pos x="T8" y="T9"/>
                  </a:cxn>
                  <a:cxn ang="0">
                    <a:pos x="T10" y="T11"/>
                  </a:cxn>
                </a:cxnLst>
                <a:rect l="0" t="0" r="r" b="b"/>
                <a:pathLst>
                  <a:path w="6" h="10">
                    <a:moveTo>
                      <a:pt x="0" y="4"/>
                    </a:moveTo>
                    <a:lnTo>
                      <a:pt x="0" y="4"/>
                    </a:lnTo>
                    <a:lnTo>
                      <a:pt x="1" y="10"/>
                    </a:lnTo>
                    <a:lnTo>
                      <a:pt x="6" y="6"/>
                    </a:lnTo>
                    <a:lnTo>
                      <a:pt x="1" y="0"/>
                    </a:lnTo>
                    <a:lnTo>
                      <a:pt x="0" y="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2" name="Freeform 141">
                <a:extLst>
                  <a:ext uri="{FF2B5EF4-FFF2-40B4-BE49-F238E27FC236}">
                    <a16:creationId xmlns:a16="http://schemas.microsoft.com/office/drawing/2014/main" id="{467F28DD-B6A9-C8A1-FE1C-34036038DAC5}"/>
                  </a:ext>
                </a:extLst>
              </p:cNvPr>
              <p:cNvSpPr>
                <a:spLocks/>
              </p:cNvSpPr>
              <p:nvPr/>
            </p:nvSpPr>
            <p:spPr bwMode="auto">
              <a:xfrm>
                <a:off x="1186" y="2868"/>
                <a:ext cx="2" cy="5"/>
              </a:xfrm>
              <a:custGeom>
                <a:avLst/>
                <a:gdLst>
                  <a:gd name="T0" fmla="*/ 4 w 5"/>
                  <a:gd name="T1" fmla="*/ 0 h 12"/>
                  <a:gd name="T2" fmla="*/ 4 w 5"/>
                  <a:gd name="T3" fmla="*/ 0 h 12"/>
                  <a:gd name="T4" fmla="*/ 0 w 5"/>
                  <a:gd name="T5" fmla="*/ 6 h 12"/>
                  <a:gd name="T6" fmla="*/ 1 w 5"/>
                  <a:gd name="T7" fmla="*/ 12 h 12"/>
                  <a:gd name="T8" fmla="*/ 5 w 5"/>
                  <a:gd name="T9" fmla="*/ 6 h 12"/>
                  <a:gd name="T10" fmla="*/ 5 w 5"/>
                  <a:gd name="T11" fmla="*/ 0 h 12"/>
                  <a:gd name="T12" fmla="*/ 4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4" y="0"/>
                    </a:moveTo>
                    <a:lnTo>
                      <a:pt x="4" y="0"/>
                    </a:lnTo>
                    <a:lnTo>
                      <a:pt x="0" y="6"/>
                    </a:lnTo>
                    <a:lnTo>
                      <a:pt x="1" y="12"/>
                    </a:lnTo>
                    <a:lnTo>
                      <a:pt x="5" y="6"/>
                    </a:lnTo>
                    <a:lnTo>
                      <a:pt x="5" y="0"/>
                    </a:lnTo>
                    <a:lnTo>
                      <a:pt x="4"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3" name="Freeform 142">
                <a:extLst>
                  <a:ext uri="{FF2B5EF4-FFF2-40B4-BE49-F238E27FC236}">
                    <a16:creationId xmlns:a16="http://schemas.microsoft.com/office/drawing/2014/main" id="{2ED1C22C-138D-8943-F297-E03996444BFB}"/>
                  </a:ext>
                </a:extLst>
              </p:cNvPr>
              <p:cNvSpPr>
                <a:spLocks/>
              </p:cNvSpPr>
              <p:nvPr/>
            </p:nvSpPr>
            <p:spPr bwMode="auto">
              <a:xfrm>
                <a:off x="1186" y="2873"/>
                <a:ext cx="3" cy="2"/>
              </a:xfrm>
              <a:custGeom>
                <a:avLst/>
                <a:gdLst>
                  <a:gd name="T0" fmla="*/ 5 w 7"/>
                  <a:gd name="T1" fmla="*/ 0 h 5"/>
                  <a:gd name="T2" fmla="*/ 5 w 7"/>
                  <a:gd name="T3" fmla="*/ 0 h 5"/>
                  <a:gd name="T4" fmla="*/ 0 w 7"/>
                  <a:gd name="T5" fmla="*/ 5 h 5"/>
                  <a:gd name="T6" fmla="*/ 7 w 7"/>
                  <a:gd name="T7" fmla="*/ 0 h 5"/>
                  <a:gd name="T8" fmla="*/ 5 w 7"/>
                  <a:gd name="T9" fmla="*/ 0 h 5"/>
                </a:gdLst>
                <a:ahLst/>
                <a:cxnLst>
                  <a:cxn ang="0">
                    <a:pos x="T0" y="T1"/>
                  </a:cxn>
                  <a:cxn ang="0">
                    <a:pos x="T2" y="T3"/>
                  </a:cxn>
                  <a:cxn ang="0">
                    <a:pos x="T4" y="T5"/>
                  </a:cxn>
                  <a:cxn ang="0">
                    <a:pos x="T6" y="T7"/>
                  </a:cxn>
                  <a:cxn ang="0">
                    <a:pos x="T8" y="T9"/>
                  </a:cxn>
                </a:cxnLst>
                <a:rect l="0" t="0" r="r" b="b"/>
                <a:pathLst>
                  <a:path w="7" h="5">
                    <a:moveTo>
                      <a:pt x="5" y="0"/>
                    </a:moveTo>
                    <a:lnTo>
                      <a:pt x="5" y="0"/>
                    </a:lnTo>
                    <a:lnTo>
                      <a:pt x="0" y="5"/>
                    </a:lnTo>
                    <a:lnTo>
                      <a:pt x="7" y="0"/>
                    </a:lnTo>
                    <a:lnTo>
                      <a:pt x="5"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4" name="Freeform 143">
                <a:extLst>
                  <a:ext uri="{FF2B5EF4-FFF2-40B4-BE49-F238E27FC236}">
                    <a16:creationId xmlns:a16="http://schemas.microsoft.com/office/drawing/2014/main" id="{88EA9F7E-1D22-C637-DC5F-7BFC94E7968B}"/>
                  </a:ext>
                </a:extLst>
              </p:cNvPr>
              <p:cNvSpPr>
                <a:spLocks/>
              </p:cNvSpPr>
              <p:nvPr/>
            </p:nvSpPr>
            <p:spPr bwMode="auto">
              <a:xfrm>
                <a:off x="1187" y="2863"/>
                <a:ext cx="1" cy="3"/>
              </a:xfrm>
              <a:custGeom>
                <a:avLst/>
                <a:gdLst>
                  <a:gd name="T0" fmla="*/ 0 w 2"/>
                  <a:gd name="T1" fmla="*/ 0 h 7"/>
                  <a:gd name="T2" fmla="*/ 0 w 2"/>
                  <a:gd name="T3" fmla="*/ 0 h 7"/>
                  <a:gd name="T4" fmla="*/ 1 w 2"/>
                  <a:gd name="T5" fmla="*/ 7 h 7"/>
                  <a:gd name="T6" fmla="*/ 2 w 2"/>
                  <a:gd name="T7" fmla="*/ 0 h 7"/>
                  <a:gd name="T8" fmla="*/ 0 w 2"/>
                  <a:gd name="T9" fmla="*/ 0 h 7"/>
                </a:gdLst>
                <a:ahLst/>
                <a:cxnLst>
                  <a:cxn ang="0">
                    <a:pos x="T0" y="T1"/>
                  </a:cxn>
                  <a:cxn ang="0">
                    <a:pos x="T2" y="T3"/>
                  </a:cxn>
                  <a:cxn ang="0">
                    <a:pos x="T4" y="T5"/>
                  </a:cxn>
                  <a:cxn ang="0">
                    <a:pos x="T6" y="T7"/>
                  </a:cxn>
                  <a:cxn ang="0">
                    <a:pos x="T8" y="T9"/>
                  </a:cxn>
                </a:cxnLst>
                <a:rect l="0" t="0" r="r" b="b"/>
                <a:pathLst>
                  <a:path w="2" h="7">
                    <a:moveTo>
                      <a:pt x="0" y="0"/>
                    </a:moveTo>
                    <a:lnTo>
                      <a:pt x="0" y="0"/>
                    </a:lnTo>
                    <a:lnTo>
                      <a:pt x="1" y="7"/>
                    </a:lnTo>
                    <a:lnTo>
                      <a:pt x="2"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5" name="Freeform 144">
                <a:extLst>
                  <a:ext uri="{FF2B5EF4-FFF2-40B4-BE49-F238E27FC236}">
                    <a16:creationId xmlns:a16="http://schemas.microsoft.com/office/drawing/2014/main" id="{BD7461E6-BA0A-B63D-6292-9CB1F34E8D3F}"/>
                  </a:ext>
                </a:extLst>
              </p:cNvPr>
              <p:cNvSpPr>
                <a:spLocks/>
              </p:cNvSpPr>
              <p:nvPr/>
            </p:nvSpPr>
            <p:spPr bwMode="auto">
              <a:xfrm>
                <a:off x="1188" y="2870"/>
                <a:ext cx="3" cy="3"/>
              </a:xfrm>
              <a:custGeom>
                <a:avLst/>
                <a:gdLst>
                  <a:gd name="T0" fmla="*/ 1 w 8"/>
                  <a:gd name="T1" fmla="*/ 3 h 9"/>
                  <a:gd name="T2" fmla="*/ 1 w 8"/>
                  <a:gd name="T3" fmla="*/ 3 h 9"/>
                  <a:gd name="T4" fmla="*/ 0 w 8"/>
                  <a:gd name="T5" fmla="*/ 9 h 9"/>
                  <a:gd name="T6" fmla="*/ 2 w 8"/>
                  <a:gd name="T7" fmla="*/ 6 h 9"/>
                  <a:gd name="T8" fmla="*/ 8 w 8"/>
                  <a:gd name="T9" fmla="*/ 0 h 9"/>
                  <a:gd name="T10" fmla="*/ 1 w 8"/>
                  <a:gd name="T11" fmla="*/ 3 h 9"/>
                </a:gdLst>
                <a:ahLst/>
                <a:cxnLst>
                  <a:cxn ang="0">
                    <a:pos x="T0" y="T1"/>
                  </a:cxn>
                  <a:cxn ang="0">
                    <a:pos x="T2" y="T3"/>
                  </a:cxn>
                  <a:cxn ang="0">
                    <a:pos x="T4" y="T5"/>
                  </a:cxn>
                  <a:cxn ang="0">
                    <a:pos x="T6" y="T7"/>
                  </a:cxn>
                  <a:cxn ang="0">
                    <a:pos x="T8" y="T9"/>
                  </a:cxn>
                  <a:cxn ang="0">
                    <a:pos x="T10" y="T11"/>
                  </a:cxn>
                </a:cxnLst>
                <a:rect l="0" t="0" r="r" b="b"/>
                <a:pathLst>
                  <a:path w="8" h="9">
                    <a:moveTo>
                      <a:pt x="1" y="3"/>
                    </a:moveTo>
                    <a:lnTo>
                      <a:pt x="1" y="3"/>
                    </a:lnTo>
                    <a:lnTo>
                      <a:pt x="0" y="9"/>
                    </a:lnTo>
                    <a:lnTo>
                      <a:pt x="2" y="6"/>
                    </a:lnTo>
                    <a:lnTo>
                      <a:pt x="8" y="0"/>
                    </a:lnTo>
                    <a:lnTo>
                      <a:pt x="1"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6" name="Freeform 145">
                <a:extLst>
                  <a:ext uri="{FF2B5EF4-FFF2-40B4-BE49-F238E27FC236}">
                    <a16:creationId xmlns:a16="http://schemas.microsoft.com/office/drawing/2014/main" id="{1D1D50CB-5C0C-CAA5-F5CD-13673FB20FE3}"/>
                  </a:ext>
                </a:extLst>
              </p:cNvPr>
              <p:cNvSpPr>
                <a:spLocks/>
              </p:cNvSpPr>
              <p:nvPr/>
            </p:nvSpPr>
            <p:spPr bwMode="auto">
              <a:xfrm>
                <a:off x="1189" y="2871"/>
                <a:ext cx="2" cy="2"/>
              </a:xfrm>
              <a:custGeom>
                <a:avLst/>
                <a:gdLst>
                  <a:gd name="T0" fmla="*/ 0 w 4"/>
                  <a:gd name="T1" fmla="*/ 6 h 6"/>
                  <a:gd name="T2" fmla="*/ 0 w 4"/>
                  <a:gd name="T3" fmla="*/ 6 h 6"/>
                  <a:gd name="T4" fmla="*/ 4 w 4"/>
                  <a:gd name="T5" fmla="*/ 5 h 6"/>
                  <a:gd name="T6" fmla="*/ 3 w 4"/>
                  <a:gd name="T7" fmla="*/ 0 h 6"/>
                  <a:gd name="T8" fmla="*/ 0 w 4"/>
                  <a:gd name="T9" fmla="*/ 6 h 6"/>
                </a:gdLst>
                <a:ahLst/>
                <a:cxnLst>
                  <a:cxn ang="0">
                    <a:pos x="T0" y="T1"/>
                  </a:cxn>
                  <a:cxn ang="0">
                    <a:pos x="T2" y="T3"/>
                  </a:cxn>
                  <a:cxn ang="0">
                    <a:pos x="T4" y="T5"/>
                  </a:cxn>
                  <a:cxn ang="0">
                    <a:pos x="T6" y="T7"/>
                  </a:cxn>
                  <a:cxn ang="0">
                    <a:pos x="T8" y="T9"/>
                  </a:cxn>
                </a:cxnLst>
                <a:rect l="0" t="0" r="r" b="b"/>
                <a:pathLst>
                  <a:path w="4" h="6">
                    <a:moveTo>
                      <a:pt x="0" y="6"/>
                    </a:moveTo>
                    <a:lnTo>
                      <a:pt x="0" y="6"/>
                    </a:lnTo>
                    <a:lnTo>
                      <a:pt x="4" y="5"/>
                    </a:lnTo>
                    <a:lnTo>
                      <a:pt x="3" y="0"/>
                    </a:lnTo>
                    <a:lnTo>
                      <a:pt x="0"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7" name="Freeform 146">
                <a:extLst>
                  <a:ext uri="{FF2B5EF4-FFF2-40B4-BE49-F238E27FC236}">
                    <a16:creationId xmlns:a16="http://schemas.microsoft.com/office/drawing/2014/main" id="{B63D01D0-68C6-F7DE-5DB9-0A714D8C8285}"/>
                  </a:ext>
                </a:extLst>
              </p:cNvPr>
              <p:cNvSpPr>
                <a:spLocks/>
              </p:cNvSpPr>
              <p:nvPr/>
            </p:nvSpPr>
            <p:spPr bwMode="auto">
              <a:xfrm>
                <a:off x="1189" y="2859"/>
                <a:ext cx="3" cy="9"/>
              </a:xfrm>
              <a:custGeom>
                <a:avLst/>
                <a:gdLst>
                  <a:gd name="T0" fmla="*/ 3 w 7"/>
                  <a:gd name="T1" fmla="*/ 12 h 22"/>
                  <a:gd name="T2" fmla="*/ 3 w 7"/>
                  <a:gd name="T3" fmla="*/ 12 h 22"/>
                  <a:gd name="T4" fmla="*/ 0 w 7"/>
                  <a:gd name="T5" fmla="*/ 19 h 22"/>
                  <a:gd name="T6" fmla="*/ 6 w 7"/>
                  <a:gd name="T7" fmla="*/ 22 h 22"/>
                  <a:gd name="T8" fmla="*/ 5 w 7"/>
                  <a:gd name="T9" fmla="*/ 16 h 22"/>
                  <a:gd name="T10" fmla="*/ 7 w 7"/>
                  <a:gd name="T11" fmla="*/ 10 h 22"/>
                  <a:gd name="T12" fmla="*/ 7 w 7"/>
                  <a:gd name="T13" fmla="*/ 4 h 22"/>
                  <a:gd name="T14" fmla="*/ 3 w 7"/>
                  <a:gd name="T15" fmla="*/ 0 h 22"/>
                  <a:gd name="T16" fmla="*/ 3 w 7"/>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2">
                    <a:moveTo>
                      <a:pt x="3" y="12"/>
                    </a:moveTo>
                    <a:lnTo>
                      <a:pt x="3" y="12"/>
                    </a:lnTo>
                    <a:lnTo>
                      <a:pt x="0" y="19"/>
                    </a:lnTo>
                    <a:lnTo>
                      <a:pt x="6" y="22"/>
                    </a:lnTo>
                    <a:lnTo>
                      <a:pt x="5" y="16"/>
                    </a:lnTo>
                    <a:lnTo>
                      <a:pt x="7" y="10"/>
                    </a:lnTo>
                    <a:lnTo>
                      <a:pt x="7" y="4"/>
                    </a:lnTo>
                    <a:lnTo>
                      <a:pt x="3" y="0"/>
                    </a:lnTo>
                    <a:lnTo>
                      <a:pt x="3" y="1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8" name="Freeform 147">
                <a:extLst>
                  <a:ext uri="{FF2B5EF4-FFF2-40B4-BE49-F238E27FC236}">
                    <a16:creationId xmlns:a16="http://schemas.microsoft.com/office/drawing/2014/main" id="{10A8345F-E015-B7B3-47BA-B57D924044C5}"/>
                  </a:ext>
                </a:extLst>
              </p:cNvPr>
              <p:cNvSpPr>
                <a:spLocks/>
              </p:cNvSpPr>
              <p:nvPr/>
            </p:nvSpPr>
            <p:spPr bwMode="auto">
              <a:xfrm>
                <a:off x="1192" y="2861"/>
                <a:ext cx="8" cy="17"/>
              </a:xfrm>
              <a:custGeom>
                <a:avLst/>
                <a:gdLst>
                  <a:gd name="T0" fmla="*/ 3 w 21"/>
                  <a:gd name="T1" fmla="*/ 29 h 45"/>
                  <a:gd name="T2" fmla="*/ 3 w 21"/>
                  <a:gd name="T3" fmla="*/ 29 h 45"/>
                  <a:gd name="T4" fmla="*/ 0 w 21"/>
                  <a:gd name="T5" fmla="*/ 39 h 45"/>
                  <a:gd name="T6" fmla="*/ 1 w 21"/>
                  <a:gd name="T7" fmla="*/ 45 h 45"/>
                  <a:gd name="T8" fmla="*/ 7 w 21"/>
                  <a:gd name="T9" fmla="*/ 39 h 45"/>
                  <a:gd name="T10" fmla="*/ 11 w 21"/>
                  <a:gd name="T11" fmla="*/ 33 h 45"/>
                  <a:gd name="T12" fmla="*/ 14 w 21"/>
                  <a:gd name="T13" fmla="*/ 27 h 45"/>
                  <a:gd name="T14" fmla="*/ 17 w 21"/>
                  <a:gd name="T15" fmla="*/ 18 h 45"/>
                  <a:gd name="T16" fmla="*/ 21 w 21"/>
                  <a:gd name="T17" fmla="*/ 12 h 45"/>
                  <a:gd name="T18" fmla="*/ 17 w 21"/>
                  <a:gd name="T19" fmla="*/ 0 h 45"/>
                  <a:gd name="T20" fmla="*/ 12 w 21"/>
                  <a:gd name="T21" fmla="*/ 17 h 45"/>
                  <a:gd name="T22" fmla="*/ 9 w 21"/>
                  <a:gd name="T23" fmla="*/ 23 h 45"/>
                  <a:gd name="T24" fmla="*/ 3 w 21"/>
                  <a:gd name="T25" fmla="*/ 2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45">
                    <a:moveTo>
                      <a:pt x="3" y="29"/>
                    </a:moveTo>
                    <a:lnTo>
                      <a:pt x="3" y="29"/>
                    </a:lnTo>
                    <a:lnTo>
                      <a:pt x="0" y="39"/>
                    </a:lnTo>
                    <a:lnTo>
                      <a:pt x="1" y="45"/>
                    </a:lnTo>
                    <a:lnTo>
                      <a:pt x="7" y="39"/>
                    </a:lnTo>
                    <a:lnTo>
                      <a:pt x="11" y="33"/>
                    </a:lnTo>
                    <a:lnTo>
                      <a:pt x="14" y="27"/>
                    </a:lnTo>
                    <a:lnTo>
                      <a:pt x="17" y="18"/>
                    </a:lnTo>
                    <a:lnTo>
                      <a:pt x="21" y="12"/>
                    </a:lnTo>
                    <a:lnTo>
                      <a:pt x="17" y="0"/>
                    </a:lnTo>
                    <a:lnTo>
                      <a:pt x="12" y="17"/>
                    </a:lnTo>
                    <a:lnTo>
                      <a:pt x="9" y="23"/>
                    </a:lnTo>
                    <a:lnTo>
                      <a:pt x="3" y="29"/>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9" name="Freeform 148">
                <a:extLst>
                  <a:ext uri="{FF2B5EF4-FFF2-40B4-BE49-F238E27FC236}">
                    <a16:creationId xmlns:a16="http://schemas.microsoft.com/office/drawing/2014/main" id="{B1CCCC59-2705-71F1-598C-03922C82F5B8}"/>
                  </a:ext>
                </a:extLst>
              </p:cNvPr>
              <p:cNvSpPr>
                <a:spLocks/>
              </p:cNvSpPr>
              <p:nvPr/>
            </p:nvSpPr>
            <p:spPr bwMode="auto">
              <a:xfrm>
                <a:off x="1204" y="2857"/>
                <a:ext cx="8" cy="5"/>
              </a:xfrm>
              <a:custGeom>
                <a:avLst/>
                <a:gdLst>
                  <a:gd name="T0" fmla="*/ 12 w 19"/>
                  <a:gd name="T1" fmla="*/ 2 h 13"/>
                  <a:gd name="T2" fmla="*/ 12 w 19"/>
                  <a:gd name="T3" fmla="*/ 2 h 13"/>
                  <a:gd name="T4" fmla="*/ 6 w 19"/>
                  <a:gd name="T5" fmla="*/ 0 h 13"/>
                  <a:gd name="T6" fmla="*/ 0 w 19"/>
                  <a:gd name="T7" fmla="*/ 3 h 13"/>
                  <a:gd name="T8" fmla="*/ 0 w 19"/>
                  <a:gd name="T9" fmla="*/ 9 h 13"/>
                  <a:gd name="T10" fmla="*/ 6 w 19"/>
                  <a:gd name="T11" fmla="*/ 7 h 13"/>
                  <a:gd name="T12" fmla="*/ 2 w 19"/>
                  <a:gd name="T13" fmla="*/ 13 h 13"/>
                  <a:gd name="T14" fmla="*/ 7 w 19"/>
                  <a:gd name="T15" fmla="*/ 11 h 13"/>
                  <a:gd name="T16" fmla="*/ 13 w 19"/>
                  <a:gd name="T17" fmla="*/ 6 h 13"/>
                  <a:gd name="T18" fmla="*/ 19 w 19"/>
                  <a:gd name="T19" fmla="*/ 2 h 13"/>
                  <a:gd name="T20" fmla="*/ 18 w 19"/>
                  <a:gd name="T21" fmla="*/ 0 h 13"/>
                  <a:gd name="T22" fmla="*/ 12 w 19"/>
                  <a:gd name="T23"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3">
                    <a:moveTo>
                      <a:pt x="12" y="2"/>
                    </a:moveTo>
                    <a:lnTo>
                      <a:pt x="12" y="2"/>
                    </a:lnTo>
                    <a:lnTo>
                      <a:pt x="6" y="0"/>
                    </a:lnTo>
                    <a:lnTo>
                      <a:pt x="0" y="3"/>
                    </a:lnTo>
                    <a:lnTo>
                      <a:pt x="0" y="9"/>
                    </a:lnTo>
                    <a:lnTo>
                      <a:pt x="6" y="7"/>
                    </a:lnTo>
                    <a:lnTo>
                      <a:pt x="2" y="13"/>
                    </a:lnTo>
                    <a:lnTo>
                      <a:pt x="7" y="11"/>
                    </a:lnTo>
                    <a:lnTo>
                      <a:pt x="13" y="6"/>
                    </a:lnTo>
                    <a:lnTo>
                      <a:pt x="19" y="2"/>
                    </a:lnTo>
                    <a:lnTo>
                      <a:pt x="18" y="0"/>
                    </a:lnTo>
                    <a:lnTo>
                      <a:pt x="12" y="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0" name="Freeform 149">
                <a:extLst>
                  <a:ext uri="{FF2B5EF4-FFF2-40B4-BE49-F238E27FC236}">
                    <a16:creationId xmlns:a16="http://schemas.microsoft.com/office/drawing/2014/main" id="{143CD5AE-5939-57A4-5103-84816CCA3014}"/>
                  </a:ext>
                </a:extLst>
              </p:cNvPr>
              <p:cNvSpPr>
                <a:spLocks/>
              </p:cNvSpPr>
              <p:nvPr/>
            </p:nvSpPr>
            <p:spPr bwMode="auto">
              <a:xfrm>
                <a:off x="1210" y="2852"/>
                <a:ext cx="5" cy="4"/>
              </a:xfrm>
              <a:custGeom>
                <a:avLst/>
                <a:gdLst>
                  <a:gd name="T0" fmla="*/ 3 w 12"/>
                  <a:gd name="T1" fmla="*/ 5 h 10"/>
                  <a:gd name="T2" fmla="*/ 3 w 12"/>
                  <a:gd name="T3" fmla="*/ 5 h 10"/>
                  <a:gd name="T4" fmla="*/ 0 w 12"/>
                  <a:gd name="T5" fmla="*/ 10 h 10"/>
                  <a:gd name="T6" fmla="*/ 12 w 12"/>
                  <a:gd name="T7" fmla="*/ 1 h 10"/>
                  <a:gd name="T8" fmla="*/ 9 w 12"/>
                  <a:gd name="T9" fmla="*/ 0 h 10"/>
                  <a:gd name="T10" fmla="*/ 3 w 12"/>
                  <a:gd name="T11" fmla="*/ 5 h 10"/>
                </a:gdLst>
                <a:ahLst/>
                <a:cxnLst>
                  <a:cxn ang="0">
                    <a:pos x="T0" y="T1"/>
                  </a:cxn>
                  <a:cxn ang="0">
                    <a:pos x="T2" y="T3"/>
                  </a:cxn>
                  <a:cxn ang="0">
                    <a:pos x="T4" y="T5"/>
                  </a:cxn>
                  <a:cxn ang="0">
                    <a:pos x="T6" y="T7"/>
                  </a:cxn>
                  <a:cxn ang="0">
                    <a:pos x="T8" y="T9"/>
                  </a:cxn>
                  <a:cxn ang="0">
                    <a:pos x="T10" y="T11"/>
                  </a:cxn>
                </a:cxnLst>
                <a:rect l="0" t="0" r="r" b="b"/>
                <a:pathLst>
                  <a:path w="12" h="10">
                    <a:moveTo>
                      <a:pt x="3" y="5"/>
                    </a:moveTo>
                    <a:lnTo>
                      <a:pt x="3" y="5"/>
                    </a:lnTo>
                    <a:lnTo>
                      <a:pt x="0" y="10"/>
                    </a:lnTo>
                    <a:lnTo>
                      <a:pt x="12" y="1"/>
                    </a:lnTo>
                    <a:lnTo>
                      <a:pt x="9" y="0"/>
                    </a:lnTo>
                    <a:lnTo>
                      <a:pt x="3"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1" name="Freeform 150">
                <a:extLst>
                  <a:ext uri="{FF2B5EF4-FFF2-40B4-BE49-F238E27FC236}">
                    <a16:creationId xmlns:a16="http://schemas.microsoft.com/office/drawing/2014/main" id="{75A831A4-38C7-663F-C99F-1363F5796C0F}"/>
                  </a:ext>
                </a:extLst>
              </p:cNvPr>
              <p:cNvSpPr>
                <a:spLocks/>
              </p:cNvSpPr>
              <p:nvPr/>
            </p:nvSpPr>
            <p:spPr bwMode="auto">
              <a:xfrm>
                <a:off x="1224" y="2855"/>
                <a:ext cx="1" cy="2"/>
              </a:xfrm>
              <a:custGeom>
                <a:avLst/>
                <a:gdLst>
                  <a:gd name="T0" fmla="*/ 0 w 2"/>
                  <a:gd name="T1" fmla="*/ 1 h 6"/>
                  <a:gd name="T2" fmla="*/ 0 w 2"/>
                  <a:gd name="T3" fmla="*/ 1 h 6"/>
                  <a:gd name="T4" fmla="*/ 2 w 2"/>
                  <a:gd name="T5" fmla="*/ 6 h 6"/>
                  <a:gd name="T6" fmla="*/ 1 w 2"/>
                  <a:gd name="T7" fmla="*/ 0 h 6"/>
                  <a:gd name="T8" fmla="*/ 0 w 2"/>
                  <a:gd name="T9" fmla="*/ 1 h 6"/>
                </a:gdLst>
                <a:ahLst/>
                <a:cxnLst>
                  <a:cxn ang="0">
                    <a:pos x="T0" y="T1"/>
                  </a:cxn>
                  <a:cxn ang="0">
                    <a:pos x="T2" y="T3"/>
                  </a:cxn>
                  <a:cxn ang="0">
                    <a:pos x="T4" y="T5"/>
                  </a:cxn>
                  <a:cxn ang="0">
                    <a:pos x="T6" y="T7"/>
                  </a:cxn>
                  <a:cxn ang="0">
                    <a:pos x="T8" y="T9"/>
                  </a:cxn>
                </a:cxnLst>
                <a:rect l="0" t="0" r="r" b="b"/>
                <a:pathLst>
                  <a:path w="2" h="6">
                    <a:moveTo>
                      <a:pt x="0" y="1"/>
                    </a:moveTo>
                    <a:lnTo>
                      <a:pt x="0" y="1"/>
                    </a:lnTo>
                    <a:lnTo>
                      <a:pt x="2" y="6"/>
                    </a:lnTo>
                    <a:lnTo>
                      <a:pt x="1"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2" name="Freeform 151">
                <a:extLst>
                  <a:ext uri="{FF2B5EF4-FFF2-40B4-BE49-F238E27FC236}">
                    <a16:creationId xmlns:a16="http://schemas.microsoft.com/office/drawing/2014/main" id="{560B4076-BEE9-FCDF-F84F-87335E701B2F}"/>
                  </a:ext>
                </a:extLst>
              </p:cNvPr>
              <p:cNvSpPr>
                <a:spLocks/>
              </p:cNvSpPr>
              <p:nvPr/>
            </p:nvSpPr>
            <p:spPr bwMode="auto">
              <a:xfrm>
                <a:off x="1235" y="2863"/>
                <a:ext cx="3" cy="4"/>
              </a:xfrm>
              <a:custGeom>
                <a:avLst/>
                <a:gdLst>
                  <a:gd name="T0" fmla="*/ 6 w 7"/>
                  <a:gd name="T1" fmla="*/ 1 h 12"/>
                  <a:gd name="T2" fmla="*/ 6 w 7"/>
                  <a:gd name="T3" fmla="*/ 1 h 12"/>
                  <a:gd name="T4" fmla="*/ 1 w 7"/>
                  <a:gd name="T5" fmla="*/ 6 h 12"/>
                  <a:gd name="T6" fmla="*/ 0 w 7"/>
                  <a:gd name="T7" fmla="*/ 12 h 12"/>
                  <a:gd name="T8" fmla="*/ 7 w 7"/>
                  <a:gd name="T9" fmla="*/ 0 h 12"/>
                  <a:gd name="T10" fmla="*/ 6 w 7"/>
                  <a:gd name="T11" fmla="*/ 1 h 12"/>
                </a:gdLst>
                <a:ahLst/>
                <a:cxnLst>
                  <a:cxn ang="0">
                    <a:pos x="T0" y="T1"/>
                  </a:cxn>
                  <a:cxn ang="0">
                    <a:pos x="T2" y="T3"/>
                  </a:cxn>
                  <a:cxn ang="0">
                    <a:pos x="T4" y="T5"/>
                  </a:cxn>
                  <a:cxn ang="0">
                    <a:pos x="T6" y="T7"/>
                  </a:cxn>
                  <a:cxn ang="0">
                    <a:pos x="T8" y="T9"/>
                  </a:cxn>
                  <a:cxn ang="0">
                    <a:pos x="T10" y="T11"/>
                  </a:cxn>
                </a:cxnLst>
                <a:rect l="0" t="0" r="r" b="b"/>
                <a:pathLst>
                  <a:path w="7" h="12">
                    <a:moveTo>
                      <a:pt x="6" y="1"/>
                    </a:moveTo>
                    <a:lnTo>
                      <a:pt x="6" y="1"/>
                    </a:lnTo>
                    <a:lnTo>
                      <a:pt x="1" y="6"/>
                    </a:lnTo>
                    <a:lnTo>
                      <a:pt x="0" y="12"/>
                    </a:lnTo>
                    <a:lnTo>
                      <a:pt x="7" y="0"/>
                    </a:lnTo>
                    <a:lnTo>
                      <a:pt x="6"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3" name="Freeform 152">
                <a:extLst>
                  <a:ext uri="{FF2B5EF4-FFF2-40B4-BE49-F238E27FC236}">
                    <a16:creationId xmlns:a16="http://schemas.microsoft.com/office/drawing/2014/main" id="{699C654C-D191-5533-FD60-C73290CBAC97}"/>
                  </a:ext>
                </a:extLst>
              </p:cNvPr>
              <p:cNvSpPr>
                <a:spLocks/>
              </p:cNvSpPr>
              <p:nvPr/>
            </p:nvSpPr>
            <p:spPr bwMode="auto">
              <a:xfrm>
                <a:off x="1353" y="2881"/>
                <a:ext cx="3" cy="5"/>
              </a:xfrm>
              <a:custGeom>
                <a:avLst/>
                <a:gdLst>
                  <a:gd name="T0" fmla="*/ 0 w 8"/>
                  <a:gd name="T1" fmla="*/ 0 h 15"/>
                  <a:gd name="T2" fmla="*/ 0 w 8"/>
                  <a:gd name="T3" fmla="*/ 0 h 15"/>
                  <a:gd name="T4" fmla="*/ 2 w 8"/>
                  <a:gd name="T5" fmla="*/ 11 h 15"/>
                  <a:gd name="T6" fmla="*/ 7 w 8"/>
                  <a:gd name="T7" fmla="*/ 15 h 15"/>
                  <a:gd name="T8" fmla="*/ 8 w 8"/>
                  <a:gd name="T9" fmla="*/ 9 h 15"/>
                  <a:gd name="T10" fmla="*/ 7 w 8"/>
                  <a:gd name="T11" fmla="*/ 3 h 15"/>
                  <a:gd name="T12" fmla="*/ 1 w 8"/>
                  <a:gd name="T13" fmla="*/ 0 h 15"/>
                  <a:gd name="T14" fmla="*/ 0 w 8"/>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5">
                    <a:moveTo>
                      <a:pt x="0" y="0"/>
                    </a:moveTo>
                    <a:lnTo>
                      <a:pt x="0" y="0"/>
                    </a:lnTo>
                    <a:lnTo>
                      <a:pt x="2" y="11"/>
                    </a:lnTo>
                    <a:lnTo>
                      <a:pt x="7" y="15"/>
                    </a:lnTo>
                    <a:lnTo>
                      <a:pt x="8" y="9"/>
                    </a:lnTo>
                    <a:lnTo>
                      <a:pt x="7" y="3"/>
                    </a:lnTo>
                    <a:lnTo>
                      <a:pt x="1"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4" name="Freeform 153">
                <a:extLst>
                  <a:ext uri="{FF2B5EF4-FFF2-40B4-BE49-F238E27FC236}">
                    <a16:creationId xmlns:a16="http://schemas.microsoft.com/office/drawing/2014/main" id="{07D3499C-1A4B-DA03-4946-72C4F62A15A1}"/>
                  </a:ext>
                </a:extLst>
              </p:cNvPr>
              <p:cNvSpPr>
                <a:spLocks/>
              </p:cNvSpPr>
              <p:nvPr/>
            </p:nvSpPr>
            <p:spPr bwMode="auto">
              <a:xfrm>
                <a:off x="1354" y="2873"/>
                <a:ext cx="26" cy="22"/>
              </a:xfrm>
              <a:custGeom>
                <a:avLst/>
                <a:gdLst>
                  <a:gd name="T0" fmla="*/ 37 w 67"/>
                  <a:gd name="T1" fmla="*/ 54 h 58"/>
                  <a:gd name="T2" fmla="*/ 37 w 67"/>
                  <a:gd name="T3" fmla="*/ 54 h 58"/>
                  <a:gd name="T4" fmla="*/ 31 w 67"/>
                  <a:gd name="T5" fmla="*/ 51 h 58"/>
                  <a:gd name="T6" fmla="*/ 35 w 67"/>
                  <a:gd name="T7" fmla="*/ 58 h 58"/>
                  <a:gd name="T8" fmla="*/ 41 w 67"/>
                  <a:gd name="T9" fmla="*/ 57 h 58"/>
                  <a:gd name="T10" fmla="*/ 42 w 67"/>
                  <a:gd name="T11" fmla="*/ 46 h 58"/>
                  <a:gd name="T12" fmla="*/ 35 w 67"/>
                  <a:gd name="T13" fmla="*/ 40 h 58"/>
                  <a:gd name="T14" fmla="*/ 31 w 67"/>
                  <a:gd name="T15" fmla="*/ 35 h 58"/>
                  <a:gd name="T16" fmla="*/ 37 w 67"/>
                  <a:gd name="T17" fmla="*/ 35 h 58"/>
                  <a:gd name="T18" fmla="*/ 61 w 67"/>
                  <a:gd name="T19" fmla="*/ 43 h 58"/>
                  <a:gd name="T20" fmla="*/ 67 w 67"/>
                  <a:gd name="T21" fmla="*/ 40 h 58"/>
                  <a:gd name="T22" fmla="*/ 66 w 67"/>
                  <a:gd name="T23" fmla="*/ 35 h 58"/>
                  <a:gd name="T24" fmla="*/ 59 w 67"/>
                  <a:gd name="T25" fmla="*/ 22 h 58"/>
                  <a:gd name="T26" fmla="*/ 53 w 67"/>
                  <a:gd name="T27" fmla="*/ 24 h 58"/>
                  <a:gd name="T28" fmla="*/ 46 w 67"/>
                  <a:gd name="T29" fmla="*/ 28 h 58"/>
                  <a:gd name="T30" fmla="*/ 41 w 67"/>
                  <a:gd name="T31" fmla="*/ 25 h 58"/>
                  <a:gd name="T32" fmla="*/ 23 w 67"/>
                  <a:gd name="T33" fmla="*/ 21 h 58"/>
                  <a:gd name="T34" fmla="*/ 29 w 67"/>
                  <a:gd name="T35" fmla="*/ 21 h 58"/>
                  <a:gd name="T36" fmla="*/ 41 w 67"/>
                  <a:gd name="T37" fmla="*/ 22 h 58"/>
                  <a:gd name="T38" fmla="*/ 47 w 67"/>
                  <a:gd name="T39" fmla="*/ 24 h 58"/>
                  <a:gd name="T40" fmla="*/ 53 w 67"/>
                  <a:gd name="T41" fmla="*/ 22 h 58"/>
                  <a:gd name="T42" fmla="*/ 47 w 67"/>
                  <a:gd name="T43" fmla="*/ 16 h 58"/>
                  <a:gd name="T44" fmla="*/ 53 w 67"/>
                  <a:gd name="T45" fmla="*/ 15 h 58"/>
                  <a:gd name="T46" fmla="*/ 53 w 67"/>
                  <a:gd name="T47" fmla="*/ 10 h 58"/>
                  <a:gd name="T48" fmla="*/ 48 w 67"/>
                  <a:gd name="T49" fmla="*/ 4 h 58"/>
                  <a:gd name="T50" fmla="*/ 42 w 67"/>
                  <a:gd name="T51" fmla="*/ 3 h 58"/>
                  <a:gd name="T52" fmla="*/ 37 w 67"/>
                  <a:gd name="T53" fmla="*/ 5 h 58"/>
                  <a:gd name="T54" fmla="*/ 30 w 67"/>
                  <a:gd name="T55" fmla="*/ 5 h 58"/>
                  <a:gd name="T56" fmla="*/ 28 w 67"/>
                  <a:gd name="T57" fmla="*/ 17 h 58"/>
                  <a:gd name="T58" fmla="*/ 22 w 67"/>
                  <a:gd name="T59" fmla="*/ 15 h 58"/>
                  <a:gd name="T60" fmla="*/ 27 w 67"/>
                  <a:gd name="T61" fmla="*/ 9 h 58"/>
                  <a:gd name="T62" fmla="*/ 28 w 67"/>
                  <a:gd name="T63" fmla="*/ 3 h 58"/>
                  <a:gd name="T64" fmla="*/ 22 w 67"/>
                  <a:gd name="T65" fmla="*/ 1 h 58"/>
                  <a:gd name="T66" fmla="*/ 16 w 67"/>
                  <a:gd name="T67" fmla="*/ 0 h 58"/>
                  <a:gd name="T68" fmla="*/ 12 w 67"/>
                  <a:gd name="T69" fmla="*/ 6 h 58"/>
                  <a:gd name="T70" fmla="*/ 5 w 67"/>
                  <a:gd name="T71" fmla="*/ 7 h 58"/>
                  <a:gd name="T72" fmla="*/ 6 w 67"/>
                  <a:gd name="T73" fmla="*/ 14 h 58"/>
                  <a:gd name="T74" fmla="*/ 0 w 67"/>
                  <a:gd name="T75" fmla="*/ 10 h 58"/>
                  <a:gd name="T76" fmla="*/ 1 w 67"/>
                  <a:gd name="T77" fmla="*/ 16 h 58"/>
                  <a:gd name="T78" fmla="*/ 1 w 67"/>
                  <a:gd name="T79" fmla="*/ 22 h 58"/>
                  <a:gd name="T80" fmla="*/ 13 w 67"/>
                  <a:gd name="T81" fmla="*/ 28 h 58"/>
                  <a:gd name="T82" fmla="*/ 7 w 67"/>
                  <a:gd name="T83" fmla="*/ 26 h 58"/>
                  <a:gd name="T84" fmla="*/ 5 w 67"/>
                  <a:gd name="T85" fmla="*/ 32 h 58"/>
                  <a:gd name="T86" fmla="*/ 10 w 67"/>
                  <a:gd name="T87" fmla="*/ 38 h 58"/>
                  <a:gd name="T88" fmla="*/ 16 w 67"/>
                  <a:gd name="T89" fmla="*/ 40 h 58"/>
                  <a:gd name="T90" fmla="*/ 20 w 67"/>
                  <a:gd name="T91" fmla="*/ 46 h 58"/>
                  <a:gd name="T92" fmla="*/ 26 w 67"/>
                  <a:gd name="T93" fmla="*/ 44 h 58"/>
                  <a:gd name="T94" fmla="*/ 30 w 67"/>
                  <a:gd name="T95" fmla="*/ 50 h 58"/>
                  <a:gd name="T96" fmla="*/ 37 w 67"/>
                  <a:gd name="T97" fmla="*/ 5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 h="58">
                    <a:moveTo>
                      <a:pt x="37" y="54"/>
                    </a:moveTo>
                    <a:lnTo>
                      <a:pt x="37" y="54"/>
                    </a:lnTo>
                    <a:lnTo>
                      <a:pt x="31" y="51"/>
                    </a:lnTo>
                    <a:lnTo>
                      <a:pt x="35" y="58"/>
                    </a:lnTo>
                    <a:lnTo>
                      <a:pt x="41" y="57"/>
                    </a:lnTo>
                    <a:lnTo>
                      <a:pt x="42" y="46"/>
                    </a:lnTo>
                    <a:lnTo>
                      <a:pt x="35" y="40"/>
                    </a:lnTo>
                    <a:lnTo>
                      <a:pt x="31" y="35"/>
                    </a:lnTo>
                    <a:lnTo>
                      <a:pt x="37" y="35"/>
                    </a:lnTo>
                    <a:lnTo>
                      <a:pt x="61" y="43"/>
                    </a:lnTo>
                    <a:lnTo>
                      <a:pt x="67" y="40"/>
                    </a:lnTo>
                    <a:lnTo>
                      <a:pt x="66" y="35"/>
                    </a:lnTo>
                    <a:lnTo>
                      <a:pt x="59" y="22"/>
                    </a:lnTo>
                    <a:lnTo>
                      <a:pt x="53" y="24"/>
                    </a:lnTo>
                    <a:lnTo>
                      <a:pt x="46" y="28"/>
                    </a:lnTo>
                    <a:lnTo>
                      <a:pt x="41" y="25"/>
                    </a:lnTo>
                    <a:lnTo>
                      <a:pt x="23" y="21"/>
                    </a:lnTo>
                    <a:lnTo>
                      <a:pt x="29" y="21"/>
                    </a:lnTo>
                    <a:lnTo>
                      <a:pt x="41" y="22"/>
                    </a:lnTo>
                    <a:lnTo>
                      <a:pt x="47" y="24"/>
                    </a:lnTo>
                    <a:lnTo>
                      <a:pt x="53" y="22"/>
                    </a:lnTo>
                    <a:lnTo>
                      <a:pt x="47" y="16"/>
                    </a:lnTo>
                    <a:lnTo>
                      <a:pt x="53" y="15"/>
                    </a:lnTo>
                    <a:lnTo>
                      <a:pt x="53" y="10"/>
                    </a:lnTo>
                    <a:lnTo>
                      <a:pt x="48" y="4"/>
                    </a:lnTo>
                    <a:lnTo>
                      <a:pt x="42" y="3"/>
                    </a:lnTo>
                    <a:lnTo>
                      <a:pt x="37" y="5"/>
                    </a:lnTo>
                    <a:lnTo>
                      <a:pt x="30" y="5"/>
                    </a:lnTo>
                    <a:lnTo>
                      <a:pt x="28" y="17"/>
                    </a:lnTo>
                    <a:lnTo>
                      <a:pt x="22" y="15"/>
                    </a:lnTo>
                    <a:lnTo>
                      <a:pt x="27" y="9"/>
                    </a:lnTo>
                    <a:lnTo>
                      <a:pt x="28" y="3"/>
                    </a:lnTo>
                    <a:lnTo>
                      <a:pt x="22" y="1"/>
                    </a:lnTo>
                    <a:lnTo>
                      <a:pt x="16" y="0"/>
                    </a:lnTo>
                    <a:lnTo>
                      <a:pt x="12" y="6"/>
                    </a:lnTo>
                    <a:lnTo>
                      <a:pt x="5" y="7"/>
                    </a:lnTo>
                    <a:lnTo>
                      <a:pt x="6" y="14"/>
                    </a:lnTo>
                    <a:lnTo>
                      <a:pt x="0" y="10"/>
                    </a:lnTo>
                    <a:lnTo>
                      <a:pt x="1" y="16"/>
                    </a:lnTo>
                    <a:lnTo>
                      <a:pt x="1" y="22"/>
                    </a:lnTo>
                    <a:lnTo>
                      <a:pt x="13" y="28"/>
                    </a:lnTo>
                    <a:lnTo>
                      <a:pt x="7" y="26"/>
                    </a:lnTo>
                    <a:lnTo>
                      <a:pt x="5" y="32"/>
                    </a:lnTo>
                    <a:lnTo>
                      <a:pt x="10" y="38"/>
                    </a:lnTo>
                    <a:lnTo>
                      <a:pt x="16" y="40"/>
                    </a:lnTo>
                    <a:lnTo>
                      <a:pt x="20" y="46"/>
                    </a:lnTo>
                    <a:lnTo>
                      <a:pt x="26" y="44"/>
                    </a:lnTo>
                    <a:lnTo>
                      <a:pt x="30" y="50"/>
                    </a:lnTo>
                    <a:lnTo>
                      <a:pt x="37" y="5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5" name="Freeform 154">
                <a:extLst>
                  <a:ext uri="{FF2B5EF4-FFF2-40B4-BE49-F238E27FC236}">
                    <a16:creationId xmlns:a16="http://schemas.microsoft.com/office/drawing/2014/main" id="{AFCA23D8-0F1B-4F5A-4B48-931A849ED5E2}"/>
                  </a:ext>
                </a:extLst>
              </p:cNvPr>
              <p:cNvSpPr>
                <a:spLocks/>
              </p:cNvSpPr>
              <p:nvPr/>
            </p:nvSpPr>
            <p:spPr bwMode="auto">
              <a:xfrm>
                <a:off x="1369" y="2896"/>
                <a:ext cx="5" cy="8"/>
              </a:xfrm>
              <a:custGeom>
                <a:avLst/>
                <a:gdLst>
                  <a:gd name="T0" fmla="*/ 5 w 15"/>
                  <a:gd name="T1" fmla="*/ 0 h 20"/>
                  <a:gd name="T2" fmla="*/ 5 w 15"/>
                  <a:gd name="T3" fmla="*/ 0 h 20"/>
                  <a:gd name="T4" fmla="*/ 0 w 15"/>
                  <a:gd name="T5" fmla="*/ 1 h 20"/>
                  <a:gd name="T6" fmla="*/ 8 w 15"/>
                  <a:gd name="T7" fmla="*/ 12 h 20"/>
                  <a:gd name="T8" fmla="*/ 7 w 15"/>
                  <a:gd name="T9" fmla="*/ 19 h 20"/>
                  <a:gd name="T10" fmla="*/ 13 w 15"/>
                  <a:gd name="T11" fmla="*/ 20 h 20"/>
                  <a:gd name="T12" fmla="*/ 15 w 15"/>
                  <a:gd name="T13" fmla="*/ 14 h 20"/>
                  <a:gd name="T14" fmla="*/ 11 w 15"/>
                  <a:gd name="T15" fmla="*/ 2 h 20"/>
                  <a:gd name="T16" fmla="*/ 5 w 15"/>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0">
                    <a:moveTo>
                      <a:pt x="5" y="0"/>
                    </a:moveTo>
                    <a:lnTo>
                      <a:pt x="5" y="0"/>
                    </a:lnTo>
                    <a:lnTo>
                      <a:pt x="0" y="1"/>
                    </a:lnTo>
                    <a:lnTo>
                      <a:pt x="8" y="12"/>
                    </a:lnTo>
                    <a:lnTo>
                      <a:pt x="7" y="19"/>
                    </a:lnTo>
                    <a:lnTo>
                      <a:pt x="13" y="20"/>
                    </a:lnTo>
                    <a:lnTo>
                      <a:pt x="15" y="14"/>
                    </a:lnTo>
                    <a:lnTo>
                      <a:pt x="11" y="2"/>
                    </a:lnTo>
                    <a:lnTo>
                      <a:pt x="5"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6" name="Freeform 155">
                <a:extLst>
                  <a:ext uri="{FF2B5EF4-FFF2-40B4-BE49-F238E27FC236}">
                    <a16:creationId xmlns:a16="http://schemas.microsoft.com/office/drawing/2014/main" id="{96D71590-65B1-9EED-6F6C-0E2FBAE082AE}"/>
                  </a:ext>
                </a:extLst>
              </p:cNvPr>
              <p:cNvSpPr>
                <a:spLocks/>
              </p:cNvSpPr>
              <p:nvPr/>
            </p:nvSpPr>
            <p:spPr bwMode="auto">
              <a:xfrm>
                <a:off x="1371" y="2866"/>
                <a:ext cx="23" cy="31"/>
              </a:xfrm>
              <a:custGeom>
                <a:avLst/>
                <a:gdLst>
                  <a:gd name="T0" fmla="*/ 32 w 59"/>
                  <a:gd name="T1" fmla="*/ 50 h 79"/>
                  <a:gd name="T2" fmla="*/ 32 w 59"/>
                  <a:gd name="T3" fmla="*/ 50 h 79"/>
                  <a:gd name="T4" fmla="*/ 38 w 59"/>
                  <a:gd name="T5" fmla="*/ 45 h 79"/>
                  <a:gd name="T6" fmla="*/ 34 w 59"/>
                  <a:gd name="T7" fmla="*/ 50 h 79"/>
                  <a:gd name="T8" fmla="*/ 41 w 59"/>
                  <a:gd name="T9" fmla="*/ 56 h 79"/>
                  <a:gd name="T10" fmla="*/ 41 w 59"/>
                  <a:gd name="T11" fmla="*/ 74 h 79"/>
                  <a:gd name="T12" fmla="*/ 42 w 59"/>
                  <a:gd name="T13" fmla="*/ 79 h 79"/>
                  <a:gd name="T14" fmla="*/ 49 w 59"/>
                  <a:gd name="T15" fmla="*/ 76 h 79"/>
                  <a:gd name="T16" fmla="*/ 50 w 59"/>
                  <a:gd name="T17" fmla="*/ 70 h 79"/>
                  <a:gd name="T18" fmla="*/ 54 w 59"/>
                  <a:gd name="T19" fmla="*/ 64 h 79"/>
                  <a:gd name="T20" fmla="*/ 55 w 59"/>
                  <a:gd name="T21" fmla="*/ 58 h 79"/>
                  <a:gd name="T22" fmla="*/ 49 w 59"/>
                  <a:gd name="T23" fmla="*/ 53 h 79"/>
                  <a:gd name="T24" fmla="*/ 55 w 59"/>
                  <a:gd name="T25" fmla="*/ 54 h 79"/>
                  <a:gd name="T26" fmla="*/ 59 w 59"/>
                  <a:gd name="T27" fmla="*/ 49 h 79"/>
                  <a:gd name="T28" fmla="*/ 53 w 59"/>
                  <a:gd name="T29" fmla="*/ 45 h 79"/>
                  <a:gd name="T30" fmla="*/ 53 w 59"/>
                  <a:gd name="T31" fmla="*/ 39 h 79"/>
                  <a:gd name="T32" fmla="*/ 50 w 59"/>
                  <a:gd name="T33" fmla="*/ 34 h 79"/>
                  <a:gd name="T34" fmla="*/ 44 w 59"/>
                  <a:gd name="T35" fmla="*/ 30 h 79"/>
                  <a:gd name="T36" fmla="*/ 32 w 59"/>
                  <a:gd name="T37" fmla="*/ 21 h 79"/>
                  <a:gd name="T38" fmla="*/ 28 w 59"/>
                  <a:gd name="T39" fmla="*/ 16 h 79"/>
                  <a:gd name="T40" fmla="*/ 26 w 59"/>
                  <a:gd name="T41" fmla="*/ 9 h 79"/>
                  <a:gd name="T42" fmla="*/ 32 w 59"/>
                  <a:gd name="T43" fmla="*/ 12 h 79"/>
                  <a:gd name="T44" fmla="*/ 37 w 59"/>
                  <a:gd name="T45" fmla="*/ 18 h 79"/>
                  <a:gd name="T46" fmla="*/ 42 w 59"/>
                  <a:gd name="T47" fmla="*/ 23 h 79"/>
                  <a:gd name="T48" fmla="*/ 46 w 59"/>
                  <a:gd name="T49" fmla="*/ 28 h 79"/>
                  <a:gd name="T50" fmla="*/ 53 w 59"/>
                  <a:gd name="T51" fmla="*/ 32 h 79"/>
                  <a:gd name="T52" fmla="*/ 49 w 59"/>
                  <a:gd name="T53" fmla="*/ 26 h 79"/>
                  <a:gd name="T54" fmla="*/ 40 w 59"/>
                  <a:gd name="T55" fmla="*/ 14 h 79"/>
                  <a:gd name="T56" fmla="*/ 33 w 59"/>
                  <a:gd name="T57" fmla="*/ 10 h 79"/>
                  <a:gd name="T58" fmla="*/ 29 w 59"/>
                  <a:gd name="T59" fmla="*/ 3 h 79"/>
                  <a:gd name="T60" fmla="*/ 23 w 59"/>
                  <a:gd name="T61" fmla="*/ 6 h 79"/>
                  <a:gd name="T62" fmla="*/ 17 w 59"/>
                  <a:gd name="T63" fmla="*/ 6 h 79"/>
                  <a:gd name="T64" fmla="*/ 11 w 59"/>
                  <a:gd name="T65" fmla="*/ 10 h 79"/>
                  <a:gd name="T66" fmla="*/ 6 w 59"/>
                  <a:gd name="T67" fmla="*/ 3 h 79"/>
                  <a:gd name="T68" fmla="*/ 0 w 59"/>
                  <a:gd name="T69" fmla="*/ 0 h 79"/>
                  <a:gd name="T70" fmla="*/ 0 w 59"/>
                  <a:gd name="T71" fmla="*/ 6 h 79"/>
                  <a:gd name="T72" fmla="*/ 5 w 59"/>
                  <a:gd name="T73" fmla="*/ 11 h 79"/>
                  <a:gd name="T74" fmla="*/ 10 w 59"/>
                  <a:gd name="T75" fmla="*/ 17 h 79"/>
                  <a:gd name="T76" fmla="*/ 24 w 59"/>
                  <a:gd name="T77" fmla="*/ 41 h 79"/>
                  <a:gd name="T78" fmla="*/ 32 w 59"/>
                  <a:gd name="T79" fmla="*/ 5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 h="79">
                    <a:moveTo>
                      <a:pt x="32" y="50"/>
                    </a:moveTo>
                    <a:lnTo>
                      <a:pt x="32" y="50"/>
                    </a:lnTo>
                    <a:lnTo>
                      <a:pt x="38" y="45"/>
                    </a:lnTo>
                    <a:lnTo>
                      <a:pt x="34" y="50"/>
                    </a:lnTo>
                    <a:lnTo>
                      <a:pt x="41" y="56"/>
                    </a:lnTo>
                    <a:lnTo>
                      <a:pt x="41" y="74"/>
                    </a:lnTo>
                    <a:lnTo>
                      <a:pt x="42" y="79"/>
                    </a:lnTo>
                    <a:lnTo>
                      <a:pt x="49" y="76"/>
                    </a:lnTo>
                    <a:lnTo>
                      <a:pt x="50" y="70"/>
                    </a:lnTo>
                    <a:lnTo>
                      <a:pt x="54" y="64"/>
                    </a:lnTo>
                    <a:lnTo>
                      <a:pt x="55" y="58"/>
                    </a:lnTo>
                    <a:lnTo>
                      <a:pt x="49" y="53"/>
                    </a:lnTo>
                    <a:lnTo>
                      <a:pt x="55" y="54"/>
                    </a:lnTo>
                    <a:lnTo>
                      <a:pt x="59" y="49"/>
                    </a:lnTo>
                    <a:lnTo>
                      <a:pt x="53" y="45"/>
                    </a:lnTo>
                    <a:lnTo>
                      <a:pt x="53" y="39"/>
                    </a:lnTo>
                    <a:lnTo>
                      <a:pt x="50" y="34"/>
                    </a:lnTo>
                    <a:lnTo>
                      <a:pt x="44" y="30"/>
                    </a:lnTo>
                    <a:lnTo>
                      <a:pt x="32" y="21"/>
                    </a:lnTo>
                    <a:lnTo>
                      <a:pt x="28" y="16"/>
                    </a:lnTo>
                    <a:lnTo>
                      <a:pt x="26" y="9"/>
                    </a:lnTo>
                    <a:lnTo>
                      <a:pt x="32" y="12"/>
                    </a:lnTo>
                    <a:lnTo>
                      <a:pt x="37" y="18"/>
                    </a:lnTo>
                    <a:lnTo>
                      <a:pt x="42" y="23"/>
                    </a:lnTo>
                    <a:lnTo>
                      <a:pt x="46" y="28"/>
                    </a:lnTo>
                    <a:lnTo>
                      <a:pt x="53" y="32"/>
                    </a:lnTo>
                    <a:lnTo>
                      <a:pt x="49" y="26"/>
                    </a:lnTo>
                    <a:lnTo>
                      <a:pt x="40" y="14"/>
                    </a:lnTo>
                    <a:lnTo>
                      <a:pt x="33" y="10"/>
                    </a:lnTo>
                    <a:lnTo>
                      <a:pt x="29" y="3"/>
                    </a:lnTo>
                    <a:lnTo>
                      <a:pt x="23" y="6"/>
                    </a:lnTo>
                    <a:lnTo>
                      <a:pt x="17" y="6"/>
                    </a:lnTo>
                    <a:lnTo>
                      <a:pt x="11" y="10"/>
                    </a:lnTo>
                    <a:lnTo>
                      <a:pt x="6" y="3"/>
                    </a:lnTo>
                    <a:lnTo>
                      <a:pt x="0" y="0"/>
                    </a:lnTo>
                    <a:lnTo>
                      <a:pt x="0" y="6"/>
                    </a:lnTo>
                    <a:lnTo>
                      <a:pt x="5" y="11"/>
                    </a:lnTo>
                    <a:lnTo>
                      <a:pt x="10" y="17"/>
                    </a:lnTo>
                    <a:lnTo>
                      <a:pt x="24" y="41"/>
                    </a:lnTo>
                    <a:lnTo>
                      <a:pt x="32" y="5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7" name="Freeform 156">
                <a:extLst>
                  <a:ext uri="{FF2B5EF4-FFF2-40B4-BE49-F238E27FC236}">
                    <a16:creationId xmlns:a16="http://schemas.microsoft.com/office/drawing/2014/main" id="{5B87F4DE-9085-0B1E-2632-DB82F27A708E}"/>
                  </a:ext>
                </a:extLst>
              </p:cNvPr>
              <p:cNvSpPr>
                <a:spLocks/>
              </p:cNvSpPr>
              <p:nvPr/>
            </p:nvSpPr>
            <p:spPr bwMode="auto">
              <a:xfrm>
                <a:off x="1371" y="2889"/>
                <a:ext cx="24" cy="28"/>
              </a:xfrm>
              <a:custGeom>
                <a:avLst/>
                <a:gdLst>
                  <a:gd name="T0" fmla="*/ 37 w 61"/>
                  <a:gd name="T1" fmla="*/ 57 h 74"/>
                  <a:gd name="T2" fmla="*/ 37 w 61"/>
                  <a:gd name="T3" fmla="*/ 57 h 74"/>
                  <a:gd name="T4" fmla="*/ 38 w 61"/>
                  <a:gd name="T5" fmla="*/ 51 h 74"/>
                  <a:gd name="T6" fmla="*/ 40 w 61"/>
                  <a:gd name="T7" fmla="*/ 57 h 74"/>
                  <a:gd name="T8" fmla="*/ 43 w 61"/>
                  <a:gd name="T9" fmla="*/ 63 h 74"/>
                  <a:gd name="T10" fmla="*/ 49 w 61"/>
                  <a:gd name="T11" fmla="*/ 69 h 74"/>
                  <a:gd name="T12" fmla="*/ 55 w 61"/>
                  <a:gd name="T13" fmla="*/ 73 h 74"/>
                  <a:gd name="T14" fmla="*/ 61 w 61"/>
                  <a:gd name="T15" fmla="*/ 74 h 74"/>
                  <a:gd name="T16" fmla="*/ 61 w 61"/>
                  <a:gd name="T17" fmla="*/ 69 h 74"/>
                  <a:gd name="T18" fmla="*/ 56 w 61"/>
                  <a:gd name="T19" fmla="*/ 56 h 74"/>
                  <a:gd name="T20" fmla="*/ 55 w 61"/>
                  <a:gd name="T21" fmla="*/ 51 h 74"/>
                  <a:gd name="T22" fmla="*/ 48 w 61"/>
                  <a:gd name="T23" fmla="*/ 38 h 74"/>
                  <a:gd name="T24" fmla="*/ 31 w 61"/>
                  <a:gd name="T25" fmla="*/ 15 h 74"/>
                  <a:gd name="T26" fmla="*/ 26 w 61"/>
                  <a:gd name="T27" fmla="*/ 11 h 74"/>
                  <a:gd name="T28" fmla="*/ 23 w 61"/>
                  <a:gd name="T29" fmla="*/ 5 h 74"/>
                  <a:gd name="T30" fmla="*/ 11 w 61"/>
                  <a:gd name="T31" fmla="*/ 1 h 74"/>
                  <a:gd name="T32" fmla="*/ 5 w 61"/>
                  <a:gd name="T33" fmla="*/ 7 h 74"/>
                  <a:gd name="T34" fmla="*/ 8 w 61"/>
                  <a:gd name="T35" fmla="*/ 1 h 74"/>
                  <a:gd name="T36" fmla="*/ 1 w 61"/>
                  <a:gd name="T37" fmla="*/ 0 h 74"/>
                  <a:gd name="T38" fmla="*/ 0 w 61"/>
                  <a:gd name="T39" fmla="*/ 12 h 74"/>
                  <a:gd name="T40" fmla="*/ 0 w 61"/>
                  <a:gd name="T41" fmla="*/ 17 h 74"/>
                  <a:gd name="T42" fmla="*/ 6 w 61"/>
                  <a:gd name="T43" fmla="*/ 22 h 74"/>
                  <a:gd name="T44" fmla="*/ 12 w 61"/>
                  <a:gd name="T45" fmla="*/ 18 h 74"/>
                  <a:gd name="T46" fmla="*/ 12 w 61"/>
                  <a:gd name="T47" fmla="*/ 24 h 74"/>
                  <a:gd name="T48" fmla="*/ 16 w 61"/>
                  <a:gd name="T49" fmla="*/ 30 h 74"/>
                  <a:gd name="T50" fmla="*/ 22 w 61"/>
                  <a:gd name="T51" fmla="*/ 29 h 74"/>
                  <a:gd name="T52" fmla="*/ 20 w 61"/>
                  <a:gd name="T53" fmla="*/ 35 h 74"/>
                  <a:gd name="T54" fmla="*/ 24 w 61"/>
                  <a:gd name="T55" fmla="*/ 47 h 74"/>
                  <a:gd name="T56" fmla="*/ 31 w 61"/>
                  <a:gd name="T57" fmla="*/ 46 h 74"/>
                  <a:gd name="T58" fmla="*/ 31 w 61"/>
                  <a:gd name="T59" fmla="*/ 52 h 74"/>
                  <a:gd name="T60" fmla="*/ 34 w 61"/>
                  <a:gd name="T61" fmla="*/ 46 h 74"/>
                  <a:gd name="T62" fmla="*/ 34 w 61"/>
                  <a:gd name="T63" fmla="*/ 52 h 74"/>
                  <a:gd name="T64" fmla="*/ 37 w 61"/>
                  <a:gd name="T65" fmla="*/ 5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1" h="74">
                    <a:moveTo>
                      <a:pt x="37" y="57"/>
                    </a:moveTo>
                    <a:lnTo>
                      <a:pt x="37" y="57"/>
                    </a:lnTo>
                    <a:lnTo>
                      <a:pt x="38" y="51"/>
                    </a:lnTo>
                    <a:lnTo>
                      <a:pt x="40" y="57"/>
                    </a:lnTo>
                    <a:lnTo>
                      <a:pt x="43" y="63"/>
                    </a:lnTo>
                    <a:lnTo>
                      <a:pt x="49" y="69"/>
                    </a:lnTo>
                    <a:lnTo>
                      <a:pt x="55" y="73"/>
                    </a:lnTo>
                    <a:lnTo>
                      <a:pt x="61" y="74"/>
                    </a:lnTo>
                    <a:lnTo>
                      <a:pt x="61" y="69"/>
                    </a:lnTo>
                    <a:lnTo>
                      <a:pt x="56" y="56"/>
                    </a:lnTo>
                    <a:lnTo>
                      <a:pt x="55" y="51"/>
                    </a:lnTo>
                    <a:lnTo>
                      <a:pt x="48" y="38"/>
                    </a:lnTo>
                    <a:lnTo>
                      <a:pt x="31" y="15"/>
                    </a:lnTo>
                    <a:lnTo>
                      <a:pt x="26" y="11"/>
                    </a:lnTo>
                    <a:lnTo>
                      <a:pt x="23" y="5"/>
                    </a:lnTo>
                    <a:lnTo>
                      <a:pt x="11" y="1"/>
                    </a:lnTo>
                    <a:lnTo>
                      <a:pt x="5" y="7"/>
                    </a:lnTo>
                    <a:lnTo>
                      <a:pt x="8" y="1"/>
                    </a:lnTo>
                    <a:lnTo>
                      <a:pt x="1" y="0"/>
                    </a:lnTo>
                    <a:lnTo>
                      <a:pt x="0" y="12"/>
                    </a:lnTo>
                    <a:lnTo>
                      <a:pt x="0" y="17"/>
                    </a:lnTo>
                    <a:lnTo>
                      <a:pt x="6" y="22"/>
                    </a:lnTo>
                    <a:lnTo>
                      <a:pt x="12" y="18"/>
                    </a:lnTo>
                    <a:lnTo>
                      <a:pt x="12" y="24"/>
                    </a:lnTo>
                    <a:lnTo>
                      <a:pt x="16" y="30"/>
                    </a:lnTo>
                    <a:lnTo>
                      <a:pt x="22" y="29"/>
                    </a:lnTo>
                    <a:lnTo>
                      <a:pt x="20" y="35"/>
                    </a:lnTo>
                    <a:lnTo>
                      <a:pt x="24" y="47"/>
                    </a:lnTo>
                    <a:lnTo>
                      <a:pt x="31" y="46"/>
                    </a:lnTo>
                    <a:lnTo>
                      <a:pt x="31" y="52"/>
                    </a:lnTo>
                    <a:lnTo>
                      <a:pt x="34" y="46"/>
                    </a:lnTo>
                    <a:lnTo>
                      <a:pt x="34" y="52"/>
                    </a:lnTo>
                    <a:lnTo>
                      <a:pt x="37" y="57"/>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8" name="Freeform 157">
                <a:extLst>
                  <a:ext uri="{FF2B5EF4-FFF2-40B4-BE49-F238E27FC236}">
                    <a16:creationId xmlns:a16="http://schemas.microsoft.com/office/drawing/2014/main" id="{B7525959-51D6-D05F-F252-5EE108AE05D8}"/>
                  </a:ext>
                </a:extLst>
              </p:cNvPr>
              <p:cNvSpPr>
                <a:spLocks/>
              </p:cNvSpPr>
              <p:nvPr/>
            </p:nvSpPr>
            <p:spPr bwMode="auto">
              <a:xfrm>
                <a:off x="1380" y="2889"/>
                <a:ext cx="3" cy="3"/>
              </a:xfrm>
              <a:custGeom>
                <a:avLst/>
                <a:gdLst>
                  <a:gd name="T0" fmla="*/ 0 w 7"/>
                  <a:gd name="T1" fmla="*/ 4 h 6"/>
                  <a:gd name="T2" fmla="*/ 0 w 7"/>
                  <a:gd name="T3" fmla="*/ 4 h 6"/>
                  <a:gd name="T4" fmla="*/ 7 w 7"/>
                  <a:gd name="T5" fmla="*/ 6 h 6"/>
                  <a:gd name="T6" fmla="*/ 3 w 7"/>
                  <a:gd name="T7" fmla="*/ 0 h 6"/>
                  <a:gd name="T8" fmla="*/ 0 w 7"/>
                  <a:gd name="T9" fmla="*/ 4 h 6"/>
                </a:gdLst>
                <a:ahLst/>
                <a:cxnLst>
                  <a:cxn ang="0">
                    <a:pos x="T0" y="T1"/>
                  </a:cxn>
                  <a:cxn ang="0">
                    <a:pos x="T2" y="T3"/>
                  </a:cxn>
                  <a:cxn ang="0">
                    <a:pos x="T4" y="T5"/>
                  </a:cxn>
                  <a:cxn ang="0">
                    <a:pos x="T6" y="T7"/>
                  </a:cxn>
                  <a:cxn ang="0">
                    <a:pos x="T8" y="T9"/>
                  </a:cxn>
                </a:cxnLst>
                <a:rect l="0" t="0" r="r" b="b"/>
                <a:pathLst>
                  <a:path w="7" h="6">
                    <a:moveTo>
                      <a:pt x="0" y="4"/>
                    </a:moveTo>
                    <a:lnTo>
                      <a:pt x="0" y="4"/>
                    </a:lnTo>
                    <a:lnTo>
                      <a:pt x="7" y="6"/>
                    </a:lnTo>
                    <a:lnTo>
                      <a:pt x="3" y="0"/>
                    </a:lnTo>
                    <a:lnTo>
                      <a:pt x="0" y="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9" name="Freeform 158">
                <a:extLst>
                  <a:ext uri="{FF2B5EF4-FFF2-40B4-BE49-F238E27FC236}">
                    <a16:creationId xmlns:a16="http://schemas.microsoft.com/office/drawing/2014/main" id="{DF6D0036-0636-5BD7-127A-4E0B695C7501}"/>
                  </a:ext>
                </a:extLst>
              </p:cNvPr>
              <p:cNvSpPr>
                <a:spLocks/>
              </p:cNvSpPr>
              <p:nvPr/>
            </p:nvSpPr>
            <p:spPr bwMode="auto">
              <a:xfrm>
                <a:off x="1385" y="2874"/>
                <a:ext cx="2" cy="2"/>
              </a:xfrm>
              <a:custGeom>
                <a:avLst/>
                <a:gdLst>
                  <a:gd name="T0" fmla="*/ 0 w 6"/>
                  <a:gd name="T1" fmla="*/ 1 h 6"/>
                  <a:gd name="T2" fmla="*/ 0 w 6"/>
                  <a:gd name="T3" fmla="*/ 1 h 6"/>
                  <a:gd name="T4" fmla="*/ 6 w 6"/>
                  <a:gd name="T5" fmla="*/ 6 h 6"/>
                  <a:gd name="T6" fmla="*/ 0 w 6"/>
                  <a:gd name="T7" fmla="*/ 0 h 6"/>
                  <a:gd name="T8" fmla="*/ 0 w 6"/>
                  <a:gd name="T9" fmla="*/ 1 h 6"/>
                </a:gdLst>
                <a:ahLst/>
                <a:cxnLst>
                  <a:cxn ang="0">
                    <a:pos x="T0" y="T1"/>
                  </a:cxn>
                  <a:cxn ang="0">
                    <a:pos x="T2" y="T3"/>
                  </a:cxn>
                  <a:cxn ang="0">
                    <a:pos x="T4" y="T5"/>
                  </a:cxn>
                  <a:cxn ang="0">
                    <a:pos x="T6" y="T7"/>
                  </a:cxn>
                  <a:cxn ang="0">
                    <a:pos x="T8" y="T9"/>
                  </a:cxn>
                </a:cxnLst>
                <a:rect l="0" t="0" r="r" b="b"/>
                <a:pathLst>
                  <a:path w="6" h="6">
                    <a:moveTo>
                      <a:pt x="0" y="1"/>
                    </a:moveTo>
                    <a:lnTo>
                      <a:pt x="0" y="1"/>
                    </a:lnTo>
                    <a:lnTo>
                      <a:pt x="6" y="6"/>
                    </a:lnTo>
                    <a:lnTo>
                      <a:pt x="0"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0" name="Freeform 159">
                <a:extLst>
                  <a:ext uri="{FF2B5EF4-FFF2-40B4-BE49-F238E27FC236}">
                    <a16:creationId xmlns:a16="http://schemas.microsoft.com/office/drawing/2014/main" id="{B8B95C18-3B41-1C2E-2890-978CADBB13A3}"/>
                  </a:ext>
                </a:extLst>
              </p:cNvPr>
              <p:cNvSpPr>
                <a:spLocks/>
              </p:cNvSpPr>
              <p:nvPr/>
            </p:nvSpPr>
            <p:spPr bwMode="auto">
              <a:xfrm>
                <a:off x="1394" y="2898"/>
                <a:ext cx="11" cy="22"/>
              </a:xfrm>
              <a:custGeom>
                <a:avLst/>
                <a:gdLst>
                  <a:gd name="T0" fmla="*/ 28 w 30"/>
                  <a:gd name="T1" fmla="*/ 58 h 58"/>
                  <a:gd name="T2" fmla="*/ 28 w 30"/>
                  <a:gd name="T3" fmla="*/ 58 h 58"/>
                  <a:gd name="T4" fmla="*/ 28 w 30"/>
                  <a:gd name="T5" fmla="*/ 52 h 58"/>
                  <a:gd name="T6" fmla="*/ 22 w 30"/>
                  <a:gd name="T7" fmla="*/ 47 h 58"/>
                  <a:gd name="T8" fmla="*/ 24 w 30"/>
                  <a:gd name="T9" fmla="*/ 41 h 58"/>
                  <a:gd name="T10" fmla="*/ 28 w 30"/>
                  <a:gd name="T11" fmla="*/ 47 h 58"/>
                  <a:gd name="T12" fmla="*/ 30 w 30"/>
                  <a:gd name="T13" fmla="*/ 41 h 58"/>
                  <a:gd name="T14" fmla="*/ 26 w 30"/>
                  <a:gd name="T15" fmla="*/ 35 h 58"/>
                  <a:gd name="T16" fmla="*/ 26 w 30"/>
                  <a:gd name="T17" fmla="*/ 29 h 58"/>
                  <a:gd name="T18" fmla="*/ 23 w 30"/>
                  <a:gd name="T19" fmla="*/ 17 h 58"/>
                  <a:gd name="T20" fmla="*/ 26 w 30"/>
                  <a:gd name="T21" fmla="*/ 11 h 58"/>
                  <a:gd name="T22" fmla="*/ 23 w 30"/>
                  <a:gd name="T23" fmla="*/ 5 h 58"/>
                  <a:gd name="T24" fmla="*/ 16 w 30"/>
                  <a:gd name="T25" fmla="*/ 3 h 58"/>
                  <a:gd name="T26" fmla="*/ 19 w 30"/>
                  <a:gd name="T27" fmla="*/ 8 h 58"/>
                  <a:gd name="T28" fmla="*/ 17 w 30"/>
                  <a:gd name="T29" fmla="*/ 14 h 58"/>
                  <a:gd name="T30" fmla="*/ 17 w 30"/>
                  <a:gd name="T31" fmla="*/ 8 h 58"/>
                  <a:gd name="T32" fmla="*/ 13 w 30"/>
                  <a:gd name="T33" fmla="*/ 3 h 58"/>
                  <a:gd name="T34" fmla="*/ 6 w 30"/>
                  <a:gd name="T35" fmla="*/ 0 h 58"/>
                  <a:gd name="T36" fmla="*/ 1 w 30"/>
                  <a:gd name="T37" fmla="*/ 0 h 58"/>
                  <a:gd name="T38" fmla="*/ 6 w 30"/>
                  <a:gd name="T39" fmla="*/ 3 h 58"/>
                  <a:gd name="T40" fmla="*/ 0 w 30"/>
                  <a:gd name="T41" fmla="*/ 3 h 58"/>
                  <a:gd name="T42" fmla="*/ 2 w 30"/>
                  <a:gd name="T43" fmla="*/ 8 h 58"/>
                  <a:gd name="T44" fmla="*/ 0 w 30"/>
                  <a:gd name="T45" fmla="*/ 15 h 58"/>
                  <a:gd name="T46" fmla="*/ 6 w 30"/>
                  <a:gd name="T47" fmla="*/ 18 h 58"/>
                  <a:gd name="T48" fmla="*/ 12 w 30"/>
                  <a:gd name="T49" fmla="*/ 17 h 58"/>
                  <a:gd name="T50" fmla="*/ 9 w 30"/>
                  <a:gd name="T51" fmla="*/ 22 h 58"/>
                  <a:gd name="T52" fmla="*/ 20 w 30"/>
                  <a:gd name="T53" fmla="*/ 29 h 58"/>
                  <a:gd name="T54" fmla="*/ 15 w 30"/>
                  <a:gd name="T55" fmla="*/ 33 h 58"/>
                  <a:gd name="T56" fmla="*/ 15 w 30"/>
                  <a:gd name="T57" fmla="*/ 39 h 58"/>
                  <a:gd name="T58" fmla="*/ 22 w 30"/>
                  <a:gd name="T59" fmla="*/ 51 h 58"/>
                  <a:gd name="T60" fmla="*/ 28 w 30"/>
                  <a:gd name="T6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 h="58">
                    <a:moveTo>
                      <a:pt x="28" y="58"/>
                    </a:moveTo>
                    <a:lnTo>
                      <a:pt x="28" y="58"/>
                    </a:lnTo>
                    <a:lnTo>
                      <a:pt x="28" y="52"/>
                    </a:lnTo>
                    <a:lnTo>
                      <a:pt x="22" y="47"/>
                    </a:lnTo>
                    <a:lnTo>
                      <a:pt x="24" y="41"/>
                    </a:lnTo>
                    <a:lnTo>
                      <a:pt x="28" y="47"/>
                    </a:lnTo>
                    <a:lnTo>
                      <a:pt x="30" y="41"/>
                    </a:lnTo>
                    <a:lnTo>
                      <a:pt x="26" y="35"/>
                    </a:lnTo>
                    <a:lnTo>
                      <a:pt x="26" y="29"/>
                    </a:lnTo>
                    <a:lnTo>
                      <a:pt x="23" y="17"/>
                    </a:lnTo>
                    <a:lnTo>
                      <a:pt x="26" y="11"/>
                    </a:lnTo>
                    <a:lnTo>
                      <a:pt x="23" y="5"/>
                    </a:lnTo>
                    <a:lnTo>
                      <a:pt x="16" y="3"/>
                    </a:lnTo>
                    <a:lnTo>
                      <a:pt x="19" y="8"/>
                    </a:lnTo>
                    <a:lnTo>
                      <a:pt x="17" y="14"/>
                    </a:lnTo>
                    <a:lnTo>
                      <a:pt x="17" y="8"/>
                    </a:lnTo>
                    <a:lnTo>
                      <a:pt x="13" y="3"/>
                    </a:lnTo>
                    <a:lnTo>
                      <a:pt x="6" y="0"/>
                    </a:lnTo>
                    <a:lnTo>
                      <a:pt x="1" y="0"/>
                    </a:lnTo>
                    <a:lnTo>
                      <a:pt x="6" y="3"/>
                    </a:lnTo>
                    <a:lnTo>
                      <a:pt x="0" y="3"/>
                    </a:lnTo>
                    <a:lnTo>
                      <a:pt x="2" y="8"/>
                    </a:lnTo>
                    <a:lnTo>
                      <a:pt x="0" y="15"/>
                    </a:lnTo>
                    <a:lnTo>
                      <a:pt x="6" y="18"/>
                    </a:lnTo>
                    <a:lnTo>
                      <a:pt x="12" y="17"/>
                    </a:lnTo>
                    <a:lnTo>
                      <a:pt x="9" y="22"/>
                    </a:lnTo>
                    <a:lnTo>
                      <a:pt x="20" y="29"/>
                    </a:lnTo>
                    <a:lnTo>
                      <a:pt x="15" y="33"/>
                    </a:lnTo>
                    <a:lnTo>
                      <a:pt x="15" y="39"/>
                    </a:lnTo>
                    <a:lnTo>
                      <a:pt x="22" y="51"/>
                    </a:lnTo>
                    <a:lnTo>
                      <a:pt x="28" y="58"/>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1" name="Freeform 160">
                <a:extLst>
                  <a:ext uri="{FF2B5EF4-FFF2-40B4-BE49-F238E27FC236}">
                    <a16:creationId xmlns:a16="http://schemas.microsoft.com/office/drawing/2014/main" id="{34313B63-7D82-2CD5-3212-EC0CF4036ED9}"/>
                  </a:ext>
                </a:extLst>
              </p:cNvPr>
              <p:cNvSpPr>
                <a:spLocks/>
              </p:cNvSpPr>
              <p:nvPr/>
            </p:nvSpPr>
            <p:spPr bwMode="auto">
              <a:xfrm>
                <a:off x="1396" y="2890"/>
                <a:ext cx="18" cy="16"/>
              </a:xfrm>
              <a:custGeom>
                <a:avLst/>
                <a:gdLst>
                  <a:gd name="T0" fmla="*/ 32 w 48"/>
                  <a:gd name="T1" fmla="*/ 41 h 41"/>
                  <a:gd name="T2" fmla="*/ 32 w 48"/>
                  <a:gd name="T3" fmla="*/ 41 h 41"/>
                  <a:gd name="T4" fmla="*/ 35 w 48"/>
                  <a:gd name="T5" fmla="*/ 36 h 41"/>
                  <a:gd name="T6" fmla="*/ 41 w 48"/>
                  <a:gd name="T7" fmla="*/ 34 h 41"/>
                  <a:gd name="T8" fmla="*/ 46 w 48"/>
                  <a:gd name="T9" fmla="*/ 28 h 41"/>
                  <a:gd name="T10" fmla="*/ 35 w 48"/>
                  <a:gd name="T11" fmla="*/ 17 h 41"/>
                  <a:gd name="T12" fmla="*/ 29 w 48"/>
                  <a:gd name="T13" fmla="*/ 13 h 41"/>
                  <a:gd name="T14" fmla="*/ 36 w 48"/>
                  <a:gd name="T15" fmla="*/ 15 h 41"/>
                  <a:gd name="T16" fmla="*/ 41 w 48"/>
                  <a:gd name="T17" fmla="*/ 20 h 41"/>
                  <a:gd name="T18" fmla="*/ 48 w 48"/>
                  <a:gd name="T19" fmla="*/ 22 h 41"/>
                  <a:gd name="T20" fmla="*/ 46 w 48"/>
                  <a:gd name="T21" fmla="*/ 15 h 41"/>
                  <a:gd name="T22" fmla="*/ 42 w 48"/>
                  <a:gd name="T23" fmla="*/ 9 h 41"/>
                  <a:gd name="T24" fmla="*/ 41 w 48"/>
                  <a:gd name="T25" fmla="*/ 4 h 41"/>
                  <a:gd name="T26" fmla="*/ 36 w 48"/>
                  <a:gd name="T27" fmla="*/ 0 h 41"/>
                  <a:gd name="T28" fmla="*/ 30 w 48"/>
                  <a:gd name="T29" fmla="*/ 0 h 41"/>
                  <a:gd name="T30" fmla="*/ 29 w 48"/>
                  <a:gd name="T31" fmla="*/ 5 h 41"/>
                  <a:gd name="T32" fmla="*/ 23 w 48"/>
                  <a:gd name="T33" fmla="*/ 3 h 41"/>
                  <a:gd name="T34" fmla="*/ 18 w 48"/>
                  <a:gd name="T35" fmla="*/ 3 h 41"/>
                  <a:gd name="T36" fmla="*/ 6 w 48"/>
                  <a:gd name="T37" fmla="*/ 4 h 41"/>
                  <a:gd name="T38" fmla="*/ 0 w 48"/>
                  <a:gd name="T39" fmla="*/ 8 h 41"/>
                  <a:gd name="T40" fmla="*/ 6 w 48"/>
                  <a:gd name="T41" fmla="*/ 12 h 41"/>
                  <a:gd name="T42" fmla="*/ 12 w 48"/>
                  <a:gd name="T43" fmla="*/ 15 h 41"/>
                  <a:gd name="T44" fmla="*/ 15 w 48"/>
                  <a:gd name="T45" fmla="*/ 20 h 41"/>
                  <a:gd name="T46" fmla="*/ 25 w 48"/>
                  <a:gd name="T47" fmla="*/ 32 h 41"/>
                  <a:gd name="T48" fmla="*/ 27 w 48"/>
                  <a:gd name="T49" fmla="*/ 38 h 41"/>
                  <a:gd name="T50" fmla="*/ 32 w 48"/>
                  <a:gd name="T5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 h="41">
                    <a:moveTo>
                      <a:pt x="32" y="41"/>
                    </a:moveTo>
                    <a:lnTo>
                      <a:pt x="32" y="41"/>
                    </a:lnTo>
                    <a:lnTo>
                      <a:pt x="35" y="36"/>
                    </a:lnTo>
                    <a:lnTo>
                      <a:pt x="41" y="34"/>
                    </a:lnTo>
                    <a:lnTo>
                      <a:pt x="46" y="28"/>
                    </a:lnTo>
                    <a:lnTo>
                      <a:pt x="35" y="17"/>
                    </a:lnTo>
                    <a:lnTo>
                      <a:pt x="29" y="13"/>
                    </a:lnTo>
                    <a:lnTo>
                      <a:pt x="36" y="15"/>
                    </a:lnTo>
                    <a:lnTo>
                      <a:pt x="41" y="20"/>
                    </a:lnTo>
                    <a:lnTo>
                      <a:pt x="48" y="22"/>
                    </a:lnTo>
                    <a:lnTo>
                      <a:pt x="46" y="15"/>
                    </a:lnTo>
                    <a:lnTo>
                      <a:pt x="42" y="9"/>
                    </a:lnTo>
                    <a:lnTo>
                      <a:pt x="41" y="4"/>
                    </a:lnTo>
                    <a:lnTo>
                      <a:pt x="36" y="0"/>
                    </a:lnTo>
                    <a:lnTo>
                      <a:pt x="30" y="0"/>
                    </a:lnTo>
                    <a:lnTo>
                      <a:pt x="29" y="5"/>
                    </a:lnTo>
                    <a:lnTo>
                      <a:pt x="23" y="3"/>
                    </a:lnTo>
                    <a:lnTo>
                      <a:pt x="18" y="3"/>
                    </a:lnTo>
                    <a:lnTo>
                      <a:pt x="6" y="4"/>
                    </a:lnTo>
                    <a:lnTo>
                      <a:pt x="0" y="8"/>
                    </a:lnTo>
                    <a:lnTo>
                      <a:pt x="6" y="12"/>
                    </a:lnTo>
                    <a:lnTo>
                      <a:pt x="12" y="15"/>
                    </a:lnTo>
                    <a:lnTo>
                      <a:pt x="15" y="20"/>
                    </a:lnTo>
                    <a:lnTo>
                      <a:pt x="25" y="32"/>
                    </a:lnTo>
                    <a:lnTo>
                      <a:pt x="27" y="38"/>
                    </a:lnTo>
                    <a:lnTo>
                      <a:pt x="32" y="4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2" name="Freeform 161">
                <a:extLst>
                  <a:ext uri="{FF2B5EF4-FFF2-40B4-BE49-F238E27FC236}">
                    <a16:creationId xmlns:a16="http://schemas.microsoft.com/office/drawing/2014/main" id="{BF6C693F-9EC3-B90A-FEA1-5287CB578A8A}"/>
                  </a:ext>
                </a:extLst>
              </p:cNvPr>
              <p:cNvSpPr>
                <a:spLocks/>
              </p:cNvSpPr>
              <p:nvPr/>
            </p:nvSpPr>
            <p:spPr bwMode="auto">
              <a:xfrm>
                <a:off x="1403" y="2922"/>
                <a:ext cx="3" cy="3"/>
              </a:xfrm>
              <a:custGeom>
                <a:avLst/>
                <a:gdLst>
                  <a:gd name="T0" fmla="*/ 0 w 8"/>
                  <a:gd name="T1" fmla="*/ 2 h 6"/>
                  <a:gd name="T2" fmla="*/ 0 w 8"/>
                  <a:gd name="T3" fmla="*/ 2 h 6"/>
                  <a:gd name="T4" fmla="*/ 6 w 8"/>
                  <a:gd name="T5" fmla="*/ 6 h 6"/>
                  <a:gd name="T6" fmla="*/ 8 w 8"/>
                  <a:gd name="T7" fmla="*/ 0 h 6"/>
                  <a:gd name="T8" fmla="*/ 0 w 8"/>
                  <a:gd name="T9" fmla="*/ 2 h 6"/>
                </a:gdLst>
                <a:ahLst/>
                <a:cxnLst>
                  <a:cxn ang="0">
                    <a:pos x="T0" y="T1"/>
                  </a:cxn>
                  <a:cxn ang="0">
                    <a:pos x="T2" y="T3"/>
                  </a:cxn>
                  <a:cxn ang="0">
                    <a:pos x="T4" y="T5"/>
                  </a:cxn>
                  <a:cxn ang="0">
                    <a:pos x="T6" y="T7"/>
                  </a:cxn>
                  <a:cxn ang="0">
                    <a:pos x="T8" y="T9"/>
                  </a:cxn>
                </a:cxnLst>
                <a:rect l="0" t="0" r="r" b="b"/>
                <a:pathLst>
                  <a:path w="8" h="6">
                    <a:moveTo>
                      <a:pt x="0" y="2"/>
                    </a:moveTo>
                    <a:lnTo>
                      <a:pt x="0" y="2"/>
                    </a:lnTo>
                    <a:lnTo>
                      <a:pt x="6" y="6"/>
                    </a:lnTo>
                    <a:lnTo>
                      <a:pt x="8" y="0"/>
                    </a:lnTo>
                    <a:lnTo>
                      <a:pt x="0" y="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3" name="Freeform 162">
                <a:extLst>
                  <a:ext uri="{FF2B5EF4-FFF2-40B4-BE49-F238E27FC236}">
                    <a16:creationId xmlns:a16="http://schemas.microsoft.com/office/drawing/2014/main" id="{2A26797F-18E0-E6C8-6B30-8FF1D3B04FCF}"/>
                  </a:ext>
                </a:extLst>
              </p:cNvPr>
              <p:cNvSpPr>
                <a:spLocks/>
              </p:cNvSpPr>
              <p:nvPr/>
            </p:nvSpPr>
            <p:spPr bwMode="auto">
              <a:xfrm>
                <a:off x="1408" y="2907"/>
                <a:ext cx="39" cy="33"/>
              </a:xfrm>
              <a:custGeom>
                <a:avLst/>
                <a:gdLst>
                  <a:gd name="T0" fmla="*/ 15 w 101"/>
                  <a:gd name="T1" fmla="*/ 12 h 85"/>
                  <a:gd name="T2" fmla="*/ 6 w 101"/>
                  <a:gd name="T3" fmla="*/ 21 h 85"/>
                  <a:gd name="T4" fmla="*/ 6 w 101"/>
                  <a:gd name="T5" fmla="*/ 33 h 85"/>
                  <a:gd name="T6" fmla="*/ 13 w 101"/>
                  <a:gd name="T7" fmla="*/ 22 h 85"/>
                  <a:gd name="T8" fmla="*/ 18 w 101"/>
                  <a:gd name="T9" fmla="*/ 14 h 85"/>
                  <a:gd name="T10" fmla="*/ 24 w 101"/>
                  <a:gd name="T11" fmla="*/ 22 h 85"/>
                  <a:gd name="T12" fmla="*/ 29 w 101"/>
                  <a:gd name="T13" fmla="*/ 34 h 85"/>
                  <a:gd name="T14" fmla="*/ 28 w 101"/>
                  <a:gd name="T15" fmla="*/ 46 h 85"/>
                  <a:gd name="T16" fmla="*/ 39 w 101"/>
                  <a:gd name="T17" fmla="*/ 41 h 85"/>
                  <a:gd name="T18" fmla="*/ 52 w 101"/>
                  <a:gd name="T19" fmla="*/ 55 h 85"/>
                  <a:gd name="T20" fmla="*/ 40 w 101"/>
                  <a:gd name="T21" fmla="*/ 58 h 85"/>
                  <a:gd name="T22" fmla="*/ 48 w 101"/>
                  <a:gd name="T23" fmla="*/ 63 h 85"/>
                  <a:gd name="T24" fmla="*/ 51 w 101"/>
                  <a:gd name="T25" fmla="*/ 66 h 85"/>
                  <a:gd name="T26" fmla="*/ 62 w 101"/>
                  <a:gd name="T27" fmla="*/ 65 h 85"/>
                  <a:gd name="T28" fmla="*/ 68 w 101"/>
                  <a:gd name="T29" fmla="*/ 64 h 85"/>
                  <a:gd name="T30" fmla="*/ 73 w 101"/>
                  <a:gd name="T31" fmla="*/ 75 h 85"/>
                  <a:gd name="T32" fmla="*/ 91 w 101"/>
                  <a:gd name="T33" fmla="*/ 79 h 85"/>
                  <a:gd name="T34" fmla="*/ 97 w 101"/>
                  <a:gd name="T35" fmla="*/ 85 h 85"/>
                  <a:gd name="T36" fmla="*/ 100 w 101"/>
                  <a:gd name="T37" fmla="*/ 73 h 85"/>
                  <a:gd name="T38" fmla="*/ 90 w 101"/>
                  <a:gd name="T39" fmla="*/ 68 h 85"/>
                  <a:gd name="T40" fmla="*/ 90 w 101"/>
                  <a:gd name="T41" fmla="*/ 55 h 85"/>
                  <a:gd name="T42" fmla="*/ 83 w 101"/>
                  <a:gd name="T43" fmla="*/ 52 h 85"/>
                  <a:gd name="T44" fmla="*/ 75 w 101"/>
                  <a:gd name="T45" fmla="*/ 43 h 85"/>
                  <a:gd name="T46" fmla="*/ 66 w 101"/>
                  <a:gd name="T47" fmla="*/ 38 h 85"/>
                  <a:gd name="T48" fmla="*/ 60 w 101"/>
                  <a:gd name="T49" fmla="*/ 38 h 85"/>
                  <a:gd name="T50" fmla="*/ 72 w 101"/>
                  <a:gd name="T51" fmla="*/ 37 h 85"/>
                  <a:gd name="T52" fmla="*/ 61 w 101"/>
                  <a:gd name="T53" fmla="*/ 31 h 85"/>
                  <a:gd name="T54" fmla="*/ 52 w 101"/>
                  <a:gd name="T55" fmla="*/ 19 h 85"/>
                  <a:gd name="T56" fmla="*/ 40 w 101"/>
                  <a:gd name="T57" fmla="*/ 12 h 85"/>
                  <a:gd name="T58" fmla="*/ 22 w 101"/>
                  <a:gd name="T59" fmla="*/ 11 h 85"/>
                  <a:gd name="T60" fmla="*/ 18 w 101"/>
                  <a:gd name="T61" fmla="*/ 0 h 85"/>
                  <a:gd name="T62" fmla="*/ 2 w 101"/>
                  <a:gd name="T63" fmla="*/ 9 h 85"/>
                  <a:gd name="T64" fmla="*/ 13 w 101"/>
                  <a:gd name="T65" fmla="*/ 1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85">
                    <a:moveTo>
                      <a:pt x="15" y="12"/>
                    </a:moveTo>
                    <a:lnTo>
                      <a:pt x="15" y="12"/>
                    </a:lnTo>
                    <a:lnTo>
                      <a:pt x="10" y="15"/>
                    </a:lnTo>
                    <a:lnTo>
                      <a:pt x="6" y="21"/>
                    </a:lnTo>
                    <a:lnTo>
                      <a:pt x="4" y="27"/>
                    </a:lnTo>
                    <a:lnTo>
                      <a:pt x="6" y="33"/>
                    </a:lnTo>
                    <a:lnTo>
                      <a:pt x="11" y="27"/>
                    </a:lnTo>
                    <a:lnTo>
                      <a:pt x="13" y="22"/>
                    </a:lnTo>
                    <a:lnTo>
                      <a:pt x="19" y="18"/>
                    </a:lnTo>
                    <a:lnTo>
                      <a:pt x="18" y="14"/>
                    </a:lnTo>
                    <a:lnTo>
                      <a:pt x="19" y="16"/>
                    </a:lnTo>
                    <a:lnTo>
                      <a:pt x="24" y="22"/>
                    </a:lnTo>
                    <a:lnTo>
                      <a:pt x="28" y="28"/>
                    </a:lnTo>
                    <a:lnTo>
                      <a:pt x="29" y="34"/>
                    </a:lnTo>
                    <a:lnTo>
                      <a:pt x="27" y="40"/>
                    </a:lnTo>
                    <a:lnTo>
                      <a:pt x="28" y="46"/>
                    </a:lnTo>
                    <a:lnTo>
                      <a:pt x="33" y="47"/>
                    </a:lnTo>
                    <a:lnTo>
                      <a:pt x="39" y="41"/>
                    </a:lnTo>
                    <a:lnTo>
                      <a:pt x="40" y="47"/>
                    </a:lnTo>
                    <a:lnTo>
                      <a:pt x="52" y="55"/>
                    </a:lnTo>
                    <a:lnTo>
                      <a:pt x="46" y="57"/>
                    </a:lnTo>
                    <a:lnTo>
                      <a:pt x="40" y="58"/>
                    </a:lnTo>
                    <a:lnTo>
                      <a:pt x="42" y="64"/>
                    </a:lnTo>
                    <a:lnTo>
                      <a:pt x="48" y="63"/>
                    </a:lnTo>
                    <a:lnTo>
                      <a:pt x="54" y="61"/>
                    </a:lnTo>
                    <a:lnTo>
                      <a:pt x="51" y="66"/>
                    </a:lnTo>
                    <a:lnTo>
                      <a:pt x="56" y="61"/>
                    </a:lnTo>
                    <a:lnTo>
                      <a:pt x="62" y="65"/>
                    </a:lnTo>
                    <a:lnTo>
                      <a:pt x="64" y="58"/>
                    </a:lnTo>
                    <a:lnTo>
                      <a:pt x="68" y="64"/>
                    </a:lnTo>
                    <a:lnTo>
                      <a:pt x="75" y="69"/>
                    </a:lnTo>
                    <a:lnTo>
                      <a:pt x="73" y="75"/>
                    </a:lnTo>
                    <a:lnTo>
                      <a:pt x="79" y="73"/>
                    </a:lnTo>
                    <a:lnTo>
                      <a:pt x="91" y="79"/>
                    </a:lnTo>
                    <a:lnTo>
                      <a:pt x="91" y="85"/>
                    </a:lnTo>
                    <a:lnTo>
                      <a:pt x="97" y="85"/>
                    </a:lnTo>
                    <a:lnTo>
                      <a:pt x="101" y="79"/>
                    </a:lnTo>
                    <a:lnTo>
                      <a:pt x="100" y="73"/>
                    </a:lnTo>
                    <a:lnTo>
                      <a:pt x="94" y="61"/>
                    </a:lnTo>
                    <a:lnTo>
                      <a:pt x="90" y="68"/>
                    </a:lnTo>
                    <a:lnTo>
                      <a:pt x="87" y="61"/>
                    </a:lnTo>
                    <a:lnTo>
                      <a:pt x="90" y="55"/>
                    </a:lnTo>
                    <a:lnTo>
                      <a:pt x="89" y="50"/>
                    </a:lnTo>
                    <a:lnTo>
                      <a:pt x="83" y="52"/>
                    </a:lnTo>
                    <a:lnTo>
                      <a:pt x="81" y="47"/>
                    </a:lnTo>
                    <a:lnTo>
                      <a:pt x="75" y="43"/>
                    </a:lnTo>
                    <a:lnTo>
                      <a:pt x="69" y="45"/>
                    </a:lnTo>
                    <a:lnTo>
                      <a:pt x="66" y="38"/>
                    </a:lnTo>
                    <a:lnTo>
                      <a:pt x="60" y="44"/>
                    </a:lnTo>
                    <a:lnTo>
                      <a:pt x="60" y="38"/>
                    </a:lnTo>
                    <a:lnTo>
                      <a:pt x="66" y="36"/>
                    </a:lnTo>
                    <a:lnTo>
                      <a:pt x="72" y="37"/>
                    </a:lnTo>
                    <a:lnTo>
                      <a:pt x="66" y="33"/>
                    </a:lnTo>
                    <a:lnTo>
                      <a:pt x="61" y="31"/>
                    </a:lnTo>
                    <a:lnTo>
                      <a:pt x="57" y="25"/>
                    </a:lnTo>
                    <a:lnTo>
                      <a:pt x="52" y="19"/>
                    </a:lnTo>
                    <a:lnTo>
                      <a:pt x="46" y="15"/>
                    </a:lnTo>
                    <a:lnTo>
                      <a:pt x="40" y="12"/>
                    </a:lnTo>
                    <a:lnTo>
                      <a:pt x="28" y="13"/>
                    </a:lnTo>
                    <a:lnTo>
                      <a:pt x="22" y="11"/>
                    </a:lnTo>
                    <a:lnTo>
                      <a:pt x="24" y="5"/>
                    </a:lnTo>
                    <a:lnTo>
                      <a:pt x="18" y="0"/>
                    </a:lnTo>
                    <a:lnTo>
                      <a:pt x="0" y="3"/>
                    </a:lnTo>
                    <a:lnTo>
                      <a:pt x="2" y="9"/>
                    </a:lnTo>
                    <a:lnTo>
                      <a:pt x="7" y="12"/>
                    </a:lnTo>
                    <a:lnTo>
                      <a:pt x="13" y="11"/>
                    </a:lnTo>
                    <a:lnTo>
                      <a:pt x="15" y="1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4" name="Freeform 163">
                <a:extLst>
                  <a:ext uri="{FF2B5EF4-FFF2-40B4-BE49-F238E27FC236}">
                    <a16:creationId xmlns:a16="http://schemas.microsoft.com/office/drawing/2014/main" id="{0C928727-EE42-F5DE-5C60-10A92DF0A276}"/>
                  </a:ext>
                </a:extLst>
              </p:cNvPr>
              <p:cNvSpPr>
                <a:spLocks/>
              </p:cNvSpPr>
              <p:nvPr/>
            </p:nvSpPr>
            <p:spPr bwMode="auto">
              <a:xfrm>
                <a:off x="1409" y="2920"/>
                <a:ext cx="0" cy="2"/>
              </a:xfrm>
              <a:custGeom>
                <a:avLst/>
                <a:gdLst>
                  <a:gd name="T0" fmla="*/ 0 w 1"/>
                  <a:gd name="T1" fmla="*/ 0 h 6"/>
                  <a:gd name="T2" fmla="*/ 0 w 1"/>
                  <a:gd name="T3" fmla="*/ 0 h 6"/>
                  <a:gd name="T4" fmla="*/ 1 w 1"/>
                  <a:gd name="T5" fmla="*/ 6 h 6"/>
                  <a:gd name="T6" fmla="*/ 1 w 1"/>
                  <a:gd name="T7" fmla="*/ 0 h 6"/>
                  <a:gd name="T8" fmla="*/ 0 w 1"/>
                  <a:gd name="T9" fmla="*/ 0 h 6"/>
                </a:gdLst>
                <a:ahLst/>
                <a:cxnLst>
                  <a:cxn ang="0">
                    <a:pos x="T0" y="T1"/>
                  </a:cxn>
                  <a:cxn ang="0">
                    <a:pos x="T2" y="T3"/>
                  </a:cxn>
                  <a:cxn ang="0">
                    <a:pos x="T4" y="T5"/>
                  </a:cxn>
                  <a:cxn ang="0">
                    <a:pos x="T6" y="T7"/>
                  </a:cxn>
                  <a:cxn ang="0">
                    <a:pos x="T8" y="T9"/>
                  </a:cxn>
                </a:cxnLst>
                <a:rect l="0" t="0" r="r" b="b"/>
                <a:pathLst>
                  <a:path w="1" h="6">
                    <a:moveTo>
                      <a:pt x="0" y="0"/>
                    </a:moveTo>
                    <a:lnTo>
                      <a:pt x="0" y="0"/>
                    </a:lnTo>
                    <a:lnTo>
                      <a:pt x="1" y="6"/>
                    </a:lnTo>
                    <a:lnTo>
                      <a:pt x="1"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5" name="Freeform 164">
                <a:extLst>
                  <a:ext uri="{FF2B5EF4-FFF2-40B4-BE49-F238E27FC236}">
                    <a16:creationId xmlns:a16="http://schemas.microsoft.com/office/drawing/2014/main" id="{0C551267-E8AE-DB67-A3A3-49F6BE098B8D}"/>
                  </a:ext>
                </a:extLst>
              </p:cNvPr>
              <p:cNvSpPr>
                <a:spLocks/>
              </p:cNvSpPr>
              <p:nvPr/>
            </p:nvSpPr>
            <p:spPr bwMode="auto">
              <a:xfrm>
                <a:off x="1413" y="2893"/>
                <a:ext cx="6" cy="7"/>
              </a:xfrm>
              <a:custGeom>
                <a:avLst/>
                <a:gdLst>
                  <a:gd name="T0" fmla="*/ 4 w 16"/>
                  <a:gd name="T1" fmla="*/ 0 h 19"/>
                  <a:gd name="T2" fmla="*/ 4 w 16"/>
                  <a:gd name="T3" fmla="*/ 0 h 19"/>
                  <a:gd name="T4" fmla="*/ 0 w 16"/>
                  <a:gd name="T5" fmla="*/ 4 h 19"/>
                  <a:gd name="T6" fmla="*/ 3 w 16"/>
                  <a:gd name="T7" fmla="*/ 9 h 19"/>
                  <a:gd name="T8" fmla="*/ 4 w 16"/>
                  <a:gd name="T9" fmla="*/ 15 h 19"/>
                  <a:gd name="T10" fmla="*/ 10 w 16"/>
                  <a:gd name="T11" fmla="*/ 19 h 19"/>
                  <a:gd name="T12" fmla="*/ 16 w 16"/>
                  <a:gd name="T13" fmla="*/ 13 h 19"/>
                  <a:gd name="T14" fmla="*/ 16 w 16"/>
                  <a:gd name="T15" fmla="*/ 8 h 19"/>
                  <a:gd name="T16" fmla="*/ 4 w 16"/>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9">
                    <a:moveTo>
                      <a:pt x="4" y="0"/>
                    </a:moveTo>
                    <a:lnTo>
                      <a:pt x="4" y="0"/>
                    </a:lnTo>
                    <a:lnTo>
                      <a:pt x="0" y="4"/>
                    </a:lnTo>
                    <a:lnTo>
                      <a:pt x="3" y="9"/>
                    </a:lnTo>
                    <a:lnTo>
                      <a:pt x="4" y="15"/>
                    </a:lnTo>
                    <a:lnTo>
                      <a:pt x="10" y="19"/>
                    </a:lnTo>
                    <a:lnTo>
                      <a:pt x="16" y="13"/>
                    </a:lnTo>
                    <a:lnTo>
                      <a:pt x="16" y="8"/>
                    </a:lnTo>
                    <a:lnTo>
                      <a:pt x="4"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6" name="Freeform 165">
                <a:extLst>
                  <a:ext uri="{FF2B5EF4-FFF2-40B4-BE49-F238E27FC236}">
                    <a16:creationId xmlns:a16="http://schemas.microsoft.com/office/drawing/2014/main" id="{D6B0A692-8ACD-32D5-D5AF-41212EC133B1}"/>
                  </a:ext>
                </a:extLst>
              </p:cNvPr>
              <p:cNvSpPr>
                <a:spLocks/>
              </p:cNvSpPr>
              <p:nvPr/>
            </p:nvSpPr>
            <p:spPr bwMode="auto">
              <a:xfrm>
                <a:off x="1414" y="2920"/>
                <a:ext cx="4" cy="4"/>
              </a:xfrm>
              <a:custGeom>
                <a:avLst/>
                <a:gdLst>
                  <a:gd name="T0" fmla="*/ 7 w 11"/>
                  <a:gd name="T1" fmla="*/ 3 h 11"/>
                  <a:gd name="T2" fmla="*/ 7 w 11"/>
                  <a:gd name="T3" fmla="*/ 3 h 11"/>
                  <a:gd name="T4" fmla="*/ 1 w 11"/>
                  <a:gd name="T5" fmla="*/ 3 h 11"/>
                  <a:gd name="T6" fmla="*/ 0 w 11"/>
                  <a:gd name="T7" fmla="*/ 9 h 11"/>
                  <a:gd name="T8" fmla="*/ 6 w 11"/>
                  <a:gd name="T9" fmla="*/ 11 h 11"/>
                  <a:gd name="T10" fmla="*/ 5 w 11"/>
                  <a:gd name="T11" fmla="*/ 5 h 11"/>
                  <a:gd name="T12" fmla="*/ 11 w 11"/>
                  <a:gd name="T13" fmla="*/ 0 h 11"/>
                  <a:gd name="T14" fmla="*/ 7 w 11"/>
                  <a:gd name="T15" fmla="*/ 3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7" y="3"/>
                    </a:moveTo>
                    <a:lnTo>
                      <a:pt x="7" y="3"/>
                    </a:lnTo>
                    <a:lnTo>
                      <a:pt x="1" y="3"/>
                    </a:lnTo>
                    <a:lnTo>
                      <a:pt x="0" y="9"/>
                    </a:lnTo>
                    <a:lnTo>
                      <a:pt x="6" y="11"/>
                    </a:lnTo>
                    <a:lnTo>
                      <a:pt x="5" y="5"/>
                    </a:lnTo>
                    <a:lnTo>
                      <a:pt x="11" y="0"/>
                    </a:lnTo>
                    <a:lnTo>
                      <a:pt x="7"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7" name="Freeform 166">
                <a:extLst>
                  <a:ext uri="{FF2B5EF4-FFF2-40B4-BE49-F238E27FC236}">
                    <a16:creationId xmlns:a16="http://schemas.microsoft.com/office/drawing/2014/main" id="{2D652183-A6CE-F47E-9D0B-E99BB3114108}"/>
                  </a:ext>
                </a:extLst>
              </p:cNvPr>
              <p:cNvSpPr>
                <a:spLocks/>
              </p:cNvSpPr>
              <p:nvPr/>
            </p:nvSpPr>
            <p:spPr bwMode="auto">
              <a:xfrm>
                <a:off x="1415" y="2929"/>
                <a:ext cx="2" cy="2"/>
              </a:xfrm>
              <a:custGeom>
                <a:avLst/>
                <a:gdLst>
                  <a:gd name="T0" fmla="*/ 5 w 6"/>
                  <a:gd name="T1" fmla="*/ 6 h 6"/>
                  <a:gd name="T2" fmla="*/ 5 w 6"/>
                  <a:gd name="T3" fmla="*/ 6 h 6"/>
                  <a:gd name="T4" fmla="*/ 6 w 6"/>
                  <a:gd name="T5" fmla="*/ 1 h 6"/>
                  <a:gd name="T6" fmla="*/ 0 w 6"/>
                  <a:gd name="T7" fmla="*/ 0 h 6"/>
                  <a:gd name="T8" fmla="*/ 5 w 6"/>
                  <a:gd name="T9" fmla="*/ 6 h 6"/>
                </a:gdLst>
                <a:ahLst/>
                <a:cxnLst>
                  <a:cxn ang="0">
                    <a:pos x="T0" y="T1"/>
                  </a:cxn>
                  <a:cxn ang="0">
                    <a:pos x="T2" y="T3"/>
                  </a:cxn>
                  <a:cxn ang="0">
                    <a:pos x="T4" y="T5"/>
                  </a:cxn>
                  <a:cxn ang="0">
                    <a:pos x="T6" y="T7"/>
                  </a:cxn>
                  <a:cxn ang="0">
                    <a:pos x="T8" y="T9"/>
                  </a:cxn>
                </a:cxnLst>
                <a:rect l="0" t="0" r="r" b="b"/>
                <a:pathLst>
                  <a:path w="6" h="6">
                    <a:moveTo>
                      <a:pt x="5" y="6"/>
                    </a:moveTo>
                    <a:lnTo>
                      <a:pt x="5" y="6"/>
                    </a:lnTo>
                    <a:lnTo>
                      <a:pt x="6" y="1"/>
                    </a:lnTo>
                    <a:lnTo>
                      <a:pt x="0" y="0"/>
                    </a:lnTo>
                    <a:lnTo>
                      <a:pt x="5"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8" name="Freeform 167">
                <a:extLst>
                  <a:ext uri="{FF2B5EF4-FFF2-40B4-BE49-F238E27FC236}">
                    <a16:creationId xmlns:a16="http://schemas.microsoft.com/office/drawing/2014/main" id="{5D73646A-73BB-EB6A-FF5C-8D09E9F06BDB}"/>
                  </a:ext>
                </a:extLst>
              </p:cNvPr>
              <p:cNvSpPr>
                <a:spLocks/>
              </p:cNvSpPr>
              <p:nvPr/>
            </p:nvSpPr>
            <p:spPr bwMode="auto">
              <a:xfrm>
                <a:off x="1416" y="2901"/>
                <a:ext cx="5" cy="6"/>
              </a:xfrm>
              <a:custGeom>
                <a:avLst/>
                <a:gdLst>
                  <a:gd name="T0" fmla="*/ 9 w 15"/>
                  <a:gd name="T1" fmla="*/ 0 h 15"/>
                  <a:gd name="T2" fmla="*/ 9 w 15"/>
                  <a:gd name="T3" fmla="*/ 0 h 15"/>
                  <a:gd name="T4" fmla="*/ 0 w 15"/>
                  <a:gd name="T5" fmla="*/ 7 h 15"/>
                  <a:gd name="T6" fmla="*/ 3 w 15"/>
                  <a:gd name="T7" fmla="*/ 13 h 15"/>
                  <a:gd name="T8" fmla="*/ 9 w 15"/>
                  <a:gd name="T9" fmla="*/ 15 h 15"/>
                  <a:gd name="T10" fmla="*/ 15 w 15"/>
                  <a:gd name="T11" fmla="*/ 11 h 15"/>
                  <a:gd name="T12" fmla="*/ 14 w 15"/>
                  <a:gd name="T13" fmla="*/ 6 h 15"/>
                  <a:gd name="T14" fmla="*/ 9 w 15"/>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9" y="0"/>
                    </a:moveTo>
                    <a:lnTo>
                      <a:pt x="9" y="0"/>
                    </a:lnTo>
                    <a:lnTo>
                      <a:pt x="0" y="7"/>
                    </a:lnTo>
                    <a:lnTo>
                      <a:pt x="3" y="13"/>
                    </a:lnTo>
                    <a:lnTo>
                      <a:pt x="9" y="15"/>
                    </a:lnTo>
                    <a:lnTo>
                      <a:pt x="15" y="11"/>
                    </a:lnTo>
                    <a:lnTo>
                      <a:pt x="14" y="6"/>
                    </a:lnTo>
                    <a:lnTo>
                      <a:pt x="9"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9" name="Freeform 168">
                <a:extLst>
                  <a:ext uri="{FF2B5EF4-FFF2-40B4-BE49-F238E27FC236}">
                    <a16:creationId xmlns:a16="http://schemas.microsoft.com/office/drawing/2014/main" id="{B9AFBBC0-AA8D-D679-B9E3-00151C0332A6}"/>
                  </a:ext>
                </a:extLst>
              </p:cNvPr>
              <p:cNvSpPr>
                <a:spLocks/>
              </p:cNvSpPr>
              <p:nvPr/>
            </p:nvSpPr>
            <p:spPr bwMode="auto">
              <a:xfrm>
                <a:off x="1417" y="2918"/>
                <a:ext cx="2" cy="2"/>
              </a:xfrm>
              <a:custGeom>
                <a:avLst/>
                <a:gdLst>
                  <a:gd name="T0" fmla="*/ 0 w 6"/>
                  <a:gd name="T1" fmla="*/ 1 h 6"/>
                  <a:gd name="T2" fmla="*/ 0 w 6"/>
                  <a:gd name="T3" fmla="*/ 1 h 6"/>
                  <a:gd name="T4" fmla="*/ 6 w 6"/>
                  <a:gd name="T5" fmla="*/ 6 h 6"/>
                  <a:gd name="T6" fmla="*/ 4 w 6"/>
                  <a:gd name="T7" fmla="*/ 0 h 6"/>
                  <a:gd name="T8" fmla="*/ 0 w 6"/>
                  <a:gd name="T9" fmla="*/ 1 h 6"/>
                </a:gdLst>
                <a:ahLst/>
                <a:cxnLst>
                  <a:cxn ang="0">
                    <a:pos x="T0" y="T1"/>
                  </a:cxn>
                  <a:cxn ang="0">
                    <a:pos x="T2" y="T3"/>
                  </a:cxn>
                  <a:cxn ang="0">
                    <a:pos x="T4" y="T5"/>
                  </a:cxn>
                  <a:cxn ang="0">
                    <a:pos x="T6" y="T7"/>
                  </a:cxn>
                  <a:cxn ang="0">
                    <a:pos x="T8" y="T9"/>
                  </a:cxn>
                </a:cxnLst>
                <a:rect l="0" t="0" r="r" b="b"/>
                <a:pathLst>
                  <a:path w="6" h="6">
                    <a:moveTo>
                      <a:pt x="0" y="1"/>
                    </a:moveTo>
                    <a:lnTo>
                      <a:pt x="0" y="1"/>
                    </a:lnTo>
                    <a:lnTo>
                      <a:pt x="6" y="6"/>
                    </a:lnTo>
                    <a:lnTo>
                      <a:pt x="4"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0" name="Freeform 169">
                <a:extLst>
                  <a:ext uri="{FF2B5EF4-FFF2-40B4-BE49-F238E27FC236}">
                    <a16:creationId xmlns:a16="http://schemas.microsoft.com/office/drawing/2014/main" id="{42162DF3-2269-18C8-5A6E-5DA25C89989E}"/>
                  </a:ext>
                </a:extLst>
              </p:cNvPr>
              <p:cNvSpPr>
                <a:spLocks/>
              </p:cNvSpPr>
              <p:nvPr/>
            </p:nvSpPr>
            <p:spPr bwMode="auto">
              <a:xfrm>
                <a:off x="1418" y="2928"/>
                <a:ext cx="1" cy="2"/>
              </a:xfrm>
              <a:custGeom>
                <a:avLst/>
                <a:gdLst>
                  <a:gd name="T0" fmla="*/ 0 w 3"/>
                  <a:gd name="T1" fmla="*/ 0 h 6"/>
                  <a:gd name="T2" fmla="*/ 0 w 3"/>
                  <a:gd name="T3" fmla="*/ 0 h 6"/>
                  <a:gd name="T4" fmla="*/ 3 w 3"/>
                  <a:gd name="T5" fmla="*/ 6 h 6"/>
                  <a:gd name="T6" fmla="*/ 1 w 3"/>
                  <a:gd name="T7" fmla="*/ 0 h 6"/>
                  <a:gd name="T8" fmla="*/ 0 w 3"/>
                  <a:gd name="T9" fmla="*/ 0 h 6"/>
                </a:gdLst>
                <a:ahLst/>
                <a:cxnLst>
                  <a:cxn ang="0">
                    <a:pos x="T0" y="T1"/>
                  </a:cxn>
                  <a:cxn ang="0">
                    <a:pos x="T2" y="T3"/>
                  </a:cxn>
                  <a:cxn ang="0">
                    <a:pos x="T4" y="T5"/>
                  </a:cxn>
                  <a:cxn ang="0">
                    <a:pos x="T6" y="T7"/>
                  </a:cxn>
                  <a:cxn ang="0">
                    <a:pos x="T8" y="T9"/>
                  </a:cxn>
                </a:cxnLst>
                <a:rect l="0" t="0" r="r" b="b"/>
                <a:pathLst>
                  <a:path w="3" h="6">
                    <a:moveTo>
                      <a:pt x="0" y="0"/>
                    </a:moveTo>
                    <a:lnTo>
                      <a:pt x="0" y="0"/>
                    </a:lnTo>
                    <a:lnTo>
                      <a:pt x="3" y="6"/>
                    </a:lnTo>
                    <a:lnTo>
                      <a:pt x="1"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1" name="Freeform 170">
                <a:extLst>
                  <a:ext uri="{FF2B5EF4-FFF2-40B4-BE49-F238E27FC236}">
                    <a16:creationId xmlns:a16="http://schemas.microsoft.com/office/drawing/2014/main" id="{A01DD6C6-7EFF-CA2A-CDD2-6AAE6E47C513}"/>
                  </a:ext>
                </a:extLst>
              </p:cNvPr>
              <p:cNvSpPr>
                <a:spLocks/>
              </p:cNvSpPr>
              <p:nvPr/>
            </p:nvSpPr>
            <p:spPr bwMode="auto">
              <a:xfrm>
                <a:off x="1418" y="2931"/>
                <a:ext cx="2" cy="4"/>
              </a:xfrm>
              <a:custGeom>
                <a:avLst/>
                <a:gdLst>
                  <a:gd name="T0" fmla="*/ 2 w 5"/>
                  <a:gd name="T1" fmla="*/ 0 h 12"/>
                  <a:gd name="T2" fmla="*/ 2 w 5"/>
                  <a:gd name="T3" fmla="*/ 0 h 12"/>
                  <a:gd name="T4" fmla="*/ 0 w 5"/>
                  <a:gd name="T5" fmla="*/ 6 h 12"/>
                  <a:gd name="T6" fmla="*/ 4 w 5"/>
                  <a:gd name="T7" fmla="*/ 12 h 12"/>
                  <a:gd name="T8" fmla="*/ 2 w 5"/>
                  <a:gd name="T9" fmla="*/ 6 h 12"/>
                  <a:gd name="T10" fmla="*/ 5 w 5"/>
                  <a:gd name="T11" fmla="*/ 0 h 12"/>
                  <a:gd name="T12" fmla="*/ 2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2" y="0"/>
                    </a:moveTo>
                    <a:lnTo>
                      <a:pt x="2" y="0"/>
                    </a:lnTo>
                    <a:lnTo>
                      <a:pt x="0" y="6"/>
                    </a:lnTo>
                    <a:lnTo>
                      <a:pt x="4" y="12"/>
                    </a:lnTo>
                    <a:lnTo>
                      <a:pt x="2" y="6"/>
                    </a:lnTo>
                    <a:lnTo>
                      <a:pt x="5" y="0"/>
                    </a:lnTo>
                    <a:lnTo>
                      <a:pt x="2"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2" name="Freeform 171">
                <a:extLst>
                  <a:ext uri="{FF2B5EF4-FFF2-40B4-BE49-F238E27FC236}">
                    <a16:creationId xmlns:a16="http://schemas.microsoft.com/office/drawing/2014/main" id="{20E0225B-6DA6-8E36-3A8B-B612C2B002C7}"/>
                  </a:ext>
                </a:extLst>
              </p:cNvPr>
              <p:cNvSpPr>
                <a:spLocks/>
              </p:cNvSpPr>
              <p:nvPr/>
            </p:nvSpPr>
            <p:spPr bwMode="auto">
              <a:xfrm>
                <a:off x="1419" y="2927"/>
                <a:ext cx="2" cy="2"/>
              </a:xfrm>
              <a:custGeom>
                <a:avLst/>
                <a:gdLst>
                  <a:gd name="T0" fmla="*/ 0 w 4"/>
                  <a:gd name="T1" fmla="*/ 0 h 6"/>
                  <a:gd name="T2" fmla="*/ 0 w 4"/>
                  <a:gd name="T3" fmla="*/ 0 h 6"/>
                  <a:gd name="T4" fmla="*/ 4 w 4"/>
                  <a:gd name="T5" fmla="*/ 6 h 6"/>
                  <a:gd name="T6" fmla="*/ 4 w 4"/>
                  <a:gd name="T7" fmla="*/ 0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4" y="6"/>
                    </a:lnTo>
                    <a:lnTo>
                      <a:pt x="4"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3" name="Freeform 172">
                <a:extLst>
                  <a:ext uri="{FF2B5EF4-FFF2-40B4-BE49-F238E27FC236}">
                    <a16:creationId xmlns:a16="http://schemas.microsoft.com/office/drawing/2014/main" id="{7E52574F-3CB8-94C2-E808-A4C2F5AE78A7}"/>
                  </a:ext>
                </a:extLst>
              </p:cNvPr>
              <p:cNvSpPr>
                <a:spLocks/>
              </p:cNvSpPr>
              <p:nvPr/>
            </p:nvSpPr>
            <p:spPr bwMode="auto">
              <a:xfrm>
                <a:off x="1421" y="2932"/>
                <a:ext cx="4" cy="3"/>
              </a:xfrm>
              <a:custGeom>
                <a:avLst/>
                <a:gdLst>
                  <a:gd name="T0" fmla="*/ 0 w 9"/>
                  <a:gd name="T1" fmla="*/ 5 h 10"/>
                  <a:gd name="T2" fmla="*/ 0 w 9"/>
                  <a:gd name="T3" fmla="*/ 5 h 10"/>
                  <a:gd name="T4" fmla="*/ 3 w 9"/>
                  <a:gd name="T5" fmla="*/ 10 h 10"/>
                  <a:gd name="T6" fmla="*/ 9 w 9"/>
                  <a:gd name="T7" fmla="*/ 6 h 10"/>
                  <a:gd name="T8" fmla="*/ 4 w 9"/>
                  <a:gd name="T9" fmla="*/ 0 h 10"/>
                  <a:gd name="T10" fmla="*/ 0 w 9"/>
                  <a:gd name="T11" fmla="*/ 5 h 10"/>
                </a:gdLst>
                <a:ahLst/>
                <a:cxnLst>
                  <a:cxn ang="0">
                    <a:pos x="T0" y="T1"/>
                  </a:cxn>
                  <a:cxn ang="0">
                    <a:pos x="T2" y="T3"/>
                  </a:cxn>
                  <a:cxn ang="0">
                    <a:pos x="T4" y="T5"/>
                  </a:cxn>
                  <a:cxn ang="0">
                    <a:pos x="T6" y="T7"/>
                  </a:cxn>
                  <a:cxn ang="0">
                    <a:pos x="T8" y="T9"/>
                  </a:cxn>
                  <a:cxn ang="0">
                    <a:pos x="T10" y="T11"/>
                  </a:cxn>
                </a:cxnLst>
                <a:rect l="0" t="0" r="r" b="b"/>
                <a:pathLst>
                  <a:path w="9" h="10">
                    <a:moveTo>
                      <a:pt x="0" y="5"/>
                    </a:moveTo>
                    <a:lnTo>
                      <a:pt x="0" y="5"/>
                    </a:lnTo>
                    <a:lnTo>
                      <a:pt x="3" y="10"/>
                    </a:lnTo>
                    <a:lnTo>
                      <a:pt x="9" y="6"/>
                    </a:lnTo>
                    <a:lnTo>
                      <a:pt x="4"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4" name="Freeform 173">
                <a:extLst>
                  <a:ext uri="{FF2B5EF4-FFF2-40B4-BE49-F238E27FC236}">
                    <a16:creationId xmlns:a16="http://schemas.microsoft.com/office/drawing/2014/main" id="{D3CA75DA-1500-64B5-B6E7-E80915431CBB}"/>
                  </a:ext>
                </a:extLst>
              </p:cNvPr>
              <p:cNvSpPr>
                <a:spLocks/>
              </p:cNvSpPr>
              <p:nvPr/>
            </p:nvSpPr>
            <p:spPr bwMode="auto">
              <a:xfrm>
                <a:off x="1422" y="2902"/>
                <a:ext cx="11" cy="10"/>
              </a:xfrm>
              <a:custGeom>
                <a:avLst/>
                <a:gdLst>
                  <a:gd name="T0" fmla="*/ 7 w 27"/>
                  <a:gd name="T1" fmla="*/ 0 h 25"/>
                  <a:gd name="T2" fmla="*/ 7 w 27"/>
                  <a:gd name="T3" fmla="*/ 0 h 25"/>
                  <a:gd name="T4" fmla="*/ 1 w 27"/>
                  <a:gd name="T5" fmla="*/ 2 h 25"/>
                  <a:gd name="T6" fmla="*/ 2 w 27"/>
                  <a:gd name="T7" fmla="*/ 8 h 25"/>
                  <a:gd name="T8" fmla="*/ 0 w 27"/>
                  <a:gd name="T9" fmla="*/ 14 h 25"/>
                  <a:gd name="T10" fmla="*/ 4 w 27"/>
                  <a:gd name="T11" fmla="*/ 19 h 25"/>
                  <a:gd name="T12" fmla="*/ 10 w 27"/>
                  <a:gd name="T13" fmla="*/ 19 h 25"/>
                  <a:gd name="T14" fmla="*/ 21 w 27"/>
                  <a:gd name="T15" fmla="*/ 25 h 25"/>
                  <a:gd name="T16" fmla="*/ 27 w 27"/>
                  <a:gd name="T17" fmla="*/ 21 h 25"/>
                  <a:gd name="T18" fmla="*/ 22 w 27"/>
                  <a:gd name="T19" fmla="*/ 14 h 25"/>
                  <a:gd name="T20" fmla="*/ 21 w 27"/>
                  <a:gd name="T21" fmla="*/ 8 h 25"/>
                  <a:gd name="T22" fmla="*/ 9 w 27"/>
                  <a:gd name="T23" fmla="*/ 6 h 25"/>
                  <a:gd name="T24" fmla="*/ 7 w 27"/>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25">
                    <a:moveTo>
                      <a:pt x="7" y="0"/>
                    </a:moveTo>
                    <a:lnTo>
                      <a:pt x="7" y="0"/>
                    </a:lnTo>
                    <a:lnTo>
                      <a:pt x="1" y="2"/>
                    </a:lnTo>
                    <a:lnTo>
                      <a:pt x="2" y="8"/>
                    </a:lnTo>
                    <a:lnTo>
                      <a:pt x="0" y="14"/>
                    </a:lnTo>
                    <a:lnTo>
                      <a:pt x="4" y="19"/>
                    </a:lnTo>
                    <a:lnTo>
                      <a:pt x="10" y="19"/>
                    </a:lnTo>
                    <a:lnTo>
                      <a:pt x="21" y="25"/>
                    </a:lnTo>
                    <a:lnTo>
                      <a:pt x="27" y="21"/>
                    </a:lnTo>
                    <a:lnTo>
                      <a:pt x="22" y="14"/>
                    </a:lnTo>
                    <a:lnTo>
                      <a:pt x="21" y="8"/>
                    </a:lnTo>
                    <a:lnTo>
                      <a:pt x="9" y="6"/>
                    </a:lnTo>
                    <a:lnTo>
                      <a:pt x="7"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5" name="Freeform 174">
                <a:extLst>
                  <a:ext uri="{FF2B5EF4-FFF2-40B4-BE49-F238E27FC236}">
                    <a16:creationId xmlns:a16="http://schemas.microsoft.com/office/drawing/2014/main" id="{5E4E02A0-D0E3-5682-F6BD-6F86EF843142}"/>
                  </a:ext>
                </a:extLst>
              </p:cNvPr>
              <p:cNvSpPr>
                <a:spLocks/>
              </p:cNvSpPr>
              <p:nvPr/>
            </p:nvSpPr>
            <p:spPr bwMode="auto">
              <a:xfrm>
                <a:off x="1424" y="2898"/>
                <a:ext cx="8" cy="7"/>
              </a:xfrm>
              <a:custGeom>
                <a:avLst/>
                <a:gdLst>
                  <a:gd name="T0" fmla="*/ 0 w 21"/>
                  <a:gd name="T1" fmla="*/ 0 h 18"/>
                  <a:gd name="T2" fmla="*/ 0 w 21"/>
                  <a:gd name="T3" fmla="*/ 0 h 18"/>
                  <a:gd name="T4" fmla="*/ 8 w 21"/>
                  <a:gd name="T5" fmla="*/ 15 h 18"/>
                  <a:gd name="T6" fmla="*/ 15 w 21"/>
                  <a:gd name="T7" fmla="*/ 16 h 18"/>
                  <a:gd name="T8" fmla="*/ 21 w 21"/>
                  <a:gd name="T9" fmla="*/ 18 h 18"/>
                  <a:gd name="T10" fmla="*/ 21 w 21"/>
                  <a:gd name="T11" fmla="*/ 12 h 18"/>
                  <a:gd name="T12" fmla="*/ 18 w 21"/>
                  <a:gd name="T13" fmla="*/ 6 h 18"/>
                  <a:gd name="T14" fmla="*/ 0 w 21"/>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8">
                    <a:moveTo>
                      <a:pt x="0" y="0"/>
                    </a:moveTo>
                    <a:lnTo>
                      <a:pt x="0" y="0"/>
                    </a:lnTo>
                    <a:lnTo>
                      <a:pt x="8" y="15"/>
                    </a:lnTo>
                    <a:lnTo>
                      <a:pt x="15" y="16"/>
                    </a:lnTo>
                    <a:lnTo>
                      <a:pt x="21" y="18"/>
                    </a:lnTo>
                    <a:lnTo>
                      <a:pt x="21" y="12"/>
                    </a:lnTo>
                    <a:lnTo>
                      <a:pt x="18" y="6"/>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6" name="Freeform 175">
                <a:extLst>
                  <a:ext uri="{FF2B5EF4-FFF2-40B4-BE49-F238E27FC236}">
                    <a16:creationId xmlns:a16="http://schemas.microsoft.com/office/drawing/2014/main" id="{DEA3448A-3702-AB01-ADB0-0FCDAA2DCEA7}"/>
                  </a:ext>
                </a:extLst>
              </p:cNvPr>
              <p:cNvSpPr>
                <a:spLocks/>
              </p:cNvSpPr>
              <p:nvPr/>
            </p:nvSpPr>
            <p:spPr bwMode="auto">
              <a:xfrm>
                <a:off x="1426" y="2932"/>
                <a:ext cx="12" cy="12"/>
              </a:xfrm>
              <a:custGeom>
                <a:avLst/>
                <a:gdLst>
                  <a:gd name="T0" fmla="*/ 1 w 31"/>
                  <a:gd name="T1" fmla="*/ 0 h 30"/>
                  <a:gd name="T2" fmla="*/ 1 w 31"/>
                  <a:gd name="T3" fmla="*/ 0 h 30"/>
                  <a:gd name="T4" fmla="*/ 0 w 31"/>
                  <a:gd name="T5" fmla="*/ 1 h 30"/>
                  <a:gd name="T6" fmla="*/ 2 w 31"/>
                  <a:gd name="T7" fmla="*/ 12 h 30"/>
                  <a:gd name="T8" fmla="*/ 7 w 31"/>
                  <a:gd name="T9" fmla="*/ 18 h 30"/>
                  <a:gd name="T10" fmla="*/ 24 w 31"/>
                  <a:gd name="T11" fmla="*/ 30 h 30"/>
                  <a:gd name="T12" fmla="*/ 31 w 31"/>
                  <a:gd name="T13" fmla="*/ 29 h 30"/>
                  <a:gd name="T14" fmla="*/ 27 w 31"/>
                  <a:gd name="T15" fmla="*/ 23 h 30"/>
                  <a:gd name="T16" fmla="*/ 15 w 31"/>
                  <a:gd name="T17" fmla="*/ 16 h 30"/>
                  <a:gd name="T18" fmla="*/ 11 w 31"/>
                  <a:gd name="T19" fmla="*/ 9 h 30"/>
                  <a:gd name="T20" fmla="*/ 5 w 31"/>
                  <a:gd name="T21" fmla="*/ 6 h 30"/>
                  <a:gd name="T22" fmla="*/ 1 w 31"/>
                  <a:gd name="T2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0">
                    <a:moveTo>
                      <a:pt x="1" y="0"/>
                    </a:moveTo>
                    <a:lnTo>
                      <a:pt x="1" y="0"/>
                    </a:lnTo>
                    <a:lnTo>
                      <a:pt x="0" y="1"/>
                    </a:lnTo>
                    <a:lnTo>
                      <a:pt x="2" y="12"/>
                    </a:lnTo>
                    <a:lnTo>
                      <a:pt x="7" y="18"/>
                    </a:lnTo>
                    <a:lnTo>
                      <a:pt x="24" y="30"/>
                    </a:lnTo>
                    <a:lnTo>
                      <a:pt x="31" y="29"/>
                    </a:lnTo>
                    <a:lnTo>
                      <a:pt x="27" y="23"/>
                    </a:lnTo>
                    <a:lnTo>
                      <a:pt x="15" y="16"/>
                    </a:lnTo>
                    <a:lnTo>
                      <a:pt x="11" y="9"/>
                    </a:lnTo>
                    <a:lnTo>
                      <a:pt x="5" y="6"/>
                    </a:lnTo>
                    <a:lnTo>
                      <a:pt x="1"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7" name="Freeform 176">
                <a:extLst>
                  <a:ext uri="{FF2B5EF4-FFF2-40B4-BE49-F238E27FC236}">
                    <a16:creationId xmlns:a16="http://schemas.microsoft.com/office/drawing/2014/main" id="{A64C0931-047D-22D0-B016-8DA9DFA970AB}"/>
                  </a:ext>
                </a:extLst>
              </p:cNvPr>
              <p:cNvSpPr>
                <a:spLocks/>
              </p:cNvSpPr>
              <p:nvPr/>
            </p:nvSpPr>
            <p:spPr bwMode="auto">
              <a:xfrm>
                <a:off x="1431" y="2932"/>
                <a:ext cx="3" cy="4"/>
              </a:xfrm>
              <a:custGeom>
                <a:avLst/>
                <a:gdLst>
                  <a:gd name="T0" fmla="*/ 0 w 9"/>
                  <a:gd name="T1" fmla="*/ 4 h 10"/>
                  <a:gd name="T2" fmla="*/ 0 w 9"/>
                  <a:gd name="T3" fmla="*/ 4 h 10"/>
                  <a:gd name="T4" fmla="*/ 3 w 9"/>
                  <a:gd name="T5" fmla="*/ 10 h 10"/>
                  <a:gd name="T6" fmla="*/ 9 w 9"/>
                  <a:gd name="T7" fmla="*/ 9 h 10"/>
                  <a:gd name="T8" fmla="*/ 6 w 9"/>
                  <a:gd name="T9" fmla="*/ 3 h 10"/>
                  <a:gd name="T10" fmla="*/ 0 w 9"/>
                  <a:gd name="T11" fmla="*/ 0 h 10"/>
                  <a:gd name="T12" fmla="*/ 0 w 9"/>
                  <a:gd name="T13" fmla="*/ 4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0" y="4"/>
                    </a:moveTo>
                    <a:lnTo>
                      <a:pt x="0" y="4"/>
                    </a:lnTo>
                    <a:lnTo>
                      <a:pt x="3" y="10"/>
                    </a:lnTo>
                    <a:lnTo>
                      <a:pt x="9" y="9"/>
                    </a:lnTo>
                    <a:lnTo>
                      <a:pt x="6" y="3"/>
                    </a:lnTo>
                    <a:lnTo>
                      <a:pt x="0" y="0"/>
                    </a:lnTo>
                    <a:lnTo>
                      <a:pt x="0" y="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8" name="Freeform 177">
                <a:extLst>
                  <a:ext uri="{FF2B5EF4-FFF2-40B4-BE49-F238E27FC236}">
                    <a16:creationId xmlns:a16="http://schemas.microsoft.com/office/drawing/2014/main" id="{4180B958-D7DB-4F7F-3D2B-26C34C63ED45}"/>
                  </a:ext>
                </a:extLst>
              </p:cNvPr>
              <p:cNvSpPr>
                <a:spLocks/>
              </p:cNvSpPr>
              <p:nvPr/>
            </p:nvSpPr>
            <p:spPr bwMode="auto">
              <a:xfrm>
                <a:off x="1435" y="2938"/>
                <a:ext cx="3" cy="2"/>
              </a:xfrm>
              <a:custGeom>
                <a:avLst/>
                <a:gdLst>
                  <a:gd name="T0" fmla="*/ 1 w 7"/>
                  <a:gd name="T1" fmla="*/ 6 h 7"/>
                  <a:gd name="T2" fmla="*/ 1 w 7"/>
                  <a:gd name="T3" fmla="*/ 6 h 7"/>
                  <a:gd name="T4" fmla="*/ 7 w 7"/>
                  <a:gd name="T5" fmla="*/ 7 h 7"/>
                  <a:gd name="T6" fmla="*/ 5 w 7"/>
                  <a:gd name="T7" fmla="*/ 1 h 7"/>
                  <a:gd name="T8" fmla="*/ 0 w 7"/>
                  <a:gd name="T9" fmla="*/ 0 h 7"/>
                  <a:gd name="T10" fmla="*/ 1 w 7"/>
                  <a:gd name="T11" fmla="*/ 6 h 7"/>
                </a:gdLst>
                <a:ahLst/>
                <a:cxnLst>
                  <a:cxn ang="0">
                    <a:pos x="T0" y="T1"/>
                  </a:cxn>
                  <a:cxn ang="0">
                    <a:pos x="T2" y="T3"/>
                  </a:cxn>
                  <a:cxn ang="0">
                    <a:pos x="T4" y="T5"/>
                  </a:cxn>
                  <a:cxn ang="0">
                    <a:pos x="T6" y="T7"/>
                  </a:cxn>
                  <a:cxn ang="0">
                    <a:pos x="T8" y="T9"/>
                  </a:cxn>
                  <a:cxn ang="0">
                    <a:pos x="T10" y="T11"/>
                  </a:cxn>
                </a:cxnLst>
                <a:rect l="0" t="0" r="r" b="b"/>
                <a:pathLst>
                  <a:path w="7" h="7">
                    <a:moveTo>
                      <a:pt x="1" y="6"/>
                    </a:moveTo>
                    <a:lnTo>
                      <a:pt x="1" y="6"/>
                    </a:lnTo>
                    <a:lnTo>
                      <a:pt x="7" y="7"/>
                    </a:lnTo>
                    <a:lnTo>
                      <a:pt x="5" y="1"/>
                    </a:lnTo>
                    <a:lnTo>
                      <a:pt x="0" y="0"/>
                    </a:lnTo>
                    <a:lnTo>
                      <a:pt x="1"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9" name="Freeform 178">
                <a:extLst>
                  <a:ext uri="{FF2B5EF4-FFF2-40B4-BE49-F238E27FC236}">
                    <a16:creationId xmlns:a16="http://schemas.microsoft.com/office/drawing/2014/main" id="{EDC4D0AC-9ADE-E241-65F6-F926E9B4526E}"/>
                  </a:ext>
                </a:extLst>
              </p:cNvPr>
              <p:cNvSpPr>
                <a:spLocks/>
              </p:cNvSpPr>
              <p:nvPr/>
            </p:nvSpPr>
            <p:spPr bwMode="auto">
              <a:xfrm>
                <a:off x="1440" y="2905"/>
                <a:ext cx="15" cy="17"/>
              </a:xfrm>
              <a:custGeom>
                <a:avLst/>
                <a:gdLst>
                  <a:gd name="T0" fmla="*/ 16 w 37"/>
                  <a:gd name="T1" fmla="*/ 44 h 44"/>
                  <a:gd name="T2" fmla="*/ 16 w 37"/>
                  <a:gd name="T3" fmla="*/ 44 h 44"/>
                  <a:gd name="T4" fmla="*/ 19 w 37"/>
                  <a:gd name="T5" fmla="*/ 38 h 44"/>
                  <a:gd name="T6" fmla="*/ 14 w 37"/>
                  <a:gd name="T7" fmla="*/ 32 h 44"/>
                  <a:gd name="T8" fmla="*/ 20 w 37"/>
                  <a:gd name="T9" fmla="*/ 37 h 44"/>
                  <a:gd name="T10" fmla="*/ 22 w 37"/>
                  <a:gd name="T11" fmla="*/ 30 h 44"/>
                  <a:gd name="T12" fmla="*/ 18 w 37"/>
                  <a:gd name="T13" fmla="*/ 25 h 44"/>
                  <a:gd name="T14" fmla="*/ 23 w 37"/>
                  <a:gd name="T15" fmla="*/ 30 h 44"/>
                  <a:gd name="T16" fmla="*/ 23 w 37"/>
                  <a:gd name="T17" fmla="*/ 36 h 44"/>
                  <a:gd name="T18" fmla="*/ 22 w 37"/>
                  <a:gd name="T19" fmla="*/ 42 h 44"/>
                  <a:gd name="T20" fmla="*/ 28 w 37"/>
                  <a:gd name="T21" fmla="*/ 42 h 44"/>
                  <a:gd name="T22" fmla="*/ 26 w 37"/>
                  <a:gd name="T23" fmla="*/ 36 h 44"/>
                  <a:gd name="T24" fmla="*/ 30 w 37"/>
                  <a:gd name="T25" fmla="*/ 43 h 44"/>
                  <a:gd name="T26" fmla="*/ 36 w 37"/>
                  <a:gd name="T27" fmla="*/ 44 h 44"/>
                  <a:gd name="T28" fmla="*/ 37 w 37"/>
                  <a:gd name="T29" fmla="*/ 39 h 44"/>
                  <a:gd name="T30" fmla="*/ 35 w 37"/>
                  <a:gd name="T31" fmla="*/ 26 h 44"/>
                  <a:gd name="T32" fmla="*/ 32 w 37"/>
                  <a:gd name="T33" fmla="*/ 21 h 44"/>
                  <a:gd name="T34" fmla="*/ 31 w 37"/>
                  <a:gd name="T35" fmla="*/ 15 h 44"/>
                  <a:gd name="T36" fmla="*/ 19 w 37"/>
                  <a:gd name="T37" fmla="*/ 3 h 44"/>
                  <a:gd name="T38" fmla="*/ 13 w 37"/>
                  <a:gd name="T39" fmla="*/ 0 h 44"/>
                  <a:gd name="T40" fmla="*/ 7 w 37"/>
                  <a:gd name="T41" fmla="*/ 0 h 44"/>
                  <a:gd name="T42" fmla="*/ 2 w 37"/>
                  <a:gd name="T43" fmla="*/ 6 h 44"/>
                  <a:gd name="T44" fmla="*/ 0 w 37"/>
                  <a:gd name="T45" fmla="*/ 12 h 44"/>
                  <a:gd name="T46" fmla="*/ 6 w 37"/>
                  <a:gd name="T47" fmla="*/ 12 h 44"/>
                  <a:gd name="T48" fmla="*/ 1 w 37"/>
                  <a:gd name="T49" fmla="*/ 19 h 44"/>
                  <a:gd name="T50" fmla="*/ 7 w 37"/>
                  <a:gd name="T51" fmla="*/ 17 h 44"/>
                  <a:gd name="T52" fmla="*/ 3 w 37"/>
                  <a:gd name="T53" fmla="*/ 23 h 44"/>
                  <a:gd name="T54" fmla="*/ 8 w 37"/>
                  <a:gd name="T55" fmla="*/ 29 h 44"/>
                  <a:gd name="T56" fmla="*/ 6 w 37"/>
                  <a:gd name="T57" fmla="*/ 34 h 44"/>
                  <a:gd name="T58" fmla="*/ 7 w 37"/>
                  <a:gd name="T59" fmla="*/ 40 h 44"/>
                  <a:gd name="T60" fmla="*/ 12 w 37"/>
                  <a:gd name="T61" fmla="*/ 43 h 44"/>
                  <a:gd name="T62" fmla="*/ 16 w 37"/>
                  <a:gd name="T6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 h="44">
                    <a:moveTo>
                      <a:pt x="16" y="44"/>
                    </a:moveTo>
                    <a:lnTo>
                      <a:pt x="16" y="44"/>
                    </a:lnTo>
                    <a:lnTo>
                      <a:pt x="19" y="38"/>
                    </a:lnTo>
                    <a:lnTo>
                      <a:pt x="14" y="32"/>
                    </a:lnTo>
                    <a:lnTo>
                      <a:pt x="20" y="37"/>
                    </a:lnTo>
                    <a:lnTo>
                      <a:pt x="22" y="30"/>
                    </a:lnTo>
                    <a:lnTo>
                      <a:pt x="18" y="25"/>
                    </a:lnTo>
                    <a:lnTo>
                      <a:pt x="23" y="30"/>
                    </a:lnTo>
                    <a:lnTo>
                      <a:pt x="23" y="36"/>
                    </a:lnTo>
                    <a:lnTo>
                      <a:pt x="22" y="42"/>
                    </a:lnTo>
                    <a:lnTo>
                      <a:pt x="28" y="42"/>
                    </a:lnTo>
                    <a:lnTo>
                      <a:pt x="26" y="36"/>
                    </a:lnTo>
                    <a:lnTo>
                      <a:pt x="30" y="43"/>
                    </a:lnTo>
                    <a:lnTo>
                      <a:pt x="36" y="44"/>
                    </a:lnTo>
                    <a:lnTo>
                      <a:pt x="37" y="39"/>
                    </a:lnTo>
                    <a:lnTo>
                      <a:pt x="35" y="26"/>
                    </a:lnTo>
                    <a:lnTo>
                      <a:pt x="32" y="21"/>
                    </a:lnTo>
                    <a:lnTo>
                      <a:pt x="31" y="15"/>
                    </a:lnTo>
                    <a:lnTo>
                      <a:pt x="19" y="3"/>
                    </a:lnTo>
                    <a:lnTo>
                      <a:pt x="13" y="0"/>
                    </a:lnTo>
                    <a:lnTo>
                      <a:pt x="7" y="0"/>
                    </a:lnTo>
                    <a:lnTo>
                      <a:pt x="2" y="6"/>
                    </a:lnTo>
                    <a:lnTo>
                      <a:pt x="0" y="12"/>
                    </a:lnTo>
                    <a:lnTo>
                      <a:pt x="6" y="12"/>
                    </a:lnTo>
                    <a:lnTo>
                      <a:pt x="1" y="19"/>
                    </a:lnTo>
                    <a:lnTo>
                      <a:pt x="7" y="17"/>
                    </a:lnTo>
                    <a:lnTo>
                      <a:pt x="3" y="23"/>
                    </a:lnTo>
                    <a:lnTo>
                      <a:pt x="8" y="29"/>
                    </a:lnTo>
                    <a:lnTo>
                      <a:pt x="6" y="34"/>
                    </a:lnTo>
                    <a:lnTo>
                      <a:pt x="7" y="40"/>
                    </a:lnTo>
                    <a:lnTo>
                      <a:pt x="12" y="43"/>
                    </a:lnTo>
                    <a:lnTo>
                      <a:pt x="16" y="4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0" name="Freeform 179">
                <a:extLst>
                  <a:ext uri="{FF2B5EF4-FFF2-40B4-BE49-F238E27FC236}">
                    <a16:creationId xmlns:a16="http://schemas.microsoft.com/office/drawing/2014/main" id="{D255FBF0-6AA2-3F95-A889-DDF01EB33A66}"/>
                  </a:ext>
                </a:extLst>
              </p:cNvPr>
              <p:cNvSpPr>
                <a:spLocks/>
              </p:cNvSpPr>
              <p:nvPr/>
            </p:nvSpPr>
            <p:spPr bwMode="auto">
              <a:xfrm>
                <a:off x="1442" y="2920"/>
                <a:ext cx="4" cy="6"/>
              </a:xfrm>
              <a:custGeom>
                <a:avLst/>
                <a:gdLst>
                  <a:gd name="T0" fmla="*/ 2 w 11"/>
                  <a:gd name="T1" fmla="*/ 6 h 14"/>
                  <a:gd name="T2" fmla="*/ 2 w 11"/>
                  <a:gd name="T3" fmla="*/ 6 h 14"/>
                  <a:gd name="T4" fmla="*/ 5 w 11"/>
                  <a:gd name="T5" fmla="*/ 11 h 14"/>
                  <a:gd name="T6" fmla="*/ 11 w 11"/>
                  <a:gd name="T7" fmla="*/ 14 h 14"/>
                  <a:gd name="T8" fmla="*/ 11 w 11"/>
                  <a:gd name="T9" fmla="*/ 9 h 14"/>
                  <a:gd name="T10" fmla="*/ 6 w 11"/>
                  <a:gd name="T11" fmla="*/ 3 h 14"/>
                  <a:gd name="T12" fmla="*/ 0 w 11"/>
                  <a:gd name="T13" fmla="*/ 0 h 14"/>
                  <a:gd name="T14" fmla="*/ 2 w 11"/>
                  <a:gd name="T15" fmla="*/ 6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4">
                    <a:moveTo>
                      <a:pt x="2" y="6"/>
                    </a:moveTo>
                    <a:lnTo>
                      <a:pt x="2" y="6"/>
                    </a:lnTo>
                    <a:lnTo>
                      <a:pt x="5" y="11"/>
                    </a:lnTo>
                    <a:lnTo>
                      <a:pt x="11" y="14"/>
                    </a:lnTo>
                    <a:lnTo>
                      <a:pt x="11" y="9"/>
                    </a:lnTo>
                    <a:lnTo>
                      <a:pt x="6" y="3"/>
                    </a:lnTo>
                    <a:lnTo>
                      <a:pt x="0" y="0"/>
                    </a:lnTo>
                    <a:lnTo>
                      <a:pt x="2"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1" name="Freeform 180">
                <a:extLst>
                  <a:ext uri="{FF2B5EF4-FFF2-40B4-BE49-F238E27FC236}">
                    <a16:creationId xmlns:a16="http://schemas.microsoft.com/office/drawing/2014/main" id="{464E0D94-E7F0-8609-B838-A05B0A36BAA9}"/>
                  </a:ext>
                </a:extLst>
              </p:cNvPr>
              <p:cNvSpPr>
                <a:spLocks/>
              </p:cNvSpPr>
              <p:nvPr/>
            </p:nvSpPr>
            <p:spPr bwMode="auto">
              <a:xfrm>
                <a:off x="1448" y="2923"/>
                <a:ext cx="5" cy="4"/>
              </a:xfrm>
              <a:custGeom>
                <a:avLst/>
                <a:gdLst>
                  <a:gd name="T0" fmla="*/ 2 w 14"/>
                  <a:gd name="T1" fmla="*/ 5 h 11"/>
                  <a:gd name="T2" fmla="*/ 2 w 14"/>
                  <a:gd name="T3" fmla="*/ 5 h 11"/>
                  <a:gd name="T4" fmla="*/ 8 w 14"/>
                  <a:gd name="T5" fmla="*/ 11 h 11"/>
                  <a:gd name="T6" fmla="*/ 14 w 14"/>
                  <a:gd name="T7" fmla="*/ 10 h 11"/>
                  <a:gd name="T8" fmla="*/ 10 w 14"/>
                  <a:gd name="T9" fmla="*/ 3 h 11"/>
                  <a:gd name="T10" fmla="*/ 4 w 14"/>
                  <a:gd name="T11" fmla="*/ 0 h 11"/>
                  <a:gd name="T12" fmla="*/ 0 w 14"/>
                  <a:gd name="T13" fmla="*/ 0 h 11"/>
                  <a:gd name="T14" fmla="*/ 2 w 14"/>
                  <a:gd name="T15" fmla="*/ 5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1">
                    <a:moveTo>
                      <a:pt x="2" y="5"/>
                    </a:moveTo>
                    <a:lnTo>
                      <a:pt x="2" y="5"/>
                    </a:lnTo>
                    <a:lnTo>
                      <a:pt x="8" y="11"/>
                    </a:lnTo>
                    <a:lnTo>
                      <a:pt x="14" y="10"/>
                    </a:lnTo>
                    <a:lnTo>
                      <a:pt x="10" y="3"/>
                    </a:lnTo>
                    <a:lnTo>
                      <a:pt x="4" y="0"/>
                    </a:lnTo>
                    <a:lnTo>
                      <a:pt x="0" y="0"/>
                    </a:lnTo>
                    <a:lnTo>
                      <a:pt x="2"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2" name="Freeform 181">
                <a:extLst>
                  <a:ext uri="{FF2B5EF4-FFF2-40B4-BE49-F238E27FC236}">
                    <a16:creationId xmlns:a16="http://schemas.microsoft.com/office/drawing/2014/main" id="{3DD00E87-4277-5E4D-2C7A-4A113F71DF27}"/>
                  </a:ext>
                </a:extLst>
              </p:cNvPr>
              <p:cNvSpPr>
                <a:spLocks/>
              </p:cNvSpPr>
              <p:nvPr/>
            </p:nvSpPr>
            <p:spPr bwMode="auto">
              <a:xfrm>
                <a:off x="1454" y="2927"/>
                <a:ext cx="2" cy="4"/>
              </a:xfrm>
              <a:custGeom>
                <a:avLst/>
                <a:gdLst>
                  <a:gd name="T0" fmla="*/ 0 w 6"/>
                  <a:gd name="T1" fmla="*/ 3 h 9"/>
                  <a:gd name="T2" fmla="*/ 0 w 6"/>
                  <a:gd name="T3" fmla="*/ 3 h 9"/>
                  <a:gd name="T4" fmla="*/ 0 w 6"/>
                  <a:gd name="T5" fmla="*/ 9 h 9"/>
                  <a:gd name="T6" fmla="*/ 6 w 6"/>
                  <a:gd name="T7" fmla="*/ 6 h 9"/>
                  <a:gd name="T8" fmla="*/ 3 w 6"/>
                  <a:gd name="T9" fmla="*/ 0 h 9"/>
                  <a:gd name="T10" fmla="*/ 0 w 6"/>
                  <a:gd name="T11" fmla="*/ 3 h 9"/>
                </a:gdLst>
                <a:ahLst/>
                <a:cxnLst>
                  <a:cxn ang="0">
                    <a:pos x="T0" y="T1"/>
                  </a:cxn>
                  <a:cxn ang="0">
                    <a:pos x="T2" y="T3"/>
                  </a:cxn>
                  <a:cxn ang="0">
                    <a:pos x="T4" y="T5"/>
                  </a:cxn>
                  <a:cxn ang="0">
                    <a:pos x="T6" y="T7"/>
                  </a:cxn>
                  <a:cxn ang="0">
                    <a:pos x="T8" y="T9"/>
                  </a:cxn>
                  <a:cxn ang="0">
                    <a:pos x="T10" y="T11"/>
                  </a:cxn>
                </a:cxnLst>
                <a:rect l="0" t="0" r="r" b="b"/>
                <a:pathLst>
                  <a:path w="6" h="9">
                    <a:moveTo>
                      <a:pt x="0" y="3"/>
                    </a:moveTo>
                    <a:lnTo>
                      <a:pt x="0" y="3"/>
                    </a:lnTo>
                    <a:lnTo>
                      <a:pt x="0" y="9"/>
                    </a:lnTo>
                    <a:lnTo>
                      <a:pt x="6" y="6"/>
                    </a:lnTo>
                    <a:lnTo>
                      <a:pt x="3" y="0"/>
                    </a:lnTo>
                    <a:lnTo>
                      <a:pt x="0"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3" name="Freeform 182">
                <a:extLst>
                  <a:ext uri="{FF2B5EF4-FFF2-40B4-BE49-F238E27FC236}">
                    <a16:creationId xmlns:a16="http://schemas.microsoft.com/office/drawing/2014/main" id="{C1197288-1A31-A259-3CF7-07946FCB43F8}"/>
                  </a:ext>
                </a:extLst>
              </p:cNvPr>
              <p:cNvSpPr>
                <a:spLocks/>
              </p:cNvSpPr>
              <p:nvPr/>
            </p:nvSpPr>
            <p:spPr bwMode="auto">
              <a:xfrm>
                <a:off x="945" y="2729"/>
                <a:ext cx="2" cy="1"/>
              </a:xfrm>
              <a:custGeom>
                <a:avLst/>
                <a:gdLst>
                  <a:gd name="T0" fmla="*/ 3 w 7"/>
                  <a:gd name="T1" fmla="*/ 1 h 4"/>
                  <a:gd name="T2" fmla="*/ 3 w 7"/>
                  <a:gd name="T3" fmla="*/ 1 h 4"/>
                  <a:gd name="T4" fmla="*/ 0 w 7"/>
                  <a:gd name="T5" fmla="*/ 4 h 4"/>
                  <a:gd name="T6" fmla="*/ 7 w 7"/>
                  <a:gd name="T7" fmla="*/ 0 h 4"/>
                  <a:gd name="T8" fmla="*/ 3 w 7"/>
                  <a:gd name="T9" fmla="*/ 1 h 4"/>
                </a:gdLst>
                <a:ahLst/>
                <a:cxnLst>
                  <a:cxn ang="0">
                    <a:pos x="T0" y="T1"/>
                  </a:cxn>
                  <a:cxn ang="0">
                    <a:pos x="T2" y="T3"/>
                  </a:cxn>
                  <a:cxn ang="0">
                    <a:pos x="T4" y="T5"/>
                  </a:cxn>
                  <a:cxn ang="0">
                    <a:pos x="T6" y="T7"/>
                  </a:cxn>
                  <a:cxn ang="0">
                    <a:pos x="T8" y="T9"/>
                  </a:cxn>
                </a:cxnLst>
                <a:rect l="0" t="0" r="r" b="b"/>
                <a:pathLst>
                  <a:path w="7" h="4">
                    <a:moveTo>
                      <a:pt x="3" y="1"/>
                    </a:moveTo>
                    <a:lnTo>
                      <a:pt x="3" y="1"/>
                    </a:lnTo>
                    <a:lnTo>
                      <a:pt x="0" y="4"/>
                    </a:lnTo>
                    <a:lnTo>
                      <a:pt x="7" y="0"/>
                    </a:lnTo>
                    <a:lnTo>
                      <a:pt x="3"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4" name="Freeform 183">
                <a:extLst>
                  <a:ext uri="{FF2B5EF4-FFF2-40B4-BE49-F238E27FC236}">
                    <a16:creationId xmlns:a16="http://schemas.microsoft.com/office/drawing/2014/main" id="{C79DF079-4A79-AE83-AA7A-B00D88B47C93}"/>
                  </a:ext>
                </a:extLst>
              </p:cNvPr>
              <p:cNvSpPr>
                <a:spLocks/>
              </p:cNvSpPr>
              <p:nvPr/>
            </p:nvSpPr>
            <p:spPr bwMode="auto">
              <a:xfrm>
                <a:off x="944" y="2584"/>
                <a:ext cx="525" cy="440"/>
              </a:xfrm>
              <a:custGeom>
                <a:avLst/>
                <a:gdLst>
                  <a:gd name="T0" fmla="*/ 100 w 1364"/>
                  <a:gd name="T1" fmla="*/ 330 h 1141"/>
                  <a:gd name="T2" fmla="*/ 172 w 1364"/>
                  <a:gd name="T3" fmla="*/ 366 h 1141"/>
                  <a:gd name="T4" fmla="*/ 164 w 1364"/>
                  <a:gd name="T5" fmla="*/ 307 h 1141"/>
                  <a:gd name="T6" fmla="*/ 186 w 1364"/>
                  <a:gd name="T7" fmla="*/ 332 h 1141"/>
                  <a:gd name="T8" fmla="*/ 107 w 1364"/>
                  <a:gd name="T9" fmla="*/ 243 h 1141"/>
                  <a:gd name="T10" fmla="*/ 153 w 1364"/>
                  <a:gd name="T11" fmla="*/ 133 h 1141"/>
                  <a:gd name="T12" fmla="*/ 227 w 1364"/>
                  <a:gd name="T13" fmla="*/ 73 h 1141"/>
                  <a:gd name="T14" fmla="*/ 303 w 1364"/>
                  <a:gd name="T15" fmla="*/ 4 h 1141"/>
                  <a:gd name="T16" fmla="*/ 350 w 1364"/>
                  <a:gd name="T17" fmla="*/ 31 h 1141"/>
                  <a:gd name="T18" fmla="*/ 436 w 1364"/>
                  <a:gd name="T19" fmla="*/ 54 h 1141"/>
                  <a:gd name="T20" fmla="*/ 539 w 1364"/>
                  <a:gd name="T21" fmla="*/ 53 h 1141"/>
                  <a:gd name="T22" fmla="*/ 645 w 1364"/>
                  <a:gd name="T23" fmla="*/ 47 h 1141"/>
                  <a:gd name="T24" fmla="*/ 928 w 1364"/>
                  <a:gd name="T25" fmla="*/ 670 h 1141"/>
                  <a:gd name="T26" fmla="*/ 1065 w 1364"/>
                  <a:gd name="T27" fmla="*/ 649 h 1141"/>
                  <a:gd name="T28" fmla="*/ 1209 w 1364"/>
                  <a:gd name="T29" fmla="*/ 750 h 1141"/>
                  <a:gd name="T30" fmla="*/ 1329 w 1364"/>
                  <a:gd name="T31" fmla="*/ 804 h 1141"/>
                  <a:gd name="T32" fmla="*/ 1338 w 1364"/>
                  <a:gd name="T33" fmla="*/ 878 h 1141"/>
                  <a:gd name="T34" fmla="*/ 1291 w 1364"/>
                  <a:gd name="T35" fmla="*/ 832 h 1141"/>
                  <a:gd name="T36" fmla="*/ 1252 w 1364"/>
                  <a:gd name="T37" fmla="*/ 813 h 1141"/>
                  <a:gd name="T38" fmla="*/ 1186 w 1364"/>
                  <a:gd name="T39" fmla="*/ 775 h 1141"/>
                  <a:gd name="T40" fmla="*/ 1155 w 1364"/>
                  <a:gd name="T41" fmla="*/ 734 h 1141"/>
                  <a:gd name="T42" fmla="*/ 1099 w 1364"/>
                  <a:gd name="T43" fmla="*/ 706 h 1141"/>
                  <a:gd name="T44" fmla="*/ 1106 w 1364"/>
                  <a:gd name="T45" fmla="*/ 741 h 1141"/>
                  <a:gd name="T46" fmla="*/ 1025 w 1364"/>
                  <a:gd name="T47" fmla="*/ 714 h 1141"/>
                  <a:gd name="T48" fmla="*/ 1031 w 1364"/>
                  <a:gd name="T49" fmla="*/ 755 h 1141"/>
                  <a:gd name="T50" fmla="*/ 925 w 1364"/>
                  <a:gd name="T51" fmla="*/ 696 h 1141"/>
                  <a:gd name="T52" fmla="*/ 861 w 1364"/>
                  <a:gd name="T53" fmla="*/ 706 h 1141"/>
                  <a:gd name="T54" fmla="*/ 736 w 1364"/>
                  <a:gd name="T55" fmla="*/ 689 h 1141"/>
                  <a:gd name="T56" fmla="*/ 677 w 1364"/>
                  <a:gd name="T57" fmla="*/ 687 h 1141"/>
                  <a:gd name="T58" fmla="*/ 639 w 1364"/>
                  <a:gd name="T59" fmla="*/ 689 h 1141"/>
                  <a:gd name="T60" fmla="*/ 607 w 1364"/>
                  <a:gd name="T61" fmla="*/ 703 h 1141"/>
                  <a:gd name="T62" fmla="*/ 624 w 1364"/>
                  <a:gd name="T63" fmla="*/ 751 h 1141"/>
                  <a:gd name="T64" fmla="*/ 574 w 1364"/>
                  <a:gd name="T65" fmla="*/ 785 h 1141"/>
                  <a:gd name="T66" fmla="*/ 517 w 1364"/>
                  <a:gd name="T67" fmla="*/ 806 h 1141"/>
                  <a:gd name="T68" fmla="*/ 538 w 1364"/>
                  <a:gd name="T69" fmla="*/ 698 h 1141"/>
                  <a:gd name="T70" fmla="*/ 546 w 1364"/>
                  <a:gd name="T71" fmla="*/ 677 h 1141"/>
                  <a:gd name="T72" fmla="*/ 464 w 1364"/>
                  <a:gd name="T73" fmla="*/ 753 h 1141"/>
                  <a:gd name="T74" fmla="*/ 435 w 1364"/>
                  <a:gd name="T75" fmla="*/ 832 h 1141"/>
                  <a:gd name="T76" fmla="*/ 438 w 1364"/>
                  <a:gd name="T77" fmla="*/ 905 h 1141"/>
                  <a:gd name="T78" fmla="*/ 358 w 1364"/>
                  <a:gd name="T79" fmla="*/ 968 h 1141"/>
                  <a:gd name="T80" fmla="*/ 298 w 1364"/>
                  <a:gd name="T81" fmla="*/ 1030 h 1141"/>
                  <a:gd name="T82" fmla="*/ 241 w 1364"/>
                  <a:gd name="T83" fmla="*/ 1092 h 1141"/>
                  <a:gd name="T84" fmla="*/ 174 w 1364"/>
                  <a:gd name="T85" fmla="*/ 1093 h 1141"/>
                  <a:gd name="T86" fmla="*/ 114 w 1364"/>
                  <a:gd name="T87" fmla="*/ 1128 h 1141"/>
                  <a:gd name="T88" fmla="*/ 180 w 1364"/>
                  <a:gd name="T89" fmla="*/ 1063 h 1141"/>
                  <a:gd name="T90" fmla="*/ 259 w 1364"/>
                  <a:gd name="T91" fmla="*/ 1015 h 1141"/>
                  <a:gd name="T92" fmla="*/ 322 w 1364"/>
                  <a:gd name="T93" fmla="*/ 911 h 1141"/>
                  <a:gd name="T94" fmla="*/ 334 w 1364"/>
                  <a:gd name="T95" fmla="*/ 860 h 1141"/>
                  <a:gd name="T96" fmla="*/ 273 w 1364"/>
                  <a:gd name="T97" fmla="*/ 870 h 1141"/>
                  <a:gd name="T98" fmla="*/ 185 w 1364"/>
                  <a:gd name="T99" fmla="*/ 869 h 1141"/>
                  <a:gd name="T100" fmla="*/ 149 w 1364"/>
                  <a:gd name="T101" fmla="*/ 761 h 1141"/>
                  <a:gd name="T102" fmla="*/ 112 w 1364"/>
                  <a:gd name="T103" fmla="*/ 796 h 1141"/>
                  <a:gd name="T104" fmla="*/ 73 w 1364"/>
                  <a:gd name="T105" fmla="*/ 718 h 1141"/>
                  <a:gd name="T106" fmla="*/ 93 w 1364"/>
                  <a:gd name="T107" fmla="*/ 722 h 1141"/>
                  <a:gd name="T108" fmla="*/ 53 w 1364"/>
                  <a:gd name="T109" fmla="*/ 700 h 1141"/>
                  <a:gd name="T110" fmla="*/ 65 w 1364"/>
                  <a:gd name="T111" fmla="*/ 609 h 1141"/>
                  <a:gd name="T112" fmla="*/ 95 w 1364"/>
                  <a:gd name="T113" fmla="*/ 574 h 1141"/>
                  <a:gd name="T114" fmla="*/ 196 w 1364"/>
                  <a:gd name="T115" fmla="*/ 541 h 1141"/>
                  <a:gd name="T116" fmla="*/ 179 w 1364"/>
                  <a:gd name="T117" fmla="*/ 452 h 1141"/>
                  <a:gd name="T118" fmla="*/ 42 w 1364"/>
                  <a:gd name="T119" fmla="*/ 456 h 1141"/>
                  <a:gd name="T120" fmla="*/ 22 w 1364"/>
                  <a:gd name="T121" fmla="*/ 401 h 1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4" h="1141">
                    <a:moveTo>
                      <a:pt x="2" y="379"/>
                    </a:moveTo>
                    <a:lnTo>
                      <a:pt x="2" y="379"/>
                    </a:lnTo>
                    <a:lnTo>
                      <a:pt x="9" y="380"/>
                    </a:lnTo>
                    <a:lnTo>
                      <a:pt x="15" y="378"/>
                    </a:lnTo>
                    <a:lnTo>
                      <a:pt x="17" y="373"/>
                    </a:lnTo>
                    <a:lnTo>
                      <a:pt x="23" y="368"/>
                    </a:lnTo>
                    <a:lnTo>
                      <a:pt x="29" y="370"/>
                    </a:lnTo>
                    <a:lnTo>
                      <a:pt x="35" y="367"/>
                    </a:lnTo>
                    <a:lnTo>
                      <a:pt x="37" y="362"/>
                    </a:lnTo>
                    <a:lnTo>
                      <a:pt x="55" y="351"/>
                    </a:lnTo>
                    <a:lnTo>
                      <a:pt x="67" y="356"/>
                    </a:lnTo>
                    <a:lnTo>
                      <a:pt x="73" y="356"/>
                    </a:lnTo>
                    <a:lnTo>
                      <a:pt x="71" y="351"/>
                    </a:lnTo>
                    <a:lnTo>
                      <a:pt x="69" y="344"/>
                    </a:lnTo>
                    <a:lnTo>
                      <a:pt x="74" y="340"/>
                    </a:lnTo>
                    <a:lnTo>
                      <a:pt x="80" y="337"/>
                    </a:lnTo>
                    <a:lnTo>
                      <a:pt x="92" y="337"/>
                    </a:lnTo>
                    <a:lnTo>
                      <a:pt x="94" y="334"/>
                    </a:lnTo>
                    <a:lnTo>
                      <a:pt x="100" y="330"/>
                    </a:lnTo>
                    <a:lnTo>
                      <a:pt x="106" y="327"/>
                    </a:lnTo>
                    <a:lnTo>
                      <a:pt x="111" y="326"/>
                    </a:lnTo>
                    <a:lnTo>
                      <a:pt x="124" y="326"/>
                    </a:lnTo>
                    <a:lnTo>
                      <a:pt x="129" y="329"/>
                    </a:lnTo>
                    <a:lnTo>
                      <a:pt x="124" y="328"/>
                    </a:lnTo>
                    <a:lnTo>
                      <a:pt x="127" y="334"/>
                    </a:lnTo>
                    <a:lnTo>
                      <a:pt x="123" y="340"/>
                    </a:lnTo>
                    <a:lnTo>
                      <a:pt x="121" y="352"/>
                    </a:lnTo>
                    <a:lnTo>
                      <a:pt x="114" y="354"/>
                    </a:lnTo>
                    <a:lnTo>
                      <a:pt x="120" y="354"/>
                    </a:lnTo>
                    <a:lnTo>
                      <a:pt x="123" y="360"/>
                    </a:lnTo>
                    <a:lnTo>
                      <a:pt x="128" y="364"/>
                    </a:lnTo>
                    <a:lnTo>
                      <a:pt x="135" y="363"/>
                    </a:lnTo>
                    <a:lnTo>
                      <a:pt x="140" y="365"/>
                    </a:lnTo>
                    <a:lnTo>
                      <a:pt x="152" y="362"/>
                    </a:lnTo>
                    <a:lnTo>
                      <a:pt x="154" y="369"/>
                    </a:lnTo>
                    <a:lnTo>
                      <a:pt x="160" y="366"/>
                    </a:lnTo>
                    <a:lnTo>
                      <a:pt x="166" y="367"/>
                    </a:lnTo>
                    <a:lnTo>
                      <a:pt x="172" y="366"/>
                    </a:lnTo>
                    <a:lnTo>
                      <a:pt x="176" y="372"/>
                    </a:lnTo>
                    <a:lnTo>
                      <a:pt x="181" y="366"/>
                    </a:lnTo>
                    <a:lnTo>
                      <a:pt x="180" y="366"/>
                    </a:lnTo>
                    <a:lnTo>
                      <a:pt x="184" y="359"/>
                    </a:lnTo>
                    <a:lnTo>
                      <a:pt x="186" y="354"/>
                    </a:lnTo>
                    <a:lnTo>
                      <a:pt x="191" y="352"/>
                    </a:lnTo>
                    <a:lnTo>
                      <a:pt x="197" y="355"/>
                    </a:lnTo>
                    <a:lnTo>
                      <a:pt x="198" y="361"/>
                    </a:lnTo>
                    <a:lnTo>
                      <a:pt x="202" y="355"/>
                    </a:lnTo>
                    <a:lnTo>
                      <a:pt x="199" y="349"/>
                    </a:lnTo>
                    <a:lnTo>
                      <a:pt x="187" y="343"/>
                    </a:lnTo>
                    <a:lnTo>
                      <a:pt x="182" y="343"/>
                    </a:lnTo>
                    <a:lnTo>
                      <a:pt x="177" y="349"/>
                    </a:lnTo>
                    <a:lnTo>
                      <a:pt x="178" y="337"/>
                    </a:lnTo>
                    <a:lnTo>
                      <a:pt x="176" y="331"/>
                    </a:lnTo>
                    <a:lnTo>
                      <a:pt x="172" y="326"/>
                    </a:lnTo>
                    <a:lnTo>
                      <a:pt x="160" y="314"/>
                    </a:lnTo>
                    <a:lnTo>
                      <a:pt x="158" y="308"/>
                    </a:lnTo>
                    <a:lnTo>
                      <a:pt x="164" y="307"/>
                    </a:lnTo>
                    <a:lnTo>
                      <a:pt x="171" y="312"/>
                    </a:lnTo>
                    <a:lnTo>
                      <a:pt x="175" y="318"/>
                    </a:lnTo>
                    <a:lnTo>
                      <a:pt x="173" y="324"/>
                    </a:lnTo>
                    <a:lnTo>
                      <a:pt x="176" y="330"/>
                    </a:lnTo>
                    <a:lnTo>
                      <a:pt x="180" y="336"/>
                    </a:lnTo>
                    <a:lnTo>
                      <a:pt x="186" y="340"/>
                    </a:lnTo>
                    <a:lnTo>
                      <a:pt x="192" y="338"/>
                    </a:lnTo>
                    <a:lnTo>
                      <a:pt x="198" y="337"/>
                    </a:lnTo>
                    <a:lnTo>
                      <a:pt x="204" y="343"/>
                    </a:lnTo>
                    <a:lnTo>
                      <a:pt x="210" y="345"/>
                    </a:lnTo>
                    <a:lnTo>
                      <a:pt x="223" y="344"/>
                    </a:lnTo>
                    <a:lnTo>
                      <a:pt x="223" y="338"/>
                    </a:lnTo>
                    <a:lnTo>
                      <a:pt x="222" y="332"/>
                    </a:lnTo>
                    <a:lnTo>
                      <a:pt x="216" y="328"/>
                    </a:lnTo>
                    <a:lnTo>
                      <a:pt x="210" y="330"/>
                    </a:lnTo>
                    <a:lnTo>
                      <a:pt x="204" y="325"/>
                    </a:lnTo>
                    <a:lnTo>
                      <a:pt x="198" y="326"/>
                    </a:lnTo>
                    <a:lnTo>
                      <a:pt x="193" y="334"/>
                    </a:lnTo>
                    <a:lnTo>
                      <a:pt x="186" y="332"/>
                    </a:lnTo>
                    <a:lnTo>
                      <a:pt x="179" y="323"/>
                    </a:lnTo>
                    <a:lnTo>
                      <a:pt x="179" y="315"/>
                    </a:lnTo>
                    <a:lnTo>
                      <a:pt x="183" y="305"/>
                    </a:lnTo>
                    <a:lnTo>
                      <a:pt x="181" y="299"/>
                    </a:lnTo>
                    <a:lnTo>
                      <a:pt x="175" y="299"/>
                    </a:lnTo>
                    <a:lnTo>
                      <a:pt x="169" y="301"/>
                    </a:lnTo>
                    <a:lnTo>
                      <a:pt x="168" y="297"/>
                    </a:lnTo>
                    <a:lnTo>
                      <a:pt x="164" y="290"/>
                    </a:lnTo>
                    <a:lnTo>
                      <a:pt x="163" y="297"/>
                    </a:lnTo>
                    <a:lnTo>
                      <a:pt x="157" y="298"/>
                    </a:lnTo>
                    <a:lnTo>
                      <a:pt x="145" y="297"/>
                    </a:lnTo>
                    <a:lnTo>
                      <a:pt x="133" y="293"/>
                    </a:lnTo>
                    <a:lnTo>
                      <a:pt x="128" y="287"/>
                    </a:lnTo>
                    <a:lnTo>
                      <a:pt x="128" y="275"/>
                    </a:lnTo>
                    <a:lnTo>
                      <a:pt x="124" y="263"/>
                    </a:lnTo>
                    <a:lnTo>
                      <a:pt x="121" y="257"/>
                    </a:lnTo>
                    <a:lnTo>
                      <a:pt x="115" y="252"/>
                    </a:lnTo>
                    <a:lnTo>
                      <a:pt x="110" y="246"/>
                    </a:lnTo>
                    <a:lnTo>
                      <a:pt x="107" y="243"/>
                    </a:lnTo>
                    <a:lnTo>
                      <a:pt x="91" y="226"/>
                    </a:lnTo>
                    <a:lnTo>
                      <a:pt x="85" y="221"/>
                    </a:lnTo>
                    <a:lnTo>
                      <a:pt x="80" y="220"/>
                    </a:lnTo>
                    <a:lnTo>
                      <a:pt x="70" y="208"/>
                    </a:lnTo>
                    <a:lnTo>
                      <a:pt x="65" y="203"/>
                    </a:lnTo>
                    <a:lnTo>
                      <a:pt x="59" y="202"/>
                    </a:lnTo>
                    <a:lnTo>
                      <a:pt x="61" y="200"/>
                    </a:lnTo>
                    <a:lnTo>
                      <a:pt x="63" y="200"/>
                    </a:lnTo>
                    <a:lnTo>
                      <a:pt x="69" y="194"/>
                    </a:lnTo>
                    <a:lnTo>
                      <a:pt x="71" y="188"/>
                    </a:lnTo>
                    <a:lnTo>
                      <a:pt x="74" y="171"/>
                    </a:lnTo>
                    <a:lnTo>
                      <a:pt x="80" y="167"/>
                    </a:lnTo>
                    <a:lnTo>
                      <a:pt x="92" y="169"/>
                    </a:lnTo>
                    <a:lnTo>
                      <a:pt x="121" y="167"/>
                    </a:lnTo>
                    <a:lnTo>
                      <a:pt x="127" y="164"/>
                    </a:lnTo>
                    <a:lnTo>
                      <a:pt x="133" y="161"/>
                    </a:lnTo>
                    <a:lnTo>
                      <a:pt x="139" y="156"/>
                    </a:lnTo>
                    <a:lnTo>
                      <a:pt x="147" y="144"/>
                    </a:lnTo>
                    <a:lnTo>
                      <a:pt x="153" y="133"/>
                    </a:lnTo>
                    <a:lnTo>
                      <a:pt x="156" y="120"/>
                    </a:lnTo>
                    <a:lnTo>
                      <a:pt x="156" y="119"/>
                    </a:lnTo>
                    <a:lnTo>
                      <a:pt x="160" y="109"/>
                    </a:lnTo>
                    <a:lnTo>
                      <a:pt x="170" y="97"/>
                    </a:lnTo>
                    <a:lnTo>
                      <a:pt x="170" y="96"/>
                    </a:lnTo>
                    <a:lnTo>
                      <a:pt x="182" y="78"/>
                    </a:lnTo>
                    <a:lnTo>
                      <a:pt x="188" y="78"/>
                    </a:lnTo>
                    <a:lnTo>
                      <a:pt x="187" y="81"/>
                    </a:lnTo>
                    <a:lnTo>
                      <a:pt x="182" y="83"/>
                    </a:lnTo>
                    <a:lnTo>
                      <a:pt x="187" y="83"/>
                    </a:lnTo>
                    <a:lnTo>
                      <a:pt x="193" y="80"/>
                    </a:lnTo>
                    <a:lnTo>
                      <a:pt x="200" y="79"/>
                    </a:lnTo>
                    <a:lnTo>
                      <a:pt x="201" y="78"/>
                    </a:lnTo>
                    <a:lnTo>
                      <a:pt x="211" y="72"/>
                    </a:lnTo>
                    <a:lnTo>
                      <a:pt x="223" y="60"/>
                    </a:lnTo>
                    <a:lnTo>
                      <a:pt x="229" y="57"/>
                    </a:lnTo>
                    <a:lnTo>
                      <a:pt x="230" y="57"/>
                    </a:lnTo>
                    <a:lnTo>
                      <a:pt x="230" y="68"/>
                    </a:lnTo>
                    <a:lnTo>
                      <a:pt x="227" y="73"/>
                    </a:lnTo>
                    <a:lnTo>
                      <a:pt x="230" y="72"/>
                    </a:lnTo>
                    <a:lnTo>
                      <a:pt x="233" y="79"/>
                    </a:lnTo>
                    <a:lnTo>
                      <a:pt x="233" y="67"/>
                    </a:lnTo>
                    <a:lnTo>
                      <a:pt x="245" y="61"/>
                    </a:lnTo>
                    <a:lnTo>
                      <a:pt x="239" y="62"/>
                    </a:lnTo>
                    <a:lnTo>
                      <a:pt x="233" y="60"/>
                    </a:lnTo>
                    <a:lnTo>
                      <a:pt x="230" y="54"/>
                    </a:lnTo>
                    <a:lnTo>
                      <a:pt x="230" y="51"/>
                    </a:lnTo>
                    <a:lnTo>
                      <a:pt x="241" y="40"/>
                    </a:lnTo>
                    <a:lnTo>
                      <a:pt x="247" y="38"/>
                    </a:lnTo>
                    <a:lnTo>
                      <a:pt x="244" y="43"/>
                    </a:lnTo>
                    <a:lnTo>
                      <a:pt x="247" y="49"/>
                    </a:lnTo>
                    <a:lnTo>
                      <a:pt x="253" y="43"/>
                    </a:lnTo>
                    <a:lnTo>
                      <a:pt x="259" y="43"/>
                    </a:lnTo>
                    <a:lnTo>
                      <a:pt x="277" y="39"/>
                    </a:lnTo>
                    <a:lnTo>
                      <a:pt x="288" y="28"/>
                    </a:lnTo>
                    <a:lnTo>
                      <a:pt x="293" y="22"/>
                    </a:lnTo>
                    <a:lnTo>
                      <a:pt x="296" y="16"/>
                    </a:lnTo>
                    <a:lnTo>
                      <a:pt x="303" y="4"/>
                    </a:lnTo>
                    <a:lnTo>
                      <a:pt x="310" y="0"/>
                    </a:lnTo>
                    <a:lnTo>
                      <a:pt x="307" y="6"/>
                    </a:lnTo>
                    <a:lnTo>
                      <a:pt x="313" y="9"/>
                    </a:lnTo>
                    <a:lnTo>
                      <a:pt x="317" y="14"/>
                    </a:lnTo>
                    <a:lnTo>
                      <a:pt x="324" y="12"/>
                    </a:lnTo>
                    <a:lnTo>
                      <a:pt x="329" y="15"/>
                    </a:lnTo>
                    <a:lnTo>
                      <a:pt x="329" y="21"/>
                    </a:lnTo>
                    <a:lnTo>
                      <a:pt x="325" y="27"/>
                    </a:lnTo>
                    <a:lnTo>
                      <a:pt x="318" y="29"/>
                    </a:lnTo>
                    <a:lnTo>
                      <a:pt x="317" y="32"/>
                    </a:lnTo>
                    <a:lnTo>
                      <a:pt x="322" y="38"/>
                    </a:lnTo>
                    <a:lnTo>
                      <a:pt x="328" y="37"/>
                    </a:lnTo>
                    <a:lnTo>
                      <a:pt x="335" y="25"/>
                    </a:lnTo>
                    <a:lnTo>
                      <a:pt x="336" y="19"/>
                    </a:lnTo>
                    <a:lnTo>
                      <a:pt x="343" y="24"/>
                    </a:lnTo>
                    <a:lnTo>
                      <a:pt x="343" y="18"/>
                    </a:lnTo>
                    <a:lnTo>
                      <a:pt x="349" y="20"/>
                    </a:lnTo>
                    <a:lnTo>
                      <a:pt x="352" y="25"/>
                    </a:lnTo>
                    <a:lnTo>
                      <a:pt x="350" y="31"/>
                    </a:lnTo>
                    <a:lnTo>
                      <a:pt x="356" y="35"/>
                    </a:lnTo>
                    <a:lnTo>
                      <a:pt x="361" y="37"/>
                    </a:lnTo>
                    <a:lnTo>
                      <a:pt x="374" y="29"/>
                    </a:lnTo>
                    <a:lnTo>
                      <a:pt x="380" y="29"/>
                    </a:lnTo>
                    <a:lnTo>
                      <a:pt x="386" y="26"/>
                    </a:lnTo>
                    <a:lnTo>
                      <a:pt x="392" y="29"/>
                    </a:lnTo>
                    <a:lnTo>
                      <a:pt x="397" y="31"/>
                    </a:lnTo>
                    <a:lnTo>
                      <a:pt x="404" y="28"/>
                    </a:lnTo>
                    <a:lnTo>
                      <a:pt x="405" y="34"/>
                    </a:lnTo>
                    <a:lnTo>
                      <a:pt x="402" y="40"/>
                    </a:lnTo>
                    <a:lnTo>
                      <a:pt x="408" y="46"/>
                    </a:lnTo>
                    <a:lnTo>
                      <a:pt x="402" y="47"/>
                    </a:lnTo>
                    <a:lnTo>
                      <a:pt x="408" y="49"/>
                    </a:lnTo>
                    <a:lnTo>
                      <a:pt x="414" y="47"/>
                    </a:lnTo>
                    <a:lnTo>
                      <a:pt x="419" y="47"/>
                    </a:lnTo>
                    <a:lnTo>
                      <a:pt x="417" y="53"/>
                    </a:lnTo>
                    <a:lnTo>
                      <a:pt x="429" y="55"/>
                    </a:lnTo>
                    <a:lnTo>
                      <a:pt x="435" y="58"/>
                    </a:lnTo>
                    <a:lnTo>
                      <a:pt x="436" y="54"/>
                    </a:lnTo>
                    <a:lnTo>
                      <a:pt x="440" y="51"/>
                    </a:lnTo>
                    <a:lnTo>
                      <a:pt x="445" y="50"/>
                    </a:lnTo>
                    <a:lnTo>
                      <a:pt x="451" y="49"/>
                    </a:lnTo>
                    <a:lnTo>
                      <a:pt x="453" y="51"/>
                    </a:lnTo>
                    <a:lnTo>
                      <a:pt x="459" y="50"/>
                    </a:lnTo>
                    <a:lnTo>
                      <a:pt x="464" y="44"/>
                    </a:lnTo>
                    <a:lnTo>
                      <a:pt x="470" y="43"/>
                    </a:lnTo>
                    <a:lnTo>
                      <a:pt x="476" y="44"/>
                    </a:lnTo>
                    <a:lnTo>
                      <a:pt x="481" y="43"/>
                    </a:lnTo>
                    <a:lnTo>
                      <a:pt x="486" y="44"/>
                    </a:lnTo>
                    <a:lnTo>
                      <a:pt x="494" y="47"/>
                    </a:lnTo>
                    <a:lnTo>
                      <a:pt x="499" y="52"/>
                    </a:lnTo>
                    <a:lnTo>
                      <a:pt x="505" y="49"/>
                    </a:lnTo>
                    <a:lnTo>
                      <a:pt x="508" y="50"/>
                    </a:lnTo>
                    <a:lnTo>
                      <a:pt x="513" y="50"/>
                    </a:lnTo>
                    <a:lnTo>
                      <a:pt x="516" y="53"/>
                    </a:lnTo>
                    <a:lnTo>
                      <a:pt x="521" y="56"/>
                    </a:lnTo>
                    <a:lnTo>
                      <a:pt x="533" y="56"/>
                    </a:lnTo>
                    <a:lnTo>
                      <a:pt x="539" y="53"/>
                    </a:lnTo>
                    <a:lnTo>
                      <a:pt x="545" y="52"/>
                    </a:lnTo>
                    <a:lnTo>
                      <a:pt x="551" y="51"/>
                    </a:lnTo>
                    <a:lnTo>
                      <a:pt x="557" y="52"/>
                    </a:lnTo>
                    <a:lnTo>
                      <a:pt x="563" y="51"/>
                    </a:lnTo>
                    <a:lnTo>
                      <a:pt x="569" y="56"/>
                    </a:lnTo>
                    <a:lnTo>
                      <a:pt x="575" y="57"/>
                    </a:lnTo>
                    <a:lnTo>
                      <a:pt x="576" y="58"/>
                    </a:lnTo>
                    <a:lnTo>
                      <a:pt x="585" y="58"/>
                    </a:lnTo>
                    <a:lnTo>
                      <a:pt x="592" y="57"/>
                    </a:lnTo>
                    <a:lnTo>
                      <a:pt x="600" y="50"/>
                    </a:lnTo>
                    <a:lnTo>
                      <a:pt x="605" y="51"/>
                    </a:lnTo>
                    <a:lnTo>
                      <a:pt x="605" y="46"/>
                    </a:lnTo>
                    <a:lnTo>
                      <a:pt x="611" y="43"/>
                    </a:lnTo>
                    <a:lnTo>
                      <a:pt x="617" y="42"/>
                    </a:lnTo>
                    <a:lnTo>
                      <a:pt x="623" y="44"/>
                    </a:lnTo>
                    <a:lnTo>
                      <a:pt x="629" y="40"/>
                    </a:lnTo>
                    <a:lnTo>
                      <a:pt x="634" y="41"/>
                    </a:lnTo>
                    <a:lnTo>
                      <a:pt x="639" y="43"/>
                    </a:lnTo>
                    <a:lnTo>
                      <a:pt x="645" y="47"/>
                    </a:lnTo>
                    <a:lnTo>
                      <a:pt x="658" y="53"/>
                    </a:lnTo>
                    <a:lnTo>
                      <a:pt x="658" y="51"/>
                    </a:lnTo>
                    <a:lnTo>
                      <a:pt x="664" y="53"/>
                    </a:lnTo>
                    <a:lnTo>
                      <a:pt x="671" y="57"/>
                    </a:lnTo>
                    <a:lnTo>
                      <a:pt x="674" y="56"/>
                    </a:lnTo>
                    <a:lnTo>
                      <a:pt x="683" y="56"/>
                    </a:lnTo>
                    <a:lnTo>
                      <a:pt x="683" y="58"/>
                    </a:lnTo>
                    <a:lnTo>
                      <a:pt x="697" y="105"/>
                    </a:lnTo>
                    <a:lnTo>
                      <a:pt x="863" y="667"/>
                    </a:lnTo>
                    <a:lnTo>
                      <a:pt x="868" y="674"/>
                    </a:lnTo>
                    <a:lnTo>
                      <a:pt x="881" y="674"/>
                    </a:lnTo>
                    <a:lnTo>
                      <a:pt x="887" y="669"/>
                    </a:lnTo>
                    <a:lnTo>
                      <a:pt x="899" y="671"/>
                    </a:lnTo>
                    <a:lnTo>
                      <a:pt x="901" y="670"/>
                    </a:lnTo>
                    <a:lnTo>
                      <a:pt x="908" y="657"/>
                    </a:lnTo>
                    <a:lnTo>
                      <a:pt x="921" y="653"/>
                    </a:lnTo>
                    <a:lnTo>
                      <a:pt x="927" y="656"/>
                    </a:lnTo>
                    <a:lnTo>
                      <a:pt x="928" y="664"/>
                    </a:lnTo>
                    <a:lnTo>
                      <a:pt x="928" y="670"/>
                    </a:lnTo>
                    <a:lnTo>
                      <a:pt x="934" y="674"/>
                    </a:lnTo>
                    <a:lnTo>
                      <a:pt x="943" y="675"/>
                    </a:lnTo>
                    <a:lnTo>
                      <a:pt x="950" y="679"/>
                    </a:lnTo>
                    <a:lnTo>
                      <a:pt x="956" y="685"/>
                    </a:lnTo>
                    <a:lnTo>
                      <a:pt x="999" y="708"/>
                    </a:lnTo>
                    <a:lnTo>
                      <a:pt x="1013" y="726"/>
                    </a:lnTo>
                    <a:lnTo>
                      <a:pt x="1014" y="721"/>
                    </a:lnTo>
                    <a:lnTo>
                      <a:pt x="1019" y="714"/>
                    </a:lnTo>
                    <a:lnTo>
                      <a:pt x="1029" y="702"/>
                    </a:lnTo>
                    <a:lnTo>
                      <a:pt x="1035" y="697"/>
                    </a:lnTo>
                    <a:lnTo>
                      <a:pt x="1035" y="690"/>
                    </a:lnTo>
                    <a:lnTo>
                      <a:pt x="1033" y="685"/>
                    </a:lnTo>
                    <a:lnTo>
                      <a:pt x="1036" y="671"/>
                    </a:lnTo>
                    <a:lnTo>
                      <a:pt x="1035" y="665"/>
                    </a:lnTo>
                    <a:lnTo>
                      <a:pt x="1041" y="661"/>
                    </a:lnTo>
                    <a:lnTo>
                      <a:pt x="1047" y="655"/>
                    </a:lnTo>
                    <a:lnTo>
                      <a:pt x="1052" y="648"/>
                    </a:lnTo>
                    <a:lnTo>
                      <a:pt x="1059" y="647"/>
                    </a:lnTo>
                    <a:lnTo>
                      <a:pt x="1065" y="649"/>
                    </a:lnTo>
                    <a:lnTo>
                      <a:pt x="1071" y="653"/>
                    </a:lnTo>
                    <a:lnTo>
                      <a:pt x="1074" y="654"/>
                    </a:lnTo>
                    <a:lnTo>
                      <a:pt x="1077" y="660"/>
                    </a:lnTo>
                    <a:lnTo>
                      <a:pt x="1085" y="672"/>
                    </a:lnTo>
                    <a:lnTo>
                      <a:pt x="1091" y="672"/>
                    </a:lnTo>
                    <a:lnTo>
                      <a:pt x="1098" y="675"/>
                    </a:lnTo>
                    <a:lnTo>
                      <a:pt x="1104" y="676"/>
                    </a:lnTo>
                    <a:lnTo>
                      <a:pt x="1115" y="687"/>
                    </a:lnTo>
                    <a:lnTo>
                      <a:pt x="1121" y="690"/>
                    </a:lnTo>
                    <a:lnTo>
                      <a:pt x="1133" y="692"/>
                    </a:lnTo>
                    <a:lnTo>
                      <a:pt x="1139" y="695"/>
                    </a:lnTo>
                    <a:lnTo>
                      <a:pt x="1146" y="700"/>
                    </a:lnTo>
                    <a:lnTo>
                      <a:pt x="1159" y="707"/>
                    </a:lnTo>
                    <a:lnTo>
                      <a:pt x="1158" y="708"/>
                    </a:lnTo>
                    <a:lnTo>
                      <a:pt x="1162" y="714"/>
                    </a:lnTo>
                    <a:lnTo>
                      <a:pt x="1175" y="721"/>
                    </a:lnTo>
                    <a:lnTo>
                      <a:pt x="1180" y="727"/>
                    </a:lnTo>
                    <a:lnTo>
                      <a:pt x="1191" y="735"/>
                    </a:lnTo>
                    <a:lnTo>
                      <a:pt x="1209" y="750"/>
                    </a:lnTo>
                    <a:lnTo>
                      <a:pt x="1221" y="758"/>
                    </a:lnTo>
                    <a:lnTo>
                      <a:pt x="1226" y="763"/>
                    </a:lnTo>
                    <a:lnTo>
                      <a:pt x="1231" y="769"/>
                    </a:lnTo>
                    <a:lnTo>
                      <a:pt x="1231" y="775"/>
                    </a:lnTo>
                    <a:lnTo>
                      <a:pt x="1237" y="774"/>
                    </a:lnTo>
                    <a:lnTo>
                      <a:pt x="1243" y="779"/>
                    </a:lnTo>
                    <a:lnTo>
                      <a:pt x="1249" y="786"/>
                    </a:lnTo>
                    <a:lnTo>
                      <a:pt x="1255" y="789"/>
                    </a:lnTo>
                    <a:lnTo>
                      <a:pt x="1260" y="795"/>
                    </a:lnTo>
                    <a:lnTo>
                      <a:pt x="1262" y="798"/>
                    </a:lnTo>
                    <a:lnTo>
                      <a:pt x="1268" y="795"/>
                    </a:lnTo>
                    <a:lnTo>
                      <a:pt x="1274" y="795"/>
                    </a:lnTo>
                    <a:lnTo>
                      <a:pt x="1286" y="797"/>
                    </a:lnTo>
                    <a:lnTo>
                      <a:pt x="1292" y="798"/>
                    </a:lnTo>
                    <a:lnTo>
                      <a:pt x="1304" y="796"/>
                    </a:lnTo>
                    <a:lnTo>
                      <a:pt x="1311" y="799"/>
                    </a:lnTo>
                    <a:lnTo>
                      <a:pt x="1317" y="799"/>
                    </a:lnTo>
                    <a:lnTo>
                      <a:pt x="1323" y="804"/>
                    </a:lnTo>
                    <a:lnTo>
                      <a:pt x="1329" y="804"/>
                    </a:lnTo>
                    <a:lnTo>
                      <a:pt x="1335" y="801"/>
                    </a:lnTo>
                    <a:lnTo>
                      <a:pt x="1341" y="806"/>
                    </a:lnTo>
                    <a:lnTo>
                      <a:pt x="1344" y="812"/>
                    </a:lnTo>
                    <a:lnTo>
                      <a:pt x="1344" y="818"/>
                    </a:lnTo>
                    <a:lnTo>
                      <a:pt x="1343" y="824"/>
                    </a:lnTo>
                    <a:lnTo>
                      <a:pt x="1348" y="830"/>
                    </a:lnTo>
                    <a:lnTo>
                      <a:pt x="1351" y="836"/>
                    </a:lnTo>
                    <a:lnTo>
                      <a:pt x="1364" y="851"/>
                    </a:lnTo>
                    <a:lnTo>
                      <a:pt x="1362" y="857"/>
                    </a:lnTo>
                    <a:lnTo>
                      <a:pt x="1363" y="875"/>
                    </a:lnTo>
                    <a:lnTo>
                      <a:pt x="1362" y="881"/>
                    </a:lnTo>
                    <a:lnTo>
                      <a:pt x="1359" y="887"/>
                    </a:lnTo>
                    <a:lnTo>
                      <a:pt x="1355" y="893"/>
                    </a:lnTo>
                    <a:lnTo>
                      <a:pt x="1355" y="894"/>
                    </a:lnTo>
                    <a:lnTo>
                      <a:pt x="1346" y="883"/>
                    </a:lnTo>
                    <a:lnTo>
                      <a:pt x="1351" y="894"/>
                    </a:lnTo>
                    <a:lnTo>
                      <a:pt x="1344" y="895"/>
                    </a:lnTo>
                    <a:lnTo>
                      <a:pt x="1336" y="883"/>
                    </a:lnTo>
                    <a:lnTo>
                      <a:pt x="1338" y="878"/>
                    </a:lnTo>
                    <a:lnTo>
                      <a:pt x="1344" y="875"/>
                    </a:lnTo>
                    <a:lnTo>
                      <a:pt x="1344" y="870"/>
                    </a:lnTo>
                    <a:lnTo>
                      <a:pt x="1346" y="857"/>
                    </a:lnTo>
                    <a:lnTo>
                      <a:pt x="1343" y="870"/>
                    </a:lnTo>
                    <a:lnTo>
                      <a:pt x="1342" y="875"/>
                    </a:lnTo>
                    <a:lnTo>
                      <a:pt x="1337" y="878"/>
                    </a:lnTo>
                    <a:lnTo>
                      <a:pt x="1330" y="878"/>
                    </a:lnTo>
                    <a:lnTo>
                      <a:pt x="1329" y="872"/>
                    </a:lnTo>
                    <a:lnTo>
                      <a:pt x="1331" y="865"/>
                    </a:lnTo>
                    <a:lnTo>
                      <a:pt x="1337" y="863"/>
                    </a:lnTo>
                    <a:lnTo>
                      <a:pt x="1331" y="861"/>
                    </a:lnTo>
                    <a:lnTo>
                      <a:pt x="1327" y="855"/>
                    </a:lnTo>
                    <a:lnTo>
                      <a:pt x="1322" y="843"/>
                    </a:lnTo>
                    <a:lnTo>
                      <a:pt x="1317" y="837"/>
                    </a:lnTo>
                    <a:lnTo>
                      <a:pt x="1305" y="830"/>
                    </a:lnTo>
                    <a:lnTo>
                      <a:pt x="1302" y="824"/>
                    </a:lnTo>
                    <a:lnTo>
                      <a:pt x="1304" y="818"/>
                    </a:lnTo>
                    <a:lnTo>
                      <a:pt x="1297" y="830"/>
                    </a:lnTo>
                    <a:lnTo>
                      <a:pt x="1291" y="832"/>
                    </a:lnTo>
                    <a:lnTo>
                      <a:pt x="1282" y="843"/>
                    </a:lnTo>
                    <a:lnTo>
                      <a:pt x="1287" y="850"/>
                    </a:lnTo>
                    <a:lnTo>
                      <a:pt x="1288" y="861"/>
                    </a:lnTo>
                    <a:lnTo>
                      <a:pt x="1282" y="860"/>
                    </a:lnTo>
                    <a:lnTo>
                      <a:pt x="1288" y="865"/>
                    </a:lnTo>
                    <a:lnTo>
                      <a:pt x="1282" y="868"/>
                    </a:lnTo>
                    <a:lnTo>
                      <a:pt x="1276" y="865"/>
                    </a:lnTo>
                    <a:lnTo>
                      <a:pt x="1271" y="859"/>
                    </a:lnTo>
                    <a:lnTo>
                      <a:pt x="1274" y="853"/>
                    </a:lnTo>
                    <a:lnTo>
                      <a:pt x="1275" y="847"/>
                    </a:lnTo>
                    <a:lnTo>
                      <a:pt x="1273" y="835"/>
                    </a:lnTo>
                    <a:lnTo>
                      <a:pt x="1270" y="830"/>
                    </a:lnTo>
                    <a:lnTo>
                      <a:pt x="1274" y="824"/>
                    </a:lnTo>
                    <a:lnTo>
                      <a:pt x="1280" y="821"/>
                    </a:lnTo>
                    <a:lnTo>
                      <a:pt x="1276" y="821"/>
                    </a:lnTo>
                    <a:lnTo>
                      <a:pt x="1270" y="823"/>
                    </a:lnTo>
                    <a:lnTo>
                      <a:pt x="1264" y="817"/>
                    </a:lnTo>
                    <a:lnTo>
                      <a:pt x="1258" y="817"/>
                    </a:lnTo>
                    <a:lnTo>
                      <a:pt x="1252" y="813"/>
                    </a:lnTo>
                    <a:lnTo>
                      <a:pt x="1246" y="811"/>
                    </a:lnTo>
                    <a:lnTo>
                      <a:pt x="1244" y="803"/>
                    </a:lnTo>
                    <a:lnTo>
                      <a:pt x="1237" y="808"/>
                    </a:lnTo>
                    <a:lnTo>
                      <a:pt x="1234" y="802"/>
                    </a:lnTo>
                    <a:lnTo>
                      <a:pt x="1236" y="796"/>
                    </a:lnTo>
                    <a:lnTo>
                      <a:pt x="1231" y="799"/>
                    </a:lnTo>
                    <a:lnTo>
                      <a:pt x="1224" y="798"/>
                    </a:lnTo>
                    <a:lnTo>
                      <a:pt x="1218" y="794"/>
                    </a:lnTo>
                    <a:lnTo>
                      <a:pt x="1218" y="788"/>
                    </a:lnTo>
                    <a:lnTo>
                      <a:pt x="1215" y="783"/>
                    </a:lnTo>
                    <a:lnTo>
                      <a:pt x="1210" y="788"/>
                    </a:lnTo>
                    <a:lnTo>
                      <a:pt x="1204" y="787"/>
                    </a:lnTo>
                    <a:lnTo>
                      <a:pt x="1198" y="784"/>
                    </a:lnTo>
                    <a:lnTo>
                      <a:pt x="1192" y="788"/>
                    </a:lnTo>
                    <a:lnTo>
                      <a:pt x="1186" y="788"/>
                    </a:lnTo>
                    <a:lnTo>
                      <a:pt x="1186" y="781"/>
                    </a:lnTo>
                    <a:lnTo>
                      <a:pt x="1192" y="777"/>
                    </a:lnTo>
                    <a:lnTo>
                      <a:pt x="1198" y="772"/>
                    </a:lnTo>
                    <a:lnTo>
                      <a:pt x="1186" y="775"/>
                    </a:lnTo>
                    <a:lnTo>
                      <a:pt x="1187" y="769"/>
                    </a:lnTo>
                    <a:lnTo>
                      <a:pt x="1181" y="769"/>
                    </a:lnTo>
                    <a:lnTo>
                      <a:pt x="1179" y="763"/>
                    </a:lnTo>
                    <a:lnTo>
                      <a:pt x="1173" y="762"/>
                    </a:lnTo>
                    <a:lnTo>
                      <a:pt x="1170" y="756"/>
                    </a:lnTo>
                    <a:lnTo>
                      <a:pt x="1181" y="756"/>
                    </a:lnTo>
                    <a:lnTo>
                      <a:pt x="1193" y="759"/>
                    </a:lnTo>
                    <a:lnTo>
                      <a:pt x="1187" y="754"/>
                    </a:lnTo>
                    <a:lnTo>
                      <a:pt x="1181" y="754"/>
                    </a:lnTo>
                    <a:lnTo>
                      <a:pt x="1175" y="751"/>
                    </a:lnTo>
                    <a:lnTo>
                      <a:pt x="1169" y="747"/>
                    </a:lnTo>
                    <a:lnTo>
                      <a:pt x="1167" y="741"/>
                    </a:lnTo>
                    <a:lnTo>
                      <a:pt x="1179" y="739"/>
                    </a:lnTo>
                    <a:lnTo>
                      <a:pt x="1167" y="740"/>
                    </a:lnTo>
                    <a:lnTo>
                      <a:pt x="1166" y="746"/>
                    </a:lnTo>
                    <a:lnTo>
                      <a:pt x="1160" y="746"/>
                    </a:lnTo>
                    <a:lnTo>
                      <a:pt x="1156" y="740"/>
                    </a:lnTo>
                    <a:lnTo>
                      <a:pt x="1156" y="728"/>
                    </a:lnTo>
                    <a:lnTo>
                      <a:pt x="1155" y="734"/>
                    </a:lnTo>
                    <a:lnTo>
                      <a:pt x="1154" y="740"/>
                    </a:lnTo>
                    <a:lnTo>
                      <a:pt x="1148" y="739"/>
                    </a:lnTo>
                    <a:lnTo>
                      <a:pt x="1143" y="733"/>
                    </a:lnTo>
                    <a:lnTo>
                      <a:pt x="1141" y="727"/>
                    </a:lnTo>
                    <a:lnTo>
                      <a:pt x="1142" y="721"/>
                    </a:lnTo>
                    <a:lnTo>
                      <a:pt x="1139" y="715"/>
                    </a:lnTo>
                    <a:lnTo>
                      <a:pt x="1138" y="710"/>
                    </a:lnTo>
                    <a:lnTo>
                      <a:pt x="1143" y="705"/>
                    </a:lnTo>
                    <a:lnTo>
                      <a:pt x="1137" y="709"/>
                    </a:lnTo>
                    <a:lnTo>
                      <a:pt x="1139" y="726"/>
                    </a:lnTo>
                    <a:lnTo>
                      <a:pt x="1133" y="730"/>
                    </a:lnTo>
                    <a:lnTo>
                      <a:pt x="1127" y="728"/>
                    </a:lnTo>
                    <a:lnTo>
                      <a:pt x="1123" y="727"/>
                    </a:lnTo>
                    <a:lnTo>
                      <a:pt x="1123" y="727"/>
                    </a:lnTo>
                    <a:lnTo>
                      <a:pt x="1121" y="727"/>
                    </a:lnTo>
                    <a:lnTo>
                      <a:pt x="1115" y="727"/>
                    </a:lnTo>
                    <a:lnTo>
                      <a:pt x="1111" y="722"/>
                    </a:lnTo>
                    <a:lnTo>
                      <a:pt x="1099" y="712"/>
                    </a:lnTo>
                    <a:lnTo>
                      <a:pt x="1099" y="706"/>
                    </a:lnTo>
                    <a:lnTo>
                      <a:pt x="1093" y="706"/>
                    </a:lnTo>
                    <a:lnTo>
                      <a:pt x="1088" y="700"/>
                    </a:lnTo>
                    <a:lnTo>
                      <a:pt x="1086" y="694"/>
                    </a:lnTo>
                    <a:lnTo>
                      <a:pt x="1076" y="682"/>
                    </a:lnTo>
                    <a:lnTo>
                      <a:pt x="1071" y="676"/>
                    </a:lnTo>
                    <a:lnTo>
                      <a:pt x="1068" y="665"/>
                    </a:lnTo>
                    <a:lnTo>
                      <a:pt x="1068" y="678"/>
                    </a:lnTo>
                    <a:lnTo>
                      <a:pt x="1066" y="678"/>
                    </a:lnTo>
                    <a:lnTo>
                      <a:pt x="1072" y="682"/>
                    </a:lnTo>
                    <a:lnTo>
                      <a:pt x="1077" y="687"/>
                    </a:lnTo>
                    <a:lnTo>
                      <a:pt x="1071" y="683"/>
                    </a:lnTo>
                    <a:lnTo>
                      <a:pt x="1074" y="689"/>
                    </a:lnTo>
                    <a:lnTo>
                      <a:pt x="1077" y="696"/>
                    </a:lnTo>
                    <a:lnTo>
                      <a:pt x="1091" y="713"/>
                    </a:lnTo>
                    <a:lnTo>
                      <a:pt x="1097" y="719"/>
                    </a:lnTo>
                    <a:lnTo>
                      <a:pt x="1094" y="718"/>
                    </a:lnTo>
                    <a:lnTo>
                      <a:pt x="1097" y="724"/>
                    </a:lnTo>
                    <a:lnTo>
                      <a:pt x="1106" y="736"/>
                    </a:lnTo>
                    <a:lnTo>
                      <a:pt x="1106" y="741"/>
                    </a:lnTo>
                    <a:lnTo>
                      <a:pt x="1101" y="744"/>
                    </a:lnTo>
                    <a:lnTo>
                      <a:pt x="1095" y="740"/>
                    </a:lnTo>
                    <a:lnTo>
                      <a:pt x="1090" y="734"/>
                    </a:lnTo>
                    <a:lnTo>
                      <a:pt x="1084" y="736"/>
                    </a:lnTo>
                    <a:lnTo>
                      <a:pt x="1078" y="741"/>
                    </a:lnTo>
                    <a:lnTo>
                      <a:pt x="1072" y="739"/>
                    </a:lnTo>
                    <a:lnTo>
                      <a:pt x="1075" y="732"/>
                    </a:lnTo>
                    <a:lnTo>
                      <a:pt x="1064" y="721"/>
                    </a:lnTo>
                    <a:lnTo>
                      <a:pt x="1061" y="714"/>
                    </a:lnTo>
                    <a:lnTo>
                      <a:pt x="1067" y="708"/>
                    </a:lnTo>
                    <a:lnTo>
                      <a:pt x="1055" y="708"/>
                    </a:lnTo>
                    <a:lnTo>
                      <a:pt x="1058" y="714"/>
                    </a:lnTo>
                    <a:lnTo>
                      <a:pt x="1058" y="720"/>
                    </a:lnTo>
                    <a:lnTo>
                      <a:pt x="1053" y="722"/>
                    </a:lnTo>
                    <a:lnTo>
                      <a:pt x="1046" y="721"/>
                    </a:lnTo>
                    <a:lnTo>
                      <a:pt x="1042" y="715"/>
                    </a:lnTo>
                    <a:lnTo>
                      <a:pt x="1036" y="714"/>
                    </a:lnTo>
                    <a:lnTo>
                      <a:pt x="1031" y="717"/>
                    </a:lnTo>
                    <a:lnTo>
                      <a:pt x="1025" y="714"/>
                    </a:lnTo>
                    <a:lnTo>
                      <a:pt x="1029" y="719"/>
                    </a:lnTo>
                    <a:lnTo>
                      <a:pt x="1025" y="725"/>
                    </a:lnTo>
                    <a:lnTo>
                      <a:pt x="1031" y="722"/>
                    </a:lnTo>
                    <a:lnTo>
                      <a:pt x="1043" y="722"/>
                    </a:lnTo>
                    <a:lnTo>
                      <a:pt x="1047" y="727"/>
                    </a:lnTo>
                    <a:lnTo>
                      <a:pt x="1053" y="727"/>
                    </a:lnTo>
                    <a:lnTo>
                      <a:pt x="1051" y="733"/>
                    </a:lnTo>
                    <a:lnTo>
                      <a:pt x="1058" y="730"/>
                    </a:lnTo>
                    <a:lnTo>
                      <a:pt x="1064" y="733"/>
                    </a:lnTo>
                    <a:lnTo>
                      <a:pt x="1068" y="739"/>
                    </a:lnTo>
                    <a:lnTo>
                      <a:pt x="1071" y="745"/>
                    </a:lnTo>
                    <a:lnTo>
                      <a:pt x="1066" y="751"/>
                    </a:lnTo>
                    <a:lnTo>
                      <a:pt x="1054" y="747"/>
                    </a:lnTo>
                    <a:lnTo>
                      <a:pt x="1057" y="752"/>
                    </a:lnTo>
                    <a:lnTo>
                      <a:pt x="1057" y="759"/>
                    </a:lnTo>
                    <a:lnTo>
                      <a:pt x="1054" y="763"/>
                    </a:lnTo>
                    <a:lnTo>
                      <a:pt x="1048" y="759"/>
                    </a:lnTo>
                    <a:lnTo>
                      <a:pt x="1042" y="756"/>
                    </a:lnTo>
                    <a:lnTo>
                      <a:pt x="1031" y="755"/>
                    </a:lnTo>
                    <a:lnTo>
                      <a:pt x="1013" y="750"/>
                    </a:lnTo>
                    <a:lnTo>
                      <a:pt x="1018" y="744"/>
                    </a:lnTo>
                    <a:lnTo>
                      <a:pt x="1012" y="747"/>
                    </a:lnTo>
                    <a:lnTo>
                      <a:pt x="1000" y="741"/>
                    </a:lnTo>
                    <a:lnTo>
                      <a:pt x="996" y="735"/>
                    </a:lnTo>
                    <a:lnTo>
                      <a:pt x="984" y="728"/>
                    </a:lnTo>
                    <a:lnTo>
                      <a:pt x="978" y="726"/>
                    </a:lnTo>
                    <a:lnTo>
                      <a:pt x="972" y="726"/>
                    </a:lnTo>
                    <a:lnTo>
                      <a:pt x="973" y="721"/>
                    </a:lnTo>
                    <a:lnTo>
                      <a:pt x="966" y="725"/>
                    </a:lnTo>
                    <a:lnTo>
                      <a:pt x="954" y="721"/>
                    </a:lnTo>
                    <a:lnTo>
                      <a:pt x="948" y="721"/>
                    </a:lnTo>
                    <a:lnTo>
                      <a:pt x="942" y="718"/>
                    </a:lnTo>
                    <a:lnTo>
                      <a:pt x="936" y="718"/>
                    </a:lnTo>
                    <a:lnTo>
                      <a:pt x="930" y="715"/>
                    </a:lnTo>
                    <a:lnTo>
                      <a:pt x="918" y="712"/>
                    </a:lnTo>
                    <a:lnTo>
                      <a:pt x="924" y="708"/>
                    </a:lnTo>
                    <a:lnTo>
                      <a:pt x="925" y="703"/>
                    </a:lnTo>
                    <a:lnTo>
                      <a:pt x="925" y="696"/>
                    </a:lnTo>
                    <a:lnTo>
                      <a:pt x="920" y="690"/>
                    </a:lnTo>
                    <a:lnTo>
                      <a:pt x="919" y="684"/>
                    </a:lnTo>
                    <a:lnTo>
                      <a:pt x="925" y="682"/>
                    </a:lnTo>
                    <a:lnTo>
                      <a:pt x="929" y="687"/>
                    </a:lnTo>
                    <a:lnTo>
                      <a:pt x="931" y="694"/>
                    </a:lnTo>
                    <a:lnTo>
                      <a:pt x="935" y="700"/>
                    </a:lnTo>
                    <a:lnTo>
                      <a:pt x="932" y="694"/>
                    </a:lnTo>
                    <a:lnTo>
                      <a:pt x="930" y="687"/>
                    </a:lnTo>
                    <a:lnTo>
                      <a:pt x="937" y="685"/>
                    </a:lnTo>
                    <a:lnTo>
                      <a:pt x="942" y="685"/>
                    </a:lnTo>
                    <a:lnTo>
                      <a:pt x="937" y="683"/>
                    </a:lnTo>
                    <a:lnTo>
                      <a:pt x="931" y="684"/>
                    </a:lnTo>
                    <a:lnTo>
                      <a:pt x="923" y="678"/>
                    </a:lnTo>
                    <a:lnTo>
                      <a:pt x="917" y="679"/>
                    </a:lnTo>
                    <a:lnTo>
                      <a:pt x="913" y="691"/>
                    </a:lnTo>
                    <a:lnTo>
                      <a:pt x="902" y="704"/>
                    </a:lnTo>
                    <a:lnTo>
                      <a:pt x="897" y="708"/>
                    </a:lnTo>
                    <a:lnTo>
                      <a:pt x="879" y="709"/>
                    </a:lnTo>
                    <a:lnTo>
                      <a:pt x="861" y="706"/>
                    </a:lnTo>
                    <a:lnTo>
                      <a:pt x="863" y="700"/>
                    </a:lnTo>
                    <a:lnTo>
                      <a:pt x="862" y="696"/>
                    </a:lnTo>
                    <a:lnTo>
                      <a:pt x="857" y="690"/>
                    </a:lnTo>
                    <a:lnTo>
                      <a:pt x="857" y="696"/>
                    </a:lnTo>
                    <a:lnTo>
                      <a:pt x="849" y="703"/>
                    </a:lnTo>
                    <a:lnTo>
                      <a:pt x="843" y="701"/>
                    </a:lnTo>
                    <a:lnTo>
                      <a:pt x="813" y="702"/>
                    </a:lnTo>
                    <a:lnTo>
                      <a:pt x="801" y="708"/>
                    </a:lnTo>
                    <a:lnTo>
                      <a:pt x="783" y="715"/>
                    </a:lnTo>
                    <a:lnTo>
                      <a:pt x="777" y="719"/>
                    </a:lnTo>
                    <a:lnTo>
                      <a:pt x="774" y="720"/>
                    </a:lnTo>
                    <a:lnTo>
                      <a:pt x="767" y="719"/>
                    </a:lnTo>
                    <a:lnTo>
                      <a:pt x="764" y="713"/>
                    </a:lnTo>
                    <a:lnTo>
                      <a:pt x="758" y="710"/>
                    </a:lnTo>
                    <a:lnTo>
                      <a:pt x="745" y="711"/>
                    </a:lnTo>
                    <a:lnTo>
                      <a:pt x="739" y="707"/>
                    </a:lnTo>
                    <a:lnTo>
                      <a:pt x="735" y="701"/>
                    </a:lnTo>
                    <a:lnTo>
                      <a:pt x="738" y="695"/>
                    </a:lnTo>
                    <a:lnTo>
                      <a:pt x="736" y="689"/>
                    </a:lnTo>
                    <a:lnTo>
                      <a:pt x="737" y="683"/>
                    </a:lnTo>
                    <a:lnTo>
                      <a:pt x="740" y="677"/>
                    </a:lnTo>
                    <a:lnTo>
                      <a:pt x="735" y="683"/>
                    </a:lnTo>
                    <a:lnTo>
                      <a:pt x="733" y="689"/>
                    </a:lnTo>
                    <a:lnTo>
                      <a:pt x="729" y="695"/>
                    </a:lnTo>
                    <a:lnTo>
                      <a:pt x="727" y="701"/>
                    </a:lnTo>
                    <a:lnTo>
                      <a:pt x="722" y="707"/>
                    </a:lnTo>
                    <a:lnTo>
                      <a:pt x="716" y="705"/>
                    </a:lnTo>
                    <a:lnTo>
                      <a:pt x="710" y="702"/>
                    </a:lnTo>
                    <a:lnTo>
                      <a:pt x="705" y="703"/>
                    </a:lnTo>
                    <a:lnTo>
                      <a:pt x="705" y="697"/>
                    </a:lnTo>
                    <a:lnTo>
                      <a:pt x="707" y="692"/>
                    </a:lnTo>
                    <a:lnTo>
                      <a:pt x="701" y="693"/>
                    </a:lnTo>
                    <a:lnTo>
                      <a:pt x="695" y="690"/>
                    </a:lnTo>
                    <a:lnTo>
                      <a:pt x="689" y="694"/>
                    </a:lnTo>
                    <a:lnTo>
                      <a:pt x="692" y="682"/>
                    </a:lnTo>
                    <a:lnTo>
                      <a:pt x="680" y="692"/>
                    </a:lnTo>
                    <a:lnTo>
                      <a:pt x="674" y="693"/>
                    </a:lnTo>
                    <a:lnTo>
                      <a:pt x="677" y="687"/>
                    </a:lnTo>
                    <a:lnTo>
                      <a:pt x="690" y="680"/>
                    </a:lnTo>
                    <a:lnTo>
                      <a:pt x="684" y="678"/>
                    </a:lnTo>
                    <a:lnTo>
                      <a:pt x="680" y="683"/>
                    </a:lnTo>
                    <a:lnTo>
                      <a:pt x="674" y="682"/>
                    </a:lnTo>
                    <a:lnTo>
                      <a:pt x="669" y="679"/>
                    </a:lnTo>
                    <a:lnTo>
                      <a:pt x="668" y="673"/>
                    </a:lnTo>
                    <a:lnTo>
                      <a:pt x="669" y="667"/>
                    </a:lnTo>
                    <a:lnTo>
                      <a:pt x="681" y="664"/>
                    </a:lnTo>
                    <a:lnTo>
                      <a:pt x="675" y="662"/>
                    </a:lnTo>
                    <a:lnTo>
                      <a:pt x="669" y="664"/>
                    </a:lnTo>
                    <a:lnTo>
                      <a:pt x="662" y="675"/>
                    </a:lnTo>
                    <a:lnTo>
                      <a:pt x="657" y="677"/>
                    </a:lnTo>
                    <a:lnTo>
                      <a:pt x="651" y="676"/>
                    </a:lnTo>
                    <a:lnTo>
                      <a:pt x="649" y="682"/>
                    </a:lnTo>
                    <a:lnTo>
                      <a:pt x="643" y="677"/>
                    </a:lnTo>
                    <a:lnTo>
                      <a:pt x="643" y="683"/>
                    </a:lnTo>
                    <a:lnTo>
                      <a:pt x="640" y="671"/>
                    </a:lnTo>
                    <a:lnTo>
                      <a:pt x="638" y="677"/>
                    </a:lnTo>
                    <a:lnTo>
                      <a:pt x="639" y="689"/>
                    </a:lnTo>
                    <a:lnTo>
                      <a:pt x="636" y="683"/>
                    </a:lnTo>
                    <a:lnTo>
                      <a:pt x="633" y="689"/>
                    </a:lnTo>
                    <a:lnTo>
                      <a:pt x="628" y="686"/>
                    </a:lnTo>
                    <a:lnTo>
                      <a:pt x="626" y="681"/>
                    </a:lnTo>
                    <a:lnTo>
                      <a:pt x="627" y="675"/>
                    </a:lnTo>
                    <a:lnTo>
                      <a:pt x="630" y="669"/>
                    </a:lnTo>
                    <a:lnTo>
                      <a:pt x="631" y="660"/>
                    </a:lnTo>
                    <a:lnTo>
                      <a:pt x="629" y="667"/>
                    </a:lnTo>
                    <a:lnTo>
                      <a:pt x="625" y="672"/>
                    </a:lnTo>
                    <a:lnTo>
                      <a:pt x="624" y="678"/>
                    </a:lnTo>
                    <a:lnTo>
                      <a:pt x="618" y="675"/>
                    </a:lnTo>
                    <a:lnTo>
                      <a:pt x="612" y="679"/>
                    </a:lnTo>
                    <a:lnTo>
                      <a:pt x="611" y="685"/>
                    </a:lnTo>
                    <a:lnTo>
                      <a:pt x="616" y="679"/>
                    </a:lnTo>
                    <a:lnTo>
                      <a:pt x="618" y="685"/>
                    </a:lnTo>
                    <a:lnTo>
                      <a:pt x="617" y="691"/>
                    </a:lnTo>
                    <a:lnTo>
                      <a:pt x="605" y="700"/>
                    </a:lnTo>
                    <a:lnTo>
                      <a:pt x="611" y="697"/>
                    </a:lnTo>
                    <a:lnTo>
                      <a:pt x="607" y="703"/>
                    </a:lnTo>
                    <a:lnTo>
                      <a:pt x="613" y="700"/>
                    </a:lnTo>
                    <a:lnTo>
                      <a:pt x="616" y="705"/>
                    </a:lnTo>
                    <a:lnTo>
                      <a:pt x="619" y="700"/>
                    </a:lnTo>
                    <a:lnTo>
                      <a:pt x="623" y="705"/>
                    </a:lnTo>
                    <a:lnTo>
                      <a:pt x="621" y="711"/>
                    </a:lnTo>
                    <a:lnTo>
                      <a:pt x="615" y="712"/>
                    </a:lnTo>
                    <a:lnTo>
                      <a:pt x="611" y="718"/>
                    </a:lnTo>
                    <a:lnTo>
                      <a:pt x="617" y="715"/>
                    </a:lnTo>
                    <a:lnTo>
                      <a:pt x="623" y="717"/>
                    </a:lnTo>
                    <a:lnTo>
                      <a:pt x="626" y="711"/>
                    </a:lnTo>
                    <a:lnTo>
                      <a:pt x="632" y="714"/>
                    </a:lnTo>
                    <a:lnTo>
                      <a:pt x="634" y="719"/>
                    </a:lnTo>
                    <a:lnTo>
                      <a:pt x="628" y="722"/>
                    </a:lnTo>
                    <a:lnTo>
                      <a:pt x="626" y="728"/>
                    </a:lnTo>
                    <a:lnTo>
                      <a:pt x="622" y="734"/>
                    </a:lnTo>
                    <a:lnTo>
                      <a:pt x="628" y="733"/>
                    </a:lnTo>
                    <a:lnTo>
                      <a:pt x="629" y="739"/>
                    </a:lnTo>
                    <a:lnTo>
                      <a:pt x="624" y="745"/>
                    </a:lnTo>
                    <a:lnTo>
                      <a:pt x="624" y="751"/>
                    </a:lnTo>
                    <a:lnTo>
                      <a:pt x="620" y="752"/>
                    </a:lnTo>
                    <a:lnTo>
                      <a:pt x="617" y="758"/>
                    </a:lnTo>
                    <a:lnTo>
                      <a:pt x="601" y="755"/>
                    </a:lnTo>
                    <a:lnTo>
                      <a:pt x="597" y="756"/>
                    </a:lnTo>
                    <a:lnTo>
                      <a:pt x="597" y="762"/>
                    </a:lnTo>
                    <a:lnTo>
                      <a:pt x="591" y="751"/>
                    </a:lnTo>
                    <a:lnTo>
                      <a:pt x="591" y="757"/>
                    </a:lnTo>
                    <a:lnTo>
                      <a:pt x="587" y="763"/>
                    </a:lnTo>
                    <a:lnTo>
                      <a:pt x="585" y="769"/>
                    </a:lnTo>
                    <a:lnTo>
                      <a:pt x="588" y="775"/>
                    </a:lnTo>
                    <a:lnTo>
                      <a:pt x="583" y="769"/>
                    </a:lnTo>
                    <a:lnTo>
                      <a:pt x="582" y="763"/>
                    </a:lnTo>
                    <a:lnTo>
                      <a:pt x="581" y="769"/>
                    </a:lnTo>
                    <a:lnTo>
                      <a:pt x="581" y="775"/>
                    </a:lnTo>
                    <a:lnTo>
                      <a:pt x="582" y="781"/>
                    </a:lnTo>
                    <a:lnTo>
                      <a:pt x="576" y="776"/>
                    </a:lnTo>
                    <a:lnTo>
                      <a:pt x="572" y="774"/>
                    </a:lnTo>
                    <a:lnTo>
                      <a:pt x="575" y="783"/>
                    </a:lnTo>
                    <a:lnTo>
                      <a:pt x="574" y="785"/>
                    </a:lnTo>
                    <a:lnTo>
                      <a:pt x="568" y="789"/>
                    </a:lnTo>
                    <a:lnTo>
                      <a:pt x="567" y="795"/>
                    </a:lnTo>
                    <a:lnTo>
                      <a:pt x="564" y="789"/>
                    </a:lnTo>
                    <a:lnTo>
                      <a:pt x="565" y="783"/>
                    </a:lnTo>
                    <a:lnTo>
                      <a:pt x="561" y="795"/>
                    </a:lnTo>
                    <a:lnTo>
                      <a:pt x="554" y="793"/>
                    </a:lnTo>
                    <a:lnTo>
                      <a:pt x="556" y="799"/>
                    </a:lnTo>
                    <a:lnTo>
                      <a:pt x="547" y="810"/>
                    </a:lnTo>
                    <a:lnTo>
                      <a:pt x="547" y="816"/>
                    </a:lnTo>
                    <a:lnTo>
                      <a:pt x="535" y="813"/>
                    </a:lnTo>
                    <a:lnTo>
                      <a:pt x="540" y="819"/>
                    </a:lnTo>
                    <a:lnTo>
                      <a:pt x="534" y="820"/>
                    </a:lnTo>
                    <a:lnTo>
                      <a:pt x="528" y="819"/>
                    </a:lnTo>
                    <a:lnTo>
                      <a:pt x="524" y="825"/>
                    </a:lnTo>
                    <a:lnTo>
                      <a:pt x="519" y="826"/>
                    </a:lnTo>
                    <a:lnTo>
                      <a:pt x="513" y="823"/>
                    </a:lnTo>
                    <a:lnTo>
                      <a:pt x="509" y="817"/>
                    </a:lnTo>
                    <a:lnTo>
                      <a:pt x="511" y="811"/>
                    </a:lnTo>
                    <a:lnTo>
                      <a:pt x="517" y="806"/>
                    </a:lnTo>
                    <a:lnTo>
                      <a:pt x="523" y="804"/>
                    </a:lnTo>
                    <a:lnTo>
                      <a:pt x="529" y="805"/>
                    </a:lnTo>
                    <a:lnTo>
                      <a:pt x="525" y="799"/>
                    </a:lnTo>
                    <a:lnTo>
                      <a:pt x="532" y="794"/>
                    </a:lnTo>
                    <a:lnTo>
                      <a:pt x="538" y="783"/>
                    </a:lnTo>
                    <a:lnTo>
                      <a:pt x="532" y="784"/>
                    </a:lnTo>
                    <a:lnTo>
                      <a:pt x="525" y="790"/>
                    </a:lnTo>
                    <a:lnTo>
                      <a:pt x="520" y="792"/>
                    </a:lnTo>
                    <a:lnTo>
                      <a:pt x="514" y="791"/>
                    </a:lnTo>
                    <a:lnTo>
                      <a:pt x="509" y="784"/>
                    </a:lnTo>
                    <a:lnTo>
                      <a:pt x="512" y="769"/>
                    </a:lnTo>
                    <a:lnTo>
                      <a:pt x="514" y="763"/>
                    </a:lnTo>
                    <a:lnTo>
                      <a:pt x="521" y="751"/>
                    </a:lnTo>
                    <a:lnTo>
                      <a:pt x="520" y="744"/>
                    </a:lnTo>
                    <a:lnTo>
                      <a:pt x="523" y="741"/>
                    </a:lnTo>
                    <a:lnTo>
                      <a:pt x="522" y="729"/>
                    </a:lnTo>
                    <a:lnTo>
                      <a:pt x="516" y="717"/>
                    </a:lnTo>
                    <a:lnTo>
                      <a:pt x="528" y="710"/>
                    </a:lnTo>
                    <a:lnTo>
                      <a:pt x="538" y="698"/>
                    </a:lnTo>
                    <a:lnTo>
                      <a:pt x="544" y="693"/>
                    </a:lnTo>
                    <a:lnTo>
                      <a:pt x="556" y="698"/>
                    </a:lnTo>
                    <a:lnTo>
                      <a:pt x="561" y="697"/>
                    </a:lnTo>
                    <a:lnTo>
                      <a:pt x="567" y="693"/>
                    </a:lnTo>
                    <a:lnTo>
                      <a:pt x="572" y="694"/>
                    </a:lnTo>
                    <a:lnTo>
                      <a:pt x="590" y="696"/>
                    </a:lnTo>
                    <a:lnTo>
                      <a:pt x="584" y="692"/>
                    </a:lnTo>
                    <a:lnTo>
                      <a:pt x="572" y="690"/>
                    </a:lnTo>
                    <a:lnTo>
                      <a:pt x="559" y="683"/>
                    </a:lnTo>
                    <a:lnTo>
                      <a:pt x="558" y="678"/>
                    </a:lnTo>
                    <a:lnTo>
                      <a:pt x="561" y="672"/>
                    </a:lnTo>
                    <a:lnTo>
                      <a:pt x="571" y="661"/>
                    </a:lnTo>
                    <a:lnTo>
                      <a:pt x="576" y="656"/>
                    </a:lnTo>
                    <a:lnTo>
                      <a:pt x="571" y="656"/>
                    </a:lnTo>
                    <a:lnTo>
                      <a:pt x="565" y="658"/>
                    </a:lnTo>
                    <a:lnTo>
                      <a:pt x="561" y="664"/>
                    </a:lnTo>
                    <a:lnTo>
                      <a:pt x="557" y="675"/>
                    </a:lnTo>
                    <a:lnTo>
                      <a:pt x="552" y="675"/>
                    </a:lnTo>
                    <a:lnTo>
                      <a:pt x="546" y="677"/>
                    </a:lnTo>
                    <a:lnTo>
                      <a:pt x="540" y="676"/>
                    </a:lnTo>
                    <a:lnTo>
                      <a:pt x="539" y="670"/>
                    </a:lnTo>
                    <a:lnTo>
                      <a:pt x="538" y="670"/>
                    </a:lnTo>
                    <a:lnTo>
                      <a:pt x="538" y="675"/>
                    </a:lnTo>
                    <a:lnTo>
                      <a:pt x="525" y="684"/>
                    </a:lnTo>
                    <a:lnTo>
                      <a:pt x="523" y="690"/>
                    </a:lnTo>
                    <a:lnTo>
                      <a:pt x="517" y="696"/>
                    </a:lnTo>
                    <a:lnTo>
                      <a:pt x="511" y="698"/>
                    </a:lnTo>
                    <a:lnTo>
                      <a:pt x="506" y="704"/>
                    </a:lnTo>
                    <a:lnTo>
                      <a:pt x="502" y="710"/>
                    </a:lnTo>
                    <a:lnTo>
                      <a:pt x="505" y="716"/>
                    </a:lnTo>
                    <a:lnTo>
                      <a:pt x="499" y="721"/>
                    </a:lnTo>
                    <a:lnTo>
                      <a:pt x="490" y="732"/>
                    </a:lnTo>
                    <a:lnTo>
                      <a:pt x="487" y="738"/>
                    </a:lnTo>
                    <a:lnTo>
                      <a:pt x="491" y="744"/>
                    </a:lnTo>
                    <a:lnTo>
                      <a:pt x="481" y="756"/>
                    </a:lnTo>
                    <a:lnTo>
                      <a:pt x="476" y="756"/>
                    </a:lnTo>
                    <a:lnTo>
                      <a:pt x="470" y="752"/>
                    </a:lnTo>
                    <a:lnTo>
                      <a:pt x="464" y="753"/>
                    </a:lnTo>
                    <a:lnTo>
                      <a:pt x="470" y="758"/>
                    </a:lnTo>
                    <a:lnTo>
                      <a:pt x="476" y="761"/>
                    </a:lnTo>
                    <a:lnTo>
                      <a:pt x="482" y="766"/>
                    </a:lnTo>
                    <a:lnTo>
                      <a:pt x="479" y="778"/>
                    </a:lnTo>
                    <a:lnTo>
                      <a:pt x="473" y="781"/>
                    </a:lnTo>
                    <a:lnTo>
                      <a:pt x="467" y="782"/>
                    </a:lnTo>
                    <a:lnTo>
                      <a:pt x="461" y="784"/>
                    </a:lnTo>
                    <a:lnTo>
                      <a:pt x="467" y="785"/>
                    </a:lnTo>
                    <a:lnTo>
                      <a:pt x="469" y="791"/>
                    </a:lnTo>
                    <a:lnTo>
                      <a:pt x="465" y="797"/>
                    </a:lnTo>
                    <a:lnTo>
                      <a:pt x="459" y="801"/>
                    </a:lnTo>
                    <a:lnTo>
                      <a:pt x="458" y="794"/>
                    </a:lnTo>
                    <a:lnTo>
                      <a:pt x="453" y="801"/>
                    </a:lnTo>
                    <a:lnTo>
                      <a:pt x="447" y="801"/>
                    </a:lnTo>
                    <a:lnTo>
                      <a:pt x="446" y="807"/>
                    </a:lnTo>
                    <a:lnTo>
                      <a:pt x="447" y="813"/>
                    </a:lnTo>
                    <a:lnTo>
                      <a:pt x="436" y="820"/>
                    </a:lnTo>
                    <a:lnTo>
                      <a:pt x="434" y="826"/>
                    </a:lnTo>
                    <a:lnTo>
                      <a:pt x="435" y="832"/>
                    </a:lnTo>
                    <a:lnTo>
                      <a:pt x="432" y="838"/>
                    </a:lnTo>
                    <a:lnTo>
                      <a:pt x="433" y="842"/>
                    </a:lnTo>
                    <a:lnTo>
                      <a:pt x="439" y="841"/>
                    </a:lnTo>
                    <a:lnTo>
                      <a:pt x="445" y="841"/>
                    </a:lnTo>
                    <a:lnTo>
                      <a:pt x="451" y="840"/>
                    </a:lnTo>
                    <a:lnTo>
                      <a:pt x="457" y="845"/>
                    </a:lnTo>
                    <a:lnTo>
                      <a:pt x="463" y="847"/>
                    </a:lnTo>
                    <a:lnTo>
                      <a:pt x="467" y="853"/>
                    </a:lnTo>
                    <a:lnTo>
                      <a:pt x="460" y="865"/>
                    </a:lnTo>
                    <a:lnTo>
                      <a:pt x="455" y="871"/>
                    </a:lnTo>
                    <a:lnTo>
                      <a:pt x="448" y="872"/>
                    </a:lnTo>
                    <a:lnTo>
                      <a:pt x="446" y="878"/>
                    </a:lnTo>
                    <a:lnTo>
                      <a:pt x="440" y="882"/>
                    </a:lnTo>
                    <a:lnTo>
                      <a:pt x="444" y="888"/>
                    </a:lnTo>
                    <a:lnTo>
                      <a:pt x="439" y="890"/>
                    </a:lnTo>
                    <a:lnTo>
                      <a:pt x="433" y="896"/>
                    </a:lnTo>
                    <a:lnTo>
                      <a:pt x="439" y="893"/>
                    </a:lnTo>
                    <a:lnTo>
                      <a:pt x="440" y="899"/>
                    </a:lnTo>
                    <a:lnTo>
                      <a:pt x="438" y="905"/>
                    </a:lnTo>
                    <a:lnTo>
                      <a:pt x="432" y="908"/>
                    </a:lnTo>
                    <a:lnTo>
                      <a:pt x="426" y="908"/>
                    </a:lnTo>
                    <a:lnTo>
                      <a:pt x="426" y="914"/>
                    </a:lnTo>
                    <a:lnTo>
                      <a:pt x="421" y="913"/>
                    </a:lnTo>
                    <a:lnTo>
                      <a:pt x="415" y="915"/>
                    </a:lnTo>
                    <a:lnTo>
                      <a:pt x="408" y="921"/>
                    </a:lnTo>
                    <a:lnTo>
                      <a:pt x="407" y="927"/>
                    </a:lnTo>
                    <a:lnTo>
                      <a:pt x="401" y="930"/>
                    </a:lnTo>
                    <a:lnTo>
                      <a:pt x="401" y="936"/>
                    </a:lnTo>
                    <a:lnTo>
                      <a:pt x="396" y="936"/>
                    </a:lnTo>
                    <a:lnTo>
                      <a:pt x="390" y="934"/>
                    </a:lnTo>
                    <a:lnTo>
                      <a:pt x="390" y="940"/>
                    </a:lnTo>
                    <a:lnTo>
                      <a:pt x="386" y="945"/>
                    </a:lnTo>
                    <a:lnTo>
                      <a:pt x="386" y="951"/>
                    </a:lnTo>
                    <a:lnTo>
                      <a:pt x="380" y="951"/>
                    </a:lnTo>
                    <a:lnTo>
                      <a:pt x="374" y="952"/>
                    </a:lnTo>
                    <a:lnTo>
                      <a:pt x="376" y="958"/>
                    </a:lnTo>
                    <a:lnTo>
                      <a:pt x="370" y="957"/>
                    </a:lnTo>
                    <a:lnTo>
                      <a:pt x="358" y="968"/>
                    </a:lnTo>
                    <a:lnTo>
                      <a:pt x="364" y="968"/>
                    </a:lnTo>
                    <a:lnTo>
                      <a:pt x="361" y="974"/>
                    </a:lnTo>
                    <a:lnTo>
                      <a:pt x="364" y="980"/>
                    </a:lnTo>
                    <a:lnTo>
                      <a:pt x="349" y="997"/>
                    </a:lnTo>
                    <a:lnTo>
                      <a:pt x="343" y="992"/>
                    </a:lnTo>
                    <a:lnTo>
                      <a:pt x="341" y="998"/>
                    </a:lnTo>
                    <a:lnTo>
                      <a:pt x="335" y="1002"/>
                    </a:lnTo>
                    <a:lnTo>
                      <a:pt x="336" y="1004"/>
                    </a:lnTo>
                    <a:lnTo>
                      <a:pt x="331" y="1004"/>
                    </a:lnTo>
                    <a:lnTo>
                      <a:pt x="325" y="1002"/>
                    </a:lnTo>
                    <a:lnTo>
                      <a:pt x="325" y="1009"/>
                    </a:lnTo>
                    <a:lnTo>
                      <a:pt x="323" y="1015"/>
                    </a:lnTo>
                    <a:lnTo>
                      <a:pt x="317" y="1019"/>
                    </a:lnTo>
                    <a:lnTo>
                      <a:pt x="311" y="1015"/>
                    </a:lnTo>
                    <a:lnTo>
                      <a:pt x="305" y="1020"/>
                    </a:lnTo>
                    <a:lnTo>
                      <a:pt x="311" y="1023"/>
                    </a:lnTo>
                    <a:lnTo>
                      <a:pt x="310" y="1029"/>
                    </a:lnTo>
                    <a:lnTo>
                      <a:pt x="304" y="1027"/>
                    </a:lnTo>
                    <a:lnTo>
                      <a:pt x="298" y="1030"/>
                    </a:lnTo>
                    <a:lnTo>
                      <a:pt x="292" y="1029"/>
                    </a:lnTo>
                    <a:lnTo>
                      <a:pt x="283" y="1041"/>
                    </a:lnTo>
                    <a:lnTo>
                      <a:pt x="288" y="1038"/>
                    </a:lnTo>
                    <a:lnTo>
                      <a:pt x="294" y="1041"/>
                    </a:lnTo>
                    <a:lnTo>
                      <a:pt x="291" y="1046"/>
                    </a:lnTo>
                    <a:lnTo>
                      <a:pt x="296" y="1048"/>
                    </a:lnTo>
                    <a:lnTo>
                      <a:pt x="291" y="1049"/>
                    </a:lnTo>
                    <a:lnTo>
                      <a:pt x="290" y="1061"/>
                    </a:lnTo>
                    <a:lnTo>
                      <a:pt x="287" y="1063"/>
                    </a:lnTo>
                    <a:lnTo>
                      <a:pt x="284" y="1057"/>
                    </a:lnTo>
                    <a:lnTo>
                      <a:pt x="287" y="1050"/>
                    </a:lnTo>
                    <a:lnTo>
                      <a:pt x="281" y="1054"/>
                    </a:lnTo>
                    <a:lnTo>
                      <a:pt x="278" y="1060"/>
                    </a:lnTo>
                    <a:lnTo>
                      <a:pt x="272" y="1064"/>
                    </a:lnTo>
                    <a:lnTo>
                      <a:pt x="267" y="1070"/>
                    </a:lnTo>
                    <a:lnTo>
                      <a:pt x="262" y="1068"/>
                    </a:lnTo>
                    <a:lnTo>
                      <a:pt x="250" y="1074"/>
                    </a:lnTo>
                    <a:lnTo>
                      <a:pt x="247" y="1086"/>
                    </a:lnTo>
                    <a:lnTo>
                      <a:pt x="241" y="1092"/>
                    </a:lnTo>
                    <a:lnTo>
                      <a:pt x="243" y="1086"/>
                    </a:lnTo>
                    <a:lnTo>
                      <a:pt x="242" y="1081"/>
                    </a:lnTo>
                    <a:lnTo>
                      <a:pt x="243" y="1074"/>
                    </a:lnTo>
                    <a:lnTo>
                      <a:pt x="237" y="1072"/>
                    </a:lnTo>
                    <a:lnTo>
                      <a:pt x="230" y="1077"/>
                    </a:lnTo>
                    <a:lnTo>
                      <a:pt x="227" y="1084"/>
                    </a:lnTo>
                    <a:lnTo>
                      <a:pt x="221" y="1086"/>
                    </a:lnTo>
                    <a:lnTo>
                      <a:pt x="215" y="1086"/>
                    </a:lnTo>
                    <a:lnTo>
                      <a:pt x="209" y="1099"/>
                    </a:lnTo>
                    <a:lnTo>
                      <a:pt x="207" y="1092"/>
                    </a:lnTo>
                    <a:lnTo>
                      <a:pt x="200" y="1093"/>
                    </a:lnTo>
                    <a:lnTo>
                      <a:pt x="203" y="1099"/>
                    </a:lnTo>
                    <a:lnTo>
                      <a:pt x="197" y="1100"/>
                    </a:lnTo>
                    <a:lnTo>
                      <a:pt x="191" y="1098"/>
                    </a:lnTo>
                    <a:lnTo>
                      <a:pt x="186" y="1104"/>
                    </a:lnTo>
                    <a:lnTo>
                      <a:pt x="180" y="1107"/>
                    </a:lnTo>
                    <a:lnTo>
                      <a:pt x="174" y="1106"/>
                    </a:lnTo>
                    <a:lnTo>
                      <a:pt x="172" y="1100"/>
                    </a:lnTo>
                    <a:lnTo>
                      <a:pt x="174" y="1093"/>
                    </a:lnTo>
                    <a:lnTo>
                      <a:pt x="180" y="1095"/>
                    </a:lnTo>
                    <a:lnTo>
                      <a:pt x="176" y="1088"/>
                    </a:lnTo>
                    <a:lnTo>
                      <a:pt x="170" y="1088"/>
                    </a:lnTo>
                    <a:lnTo>
                      <a:pt x="164" y="1093"/>
                    </a:lnTo>
                    <a:lnTo>
                      <a:pt x="161" y="1105"/>
                    </a:lnTo>
                    <a:lnTo>
                      <a:pt x="157" y="1111"/>
                    </a:lnTo>
                    <a:lnTo>
                      <a:pt x="151" y="1114"/>
                    </a:lnTo>
                    <a:lnTo>
                      <a:pt x="152" y="1119"/>
                    </a:lnTo>
                    <a:lnTo>
                      <a:pt x="146" y="1123"/>
                    </a:lnTo>
                    <a:lnTo>
                      <a:pt x="140" y="1129"/>
                    </a:lnTo>
                    <a:lnTo>
                      <a:pt x="134" y="1127"/>
                    </a:lnTo>
                    <a:lnTo>
                      <a:pt x="132" y="1121"/>
                    </a:lnTo>
                    <a:lnTo>
                      <a:pt x="129" y="1109"/>
                    </a:lnTo>
                    <a:lnTo>
                      <a:pt x="124" y="1112"/>
                    </a:lnTo>
                    <a:lnTo>
                      <a:pt x="127" y="1118"/>
                    </a:lnTo>
                    <a:lnTo>
                      <a:pt x="125" y="1124"/>
                    </a:lnTo>
                    <a:lnTo>
                      <a:pt x="128" y="1130"/>
                    </a:lnTo>
                    <a:lnTo>
                      <a:pt x="116" y="1133"/>
                    </a:lnTo>
                    <a:lnTo>
                      <a:pt x="114" y="1128"/>
                    </a:lnTo>
                    <a:lnTo>
                      <a:pt x="110" y="1122"/>
                    </a:lnTo>
                    <a:lnTo>
                      <a:pt x="104" y="1121"/>
                    </a:lnTo>
                    <a:lnTo>
                      <a:pt x="103" y="1126"/>
                    </a:lnTo>
                    <a:lnTo>
                      <a:pt x="109" y="1131"/>
                    </a:lnTo>
                    <a:lnTo>
                      <a:pt x="104" y="1137"/>
                    </a:lnTo>
                    <a:lnTo>
                      <a:pt x="98" y="1141"/>
                    </a:lnTo>
                    <a:lnTo>
                      <a:pt x="98" y="1135"/>
                    </a:lnTo>
                    <a:lnTo>
                      <a:pt x="100" y="1129"/>
                    </a:lnTo>
                    <a:lnTo>
                      <a:pt x="99" y="1123"/>
                    </a:lnTo>
                    <a:lnTo>
                      <a:pt x="103" y="1117"/>
                    </a:lnTo>
                    <a:lnTo>
                      <a:pt x="109" y="1114"/>
                    </a:lnTo>
                    <a:lnTo>
                      <a:pt x="115" y="1117"/>
                    </a:lnTo>
                    <a:lnTo>
                      <a:pt x="116" y="1110"/>
                    </a:lnTo>
                    <a:lnTo>
                      <a:pt x="128" y="1106"/>
                    </a:lnTo>
                    <a:lnTo>
                      <a:pt x="132" y="1100"/>
                    </a:lnTo>
                    <a:lnTo>
                      <a:pt x="134" y="1094"/>
                    </a:lnTo>
                    <a:lnTo>
                      <a:pt x="143" y="1082"/>
                    </a:lnTo>
                    <a:lnTo>
                      <a:pt x="162" y="1068"/>
                    </a:lnTo>
                    <a:lnTo>
                      <a:pt x="180" y="1063"/>
                    </a:lnTo>
                    <a:lnTo>
                      <a:pt x="186" y="1066"/>
                    </a:lnTo>
                    <a:lnTo>
                      <a:pt x="191" y="1065"/>
                    </a:lnTo>
                    <a:lnTo>
                      <a:pt x="190" y="1071"/>
                    </a:lnTo>
                    <a:lnTo>
                      <a:pt x="195" y="1077"/>
                    </a:lnTo>
                    <a:lnTo>
                      <a:pt x="201" y="1080"/>
                    </a:lnTo>
                    <a:lnTo>
                      <a:pt x="200" y="1074"/>
                    </a:lnTo>
                    <a:lnTo>
                      <a:pt x="206" y="1072"/>
                    </a:lnTo>
                    <a:lnTo>
                      <a:pt x="212" y="1077"/>
                    </a:lnTo>
                    <a:lnTo>
                      <a:pt x="218" y="1078"/>
                    </a:lnTo>
                    <a:lnTo>
                      <a:pt x="218" y="1072"/>
                    </a:lnTo>
                    <a:lnTo>
                      <a:pt x="212" y="1069"/>
                    </a:lnTo>
                    <a:lnTo>
                      <a:pt x="209" y="1063"/>
                    </a:lnTo>
                    <a:lnTo>
                      <a:pt x="212" y="1051"/>
                    </a:lnTo>
                    <a:lnTo>
                      <a:pt x="215" y="1045"/>
                    </a:lnTo>
                    <a:lnTo>
                      <a:pt x="226" y="1034"/>
                    </a:lnTo>
                    <a:lnTo>
                      <a:pt x="230" y="1032"/>
                    </a:lnTo>
                    <a:lnTo>
                      <a:pt x="235" y="1026"/>
                    </a:lnTo>
                    <a:lnTo>
                      <a:pt x="247" y="1019"/>
                    </a:lnTo>
                    <a:lnTo>
                      <a:pt x="259" y="1015"/>
                    </a:lnTo>
                    <a:lnTo>
                      <a:pt x="263" y="1009"/>
                    </a:lnTo>
                    <a:lnTo>
                      <a:pt x="269" y="1004"/>
                    </a:lnTo>
                    <a:lnTo>
                      <a:pt x="275" y="1008"/>
                    </a:lnTo>
                    <a:lnTo>
                      <a:pt x="278" y="1002"/>
                    </a:lnTo>
                    <a:lnTo>
                      <a:pt x="278" y="996"/>
                    </a:lnTo>
                    <a:lnTo>
                      <a:pt x="280" y="990"/>
                    </a:lnTo>
                    <a:lnTo>
                      <a:pt x="287" y="979"/>
                    </a:lnTo>
                    <a:lnTo>
                      <a:pt x="291" y="973"/>
                    </a:lnTo>
                    <a:lnTo>
                      <a:pt x="309" y="957"/>
                    </a:lnTo>
                    <a:lnTo>
                      <a:pt x="314" y="953"/>
                    </a:lnTo>
                    <a:lnTo>
                      <a:pt x="316" y="959"/>
                    </a:lnTo>
                    <a:lnTo>
                      <a:pt x="322" y="959"/>
                    </a:lnTo>
                    <a:lnTo>
                      <a:pt x="325" y="953"/>
                    </a:lnTo>
                    <a:lnTo>
                      <a:pt x="319" y="958"/>
                    </a:lnTo>
                    <a:lnTo>
                      <a:pt x="318" y="952"/>
                    </a:lnTo>
                    <a:lnTo>
                      <a:pt x="313" y="946"/>
                    </a:lnTo>
                    <a:lnTo>
                      <a:pt x="315" y="934"/>
                    </a:lnTo>
                    <a:lnTo>
                      <a:pt x="316" y="916"/>
                    </a:lnTo>
                    <a:lnTo>
                      <a:pt x="322" y="911"/>
                    </a:lnTo>
                    <a:lnTo>
                      <a:pt x="328" y="909"/>
                    </a:lnTo>
                    <a:lnTo>
                      <a:pt x="333" y="911"/>
                    </a:lnTo>
                    <a:lnTo>
                      <a:pt x="327" y="907"/>
                    </a:lnTo>
                    <a:lnTo>
                      <a:pt x="321" y="908"/>
                    </a:lnTo>
                    <a:lnTo>
                      <a:pt x="317" y="902"/>
                    </a:lnTo>
                    <a:lnTo>
                      <a:pt x="317" y="896"/>
                    </a:lnTo>
                    <a:lnTo>
                      <a:pt x="319" y="890"/>
                    </a:lnTo>
                    <a:lnTo>
                      <a:pt x="325" y="884"/>
                    </a:lnTo>
                    <a:lnTo>
                      <a:pt x="328" y="878"/>
                    </a:lnTo>
                    <a:lnTo>
                      <a:pt x="338" y="871"/>
                    </a:lnTo>
                    <a:lnTo>
                      <a:pt x="336" y="865"/>
                    </a:lnTo>
                    <a:lnTo>
                      <a:pt x="336" y="859"/>
                    </a:lnTo>
                    <a:lnTo>
                      <a:pt x="341" y="853"/>
                    </a:lnTo>
                    <a:lnTo>
                      <a:pt x="340" y="848"/>
                    </a:lnTo>
                    <a:lnTo>
                      <a:pt x="342" y="842"/>
                    </a:lnTo>
                    <a:lnTo>
                      <a:pt x="340" y="847"/>
                    </a:lnTo>
                    <a:lnTo>
                      <a:pt x="340" y="848"/>
                    </a:lnTo>
                    <a:lnTo>
                      <a:pt x="338" y="854"/>
                    </a:lnTo>
                    <a:lnTo>
                      <a:pt x="334" y="860"/>
                    </a:lnTo>
                    <a:lnTo>
                      <a:pt x="327" y="864"/>
                    </a:lnTo>
                    <a:lnTo>
                      <a:pt x="309" y="873"/>
                    </a:lnTo>
                    <a:lnTo>
                      <a:pt x="298" y="881"/>
                    </a:lnTo>
                    <a:lnTo>
                      <a:pt x="292" y="881"/>
                    </a:lnTo>
                    <a:lnTo>
                      <a:pt x="289" y="878"/>
                    </a:lnTo>
                    <a:lnTo>
                      <a:pt x="288" y="872"/>
                    </a:lnTo>
                    <a:lnTo>
                      <a:pt x="281" y="869"/>
                    </a:lnTo>
                    <a:lnTo>
                      <a:pt x="284" y="857"/>
                    </a:lnTo>
                    <a:lnTo>
                      <a:pt x="289" y="853"/>
                    </a:lnTo>
                    <a:lnTo>
                      <a:pt x="295" y="854"/>
                    </a:lnTo>
                    <a:lnTo>
                      <a:pt x="298" y="860"/>
                    </a:lnTo>
                    <a:lnTo>
                      <a:pt x="301" y="861"/>
                    </a:lnTo>
                    <a:lnTo>
                      <a:pt x="298" y="854"/>
                    </a:lnTo>
                    <a:lnTo>
                      <a:pt x="285" y="850"/>
                    </a:lnTo>
                    <a:lnTo>
                      <a:pt x="281" y="843"/>
                    </a:lnTo>
                    <a:lnTo>
                      <a:pt x="283" y="849"/>
                    </a:lnTo>
                    <a:lnTo>
                      <a:pt x="278" y="860"/>
                    </a:lnTo>
                    <a:lnTo>
                      <a:pt x="272" y="857"/>
                    </a:lnTo>
                    <a:lnTo>
                      <a:pt x="273" y="870"/>
                    </a:lnTo>
                    <a:lnTo>
                      <a:pt x="269" y="875"/>
                    </a:lnTo>
                    <a:lnTo>
                      <a:pt x="272" y="884"/>
                    </a:lnTo>
                    <a:lnTo>
                      <a:pt x="276" y="890"/>
                    </a:lnTo>
                    <a:lnTo>
                      <a:pt x="272" y="896"/>
                    </a:lnTo>
                    <a:lnTo>
                      <a:pt x="266" y="896"/>
                    </a:lnTo>
                    <a:lnTo>
                      <a:pt x="264" y="894"/>
                    </a:lnTo>
                    <a:lnTo>
                      <a:pt x="250" y="871"/>
                    </a:lnTo>
                    <a:lnTo>
                      <a:pt x="244" y="867"/>
                    </a:lnTo>
                    <a:lnTo>
                      <a:pt x="243" y="860"/>
                    </a:lnTo>
                    <a:lnTo>
                      <a:pt x="237" y="866"/>
                    </a:lnTo>
                    <a:lnTo>
                      <a:pt x="231" y="869"/>
                    </a:lnTo>
                    <a:lnTo>
                      <a:pt x="230" y="864"/>
                    </a:lnTo>
                    <a:lnTo>
                      <a:pt x="223" y="861"/>
                    </a:lnTo>
                    <a:lnTo>
                      <a:pt x="220" y="855"/>
                    </a:lnTo>
                    <a:lnTo>
                      <a:pt x="214" y="852"/>
                    </a:lnTo>
                    <a:lnTo>
                      <a:pt x="202" y="862"/>
                    </a:lnTo>
                    <a:lnTo>
                      <a:pt x="196" y="864"/>
                    </a:lnTo>
                    <a:lnTo>
                      <a:pt x="190" y="868"/>
                    </a:lnTo>
                    <a:lnTo>
                      <a:pt x="185" y="869"/>
                    </a:lnTo>
                    <a:lnTo>
                      <a:pt x="180" y="875"/>
                    </a:lnTo>
                    <a:lnTo>
                      <a:pt x="169" y="885"/>
                    </a:lnTo>
                    <a:lnTo>
                      <a:pt x="163" y="880"/>
                    </a:lnTo>
                    <a:lnTo>
                      <a:pt x="157" y="880"/>
                    </a:lnTo>
                    <a:lnTo>
                      <a:pt x="163" y="878"/>
                    </a:lnTo>
                    <a:lnTo>
                      <a:pt x="165" y="872"/>
                    </a:lnTo>
                    <a:lnTo>
                      <a:pt x="167" y="866"/>
                    </a:lnTo>
                    <a:lnTo>
                      <a:pt x="165" y="854"/>
                    </a:lnTo>
                    <a:lnTo>
                      <a:pt x="171" y="851"/>
                    </a:lnTo>
                    <a:lnTo>
                      <a:pt x="159" y="841"/>
                    </a:lnTo>
                    <a:lnTo>
                      <a:pt x="158" y="836"/>
                    </a:lnTo>
                    <a:lnTo>
                      <a:pt x="169" y="818"/>
                    </a:lnTo>
                    <a:lnTo>
                      <a:pt x="158" y="795"/>
                    </a:lnTo>
                    <a:lnTo>
                      <a:pt x="158" y="788"/>
                    </a:lnTo>
                    <a:lnTo>
                      <a:pt x="154" y="785"/>
                    </a:lnTo>
                    <a:lnTo>
                      <a:pt x="153" y="779"/>
                    </a:lnTo>
                    <a:lnTo>
                      <a:pt x="154" y="773"/>
                    </a:lnTo>
                    <a:lnTo>
                      <a:pt x="148" y="767"/>
                    </a:lnTo>
                    <a:lnTo>
                      <a:pt x="149" y="761"/>
                    </a:lnTo>
                    <a:lnTo>
                      <a:pt x="155" y="749"/>
                    </a:lnTo>
                    <a:lnTo>
                      <a:pt x="157" y="743"/>
                    </a:lnTo>
                    <a:lnTo>
                      <a:pt x="163" y="741"/>
                    </a:lnTo>
                    <a:lnTo>
                      <a:pt x="167" y="737"/>
                    </a:lnTo>
                    <a:lnTo>
                      <a:pt x="161" y="739"/>
                    </a:lnTo>
                    <a:lnTo>
                      <a:pt x="157" y="734"/>
                    </a:lnTo>
                    <a:lnTo>
                      <a:pt x="158" y="740"/>
                    </a:lnTo>
                    <a:lnTo>
                      <a:pt x="153" y="746"/>
                    </a:lnTo>
                    <a:lnTo>
                      <a:pt x="148" y="758"/>
                    </a:lnTo>
                    <a:lnTo>
                      <a:pt x="142" y="762"/>
                    </a:lnTo>
                    <a:lnTo>
                      <a:pt x="139" y="767"/>
                    </a:lnTo>
                    <a:lnTo>
                      <a:pt x="146" y="770"/>
                    </a:lnTo>
                    <a:lnTo>
                      <a:pt x="145" y="783"/>
                    </a:lnTo>
                    <a:lnTo>
                      <a:pt x="143" y="784"/>
                    </a:lnTo>
                    <a:lnTo>
                      <a:pt x="138" y="785"/>
                    </a:lnTo>
                    <a:lnTo>
                      <a:pt x="135" y="784"/>
                    </a:lnTo>
                    <a:lnTo>
                      <a:pt x="129" y="790"/>
                    </a:lnTo>
                    <a:lnTo>
                      <a:pt x="124" y="793"/>
                    </a:lnTo>
                    <a:lnTo>
                      <a:pt x="112" y="796"/>
                    </a:lnTo>
                    <a:lnTo>
                      <a:pt x="100" y="797"/>
                    </a:lnTo>
                    <a:lnTo>
                      <a:pt x="88" y="794"/>
                    </a:lnTo>
                    <a:lnTo>
                      <a:pt x="85" y="787"/>
                    </a:lnTo>
                    <a:lnTo>
                      <a:pt x="89" y="782"/>
                    </a:lnTo>
                    <a:lnTo>
                      <a:pt x="83" y="778"/>
                    </a:lnTo>
                    <a:lnTo>
                      <a:pt x="78" y="772"/>
                    </a:lnTo>
                    <a:lnTo>
                      <a:pt x="77" y="769"/>
                    </a:lnTo>
                    <a:lnTo>
                      <a:pt x="71" y="763"/>
                    </a:lnTo>
                    <a:lnTo>
                      <a:pt x="72" y="758"/>
                    </a:lnTo>
                    <a:lnTo>
                      <a:pt x="69" y="761"/>
                    </a:lnTo>
                    <a:lnTo>
                      <a:pt x="63" y="758"/>
                    </a:lnTo>
                    <a:lnTo>
                      <a:pt x="58" y="752"/>
                    </a:lnTo>
                    <a:lnTo>
                      <a:pt x="60" y="747"/>
                    </a:lnTo>
                    <a:lnTo>
                      <a:pt x="48" y="743"/>
                    </a:lnTo>
                    <a:lnTo>
                      <a:pt x="53" y="737"/>
                    </a:lnTo>
                    <a:lnTo>
                      <a:pt x="59" y="733"/>
                    </a:lnTo>
                    <a:lnTo>
                      <a:pt x="62" y="727"/>
                    </a:lnTo>
                    <a:lnTo>
                      <a:pt x="67" y="722"/>
                    </a:lnTo>
                    <a:lnTo>
                      <a:pt x="73" y="718"/>
                    </a:lnTo>
                    <a:lnTo>
                      <a:pt x="74" y="723"/>
                    </a:lnTo>
                    <a:lnTo>
                      <a:pt x="80" y="724"/>
                    </a:lnTo>
                    <a:lnTo>
                      <a:pt x="85" y="727"/>
                    </a:lnTo>
                    <a:lnTo>
                      <a:pt x="88" y="733"/>
                    </a:lnTo>
                    <a:lnTo>
                      <a:pt x="80" y="742"/>
                    </a:lnTo>
                    <a:lnTo>
                      <a:pt x="86" y="737"/>
                    </a:lnTo>
                    <a:lnTo>
                      <a:pt x="92" y="734"/>
                    </a:lnTo>
                    <a:lnTo>
                      <a:pt x="97" y="728"/>
                    </a:lnTo>
                    <a:lnTo>
                      <a:pt x="101" y="734"/>
                    </a:lnTo>
                    <a:lnTo>
                      <a:pt x="101" y="740"/>
                    </a:lnTo>
                    <a:lnTo>
                      <a:pt x="106" y="742"/>
                    </a:lnTo>
                    <a:lnTo>
                      <a:pt x="111" y="738"/>
                    </a:lnTo>
                    <a:lnTo>
                      <a:pt x="114" y="732"/>
                    </a:lnTo>
                    <a:lnTo>
                      <a:pt x="109" y="726"/>
                    </a:lnTo>
                    <a:lnTo>
                      <a:pt x="103" y="724"/>
                    </a:lnTo>
                    <a:lnTo>
                      <a:pt x="109" y="722"/>
                    </a:lnTo>
                    <a:lnTo>
                      <a:pt x="105" y="716"/>
                    </a:lnTo>
                    <a:lnTo>
                      <a:pt x="99" y="722"/>
                    </a:lnTo>
                    <a:lnTo>
                      <a:pt x="93" y="722"/>
                    </a:lnTo>
                    <a:lnTo>
                      <a:pt x="81" y="722"/>
                    </a:lnTo>
                    <a:lnTo>
                      <a:pt x="75" y="716"/>
                    </a:lnTo>
                    <a:lnTo>
                      <a:pt x="69" y="715"/>
                    </a:lnTo>
                    <a:lnTo>
                      <a:pt x="63" y="716"/>
                    </a:lnTo>
                    <a:lnTo>
                      <a:pt x="59" y="710"/>
                    </a:lnTo>
                    <a:lnTo>
                      <a:pt x="65" y="709"/>
                    </a:lnTo>
                    <a:lnTo>
                      <a:pt x="71" y="704"/>
                    </a:lnTo>
                    <a:lnTo>
                      <a:pt x="59" y="703"/>
                    </a:lnTo>
                    <a:lnTo>
                      <a:pt x="62" y="697"/>
                    </a:lnTo>
                    <a:lnTo>
                      <a:pt x="56" y="699"/>
                    </a:lnTo>
                    <a:lnTo>
                      <a:pt x="56" y="693"/>
                    </a:lnTo>
                    <a:lnTo>
                      <a:pt x="58" y="686"/>
                    </a:lnTo>
                    <a:lnTo>
                      <a:pt x="70" y="677"/>
                    </a:lnTo>
                    <a:lnTo>
                      <a:pt x="75" y="671"/>
                    </a:lnTo>
                    <a:lnTo>
                      <a:pt x="75" y="668"/>
                    </a:lnTo>
                    <a:lnTo>
                      <a:pt x="71" y="674"/>
                    </a:lnTo>
                    <a:lnTo>
                      <a:pt x="59" y="682"/>
                    </a:lnTo>
                    <a:lnTo>
                      <a:pt x="53" y="694"/>
                    </a:lnTo>
                    <a:lnTo>
                      <a:pt x="53" y="700"/>
                    </a:lnTo>
                    <a:lnTo>
                      <a:pt x="47" y="704"/>
                    </a:lnTo>
                    <a:lnTo>
                      <a:pt x="44" y="698"/>
                    </a:lnTo>
                    <a:lnTo>
                      <a:pt x="44" y="692"/>
                    </a:lnTo>
                    <a:lnTo>
                      <a:pt x="38" y="687"/>
                    </a:lnTo>
                    <a:lnTo>
                      <a:pt x="36" y="681"/>
                    </a:lnTo>
                    <a:lnTo>
                      <a:pt x="41" y="675"/>
                    </a:lnTo>
                    <a:lnTo>
                      <a:pt x="36" y="670"/>
                    </a:lnTo>
                    <a:lnTo>
                      <a:pt x="30" y="673"/>
                    </a:lnTo>
                    <a:lnTo>
                      <a:pt x="28" y="667"/>
                    </a:lnTo>
                    <a:lnTo>
                      <a:pt x="29" y="661"/>
                    </a:lnTo>
                    <a:lnTo>
                      <a:pt x="35" y="663"/>
                    </a:lnTo>
                    <a:lnTo>
                      <a:pt x="41" y="662"/>
                    </a:lnTo>
                    <a:lnTo>
                      <a:pt x="36" y="658"/>
                    </a:lnTo>
                    <a:lnTo>
                      <a:pt x="33" y="652"/>
                    </a:lnTo>
                    <a:lnTo>
                      <a:pt x="45" y="650"/>
                    </a:lnTo>
                    <a:lnTo>
                      <a:pt x="46" y="645"/>
                    </a:lnTo>
                    <a:lnTo>
                      <a:pt x="45" y="639"/>
                    </a:lnTo>
                    <a:lnTo>
                      <a:pt x="47" y="633"/>
                    </a:lnTo>
                    <a:lnTo>
                      <a:pt x="65" y="609"/>
                    </a:lnTo>
                    <a:lnTo>
                      <a:pt x="71" y="605"/>
                    </a:lnTo>
                    <a:lnTo>
                      <a:pt x="77" y="606"/>
                    </a:lnTo>
                    <a:lnTo>
                      <a:pt x="78" y="608"/>
                    </a:lnTo>
                    <a:lnTo>
                      <a:pt x="78" y="609"/>
                    </a:lnTo>
                    <a:lnTo>
                      <a:pt x="79" y="609"/>
                    </a:lnTo>
                    <a:lnTo>
                      <a:pt x="81" y="612"/>
                    </a:lnTo>
                    <a:lnTo>
                      <a:pt x="84" y="612"/>
                    </a:lnTo>
                    <a:lnTo>
                      <a:pt x="79" y="609"/>
                    </a:lnTo>
                    <a:lnTo>
                      <a:pt x="78" y="608"/>
                    </a:lnTo>
                    <a:lnTo>
                      <a:pt x="77" y="603"/>
                    </a:lnTo>
                    <a:lnTo>
                      <a:pt x="82" y="599"/>
                    </a:lnTo>
                    <a:lnTo>
                      <a:pt x="89" y="591"/>
                    </a:lnTo>
                    <a:lnTo>
                      <a:pt x="82" y="596"/>
                    </a:lnTo>
                    <a:lnTo>
                      <a:pt x="77" y="591"/>
                    </a:lnTo>
                    <a:lnTo>
                      <a:pt x="81" y="588"/>
                    </a:lnTo>
                    <a:lnTo>
                      <a:pt x="78" y="581"/>
                    </a:lnTo>
                    <a:lnTo>
                      <a:pt x="81" y="576"/>
                    </a:lnTo>
                    <a:lnTo>
                      <a:pt x="87" y="572"/>
                    </a:lnTo>
                    <a:lnTo>
                      <a:pt x="95" y="574"/>
                    </a:lnTo>
                    <a:lnTo>
                      <a:pt x="89" y="568"/>
                    </a:lnTo>
                    <a:lnTo>
                      <a:pt x="91" y="562"/>
                    </a:lnTo>
                    <a:lnTo>
                      <a:pt x="97" y="558"/>
                    </a:lnTo>
                    <a:lnTo>
                      <a:pt x="103" y="557"/>
                    </a:lnTo>
                    <a:lnTo>
                      <a:pt x="114" y="561"/>
                    </a:lnTo>
                    <a:lnTo>
                      <a:pt x="117" y="567"/>
                    </a:lnTo>
                    <a:lnTo>
                      <a:pt x="111" y="576"/>
                    </a:lnTo>
                    <a:lnTo>
                      <a:pt x="117" y="572"/>
                    </a:lnTo>
                    <a:lnTo>
                      <a:pt x="123" y="570"/>
                    </a:lnTo>
                    <a:lnTo>
                      <a:pt x="129" y="573"/>
                    </a:lnTo>
                    <a:lnTo>
                      <a:pt x="135" y="572"/>
                    </a:lnTo>
                    <a:lnTo>
                      <a:pt x="147" y="561"/>
                    </a:lnTo>
                    <a:lnTo>
                      <a:pt x="155" y="549"/>
                    </a:lnTo>
                    <a:lnTo>
                      <a:pt x="160" y="543"/>
                    </a:lnTo>
                    <a:lnTo>
                      <a:pt x="166" y="543"/>
                    </a:lnTo>
                    <a:lnTo>
                      <a:pt x="172" y="547"/>
                    </a:lnTo>
                    <a:lnTo>
                      <a:pt x="178" y="545"/>
                    </a:lnTo>
                    <a:lnTo>
                      <a:pt x="190" y="545"/>
                    </a:lnTo>
                    <a:lnTo>
                      <a:pt x="196" y="541"/>
                    </a:lnTo>
                    <a:lnTo>
                      <a:pt x="205" y="529"/>
                    </a:lnTo>
                    <a:lnTo>
                      <a:pt x="207" y="523"/>
                    </a:lnTo>
                    <a:lnTo>
                      <a:pt x="201" y="505"/>
                    </a:lnTo>
                    <a:lnTo>
                      <a:pt x="201" y="493"/>
                    </a:lnTo>
                    <a:lnTo>
                      <a:pt x="193" y="481"/>
                    </a:lnTo>
                    <a:lnTo>
                      <a:pt x="186" y="479"/>
                    </a:lnTo>
                    <a:lnTo>
                      <a:pt x="187" y="474"/>
                    </a:lnTo>
                    <a:lnTo>
                      <a:pt x="189" y="472"/>
                    </a:lnTo>
                    <a:lnTo>
                      <a:pt x="195" y="474"/>
                    </a:lnTo>
                    <a:lnTo>
                      <a:pt x="201" y="471"/>
                    </a:lnTo>
                    <a:lnTo>
                      <a:pt x="206" y="465"/>
                    </a:lnTo>
                    <a:lnTo>
                      <a:pt x="206" y="459"/>
                    </a:lnTo>
                    <a:lnTo>
                      <a:pt x="204" y="453"/>
                    </a:lnTo>
                    <a:lnTo>
                      <a:pt x="197" y="448"/>
                    </a:lnTo>
                    <a:lnTo>
                      <a:pt x="201" y="444"/>
                    </a:lnTo>
                    <a:lnTo>
                      <a:pt x="195" y="445"/>
                    </a:lnTo>
                    <a:lnTo>
                      <a:pt x="191" y="450"/>
                    </a:lnTo>
                    <a:lnTo>
                      <a:pt x="185" y="456"/>
                    </a:lnTo>
                    <a:lnTo>
                      <a:pt x="179" y="452"/>
                    </a:lnTo>
                    <a:lnTo>
                      <a:pt x="173" y="458"/>
                    </a:lnTo>
                    <a:lnTo>
                      <a:pt x="167" y="461"/>
                    </a:lnTo>
                    <a:lnTo>
                      <a:pt x="161" y="467"/>
                    </a:lnTo>
                    <a:lnTo>
                      <a:pt x="155" y="470"/>
                    </a:lnTo>
                    <a:lnTo>
                      <a:pt x="149" y="482"/>
                    </a:lnTo>
                    <a:lnTo>
                      <a:pt x="143" y="471"/>
                    </a:lnTo>
                    <a:lnTo>
                      <a:pt x="137" y="464"/>
                    </a:lnTo>
                    <a:lnTo>
                      <a:pt x="131" y="465"/>
                    </a:lnTo>
                    <a:lnTo>
                      <a:pt x="136" y="472"/>
                    </a:lnTo>
                    <a:lnTo>
                      <a:pt x="137" y="478"/>
                    </a:lnTo>
                    <a:lnTo>
                      <a:pt x="125" y="468"/>
                    </a:lnTo>
                    <a:lnTo>
                      <a:pt x="120" y="467"/>
                    </a:lnTo>
                    <a:lnTo>
                      <a:pt x="102" y="466"/>
                    </a:lnTo>
                    <a:lnTo>
                      <a:pt x="89" y="471"/>
                    </a:lnTo>
                    <a:lnTo>
                      <a:pt x="84" y="469"/>
                    </a:lnTo>
                    <a:lnTo>
                      <a:pt x="78" y="472"/>
                    </a:lnTo>
                    <a:lnTo>
                      <a:pt x="66" y="467"/>
                    </a:lnTo>
                    <a:lnTo>
                      <a:pt x="48" y="461"/>
                    </a:lnTo>
                    <a:lnTo>
                      <a:pt x="42" y="456"/>
                    </a:lnTo>
                    <a:lnTo>
                      <a:pt x="40" y="450"/>
                    </a:lnTo>
                    <a:lnTo>
                      <a:pt x="44" y="438"/>
                    </a:lnTo>
                    <a:lnTo>
                      <a:pt x="42" y="438"/>
                    </a:lnTo>
                    <a:lnTo>
                      <a:pt x="37" y="432"/>
                    </a:lnTo>
                    <a:lnTo>
                      <a:pt x="35" y="426"/>
                    </a:lnTo>
                    <a:lnTo>
                      <a:pt x="30" y="420"/>
                    </a:lnTo>
                    <a:lnTo>
                      <a:pt x="30" y="414"/>
                    </a:lnTo>
                    <a:lnTo>
                      <a:pt x="30" y="420"/>
                    </a:lnTo>
                    <a:lnTo>
                      <a:pt x="36" y="423"/>
                    </a:lnTo>
                    <a:lnTo>
                      <a:pt x="42" y="420"/>
                    </a:lnTo>
                    <a:lnTo>
                      <a:pt x="45" y="414"/>
                    </a:lnTo>
                    <a:lnTo>
                      <a:pt x="51" y="414"/>
                    </a:lnTo>
                    <a:lnTo>
                      <a:pt x="56" y="416"/>
                    </a:lnTo>
                    <a:lnTo>
                      <a:pt x="50" y="410"/>
                    </a:lnTo>
                    <a:lnTo>
                      <a:pt x="32" y="403"/>
                    </a:lnTo>
                    <a:lnTo>
                      <a:pt x="39" y="407"/>
                    </a:lnTo>
                    <a:lnTo>
                      <a:pt x="33" y="406"/>
                    </a:lnTo>
                    <a:lnTo>
                      <a:pt x="27" y="402"/>
                    </a:lnTo>
                    <a:lnTo>
                      <a:pt x="22" y="401"/>
                    </a:lnTo>
                    <a:lnTo>
                      <a:pt x="16" y="398"/>
                    </a:lnTo>
                    <a:lnTo>
                      <a:pt x="0" y="382"/>
                    </a:lnTo>
                    <a:lnTo>
                      <a:pt x="2" y="379"/>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5" name="Freeform 184">
                <a:extLst>
                  <a:ext uri="{FF2B5EF4-FFF2-40B4-BE49-F238E27FC236}">
                    <a16:creationId xmlns:a16="http://schemas.microsoft.com/office/drawing/2014/main" id="{085554D2-7300-DDD5-0328-E5BF67B89B7D}"/>
                  </a:ext>
                </a:extLst>
              </p:cNvPr>
              <p:cNvSpPr>
                <a:spLocks/>
              </p:cNvSpPr>
              <p:nvPr/>
            </p:nvSpPr>
            <p:spPr bwMode="auto">
              <a:xfrm>
                <a:off x="974" y="2819"/>
                <a:ext cx="0" cy="0"/>
              </a:xfrm>
              <a:custGeom>
                <a:avLst/>
                <a:gdLst>
                  <a:gd name="T0" fmla="*/ 0 w 1"/>
                  <a:gd name="T1" fmla="*/ 1 h 1"/>
                  <a:gd name="T2" fmla="*/ 0 w 1"/>
                  <a:gd name="T3" fmla="*/ 1 h 1"/>
                  <a:gd name="T4" fmla="*/ 1 w 1"/>
                  <a:gd name="T5" fmla="*/ 1 h 1"/>
                  <a:gd name="T6" fmla="*/ 0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lnTo>
                      <a:pt x="0" y="1"/>
                    </a:lnTo>
                    <a:lnTo>
                      <a:pt x="1" y="1"/>
                    </a:lnTo>
                    <a:lnTo>
                      <a:pt x="0"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6" name="Freeform 185">
                <a:extLst>
                  <a:ext uri="{FF2B5EF4-FFF2-40B4-BE49-F238E27FC236}">
                    <a16:creationId xmlns:a16="http://schemas.microsoft.com/office/drawing/2014/main" id="{C663F833-FEC0-F61D-9FC2-95076D8F199B}"/>
                  </a:ext>
                </a:extLst>
              </p:cNvPr>
              <p:cNvSpPr>
                <a:spLocks/>
              </p:cNvSpPr>
              <p:nvPr/>
            </p:nvSpPr>
            <p:spPr bwMode="auto">
              <a:xfrm>
                <a:off x="974" y="2819"/>
                <a:ext cx="2" cy="1"/>
              </a:xfrm>
              <a:custGeom>
                <a:avLst/>
                <a:gdLst>
                  <a:gd name="T0" fmla="*/ 2 w 5"/>
                  <a:gd name="T1" fmla="*/ 3 h 3"/>
                  <a:gd name="T2" fmla="*/ 2 w 5"/>
                  <a:gd name="T3" fmla="*/ 3 h 3"/>
                  <a:gd name="T4" fmla="*/ 5 w 5"/>
                  <a:gd name="T5" fmla="*/ 3 h 3"/>
                  <a:gd name="T6" fmla="*/ 0 w 5"/>
                  <a:gd name="T7" fmla="*/ 0 h 3"/>
                  <a:gd name="T8" fmla="*/ 2 w 5"/>
                  <a:gd name="T9" fmla="*/ 3 h 3"/>
                </a:gdLst>
                <a:ahLst/>
                <a:cxnLst>
                  <a:cxn ang="0">
                    <a:pos x="T0" y="T1"/>
                  </a:cxn>
                  <a:cxn ang="0">
                    <a:pos x="T2" y="T3"/>
                  </a:cxn>
                  <a:cxn ang="0">
                    <a:pos x="T4" y="T5"/>
                  </a:cxn>
                  <a:cxn ang="0">
                    <a:pos x="T6" y="T7"/>
                  </a:cxn>
                  <a:cxn ang="0">
                    <a:pos x="T8" y="T9"/>
                  </a:cxn>
                </a:cxnLst>
                <a:rect l="0" t="0" r="r" b="b"/>
                <a:pathLst>
                  <a:path w="5" h="3">
                    <a:moveTo>
                      <a:pt x="2" y="3"/>
                    </a:moveTo>
                    <a:lnTo>
                      <a:pt x="2" y="3"/>
                    </a:lnTo>
                    <a:lnTo>
                      <a:pt x="5" y="3"/>
                    </a:lnTo>
                    <a:lnTo>
                      <a:pt x="0" y="0"/>
                    </a:lnTo>
                    <a:lnTo>
                      <a:pt x="2"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7" name="Freeform 186">
                <a:extLst>
                  <a:ext uri="{FF2B5EF4-FFF2-40B4-BE49-F238E27FC236}">
                    <a16:creationId xmlns:a16="http://schemas.microsoft.com/office/drawing/2014/main" id="{8C57F9AE-789A-86D1-697E-EFD27D0E93A9}"/>
                  </a:ext>
                </a:extLst>
              </p:cNvPr>
              <p:cNvSpPr>
                <a:spLocks/>
              </p:cNvSpPr>
              <p:nvPr/>
            </p:nvSpPr>
            <p:spPr bwMode="auto">
              <a:xfrm>
                <a:off x="1075" y="2909"/>
                <a:ext cx="1" cy="2"/>
              </a:xfrm>
              <a:custGeom>
                <a:avLst/>
                <a:gdLst>
                  <a:gd name="T0" fmla="*/ 0 w 2"/>
                  <a:gd name="T1" fmla="*/ 5 h 6"/>
                  <a:gd name="T2" fmla="*/ 0 w 2"/>
                  <a:gd name="T3" fmla="*/ 5 h 6"/>
                  <a:gd name="T4" fmla="*/ 0 w 2"/>
                  <a:gd name="T5" fmla="*/ 6 h 6"/>
                  <a:gd name="T6" fmla="*/ 2 w 2"/>
                  <a:gd name="T7" fmla="*/ 0 h 6"/>
                  <a:gd name="T8" fmla="*/ 0 w 2"/>
                  <a:gd name="T9" fmla="*/ 5 h 6"/>
                </a:gdLst>
                <a:ahLst/>
                <a:cxnLst>
                  <a:cxn ang="0">
                    <a:pos x="T0" y="T1"/>
                  </a:cxn>
                  <a:cxn ang="0">
                    <a:pos x="T2" y="T3"/>
                  </a:cxn>
                  <a:cxn ang="0">
                    <a:pos x="T4" y="T5"/>
                  </a:cxn>
                  <a:cxn ang="0">
                    <a:pos x="T6" y="T7"/>
                  </a:cxn>
                  <a:cxn ang="0">
                    <a:pos x="T8" y="T9"/>
                  </a:cxn>
                </a:cxnLst>
                <a:rect l="0" t="0" r="r" b="b"/>
                <a:pathLst>
                  <a:path w="2" h="6">
                    <a:moveTo>
                      <a:pt x="0" y="5"/>
                    </a:moveTo>
                    <a:lnTo>
                      <a:pt x="0" y="5"/>
                    </a:lnTo>
                    <a:lnTo>
                      <a:pt x="0" y="6"/>
                    </a:lnTo>
                    <a:lnTo>
                      <a:pt x="2"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8" name="Freeform 187">
                <a:extLst>
                  <a:ext uri="{FF2B5EF4-FFF2-40B4-BE49-F238E27FC236}">
                    <a16:creationId xmlns:a16="http://schemas.microsoft.com/office/drawing/2014/main" id="{CA61A245-ADD4-00D9-FAF1-0392D66683D6}"/>
                  </a:ext>
                </a:extLst>
              </p:cNvPr>
              <p:cNvSpPr>
                <a:spLocks/>
              </p:cNvSpPr>
              <p:nvPr/>
            </p:nvSpPr>
            <p:spPr bwMode="auto">
              <a:xfrm>
                <a:off x="1126" y="2932"/>
                <a:ext cx="5" cy="3"/>
              </a:xfrm>
              <a:custGeom>
                <a:avLst/>
                <a:gdLst>
                  <a:gd name="T0" fmla="*/ 0 w 12"/>
                  <a:gd name="T1" fmla="*/ 3 h 8"/>
                  <a:gd name="T2" fmla="*/ 0 w 12"/>
                  <a:gd name="T3" fmla="*/ 3 h 8"/>
                  <a:gd name="T4" fmla="*/ 6 w 12"/>
                  <a:gd name="T5" fmla="*/ 8 h 8"/>
                  <a:gd name="T6" fmla="*/ 12 w 12"/>
                  <a:gd name="T7" fmla="*/ 7 h 8"/>
                  <a:gd name="T8" fmla="*/ 9 w 12"/>
                  <a:gd name="T9" fmla="*/ 5 h 8"/>
                  <a:gd name="T10" fmla="*/ 3 w 12"/>
                  <a:gd name="T11" fmla="*/ 1 h 8"/>
                  <a:gd name="T12" fmla="*/ 0 w 12"/>
                  <a:gd name="T13" fmla="*/ 0 h 8"/>
                  <a:gd name="T14" fmla="*/ 0 w 12"/>
                  <a:gd name="T15" fmla="*/ 3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8">
                    <a:moveTo>
                      <a:pt x="0" y="3"/>
                    </a:moveTo>
                    <a:lnTo>
                      <a:pt x="0" y="3"/>
                    </a:lnTo>
                    <a:lnTo>
                      <a:pt x="6" y="8"/>
                    </a:lnTo>
                    <a:lnTo>
                      <a:pt x="12" y="7"/>
                    </a:lnTo>
                    <a:lnTo>
                      <a:pt x="9" y="5"/>
                    </a:lnTo>
                    <a:lnTo>
                      <a:pt x="3" y="1"/>
                    </a:lnTo>
                    <a:lnTo>
                      <a:pt x="0" y="0"/>
                    </a:lnTo>
                    <a:lnTo>
                      <a:pt x="0"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9" name="Freeform 188">
                <a:extLst>
                  <a:ext uri="{FF2B5EF4-FFF2-40B4-BE49-F238E27FC236}">
                    <a16:creationId xmlns:a16="http://schemas.microsoft.com/office/drawing/2014/main" id="{275383CA-2C80-08E3-3FCD-E9C0AEAA4B4E}"/>
                  </a:ext>
                </a:extLst>
              </p:cNvPr>
              <p:cNvSpPr>
                <a:spLocks/>
              </p:cNvSpPr>
              <p:nvPr/>
            </p:nvSpPr>
            <p:spPr bwMode="auto">
              <a:xfrm>
                <a:off x="1127" y="2923"/>
                <a:ext cx="16" cy="12"/>
              </a:xfrm>
              <a:custGeom>
                <a:avLst/>
                <a:gdLst>
                  <a:gd name="T0" fmla="*/ 0 w 42"/>
                  <a:gd name="T1" fmla="*/ 26 h 33"/>
                  <a:gd name="T2" fmla="*/ 0 w 42"/>
                  <a:gd name="T3" fmla="*/ 26 h 33"/>
                  <a:gd name="T4" fmla="*/ 2 w 42"/>
                  <a:gd name="T5" fmla="*/ 19 h 33"/>
                  <a:gd name="T6" fmla="*/ 8 w 42"/>
                  <a:gd name="T7" fmla="*/ 19 h 33"/>
                  <a:gd name="T8" fmla="*/ 2 w 42"/>
                  <a:gd name="T9" fmla="*/ 15 h 33"/>
                  <a:gd name="T10" fmla="*/ 8 w 42"/>
                  <a:gd name="T11" fmla="*/ 14 h 33"/>
                  <a:gd name="T12" fmla="*/ 14 w 42"/>
                  <a:gd name="T13" fmla="*/ 14 h 33"/>
                  <a:gd name="T14" fmla="*/ 13 w 42"/>
                  <a:gd name="T15" fmla="*/ 2 h 33"/>
                  <a:gd name="T16" fmla="*/ 19 w 42"/>
                  <a:gd name="T17" fmla="*/ 0 h 33"/>
                  <a:gd name="T18" fmla="*/ 25 w 42"/>
                  <a:gd name="T19" fmla="*/ 5 h 33"/>
                  <a:gd name="T20" fmla="*/ 30 w 42"/>
                  <a:gd name="T21" fmla="*/ 4 h 33"/>
                  <a:gd name="T22" fmla="*/ 36 w 42"/>
                  <a:gd name="T23" fmla="*/ 6 h 33"/>
                  <a:gd name="T24" fmla="*/ 37 w 42"/>
                  <a:gd name="T25" fmla="*/ 12 h 33"/>
                  <a:gd name="T26" fmla="*/ 41 w 42"/>
                  <a:gd name="T27" fmla="*/ 6 h 33"/>
                  <a:gd name="T28" fmla="*/ 42 w 42"/>
                  <a:gd name="T29" fmla="*/ 12 h 33"/>
                  <a:gd name="T30" fmla="*/ 37 w 42"/>
                  <a:gd name="T31" fmla="*/ 19 h 33"/>
                  <a:gd name="T32" fmla="*/ 31 w 42"/>
                  <a:gd name="T33" fmla="*/ 16 h 33"/>
                  <a:gd name="T34" fmla="*/ 28 w 42"/>
                  <a:gd name="T35" fmla="*/ 22 h 33"/>
                  <a:gd name="T36" fmla="*/ 22 w 42"/>
                  <a:gd name="T37" fmla="*/ 23 h 33"/>
                  <a:gd name="T38" fmla="*/ 22 w 42"/>
                  <a:gd name="T39" fmla="*/ 17 h 33"/>
                  <a:gd name="T40" fmla="*/ 20 w 42"/>
                  <a:gd name="T41" fmla="*/ 23 h 33"/>
                  <a:gd name="T42" fmla="*/ 15 w 42"/>
                  <a:gd name="T43" fmla="*/ 27 h 33"/>
                  <a:gd name="T44" fmla="*/ 13 w 42"/>
                  <a:gd name="T45" fmla="*/ 33 h 33"/>
                  <a:gd name="T46" fmla="*/ 6 w 42"/>
                  <a:gd name="T47" fmla="*/ 30 h 33"/>
                  <a:gd name="T48" fmla="*/ 3 w 42"/>
                  <a:gd name="T49" fmla="*/ 27 h 33"/>
                  <a:gd name="T50" fmla="*/ 0 w 42"/>
                  <a:gd name="T51"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 h="33">
                    <a:moveTo>
                      <a:pt x="0" y="26"/>
                    </a:moveTo>
                    <a:lnTo>
                      <a:pt x="0" y="26"/>
                    </a:lnTo>
                    <a:lnTo>
                      <a:pt x="2" y="19"/>
                    </a:lnTo>
                    <a:lnTo>
                      <a:pt x="8" y="19"/>
                    </a:lnTo>
                    <a:lnTo>
                      <a:pt x="2" y="15"/>
                    </a:lnTo>
                    <a:lnTo>
                      <a:pt x="8" y="14"/>
                    </a:lnTo>
                    <a:lnTo>
                      <a:pt x="14" y="14"/>
                    </a:lnTo>
                    <a:lnTo>
                      <a:pt x="13" y="2"/>
                    </a:lnTo>
                    <a:lnTo>
                      <a:pt x="19" y="0"/>
                    </a:lnTo>
                    <a:lnTo>
                      <a:pt x="25" y="5"/>
                    </a:lnTo>
                    <a:lnTo>
                      <a:pt x="30" y="4"/>
                    </a:lnTo>
                    <a:lnTo>
                      <a:pt x="36" y="6"/>
                    </a:lnTo>
                    <a:lnTo>
                      <a:pt x="37" y="12"/>
                    </a:lnTo>
                    <a:lnTo>
                      <a:pt x="41" y="6"/>
                    </a:lnTo>
                    <a:lnTo>
                      <a:pt x="42" y="12"/>
                    </a:lnTo>
                    <a:lnTo>
                      <a:pt x="37" y="19"/>
                    </a:lnTo>
                    <a:lnTo>
                      <a:pt x="31" y="16"/>
                    </a:lnTo>
                    <a:lnTo>
                      <a:pt x="28" y="22"/>
                    </a:lnTo>
                    <a:lnTo>
                      <a:pt x="22" y="23"/>
                    </a:lnTo>
                    <a:lnTo>
                      <a:pt x="22" y="17"/>
                    </a:lnTo>
                    <a:lnTo>
                      <a:pt x="20" y="23"/>
                    </a:lnTo>
                    <a:lnTo>
                      <a:pt x="15" y="27"/>
                    </a:lnTo>
                    <a:lnTo>
                      <a:pt x="13" y="33"/>
                    </a:lnTo>
                    <a:lnTo>
                      <a:pt x="6" y="30"/>
                    </a:lnTo>
                    <a:lnTo>
                      <a:pt x="3" y="27"/>
                    </a:lnTo>
                    <a:lnTo>
                      <a:pt x="0" y="2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0" name="Freeform 189">
                <a:extLst>
                  <a:ext uri="{FF2B5EF4-FFF2-40B4-BE49-F238E27FC236}">
                    <a16:creationId xmlns:a16="http://schemas.microsoft.com/office/drawing/2014/main" id="{F2A18781-6546-47A6-16DF-58DB9A330B78}"/>
                  </a:ext>
                </a:extLst>
              </p:cNvPr>
              <p:cNvSpPr>
                <a:spLocks/>
              </p:cNvSpPr>
              <p:nvPr/>
            </p:nvSpPr>
            <p:spPr bwMode="auto">
              <a:xfrm>
                <a:off x="1127" y="2933"/>
                <a:ext cx="2" cy="1"/>
              </a:xfrm>
              <a:custGeom>
                <a:avLst/>
                <a:gdLst>
                  <a:gd name="T0" fmla="*/ 6 w 6"/>
                  <a:gd name="T1" fmla="*/ 4 h 4"/>
                  <a:gd name="T2" fmla="*/ 6 w 6"/>
                  <a:gd name="T3" fmla="*/ 4 h 4"/>
                  <a:gd name="T4" fmla="*/ 3 w 6"/>
                  <a:gd name="T5" fmla="*/ 1 h 4"/>
                  <a:gd name="T6" fmla="*/ 0 w 6"/>
                  <a:gd name="T7" fmla="*/ 0 h 4"/>
                  <a:gd name="T8" fmla="*/ 6 w 6"/>
                  <a:gd name="T9" fmla="*/ 4 h 4"/>
                </a:gdLst>
                <a:ahLst/>
                <a:cxnLst>
                  <a:cxn ang="0">
                    <a:pos x="T0" y="T1"/>
                  </a:cxn>
                  <a:cxn ang="0">
                    <a:pos x="T2" y="T3"/>
                  </a:cxn>
                  <a:cxn ang="0">
                    <a:pos x="T4" y="T5"/>
                  </a:cxn>
                  <a:cxn ang="0">
                    <a:pos x="T6" y="T7"/>
                  </a:cxn>
                  <a:cxn ang="0">
                    <a:pos x="T8" y="T9"/>
                  </a:cxn>
                </a:cxnLst>
                <a:rect l="0" t="0" r="r" b="b"/>
                <a:pathLst>
                  <a:path w="6" h="4">
                    <a:moveTo>
                      <a:pt x="6" y="4"/>
                    </a:moveTo>
                    <a:lnTo>
                      <a:pt x="6" y="4"/>
                    </a:lnTo>
                    <a:lnTo>
                      <a:pt x="3" y="1"/>
                    </a:lnTo>
                    <a:lnTo>
                      <a:pt x="0" y="0"/>
                    </a:lnTo>
                    <a:lnTo>
                      <a:pt x="6" y="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1" name="Freeform 190">
                <a:extLst>
                  <a:ext uri="{FF2B5EF4-FFF2-40B4-BE49-F238E27FC236}">
                    <a16:creationId xmlns:a16="http://schemas.microsoft.com/office/drawing/2014/main" id="{F7C2948E-CB91-419A-075B-77DF188EE76D}"/>
                  </a:ext>
                </a:extLst>
              </p:cNvPr>
              <p:cNvSpPr>
                <a:spLocks/>
              </p:cNvSpPr>
              <p:nvPr/>
            </p:nvSpPr>
            <p:spPr bwMode="auto">
              <a:xfrm>
                <a:off x="1376" y="2864"/>
                <a:ext cx="2" cy="1"/>
              </a:xfrm>
              <a:custGeom>
                <a:avLst/>
                <a:gdLst>
                  <a:gd name="T0" fmla="*/ 0 w 4"/>
                  <a:gd name="T1" fmla="*/ 1 h 1"/>
                  <a:gd name="T2" fmla="*/ 0 w 4"/>
                  <a:gd name="T3" fmla="*/ 1 h 1"/>
                  <a:gd name="T4" fmla="*/ 4 w 4"/>
                  <a:gd name="T5" fmla="*/ 1 h 1"/>
                  <a:gd name="T6" fmla="*/ 0 w 4"/>
                  <a:gd name="T7" fmla="*/ 0 h 1"/>
                  <a:gd name="T8" fmla="*/ 0 w 4"/>
                  <a:gd name="T9" fmla="*/ 1 h 1"/>
                </a:gdLst>
                <a:ahLst/>
                <a:cxnLst>
                  <a:cxn ang="0">
                    <a:pos x="T0" y="T1"/>
                  </a:cxn>
                  <a:cxn ang="0">
                    <a:pos x="T2" y="T3"/>
                  </a:cxn>
                  <a:cxn ang="0">
                    <a:pos x="T4" y="T5"/>
                  </a:cxn>
                  <a:cxn ang="0">
                    <a:pos x="T6" y="T7"/>
                  </a:cxn>
                  <a:cxn ang="0">
                    <a:pos x="T8" y="T9"/>
                  </a:cxn>
                </a:cxnLst>
                <a:rect l="0" t="0" r="r" b="b"/>
                <a:pathLst>
                  <a:path w="4" h="1">
                    <a:moveTo>
                      <a:pt x="0" y="1"/>
                    </a:moveTo>
                    <a:lnTo>
                      <a:pt x="0" y="1"/>
                    </a:lnTo>
                    <a:lnTo>
                      <a:pt x="4" y="1"/>
                    </a:lnTo>
                    <a:lnTo>
                      <a:pt x="0"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2" name="Freeform 191">
                <a:extLst>
                  <a:ext uri="{FF2B5EF4-FFF2-40B4-BE49-F238E27FC236}">
                    <a16:creationId xmlns:a16="http://schemas.microsoft.com/office/drawing/2014/main" id="{FA5E43C1-8502-8686-5633-3AEC38740E5D}"/>
                  </a:ext>
                </a:extLst>
              </p:cNvPr>
              <p:cNvSpPr>
                <a:spLocks/>
              </p:cNvSpPr>
              <p:nvPr/>
            </p:nvSpPr>
            <p:spPr bwMode="auto">
              <a:xfrm>
                <a:off x="1375" y="2865"/>
                <a:ext cx="6" cy="3"/>
              </a:xfrm>
              <a:custGeom>
                <a:avLst/>
                <a:gdLst>
                  <a:gd name="T0" fmla="*/ 0 w 15"/>
                  <a:gd name="T1" fmla="*/ 1 h 7"/>
                  <a:gd name="T2" fmla="*/ 0 w 15"/>
                  <a:gd name="T3" fmla="*/ 1 h 7"/>
                  <a:gd name="T4" fmla="*/ 3 w 15"/>
                  <a:gd name="T5" fmla="*/ 7 h 7"/>
                  <a:gd name="T6" fmla="*/ 15 w 15"/>
                  <a:gd name="T7" fmla="*/ 4 h 7"/>
                  <a:gd name="T8" fmla="*/ 7 w 15"/>
                  <a:gd name="T9" fmla="*/ 0 h 7"/>
                  <a:gd name="T10" fmla="*/ 3 w 15"/>
                  <a:gd name="T11" fmla="*/ 0 h 7"/>
                  <a:gd name="T12" fmla="*/ 0 w 15"/>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5" h="7">
                    <a:moveTo>
                      <a:pt x="0" y="1"/>
                    </a:moveTo>
                    <a:lnTo>
                      <a:pt x="0" y="1"/>
                    </a:lnTo>
                    <a:lnTo>
                      <a:pt x="3" y="7"/>
                    </a:lnTo>
                    <a:lnTo>
                      <a:pt x="15" y="4"/>
                    </a:lnTo>
                    <a:lnTo>
                      <a:pt x="7" y="0"/>
                    </a:lnTo>
                    <a:lnTo>
                      <a:pt x="3"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3" name="Freeform 192">
                <a:extLst>
                  <a:ext uri="{FF2B5EF4-FFF2-40B4-BE49-F238E27FC236}">
                    <a16:creationId xmlns:a16="http://schemas.microsoft.com/office/drawing/2014/main" id="{1585E9EB-3B94-B421-FC20-9BA1DFA4A89E}"/>
                  </a:ext>
                </a:extLst>
              </p:cNvPr>
              <p:cNvSpPr>
                <a:spLocks/>
              </p:cNvSpPr>
              <p:nvPr/>
            </p:nvSpPr>
            <p:spPr bwMode="auto">
              <a:xfrm>
                <a:off x="1414" y="2912"/>
                <a:ext cx="1" cy="1"/>
              </a:xfrm>
              <a:custGeom>
                <a:avLst/>
                <a:gdLst>
                  <a:gd name="T0" fmla="*/ 0 w 3"/>
                  <a:gd name="T1" fmla="*/ 1 h 3"/>
                  <a:gd name="T2" fmla="*/ 0 w 3"/>
                  <a:gd name="T3" fmla="*/ 1 h 3"/>
                  <a:gd name="T4" fmla="*/ 3 w 3"/>
                  <a:gd name="T5" fmla="*/ 3 h 3"/>
                  <a:gd name="T6" fmla="*/ 2 w 3"/>
                  <a:gd name="T7" fmla="*/ 1 h 3"/>
                  <a:gd name="T8" fmla="*/ 2 w 3"/>
                  <a:gd name="T9" fmla="*/ 0 h 3"/>
                  <a:gd name="T10" fmla="*/ 0 w 3"/>
                  <a:gd name="T11" fmla="*/ 1 h 3"/>
                </a:gdLst>
                <a:ahLst/>
                <a:cxnLst>
                  <a:cxn ang="0">
                    <a:pos x="T0" y="T1"/>
                  </a:cxn>
                  <a:cxn ang="0">
                    <a:pos x="T2" y="T3"/>
                  </a:cxn>
                  <a:cxn ang="0">
                    <a:pos x="T4" y="T5"/>
                  </a:cxn>
                  <a:cxn ang="0">
                    <a:pos x="T6" y="T7"/>
                  </a:cxn>
                  <a:cxn ang="0">
                    <a:pos x="T8" y="T9"/>
                  </a:cxn>
                  <a:cxn ang="0">
                    <a:pos x="T10" y="T11"/>
                  </a:cxn>
                </a:cxnLst>
                <a:rect l="0" t="0" r="r" b="b"/>
                <a:pathLst>
                  <a:path w="3" h="3">
                    <a:moveTo>
                      <a:pt x="0" y="1"/>
                    </a:moveTo>
                    <a:lnTo>
                      <a:pt x="0" y="1"/>
                    </a:lnTo>
                    <a:lnTo>
                      <a:pt x="3" y="3"/>
                    </a:lnTo>
                    <a:lnTo>
                      <a:pt x="2" y="1"/>
                    </a:lnTo>
                    <a:lnTo>
                      <a:pt x="2"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4" name="Freeform 193">
                <a:extLst>
                  <a:ext uri="{FF2B5EF4-FFF2-40B4-BE49-F238E27FC236}">
                    <a16:creationId xmlns:a16="http://schemas.microsoft.com/office/drawing/2014/main" id="{31DBFD4C-8080-1699-BA69-BF6C30380D4E}"/>
                  </a:ext>
                </a:extLst>
              </p:cNvPr>
              <p:cNvSpPr>
                <a:spLocks/>
              </p:cNvSpPr>
              <p:nvPr/>
            </p:nvSpPr>
            <p:spPr bwMode="auto">
              <a:xfrm>
                <a:off x="1410" y="2912"/>
                <a:ext cx="6" cy="8"/>
              </a:xfrm>
              <a:custGeom>
                <a:avLst/>
                <a:gdLst>
                  <a:gd name="T0" fmla="*/ 11 w 15"/>
                  <a:gd name="T1" fmla="*/ 0 h 21"/>
                  <a:gd name="T2" fmla="*/ 11 w 15"/>
                  <a:gd name="T3" fmla="*/ 0 h 21"/>
                  <a:gd name="T4" fmla="*/ 14 w 15"/>
                  <a:gd name="T5" fmla="*/ 2 h 21"/>
                  <a:gd name="T6" fmla="*/ 15 w 15"/>
                  <a:gd name="T7" fmla="*/ 6 h 21"/>
                  <a:gd name="T8" fmla="*/ 9 w 15"/>
                  <a:gd name="T9" fmla="*/ 10 h 21"/>
                  <a:gd name="T10" fmla="*/ 7 w 15"/>
                  <a:gd name="T11" fmla="*/ 15 h 21"/>
                  <a:gd name="T12" fmla="*/ 2 w 15"/>
                  <a:gd name="T13" fmla="*/ 21 h 21"/>
                  <a:gd name="T14" fmla="*/ 0 w 15"/>
                  <a:gd name="T15" fmla="*/ 15 h 21"/>
                  <a:gd name="T16" fmla="*/ 2 w 15"/>
                  <a:gd name="T17" fmla="*/ 9 h 21"/>
                  <a:gd name="T18" fmla="*/ 6 w 15"/>
                  <a:gd name="T19" fmla="*/ 3 h 21"/>
                  <a:gd name="T20" fmla="*/ 11 w 15"/>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1">
                    <a:moveTo>
                      <a:pt x="11" y="0"/>
                    </a:moveTo>
                    <a:lnTo>
                      <a:pt x="11" y="0"/>
                    </a:lnTo>
                    <a:lnTo>
                      <a:pt x="14" y="2"/>
                    </a:lnTo>
                    <a:lnTo>
                      <a:pt x="15" y="6"/>
                    </a:lnTo>
                    <a:lnTo>
                      <a:pt x="9" y="10"/>
                    </a:lnTo>
                    <a:lnTo>
                      <a:pt x="7" y="15"/>
                    </a:lnTo>
                    <a:lnTo>
                      <a:pt x="2" y="21"/>
                    </a:lnTo>
                    <a:lnTo>
                      <a:pt x="0" y="15"/>
                    </a:lnTo>
                    <a:lnTo>
                      <a:pt x="2" y="9"/>
                    </a:lnTo>
                    <a:lnTo>
                      <a:pt x="6" y="3"/>
                    </a:lnTo>
                    <a:lnTo>
                      <a:pt x="11"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5" name="Freeform 194">
                <a:extLst>
                  <a:ext uri="{FF2B5EF4-FFF2-40B4-BE49-F238E27FC236}">
                    <a16:creationId xmlns:a16="http://schemas.microsoft.com/office/drawing/2014/main" id="{20B87DD5-16CB-D75F-0B52-FF274B6C7C8D}"/>
                  </a:ext>
                </a:extLst>
              </p:cNvPr>
              <p:cNvSpPr>
                <a:spLocks/>
              </p:cNvSpPr>
              <p:nvPr/>
            </p:nvSpPr>
            <p:spPr bwMode="auto">
              <a:xfrm>
                <a:off x="1466" y="2928"/>
                <a:ext cx="1" cy="1"/>
              </a:xfrm>
              <a:custGeom>
                <a:avLst/>
                <a:gdLst>
                  <a:gd name="T0" fmla="*/ 0 w 1"/>
                  <a:gd name="T1" fmla="*/ 2 h 2"/>
                  <a:gd name="T2" fmla="*/ 0 w 1"/>
                  <a:gd name="T3" fmla="*/ 2 h 2"/>
                  <a:gd name="T4" fmla="*/ 1 w 1"/>
                  <a:gd name="T5" fmla="*/ 2 h 2"/>
                  <a:gd name="T6" fmla="*/ 1 w 1"/>
                  <a:gd name="T7" fmla="*/ 0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lnTo>
                      <a:pt x="0" y="2"/>
                    </a:lnTo>
                    <a:lnTo>
                      <a:pt x="1" y="2"/>
                    </a:lnTo>
                    <a:lnTo>
                      <a:pt x="1" y="0"/>
                    </a:lnTo>
                    <a:lnTo>
                      <a:pt x="0" y="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6" name="Freeform 195">
                <a:extLst>
                  <a:ext uri="{FF2B5EF4-FFF2-40B4-BE49-F238E27FC236}">
                    <a16:creationId xmlns:a16="http://schemas.microsoft.com/office/drawing/2014/main" id="{93E42173-BC77-6E2E-4A48-66051A859048}"/>
                  </a:ext>
                </a:extLst>
              </p:cNvPr>
              <p:cNvSpPr>
                <a:spLocks/>
              </p:cNvSpPr>
              <p:nvPr/>
            </p:nvSpPr>
            <p:spPr bwMode="auto">
              <a:xfrm>
                <a:off x="1467" y="2927"/>
                <a:ext cx="1" cy="2"/>
              </a:xfrm>
              <a:custGeom>
                <a:avLst/>
                <a:gdLst>
                  <a:gd name="T0" fmla="*/ 1 w 3"/>
                  <a:gd name="T1" fmla="*/ 0 h 6"/>
                  <a:gd name="T2" fmla="*/ 1 w 3"/>
                  <a:gd name="T3" fmla="*/ 0 h 6"/>
                  <a:gd name="T4" fmla="*/ 0 w 3"/>
                  <a:gd name="T5" fmla="*/ 4 h 6"/>
                  <a:gd name="T6" fmla="*/ 0 w 3"/>
                  <a:gd name="T7" fmla="*/ 6 h 6"/>
                  <a:gd name="T8" fmla="*/ 3 w 3"/>
                  <a:gd name="T9" fmla="*/ 0 h 6"/>
                  <a:gd name="T10" fmla="*/ 1 w 3"/>
                  <a:gd name="T11" fmla="*/ 0 h 6"/>
                </a:gdLst>
                <a:ahLst/>
                <a:cxnLst>
                  <a:cxn ang="0">
                    <a:pos x="T0" y="T1"/>
                  </a:cxn>
                  <a:cxn ang="0">
                    <a:pos x="T2" y="T3"/>
                  </a:cxn>
                  <a:cxn ang="0">
                    <a:pos x="T4" y="T5"/>
                  </a:cxn>
                  <a:cxn ang="0">
                    <a:pos x="T6" y="T7"/>
                  </a:cxn>
                  <a:cxn ang="0">
                    <a:pos x="T8" y="T9"/>
                  </a:cxn>
                  <a:cxn ang="0">
                    <a:pos x="T10" y="T11"/>
                  </a:cxn>
                </a:cxnLst>
                <a:rect l="0" t="0" r="r" b="b"/>
                <a:pathLst>
                  <a:path w="3" h="6">
                    <a:moveTo>
                      <a:pt x="1" y="0"/>
                    </a:moveTo>
                    <a:lnTo>
                      <a:pt x="1" y="0"/>
                    </a:lnTo>
                    <a:lnTo>
                      <a:pt x="0" y="4"/>
                    </a:lnTo>
                    <a:lnTo>
                      <a:pt x="0" y="6"/>
                    </a:lnTo>
                    <a:lnTo>
                      <a:pt x="3" y="0"/>
                    </a:lnTo>
                    <a:lnTo>
                      <a:pt x="1"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7" name="Freeform 196">
                <a:extLst>
                  <a:ext uri="{FF2B5EF4-FFF2-40B4-BE49-F238E27FC236}">
                    <a16:creationId xmlns:a16="http://schemas.microsoft.com/office/drawing/2014/main" id="{324D69A7-618D-9DE3-9849-0961A45428CC}"/>
                  </a:ext>
                </a:extLst>
              </p:cNvPr>
              <p:cNvSpPr>
                <a:spLocks/>
              </p:cNvSpPr>
              <p:nvPr/>
            </p:nvSpPr>
            <p:spPr bwMode="auto">
              <a:xfrm>
                <a:off x="974" y="2819"/>
                <a:ext cx="0" cy="0"/>
              </a:xfrm>
              <a:custGeom>
                <a:avLst/>
                <a:gdLst>
                  <a:gd name="T0" fmla="*/ 0 w 1"/>
                  <a:gd name="T1" fmla="*/ 1 h 1"/>
                  <a:gd name="T2" fmla="*/ 0 w 1"/>
                  <a:gd name="T3" fmla="*/ 1 h 1"/>
                  <a:gd name="T4" fmla="*/ 1 w 1"/>
                  <a:gd name="T5" fmla="*/ 1 h 1"/>
                  <a:gd name="T6" fmla="*/ 0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lnTo>
                      <a:pt x="0" y="1"/>
                    </a:lnTo>
                    <a:lnTo>
                      <a:pt x="1" y="1"/>
                    </a:lnTo>
                    <a:lnTo>
                      <a:pt x="0"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8" name="Freeform 197">
                <a:extLst>
                  <a:ext uri="{FF2B5EF4-FFF2-40B4-BE49-F238E27FC236}">
                    <a16:creationId xmlns:a16="http://schemas.microsoft.com/office/drawing/2014/main" id="{4F5E0E31-4E0C-E73A-69FF-A2204BD96FB6}"/>
                  </a:ext>
                </a:extLst>
              </p:cNvPr>
              <p:cNvSpPr>
                <a:spLocks/>
              </p:cNvSpPr>
              <p:nvPr/>
            </p:nvSpPr>
            <p:spPr bwMode="auto">
              <a:xfrm>
                <a:off x="974" y="2819"/>
                <a:ext cx="2" cy="1"/>
              </a:xfrm>
              <a:custGeom>
                <a:avLst/>
                <a:gdLst>
                  <a:gd name="T0" fmla="*/ 2 w 5"/>
                  <a:gd name="T1" fmla="*/ 3 h 3"/>
                  <a:gd name="T2" fmla="*/ 2 w 5"/>
                  <a:gd name="T3" fmla="*/ 3 h 3"/>
                  <a:gd name="T4" fmla="*/ 5 w 5"/>
                  <a:gd name="T5" fmla="*/ 3 h 3"/>
                  <a:gd name="T6" fmla="*/ 0 w 5"/>
                  <a:gd name="T7" fmla="*/ 0 h 3"/>
                  <a:gd name="T8" fmla="*/ 2 w 5"/>
                  <a:gd name="T9" fmla="*/ 3 h 3"/>
                </a:gdLst>
                <a:ahLst/>
                <a:cxnLst>
                  <a:cxn ang="0">
                    <a:pos x="T0" y="T1"/>
                  </a:cxn>
                  <a:cxn ang="0">
                    <a:pos x="T2" y="T3"/>
                  </a:cxn>
                  <a:cxn ang="0">
                    <a:pos x="T4" y="T5"/>
                  </a:cxn>
                  <a:cxn ang="0">
                    <a:pos x="T6" y="T7"/>
                  </a:cxn>
                  <a:cxn ang="0">
                    <a:pos x="T8" y="T9"/>
                  </a:cxn>
                </a:cxnLst>
                <a:rect l="0" t="0" r="r" b="b"/>
                <a:pathLst>
                  <a:path w="5" h="3">
                    <a:moveTo>
                      <a:pt x="2" y="3"/>
                    </a:moveTo>
                    <a:lnTo>
                      <a:pt x="2" y="3"/>
                    </a:lnTo>
                    <a:lnTo>
                      <a:pt x="5" y="3"/>
                    </a:lnTo>
                    <a:lnTo>
                      <a:pt x="0" y="0"/>
                    </a:lnTo>
                    <a:lnTo>
                      <a:pt x="2"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9" name="Freeform 198">
                <a:extLst>
                  <a:ext uri="{FF2B5EF4-FFF2-40B4-BE49-F238E27FC236}">
                    <a16:creationId xmlns:a16="http://schemas.microsoft.com/office/drawing/2014/main" id="{5971CAF6-8FC3-4B64-F24B-75EF5AA4A547}"/>
                  </a:ext>
                </a:extLst>
              </p:cNvPr>
              <p:cNvSpPr>
                <a:spLocks/>
              </p:cNvSpPr>
              <p:nvPr/>
            </p:nvSpPr>
            <p:spPr bwMode="auto">
              <a:xfrm>
                <a:off x="1075" y="2909"/>
                <a:ext cx="1" cy="2"/>
              </a:xfrm>
              <a:custGeom>
                <a:avLst/>
                <a:gdLst>
                  <a:gd name="T0" fmla="*/ 0 w 2"/>
                  <a:gd name="T1" fmla="*/ 5 h 6"/>
                  <a:gd name="T2" fmla="*/ 0 w 2"/>
                  <a:gd name="T3" fmla="*/ 5 h 6"/>
                  <a:gd name="T4" fmla="*/ 0 w 2"/>
                  <a:gd name="T5" fmla="*/ 6 h 6"/>
                  <a:gd name="T6" fmla="*/ 2 w 2"/>
                  <a:gd name="T7" fmla="*/ 0 h 6"/>
                  <a:gd name="T8" fmla="*/ 0 w 2"/>
                  <a:gd name="T9" fmla="*/ 5 h 6"/>
                </a:gdLst>
                <a:ahLst/>
                <a:cxnLst>
                  <a:cxn ang="0">
                    <a:pos x="T0" y="T1"/>
                  </a:cxn>
                  <a:cxn ang="0">
                    <a:pos x="T2" y="T3"/>
                  </a:cxn>
                  <a:cxn ang="0">
                    <a:pos x="T4" y="T5"/>
                  </a:cxn>
                  <a:cxn ang="0">
                    <a:pos x="T6" y="T7"/>
                  </a:cxn>
                  <a:cxn ang="0">
                    <a:pos x="T8" y="T9"/>
                  </a:cxn>
                </a:cxnLst>
                <a:rect l="0" t="0" r="r" b="b"/>
                <a:pathLst>
                  <a:path w="2" h="6">
                    <a:moveTo>
                      <a:pt x="0" y="5"/>
                    </a:moveTo>
                    <a:lnTo>
                      <a:pt x="0" y="5"/>
                    </a:lnTo>
                    <a:lnTo>
                      <a:pt x="0" y="6"/>
                    </a:lnTo>
                    <a:lnTo>
                      <a:pt x="2"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60" name="Freeform 199">
                <a:extLst>
                  <a:ext uri="{FF2B5EF4-FFF2-40B4-BE49-F238E27FC236}">
                    <a16:creationId xmlns:a16="http://schemas.microsoft.com/office/drawing/2014/main" id="{78A43698-096A-83DD-9436-FC325273AD86}"/>
                  </a:ext>
                </a:extLst>
              </p:cNvPr>
              <p:cNvSpPr>
                <a:spLocks/>
              </p:cNvSpPr>
              <p:nvPr/>
            </p:nvSpPr>
            <p:spPr bwMode="auto">
              <a:xfrm>
                <a:off x="934" y="3047"/>
                <a:ext cx="2" cy="3"/>
              </a:xfrm>
              <a:custGeom>
                <a:avLst/>
                <a:gdLst>
                  <a:gd name="T0" fmla="*/ 0 w 6"/>
                  <a:gd name="T1" fmla="*/ 3 h 9"/>
                  <a:gd name="T2" fmla="*/ 0 w 6"/>
                  <a:gd name="T3" fmla="*/ 3 h 9"/>
                  <a:gd name="T4" fmla="*/ 2 w 6"/>
                  <a:gd name="T5" fmla="*/ 9 h 9"/>
                  <a:gd name="T6" fmla="*/ 5 w 6"/>
                  <a:gd name="T7" fmla="*/ 6 h 9"/>
                  <a:gd name="T8" fmla="*/ 6 w 6"/>
                  <a:gd name="T9" fmla="*/ 0 h 9"/>
                  <a:gd name="T10" fmla="*/ 0 w 6"/>
                  <a:gd name="T11" fmla="*/ 3 h 9"/>
                </a:gdLst>
                <a:ahLst/>
                <a:cxnLst>
                  <a:cxn ang="0">
                    <a:pos x="T0" y="T1"/>
                  </a:cxn>
                  <a:cxn ang="0">
                    <a:pos x="T2" y="T3"/>
                  </a:cxn>
                  <a:cxn ang="0">
                    <a:pos x="T4" y="T5"/>
                  </a:cxn>
                  <a:cxn ang="0">
                    <a:pos x="T6" y="T7"/>
                  </a:cxn>
                  <a:cxn ang="0">
                    <a:pos x="T8" y="T9"/>
                  </a:cxn>
                  <a:cxn ang="0">
                    <a:pos x="T10" y="T11"/>
                  </a:cxn>
                </a:cxnLst>
                <a:rect l="0" t="0" r="r" b="b"/>
                <a:pathLst>
                  <a:path w="6" h="9">
                    <a:moveTo>
                      <a:pt x="0" y="3"/>
                    </a:moveTo>
                    <a:lnTo>
                      <a:pt x="0" y="3"/>
                    </a:lnTo>
                    <a:lnTo>
                      <a:pt x="2" y="9"/>
                    </a:lnTo>
                    <a:lnTo>
                      <a:pt x="5" y="6"/>
                    </a:lnTo>
                    <a:lnTo>
                      <a:pt x="6" y="0"/>
                    </a:lnTo>
                    <a:lnTo>
                      <a:pt x="0"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61" name="Freeform 200">
                <a:extLst>
                  <a:ext uri="{FF2B5EF4-FFF2-40B4-BE49-F238E27FC236}">
                    <a16:creationId xmlns:a16="http://schemas.microsoft.com/office/drawing/2014/main" id="{2E3D5511-A6CD-D743-816D-2725BF81AA5C}"/>
                  </a:ext>
                </a:extLst>
              </p:cNvPr>
              <p:cNvSpPr>
                <a:spLocks/>
              </p:cNvSpPr>
              <p:nvPr/>
            </p:nvSpPr>
            <p:spPr bwMode="auto">
              <a:xfrm>
                <a:off x="936" y="2873"/>
                <a:ext cx="23" cy="17"/>
              </a:xfrm>
              <a:custGeom>
                <a:avLst/>
                <a:gdLst>
                  <a:gd name="T0" fmla="*/ 34 w 59"/>
                  <a:gd name="T1" fmla="*/ 0 h 43"/>
                  <a:gd name="T2" fmla="*/ 34 w 59"/>
                  <a:gd name="T3" fmla="*/ 0 h 43"/>
                  <a:gd name="T4" fmla="*/ 28 w 59"/>
                  <a:gd name="T5" fmla="*/ 4 h 43"/>
                  <a:gd name="T6" fmla="*/ 22 w 59"/>
                  <a:gd name="T7" fmla="*/ 4 h 43"/>
                  <a:gd name="T8" fmla="*/ 18 w 59"/>
                  <a:gd name="T9" fmla="*/ 9 h 43"/>
                  <a:gd name="T10" fmla="*/ 5 w 59"/>
                  <a:gd name="T11" fmla="*/ 7 h 43"/>
                  <a:gd name="T12" fmla="*/ 0 w 59"/>
                  <a:gd name="T13" fmla="*/ 11 h 43"/>
                  <a:gd name="T14" fmla="*/ 7 w 59"/>
                  <a:gd name="T15" fmla="*/ 23 h 43"/>
                  <a:gd name="T16" fmla="*/ 11 w 59"/>
                  <a:gd name="T17" fmla="*/ 23 h 43"/>
                  <a:gd name="T18" fmla="*/ 11 w 59"/>
                  <a:gd name="T19" fmla="*/ 24 h 43"/>
                  <a:gd name="T20" fmla="*/ 23 w 59"/>
                  <a:gd name="T21" fmla="*/ 34 h 43"/>
                  <a:gd name="T22" fmla="*/ 29 w 59"/>
                  <a:gd name="T23" fmla="*/ 35 h 43"/>
                  <a:gd name="T24" fmla="*/ 41 w 59"/>
                  <a:gd name="T25" fmla="*/ 43 h 43"/>
                  <a:gd name="T26" fmla="*/ 36 w 59"/>
                  <a:gd name="T27" fmla="*/ 37 h 43"/>
                  <a:gd name="T28" fmla="*/ 42 w 59"/>
                  <a:gd name="T29" fmla="*/ 37 h 43"/>
                  <a:gd name="T30" fmla="*/ 54 w 59"/>
                  <a:gd name="T31" fmla="*/ 33 h 43"/>
                  <a:gd name="T32" fmla="*/ 59 w 59"/>
                  <a:gd name="T33" fmla="*/ 34 h 43"/>
                  <a:gd name="T34" fmla="*/ 57 w 59"/>
                  <a:gd name="T35" fmla="*/ 25 h 43"/>
                  <a:gd name="T36" fmla="*/ 58 w 59"/>
                  <a:gd name="T37" fmla="*/ 7 h 43"/>
                  <a:gd name="T38" fmla="*/ 52 w 59"/>
                  <a:gd name="T39" fmla="*/ 4 h 43"/>
                  <a:gd name="T40" fmla="*/ 46 w 59"/>
                  <a:gd name="T41" fmla="*/ 4 h 43"/>
                  <a:gd name="T42" fmla="*/ 40 w 59"/>
                  <a:gd name="T43" fmla="*/ 0 h 43"/>
                  <a:gd name="T44" fmla="*/ 34 w 59"/>
                  <a:gd name="T4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43">
                    <a:moveTo>
                      <a:pt x="34" y="0"/>
                    </a:moveTo>
                    <a:lnTo>
                      <a:pt x="34" y="0"/>
                    </a:lnTo>
                    <a:lnTo>
                      <a:pt x="28" y="4"/>
                    </a:lnTo>
                    <a:lnTo>
                      <a:pt x="22" y="4"/>
                    </a:lnTo>
                    <a:lnTo>
                      <a:pt x="18" y="9"/>
                    </a:lnTo>
                    <a:lnTo>
                      <a:pt x="5" y="7"/>
                    </a:lnTo>
                    <a:lnTo>
                      <a:pt x="0" y="11"/>
                    </a:lnTo>
                    <a:lnTo>
                      <a:pt x="7" y="23"/>
                    </a:lnTo>
                    <a:lnTo>
                      <a:pt x="11" y="23"/>
                    </a:lnTo>
                    <a:lnTo>
                      <a:pt x="11" y="24"/>
                    </a:lnTo>
                    <a:lnTo>
                      <a:pt x="23" y="34"/>
                    </a:lnTo>
                    <a:lnTo>
                      <a:pt x="29" y="35"/>
                    </a:lnTo>
                    <a:lnTo>
                      <a:pt x="41" y="43"/>
                    </a:lnTo>
                    <a:lnTo>
                      <a:pt x="36" y="37"/>
                    </a:lnTo>
                    <a:lnTo>
                      <a:pt x="42" y="37"/>
                    </a:lnTo>
                    <a:lnTo>
                      <a:pt x="54" y="33"/>
                    </a:lnTo>
                    <a:lnTo>
                      <a:pt x="59" y="34"/>
                    </a:lnTo>
                    <a:lnTo>
                      <a:pt x="57" y="25"/>
                    </a:lnTo>
                    <a:lnTo>
                      <a:pt x="58" y="7"/>
                    </a:lnTo>
                    <a:lnTo>
                      <a:pt x="52" y="4"/>
                    </a:lnTo>
                    <a:lnTo>
                      <a:pt x="46" y="4"/>
                    </a:lnTo>
                    <a:lnTo>
                      <a:pt x="40" y="0"/>
                    </a:lnTo>
                    <a:lnTo>
                      <a:pt x="34"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62" name="Freeform 201">
                <a:extLst>
                  <a:ext uri="{FF2B5EF4-FFF2-40B4-BE49-F238E27FC236}">
                    <a16:creationId xmlns:a16="http://schemas.microsoft.com/office/drawing/2014/main" id="{32B4974B-C899-2DB8-B7E5-213219D48A06}"/>
                  </a:ext>
                </a:extLst>
              </p:cNvPr>
              <p:cNvSpPr>
                <a:spLocks/>
              </p:cNvSpPr>
              <p:nvPr/>
            </p:nvSpPr>
            <p:spPr bwMode="auto">
              <a:xfrm>
                <a:off x="937" y="3037"/>
                <a:ext cx="7" cy="5"/>
              </a:xfrm>
              <a:custGeom>
                <a:avLst/>
                <a:gdLst>
                  <a:gd name="T0" fmla="*/ 0 w 18"/>
                  <a:gd name="T1" fmla="*/ 5 h 12"/>
                  <a:gd name="T2" fmla="*/ 0 w 18"/>
                  <a:gd name="T3" fmla="*/ 5 h 12"/>
                  <a:gd name="T4" fmla="*/ 3 w 18"/>
                  <a:gd name="T5" fmla="*/ 11 h 12"/>
                  <a:gd name="T6" fmla="*/ 8 w 18"/>
                  <a:gd name="T7" fmla="*/ 12 h 12"/>
                  <a:gd name="T8" fmla="*/ 18 w 18"/>
                  <a:gd name="T9" fmla="*/ 6 h 12"/>
                  <a:gd name="T10" fmla="*/ 11 w 18"/>
                  <a:gd name="T11" fmla="*/ 4 h 12"/>
                  <a:gd name="T12" fmla="*/ 6 w 18"/>
                  <a:gd name="T13" fmla="*/ 0 h 12"/>
                  <a:gd name="T14" fmla="*/ 0 w 18"/>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2">
                    <a:moveTo>
                      <a:pt x="0" y="5"/>
                    </a:moveTo>
                    <a:lnTo>
                      <a:pt x="0" y="5"/>
                    </a:lnTo>
                    <a:lnTo>
                      <a:pt x="3" y="11"/>
                    </a:lnTo>
                    <a:lnTo>
                      <a:pt x="8" y="12"/>
                    </a:lnTo>
                    <a:lnTo>
                      <a:pt x="18" y="6"/>
                    </a:lnTo>
                    <a:lnTo>
                      <a:pt x="11" y="4"/>
                    </a:lnTo>
                    <a:lnTo>
                      <a:pt x="6"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63" name="Freeform 202">
                <a:extLst>
                  <a:ext uri="{FF2B5EF4-FFF2-40B4-BE49-F238E27FC236}">
                    <a16:creationId xmlns:a16="http://schemas.microsoft.com/office/drawing/2014/main" id="{782648DB-0E3D-6E9E-B797-1373D0C3FAE6}"/>
                  </a:ext>
                </a:extLst>
              </p:cNvPr>
              <p:cNvSpPr>
                <a:spLocks/>
              </p:cNvSpPr>
              <p:nvPr/>
            </p:nvSpPr>
            <p:spPr bwMode="auto">
              <a:xfrm>
                <a:off x="945" y="3036"/>
                <a:ext cx="2" cy="4"/>
              </a:xfrm>
              <a:custGeom>
                <a:avLst/>
                <a:gdLst>
                  <a:gd name="T0" fmla="*/ 0 w 6"/>
                  <a:gd name="T1" fmla="*/ 6 h 12"/>
                  <a:gd name="T2" fmla="*/ 0 w 6"/>
                  <a:gd name="T3" fmla="*/ 6 h 12"/>
                  <a:gd name="T4" fmla="*/ 2 w 6"/>
                  <a:gd name="T5" fmla="*/ 12 h 12"/>
                  <a:gd name="T6" fmla="*/ 3 w 6"/>
                  <a:gd name="T7" fmla="*/ 12 h 12"/>
                  <a:gd name="T8" fmla="*/ 6 w 6"/>
                  <a:gd name="T9" fmla="*/ 6 h 12"/>
                  <a:gd name="T10" fmla="*/ 1 w 6"/>
                  <a:gd name="T11" fmla="*/ 0 h 12"/>
                  <a:gd name="T12" fmla="*/ 0 w 6"/>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0" y="6"/>
                    </a:moveTo>
                    <a:lnTo>
                      <a:pt x="0" y="6"/>
                    </a:lnTo>
                    <a:lnTo>
                      <a:pt x="2" y="12"/>
                    </a:lnTo>
                    <a:lnTo>
                      <a:pt x="3" y="12"/>
                    </a:lnTo>
                    <a:lnTo>
                      <a:pt x="6" y="6"/>
                    </a:lnTo>
                    <a:lnTo>
                      <a:pt x="1" y="0"/>
                    </a:lnTo>
                    <a:lnTo>
                      <a:pt x="0"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64" name="Freeform 203">
                <a:extLst>
                  <a:ext uri="{FF2B5EF4-FFF2-40B4-BE49-F238E27FC236}">
                    <a16:creationId xmlns:a16="http://schemas.microsoft.com/office/drawing/2014/main" id="{DFC2770F-588A-213D-C4C9-3B153634D523}"/>
                  </a:ext>
                </a:extLst>
              </p:cNvPr>
              <p:cNvSpPr>
                <a:spLocks/>
              </p:cNvSpPr>
              <p:nvPr/>
            </p:nvSpPr>
            <p:spPr bwMode="auto">
              <a:xfrm>
                <a:off x="948" y="3042"/>
                <a:ext cx="2" cy="1"/>
              </a:xfrm>
              <a:custGeom>
                <a:avLst/>
                <a:gdLst>
                  <a:gd name="T0" fmla="*/ 0 w 6"/>
                  <a:gd name="T1" fmla="*/ 0 h 3"/>
                  <a:gd name="T2" fmla="*/ 0 w 6"/>
                  <a:gd name="T3" fmla="*/ 0 h 3"/>
                  <a:gd name="T4" fmla="*/ 6 w 6"/>
                  <a:gd name="T5" fmla="*/ 3 h 3"/>
                  <a:gd name="T6" fmla="*/ 6 w 6"/>
                  <a:gd name="T7" fmla="*/ 0 h 3"/>
                  <a:gd name="T8" fmla="*/ 0 w 6"/>
                  <a:gd name="T9" fmla="*/ 0 h 3"/>
                </a:gdLst>
                <a:ahLst/>
                <a:cxnLst>
                  <a:cxn ang="0">
                    <a:pos x="T0" y="T1"/>
                  </a:cxn>
                  <a:cxn ang="0">
                    <a:pos x="T2" y="T3"/>
                  </a:cxn>
                  <a:cxn ang="0">
                    <a:pos x="T4" y="T5"/>
                  </a:cxn>
                  <a:cxn ang="0">
                    <a:pos x="T6" y="T7"/>
                  </a:cxn>
                  <a:cxn ang="0">
                    <a:pos x="T8" y="T9"/>
                  </a:cxn>
                </a:cxnLst>
                <a:rect l="0" t="0" r="r" b="b"/>
                <a:pathLst>
                  <a:path w="6" h="3">
                    <a:moveTo>
                      <a:pt x="0" y="0"/>
                    </a:moveTo>
                    <a:lnTo>
                      <a:pt x="0" y="0"/>
                    </a:lnTo>
                    <a:lnTo>
                      <a:pt x="6" y="3"/>
                    </a:lnTo>
                    <a:lnTo>
                      <a:pt x="6"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65" name="Freeform 204">
                <a:extLst>
                  <a:ext uri="{FF2B5EF4-FFF2-40B4-BE49-F238E27FC236}">
                    <a16:creationId xmlns:a16="http://schemas.microsoft.com/office/drawing/2014/main" id="{2E3318FD-694C-8F58-9BCE-D726AB110923}"/>
                  </a:ext>
                </a:extLst>
              </p:cNvPr>
              <p:cNvSpPr>
                <a:spLocks/>
              </p:cNvSpPr>
              <p:nvPr/>
            </p:nvSpPr>
            <p:spPr bwMode="auto">
              <a:xfrm>
                <a:off x="957" y="3018"/>
                <a:ext cx="28" cy="16"/>
              </a:xfrm>
              <a:custGeom>
                <a:avLst/>
                <a:gdLst>
                  <a:gd name="T0" fmla="*/ 1 w 73"/>
                  <a:gd name="T1" fmla="*/ 27 h 42"/>
                  <a:gd name="T2" fmla="*/ 1 w 73"/>
                  <a:gd name="T3" fmla="*/ 27 h 42"/>
                  <a:gd name="T4" fmla="*/ 11 w 73"/>
                  <a:gd name="T5" fmla="*/ 22 h 42"/>
                  <a:gd name="T6" fmla="*/ 16 w 73"/>
                  <a:gd name="T7" fmla="*/ 10 h 42"/>
                  <a:gd name="T8" fmla="*/ 22 w 73"/>
                  <a:gd name="T9" fmla="*/ 6 h 42"/>
                  <a:gd name="T10" fmla="*/ 28 w 73"/>
                  <a:gd name="T11" fmla="*/ 9 h 42"/>
                  <a:gd name="T12" fmla="*/ 34 w 73"/>
                  <a:gd name="T13" fmla="*/ 5 h 42"/>
                  <a:gd name="T14" fmla="*/ 46 w 73"/>
                  <a:gd name="T15" fmla="*/ 0 h 42"/>
                  <a:gd name="T16" fmla="*/ 52 w 73"/>
                  <a:gd name="T17" fmla="*/ 0 h 42"/>
                  <a:gd name="T18" fmla="*/ 58 w 73"/>
                  <a:gd name="T19" fmla="*/ 3 h 42"/>
                  <a:gd name="T20" fmla="*/ 61 w 73"/>
                  <a:gd name="T21" fmla="*/ 9 h 42"/>
                  <a:gd name="T22" fmla="*/ 62 w 73"/>
                  <a:gd name="T23" fmla="*/ 15 h 42"/>
                  <a:gd name="T24" fmla="*/ 67 w 73"/>
                  <a:gd name="T25" fmla="*/ 21 h 42"/>
                  <a:gd name="T26" fmla="*/ 73 w 73"/>
                  <a:gd name="T27" fmla="*/ 22 h 42"/>
                  <a:gd name="T28" fmla="*/ 73 w 73"/>
                  <a:gd name="T29" fmla="*/ 28 h 42"/>
                  <a:gd name="T30" fmla="*/ 67 w 73"/>
                  <a:gd name="T31" fmla="*/ 26 h 42"/>
                  <a:gd name="T32" fmla="*/ 62 w 73"/>
                  <a:gd name="T33" fmla="*/ 22 h 42"/>
                  <a:gd name="T34" fmla="*/ 60 w 73"/>
                  <a:gd name="T35" fmla="*/ 27 h 42"/>
                  <a:gd name="T36" fmla="*/ 54 w 73"/>
                  <a:gd name="T37" fmla="*/ 30 h 42"/>
                  <a:gd name="T38" fmla="*/ 42 w 73"/>
                  <a:gd name="T39" fmla="*/ 28 h 42"/>
                  <a:gd name="T40" fmla="*/ 36 w 73"/>
                  <a:gd name="T41" fmla="*/ 28 h 42"/>
                  <a:gd name="T42" fmla="*/ 30 w 73"/>
                  <a:gd name="T43" fmla="*/ 30 h 42"/>
                  <a:gd name="T44" fmla="*/ 23 w 73"/>
                  <a:gd name="T45" fmla="*/ 34 h 42"/>
                  <a:gd name="T46" fmla="*/ 21 w 73"/>
                  <a:gd name="T47" fmla="*/ 40 h 42"/>
                  <a:gd name="T48" fmla="*/ 14 w 73"/>
                  <a:gd name="T49" fmla="*/ 42 h 42"/>
                  <a:gd name="T50" fmla="*/ 8 w 73"/>
                  <a:gd name="T51" fmla="*/ 42 h 42"/>
                  <a:gd name="T52" fmla="*/ 2 w 73"/>
                  <a:gd name="T53" fmla="*/ 39 h 42"/>
                  <a:gd name="T54" fmla="*/ 0 w 73"/>
                  <a:gd name="T55" fmla="*/ 33 h 42"/>
                  <a:gd name="T56" fmla="*/ 1 w 73"/>
                  <a:gd name="T57" fmla="*/ 2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3" h="42">
                    <a:moveTo>
                      <a:pt x="1" y="27"/>
                    </a:moveTo>
                    <a:lnTo>
                      <a:pt x="1" y="27"/>
                    </a:lnTo>
                    <a:lnTo>
                      <a:pt x="11" y="22"/>
                    </a:lnTo>
                    <a:lnTo>
                      <a:pt x="16" y="10"/>
                    </a:lnTo>
                    <a:lnTo>
                      <a:pt x="22" y="6"/>
                    </a:lnTo>
                    <a:lnTo>
                      <a:pt x="28" y="9"/>
                    </a:lnTo>
                    <a:lnTo>
                      <a:pt x="34" y="5"/>
                    </a:lnTo>
                    <a:lnTo>
                      <a:pt x="46" y="0"/>
                    </a:lnTo>
                    <a:lnTo>
                      <a:pt x="52" y="0"/>
                    </a:lnTo>
                    <a:lnTo>
                      <a:pt x="58" y="3"/>
                    </a:lnTo>
                    <a:lnTo>
                      <a:pt x="61" y="9"/>
                    </a:lnTo>
                    <a:lnTo>
                      <a:pt x="62" y="15"/>
                    </a:lnTo>
                    <a:lnTo>
                      <a:pt x="67" y="21"/>
                    </a:lnTo>
                    <a:lnTo>
                      <a:pt x="73" y="22"/>
                    </a:lnTo>
                    <a:lnTo>
                      <a:pt x="73" y="28"/>
                    </a:lnTo>
                    <a:lnTo>
                      <a:pt x="67" y="26"/>
                    </a:lnTo>
                    <a:lnTo>
                      <a:pt x="62" y="22"/>
                    </a:lnTo>
                    <a:lnTo>
                      <a:pt x="60" y="27"/>
                    </a:lnTo>
                    <a:lnTo>
                      <a:pt x="54" y="30"/>
                    </a:lnTo>
                    <a:lnTo>
                      <a:pt x="42" y="28"/>
                    </a:lnTo>
                    <a:lnTo>
                      <a:pt x="36" y="28"/>
                    </a:lnTo>
                    <a:lnTo>
                      <a:pt x="30" y="30"/>
                    </a:lnTo>
                    <a:lnTo>
                      <a:pt x="23" y="34"/>
                    </a:lnTo>
                    <a:lnTo>
                      <a:pt x="21" y="40"/>
                    </a:lnTo>
                    <a:lnTo>
                      <a:pt x="14" y="42"/>
                    </a:lnTo>
                    <a:lnTo>
                      <a:pt x="8" y="42"/>
                    </a:lnTo>
                    <a:lnTo>
                      <a:pt x="2" y="39"/>
                    </a:lnTo>
                    <a:lnTo>
                      <a:pt x="0" y="33"/>
                    </a:lnTo>
                    <a:lnTo>
                      <a:pt x="1" y="27"/>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grpSp>
        <p:sp>
          <p:nvSpPr>
            <p:cNvPr id="7" name="Freeform 206">
              <a:extLst>
                <a:ext uri="{FF2B5EF4-FFF2-40B4-BE49-F238E27FC236}">
                  <a16:creationId xmlns:a16="http://schemas.microsoft.com/office/drawing/2014/main" id="{19EDBC6D-C70A-B959-7CCA-B584B0CA448E}"/>
                </a:ext>
              </a:extLst>
            </p:cNvPr>
            <p:cNvSpPr>
              <a:spLocks/>
            </p:cNvSpPr>
            <p:nvPr/>
          </p:nvSpPr>
          <p:spPr bwMode="auto">
            <a:xfrm>
              <a:off x="989" y="3033"/>
              <a:ext cx="3" cy="4"/>
            </a:xfrm>
            <a:custGeom>
              <a:avLst/>
              <a:gdLst>
                <a:gd name="T0" fmla="*/ 2 w 8"/>
                <a:gd name="T1" fmla="*/ 6 h 9"/>
                <a:gd name="T2" fmla="*/ 2 w 8"/>
                <a:gd name="T3" fmla="*/ 6 h 9"/>
                <a:gd name="T4" fmla="*/ 8 w 8"/>
                <a:gd name="T5" fmla="*/ 9 h 9"/>
                <a:gd name="T6" fmla="*/ 8 w 8"/>
                <a:gd name="T7" fmla="*/ 2 h 9"/>
                <a:gd name="T8" fmla="*/ 3 w 8"/>
                <a:gd name="T9" fmla="*/ 0 h 9"/>
                <a:gd name="T10" fmla="*/ 0 w 8"/>
                <a:gd name="T11" fmla="*/ 0 h 9"/>
                <a:gd name="T12" fmla="*/ 2 w 8"/>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2" y="6"/>
                  </a:moveTo>
                  <a:lnTo>
                    <a:pt x="2" y="6"/>
                  </a:lnTo>
                  <a:lnTo>
                    <a:pt x="8" y="9"/>
                  </a:lnTo>
                  <a:lnTo>
                    <a:pt x="8" y="2"/>
                  </a:lnTo>
                  <a:lnTo>
                    <a:pt x="3" y="0"/>
                  </a:lnTo>
                  <a:lnTo>
                    <a:pt x="0" y="0"/>
                  </a:lnTo>
                  <a:lnTo>
                    <a:pt x="2"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8" name="Freeform 207">
              <a:extLst>
                <a:ext uri="{FF2B5EF4-FFF2-40B4-BE49-F238E27FC236}">
                  <a16:creationId xmlns:a16="http://schemas.microsoft.com/office/drawing/2014/main" id="{5F7B2E07-303C-9DDA-E8AB-D4D8AD095A24}"/>
                </a:ext>
              </a:extLst>
            </p:cNvPr>
            <p:cNvSpPr>
              <a:spLocks/>
            </p:cNvSpPr>
            <p:nvPr/>
          </p:nvSpPr>
          <p:spPr bwMode="auto">
            <a:xfrm>
              <a:off x="996" y="3021"/>
              <a:ext cx="3" cy="2"/>
            </a:xfrm>
            <a:custGeom>
              <a:avLst/>
              <a:gdLst>
                <a:gd name="T0" fmla="*/ 1 w 7"/>
                <a:gd name="T1" fmla="*/ 0 h 7"/>
                <a:gd name="T2" fmla="*/ 1 w 7"/>
                <a:gd name="T3" fmla="*/ 0 h 7"/>
                <a:gd name="T4" fmla="*/ 0 w 7"/>
                <a:gd name="T5" fmla="*/ 7 h 7"/>
                <a:gd name="T6" fmla="*/ 5 w 7"/>
                <a:gd name="T7" fmla="*/ 6 h 7"/>
                <a:gd name="T8" fmla="*/ 7 w 7"/>
                <a:gd name="T9" fmla="*/ 0 h 7"/>
                <a:gd name="T10" fmla="*/ 1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1" y="0"/>
                  </a:moveTo>
                  <a:lnTo>
                    <a:pt x="1" y="0"/>
                  </a:lnTo>
                  <a:lnTo>
                    <a:pt x="0" y="7"/>
                  </a:lnTo>
                  <a:lnTo>
                    <a:pt x="5" y="6"/>
                  </a:lnTo>
                  <a:lnTo>
                    <a:pt x="7" y="0"/>
                  </a:lnTo>
                  <a:lnTo>
                    <a:pt x="1"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9" name="Freeform 208">
              <a:extLst>
                <a:ext uri="{FF2B5EF4-FFF2-40B4-BE49-F238E27FC236}">
                  <a16:creationId xmlns:a16="http://schemas.microsoft.com/office/drawing/2014/main" id="{C9918E45-9129-99C2-2907-15B7521E293C}"/>
                </a:ext>
              </a:extLst>
            </p:cNvPr>
            <p:cNvSpPr>
              <a:spLocks/>
            </p:cNvSpPr>
            <p:nvPr/>
          </p:nvSpPr>
          <p:spPr bwMode="auto">
            <a:xfrm>
              <a:off x="1002" y="2790"/>
              <a:ext cx="3" cy="2"/>
            </a:xfrm>
            <a:custGeom>
              <a:avLst/>
              <a:gdLst>
                <a:gd name="T0" fmla="*/ 1 w 7"/>
                <a:gd name="T1" fmla="*/ 6 h 6"/>
                <a:gd name="T2" fmla="*/ 1 w 7"/>
                <a:gd name="T3" fmla="*/ 6 h 6"/>
                <a:gd name="T4" fmla="*/ 7 w 7"/>
                <a:gd name="T5" fmla="*/ 4 h 6"/>
                <a:gd name="T6" fmla="*/ 6 w 7"/>
                <a:gd name="T7" fmla="*/ 1 h 6"/>
                <a:gd name="T8" fmla="*/ 0 w 7"/>
                <a:gd name="T9" fmla="*/ 0 h 6"/>
                <a:gd name="T10" fmla="*/ 1 w 7"/>
                <a:gd name="T11" fmla="*/ 6 h 6"/>
              </a:gdLst>
              <a:ahLst/>
              <a:cxnLst>
                <a:cxn ang="0">
                  <a:pos x="T0" y="T1"/>
                </a:cxn>
                <a:cxn ang="0">
                  <a:pos x="T2" y="T3"/>
                </a:cxn>
                <a:cxn ang="0">
                  <a:pos x="T4" y="T5"/>
                </a:cxn>
                <a:cxn ang="0">
                  <a:pos x="T6" y="T7"/>
                </a:cxn>
                <a:cxn ang="0">
                  <a:pos x="T8" y="T9"/>
                </a:cxn>
                <a:cxn ang="0">
                  <a:pos x="T10" y="T11"/>
                </a:cxn>
              </a:cxnLst>
              <a:rect l="0" t="0" r="r" b="b"/>
              <a:pathLst>
                <a:path w="7" h="6">
                  <a:moveTo>
                    <a:pt x="1" y="6"/>
                  </a:moveTo>
                  <a:lnTo>
                    <a:pt x="1" y="6"/>
                  </a:lnTo>
                  <a:lnTo>
                    <a:pt x="7" y="4"/>
                  </a:lnTo>
                  <a:lnTo>
                    <a:pt x="6" y="1"/>
                  </a:lnTo>
                  <a:lnTo>
                    <a:pt x="0" y="0"/>
                  </a:lnTo>
                  <a:lnTo>
                    <a:pt x="1"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0" name="Freeform 209">
              <a:extLst>
                <a:ext uri="{FF2B5EF4-FFF2-40B4-BE49-F238E27FC236}">
                  <a16:creationId xmlns:a16="http://schemas.microsoft.com/office/drawing/2014/main" id="{F6C692C2-9CE3-939C-BF4E-53483CAD398F}"/>
                </a:ext>
              </a:extLst>
            </p:cNvPr>
            <p:cNvSpPr>
              <a:spLocks/>
            </p:cNvSpPr>
            <p:nvPr/>
          </p:nvSpPr>
          <p:spPr bwMode="auto">
            <a:xfrm>
              <a:off x="1005" y="3016"/>
              <a:ext cx="1" cy="2"/>
            </a:xfrm>
            <a:custGeom>
              <a:avLst/>
              <a:gdLst>
                <a:gd name="T0" fmla="*/ 0 w 2"/>
                <a:gd name="T1" fmla="*/ 0 h 6"/>
                <a:gd name="T2" fmla="*/ 0 w 2"/>
                <a:gd name="T3" fmla="*/ 0 h 6"/>
                <a:gd name="T4" fmla="*/ 2 w 2"/>
                <a:gd name="T5" fmla="*/ 6 h 6"/>
                <a:gd name="T6" fmla="*/ 2 w 2"/>
                <a:gd name="T7" fmla="*/ 0 h 6"/>
                <a:gd name="T8" fmla="*/ 0 w 2"/>
                <a:gd name="T9" fmla="*/ 0 h 6"/>
              </a:gdLst>
              <a:ahLst/>
              <a:cxnLst>
                <a:cxn ang="0">
                  <a:pos x="T0" y="T1"/>
                </a:cxn>
                <a:cxn ang="0">
                  <a:pos x="T2" y="T3"/>
                </a:cxn>
                <a:cxn ang="0">
                  <a:pos x="T4" y="T5"/>
                </a:cxn>
                <a:cxn ang="0">
                  <a:pos x="T6" y="T7"/>
                </a:cxn>
                <a:cxn ang="0">
                  <a:pos x="T8" y="T9"/>
                </a:cxn>
              </a:cxnLst>
              <a:rect l="0" t="0" r="r" b="b"/>
              <a:pathLst>
                <a:path w="2" h="6">
                  <a:moveTo>
                    <a:pt x="0" y="0"/>
                  </a:moveTo>
                  <a:lnTo>
                    <a:pt x="0" y="0"/>
                  </a:lnTo>
                  <a:lnTo>
                    <a:pt x="2" y="6"/>
                  </a:lnTo>
                  <a:lnTo>
                    <a:pt x="2"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1" name="Freeform 210">
              <a:extLst>
                <a:ext uri="{FF2B5EF4-FFF2-40B4-BE49-F238E27FC236}">
                  <a16:creationId xmlns:a16="http://schemas.microsoft.com/office/drawing/2014/main" id="{F5557889-BE84-0118-6125-CCADE7B13F4B}"/>
                </a:ext>
              </a:extLst>
            </p:cNvPr>
            <p:cNvSpPr>
              <a:spLocks/>
            </p:cNvSpPr>
            <p:nvPr/>
          </p:nvSpPr>
          <p:spPr bwMode="auto">
            <a:xfrm>
              <a:off x="1017" y="2920"/>
              <a:ext cx="5" cy="5"/>
            </a:xfrm>
            <a:custGeom>
              <a:avLst/>
              <a:gdLst>
                <a:gd name="T0" fmla="*/ 6 w 12"/>
                <a:gd name="T1" fmla="*/ 3 h 15"/>
                <a:gd name="T2" fmla="*/ 6 w 12"/>
                <a:gd name="T3" fmla="*/ 3 h 15"/>
                <a:gd name="T4" fmla="*/ 0 w 12"/>
                <a:gd name="T5" fmla="*/ 9 h 15"/>
                <a:gd name="T6" fmla="*/ 2 w 12"/>
                <a:gd name="T7" fmla="*/ 15 h 15"/>
                <a:gd name="T8" fmla="*/ 8 w 12"/>
                <a:gd name="T9" fmla="*/ 12 h 15"/>
                <a:gd name="T10" fmla="*/ 11 w 12"/>
                <a:gd name="T11" fmla="*/ 6 h 15"/>
                <a:gd name="T12" fmla="*/ 12 w 12"/>
                <a:gd name="T13" fmla="*/ 0 h 15"/>
                <a:gd name="T14" fmla="*/ 6 w 12"/>
                <a:gd name="T15" fmla="*/ 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5">
                  <a:moveTo>
                    <a:pt x="6" y="3"/>
                  </a:moveTo>
                  <a:lnTo>
                    <a:pt x="6" y="3"/>
                  </a:lnTo>
                  <a:lnTo>
                    <a:pt x="0" y="9"/>
                  </a:lnTo>
                  <a:lnTo>
                    <a:pt x="2" y="15"/>
                  </a:lnTo>
                  <a:lnTo>
                    <a:pt x="8" y="12"/>
                  </a:lnTo>
                  <a:lnTo>
                    <a:pt x="11" y="6"/>
                  </a:lnTo>
                  <a:lnTo>
                    <a:pt x="12" y="0"/>
                  </a:lnTo>
                  <a:lnTo>
                    <a:pt x="6"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2" name="Freeform 211">
              <a:extLst>
                <a:ext uri="{FF2B5EF4-FFF2-40B4-BE49-F238E27FC236}">
                  <a16:creationId xmlns:a16="http://schemas.microsoft.com/office/drawing/2014/main" id="{CDC7A870-F697-9A27-C05D-B9422973772C}"/>
                </a:ext>
              </a:extLst>
            </p:cNvPr>
            <p:cNvSpPr>
              <a:spLocks/>
            </p:cNvSpPr>
            <p:nvPr/>
          </p:nvSpPr>
          <p:spPr bwMode="auto">
            <a:xfrm>
              <a:off x="1019" y="3010"/>
              <a:ext cx="5" cy="7"/>
            </a:xfrm>
            <a:custGeom>
              <a:avLst/>
              <a:gdLst>
                <a:gd name="T0" fmla="*/ 7 w 13"/>
                <a:gd name="T1" fmla="*/ 0 h 19"/>
                <a:gd name="T2" fmla="*/ 7 w 13"/>
                <a:gd name="T3" fmla="*/ 0 h 19"/>
                <a:gd name="T4" fmla="*/ 6 w 13"/>
                <a:gd name="T5" fmla="*/ 6 h 19"/>
                <a:gd name="T6" fmla="*/ 12 w 13"/>
                <a:gd name="T7" fmla="*/ 0 h 19"/>
                <a:gd name="T8" fmla="*/ 11 w 13"/>
                <a:gd name="T9" fmla="*/ 7 h 19"/>
                <a:gd name="T10" fmla="*/ 13 w 13"/>
                <a:gd name="T11" fmla="*/ 13 h 19"/>
                <a:gd name="T12" fmla="*/ 2 w 13"/>
                <a:gd name="T13" fmla="*/ 19 h 19"/>
                <a:gd name="T14" fmla="*/ 0 w 13"/>
                <a:gd name="T15" fmla="*/ 13 h 19"/>
                <a:gd name="T16" fmla="*/ 0 w 13"/>
                <a:gd name="T17" fmla="*/ 7 h 19"/>
                <a:gd name="T18" fmla="*/ 2 w 13"/>
                <a:gd name="T19" fmla="*/ 1 h 19"/>
                <a:gd name="T20" fmla="*/ 7 w 13"/>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9">
                  <a:moveTo>
                    <a:pt x="7" y="0"/>
                  </a:moveTo>
                  <a:lnTo>
                    <a:pt x="7" y="0"/>
                  </a:lnTo>
                  <a:lnTo>
                    <a:pt x="6" y="6"/>
                  </a:lnTo>
                  <a:lnTo>
                    <a:pt x="12" y="0"/>
                  </a:lnTo>
                  <a:lnTo>
                    <a:pt x="11" y="7"/>
                  </a:lnTo>
                  <a:lnTo>
                    <a:pt x="13" y="13"/>
                  </a:lnTo>
                  <a:lnTo>
                    <a:pt x="2" y="19"/>
                  </a:lnTo>
                  <a:lnTo>
                    <a:pt x="0" y="13"/>
                  </a:lnTo>
                  <a:lnTo>
                    <a:pt x="0" y="7"/>
                  </a:lnTo>
                  <a:lnTo>
                    <a:pt x="2" y="1"/>
                  </a:lnTo>
                  <a:lnTo>
                    <a:pt x="7"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3" name="Freeform 212">
              <a:extLst>
                <a:ext uri="{FF2B5EF4-FFF2-40B4-BE49-F238E27FC236}">
                  <a16:creationId xmlns:a16="http://schemas.microsoft.com/office/drawing/2014/main" id="{572D6D85-A75F-D4E0-F749-17C21C2858F8}"/>
                </a:ext>
              </a:extLst>
            </p:cNvPr>
            <p:cNvSpPr>
              <a:spLocks/>
            </p:cNvSpPr>
            <p:nvPr/>
          </p:nvSpPr>
          <p:spPr bwMode="auto">
            <a:xfrm>
              <a:off x="1025" y="3011"/>
              <a:ext cx="2" cy="2"/>
            </a:xfrm>
            <a:custGeom>
              <a:avLst/>
              <a:gdLst>
                <a:gd name="T0" fmla="*/ 0 w 5"/>
                <a:gd name="T1" fmla="*/ 5 h 7"/>
                <a:gd name="T2" fmla="*/ 0 w 5"/>
                <a:gd name="T3" fmla="*/ 5 h 7"/>
                <a:gd name="T4" fmla="*/ 5 w 5"/>
                <a:gd name="T5" fmla="*/ 7 h 7"/>
                <a:gd name="T6" fmla="*/ 5 w 5"/>
                <a:gd name="T7" fmla="*/ 1 h 7"/>
                <a:gd name="T8" fmla="*/ 5 w 5"/>
                <a:gd name="T9" fmla="*/ 0 h 7"/>
                <a:gd name="T10" fmla="*/ 0 w 5"/>
                <a:gd name="T11" fmla="*/ 5 h 7"/>
              </a:gdLst>
              <a:ahLst/>
              <a:cxnLst>
                <a:cxn ang="0">
                  <a:pos x="T0" y="T1"/>
                </a:cxn>
                <a:cxn ang="0">
                  <a:pos x="T2" y="T3"/>
                </a:cxn>
                <a:cxn ang="0">
                  <a:pos x="T4" y="T5"/>
                </a:cxn>
                <a:cxn ang="0">
                  <a:pos x="T6" y="T7"/>
                </a:cxn>
                <a:cxn ang="0">
                  <a:pos x="T8" y="T9"/>
                </a:cxn>
                <a:cxn ang="0">
                  <a:pos x="T10" y="T11"/>
                </a:cxn>
              </a:cxnLst>
              <a:rect l="0" t="0" r="r" b="b"/>
              <a:pathLst>
                <a:path w="5" h="7">
                  <a:moveTo>
                    <a:pt x="0" y="5"/>
                  </a:moveTo>
                  <a:lnTo>
                    <a:pt x="0" y="5"/>
                  </a:lnTo>
                  <a:lnTo>
                    <a:pt x="5" y="7"/>
                  </a:lnTo>
                  <a:lnTo>
                    <a:pt x="5" y="1"/>
                  </a:lnTo>
                  <a:lnTo>
                    <a:pt x="5"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4" name="Freeform 213">
              <a:extLst>
                <a:ext uri="{FF2B5EF4-FFF2-40B4-BE49-F238E27FC236}">
                  <a16:creationId xmlns:a16="http://schemas.microsoft.com/office/drawing/2014/main" id="{5217AC07-13FE-B85B-66D3-9DC96955F073}"/>
                </a:ext>
              </a:extLst>
            </p:cNvPr>
            <p:cNvSpPr>
              <a:spLocks/>
            </p:cNvSpPr>
            <p:nvPr/>
          </p:nvSpPr>
          <p:spPr bwMode="auto">
            <a:xfrm>
              <a:off x="1029" y="3013"/>
              <a:ext cx="5" cy="10"/>
            </a:xfrm>
            <a:custGeom>
              <a:avLst/>
              <a:gdLst>
                <a:gd name="T0" fmla="*/ 8 w 11"/>
                <a:gd name="T1" fmla="*/ 6 h 26"/>
                <a:gd name="T2" fmla="*/ 8 w 11"/>
                <a:gd name="T3" fmla="*/ 6 h 26"/>
                <a:gd name="T4" fmla="*/ 3 w 11"/>
                <a:gd name="T5" fmla="*/ 8 h 26"/>
                <a:gd name="T6" fmla="*/ 1 w 11"/>
                <a:gd name="T7" fmla="*/ 13 h 26"/>
                <a:gd name="T8" fmla="*/ 1 w 11"/>
                <a:gd name="T9" fmla="*/ 19 h 26"/>
                <a:gd name="T10" fmla="*/ 0 w 11"/>
                <a:gd name="T11" fmla="*/ 26 h 26"/>
                <a:gd name="T12" fmla="*/ 8 w 11"/>
                <a:gd name="T13" fmla="*/ 14 h 26"/>
                <a:gd name="T14" fmla="*/ 11 w 11"/>
                <a:gd name="T15" fmla="*/ 6 h 26"/>
                <a:gd name="T16" fmla="*/ 11 w 11"/>
                <a:gd name="T17" fmla="*/ 0 h 26"/>
                <a:gd name="T18" fmla="*/ 8 w 11"/>
                <a:gd name="T19"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6">
                  <a:moveTo>
                    <a:pt x="8" y="6"/>
                  </a:moveTo>
                  <a:lnTo>
                    <a:pt x="8" y="6"/>
                  </a:lnTo>
                  <a:lnTo>
                    <a:pt x="3" y="8"/>
                  </a:lnTo>
                  <a:lnTo>
                    <a:pt x="1" y="13"/>
                  </a:lnTo>
                  <a:lnTo>
                    <a:pt x="1" y="19"/>
                  </a:lnTo>
                  <a:lnTo>
                    <a:pt x="0" y="26"/>
                  </a:lnTo>
                  <a:lnTo>
                    <a:pt x="8" y="14"/>
                  </a:lnTo>
                  <a:lnTo>
                    <a:pt x="11" y="6"/>
                  </a:lnTo>
                  <a:lnTo>
                    <a:pt x="11" y="0"/>
                  </a:lnTo>
                  <a:lnTo>
                    <a:pt x="8"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5" name="Freeform 214">
              <a:extLst>
                <a:ext uri="{FF2B5EF4-FFF2-40B4-BE49-F238E27FC236}">
                  <a16:creationId xmlns:a16="http://schemas.microsoft.com/office/drawing/2014/main" id="{71210245-328E-EEA8-F923-293E574FE87D}"/>
                </a:ext>
              </a:extLst>
            </p:cNvPr>
            <p:cNvSpPr>
              <a:spLocks/>
            </p:cNvSpPr>
            <p:nvPr/>
          </p:nvSpPr>
          <p:spPr bwMode="auto">
            <a:xfrm>
              <a:off x="1039" y="3014"/>
              <a:ext cx="0" cy="5"/>
            </a:xfrm>
            <a:custGeom>
              <a:avLst/>
              <a:gdLst>
                <a:gd name="T0" fmla="*/ 0 w 1"/>
                <a:gd name="T1" fmla="*/ 0 h 12"/>
                <a:gd name="T2" fmla="*/ 0 w 1"/>
                <a:gd name="T3" fmla="*/ 0 h 12"/>
                <a:gd name="T4" fmla="*/ 0 w 1"/>
                <a:gd name="T5" fmla="*/ 6 h 12"/>
                <a:gd name="T6" fmla="*/ 1 w 1"/>
                <a:gd name="T7" fmla="*/ 12 h 12"/>
                <a:gd name="T8" fmla="*/ 1 w 1"/>
                <a:gd name="T9" fmla="*/ 0 h 12"/>
                <a:gd name="T10" fmla="*/ 0 w 1"/>
                <a:gd name="T11" fmla="*/ 0 h 12"/>
              </a:gdLst>
              <a:ahLst/>
              <a:cxnLst>
                <a:cxn ang="0">
                  <a:pos x="T0" y="T1"/>
                </a:cxn>
                <a:cxn ang="0">
                  <a:pos x="T2" y="T3"/>
                </a:cxn>
                <a:cxn ang="0">
                  <a:pos x="T4" y="T5"/>
                </a:cxn>
                <a:cxn ang="0">
                  <a:pos x="T6" y="T7"/>
                </a:cxn>
                <a:cxn ang="0">
                  <a:pos x="T8" y="T9"/>
                </a:cxn>
                <a:cxn ang="0">
                  <a:pos x="T10" y="T11"/>
                </a:cxn>
              </a:cxnLst>
              <a:rect l="0" t="0" r="r" b="b"/>
              <a:pathLst>
                <a:path w="1" h="12">
                  <a:moveTo>
                    <a:pt x="0" y="0"/>
                  </a:moveTo>
                  <a:lnTo>
                    <a:pt x="0" y="0"/>
                  </a:lnTo>
                  <a:lnTo>
                    <a:pt x="0" y="6"/>
                  </a:lnTo>
                  <a:lnTo>
                    <a:pt x="1" y="12"/>
                  </a:lnTo>
                  <a:lnTo>
                    <a:pt x="1"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6" name="Freeform 215">
              <a:extLst>
                <a:ext uri="{FF2B5EF4-FFF2-40B4-BE49-F238E27FC236}">
                  <a16:creationId xmlns:a16="http://schemas.microsoft.com/office/drawing/2014/main" id="{44ABF922-3DA6-AD2E-AB77-C29DFE00E960}"/>
                </a:ext>
              </a:extLst>
            </p:cNvPr>
            <p:cNvSpPr>
              <a:spLocks/>
            </p:cNvSpPr>
            <p:nvPr/>
          </p:nvSpPr>
          <p:spPr bwMode="auto">
            <a:xfrm>
              <a:off x="1041" y="3019"/>
              <a:ext cx="1" cy="2"/>
            </a:xfrm>
            <a:custGeom>
              <a:avLst/>
              <a:gdLst>
                <a:gd name="T0" fmla="*/ 0 w 4"/>
                <a:gd name="T1" fmla="*/ 0 h 6"/>
                <a:gd name="T2" fmla="*/ 0 w 4"/>
                <a:gd name="T3" fmla="*/ 0 h 6"/>
                <a:gd name="T4" fmla="*/ 4 w 4"/>
                <a:gd name="T5" fmla="*/ 6 h 6"/>
                <a:gd name="T6" fmla="*/ 3 w 4"/>
                <a:gd name="T7" fmla="*/ 0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4" y="6"/>
                  </a:lnTo>
                  <a:lnTo>
                    <a:pt x="3"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7" name="Freeform 216">
              <a:extLst>
                <a:ext uri="{FF2B5EF4-FFF2-40B4-BE49-F238E27FC236}">
                  <a16:creationId xmlns:a16="http://schemas.microsoft.com/office/drawing/2014/main" id="{BF43A591-F6B1-2C83-93EA-3576039BFE08}"/>
                </a:ext>
              </a:extLst>
            </p:cNvPr>
            <p:cNvSpPr>
              <a:spLocks/>
            </p:cNvSpPr>
            <p:nvPr/>
          </p:nvSpPr>
          <p:spPr bwMode="auto">
            <a:xfrm>
              <a:off x="1049" y="2996"/>
              <a:ext cx="1" cy="3"/>
            </a:xfrm>
            <a:custGeom>
              <a:avLst/>
              <a:gdLst>
                <a:gd name="T0" fmla="*/ 0 w 2"/>
                <a:gd name="T1" fmla="*/ 6 h 6"/>
                <a:gd name="T2" fmla="*/ 0 w 2"/>
                <a:gd name="T3" fmla="*/ 6 h 6"/>
                <a:gd name="T4" fmla="*/ 2 w 2"/>
                <a:gd name="T5" fmla="*/ 1 h 6"/>
                <a:gd name="T6" fmla="*/ 0 w 2"/>
                <a:gd name="T7" fmla="*/ 0 h 6"/>
                <a:gd name="T8" fmla="*/ 0 w 2"/>
                <a:gd name="T9" fmla="*/ 6 h 6"/>
              </a:gdLst>
              <a:ahLst/>
              <a:cxnLst>
                <a:cxn ang="0">
                  <a:pos x="T0" y="T1"/>
                </a:cxn>
                <a:cxn ang="0">
                  <a:pos x="T2" y="T3"/>
                </a:cxn>
                <a:cxn ang="0">
                  <a:pos x="T4" y="T5"/>
                </a:cxn>
                <a:cxn ang="0">
                  <a:pos x="T6" y="T7"/>
                </a:cxn>
                <a:cxn ang="0">
                  <a:pos x="T8" y="T9"/>
                </a:cxn>
              </a:cxnLst>
              <a:rect l="0" t="0" r="r" b="b"/>
              <a:pathLst>
                <a:path w="2" h="6">
                  <a:moveTo>
                    <a:pt x="0" y="6"/>
                  </a:moveTo>
                  <a:lnTo>
                    <a:pt x="0" y="6"/>
                  </a:lnTo>
                  <a:lnTo>
                    <a:pt x="2" y="1"/>
                  </a:lnTo>
                  <a:lnTo>
                    <a:pt x="0" y="0"/>
                  </a:lnTo>
                  <a:lnTo>
                    <a:pt x="0"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8" name="Freeform 217">
              <a:extLst>
                <a:ext uri="{FF2B5EF4-FFF2-40B4-BE49-F238E27FC236}">
                  <a16:creationId xmlns:a16="http://schemas.microsoft.com/office/drawing/2014/main" id="{A357D130-1B00-012F-1F29-06C3A3C853D8}"/>
                </a:ext>
              </a:extLst>
            </p:cNvPr>
            <p:cNvSpPr>
              <a:spLocks/>
            </p:cNvSpPr>
            <p:nvPr/>
          </p:nvSpPr>
          <p:spPr bwMode="auto">
            <a:xfrm>
              <a:off x="1072" y="2978"/>
              <a:ext cx="3" cy="1"/>
            </a:xfrm>
            <a:custGeom>
              <a:avLst/>
              <a:gdLst>
                <a:gd name="T0" fmla="*/ 0 w 6"/>
                <a:gd name="T1" fmla="*/ 0 h 4"/>
                <a:gd name="T2" fmla="*/ 0 w 6"/>
                <a:gd name="T3" fmla="*/ 0 h 4"/>
                <a:gd name="T4" fmla="*/ 0 w 6"/>
                <a:gd name="T5" fmla="*/ 4 h 4"/>
                <a:gd name="T6" fmla="*/ 6 w 6"/>
                <a:gd name="T7" fmla="*/ 0 h 4"/>
                <a:gd name="T8" fmla="*/ 0 w 6"/>
                <a:gd name="T9" fmla="*/ 0 h 4"/>
              </a:gdLst>
              <a:ahLst/>
              <a:cxnLst>
                <a:cxn ang="0">
                  <a:pos x="T0" y="T1"/>
                </a:cxn>
                <a:cxn ang="0">
                  <a:pos x="T2" y="T3"/>
                </a:cxn>
                <a:cxn ang="0">
                  <a:pos x="T4" y="T5"/>
                </a:cxn>
                <a:cxn ang="0">
                  <a:pos x="T6" y="T7"/>
                </a:cxn>
                <a:cxn ang="0">
                  <a:pos x="T8" y="T9"/>
                </a:cxn>
              </a:cxnLst>
              <a:rect l="0" t="0" r="r" b="b"/>
              <a:pathLst>
                <a:path w="6" h="4">
                  <a:moveTo>
                    <a:pt x="0" y="0"/>
                  </a:moveTo>
                  <a:lnTo>
                    <a:pt x="0" y="0"/>
                  </a:lnTo>
                  <a:lnTo>
                    <a:pt x="0" y="4"/>
                  </a:lnTo>
                  <a:lnTo>
                    <a:pt x="6"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19" name="Freeform 218">
              <a:extLst>
                <a:ext uri="{FF2B5EF4-FFF2-40B4-BE49-F238E27FC236}">
                  <a16:creationId xmlns:a16="http://schemas.microsoft.com/office/drawing/2014/main" id="{8E1FE939-CDC8-DB9E-B15F-0F997AB93A53}"/>
                </a:ext>
              </a:extLst>
            </p:cNvPr>
            <p:cNvSpPr>
              <a:spLocks/>
            </p:cNvSpPr>
            <p:nvPr/>
          </p:nvSpPr>
          <p:spPr bwMode="auto">
            <a:xfrm>
              <a:off x="1096" y="2994"/>
              <a:ext cx="2" cy="4"/>
            </a:xfrm>
            <a:custGeom>
              <a:avLst/>
              <a:gdLst>
                <a:gd name="T0" fmla="*/ 2 w 6"/>
                <a:gd name="T1" fmla="*/ 3 h 9"/>
                <a:gd name="T2" fmla="*/ 2 w 6"/>
                <a:gd name="T3" fmla="*/ 3 h 9"/>
                <a:gd name="T4" fmla="*/ 0 w 6"/>
                <a:gd name="T5" fmla="*/ 9 h 9"/>
                <a:gd name="T6" fmla="*/ 6 w 6"/>
                <a:gd name="T7" fmla="*/ 5 h 9"/>
                <a:gd name="T8" fmla="*/ 5 w 6"/>
                <a:gd name="T9" fmla="*/ 0 h 9"/>
                <a:gd name="T10" fmla="*/ 2 w 6"/>
                <a:gd name="T11" fmla="*/ 3 h 9"/>
              </a:gdLst>
              <a:ahLst/>
              <a:cxnLst>
                <a:cxn ang="0">
                  <a:pos x="T0" y="T1"/>
                </a:cxn>
                <a:cxn ang="0">
                  <a:pos x="T2" y="T3"/>
                </a:cxn>
                <a:cxn ang="0">
                  <a:pos x="T4" y="T5"/>
                </a:cxn>
                <a:cxn ang="0">
                  <a:pos x="T6" y="T7"/>
                </a:cxn>
                <a:cxn ang="0">
                  <a:pos x="T8" y="T9"/>
                </a:cxn>
                <a:cxn ang="0">
                  <a:pos x="T10" y="T11"/>
                </a:cxn>
              </a:cxnLst>
              <a:rect l="0" t="0" r="r" b="b"/>
              <a:pathLst>
                <a:path w="6" h="9">
                  <a:moveTo>
                    <a:pt x="2" y="3"/>
                  </a:moveTo>
                  <a:lnTo>
                    <a:pt x="2" y="3"/>
                  </a:lnTo>
                  <a:lnTo>
                    <a:pt x="0" y="9"/>
                  </a:lnTo>
                  <a:lnTo>
                    <a:pt x="6" y="5"/>
                  </a:lnTo>
                  <a:lnTo>
                    <a:pt x="5" y="0"/>
                  </a:lnTo>
                  <a:lnTo>
                    <a:pt x="2"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0" name="Freeform 219">
              <a:extLst>
                <a:ext uri="{FF2B5EF4-FFF2-40B4-BE49-F238E27FC236}">
                  <a16:creationId xmlns:a16="http://schemas.microsoft.com/office/drawing/2014/main" id="{CFA9B0D8-F584-8091-3030-D45AE5BA8F01}"/>
                </a:ext>
              </a:extLst>
            </p:cNvPr>
            <p:cNvSpPr>
              <a:spLocks/>
            </p:cNvSpPr>
            <p:nvPr/>
          </p:nvSpPr>
          <p:spPr bwMode="auto">
            <a:xfrm>
              <a:off x="1110" y="2974"/>
              <a:ext cx="3" cy="5"/>
            </a:xfrm>
            <a:custGeom>
              <a:avLst/>
              <a:gdLst>
                <a:gd name="T0" fmla="*/ 0 w 9"/>
                <a:gd name="T1" fmla="*/ 5 h 11"/>
                <a:gd name="T2" fmla="*/ 0 w 9"/>
                <a:gd name="T3" fmla="*/ 5 h 11"/>
                <a:gd name="T4" fmla="*/ 1 w 9"/>
                <a:gd name="T5" fmla="*/ 11 h 11"/>
                <a:gd name="T6" fmla="*/ 6 w 9"/>
                <a:gd name="T7" fmla="*/ 7 h 11"/>
                <a:gd name="T8" fmla="*/ 9 w 9"/>
                <a:gd name="T9" fmla="*/ 1 h 11"/>
                <a:gd name="T10" fmla="*/ 6 w 9"/>
                <a:gd name="T11" fmla="*/ 0 h 11"/>
                <a:gd name="T12" fmla="*/ 0 w 9"/>
                <a:gd name="T13" fmla="*/ 5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0" y="5"/>
                  </a:moveTo>
                  <a:lnTo>
                    <a:pt x="0" y="5"/>
                  </a:lnTo>
                  <a:lnTo>
                    <a:pt x="1" y="11"/>
                  </a:lnTo>
                  <a:lnTo>
                    <a:pt x="6" y="7"/>
                  </a:lnTo>
                  <a:lnTo>
                    <a:pt x="9" y="1"/>
                  </a:lnTo>
                  <a:lnTo>
                    <a:pt x="6"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1" name="Freeform 220">
              <a:extLst>
                <a:ext uri="{FF2B5EF4-FFF2-40B4-BE49-F238E27FC236}">
                  <a16:creationId xmlns:a16="http://schemas.microsoft.com/office/drawing/2014/main" id="{EF24D8DB-777C-16B2-0170-3872C2949D4F}"/>
                </a:ext>
              </a:extLst>
            </p:cNvPr>
            <p:cNvSpPr>
              <a:spLocks/>
            </p:cNvSpPr>
            <p:nvPr/>
          </p:nvSpPr>
          <p:spPr bwMode="auto">
            <a:xfrm>
              <a:off x="1115" y="2974"/>
              <a:ext cx="3" cy="3"/>
            </a:xfrm>
            <a:custGeom>
              <a:avLst/>
              <a:gdLst>
                <a:gd name="T0" fmla="*/ 1 w 8"/>
                <a:gd name="T1" fmla="*/ 2 h 8"/>
                <a:gd name="T2" fmla="*/ 1 w 8"/>
                <a:gd name="T3" fmla="*/ 2 h 8"/>
                <a:gd name="T4" fmla="*/ 0 w 8"/>
                <a:gd name="T5" fmla="*/ 8 h 8"/>
                <a:gd name="T6" fmla="*/ 7 w 8"/>
                <a:gd name="T7" fmla="*/ 7 h 8"/>
                <a:gd name="T8" fmla="*/ 8 w 8"/>
                <a:gd name="T9" fmla="*/ 1 h 8"/>
                <a:gd name="T10" fmla="*/ 7 w 8"/>
                <a:gd name="T11" fmla="*/ 0 h 8"/>
                <a:gd name="T12" fmla="*/ 1 w 8"/>
                <a:gd name="T13" fmla="*/ 2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1" y="2"/>
                  </a:moveTo>
                  <a:lnTo>
                    <a:pt x="1" y="2"/>
                  </a:lnTo>
                  <a:lnTo>
                    <a:pt x="0" y="8"/>
                  </a:lnTo>
                  <a:lnTo>
                    <a:pt x="7" y="7"/>
                  </a:lnTo>
                  <a:lnTo>
                    <a:pt x="8" y="1"/>
                  </a:lnTo>
                  <a:lnTo>
                    <a:pt x="7" y="0"/>
                  </a:lnTo>
                  <a:lnTo>
                    <a:pt x="1" y="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2" name="Freeform 221">
              <a:extLst>
                <a:ext uri="{FF2B5EF4-FFF2-40B4-BE49-F238E27FC236}">
                  <a16:creationId xmlns:a16="http://schemas.microsoft.com/office/drawing/2014/main" id="{EB48B7E2-D562-E376-1551-6051B4C06C0E}"/>
                </a:ext>
              </a:extLst>
            </p:cNvPr>
            <p:cNvSpPr>
              <a:spLocks/>
            </p:cNvSpPr>
            <p:nvPr/>
          </p:nvSpPr>
          <p:spPr bwMode="auto">
            <a:xfrm>
              <a:off x="1123" y="2937"/>
              <a:ext cx="5" cy="3"/>
            </a:xfrm>
            <a:custGeom>
              <a:avLst/>
              <a:gdLst>
                <a:gd name="T0" fmla="*/ 0 w 12"/>
                <a:gd name="T1" fmla="*/ 3 h 9"/>
                <a:gd name="T2" fmla="*/ 0 w 12"/>
                <a:gd name="T3" fmla="*/ 3 h 9"/>
                <a:gd name="T4" fmla="*/ 5 w 12"/>
                <a:gd name="T5" fmla="*/ 7 h 9"/>
                <a:gd name="T6" fmla="*/ 12 w 12"/>
                <a:gd name="T7" fmla="*/ 9 h 9"/>
                <a:gd name="T8" fmla="*/ 8 w 12"/>
                <a:gd name="T9" fmla="*/ 3 h 9"/>
                <a:gd name="T10" fmla="*/ 2 w 12"/>
                <a:gd name="T11" fmla="*/ 0 h 9"/>
                <a:gd name="T12" fmla="*/ 0 w 12"/>
                <a:gd name="T13" fmla="*/ 3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0" y="3"/>
                  </a:moveTo>
                  <a:lnTo>
                    <a:pt x="0" y="3"/>
                  </a:lnTo>
                  <a:lnTo>
                    <a:pt x="5" y="7"/>
                  </a:lnTo>
                  <a:lnTo>
                    <a:pt x="12" y="9"/>
                  </a:lnTo>
                  <a:lnTo>
                    <a:pt x="8" y="3"/>
                  </a:lnTo>
                  <a:lnTo>
                    <a:pt x="2" y="0"/>
                  </a:lnTo>
                  <a:lnTo>
                    <a:pt x="0"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3" name="Freeform 222">
              <a:extLst>
                <a:ext uri="{FF2B5EF4-FFF2-40B4-BE49-F238E27FC236}">
                  <a16:creationId xmlns:a16="http://schemas.microsoft.com/office/drawing/2014/main" id="{8ABF65ED-AE47-E0E3-78BE-17629F308DEF}"/>
                </a:ext>
              </a:extLst>
            </p:cNvPr>
            <p:cNvSpPr>
              <a:spLocks/>
            </p:cNvSpPr>
            <p:nvPr/>
          </p:nvSpPr>
          <p:spPr bwMode="auto">
            <a:xfrm>
              <a:off x="1106" y="2936"/>
              <a:ext cx="37" cy="34"/>
            </a:xfrm>
            <a:custGeom>
              <a:avLst/>
              <a:gdLst>
                <a:gd name="T0" fmla="*/ 53 w 94"/>
                <a:gd name="T1" fmla="*/ 58 h 89"/>
                <a:gd name="T2" fmla="*/ 48 w 94"/>
                <a:gd name="T3" fmla="*/ 65 h 89"/>
                <a:gd name="T4" fmla="*/ 48 w 94"/>
                <a:gd name="T5" fmla="*/ 72 h 89"/>
                <a:gd name="T6" fmla="*/ 33 w 94"/>
                <a:gd name="T7" fmla="*/ 89 h 89"/>
                <a:gd name="T8" fmla="*/ 29 w 94"/>
                <a:gd name="T9" fmla="*/ 83 h 89"/>
                <a:gd name="T10" fmla="*/ 33 w 94"/>
                <a:gd name="T11" fmla="*/ 72 h 89"/>
                <a:gd name="T12" fmla="*/ 33 w 94"/>
                <a:gd name="T13" fmla="*/ 66 h 89"/>
                <a:gd name="T14" fmla="*/ 28 w 94"/>
                <a:gd name="T15" fmla="*/ 63 h 89"/>
                <a:gd name="T16" fmla="*/ 17 w 94"/>
                <a:gd name="T17" fmla="*/ 63 h 89"/>
                <a:gd name="T18" fmla="*/ 21 w 94"/>
                <a:gd name="T19" fmla="*/ 64 h 89"/>
                <a:gd name="T20" fmla="*/ 25 w 94"/>
                <a:gd name="T21" fmla="*/ 76 h 89"/>
                <a:gd name="T22" fmla="*/ 18 w 94"/>
                <a:gd name="T23" fmla="*/ 76 h 89"/>
                <a:gd name="T24" fmla="*/ 11 w 94"/>
                <a:gd name="T25" fmla="*/ 67 h 89"/>
                <a:gd name="T26" fmla="*/ 6 w 94"/>
                <a:gd name="T27" fmla="*/ 55 h 89"/>
                <a:gd name="T28" fmla="*/ 4 w 94"/>
                <a:gd name="T29" fmla="*/ 39 h 89"/>
                <a:gd name="T30" fmla="*/ 22 w 94"/>
                <a:gd name="T31" fmla="*/ 27 h 89"/>
                <a:gd name="T32" fmla="*/ 25 w 94"/>
                <a:gd name="T33" fmla="*/ 35 h 89"/>
                <a:gd name="T34" fmla="*/ 33 w 94"/>
                <a:gd name="T35" fmla="*/ 43 h 89"/>
                <a:gd name="T36" fmla="*/ 36 w 94"/>
                <a:gd name="T37" fmla="*/ 43 h 89"/>
                <a:gd name="T38" fmla="*/ 40 w 94"/>
                <a:gd name="T39" fmla="*/ 33 h 89"/>
                <a:gd name="T40" fmla="*/ 37 w 94"/>
                <a:gd name="T41" fmla="*/ 24 h 89"/>
                <a:gd name="T42" fmla="*/ 29 w 94"/>
                <a:gd name="T43" fmla="*/ 17 h 89"/>
                <a:gd name="T44" fmla="*/ 39 w 94"/>
                <a:gd name="T45" fmla="*/ 10 h 89"/>
                <a:gd name="T46" fmla="*/ 44 w 94"/>
                <a:gd name="T47" fmla="*/ 23 h 89"/>
                <a:gd name="T48" fmla="*/ 52 w 94"/>
                <a:gd name="T49" fmla="*/ 20 h 89"/>
                <a:gd name="T50" fmla="*/ 56 w 94"/>
                <a:gd name="T51" fmla="*/ 18 h 89"/>
                <a:gd name="T52" fmla="*/ 57 w 94"/>
                <a:gd name="T53" fmla="*/ 6 h 89"/>
                <a:gd name="T54" fmla="*/ 58 w 94"/>
                <a:gd name="T55" fmla="*/ 3 h 89"/>
                <a:gd name="T56" fmla="*/ 68 w 94"/>
                <a:gd name="T57" fmla="*/ 14 h 89"/>
                <a:gd name="T58" fmla="*/ 76 w 94"/>
                <a:gd name="T59" fmla="*/ 2 h 89"/>
                <a:gd name="T60" fmla="*/ 85 w 94"/>
                <a:gd name="T61" fmla="*/ 10 h 89"/>
                <a:gd name="T62" fmla="*/ 88 w 94"/>
                <a:gd name="T63" fmla="*/ 21 h 89"/>
                <a:gd name="T64" fmla="*/ 87 w 94"/>
                <a:gd name="T65" fmla="*/ 35 h 89"/>
                <a:gd name="T66" fmla="*/ 74 w 94"/>
                <a:gd name="T67" fmla="*/ 32 h 89"/>
                <a:gd name="T68" fmla="*/ 74 w 94"/>
                <a:gd name="T69" fmla="*/ 36 h 89"/>
                <a:gd name="T70" fmla="*/ 77 w 94"/>
                <a:gd name="T71" fmla="*/ 47 h 89"/>
                <a:gd name="T72" fmla="*/ 66 w 94"/>
                <a:gd name="T73" fmla="*/ 45 h 89"/>
                <a:gd name="T74" fmla="*/ 65 w 94"/>
                <a:gd name="T75" fmla="*/ 53 h 89"/>
                <a:gd name="T76" fmla="*/ 53 w 94"/>
                <a:gd name="T77" fmla="*/ 5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4" h="89">
                  <a:moveTo>
                    <a:pt x="53" y="58"/>
                  </a:moveTo>
                  <a:lnTo>
                    <a:pt x="53" y="58"/>
                  </a:lnTo>
                  <a:lnTo>
                    <a:pt x="48" y="58"/>
                  </a:lnTo>
                  <a:lnTo>
                    <a:pt x="48" y="65"/>
                  </a:lnTo>
                  <a:lnTo>
                    <a:pt x="42" y="67"/>
                  </a:lnTo>
                  <a:lnTo>
                    <a:pt x="48" y="72"/>
                  </a:lnTo>
                  <a:lnTo>
                    <a:pt x="42" y="78"/>
                  </a:lnTo>
                  <a:lnTo>
                    <a:pt x="33" y="89"/>
                  </a:lnTo>
                  <a:lnTo>
                    <a:pt x="27" y="89"/>
                  </a:lnTo>
                  <a:lnTo>
                    <a:pt x="29" y="83"/>
                  </a:lnTo>
                  <a:lnTo>
                    <a:pt x="39" y="71"/>
                  </a:lnTo>
                  <a:lnTo>
                    <a:pt x="33" y="72"/>
                  </a:lnTo>
                  <a:lnTo>
                    <a:pt x="38" y="60"/>
                  </a:lnTo>
                  <a:lnTo>
                    <a:pt x="33" y="66"/>
                  </a:lnTo>
                  <a:lnTo>
                    <a:pt x="27" y="69"/>
                  </a:lnTo>
                  <a:lnTo>
                    <a:pt x="28" y="63"/>
                  </a:lnTo>
                  <a:lnTo>
                    <a:pt x="22" y="62"/>
                  </a:lnTo>
                  <a:lnTo>
                    <a:pt x="17" y="63"/>
                  </a:lnTo>
                  <a:lnTo>
                    <a:pt x="15" y="69"/>
                  </a:lnTo>
                  <a:lnTo>
                    <a:pt x="21" y="64"/>
                  </a:lnTo>
                  <a:lnTo>
                    <a:pt x="27" y="64"/>
                  </a:lnTo>
                  <a:lnTo>
                    <a:pt x="25" y="76"/>
                  </a:lnTo>
                  <a:lnTo>
                    <a:pt x="21" y="82"/>
                  </a:lnTo>
                  <a:lnTo>
                    <a:pt x="18" y="76"/>
                  </a:lnTo>
                  <a:lnTo>
                    <a:pt x="11" y="73"/>
                  </a:lnTo>
                  <a:lnTo>
                    <a:pt x="11" y="67"/>
                  </a:lnTo>
                  <a:lnTo>
                    <a:pt x="10" y="61"/>
                  </a:lnTo>
                  <a:lnTo>
                    <a:pt x="6" y="55"/>
                  </a:lnTo>
                  <a:lnTo>
                    <a:pt x="0" y="51"/>
                  </a:lnTo>
                  <a:lnTo>
                    <a:pt x="4" y="39"/>
                  </a:lnTo>
                  <a:lnTo>
                    <a:pt x="15" y="28"/>
                  </a:lnTo>
                  <a:lnTo>
                    <a:pt x="22" y="27"/>
                  </a:lnTo>
                  <a:lnTo>
                    <a:pt x="28" y="29"/>
                  </a:lnTo>
                  <a:lnTo>
                    <a:pt x="25" y="35"/>
                  </a:lnTo>
                  <a:lnTo>
                    <a:pt x="31" y="38"/>
                  </a:lnTo>
                  <a:lnTo>
                    <a:pt x="33" y="43"/>
                  </a:lnTo>
                  <a:lnTo>
                    <a:pt x="39" y="49"/>
                  </a:lnTo>
                  <a:lnTo>
                    <a:pt x="36" y="43"/>
                  </a:lnTo>
                  <a:lnTo>
                    <a:pt x="34" y="31"/>
                  </a:lnTo>
                  <a:lnTo>
                    <a:pt x="40" y="33"/>
                  </a:lnTo>
                  <a:lnTo>
                    <a:pt x="34" y="29"/>
                  </a:lnTo>
                  <a:lnTo>
                    <a:pt x="37" y="24"/>
                  </a:lnTo>
                  <a:lnTo>
                    <a:pt x="31" y="22"/>
                  </a:lnTo>
                  <a:lnTo>
                    <a:pt x="29" y="17"/>
                  </a:lnTo>
                  <a:lnTo>
                    <a:pt x="33" y="11"/>
                  </a:lnTo>
                  <a:lnTo>
                    <a:pt x="39" y="10"/>
                  </a:lnTo>
                  <a:lnTo>
                    <a:pt x="43" y="17"/>
                  </a:lnTo>
                  <a:lnTo>
                    <a:pt x="44" y="23"/>
                  </a:lnTo>
                  <a:lnTo>
                    <a:pt x="46" y="17"/>
                  </a:lnTo>
                  <a:lnTo>
                    <a:pt x="52" y="20"/>
                  </a:lnTo>
                  <a:lnTo>
                    <a:pt x="50" y="13"/>
                  </a:lnTo>
                  <a:lnTo>
                    <a:pt x="56" y="18"/>
                  </a:lnTo>
                  <a:lnTo>
                    <a:pt x="55" y="12"/>
                  </a:lnTo>
                  <a:lnTo>
                    <a:pt x="57" y="6"/>
                  </a:lnTo>
                  <a:lnTo>
                    <a:pt x="52" y="0"/>
                  </a:lnTo>
                  <a:lnTo>
                    <a:pt x="58" y="3"/>
                  </a:lnTo>
                  <a:lnTo>
                    <a:pt x="64" y="3"/>
                  </a:lnTo>
                  <a:lnTo>
                    <a:pt x="68" y="14"/>
                  </a:lnTo>
                  <a:lnTo>
                    <a:pt x="73" y="9"/>
                  </a:lnTo>
                  <a:lnTo>
                    <a:pt x="76" y="2"/>
                  </a:lnTo>
                  <a:lnTo>
                    <a:pt x="81" y="4"/>
                  </a:lnTo>
                  <a:lnTo>
                    <a:pt x="85" y="10"/>
                  </a:lnTo>
                  <a:lnTo>
                    <a:pt x="82" y="16"/>
                  </a:lnTo>
                  <a:lnTo>
                    <a:pt x="88" y="21"/>
                  </a:lnTo>
                  <a:lnTo>
                    <a:pt x="94" y="24"/>
                  </a:lnTo>
                  <a:lnTo>
                    <a:pt x="87" y="35"/>
                  </a:lnTo>
                  <a:lnTo>
                    <a:pt x="80" y="35"/>
                  </a:lnTo>
                  <a:lnTo>
                    <a:pt x="74" y="32"/>
                  </a:lnTo>
                  <a:lnTo>
                    <a:pt x="69" y="35"/>
                  </a:lnTo>
                  <a:lnTo>
                    <a:pt x="74" y="36"/>
                  </a:lnTo>
                  <a:lnTo>
                    <a:pt x="80" y="42"/>
                  </a:lnTo>
                  <a:lnTo>
                    <a:pt x="77" y="47"/>
                  </a:lnTo>
                  <a:lnTo>
                    <a:pt x="72" y="47"/>
                  </a:lnTo>
                  <a:lnTo>
                    <a:pt x="66" y="45"/>
                  </a:lnTo>
                  <a:lnTo>
                    <a:pt x="59" y="47"/>
                  </a:lnTo>
                  <a:lnTo>
                    <a:pt x="65" y="53"/>
                  </a:lnTo>
                  <a:lnTo>
                    <a:pt x="59" y="53"/>
                  </a:lnTo>
                  <a:lnTo>
                    <a:pt x="53" y="58"/>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4" name="Freeform 223">
              <a:extLst>
                <a:ext uri="{FF2B5EF4-FFF2-40B4-BE49-F238E27FC236}">
                  <a16:creationId xmlns:a16="http://schemas.microsoft.com/office/drawing/2014/main" id="{8FC8C235-CC35-D89E-10A0-EE02701E488E}"/>
                </a:ext>
              </a:extLst>
            </p:cNvPr>
            <p:cNvSpPr>
              <a:spLocks/>
            </p:cNvSpPr>
            <p:nvPr/>
          </p:nvSpPr>
          <p:spPr bwMode="auto">
            <a:xfrm>
              <a:off x="1127" y="2957"/>
              <a:ext cx="7" cy="5"/>
            </a:xfrm>
            <a:custGeom>
              <a:avLst/>
              <a:gdLst>
                <a:gd name="T0" fmla="*/ 7 w 17"/>
                <a:gd name="T1" fmla="*/ 0 h 11"/>
                <a:gd name="T2" fmla="*/ 7 w 17"/>
                <a:gd name="T3" fmla="*/ 0 h 11"/>
                <a:gd name="T4" fmla="*/ 1 w 17"/>
                <a:gd name="T5" fmla="*/ 3 h 11"/>
                <a:gd name="T6" fmla="*/ 0 w 17"/>
                <a:gd name="T7" fmla="*/ 9 h 11"/>
                <a:gd name="T8" fmla="*/ 6 w 17"/>
                <a:gd name="T9" fmla="*/ 11 h 11"/>
                <a:gd name="T10" fmla="*/ 11 w 17"/>
                <a:gd name="T11" fmla="*/ 5 h 11"/>
                <a:gd name="T12" fmla="*/ 17 w 17"/>
                <a:gd name="T13" fmla="*/ 2 h 11"/>
                <a:gd name="T14" fmla="*/ 12 w 17"/>
                <a:gd name="T15" fmla="*/ 0 h 11"/>
                <a:gd name="T16" fmla="*/ 7 w 17"/>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1">
                  <a:moveTo>
                    <a:pt x="7" y="0"/>
                  </a:moveTo>
                  <a:lnTo>
                    <a:pt x="7" y="0"/>
                  </a:lnTo>
                  <a:lnTo>
                    <a:pt x="1" y="3"/>
                  </a:lnTo>
                  <a:lnTo>
                    <a:pt x="0" y="9"/>
                  </a:lnTo>
                  <a:lnTo>
                    <a:pt x="6" y="11"/>
                  </a:lnTo>
                  <a:lnTo>
                    <a:pt x="11" y="5"/>
                  </a:lnTo>
                  <a:lnTo>
                    <a:pt x="17" y="2"/>
                  </a:lnTo>
                  <a:lnTo>
                    <a:pt x="12" y="0"/>
                  </a:lnTo>
                  <a:lnTo>
                    <a:pt x="7"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5" name="Freeform 224">
              <a:extLst>
                <a:ext uri="{FF2B5EF4-FFF2-40B4-BE49-F238E27FC236}">
                  <a16:creationId xmlns:a16="http://schemas.microsoft.com/office/drawing/2014/main" id="{107D0D99-E346-0C23-90CF-F851D72C7E4A}"/>
                </a:ext>
              </a:extLst>
            </p:cNvPr>
            <p:cNvSpPr>
              <a:spLocks/>
            </p:cNvSpPr>
            <p:nvPr/>
          </p:nvSpPr>
          <p:spPr bwMode="auto">
            <a:xfrm>
              <a:off x="1134" y="2918"/>
              <a:ext cx="3" cy="4"/>
            </a:xfrm>
            <a:custGeom>
              <a:avLst/>
              <a:gdLst>
                <a:gd name="T0" fmla="*/ 1 w 8"/>
                <a:gd name="T1" fmla="*/ 5 h 10"/>
                <a:gd name="T2" fmla="*/ 1 w 8"/>
                <a:gd name="T3" fmla="*/ 5 h 10"/>
                <a:gd name="T4" fmla="*/ 0 w 8"/>
                <a:gd name="T5" fmla="*/ 10 h 10"/>
                <a:gd name="T6" fmla="*/ 5 w 8"/>
                <a:gd name="T7" fmla="*/ 9 h 10"/>
                <a:gd name="T8" fmla="*/ 8 w 8"/>
                <a:gd name="T9" fmla="*/ 3 h 10"/>
                <a:gd name="T10" fmla="*/ 7 w 8"/>
                <a:gd name="T11" fmla="*/ 0 h 10"/>
                <a:gd name="T12" fmla="*/ 1 w 8"/>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1" y="5"/>
                  </a:moveTo>
                  <a:lnTo>
                    <a:pt x="1" y="5"/>
                  </a:lnTo>
                  <a:lnTo>
                    <a:pt x="0" y="10"/>
                  </a:lnTo>
                  <a:lnTo>
                    <a:pt x="5" y="9"/>
                  </a:lnTo>
                  <a:lnTo>
                    <a:pt x="8" y="3"/>
                  </a:lnTo>
                  <a:lnTo>
                    <a:pt x="7" y="0"/>
                  </a:lnTo>
                  <a:lnTo>
                    <a:pt x="1"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6" name="Freeform 225">
              <a:extLst>
                <a:ext uri="{FF2B5EF4-FFF2-40B4-BE49-F238E27FC236}">
                  <a16:creationId xmlns:a16="http://schemas.microsoft.com/office/drawing/2014/main" id="{0A786ECA-BA59-32E2-FF4F-D6485EEA1E8B}"/>
                </a:ext>
              </a:extLst>
            </p:cNvPr>
            <p:cNvSpPr>
              <a:spLocks/>
            </p:cNvSpPr>
            <p:nvPr/>
          </p:nvSpPr>
          <p:spPr bwMode="auto">
            <a:xfrm>
              <a:off x="1136" y="2868"/>
              <a:ext cx="2" cy="2"/>
            </a:xfrm>
            <a:custGeom>
              <a:avLst/>
              <a:gdLst>
                <a:gd name="T0" fmla="*/ 0 w 4"/>
                <a:gd name="T1" fmla="*/ 0 h 6"/>
                <a:gd name="T2" fmla="*/ 0 w 4"/>
                <a:gd name="T3" fmla="*/ 0 h 6"/>
                <a:gd name="T4" fmla="*/ 1 w 4"/>
                <a:gd name="T5" fmla="*/ 6 h 6"/>
                <a:gd name="T6" fmla="*/ 4 w 4"/>
                <a:gd name="T7" fmla="*/ 0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1" y="6"/>
                  </a:lnTo>
                  <a:lnTo>
                    <a:pt x="4"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7" name="Freeform 226">
              <a:extLst>
                <a:ext uri="{FF2B5EF4-FFF2-40B4-BE49-F238E27FC236}">
                  <a16:creationId xmlns:a16="http://schemas.microsoft.com/office/drawing/2014/main" id="{880A4231-AD73-5786-2FA0-EFCFC883DD62}"/>
                </a:ext>
              </a:extLst>
            </p:cNvPr>
            <p:cNvSpPr>
              <a:spLocks/>
            </p:cNvSpPr>
            <p:nvPr/>
          </p:nvSpPr>
          <p:spPr bwMode="auto">
            <a:xfrm>
              <a:off x="1189" y="2859"/>
              <a:ext cx="3" cy="9"/>
            </a:xfrm>
            <a:custGeom>
              <a:avLst/>
              <a:gdLst>
                <a:gd name="T0" fmla="*/ 3 w 7"/>
                <a:gd name="T1" fmla="*/ 12 h 22"/>
                <a:gd name="T2" fmla="*/ 3 w 7"/>
                <a:gd name="T3" fmla="*/ 12 h 22"/>
                <a:gd name="T4" fmla="*/ 0 w 7"/>
                <a:gd name="T5" fmla="*/ 19 h 22"/>
                <a:gd name="T6" fmla="*/ 6 w 7"/>
                <a:gd name="T7" fmla="*/ 22 h 22"/>
                <a:gd name="T8" fmla="*/ 5 w 7"/>
                <a:gd name="T9" fmla="*/ 16 h 22"/>
                <a:gd name="T10" fmla="*/ 7 w 7"/>
                <a:gd name="T11" fmla="*/ 10 h 22"/>
                <a:gd name="T12" fmla="*/ 7 w 7"/>
                <a:gd name="T13" fmla="*/ 4 h 22"/>
                <a:gd name="T14" fmla="*/ 3 w 7"/>
                <a:gd name="T15" fmla="*/ 0 h 22"/>
                <a:gd name="T16" fmla="*/ 3 w 7"/>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2">
                  <a:moveTo>
                    <a:pt x="3" y="12"/>
                  </a:moveTo>
                  <a:lnTo>
                    <a:pt x="3" y="12"/>
                  </a:lnTo>
                  <a:lnTo>
                    <a:pt x="0" y="19"/>
                  </a:lnTo>
                  <a:lnTo>
                    <a:pt x="6" y="22"/>
                  </a:lnTo>
                  <a:lnTo>
                    <a:pt x="5" y="16"/>
                  </a:lnTo>
                  <a:lnTo>
                    <a:pt x="7" y="10"/>
                  </a:lnTo>
                  <a:lnTo>
                    <a:pt x="7" y="4"/>
                  </a:lnTo>
                  <a:lnTo>
                    <a:pt x="3" y="0"/>
                  </a:lnTo>
                  <a:lnTo>
                    <a:pt x="3" y="1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8" name="Freeform 227">
              <a:extLst>
                <a:ext uri="{FF2B5EF4-FFF2-40B4-BE49-F238E27FC236}">
                  <a16:creationId xmlns:a16="http://schemas.microsoft.com/office/drawing/2014/main" id="{6025E8F4-2725-56B6-415F-F35B1F0B2207}"/>
                </a:ext>
              </a:extLst>
            </p:cNvPr>
            <p:cNvSpPr>
              <a:spLocks/>
            </p:cNvSpPr>
            <p:nvPr/>
          </p:nvSpPr>
          <p:spPr bwMode="auto">
            <a:xfrm>
              <a:off x="1192" y="2861"/>
              <a:ext cx="8" cy="17"/>
            </a:xfrm>
            <a:custGeom>
              <a:avLst/>
              <a:gdLst>
                <a:gd name="T0" fmla="*/ 3 w 21"/>
                <a:gd name="T1" fmla="*/ 29 h 45"/>
                <a:gd name="T2" fmla="*/ 3 w 21"/>
                <a:gd name="T3" fmla="*/ 29 h 45"/>
                <a:gd name="T4" fmla="*/ 9 w 21"/>
                <a:gd name="T5" fmla="*/ 23 h 45"/>
                <a:gd name="T6" fmla="*/ 12 w 21"/>
                <a:gd name="T7" fmla="*/ 17 h 45"/>
                <a:gd name="T8" fmla="*/ 17 w 21"/>
                <a:gd name="T9" fmla="*/ 0 h 45"/>
                <a:gd name="T10" fmla="*/ 21 w 21"/>
                <a:gd name="T11" fmla="*/ 12 h 45"/>
                <a:gd name="T12" fmla="*/ 17 w 21"/>
                <a:gd name="T13" fmla="*/ 18 h 45"/>
                <a:gd name="T14" fmla="*/ 14 w 21"/>
                <a:gd name="T15" fmla="*/ 27 h 45"/>
                <a:gd name="T16" fmla="*/ 11 w 21"/>
                <a:gd name="T17" fmla="*/ 33 h 45"/>
                <a:gd name="T18" fmla="*/ 7 w 21"/>
                <a:gd name="T19" fmla="*/ 39 h 45"/>
                <a:gd name="T20" fmla="*/ 1 w 21"/>
                <a:gd name="T21" fmla="*/ 45 h 45"/>
                <a:gd name="T22" fmla="*/ 0 w 21"/>
                <a:gd name="T23" fmla="*/ 39 h 45"/>
                <a:gd name="T24" fmla="*/ 3 w 21"/>
                <a:gd name="T25" fmla="*/ 2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45">
                  <a:moveTo>
                    <a:pt x="3" y="29"/>
                  </a:moveTo>
                  <a:lnTo>
                    <a:pt x="3" y="29"/>
                  </a:lnTo>
                  <a:lnTo>
                    <a:pt x="9" y="23"/>
                  </a:lnTo>
                  <a:lnTo>
                    <a:pt x="12" y="17"/>
                  </a:lnTo>
                  <a:lnTo>
                    <a:pt x="17" y="0"/>
                  </a:lnTo>
                  <a:lnTo>
                    <a:pt x="21" y="12"/>
                  </a:lnTo>
                  <a:lnTo>
                    <a:pt x="17" y="18"/>
                  </a:lnTo>
                  <a:lnTo>
                    <a:pt x="14" y="27"/>
                  </a:lnTo>
                  <a:lnTo>
                    <a:pt x="11" y="33"/>
                  </a:lnTo>
                  <a:lnTo>
                    <a:pt x="7" y="39"/>
                  </a:lnTo>
                  <a:lnTo>
                    <a:pt x="1" y="45"/>
                  </a:lnTo>
                  <a:lnTo>
                    <a:pt x="0" y="39"/>
                  </a:lnTo>
                  <a:lnTo>
                    <a:pt x="3" y="29"/>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29" name="Freeform 228">
              <a:extLst>
                <a:ext uri="{FF2B5EF4-FFF2-40B4-BE49-F238E27FC236}">
                  <a16:creationId xmlns:a16="http://schemas.microsoft.com/office/drawing/2014/main" id="{2A0CE393-86A5-28F4-B540-FF3DB897CB5A}"/>
                </a:ext>
              </a:extLst>
            </p:cNvPr>
            <p:cNvSpPr>
              <a:spLocks/>
            </p:cNvSpPr>
            <p:nvPr/>
          </p:nvSpPr>
          <p:spPr bwMode="auto">
            <a:xfrm>
              <a:off x="1204" y="2857"/>
              <a:ext cx="8" cy="5"/>
            </a:xfrm>
            <a:custGeom>
              <a:avLst/>
              <a:gdLst>
                <a:gd name="T0" fmla="*/ 12 w 19"/>
                <a:gd name="T1" fmla="*/ 2 h 13"/>
                <a:gd name="T2" fmla="*/ 12 w 19"/>
                <a:gd name="T3" fmla="*/ 2 h 13"/>
                <a:gd name="T4" fmla="*/ 6 w 19"/>
                <a:gd name="T5" fmla="*/ 0 h 13"/>
                <a:gd name="T6" fmla="*/ 0 w 19"/>
                <a:gd name="T7" fmla="*/ 3 h 13"/>
                <a:gd name="T8" fmla="*/ 0 w 19"/>
                <a:gd name="T9" fmla="*/ 9 h 13"/>
                <a:gd name="T10" fmla="*/ 6 w 19"/>
                <a:gd name="T11" fmla="*/ 7 h 13"/>
                <a:gd name="T12" fmla="*/ 2 w 19"/>
                <a:gd name="T13" fmla="*/ 13 h 13"/>
                <a:gd name="T14" fmla="*/ 7 w 19"/>
                <a:gd name="T15" fmla="*/ 11 h 13"/>
                <a:gd name="T16" fmla="*/ 13 w 19"/>
                <a:gd name="T17" fmla="*/ 6 h 13"/>
                <a:gd name="T18" fmla="*/ 19 w 19"/>
                <a:gd name="T19" fmla="*/ 2 h 13"/>
                <a:gd name="T20" fmla="*/ 18 w 19"/>
                <a:gd name="T21" fmla="*/ 0 h 13"/>
                <a:gd name="T22" fmla="*/ 12 w 19"/>
                <a:gd name="T23"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3">
                  <a:moveTo>
                    <a:pt x="12" y="2"/>
                  </a:moveTo>
                  <a:lnTo>
                    <a:pt x="12" y="2"/>
                  </a:lnTo>
                  <a:lnTo>
                    <a:pt x="6" y="0"/>
                  </a:lnTo>
                  <a:lnTo>
                    <a:pt x="0" y="3"/>
                  </a:lnTo>
                  <a:lnTo>
                    <a:pt x="0" y="9"/>
                  </a:lnTo>
                  <a:lnTo>
                    <a:pt x="6" y="7"/>
                  </a:lnTo>
                  <a:lnTo>
                    <a:pt x="2" y="13"/>
                  </a:lnTo>
                  <a:lnTo>
                    <a:pt x="7" y="11"/>
                  </a:lnTo>
                  <a:lnTo>
                    <a:pt x="13" y="6"/>
                  </a:lnTo>
                  <a:lnTo>
                    <a:pt x="19" y="2"/>
                  </a:lnTo>
                  <a:lnTo>
                    <a:pt x="18" y="0"/>
                  </a:lnTo>
                  <a:lnTo>
                    <a:pt x="12" y="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0" name="Freeform 229">
              <a:extLst>
                <a:ext uri="{FF2B5EF4-FFF2-40B4-BE49-F238E27FC236}">
                  <a16:creationId xmlns:a16="http://schemas.microsoft.com/office/drawing/2014/main" id="{480AFDB5-EF41-922F-8AA6-F7C833BB4ADC}"/>
                </a:ext>
              </a:extLst>
            </p:cNvPr>
            <p:cNvSpPr>
              <a:spLocks/>
            </p:cNvSpPr>
            <p:nvPr/>
          </p:nvSpPr>
          <p:spPr bwMode="auto">
            <a:xfrm>
              <a:off x="1353" y="2881"/>
              <a:ext cx="3" cy="5"/>
            </a:xfrm>
            <a:custGeom>
              <a:avLst/>
              <a:gdLst>
                <a:gd name="T0" fmla="*/ 0 w 8"/>
                <a:gd name="T1" fmla="*/ 0 h 15"/>
                <a:gd name="T2" fmla="*/ 0 w 8"/>
                <a:gd name="T3" fmla="*/ 0 h 15"/>
                <a:gd name="T4" fmla="*/ 2 w 8"/>
                <a:gd name="T5" fmla="*/ 11 h 15"/>
                <a:gd name="T6" fmla="*/ 7 w 8"/>
                <a:gd name="T7" fmla="*/ 15 h 15"/>
                <a:gd name="T8" fmla="*/ 8 w 8"/>
                <a:gd name="T9" fmla="*/ 9 h 15"/>
                <a:gd name="T10" fmla="*/ 7 w 8"/>
                <a:gd name="T11" fmla="*/ 3 h 15"/>
                <a:gd name="T12" fmla="*/ 1 w 8"/>
                <a:gd name="T13" fmla="*/ 0 h 15"/>
                <a:gd name="T14" fmla="*/ 0 w 8"/>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5">
                  <a:moveTo>
                    <a:pt x="0" y="0"/>
                  </a:moveTo>
                  <a:lnTo>
                    <a:pt x="0" y="0"/>
                  </a:lnTo>
                  <a:lnTo>
                    <a:pt x="2" y="11"/>
                  </a:lnTo>
                  <a:lnTo>
                    <a:pt x="7" y="15"/>
                  </a:lnTo>
                  <a:lnTo>
                    <a:pt x="8" y="9"/>
                  </a:lnTo>
                  <a:lnTo>
                    <a:pt x="7" y="3"/>
                  </a:lnTo>
                  <a:lnTo>
                    <a:pt x="1"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1" name="Freeform 230">
              <a:extLst>
                <a:ext uri="{FF2B5EF4-FFF2-40B4-BE49-F238E27FC236}">
                  <a16:creationId xmlns:a16="http://schemas.microsoft.com/office/drawing/2014/main" id="{604DF4FE-3481-9D63-1CDB-F49B4C106CE7}"/>
                </a:ext>
              </a:extLst>
            </p:cNvPr>
            <p:cNvSpPr>
              <a:spLocks/>
            </p:cNvSpPr>
            <p:nvPr/>
          </p:nvSpPr>
          <p:spPr bwMode="auto">
            <a:xfrm>
              <a:off x="1354" y="2873"/>
              <a:ext cx="26" cy="22"/>
            </a:xfrm>
            <a:custGeom>
              <a:avLst/>
              <a:gdLst>
                <a:gd name="T0" fmla="*/ 37 w 67"/>
                <a:gd name="T1" fmla="*/ 54 h 58"/>
                <a:gd name="T2" fmla="*/ 37 w 67"/>
                <a:gd name="T3" fmla="*/ 54 h 58"/>
                <a:gd name="T4" fmla="*/ 30 w 67"/>
                <a:gd name="T5" fmla="*/ 50 h 58"/>
                <a:gd name="T6" fmla="*/ 26 w 67"/>
                <a:gd name="T7" fmla="*/ 44 h 58"/>
                <a:gd name="T8" fmla="*/ 20 w 67"/>
                <a:gd name="T9" fmla="*/ 46 h 58"/>
                <a:gd name="T10" fmla="*/ 16 w 67"/>
                <a:gd name="T11" fmla="*/ 40 h 58"/>
                <a:gd name="T12" fmla="*/ 10 w 67"/>
                <a:gd name="T13" fmla="*/ 38 h 58"/>
                <a:gd name="T14" fmla="*/ 5 w 67"/>
                <a:gd name="T15" fmla="*/ 32 h 58"/>
                <a:gd name="T16" fmla="*/ 7 w 67"/>
                <a:gd name="T17" fmla="*/ 26 h 58"/>
                <a:gd name="T18" fmla="*/ 13 w 67"/>
                <a:gd name="T19" fmla="*/ 28 h 58"/>
                <a:gd name="T20" fmla="*/ 1 w 67"/>
                <a:gd name="T21" fmla="*/ 22 h 58"/>
                <a:gd name="T22" fmla="*/ 1 w 67"/>
                <a:gd name="T23" fmla="*/ 16 h 58"/>
                <a:gd name="T24" fmla="*/ 0 w 67"/>
                <a:gd name="T25" fmla="*/ 10 h 58"/>
                <a:gd name="T26" fmla="*/ 6 w 67"/>
                <a:gd name="T27" fmla="*/ 14 h 58"/>
                <a:gd name="T28" fmla="*/ 5 w 67"/>
                <a:gd name="T29" fmla="*/ 7 h 58"/>
                <a:gd name="T30" fmla="*/ 12 w 67"/>
                <a:gd name="T31" fmla="*/ 6 h 58"/>
                <a:gd name="T32" fmla="*/ 16 w 67"/>
                <a:gd name="T33" fmla="*/ 0 h 58"/>
                <a:gd name="T34" fmla="*/ 22 w 67"/>
                <a:gd name="T35" fmla="*/ 1 h 58"/>
                <a:gd name="T36" fmla="*/ 28 w 67"/>
                <a:gd name="T37" fmla="*/ 3 h 58"/>
                <a:gd name="T38" fmla="*/ 27 w 67"/>
                <a:gd name="T39" fmla="*/ 9 h 58"/>
                <a:gd name="T40" fmla="*/ 22 w 67"/>
                <a:gd name="T41" fmla="*/ 15 h 58"/>
                <a:gd name="T42" fmla="*/ 28 w 67"/>
                <a:gd name="T43" fmla="*/ 17 h 58"/>
                <a:gd name="T44" fmla="*/ 30 w 67"/>
                <a:gd name="T45" fmla="*/ 5 h 58"/>
                <a:gd name="T46" fmla="*/ 37 w 67"/>
                <a:gd name="T47" fmla="*/ 5 h 58"/>
                <a:gd name="T48" fmla="*/ 42 w 67"/>
                <a:gd name="T49" fmla="*/ 3 h 58"/>
                <a:gd name="T50" fmla="*/ 48 w 67"/>
                <a:gd name="T51" fmla="*/ 4 h 58"/>
                <a:gd name="T52" fmla="*/ 53 w 67"/>
                <a:gd name="T53" fmla="*/ 10 h 58"/>
                <a:gd name="T54" fmla="*/ 53 w 67"/>
                <a:gd name="T55" fmla="*/ 15 h 58"/>
                <a:gd name="T56" fmla="*/ 47 w 67"/>
                <a:gd name="T57" fmla="*/ 16 h 58"/>
                <a:gd name="T58" fmla="*/ 53 w 67"/>
                <a:gd name="T59" fmla="*/ 22 h 58"/>
                <a:gd name="T60" fmla="*/ 47 w 67"/>
                <a:gd name="T61" fmla="*/ 24 h 58"/>
                <a:gd name="T62" fmla="*/ 41 w 67"/>
                <a:gd name="T63" fmla="*/ 22 h 58"/>
                <a:gd name="T64" fmla="*/ 29 w 67"/>
                <a:gd name="T65" fmla="*/ 21 h 58"/>
                <a:gd name="T66" fmla="*/ 23 w 67"/>
                <a:gd name="T67" fmla="*/ 21 h 58"/>
                <a:gd name="T68" fmla="*/ 41 w 67"/>
                <a:gd name="T69" fmla="*/ 25 h 58"/>
                <a:gd name="T70" fmla="*/ 46 w 67"/>
                <a:gd name="T71" fmla="*/ 28 h 58"/>
                <a:gd name="T72" fmla="*/ 53 w 67"/>
                <a:gd name="T73" fmla="*/ 24 h 58"/>
                <a:gd name="T74" fmla="*/ 59 w 67"/>
                <a:gd name="T75" fmla="*/ 22 h 58"/>
                <a:gd name="T76" fmla="*/ 66 w 67"/>
                <a:gd name="T77" fmla="*/ 35 h 58"/>
                <a:gd name="T78" fmla="*/ 67 w 67"/>
                <a:gd name="T79" fmla="*/ 40 h 58"/>
                <a:gd name="T80" fmla="*/ 61 w 67"/>
                <a:gd name="T81" fmla="*/ 43 h 58"/>
                <a:gd name="T82" fmla="*/ 37 w 67"/>
                <a:gd name="T83" fmla="*/ 35 h 58"/>
                <a:gd name="T84" fmla="*/ 31 w 67"/>
                <a:gd name="T85" fmla="*/ 35 h 58"/>
                <a:gd name="T86" fmla="*/ 35 w 67"/>
                <a:gd name="T87" fmla="*/ 40 h 58"/>
                <a:gd name="T88" fmla="*/ 42 w 67"/>
                <a:gd name="T89" fmla="*/ 46 h 58"/>
                <a:gd name="T90" fmla="*/ 41 w 67"/>
                <a:gd name="T91" fmla="*/ 57 h 58"/>
                <a:gd name="T92" fmla="*/ 35 w 67"/>
                <a:gd name="T93" fmla="*/ 58 h 58"/>
                <a:gd name="T94" fmla="*/ 31 w 67"/>
                <a:gd name="T95" fmla="*/ 51 h 58"/>
                <a:gd name="T96" fmla="*/ 37 w 67"/>
                <a:gd name="T97" fmla="*/ 5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 h="58">
                  <a:moveTo>
                    <a:pt x="37" y="54"/>
                  </a:moveTo>
                  <a:lnTo>
                    <a:pt x="37" y="54"/>
                  </a:lnTo>
                  <a:lnTo>
                    <a:pt x="30" y="50"/>
                  </a:lnTo>
                  <a:lnTo>
                    <a:pt x="26" y="44"/>
                  </a:lnTo>
                  <a:lnTo>
                    <a:pt x="20" y="46"/>
                  </a:lnTo>
                  <a:lnTo>
                    <a:pt x="16" y="40"/>
                  </a:lnTo>
                  <a:lnTo>
                    <a:pt x="10" y="38"/>
                  </a:lnTo>
                  <a:lnTo>
                    <a:pt x="5" y="32"/>
                  </a:lnTo>
                  <a:lnTo>
                    <a:pt x="7" y="26"/>
                  </a:lnTo>
                  <a:lnTo>
                    <a:pt x="13" y="28"/>
                  </a:lnTo>
                  <a:lnTo>
                    <a:pt x="1" y="22"/>
                  </a:lnTo>
                  <a:lnTo>
                    <a:pt x="1" y="16"/>
                  </a:lnTo>
                  <a:lnTo>
                    <a:pt x="0" y="10"/>
                  </a:lnTo>
                  <a:lnTo>
                    <a:pt x="6" y="14"/>
                  </a:lnTo>
                  <a:lnTo>
                    <a:pt x="5" y="7"/>
                  </a:lnTo>
                  <a:lnTo>
                    <a:pt x="12" y="6"/>
                  </a:lnTo>
                  <a:lnTo>
                    <a:pt x="16" y="0"/>
                  </a:lnTo>
                  <a:lnTo>
                    <a:pt x="22" y="1"/>
                  </a:lnTo>
                  <a:lnTo>
                    <a:pt x="28" y="3"/>
                  </a:lnTo>
                  <a:lnTo>
                    <a:pt x="27" y="9"/>
                  </a:lnTo>
                  <a:lnTo>
                    <a:pt x="22" y="15"/>
                  </a:lnTo>
                  <a:lnTo>
                    <a:pt x="28" y="17"/>
                  </a:lnTo>
                  <a:lnTo>
                    <a:pt x="30" y="5"/>
                  </a:lnTo>
                  <a:lnTo>
                    <a:pt x="37" y="5"/>
                  </a:lnTo>
                  <a:lnTo>
                    <a:pt x="42" y="3"/>
                  </a:lnTo>
                  <a:lnTo>
                    <a:pt x="48" y="4"/>
                  </a:lnTo>
                  <a:lnTo>
                    <a:pt x="53" y="10"/>
                  </a:lnTo>
                  <a:lnTo>
                    <a:pt x="53" y="15"/>
                  </a:lnTo>
                  <a:lnTo>
                    <a:pt x="47" y="16"/>
                  </a:lnTo>
                  <a:lnTo>
                    <a:pt x="53" y="22"/>
                  </a:lnTo>
                  <a:lnTo>
                    <a:pt x="47" y="24"/>
                  </a:lnTo>
                  <a:lnTo>
                    <a:pt x="41" y="22"/>
                  </a:lnTo>
                  <a:lnTo>
                    <a:pt x="29" y="21"/>
                  </a:lnTo>
                  <a:lnTo>
                    <a:pt x="23" y="21"/>
                  </a:lnTo>
                  <a:lnTo>
                    <a:pt x="41" y="25"/>
                  </a:lnTo>
                  <a:lnTo>
                    <a:pt x="46" y="28"/>
                  </a:lnTo>
                  <a:lnTo>
                    <a:pt x="53" y="24"/>
                  </a:lnTo>
                  <a:lnTo>
                    <a:pt x="59" y="22"/>
                  </a:lnTo>
                  <a:lnTo>
                    <a:pt x="66" y="35"/>
                  </a:lnTo>
                  <a:lnTo>
                    <a:pt x="67" y="40"/>
                  </a:lnTo>
                  <a:lnTo>
                    <a:pt x="61" y="43"/>
                  </a:lnTo>
                  <a:lnTo>
                    <a:pt x="37" y="35"/>
                  </a:lnTo>
                  <a:lnTo>
                    <a:pt x="31" y="35"/>
                  </a:lnTo>
                  <a:lnTo>
                    <a:pt x="35" y="40"/>
                  </a:lnTo>
                  <a:lnTo>
                    <a:pt x="42" y="46"/>
                  </a:lnTo>
                  <a:lnTo>
                    <a:pt x="41" y="57"/>
                  </a:lnTo>
                  <a:lnTo>
                    <a:pt x="35" y="58"/>
                  </a:lnTo>
                  <a:lnTo>
                    <a:pt x="31" y="51"/>
                  </a:lnTo>
                  <a:lnTo>
                    <a:pt x="37" y="5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2" name="Freeform 231">
              <a:extLst>
                <a:ext uri="{FF2B5EF4-FFF2-40B4-BE49-F238E27FC236}">
                  <a16:creationId xmlns:a16="http://schemas.microsoft.com/office/drawing/2014/main" id="{09CDCAEC-8D1D-D2B9-A736-A9448FCCF738}"/>
                </a:ext>
              </a:extLst>
            </p:cNvPr>
            <p:cNvSpPr>
              <a:spLocks/>
            </p:cNvSpPr>
            <p:nvPr/>
          </p:nvSpPr>
          <p:spPr bwMode="auto">
            <a:xfrm>
              <a:off x="1369" y="2896"/>
              <a:ext cx="5" cy="8"/>
            </a:xfrm>
            <a:custGeom>
              <a:avLst/>
              <a:gdLst>
                <a:gd name="T0" fmla="*/ 5 w 15"/>
                <a:gd name="T1" fmla="*/ 0 h 20"/>
                <a:gd name="T2" fmla="*/ 5 w 15"/>
                <a:gd name="T3" fmla="*/ 0 h 20"/>
                <a:gd name="T4" fmla="*/ 11 w 15"/>
                <a:gd name="T5" fmla="*/ 2 h 20"/>
                <a:gd name="T6" fmla="*/ 15 w 15"/>
                <a:gd name="T7" fmla="*/ 14 h 20"/>
                <a:gd name="T8" fmla="*/ 13 w 15"/>
                <a:gd name="T9" fmla="*/ 20 h 20"/>
                <a:gd name="T10" fmla="*/ 7 w 15"/>
                <a:gd name="T11" fmla="*/ 19 h 20"/>
                <a:gd name="T12" fmla="*/ 8 w 15"/>
                <a:gd name="T13" fmla="*/ 12 h 20"/>
                <a:gd name="T14" fmla="*/ 0 w 15"/>
                <a:gd name="T15" fmla="*/ 1 h 20"/>
                <a:gd name="T16" fmla="*/ 5 w 15"/>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0">
                  <a:moveTo>
                    <a:pt x="5" y="0"/>
                  </a:moveTo>
                  <a:lnTo>
                    <a:pt x="5" y="0"/>
                  </a:lnTo>
                  <a:lnTo>
                    <a:pt x="11" y="2"/>
                  </a:lnTo>
                  <a:lnTo>
                    <a:pt x="15" y="14"/>
                  </a:lnTo>
                  <a:lnTo>
                    <a:pt x="13" y="20"/>
                  </a:lnTo>
                  <a:lnTo>
                    <a:pt x="7" y="19"/>
                  </a:lnTo>
                  <a:lnTo>
                    <a:pt x="8" y="12"/>
                  </a:lnTo>
                  <a:lnTo>
                    <a:pt x="0" y="1"/>
                  </a:lnTo>
                  <a:lnTo>
                    <a:pt x="5"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3" name="Freeform 232">
              <a:extLst>
                <a:ext uri="{FF2B5EF4-FFF2-40B4-BE49-F238E27FC236}">
                  <a16:creationId xmlns:a16="http://schemas.microsoft.com/office/drawing/2014/main" id="{CE6CF9E7-AB69-284A-0732-66014E500105}"/>
                </a:ext>
              </a:extLst>
            </p:cNvPr>
            <p:cNvSpPr>
              <a:spLocks/>
            </p:cNvSpPr>
            <p:nvPr/>
          </p:nvSpPr>
          <p:spPr bwMode="auto">
            <a:xfrm>
              <a:off x="1380" y="2889"/>
              <a:ext cx="3" cy="3"/>
            </a:xfrm>
            <a:custGeom>
              <a:avLst/>
              <a:gdLst>
                <a:gd name="T0" fmla="*/ 0 w 7"/>
                <a:gd name="T1" fmla="*/ 4 h 6"/>
                <a:gd name="T2" fmla="*/ 0 w 7"/>
                <a:gd name="T3" fmla="*/ 4 h 6"/>
                <a:gd name="T4" fmla="*/ 7 w 7"/>
                <a:gd name="T5" fmla="*/ 6 h 6"/>
                <a:gd name="T6" fmla="*/ 3 w 7"/>
                <a:gd name="T7" fmla="*/ 0 h 6"/>
                <a:gd name="T8" fmla="*/ 0 w 7"/>
                <a:gd name="T9" fmla="*/ 4 h 6"/>
              </a:gdLst>
              <a:ahLst/>
              <a:cxnLst>
                <a:cxn ang="0">
                  <a:pos x="T0" y="T1"/>
                </a:cxn>
                <a:cxn ang="0">
                  <a:pos x="T2" y="T3"/>
                </a:cxn>
                <a:cxn ang="0">
                  <a:pos x="T4" y="T5"/>
                </a:cxn>
                <a:cxn ang="0">
                  <a:pos x="T6" y="T7"/>
                </a:cxn>
                <a:cxn ang="0">
                  <a:pos x="T8" y="T9"/>
                </a:cxn>
              </a:cxnLst>
              <a:rect l="0" t="0" r="r" b="b"/>
              <a:pathLst>
                <a:path w="7" h="6">
                  <a:moveTo>
                    <a:pt x="0" y="4"/>
                  </a:moveTo>
                  <a:lnTo>
                    <a:pt x="0" y="4"/>
                  </a:lnTo>
                  <a:lnTo>
                    <a:pt x="7" y="6"/>
                  </a:lnTo>
                  <a:lnTo>
                    <a:pt x="3" y="0"/>
                  </a:lnTo>
                  <a:lnTo>
                    <a:pt x="0" y="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4" name="Freeform 233">
              <a:extLst>
                <a:ext uri="{FF2B5EF4-FFF2-40B4-BE49-F238E27FC236}">
                  <a16:creationId xmlns:a16="http://schemas.microsoft.com/office/drawing/2014/main" id="{ED2136D4-5E00-1412-EA18-50384B265FD9}"/>
                </a:ext>
              </a:extLst>
            </p:cNvPr>
            <p:cNvSpPr>
              <a:spLocks/>
            </p:cNvSpPr>
            <p:nvPr/>
          </p:nvSpPr>
          <p:spPr bwMode="auto">
            <a:xfrm>
              <a:off x="1371" y="2866"/>
              <a:ext cx="23" cy="31"/>
            </a:xfrm>
            <a:custGeom>
              <a:avLst/>
              <a:gdLst>
                <a:gd name="T0" fmla="*/ 32 w 59"/>
                <a:gd name="T1" fmla="*/ 50 h 79"/>
                <a:gd name="T2" fmla="*/ 32 w 59"/>
                <a:gd name="T3" fmla="*/ 50 h 79"/>
                <a:gd name="T4" fmla="*/ 24 w 59"/>
                <a:gd name="T5" fmla="*/ 41 h 79"/>
                <a:gd name="T6" fmla="*/ 10 w 59"/>
                <a:gd name="T7" fmla="*/ 17 h 79"/>
                <a:gd name="T8" fmla="*/ 5 w 59"/>
                <a:gd name="T9" fmla="*/ 11 h 79"/>
                <a:gd name="T10" fmla="*/ 0 w 59"/>
                <a:gd name="T11" fmla="*/ 6 h 79"/>
                <a:gd name="T12" fmla="*/ 0 w 59"/>
                <a:gd name="T13" fmla="*/ 0 h 79"/>
                <a:gd name="T14" fmla="*/ 6 w 59"/>
                <a:gd name="T15" fmla="*/ 3 h 79"/>
                <a:gd name="T16" fmla="*/ 11 w 59"/>
                <a:gd name="T17" fmla="*/ 10 h 79"/>
                <a:gd name="T18" fmla="*/ 17 w 59"/>
                <a:gd name="T19" fmla="*/ 6 h 79"/>
                <a:gd name="T20" fmla="*/ 23 w 59"/>
                <a:gd name="T21" fmla="*/ 6 h 79"/>
                <a:gd name="T22" fmla="*/ 29 w 59"/>
                <a:gd name="T23" fmla="*/ 3 h 79"/>
                <a:gd name="T24" fmla="*/ 33 w 59"/>
                <a:gd name="T25" fmla="*/ 10 h 79"/>
                <a:gd name="T26" fmla="*/ 40 w 59"/>
                <a:gd name="T27" fmla="*/ 14 h 79"/>
                <a:gd name="T28" fmla="*/ 49 w 59"/>
                <a:gd name="T29" fmla="*/ 26 h 79"/>
                <a:gd name="T30" fmla="*/ 53 w 59"/>
                <a:gd name="T31" fmla="*/ 32 h 79"/>
                <a:gd name="T32" fmla="*/ 46 w 59"/>
                <a:gd name="T33" fmla="*/ 28 h 79"/>
                <a:gd name="T34" fmla="*/ 42 w 59"/>
                <a:gd name="T35" fmla="*/ 23 h 79"/>
                <a:gd name="T36" fmla="*/ 37 w 59"/>
                <a:gd name="T37" fmla="*/ 18 h 79"/>
                <a:gd name="T38" fmla="*/ 32 w 59"/>
                <a:gd name="T39" fmla="*/ 12 h 79"/>
                <a:gd name="T40" fmla="*/ 26 w 59"/>
                <a:gd name="T41" fmla="*/ 9 h 79"/>
                <a:gd name="T42" fmla="*/ 28 w 59"/>
                <a:gd name="T43" fmla="*/ 16 h 79"/>
                <a:gd name="T44" fmla="*/ 32 w 59"/>
                <a:gd name="T45" fmla="*/ 21 h 79"/>
                <a:gd name="T46" fmla="*/ 44 w 59"/>
                <a:gd name="T47" fmla="*/ 30 h 79"/>
                <a:gd name="T48" fmla="*/ 50 w 59"/>
                <a:gd name="T49" fmla="*/ 34 h 79"/>
                <a:gd name="T50" fmla="*/ 53 w 59"/>
                <a:gd name="T51" fmla="*/ 39 h 79"/>
                <a:gd name="T52" fmla="*/ 53 w 59"/>
                <a:gd name="T53" fmla="*/ 45 h 79"/>
                <a:gd name="T54" fmla="*/ 59 w 59"/>
                <a:gd name="T55" fmla="*/ 49 h 79"/>
                <a:gd name="T56" fmla="*/ 55 w 59"/>
                <a:gd name="T57" fmla="*/ 54 h 79"/>
                <a:gd name="T58" fmla="*/ 49 w 59"/>
                <a:gd name="T59" fmla="*/ 53 h 79"/>
                <a:gd name="T60" fmla="*/ 55 w 59"/>
                <a:gd name="T61" fmla="*/ 58 h 79"/>
                <a:gd name="T62" fmla="*/ 54 w 59"/>
                <a:gd name="T63" fmla="*/ 64 h 79"/>
                <a:gd name="T64" fmla="*/ 50 w 59"/>
                <a:gd name="T65" fmla="*/ 70 h 79"/>
                <a:gd name="T66" fmla="*/ 49 w 59"/>
                <a:gd name="T67" fmla="*/ 76 h 79"/>
                <a:gd name="T68" fmla="*/ 42 w 59"/>
                <a:gd name="T69" fmla="*/ 79 h 79"/>
                <a:gd name="T70" fmla="*/ 41 w 59"/>
                <a:gd name="T71" fmla="*/ 74 h 79"/>
                <a:gd name="T72" fmla="*/ 41 w 59"/>
                <a:gd name="T73" fmla="*/ 56 h 79"/>
                <a:gd name="T74" fmla="*/ 34 w 59"/>
                <a:gd name="T75" fmla="*/ 50 h 79"/>
                <a:gd name="T76" fmla="*/ 38 w 59"/>
                <a:gd name="T77" fmla="*/ 45 h 79"/>
                <a:gd name="T78" fmla="*/ 32 w 59"/>
                <a:gd name="T79" fmla="*/ 5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 h="79">
                  <a:moveTo>
                    <a:pt x="32" y="50"/>
                  </a:moveTo>
                  <a:lnTo>
                    <a:pt x="32" y="50"/>
                  </a:lnTo>
                  <a:lnTo>
                    <a:pt x="24" y="41"/>
                  </a:lnTo>
                  <a:lnTo>
                    <a:pt x="10" y="17"/>
                  </a:lnTo>
                  <a:lnTo>
                    <a:pt x="5" y="11"/>
                  </a:lnTo>
                  <a:lnTo>
                    <a:pt x="0" y="6"/>
                  </a:lnTo>
                  <a:lnTo>
                    <a:pt x="0" y="0"/>
                  </a:lnTo>
                  <a:lnTo>
                    <a:pt x="6" y="3"/>
                  </a:lnTo>
                  <a:lnTo>
                    <a:pt x="11" y="10"/>
                  </a:lnTo>
                  <a:lnTo>
                    <a:pt x="17" y="6"/>
                  </a:lnTo>
                  <a:lnTo>
                    <a:pt x="23" y="6"/>
                  </a:lnTo>
                  <a:lnTo>
                    <a:pt x="29" y="3"/>
                  </a:lnTo>
                  <a:lnTo>
                    <a:pt x="33" y="10"/>
                  </a:lnTo>
                  <a:lnTo>
                    <a:pt x="40" y="14"/>
                  </a:lnTo>
                  <a:lnTo>
                    <a:pt x="49" y="26"/>
                  </a:lnTo>
                  <a:lnTo>
                    <a:pt x="53" y="32"/>
                  </a:lnTo>
                  <a:lnTo>
                    <a:pt x="46" y="28"/>
                  </a:lnTo>
                  <a:lnTo>
                    <a:pt x="42" y="23"/>
                  </a:lnTo>
                  <a:lnTo>
                    <a:pt x="37" y="18"/>
                  </a:lnTo>
                  <a:lnTo>
                    <a:pt x="32" y="12"/>
                  </a:lnTo>
                  <a:lnTo>
                    <a:pt x="26" y="9"/>
                  </a:lnTo>
                  <a:lnTo>
                    <a:pt x="28" y="16"/>
                  </a:lnTo>
                  <a:lnTo>
                    <a:pt x="32" y="21"/>
                  </a:lnTo>
                  <a:lnTo>
                    <a:pt x="44" y="30"/>
                  </a:lnTo>
                  <a:lnTo>
                    <a:pt x="50" y="34"/>
                  </a:lnTo>
                  <a:lnTo>
                    <a:pt x="53" y="39"/>
                  </a:lnTo>
                  <a:lnTo>
                    <a:pt x="53" y="45"/>
                  </a:lnTo>
                  <a:lnTo>
                    <a:pt x="59" y="49"/>
                  </a:lnTo>
                  <a:lnTo>
                    <a:pt x="55" y="54"/>
                  </a:lnTo>
                  <a:lnTo>
                    <a:pt x="49" y="53"/>
                  </a:lnTo>
                  <a:lnTo>
                    <a:pt x="55" y="58"/>
                  </a:lnTo>
                  <a:lnTo>
                    <a:pt x="54" y="64"/>
                  </a:lnTo>
                  <a:lnTo>
                    <a:pt x="50" y="70"/>
                  </a:lnTo>
                  <a:lnTo>
                    <a:pt x="49" y="76"/>
                  </a:lnTo>
                  <a:lnTo>
                    <a:pt x="42" y="79"/>
                  </a:lnTo>
                  <a:lnTo>
                    <a:pt x="41" y="74"/>
                  </a:lnTo>
                  <a:lnTo>
                    <a:pt x="41" y="56"/>
                  </a:lnTo>
                  <a:lnTo>
                    <a:pt x="34" y="50"/>
                  </a:lnTo>
                  <a:lnTo>
                    <a:pt x="38" y="45"/>
                  </a:lnTo>
                  <a:lnTo>
                    <a:pt x="32" y="5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5" name="Freeform 234">
              <a:extLst>
                <a:ext uri="{FF2B5EF4-FFF2-40B4-BE49-F238E27FC236}">
                  <a16:creationId xmlns:a16="http://schemas.microsoft.com/office/drawing/2014/main" id="{31F91F8C-925C-24F3-4AA1-5CEC0FEE9833}"/>
                </a:ext>
              </a:extLst>
            </p:cNvPr>
            <p:cNvSpPr>
              <a:spLocks/>
            </p:cNvSpPr>
            <p:nvPr/>
          </p:nvSpPr>
          <p:spPr bwMode="auto">
            <a:xfrm>
              <a:off x="1385" y="2874"/>
              <a:ext cx="2" cy="2"/>
            </a:xfrm>
            <a:custGeom>
              <a:avLst/>
              <a:gdLst>
                <a:gd name="T0" fmla="*/ 0 w 6"/>
                <a:gd name="T1" fmla="*/ 1 h 6"/>
                <a:gd name="T2" fmla="*/ 0 w 6"/>
                <a:gd name="T3" fmla="*/ 1 h 6"/>
                <a:gd name="T4" fmla="*/ 6 w 6"/>
                <a:gd name="T5" fmla="*/ 6 h 6"/>
                <a:gd name="T6" fmla="*/ 0 w 6"/>
                <a:gd name="T7" fmla="*/ 0 h 6"/>
                <a:gd name="T8" fmla="*/ 0 w 6"/>
                <a:gd name="T9" fmla="*/ 1 h 6"/>
              </a:gdLst>
              <a:ahLst/>
              <a:cxnLst>
                <a:cxn ang="0">
                  <a:pos x="T0" y="T1"/>
                </a:cxn>
                <a:cxn ang="0">
                  <a:pos x="T2" y="T3"/>
                </a:cxn>
                <a:cxn ang="0">
                  <a:pos x="T4" y="T5"/>
                </a:cxn>
                <a:cxn ang="0">
                  <a:pos x="T6" y="T7"/>
                </a:cxn>
                <a:cxn ang="0">
                  <a:pos x="T8" y="T9"/>
                </a:cxn>
              </a:cxnLst>
              <a:rect l="0" t="0" r="r" b="b"/>
              <a:pathLst>
                <a:path w="6" h="6">
                  <a:moveTo>
                    <a:pt x="0" y="1"/>
                  </a:moveTo>
                  <a:lnTo>
                    <a:pt x="0" y="1"/>
                  </a:lnTo>
                  <a:lnTo>
                    <a:pt x="6" y="6"/>
                  </a:lnTo>
                  <a:lnTo>
                    <a:pt x="0"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6" name="Freeform 235">
              <a:extLst>
                <a:ext uri="{FF2B5EF4-FFF2-40B4-BE49-F238E27FC236}">
                  <a16:creationId xmlns:a16="http://schemas.microsoft.com/office/drawing/2014/main" id="{AF83BDB4-611A-9A23-AE66-4B4FD84AB022}"/>
                </a:ext>
              </a:extLst>
            </p:cNvPr>
            <p:cNvSpPr>
              <a:spLocks/>
            </p:cNvSpPr>
            <p:nvPr/>
          </p:nvSpPr>
          <p:spPr bwMode="auto">
            <a:xfrm>
              <a:off x="1371" y="2889"/>
              <a:ext cx="24" cy="28"/>
            </a:xfrm>
            <a:custGeom>
              <a:avLst/>
              <a:gdLst>
                <a:gd name="T0" fmla="*/ 37 w 61"/>
                <a:gd name="T1" fmla="*/ 57 h 74"/>
                <a:gd name="T2" fmla="*/ 37 w 61"/>
                <a:gd name="T3" fmla="*/ 57 h 74"/>
                <a:gd name="T4" fmla="*/ 34 w 61"/>
                <a:gd name="T5" fmla="*/ 52 h 74"/>
                <a:gd name="T6" fmla="*/ 34 w 61"/>
                <a:gd name="T7" fmla="*/ 46 h 74"/>
                <a:gd name="T8" fmla="*/ 31 w 61"/>
                <a:gd name="T9" fmla="*/ 52 h 74"/>
                <a:gd name="T10" fmla="*/ 31 w 61"/>
                <a:gd name="T11" fmla="*/ 46 h 74"/>
                <a:gd name="T12" fmla="*/ 24 w 61"/>
                <a:gd name="T13" fmla="*/ 47 h 74"/>
                <a:gd name="T14" fmla="*/ 20 w 61"/>
                <a:gd name="T15" fmla="*/ 35 h 74"/>
                <a:gd name="T16" fmla="*/ 22 w 61"/>
                <a:gd name="T17" fmla="*/ 29 h 74"/>
                <a:gd name="T18" fmla="*/ 16 w 61"/>
                <a:gd name="T19" fmla="*/ 30 h 74"/>
                <a:gd name="T20" fmla="*/ 12 w 61"/>
                <a:gd name="T21" fmla="*/ 24 h 74"/>
                <a:gd name="T22" fmla="*/ 12 w 61"/>
                <a:gd name="T23" fmla="*/ 18 h 74"/>
                <a:gd name="T24" fmla="*/ 6 w 61"/>
                <a:gd name="T25" fmla="*/ 22 h 74"/>
                <a:gd name="T26" fmla="*/ 0 w 61"/>
                <a:gd name="T27" fmla="*/ 17 h 74"/>
                <a:gd name="T28" fmla="*/ 0 w 61"/>
                <a:gd name="T29" fmla="*/ 12 h 74"/>
                <a:gd name="T30" fmla="*/ 1 w 61"/>
                <a:gd name="T31" fmla="*/ 0 h 74"/>
                <a:gd name="T32" fmla="*/ 8 w 61"/>
                <a:gd name="T33" fmla="*/ 1 h 74"/>
                <a:gd name="T34" fmla="*/ 5 w 61"/>
                <a:gd name="T35" fmla="*/ 7 h 74"/>
                <a:gd name="T36" fmla="*/ 11 w 61"/>
                <a:gd name="T37" fmla="*/ 1 h 74"/>
                <a:gd name="T38" fmla="*/ 23 w 61"/>
                <a:gd name="T39" fmla="*/ 5 h 74"/>
                <a:gd name="T40" fmla="*/ 26 w 61"/>
                <a:gd name="T41" fmla="*/ 11 h 74"/>
                <a:gd name="T42" fmla="*/ 31 w 61"/>
                <a:gd name="T43" fmla="*/ 15 h 74"/>
                <a:gd name="T44" fmla="*/ 48 w 61"/>
                <a:gd name="T45" fmla="*/ 38 h 74"/>
                <a:gd name="T46" fmla="*/ 55 w 61"/>
                <a:gd name="T47" fmla="*/ 51 h 74"/>
                <a:gd name="T48" fmla="*/ 56 w 61"/>
                <a:gd name="T49" fmla="*/ 56 h 74"/>
                <a:gd name="T50" fmla="*/ 61 w 61"/>
                <a:gd name="T51" fmla="*/ 69 h 74"/>
                <a:gd name="T52" fmla="*/ 61 w 61"/>
                <a:gd name="T53" fmla="*/ 74 h 74"/>
                <a:gd name="T54" fmla="*/ 55 w 61"/>
                <a:gd name="T55" fmla="*/ 73 h 74"/>
                <a:gd name="T56" fmla="*/ 49 w 61"/>
                <a:gd name="T57" fmla="*/ 69 h 74"/>
                <a:gd name="T58" fmla="*/ 43 w 61"/>
                <a:gd name="T59" fmla="*/ 63 h 74"/>
                <a:gd name="T60" fmla="*/ 40 w 61"/>
                <a:gd name="T61" fmla="*/ 57 h 74"/>
                <a:gd name="T62" fmla="*/ 38 w 61"/>
                <a:gd name="T63" fmla="*/ 51 h 74"/>
                <a:gd name="T64" fmla="*/ 37 w 61"/>
                <a:gd name="T65" fmla="*/ 5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1" h="74">
                  <a:moveTo>
                    <a:pt x="37" y="57"/>
                  </a:moveTo>
                  <a:lnTo>
                    <a:pt x="37" y="57"/>
                  </a:lnTo>
                  <a:lnTo>
                    <a:pt x="34" y="52"/>
                  </a:lnTo>
                  <a:lnTo>
                    <a:pt x="34" y="46"/>
                  </a:lnTo>
                  <a:lnTo>
                    <a:pt x="31" y="52"/>
                  </a:lnTo>
                  <a:lnTo>
                    <a:pt x="31" y="46"/>
                  </a:lnTo>
                  <a:lnTo>
                    <a:pt x="24" y="47"/>
                  </a:lnTo>
                  <a:lnTo>
                    <a:pt x="20" y="35"/>
                  </a:lnTo>
                  <a:lnTo>
                    <a:pt x="22" y="29"/>
                  </a:lnTo>
                  <a:lnTo>
                    <a:pt x="16" y="30"/>
                  </a:lnTo>
                  <a:lnTo>
                    <a:pt x="12" y="24"/>
                  </a:lnTo>
                  <a:lnTo>
                    <a:pt x="12" y="18"/>
                  </a:lnTo>
                  <a:lnTo>
                    <a:pt x="6" y="22"/>
                  </a:lnTo>
                  <a:lnTo>
                    <a:pt x="0" y="17"/>
                  </a:lnTo>
                  <a:lnTo>
                    <a:pt x="0" y="12"/>
                  </a:lnTo>
                  <a:lnTo>
                    <a:pt x="1" y="0"/>
                  </a:lnTo>
                  <a:lnTo>
                    <a:pt x="8" y="1"/>
                  </a:lnTo>
                  <a:lnTo>
                    <a:pt x="5" y="7"/>
                  </a:lnTo>
                  <a:lnTo>
                    <a:pt x="11" y="1"/>
                  </a:lnTo>
                  <a:lnTo>
                    <a:pt x="23" y="5"/>
                  </a:lnTo>
                  <a:lnTo>
                    <a:pt x="26" y="11"/>
                  </a:lnTo>
                  <a:lnTo>
                    <a:pt x="31" y="15"/>
                  </a:lnTo>
                  <a:lnTo>
                    <a:pt x="48" y="38"/>
                  </a:lnTo>
                  <a:lnTo>
                    <a:pt x="55" y="51"/>
                  </a:lnTo>
                  <a:lnTo>
                    <a:pt x="56" y="56"/>
                  </a:lnTo>
                  <a:lnTo>
                    <a:pt x="61" y="69"/>
                  </a:lnTo>
                  <a:lnTo>
                    <a:pt x="61" y="74"/>
                  </a:lnTo>
                  <a:lnTo>
                    <a:pt x="55" y="73"/>
                  </a:lnTo>
                  <a:lnTo>
                    <a:pt x="49" y="69"/>
                  </a:lnTo>
                  <a:lnTo>
                    <a:pt x="43" y="63"/>
                  </a:lnTo>
                  <a:lnTo>
                    <a:pt x="40" y="57"/>
                  </a:lnTo>
                  <a:lnTo>
                    <a:pt x="38" y="51"/>
                  </a:lnTo>
                  <a:lnTo>
                    <a:pt x="37" y="57"/>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7" name="Freeform 236">
              <a:extLst>
                <a:ext uri="{FF2B5EF4-FFF2-40B4-BE49-F238E27FC236}">
                  <a16:creationId xmlns:a16="http://schemas.microsoft.com/office/drawing/2014/main" id="{3D0B032F-4224-B7E0-1D2F-E7E3F66A9286}"/>
                </a:ext>
              </a:extLst>
            </p:cNvPr>
            <p:cNvSpPr>
              <a:spLocks/>
            </p:cNvSpPr>
            <p:nvPr/>
          </p:nvSpPr>
          <p:spPr bwMode="auto">
            <a:xfrm>
              <a:off x="1394" y="2898"/>
              <a:ext cx="11" cy="22"/>
            </a:xfrm>
            <a:custGeom>
              <a:avLst/>
              <a:gdLst>
                <a:gd name="T0" fmla="*/ 28 w 30"/>
                <a:gd name="T1" fmla="*/ 58 h 58"/>
                <a:gd name="T2" fmla="*/ 28 w 30"/>
                <a:gd name="T3" fmla="*/ 58 h 58"/>
                <a:gd name="T4" fmla="*/ 22 w 30"/>
                <a:gd name="T5" fmla="*/ 51 h 58"/>
                <a:gd name="T6" fmla="*/ 15 w 30"/>
                <a:gd name="T7" fmla="*/ 39 h 58"/>
                <a:gd name="T8" fmla="*/ 15 w 30"/>
                <a:gd name="T9" fmla="*/ 33 h 58"/>
                <a:gd name="T10" fmla="*/ 20 w 30"/>
                <a:gd name="T11" fmla="*/ 29 h 58"/>
                <a:gd name="T12" fmla="*/ 9 w 30"/>
                <a:gd name="T13" fmla="*/ 22 h 58"/>
                <a:gd name="T14" fmla="*/ 12 w 30"/>
                <a:gd name="T15" fmla="*/ 17 h 58"/>
                <a:gd name="T16" fmla="*/ 6 w 30"/>
                <a:gd name="T17" fmla="*/ 18 h 58"/>
                <a:gd name="T18" fmla="*/ 0 w 30"/>
                <a:gd name="T19" fmla="*/ 15 h 58"/>
                <a:gd name="T20" fmla="*/ 2 w 30"/>
                <a:gd name="T21" fmla="*/ 8 h 58"/>
                <a:gd name="T22" fmla="*/ 0 w 30"/>
                <a:gd name="T23" fmla="*/ 3 h 58"/>
                <a:gd name="T24" fmla="*/ 6 w 30"/>
                <a:gd name="T25" fmla="*/ 3 h 58"/>
                <a:gd name="T26" fmla="*/ 1 w 30"/>
                <a:gd name="T27" fmla="*/ 0 h 58"/>
                <a:gd name="T28" fmla="*/ 6 w 30"/>
                <a:gd name="T29" fmla="*/ 0 h 58"/>
                <a:gd name="T30" fmla="*/ 13 w 30"/>
                <a:gd name="T31" fmla="*/ 3 h 58"/>
                <a:gd name="T32" fmla="*/ 17 w 30"/>
                <a:gd name="T33" fmla="*/ 8 h 58"/>
                <a:gd name="T34" fmla="*/ 17 w 30"/>
                <a:gd name="T35" fmla="*/ 14 h 58"/>
                <a:gd name="T36" fmla="*/ 19 w 30"/>
                <a:gd name="T37" fmla="*/ 8 h 58"/>
                <a:gd name="T38" fmla="*/ 16 w 30"/>
                <a:gd name="T39" fmla="*/ 3 h 58"/>
                <a:gd name="T40" fmla="*/ 23 w 30"/>
                <a:gd name="T41" fmla="*/ 5 h 58"/>
                <a:gd name="T42" fmla="*/ 26 w 30"/>
                <a:gd name="T43" fmla="*/ 11 h 58"/>
                <a:gd name="T44" fmla="*/ 23 w 30"/>
                <a:gd name="T45" fmla="*/ 17 h 58"/>
                <a:gd name="T46" fmla="*/ 26 w 30"/>
                <a:gd name="T47" fmla="*/ 29 h 58"/>
                <a:gd name="T48" fmla="*/ 26 w 30"/>
                <a:gd name="T49" fmla="*/ 35 h 58"/>
                <a:gd name="T50" fmla="*/ 30 w 30"/>
                <a:gd name="T51" fmla="*/ 41 h 58"/>
                <a:gd name="T52" fmla="*/ 28 w 30"/>
                <a:gd name="T53" fmla="*/ 47 h 58"/>
                <a:gd name="T54" fmla="*/ 24 w 30"/>
                <a:gd name="T55" fmla="*/ 41 h 58"/>
                <a:gd name="T56" fmla="*/ 22 w 30"/>
                <a:gd name="T57" fmla="*/ 47 h 58"/>
                <a:gd name="T58" fmla="*/ 28 w 30"/>
                <a:gd name="T59" fmla="*/ 52 h 58"/>
                <a:gd name="T60" fmla="*/ 28 w 30"/>
                <a:gd name="T6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 h="58">
                  <a:moveTo>
                    <a:pt x="28" y="58"/>
                  </a:moveTo>
                  <a:lnTo>
                    <a:pt x="28" y="58"/>
                  </a:lnTo>
                  <a:lnTo>
                    <a:pt x="22" y="51"/>
                  </a:lnTo>
                  <a:lnTo>
                    <a:pt x="15" y="39"/>
                  </a:lnTo>
                  <a:lnTo>
                    <a:pt x="15" y="33"/>
                  </a:lnTo>
                  <a:lnTo>
                    <a:pt x="20" y="29"/>
                  </a:lnTo>
                  <a:lnTo>
                    <a:pt x="9" y="22"/>
                  </a:lnTo>
                  <a:lnTo>
                    <a:pt x="12" y="17"/>
                  </a:lnTo>
                  <a:lnTo>
                    <a:pt x="6" y="18"/>
                  </a:lnTo>
                  <a:lnTo>
                    <a:pt x="0" y="15"/>
                  </a:lnTo>
                  <a:lnTo>
                    <a:pt x="2" y="8"/>
                  </a:lnTo>
                  <a:lnTo>
                    <a:pt x="0" y="3"/>
                  </a:lnTo>
                  <a:lnTo>
                    <a:pt x="6" y="3"/>
                  </a:lnTo>
                  <a:lnTo>
                    <a:pt x="1" y="0"/>
                  </a:lnTo>
                  <a:lnTo>
                    <a:pt x="6" y="0"/>
                  </a:lnTo>
                  <a:lnTo>
                    <a:pt x="13" y="3"/>
                  </a:lnTo>
                  <a:lnTo>
                    <a:pt x="17" y="8"/>
                  </a:lnTo>
                  <a:lnTo>
                    <a:pt x="17" y="14"/>
                  </a:lnTo>
                  <a:lnTo>
                    <a:pt x="19" y="8"/>
                  </a:lnTo>
                  <a:lnTo>
                    <a:pt x="16" y="3"/>
                  </a:lnTo>
                  <a:lnTo>
                    <a:pt x="23" y="5"/>
                  </a:lnTo>
                  <a:lnTo>
                    <a:pt x="26" y="11"/>
                  </a:lnTo>
                  <a:lnTo>
                    <a:pt x="23" y="17"/>
                  </a:lnTo>
                  <a:lnTo>
                    <a:pt x="26" y="29"/>
                  </a:lnTo>
                  <a:lnTo>
                    <a:pt x="26" y="35"/>
                  </a:lnTo>
                  <a:lnTo>
                    <a:pt x="30" y="41"/>
                  </a:lnTo>
                  <a:lnTo>
                    <a:pt x="28" y="47"/>
                  </a:lnTo>
                  <a:lnTo>
                    <a:pt x="24" y="41"/>
                  </a:lnTo>
                  <a:lnTo>
                    <a:pt x="22" y="47"/>
                  </a:lnTo>
                  <a:lnTo>
                    <a:pt x="28" y="52"/>
                  </a:lnTo>
                  <a:lnTo>
                    <a:pt x="28" y="58"/>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8" name="Freeform 237">
              <a:extLst>
                <a:ext uri="{FF2B5EF4-FFF2-40B4-BE49-F238E27FC236}">
                  <a16:creationId xmlns:a16="http://schemas.microsoft.com/office/drawing/2014/main" id="{A64EE309-BA24-97A5-B4E8-DFF95E22410A}"/>
                </a:ext>
              </a:extLst>
            </p:cNvPr>
            <p:cNvSpPr>
              <a:spLocks/>
            </p:cNvSpPr>
            <p:nvPr/>
          </p:nvSpPr>
          <p:spPr bwMode="auto">
            <a:xfrm>
              <a:off x="1403" y="2922"/>
              <a:ext cx="3" cy="3"/>
            </a:xfrm>
            <a:custGeom>
              <a:avLst/>
              <a:gdLst>
                <a:gd name="T0" fmla="*/ 0 w 8"/>
                <a:gd name="T1" fmla="*/ 2 h 6"/>
                <a:gd name="T2" fmla="*/ 0 w 8"/>
                <a:gd name="T3" fmla="*/ 2 h 6"/>
                <a:gd name="T4" fmla="*/ 6 w 8"/>
                <a:gd name="T5" fmla="*/ 6 h 6"/>
                <a:gd name="T6" fmla="*/ 8 w 8"/>
                <a:gd name="T7" fmla="*/ 0 h 6"/>
                <a:gd name="T8" fmla="*/ 0 w 8"/>
                <a:gd name="T9" fmla="*/ 2 h 6"/>
              </a:gdLst>
              <a:ahLst/>
              <a:cxnLst>
                <a:cxn ang="0">
                  <a:pos x="T0" y="T1"/>
                </a:cxn>
                <a:cxn ang="0">
                  <a:pos x="T2" y="T3"/>
                </a:cxn>
                <a:cxn ang="0">
                  <a:pos x="T4" y="T5"/>
                </a:cxn>
                <a:cxn ang="0">
                  <a:pos x="T6" y="T7"/>
                </a:cxn>
                <a:cxn ang="0">
                  <a:pos x="T8" y="T9"/>
                </a:cxn>
              </a:cxnLst>
              <a:rect l="0" t="0" r="r" b="b"/>
              <a:pathLst>
                <a:path w="8" h="6">
                  <a:moveTo>
                    <a:pt x="0" y="2"/>
                  </a:moveTo>
                  <a:lnTo>
                    <a:pt x="0" y="2"/>
                  </a:lnTo>
                  <a:lnTo>
                    <a:pt x="6" y="6"/>
                  </a:lnTo>
                  <a:lnTo>
                    <a:pt x="8" y="0"/>
                  </a:lnTo>
                  <a:lnTo>
                    <a:pt x="0" y="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39" name="Freeform 238">
              <a:extLst>
                <a:ext uri="{FF2B5EF4-FFF2-40B4-BE49-F238E27FC236}">
                  <a16:creationId xmlns:a16="http://schemas.microsoft.com/office/drawing/2014/main" id="{89F9D8FC-D4BE-AFAC-C330-1B361D5FB7FB}"/>
                </a:ext>
              </a:extLst>
            </p:cNvPr>
            <p:cNvSpPr>
              <a:spLocks/>
            </p:cNvSpPr>
            <p:nvPr/>
          </p:nvSpPr>
          <p:spPr bwMode="auto">
            <a:xfrm>
              <a:off x="1396" y="2890"/>
              <a:ext cx="18" cy="16"/>
            </a:xfrm>
            <a:custGeom>
              <a:avLst/>
              <a:gdLst>
                <a:gd name="T0" fmla="*/ 32 w 48"/>
                <a:gd name="T1" fmla="*/ 41 h 41"/>
                <a:gd name="T2" fmla="*/ 32 w 48"/>
                <a:gd name="T3" fmla="*/ 41 h 41"/>
                <a:gd name="T4" fmla="*/ 27 w 48"/>
                <a:gd name="T5" fmla="*/ 38 h 41"/>
                <a:gd name="T6" fmla="*/ 25 w 48"/>
                <a:gd name="T7" fmla="*/ 32 h 41"/>
                <a:gd name="T8" fmla="*/ 15 w 48"/>
                <a:gd name="T9" fmla="*/ 20 h 41"/>
                <a:gd name="T10" fmla="*/ 12 w 48"/>
                <a:gd name="T11" fmla="*/ 15 h 41"/>
                <a:gd name="T12" fmla="*/ 6 w 48"/>
                <a:gd name="T13" fmla="*/ 12 h 41"/>
                <a:gd name="T14" fmla="*/ 0 w 48"/>
                <a:gd name="T15" fmla="*/ 8 h 41"/>
                <a:gd name="T16" fmla="*/ 6 w 48"/>
                <a:gd name="T17" fmla="*/ 4 h 41"/>
                <a:gd name="T18" fmla="*/ 18 w 48"/>
                <a:gd name="T19" fmla="*/ 3 h 41"/>
                <a:gd name="T20" fmla="*/ 23 w 48"/>
                <a:gd name="T21" fmla="*/ 3 h 41"/>
                <a:gd name="T22" fmla="*/ 29 w 48"/>
                <a:gd name="T23" fmla="*/ 5 h 41"/>
                <a:gd name="T24" fmla="*/ 30 w 48"/>
                <a:gd name="T25" fmla="*/ 0 h 41"/>
                <a:gd name="T26" fmla="*/ 36 w 48"/>
                <a:gd name="T27" fmla="*/ 0 h 41"/>
                <a:gd name="T28" fmla="*/ 41 w 48"/>
                <a:gd name="T29" fmla="*/ 4 h 41"/>
                <a:gd name="T30" fmla="*/ 42 w 48"/>
                <a:gd name="T31" fmla="*/ 9 h 41"/>
                <a:gd name="T32" fmla="*/ 46 w 48"/>
                <a:gd name="T33" fmla="*/ 15 h 41"/>
                <a:gd name="T34" fmla="*/ 48 w 48"/>
                <a:gd name="T35" fmla="*/ 22 h 41"/>
                <a:gd name="T36" fmla="*/ 41 w 48"/>
                <a:gd name="T37" fmla="*/ 20 h 41"/>
                <a:gd name="T38" fmla="*/ 36 w 48"/>
                <a:gd name="T39" fmla="*/ 15 h 41"/>
                <a:gd name="T40" fmla="*/ 29 w 48"/>
                <a:gd name="T41" fmla="*/ 13 h 41"/>
                <a:gd name="T42" fmla="*/ 35 w 48"/>
                <a:gd name="T43" fmla="*/ 17 h 41"/>
                <a:gd name="T44" fmla="*/ 46 w 48"/>
                <a:gd name="T45" fmla="*/ 28 h 41"/>
                <a:gd name="T46" fmla="*/ 41 w 48"/>
                <a:gd name="T47" fmla="*/ 34 h 41"/>
                <a:gd name="T48" fmla="*/ 35 w 48"/>
                <a:gd name="T49" fmla="*/ 36 h 41"/>
                <a:gd name="T50" fmla="*/ 32 w 48"/>
                <a:gd name="T5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 h="41">
                  <a:moveTo>
                    <a:pt x="32" y="41"/>
                  </a:moveTo>
                  <a:lnTo>
                    <a:pt x="32" y="41"/>
                  </a:lnTo>
                  <a:lnTo>
                    <a:pt x="27" y="38"/>
                  </a:lnTo>
                  <a:lnTo>
                    <a:pt x="25" y="32"/>
                  </a:lnTo>
                  <a:lnTo>
                    <a:pt x="15" y="20"/>
                  </a:lnTo>
                  <a:lnTo>
                    <a:pt x="12" y="15"/>
                  </a:lnTo>
                  <a:lnTo>
                    <a:pt x="6" y="12"/>
                  </a:lnTo>
                  <a:lnTo>
                    <a:pt x="0" y="8"/>
                  </a:lnTo>
                  <a:lnTo>
                    <a:pt x="6" y="4"/>
                  </a:lnTo>
                  <a:lnTo>
                    <a:pt x="18" y="3"/>
                  </a:lnTo>
                  <a:lnTo>
                    <a:pt x="23" y="3"/>
                  </a:lnTo>
                  <a:lnTo>
                    <a:pt x="29" y="5"/>
                  </a:lnTo>
                  <a:lnTo>
                    <a:pt x="30" y="0"/>
                  </a:lnTo>
                  <a:lnTo>
                    <a:pt x="36" y="0"/>
                  </a:lnTo>
                  <a:lnTo>
                    <a:pt x="41" y="4"/>
                  </a:lnTo>
                  <a:lnTo>
                    <a:pt x="42" y="9"/>
                  </a:lnTo>
                  <a:lnTo>
                    <a:pt x="46" y="15"/>
                  </a:lnTo>
                  <a:lnTo>
                    <a:pt x="48" y="22"/>
                  </a:lnTo>
                  <a:lnTo>
                    <a:pt x="41" y="20"/>
                  </a:lnTo>
                  <a:lnTo>
                    <a:pt x="36" y="15"/>
                  </a:lnTo>
                  <a:lnTo>
                    <a:pt x="29" y="13"/>
                  </a:lnTo>
                  <a:lnTo>
                    <a:pt x="35" y="17"/>
                  </a:lnTo>
                  <a:lnTo>
                    <a:pt x="46" y="28"/>
                  </a:lnTo>
                  <a:lnTo>
                    <a:pt x="41" y="34"/>
                  </a:lnTo>
                  <a:lnTo>
                    <a:pt x="35" y="36"/>
                  </a:lnTo>
                  <a:lnTo>
                    <a:pt x="32" y="4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0" name="Freeform 239">
              <a:extLst>
                <a:ext uri="{FF2B5EF4-FFF2-40B4-BE49-F238E27FC236}">
                  <a16:creationId xmlns:a16="http://schemas.microsoft.com/office/drawing/2014/main" id="{58F82CB3-CD1F-9854-EA0F-C2886BD43E60}"/>
                </a:ext>
              </a:extLst>
            </p:cNvPr>
            <p:cNvSpPr>
              <a:spLocks/>
            </p:cNvSpPr>
            <p:nvPr/>
          </p:nvSpPr>
          <p:spPr bwMode="auto">
            <a:xfrm>
              <a:off x="1409" y="2920"/>
              <a:ext cx="0" cy="2"/>
            </a:xfrm>
            <a:custGeom>
              <a:avLst/>
              <a:gdLst>
                <a:gd name="T0" fmla="*/ 0 w 1"/>
                <a:gd name="T1" fmla="*/ 0 h 6"/>
                <a:gd name="T2" fmla="*/ 0 w 1"/>
                <a:gd name="T3" fmla="*/ 0 h 6"/>
                <a:gd name="T4" fmla="*/ 1 w 1"/>
                <a:gd name="T5" fmla="*/ 6 h 6"/>
                <a:gd name="T6" fmla="*/ 1 w 1"/>
                <a:gd name="T7" fmla="*/ 0 h 6"/>
                <a:gd name="T8" fmla="*/ 0 w 1"/>
                <a:gd name="T9" fmla="*/ 0 h 6"/>
              </a:gdLst>
              <a:ahLst/>
              <a:cxnLst>
                <a:cxn ang="0">
                  <a:pos x="T0" y="T1"/>
                </a:cxn>
                <a:cxn ang="0">
                  <a:pos x="T2" y="T3"/>
                </a:cxn>
                <a:cxn ang="0">
                  <a:pos x="T4" y="T5"/>
                </a:cxn>
                <a:cxn ang="0">
                  <a:pos x="T6" y="T7"/>
                </a:cxn>
                <a:cxn ang="0">
                  <a:pos x="T8" y="T9"/>
                </a:cxn>
              </a:cxnLst>
              <a:rect l="0" t="0" r="r" b="b"/>
              <a:pathLst>
                <a:path w="1" h="6">
                  <a:moveTo>
                    <a:pt x="0" y="0"/>
                  </a:moveTo>
                  <a:lnTo>
                    <a:pt x="0" y="0"/>
                  </a:lnTo>
                  <a:lnTo>
                    <a:pt x="1" y="6"/>
                  </a:lnTo>
                  <a:lnTo>
                    <a:pt x="1"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1" name="Freeform 240">
              <a:extLst>
                <a:ext uri="{FF2B5EF4-FFF2-40B4-BE49-F238E27FC236}">
                  <a16:creationId xmlns:a16="http://schemas.microsoft.com/office/drawing/2014/main" id="{9AC1D018-B9C0-7EA6-D2D4-081B74E36190}"/>
                </a:ext>
              </a:extLst>
            </p:cNvPr>
            <p:cNvSpPr>
              <a:spLocks/>
            </p:cNvSpPr>
            <p:nvPr/>
          </p:nvSpPr>
          <p:spPr bwMode="auto">
            <a:xfrm>
              <a:off x="1408" y="2907"/>
              <a:ext cx="39" cy="33"/>
            </a:xfrm>
            <a:custGeom>
              <a:avLst/>
              <a:gdLst>
                <a:gd name="T0" fmla="*/ 15 w 101"/>
                <a:gd name="T1" fmla="*/ 12 h 85"/>
                <a:gd name="T2" fmla="*/ 15 w 101"/>
                <a:gd name="T3" fmla="*/ 12 h 85"/>
                <a:gd name="T4" fmla="*/ 13 w 101"/>
                <a:gd name="T5" fmla="*/ 11 h 85"/>
                <a:gd name="T6" fmla="*/ 7 w 101"/>
                <a:gd name="T7" fmla="*/ 12 h 85"/>
                <a:gd name="T8" fmla="*/ 2 w 101"/>
                <a:gd name="T9" fmla="*/ 9 h 85"/>
                <a:gd name="T10" fmla="*/ 0 w 101"/>
                <a:gd name="T11" fmla="*/ 3 h 85"/>
                <a:gd name="T12" fmla="*/ 18 w 101"/>
                <a:gd name="T13" fmla="*/ 0 h 85"/>
                <a:gd name="T14" fmla="*/ 24 w 101"/>
                <a:gd name="T15" fmla="*/ 5 h 85"/>
                <a:gd name="T16" fmla="*/ 22 w 101"/>
                <a:gd name="T17" fmla="*/ 11 h 85"/>
                <a:gd name="T18" fmla="*/ 28 w 101"/>
                <a:gd name="T19" fmla="*/ 13 h 85"/>
                <a:gd name="T20" fmla="*/ 40 w 101"/>
                <a:gd name="T21" fmla="*/ 12 h 85"/>
                <a:gd name="T22" fmla="*/ 46 w 101"/>
                <a:gd name="T23" fmla="*/ 15 h 85"/>
                <a:gd name="T24" fmla="*/ 52 w 101"/>
                <a:gd name="T25" fmla="*/ 19 h 85"/>
                <a:gd name="T26" fmla="*/ 57 w 101"/>
                <a:gd name="T27" fmla="*/ 25 h 85"/>
                <a:gd name="T28" fmla="*/ 61 w 101"/>
                <a:gd name="T29" fmla="*/ 31 h 85"/>
                <a:gd name="T30" fmla="*/ 66 w 101"/>
                <a:gd name="T31" fmla="*/ 33 h 85"/>
                <a:gd name="T32" fmla="*/ 72 w 101"/>
                <a:gd name="T33" fmla="*/ 37 h 85"/>
                <a:gd name="T34" fmla="*/ 66 w 101"/>
                <a:gd name="T35" fmla="*/ 36 h 85"/>
                <a:gd name="T36" fmla="*/ 60 w 101"/>
                <a:gd name="T37" fmla="*/ 38 h 85"/>
                <a:gd name="T38" fmla="*/ 60 w 101"/>
                <a:gd name="T39" fmla="*/ 44 h 85"/>
                <a:gd name="T40" fmla="*/ 66 w 101"/>
                <a:gd name="T41" fmla="*/ 38 h 85"/>
                <a:gd name="T42" fmla="*/ 69 w 101"/>
                <a:gd name="T43" fmla="*/ 45 h 85"/>
                <a:gd name="T44" fmla="*/ 75 w 101"/>
                <a:gd name="T45" fmla="*/ 43 h 85"/>
                <a:gd name="T46" fmla="*/ 81 w 101"/>
                <a:gd name="T47" fmla="*/ 47 h 85"/>
                <a:gd name="T48" fmla="*/ 83 w 101"/>
                <a:gd name="T49" fmla="*/ 52 h 85"/>
                <a:gd name="T50" fmla="*/ 89 w 101"/>
                <a:gd name="T51" fmla="*/ 50 h 85"/>
                <a:gd name="T52" fmla="*/ 90 w 101"/>
                <a:gd name="T53" fmla="*/ 55 h 85"/>
                <a:gd name="T54" fmla="*/ 87 w 101"/>
                <a:gd name="T55" fmla="*/ 61 h 85"/>
                <a:gd name="T56" fmla="*/ 90 w 101"/>
                <a:gd name="T57" fmla="*/ 68 h 85"/>
                <a:gd name="T58" fmla="*/ 94 w 101"/>
                <a:gd name="T59" fmla="*/ 61 h 85"/>
                <a:gd name="T60" fmla="*/ 100 w 101"/>
                <a:gd name="T61" fmla="*/ 73 h 85"/>
                <a:gd name="T62" fmla="*/ 101 w 101"/>
                <a:gd name="T63" fmla="*/ 79 h 85"/>
                <a:gd name="T64" fmla="*/ 97 w 101"/>
                <a:gd name="T65" fmla="*/ 85 h 85"/>
                <a:gd name="T66" fmla="*/ 91 w 101"/>
                <a:gd name="T67" fmla="*/ 85 h 85"/>
                <a:gd name="T68" fmla="*/ 91 w 101"/>
                <a:gd name="T69" fmla="*/ 79 h 85"/>
                <a:gd name="T70" fmla="*/ 79 w 101"/>
                <a:gd name="T71" fmla="*/ 73 h 85"/>
                <a:gd name="T72" fmla="*/ 73 w 101"/>
                <a:gd name="T73" fmla="*/ 75 h 85"/>
                <a:gd name="T74" fmla="*/ 75 w 101"/>
                <a:gd name="T75" fmla="*/ 69 h 85"/>
                <a:gd name="T76" fmla="*/ 68 w 101"/>
                <a:gd name="T77" fmla="*/ 64 h 85"/>
                <a:gd name="T78" fmla="*/ 64 w 101"/>
                <a:gd name="T79" fmla="*/ 58 h 85"/>
                <a:gd name="T80" fmla="*/ 62 w 101"/>
                <a:gd name="T81" fmla="*/ 65 h 85"/>
                <a:gd name="T82" fmla="*/ 56 w 101"/>
                <a:gd name="T83" fmla="*/ 61 h 85"/>
                <a:gd name="T84" fmla="*/ 51 w 101"/>
                <a:gd name="T85" fmla="*/ 66 h 85"/>
                <a:gd name="T86" fmla="*/ 54 w 101"/>
                <a:gd name="T87" fmla="*/ 61 h 85"/>
                <a:gd name="T88" fmla="*/ 48 w 101"/>
                <a:gd name="T89" fmla="*/ 63 h 85"/>
                <a:gd name="T90" fmla="*/ 42 w 101"/>
                <a:gd name="T91" fmla="*/ 64 h 85"/>
                <a:gd name="T92" fmla="*/ 40 w 101"/>
                <a:gd name="T93" fmla="*/ 58 h 85"/>
                <a:gd name="T94" fmla="*/ 46 w 101"/>
                <a:gd name="T95" fmla="*/ 57 h 85"/>
                <a:gd name="T96" fmla="*/ 52 w 101"/>
                <a:gd name="T97" fmla="*/ 55 h 85"/>
                <a:gd name="T98" fmla="*/ 40 w 101"/>
                <a:gd name="T99" fmla="*/ 47 h 85"/>
                <a:gd name="T100" fmla="*/ 39 w 101"/>
                <a:gd name="T101" fmla="*/ 41 h 85"/>
                <a:gd name="T102" fmla="*/ 33 w 101"/>
                <a:gd name="T103" fmla="*/ 47 h 85"/>
                <a:gd name="T104" fmla="*/ 28 w 101"/>
                <a:gd name="T105" fmla="*/ 46 h 85"/>
                <a:gd name="T106" fmla="*/ 27 w 101"/>
                <a:gd name="T107" fmla="*/ 40 h 85"/>
                <a:gd name="T108" fmla="*/ 29 w 101"/>
                <a:gd name="T109" fmla="*/ 34 h 85"/>
                <a:gd name="T110" fmla="*/ 28 w 101"/>
                <a:gd name="T111" fmla="*/ 28 h 85"/>
                <a:gd name="T112" fmla="*/ 24 w 101"/>
                <a:gd name="T113" fmla="*/ 22 h 85"/>
                <a:gd name="T114" fmla="*/ 19 w 101"/>
                <a:gd name="T115" fmla="*/ 16 h 85"/>
                <a:gd name="T116" fmla="*/ 18 w 101"/>
                <a:gd name="T117" fmla="*/ 14 h 85"/>
                <a:gd name="T118" fmla="*/ 17 w 101"/>
                <a:gd name="T119" fmla="*/ 12 h 85"/>
                <a:gd name="T120" fmla="*/ 17 w 101"/>
                <a:gd name="T121" fmla="*/ 11 h 85"/>
                <a:gd name="T122" fmla="*/ 15 w 101"/>
                <a:gd name="T123" fmla="*/ 1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1" h="85">
                  <a:moveTo>
                    <a:pt x="15" y="12"/>
                  </a:moveTo>
                  <a:lnTo>
                    <a:pt x="15" y="12"/>
                  </a:lnTo>
                  <a:lnTo>
                    <a:pt x="13" y="11"/>
                  </a:lnTo>
                  <a:lnTo>
                    <a:pt x="7" y="12"/>
                  </a:lnTo>
                  <a:lnTo>
                    <a:pt x="2" y="9"/>
                  </a:lnTo>
                  <a:lnTo>
                    <a:pt x="0" y="3"/>
                  </a:lnTo>
                  <a:lnTo>
                    <a:pt x="18" y="0"/>
                  </a:lnTo>
                  <a:lnTo>
                    <a:pt x="24" y="5"/>
                  </a:lnTo>
                  <a:lnTo>
                    <a:pt x="22" y="11"/>
                  </a:lnTo>
                  <a:lnTo>
                    <a:pt x="28" y="13"/>
                  </a:lnTo>
                  <a:lnTo>
                    <a:pt x="40" y="12"/>
                  </a:lnTo>
                  <a:lnTo>
                    <a:pt x="46" y="15"/>
                  </a:lnTo>
                  <a:lnTo>
                    <a:pt x="52" y="19"/>
                  </a:lnTo>
                  <a:lnTo>
                    <a:pt x="57" y="25"/>
                  </a:lnTo>
                  <a:lnTo>
                    <a:pt x="61" y="31"/>
                  </a:lnTo>
                  <a:lnTo>
                    <a:pt x="66" y="33"/>
                  </a:lnTo>
                  <a:lnTo>
                    <a:pt x="72" y="37"/>
                  </a:lnTo>
                  <a:lnTo>
                    <a:pt x="66" y="36"/>
                  </a:lnTo>
                  <a:lnTo>
                    <a:pt x="60" y="38"/>
                  </a:lnTo>
                  <a:lnTo>
                    <a:pt x="60" y="44"/>
                  </a:lnTo>
                  <a:lnTo>
                    <a:pt x="66" y="38"/>
                  </a:lnTo>
                  <a:lnTo>
                    <a:pt x="69" y="45"/>
                  </a:lnTo>
                  <a:lnTo>
                    <a:pt x="75" y="43"/>
                  </a:lnTo>
                  <a:lnTo>
                    <a:pt x="81" y="47"/>
                  </a:lnTo>
                  <a:lnTo>
                    <a:pt x="83" y="52"/>
                  </a:lnTo>
                  <a:lnTo>
                    <a:pt x="89" y="50"/>
                  </a:lnTo>
                  <a:lnTo>
                    <a:pt x="90" y="55"/>
                  </a:lnTo>
                  <a:lnTo>
                    <a:pt x="87" y="61"/>
                  </a:lnTo>
                  <a:lnTo>
                    <a:pt x="90" y="68"/>
                  </a:lnTo>
                  <a:lnTo>
                    <a:pt x="94" y="61"/>
                  </a:lnTo>
                  <a:lnTo>
                    <a:pt x="100" y="73"/>
                  </a:lnTo>
                  <a:lnTo>
                    <a:pt x="101" y="79"/>
                  </a:lnTo>
                  <a:lnTo>
                    <a:pt x="97" y="85"/>
                  </a:lnTo>
                  <a:lnTo>
                    <a:pt x="91" y="85"/>
                  </a:lnTo>
                  <a:lnTo>
                    <a:pt x="91" y="79"/>
                  </a:lnTo>
                  <a:lnTo>
                    <a:pt x="79" y="73"/>
                  </a:lnTo>
                  <a:lnTo>
                    <a:pt x="73" y="75"/>
                  </a:lnTo>
                  <a:lnTo>
                    <a:pt x="75" y="69"/>
                  </a:lnTo>
                  <a:lnTo>
                    <a:pt x="68" y="64"/>
                  </a:lnTo>
                  <a:lnTo>
                    <a:pt x="64" y="58"/>
                  </a:lnTo>
                  <a:lnTo>
                    <a:pt x="62" y="65"/>
                  </a:lnTo>
                  <a:lnTo>
                    <a:pt x="56" y="61"/>
                  </a:lnTo>
                  <a:lnTo>
                    <a:pt x="51" y="66"/>
                  </a:lnTo>
                  <a:lnTo>
                    <a:pt x="54" y="61"/>
                  </a:lnTo>
                  <a:lnTo>
                    <a:pt x="48" y="63"/>
                  </a:lnTo>
                  <a:lnTo>
                    <a:pt x="42" y="64"/>
                  </a:lnTo>
                  <a:lnTo>
                    <a:pt x="40" y="58"/>
                  </a:lnTo>
                  <a:lnTo>
                    <a:pt x="46" y="57"/>
                  </a:lnTo>
                  <a:lnTo>
                    <a:pt x="52" y="55"/>
                  </a:lnTo>
                  <a:lnTo>
                    <a:pt x="40" y="47"/>
                  </a:lnTo>
                  <a:lnTo>
                    <a:pt x="39" y="41"/>
                  </a:lnTo>
                  <a:lnTo>
                    <a:pt x="33" y="47"/>
                  </a:lnTo>
                  <a:lnTo>
                    <a:pt x="28" y="46"/>
                  </a:lnTo>
                  <a:lnTo>
                    <a:pt x="27" y="40"/>
                  </a:lnTo>
                  <a:lnTo>
                    <a:pt x="29" y="34"/>
                  </a:lnTo>
                  <a:lnTo>
                    <a:pt x="28" y="28"/>
                  </a:lnTo>
                  <a:lnTo>
                    <a:pt x="24" y="22"/>
                  </a:lnTo>
                  <a:lnTo>
                    <a:pt x="19" y="16"/>
                  </a:lnTo>
                  <a:lnTo>
                    <a:pt x="18" y="14"/>
                  </a:lnTo>
                  <a:lnTo>
                    <a:pt x="17" y="12"/>
                  </a:lnTo>
                  <a:lnTo>
                    <a:pt x="17" y="11"/>
                  </a:lnTo>
                  <a:lnTo>
                    <a:pt x="15" y="1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2" name="Freeform 241">
              <a:extLst>
                <a:ext uri="{FF2B5EF4-FFF2-40B4-BE49-F238E27FC236}">
                  <a16:creationId xmlns:a16="http://schemas.microsoft.com/office/drawing/2014/main" id="{AE1C02C7-A546-DB2E-AF44-FDFC0965316E}"/>
                </a:ext>
              </a:extLst>
            </p:cNvPr>
            <p:cNvSpPr>
              <a:spLocks/>
            </p:cNvSpPr>
            <p:nvPr/>
          </p:nvSpPr>
          <p:spPr bwMode="auto">
            <a:xfrm>
              <a:off x="1415" y="2929"/>
              <a:ext cx="2" cy="2"/>
            </a:xfrm>
            <a:custGeom>
              <a:avLst/>
              <a:gdLst>
                <a:gd name="T0" fmla="*/ 5 w 6"/>
                <a:gd name="T1" fmla="*/ 6 h 6"/>
                <a:gd name="T2" fmla="*/ 5 w 6"/>
                <a:gd name="T3" fmla="*/ 6 h 6"/>
                <a:gd name="T4" fmla="*/ 6 w 6"/>
                <a:gd name="T5" fmla="*/ 1 h 6"/>
                <a:gd name="T6" fmla="*/ 0 w 6"/>
                <a:gd name="T7" fmla="*/ 0 h 6"/>
                <a:gd name="T8" fmla="*/ 5 w 6"/>
                <a:gd name="T9" fmla="*/ 6 h 6"/>
              </a:gdLst>
              <a:ahLst/>
              <a:cxnLst>
                <a:cxn ang="0">
                  <a:pos x="T0" y="T1"/>
                </a:cxn>
                <a:cxn ang="0">
                  <a:pos x="T2" y="T3"/>
                </a:cxn>
                <a:cxn ang="0">
                  <a:pos x="T4" y="T5"/>
                </a:cxn>
                <a:cxn ang="0">
                  <a:pos x="T6" y="T7"/>
                </a:cxn>
                <a:cxn ang="0">
                  <a:pos x="T8" y="T9"/>
                </a:cxn>
              </a:cxnLst>
              <a:rect l="0" t="0" r="r" b="b"/>
              <a:pathLst>
                <a:path w="6" h="6">
                  <a:moveTo>
                    <a:pt x="5" y="6"/>
                  </a:moveTo>
                  <a:lnTo>
                    <a:pt x="5" y="6"/>
                  </a:lnTo>
                  <a:lnTo>
                    <a:pt x="6" y="1"/>
                  </a:lnTo>
                  <a:lnTo>
                    <a:pt x="0" y="0"/>
                  </a:lnTo>
                  <a:lnTo>
                    <a:pt x="5"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3" name="Freeform 242">
              <a:extLst>
                <a:ext uri="{FF2B5EF4-FFF2-40B4-BE49-F238E27FC236}">
                  <a16:creationId xmlns:a16="http://schemas.microsoft.com/office/drawing/2014/main" id="{DDC057CA-F489-1558-CC91-AEACF4FDE231}"/>
                </a:ext>
              </a:extLst>
            </p:cNvPr>
            <p:cNvSpPr>
              <a:spLocks/>
            </p:cNvSpPr>
            <p:nvPr/>
          </p:nvSpPr>
          <p:spPr bwMode="auto">
            <a:xfrm>
              <a:off x="1414" y="2920"/>
              <a:ext cx="4" cy="4"/>
            </a:xfrm>
            <a:custGeom>
              <a:avLst/>
              <a:gdLst>
                <a:gd name="T0" fmla="*/ 7 w 11"/>
                <a:gd name="T1" fmla="*/ 3 h 11"/>
                <a:gd name="T2" fmla="*/ 7 w 11"/>
                <a:gd name="T3" fmla="*/ 3 h 11"/>
                <a:gd name="T4" fmla="*/ 1 w 11"/>
                <a:gd name="T5" fmla="*/ 3 h 11"/>
                <a:gd name="T6" fmla="*/ 0 w 11"/>
                <a:gd name="T7" fmla="*/ 9 h 11"/>
                <a:gd name="T8" fmla="*/ 6 w 11"/>
                <a:gd name="T9" fmla="*/ 11 h 11"/>
                <a:gd name="T10" fmla="*/ 5 w 11"/>
                <a:gd name="T11" fmla="*/ 5 h 11"/>
                <a:gd name="T12" fmla="*/ 11 w 11"/>
                <a:gd name="T13" fmla="*/ 0 h 11"/>
                <a:gd name="T14" fmla="*/ 7 w 11"/>
                <a:gd name="T15" fmla="*/ 3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7" y="3"/>
                  </a:moveTo>
                  <a:lnTo>
                    <a:pt x="7" y="3"/>
                  </a:lnTo>
                  <a:lnTo>
                    <a:pt x="1" y="3"/>
                  </a:lnTo>
                  <a:lnTo>
                    <a:pt x="0" y="9"/>
                  </a:lnTo>
                  <a:lnTo>
                    <a:pt x="6" y="11"/>
                  </a:lnTo>
                  <a:lnTo>
                    <a:pt x="5" y="5"/>
                  </a:lnTo>
                  <a:lnTo>
                    <a:pt x="11" y="0"/>
                  </a:lnTo>
                  <a:lnTo>
                    <a:pt x="7"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4" name="Freeform 243">
              <a:extLst>
                <a:ext uri="{FF2B5EF4-FFF2-40B4-BE49-F238E27FC236}">
                  <a16:creationId xmlns:a16="http://schemas.microsoft.com/office/drawing/2014/main" id="{239D996A-761D-B4A0-36EF-C0120C72E24E}"/>
                </a:ext>
              </a:extLst>
            </p:cNvPr>
            <p:cNvSpPr>
              <a:spLocks/>
            </p:cNvSpPr>
            <p:nvPr/>
          </p:nvSpPr>
          <p:spPr bwMode="auto">
            <a:xfrm>
              <a:off x="1418" y="2928"/>
              <a:ext cx="1" cy="2"/>
            </a:xfrm>
            <a:custGeom>
              <a:avLst/>
              <a:gdLst>
                <a:gd name="T0" fmla="*/ 0 w 3"/>
                <a:gd name="T1" fmla="*/ 0 h 6"/>
                <a:gd name="T2" fmla="*/ 0 w 3"/>
                <a:gd name="T3" fmla="*/ 0 h 6"/>
                <a:gd name="T4" fmla="*/ 3 w 3"/>
                <a:gd name="T5" fmla="*/ 6 h 6"/>
                <a:gd name="T6" fmla="*/ 1 w 3"/>
                <a:gd name="T7" fmla="*/ 0 h 6"/>
                <a:gd name="T8" fmla="*/ 0 w 3"/>
                <a:gd name="T9" fmla="*/ 0 h 6"/>
              </a:gdLst>
              <a:ahLst/>
              <a:cxnLst>
                <a:cxn ang="0">
                  <a:pos x="T0" y="T1"/>
                </a:cxn>
                <a:cxn ang="0">
                  <a:pos x="T2" y="T3"/>
                </a:cxn>
                <a:cxn ang="0">
                  <a:pos x="T4" y="T5"/>
                </a:cxn>
                <a:cxn ang="0">
                  <a:pos x="T6" y="T7"/>
                </a:cxn>
                <a:cxn ang="0">
                  <a:pos x="T8" y="T9"/>
                </a:cxn>
              </a:cxnLst>
              <a:rect l="0" t="0" r="r" b="b"/>
              <a:pathLst>
                <a:path w="3" h="6">
                  <a:moveTo>
                    <a:pt x="0" y="0"/>
                  </a:moveTo>
                  <a:lnTo>
                    <a:pt x="0" y="0"/>
                  </a:lnTo>
                  <a:lnTo>
                    <a:pt x="3" y="6"/>
                  </a:lnTo>
                  <a:lnTo>
                    <a:pt x="1"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5" name="Freeform 244">
              <a:extLst>
                <a:ext uri="{FF2B5EF4-FFF2-40B4-BE49-F238E27FC236}">
                  <a16:creationId xmlns:a16="http://schemas.microsoft.com/office/drawing/2014/main" id="{5B577499-CE27-DA3F-F1C0-FACA9F9E8CFD}"/>
                </a:ext>
              </a:extLst>
            </p:cNvPr>
            <p:cNvSpPr>
              <a:spLocks/>
            </p:cNvSpPr>
            <p:nvPr/>
          </p:nvSpPr>
          <p:spPr bwMode="auto">
            <a:xfrm>
              <a:off x="1417" y="2918"/>
              <a:ext cx="2" cy="2"/>
            </a:xfrm>
            <a:custGeom>
              <a:avLst/>
              <a:gdLst>
                <a:gd name="T0" fmla="*/ 0 w 6"/>
                <a:gd name="T1" fmla="*/ 1 h 6"/>
                <a:gd name="T2" fmla="*/ 0 w 6"/>
                <a:gd name="T3" fmla="*/ 1 h 6"/>
                <a:gd name="T4" fmla="*/ 6 w 6"/>
                <a:gd name="T5" fmla="*/ 6 h 6"/>
                <a:gd name="T6" fmla="*/ 4 w 6"/>
                <a:gd name="T7" fmla="*/ 0 h 6"/>
                <a:gd name="T8" fmla="*/ 0 w 6"/>
                <a:gd name="T9" fmla="*/ 1 h 6"/>
              </a:gdLst>
              <a:ahLst/>
              <a:cxnLst>
                <a:cxn ang="0">
                  <a:pos x="T0" y="T1"/>
                </a:cxn>
                <a:cxn ang="0">
                  <a:pos x="T2" y="T3"/>
                </a:cxn>
                <a:cxn ang="0">
                  <a:pos x="T4" y="T5"/>
                </a:cxn>
                <a:cxn ang="0">
                  <a:pos x="T6" y="T7"/>
                </a:cxn>
                <a:cxn ang="0">
                  <a:pos x="T8" y="T9"/>
                </a:cxn>
              </a:cxnLst>
              <a:rect l="0" t="0" r="r" b="b"/>
              <a:pathLst>
                <a:path w="6" h="6">
                  <a:moveTo>
                    <a:pt x="0" y="1"/>
                  </a:moveTo>
                  <a:lnTo>
                    <a:pt x="0" y="1"/>
                  </a:lnTo>
                  <a:lnTo>
                    <a:pt x="6" y="6"/>
                  </a:lnTo>
                  <a:lnTo>
                    <a:pt x="4" y="0"/>
                  </a:lnTo>
                  <a:lnTo>
                    <a:pt x="0" y="1"/>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6" name="Freeform 245">
              <a:extLst>
                <a:ext uri="{FF2B5EF4-FFF2-40B4-BE49-F238E27FC236}">
                  <a16:creationId xmlns:a16="http://schemas.microsoft.com/office/drawing/2014/main" id="{59EAFC50-240B-7C77-DFBA-D645921F665E}"/>
                </a:ext>
              </a:extLst>
            </p:cNvPr>
            <p:cNvSpPr>
              <a:spLocks/>
            </p:cNvSpPr>
            <p:nvPr/>
          </p:nvSpPr>
          <p:spPr bwMode="auto">
            <a:xfrm>
              <a:off x="1416" y="2901"/>
              <a:ext cx="5" cy="6"/>
            </a:xfrm>
            <a:custGeom>
              <a:avLst/>
              <a:gdLst>
                <a:gd name="T0" fmla="*/ 9 w 15"/>
                <a:gd name="T1" fmla="*/ 0 h 15"/>
                <a:gd name="T2" fmla="*/ 9 w 15"/>
                <a:gd name="T3" fmla="*/ 0 h 15"/>
                <a:gd name="T4" fmla="*/ 14 w 15"/>
                <a:gd name="T5" fmla="*/ 6 h 15"/>
                <a:gd name="T6" fmla="*/ 15 w 15"/>
                <a:gd name="T7" fmla="*/ 11 h 15"/>
                <a:gd name="T8" fmla="*/ 9 w 15"/>
                <a:gd name="T9" fmla="*/ 15 h 15"/>
                <a:gd name="T10" fmla="*/ 3 w 15"/>
                <a:gd name="T11" fmla="*/ 13 h 15"/>
                <a:gd name="T12" fmla="*/ 0 w 15"/>
                <a:gd name="T13" fmla="*/ 7 h 15"/>
                <a:gd name="T14" fmla="*/ 9 w 15"/>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9" y="0"/>
                  </a:moveTo>
                  <a:lnTo>
                    <a:pt x="9" y="0"/>
                  </a:lnTo>
                  <a:lnTo>
                    <a:pt x="14" y="6"/>
                  </a:lnTo>
                  <a:lnTo>
                    <a:pt x="15" y="11"/>
                  </a:lnTo>
                  <a:lnTo>
                    <a:pt x="9" y="15"/>
                  </a:lnTo>
                  <a:lnTo>
                    <a:pt x="3" y="13"/>
                  </a:lnTo>
                  <a:lnTo>
                    <a:pt x="0" y="7"/>
                  </a:lnTo>
                  <a:lnTo>
                    <a:pt x="9"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7" name="Freeform 246">
              <a:extLst>
                <a:ext uri="{FF2B5EF4-FFF2-40B4-BE49-F238E27FC236}">
                  <a16:creationId xmlns:a16="http://schemas.microsoft.com/office/drawing/2014/main" id="{3F3D696F-805E-7806-9168-56C0768E2B24}"/>
                </a:ext>
              </a:extLst>
            </p:cNvPr>
            <p:cNvSpPr>
              <a:spLocks/>
            </p:cNvSpPr>
            <p:nvPr/>
          </p:nvSpPr>
          <p:spPr bwMode="auto">
            <a:xfrm>
              <a:off x="1418" y="2931"/>
              <a:ext cx="2" cy="4"/>
            </a:xfrm>
            <a:custGeom>
              <a:avLst/>
              <a:gdLst>
                <a:gd name="T0" fmla="*/ 2 w 5"/>
                <a:gd name="T1" fmla="*/ 0 h 12"/>
                <a:gd name="T2" fmla="*/ 2 w 5"/>
                <a:gd name="T3" fmla="*/ 0 h 12"/>
                <a:gd name="T4" fmla="*/ 0 w 5"/>
                <a:gd name="T5" fmla="*/ 6 h 12"/>
                <a:gd name="T6" fmla="*/ 4 w 5"/>
                <a:gd name="T7" fmla="*/ 12 h 12"/>
                <a:gd name="T8" fmla="*/ 2 w 5"/>
                <a:gd name="T9" fmla="*/ 6 h 12"/>
                <a:gd name="T10" fmla="*/ 5 w 5"/>
                <a:gd name="T11" fmla="*/ 0 h 12"/>
                <a:gd name="T12" fmla="*/ 2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2" y="0"/>
                  </a:moveTo>
                  <a:lnTo>
                    <a:pt x="2" y="0"/>
                  </a:lnTo>
                  <a:lnTo>
                    <a:pt x="0" y="6"/>
                  </a:lnTo>
                  <a:lnTo>
                    <a:pt x="4" y="12"/>
                  </a:lnTo>
                  <a:lnTo>
                    <a:pt x="2" y="6"/>
                  </a:lnTo>
                  <a:lnTo>
                    <a:pt x="5" y="0"/>
                  </a:lnTo>
                  <a:lnTo>
                    <a:pt x="2"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8" name="Freeform 247">
              <a:extLst>
                <a:ext uri="{FF2B5EF4-FFF2-40B4-BE49-F238E27FC236}">
                  <a16:creationId xmlns:a16="http://schemas.microsoft.com/office/drawing/2014/main" id="{8957B586-A13D-E9B9-9202-938934B2882D}"/>
                </a:ext>
              </a:extLst>
            </p:cNvPr>
            <p:cNvSpPr>
              <a:spLocks/>
            </p:cNvSpPr>
            <p:nvPr/>
          </p:nvSpPr>
          <p:spPr bwMode="auto">
            <a:xfrm>
              <a:off x="1419" y="2927"/>
              <a:ext cx="2" cy="2"/>
            </a:xfrm>
            <a:custGeom>
              <a:avLst/>
              <a:gdLst>
                <a:gd name="T0" fmla="*/ 0 w 4"/>
                <a:gd name="T1" fmla="*/ 0 h 6"/>
                <a:gd name="T2" fmla="*/ 0 w 4"/>
                <a:gd name="T3" fmla="*/ 0 h 6"/>
                <a:gd name="T4" fmla="*/ 4 w 4"/>
                <a:gd name="T5" fmla="*/ 6 h 6"/>
                <a:gd name="T6" fmla="*/ 4 w 4"/>
                <a:gd name="T7" fmla="*/ 0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4" y="6"/>
                  </a:lnTo>
                  <a:lnTo>
                    <a:pt x="4" y="0"/>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49" name="Freeform 248">
              <a:extLst>
                <a:ext uri="{FF2B5EF4-FFF2-40B4-BE49-F238E27FC236}">
                  <a16:creationId xmlns:a16="http://schemas.microsoft.com/office/drawing/2014/main" id="{1E350EDB-4385-EC0C-D8C0-7C7D95B4958B}"/>
                </a:ext>
              </a:extLst>
            </p:cNvPr>
            <p:cNvSpPr>
              <a:spLocks/>
            </p:cNvSpPr>
            <p:nvPr/>
          </p:nvSpPr>
          <p:spPr bwMode="auto">
            <a:xfrm>
              <a:off x="1421" y="2932"/>
              <a:ext cx="4" cy="3"/>
            </a:xfrm>
            <a:custGeom>
              <a:avLst/>
              <a:gdLst>
                <a:gd name="T0" fmla="*/ 0 w 9"/>
                <a:gd name="T1" fmla="*/ 5 h 10"/>
                <a:gd name="T2" fmla="*/ 0 w 9"/>
                <a:gd name="T3" fmla="*/ 5 h 10"/>
                <a:gd name="T4" fmla="*/ 3 w 9"/>
                <a:gd name="T5" fmla="*/ 10 h 10"/>
                <a:gd name="T6" fmla="*/ 9 w 9"/>
                <a:gd name="T7" fmla="*/ 6 h 10"/>
                <a:gd name="T8" fmla="*/ 4 w 9"/>
                <a:gd name="T9" fmla="*/ 0 h 10"/>
                <a:gd name="T10" fmla="*/ 0 w 9"/>
                <a:gd name="T11" fmla="*/ 5 h 10"/>
              </a:gdLst>
              <a:ahLst/>
              <a:cxnLst>
                <a:cxn ang="0">
                  <a:pos x="T0" y="T1"/>
                </a:cxn>
                <a:cxn ang="0">
                  <a:pos x="T2" y="T3"/>
                </a:cxn>
                <a:cxn ang="0">
                  <a:pos x="T4" y="T5"/>
                </a:cxn>
                <a:cxn ang="0">
                  <a:pos x="T6" y="T7"/>
                </a:cxn>
                <a:cxn ang="0">
                  <a:pos x="T8" y="T9"/>
                </a:cxn>
                <a:cxn ang="0">
                  <a:pos x="T10" y="T11"/>
                </a:cxn>
              </a:cxnLst>
              <a:rect l="0" t="0" r="r" b="b"/>
              <a:pathLst>
                <a:path w="9" h="10">
                  <a:moveTo>
                    <a:pt x="0" y="5"/>
                  </a:moveTo>
                  <a:lnTo>
                    <a:pt x="0" y="5"/>
                  </a:lnTo>
                  <a:lnTo>
                    <a:pt x="3" y="10"/>
                  </a:lnTo>
                  <a:lnTo>
                    <a:pt x="9" y="6"/>
                  </a:lnTo>
                  <a:lnTo>
                    <a:pt x="4" y="0"/>
                  </a:lnTo>
                  <a:lnTo>
                    <a:pt x="0"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0" name="Freeform 249">
              <a:extLst>
                <a:ext uri="{FF2B5EF4-FFF2-40B4-BE49-F238E27FC236}">
                  <a16:creationId xmlns:a16="http://schemas.microsoft.com/office/drawing/2014/main" id="{40CBA4E6-181B-B9A8-36CA-4D9FB7F479BF}"/>
                </a:ext>
              </a:extLst>
            </p:cNvPr>
            <p:cNvSpPr>
              <a:spLocks/>
            </p:cNvSpPr>
            <p:nvPr/>
          </p:nvSpPr>
          <p:spPr bwMode="auto">
            <a:xfrm>
              <a:off x="1424" y="2898"/>
              <a:ext cx="8" cy="7"/>
            </a:xfrm>
            <a:custGeom>
              <a:avLst/>
              <a:gdLst>
                <a:gd name="T0" fmla="*/ 0 w 21"/>
                <a:gd name="T1" fmla="*/ 0 h 18"/>
                <a:gd name="T2" fmla="*/ 0 w 21"/>
                <a:gd name="T3" fmla="*/ 0 h 18"/>
                <a:gd name="T4" fmla="*/ 18 w 21"/>
                <a:gd name="T5" fmla="*/ 6 h 18"/>
                <a:gd name="T6" fmla="*/ 21 w 21"/>
                <a:gd name="T7" fmla="*/ 12 h 18"/>
                <a:gd name="T8" fmla="*/ 21 w 21"/>
                <a:gd name="T9" fmla="*/ 18 h 18"/>
                <a:gd name="T10" fmla="*/ 15 w 21"/>
                <a:gd name="T11" fmla="*/ 16 h 18"/>
                <a:gd name="T12" fmla="*/ 8 w 21"/>
                <a:gd name="T13" fmla="*/ 15 h 18"/>
                <a:gd name="T14" fmla="*/ 0 w 21"/>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8">
                  <a:moveTo>
                    <a:pt x="0" y="0"/>
                  </a:moveTo>
                  <a:lnTo>
                    <a:pt x="0" y="0"/>
                  </a:lnTo>
                  <a:lnTo>
                    <a:pt x="18" y="6"/>
                  </a:lnTo>
                  <a:lnTo>
                    <a:pt x="21" y="12"/>
                  </a:lnTo>
                  <a:lnTo>
                    <a:pt x="21" y="18"/>
                  </a:lnTo>
                  <a:lnTo>
                    <a:pt x="15" y="16"/>
                  </a:lnTo>
                  <a:lnTo>
                    <a:pt x="8" y="15"/>
                  </a:lnTo>
                  <a:lnTo>
                    <a:pt x="0"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1" name="Freeform 250">
              <a:extLst>
                <a:ext uri="{FF2B5EF4-FFF2-40B4-BE49-F238E27FC236}">
                  <a16:creationId xmlns:a16="http://schemas.microsoft.com/office/drawing/2014/main" id="{C78FE8DF-8B19-B7C8-7327-084B12B5FE73}"/>
                </a:ext>
              </a:extLst>
            </p:cNvPr>
            <p:cNvSpPr>
              <a:spLocks/>
            </p:cNvSpPr>
            <p:nvPr/>
          </p:nvSpPr>
          <p:spPr bwMode="auto">
            <a:xfrm>
              <a:off x="1422" y="2902"/>
              <a:ext cx="11" cy="10"/>
            </a:xfrm>
            <a:custGeom>
              <a:avLst/>
              <a:gdLst>
                <a:gd name="T0" fmla="*/ 7 w 27"/>
                <a:gd name="T1" fmla="*/ 0 h 25"/>
                <a:gd name="T2" fmla="*/ 7 w 27"/>
                <a:gd name="T3" fmla="*/ 0 h 25"/>
                <a:gd name="T4" fmla="*/ 9 w 27"/>
                <a:gd name="T5" fmla="*/ 6 h 25"/>
                <a:gd name="T6" fmla="*/ 21 w 27"/>
                <a:gd name="T7" fmla="*/ 8 h 25"/>
                <a:gd name="T8" fmla="*/ 22 w 27"/>
                <a:gd name="T9" fmla="*/ 14 h 25"/>
                <a:gd name="T10" fmla="*/ 27 w 27"/>
                <a:gd name="T11" fmla="*/ 21 h 25"/>
                <a:gd name="T12" fmla="*/ 21 w 27"/>
                <a:gd name="T13" fmla="*/ 25 h 25"/>
                <a:gd name="T14" fmla="*/ 10 w 27"/>
                <a:gd name="T15" fmla="*/ 19 h 25"/>
                <a:gd name="T16" fmla="*/ 4 w 27"/>
                <a:gd name="T17" fmla="*/ 19 h 25"/>
                <a:gd name="T18" fmla="*/ 0 w 27"/>
                <a:gd name="T19" fmla="*/ 14 h 25"/>
                <a:gd name="T20" fmla="*/ 2 w 27"/>
                <a:gd name="T21" fmla="*/ 8 h 25"/>
                <a:gd name="T22" fmla="*/ 1 w 27"/>
                <a:gd name="T23" fmla="*/ 2 h 25"/>
                <a:gd name="T24" fmla="*/ 7 w 27"/>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25">
                  <a:moveTo>
                    <a:pt x="7" y="0"/>
                  </a:moveTo>
                  <a:lnTo>
                    <a:pt x="7" y="0"/>
                  </a:lnTo>
                  <a:lnTo>
                    <a:pt x="9" y="6"/>
                  </a:lnTo>
                  <a:lnTo>
                    <a:pt x="21" y="8"/>
                  </a:lnTo>
                  <a:lnTo>
                    <a:pt x="22" y="14"/>
                  </a:lnTo>
                  <a:lnTo>
                    <a:pt x="27" y="21"/>
                  </a:lnTo>
                  <a:lnTo>
                    <a:pt x="21" y="25"/>
                  </a:lnTo>
                  <a:lnTo>
                    <a:pt x="10" y="19"/>
                  </a:lnTo>
                  <a:lnTo>
                    <a:pt x="4" y="19"/>
                  </a:lnTo>
                  <a:lnTo>
                    <a:pt x="0" y="14"/>
                  </a:lnTo>
                  <a:lnTo>
                    <a:pt x="2" y="8"/>
                  </a:lnTo>
                  <a:lnTo>
                    <a:pt x="1" y="2"/>
                  </a:lnTo>
                  <a:lnTo>
                    <a:pt x="7"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2" name="Freeform 251">
              <a:extLst>
                <a:ext uri="{FF2B5EF4-FFF2-40B4-BE49-F238E27FC236}">
                  <a16:creationId xmlns:a16="http://schemas.microsoft.com/office/drawing/2014/main" id="{9646BE44-9372-B724-90D8-0974698733E9}"/>
                </a:ext>
              </a:extLst>
            </p:cNvPr>
            <p:cNvSpPr>
              <a:spLocks/>
            </p:cNvSpPr>
            <p:nvPr/>
          </p:nvSpPr>
          <p:spPr bwMode="auto">
            <a:xfrm>
              <a:off x="1426" y="2932"/>
              <a:ext cx="12" cy="12"/>
            </a:xfrm>
            <a:custGeom>
              <a:avLst/>
              <a:gdLst>
                <a:gd name="T0" fmla="*/ 1 w 31"/>
                <a:gd name="T1" fmla="*/ 0 h 30"/>
                <a:gd name="T2" fmla="*/ 1 w 31"/>
                <a:gd name="T3" fmla="*/ 0 h 30"/>
                <a:gd name="T4" fmla="*/ 5 w 31"/>
                <a:gd name="T5" fmla="*/ 6 h 30"/>
                <a:gd name="T6" fmla="*/ 11 w 31"/>
                <a:gd name="T7" fmla="*/ 9 h 30"/>
                <a:gd name="T8" fmla="*/ 15 w 31"/>
                <a:gd name="T9" fmla="*/ 16 h 30"/>
                <a:gd name="T10" fmla="*/ 27 w 31"/>
                <a:gd name="T11" fmla="*/ 23 h 30"/>
                <a:gd name="T12" fmla="*/ 31 w 31"/>
                <a:gd name="T13" fmla="*/ 29 h 30"/>
                <a:gd name="T14" fmla="*/ 24 w 31"/>
                <a:gd name="T15" fmla="*/ 30 h 30"/>
                <a:gd name="T16" fmla="*/ 7 w 31"/>
                <a:gd name="T17" fmla="*/ 18 h 30"/>
                <a:gd name="T18" fmla="*/ 2 w 31"/>
                <a:gd name="T19" fmla="*/ 12 h 30"/>
                <a:gd name="T20" fmla="*/ 0 w 31"/>
                <a:gd name="T21" fmla="*/ 1 h 30"/>
                <a:gd name="T22" fmla="*/ 1 w 31"/>
                <a:gd name="T2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0">
                  <a:moveTo>
                    <a:pt x="1" y="0"/>
                  </a:moveTo>
                  <a:lnTo>
                    <a:pt x="1" y="0"/>
                  </a:lnTo>
                  <a:lnTo>
                    <a:pt x="5" y="6"/>
                  </a:lnTo>
                  <a:lnTo>
                    <a:pt x="11" y="9"/>
                  </a:lnTo>
                  <a:lnTo>
                    <a:pt x="15" y="16"/>
                  </a:lnTo>
                  <a:lnTo>
                    <a:pt x="27" y="23"/>
                  </a:lnTo>
                  <a:lnTo>
                    <a:pt x="31" y="29"/>
                  </a:lnTo>
                  <a:lnTo>
                    <a:pt x="24" y="30"/>
                  </a:lnTo>
                  <a:lnTo>
                    <a:pt x="7" y="18"/>
                  </a:lnTo>
                  <a:lnTo>
                    <a:pt x="2" y="12"/>
                  </a:lnTo>
                  <a:lnTo>
                    <a:pt x="0" y="1"/>
                  </a:lnTo>
                  <a:lnTo>
                    <a:pt x="1" y="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3" name="Freeform 252">
              <a:extLst>
                <a:ext uri="{FF2B5EF4-FFF2-40B4-BE49-F238E27FC236}">
                  <a16:creationId xmlns:a16="http://schemas.microsoft.com/office/drawing/2014/main" id="{C1CBA148-717A-C349-664C-6618FEEC71D2}"/>
                </a:ext>
              </a:extLst>
            </p:cNvPr>
            <p:cNvSpPr>
              <a:spLocks/>
            </p:cNvSpPr>
            <p:nvPr/>
          </p:nvSpPr>
          <p:spPr bwMode="auto">
            <a:xfrm>
              <a:off x="1431" y="2932"/>
              <a:ext cx="3" cy="4"/>
            </a:xfrm>
            <a:custGeom>
              <a:avLst/>
              <a:gdLst>
                <a:gd name="T0" fmla="*/ 0 w 9"/>
                <a:gd name="T1" fmla="*/ 4 h 10"/>
                <a:gd name="T2" fmla="*/ 0 w 9"/>
                <a:gd name="T3" fmla="*/ 4 h 10"/>
                <a:gd name="T4" fmla="*/ 3 w 9"/>
                <a:gd name="T5" fmla="*/ 10 h 10"/>
                <a:gd name="T6" fmla="*/ 9 w 9"/>
                <a:gd name="T7" fmla="*/ 9 h 10"/>
                <a:gd name="T8" fmla="*/ 6 w 9"/>
                <a:gd name="T9" fmla="*/ 3 h 10"/>
                <a:gd name="T10" fmla="*/ 0 w 9"/>
                <a:gd name="T11" fmla="*/ 0 h 10"/>
                <a:gd name="T12" fmla="*/ 0 w 9"/>
                <a:gd name="T13" fmla="*/ 4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0" y="4"/>
                  </a:moveTo>
                  <a:lnTo>
                    <a:pt x="0" y="4"/>
                  </a:lnTo>
                  <a:lnTo>
                    <a:pt x="3" y="10"/>
                  </a:lnTo>
                  <a:lnTo>
                    <a:pt x="9" y="9"/>
                  </a:lnTo>
                  <a:lnTo>
                    <a:pt x="6" y="3"/>
                  </a:lnTo>
                  <a:lnTo>
                    <a:pt x="0" y="0"/>
                  </a:lnTo>
                  <a:lnTo>
                    <a:pt x="0" y="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4" name="Freeform 253">
              <a:extLst>
                <a:ext uri="{FF2B5EF4-FFF2-40B4-BE49-F238E27FC236}">
                  <a16:creationId xmlns:a16="http://schemas.microsoft.com/office/drawing/2014/main" id="{7FFE525E-A82D-B94A-B3C4-C2EF5B713008}"/>
                </a:ext>
              </a:extLst>
            </p:cNvPr>
            <p:cNvSpPr>
              <a:spLocks/>
            </p:cNvSpPr>
            <p:nvPr/>
          </p:nvSpPr>
          <p:spPr bwMode="auto">
            <a:xfrm>
              <a:off x="1435" y="2938"/>
              <a:ext cx="3" cy="2"/>
            </a:xfrm>
            <a:custGeom>
              <a:avLst/>
              <a:gdLst>
                <a:gd name="T0" fmla="*/ 1 w 7"/>
                <a:gd name="T1" fmla="*/ 6 h 7"/>
                <a:gd name="T2" fmla="*/ 1 w 7"/>
                <a:gd name="T3" fmla="*/ 6 h 7"/>
                <a:gd name="T4" fmla="*/ 7 w 7"/>
                <a:gd name="T5" fmla="*/ 7 h 7"/>
                <a:gd name="T6" fmla="*/ 5 w 7"/>
                <a:gd name="T7" fmla="*/ 1 h 7"/>
                <a:gd name="T8" fmla="*/ 0 w 7"/>
                <a:gd name="T9" fmla="*/ 0 h 7"/>
                <a:gd name="T10" fmla="*/ 1 w 7"/>
                <a:gd name="T11" fmla="*/ 6 h 7"/>
              </a:gdLst>
              <a:ahLst/>
              <a:cxnLst>
                <a:cxn ang="0">
                  <a:pos x="T0" y="T1"/>
                </a:cxn>
                <a:cxn ang="0">
                  <a:pos x="T2" y="T3"/>
                </a:cxn>
                <a:cxn ang="0">
                  <a:pos x="T4" y="T5"/>
                </a:cxn>
                <a:cxn ang="0">
                  <a:pos x="T6" y="T7"/>
                </a:cxn>
                <a:cxn ang="0">
                  <a:pos x="T8" y="T9"/>
                </a:cxn>
                <a:cxn ang="0">
                  <a:pos x="T10" y="T11"/>
                </a:cxn>
              </a:cxnLst>
              <a:rect l="0" t="0" r="r" b="b"/>
              <a:pathLst>
                <a:path w="7" h="7">
                  <a:moveTo>
                    <a:pt x="1" y="6"/>
                  </a:moveTo>
                  <a:lnTo>
                    <a:pt x="1" y="6"/>
                  </a:lnTo>
                  <a:lnTo>
                    <a:pt x="7" y="7"/>
                  </a:lnTo>
                  <a:lnTo>
                    <a:pt x="5" y="1"/>
                  </a:lnTo>
                  <a:lnTo>
                    <a:pt x="0" y="0"/>
                  </a:lnTo>
                  <a:lnTo>
                    <a:pt x="1"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5" name="Freeform 254">
              <a:extLst>
                <a:ext uri="{FF2B5EF4-FFF2-40B4-BE49-F238E27FC236}">
                  <a16:creationId xmlns:a16="http://schemas.microsoft.com/office/drawing/2014/main" id="{139A2EEE-8014-89DE-1A69-80113971DD4B}"/>
                </a:ext>
              </a:extLst>
            </p:cNvPr>
            <p:cNvSpPr>
              <a:spLocks/>
            </p:cNvSpPr>
            <p:nvPr/>
          </p:nvSpPr>
          <p:spPr bwMode="auto">
            <a:xfrm>
              <a:off x="1442" y="2920"/>
              <a:ext cx="4" cy="6"/>
            </a:xfrm>
            <a:custGeom>
              <a:avLst/>
              <a:gdLst>
                <a:gd name="T0" fmla="*/ 2 w 11"/>
                <a:gd name="T1" fmla="*/ 6 h 14"/>
                <a:gd name="T2" fmla="*/ 2 w 11"/>
                <a:gd name="T3" fmla="*/ 6 h 14"/>
                <a:gd name="T4" fmla="*/ 5 w 11"/>
                <a:gd name="T5" fmla="*/ 11 h 14"/>
                <a:gd name="T6" fmla="*/ 11 w 11"/>
                <a:gd name="T7" fmla="*/ 14 h 14"/>
                <a:gd name="T8" fmla="*/ 11 w 11"/>
                <a:gd name="T9" fmla="*/ 9 h 14"/>
                <a:gd name="T10" fmla="*/ 6 w 11"/>
                <a:gd name="T11" fmla="*/ 3 h 14"/>
                <a:gd name="T12" fmla="*/ 0 w 11"/>
                <a:gd name="T13" fmla="*/ 0 h 14"/>
                <a:gd name="T14" fmla="*/ 2 w 11"/>
                <a:gd name="T15" fmla="*/ 6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4">
                  <a:moveTo>
                    <a:pt x="2" y="6"/>
                  </a:moveTo>
                  <a:lnTo>
                    <a:pt x="2" y="6"/>
                  </a:lnTo>
                  <a:lnTo>
                    <a:pt x="5" y="11"/>
                  </a:lnTo>
                  <a:lnTo>
                    <a:pt x="11" y="14"/>
                  </a:lnTo>
                  <a:lnTo>
                    <a:pt x="11" y="9"/>
                  </a:lnTo>
                  <a:lnTo>
                    <a:pt x="6" y="3"/>
                  </a:lnTo>
                  <a:lnTo>
                    <a:pt x="0" y="0"/>
                  </a:lnTo>
                  <a:lnTo>
                    <a:pt x="2" y="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6" name="Freeform 255">
              <a:extLst>
                <a:ext uri="{FF2B5EF4-FFF2-40B4-BE49-F238E27FC236}">
                  <a16:creationId xmlns:a16="http://schemas.microsoft.com/office/drawing/2014/main" id="{8A768525-481A-3CF1-52EF-A7D323BE7609}"/>
                </a:ext>
              </a:extLst>
            </p:cNvPr>
            <p:cNvSpPr>
              <a:spLocks/>
            </p:cNvSpPr>
            <p:nvPr/>
          </p:nvSpPr>
          <p:spPr bwMode="auto">
            <a:xfrm>
              <a:off x="1440" y="2905"/>
              <a:ext cx="15" cy="17"/>
            </a:xfrm>
            <a:custGeom>
              <a:avLst/>
              <a:gdLst>
                <a:gd name="T0" fmla="*/ 16 w 37"/>
                <a:gd name="T1" fmla="*/ 44 h 44"/>
                <a:gd name="T2" fmla="*/ 16 w 37"/>
                <a:gd name="T3" fmla="*/ 44 h 44"/>
                <a:gd name="T4" fmla="*/ 12 w 37"/>
                <a:gd name="T5" fmla="*/ 43 h 44"/>
                <a:gd name="T6" fmla="*/ 7 w 37"/>
                <a:gd name="T7" fmla="*/ 40 h 44"/>
                <a:gd name="T8" fmla="*/ 6 w 37"/>
                <a:gd name="T9" fmla="*/ 34 h 44"/>
                <a:gd name="T10" fmla="*/ 8 w 37"/>
                <a:gd name="T11" fmla="*/ 29 h 44"/>
                <a:gd name="T12" fmla="*/ 3 w 37"/>
                <a:gd name="T13" fmla="*/ 23 h 44"/>
                <a:gd name="T14" fmla="*/ 7 w 37"/>
                <a:gd name="T15" fmla="*/ 17 h 44"/>
                <a:gd name="T16" fmla="*/ 1 w 37"/>
                <a:gd name="T17" fmla="*/ 19 h 44"/>
                <a:gd name="T18" fmla="*/ 6 w 37"/>
                <a:gd name="T19" fmla="*/ 12 h 44"/>
                <a:gd name="T20" fmla="*/ 0 w 37"/>
                <a:gd name="T21" fmla="*/ 12 h 44"/>
                <a:gd name="T22" fmla="*/ 2 w 37"/>
                <a:gd name="T23" fmla="*/ 6 h 44"/>
                <a:gd name="T24" fmla="*/ 7 w 37"/>
                <a:gd name="T25" fmla="*/ 0 h 44"/>
                <a:gd name="T26" fmla="*/ 13 w 37"/>
                <a:gd name="T27" fmla="*/ 0 h 44"/>
                <a:gd name="T28" fmla="*/ 19 w 37"/>
                <a:gd name="T29" fmla="*/ 3 h 44"/>
                <a:gd name="T30" fmla="*/ 31 w 37"/>
                <a:gd name="T31" fmla="*/ 15 h 44"/>
                <a:gd name="T32" fmla="*/ 32 w 37"/>
                <a:gd name="T33" fmla="*/ 21 h 44"/>
                <a:gd name="T34" fmla="*/ 35 w 37"/>
                <a:gd name="T35" fmla="*/ 26 h 44"/>
                <a:gd name="T36" fmla="*/ 37 w 37"/>
                <a:gd name="T37" fmla="*/ 39 h 44"/>
                <a:gd name="T38" fmla="*/ 36 w 37"/>
                <a:gd name="T39" fmla="*/ 44 h 44"/>
                <a:gd name="T40" fmla="*/ 30 w 37"/>
                <a:gd name="T41" fmla="*/ 43 h 44"/>
                <a:gd name="T42" fmla="*/ 26 w 37"/>
                <a:gd name="T43" fmla="*/ 36 h 44"/>
                <a:gd name="T44" fmla="*/ 28 w 37"/>
                <a:gd name="T45" fmla="*/ 42 h 44"/>
                <a:gd name="T46" fmla="*/ 22 w 37"/>
                <a:gd name="T47" fmla="*/ 42 h 44"/>
                <a:gd name="T48" fmla="*/ 23 w 37"/>
                <a:gd name="T49" fmla="*/ 36 h 44"/>
                <a:gd name="T50" fmla="*/ 23 w 37"/>
                <a:gd name="T51" fmla="*/ 30 h 44"/>
                <a:gd name="T52" fmla="*/ 18 w 37"/>
                <a:gd name="T53" fmla="*/ 25 h 44"/>
                <a:gd name="T54" fmla="*/ 22 w 37"/>
                <a:gd name="T55" fmla="*/ 30 h 44"/>
                <a:gd name="T56" fmla="*/ 20 w 37"/>
                <a:gd name="T57" fmla="*/ 37 h 44"/>
                <a:gd name="T58" fmla="*/ 14 w 37"/>
                <a:gd name="T59" fmla="*/ 32 h 44"/>
                <a:gd name="T60" fmla="*/ 19 w 37"/>
                <a:gd name="T61" fmla="*/ 38 h 44"/>
                <a:gd name="T62" fmla="*/ 16 w 37"/>
                <a:gd name="T6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 h="44">
                  <a:moveTo>
                    <a:pt x="16" y="44"/>
                  </a:moveTo>
                  <a:lnTo>
                    <a:pt x="16" y="44"/>
                  </a:lnTo>
                  <a:lnTo>
                    <a:pt x="12" y="43"/>
                  </a:lnTo>
                  <a:lnTo>
                    <a:pt x="7" y="40"/>
                  </a:lnTo>
                  <a:lnTo>
                    <a:pt x="6" y="34"/>
                  </a:lnTo>
                  <a:lnTo>
                    <a:pt x="8" y="29"/>
                  </a:lnTo>
                  <a:lnTo>
                    <a:pt x="3" y="23"/>
                  </a:lnTo>
                  <a:lnTo>
                    <a:pt x="7" y="17"/>
                  </a:lnTo>
                  <a:lnTo>
                    <a:pt x="1" y="19"/>
                  </a:lnTo>
                  <a:lnTo>
                    <a:pt x="6" y="12"/>
                  </a:lnTo>
                  <a:lnTo>
                    <a:pt x="0" y="12"/>
                  </a:lnTo>
                  <a:lnTo>
                    <a:pt x="2" y="6"/>
                  </a:lnTo>
                  <a:lnTo>
                    <a:pt x="7" y="0"/>
                  </a:lnTo>
                  <a:lnTo>
                    <a:pt x="13" y="0"/>
                  </a:lnTo>
                  <a:lnTo>
                    <a:pt x="19" y="3"/>
                  </a:lnTo>
                  <a:lnTo>
                    <a:pt x="31" y="15"/>
                  </a:lnTo>
                  <a:lnTo>
                    <a:pt x="32" y="21"/>
                  </a:lnTo>
                  <a:lnTo>
                    <a:pt x="35" y="26"/>
                  </a:lnTo>
                  <a:lnTo>
                    <a:pt x="37" y="39"/>
                  </a:lnTo>
                  <a:lnTo>
                    <a:pt x="36" y="44"/>
                  </a:lnTo>
                  <a:lnTo>
                    <a:pt x="30" y="43"/>
                  </a:lnTo>
                  <a:lnTo>
                    <a:pt x="26" y="36"/>
                  </a:lnTo>
                  <a:lnTo>
                    <a:pt x="28" y="42"/>
                  </a:lnTo>
                  <a:lnTo>
                    <a:pt x="22" y="42"/>
                  </a:lnTo>
                  <a:lnTo>
                    <a:pt x="23" y="36"/>
                  </a:lnTo>
                  <a:lnTo>
                    <a:pt x="23" y="30"/>
                  </a:lnTo>
                  <a:lnTo>
                    <a:pt x="18" y="25"/>
                  </a:lnTo>
                  <a:lnTo>
                    <a:pt x="22" y="30"/>
                  </a:lnTo>
                  <a:lnTo>
                    <a:pt x="20" y="37"/>
                  </a:lnTo>
                  <a:lnTo>
                    <a:pt x="14" y="32"/>
                  </a:lnTo>
                  <a:lnTo>
                    <a:pt x="19" y="38"/>
                  </a:lnTo>
                  <a:lnTo>
                    <a:pt x="16" y="4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7" name="Freeform 256">
              <a:extLst>
                <a:ext uri="{FF2B5EF4-FFF2-40B4-BE49-F238E27FC236}">
                  <a16:creationId xmlns:a16="http://schemas.microsoft.com/office/drawing/2014/main" id="{6FDBFD2E-6067-45F0-4722-C44D32351F43}"/>
                </a:ext>
              </a:extLst>
            </p:cNvPr>
            <p:cNvSpPr>
              <a:spLocks/>
            </p:cNvSpPr>
            <p:nvPr/>
          </p:nvSpPr>
          <p:spPr bwMode="auto">
            <a:xfrm>
              <a:off x="1448" y="2923"/>
              <a:ext cx="5" cy="4"/>
            </a:xfrm>
            <a:custGeom>
              <a:avLst/>
              <a:gdLst>
                <a:gd name="T0" fmla="*/ 2 w 14"/>
                <a:gd name="T1" fmla="*/ 5 h 11"/>
                <a:gd name="T2" fmla="*/ 2 w 14"/>
                <a:gd name="T3" fmla="*/ 5 h 11"/>
                <a:gd name="T4" fmla="*/ 8 w 14"/>
                <a:gd name="T5" fmla="*/ 11 h 11"/>
                <a:gd name="T6" fmla="*/ 14 w 14"/>
                <a:gd name="T7" fmla="*/ 10 h 11"/>
                <a:gd name="T8" fmla="*/ 10 w 14"/>
                <a:gd name="T9" fmla="*/ 3 h 11"/>
                <a:gd name="T10" fmla="*/ 4 w 14"/>
                <a:gd name="T11" fmla="*/ 0 h 11"/>
                <a:gd name="T12" fmla="*/ 0 w 14"/>
                <a:gd name="T13" fmla="*/ 0 h 11"/>
                <a:gd name="T14" fmla="*/ 2 w 14"/>
                <a:gd name="T15" fmla="*/ 5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1">
                  <a:moveTo>
                    <a:pt x="2" y="5"/>
                  </a:moveTo>
                  <a:lnTo>
                    <a:pt x="2" y="5"/>
                  </a:lnTo>
                  <a:lnTo>
                    <a:pt x="8" y="11"/>
                  </a:lnTo>
                  <a:lnTo>
                    <a:pt x="14" y="10"/>
                  </a:lnTo>
                  <a:lnTo>
                    <a:pt x="10" y="3"/>
                  </a:lnTo>
                  <a:lnTo>
                    <a:pt x="4" y="0"/>
                  </a:lnTo>
                  <a:lnTo>
                    <a:pt x="0" y="0"/>
                  </a:lnTo>
                  <a:lnTo>
                    <a:pt x="2" y="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8" name="Freeform 257">
              <a:extLst>
                <a:ext uri="{FF2B5EF4-FFF2-40B4-BE49-F238E27FC236}">
                  <a16:creationId xmlns:a16="http://schemas.microsoft.com/office/drawing/2014/main" id="{B2C8F40F-516F-69D6-B40A-5425FA643E1B}"/>
                </a:ext>
              </a:extLst>
            </p:cNvPr>
            <p:cNvSpPr>
              <a:spLocks/>
            </p:cNvSpPr>
            <p:nvPr/>
          </p:nvSpPr>
          <p:spPr bwMode="auto">
            <a:xfrm>
              <a:off x="1454" y="2927"/>
              <a:ext cx="2" cy="4"/>
            </a:xfrm>
            <a:custGeom>
              <a:avLst/>
              <a:gdLst>
                <a:gd name="T0" fmla="*/ 0 w 6"/>
                <a:gd name="T1" fmla="*/ 3 h 9"/>
                <a:gd name="T2" fmla="*/ 0 w 6"/>
                <a:gd name="T3" fmla="*/ 3 h 9"/>
                <a:gd name="T4" fmla="*/ 0 w 6"/>
                <a:gd name="T5" fmla="*/ 9 h 9"/>
                <a:gd name="T6" fmla="*/ 6 w 6"/>
                <a:gd name="T7" fmla="*/ 6 h 9"/>
                <a:gd name="T8" fmla="*/ 3 w 6"/>
                <a:gd name="T9" fmla="*/ 0 h 9"/>
                <a:gd name="T10" fmla="*/ 0 w 6"/>
                <a:gd name="T11" fmla="*/ 3 h 9"/>
              </a:gdLst>
              <a:ahLst/>
              <a:cxnLst>
                <a:cxn ang="0">
                  <a:pos x="T0" y="T1"/>
                </a:cxn>
                <a:cxn ang="0">
                  <a:pos x="T2" y="T3"/>
                </a:cxn>
                <a:cxn ang="0">
                  <a:pos x="T4" y="T5"/>
                </a:cxn>
                <a:cxn ang="0">
                  <a:pos x="T6" y="T7"/>
                </a:cxn>
                <a:cxn ang="0">
                  <a:pos x="T8" y="T9"/>
                </a:cxn>
                <a:cxn ang="0">
                  <a:pos x="T10" y="T11"/>
                </a:cxn>
              </a:cxnLst>
              <a:rect l="0" t="0" r="r" b="b"/>
              <a:pathLst>
                <a:path w="6" h="9">
                  <a:moveTo>
                    <a:pt x="0" y="3"/>
                  </a:moveTo>
                  <a:lnTo>
                    <a:pt x="0" y="3"/>
                  </a:lnTo>
                  <a:lnTo>
                    <a:pt x="0" y="9"/>
                  </a:lnTo>
                  <a:lnTo>
                    <a:pt x="6" y="6"/>
                  </a:lnTo>
                  <a:lnTo>
                    <a:pt x="3" y="0"/>
                  </a:lnTo>
                  <a:lnTo>
                    <a:pt x="0" y="3"/>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59" name="Freeform 258">
              <a:extLst>
                <a:ext uri="{FF2B5EF4-FFF2-40B4-BE49-F238E27FC236}">
                  <a16:creationId xmlns:a16="http://schemas.microsoft.com/office/drawing/2014/main" id="{D3772F7F-BDC5-EF11-2B6F-B092938DABDD}"/>
                </a:ext>
              </a:extLst>
            </p:cNvPr>
            <p:cNvSpPr>
              <a:spLocks/>
            </p:cNvSpPr>
            <p:nvPr/>
          </p:nvSpPr>
          <p:spPr bwMode="auto">
            <a:xfrm>
              <a:off x="1460" y="2742"/>
              <a:ext cx="10" cy="15"/>
            </a:xfrm>
            <a:custGeom>
              <a:avLst/>
              <a:gdLst>
                <a:gd name="T0" fmla="*/ 6 w 27"/>
                <a:gd name="T1" fmla="*/ 39 h 39"/>
                <a:gd name="T2" fmla="*/ 6 w 27"/>
                <a:gd name="T3" fmla="*/ 39 h 39"/>
                <a:gd name="T4" fmla="*/ 8 w 27"/>
                <a:gd name="T5" fmla="*/ 34 h 39"/>
                <a:gd name="T6" fmla="*/ 21 w 27"/>
                <a:gd name="T7" fmla="*/ 20 h 39"/>
                <a:gd name="T8" fmla="*/ 25 w 27"/>
                <a:gd name="T9" fmla="*/ 13 h 39"/>
                <a:gd name="T10" fmla="*/ 27 w 27"/>
                <a:gd name="T11" fmla="*/ 0 h 39"/>
                <a:gd name="T12" fmla="*/ 13 w 27"/>
                <a:gd name="T13" fmla="*/ 11 h 39"/>
                <a:gd name="T14" fmla="*/ 0 w 27"/>
                <a:gd name="T15" fmla="*/ 24 h 39"/>
                <a:gd name="T16" fmla="*/ 6 w 27"/>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39">
                  <a:moveTo>
                    <a:pt x="6" y="39"/>
                  </a:moveTo>
                  <a:lnTo>
                    <a:pt x="6" y="39"/>
                  </a:lnTo>
                  <a:lnTo>
                    <a:pt x="8" y="34"/>
                  </a:lnTo>
                  <a:lnTo>
                    <a:pt x="21" y="20"/>
                  </a:lnTo>
                  <a:lnTo>
                    <a:pt x="25" y="13"/>
                  </a:lnTo>
                  <a:lnTo>
                    <a:pt x="27" y="0"/>
                  </a:lnTo>
                  <a:lnTo>
                    <a:pt x="13" y="11"/>
                  </a:lnTo>
                  <a:lnTo>
                    <a:pt x="0" y="24"/>
                  </a:lnTo>
                  <a:lnTo>
                    <a:pt x="6" y="39"/>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60" name="Freeform 259">
              <a:extLst>
                <a:ext uri="{FF2B5EF4-FFF2-40B4-BE49-F238E27FC236}">
                  <a16:creationId xmlns:a16="http://schemas.microsoft.com/office/drawing/2014/main" id="{C88D60AE-ED32-E13C-DAB9-C2F6AD2ACEC4}"/>
                </a:ext>
              </a:extLst>
            </p:cNvPr>
            <p:cNvSpPr>
              <a:spLocks/>
            </p:cNvSpPr>
            <p:nvPr/>
          </p:nvSpPr>
          <p:spPr bwMode="auto">
            <a:xfrm>
              <a:off x="1487" y="2727"/>
              <a:ext cx="30" cy="24"/>
            </a:xfrm>
            <a:custGeom>
              <a:avLst/>
              <a:gdLst>
                <a:gd name="T0" fmla="*/ 54 w 78"/>
                <a:gd name="T1" fmla="*/ 64 h 64"/>
                <a:gd name="T2" fmla="*/ 54 w 78"/>
                <a:gd name="T3" fmla="*/ 64 h 64"/>
                <a:gd name="T4" fmla="*/ 55 w 78"/>
                <a:gd name="T5" fmla="*/ 61 h 64"/>
                <a:gd name="T6" fmla="*/ 70 w 78"/>
                <a:gd name="T7" fmla="*/ 49 h 64"/>
                <a:gd name="T8" fmla="*/ 73 w 78"/>
                <a:gd name="T9" fmla="*/ 34 h 64"/>
                <a:gd name="T10" fmla="*/ 78 w 78"/>
                <a:gd name="T11" fmla="*/ 21 h 64"/>
                <a:gd name="T12" fmla="*/ 78 w 78"/>
                <a:gd name="T13" fmla="*/ 17 h 64"/>
                <a:gd name="T14" fmla="*/ 65 w 78"/>
                <a:gd name="T15" fmla="*/ 2 h 64"/>
                <a:gd name="T16" fmla="*/ 51 w 78"/>
                <a:gd name="T17" fmla="*/ 2 h 64"/>
                <a:gd name="T18" fmla="*/ 38 w 78"/>
                <a:gd name="T19" fmla="*/ 0 h 64"/>
                <a:gd name="T20" fmla="*/ 24 w 78"/>
                <a:gd name="T21" fmla="*/ 8 h 64"/>
                <a:gd name="T22" fmla="*/ 9 w 78"/>
                <a:gd name="T23" fmla="*/ 17 h 64"/>
                <a:gd name="T24" fmla="*/ 8 w 78"/>
                <a:gd name="T25" fmla="*/ 19 h 64"/>
                <a:gd name="T26" fmla="*/ 0 w 78"/>
                <a:gd name="T27" fmla="*/ 33 h 64"/>
                <a:gd name="T28" fmla="*/ 12 w 78"/>
                <a:gd name="T29" fmla="*/ 46 h 64"/>
                <a:gd name="T30" fmla="*/ 39 w 78"/>
                <a:gd name="T31" fmla="*/ 60 h 64"/>
                <a:gd name="T32" fmla="*/ 54 w 78"/>
                <a:gd name="T3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64">
                  <a:moveTo>
                    <a:pt x="54" y="64"/>
                  </a:moveTo>
                  <a:lnTo>
                    <a:pt x="54" y="64"/>
                  </a:lnTo>
                  <a:lnTo>
                    <a:pt x="55" y="61"/>
                  </a:lnTo>
                  <a:lnTo>
                    <a:pt x="70" y="49"/>
                  </a:lnTo>
                  <a:lnTo>
                    <a:pt x="73" y="34"/>
                  </a:lnTo>
                  <a:lnTo>
                    <a:pt x="78" y="21"/>
                  </a:lnTo>
                  <a:lnTo>
                    <a:pt x="78" y="17"/>
                  </a:lnTo>
                  <a:lnTo>
                    <a:pt x="65" y="2"/>
                  </a:lnTo>
                  <a:lnTo>
                    <a:pt x="51" y="2"/>
                  </a:lnTo>
                  <a:lnTo>
                    <a:pt x="38" y="0"/>
                  </a:lnTo>
                  <a:lnTo>
                    <a:pt x="24" y="8"/>
                  </a:lnTo>
                  <a:lnTo>
                    <a:pt x="9" y="17"/>
                  </a:lnTo>
                  <a:lnTo>
                    <a:pt x="8" y="19"/>
                  </a:lnTo>
                  <a:lnTo>
                    <a:pt x="0" y="33"/>
                  </a:lnTo>
                  <a:lnTo>
                    <a:pt x="12" y="46"/>
                  </a:lnTo>
                  <a:lnTo>
                    <a:pt x="39" y="60"/>
                  </a:lnTo>
                  <a:lnTo>
                    <a:pt x="54" y="64"/>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61" name="Freeform 260">
              <a:extLst>
                <a:ext uri="{FF2B5EF4-FFF2-40B4-BE49-F238E27FC236}">
                  <a16:creationId xmlns:a16="http://schemas.microsoft.com/office/drawing/2014/main" id="{DDAEA4CE-5A1B-D160-ED62-B2F87A315F7A}"/>
                </a:ext>
              </a:extLst>
            </p:cNvPr>
            <p:cNvSpPr>
              <a:spLocks/>
            </p:cNvSpPr>
            <p:nvPr/>
          </p:nvSpPr>
          <p:spPr bwMode="auto">
            <a:xfrm>
              <a:off x="1582" y="2763"/>
              <a:ext cx="37" cy="29"/>
            </a:xfrm>
            <a:custGeom>
              <a:avLst/>
              <a:gdLst>
                <a:gd name="T0" fmla="*/ 68 w 95"/>
                <a:gd name="T1" fmla="*/ 75 h 75"/>
                <a:gd name="T2" fmla="*/ 68 w 95"/>
                <a:gd name="T3" fmla="*/ 75 h 75"/>
                <a:gd name="T4" fmla="*/ 81 w 95"/>
                <a:gd name="T5" fmla="*/ 71 h 75"/>
                <a:gd name="T6" fmla="*/ 95 w 95"/>
                <a:gd name="T7" fmla="*/ 67 h 75"/>
                <a:gd name="T8" fmla="*/ 85 w 95"/>
                <a:gd name="T9" fmla="*/ 53 h 75"/>
                <a:gd name="T10" fmla="*/ 83 w 95"/>
                <a:gd name="T11" fmla="*/ 39 h 75"/>
                <a:gd name="T12" fmla="*/ 68 w 95"/>
                <a:gd name="T13" fmla="*/ 41 h 75"/>
                <a:gd name="T14" fmla="*/ 64 w 95"/>
                <a:gd name="T15" fmla="*/ 27 h 75"/>
                <a:gd name="T16" fmla="*/ 45 w 95"/>
                <a:gd name="T17" fmla="*/ 0 h 75"/>
                <a:gd name="T18" fmla="*/ 30 w 95"/>
                <a:gd name="T19" fmla="*/ 5 h 75"/>
                <a:gd name="T20" fmla="*/ 16 w 95"/>
                <a:gd name="T21" fmla="*/ 18 h 75"/>
                <a:gd name="T22" fmla="*/ 3 w 95"/>
                <a:gd name="T23" fmla="*/ 18 h 75"/>
                <a:gd name="T24" fmla="*/ 0 w 95"/>
                <a:gd name="T25" fmla="*/ 24 h 75"/>
                <a:gd name="T26" fmla="*/ 3 w 95"/>
                <a:gd name="T27" fmla="*/ 39 h 75"/>
                <a:gd name="T28" fmla="*/ 16 w 95"/>
                <a:gd name="T29" fmla="*/ 53 h 75"/>
                <a:gd name="T30" fmla="*/ 28 w 95"/>
                <a:gd name="T31" fmla="*/ 67 h 75"/>
                <a:gd name="T32" fmla="*/ 42 w 95"/>
                <a:gd name="T33" fmla="*/ 65 h 75"/>
                <a:gd name="T34" fmla="*/ 41 w 95"/>
                <a:gd name="T35" fmla="*/ 56 h 75"/>
                <a:gd name="T36" fmla="*/ 54 w 95"/>
                <a:gd name="T37" fmla="*/ 61 h 75"/>
                <a:gd name="T38" fmla="*/ 68 w 95"/>
                <a:gd name="T3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75">
                  <a:moveTo>
                    <a:pt x="68" y="75"/>
                  </a:moveTo>
                  <a:lnTo>
                    <a:pt x="68" y="75"/>
                  </a:lnTo>
                  <a:lnTo>
                    <a:pt x="81" y="71"/>
                  </a:lnTo>
                  <a:lnTo>
                    <a:pt x="95" y="67"/>
                  </a:lnTo>
                  <a:lnTo>
                    <a:pt x="85" y="53"/>
                  </a:lnTo>
                  <a:lnTo>
                    <a:pt x="83" y="39"/>
                  </a:lnTo>
                  <a:lnTo>
                    <a:pt x="68" y="41"/>
                  </a:lnTo>
                  <a:lnTo>
                    <a:pt x="64" y="27"/>
                  </a:lnTo>
                  <a:lnTo>
                    <a:pt x="45" y="0"/>
                  </a:lnTo>
                  <a:lnTo>
                    <a:pt x="30" y="5"/>
                  </a:lnTo>
                  <a:lnTo>
                    <a:pt x="16" y="18"/>
                  </a:lnTo>
                  <a:lnTo>
                    <a:pt x="3" y="18"/>
                  </a:lnTo>
                  <a:lnTo>
                    <a:pt x="0" y="24"/>
                  </a:lnTo>
                  <a:lnTo>
                    <a:pt x="3" y="39"/>
                  </a:lnTo>
                  <a:lnTo>
                    <a:pt x="16" y="53"/>
                  </a:lnTo>
                  <a:lnTo>
                    <a:pt x="28" y="67"/>
                  </a:lnTo>
                  <a:lnTo>
                    <a:pt x="42" y="65"/>
                  </a:lnTo>
                  <a:lnTo>
                    <a:pt x="41" y="56"/>
                  </a:lnTo>
                  <a:lnTo>
                    <a:pt x="54" y="61"/>
                  </a:lnTo>
                  <a:lnTo>
                    <a:pt x="68" y="75"/>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62" name="Freeform 261">
              <a:extLst>
                <a:ext uri="{FF2B5EF4-FFF2-40B4-BE49-F238E27FC236}">
                  <a16:creationId xmlns:a16="http://schemas.microsoft.com/office/drawing/2014/main" id="{97E7F780-4FBD-3BE4-2D05-0733E1727244}"/>
                </a:ext>
              </a:extLst>
            </p:cNvPr>
            <p:cNvSpPr>
              <a:spLocks/>
            </p:cNvSpPr>
            <p:nvPr/>
          </p:nvSpPr>
          <p:spPr bwMode="auto">
            <a:xfrm>
              <a:off x="1640" y="2795"/>
              <a:ext cx="34" cy="11"/>
            </a:xfrm>
            <a:custGeom>
              <a:avLst/>
              <a:gdLst>
                <a:gd name="T0" fmla="*/ 71 w 90"/>
                <a:gd name="T1" fmla="*/ 28 h 28"/>
                <a:gd name="T2" fmla="*/ 71 w 90"/>
                <a:gd name="T3" fmla="*/ 28 h 28"/>
                <a:gd name="T4" fmla="*/ 75 w 90"/>
                <a:gd name="T5" fmla="*/ 27 h 28"/>
                <a:gd name="T6" fmla="*/ 90 w 90"/>
                <a:gd name="T7" fmla="*/ 20 h 28"/>
                <a:gd name="T8" fmla="*/ 89 w 90"/>
                <a:gd name="T9" fmla="*/ 7 h 28"/>
                <a:gd name="T10" fmla="*/ 79 w 90"/>
                <a:gd name="T11" fmla="*/ 8 h 28"/>
                <a:gd name="T12" fmla="*/ 65 w 90"/>
                <a:gd name="T13" fmla="*/ 8 h 28"/>
                <a:gd name="T14" fmla="*/ 52 w 90"/>
                <a:gd name="T15" fmla="*/ 5 h 28"/>
                <a:gd name="T16" fmla="*/ 37 w 90"/>
                <a:gd name="T17" fmla="*/ 3 h 28"/>
                <a:gd name="T18" fmla="*/ 23 w 90"/>
                <a:gd name="T19" fmla="*/ 1 h 28"/>
                <a:gd name="T20" fmla="*/ 10 w 90"/>
                <a:gd name="T21" fmla="*/ 0 h 28"/>
                <a:gd name="T22" fmla="*/ 10 w 90"/>
                <a:gd name="T23" fmla="*/ 5 h 28"/>
                <a:gd name="T24" fmla="*/ 0 w 90"/>
                <a:gd name="T25" fmla="*/ 19 h 28"/>
                <a:gd name="T26" fmla="*/ 27 w 90"/>
                <a:gd name="T27" fmla="*/ 19 h 28"/>
                <a:gd name="T28" fmla="*/ 42 w 90"/>
                <a:gd name="T29" fmla="*/ 17 h 28"/>
                <a:gd name="T30" fmla="*/ 56 w 90"/>
                <a:gd name="T31" fmla="*/ 24 h 28"/>
                <a:gd name="T32" fmla="*/ 71 w 90"/>
                <a:gd name="T3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28">
                  <a:moveTo>
                    <a:pt x="71" y="28"/>
                  </a:moveTo>
                  <a:lnTo>
                    <a:pt x="71" y="28"/>
                  </a:lnTo>
                  <a:lnTo>
                    <a:pt x="75" y="27"/>
                  </a:lnTo>
                  <a:lnTo>
                    <a:pt x="90" y="20"/>
                  </a:lnTo>
                  <a:lnTo>
                    <a:pt x="89" y="7"/>
                  </a:lnTo>
                  <a:lnTo>
                    <a:pt x="79" y="8"/>
                  </a:lnTo>
                  <a:lnTo>
                    <a:pt x="65" y="8"/>
                  </a:lnTo>
                  <a:lnTo>
                    <a:pt x="52" y="5"/>
                  </a:lnTo>
                  <a:lnTo>
                    <a:pt x="37" y="3"/>
                  </a:lnTo>
                  <a:lnTo>
                    <a:pt x="23" y="1"/>
                  </a:lnTo>
                  <a:lnTo>
                    <a:pt x="10" y="0"/>
                  </a:lnTo>
                  <a:lnTo>
                    <a:pt x="10" y="5"/>
                  </a:lnTo>
                  <a:lnTo>
                    <a:pt x="0" y="19"/>
                  </a:lnTo>
                  <a:lnTo>
                    <a:pt x="27" y="19"/>
                  </a:lnTo>
                  <a:lnTo>
                    <a:pt x="42" y="17"/>
                  </a:lnTo>
                  <a:lnTo>
                    <a:pt x="56" y="24"/>
                  </a:lnTo>
                  <a:lnTo>
                    <a:pt x="71" y="28"/>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63" name="Freeform 262">
              <a:extLst>
                <a:ext uri="{FF2B5EF4-FFF2-40B4-BE49-F238E27FC236}">
                  <a16:creationId xmlns:a16="http://schemas.microsoft.com/office/drawing/2014/main" id="{7A0FC7A5-04E1-7E68-D343-87F05F26DAD0}"/>
                </a:ext>
              </a:extLst>
            </p:cNvPr>
            <p:cNvSpPr>
              <a:spLocks/>
            </p:cNvSpPr>
            <p:nvPr/>
          </p:nvSpPr>
          <p:spPr bwMode="auto">
            <a:xfrm>
              <a:off x="1655" y="2814"/>
              <a:ext cx="15" cy="12"/>
            </a:xfrm>
            <a:custGeom>
              <a:avLst/>
              <a:gdLst>
                <a:gd name="T0" fmla="*/ 24 w 40"/>
                <a:gd name="T1" fmla="*/ 32 h 32"/>
                <a:gd name="T2" fmla="*/ 24 w 40"/>
                <a:gd name="T3" fmla="*/ 32 h 32"/>
                <a:gd name="T4" fmla="*/ 27 w 40"/>
                <a:gd name="T5" fmla="*/ 31 h 32"/>
                <a:gd name="T6" fmla="*/ 40 w 40"/>
                <a:gd name="T7" fmla="*/ 17 h 32"/>
                <a:gd name="T8" fmla="*/ 28 w 40"/>
                <a:gd name="T9" fmla="*/ 4 h 32"/>
                <a:gd name="T10" fmla="*/ 15 w 40"/>
                <a:gd name="T11" fmla="*/ 0 h 32"/>
                <a:gd name="T12" fmla="*/ 0 w 40"/>
                <a:gd name="T13" fmla="*/ 4 h 32"/>
                <a:gd name="T14" fmla="*/ 12 w 40"/>
                <a:gd name="T15" fmla="*/ 17 h 32"/>
                <a:gd name="T16" fmla="*/ 24 w 40"/>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2">
                  <a:moveTo>
                    <a:pt x="24" y="32"/>
                  </a:moveTo>
                  <a:lnTo>
                    <a:pt x="24" y="32"/>
                  </a:lnTo>
                  <a:lnTo>
                    <a:pt x="27" y="31"/>
                  </a:lnTo>
                  <a:lnTo>
                    <a:pt x="40" y="17"/>
                  </a:lnTo>
                  <a:lnTo>
                    <a:pt x="28" y="4"/>
                  </a:lnTo>
                  <a:lnTo>
                    <a:pt x="15" y="0"/>
                  </a:lnTo>
                  <a:lnTo>
                    <a:pt x="0" y="4"/>
                  </a:lnTo>
                  <a:lnTo>
                    <a:pt x="12" y="17"/>
                  </a:lnTo>
                  <a:lnTo>
                    <a:pt x="24" y="32"/>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64" name="Freeform 263">
              <a:extLst>
                <a:ext uri="{FF2B5EF4-FFF2-40B4-BE49-F238E27FC236}">
                  <a16:creationId xmlns:a16="http://schemas.microsoft.com/office/drawing/2014/main" id="{D39F9A53-EA20-661E-FDB7-707957A78350}"/>
                </a:ext>
              </a:extLst>
            </p:cNvPr>
            <p:cNvSpPr>
              <a:spLocks/>
            </p:cNvSpPr>
            <p:nvPr/>
          </p:nvSpPr>
          <p:spPr bwMode="auto">
            <a:xfrm>
              <a:off x="1677" y="2807"/>
              <a:ext cx="43" cy="29"/>
            </a:xfrm>
            <a:custGeom>
              <a:avLst/>
              <a:gdLst>
                <a:gd name="T0" fmla="*/ 52 w 111"/>
                <a:gd name="T1" fmla="*/ 76 h 76"/>
                <a:gd name="T2" fmla="*/ 52 w 111"/>
                <a:gd name="T3" fmla="*/ 76 h 76"/>
                <a:gd name="T4" fmla="*/ 61 w 111"/>
                <a:gd name="T5" fmla="*/ 75 h 76"/>
                <a:gd name="T6" fmla="*/ 76 w 111"/>
                <a:gd name="T7" fmla="*/ 68 h 76"/>
                <a:gd name="T8" fmla="*/ 90 w 111"/>
                <a:gd name="T9" fmla="*/ 68 h 76"/>
                <a:gd name="T10" fmla="*/ 98 w 111"/>
                <a:gd name="T11" fmla="*/ 64 h 76"/>
                <a:gd name="T12" fmla="*/ 111 w 111"/>
                <a:gd name="T13" fmla="*/ 50 h 76"/>
                <a:gd name="T14" fmla="*/ 105 w 111"/>
                <a:gd name="T15" fmla="*/ 37 h 76"/>
                <a:gd name="T16" fmla="*/ 91 w 111"/>
                <a:gd name="T17" fmla="*/ 30 h 76"/>
                <a:gd name="T18" fmla="*/ 77 w 111"/>
                <a:gd name="T19" fmla="*/ 20 h 76"/>
                <a:gd name="T20" fmla="*/ 75 w 111"/>
                <a:gd name="T21" fmla="*/ 16 h 76"/>
                <a:gd name="T22" fmla="*/ 60 w 111"/>
                <a:gd name="T23" fmla="*/ 14 h 76"/>
                <a:gd name="T24" fmla="*/ 46 w 111"/>
                <a:gd name="T25" fmla="*/ 19 h 76"/>
                <a:gd name="T26" fmla="*/ 33 w 111"/>
                <a:gd name="T27" fmla="*/ 16 h 76"/>
                <a:gd name="T28" fmla="*/ 23 w 111"/>
                <a:gd name="T29" fmla="*/ 3 h 76"/>
                <a:gd name="T30" fmla="*/ 8 w 111"/>
                <a:gd name="T31" fmla="*/ 0 h 76"/>
                <a:gd name="T32" fmla="*/ 3 w 111"/>
                <a:gd name="T33" fmla="*/ 7 h 76"/>
                <a:gd name="T34" fmla="*/ 0 w 111"/>
                <a:gd name="T35" fmla="*/ 20 h 76"/>
                <a:gd name="T36" fmla="*/ 10 w 111"/>
                <a:gd name="T37" fmla="*/ 34 h 76"/>
                <a:gd name="T38" fmla="*/ 37 w 111"/>
                <a:gd name="T39" fmla="*/ 48 h 76"/>
                <a:gd name="T40" fmla="*/ 38 w 111"/>
                <a:gd name="T41" fmla="*/ 48 h 76"/>
                <a:gd name="T42" fmla="*/ 39 w 111"/>
                <a:gd name="T43" fmla="*/ 63 h 76"/>
                <a:gd name="T44" fmla="*/ 52 w 111"/>
                <a:gd name="T45"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1" h="76">
                  <a:moveTo>
                    <a:pt x="52" y="76"/>
                  </a:moveTo>
                  <a:lnTo>
                    <a:pt x="52" y="76"/>
                  </a:lnTo>
                  <a:lnTo>
                    <a:pt x="61" y="75"/>
                  </a:lnTo>
                  <a:lnTo>
                    <a:pt x="76" y="68"/>
                  </a:lnTo>
                  <a:lnTo>
                    <a:pt x="90" y="68"/>
                  </a:lnTo>
                  <a:lnTo>
                    <a:pt x="98" y="64"/>
                  </a:lnTo>
                  <a:lnTo>
                    <a:pt x="111" y="50"/>
                  </a:lnTo>
                  <a:lnTo>
                    <a:pt x="105" y="37"/>
                  </a:lnTo>
                  <a:lnTo>
                    <a:pt x="91" y="30"/>
                  </a:lnTo>
                  <a:lnTo>
                    <a:pt x="77" y="20"/>
                  </a:lnTo>
                  <a:lnTo>
                    <a:pt x="75" y="16"/>
                  </a:lnTo>
                  <a:lnTo>
                    <a:pt x="60" y="14"/>
                  </a:lnTo>
                  <a:lnTo>
                    <a:pt x="46" y="19"/>
                  </a:lnTo>
                  <a:lnTo>
                    <a:pt x="33" y="16"/>
                  </a:lnTo>
                  <a:lnTo>
                    <a:pt x="23" y="3"/>
                  </a:lnTo>
                  <a:lnTo>
                    <a:pt x="8" y="0"/>
                  </a:lnTo>
                  <a:lnTo>
                    <a:pt x="3" y="7"/>
                  </a:lnTo>
                  <a:lnTo>
                    <a:pt x="0" y="20"/>
                  </a:lnTo>
                  <a:lnTo>
                    <a:pt x="10" y="34"/>
                  </a:lnTo>
                  <a:lnTo>
                    <a:pt x="37" y="48"/>
                  </a:lnTo>
                  <a:lnTo>
                    <a:pt x="38" y="48"/>
                  </a:lnTo>
                  <a:lnTo>
                    <a:pt x="39" y="63"/>
                  </a:lnTo>
                  <a:lnTo>
                    <a:pt x="52" y="76"/>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sp>
          <p:nvSpPr>
            <p:cNvPr id="65" name="Freeform 264">
              <a:extLst>
                <a:ext uri="{FF2B5EF4-FFF2-40B4-BE49-F238E27FC236}">
                  <a16:creationId xmlns:a16="http://schemas.microsoft.com/office/drawing/2014/main" id="{B2B2252B-EAF1-D85D-70B6-D98B6B7A4DC8}"/>
                </a:ext>
              </a:extLst>
            </p:cNvPr>
            <p:cNvSpPr>
              <a:spLocks/>
            </p:cNvSpPr>
            <p:nvPr/>
          </p:nvSpPr>
          <p:spPr bwMode="auto">
            <a:xfrm>
              <a:off x="1721" y="2857"/>
              <a:ext cx="76" cy="86"/>
            </a:xfrm>
            <a:custGeom>
              <a:avLst/>
              <a:gdLst>
                <a:gd name="T0" fmla="*/ 53 w 196"/>
                <a:gd name="T1" fmla="*/ 220 h 224"/>
                <a:gd name="T2" fmla="*/ 53 w 196"/>
                <a:gd name="T3" fmla="*/ 220 h 224"/>
                <a:gd name="T4" fmla="*/ 67 w 196"/>
                <a:gd name="T5" fmla="*/ 224 h 224"/>
                <a:gd name="T6" fmla="*/ 78 w 196"/>
                <a:gd name="T7" fmla="*/ 211 h 224"/>
                <a:gd name="T8" fmla="*/ 83 w 196"/>
                <a:gd name="T9" fmla="*/ 197 h 224"/>
                <a:gd name="T10" fmla="*/ 98 w 196"/>
                <a:gd name="T11" fmla="*/ 189 h 224"/>
                <a:gd name="T12" fmla="*/ 106 w 196"/>
                <a:gd name="T13" fmla="*/ 181 h 224"/>
                <a:gd name="T14" fmla="*/ 121 w 196"/>
                <a:gd name="T15" fmla="*/ 170 h 224"/>
                <a:gd name="T16" fmla="*/ 135 w 196"/>
                <a:gd name="T17" fmla="*/ 171 h 224"/>
                <a:gd name="T18" fmla="*/ 150 w 196"/>
                <a:gd name="T19" fmla="*/ 167 h 224"/>
                <a:gd name="T20" fmla="*/ 165 w 196"/>
                <a:gd name="T21" fmla="*/ 162 h 224"/>
                <a:gd name="T22" fmla="*/ 178 w 196"/>
                <a:gd name="T23" fmla="*/ 150 h 224"/>
                <a:gd name="T24" fmla="*/ 182 w 196"/>
                <a:gd name="T25" fmla="*/ 145 h 224"/>
                <a:gd name="T26" fmla="*/ 196 w 196"/>
                <a:gd name="T27" fmla="*/ 136 h 224"/>
                <a:gd name="T28" fmla="*/ 194 w 196"/>
                <a:gd name="T29" fmla="*/ 122 h 224"/>
                <a:gd name="T30" fmla="*/ 181 w 196"/>
                <a:gd name="T31" fmla="*/ 114 h 224"/>
                <a:gd name="T32" fmla="*/ 171 w 196"/>
                <a:gd name="T33" fmla="*/ 99 h 224"/>
                <a:gd name="T34" fmla="*/ 163 w 196"/>
                <a:gd name="T35" fmla="*/ 91 h 224"/>
                <a:gd name="T36" fmla="*/ 155 w 196"/>
                <a:gd name="T37" fmla="*/ 78 h 224"/>
                <a:gd name="T38" fmla="*/ 150 w 196"/>
                <a:gd name="T39" fmla="*/ 64 h 224"/>
                <a:gd name="T40" fmla="*/ 137 w 196"/>
                <a:gd name="T41" fmla="*/ 50 h 224"/>
                <a:gd name="T42" fmla="*/ 97 w 196"/>
                <a:gd name="T43" fmla="*/ 30 h 224"/>
                <a:gd name="T44" fmla="*/ 82 w 196"/>
                <a:gd name="T45" fmla="*/ 25 h 224"/>
                <a:gd name="T46" fmla="*/ 68 w 196"/>
                <a:gd name="T47" fmla="*/ 22 h 224"/>
                <a:gd name="T48" fmla="*/ 54 w 196"/>
                <a:gd name="T49" fmla="*/ 14 h 224"/>
                <a:gd name="T50" fmla="*/ 40 w 196"/>
                <a:gd name="T51" fmla="*/ 3 h 224"/>
                <a:gd name="T52" fmla="*/ 33 w 196"/>
                <a:gd name="T53" fmla="*/ 0 h 224"/>
                <a:gd name="T54" fmla="*/ 25 w 196"/>
                <a:gd name="T55" fmla="*/ 14 h 224"/>
                <a:gd name="T56" fmla="*/ 27 w 196"/>
                <a:gd name="T57" fmla="*/ 27 h 224"/>
                <a:gd name="T58" fmla="*/ 38 w 196"/>
                <a:gd name="T59" fmla="*/ 42 h 224"/>
                <a:gd name="T60" fmla="*/ 29 w 196"/>
                <a:gd name="T61" fmla="*/ 56 h 224"/>
                <a:gd name="T62" fmla="*/ 21 w 196"/>
                <a:gd name="T63" fmla="*/ 69 h 224"/>
                <a:gd name="T64" fmla="*/ 19 w 196"/>
                <a:gd name="T65" fmla="*/ 71 h 224"/>
                <a:gd name="T66" fmla="*/ 6 w 196"/>
                <a:gd name="T67" fmla="*/ 80 h 224"/>
                <a:gd name="T68" fmla="*/ 0 w 196"/>
                <a:gd name="T69" fmla="*/ 94 h 224"/>
                <a:gd name="T70" fmla="*/ 10 w 196"/>
                <a:gd name="T71" fmla="*/ 107 h 224"/>
                <a:gd name="T72" fmla="*/ 15 w 196"/>
                <a:gd name="T73" fmla="*/ 121 h 224"/>
                <a:gd name="T74" fmla="*/ 21 w 196"/>
                <a:gd name="T75" fmla="*/ 136 h 224"/>
                <a:gd name="T76" fmla="*/ 21 w 196"/>
                <a:gd name="T77" fmla="*/ 140 h 224"/>
                <a:gd name="T78" fmla="*/ 26 w 196"/>
                <a:gd name="T79" fmla="*/ 154 h 224"/>
                <a:gd name="T80" fmla="*/ 25 w 196"/>
                <a:gd name="T81" fmla="*/ 169 h 224"/>
                <a:gd name="T82" fmla="*/ 22 w 196"/>
                <a:gd name="T83" fmla="*/ 196 h 224"/>
                <a:gd name="T84" fmla="*/ 29 w 196"/>
                <a:gd name="T85" fmla="*/ 209 h 224"/>
                <a:gd name="T86" fmla="*/ 42 w 196"/>
                <a:gd name="T87" fmla="*/ 213 h 224"/>
                <a:gd name="T88" fmla="*/ 50 w 196"/>
                <a:gd name="T89" fmla="*/ 219 h 224"/>
                <a:gd name="T90" fmla="*/ 53 w 196"/>
                <a:gd name="T91" fmla="*/ 22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6" h="224">
                  <a:moveTo>
                    <a:pt x="53" y="220"/>
                  </a:moveTo>
                  <a:lnTo>
                    <a:pt x="53" y="220"/>
                  </a:lnTo>
                  <a:lnTo>
                    <a:pt x="67" y="224"/>
                  </a:lnTo>
                  <a:lnTo>
                    <a:pt x="78" y="211"/>
                  </a:lnTo>
                  <a:lnTo>
                    <a:pt x="83" y="197"/>
                  </a:lnTo>
                  <a:lnTo>
                    <a:pt x="98" y="189"/>
                  </a:lnTo>
                  <a:lnTo>
                    <a:pt x="106" y="181"/>
                  </a:lnTo>
                  <a:lnTo>
                    <a:pt x="121" y="170"/>
                  </a:lnTo>
                  <a:lnTo>
                    <a:pt x="135" y="171"/>
                  </a:lnTo>
                  <a:lnTo>
                    <a:pt x="150" y="167"/>
                  </a:lnTo>
                  <a:lnTo>
                    <a:pt x="165" y="162"/>
                  </a:lnTo>
                  <a:lnTo>
                    <a:pt x="178" y="150"/>
                  </a:lnTo>
                  <a:lnTo>
                    <a:pt x="182" y="145"/>
                  </a:lnTo>
                  <a:lnTo>
                    <a:pt x="196" y="136"/>
                  </a:lnTo>
                  <a:lnTo>
                    <a:pt x="194" y="122"/>
                  </a:lnTo>
                  <a:lnTo>
                    <a:pt x="181" y="114"/>
                  </a:lnTo>
                  <a:lnTo>
                    <a:pt x="171" y="99"/>
                  </a:lnTo>
                  <a:lnTo>
                    <a:pt x="163" y="91"/>
                  </a:lnTo>
                  <a:lnTo>
                    <a:pt x="155" y="78"/>
                  </a:lnTo>
                  <a:lnTo>
                    <a:pt x="150" y="64"/>
                  </a:lnTo>
                  <a:lnTo>
                    <a:pt x="137" y="50"/>
                  </a:lnTo>
                  <a:lnTo>
                    <a:pt x="97" y="30"/>
                  </a:lnTo>
                  <a:lnTo>
                    <a:pt x="82" y="25"/>
                  </a:lnTo>
                  <a:lnTo>
                    <a:pt x="68" y="22"/>
                  </a:lnTo>
                  <a:lnTo>
                    <a:pt x="54" y="14"/>
                  </a:lnTo>
                  <a:lnTo>
                    <a:pt x="40" y="3"/>
                  </a:lnTo>
                  <a:lnTo>
                    <a:pt x="33" y="0"/>
                  </a:lnTo>
                  <a:lnTo>
                    <a:pt x="25" y="14"/>
                  </a:lnTo>
                  <a:lnTo>
                    <a:pt x="27" y="27"/>
                  </a:lnTo>
                  <a:lnTo>
                    <a:pt x="38" y="42"/>
                  </a:lnTo>
                  <a:lnTo>
                    <a:pt x="29" y="56"/>
                  </a:lnTo>
                  <a:lnTo>
                    <a:pt x="21" y="69"/>
                  </a:lnTo>
                  <a:lnTo>
                    <a:pt x="19" y="71"/>
                  </a:lnTo>
                  <a:lnTo>
                    <a:pt x="6" y="80"/>
                  </a:lnTo>
                  <a:lnTo>
                    <a:pt x="0" y="94"/>
                  </a:lnTo>
                  <a:lnTo>
                    <a:pt x="10" y="107"/>
                  </a:lnTo>
                  <a:lnTo>
                    <a:pt x="15" y="121"/>
                  </a:lnTo>
                  <a:lnTo>
                    <a:pt x="21" y="136"/>
                  </a:lnTo>
                  <a:lnTo>
                    <a:pt x="21" y="140"/>
                  </a:lnTo>
                  <a:lnTo>
                    <a:pt x="26" y="154"/>
                  </a:lnTo>
                  <a:lnTo>
                    <a:pt x="25" y="169"/>
                  </a:lnTo>
                  <a:lnTo>
                    <a:pt x="22" y="196"/>
                  </a:lnTo>
                  <a:lnTo>
                    <a:pt x="29" y="209"/>
                  </a:lnTo>
                  <a:lnTo>
                    <a:pt x="42" y="213"/>
                  </a:lnTo>
                  <a:lnTo>
                    <a:pt x="50" y="219"/>
                  </a:lnTo>
                  <a:lnTo>
                    <a:pt x="53" y="220"/>
                  </a:lnTo>
                  <a:close/>
                </a:path>
              </a:pathLst>
            </a:custGeom>
            <a:solidFill>
              <a:srgbClr val="72BAD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Rockwell" panose="02060603020205020403" pitchFamily="18" charset="0"/>
                <a:ea typeface="+mn-ea"/>
                <a:cs typeface="+mn-cs"/>
              </a:endParaRPr>
            </a:p>
          </p:txBody>
        </p:sp>
      </p:grpSp>
      <p:sp>
        <p:nvSpPr>
          <p:cNvPr id="4" name="TextBox 3">
            <a:extLst>
              <a:ext uri="{FF2B5EF4-FFF2-40B4-BE49-F238E27FC236}">
                <a16:creationId xmlns:a16="http://schemas.microsoft.com/office/drawing/2014/main" id="{D55D2873-4468-3E24-0B6F-92DD5978C228}"/>
              </a:ext>
            </a:extLst>
          </p:cNvPr>
          <p:cNvSpPr txBox="1"/>
          <p:nvPr/>
        </p:nvSpPr>
        <p:spPr>
          <a:xfrm>
            <a:off x="2806700" y="1943100"/>
            <a:ext cx="2705100"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latin typeface="Arial"/>
                <a:cs typeface="Segoe UI"/>
              </a:rPr>
              <a:t>Andrea Alma</a:t>
            </a:r>
            <a:r>
              <a:rPr lang="en-US" sz="1200" dirty="0">
                <a:latin typeface="Arial"/>
                <a:cs typeface="Segoe UI"/>
              </a:rPr>
              <a:t>​</a:t>
            </a:r>
          </a:p>
          <a:p>
            <a:pPr algn="r"/>
            <a:r>
              <a:rPr lang="en-US" sz="1200" b="1" dirty="0">
                <a:latin typeface="Arial"/>
                <a:cs typeface="Segoe UI"/>
              </a:rPr>
              <a:t>Allison Bell </a:t>
            </a:r>
            <a:r>
              <a:rPr lang="en-US" sz="1200" dirty="0">
                <a:latin typeface="Arial"/>
                <a:cs typeface="Segoe UI"/>
              </a:rPr>
              <a:t>​</a:t>
            </a:r>
          </a:p>
          <a:p>
            <a:pPr algn="r"/>
            <a:r>
              <a:rPr lang="en-US" sz="1200" i="1" dirty="0">
                <a:latin typeface="Arial"/>
                <a:cs typeface="Segoe UI"/>
              </a:rPr>
              <a:t>Mountain Plains Regional Office </a:t>
            </a:r>
          </a:p>
          <a:p>
            <a:pPr algn="r"/>
            <a:r>
              <a:rPr lang="en-US" sz="1200" i="1" dirty="0">
                <a:latin typeface="Arial"/>
                <a:cs typeface="Segoe UI"/>
              </a:rPr>
              <a:t>(MPRO</a:t>
            </a:r>
            <a:r>
              <a:rPr lang="en-US" sz="1200" i="1" dirty="0">
                <a:solidFill>
                  <a:srgbClr val="000000"/>
                </a:solidFill>
                <a:latin typeface="Arial"/>
                <a:cs typeface="Segoe UI"/>
              </a:rPr>
              <a:t>)</a:t>
            </a:r>
            <a:r>
              <a:rPr lang="en-US" sz="1200" i="1" dirty="0">
                <a:solidFill>
                  <a:srgbClr val="FFFFFF"/>
                </a:solidFill>
                <a:latin typeface="Arial"/>
                <a:cs typeface="Segoe UI"/>
              </a:rPr>
              <a:t>)</a:t>
            </a:r>
            <a:r>
              <a:rPr lang="en-US" sz="1200" dirty="0">
                <a:latin typeface="Arial"/>
                <a:cs typeface="Segoe UI"/>
              </a:rPr>
              <a:t>​</a:t>
            </a:r>
            <a:endParaRPr lang="en-US" dirty="0"/>
          </a:p>
          <a:p>
            <a:pPr algn="r"/>
            <a:r>
              <a:rPr lang="en-US" sz="1200" dirty="0">
                <a:solidFill>
                  <a:srgbClr val="0563C1"/>
                </a:solidFill>
                <a:latin typeface="Arial"/>
                <a:cs typeface="Segoe UI"/>
                <a:hlinkClick r:id="rId3"/>
              </a:rPr>
              <a:t>SM.fn.MPRO.F2S@usda.gov</a:t>
            </a:r>
            <a:r>
              <a:rPr lang="en-US" sz="1400" i="1" dirty="0">
                <a:solidFill>
                  <a:srgbClr val="FFFFFF"/>
                </a:solidFill>
                <a:latin typeface="Arial"/>
                <a:cs typeface="Segoe UI"/>
              </a:rPr>
              <a:t> </a:t>
            </a:r>
            <a:r>
              <a:rPr lang="en-US" sz="1400" dirty="0">
                <a:latin typeface="Arial"/>
                <a:cs typeface="Segoe UI"/>
              </a:rPr>
              <a:t>​</a:t>
            </a:r>
          </a:p>
        </p:txBody>
      </p:sp>
      <p:cxnSp>
        <p:nvCxnSpPr>
          <p:cNvPr id="268" name="Straight Arrow Connector 267">
            <a:extLst>
              <a:ext uri="{FF2B5EF4-FFF2-40B4-BE49-F238E27FC236}">
                <a16:creationId xmlns:a16="http://schemas.microsoft.com/office/drawing/2014/main" id="{8FC4446C-BCE5-7ABB-8923-6256BA4703D1}"/>
              </a:ext>
              <a:ext uri="{C183D7F6-B498-43B3-948B-1728B52AA6E4}">
                <adec:decorative xmlns:adec="http://schemas.microsoft.com/office/drawing/2017/decorative" val="1"/>
              </a:ext>
            </a:extLst>
          </p:cNvPr>
          <p:cNvCxnSpPr>
            <a:cxnSpLocks/>
          </p:cNvCxnSpPr>
          <p:nvPr/>
        </p:nvCxnSpPr>
        <p:spPr>
          <a:xfrm>
            <a:off x="5465245" y="2747344"/>
            <a:ext cx="299084" cy="366649"/>
          </a:xfrm>
          <a:prstGeom prst="straightConnector1">
            <a:avLst/>
          </a:prstGeom>
          <a:ln w="28575">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269" name="TextBox 268">
            <a:extLst>
              <a:ext uri="{FF2B5EF4-FFF2-40B4-BE49-F238E27FC236}">
                <a16:creationId xmlns:a16="http://schemas.microsoft.com/office/drawing/2014/main" id="{47B6435C-8980-F494-AB66-843199CE0332}"/>
              </a:ext>
            </a:extLst>
          </p:cNvPr>
          <p:cNvSpPr txBox="1"/>
          <p:nvPr/>
        </p:nvSpPr>
        <p:spPr>
          <a:xfrm>
            <a:off x="5613400" y="1943100"/>
            <a:ext cx="29718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a:latin typeface="Arial"/>
                <a:cs typeface="Segoe UI"/>
              </a:rPr>
              <a:t>Sarah Elliott</a:t>
            </a:r>
            <a:r>
              <a:rPr lang="en-US" sz="1200">
                <a:latin typeface="Arial"/>
                <a:cs typeface="Segoe UI"/>
              </a:rPr>
              <a:t>​</a:t>
            </a:r>
          </a:p>
          <a:p>
            <a:pPr algn="r"/>
            <a:r>
              <a:rPr lang="en-US" sz="1200" b="1">
                <a:latin typeface="Arial"/>
                <a:cs typeface="Segoe UI"/>
              </a:rPr>
              <a:t>Angela Rupchock-Schafer</a:t>
            </a:r>
            <a:r>
              <a:rPr lang="en-US" sz="1200">
                <a:latin typeface="Arial"/>
                <a:cs typeface="Segoe UI"/>
              </a:rPr>
              <a:t>​</a:t>
            </a:r>
          </a:p>
          <a:p>
            <a:pPr algn="r"/>
            <a:r>
              <a:rPr lang="en-US" sz="1200" i="1">
                <a:latin typeface="Arial"/>
                <a:cs typeface="Segoe UI"/>
              </a:rPr>
              <a:t>Midwest Regional Office</a:t>
            </a:r>
            <a:r>
              <a:rPr lang="en-US" sz="1200">
                <a:latin typeface="Arial"/>
                <a:cs typeface="Segoe UI"/>
              </a:rPr>
              <a:t>​</a:t>
            </a:r>
          </a:p>
          <a:p>
            <a:pPr algn="r"/>
            <a:r>
              <a:rPr lang="en-US" sz="1200" i="1">
                <a:latin typeface="Arial"/>
                <a:cs typeface="Segoe UI"/>
              </a:rPr>
              <a:t> (MWRO)</a:t>
            </a:r>
          </a:p>
          <a:p>
            <a:pPr algn="r"/>
            <a:r>
              <a:rPr lang="en-US" sz="1200">
                <a:latin typeface="Arial"/>
                <a:cs typeface="Segoe UI"/>
                <a:hlinkClick r:id="rId4"/>
              </a:rPr>
              <a:t>SM.FN.MWFarmtoschool@usda.gov</a:t>
            </a:r>
            <a:r>
              <a:rPr lang="en-US" sz="1200">
                <a:latin typeface="Arial"/>
                <a:cs typeface="Segoe UI"/>
              </a:rPr>
              <a:t> </a:t>
            </a:r>
            <a:endParaRPr lang="en-US" sz="1200"/>
          </a:p>
          <a:p>
            <a:pPr algn="r"/>
            <a:r>
              <a:rPr lang="en-US" sz="1200">
                <a:solidFill>
                  <a:srgbClr val="0563C1"/>
                </a:solidFill>
                <a:latin typeface="Arial"/>
                <a:cs typeface="Segoe UI"/>
              </a:rPr>
              <a:t> </a:t>
            </a:r>
          </a:p>
        </p:txBody>
      </p:sp>
      <p:cxnSp>
        <p:nvCxnSpPr>
          <p:cNvPr id="271" name="Straight Arrow Connector 270">
            <a:extLst>
              <a:ext uri="{FF2B5EF4-FFF2-40B4-BE49-F238E27FC236}">
                <a16:creationId xmlns:a16="http://schemas.microsoft.com/office/drawing/2014/main" id="{209A1DA8-E131-00CF-1D8F-ABF1CB2AB83A}"/>
              </a:ext>
              <a:ext uri="{C183D7F6-B498-43B3-948B-1728B52AA6E4}">
                <adec:decorative xmlns:adec="http://schemas.microsoft.com/office/drawing/2017/decorative" val="1"/>
              </a:ext>
            </a:extLst>
          </p:cNvPr>
          <p:cNvCxnSpPr/>
          <p:nvPr/>
        </p:nvCxnSpPr>
        <p:spPr>
          <a:xfrm flipH="1">
            <a:off x="6831213" y="2932454"/>
            <a:ext cx="274760" cy="422905"/>
          </a:xfrm>
          <a:prstGeom prst="straightConnector1">
            <a:avLst/>
          </a:prstGeom>
          <a:ln w="28575">
            <a:solidFill>
              <a:srgbClr val="EF3C71"/>
            </a:solidFill>
            <a:tailEnd type="triangle"/>
          </a:ln>
        </p:spPr>
        <p:style>
          <a:lnRef idx="2">
            <a:schemeClr val="accent1"/>
          </a:lnRef>
          <a:fillRef idx="0">
            <a:schemeClr val="accent1"/>
          </a:fillRef>
          <a:effectRef idx="1">
            <a:schemeClr val="accent1"/>
          </a:effectRef>
          <a:fontRef idx="minor">
            <a:schemeClr val="tx1"/>
          </a:fontRef>
        </p:style>
      </p:cxnSp>
      <p:sp>
        <p:nvSpPr>
          <p:cNvPr id="272" name="TextBox 271">
            <a:extLst>
              <a:ext uri="{FF2B5EF4-FFF2-40B4-BE49-F238E27FC236}">
                <a16:creationId xmlns:a16="http://schemas.microsoft.com/office/drawing/2014/main" id="{3ACFE046-2371-51F0-CBFC-2E68378AE59A}"/>
              </a:ext>
            </a:extLst>
          </p:cNvPr>
          <p:cNvSpPr txBox="1"/>
          <p:nvPr/>
        </p:nvSpPr>
        <p:spPr>
          <a:xfrm>
            <a:off x="9029700" y="2565400"/>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Arial"/>
                <a:cs typeface="Segoe UI"/>
              </a:rPr>
              <a:t>Katina Kefalas</a:t>
            </a:r>
            <a:r>
              <a:rPr lang="en-US" sz="1200">
                <a:latin typeface="Arial"/>
                <a:cs typeface="Segoe UI"/>
              </a:rPr>
              <a:t>​</a:t>
            </a:r>
            <a:br>
              <a:rPr lang="en-US" sz="1200">
                <a:latin typeface="Arial"/>
                <a:cs typeface="Segoe UI"/>
              </a:rPr>
            </a:br>
            <a:r>
              <a:rPr lang="en-US" sz="1200" i="1">
                <a:latin typeface="Arial"/>
                <a:cs typeface="Segoe UI"/>
              </a:rPr>
              <a:t>Northeast Regional Office </a:t>
            </a:r>
            <a:r>
              <a:rPr lang="en-US" sz="1200">
                <a:latin typeface="Arial"/>
                <a:cs typeface="Segoe UI"/>
              </a:rPr>
              <a:t>​</a:t>
            </a:r>
          </a:p>
          <a:p>
            <a:r>
              <a:rPr lang="en-US" sz="1200" i="1">
                <a:latin typeface="Arial"/>
                <a:cs typeface="Segoe UI"/>
              </a:rPr>
              <a:t>(NERO)</a:t>
            </a:r>
            <a:r>
              <a:rPr lang="en-US" sz="1200">
                <a:latin typeface="Arial"/>
                <a:cs typeface="Segoe UI"/>
              </a:rPr>
              <a:t>​</a:t>
            </a:r>
          </a:p>
          <a:p>
            <a:r>
              <a:rPr lang="en-US" sz="1200">
                <a:solidFill>
                  <a:srgbClr val="0563C1"/>
                </a:solidFill>
                <a:latin typeface="Arial"/>
                <a:cs typeface="Segoe UI"/>
                <a:hlinkClick r:id="rId5"/>
              </a:rPr>
              <a:t>SM.Fn.NE.F2S@usda.gov</a:t>
            </a:r>
            <a:r>
              <a:rPr lang="en-US" sz="1200">
                <a:latin typeface="Arial"/>
                <a:cs typeface="Segoe UI"/>
              </a:rPr>
              <a:t>​</a:t>
            </a:r>
          </a:p>
        </p:txBody>
      </p:sp>
      <p:cxnSp>
        <p:nvCxnSpPr>
          <p:cNvPr id="274" name="Straight Arrow Connector 273">
            <a:extLst>
              <a:ext uri="{FF2B5EF4-FFF2-40B4-BE49-F238E27FC236}">
                <a16:creationId xmlns:a16="http://schemas.microsoft.com/office/drawing/2014/main" id="{022AE884-450E-C6AC-9AD6-5787A09C6D1F}"/>
              </a:ext>
              <a:ext uri="{C183D7F6-B498-43B3-948B-1728B52AA6E4}">
                <adec:decorative xmlns:adec="http://schemas.microsoft.com/office/drawing/2017/decorative" val="1"/>
              </a:ext>
            </a:extLst>
          </p:cNvPr>
          <p:cNvCxnSpPr>
            <a:cxnSpLocks/>
          </p:cNvCxnSpPr>
          <p:nvPr/>
        </p:nvCxnSpPr>
        <p:spPr>
          <a:xfrm flipH="1">
            <a:off x="8406314" y="3297842"/>
            <a:ext cx="539218" cy="296169"/>
          </a:xfrm>
          <a:prstGeom prst="straightConnector1">
            <a:avLst/>
          </a:prstGeom>
          <a:ln w="28575">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75" name="TextBox 274">
            <a:extLst>
              <a:ext uri="{FF2B5EF4-FFF2-40B4-BE49-F238E27FC236}">
                <a16:creationId xmlns:a16="http://schemas.microsoft.com/office/drawing/2014/main" id="{F1F7DA39-545C-5F71-2DFA-18A5430F659A}"/>
              </a:ext>
            </a:extLst>
          </p:cNvPr>
          <p:cNvSpPr txBox="1"/>
          <p:nvPr/>
        </p:nvSpPr>
        <p:spPr>
          <a:xfrm>
            <a:off x="8750300" y="3911600"/>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Arial"/>
                <a:cs typeface="Segoe UI"/>
              </a:rPr>
              <a:t>Nicole Zammit</a:t>
            </a:r>
            <a:r>
              <a:rPr lang="en-US" sz="1200">
                <a:latin typeface="Arial"/>
                <a:cs typeface="Segoe UI"/>
              </a:rPr>
              <a:t>​</a:t>
            </a:r>
          </a:p>
          <a:p>
            <a:r>
              <a:rPr lang="en-US" sz="1200" b="1">
                <a:latin typeface="Arial"/>
                <a:cs typeface="Segoe UI"/>
              </a:rPr>
              <a:t>Kelsey Porter</a:t>
            </a:r>
            <a:r>
              <a:rPr lang="en-US" sz="1200">
                <a:latin typeface="Arial"/>
                <a:cs typeface="Segoe UI"/>
              </a:rPr>
              <a:t>​</a:t>
            </a:r>
          </a:p>
          <a:p>
            <a:r>
              <a:rPr lang="en-US" sz="1200" i="1">
                <a:latin typeface="Arial"/>
                <a:cs typeface="Segoe UI"/>
              </a:rPr>
              <a:t>Mid-Atlantic Regional Office </a:t>
            </a:r>
          </a:p>
          <a:p>
            <a:r>
              <a:rPr lang="en-US" sz="1200" i="1">
                <a:latin typeface="Arial"/>
                <a:cs typeface="Segoe UI"/>
              </a:rPr>
              <a:t>(MARO) </a:t>
            </a:r>
            <a:r>
              <a:rPr lang="en-US" sz="1200">
                <a:latin typeface="Arial"/>
                <a:cs typeface="Segoe UI"/>
              </a:rPr>
              <a:t>​</a:t>
            </a:r>
            <a:endParaRPr lang="en-US"/>
          </a:p>
          <a:p>
            <a:r>
              <a:rPr lang="en-US" sz="1200">
                <a:latin typeface="Arial"/>
                <a:cs typeface="Segoe UI"/>
                <a:hlinkClick r:id="rId6"/>
              </a:rPr>
              <a:t>SM.FN.MA-Farm2CN@usda.gov ​</a:t>
            </a:r>
            <a:endParaRPr lang="en-US" sz="1200">
              <a:latin typeface="Arial"/>
              <a:cs typeface="Segoe UI"/>
            </a:endParaRPr>
          </a:p>
        </p:txBody>
      </p:sp>
      <p:cxnSp>
        <p:nvCxnSpPr>
          <p:cNvPr id="277" name="Straight Arrow Connector 276">
            <a:extLst>
              <a:ext uri="{FF2B5EF4-FFF2-40B4-BE49-F238E27FC236}">
                <a16:creationId xmlns:a16="http://schemas.microsoft.com/office/drawing/2014/main" id="{E53AFA68-DEFD-5EC6-BEA2-8ED694DEBA54}"/>
              </a:ext>
              <a:ext uri="{C183D7F6-B498-43B3-948B-1728B52AA6E4}">
                <adec:decorative xmlns:adec="http://schemas.microsoft.com/office/drawing/2017/decorative" val="1"/>
              </a:ext>
            </a:extLst>
          </p:cNvPr>
          <p:cNvCxnSpPr/>
          <p:nvPr/>
        </p:nvCxnSpPr>
        <p:spPr>
          <a:xfrm flipH="1" flipV="1">
            <a:off x="8001000" y="4165600"/>
            <a:ext cx="698500" cy="1397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8" name="TextBox 277">
            <a:extLst>
              <a:ext uri="{FF2B5EF4-FFF2-40B4-BE49-F238E27FC236}">
                <a16:creationId xmlns:a16="http://schemas.microsoft.com/office/drawing/2014/main" id="{6758AADF-C3D5-7779-2E09-B0CE97A753A3}"/>
              </a:ext>
            </a:extLst>
          </p:cNvPr>
          <p:cNvSpPr txBox="1"/>
          <p:nvPr/>
        </p:nvSpPr>
        <p:spPr>
          <a:xfrm>
            <a:off x="8483600" y="5168900"/>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Arial"/>
                <a:cs typeface="Segoe UI"/>
              </a:rPr>
              <a:t>Lissa Ong</a:t>
            </a:r>
            <a:r>
              <a:rPr lang="en-US" sz="1200">
                <a:latin typeface="Arial"/>
                <a:cs typeface="Segoe UI"/>
              </a:rPr>
              <a:t>​</a:t>
            </a:r>
          </a:p>
          <a:p>
            <a:r>
              <a:rPr lang="en-US" sz="1200" b="1">
                <a:latin typeface="Arial"/>
                <a:cs typeface="Segoe UI"/>
              </a:rPr>
              <a:t>Bernadette Lorenzo</a:t>
            </a:r>
            <a:r>
              <a:rPr lang="en-US" sz="1200">
                <a:latin typeface="Arial"/>
                <a:cs typeface="Segoe UI"/>
              </a:rPr>
              <a:t>​</a:t>
            </a:r>
          </a:p>
          <a:p>
            <a:r>
              <a:rPr lang="en-US" sz="1200" i="1">
                <a:latin typeface="Arial"/>
                <a:cs typeface="Segoe UI"/>
              </a:rPr>
              <a:t>Southeast Regional Office </a:t>
            </a:r>
            <a:r>
              <a:rPr lang="en-US" sz="1200">
                <a:latin typeface="Arial"/>
                <a:cs typeface="Segoe UI"/>
              </a:rPr>
              <a:t>​</a:t>
            </a:r>
          </a:p>
          <a:p>
            <a:r>
              <a:rPr lang="en-US" sz="1200" i="1">
                <a:latin typeface="Arial"/>
                <a:cs typeface="Segoe UI"/>
              </a:rPr>
              <a:t>(SERO)</a:t>
            </a:r>
            <a:r>
              <a:rPr lang="en-US" sz="1200">
                <a:latin typeface="Arial"/>
                <a:cs typeface="Segoe UI"/>
              </a:rPr>
              <a:t>​</a:t>
            </a:r>
          </a:p>
          <a:p>
            <a:r>
              <a:rPr lang="en-US" sz="1200">
                <a:latin typeface="Arial"/>
                <a:cs typeface="Segoe UI"/>
                <a:hlinkClick r:id="rId7"/>
              </a:rPr>
              <a:t>SM.fn.SEROCFS@usda.gov​</a:t>
            </a:r>
            <a:endParaRPr lang="en-US" sz="1200">
              <a:latin typeface="Arial"/>
              <a:cs typeface="Segoe UI"/>
            </a:endParaRPr>
          </a:p>
        </p:txBody>
      </p:sp>
      <p:cxnSp>
        <p:nvCxnSpPr>
          <p:cNvPr id="279" name="Straight Arrow Connector 278">
            <a:extLst>
              <a:ext uri="{FF2B5EF4-FFF2-40B4-BE49-F238E27FC236}">
                <a16:creationId xmlns:a16="http://schemas.microsoft.com/office/drawing/2014/main" id="{A15EFBCC-58BC-A62B-8643-D33B87FFC708}"/>
              </a:ext>
              <a:ext uri="{C183D7F6-B498-43B3-948B-1728B52AA6E4}">
                <adec:decorative xmlns:adec="http://schemas.microsoft.com/office/drawing/2017/decorative" val="1"/>
              </a:ext>
            </a:extLst>
          </p:cNvPr>
          <p:cNvCxnSpPr>
            <a:cxnSpLocks/>
          </p:cNvCxnSpPr>
          <p:nvPr/>
        </p:nvCxnSpPr>
        <p:spPr>
          <a:xfrm flipH="1" flipV="1">
            <a:off x="7670800" y="4965700"/>
            <a:ext cx="723900" cy="431800"/>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
        <p:nvSpPr>
          <p:cNvPr id="280" name="TextBox 279">
            <a:extLst>
              <a:ext uri="{FF2B5EF4-FFF2-40B4-BE49-F238E27FC236}">
                <a16:creationId xmlns:a16="http://schemas.microsoft.com/office/drawing/2014/main" id="{7158BA95-5B31-94A6-9283-9EA726A05829}"/>
              </a:ext>
            </a:extLst>
          </p:cNvPr>
          <p:cNvSpPr txBox="1"/>
          <p:nvPr/>
        </p:nvSpPr>
        <p:spPr>
          <a:xfrm>
            <a:off x="3073400" y="5334000"/>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a:latin typeface="Arial"/>
                <a:cs typeface="Segoe UI"/>
              </a:rPr>
              <a:t>Chantal Beard</a:t>
            </a:r>
            <a:r>
              <a:rPr lang="en-US" sz="1200">
                <a:latin typeface="Arial"/>
                <a:cs typeface="Segoe UI"/>
              </a:rPr>
              <a:t>​</a:t>
            </a:r>
          </a:p>
          <a:p>
            <a:pPr algn="r"/>
            <a:r>
              <a:rPr lang="en-US" sz="1200" b="1">
                <a:latin typeface="Arial"/>
                <a:cs typeface="Segoe UI"/>
              </a:rPr>
              <a:t>Melissa Campbell</a:t>
            </a:r>
            <a:r>
              <a:rPr lang="en-US" sz="1200">
                <a:latin typeface="Arial"/>
                <a:cs typeface="Segoe UI"/>
              </a:rPr>
              <a:t>​</a:t>
            </a:r>
          </a:p>
          <a:p>
            <a:pPr algn="r"/>
            <a:r>
              <a:rPr lang="en-US" sz="1200" i="1">
                <a:latin typeface="Arial"/>
                <a:cs typeface="Segoe UI"/>
              </a:rPr>
              <a:t>Southwest Regional Office </a:t>
            </a:r>
            <a:r>
              <a:rPr lang="en-US" sz="1200">
                <a:latin typeface="Arial"/>
                <a:cs typeface="Segoe UI"/>
              </a:rPr>
              <a:t>​</a:t>
            </a:r>
          </a:p>
          <a:p>
            <a:pPr algn="r"/>
            <a:r>
              <a:rPr lang="en-US" sz="1200" i="1">
                <a:latin typeface="Arial"/>
                <a:cs typeface="Segoe UI"/>
              </a:rPr>
              <a:t>(SWRO)</a:t>
            </a:r>
            <a:r>
              <a:rPr lang="en-US" sz="1200">
                <a:latin typeface="Arial"/>
                <a:cs typeface="Segoe UI"/>
              </a:rPr>
              <a:t>​</a:t>
            </a:r>
          </a:p>
          <a:p>
            <a:pPr algn="r"/>
            <a:r>
              <a:rPr lang="en-US" sz="1200">
                <a:latin typeface="Arial"/>
                <a:cs typeface="Segoe UI"/>
                <a:hlinkClick r:id="rId8"/>
              </a:rPr>
              <a:t>SM.FN.SW-Schools@usda.gov</a:t>
            </a:r>
            <a:r>
              <a:rPr lang="en-US" sz="1200">
                <a:latin typeface="Arial"/>
                <a:cs typeface="Segoe UI"/>
              </a:rPr>
              <a:t> </a:t>
            </a:r>
            <a:r>
              <a:rPr lang="en-US" sz="1200">
                <a:latin typeface="Arial"/>
                <a:cs typeface="Segoe UI"/>
                <a:hlinkClick r:id="rId8"/>
              </a:rPr>
              <a:t>​</a:t>
            </a:r>
            <a:endParaRPr lang="en-US" sz="1200">
              <a:latin typeface="Arial"/>
              <a:cs typeface="Segoe UI"/>
            </a:endParaRPr>
          </a:p>
        </p:txBody>
      </p:sp>
      <p:cxnSp>
        <p:nvCxnSpPr>
          <p:cNvPr id="281" name="Straight Arrow Connector 280">
            <a:extLst>
              <a:ext uri="{FF2B5EF4-FFF2-40B4-BE49-F238E27FC236}">
                <a16:creationId xmlns:a16="http://schemas.microsoft.com/office/drawing/2014/main" id="{D3949F5E-47A8-7221-2C49-362B083D096A}"/>
              </a:ext>
              <a:ext uri="{C183D7F6-B498-43B3-948B-1728B52AA6E4}">
                <adec:decorative xmlns:adec="http://schemas.microsoft.com/office/drawing/2017/decorative" val="1"/>
              </a:ext>
            </a:extLst>
          </p:cNvPr>
          <p:cNvCxnSpPr>
            <a:cxnSpLocks/>
          </p:cNvCxnSpPr>
          <p:nvPr/>
        </p:nvCxnSpPr>
        <p:spPr>
          <a:xfrm flipV="1">
            <a:off x="5880100" y="5689599"/>
            <a:ext cx="76200" cy="2667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82" name="TextBox 281">
            <a:extLst>
              <a:ext uri="{FF2B5EF4-FFF2-40B4-BE49-F238E27FC236}">
                <a16:creationId xmlns:a16="http://schemas.microsoft.com/office/drawing/2014/main" id="{10CCC9C4-268B-A13F-AD24-3B31BD8E0B77}"/>
              </a:ext>
            </a:extLst>
          </p:cNvPr>
          <p:cNvSpPr txBox="1"/>
          <p:nvPr/>
        </p:nvSpPr>
        <p:spPr>
          <a:xfrm>
            <a:off x="977900" y="3352800"/>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Arial"/>
                <a:cs typeface="Segoe UI"/>
              </a:rPr>
              <a:t>Kari Kramer</a:t>
            </a:r>
            <a:r>
              <a:rPr lang="en-US" sz="1200">
                <a:latin typeface="Arial"/>
                <a:cs typeface="Segoe UI"/>
              </a:rPr>
              <a:t>​</a:t>
            </a:r>
          </a:p>
          <a:p>
            <a:r>
              <a:rPr lang="en-US" sz="1200" b="1">
                <a:latin typeface="Arial"/>
                <a:cs typeface="Segoe UI"/>
              </a:rPr>
              <a:t>Kendra Vandree</a:t>
            </a:r>
            <a:r>
              <a:rPr lang="en-US" sz="1200">
                <a:latin typeface="Arial"/>
                <a:cs typeface="Segoe UI"/>
              </a:rPr>
              <a:t>​</a:t>
            </a:r>
          </a:p>
          <a:p>
            <a:r>
              <a:rPr lang="en-US" sz="1200" i="1">
                <a:latin typeface="Arial"/>
                <a:cs typeface="Segoe UI"/>
              </a:rPr>
              <a:t>Western Regional Office </a:t>
            </a:r>
            <a:r>
              <a:rPr lang="en-US" sz="1200">
                <a:latin typeface="Arial"/>
                <a:cs typeface="Segoe UI"/>
              </a:rPr>
              <a:t>​</a:t>
            </a:r>
          </a:p>
          <a:p>
            <a:r>
              <a:rPr lang="en-US" sz="1200" i="1">
                <a:latin typeface="Arial"/>
                <a:cs typeface="Segoe UI"/>
              </a:rPr>
              <a:t>(WRO) </a:t>
            </a:r>
            <a:r>
              <a:rPr lang="en-US" sz="1200">
                <a:latin typeface="Arial"/>
                <a:cs typeface="Segoe UI"/>
              </a:rPr>
              <a:t>​</a:t>
            </a:r>
          </a:p>
          <a:p>
            <a:r>
              <a:rPr lang="en-US" sz="1200">
                <a:latin typeface="Arial"/>
                <a:cs typeface="Segoe UI"/>
                <a:hlinkClick r:id="rId9"/>
              </a:rPr>
              <a:t>SM.FN.WRO.F2CNP@usda.gov ​</a:t>
            </a:r>
            <a:endParaRPr lang="en-US" sz="1200">
              <a:latin typeface="Arial"/>
              <a:cs typeface="Segoe UI"/>
            </a:endParaRPr>
          </a:p>
        </p:txBody>
      </p:sp>
      <p:cxnSp>
        <p:nvCxnSpPr>
          <p:cNvPr id="283" name="Straight Arrow Connector 282">
            <a:extLst>
              <a:ext uri="{FF2B5EF4-FFF2-40B4-BE49-F238E27FC236}">
                <a16:creationId xmlns:a16="http://schemas.microsoft.com/office/drawing/2014/main" id="{8FDC69CE-7210-B855-C411-01C389F1CCF6}"/>
              </a:ext>
              <a:ext uri="{C183D7F6-B498-43B3-948B-1728B52AA6E4}">
                <adec:decorative xmlns:adec="http://schemas.microsoft.com/office/drawing/2017/decorative" val="1"/>
              </a:ext>
            </a:extLst>
          </p:cNvPr>
          <p:cNvCxnSpPr>
            <a:cxnSpLocks/>
          </p:cNvCxnSpPr>
          <p:nvPr/>
        </p:nvCxnSpPr>
        <p:spPr>
          <a:xfrm>
            <a:off x="3128444" y="3712544"/>
            <a:ext cx="807084" cy="618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4" name="TextBox 283">
            <a:extLst>
              <a:ext uri="{FF2B5EF4-FFF2-40B4-BE49-F238E27FC236}">
                <a16:creationId xmlns:a16="http://schemas.microsoft.com/office/drawing/2014/main" id="{176FA177-9172-4E9A-99A9-ED8AB51B34F7}"/>
              </a:ext>
            </a:extLst>
          </p:cNvPr>
          <p:cNvSpPr txBox="1"/>
          <p:nvPr/>
        </p:nvSpPr>
        <p:spPr>
          <a:xfrm>
            <a:off x="1470916" y="1553906"/>
            <a:ext cx="9412893" cy="369332"/>
          </a:xfrm>
          <a:prstGeom prst="rect">
            <a:avLst/>
          </a:prstGeom>
          <a:noFill/>
        </p:spPr>
        <p:txBody>
          <a:bodyPr wrap="square">
            <a:spAutoFit/>
          </a:bodyPr>
          <a:lstStyle/>
          <a:p>
            <a:pPr algn="ctr"/>
            <a:r>
              <a:rPr lang="en-US" sz="1800" b="1" dirty="0">
                <a:latin typeface="Verdana" panose="020B0604030504040204" pitchFamily="34" charset="0"/>
                <a:ea typeface="Verdana" panose="020B0604030504040204" pitchFamily="34" charset="0"/>
                <a:cs typeface="+mn-lt"/>
                <a:hlinkClick r:id="rId10">
                  <a:extLst>
                    <a:ext uri="{A12FA001-AC4F-418D-AE19-62706E023703}">
                      <ahyp:hlinkClr xmlns:ahyp="http://schemas.microsoft.com/office/drawing/2018/hyperlinkcolor" val="tx"/>
                    </a:ext>
                  </a:extLst>
                </a:hlinkClick>
              </a:rPr>
              <a:t>https://www.fns.usda.gov/cfs/usda-farm-school-staff</a:t>
            </a:r>
            <a:r>
              <a:rPr lang="en-US" sz="1800" b="1" dirty="0">
                <a:latin typeface="Verdana" panose="020B0604030504040204" pitchFamily="34" charset="0"/>
                <a:ea typeface="Verdana" panose="020B0604030504040204" pitchFamily="34" charset="0"/>
                <a:cs typeface="+mn-lt"/>
              </a:rPr>
              <a:t> </a:t>
            </a:r>
            <a:endParaRPr lang="en-US" sz="1800" b="1" dirty="0">
              <a:latin typeface="Verdana" panose="020B0604030504040204" pitchFamily="34" charset="0"/>
              <a:ea typeface="Verdana" panose="020B0604030504040204" pitchFamily="34" charset="0"/>
              <a:cs typeface="Calibri"/>
            </a:endParaRPr>
          </a:p>
        </p:txBody>
      </p:sp>
    </p:spTree>
    <p:extLst>
      <p:ext uri="{BB962C8B-B14F-4D97-AF65-F5344CB8AC3E}">
        <p14:creationId xmlns:p14="http://schemas.microsoft.com/office/powerpoint/2010/main" val="674727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DFE424-C5FA-7777-5D71-24E95CC7344B}"/>
              </a:ext>
            </a:extLst>
          </p:cNvPr>
          <p:cNvSpPr txBox="1"/>
          <p:nvPr/>
        </p:nvSpPr>
        <p:spPr>
          <a:xfrm>
            <a:off x="733425" y="1514021"/>
            <a:ext cx="4636407"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chemeClr val="accent5"/>
                </a:solidFill>
                <a:latin typeface="Verdana" panose="020B0604030504040204" pitchFamily="34" charset="0"/>
                <a:ea typeface="Verdana" panose="020B0604030504040204" pitchFamily="34" charset="0"/>
              </a:rPr>
              <a:t>Procuring Local Foods for Child Nutrition Programs Guide</a:t>
            </a:r>
            <a:endParaRPr lang="en-US" sz="2000" b="1" dirty="0">
              <a:solidFill>
                <a:schemeClr val="accent5"/>
              </a:solidFill>
              <a:latin typeface="Verdana" panose="020B0604030504040204" pitchFamily="34" charset="0"/>
              <a:ea typeface="Verdana" panose="020B0604030504040204" pitchFamily="34" charset="0"/>
              <a:cs typeface="Calibri"/>
            </a:endParaRPr>
          </a:p>
          <a:p>
            <a:pPr algn="ctr"/>
            <a:r>
              <a:rPr lang="en-US" dirty="0">
                <a:latin typeface="Verdana"/>
                <a:ea typeface="Verdana"/>
                <a:hlinkClick r:id="rId3">
                  <a:extLst>
                    <a:ext uri="{A12FA001-AC4F-418D-AE19-62706E023703}">
                      <ahyp:hlinkClr xmlns:ahyp="http://schemas.microsoft.com/office/drawing/2018/hyperlinkcolor" val="tx"/>
                    </a:ext>
                  </a:extLst>
                </a:hlinkClick>
              </a:rPr>
              <a:t>www.fns.usda.gov/f2s/procuring-local-foods</a:t>
            </a:r>
            <a:endParaRPr lang="en-US" dirty="0">
              <a:latin typeface="Verdana"/>
              <a:ea typeface="Verdana"/>
              <a:cs typeface="Calibri"/>
            </a:endParaRPr>
          </a:p>
        </p:txBody>
      </p:sp>
      <p:pic>
        <p:nvPicPr>
          <p:cNvPr id="4" name="Picture 4" descr="Image of the cover of the Procuring Local Foods for Child Nutrition Programs Guide. ">
            <a:extLst>
              <a:ext uri="{FF2B5EF4-FFF2-40B4-BE49-F238E27FC236}">
                <a16:creationId xmlns:a16="http://schemas.microsoft.com/office/drawing/2014/main" id="{B258F146-A214-73E1-E759-A22985D11174}"/>
              </a:ext>
            </a:extLst>
          </p:cNvPr>
          <p:cNvPicPr>
            <a:picLocks noChangeAspect="1"/>
          </p:cNvPicPr>
          <p:nvPr/>
        </p:nvPicPr>
        <p:blipFill rotWithShape="1">
          <a:blip r:embed="rId4"/>
          <a:srcRect r="50481"/>
          <a:stretch/>
        </p:blipFill>
        <p:spPr>
          <a:xfrm>
            <a:off x="1729537" y="2859964"/>
            <a:ext cx="2647396" cy="3495779"/>
          </a:xfrm>
          <a:prstGeom prst="rect">
            <a:avLst/>
          </a:prstGeom>
        </p:spPr>
      </p:pic>
      <p:pic>
        <p:nvPicPr>
          <p:cNvPr id="5" name="Picture 5" descr="Image of the ICN Child Nutrition Sharing Site web page.">
            <a:extLst>
              <a:ext uri="{FF2B5EF4-FFF2-40B4-BE49-F238E27FC236}">
                <a16:creationId xmlns:a16="http://schemas.microsoft.com/office/drawing/2014/main" id="{4E5C727B-D9AB-16F3-D5F1-6CE15DE62497}"/>
              </a:ext>
            </a:extLst>
          </p:cNvPr>
          <p:cNvPicPr>
            <a:picLocks noChangeAspect="1"/>
          </p:cNvPicPr>
          <p:nvPr/>
        </p:nvPicPr>
        <p:blipFill>
          <a:blip r:embed="rId5"/>
          <a:stretch>
            <a:fillRect/>
          </a:stretch>
        </p:blipFill>
        <p:spPr>
          <a:xfrm>
            <a:off x="6286009" y="2859964"/>
            <a:ext cx="4813178" cy="3351239"/>
          </a:xfrm>
          <a:prstGeom prst="rect">
            <a:avLst/>
          </a:prstGeom>
        </p:spPr>
      </p:pic>
      <p:sp>
        <p:nvSpPr>
          <p:cNvPr id="6" name="TextBox 5">
            <a:extLst>
              <a:ext uri="{FF2B5EF4-FFF2-40B4-BE49-F238E27FC236}">
                <a16:creationId xmlns:a16="http://schemas.microsoft.com/office/drawing/2014/main" id="{A99539DB-CBE4-CEE6-B05C-661BFB2AD611}"/>
              </a:ext>
            </a:extLst>
          </p:cNvPr>
          <p:cNvSpPr txBox="1"/>
          <p:nvPr/>
        </p:nvSpPr>
        <p:spPr>
          <a:xfrm>
            <a:off x="6773742" y="1514021"/>
            <a:ext cx="3526630"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chemeClr val="accent5"/>
                </a:solidFill>
                <a:latin typeface="Verdana"/>
                <a:ea typeface="Verdana"/>
              </a:rPr>
              <a:t>ICN Child Nutrition Sharing Site</a:t>
            </a:r>
            <a:endParaRPr lang="en-US" sz="2000" b="1" dirty="0">
              <a:solidFill>
                <a:schemeClr val="accent5"/>
              </a:solidFill>
              <a:latin typeface="Verdana"/>
              <a:ea typeface="Verdana"/>
              <a:cs typeface="Calibri"/>
            </a:endParaRPr>
          </a:p>
          <a:p>
            <a:pPr algn="ctr"/>
            <a:r>
              <a:rPr lang="en-US" dirty="0">
                <a:latin typeface="Verdana"/>
                <a:ea typeface="Verdana"/>
                <a:hlinkClick r:id="rId6">
                  <a:extLst>
                    <a:ext uri="{A12FA001-AC4F-418D-AE19-62706E023703}">
                      <ahyp:hlinkClr xmlns:ahyp="http://schemas.microsoft.com/office/drawing/2018/hyperlinkcolor" val="tx"/>
                    </a:ext>
                  </a:extLst>
                </a:hlinkClick>
              </a:rPr>
              <a:t>https://theicn.org/cnss/resources</a:t>
            </a:r>
            <a:endParaRPr lang="en-US" dirty="0">
              <a:latin typeface="Verdana"/>
              <a:ea typeface="Verdana"/>
              <a:cs typeface="+mn-lt"/>
            </a:endParaRPr>
          </a:p>
        </p:txBody>
      </p:sp>
      <p:sp>
        <p:nvSpPr>
          <p:cNvPr id="16" name="Title 1">
            <a:extLst>
              <a:ext uri="{FF2B5EF4-FFF2-40B4-BE49-F238E27FC236}">
                <a16:creationId xmlns:a16="http://schemas.microsoft.com/office/drawing/2014/main" id="{89849F2E-8EC3-4FF4-A099-6A7B22660654}"/>
              </a:ext>
            </a:extLst>
          </p:cNvPr>
          <p:cNvSpPr>
            <a:spLocks noGrp="1"/>
          </p:cNvSpPr>
          <p:nvPr>
            <p:ph type="title"/>
          </p:nvPr>
        </p:nvSpPr>
        <p:spPr>
          <a:xfrm>
            <a:off x="609601" y="368707"/>
            <a:ext cx="9113411" cy="704800"/>
          </a:xfrm>
        </p:spPr>
        <p:txBody>
          <a:bodyPr>
            <a:normAutofit/>
          </a:bodyPr>
          <a:lstStyle/>
          <a:p>
            <a:r>
              <a:rPr lang="en-US" sz="3600" dirty="0"/>
              <a:t>Resources</a:t>
            </a:r>
          </a:p>
        </p:txBody>
      </p:sp>
    </p:spTree>
    <p:extLst>
      <p:ext uri="{BB962C8B-B14F-4D97-AF65-F5344CB8AC3E}">
        <p14:creationId xmlns:p14="http://schemas.microsoft.com/office/powerpoint/2010/main" val="1030268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1DE88-CF00-4AF7-84A1-48442BBDA5D3}"/>
              </a:ext>
            </a:extLst>
          </p:cNvPr>
          <p:cNvSpPr>
            <a:spLocks noGrp="1"/>
          </p:cNvSpPr>
          <p:nvPr>
            <p:ph type="title"/>
          </p:nvPr>
        </p:nvSpPr>
        <p:spPr/>
        <p:txBody>
          <a:bodyPr>
            <a:normAutofit/>
          </a:bodyPr>
          <a:lstStyle/>
          <a:p>
            <a:r>
              <a:rPr lang="en-US" sz="3600" dirty="0"/>
              <a:t>Community Food Systems Division </a:t>
            </a:r>
          </a:p>
        </p:txBody>
      </p:sp>
      <p:sp>
        <p:nvSpPr>
          <p:cNvPr id="5" name="Text Placeholder 4">
            <a:extLst>
              <a:ext uri="{FF2B5EF4-FFF2-40B4-BE49-F238E27FC236}">
                <a16:creationId xmlns:a16="http://schemas.microsoft.com/office/drawing/2014/main" id="{C62F9B32-C663-4682-90D0-26F58C2FD178}"/>
              </a:ext>
            </a:extLst>
          </p:cNvPr>
          <p:cNvSpPr>
            <a:spLocks noGrp="1"/>
          </p:cNvSpPr>
          <p:nvPr>
            <p:ph type="body" sz="quarter" idx="4294967295"/>
          </p:nvPr>
        </p:nvSpPr>
        <p:spPr>
          <a:xfrm>
            <a:off x="3356754" y="5356634"/>
            <a:ext cx="5478491" cy="879148"/>
          </a:xfrm>
        </p:spPr>
        <p:txBody>
          <a:bodyPr vert="horz" lIns="91440" tIns="45720" rIns="91440" bIns="45720" rtlCol="0" anchor="t">
            <a:normAutofit lnSpcReduction="10000"/>
          </a:bodyPr>
          <a:lstStyle/>
          <a:p>
            <a:pPr algn="ctr"/>
            <a:r>
              <a:rPr lang="en-US" sz="2800" b="1" dirty="0">
                <a:latin typeface="Verdana"/>
                <a:ea typeface="Verdana"/>
              </a:rPr>
              <a:t>Visit our website!</a:t>
            </a:r>
            <a:endParaRPr lang="en-US" sz="2800" b="1" dirty="0">
              <a:latin typeface="Verdana"/>
              <a:ea typeface="Verdana"/>
              <a:cs typeface="Calibri"/>
            </a:endParaRPr>
          </a:p>
          <a:p>
            <a:pPr algn="ctr"/>
            <a:r>
              <a:rPr lang="en-US" sz="2400" dirty="0">
                <a:solidFill>
                  <a:schemeClr val="tx1"/>
                </a:solidFill>
                <a:cs typeface="Calibri"/>
                <a:hlinkClick r:id="rId3">
                  <a:extLst>
                    <a:ext uri="{A12FA001-AC4F-418D-AE19-62706E023703}">
                      <ahyp:hlinkClr xmlns:ahyp="http://schemas.microsoft.com/office/drawing/2018/hyperlinkcolor" val="tx"/>
                    </a:ext>
                  </a:extLst>
                </a:hlinkClick>
              </a:rPr>
              <a:t>www.fns.usda.gov/f2s/farm-to-school</a:t>
            </a:r>
            <a:r>
              <a:rPr lang="en-US" sz="2400" dirty="0">
                <a:solidFill>
                  <a:schemeClr val="tx1"/>
                </a:solidFill>
                <a:cs typeface="Calibri"/>
              </a:rPr>
              <a:t> </a:t>
            </a:r>
          </a:p>
          <a:p>
            <a:endParaRPr lang="en-US" sz="2400" dirty="0">
              <a:cs typeface="Calibri"/>
            </a:endParaRPr>
          </a:p>
        </p:txBody>
      </p:sp>
      <p:pic>
        <p:nvPicPr>
          <p:cNvPr id="6" name="Picture 7" descr="Image of the banner of the Farm to School program webpage on the FNS site. ">
            <a:extLst>
              <a:ext uri="{FF2B5EF4-FFF2-40B4-BE49-F238E27FC236}">
                <a16:creationId xmlns:a16="http://schemas.microsoft.com/office/drawing/2014/main" id="{87A3EE8A-5955-CAAD-12CD-FBDAE8EBECC0}"/>
              </a:ext>
            </a:extLst>
          </p:cNvPr>
          <p:cNvPicPr>
            <a:picLocks noGrp="1" noChangeAspect="1"/>
          </p:cNvPicPr>
          <p:nvPr>
            <p:ph sz="quarter" idx="10"/>
          </p:nvPr>
        </p:nvPicPr>
        <p:blipFill rotWithShape="1">
          <a:blip r:embed="rId4"/>
          <a:srcRect b="49690"/>
          <a:stretch/>
        </p:blipFill>
        <p:spPr>
          <a:xfrm>
            <a:off x="1388244" y="1365773"/>
            <a:ext cx="9415511" cy="3821688"/>
          </a:xfrm>
        </p:spPr>
      </p:pic>
    </p:spTree>
    <p:extLst>
      <p:ext uri="{BB962C8B-B14F-4D97-AF65-F5344CB8AC3E}">
        <p14:creationId xmlns:p14="http://schemas.microsoft.com/office/powerpoint/2010/main" val="2494719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DFA2E-721F-4D20-BC6D-B54AF2734A84}"/>
              </a:ext>
            </a:extLst>
          </p:cNvPr>
          <p:cNvSpPr>
            <a:spLocks noGrp="1"/>
          </p:cNvSpPr>
          <p:nvPr>
            <p:ph type="title"/>
          </p:nvPr>
        </p:nvSpPr>
        <p:spPr/>
        <p:txBody>
          <a:bodyPr>
            <a:normAutofit/>
          </a:bodyPr>
          <a:lstStyle/>
          <a:p>
            <a:r>
              <a:rPr lang="en-US" sz="3600" dirty="0"/>
              <a:t>What is Farm to School?</a:t>
            </a:r>
          </a:p>
        </p:txBody>
      </p:sp>
      <p:pic>
        <p:nvPicPr>
          <p:cNvPr id="9" name="Picture Placeholder 8" descr="An image of a girl looking at leafy greens in a garden. ">
            <a:extLst>
              <a:ext uri="{FF2B5EF4-FFF2-40B4-BE49-F238E27FC236}">
                <a16:creationId xmlns:a16="http://schemas.microsoft.com/office/drawing/2014/main" id="{2B778DDB-F832-4398-AF34-5924224D6697}"/>
              </a:ext>
            </a:extLst>
          </p:cNvPr>
          <p:cNvPicPr>
            <a:picLocks noGrp="1" noChangeAspect="1"/>
          </p:cNvPicPr>
          <p:nvPr>
            <p:ph type="pic" sz="quarter" idx="12"/>
          </p:nvPr>
        </p:nvPicPr>
        <p:blipFill>
          <a:blip r:embed="rId3"/>
          <a:srcRect t="9265" b="9265"/>
          <a:stretch>
            <a:fillRect/>
          </a:stretch>
        </p:blipFill>
        <p:spPr>
          <a:xfrm>
            <a:off x="0" y="1847850"/>
            <a:ext cx="6446838" cy="3497263"/>
          </a:xfrm>
        </p:spPr>
      </p:pic>
      <p:pic>
        <p:nvPicPr>
          <p:cNvPr id="3" name="Picture 5">
            <a:extLst>
              <a:ext uri="{FF2B5EF4-FFF2-40B4-BE49-F238E27FC236}">
                <a16:creationId xmlns:a16="http://schemas.microsoft.com/office/drawing/2014/main" id="{94D61C1F-ED42-40F2-A88A-CE22BADB311B}"/>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t="2241" b="2241"/>
          <a:stretch/>
        </p:blipFill>
        <p:spPr>
          <a:xfrm>
            <a:off x="8534401" y="1947013"/>
            <a:ext cx="1328285" cy="803962"/>
          </a:xfrm>
        </p:spPr>
      </p:pic>
      <p:sp>
        <p:nvSpPr>
          <p:cNvPr id="5" name="Text Placeholder 4">
            <a:extLst>
              <a:ext uri="{FF2B5EF4-FFF2-40B4-BE49-F238E27FC236}">
                <a16:creationId xmlns:a16="http://schemas.microsoft.com/office/drawing/2014/main" id="{AE1D0124-2861-420F-828A-0C58322D3E81}"/>
              </a:ext>
            </a:extLst>
          </p:cNvPr>
          <p:cNvSpPr>
            <a:spLocks noGrp="1"/>
          </p:cNvSpPr>
          <p:nvPr>
            <p:ph type="body" sz="quarter" idx="14"/>
          </p:nvPr>
        </p:nvSpPr>
        <p:spPr>
          <a:xfrm>
            <a:off x="6850303" y="2916239"/>
            <a:ext cx="4968658" cy="3497263"/>
          </a:xfrm>
        </p:spPr>
        <p:txBody>
          <a:bodyPr vert="horz" lIns="91440" tIns="45720" rIns="91440" bIns="45720" rtlCol="0" anchor="t">
            <a:noAutofit/>
          </a:bodyPr>
          <a:lstStyle/>
          <a:p>
            <a:r>
              <a:rPr lang="en-US" sz="2000" dirty="0"/>
              <a:t>Efforts including:</a:t>
            </a:r>
          </a:p>
          <a:p>
            <a:pPr marL="285750" indent="-285750">
              <a:buClr>
                <a:schemeClr val="accent5"/>
              </a:buClr>
              <a:buFont typeface="Arial" panose="020B0604020202020204" pitchFamily="34" charset="0"/>
              <a:buChar char="•"/>
            </a:pPr>
            <a:r>
              <a:rPr lang="en-US" sz="2000" dirty="0"/>
              <a:t>Bringing locally or regionally produced foods into child nutrition programs (i.e., School cafeterias) </a:t>
            </a:r>
            <a:endParaRPr lang="en-US" sz="2000" dirty="0">
              <a:ea typeface="Verdana"/>
            </a:endParaRPr>
          </a:p>
          <a:p>
            <a:pPr marL="285750" indent="-285750">
              <a:buClr>
                <a:schemeClr val="accent5"/>
              </a:buClr>
              <a:buFont typeface="Arial" panose="020B0604020202020204" pitchFamily="34" charset="0"/>
              <a:buChar char="•"/>
            </a:pPr>
            <a:r>
              <a:rPr lang="en-US" sz="2000" dirty="0"/>
              <a:t>Hands-on learning activities</a:t>
            </a:r>
            <a:endParaRPr lang="en-US" sz="2000" dirty="0">
              <a:ea typeface="Verdana"/>
            </a:endParaRPr>
          </a:p>
          <a:p>
            <a:pPr marL="285750" indent="-285750">
              <a:buClr>
                <a:schemeClr val="accent5"/>
              </a:buClr>
              <a:buFont typeface="Arial" panose="020B0604020202020204" pitchFamily="34" charset="0"/>
              <a:buChar char="•"/>
            </a:pPr>
            <a:r>
              <a:rPr lang="en-US" sz="2000" dirty="0"/>
              <a:t>The integration of food-related education into school curriculum</a:t>
            </a:r>
            <a:endParaRPr lang="en-US" sz="2000" dirty="0">
              <a:ea typeface="Verdana"/>
            </a:endParaRPr>
          </a:p>
        </p:txBody>
      </p:sp>
    </p:spTree>
    <p:extLst>
      <p:ext uri="{BB962C8B-B14F-4D97-AF65-F5344CB8AC3E}">
        <p14:creationId xmlns:p14="http://schemas.microsoft.com/office/powerpoint/2010/main" val="427777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73644A-AAB0-4D99-91F8-56A39E4BFA93}"/>
              </a:ext>
            </a:extLst>
          </p:cNvPr>
          <p:cNvSpPr>
            <a:spLocks noGrp="1"/>
          </p:cNvSpPr>
          <p:nvPr>
            <p:ph type="body" sz="quarter" idx="10"/>
          </p:nvPr>
        </p:nvSpPr>
        <p:spPr>
          <a:xfrm>
            <a:off x="3917199" y="1666820"/>
            <a:ext cx="7811729" cy="802252"/>
          </a:xfrm>
        </p:spPr>
        <p:txBody>
          <a:bodyPr>
            <a:noAutofit/>
          </a:bodyPr>
          <a:lstStyle/>
          <a:p>
            <a:r>
              <a:rPr lang="en-US" dirty="0">
                <a:latin typeface="Verdana"/>
                <a:ea typeface="Verdana"/>
              </a:rPr>
              <a:t>Does your school nutrition program use produce acquired through a </a:t>
            </a:r>
            <a:br>
              <a:rPr lang="en-US" dirty="0">
                <a:latin typeface="Verdana"/>
                <a:ea typeface="Verdana"/>
              </a:rPr>
            </a:br>
            <a:r>
              <a:rPr lang="en-US" dirty="0">
                <a:latin typeface="Verdana"/>
                <a:ea typeface="Verdana"/>
              </a:rPr>
              <a:t>farm to school program?</a:t>
            </a:r>
          </a:p>
        </p:txBody>
      </p:sp>
      <p:sp>
        <p:nvSpPr>
          <p:cNvPr id="5" name="Text Placeholder 4">
            <a:extLst>
              <a:ext uri="{FF2B5EF4-FFF2-40B4-BE49-F238E27FC236}">
                <a16:creationId xmlns:a16="http://schemas.microsoft.com/office/drawing/2014/main" id="{D9A7C23C-E449-418D-8728-7DF334DD6984}"/>
              </a:ext>
            </a:extLst>
          </p:cNvPr>
          <p:cNvSpPr>
            <a:spLocks noGrp="1"/>
          </p:cNvSpPr>
          <p:nvPr>
            <p:ph type="body" sz="quarter" idx="13"/>
          </p:nvPr>
        </p:nvSpPr>
        <p:spPr>
          <a:xfrm>
            <a:off x="3917199" y="2647666"/>
            <a:ext cx="7663086" cy="3343275"/>
          </a:xfrm>
        </p:spPr>
        <p:txBody>
          <a:bodyPr>
            <a:normAutofit/>
          </a:bodyPr>
          <a:lstStyle/>
          <a:p>
            <a:pPr marL="342900" indent="-342900">
              <a:buClr>
                <a:schemeClr val="accent5"/>
              </a:buClr>
              <a:buFont typeface="+mj-lt"/>
              <a:buAutoNum type="arabicPeriod"/>
            </a:pPr>
            <a:r>
              <a:rPr lang="en-US" sz="2800" dirty="0"/>
              <a:t>Yes</a:t>
            </a:r>
          </a:p>
          <a:p>
            <a:pPr marL="342900" indent="-342900">
              <a:buClr>
                <a:schemeClr val="accent5"/>
              </a:buClr>
              <a:buFont typeface="+mj-lt"/>
              <a:buAutoNum type="arabicPeriod"/>
            </a:pPr>
            <a:r>
              <a:rPr lang="en-US" sz="2800" dirty="0"/>
              <a:t>No</a:t>
            </a:r>
          </a:p>
          <a:p>
            <a:pPr marL="342900" indent="-342900">
              <a:buClr>
                <a:schemeClr val="accent5"/>
              </a:buClr>
              <a:buFont typeface="+mj-lt"/>
              <a:buAutoNum type="arabicPeriod"/>
            </a:pPr>
            <a:r>
              <a:rPr lang="en-US" sz="2800" dirty="0"/>
              <a:t>Not sure</a:t>
            </a:r>
          </a:p>
          <a:p>
            <a:endParaRPr lang="en-US" sz="2800" dirty="0"/>
          </a:p>
        </p:txBody>
      </p:sp>
      <p:sp>
        <p:nvSpPr>
          <p:cNvPr id="6" name="Title 1">
            <a:extLst>
              <a:ext uri="{FF2B5EF4-FFF2-40B4-BE49-F238E27FC236}">
                <a16:creationId xmlns:a16="http://schemas.microsoft.com/office/drawing/2014/main" id="{7F82E27E-9B91-4123-925E-7DF16B2617E0}"/>
              </a:ext>
            </a:extLst>
          </p:cNvPr>
          <p:cNvSpPr txBox="1">
            <a:spLocks/>
          </p:cNvSpPr>
          <p:nvPr/>
        </p:nvSpPr>
        <p:spPr>
          <a:xfrm>
            <a:off x="609601" y="368707"/>
            <a:ext cx="9113411" cy="704800"/>
          </a:xfrm>
          <a:prstGeom prst="rect">
            <a:avLst/>
          </a:prstGeom>
        </p:spPr>
        <p:txBody>
          <a:bodyPr vert="horz" lIns="91440" tIns="45720" rIns="91440" bIns="45720" rtlCol="0" anchor="ctr">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j-ea"/>
                <a:cs typeface="Calibri"/>
              </a:rPr>
              <a:t>Classroom Question By Show of Hands</a:t>
            </a:r>
            <a:endParaRPr kumimoji="0" lang="en-US" sz="3600" b="1" i="0" u="none" strike="noStrike" kern="1200" cap="none" spc="0" normalizeH="0" baseline="0" noProof="0" dirty="0">
              <a:ln>
                <a:noFill/>
              </a:ln>
              <a:solidFill>
                <a:prstClr val="white"/>
              </a:solidFill>
              <a:effectLst/>
              <a:uLnTx/>
              <a:uFillTx/>
              <a:latin typeface="Calibri"/>
              <a:ea typeface="+mj-ea"/>
              <a:cs typeface="Microsoft Sans Serif" pitchFamily="34" charset="0"/>
            </a:endParaRPr>
          </a:p>
        </p:txBody>
      </p:sp>
      <p:sp>
        <p:nvSpPr>
          <p:cNvPr id="11" name="Text Placeholder 5">
            <a:extLst>
              <a:ext uri="{FF2B5EF4-FFF2-40B4-BE49-F238E27FC236}">
                <a16:creationId xmlns:a16="http://schemas.microsoft.com/office/drawing/2014/main" id="{3D1E6D57-8C28-4CC8-AD80-9FA1ADDE9A6D}"/>
              </a:ext>
            </a:extLst>
          </p:cNvPr>
          <p:cNvSpPr txBox="1">
            <a:spLocks noGrp="1"/>
          </p:cNvSpPr>
          <p:nvPr>
            <p:ph type="title" idx="4294967295"/>
          </p:nvPr>
        </p:nvSpPr>
        <p:spPr>
          <a:xfrm>
            <a:off x="187367" y="1913195"/>
            <a:ext cx="3100979" cy="15977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marL="0" indent="0" algn="l" defTabSz="457200" rtl="0" eaLnBrk="1" latinLnBrk="0" hangingPunct="1">
              <a:lnSpc>
                <a:spcPct val="80000"/>
              </a:lnSpc>
              <a:spcBef>
                <a:spcPct val="20000"/>
              </a:spcBef>
              <a:buFont typeface="Arial"/>
              <a:buNone/>
              <a:defRPr sz="9600" b="1" i="0" kern="1200">
                <a:solidFill>
                  <a:schemeClr val="bg1"/>
                </a:solidFill>
                <a:latin typeface="Calibri"/>
                <a:ea typeface="+mn-ea"/>
                <a:cs typeface="Calibri"/>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80000"/>
              </a:lnSpc>
              <a:spcBef>
                <a:spcPct val="20000"/>
              </a:spcBef>
              <a:spcAft>
                <a:spcPts val="0"/>
              </a:spcAft>
              <a:buClrTx/>
              <a:buSzTx/>
              <a:buFont typeface="Arial"/>
              <a:buNone/>
              <a:tabLst/>
              <a:defRPr/>
            </a:pPr>
            <a:r>
              <a:rPr kumimoji="0" lang="en-US" sz="400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Calibri"/>
              </a:rPr>
              <a:t>Poll</a:t>
            </a:r>
          </a:p>
        </p:txBody>
      </p:sp>
    </p:spTree>
    <p:extLst>
      <p:ext uri="{BB962C8B-B14F-4D97-AF65-F5344CB8AC3E}">
        <p14:creationId xmlns:p14="http://schemas.microsoft.com/office/powerpoint/2010/main" val="465592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A0742-BF39-4DAF-B6FF-962E975BB1A2}"/>
              </a:ext>
            </a:extLst>
          </p:cNvPr>
          <p:cNvSpPr>
            <a:spLocks noGrp="1"/>
          </p:cNvSpPr>
          <p:nvPr>
            <p:ph type="title"/>
          </p:nvPr>
        </p:nvSpPr>
        <p:spPr/>
        <p:txBody>
          <a:bodyPr>
            <a:normAutofit/>
          </a:bodyPr>
          <a:lstStyle/>
          <a:p>
            <a:r>
              <a:rPr lang="en-US" sz="3600" dirty="0"/>
              <a:t>Why Farm to School?</a:t>
            </a:r>
          </a:p>
        </p:txBody>
      </p:sp>
      <p:sp>
        <p:nvSpPr>
          <p:cNvPr id="3" name="Content Placeholder 2">
            <a:extLst>
              <a:ext uri="{FF2B5EF4-FFF2-40B4-BE49-F238E27FC236}">
                <a16:creationId xmlns:a16="http://schemas.microsoft.com/office/drawing/2014/main" id="{AFFEF39A-754F-46F5-A20F-3F0DF6B940EC}"/>
              </a:ext>
            </a:extLst>
          </p:cNvPr>
          <p:cNvSpPr>
            <a:spLocks noGrp="1"/>
          </p:cNvSpPr>
          <p:nvPr>
            <p:ph sz="quarter" idx="10"/>
          </p:nvPr>
        </p:nvSpPr>
        <p:spPr>
          <a:xfrm>
            <a:off x="1228298" y="1477965"/>
            <a:ext cx="9996385" cy="4710399"/>
          </a:xfrm>
        </p:spPr>
        <p:txBody>
          <a:bodyPr vert="horz" lIns="91440" tIns="45720" rIns="91440" bIns="45720" rtlCol="0" anchor="t">
            <a:normAutofit/>
          </a:bodyPr>
          <a:lstStyle/>
          <a:p>
            <a:pPr marL="457200" indent="-457200">
              <a:buClr>
                <a:srgbClr val="3AA33C"/>
              </a:buClr>
              <a:buFont typeface="Arial" panose="020B0604020202020204" pitchFamily="34" charset="0"/>
              <a:buChar char="•"/>
            </a:pPr>
            <a:r>
              <a:rPr lang="en-US" sz="2800" dirty="0">
                <a:solidFill>
                  <a:schemeClr val="tx1"/>
                </a:solidFill>
                <a:latin typeface="Verdana"/>
                <a:ea typeface="Verdana"/>
              </a:rPr>
              <a:t>Fresh, tasty food</a:t>
            </a:r>
            <a:endParaRPr lang="en-US" sz="2800" dirty="0">
              <a:solidFill>
                <a:schemeClr val="tx1"/>
              </a:solidFill>
              <a:latin typeface="Verdana"/>
              <a:ea typeface="Verdana"/>
              <a:cs typeface="Calibri"/>
            </a:endParaRPr>
          </a:p>
          <a:p>
            <a:pPr marL="457200" indent="-457200">
              <a:buClr>
                <a:srgbClr val="3AA33C"/>
              </a:buClr>
              <a:buFont typeface="Arial" panose="020B0604020202020204" pitchFamily="34" charset="0"/>
              <a:buChar char="•"/>
            </a:pPr>
            <a:r>
              <a:rPr lang="en-US" sz="2800" dirty="0">
                <a:solidFill>
                  <a:schemeClr val="tx1"/>
                </a:solidFill>
                <a:latin typeface="Verdana"/>
                <a:ea typeface="Verdana"/>
              </a:rPr>
              <a:t>Willingness to try new foods</a:t>
            </a:r>
            <a:endParaRPr lang="en-US" sz="2800" dirty="0">
              <a:solidFill>
                <a:schemeClr val="tx1"/>
              </a:solidFill>
              <a:latin typeface="Verdana"/>
              <a:ea typeface="Verdana"/>
              <a:cs typeface="Calibri"/>
            </a:endParaRPr>
          </a:p>
          <a:p>
            <a:pPr marL="457200" indent="-457200">
              <a:buClr>
                <a:srgbClr val="3AA33C"/>
              </a:buClr>
              <a:buFont typeface="Arial" panose="020B0604020202020204" pitchFamily="34" charset="0"/>
              <a:buChar char="•"/>
            </a:pPr>
            <a:r>
              <a:rPr lang="en-US" sz="2800" dirty="0">
                <a:solidFill>
                  <a:schemeClr val="tx1"/>
                </a:solidFill>
                <a:latin typeface="Verdana"/>
                <a:ea typeface="Verdana"/>
              </a:rPr>
              <a:t>Increased consumption of fruits and vegetables</a:t>
            </a:r>
            <a:endParaRPr lang="en-US" sz="2800" dirty="0">
              <a:solidFill>
                <a:schemeClr val="tx1"/>
              </a:solidFill>
              <a:latin typeface="Verdana"/>
              <a:ea typeface="Verdana"/>
              <a:cs typeface="Calibri"/>
            </a:endParaRPr>
          </a:p>
          <a:p>
            <a:pPr marL="457200" indent="-457200">
              <a:buClr>
                <a:srgbClr val="3AA33C"/>
              </a:buClr>
              <a:buFont typeface="Arial" panose="020B0604020202020204" pitchFamily="34" charset="0"/>
              <a:buChar char="•"/>
            </a:pPr>
            <a:r>
              <a:rPr lang="en-US" sz="2800" dirty="0">
                <a:solidFill>
                  <a:schemeClr val="tx1"/>
                </a:solidFill>
                <a:latin typeface="Verdana"/>
                <a:ea typeface="Verdana"/>
              </a:rPr>
              <a:t>Improved knowledge and awareness regarding gardening, agriculture and healthy eating</a:t>
            </a:r>
            <a:endParaRPr lang="en-US" sz="2800" dirty="0">
              <a:solidFill>
                <a:schemeClr val="tx1"/>
              </a:solidFill>
              <a:latin typeface="Verdana"/>
              <a:ea typeface="Verdana"/>
              <a:cs typeface="Calibri"/>
            </a:endParaRPr>
          </a:p>
          <a:p>
            <a:pPr marL="457200" indent="-457200">
              <a:buClr>
                <a:srgbClr val="3AA33C"/>
              </a:buClr>
              <a:buFont typeface="Arial" panose="020B0604020202020204" pitchFamily="34" charset="0"/>
              <a:buChar char="•"/>
            </a:pPr>
            <a:r>
              <a:rPr lang="en-US" sz="2800" dirty="0">
                <a:solidFill>
                  <a:schemeClr val="tx1"/>
                </a:solidFill>
                <a:latin typeface="Verdana"/>
                <a:ea typeface="Verdana"/>
              </a:rPr>
              <a:t>Increased program awareness and participation</a:t>
            </a:r>
            <a:endParaRPr lang="en-US" sz="2800" dirty="0">
              <a:solidFill>
                <a:schemeClr val="tx1"/>
              </a:solidFill>
              <a:latin typeface="Verdana"/>
              <a:ea typeface="Verdana"/>
              <a:cs typeface="Calibri"/>
            </a:endParaRPr>
          </a:p>
          <a:p>
            <a:pPr marL="457200" indent="-457200">
              <a:buClr>
                <a:srgbClr val="3AA33C"/>
              </a:buClr>
              <a:buFont typeface="Arial" panose="020B0604020202020204" pitchFamily="34" charset="0"/>
              <a:buChar char="•"/>
            </a:pPr>
            <a:r>
              <a:rPr lang="en-US" sz="2800" dirty="0">
                <a:solidFill>
                  <a:schemeClr val="tx1"/>
                </a:solidFill>
                <a:latin typeface="Verdana"/>
                <a:ea typeface="Verdana"/>
              </a:rPr>
              <a:t>Creates markets for farmers, local economic benefit</a:t>
            </a:r>
            <a:endParaRPr lang="en-US" sz="2800" dirty="0">
              <a:solidFill>
                <a:schemeClr val="tx1"/>
              </a:solidFill>
              <a:latin typeface="Verdana"/>
              <a:ea typeface="Verdana"/>
              <a:cs typeface="Calibri"/>
            </a:endParaRPr>
          </a:p>
          <a:p>
            <a:pPr marL="457200" indent="-457200">
              <a:buClr>
                <a:srgbClr val="3AA33C"/>
              </a:buClr>
              <a:buFont typeface="Arial" panose="020B0604020202020204" pitchFamily="34" charset="0"/>
              <a:buChar char="•"/>
            </a:pPr>
            <a:r>
              <a:rPr lang="en-US" sz="2800" dirty="0">
                <a:solidFill>
                  <a:schemeClr val="tx1"/>
                </a:solidFill>
                <a:latin typeface="Verdana"/>
                <a:ea typeface="Verdana"/>
              </a:rPr>
              <a:t>Helps meet meal pattern requirements</a:t>
            </a:r>
            <a:endParaRPr lang="en-US" sz="2800" dirty="0">
              <a:solidFill>
                <a:schemeClr val="tx1"/>
              </a:solidFill>
              <a:latin typeface="Verdana"/>
              <a:ea typeface="Verdana"/>
              <a:cs typeface="Calibri"/>
            </a:endParaRPr>
          </a:p>
        </p:txBody>
      </p:sp>
    </p:spTree>
    <p:extLst>
      <p:ext uri="{BB962C8B-B14F-4D97-AF65-F5344CB8AC3E}">
        <p14:creationId xmlns:p14="http://schemas.microsoft.com/office/powerpoint/2010/main" val="1686932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B41FC-D4A9-4BEC-A9C8-F3730A74FE2B}"/>
              </a:ext>
            </a:extLst>
          </p:cNvPr>
          <p:cNvSpPr>
            <a:spLocks noGrp="1"/>
          </p:cNvSpPr>
          <p:nvPr>
            <p:ph type="title"/>
          </p:nvPr>
        </p:nvSpPr>
        <p:spPr/>
        <p:txBody>
          <a:bodyPr>
            <a:normAutofit/>
          </a:bodyPr>
          <a:lstStyle/>
          <a:p>
            <a:r>
              <a:rPr lang="en-US" sz="3600"/>
              <a:t>Defining Local</a:t>
            </a:r>
          </a:p>
        </p:txBody>
      </p:sp>
      <p:sp>
        <p:nvSpPr>
          <p:cNvPr id="3" name="Content Placeholder 2">
            <a:extLst>
              <a:ext uri="{FF2B5EF4-FFF2-40B4-BE49-F238E27FC236}">
                <a16:creationId xmlns:a16="http://schemas.microsoft.com/office/drawing/2014/main" id="{CFF37E4F-8BB9-48EA-A366-E8930D55F2D6}"/>
              </a:ext>
            </a:extLst>
          </p:cNvPr>
          <p:cNvSpPr>
            <a:spLocks noGrp="1"/>
          </p:cNvSpPr>
          <p:nvPr>
            <p:ph sz="quarter" idx="10"/>
          </p:nvPr>
        </p:nvSpPr>
        <p:spPr>
          <a:xfrm>
            <a:off x="1155966" y="1477965"/>
            <a:ext cx="6991748" cy="3705944"/>
          </a:xfrm>
        </p:spPr>
        <p:txBody>
          <a:bodyPr vert="horz" lIns="91440" tIns="45720" rIns="91440" bIns="45720" rtlCol="0" anchor="t">
            <a:normAutofit fontScale="77500" lnSpcReduction="20000"/>
          </a:bodyPr>
          <a:lstStyle/>
          <a:p>
            <a:r>
              <a:rPr lang="en-US" b="1" dirty="0">
                <a:latin typeface="Verdana" panose="020B0604030504040204" pitchFamily="34" charset="0"/>
                <a:ea typeface="Verdana" panose="020B0604030504040204" pitchFamily="34" charset="0"/>
              </a:rPr>
              <a:t>School Food Authorities define “local”</a:t>
            </a:r>
          </a:p>
          <a:p>
            <a:pPr lvl="1"/>
            <a:r>
              <a:rPr lang="en-US" dirty="0">
                <a:latin typeface="Verdana" panose="020B0604030504040204" pitchFamily="34" charset="0"/>
                <a:ea typeface="Verdana" panose="020B0604030504040204" pitchFamily="34" charset="0"/>
              </a:rPr>
              <a:t>Within a radius</a:t>
            </a:r>
          </a:p>
          <a:p>
            <a:pPr lvl="1"/>
            <a:r>
              <a:rPr lang="en-US" dirty="0">
                <a:latin typeface="Verdana" panose="020B0604030504040204" pitchFamily="34" charset="0"/>
                <a:ea typeface="Verdana" panose="020B0604030504040204" pitchFamily="34" charset="0"/>
              </a:rPr>
              <a:t>Within a county</a:t>
            </a:r>
          </a:p>
          <a:p>
            <a:pPr lvl="1"/>
            <a:r>
              <a:rPr lang="en-US" dirty="0">
                <a:latin typeface="Verdana" panose="020B0604030504040204" pitchFamily="34" charset="0"/>
                <a:ea typeface="Verdana" panose="020B0604030504040204" pitchFamily="34" charset="0"/>
              </a:rPr>
              <a:t>Within a state</a:t>
            </a:r>
          </a:p>
          <a:p>
            <a:pPr lvl="1"/>
            <a:r>
              <a:rPr lang="en-US" dirty="0">
                <a:latin typeface="Verdana" panose="020B0604030504040204" pitchFamily="34" charset="0"/>
                <a:ea typeface="Verdana" panose="020B0604030504040204" pitchFamily="34" charset="0"/>
              </a:rPr>
              <a:t>Within a region</a:t>
            </a:r>
          </a:p>
          <a:p>
            <a:pPr lvl="1"/>
            <a:endParaRPr lang="en-US" dirty="0">
              <a:latin typeface="Verdana" panose="020B0604030504040204" pitchFamily="34" charset="0"/>
              <a:ea typeface="Verdana" panose="020B0604030504040204" pitchFamily="34" charset="0"/>
            </a:endParaRPr>
          </a:p>
          <a:p>
            <a:pPr marL="457200" lvl="1" indent="0">
              <a:buNone/>
            </a:pPr>
            <a:r>
              <a:rPr lang="en-US" dirty="0">
                <a:latin typeface="Verdana" panose="020B0604030504040204" pitchFamily="34" charset="0"/>
                <a:ea typeface="Verdana" panose="020B0604030504040204" pitchFamily="34" charset="0"/>
              </a:rPr>
              <a:t>Could change depending on:</a:t>
            </a:r>
          </a:p>
          <a:p>
            <a:pPr lvl="1">
              <a:buFont typeface="Arial" panose="020B0604020202020204" pitchFamily="34" charset="0"/>
              <a:buChar char="•"/>
            </a:pPr>
            <a:r>
              <a:rPr lang="en-US" dirty="0">
                <a:latin typeface="Verdana" panose="020B0604030504040204" pitchFamily="34" charset="0"/>
                <a:ea typeface="Verdana" panose="020B0604030504040204" pitchFamily="34" charset="0"/>
              </a:rPr>
              <a:t>Season</a:t>
            </a:r>
          </a:p>
          <a:p>
            <a:pPr lvl="1">
              <a:buFont typeface="Arial" panose="020B0604020202020204" pitchFamily="34" charset="0"/>
              <a:buChar char="•"/>
            </a:pPr>
            <a:r>
              <a:rPr lang="en-US" dirty="0">
                <a:latin typeface="Verdana" panose="020B0604030504040204" pitchFamily="34" charset="0"/>
                <a:ea typeface="Verdana" panose="020B0604030504040204" pitchFamily="34" charset="0"/>
              </a:rPr>
              <a:t>Product</a:t>
            </a:r>
          </a:p>
          <a:p>
            <a:pPr lvl="1">
              <a:buFont typeface="Arial" panose="020B0604020202020204" pitchFamily="34" charset="0"/>
              <a:buChar char="•"/>
            </a:pPr>
            <a:r>
              <a:rPr lang="en-US" dirty="0">
                <a:latin typeface="Verdana" panose="020B0604030504040204" pitchFamily="34" charset="0"/>
                <a:ea typeface="Verdana" panose="020B0604030504040204" pitchFamily="34" charset="0"/>
              </a:rPr>
              <a:t>Special events</a:t>
            </a:r>
          </a:p>
        </p:txBody>
      </p:sp>
      <p:pic>
        <p:nvPicPr>
          <p:cNvPr id="6" name="Picture 6">
            <a:extLst>
              <a:ext uri="{FF2B5EF4-FFF2-40B4-BE49-F238E27FC236}">
                <a16:creationId xmlns:a16="http://schemas.microsoft.com/office/drawing/2014/main" id="{C1BDA05E-B78D-491F-8D62-6953C130CE67}"/>
              </a:ext>
              <a:ext uri="{C183D7F6-B498-43B3-948B-1728B52AA6E4}">
                <adec:decorative xmlns:adec="http://schemas.microsoft.com/office/drawing/2017/decorative" val="1"/>
              </a:ext>
            </a:extLst>
          </p:cNvPr>
          <p:cNvPicPr>
            <a:picLocks noGrp="1" noChangeAspect="1"/>
          </p:cNvPicPr>
          <p:nvPr>
            <p:ph type="pic" sz="quarter" idx="11"/>
          </p:nvPr>
        </p:nvPicPr>
        <p:blipFill>
          <a:blip r:embed="rId3"/>
          <a:srcRect l="8297" r="8297"/>
          <a:stretch/>
        </p:blipFill>
        <p:spPr>
          <a:xfrm>
            <a:off x="2252741" y="5434354"/>
            <a:ext cx="1144083" cy="1417410"/>
          </a:xfrm>
        </p:spPr>
      </p:pic>
      <p:sp>
        <p:nvSpPr>
          <p:cNvPr id="5" name="Text Placeholder 4">
            <a:extLst>
              <a:ext uri="{FF2B5EF4-FFF2-40B4-BE49-F238E27FC236}">
                <a16:creationId xmlns:a16="http://schemas.microsoft.com/office/drawing/2014/main" id="{67640A89-7E9E-4048-B3B9-283A07ED2C2A}"/>
              </a:ext>
            </a:extLst>
          </p:cNvPr>
          <p:cNvSpPr>
            <a:spLocks noGrp="1"/>
          </p:cNvSpPr>
          <p:nvPr>
            <p:ph type="body" sz="quarter" idx="12"/>
          </p:nvPr>
        </p:nvSpPr>
        <p:spPr>
          <a:xfrm>
            <a:off x="4762539" y="5588367"/>
            <a:ext cx="7234161" cy="842962"/>
          </a:xfrm>
        </p:spPr>
        <p:txBody>
          <a:bodyPr vert="horz" lIns="91440" tIns="45720" rIns="91440" bIns="45720" rtlCol="0" anchor="t">
            <a:noAutofit/>
          </a:bodyPr>
          <a:lstStyle/>
          <a:p>
            <a:r>
              <a:rPr lang="en-US" sz="1900" b="1" dirty="0">
                <a:latin typeface="Cambria" panose="02040503050406030204" pitchFamily="18" charset="0"/>
                <a:ea typeface="Cambria" panose="02040503050406030204" pitchFamily="18" charset="0"/>
              </a:rPr>
              <a:t>For example, “grown in New York,” “Grown within a 100-mile radius of the school district,” “Grown within New York or any bordering State.”</a:t>
            </a:r>
          </a:p>
        </p:txBody>
      </p:sp>
      <p:pic>
        <p:nvPicPr>
          <p:cNvPr id="4" name="Picture 6" descr="Image of a girl feeding a carrot to a goat. ">
            <a:extLst>
              <a:ext uri="{FF2B5EF4-FFF2-40B4-BE49-F238E27FC236}">
                <a16:creationId xmlns:a16="http://schemas.microsoft.com/office/drawing/2014/main" id="{7EC7424B-F600-7686-5515-793EB8FE632F}"/>
              </a:ext>
            </a:extLst>
          </p:cNvPr>
          <p:cNvPicPr>
            <a:picLocks noChangeAspect="1"/>
          </p:cNvPicPr>
          <p:nvPr/>
        </p:nvPicPr>
        <p:blipFill>
          <a:blip r:embed="rId4"/>
          <a:stretch>
            <a:fillRect/>
          </a:stretch>
        </p:blipFill>
        <p:spPr>
          <a:xfrm>
            <a:off x="6984023" y="2017143"/>
            <a:ext cx="4238625" cy="2823713"/>
          </a:xfrm>
          <a:prstGeom prst="rect">
            <a:avLst/>
          </a:prstGeom>
        </p:spPr>
      </p:pic>
    </p:spTree>
    <p:extLst>
      <p:ext uri="{BB962C8B-B14F-4D97-AF65-F5344CB8AC3E}">
        <p14:creationId xmlns:p14="http://schemas.microsoft.com/office/powerpoint/2010/main" val="2216220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59E6D-47B5-432A-A64E-5F534E19E7A5}"/>
              </a:ext>
            </a:extLst>
          </p:cNvPr>
          <p:cNvSpPr>
            <a:spLocks noGrp="1"/>
          </p:cNvSpPr>
          <p:nvPr>
            <p:ph type="title"/>
          </p:nvPr>
        </p:nvSpPr>
        <p:spPr/>
        <p:txBody>
          <a:bodyPr>
            <a:normAutofit/>
          </a:bodyPr>
          <a:lstStyle/>
          <a:p>
            <a:r>
              <a:rPr lang="en-US" sz="3600" dirty="0"/>
              <a:t>Where to Find Local Foods</a:t>
            </a:r>
          </a:p>
        </p:txBody>
      </p:sp>
      <p:sp>
        <p:nvSpPr>
          <p:cNvPr id="5" name="Text Placeholder 4">
            <a:extLst>
              <a:ext uri="{FF2B5EF4-FFF2-40B4-BE49-F238E27FC236}">
                <a16:creationId xmlns:a16="http://schemas.microsoft.com/office/drawing/2014/main" id="{A9608788-9E29-4529-BFAF-3F450C331F1B}"/>
              </a:ext>
            </a:extLst>
          </p:cNvPr>
          <p:cNvSpPr>
            <a:spLocks noGrp="1"/>
          </p:cNvSpPr>
          <p:nvPr>
            <p:ph type="body" sz="quarter" idx="14"/>
          </p:nvPr>
        </p:nvSpPr>
        <p:spPr>
          <a:xfrm>
            <a:off x="6874115" y="2916239"/>
            <a:ext cx="4863783" cy="3165044"/>
          </a:xfrm>
        </p:spPr>
        <p:txBody>
          <a:bodyPr vert="horz" lIns="91440" tIns="45720" rIns="91440" bIns="45720" rtlCol="0" anchor="t">
            <a:noAutofit/>
          </a:bodyPr>
          <a:lstStyle/>
          <a:p>
            <a:pPr marL="342900" indent="-342900">
              <a:buClr>
                <a:schemeClr val="accent5"/>
              </a:buClr>
              <a:buFont typeface="Arial" panose="020B0604020202020204" pitchFamily="34" charset="0"/>
              <a:buChar char="•"/>
            </a:pPr>
            <a:r>
              <a:rPr lang="en-US" sz="2000" dirty="0"/>
              <a:t>Through distributors</a:t>
            </a:r>
            <a:endParaRPr lang="en-US" sz="2000" dirty="0">
              <a:ea typeface="Verdana"/>
            </a:endParaRPr>
          </a:p>
          <a:p>
            <a:pPr marL="342900" indent="-342900">
              <a:buClr>
                <a:schemeClr val="accent5"/>
              </a:buClr>
              <a:buFont typeface="Arial" panose="020B0604020202020204" pitchFamily="34" charset="0"/>
              <a:buChar char="•"/>
            </a:pPr>
            <a:r>
              <a:rPr lang="en-US" sz="2000" dirty="0"/>
              <a:t>Through Food Service Management Companies</a:t>
            </a:r>
            <a:endParaRPr lang="en-US" sz="2000" dirty="0">
              <a:ea typeface="Verdana"/>
            </a:endParaRPr>
          </a:p>
          <a:p>
            <a:pPr marL="342900" indent="-342900">
              <a:buClr>
                <a:schemeClr val="accent5"/>
              </a:buClr>
              <a:buFont typeface="Arial" panose="020B0604020202020204" pitchFamily="34" charset="0"/>
              <a:buChar char="•"/>
            </a:pPr>
            <a:r>
              <a:rPr lang="en-US" sz="2000" dirty="0"/>
              <a:t>From food processors</a:t>
            </a:r>
            <a:endParaRPr lang="en-US" sz="2000" dirty="0">
              <a:ea typeface="Verdana"/>
            </a:endParaRPr>
          </a:p>
          <a:p>
            <a:pPr marL="342900" indent="-342900">
              <a:buClr>
                <a:schemeClr val="accent5"/>
              </a:buClr>
              <a:buFont typeface="Arial" panose="020B0604020202020204" pitchFamily="34" charset="0"/>
              <a:buChar char="•"/>
            </a:pPr>
            <a:r>
              <a:rPr lang="en-US" sz="2000" dirty="0"/>
              <a:t>Through DoD Fresh</a:t>
            </a:r>
            <a:endParaRPr lang="en-US" sz="2000" dirty="0">
              <a:ea typeface="Verdana"/>
            </a:endParaRPr>
          </a:p>
          <a:p>
            <a:pPr marL="342900" indent="-342900">
              <a:buClr>
                <a:schemeClr val="accent5"/>
              </a:buClr>
              <a:buFont typeface="Arial" panose="020B0604020202020204" pitchFamily="34" charset="0"/>
              <a:buChar char="•"/>
            </a:pPr>
            <a:r>
              <a:rPr lang="en-US" sz="2000" dirty="0"/>
              <a:t>From individual producers</a:t>
            </a:r>
            <a:endParaRPr lang="en-US" sz="2000" dirty="0">
              <a:ea typeface="Verdana"/>
            </a:endParaRPr>
          </a:p>
          <a:p>
            <a:pPr marL="342900" indent="-342900">
              <a:buClr>
                <a:schemeClr val="accent5"/>
              </a:buClr>
              <a:buFont typeface="Arial" panose="020B0604020202020204" pitchFamily="34" charset="0"/>
              <a:buChar char="•"/>
            </a:pPr>
            <a:r>
              <a:rPr lang="en-US" sz="2000" dirty="0"/>
              <a:t>From producer co-ops/food hubs</a:t>
            </a:r>
            <a:endParaRPr lang="en-US" sz="2000" dirty="0">
              <a:ea typeface="Verdana"/>
            </a:endParaRPr>
          </a:p>
          <a:p>
            <a:pPr marL="342900" indent="-342900">
              <a:buClr>
                <a:schemeClr val="accent5"/>
              </a:buClr>
              <a:buFont typeface="Arial" panose="020B0604020202020204" pitchFamily="34" charset="0"/>
              <a:buChar char="•"/>
            </a:pPr>
            <a:r>
              <a:rPr lang="en-US" sz="2000" dirty="0"/>
              <a:t>From school gardens</a:t>
            </a:r>
            <a:endParaRPr lang="en-US" sz="2000" dirty="0">
              <a:ea typeface="Verdana"/>
            </a:endParaRPr>
          </a:p>
        </p:txBody>
      </p:sp>
      <p:pic>
        <p:nvPicPr>
          <p:cNvPr id="9" name="Picture 5">
            <a:extLst>
              <a:ext uri="{FF2B5EF4-FFF2-40B4-BE49-F238E27FC236}">
                <a16:creationId xmlns:a16="http://schemas.microsoft.com/office/drawing/2014/main" id="{FF37B909-2C74-492B-A164-392DB56A840A}"/>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2158" b="2158"/>
          <a:stretch/>
        </p:blipFill>
        <p:spPr>
          <a:xfrm>
            <a:off x="8651115" y="1874402"/>
            <a:ext cx="1309781" cy="794142"/>
          </a:xfrm>
        </p:spPr>
      </p:pic>
      <p:pic>
        <p:nvPicPr>
          <p:cNvPr id="6" name="Picture 7" descr="Image of school-aged children with produce on a table. ">
            <a:extLst>
              <a:ext uri="{FF2B5EF4-FFF2-40B4-BE49-F238E27FC236}">
                <a16:creationId xmlns:a16="http://schemas.microsoft.com/office/drawing/2014/main" id="{4397C96D-7C4D-C16B-DFEA-8D2013174AA1}"/>
              </a:ext>
            </a:extLst>
          </p:cNvPr>
          <p:cNvPicPr>
            <a:picLocks noGrp="1" noChangeAspect="1"/>
          </p:cNvPicPr>
          <p:nvPr>
            <p:ph type="pic" sz="quarter" idx="12"/>
          </p:nvPr>
        </p:nvPicPr>
        <p:blipFill rotWithShape="1">
          <a:blip r:embed="rId4"/>
          <a:srcRect t="15815" b="15815"/>
          <a:stretch/>
        </p:blipFill>
        <p:spPr/>
      </p:pic>
    </p:spTree>
    <p:extLst>
      <p:ext uri="{BB962C8B-B14F-4D97-AF65-F5344CB8AC3E}">
        <p14:creationId xmlns:p14="http://schemas.microsoft.com/office/powerpoint/2010/main" val="3849282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A9CEF3-F504-4910-9476-5461520B65FA}"/>
              </a:ext>
            </a:extLst>
          </p:cNvPr>
          <p:cNvSpPr>
            <a:spLocks noGrp="1"/>
          </p:cNvSpPr>
          <p:nvPr>
            <p:ph type="title"/>
          </p:nvPr>
        </p:nvSpPr>
        <p:spPr>
          <a:xfrm>
            <a:off x="456873" y="3771310"/>
            <a:ext cx="11260993" cy="232275"/>
          </a:xfrm>
        </p:spPr>
        <p:txBody>
          <a:bodyPr/>
          <a:lstStyle/>
          <a:p>
            <a:r>
              <a:rPr lang="en-US"/>
              <a:t>Farm to School and Produce Safety</a:t>
            </a:r>
          </a:p>
        </p:txBody>
      </p:sp>
      <p:pic>
        <p:nvPicPr>
          <p:cNvPr id="5" name="Picture 5">
            <a:extLst>
              <a:ext uri="{FF2B5EF4-FFF2-40B4-BE49-F238E27FC236}">
                <a16:creationId xmlns:a16="http://schemas.microsoft.com/office/drawing/2014/main" id="{2ACDA7FD-0F95-4F92-8A44-33FAFE0C98F2}"/>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a:srcRect t="343" b="343"/>
          <a:stretch/>
        </p:blipFill>
        <p:spPr>
          <a:xfrm>
            <a:off x="5305160" y="2670334"/>
            <a:ext cx="1576603" cy="755650"/>
          </a:xfrm>
        </p:spPr>
      </p:pic>
    </p:spTree>
    <p:extLst>
      <p:ext uri="{BB962C8B-B14F-4D97-AF65-F5344CB8AC3E}">
        <p14:creationId xmlns:p14="http://schemas.microsoft.com/office/powerpoint/2010/main" val="1668473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6428DD-7377-4E17-B8C9-9243F82CDE13}"/>
              </a:ext>
            </a:extLst>
          </p:cNvPr>
          <p:cNvSpPr>
            <a:spLocks noGrp="1"/>
          </p:cNvSpPr>
          <p:nvPr>
            <p:ph type="body" sz="quarter" idx="10"/>
          </p:nvPr>
        </p:nvSpPr>
        <p:spPr>
          <a:xfrm>
            <a:off x="3849939" y="1982346"/>
            <a:ext cx="7811729" cy="864418"/>
          </a:xfrm>
        </p:spPr>
        <p:txBody>
          <a:bodyPr>
            <a:noAutofit/>
          </a:bodyPr>
          <a:lstStyle/>
          <a:p>
            <a:r>
              <a:rPr lang="en-US" sz="3200" dirty="0">
                <a:latin typeface="Verdana"/>
                <a:ea typeface="Verdana"/>
              </a:rPr>
              <a:t>USDA has no rules prohibiting school garden or local produce from being served in school cafeterias</a:t>
            </a:r>
            <a:r>
              <a:rPr lang="en-US" sz="3200" dirty="0"/>
              <a:t>.</a:t>
            </a:r>
          </a:p>
        </p:txBody>
      </p:sp>
      <p:sp>
        <p:nvSpPr>
          <p:cNvPr id="5" name="Text Placeholder 4">
            <a:extLst>
              <a:ext uri="{FF2B5EF4-FFF2-40B4-BE49-F238E27FC236}">
                <a16:creationId xmlns:a16="http://schemas.microsoft.com/office/drawing/2014/main" id="{5FBEB7EF-A89B-41CD-9389-56387010960A}"/>
              </a:ext>
            </a:extLst>
          </p:cNvPr>
          <p:cNvSpPr>
            <a:spLocks noGrp="1"/>
          </p:cNvSpPr>
          <p:nvPr>
            <p:ph type="body" sz="quarter" idx="13"/>
          </p:nvPr>
        </p:nvSpPr>
        <p:spPr>
          <a:xfrm>
            <a:off x="3849939" y="3481754"/>
            <a:ext cx="7315058" cy="1855374"/>
          </a:xfrm>
        </p:spPr>
        <p:txBody>
          <a:bodyPr vert="horz" lIns="91440" tIns="45720" rIns="91440" bIns="45720" rtlCol="0" anchor="t">
            <a:normAutofit/>
          </a:bodyPr>
          <a:lstStyle/>
          <a:p>
            <a:r>
              <a:rPr lang="en-US" sz="2400" dirty="0"/>
              <a:t>Schools determine their own food safety standards for all vendors.</a:t>
            </a:r>
            <a:endParaRPr lang="en-US" dirty="0">
              <a:ea typeface="Verdana"/>
            </a:endParaRPr>
          </a:p>
          <a:p>
            <a:endParaRPr lang="en-US" sz="2400" dirty="0"/>
          </a:p>
        </p:txBody>
      </p:sp>
      <p:sp>
        <p:nvSpPr>
          <p:cNvPr id="6" name="Text Placeholder 5">
            <a:extLst>
              <a:ext uri="{FF2B5EF4-FFF2-40B4-BE49-F238E27FC236}">
                <a16:creationId xmlns:a16="http://schemas.microsoft.com/office/drawing/2014/main" id="{D5C68299-16A5-450E-AF5E-3A0840018589}"/>
              </a:ext>
            </a:extLst>
          </p:cNvPr>
          <p:cNvSpPr txBox="1">
            <a:spLocks noGrp="1"/>
          </p:cNvSpPr>
          <p:nvPr>
            <p:ph type="title" idx="4294967295"/>
          </p:nvPr>
        </p:nvSpPr>
        <p:spPr>
          <a:xfrm>
            <a:off x="0" y="2606557"/>
            <a:ext cx="3393854" cy="15977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marL="0" indent="0" algn="l" defTabSz="457200" rtl="0" eaLnBrk="1" latinLnBrk="0" hangingPunct="1">
              <a:lnSpc>
                <a:spcPct val="80000"/>
              </a:lnSpc>
              <a:spcBef>
                <a:spcPct val="20000"/>
              </a:spcBef>
              <a:buFont typeface="Arial"/>
              <a:buNone/>
              <a:defRPr sz="9600" b="1" i="0" kern="1200">
                <a:solidFill>
                  <a:schemeClr val="bg1"/>
                </a:solidFill>
                <a:latin typeface="Calibri"/>
                <a:ea typeface="+mn-ea"/>
                <a:cs typeface="Calibri"/>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80000"/>
              </a:lnSpc>
              <a:spcBef>
                <a:spcPct val="20000"/>
              </a:spcBef>
              <a:spcAft>
                <a:spcPts val="0"/>
              </a:spcAft>
              <a:buClrTx/>
              <a:buSzTx/>
              <a:buFont typeface="Arial"/>
              <a:buNone/>
              <a:tabLst/>
              <a:defRPr/>
            </a:pPr>
            <a:r>
              <a:rPr kumimoji="0" lang="en-US" sz="400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Calibri"/>
              </a:rPr>
              <a:t>Important</a:t>
            </a:r>
          </a:p>
        </p:txBody>
      </p:sp>
      <p:sp>
        <p:nvSpPr>
          <p:cNvPr id="9" name="Title 1">
            <a:extLst>
              <a:ext uri="{FF2B5EF4-FFF2-40B4-BE49-F238E27FC236}">
                <a16:creationId xmlns:a16="http://schemas.microsoft.com/office/drawing/2014/main" id="{37A80F30-08D3-414E-BB14-2E2903E893E4}"/>
              </a:ext>
            </a:extLst>
          </p:cNvPr>
          <p:cNvSpPr txBox="1">
            <a:spLocks/>
          </p:cNvSpPr>
          <p:nvPr/>
        </p:nvSpPr>
        <p:spPr>
          <a:xfrm>
            <a:off x="609601" y="368707"/>
            <a:ext cx="9113411" cy="704800"/>
          </a:xfrm>
          <a:prstGeom prst="rect">
            <a:avLst/>
          </a:prstGeom>
        </p:spPr>
        <p:txBody>
          <a:bodyPr vert="horz" lIns="91440" tIns="45720" rIns="91440" bIns="45720" rtlCol="0" anchor="ctr">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r>
              <a:rPr lang="en-US" sz="3600" dirty="0"/>
              <a:t>USDA Requirements</a:t>
            </a:r>
          </a:p>
        </p:txBody>
      </p:sp>
    </p:spTree>
    <p:extLst>
      <p:ext uri="{BB962C8B-B14F-4D97-AF65-F5344CB8AC3E}">
        <p14:creationId xmlns:p14="http://schemas.microsoft.com/office/powerpoint/2010/main" val="750582220"/>
      </p:ext>
    </p:extLst>
  </p:cSld>
  <p:clrMapOvr>
    <a:masterClrMapping/>
  </p:clrMapOvr>
</p:sld>
</file>

<file path=ppt/theme/theme1.xml><?xml version="1.0" encoding="utf-8"?>
<a:theme xmlns:a="http://schemas.openxmlformats.org/drawingml/2006/main" name="Office Theme">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SDA-PSU PP template" id="{E629A970-D091-447E-80C7-A8880E46331A}" vid="{9DB37574-AA16-4417-8401-39F9D2BC8CB7}"/>
    </a:ext>
  </a:extLst>
</a:theme>
</file>

<file path=ppt/theme/theme2.xml><?xml version="1.0" encoding="utf-8"?>
<a:theme xmlns:a="http://schemas.openxmlformats.org/drawingml/2006/main" name="PSUtheme2">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49593af-9ef4-4dc7-a991-ea6257baf2f0">
      <UserInfo>
        <DisplayName/>
        <AccountId xsi:nil="true"/>
        <AccountType/>
      </UserInfo>
    </SharedWithUsers>
    <lcf76f155ced4ddcb4097134ff3c332f xmlns="12363614-19a6-4ba2-943c-7caa8a5735f9">
      <Terms xmlns="http://schemas.microsoft.com/office/infopath/2007/PartnerControls"/>
    </lcf76f155ced4ddcb4097134ff3c332f>
    <TaxCatchAll xmlns="73fb875a-8af9-4255-b008-0995492d31c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8" ma:contentTypeDescription="Create a new document." ma:contentTypeScope="" ma:versionID="399fd05689e17b89f0ad44141d66c040">
  <xsd:schema xmlns:xsd="http://www.w3.org/2001/XMLSchema" xmlns:xs="http://www.w3.org/2001/XMLSchema" xmlns:p="http://schemas.microsoft.com/office/2006/metadata/properties" xmlns:ns2="12363614-19a6-4ba2-943c-7caa8a5735f9" xmlns:ns3="849593af-9ef4-4dc7-a991-ea6257baf2f0" xmlns:ns4="73fb875a-8af9-4255-b008-0995492d31cd" targetNamespace="http://schemas.microsoft.com/office/2006/metadata/properties" ma:root="true" ma:fieldsID="04e06ed808d48e55f3613a234702c79a" ns2:_="" ns3:_="" ns4:_="">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4: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5f2a34-ed30-4bac-a1c2-ee843d1d2f9d}"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44B1D3-31AD-41D0-9AA1-34DC825559C9}">
  <ds:schemaRefs>
    <ds:schemaRef ds:uri="12363614-19a6-4ba2-943c-7caa8a5735f9"/>
    <ds:schemaRef ds:uri="73fb875a-8af9-4255-b008-0995492d31cd"/>
    <ds:schemaRef ds:uri="849593af-9ef4-4dc7-a991-ea6257baf2f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87BEAE8-5176-4986-A719-3EDA9FCB1685}">
  <ds:schemaRefs>
    <ds:schemaRef ds:uri="http://schemas.microsoft.com/sharepoint/v3/contenttype/forms"/>
  </ds:schemaRefs>
</ds:datastoreItem>
</file>

<file path=customXml/itemProps3.xml><?xml version="1.0" encoding="utf-8"?>
<ds:datastoreItem xmlns:ds="http://schemas.openxmlformats.org/officeDocument/2006/customXml" ds:itemID="{FCCD3C39-328B-4EF9-BE16-310EAA2BEFBF}">
  <ds:schemaRefs>
    <ds:schemaRef ds:uri="12363614-19a6-4ba2-943c-7caa8a5735f9"/>
    <ds:schemaRef ds:uri="73fb875a-8af9-4255-b008-0995492d31cd"/>
    <ds:schemaRef ds:uri="849593af-9ef4-4dc7-a991-ea6257baf2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USDA-PSU PP template</Template>
  <TotalTime>434</TotalTime>
  <Words>6953</Words>
  <Application>Microsoft Office PowerPoint</Application>
  <PresentationFormat>Widescreen</PresentationFormat>
  <Paragraphs>360</Paragraphs>
  <Slides>28</Slides>
  <Notes>28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28</vt:i4>
      </vt:variant>
    </vt:vector>
  </HeadingPairs>
  <TitlesOfParts>
    <vt:vector size="40" baseType="lpstr">
      <vt:lpstr>Arial</vt:lpstr>
      <vt:lpstr>Arial,Sans-Serif</vt:lpstr>
      <vt:lpstr>Calibri</vt:lpstr>
      <vt:lpstr>Cambria</vt:lpstr>
      <vt:lpstr>Georgia</vt:lpstr>
      <vt:lpstr>Lucida Grande</vt:lpstr>
      <vt:lpstr>Rockwell</vt:lpstr>
      <vt:lpstr>Segoe UI</vt:lpstr>
      <vt:lpstr>Verdana</vt:lpstr>
      <vt:lpstr>Wingdings</vt:lpstr>
      <vt:lpstr>Office Theme</vt:lpstr>
      <vt:lpstr>PSUtheme2</vt:lpstr>
      <vt:lpstr>Farm to School </vt:lpstr>
      <vt:lpstr>Objectives</vt:lpstr>
      <vt:lpstr>What is Farm to School?</vt:lpstr>
      <vt:lpstr>Poll</vt:lpstr>
      <vt:lpstr>Why Farm to School?</vt:lpstr>
      <vt:lpstr>Defining Local</vt:lpstr>
      <vt:lpstr>Where to Find Local Foods</vt:lpstr>
      <vt:lpstr>Farm to School and Produce Safety</vt:lpstr>
      <vt:lpstr>Important</vt:lpstr>
      <vt:lpstr>Local Foods and Food Safety</vt:lpstr>
      <vt:lpstr>Potential Food Safety Risks in Farm to School</vt:lpstr>
      <vt:lpstr>Design</vt:lpstr>
      <vt:lpstr>Soil</vt:lpstr>
      <vt:lpstr>Water</vt:lpstr>
      <vt:lpstr>Harvesting</vt:lpstr>
      <vt:lpstr>Know Your Produce!</vt:lpstr>
      <vt:lpstr>Training</vt:lpstr>
      <vt:lpstr>Documentation</vt:lpstr>
      <vt:lpstr>Local Procurement</vt:lpstr>
      <vt:lpstr>How To Write Specifications for Local Food</vt:lpstr>
      <vt:lpstr>Criteria for Local Foods Specifications</vt:lpstr>
      <vt:lpstr>Writing Specifications for Local Food</vt:lpstr>
      <vt:lpstr>Specifications for Local Food and Geography</vt:lpstr>
      <vt:lpstr>Geographic Preference Solicitation Example</vt:lpstr>
      <vt:lpstr>What to Include in Your Specifications</vt:lpstr>
      <vt:lpstr>USDA Farm to School Specialists</vt:lpstr>
      <vt:lpstr>Resources</vt:lpstr>
      <vt:lpstr>Community Food Systems Division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Hearn, Travis - FNS</dc:creator>
  <cp:lastModifiedBy>Del Rosario, Katie - FNS</cp:lastModifiedBy>
  <cp:revision>70</cp:revision>
  <dcterms:created xsi:type="dcterms:W3CDTF">2021-10-29T18:13:53Z</dcterms:created>
  <dcterms:modified xsi:type="dcterms:W3CDTF">2023-01-24T17:33:12Z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ies>
</file>