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4"/>
  </p:sldMasterIdLst>
  <p:notesMasterIdLst>
    <p:notesMasterId r:id="rId28"/>
  </p:notesMasterIdLst>
  <p:sldIdLst>
    <p:sldId id="256" r:id="rId5"/>
    <p:sldId id="263" r:id="rId6"/>
    <p:sldId id="276" r:id="rId7"/>
    <p:sldId id="290" r:id="rId8"/>
    <p:sldId id="291" r:id="rId9"/>
    <p:sldId id="258" r:id="rId10"/>
    <p:sldId id="284" r:id="rId11"/>
    <p:sldId id="278" r:id="rId12"/>
    <p:sldId id="265" r:id="rId13"/>
    <p:sldId id="279" r:id="rId14"/>
    <p:sldId id="282" r:id="rId15"/>
    <p:sldId id="283" r:id="rId16"/>
    <p:sldId id="280" r:id="rId17"/>
    <p:sldId id="285" r:id="rId18"/>
    <p:sldId id="281" r:id="rId19"/>
    <p:sldId id="286" r:id="rId20"/>
    <p:sldId id="287" r:id="rId21"/>
    <p:sldId id="288" r:id="rId22"/>
    <p:sldId id="271" r:id="rId23"/>
    <p:sldId id="294" r:id="rId24"/>
    <p:sldId id="292" r:id="rId25"/>
    <p:sldId id="293" r:id="rId26"/>
    <p:sldId id="26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4A5E"/>
    <a:srgbClr val="273A80"/>
    <a:srgbClr val="F20000"/>
    <a:srgbClr val="7F7F7F"/>
    <a:srgbClr val="DED7C2"/>
    <a:srgbClr val="E8E3D4"/>
    <a:srgbClr val="F4A81D"/>
    <a:srgbClr val="FDE3D8"/>
    <a:srgbClr val="488A56"/>
    <a:srgbClr val="7F9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CBC0ED-E9E8-4A1F-A70D-1B8830B6F4FA}" v="4" dt="2024-04-05T14:46:05.584"/>
    <p1510:client id="{95522917-43B3-40ED-AD30-81459E15EB52}" v="2" dt="2024-04-05T12:54:51.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69330" autoAdjust="0"/>
  </p:normalViewPr>
  <p:slideViewPr>
    <p:cSldViewPr snapToGrid="0" snapToObjects="1">
      <p:cViewPr varScale="1">
        <p:scale>
          <a:sx n="79" d="100"/>
          <a:sy n="79" d="100"/>
        </p:scale>
        <p:origin x="2586" y="84"/>
      </p:cViewPr>
      <p:guideLst>
        <p:guide orient="horz" pos="2160"/>
        <p:guide pos="2880"/>
      </p:guideLst>
    </p:cSldViewPr>
  </p:slideViewPr>
  <p:outlineViewPr>
    <p:cViewPr>
      <p:scale>
        <a:sx n="33" d="100"/>
        <a:sy n="33" d="100"/>
      </p:scale>
      <p:origin x="0" y="-1698"/>
    </p:cViewPr>
  </p:outlineViewPr>
  <p:notesTextViewPr>
    <p:cViewPr>
      <p:scale>
        <a:sx n="3" d="2"/>
        <a:sy n="3" d="2"/>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4/8/2024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Information in this lesson comes from Chapter 6: </a:t>
            </a:r>
            <a:r>
              <a:rPr lang="en-US" sz="1200" i="1" kern="1200" dirty="0">
                <a:solidFill>
                  <a:schemeClr val="tx1"/>
                </a:solidFill>
                <a:effectLst/>
                <a:latin typeface="+mn-lt"/>
                <a:ea typeface="+mn-ea"/>
                <a:cs typeface="+mn-cs"/>
              </a:rPr>
              <a:t>Feeding Solid Foods</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covers solid foods that are creditable towards a reimbursable meal and snack in the infant meal pattern requirements.</a:t>
            </a:r>
          </a:p>
          <a:p>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Identify solid foods that are creditable as part of a reimbursable infant meal or snack in the CACFP infant meal pattern requirements.</a:t>
            </a:r>
          </a:p>
          <a:p>
            <a:pPr marL="0" indent="0">
              <a:buFont typeface="Arial" panose="020B0604020202020204" pitchFamily="34" charset="0"/>
              <a:buNone/>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Creditable Infant Foods: Part 1</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lesson takes approximately 25 minutes to deliver. If the pre-test and post-test are administered, total session time will be approximately 30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 and/or</a:t>
            </a:r>
            <a:r>
              <a:rPr lang="en-US" sz="1200" kern="1200" baseline="0" dirty="0">
                <a:solidFill>
                  <a:schemeClr val="tx1"/>
                </a:solidFill>
                <a:effectLst/>
                <a:latin typeface="+mn-lt"/>
                <a:ea typeface="+mn-ea"/>
                <a:cs typeface="+mn-cs"/>
              </a:rPr>
              <a:t> child care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1425103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Grains in the infant meal pattern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Iron-fortified dry infant cereal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Breads and crackers (creditable only if offered as a snack, not with a meal)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Ready-to-eat cereals (creditable only if offered as a snack, not with a meal)</a:t>
            </a:r>
          </a:p>
          <a:p>
            <a:endParaRPr lang="en-US" sz="1200" b="0" i="1"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a:t>
            </a:r>
            <a:r>
              <a:rPr lang="en-US" sz="1200" b="0" kern="1200" dirty="0">
                <a:solidFill>
                  <a:schemeClr val="tx1"/>
                </a:solidFill>
                <a:effectLst/>
                <a:latin typeface="+mn-lt"/>
                <a:ea typeface="+mn-ea"/>
                <a:cs typeface="+mn-cs"/>
              </a:rPr>
              <a:t>rains served must be made with enriched or whole-grain meal or flour. Ready-to-eat breakfast cereals and infant cereals that are iron-fortified are also creditable. There is no whole grain-rich requirement </a:t>
            </a:r>
            <a:r>
              <a:rPr lang="en-US" sz="1200" kern="1200" dirty="0">
                <a:solidFill>
                  <a:schemeClr val="tx1"/>
                </a:solidFill>
                <a:effectLst/>
                <a:latin typeface="+mn-lt"/>
                <a:ea typeface="+mn-ea"/>
                <a:cs typeface="+mn-cs"/>
              </a:rPr>
              <a:t>in the CACFP infant meal pattern.</a:t>
            </a: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Ready-to-eat cereals </a:t>
            </a:r>
            <a:r>
              <a:rPr lang="en-US" sz="1200" kern="1200" dirty="0">
                <a:solidFill>
                  <a:schemeClr val="tx1"/>
                </a:solidFill>
                <a:effectLst/>
                <a:latin typeface="+mn-lt"/>
                <a:ea typeface="+mn-ea"/>
                <a:cs typeface="+mn-cs"/>
              </a:rPr>
              <a:t>include flakes, rounds, and puffed cereals that older babies can pick up and eat.</a:t>
            </a:r>
          </a:p>
          <a:p>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Ready-to-eat cereals are creditable only towards snacks, not meals.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For a ready-to-eat cereal to be creditable the amount of sugar must be no more than 6 grams of sugar per dry ounce of cereal and the cereal must be iron-fortified.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Almost all infant cereals meet the sugar limit, and there are many types of ready-to-eat cereal that meet this sugar limit, too.</a:t>
            </a:r>
          </a:p>
          <a:p>
            <a:endParaRPr lang="en-US" sz="1200" b="1"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S</a:t>
            </a:r>
            <a:r>
              <a:rPr lang="en-US" sz="1200" kern="1200" dirty="0">
                <a:solidFill>
                  <a:schemeClr val="tx1"/>
                </a:solidFill>
                <a:effectLst/>
                <a:latin typeface="+mn-lt"/>
                <a:ea typeface="+mn-ea"/>
                <a:cs typeface="+mn-cs"/>
              </a:rPr>
              <a:t>ome ready-to-eat cereals may be a choking hazard. When purchasing cereals, choose ones that dissolve easily in the mouth and do not include nuts, dried fruits, or other hard food items.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2715427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ere are a couple of ways to determine if a cereal meets the sugar limit.</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any cereal that is listed on any State agency’s Special Supplemental Nutrition Program for </a:t>
            </a:r>
            <a:r>
              <a:rPr lang="en-US" sz="1200" b="0" kern="1200" dirty="0">
                <a:solidFill>
                  <a:schemeClr val="tx1"/>
                </a:solidFill>
                <a:effectLst/>
                <a:latin typeface="+mn-lt"/>
                <a:ea typeface="+mn-ea"/>
                <a:cs typeface="+mn-cs"/>
              </a:rPr>
              <a:t>Women, Infants, and Children (WIC)-</a:t>
            </a:r>
            <a:r>
              <a:rPr lang="en-US" sz="1200" kern="1200" dirty="0">
                <a:solidFill>
                  <a:schemeClr val="tx1"/>
                </a:solidFill>
                <a:effectLst/>
                <a:latin typeface="+mn-lt"/>
                <a:ea typeface="+mn-ea"/>
                <a:cs typeface="+mn-cs"/>
              </a:rPr>
              <a:t>approved cereal list, found as part of the State’s approved food lists.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dirty="0"/>
              <a:t>Use Team Nutrition’s training worksheet titled, </a:t>
            </a:r>
            <a:r>
              <a:rPr lang="en-US" i="1" dirty="0"/>
              <a:t>Choose Breakfast Cereals That Are Lower in Sugar</a:t>
            </a:r>
            <a:r>
              <a:rPr lang="en-US" dirty="0"/>
              <a:t>. This training worksheet can be found at TeamNutrition.USDA.gov.</a:t>
            </a:r>
          </a:p>
          <a:p>
            <a:pPr marL="0" lvl="0" indent="0">
              <a:buFont typeface="Arial" panose="020B0604020202020204" pitchFamily="34" charset="0"/>
              <a:buNone/>
            </a:pPr>
            <a:endParaRPr lang="en-US" sz="1200" b="1" i="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you include Lesson 10: </a:t>
            </a:r>
            <a:r>
              <a:rPr lang="en-US" sz="1200" i="1" kern="1200" dirty="0">
                <a:solidFill>
                  <a:schemeClr val="tx1"/>
                </a:solidFill>
                <a:effectLst/>
                <a:latin typeface="+mn-lt"/>
                <a:ea typeface="+mn-ea"/>
                <a:cs typeface="+mn-cs"/>
              </a:rPr>
              <a:t>Creditable Infant Foods: Part 2</a:t>
            </a:r>
            <a:r>
              <a:rPr lang="en-US" sz="1200" kern="1200" dirty="0">
                <a:solidFill>
                  <a:schemeClr val="tx1"/>
                </a:solidFill>
                <a:effectLst/>
                <a:latin typeface="+mn-lt"/>
                <a:ea typeface="+mn-ea"/>
                <a:cs typeface="+mn-cs"/>
              </a:rPr>
              <a:t> in this training session, tell participants that you will discuss the sugar requirement in more detail in the next lesson.</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1552061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Dry </a:t>
            </a:r>
            <a:r>
              <a:rPr lang="en-US" sz="1200" b="0" kern="1200" dirty="0">
                <a:solidFill>
                  <a:schemeClr val="tx1"/>
                </a:solidFill>
                <a:effectLst/>
                <a:latin typeface="+mn-lt"/>
                <a:ea typeface="+mn-ea"/>
                <a:cs typeface="+mn-cs"/>
              </a:rPr>
              <a:t>iron-fortified infant cereal is </a:t>
            </a:r>
            <a:r>
              <a:rPr lang="en-US" sz="1200" kern="1200" dirty="0">
                <a:solidFill>
                  <a:schemeClr val="tx1"/>
                </a:solidFill>
                <a:effectLst/>
                <a:latin typeface="+mn-lt"/>
                <a:ea typeface="+mn-ea"/>
                <a:cs typeface="+mn-cs"/>
              </a:rPr>
              <a:t>cereal that has iron added to it. Iron is an important nutrient for babies.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Both single-grain infant cereal, such as wheat, oat, and barley, as well as mixed-grain infant cereal are creditable as long as they are iron-fortified.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Babies should be given the single grain iron-fortified infant cereal first to make sure they do not have an allergic reaction. If the baby does not have a reaction, then mixed-grain iron-fortified infant cereal can be offered.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tell if an infant cereal is “iron-fortified” by looking at the package. The cereal package may say “iron-fortified”.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look at the ingredient list on the back of the cereal package. As long as one of the ingredients listed is “iron,” “ferric fumarate,” “electrolytic iron,” or “iron (electrolytic),” then the cereal is iron-fortified. </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865569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Meats and poultry, including: beef, pork, lamb, veal, chicken, and turkey, are creditable in the CACFP infant meal pattern. Like iron-fortified infant cereals, meats and poultry are good first foods for babies because they provide iron and zinc that babies need starting around 6 months of age.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 fish and shellfish </a:t>
            </a:r>
            <a:r>
              <a:rPr lang="en-US" sz="1200" b="0" kern="1200" dirty="0">
                <a:solidFill>
                  <a:schemeClr val="tx1"/>
                </a:solidFill>
                <a:effectLst/>
                <a:latin typeface="+mn-lt"/>
                <a:ea typeface="+mn-ea"/>
                <a:cs typeface="+mn-cs"/>
              </a:rPr>
              <a:t>purchased from a commercial source </a:t>
            </a:r>
            <a:r>
              <a:rPr lang="en-US" sz="1200" kern="1200" dirty="0">
                <a:solidFill>
                  <a:schemeClr val="tx1"/>
                </a:solidFill>
                <a:effectLst/>
                <a:latin typeface="+mn-lt"/>
                <a:ea typeface="+mn-ea"/>
                <a:cs typeface="+mn-cs"/>
              </a:rPr>
              <a:t>may be offered to babies 6 through 11 months old when they are developmentally ready for solid foods.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Home caught fish is only creditable if it meets State or local public health policies regarding food safety.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According to the American Academy of Pediatrics, there is no evidence that waiting to introduce common allergens, such as fish or shellfish, beyond 4 to 6 months of age will prevent a food allergy.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Remove any bones or shells and modify the texture of the fish and shellfish based upon the feeding skills of the baby.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Meat Alternates</a:t>
            </a: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ggs, beans and peas, cheese, cottage cheese, yogurt (including soy yogurt), and tofu are creditable as meat alternates.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b="0" kern="1200" dirty="0">
                <a:solidFill>
                  <a:schemeClr val="tx1"/>
                </a:solidFill>
                <a:effectLst/>
                <a:latin typeface="+mn-lt"/>
                <a:ea typeface="+mn-ea"/>
                <a:cs typeface="+mn-cs"/>
              </a:rPr>
              <a:t>whole egg, including </a:t>
            </a:r>
            <a:r>
              <a:rPr lang="en-US" sz="1200" kern="1200" dirty="0">
                <a:solidFill>
                  <a:schemeClr val="tx1"/>
                </a:solidFill>
                <a:effectLst/>
                <a:latin typeface="+mn-lt"/>
                <a:ea typeface="+mn-ea"/>
                <a:cs typeface="+mn-cs"/>
              </a:rPr>
              <a:t>both the egg yolk and the egg white, </a:t>
            </a:r>
            <a:r>
              <a:rPr lang="en-US" sz="1200" b="0" kern="1200" dirty="0">
                <a:solidFill>
                  <a:schemeClr val="tx1"/>
                </a:solidFill>
                <a:effectLst/>
                <a:latin typeface="+mn-lt"/>
                <a:ea typeface="+mn-ea"/>
                <a:cs typeface="+mn-cs"/>
              </a:rPr>
              <a:t>must be served in order for it to be creditable.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Any cooked dry beans and peas, such as lentils, black beans, pinto beans, or chickpeas, may be served to babies who are developmentally ready to eat them. This includes canned beans and peas.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Look for those labeled “reduced sodium.”</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Puree or mash beans and peas to avoid choking.</a:t>
            </a:r>
          </a:p>
          <a:p>
            <a:pPr marL="628650" lvl="1" indent="-171450">
              <a:buFont typeface="Courier New" panose="02070309020205020404" pitchFamily="49" charset="0"/>
              <a:buChar char="o"/>
            </a:pPr>
            <a:r>
              <a:rPr lang="en-US" sz="1200" b="0" kern="1200" dirty="0">
                <a:solidFill>
                  <a:schemeClr val="tx1"/>
                </a:solidFill>
                <a:effectLst/>
                <a:latin typeface="+mn-lt"/>
                <a:ea typeface="+mn-ea"/>
                <a:cs typeface="+mn-cs"/>
              </a:rPr>
              <a:t>Green peas are not considered a meat alternate.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Pasteurized cheeses are allowed in the infant meal pattern.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Cheese food, </a:t>
            </a:r>
            <a:r>
              <a:rPr lang="en-US" sz="1200" b="0" kern="1200" dirty="0">
                <a:solidFill>
                  <a:schemeClr val="tx1"/>
                </a:solidFill>
                <a:effectLst/>
                <a:latin typeface="+mn-lt"/>
                <a:ea typeface="+mn-ea"/>
                <a:cs typeface="+mn-cs"/>
              </a:rPr>
              <a:t>cheese spread, and cheese product are not creditable because they are generally higher in salt and lower in protein.</a:t>
            </a:r>
          </a:p>
          <a:p>
            <a:pPr lvl="0"/>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Store-bought low-fat, reduced-fat, and whole milk yogurts are creditable in the infant meal pattern.</a:t>
            </a:r>
          </a:p>
          <a:p>
            <a:pPr marL="628650" lvl="1" indent="-171450">
              <a:buFont typeface="Courier New" panose="02070309020205020404" pitchFamily="49" charset="0"/>
              <a:buChar char="o"/>
            </a:pPr>
            <a:r>
              <a:rPr lang="en-US" sz="1200" b="0" kern="1200" dirty="0">
                <a:solidFill>
                  <a:schemeClr val="tx1"/>
                </a:solidFill>
                <a:effectLst/>
                <a:latin typeface="+mn-lt"/>
                <a:ea typeface="+mn-ea"/>
                <a:cs typeface="+mn-cs"/>
              </a:rPr>
              <a:t>To be creditable, the yogurt must contain no more than 23 grams of sugar per 6 ounces of yogurt. This includes soy yogurt.</a:t>
            </a:r>
          </a:p>
          <a:p>
            <a:pPr marL="628650" lvl="1" indent="-171450">
              <a:buFont typeface="Courier New" panose="02070309020205020404" pitchFamily="49" charset="0"/>
              <a:buChar char="o"/>
            </a:pPr>
            <a:r>
              <a:rPr lang="en-US" sz="1200" b="0" kern="1200" dirty="0">
                <a:solidFill>
                  <a:schemeClr val="tx1"/>
                </a:solidFill>
                <a:effectLst/>
                <a:latin typeface="+mn-lt"/>
                <a:ea typeface="+mn-ea"/>
                <a:cs typeface="+mn-cs"/>
              </a:rPr>
              <a:t>Homemade yogurts are not creditable.</a:t>
            </a:r>
            <a:endParaRPr lang="en-US" sz="14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2184718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To determine if a yogurt meets the sugar requirement of no more than 23 grams of sugar per 6 ounces, you can use the chart in Team Nutrition’s training worksheet titled, </a:t>
            </a:r>
            <a:r>
              <a:rPr lang="en-US" sz="1200" b="0" i="1" kern="1200" dirty="0">
                <a:solidFill>
                  <a:schemeClr val="tx1"/>
                </a:solidFill>
                <a:effectLst/>
                <a:latin typeface="+mn-lt"/>
                <a:ea typeface="+mn-ea"/>
                <a:cs typeface="+mn-cs"/>
              </a:rPr>
              <a:t>Choose Yogurts That Are Lower </a:t>
            </a:r>
            <a:r>
              <a:rPr lang="en-US" sz="1200" b="0" i="1" kern="1200">
                <a:solidFill>
                  <a:schemeClr val="tx1"/>
                </a:solidFill>
                <a:effectLst/>
                <a:latin typeface="+mn-lt"/>
                <a:ea typeface="+mn-ea"/>
                <a:cs typeface="+mn-cs"/>
              </a:rPr>
              <a:t>in Sugar</a:t>
            </a:r>
            <a:r>
              <a:rPr lang="en-US" sz="1200" b="0" i="0" kern="120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This training worksheet </a:t>
            </a:r>
            <a:r>
              <a:rPr lang="en-US" sz="1200" kern="1200" dirty="0">
                <a:solidFill>
                  <a:schemeClr val="tx1"/>
                </a:solidFill>
                <a:effectLst/>
                <a:latin typeface="+mn-lt"/>
                <a:ea typeface="+mn-ea"/>
                <a:cs typeface="+mn-cs"/>
              </a:rPr>
              <a:t>can be accessed at </a:t>
            </a:r>
            <a:r>
              <a:rPr lang="en-US" sz="1200" u="none" kern="1200" dirty="0">
                <a:solidFill>
                  <a:schemeClr val="tx1"/>
                </a:solidFill>
                <a:effectLst/>
                <a:latin typeface="+mn-lt"/>
                <a:ea typeface="+mn-ea"/>
                <a:cs typeface="+mn-cs"/>
              </a:rPr>
              <a:t>TeamNutrition.USDA.gov.</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b="1" i="1"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you include Lesson 10: </a:t>
            </a:r>
            <a:r>
              <a:rPr lang="en-US" sz="1200" i="1" kern="1200" dirty="0">
                <a:solidFill>
                  <a:schemeClr val="tx1"/>
                </a:solidFill>
                <a:effectLst/>
                <a:latin typeface="+mn-lt"/>
                <a:ea typeface="+mn-ea"/>
                <a:cs typeface="+mn-cs"/>
              </a:rPr>
              <a:t>Creditable Infant Foods: Part 2</a:t>
            </a:r>
            <a:r>
              <a:rPr lang="en-US" sz="1200" kern="1200" dirty="0">
                <a:solidFill>
                  <a:schemeClr val="tx1"/>
                </a:solidFill>
                <a:effectLst/>
                <a:latin typeface="+mn-lt"/>
                <a:ea typeface="+mn-ea"/>
                <a:cs typeface="+mn-cs"/>
              </a:rPr>
              <a:t> in this training session, tell participants that you will discuss the sugar requirement in more detail in the next lesson.</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14</a:t>
            </a:fld>
            <a:endParaRPr lang="en-US" dirty="0"/>
          </a:p>
        </p:txBody>
      </p:sp>
    </p:spTree>
    <p:extLst>
      <p:ext uri="{BB962C8B-B14F-4D97-AF65-F5344CB8AC3E}">
        <p14:creationId xmlns:p14="http://schemas.microsoft.com/office/powerpoint/2010/main" val="4155697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effectLst/>
                <a:latin typeface="+mn-lt"/>
                <a:ea typeface="+mn-ea"/>
                <a:cs typeface="+mn-cs"/>
              </a:rPr>
              <a:t>All vegetables and fruits can be offered to babies but fruit and vegetable juices, including 100% juice, are not creditable in the infant meal pattern.</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Vegetables and fruits contain important nutrients and fiber.</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avoid choking, you should:</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Cook and prepare vegetables and fruits to the appropriate texture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the baby’s feeding skills.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Remove all pits, seeds, skins, and peels before serving the food.</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Cut vegetables and fruits into thin slices or small pieces (no larger than ½ inch).</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3853551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This slide and the next two slides are designed to “test” participants’ understanding of foods that are creditable. In each slide there are three illustrations of solid foods. Ask participants which food they think is </a:t>
            </a:r>
            <a:r>
              <a:rPr lang="en-US" sz="1200" b="1" kern="1200" dirty="0">
                <a:solidFill>
                  <a:schemeClr val="tx1"/>
                </a:solidFill>
                <a:effectLst/>
                <a:latin typeface="+mn-lt"/>
                <a:ea typeface="+mn-ea"/>
                <a:cs typeface="+mn-cs"/>
              </a:rPr>
              <a:t>not </a:t>
            </a:r>
            <a:r>
              <a:rPr lang="en-US" sz="1200" kern="1200" dirty="0">
                <a:solidFill>
                  <a:schemeClr val="tx1"/>
                </a:solidFill>
                <a:effectLst/>
                <a:latin typeface="+mn-lt"/>
                <a:ea typeface="+mn-ea"/>
                <a:cs typeface="+mn-cs"/>
              </a:rPr>
              <a:t>creditable towards a reimbursable meal or snack in the infant meal pattern.</a:t>
            </a:r>
          </a:p>
          <a:p>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Allow for several responses before providing the answer and explanation for why the food is not creditable.</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reveal the “X” over the food that is not creditable, click your mouse or press the “Enter” key on your keyboard.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Peach cobbler dessert. Grain-based desserts are not creditable. Baby food desserts, like cobblers, are considered grain-based desserts. These foods are high in saturated fats and added sugars. </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3385504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Ask participants which food they think is </a:t>
            </a:r>
            <a:r>
              <a:rPr lang="en-US" sz="1200" b="1" kern="1200" dirty="0">
                <a:solidFill>
                  <a:schemeClr val="tx1"/>
                </a:solidFill>
                <a:effectLst/>
                <a:latin typeface="+mn-lt"/>
                <a:ea typeface="+mn-ea"/>
                <a:cs typeface="+mn-cs"/>
              </a:rPr>
              <a:t>not </a:t>
            </a:r>
            <a:r>
              <a:rPr lang="en-US" sz="1200" kern="1200" dirty="0">
                <a:solidFill>
                  <a:schemeClr val="tx1"/>
                </a:solidFill>
                <a:effectLst/>
                <a:latin typeface="+mn-lt"/>
                <a:ea typeface="+mn-ea"/>
                <a:cs typeface="+mn-cs"/>
              </a:rPr>
              <a:t>creditable towards a reimbursable meal or snack in the infant meal pattern.</a:t>
            </a:r>
          </a:p>
          <a:p>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Allow for several responses before providing the answer and explanation for why the food is not creditable.</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reveal the “X” over the food that is not creditable, click your mouse or press the “Enter” key on your keyboard.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Pasteurized cheese product. Cheese product, cheese food, and cheese spread are not creditable because they are generally higher in salt and lower in protein.</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2384310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Ask participants which food they think is </a:t>
            </a:r>
            <a:r>
              <a:rPr lang="en-US" sz="1200" b="1" kern="1200" dirty="0">
                <a:solidFill>
                  <a:schemeClr val="tx1"/>
                </a:solidFill>
                <a:effectLst/>
                <a:latin typeface="+mn-lt"/>
                <a:ea typeface="+mn-ea"/>
                <a:cs typeface="+mn-cs"/>
              </a:rPr>
              <a:t>not </a:t>
            </a:r>
            <a:r>
              <a:rPr lang="en-US" sz="1200" kern="1200" dirty="0">
                <a:solidFill>
                  <a:schemeClr val="tx1"/>
                </a:solidFill>
                <a:effectLst/>
                <a:latin typeface="+mn-lt"/>
                <a:ea typeface="+mn-ea"/>
                <a:cs typeface="+mn-cs"/>
              </a:rPr>
              <a:t>creditable towards a reimbursable meal or snack in the infant meal pattern. </a:t>
            </a:r>
          </a:p>
          <a:p>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Allow for several responses before providing the answer and explanation for why the food is not creditable.</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reveal the “X” over the food that is not creditable, click your mouse or press the “Enter” key on your keyboard.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Freeze-dried yogurt. Yogurt products, such as freeze-dried yogurt snacks, frozen yogurt, and yogurt bars are not creditable.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18</a:t>
            </a:fld>
            <a:endParaRPr lang="en-US" dirty="0"/>
          </a:p>
        </p:txBody>
      </p:sp>
    </p:spTree>
    <p:extLst>
      <p:ext uri="{BB962C8B-B14F-4D97-AF65-F5344CB8AC3E}">
        <p14:creationId xmlns:p14="http://schemas.microsoft.com/office/powerpoint/2010/main" val="1546083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Review the key concepts covered in the lesson. Allow participants to ask questions.</a:t>
            </a:r>
          </a:p>
          <a:p>
            <a:endParaRPr lang="en-US" sz="1200" b="0" i="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Reimbursable meals and snacks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meal or snack is reimbursable as long as </a:t>
            </a:r>
            <a:r>
              <a:rPr lang="en-US" sz="1200" b="1" kern="1200" dirty="0">
                <a:solidFill>
                  <a:schemeClr val="tx1"/>
                </a:solidFill>
                <a:effectLst/>
                <a:latin typeface="+mn-lt"/>
                <a:ea typeface="+mn-ea"/>
                <a:cs typeface="+mn-cs"/>
              </a:rPr>
              <a:t>all required meal components </a:t>
            </a:r>
            <a:r>
              <a:rPr lang="en-US" sz="1200" kern="1200" dirty="0">
                <a:solidFill>
                  <a:schemeClr val="tx1"/>
                </a:solidFill>
                <a:effectLst/>
                <a:latin typeface="+mn-lt"/>
                <a:ea typeface="+mn-ea"/>
                <a:cs typeface="+mn-cs"/>
              </a:rPr>
              <a:t>are offered to the baby during the course of the day.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Babies do not need to eat the entire meal offered for the meal to be reimbursable.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Solid foods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The CACFP infant meal pattern allows for solid foods starting around 6 months of age, when the baby is developmentally ready.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Creditable solid foods include: iron-fortified infant cereals, meats, fish, beans, peas, eggs, yogurt (including soy yogurt), tofu, cheese, fruits, and vegetables.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At snack, creditable options include breads and crackers, and ready-to-eat cereals.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Cereals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be creditable, ready-to-eat breakfast cereals and infant cereals must be:</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Made with enriched or </a:t>
            </a:r>
            <a:r>
              <a:rPr lang="en-US" sz="1200" b="0" kern="1200" dirty="0">
                <a:solidFill>
                  <a:schemeClr val="tx1"/>
                </a:solidFill>
                <a:effectLst/>
                <a:latin typeface="+mn-lt"/>
                <a:ea typeface="+mn-ea"/>
                <a:cs typeface="+mn-cs"/>
              </a:rPr>
              <a:t>whole-grain meal or flour,</a:t>
            </a:r>
          </a:p>
          <a:p>
            <a:pPr marL="1085850" lvl="2" indent="-171450">
              <a:buFont typeface="Wingdings" panose="05000000000000000000" pitchFamily="2" charset="2"/>
              <a:buChar char="§"/>
            </a:pPr>
            <a:r>
              <a:rPr lang="en-US" sz="1200" b="0" kern="1200" dirty="0">
                <a:solidFill>
                  <a:schemeClr val="tx1"/>
                </a:solidFill>
                <a:effectLst/>
                <a:latin typeface="+mn-lt"/>
                <a:ea typeface="+mn-ea"/>
                <a:cs typeface="+mn-cs"/>
              </a:rPr>
              <a:t>Iron-fortified, and</a:t>
            </a:r>
          </a:p>
          <a:p>
            <a:pPr marL="1085850" lvl="2" indent="-171450">
              <a:buFont typeface="Wingdings" panose="05000000000000000000" pitchFamily="2" charset="2"/>
              <a:buChar char="§"/>
            </a:pPr>
            <a:r>
              <a:rPr lang="en-US" sz="1200" b="0" kern="1200" dirty="0">
                <a:solidFill>
                  <a:schemeClr val="tx1"/>
                </a:solidFill>
                <a:effectLst/>
                <a:latin typeface="+mn-lt"/>
                <a:ea typeface="+mn-ea"/>
                <a:cs typeface="+mn-cs"/>
              </a:rPr>
              <a:t>Contain no more than 6 grams of sugar per dry ounce.</a:t>
            </a:r>
          </a:p>
          <a:p>
            <a:pPr marL="628650" lvl="1" indent="-171450">
              <a:buFont typeface="Courier New" panose="02070309020205020404" pitchFamily="49" charset="0"/>
              <a:buChar char="o"/>
            </a:pPr>
            <a:r>
              <a:rPr lang="en-US" sz="1200" b="0" kern="1200" dirty="0">
                <a:solidFill>
                  <a:schemeClr val="tx1"/>
                </a:solidFill>
                <a:effectLst/>
                <a:latin typeface="+mn-lt"/>
                <a:ea typeface="+mn-ea"/>
                <a:cs typeface="+mn-cs"/>
              </a:rPr>
              <a:t>Ready-to-eat cereals are creditable towards snacks only, not meals</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Yogurt</a:t>
            </a:r>
            <a:endParaRPr lang="en-US" sz="1200" b="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b="0" kern="1200" dirty="0">
                <a:solidFill>
                  <a:schemeClr val="tx1"/>
                </a:solidFill>
                <a:effectLst/>
                <a:latin typeface="+mn-lt"/>
                <a:ea typeface="+mn-ea"/>
                <a:cs typeface="+mn-cs"/>
              </a:rPr>
              <a:t>To be creditable, store-bought yogurt must contain no more than 23 grams of sugar per 6 ounces.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Homemade yogurt is not creditable.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Remember,  Appendix F: </a:t>
            </a:r>
            <a:r>
              <a:rPr lang="en-US" sz="1200" i="1" kern="1200" dirty="0">
                <a:solidFill>
                  <a:schemeClr val="tx1"/>
                </a:solidFill>
                <a:effectLst/>
                <a:latin typeface="+mn-lt"/>
                <a:ea typeface="+mn-ea"/>
                <a:cs typeface="+mn-cs"/>
              </a:rPr>
              <a:t>Infant Foods List</a:t>
            </a:r>
            <a:r>
              <a:rPr lang="en-US" sz="1200" kern="1200" dirty="0">
                <a:solidFill>
                  <a:schemeClr val="tx1"/>
                </a:solidFill>
                <a:effectLst/>
                <a:latin typeface="+mn-lt"/>
                <a:ea typeface="+mn-ea"/>
                <a:cs typeface="+mn-cs"/>
              </a:rPr>
              <a:t> on page 149 in the</a:t>
            </a:r>
            <a:r>
              <a:rPr lang="en-US" sz="1200" i="1" kern="1200" dirty="0">
                <a:solidFill>
                  <a:schemeClr val="tx1"/>
                </a:solidFill>
                <a:effectLst/>
                <a:latin typeface="+mn-lt"/>
                <a:ea typeface="+mn-ea"/>
                <a:cs typeface="+mn-cs"/>
              </a:rPr>
              <a:t> Feeding Infants in the Child and Adult Care Food Program</a:t>
            </a:r>
            <a:r>
              <a:rPr lang="en-US" sz="1200" kern="1200" dirty="0">
                <a:solidFill>
                  <a:schemeClr val="tx1"/>
                </a:solidFill>
                <a:effectLst/>
                <a:latin typeface="+mn-lt"/>
                <a:ea typeface="+mn-ea"/>
                <a:cs typeface="+mn-cs"/>
              </a:rPr>
              <a:t> guide contains a list of creditable and non-creditable foods.</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19</a:t>
            </a:fld>
            <a:endParaRPr lang="en-US" dirty="0"/>
          </a:p>
        </p:txBody>
      </p:sp>
    </p:spTree>
    <p:extLst>
      <p:ext uri="{BB962C8B-B14F-4D97-AF65-F5344CB8AC3E}">
        <p14:creationId xmlns:p14="http://schemas.microsoft.com/office/powerpoint/2010/main" val="51583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about solid foods that are creditable towards a reimbursable meal and snack in the infant meal pattern.</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3842306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US" sz="1200" dirty="0">
                <a:solidFill>
                  <a:schemeClr val="tx1"/>
                </a:solidFill>
              </a:rPr>
              <a:t>Yes or No?</a:t>
            </a:r>
          </a:p>
          <a:p>
            <a:pPr lvl="0"/>
            <a:endParaRPr lang="en-US" sz="1200" dirty="0">
              <a:solidFill>
                <a:schemeClr val="tx1"/>
              </a:solidFill>
            </a:endParaRPr>
          </a:p>
          <a:p>
            <a:pPr lvl="0"/>
            <a:r>
              <a:rPr lang="en-US" sz="1200" dirty="0">
                <a:solidFill>
                  <a:schemeClr val="tx1"/>
                </a:solidFill>
              </a:rPr>
              <a:t>A parent asks you to start serving solid foods to their 5-month-old baby at your child care site, but you know the infant meal pattern age groups are 0 through 5 months and 6 through 11 months. If you serve the baby solid foods at 5 months, can you still claim reimbursement for the baby’s meals and snacks?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Yes</a:t>
            </a:r>
            <a:endParaRPr lang="en-US" sz="1200" b="1" kern="1200" dirty="0">
              <a:solidFill>
                <a:schemeClr val="tx1"/>
              </a:solidFill>
              <a:effectLst/>
              <a:latin typeface="+mn-lt"/>
              <a:ea typeface="+mn-ea"/>
              <a:cs typeface="+mn-cs"/>
            </a:endParaRPr>
          </a:p>
          <a:p>
            <a:endParaRPr lang="en-US" dirty="0"/>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20</a:t>
            </a:fld>
            <a:endParaRPr lang="en-US" dirty="0"/>
          </a:p>
        </p:txBody>
      </p:sp>
    </p:spTree>
    <p:extLst>
      <p:ext uri="{BB962C8B-B14F-4D97-AF65-F5344CB8AC3E}">
        <p14:creationId xmlns:p14="http://schemas.microsoft.com/office/powerpoint/2010/main" val="1703650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rPr>
              <a:t>Yes or No?</a:t>
            </a:r>
          </a:p>
          <a:p>
            <a:pPr lvl="0"/>
            <a:endParaRPr lang="en-US" sz="1200" dirty="0">
              <a:solidFill>
                <a:schemeClr val="tx1"/>
              </a:solidFill>
              <a:latin typeface="+mn-lt"/>
            </a:endParaRPr>
          </a:p>
          <a:p>
            <a:pPr lvl="0"/>
            <a:r>
              <a:rPr lang="en-US" sz="1200" dirty="0">
                <a:solidFill>
                  <a:schemeClr val="tx1"/>
                </a:solidFill>
                <a:latin typeface="+mn-lt"/>
              </a:rPr>
              <a:t>You notice that a baby in your care is developmentally ready for solid foods, and the parents agree. The parents tell you that they have fed their baby eggs at home, so you offer the baby whole eggs (yolk and egg white), finely chopped at child care. The baby takes one bite at lunch.</a:t>
            </a:r>
          </a:p>
          <a:p>
            <a:pPr lvl="0"/>
            <a:endParaRPr lang="en-US" sz="1200" dirty="0">
              <a:solidFill>
                <a:schemeClr val="tx1"/>
              </a:solidFill>
              <a:latin typeface="+mn-lt"/>
            </a:endParaRPr>
          </a:p>
          <a:p>
            <a:pPr lvl="0"/>
            <a:r>
              <a:rPr lang="en-US" sz="1200" dirty="0">
                <a:solidFill>
                  <a:schemeClr val="tx1"/>
                </a:solidFill>
                <a:latin typeface="+mn-lt"/>
              </a:rPr>
              <a:t>Can you claim the eggs as part of a reimbursable lunch?</a:t>
            </a:r>
          </a:p>
          <a:p>
            <a:endParaRPr lang="en-US"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Yes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21</a:t>
            </a:fld>
            <a:endParaRPr lang="en-US" dirty="0"/>
          </a:p>
        </p:txBody>
      </p:sp>
    </p:spTree>
    <p:extLst>
      <p:ext uri="{BB962C8B-B14F-4D97-AF65-F5344CB8AC3E}">
        <p14:creationId xmlns:p14="http://schemas.microsoft.com/office/powerpoint/2010/main" val="2005126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Which foods are creditable in the infant meal pattern and can be offered to infants around 6 through 11 months?</a:t>
            </a:r>
          </a:p>
          <a:p>
            <a:r>
              <a:rPr lang="en-US" sz="1200" dirty="0">
                <a:solidFill>
                  <a:schemeClr val="tx1"/>
                </a:solidFill>
              </a:rPr>
              <a:t>Choose all that apply.</a:t>
            </a:r>
          </a:p>
          <a:p>
            <a:pPr lvl="0"/>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rPr>
              <a:t>Peach cobbler baby food dessert</a:t>
            </a:r>
          </a:p>
          <a:p>
            <a:pPr marL="228600" lvl="0" indent="-228600">
              <a:buFont typeface="+mj-lt"/>
              <a:buAutoNum type="alphaUcPeriod"/>
            </a:pPr>
            <a:r>
              <a:rPr lang="en-US" sz="1200" dirty="0">
                <a:solidFill>
                  <a:schemeClr val="tx1"/>
                </a:solidFill>
              </a:rPr>
              <a:t>Pureed carrots</a:t>
            </a:r>
          </a:p>
          <a:p>
            <a:pPr marL="228600" lvl="0" indent="-228600">
              <a:buFont typeface="+mj-lt"/>
              <a:buAutoNum type="alphaUcPeriod"/>
            </a:pPr>
            <a:r>
              <a:rPr lang="en-US" sz="1200" dirty="0">
                <a:solidFill>
                  <a:schemeClr val="tx1"/>
                </a:solidFill>
              </a:rPr>
              <a:t>Finely chopped baked chicken</a:t>
            </a:r>
          </a:p>
          <a:p>
            <a:pPr marL="228600" lvl="0" indent="-228600">
              <a:buFont typeface="+mj-lt"/>
              <a:buAutoNum type="alphaUcPeriod"/>
            </a:pPr>
            <a:r>
              <a:rPr lang="en-US" sz="1200" dirty="0">
                <a:solidFill>
                  <a:schemeClr val="tx1"/>
                </a:solidFill>
              </a:rPr>
              <a:t>Granola bar</a:t>
            </a:r>
          </a:p>
          <a:p>
            <a:endParaRPr lang="en-US"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B, C</a:t>
            </a:r>
            <a:endParaRPr lang="en-US" sz="1200" b="1"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answers.</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22</a:t>
            </a:fld>
            <a:endParaRPr lang="en-US" dirty="0"/>
          </a:p>
        </p:txBody>
      </p:sp>
    </p:spTree>
    <p:extLst>
      <p:ext uri="{BB962C8B-B14F-4D97-AF65-F5344CB8AC3E}">
        <p14:creationId xmlns:p14="http://schemas.microsoft.com/office/powerpoint/2010/main" val="3927261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23</a:t>
            </a:fld>
            <a:endParaRPr lang="en-US" dirty="0"/>
          </a:p>
        </p:txBody>
      </p:sp>
    </p:spTree>
    <p:extLst>
      <p:ext uri="{BB962C8B-B14F-4D97-AF65-F5344CB8AC3E}">
        <p14:creationId xmlns:p14="http://schemas.microsoft.com/office/powerpoint/2010/main" val="1416852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r>
              <a:rPr lang="en-US" sz="1200" dirty="0">
                <a:solidFill>
                  <a:schemeClr val="tx1"/>
                </a:solidFill>
              </a:rPr>
              <a:t>Yes or No?</a:t>
            </a:r>
          </a:p>
          <a:p>
            <a:pPr lvl="0"/>
            <a:endParaRPr lang="en-US" sz="1200" dirty="0">
              <a:solidFill>
                <a:schemeClr val="tx1"/>
              </a:solidFill>
            </a:endParaRPr>
          </a:p>
          <a:p>
            <a:pPr lvl="0"/>
            <a:r>
              <a:rPr lang="en-US" sz="1200" dirty="0">
                <a:solidFill>
                  <a:schemeClr val="tx1"/>
                </a:solidFill>
              </a:rPr>
              <a:t>A parent asks you to start serving solid foods to their 5-month-old baby at your child care site, but you know the infant meal pattern age groups are 0 through 5 months and 6 through 11 months. If you serve the baby solid foods at 5 months, can you still claim reimbursement for the baby’s meals and snacks?</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 to each question will be provided during the lesson and the answers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2721754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rPr>
              <a:t>Yes or No?</a:t>
            </a:r>
          </a:p>
          <a:p>
            <a:pPr lvl="0"/>
            <a:endParaRPr lang="en-US" sz="1200" dirty="0">
              <a:solidFill>
                <a:schemeClr val="tx1"/>
              </a:solidFill>
              <a:latin typeface="+mn-lt"/>
            </a:endParaRPr>
          </a:p>
          <a:p>
            <a:pPr lvl="0"/>
            <a:r>
              <a:rPr lang="en-US" sz="1200" dirty="0">
                <a:solidFill>
                  <a:schemeClr val="tx1"/>
                </a:solidFill>
                <a:latin typeface="+mn-lt"/>
              </a:rPr>
              <a:t>You notice that a baby in your care is developmentally ready for solid foods, and the parents agree. The parents tell you that they have fed their baby eggs at home, so you offer the baby whole eggs (yolk and egg white), finely chopped at child care. The baby takes one bite at lunch.</a:t>
            </a:r>
          </a:p>
          <a:p>
            <a:pPr lvl="0"/>
            <a:endParaRPr lang="en-US" sz="1200" dirty="0">
              <a:solidFill>
                <a:schemeClr val="tx1"/>
              </a:solidFill>
              <a:latin typeface="+mn-lt"/>
            </a:endParaRPr>
          </a:p>
          <a:p>
            <a:pPr lvl="0"/>
            <a:r>
              <a:rPr lang="en-US" sz="1200" dirty="0">
                <a:solidFill>
                  <a:schemeClr val="tx1"/>
                </a:solidFill>
                <a:latin typeface="+mn-lt"/>
              </a:rPr>
              <a:t>Can you claim the eggs as part of a reimbursable lunch?</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will be provided in the content of the lesson and is provided in the post-test slide.</a:t>
            </a:r>
            <a:endParaRPr lang="en-US" b="0" i="0"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1054727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Which foods are creditable in the infant meal pattern and can be offered to infants around 6 through 11 months?</a:t>
            </a:r>
          </a:p>
          <a:p>
            <a:pPr lvl="0"/>
            <a:endParaRPr lang="en-US" sz="1200" dirty="0">
              <a:solidFill>
                <a:schemeClr val="tx1"/>
              </a:solidFill>
            </a:endParaRPr>
          </a:p>
          <a:p>
            <a:r>
              <a:rPr lang="en-US" sz="1200" dirty="0">
                <a:solidFill>
                  <a:schemeClr val="tx1"/>
                </a:solidFill>
              </a:rPr>
              <a:t>Choose all that apply.</a:t>
            </a:r>
          </a:p>
          <a:p>
            <a:pPr lvl="0"/>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rPr>
              <a:t>Peach cobbler baby food dessert</a:t>
            </a:r>
          </a:p>
          <a:p>
            <a:pPr marL="228600" lvl="0" indent="-228600">
              <a:buFont typeface="+mj-lt"/>
              <a:buAutoNum type="alphaUcPeriod"/>
            </a:pPr>
            <a:r>
              <a:rPr lang="en-US" sz="1200" dirty="0">
                <a:solidFill>
                  <a:schemeClr val="tx1"/>
                </a:solidFill>
              </a:rPr>
              <a:t>Pureed carrots</a:t>
            </a:r>
          </a:p>
          <a:p>
            <a:pPr marL="228600" lvl="0" indent="-228600">
              <a:buFont typeface="+mj-lt"/>
              <a:buAutoNum type="alphaUcPeriod"/>
            </a:pPr>
            <a:r>
              <a:rPr lang="en-US" sz="1200" dirty="0">
                <a:solidFill>
                  <a:schemeClr val="tx1"/>
                </a:solidFill>
              </a:rPr>
              <a:t>Finely chopped baked chicken</a:t>
            </a:r>
          </a:p>
          <a:p>
            <a:pPr marL="228600" lvl="0" indent="-228600">
              <a:buFont typeface="+mj-lt"/>
              <a:buAutoNum type="alphaUcPeriod"/>
            </a:pPr>
            <a:r>
              <a:rPr lang="en-US" sz="1200" dirty="0">
                <a:solidFill>
                  <a:schemeClr val="tx1"/>
                </a:solidFill>
              </a:rPr>
              <a:t>Granola bar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will be provided in the content of the lesson and is provided in the post-test slide.</a:t>
            </a:r>
            <a:endParaRPr lang="en-US" b="0" i="0" dirty="0"/>
          </a:p>
          <a:p>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39203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we get started, let’s define meal components, a reimbursable infant meal or snack, and a creditable food.</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meal and snack in the infant meal pattern is made up of </a:t>
            </a:r>
            <a:r>
              <a:rPr lang="en-US" sz="1200" b="1" kern="1200" dirty="0">
                <a:solidFill>
                  <a:schemeClr val="tx1"/>
                </a:solidFill>
                <a:effectLst/>
                <a:latin typeface="+mn-lt"/>
                <a:ea typeface="+mn-ea"/>
                <a:cs typeface="+mn-cs"/>
              </a:rPr>
              <a:t>meal components</a:t>
            </a:r>
            <a:r>
              <a:rPr lang="en-US" sz="1200" kern="1200" dirty="0">
                <a:solidFill>
                  <a:schemeClr val="tx1"/>
                </a:solidFill>
                <a:effectLst/>
                <a:latin typeface="+mn-lt"/>
                <a:ea typeface="+mn-ea"/>
                <a:cs typeface="+mn-cs"/>
              </a:rPr>
              <a:t>: breastmilk or iron-fortified infant formula, meats and meat alternates, vegetables and fruits, and grains.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 meal or snack is </a:t>
            </a:r>
            <a:r>
              <a:rPr lang="en-US" sz="1200" b="1" kern="1200" dirty="0">
                <a:solidFill>
                  <a:schemeClr val="tx1"/>
                </a:solidFill>
                <a:effectLst/>
                <a:latin typeface="+mn-lt"/>
                <a:ea typeface="+mn-ea"/>
                <a:cs typeface="+mn-cs"/>
              </a:rPr>
              <a:t>reimbursable</a:t>
            </a:r>
            <a:r>
              <a:rPr lang="en-US" sz="1200" kern="1200" dirty="0">
                <a:solidFill>
                  <a:schemeClr val="tx1"/>
                </a:solidFill>
                <a:effectLst/>
                <a:latin typeface="+mn-lt"/>
                <a:ea typeface="+mn-ea"/>
                <a:cs typeface="+mn-cs"/>
              </a:rPr>
              <a:t> as long as </a:t>
            </a:r>
            <a:r>
              <a:rPr lang="en-US" sz="1200" b="0" kern="1200" dirty="0">
                <a:solidFill>
                  <a:schemeClr val="tx1"/>
                </a:solidFill>
                <a:effectLst/>
                <a:latin typeface="+mn-lt"/>
                <a:ea typeface="+mn-ea"/>
                <a:cs typeface="+mn-cs"/>
              </a:rPr>
              <a:t>all required meal components are offered </a:t>
            </a:r>
            <a:r>
              <a:rPr lang="en-US" sz="1200" kern="1200" dirty="0">
                <a:solidFill>
                  <a:schemeClr val="tx1"/>
                </a:solidFill>
                <a:effectLst/>
                <a:latin typeface="+mn-lt"/>
                <a:ea typeface="+mn-ea"/>
                <a:cs typeface="+mn-cs"/>
              </a:rPr>
              <a:t>to the baby during the course of the day.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Babies do not need to eat the entire meal offered for the meal to be reimbursable.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Creditable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foods</a:t>
            </a:r>
            <a:r>
              <a:rPr lang="en-US" sz="1200" kern="1200" dirty="0">
                <a:solidFill>
                  <a:schemeClr val="tx1"/>
                </a:solidFill>
                <a:effectLst/>
                <a:latin typeface="+mn-lt"/>
                <a:ea typeface="+mn-ea"/>
                <a:cs typeface="+mn-cs"/>
              </a:rPr>
              <a:t> are those that may be counted towards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meeting the CACFP infant meal pattern requirements for a reimbursable meal or snack.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Creditable foods include: iron-fortified infant cereals, meats, fish, beans, peas, eggs, yogurt (including soy yogurt), tofu, cheese, fruits, and vegetables.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At snack, creditable options include breads and crackers, and ready-to-eat cereals.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Turn to Appendix F: </a:t>
            </a:r>
            <a:r>
              <a:rPr lang="en-US" sz="1200" i="1" kern="1200" dirty="0">
                <a:solidFill>
                  <a:schemeClr val="tx1"/>
                </a:solidFill>
                <a:effectLst/>
                <a:latin typeface="+mn-lt"/>
                <a:ea typeface="+mn-ea"/>
                <a:cs typeface="+mn-cs"/>
              </a:rPr>
              <a:t>Infant Foods List</a:t>
            </a:r>
            <a:r>
              <a:rPr lang="en-US" sz="1200" kern="1200" dirty="0">
                <a:solidFill>
                  <a:schemeClr val="tx1"/>
                </a:solidFill>
                <a:effectLst/>
                <a:latin typeface="+mn-lt"/>
                <a:ea typeface="+mn-ea"/>
                <a:cs typeface="+mn-cs"/>
              </a:rPr>
              <a:t>  on page 149 in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for a list of creditable and non-creditable foods. Note that the list is not all-inclusive.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These definitions were provided in Lesson 1 and serve as a review.</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2802919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following concepts were introduced in Lesson 1 and serve as a review before you discuss foods that can credit towards a reimbursable meal or snack.</a:t>
            </a:r>
            <a:endParaRPr lang="en-US" sz="1200" b="1" i="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CACFP infant meal pattern allows for solid foods starting around 6 months of age. The term “around” is used because not all babies are </a:t>
            </a:r>
            <a:r>
              <a:rPr lang="en-US" sz="1200" b="0" kern="1200" dirty="0">
                <a:solidFill>
                  <a:schemeClr val="tx1"/>
                </a:solidFill>
                <a:effectLst/>
                <a:latin typeface="+mn-lt"/>
                <a:ea typeface="+mn-ea"/>
                <a:cs typeface="+mn-cs"/>
              </a:rPr>
              <a:t>developmentally ready </a:t>
            </a:r>
            <a:r>
              <a:rPr lang="en-US" sz="1200" kern="1200" dirty="0">
                <a:solidFill>
                  <a:schemeClr val="tx1"/>
                </a:solidFill>
                <a:effectLst/>
                <a:latin typeface="+mn-lt"/>
                <a:ea typeface="+mn-ea"/>
                <a:cs typeface="+mn-cs"/>
              </a:rPr>
              <a:t>for solid foods at exactly 6 months of age. Some babies may be ready for solid foods at 5 months, others at 6½ months.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amounts of solid foods listed in the infant meal pattern are provided as a range, such as 0–2 tablespoons. This provides the flexibility to offer the right amount of solid foods based on a baby’s developmental readiness. You might offer a baby less than 1 tablespoon of a food if a baby just started eating solid foods. Once the baby has tried and accepted a certain food, you would then offer, them the full 2 tablespoons of the solid food.</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1525444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Solid foods are foods that are easy to digest and safe for a baby to eat once they are developmentally ready, usually around 6 months of age. Solid foods can be pureed, mashed, ground, or finely chopped to allow a baby to swallow the food without choking.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a:t>
            </a:r>
            <a:r>
              <a:rPr lang="en-US" sz="1200" kern="1200" dirty="0">
                <a:solidFill>
                  <a:schemeClr val="tx1"/>
                </a:solidFill>
                <a:effectLst/>
                <a:latin typeface="+mn-lt"/>
                <a:ea typeface="+mn-ea"/>
                <a:cs typeface="+mn-cs"/>
              </a:rPr>
              <a:t>a child care provider, you can start offering a baby solid foods after the parents have told you that the child is developmentally ready and is eating solid foods at home.</a:t>
            </a:r>
          </a:p>
        </p:txBody>
      </p:sp>
      <p:sp>
        <p:nvSpPr>
          <p:cNvPr id="4" name="Slide Number Placeholder 3"/>
          <p:cNvSpPr>
            <a:spLocks noGrp="1"/>
          </p:cNvSpPr>
          <p:nvPr>
            <p:ph type="sldNum" sz="quarter" idx="10"/>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3181463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For babies 6 through 11 months, the CACFP infant meal pattern includes solid foods, such as: iron-fortified infant cereals, meats, fish, beans, peas, eggs, yogurt (including soy yogurt), tofu, cheese, fruits, and vegetables. At snack, creditable options include breads and crackers, and ready-to-eat cereals.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1528766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2FB7B4-5BF2-4B90-961C-FF8006820EF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A8D7F9-318D-4EDC-AEFF-20CC777E3F5C}"/>
              </a:ext>
              <a:ext uri="{C183D7F6-B498-43B3-948B-1728B52AA6E4}">
                <adec:decorative xmlns:adec="http://schemas.microsoft.com/office/drawing/2017/decorative"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1.png"/><Relationship Id="rId4" Type="http://schemas.openxmlformats.org/officeDocument/2006/relationships/image" Target="../media/image15.emf"/><Relationship Id="rId9"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emf"/><Relationship Id="rId11" Type="http://schemas.openxmlformats.org/officeDocument/2006/relationships/image" Target="../media/image32.emf"/><Relationship Id="rId5" Type="http://schemas.openxmlformats.org/officeDocument/2006/relationships/image" Target="../media/image26.emf"/><Relationship Id="rId10" Type="http://schemas.openxmlformats.org/officeDocument/2006/relationships/image" Target="../media/image31.emf"/><Relationship Id="rId4" Type="http://schemas.openxmlformats.org/officeDocument/2006/relationships/image" Target="../media/image25.emf"/><Relationship Id="rId9" Type="http://schemas.openxmlformats.org/officeDocument/2006/relationships/image" Target="../media/image30.emf"/></Relationships>
</file>

<file path=ppt/slides/_rels/slide1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emf"/></Relationships>
</file>

<file path=ppt/slides/_rels/slide1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7A7FE4-9412-4545-BF5F-71C058340811}"/>
              </a:ext>
            </a:extLst>
          </p:cNvPr>
          <p:cNvSpPr>
            <a:spLocks noGrp="1"/>
          </p:cNvSpPr>
          <p:nvPr>
            <p:ph type="ctrTitle"/>
          </p:nvPr>
        </p:nvSpPr>
        <p:spPr>
          <a:xfrm>
            <a:off x="131317" y="1122363"/>
            <a:ext cx="7772400" cy="879296"/>
          </a:xfrm>
        </p:spPr>
        <p:txBody>
          <a:bodyPr>
            <a:normAutofit/>
          </a:bodyPr>
          <a:lstStyle/>
          <a:p>
            <a:r>
              <a:rPr lang="en-US" sz="4000" dirty="0"/>
              <a:t>Feeding Infants in the CACFP</a:t>
            </a:r>
          </a:p>
        </p:txBody>
      </p:sp>
      <p:sp>
        <p:nvSpPr>
          <p:cNvPr id="6" name="Subtitle 2">
            <a:extLst>
              <a:ext uri="{FF2B5EF4-FFF2-40B4-BE49-F238E27FC236}">
                <a16:creationId xmlns:a16="http://schemas.microsoft.com/office/drawing/2014/main" id="{B15A54FE-7424-E045-9AEE-BDCB371ABFE1}"/>
              </a:ext>
            </a:extLst>
          </p:cNvPr>
          <p:cNvSpPr txBox="1">
            <a:spLocks/>
          </p:cNvSpPr>
          <p:nvPr/>
        </p:nvSpPr>
        <p:spPr>
          <a:xfrm>
            <a:off x="5618601" y="2818974"/>
            <a:ext cx="3369323"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cs typeface="Arial" panose="020B0604020202020204" pitchFamily="34" charset="0"/>
              </a:rPr>
              <a:t>Lesson 9</a:t>
            </a:r>
          </a:p>
          <a:p>
            <a:r>
              <a:rPr lang="en-US" sz="2500" b="1" dirty="0">
                <a:solidFill>
                  <a:srgbClr val="273A80"/>
                </a:solidFill>
                <a:cs typeface="Arial" panose="020B0604020202020204" pitchFamily="34" charset="0"/>
              </a:rPr>
              <a:t>Creditable Infant Foods: Part 1</a:t>
            </a:r>
            <a:endParaRPr lang="en-US" sz="2500" dirty="0">
              <a:solidFill>
                <a:srgbClr val="273A80"/>
              </a:solidFill>
            </a:endParaRPr>
          </a:p>
        </p:txBody>
      </p:sp>
      <p:grpSp>
        <p:nvGrpSpPr>
          <p:cNvPr id="4" name="Group 3" descr="Icon of a box labeled &quot;Infant Cereal&quot;; a fish; cooked chicken; a steak; two eggs, one showing the yolk; six beans; a slice of Swiss cheese, and a yogurt cup.">
            <a:extLst>
              <a:ext uri="{FF2B5EF4-FFF2-40B4-BE49-F238E27FC236}">
                <a16:creationId xmlns:a16="http://schemas.microsoft.com/office/drawing/2014/main" id="{8772FB4D-12D4-4774-9032-D4D98AB6890A}"/>
              </a:ext>
            </a:extLst>
          </p:cNvPr>
          <p:cNvGrpSpPr/>
          <p:nvPr/>
        </p:nvGrpSpPr>
        <p:grpSpPr>
          <a:xfrm>
            <a:off x="0" y="2540297"/>
            <a:ext cx="5872651" cy="3909489"/>
            <a:chOff x="0" y="2540297"/>
            <a:chExt cx="5716575" cy="3909489"/>
          </a:xfrm>
        </p:grpSpPr>
        <p:sp>
          <p:nvSpPr>
            <p:cNvPr id="2" name="Rectangle 1">
              <a:extLst>
                <a:ext uri="{FF2B5EF4-FFF2-40B4-BE49-F238E27FC236}">
                  <a16:creationId xmlns:a16="http://schemas.microsoft.com/office/drawing/2014/main" id="{58740029-2267-0147-AA94-8902A09290D2}"/>
                </a:ext>
              </a:extLst>
            </p:cNvPr>
            <p:cNvSpPr/>
            <p:nvPr/>
          </p:nvSpPr>
          <p:spPr>
            <a:xfrm>
              <a:off x="0" y="2628900"/>
              <a:ext cx="5618601" cy="3820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Icon of a box labeled &quot;Toasted Os Cereal&quot;; a fish; cooked chicken; a steak; two eggs, one showing the yolk; six beans; a slice of Swiss cheese, and a yogurt cup.">
              <a:extLst>
                <a:ext uri="{FF2B5EF4-FFF2-40B4-BE49-F238E27FC236}">
                  <a16:creationId xmlns:a16="http://schemas.microsoft.com/office/drawing/2014/main" id="{5D4C235A-26D5-5B41-92C9-E655A02FC407}"/>
                </a:ext>
                <a:ext uri="{C183D7F6-B498-43B3-948B-1728B52AA6E4}">
                  <adec:decorative xmlns:adec="http://schemas.microsoft.com/office/drawing/2017/decorative" val="0"/>
                </a:ext>
              </a:extLst>
            </p:cNvPr>
            <p:cNvPicPr>
              <a:picLocks noChangeAspect="1"/>
            </p:cNvPicPr>
            <p:nvPr/>
          </p:nvPicPr>
          <p:blipFill rotWithShape="1">
            <a:blip r:embed="rId3"/>
            <a:srcRect l="6013" b="12350"/>
            <a:stretch/>
          </p:blipFill>
          <p:spPr>
            <a:xfrm>
              <a:off x="0" y="2540297"/>
              <a:ext cx="5716575" cy="3909489"/>
            </a:xfrm>
            <a:prstGeom prst="rect">
              <a:avLst/>
            </a:prstGeom>
          </p:spPr>
        </p:pic>
      </p:grpSp>
    </p:spTree>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hoto of a bowl of O-shaped cereal.">
            <a:extLst>
              <a:ext uri="{FF2B5EF4-FFF2-40B4-BE49-F238E27FC236}">
                <a16:creationId xmlns:a16="http://schemas.microsoft.com/office/drawing/2014/main" id="{7150F8AF-EFD2-6F43-B2E4-18BE23D068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4667" y="4427900"/>
            <a:ext cx="3172946" cy="2509149"/>
          </a:xfrm>
          <a:prstGeom prst="rect">
            <a:avLst/>
          </a:prstGeom>
        </p:spPr>
      </p:pic>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Grains</a:t>
            </a:r>
            <a:endParaRPr lang="en-US" b="0" dirty="0"/>
          </a:p>
        </p:txBody>
      </p:sp>
      <p:sp>
        <p:nvSpPr>
          <p:cNvPr id="6" name="Rectangle 2">
            <a:extLst>
              <a:ext uri="{FF2B5EF4-FFF2-40B4-BE49-F238E27FC236}">
                <a16:creationId xmlns:a16="http://schemas.microsoft.com/office/drawing/2014/main" id="{57F4CA3D-AFDD-0149-9EAD-117C47548F13}"/>
              </a:ext>
            </a:extLst>
          </p:cNvPr>
          <p:cNvSpPr/>
          <p:nvPr/>
        </p:nvSpPr>
        <p:spPr>
          <a:xfrm>
            <a:off x="530671" y="1836687"/>
            <a:ext cx="7234109" cy="3524042"/>
          </a:xfrm>
          <a:prstGeom prst="rect">
            <a:avLst/>
          </a:prstGeom>
        </p:spPr>
        <p:txBody>
          <a:bodyPr wrap="square">
            <a:spAutoFit/>
          </a:bodyPr>
          <a:lstStyle/>
          <a:p>
            <a:pPr marL="285750" indent="-285750">
              <a:buFont typeface="Arial" panose="020B0604020202020204" pitchFamily="34" charset="0"/>
              <a:buChar char="•"/>
            </a:pPr>
            <a:r>
              <a:rPr lang="en-US" sz="2000" dirty="0">
                <a:solidFill>
                  <a:schemeClr val="tx1">
                    <a:lumMod val="50000"/>
                    <a:lumOff val="50000"/>
                  </a:schemeClr>
                </a:solidFill>
              </a:rPr>
              <a:t>Iron-fortified infant cereal</a:t>
            </a:r>
          </a:p>
          <a:p>
            <a:pPr marL="800100" lvl="1" indent="-342900">
              <a:buFont typeface="Arial" panose="020B0604020202020204" pitchFamily="34" charset="0"/>
              <a:buChar char="•"/>
            </a:pPr>
            <a:r>
              <a:rPr lang="en-US" sz="2000" dirty="0">
                <a:solidFill>
                  <a:schemeClr val="tx1">
                    <a:lumMod val="50000"/>
                    <a:lumOff val="50000"/>
                  </a:schemeClr>
                </a:solidFill>
              </a:rPr>
              <a:t>Breakfast, lunch and supper, or snack</a:t>
            </a:r>
          </a:p>
          <a:p>
            <a:pPr marL="285750" indent="-285750">
              <a:buFont typeface="Arial" panose="020B0604020202020204" pitchFamily="34" charset="0"/>
              <a:buChar char="•"/>
            </a:pPr>
            <a:r>
              <a:rPr lang="en-US" sz="2000" dirty="0">
                <a:solidFill>
                  <a:schemeClr val="tx1">
                    <a:lumMod val="50000"/>
                    <a:lumOff val="50000"/>
                  </a:schemeClr>
                </a:solidFill>
              </a:rPr>
              <a:t>Breads</a:t>
            </a:r>
          </a:p>
          <a:p>
            <a:pPr marL="800100" lvl="1" indent="-342900">
              <a:buFont typeface="Arial" panose="020B0604020202020204" pitchFamily="34" charset="0"/>
              <a:buChar char="•"/>
            </a:pPr>
            <a:r>
              <a:rPr lang="en-US" sz="2000" dirty="0">
                <a:solidFill>
                  <a:schemeClr val="tx1">
                    <a:lumMod val="50000"/>
                    <a:lumOff val="50000"/>
                  </a:schemeClr>
                </a:solidFill>
              </a:rPr>
              <a:t>Snack only</a:t>
            </a:r>
          </a:p>
          <a:p>
            <a:pPr marL="285750" indent="-285750">
              <a:buFont typeface="Arial" panose="020B0604020202020204" pitchFamily="34" charset="0"/>
              <a:buChar char="•"/>
            </a:pPr>
            <a:r>
              <a:rPr lang="en-US" sz="2000" dirty="0">
                <a:solidFill>
                  <a:schemeClr val="tx1">
                    <a:lumMod val="50000"/>
                    <a:lumOff val="50000"/>
                  </a:schemeClr>
                </a:solidFill>
              </a:rPr>
              <a:t>Crackers</a:t>
            </a:r>
          </a:p>
          <a:p>
            <a:pPr marL="800100" lvl="1" indent="-342900">
              <a:buFont typeface="Arial" panose="020B0604020202020204" pitchFamily="34" charset="0"/>
              <a:buChar char="•"/>
            </a:pPr>
            <a:r>
              <a:rPr lang="en-US" sz="2000" dirty="0">
                <a:solidFill>
                  <a:schemeClr val="tx1">
                    <a:lumMod val="50000"/>
                    <a:lumOff val="50000"/>
                  </a:schemeClr>
                </a:solidFill>
              </a:rPr>
              <a:t>Snack only </a:t>
            </a:r>
          </a:p>
          <a:p>
            <a:pPr marL="285750" indent="-285750">
              <a:buFont typeface="Arial" panose="020B0604020202020204" pitchFamily="34" charset="0"/>
              <a:buChar char="•"/>
            </a:pPr>
            <a:r>
              <a:rPr lang="en-US" sz="2000" dirty="0">
                <a:solidFill>
                  <a:schemeClr val="tx1">
                    <a:lumMod val="50000"/>
                    <a:lumOff val="50000"/>
                  </a:schemeClr>
                </a:solidFill>
              </a:rPr>
              <a:t>Ready-to-eat cereals</a:t>
            </a:r>
          </a:p>
          <a:p>
            <a:pPr marL="800100" lvl="1" indent="-342900">
              <a:buFont typeface="Arial" panose="020B0604020202020204" pitchFamily="34" charset="0"/>
              <a:buChar char="•"/>
            </a:pPr>
            <a:r>
              <a:rPr lang="en-US" sz="2000" dirty="0">
                <a:solidFill>
                  <a:schemeClr val="tx1">
                    <a:lumMod val="50000"/>
                    <a:lumOff val="50000"/>
                  </a:schemeClr>
                </a:solidFill>
              </a:rPr>
              <a:t>Snack only</a:t>
            </a:r>
          </a:p>
          <a:p>
            <a:pPr marL="800100" lvl="1" indent="-342900">
              <a:buFont typeface="Arial" panose="020B0604020202020204" pitchFamily="34" charset="0"/>
              <a:buChar char="•"/>
            </a:pPr>
            <a:r>
              <a:rPr lang="en-US" sz="2000" dirty="0">
                <a:solidFill>
                  <a:schemeClr val="tx1">
                    <a:lumMod val="50000"/>
                    <a:lumOff val="50000"/>
                  </a:schemeClr>
                </a:solidFill>
              </a:rPr>
              <a:t>Must meet the sugar limit (6 grams per dry ounce)</a:t>
            </a:r>
          </a:p>
          <a:p>
            <a:pPr marL="800100" lvl="1" indent="-342900">
              <a:buFont typeface="Arial" panose="020B0604020202020204" pitchFamily="34" charset="0"/>
              <a:buChar char="•"/>
            </a:pPr>
            <a:r>
              <a:rPr lang="en-US" sz="2000" dirty="0">
                <a:solidFill>
                  <a:schemeClr val="tx1">
                    <a:lumMod val="50000"/>
                    <a:lumOff val="50000"/>
                  </a:schemeClr>
                </a:solidFill>
              </a:rPr>
              <a:t>Iron-fortified</a:t>
            </a:r>
          </a:p>
          <a:p>
            <a:pPr marL="365760" lvl="1" indent="-228600">
              <a:lnSpc>
                <a:spcPct val="90000"/>
              </a:lnSpc>
              <a:spcBef>
                <a:spcPts val="600"/>
              </a:spcBef>
              <a:defRPr/>
            </a:pPr>
            <a:endParaRPr lang="en-US" sz="2000" dirty="0">
              <a:solidFill>
                <a:srgbClr val="7F7F7F"/>
              </a:solidFill>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extLst>
      <p:ext uri="{BB962C8B-B14F-4D97-AF65-F5344CB8AC3E}">
        <p14:creationId xmlns:p14="http://schemas.microsoft.com/office/powerpoint/2010/main" val="1886591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15" y="901700"/>
            <a:ext cx="9421053" cy="1140039"/>
          </a:xfrm>
        </p:spPr>
        <p:txBody>
          <a:bodyPr>
            <a:normAutofit/>
          </a:bodyPr>
          <a:lstStyle/>
          <a:p>
            <a:r>
              <a:rPr lang="en-US" dirty="0"/>
              <a:t>Choose Breakfast Cereals That Are Lower in Sugar</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pic>
        <p:nvPicPr>
          <p:cNvPr id="5" name="Picture 4" descr="Thumbnail image of &quot;Choose Breakfast Cereals That Are Lower in Sugar&quot; ">
            <a:extLst>
              <a:ext uri="{FF2B5EF4-FFF2-40B4-BE49-F238E27FC236}">
                <a16:creationId xmlns:a16="http://schemas.microsoft.com/office/drawing/2014/main" id="{D3BB4B41-F178-1350-8298-2943099A9784}"/>
              </a:ext>
            </a:extLst>
          </p:cNvPr>
          <p:cNvPicPr>
            <a:picLocks noChangeAspect="1"/>
          </p:cNvPicPr>
          <p:nvPr/>
        </p:nvPicPr>
        <p:blipFill>
          <a:blip r:embed="rId3"/>
          <a:stretch>
            <a:fillRect/>
          </a:stretch>
        </p:blipFill>
        <p:spPr>
          <a:xfrm>
            <a:off x="1186538" y="1985969"/>
            <a:ext cx="3383646" cy="4398217"/>
          </a:xfrm>
          <a:prstGeom prst="rect">
            <a:avLst/>
          </a:prstGeom>
          <a:ln>
            <a:solidFill>
              <a:schemeClr val="bg2">
                <a:lumMod val="90000"/>
              </a:schemeClr>
            </a:solidFill>
          </a:ln>
        </p:spPr>
      </p:pic>
      <p:pic>
        <p:nvPicPr>
          <p:cNvPr id="8" name="Picture 7" descr="Thumbnail image of the &quot;Try It Out, Sugar Limits in Breakfast Cereals&quot; worksheet">
            <a:extLst>
              <a:ext uri="{FF2B5EF4-FFF2-40B4-BE49-F238E27FC236}">
                <a16:creationId xmlns:a16="http://schemas.microsoft.com/office/drawing/2014/main" id="{CA13AADB-57CC-4B09-713A-0F9D19ADBE2A}"/>
              </a:ext>
            </a:extLst>
          </p:cNvPr>
          <p:cNvPicPr>
            <a:picLocks noChangeAspect="1"/>
          </p:cNvPicPr>
          <p:nvPr/>
        </p:nvPicPr>
        <p:blipFill>
          <a:blip r:embed="rId4"/>
          <a:stretch>
            <a:fillRect/>
          </a:stretch>
        </p:blipFill>
        <p:spPr>
          <a:xfrm>
            <a:off x="4843898" y="1985969"/>
            <a:ext cx="3398146" cy="4398217"/>
          </a:xfrm>
          <a:prstGeom prst="rect">
            <a:avLst/>
          </a:prstGeom>
          <a:ln>
            <a:solidFill>
              <a:schemeClr val="bg2">
                <a:lumMod val="90000"/>
              </a:schemeClr>
            </a:solidFill>
          </a:ln>
        </p:spPr>
      </p:pic>
    </p:spTree>
    <p:extLst>
      <p:ext uri="{BB962C8B-B14F-4D97-AF65-F5344CB8AC3E}">
        <p14:creationId xmlns:p14="http://schemas.microsoft.com/office/powerpoint/2010/main" val="298174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Iron-Fortified Infant Cereal</a:t>
            </a:r>
          </a:p>
        </p:txBody>
      </p:sp>
      <p:sp>
        <p:nvSpPr>
          <p:cNvPr id="3" name="Content Placeholder 2"/>
          <p:cNvSpPr>
            <a:spLocks noGrp="1"/>
          </p:cNvSpPr>
          <p:nvPr>
            <p:ph idx="1"/>
          </p:nvPr>
        </p:nvSpPr>
        <p:spPr>
          <a:xfrm>
            <a:off x="333540" y="1891121"/>
            <a:ext cx="5902003" cy="4660133"/>
          </a:xfrm>
        </p:spPr>
        <p:txBody>
          <a:bodyPr>
            <a:normAutofit fontScale="47500" lnSpcReduction="20000"/>
          </a:bodyPr>
          <a:lstStyle/>
          <a:p>
            <a:pPr marL="365760">
              <a:lnSpc>
                <a:spcPct val="134000"/>
              </a:lnSpc>
            </a:pPr>
            <a:r>
              <a:rPr lang="en-US" sz="4200" dirty="0"/>
              <a:t>Infant cereal must be iron-fortified.</a:t>
            </a:r>
          </a:p>
          <a:p>
            <a:pPr marL="365760">
              <a:lnSpc>
                <a:spcPct val="134000"/>
              </a:lnSpc>
            </a:pPr>
            <a:r>
              <a:rPr lang="en-US" sz="4200" dirty="0"/>
              <a:t>Single and mixed-grain cereals are creditable.</a:t>
            </a:r>
          </a:p>
          <a:p>
            <a:pPr marL="822960" lvl="2">
              <a:lnSpc>
                <a:spcPct val="134000"/>
              </a:lnSpc>
              <a:spcBef>
                <a:spcPts val="1000"/>
              </a:spcBef>
            </a:pPr>
            <a:r>
              <a:rPr lang="en-US" sz="4200" dirty="0"/>
              <a:t>Offer single grain first, then mixed-grain.</a:t>
            </a:r>
          </a:p>
          <a:p>
            <a:pPr marL="365760">
              <a:lnSpc>
                <a:spcPct val="134000"/>
              </a:lnSpc>
            </a:pPr>
            <a:r>
              <a:rPr lang="en-US" sz="4200" dirty="0"/>
              <a:t>How to tell if an infant cereal is “iron-fortified”:</a:t>
            </a:r>
          </a:p>
          <a:p>
            <a:pPr marL="822960" lvl="1">
              <a:lnSpc>
                <a:spcPct val="134000"/>
              </a:lnSpc>
            </a:pPr>
            <a:r>
              <a:rPr lang="en-US" sz="4200" dirty="0"/>
              <a:t>Look for “Iron-Fortified” on the package.</a:t>
            </a:r>
          </a:p>
          <a:p>
            <a:pPr marL="822960" lvl="2">
              <a:lnSpc>
                <a:spcPct val="134000"/>
              </a:lnSpc>
              <a:spcBef>
                <a:spcPts val="1000"/>
              </a:spcBef>
            </a:pPr>
            <a:r>
              <a:rPr lang="en-US" sz="4200" dirty="0"/>
              <a:t>Look at the ingredient list for:</a:t>
            </a:r>
          </a:p>
          <a:p>
            <a:pPr marL="1280160" lvl="4">
              <a:lnSpc>
                <a:spcPct val="110000"/>
              </a:lnSpc>
              <a:spcBef>
                <a:spcPts val="600"/>
              </a:spcBef>
            </a:pPr>
            <a:r>
              <a:rPr lang="en-US" sz="4200" dirty="0"/>
              <a:t>Iron</a:t>
            </a:r>
          </a:p>
          <a:p>
            <a:pPr marL="1280160" lvl="4">
              <a:lnSpc>
                <a:spcPct val="110000"/>
              </a:lnSpc>
              <a:spcBef>
                <a:spcPts val="600"/>
              </a:spcBef>
            </a:pPr>
            <a:r>
              <a:rPr lang="en-US" sz="4200" dirty="0"/>
              <a:t>Ferric Fumarate</a:t>
            </a:r>
          </a:p>
          <a:p>
            <a:pPr marL="1280160" lvl="4">
              <a:lnSpc>
                <a:spcPct val="110000"/>
              </a:lnSpc>
              <a:spcBef>
                <a:spcPts val="600"/>
              </a:spcBef>
            </a:pPr>
            <a:r>
              <a:rPr lang="en-US" sz="4200" dirty="0"/>
              <a:t>Electrolytic Iron </a:t>
            </a:r>
          </a:p>
          <a:p>
            <a:pPr marL="1280160" lvl="4">
              <a:lnSpc>
                <a:spcPct val="110000"/>
              </a:lnSpc>
              <a:spcBef>
                <a:spcPts val="600"/>
              </a:spcBef>
            </a:pPr>
            <a:r>
              <a:rPr lang="en-US" sz="4200" dirty="0"/>
              <a:t>Iron (Electrolytic)  </a:t>
            </a:r>
          </a:p>
          <a:p>
            <a:pPr marL="365760">
              <a:lnSpc>
                <a:spcPct val="114000"/>
              </a:lnSpc>
              <a:spcAft>
                <a:spcPts val="600"/>
              </a:spcAft>
              <a:defRPr/>
            </a:pPr>
            <a:endParaRPr lang="en-US" dirty="0"/>
          </a:p>
        </p:txBody>
      </p:sp>
      <p:pic>
        <p:nvPicPr>
          <p:cNvPr id="6" name="Picture 5" descr="Icon of a box labeled &quot;Infant Cereal, Iron-Fortified&quot;.">
            <a:extLst>
              <a:ext uri="{FF2B5EF4-FFF2-40B4-BE49-F238E27FC236}">
                <a16:creationId xmlns:a16="http://schemas.microsoft.com/office/drawing/2014/main" id="{74AF9636-7B0D-A645-9362-E743EBE8BE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27802" y="1993900"/>
            <a:ext cx="1853213" cy="2286000"/>
          </a:xfrm>
          <a:prstGeom prst="rect">
            <a:avLst/>
          </a:prstGeom>
        </p:spPr>
      </p:pic>
      <p:pic>
        <p:nvPicPr>
          <p:cNvPr id="3076" name="Picture 4" descr="An ingredients list, with &quot;iron (electrolytic)&quot; highlighted."/>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7528" y="4668754"/>
            <a:ext cx="3821934" cy="194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extLst>
      <p:ext uri="{BB962C8B-B14F-4D97-AF65-F5344CB8AC3E}">
        <p14:creationId xmlns:p14="http://schemas.microsoft.com/office/powerpoint/2010/main" val="3886980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Meat and Meat Alternates</a:t>
            </a:r>
            <a:endParaRPr lang="en-US" dirty="0"/>
          </a:p>
        </p:txBody>
      </p:sp>
      <p:sp>
        <p:nvSpPr>
          <p:cNvPr id="5" name="Rectangle 2">
            <a:extLst>
              <a:ext uri="{FF2B5EF4-FFF2-40B4-BE49-F238E27FC236}">
                <a16:creationId xmlns:a16="http://schemas.microsoft.com/office/drawing/2014/main" id="{57F4CA3D-AFDD-0149-9EAD-117C47548F13}"/>
              </a:ext>
            </a:extLst>
          </p:cNvPr>
          <p:cNvSpPr/>
          <p:nvPr/>
        </p:nvSpPr>
        <p:spPr>
          <a:xfrm>
            <a:off x="1117018" y="2294299"/>
            <a:ext cx="3025774" cy="2062103"/>
          </a:xfrm>
          <a:prstGeom prst="rect">
            <a:avLst/>
          </a:prstGeom>
        </p:spPr>
        <p:txBody>
          <a:bodyPr wrap="square">
            <a:spAutoFit/>
          </a:bodyPr>
          <a:lstStyle/>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Meats and poultry</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Fin fish</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Shellfish</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Whole eggs</a:t>
            </a:r>
            <a:b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b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(yolk and egg white)</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Beans and peas</a:t>
            </a:r>
          </a:p>
        </p:txBody>
      </p:sp>
      <p:sp>
        <p:nvSpPr>
          <p:cNvPr id="10" name="Rectangle 2">
            <a:extLst>
              <a:ext uri="{FF2B5EF4-FFF2-40B4-BE49-F238E27FC236}">
                <a16:creationId xmlns:a16="http://schemas.microsoft.com/office/drawing/2014/main" id="{57F4CA3D-AFDD-0149-9EAD-117C47548F13}"/>
              </a:ext>
            </a:extLst>
          </p:cNvPr>
          <p:cNvSpPr/>
          <p:nvPr/>
        </p:nvSpPr>
        <p:spPr>
          <a:xfrm>
            <a:off x="4220766" y="2284318"/>
            <a:ext cx="4005826" cy="2062103"/>
          </a:xfrm>
          <a:prstGeom prst="rect">
            <a:avLst/>
          </a:prstGeom>
        </p:spPr>
        <p:txBody>
          <a:bodyPr wrap="square">
            <a:spAutoFit/>
          </a:bodyPr>
          <a:lstStyle/>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ea typeface="Calibri" panose="020F0502020204030204" pitchFamily="34" charset="0"/>
                <a:cs typeface="Arial" panose="020B0604020202020204" pitchFamily="34" charset="0"/>
              </a:rPr>
              <a:t>Cheese</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ea typeface="Calibri" panose="020F0502020204030204" pitchFamily="34" charset="0"/>
                <a:cs typeface="Arial" panose="020B0604020202020204" pitchFamily="34" charset="0"/>
              </a:rPr>
              <a:t>Cottage cheese</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ea typeface="Calibri" panose="020F0502020204030204" pitchFamily="34" charset="0"/>
                <a:cs typeface="Arial" panose="020B0604020202020204" pitchFamily="34" charset="0"/>
              </a:rPr>
              <a:t>Yogurt (including soy yogurt)</a:t>
            </a:r>
          </a:p>
          <a:p>
            <a:pPr marL="822960" lvl="2"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rPr>
              <a:t>Must meet the sugar limit    (23 grams per 6 ounces)</a:t>
            </a:r>
          </a:p>
          <a:p>
            <a:pPr marL="365760" lvl="1" indent="-228600">
              <a:lnSpc>
                <a:spcPct val="90000"/>
              </a:lnSpc>
              <a:spcBef>
                <a:spcPts val="600"/>
              </a:spcBef>
              <a:buFont typeface="Arial" panose="020B0604020202020204" pitchFamily="34" charset="0"/>
              <a:buChar char="•"/>
              <a:defRPr/>
            </a:pPr>
            <a:r>
              <a:rPr lang="en-US" sz="2000" dirty="0">
                <a:solidFill>
                  <a:schemeClr val="tx1">
                    <a:lumMod val="50000"/>
                    <a:lumOff val="50000"/>
                  </a:schemeClr>
                </a:solidFill>
              </a:rPr>
              <a:t>Tofu</a:t>
            </a:r>
          </a:p>
        </p:txBody>
      </p:sp>
      <p:pic>
        <p:nvPicPr>
          <p:cNvPr id="15" name="Picture 14" descr="Icon of six beans.">
            <a:extLst>
              <a:ext uri="{FF2B5EF4-FFF2-40B4-BE49-F238E27FC236}">
                <a16:creationId xmlns:a16="http://schemas.microsoft.com/office/drawing/2014/main" id="{B63F3411-20E2-5B42-A35F-C0F906896E8C}"/>
              </a:ext>
            </a:extLst>
          </p:cNvPr>
          <p:cNvPicPr>
            <a:picLocks noChangeAspect="1"/>
          </p:cNvPicPr>
          <p:nvPr/>
        </p:nvPicPr>
        <p:blipFill>
          <a:blip r:embed="rId3"/>
          <a:stretch>
            <a:fillRect/>
          </a:stretch>
        </p:blipFill>
        <p:spPr>
          <a:xfrm>
            <a:off x="978518" y="4882904"/>
            <a:ext cx="803414" cy="838651"/>
          </a:xfrm>
          <a:prstGeom prst="rect">
            <a:avLst/>
          </a:prstGeom>
        </p:spPr>
      </p:pic>
      <p:pic>
        <p:nvPicPr>
          <p:cNvPr id="6" name="Picture 5" descr="Icon of  a yogurt cup.">
            <a:extLst>
              <a:ext uri="{FF2B5EF4-FFF2-40B4-BE49-F238E27FC236}">
                <a16:creationId xmlns:a16="http://schemas.microsoft.com/office/drawing/2014/main" id="{42DDA5AB-11C4-D24C-BF41-DC395E9CA1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4381" y="4918256"/>
            <a:ext cx="769546" cy="803299"/>
          </a:xfrm>
          <a:prstGeom prst="rect">
            <a:avLst/>
          </a:prstGeom>
        </p:spPr>
      </p:pic>
      <p:pic>
        <p:nvPicPr>
          <p:cNvPr id="26" name="Picture 25" descr="Icon of a chicken drumstick.">
            <a:extLst>
              <a:ext uri="{FF2B5EF4-FFF2-40B4-BE49-F238E27FC236}">
                <a16:creationId xmlns:a16="http://schemas.microsoft.com/office/drawing/2014/main" id="{96EB7C73-6DC2-6849-9415-37B2E7D4139A}"/>
              </a:ext>
            </a:extLst>
          </p:cNvPr>
          <p:cNvPicPr>
            <a:picLocks noChangeAspect="1"/>
          </p:cNvPicPr>
          <p:nvPr/>
        </p:nvPicPr>
        <p:blipFill>
          <a:blip r:embed="rId5"/>
          <a:stretch>
            <a:fillRect/>
          </a:stretch>
        </p:blipFill>
        <p:spPr>
          <a:xfrm>
            <a:off x="2535261" y="4761684"/>
            <a:ext cx="1011738" cy="1056112"/>
          </a:xfrm>
          <a:prstGeom prst="rect">
            <a:avLst/>
          </a:prstGeom>
        </p:spPr>
      </p:pic>
      <p:pic>
        <p:nvPicPr>
          <p:cNvPr id="13" name="Picture 12" descr="Icon of a steak.">
            <a:extLst>
              <a:ext uri="{FF2B5EF4-FFF2-40B4-BE49-F238E27FC236}">
                <a16:creationId xmlns:a16="http://schemas.microsoft.com/office/drawing/2014/main" id="{38E43A9D-16C6-154A-979E-BF850B7248D3}"/>
              </a:ext>
            </a:extLst>
          </p:cNvPr>
          <p:cNvPicPr>
            <a:picLocks noChangeAspect="1"/>
          </p:cNvPicPr>
          <p:nvPr/>
        </p:nvPicPr>
        <p:blipFill>
          <a:blip r:embed="rId6"/>
          <a:stretch>
            <a:fillRect/>
          </a:stretch>
        </p:blipFill>
        <p:spPr>
          <a:xfrm>
            <a:off x="3442912" y="4705841"/>
            <a:ext cx="1135459" cy="1185259"/>
          </a:xfrm>
          <a:prstGeom prst="rect">
            <a:avLst/>
          </a:prstGeom>
        </p:spPr>
      </p:pic>
      <p:pic>
        <p:nvPicPr>
          <p:cNvPr id="19" name="Picture 18" descr="Icon of a slice of Swiss cheese.">
            <a:extLst>
              <a:ext uri="{FF2B5EF4-FFF2-40B4-BE49-F238E27FC236}">
                <a16:creationId xmlns:a16="http://schemas.microsoft.com/office/drawing/2014/main" id="{29EACE67-DAE0-1B4B-AD9F-AD32A362CE5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49966" y="4918256"/>
            <a:ext cx="931969" cy="972844"/>
          </a:xfrm>
          <a:prstGeom prst="rect">
            <a:avLst/>
          </a:prstGeom>
        </p:spPr>
      </p:pic>
      <p:pic>
        <p:nvPicPr>
          <p:cNvPr id="11" name="Picture 10" descr="Icon of two eggs, one showing the yolk.">
            <a:extLst>
              <a:ext uri="{FF2B5EF4-FFF2-40B4-BE49-F238E27FC236}">
                <a16:creationId xmlns:a16="http://schemas.microsoft.com/office/drawing/2014/main" id="{726985EC-03F9-0948-839F-4440BE1EE45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33604" y="4577246"/>
            <a:ext cx="885735" cy="924584"/>
          </a:xfrm>
          <a:prstGeom prst="rect">
            <a:avLst/>
          </a:prstGeom>
        </p:spPr>
      </p:pic>
      <p:pic>
        <p:nvPicPr>
          <p:cNvPr id="17" name="Picture 16" descr="Icon of a fish.">
            <a:extLst>
              <a:ext uri="{FF2B5EF4-FFF2-40B4-BE49-F238E27FC236}">
                <a16:creationId xmlns:a16="http://schemas.microsoft.com/office/drawing/2014/main" id="{8719318A-C2BB-5B4F-BE75-91E57BA84119}"/>
              </a:ext>
            </a:extLst>
          </p:cNvPr>
          <p:cNvPicPr>
            <a:picLocks noChangeAspect="1"/>
          </p:cNvPicPr>
          <p:nvPr/>
        </p:nvPicPr>
        <p:blipFill>
          <a:blip r:embed="rId9"/>
          <a:stretch>
            <a:fillRect/>
          </a:stretch>
        </p:blipFill>
        <p:spPr>
          <a:xfrm>
            <a:off x="5926856" y="4685088"/>
            <a:ext cx="1437973" cy="1501041"/>
          </a:xfrm>
          <a:prstGeom prst="rect">
            <a:avLst/>
          </a:prstGeom>
        </p:spPr>
      </p:pic>
      <p:pic>
        <p:nvPicPr>
          <p:cNvPr id="1027" name="Picture 3" descr="Icon of two shrimp."/>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237589" y="4842299"/>
            <a:ext cx="997617" cy="879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E5A01667-C09E-6343-925B-5CF5D2A7F45A}" type="slidenum">
              <a:rPr lang="en-US" smtClean="0"/>
              <a:pPr/>
              <a:t>13</a:t>
            </a:fld>
            <a:endParaRPr lang="en-US" dirty="0"/>
          </a:p>
        </p:txBody>
      </p:sp>
    </p:spTree>
    <p:extLst>
      <p:ext uri="{BB962C8B-B14F-4D97-AF65-F5344CB8AC3E}">
        <p14:creationId xmlns:p14="http://schemas.microsoft.com/office/powerpoint/2010/main" val="96264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45327" y="901700"/>
            <a:ext cx="8516516" cy="1140039"/>
          </a:xfrm>
        </p:spPr>
        <p:txBody>
          <a:bodyPr>
            <a:normAutofit/>
          </a:bodyPr>
          <a:lstStyle/>
          <a:p>
            <a:r>
              <a:rPr lang="en-US" dirty="0"/>
              <a:t>Choose Yogurts That Are Lower in Sugar</a:t>
            </a:r>
          </a:p>
        </p:txBody>
      </p:sp>
      <p:pic>
        <p:nvPicPr>
          <p:cNvPr id="5" name="Picture 4" descr="Thumbnail image of &quot;Choose Yogurts That Are Lower in Sugar&quot; worksheet">
            <a:extLst>
              <a:ext uri="{FF2B5EF4-FFF2-40B4-BE49-F238E27FC236}">
                <a16:creationId xmlns:a16="http://schemas.microsoft.com/office/drawing/2014/main" id="{0EB7EE7C-0EDD-9A48-9784-A1FF8DFA038E}"/>
              </a:ext>
            </a:extLst>
          </p:cNvPr>
          <p:cNvPicPr>
            <a:picLocks noChangeAspect="1"/>
          </p:cNvPicPr>
          <p:nvPr/>
        </p:nvPicPr>
        <p:blipFill>
          <a:blip r:embed="rId3"/>
          <a:srcRect/>
          <a:stretch/>
        </p:blipFill>
        <p:spPr>
          <a:xfrm>
            <a:off x="1196786" y="1816752"/>
            <a:ext cx="3375214" cy="4367924"/>
          </a:xfrm>
          <a:prstGeom prst="rect">
            <a:avLst/>
          </a:prstGeom>
          <a:ln w="12700">
            <a:solidFill>
              <a:schemeClr val="bg2">
                <a:lumMod val="90000"/>
              </a:schemeClr>
            </a:solidFill>
          </a:ln>
        </p:spPr>
      </p:pic>
      <p:pic>
        <p:nvPicPr>
          <p:cNvPr id="10" name="Picture 9" descr="Thumbnail image of the &quot;Try It Out, Sugar Limits in Yogurt&quot; worksheet ">
            <a:extLst>
              <a:ext uri="{FF2B5EF4-FFF2-40B4-BE49-F238E27FC236}">
                <a16:creationId xmlns:a16="http://schemas.microsoft.com/office/drawing/2014/main" id="{3547998D-9756-4B47-918D-3AAD09913F33}"/>
              </a:ext>
            </a:extLst>
          </p:cNvPr>
          <p:cNvPicPr>
            <a:picLocks noChangeAspect="1"/>
          </p:cNvPicPr>
          <p:nvPr/>
        </p:nvPicPr>
        <p:blipFill>
          <a:blip r:embed="rId4"/>
          <a:srcRect/>
          <a:stretch/>
        </p:blipFill>
        <p:spPr>
          <a:xfrm>
            <a:off x="4847523" y="1815298"/>
            <a:ext cx="3377461" cy="4370832"/>
          </a:xfrm>
          <a:prstGeom prst="rect">
            <a:avLst/>
          </a:prstGeom>
          <a:ln w="12700">
            <a:solidFill>
              <a:schemeClr val="bg2">
                <a:lumMod val="90000"/>
              </a:schemeClr>
            </a:solidFill>
          </a:ln>
        </p:spPr>
      </p:pic>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extLst>
      <p:ext uri="{BB962C8B-B14F-4D97-AF65-F5344CB8AC3E}">
        <p14:creationId xmlns:p14="http://schemas.microsoft.com/office/powerpoint/2010/main" val="296651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Vegetables and Fruits</a:t>
            </a:r>
            <a:endParaRPr lang="en-US" dirty="0"/>
          </a:p>
        </p:txBody>
      </p:sp>
      <p:sp>
        <p:nvSpPr>
          <p:cNvPr id="22" name="Rectangle 2">
            <a:extLst>
              <a:ext uri="{FF2B5EF4-FFF2-40B4-BE49-F238E27FC236}">
                <a16:creationId xmlns:a16="http://schemas.microsoft.com/office/drawing/2014/main" id="{57F4CA3D-AFDD-0149-9EAD-117C47548F13}"/>
              </a:ext>
            </a:extLst>
          </p:cNvPr>
          <p:cNvSpPr/>
          <p:nvPr/>
        </p:nvSpPr>
        <p:spPr>
          <a:xfrm>
            <a:off x="427388" y="2053874"/>
            <a:ext cx="6137185" cy="1372107"/>
          </a:xfrm>
          <a:prstGeom prst="rect">
            <a:avLst/>
          </a:prstGeom>
        </p:spPr>
        <p:txBody>
          <a:bodyPr wrap="square">
            <a:spAutoFit/>
          </a:bodyPr>
          <a:lstStyle/>
          <a:p>
            <a:pPr marL="365760" lvl="1" indent="-228600">
              <a:lnSpc>
                <a:spcPct val="114000"/>
              </a:lnSpc>
              <a:spcBef>
                <a:spcPts val="10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Times New Roman" panose="02020603050405020304" pitchFamily="18" charset="0"/>
              </a:rPr>
              <a:t>All vegetables and fruits can be offered.</a:t>
            </a:r>
          </a:p>
          <a:p>
            <a:pPr marL="365760" lvl="1" indent="-228600">
              <a:lnSpc>
                <a:spcPct val="114000"/>
              </a:lnSpc>
              <a:spcBef>
                <a:spcPts val="10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Times New Roman" panose="02020603050405020304" pitchFamily="18" charset="0"/>
              </a:rPr>
              <a:t>Fruit and vegetable juices are not creditable.</a:t>
            </a:r>
          </a:p>
          <a:p>
            <a:pPr marL="822960" lvl="2" indent="-228600">
              <a:lnSpc>
                <a:spcPct val="114000"/>
              </a:lnSpc>
              <a:spcBef>
                <a:spcPts val="1000"/>
              </a:spcBef>
              <a:buFont typeface="Arial" panose="020B0604020202020204" pitchFamily="34" charset="0"/>
              <a:buChar char="•"/>
              <a:defRPr/>
            </a:pPr>
            <a:r>
              <a:rPr lang="en-US" sz="2000" dirty="0">
                <a:solidFill>
                  <a:schemeClr val="tx1">
                    <a:lumMod val="50000"/>
                    <a:lumOff val="50000"/>
                  </a:schemeClr>
                </a:solidFill>
                <a:latin typeface="Arial" panose="020B0604020202020204" pitchFamily="34" charset="0"/>
                <a:ea typeface="Calibri" panose="020F0502020204030204" pitchFamily="34" charset="0"/>
                <a:cs typeface="Times New Roman" panose="02020603050405020304" pitchFamily="18" charset="0"/>
              </a:rPr>
              <a:t>This includes 100% juice.</a:t>
            </a:r>
          </a:p>
        </p:txBody>
      </p:sp>
      <p:grpSp>
        <p:nvGrpSpPr>
          <p:cNvPr id="15" name="Group 14" descr="Icon of a strawberry; an orange and an orange slice; bell peppers, whole and sliced, with heat lines, a leafy vegetable, broccoli with heat lines; and tomatoes, whole and sliced."/>
          <p:cNvGrpSpPr/>
          <p:nvPr/>
        </p:nvGrpSpPr>
        <p:grpSpPr>
          <a:xfrm>
            <a:off x="1829948" y="4566203"/>
            <a:ext cx="5461742" cy="1147116"/>
            <a:chOff x="1596673" y="4566203"/>
            <a:chExt cx="5461742" cy="1147116"/>
          </a:xfrm>
        </p:grpSpPr>
        <p:pic>
          <p:nvPicPr>
            <p:cNvPr id="7" name="Picture 6" descr="Icon of a tomato slice.">
              <a:extLst>
                <a:ext uri="{FF2B5EF4-FFF2-40B4-BE49-F238E27FC236}">
                  <a16:creationId xmlns:a16="http://schemas.microsoft.com/office/drawing/2014/main" id="{41F50EB7-D539-EE4F-A24E-F156E0FB2572}"/>
                </a:ext>
              </a:extLst>
            </p:cNvPr>
            <p:cNvPicPr>
              <a:picLocks noChangeAspect="1"/>
            </p:cNvPicPr>
            <p:nvPr/>
          </p:nvPicPr>
          <p:blipFill>
            <a:blip r:embed="rId3"/>
            <a:stretch>
              <a:fillRect/>
            </a:stretch>
          </p:blipFill>
          <p:spPr>
            <a:xfrm>
              <a:off x="6525393" y="5141952"/>
              <a:ext cx="533022" cy="533022"/>
            </a:xfrm>
            <a:prstGeom prst="rect">
              <a:avLst/>
            </a:prstGeom>
          </p:spPr>
        </p:pic>
        <p:pic>
          <p:nvPicPr>
            <p:cNvPr id="8" name="Picture 7" descr="Icon of an orange.">
              <a:extLst>
                <a:ext uri="{FF2B5EF4-FFF2-40B4-BE49-F238E27FC236}">
                  <a16:creationId xmlns:a16="http://schemas.microsoft.com/office/drawing/2014/main" id="{D17DCF42-592E-2941-A60F-2C63C85E19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92193" y="4635004"/>
              <a:ext cx="544614" cy="622416"/>
            </a:xfrm>
            <a:prstGeom prst="rect">
              <a:avLst/>
            </a:prstGeom>
          </p:spPr>
        </p:pic>
        <p:pic>
          <p:nvPicPr>
            <p:cNvPr id="9" name="Picture 8" descr="Icon of a bell peppers, whole and sliced, with heat lines.">
              <a:extLst>
                <a:ext uri="{FF2B5EF4-FFF2-40B4-BE49-F238E27FC236}">
                  <a16:creationId xmlns:a16="http://schemas.microsoft.com/office/drawing/2014/main" id="{D66E7AFD-04B9-554B-B3B6-A1C1999A51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15433" y="4680996"/>
              <a:ext cx="800862" cy="993978"/>
            </a:xfrm>
            <a:prstGeom prst="rect">
              <a:avLst/>
            </a:prstGeom>
          </p:spPr>
        </p:pic>
        <p:pic>
          <p:nvPicPr>
            <p:cNvPr id="10" name="Picture 9" descr="Icon of broccoli with heat lines.">
              <a:extLst>
                <a:ext uri="{FF2B5EF4-FFF2-40B4-BE49-F238E27FC236}">
                  <a16:creationId xmlns:a16="http://schemas.microsoft.com/office/drawing/2014/main" id="{5F7EC755-4025-274A-9E59-69DA174505B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54328" y="4566203"/>
              <a:ext cx="789813" cy="1116182"/>
            </a:xfrm>
            <a:prstGeom prst="rect">
              <a:avLst/>
            </a:prstGeom>
          </p:spPr>
        </p:pic>
        <p:pic>
          <p:nvPicPr>
            <p:cNvPr id="11" name="Picture 10" descr="Icon of a leafy vegetable.">
              <a:extLst>
                <a:ext uri="{FF2B5EF4-FFF2-40B4-BE49-F238E27FC236}">
                  <a16:creationId xmlns:a16="http://schemas.microsoft.com/office/drawing/2014/main" id="{BF4D683E-4060-9548-84BD-FA487CE1DD1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93462" y="4635004"/>
              <a:ext cx="450697" cy="856325"/>
            </a:xfrm>
            <a:prstGeom prst="rect">
              <a:avLst/>
            </a:prstGeom>
          </p:spPr>
        </p:pic>
        <p:pic>
          <p:nvPicPr>
            <p:cNvPr id="12" name="Picture 11" descr="Icon of a strawberry.">
              <a:extLst>
                <a:ext uri="{FF2B5EF4-FFF2-40B4-BE49-F238E27FC236}">
                  <a16:creationId xmlns:a16="http://schemas.microsoft.com/office/drawing/2014/main" id="{36BCE5B3-44EB-6544-BBF8-EBFB9C98F615}"/>
                </a:ext>
              </a:extLst>
            </p:cNvPr>
            <p:cNvPicPr>
              <a:picLocks noChangeAspect="1"/>
            </p:cNvPicPr>
            <p:nvPr/>
          </p:nvPicPr>
          <p:blipFill>
            <a:blip r:embed="rId8"/>
            <a:stretch>
              <a:fillRect/>
            </a:stretch>
          </p:blipFill>
          <p:spPr>
            <a:xfrm>
              <a:off x="1596673" y="5002119"/>
              <a:ext cx="520700" cy="711200"/>
            </a:xfrm>
            <a:prstGeom prst="rect">
              <a:avLst/>
            </a:prstGeom>
          </p:spPr>
        </p:pic>
        <p:pic>
          <p:nvPicPr>
            <p:cNvPr id="13" name="Picture 12" descr="Icon of a whole tomato.">
              <a:extLst>
                <a:ext uri="{FF2B5EF4-FFF2-40B4-BE49-F238E27FC236}">
                  <a16:creationId xmlns:a16="http://schemas.microsoft.com/office/drawing/2014/main" id="{AA6413BC-1F4D-314C-8007-C657BCA7CC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98445" y="4680996"/>
              <a:ext cx="581252" cy="589107"/>
            </a:xfrm>
            <a:prstGeom prst="rect">
              <a:avLst/>
            </a:prstGeom>
          </p:spPr>
        </p:pic>
        <p:pic>
          <p:nvPicPr>
            <p:cNvPr id="14" name="Picture 13" descr="Icon of an orange slice.">
              <a:extLst>
                <a:ext uri="{FF2B5EF4-FFF2-40B4-BE49-F238E27FC236}">
                  <a16:creationId xmlns:a16="http://schemas.microsoft.com/office/drawing/2014/main" id="{EFA2D6CA-7457-174A-A3C5-7AE75A74B60C}"/>
                </a:ext>
              </a:extLst>
            </p:cNvPr>
            <p:cNvPicPr>
              <a:picLocks noChangeAspect="1"/>
            </p:cNvPicPr>
            <p:nvPr/>
          </p:nvPicPr>
          <p:blipFill>
            <a:blip r:embed="rId10"/>
            <a:stretch>
              <a:fillRect/>
            </a:stretch>
          </p:blipFill>
          <p:spPr>
            <a:xfrm>
              <a:off x="2464500" y="5155806"/>
              <a:ext cx="586468" cy="519168"/>
            </a:xfrm>
            <a:prstGeom prst="rect">
              <a:avLst/>
            </a:prstGeom>
          </p:spPr>
        </p:pic>
        <p:pic>
          <p:nvPicPr>
            <p:cNvPr id="16" name="Picture 15" descr="Icon of a leafy vegetable.">
              <a:extLst>
                <a:ext uri="{FF2B5EF4-FFF2-40B4-BE49-F238E27FC236}">
                  <a16:creationId xmlns:a16="http://schemas.microsoft.com/office/drawing/2014/main" id="{4B10E92C-FE7D-6641-9E98-1546A6C3833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94406" y="4635004"/>
              <a:ext cx="460000" cy="838387"/>
            </a:xfrm>
            <a:prstGeom prst="rect">
              <a:avLst/>
            </a:prstGeom>
          </p:spPr>
        </p:pic>
      </p:gr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extLst>
      <p:ext uri="{BB962C8B-B14F-4D97-AF65-F5344CB8AC3E}">
        <p14:creationId xmlns:p14="http://schemas.microsoft.com/office/powerpoint/2010/main" val="323704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a:cs typeface="Arial"/>
              </a:rPr>
              <a:t>#1 Which Food Is Not Creditable?</a:t>
            </a:r>
            <a:endParaRPr lang="en-US" b="0" dirty="0">
              <a:latin typeface="Arial"/>
              <a:cs typeface="Arial"/>
            </a:endParaRPr>
          </a:p>
        </p:txBody>
      </p:sp>
      <p:sp>
        <p:nvSpPr>
          <p:cNvPr id="34" name="TextBox 33"/>
          <p:cNvSpPr txBox="1"/>
          <p:nvPr/>
        </p:nvSpPr>
        <p:spPr>
          <a:xfrm>
            <a:off x="1069976" y="4731586"/>
            <a:ext cx="1882247" cy="707886"/>
          </a:xfrm>
          <a:prstGeom prst="rect">
            <a:avLst/>
          </a:prstGeom>
          <a:noFill/>
        </p:spPr>
        <p:txBody>
          <a:bodyPr wrap="none" rtlCol="0">
            <a:spAutoFit/>
          </a:bodyPr>
          <a:lstStyle/>
          <a:p>
            <a:pPr algn="ctr"/>
            <a:r>
              <a:rPr lang="en-US" sz="2000" dirty="0">
                <a:solidFill>
                  <a:schemeClr val="tx1">
                    <a:lumMod val="50000"/>
                    <a:lumOff val="50000"/>
                  </a:schemeClr>
                </a:solidFill>
              </a:rPr>
              <a:t>Peach Cobbler</a:t>
            </a:r>
          </a:p>
          <a:p>
            <a:pPr algn="ctr"/>
            <a:r>
              <a:rPr lang="en-US" sz="2000" dirty="0">
                <a:solidFill>
                  <a:schemeClr val="tx1">
                    <a:lumMod val="50000"/>
                    <a:lumOff val="50000"/>
                  </a:schemeClr>
                </a:solidFill>
              </a:rPr>
              <a:t>Dessert</a:t>
            </a:r>
          </a:p>
        </p:txBody>
      </p:sp>
      <p:pic>
        <p:nvPicPr>
          <p:cNvPr id="2050" name="Picture 2" descr="Icon of a jar labeled &quot;Peach Dessert&quot;."/>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1172448" y="2494056"/>
            <a:ext cx="1755610" cy="2165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descr="Icon of a &quot;no&quot; sign over a jar labeled &quot;Peach Dessert&quot;."/>
          <p:cNvSpPr txBox="1"/>
          <p:nvPr/>
        </p:nvSpPr>
        <p:spPr>
          <a:xfrm>
            <a:off x="1240970" y="2715223"/>
            <a:ext cx="1530220" cy="1569660"/>
          </a:xfrm>
          <a:prstGeom prst="rect">
            <a:avLst/>
          </a:prstGeom>
          <a:noFill/>
        </p:spPr>
        <p:txBody>
          <a:bodyPr wrap="square" rtlCol="0">
            <a:spAutoFit/>
          </a:bodyPr>
          <a:lstStyle/>
          <a:p>
            <a:pPr algn="ctr"/>
            <a:r>
              <a:rPr lang="en-US" sz="9600" dirty="0">
                <a:solidFill>
                  <a:srgbClr val="CB4A5E"/>
                </a:solidFill>
              </a:rPr>
              <a:t>X</a:t>
            </a:r>
          </a:p>
        </p:txBody>
      </p:sp>
      <p:sp>
        <p:nvSpPr>
          <p:cNvPr id="7" name="TextBox 6"/>
          <p:cNvSpPr txBox="1"/>
          <p:nvPr/>
        </p:nvSpPr>
        <p:spPr>
          <a:xfrm>
            <a:off x="3324313" y="4659658"/>
            <a:ext cx="1980030" cy="707886"/>
          </a:xfrm>
          <a:prstGeom prst="rect">
            <a:avLst/>
          </a:prstGeom>
          <a:noFill/>
        </p:spPr>
        <p:txBody>
          <a:bodyPr wrap="none" rtlCol="0">
            <a:spAutoFit/>
          </a:bodyPr>
          <a:lstStyle/>
          <a:p>
            <a:pPr algn="ctr"/>
            <a:r>
              <a:rPr lang="en-US" sz="2000" dirty="0">
                <a:solidFill>
                  <a:schemeClr val="tx1">
                    <a:lumMod val="50000"/>
                    <a:lumOff val="50000"/>
                  </a:schemeClr>
                </a:solidFill>
              </a:rPr>
              <a:t>Whole Egg</a:t>
            </a:r>
          </a:p>
          <a:p>
            <a:pPr algn="ctr"/>
            <a:r>
              <a:rPr lang="en-US" sz="2000" dirty="0">
                <a:solidFill>
                  <a:schemeClr val="tx1">
                    <a:lumMod val="50000"/>
                    <a:lumOff val="50000"/>
                  </a:schemeClr>
                </a:solidFill>
              </a:rPr>
              <a:t>(white and yolk)</a:t>
            </a:r>
          </a:p>
        </p:txBody>
      </p:sp>
      <p:pic>
        <p:nvPicPr>
          <p:cNvPr id="5" name="Picture 4" descr="Icon of two eggs, one showing the yolk.">
            <a:extLst>
              <a:ext uri="{FF2B5EF4-FFF2-40B4-BE49-F238E27FC236}">
                <a16:creationId xmlns:a16="http://schemas.microsoft.com/office/drawing/2014/main" id="{45A574C0-D35C-4C4B-B6EA-8294C524187E}"/>
              </a:ext>
            </a:extLst>
          </p:cNvPr>
          <p:cNvPicPr>
            <a:picLocks noChangeAspect="1"/>
          </p:cNvPicPr>
          <p:nvPr/>
        </p:nvPicPr>
        <p:blipFill>
          <a:blip r:embed="rId4"/>
          <a:stretch>
            <a:fillRect/>
          </a:stretch>
        </p:blipFill>
        <p:spPr>
          <a:xfrm>
            <a:off x="3000350" y="2025530"/>
            <a:ext cx="2523450" cy="2634128"/>
          </a:xfrm>
          <a:prstGeom prst="rect">
            <a:avLst/>
          </a:prstGeom>
        </p:spPr>
      </p:pic>
      <p:sp>
        <p:nvSpPr>
          <p:cNvPr id="31" name="TextBox 30"/>
          <p:cNvSpPr txBox="1"/>
          <p:nvPr/>
        </p:nvSpPr>
        <p:spPr>
          <a:xfrm>
            <a:off x="5948844" y="4674353"/>
            <a:ext cx="1681871" cy="707886"/>
          </a:xfrm>
          <a:prstGeom prst="rect">
            <a:avLst/>
          </a:prstGeom>
          <a:noFill/>
        </p:spPr>
        <p:txBody>
          <a:bodyPr wrap="none" rtlCol="0">
            <a:spAutoFit/>
          </a:bodyPr>
          <a:lstStyle/>
          <a:p>
            <a:pPr algn="ctr"/>
            <a:r>
              <a:rPr lang="en-US" sz="2000" dirty="0">
                <a:solidFill>
                  <a:schemeClr val="tx1">
                    <a:lumMod val="50000"/>
                    <a:lumOff val="50000"/>
                  </a:schemeClr>
                </a:solidFill>
              </a:rPr>
              <a:t>Cooked</a:t>
            </a:r>
          </a:p>
          <a:p>
            <a:pPr algn="ctr"/>
            <a:r>
              <a:rPr lang="en-US" sz="2000" dirty="0">
                <a:solidFill>
                  <a:schemeClr val="tx1">
                    <a:lumMod val="50000"/>
                    <a:lumOff val="50000"/>
                  </a:schemeClr>
                </a:solidFill>
              </a:rPr>
              <a:t>Red Peppers</a:t>
            </a:r>
          </a:p>
        </p:txBody>
      </p:sp>
      <p:pic>
        <p:nvPicPr>
          <p:cNvPr id="2064" name="Picture 16" descr="Icon of bell peppers, whole and sliced, with heat line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68384" y="1740736"/>
            <a:ext cx="2562225" cy="299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412425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Icon of a fish."/>
          <p:cNvPicPr>
            <a:picLocks noChangeAspect="1" noChangeArrowheads="1"/>
          </p:cNvPicPr>
          <p:nvPr/>
        </p:nvPicPr>
        <p:blipFill>
          <a:blip r:embed="rId3"/>
          <a:stretch>
            <a:fillRect/>
          </a:stretch>
        </p:blipFill>
        <p:spPr bwMode="auto">
          <a:xfrm rot="20224191">
            <a:off x="3536025" y="2775909"/>
            <a:ext cx="2224292" cy="232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dirty="0">
                <a:latin typeface="Arial"/>
                <a:cs typeface="Arial"/>
              </a:rPr>
              <a:t>#2 Which Food Is Not Creditable? </a:t>
            </a:r>
            <a:endParaRPr lang="en-US" b="0" dirty="0">
              <a:latin typeface="Arial"/>
              <a:cs typeface="Arial"/>
            </a:endParaRPr>
          </a:p>
        </p:txBody>
      </p:sp>
      <p:sp>
        <p:nvSpPr>
          <p:cNvPr id="21" name="TextBox 20"/>
          <p:cNvSpPr txBox="1"/>
          <p:nvPr/>
        </p:nvSpPr>
        <p:spPr>
          <a:xfrm>
            <a:off x="916765" y="4735401"/>
            <a:ext cx="2023311" cy="400110"/>
          </a:xfrm>
          <a:prstGeom prst="rect">
            <a:avLst/>
          </a:prstGeom>
          <a:noFill/>
        </p:spPr>
        <p:txBody>
          <a:bodyPr wrap="none" rtlCol="0">
            <a:spAutoFit/>
          </a:bodyPr>
          <a:lstStyle/>
          <a:p>
            <a:pPr algn="ctr"/>
            <a:r>
              <a:rPr lang="en-US" sz="2000" dirty="0">
                <a:solidFill>
                  <a:schemeClr val="tx1">
                    <a:lumMod val="50000"/>
                    <a:lumOff val="50000"/>
                  </a:schemeClr>
                </a:solidFill>
              </a:rPr>
              <a:t>Cheese Product</a:t>
            </a:r>
          </a:p>
        </p:txBody>
      </p:sp>
      <p:grpSp>
        <p:nvGrpSpPr>
          <p:cNvPr id="8" name="Group 7" descr="Icon of a package of American cheese. The package is labeled &quot;Singles, American, Pasteurized Prepared Cheese Product&quot;."/>
          <p:cNvGrpSpPr/>
          <p:nvPr/>
        </p:nvGrpSpPr>
        <p:grpSpPr>
          <a:xfrm>
            <a:off x="636867" y="2604704"/>
            <a:ext cx="2536002" cy="2088585"/>
            <a:chOff x="2862263" y="2455528"/>
            <a:chExt cx="2833457" cy="2454610"/>
          </a:xfrm>
        </p:grpSpPr>
        <p:pic>
          <p:nvPicPr>
            <p:cNvPr id="2061" name="Picture 13" descr="Icon of a package of American cheese. The package is labeled &quot;Singles, American, Pasteurized Prepared Cheese Product&quo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62263" y="2455528"/>
              <a:ext cx="2833457" cy="2454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a:xfrm flipV="1">
              <a:off x="3316077" y="4538949"/>
              <a:ext cx="1553378" cy="1"/>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TextBox 12" descr="Icon of a &quot;no&quot; sign over a package of American cheese."/>
          <p:cNvSpPr txBox="1"/>
          <p:nvPr/>
        </p:nvSpPr>
        <p:spPr>
          <a:xfrm>
            <a:off x="1166322" y="2715223"/>
            <a:ext cx="1530220" cy="1569660"/>
          </a:xfrm>
          <a:prstGeom prst="rect">
            <a:avLst/>
          </a:prstGeom>
          <a:noFill/>
        </p:spPr>
        <p:txBody>
          <a:bodyPr wrap="square" rtlCol="0">
            <a:spAutoFit/>
          </a:bodyPr>
          <a:lstStyle/>
          <a:p>
            <a:pPr algn="ctr"/>
            <a:r>
              <a:rPr lang="en-US" sz="9600" dirty="0">
                <a:solidFill>
                  <a:srgbClr val="CB4A5E"/>
                </a:solidFill>
              </a:rPr>
              <a:t>X</a:t>
            </a:r>
          </a:p>
        </p:txBody>
      </p:sp>
      <p:sp>
        <p:nvSpPr>
          <p:cNvPr id="11" name="TextBox 10"/>
          <p:cNvSpPr txBox="1"/>
          <p:nvPr/>
        </p:nvSpPr>
        <p:spPr>
          <a:xfrm>
            <a:off x="4018652" y="4723442"/>
            <a:ext cx="1098378" cy="400110"/>
          </a:xfrm>
          <a:prstGeom prst="rect">
            <a:avLst/>
          </a:prstGeom>
          <a:noFill/>
        </p:spPr>
        <p:txBody>
          <a:bodyPr wrap="none" rtlCol="0">
            <a:spAutoFit/>
          </a:bodyPr>
          <a:lstStyle/>
          <a:p>
            <a:pPr algn="ctr"/>
            <a:r>
              <a:rPr lang="en-US" sz="2000" dirty="0">
                <a:solidFill>
                  <a:schemeClr val="tx1">
                    <a:lumMod val="50000"/>
                    <a:lumOff val="50000"/>
                  </a:schemeClr>
                </a:solidFill>
              </a:rPr>
              <a:t>Fin Fish</a:t>
            </a:r>
          </a:p>
        </p:txBody>
      </p:sp>
      <p:sp>
        <p:nvSpPr>
          <p:cNvPr id="12" name="TextBox 11"/>
          <p:cNvSpPr txBox="1"/>
          <p:nvPr/>
        </p:nvSpPr>
        <p:spPr>
          <a:xfrm>
            <a:off x="6175919" y="4727907"/>
            <a:ext cx="1694695" cy="707886"/>
          </a:xfrm>
          <a:prstGeom prst="rect">
            <a:avLst/>
          </a:prstGeom>
          <a:noFill/>
        </p:spPr>
        <p:txBody>
          <a:bodyPr wrap="none" rtlCol="0">
            <a:spAutoFit/>
          </a:bodyPr>
          <a:lstStyle/>
          <a:p>
            <a:pPr algn="ctr"/>
            <a:r>
              <a:rPr lang="en-US" sz="2000" dirty="0">
                <a:solidFill>
                  <a:schemeClr val="tx1">
                    <a:lumMod val="50000"/>
                    <a:lumOff val="50000"/>
                  </a:schemeClr>
                </a:solidFill>
              </a:rPr>
              <a:t>Ready-to-Eat</a:t>
            </a:r>
          </a:p>
          <a:p>
            <a:pPr algn="ctr"/>
            <a:r>
              <a:rPr lang="en-US" sz="2000" dirty="0">
                <a:solidFill>
                  <a:schemeClr val="tx1">
                    <a:lumMod val="50000"/>
                    <a:lumOff val="50000"/>
                  </a:schemeClr>
                </a:solidFill>
              </a:rPr>
              <a:t>Cereal</a:t>
            </a:r>
          </a:p>
        </p:txBody>
      </p:sp>
      <p:pic>
        <p:nvPicPr>
          <p:cNvPr id="2058" name="Picture 10" descr="Icon of a box labeled “Toasted Os cerea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38968" y="2604703"/>
            <a:ext cx="1757424" cy="2157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E5A01667-C09E-6343-925B-5CF5D2A7F45A}" type="slidenum">
              <a:rPr lang="en-US" smtClean="0"/>
              <a:pPr/>
              <a:t>17</a:t>
            </a:fld>
            <a:endParaRPr lang="en-US" dirty="0"/>
          </a:p>
        </p:txBody>
      </p:sp>
    </p:spTree>
    <p:extLst>
      <p:ext uri="{BB962C8B-B14F-4D97-AF65-F5344CB8AC3E}">
        <p14:creationId xmlns:p14="http://schemas.microsoft.com/office/powerpoint/2010/main" val="49340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3" name="Picture 15" descr="Icon of strawberri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9095" y="2714290"/>
            <a:ext cx="1899744" cy="2264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a:latin typeface="Arial"/>
                <a:cs typeface="Arial"/>
              </a:rPr>
              <a:t>#3 Which Food Is Not Creditable? </a:t>
            </a:r>
          </a:p>
        </p:txBody>
      </p:sp>
      <p:sp>
        <p:nvSpPr>
          <p:cNvPr id="12" name="TextBox 11"/>
          <p:cNvSpPr txBox="1"/>
          <p:nvPr/>
        </p:nvSpPr>
        <p:spPr>
          <a:xfrm>
            <a:off x="698501" y="4864334"/>
            <a:ext cx="2839210" cy="400110"/>
          </a:xfrm>
          <a:prstGeom prst="rect">
            <a:avLst/>
          </a:prstGeom>
          <a:noFill/>
        </p:spPr>
        <p:txBody>
          <a:bodyPr wrap="square" rtlCol="0">
            <a:spAutoFit/>
          </a:bodyPr>
          <a:lstStyle/>
          <a:p>
            <a:pPr algn="ctr"/>
            <a:r>
              <a:rPr lang="en-US" sz="2000" dirty="0">
                <a:solidFill>
                  <a:schemeClr val="tx1">
                    <a:lumMod val="50000"/>
                    <a:lumOff val="50000"/>
                  </a:schemeClr>
                </a:solidFill>
              </a:rPr>
              <a:t>Beef and Beef Broth</a:t>
            </a:r>
          </a:p>
        </p:txBody>
      </p:sp>
      <p:pic>
        <p:nvPicPr>
          <p:cNvPr id="5" name="Picture 4" descr="Icon of a jar labeled &quot;Beef and Beef Broth&quot;.">
            <a:extLst>
              <a:ext uri="{FF2B5EF4-FFF2-40B4-BE49-F238E27FC236}">
                <a16:creationId xmlns:a16="http://schemas.microsoft.com/office/drawing/2014/main" id="{2A21E0DE-6326-0E4B-854D-4A42BF17B681}"/>
              </a:ext>
            </a:extLst>
          </p:cNvPr>
          <p:cNvPicPr>
            <a:picLocks noChangeAspect="1"/>
          </p:cNvPicPr>
          <p:nvPr/>
        </p:nvPicPr>
        <p:blipFill>
          <a:blip r:embed="rId4"/>
          <a:stretch>
            <a:fillRect/>
          </a:stretch>
        </p:blipFill>
        <p:spPr>
          <a:xfrm>
            <a:off x="1404713" y="2714290"/>
            <a:ext cx="1547033" cy="2099545"/>
          </a:xfrm>
          <a:prstGeom prst="rect">
            <a:avLst/>
          </a:prstGeom>
        </p:spPr>
      </p:pic>
      <p:sp>
        <p:nvSpPr>
          <p:cNvPr id="16" name="TextBox 15"/>
          <p:cNvSpPr txBox="1"/>
          <p:nvPr/>
        </p:nvSpPr>
        <p:spPr>
          <a:xfrm>
            <a:off x="3875467" y="4846312"/>
            <a:ext cx="1624163" cy="400110"/>
          </a:xfrm>
          <a:prstGeom prst="rect">
            <a:avLst/>
          </a:prstGeom>
          <a:noFill/>
        </p:spPr>
        <p:txBody>
          <a:bodyPr wrap="none" rtlCol="0">
            <a:spAutoFit/>
          </a:bodyPr>
          <a:lstStyle/>
          <a:p>
            <a:pPr algn="ctr"/>
            <a:r>
              <a:rPr lang="en-US" sz="2000" dirty="0">
                <a:solidFill>
                  <a:schemeClr val="tx1">
                    <a:lumMod val="50000"/>
                    <a:lumOff val="50000"/>
                  </a:schemeClr>
                </a:solidFill>
              </a:rPr>
              <a:t>Strawberries</a:t>
            </a:r>
          </a:p>
        </p:txBody>
      </p:sp>
      <p:sp>
        <p:nvSpPr>
          <p:cNvPr id="19" name="TextBox 18"/>
          <p:cNvSpPr txBox="1"/>
          <p:nvPr/>
        </p:nvSpPr>
        <p:spPr>
          <a:xfrm>
            <a:off x="6297964" y="4895967"/>
            <a:ext cx="1828257" cy="707886"/>
          </a:xfrm>
          <a:prstGeom prst="rect">
            <a:avLst/>
          </a:prstGeom>
          <a:noFill/>
        </p:spPr>
        <p:txBody>
          <a:bodyPr wrap="none" rtlCol="0">
            <a:spAutoFit/>
          </a:bodyPr>
          <a:lstStyle/>
          <a:p>
            <a:pPr algn="ctr"/>
            <a:r>
              <a:rPr lang="en-US" sz="2000" dirty="0">
                <a:solidFill>
                  <a:schemeClr val="tx1">
                    <a:lumMod val="50000"/>
                    <a:lumOff val="50000"/>
                  </a:schemeClr>
                </a:solidFill>
              </a:rPr>
              <a:t>Freeze-Dried</a:t>
            </a:r>
          </a:p>
          <a:p>
            <a:pPr algn="ctr"/>
            <a:r>
              <a:rPr lang="en-US" sz="2000" dirty="0">
                <a:solidFill>
                  <a:schemeClr val="tx1">
                    <a:lumMod val="50000"/>
                    <a:lumOff val="50000"/>
                  </a:schemeClr>
                </a:solidFill>
              </a:rPr>
              <a:t>Yogurt Snacks</a:t>
            </a:r>
          </a:p>
        </p:txBody>
      </p:sp>
      <p:pic>
        <p:nvPicPr>
          <p:cNvPr id="11" name="Picture 4" descr="Icon of a package labeled &quot;Freeze-Dried Yogurt&quot;."/>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154260" y="2623447"/>
            <a:ext cx="1979578" cy="2441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descr="Icon of a &quot;no&quot; sign over a jar labeled &quot;Freeze-Dried Yogurt&quot;."/>
          <p:cNvSpPr txBox="1"/>
          <p:nvPr/>
        </p:nvSpPr>
        <p:spPr>
          <a:xfrm>
            <a:off x="6465644" y="2824998"/>
            <a:ext cx="1530220" cy="1569660"/>
          </a:xfrm>
          <a:prstGeom prst="rect">
            <a:avLst/>
          </a:prstGeom>
          <a:noFill/>
        </p:spPr>
        <p:txBody>
          <a:bodyPr wrap="square" rtlCol="0">
            <a:spAutoFit/>
          </a:bodyPr>
          <a:lstStyle/>
          <a:p>
            <a:pPr algn="ctr"/>
            <a:r>
              <a:rPr lang="en-US" sz="9600" dirty="0">
                <a:solidFill>
                  <a:srgbClr val="CB4A5E"/>
                </a:solidFill>
              </a:rPr>
              <a:t>X</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18</a:t>
            </a:fld>
            <a:endParaRPr lang="en-US" dirty="0"/>
          </a:p>
        </p:txBody>
      </p:sp>
    </p:spTree>
    <p:extLst>
      <p:ext uri="{BB962C8B-B14F-4D97-AF65-F5344CB8AC3E}">
        <p14:creationId xmlns:p14="http://schemas.microsoft.com/office/powerpoint/2010/main" val="34438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072" y="901700"/>
            <a:ext cx="7886700" cy="1140039"/>
          </a:xfrm>
        </p:spPr>
        <p:txBody>
          <a:bodyPr/>
          <a:lstStyle/>
          <a:p>
            <a:r>
              <a:rPr lang="en-US" dirty="0"/>
              <a:t>Summary</a:t>
            </a:r>
          </a:p>
        </p:txBody>
      </p:sp>
      <p:sp>
        <p:nvSpPr>
          <p:cNvPr id="5" name="Rectangle 2">
            <a:extLst>
              <a:ext uri="{FF2B5EF4-FFF2-40B4-BE49-F238E27FC236}">
                <a16:creationId xmlns:a16="http://schemas.microsoft.com/office/drawing/2014/main" id="{18A8DEDF-236A-6540-B539-174CFCE985B3}"/>
              </a:ext>
            </a:extLst>
          </p:cNvPr>
          <p:cNvSpPr/>
          <p:nvPr/>
        </p:nvSpPr>
        <p:spPr>
          <a:xfrm>
            <a:off x="106680" y="1939353"/>
            <a:ext cx="8918986" cy="3735061"/>
          </a:xfrm>
          <a:prstGeom prst="rect">
            <a:avLst/>
          </a:prstGeom>
        </p:spPr>
        <p:txBody>
          <a:bodyPr wrap="square">
            <a:spAutoFit/>
          </a:bodyPr>
          <a:lstStyle/>
          <a:p>
            <a:pPr marL="365760" indent="-228600">
              <a:lnSpc>
                <a:spcPct val="115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A meal or snack is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reimbursable</a:t>
            </a: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as long as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all required meal components </a:t>
            </a: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are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offered</a:t>
            </a:r>
            <a:r>
              <a:rPr lang="en-US" sz="2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r>
              <a:rPr lang="en-US" sz="2000" dirty="0">
                <a:solidFill>
                  <a:schemeClr val="tx1">
                    <a:lumMod val="50000"/>
                    <a:lumOff val="50000"/>
                  </a:schemeClr>
                </a:solidFill>
                <a:ea typeface="Calibri" panose="020F0502020204030204" pitchFamily="34" charset="0"/>
                <a:cs typeface="Arial" panose="020B0604020202020204" pitchFamily="34" charset="0"/>
              </a:rPr>
              <a:t>during the day. </a:t>
            </a:r>
          </a:p>
          <a:p>
            <a:pPr marL="365760" indent="-228600">
              <a:lnSpc>
                <a:spcPct val="115000"/>
              </a:lnSpc>
              <a:spcBef>
                <a:spcPts val="1000"/>
              </a:spcBef>
              <a:buFont typeface="Arial" panose="020B0604020202020204" pitchFamily="34" charset="0"/>
              <a:buChar char="•"/>
            </a:pPr>
            <a:r>
              <a:rPr lang="en-US" sz="2000" dirty="0">
                <a:solidFill>
                  <a:schemeClr val="tx1">
                    <a:lumMod val="50000"/>
                    <a:lumOff val="50000"/>
                  </a:schemeClr>
                </a:solidFill>
              </a:rPr>
              <a:t>Infant meal pattern allows for solid foods starting around 6 months of age, when the baby is developmentally ready.</a:t>
            </a:r>
          </a:p>
          <a:p>
            <a:pPr marL="365760" indent="-228600">
              <a:lnSpc>
                <a:spcPct val="115000"/>
              </a:lnSpc>
              <a:spcBef>
                <a:spcPts val="1000"/>
              </a:spcBef>
              <a:buFont typeface="Arial" panose="020B0604020202020204" pitchFamily="34" charset="0"/>
              <a:buChar char="•"/>
            </a:pPr>
            <a:r>
              <a:rPr lang="en-US" sz="2000" dirty="0">
                <a:solidFill>
                  <a:schemeClr val="tx1">
                    <a:lumMod val="50000"/>
                    <a:lumOff val="50000"/>
                  </a:schemeClr>
                </a:solidFill>
              </a:rPr>
              <a:t>To be creditable:</a:t>
            </a:r>
          </a:p>
          <a:p>
            <a:pPr marL="933450" lvl="1" indent="-342900">
              <a:lnSpc>
                <a:spcPct val="90000"/>
              </a:lnSpc>
              <a:spcBef>
                <a:spcPts val="1000"/>
              </a:spcBef>
              <a:buFont typeface="Arial" panose="020B0604020202020204" pitchFamily="34" charset="0"/>
              <a:buChar char="•"/>
            </a:pPr>
            <a:r>
              <a:rPr lang="en-US" sz="2000" dirty="0">
                <a:solidFill>
                  <a:schemeClr val="tx1">
                    <a:lumMod val="50000"/>
                    <a:lumOff val="50000"/>
                  </a:schemeClr>
                </a:solidFill>
                <a:cs typeface="Arial" panose="020B0604020202020204" pitchFamily="34" charset="0"/>
              </a:rPr>
              <a:t>Ready-to-eat cereal—No more than </a:t>
            </a:r>
            <a:r>
              <a:rPr lang="en-US" sz="2000" b="1" dirty="0">
                <a:solidFill>
                  <a:srgbClr val="273A80"/>
                </a:solidFill>
                <a:latin typeface="Arial" panose="020B0604020202020204" pitchFamily="34" charset="0"/>
                <a:cs typeface="Arial" panose="020B0604020202020204" pitchFamily="34" charset="0"/>
              </a:rPr>
              <a:t>6 grams </a:t>
            </a:r>
            <a:r>
              <a:rPr lang="en-US" sz="2000" dirty="0">
                <a:solidFill>
                  <a:schemeClr val="tx1">
                    <a:lumMod val="50000"/>
                    <a:lumOff val="50000"/>
                  </a:schemeClr>
                </a:solidFill>
                <a:latin typeface="Arial" panose="020B0604020202020204" pitchFamily="34" charset="0"/>
                <a:cs typeface="Arial" panose="020B0604020202020204" pitchFamily="34" charset="0"/>
              </a:rPr>
              <a:t>of sugar </a:t>
            </a:r>
            <a:r>
              <a:rPr lang="en-US" sz="2000" b="1" dirty="0">
                <a:solidFill>
                  <a:srgbClr val="273A80"/>
                </a:solidFill>
                <a:latin typeface="Arial" panose="020B0604020202020204" pitchFamily="34" charset="0"/>
                <a:cs typeface="Arial" panose="020B0604020202020204" pitchFamily="34" charset="0"/>
              </a:rPr>
              <a:t>per dry ounce</a:t>
            </a:r>
          </a:p>
          <a:p>
            <a:pPr marL="933450" lvl="1" indent="-3429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Yogurt</a:t>
            </a:r>
            <a:r>
              <a:rPr lang="en-US" sz="2000" dirty="0">
                <a:solidFill>
                  <a:schemeClr val="tx1">
                    <a:lumMod val="50000"/>
                    <a:lumOff val="50000"/>
                  </a:schemeClr>
                </a:solidFill>
                <a:cs typeface="Arial" panose="020B0604020202020204" pitchFamily="34" charset="0"/>
              </a:rPr>
              <a:t>—</a:t>
            </a:r>
            <a:r>
              <a:rPr lang="en-US" sz="2000" dirty="0">
                <a:solidFill>
                  <a:schemeClr val="tx1">
                    <a:lumMod val="50000"/>
                    <a:lumOff val="50000"/>
                  </a:schemeClr>
                </a:solidFill>
                <a:latin typeface="Arial" panose="020B0604020202020204" pitchFamily="34" charset="0"/>
                <a:cs typeface="Arial" panose="020B0604020202020204" pitchFamily="34" charset="0"/>
              </a:rPr>
              <a:t>No more than </a:t>
            </a:r>
            <a:r>
              <a:rPr lang="en-US" sz="2000" b="1" dirty="0">
                <a:solidFill>
                  <a:srgbClr val="273A80"/>
                </a:solidFill>
                <a:latin typeface="Arial" panose="020B0604020202020204" pitchFamily="34" charset="0"/>
                <a:cs typeface="Arial" panose="020B0604020202020204" pitchFamily="34" charset="0"/>
              </a:rPr>
              <a:t>23 grams </a:t>
            </a:r>
            <a:r>
              <a:rPr lang="en-US" sz="2000" dirty="0">
                <a:solidFill>
                  <a:schemeClr val="tx1">
                    <a:lumMod val="50000"/>
                    <a:lumOff val="50000"/>
                  </a:schemeClr>
                </a:solidFill>
                <a:latin typeface="Arial" panose="020B0604020202020204" pitchFamily="34" charset="0"/>
                <a:cs typeface="Arial" panose="020B0604020202020204" pitchFamily="34" charset="0"/>
              </a:rPr>
              <a:t>of sugar </a:t>
            </a:r>
            <a:r>
              <a:rPr lang="en-US" sz="2000" b="1" dirty="0">
                <a:solidFill>
                  <a:srgbClr val="273A80"/>
                </a:solidFill>
                <a:latin typeface="Arial" panose="020B0604020202020204" pitchFamily="34" charset="0"/>
                <a:cs typeface="Arial" panose="020B0604020202020204" pitchFamily="34" charset="0"/>
              </a:rPr>
              <a:t>per 6 ounces</a:t>
            </a:r>
            <a:endParaRPr lang="en-US" sz="2000" b="1" dirty="0">
              <a:solidFill>
                <a:srgbClr val="273A80"/>
              </a:solidFill>
            </a:endParaRPr>
          </a:p>
          <a:p>
            <a:pPr marL="365760" indent="-228600">
              <a:lnSpc>
                <a:spcPct val="115000"/>
              </a:lnSpc>
              <a:spcBef>
                <a:spcPts val="1000"/>
              </a:spcBef>
              <a:buFont typeface="Arial" panose="020B0604020202020204" pitchFamily="34" charset="0"/>
              <a:buChar char="•"/>
            </a:pPr>
            <a:r>
              <a:rPr lang="en-US" sz="2000" dirty="0">
                <a:solidFill>
                  <a:schemeClr val="tx1">
                    <a:lumMod val="50000"/>
                    <a:lumOff val="50000"/>
                  </a:schemeClr>
                </a:solidFill>
              </a:rPr>
              <a:t>Refer to </a:t>
            </a:r>
            <a:r>
              <a:rPr lang="en-US" sz="2000" b="1" dirty="0">
                <a:solidFill>
                  <a:srgbClr val="273A80"/>
                </a:solidFill>
              </a:rPr>
              <a:t>Appendix F </a:t>
            </a:r>
            <a:r>
              <a:rPr lang="en-US" sz="2000" dirty="0">
                <a:solidFill>
                  <a:schemeClr val="tx1">
                    <a:lumMod val="50000"/>
                    <a:lumOff val="50000"/>
                  </a:schemeClr>
                </a:solidFill>
              </a:rPr>
              <a:t>for creditable and non-creditable foods.</a:t>
            </a:r>
          </a:p>
          <a:p>
            <a:pPr marL="365760" indent="-342900">
              <a:lnSpc>
                <a:spcPct val="115000"/>
              </a:lnSpc>
              <a:buFont typeface="Arial" panose="020B0604020202020204" pitchFamily="34" charset="0"/>
              <a:buChar char="•"/>
            </a:pPr>
            <a:endParaRPr lang="en-US" sz="2000" dirty="0">
              <a:solidFill>
                <a:srgbClr val="7F7F7F"/>
              </a:solidFill>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pPr marL="361950"/>
            <a:r>
              <a:rPr lang="en-US" sz="2800" dirty="0"/>
              <a:t>Reimbursable Infant Meals and Snacks</a:t>
            </a:r>
          </a:p>
          <a:p>
            <a:pPr marL="361950"/>
            <a:r>
              <a:rPr lang="en-US" sz="2800" dirty="0"/>
              <a:t>Solid Foods</a:t>
            </a:r>
          </a:p>
          <a:p>
            <a:pPr marL="361950"/>
            <a:r>
              <a:rPr lang="en-US" sz="2800" dirty="0"/>
              <a:t>Meal Components</a:t>
            </a:r>
          </a:p>
          <a:p>
            <a:pPr marL="361950"/>
            <a:r>
              <a:rPr lang="en-US" sz="2800" dirty="0"/>
              <a:t>Summary</a:t>
            </a:r>
          </a:p>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D8059CEC-A926-4493-8184-0C684B85FF4E}"/>
              </a:ext>
            </a:extLst>
          </p:cNvPr>
          <p:cNvSpPr txBox="1"/>
          <p:nvPr/>
        </p:nvSpPr>
        <p:spPr>
          <a:xfrm>
            <a:off x="437285" y="2234324"/>
            <a:ext cx="8471584" cy="2923877"/>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Yes or No?</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A parent asks you to start serving solid foods to their 5-month-old baby at your child care site, but you know the infant meal pattern age groups are 0 through 5 months and 6 through 11 months. If you serve the baby solid foods at 5 months, can you still claim reimbursement for the baby’s meals and snacks?</a:t>
            </a:r>
          </a:p>
          <a:p>
            <a:pPr lvl="0"/>
            <a:endParaRPr lang="en-US" sz="2000" dirty="0">
              <a:solidFill>
                <a:srgbClr val="7F7F7F"/>
              </a:solidFill>
              <a:cs typeface="Arial" panose="020B0604020202020204" pitchFamily="34" charset="0"/>
            </a:endParaRPr>
          </a:p>
          <a:p>
            <a:r>
              <a:rPr lang="en-US" sz="2400" b="1" dirty="0">
                <a:solidFill>
                  <a:srgbClr val="273A80"/>
                </a:solidFill>
              </a:rPr>
              <a:t>Yes</a:t>
            </a:r>
          </a:p>
        </p:txBody>
      </p:sp>
      <p:sp>
        <p:nvSpPr>
          <p:cNvPr id="2" name="Title 1"/>
          <p:cNvSpPr>
            <a:spLocks noGrp="1"/>
          </p:cNvSpPr>
          <p:nvPr>
            <p:ph type="title"/>
          </p:nvPr>
        </p:nvSpPr>
        <p:spPr/>
        <p:txBody>
          <a:bodyPr/>
          <a:lstStyle/>
          <a:p>
            <a:r>
              <a:rPr lang="en-US" dirty="0"/>
              <a:t>Post-Test #1</a:t>
            </a:r>
          </a:p>
        </p:txBody>
      </p:sp>
      <p:grpSp>
        <p:nvGrpSpPr>
          <p:cNvPr id="33" name="Group 32" descr="&quot; &quot;">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8928" y="1827351"/>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51434" y="1815642"/>
            <a:ext cx="391651" cy="381041"/>
            <a:chOff x="678464" y="2441448"/>
            <a:chExt cx="391651" cy="381041"/>
          </a:xfrm>
        </p:grpSpPr>
        <p:sp>
          <p:nvSpPr>
            <p:cNvPr id="15" name="TextBox 14">
              <a:extLst>
                <a:ext uri="{FF2B5EF4-FFF2-40B4-BE49-F238E27FC236}">
                  <a16:creationId xmlns:a16="http://schemas.microsoft.com/office/drawing/2014/main" id="{7180AA48-0307-0847-8D14-AE8DB9C657BF}"/>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678464" y="245315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20</a:t>
            </a:fld>
            <a:endParaRPr lang="en-US" dirty="0"/>
          </a:p>
        </p:txBody>
      </p:sp>
    </p:spTree>
    <p:extLst>
      <p:ext uri="{BB962C8B-B14F-4D97-AF65-F5344CB8AC3E}">
        <p14:creationId xmlns:p14="http://schemas.microsoft.com/office/powerpoint/2010/main" val="89231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9DC084-2579-4942-BFED-45156057AB42}"/>
              </a:ext>
            </a:extLst>
          </p:cNvPr>
          <p:cNvSpPr txBox="1"/>
          <p:nvPr/>
        </p:nvSpPr>
        <p:spPr>
          <a:xfrm>
            <a:off x="435691" y="2232882"/>
            <a:ext cx="8172732" cy="3539430"/>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Yes or No?</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You notice that a baby in your care is developmentally ready for solid foods, and the parents agree. The parents tell you that they have fed their baby eggs at home, so you offer the baby whole eggs (yolk and egg white), finely chopped at child care. The baby takes one bite at lunch.</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Can you claim the eggs as part of a reimbursable lunch?</a:t>
            </a:r>
          </a:p>
          <a:p>
            <a:pPr lvl="0"/>
            <a:endParaRPr lang="en-US" sz="2000" dirty="0">
              <a:solidFill>
                <a:srgbClr val="7F7F7F"/>
              </a:solidFill>
              <a:latin typeface="Arial" panose="020B0604020202020204" pitchFamily="34" charset="0"/>
              <a:cs typeface="Arial" panose="020B0604020202020204" pitchFamily="34" charset="0"/>
            </a:endParaRPr>
          </a:p>
          <a:p>
            <a:pPr lvl="0"/>
            <a:r>
              <a:rPr lang="en-US" sz="2400" b="1" dirty="0">
                <a:solidFill>
                  <a:srgbClr val="273A80"/>
                </a:solidFill>
                <a:latin typeface="Arial" panose="020B0604020202020204" pitchFamily="34" charset="0"/>
                <a:cs typeface="Arial" panose="020B0604020202020204" pitchFamily="34" charset="0"/>
              </a:rPr>
              <a:t>Yes</a:t>
            </a:r>
          </a:p>
        </p:txBody>
      </p:sp>
      <p:sp>
        <p:nvSpPr>
          <p:cNvPr id="2" name="Title 1"/>
          <p:cNvSpPr>
            <a:spLocks noGrp="1"/>
          </p:cNvSpPr>
          <p:nvPr>
            <p:ph type="title"/>
          </p:nvPr>
        </p:nvSpPr>
        <p:spPr/>
        <p:txBody>
          <a:bodyPr/>
          <a:lstStyle/>
          <a:p>
            <a:r>
              <a:rPr lang="en-US" dirty="0"/>
              <a:t>Post-Test #2</a:t>
            </a:r>
          </a:p>
        </p:txBody>
      </p:sp>
      <p:grpSp>
        <p:nvGrpSpPr>
          <p:cNvPr id="33" name="Group 32" descr="&quot; &quot;">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2">
            <a:extLst>
              <a:ext uri="{FF2B5EF4-FFF2-40B4-BE49-F238E27FC236}">
                <a16:creationId xmlns:a16="http://schemas.microsoft.com/office/drawing/2014/main" id="{C1A66349-9BB5-944B-A1F9-473432ADE9C5}"/>
              </a:ext>
            </a:extLst>
          </p:cNvPr>
          <p:cNvGrpSpPr/>
          <p:nvPr/>
        </p:nvGrpSpPr>
        <p:grpSpPr>
          <a:xfrm>
            <a:off x="448928" y="1827351"/>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21</a:t>
            </a:fld>
            <a:endParaRPr lang="en-US" dirty="0"/>
          </a:p>
        </p:txBody>
      </p:sp>
    </p:spTree>
    <p:extLst>
      <p:ext uri="{BB962C8B-B14F-4D97-AF65-F5344CB8AC3E}">
        <p14:creationId xmlns:p14="http://schemas.microsoft.com/office/powerpoint/2010/main" val="29270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1669" y="2232839"/>
            <a:ext cx="83058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Which foods are creditable in the infant meal pattern and can be offered to infants around 6 through 11 months?</a:t>
            </a:r>
          </a:p>
          <a:p>
            <a:pPr lvl="0"/>
            <a:endParaRPr lang="en-US" sz="2000" dirty="0">
              <a:solidFill>
                <a:schemeClr val="tx1">
                  <a:lumMod val="50000"/>
                  <a:lumOff val="50000"/>
                </a:schemeClr>
              </a:solidFill>
            </a:endParaRPr>
          </a:p>
          <a:p>
            <a:r>
              <a:rPr lang="en-US" sz="2000" dirty="0">
                <a:solidFill>
                  <a:schemeClr val="tx1">
                    <a:lumMod val="50000"/>
                    <a:lumOff val="50000"/>
                  </a:schemeClr>
                </a:solidFill>
              </a:rPr>
              <a:t>Choose all that apply.</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Peach cobbler baby food dessert</a:t>
            </a:r>
          </a:p>
          <a:p>
            <a:pPr marL="457200" lvl="0" indent="-457200">
              <a:buFont typeface="+mj-lt"/>
              <a:buAutoNum type="alphaUcPeriod"/>
            </a:pPr>
            <a:r>
              <a:rPr lang="en-US" sz="2000" dirty="0">
                <a:solidFill>
                  <a:schemeClr val="tx1">
                    <a:lumMod val="50000"/>
                    <a:lumOff val="50000"/>
                  </a:schemeClr>
                </a:solidFill>
              </a:rPr>
              <a:t>Pureed carrots</a:t>
            </a:r>
          </a:p>
          <a:p>
            <a:pPr marL="457200" lvl="0" indent="-457200">
              <a:buFont typeface="+mj-lt"/>
              <a:buAutoNum type="alphaUcPeriod"/>
            </a:pPr>
            <a:r>
              <a:rPr lang="en-US" sz="2000" dirty="0">
                <a:solidFill>
                  <a:schemeClr val="tx1">
                    <a:lumMod val="50000"/>
                    <a:lumOff val="50000"/>
                  </a:schemeClr>
                </a:solidFill>
              </a:rPr>
              <a:t>Finely chopped baked chicken</a:t>
            </a:r>
          </a:p>
          <a:p>
            <a:pPr marL="457200" lvl="0" indent="-457200">
              <a:buFont typeface="+mj-lt"/>
              <a:buAutoNum type="alphaUcPeriod"/>
            </a:pPr>
            <a:r>
              <a:rPr lang="en-US" sz="2000" dirty="0">
                <a:solidFill>
                  <a:schemeClr val="tx1">
                    <a:lumMod val="50000"/>
                    <a:lumOff val="50000"/>
                  </a:schemeClr>
                </a:solidFill>
              </a:rPr>
              <a:t>Granola bar</a:t>
            </a:r>
          </a:p>
          <a:p>
            <a:pPr marL="457200" lvl="0" indent="-457200">
              <a:buFont typeface="+mj-lt"/>
              <a:buAutoNum type="alphaUcPeriod"/>
            </a:pPr>
            <a:endParaRPr lang="en-US" sz="2000" dirty="0">
              <a:solidFill>
                <a:srgbClr val="7F7F7F"/>
              </a:solidFill>
            </a:endParaRPr>
          </a:p>
        </p:txBody>
      </p:sp>
      <p:sp>
        <p:nvSpPr>
          <p:cNvPr id="14" name="TextBox 13">
            <a:extLst>
              <a:ext uri="{FF2B5EF4-FFF2-40B4-BE49-F238E27FC236}">
                <a16:creationId xmlns:a16="http://schemas.microsoft.com/office/drawing/2014/main" id="{6B3AB131-9A92-4D59-925A-63A675B27DCD}"/>
              </a:ext>
            </a:extLst>
          </p:cNvPr>
          <p:cNvSpPr txBox="1"/>
          <p:nvPr/>
        </p:nvSpPr>
        <p:spPr>
          <a:xfrm>
            <a:off x="401669" y="2232839"/>
            <a:ext cx="8305800" cy="3170099"/>
          </a:xfrm>
          <a:prstGeom prst="rect">
            <a:avLst/>
          </a:prstGeom>
          <a:solidFill>
            <a:schemeClr val="bg1"/>
          </a:solidFill>
        </p:spPr>
        <p:txBody>
          <a:bodyPr wrap="square" rtlCol="0">
            <a:spAutoFit/>
          </a:bodyPr>
          <a:lstStyle/>
          <a:p>
            <a:pPr lvl="0"/>
            <a:r>
              <a:rPr lang="en-US" sz="2000" dirty="0">
                <a:solidFill>
                  <a:srgbClr val="7F7F7F"/>
                </a:solidFill>
              </a:rPr>
              <a:t>Which foods are creditable in the infant meal pattern and can be offered to infants around 6 through 11 months?</a:t>
            </a:r>
          </a:p>
          <a:p>
            <a:pPr lvl="0"/>
            <a:endParaRPr lang="en-US" sz="2000" dirty="0">
              <a:solidFill>
                <a:srgbClr val="7F7F7F"/>
              </a:solidFill>
            </a:endParaRPr>
          </a:p>
          <a:p>
            <a:r>
              <a:rPr lang="en-US" sz="2000" dirty="0">
                <a:solidFill>
                  <a:srgbClr val="7F7F7F"/>
                </a:solidFill>
              </a:rPr>
              <a:t>Choose all that apply.</a:t>
            </a:r>
          </a:p>
          <a:p>
            <a:pPr lvl="0"/>
            <a:endParaRPr lang="en-US" sz="2000" dirty="0">
              <a:solidFill>
                <a:srgbClr val="7F7F7F"/>
              </a:solidFill>
              <a:cs typeface="Arial" panose="020B0604020202020204" pitchFamily="34" charset="0"/>
            </a:endParaRPr>
          </a:p>
          <a:p>
            <a:pPr marL="457200" lvl="0" indent="-457200">
              <a:buFont typeface="+mj-lt"/>
              <a:buAutoNum type="alphaUcPeriod"/>
            </a:pPr>
            <a:r>
              <a:rPr lang="en-US" sz="2000" dirty="0">
                <a:solidFill>
                  <a:srgbClr val="7F7F7F"/>
                </a:solidFill>
              </a:rPr>
              <a:t>Peach cobbler baby food dessert</a:t>
            </a:r>
          </a:p>
          <a:p>
            <a:pPr marL="457200" lvl="0" indent="-457200">
              <a:buFont typeface="+mj-lt"/>
              <a:buAutoNum type="alphaUcPeriod"/>
            </a:pPr>
            <a:r>
              <a:rPr lang="en-US" sz="2000" b="1" dirty="0">
                <a:solidFill>
                  <a:srgbClr val="273A80"/>
                </a:solidFill>
              </a:rPr>
              <a:t>Pureed carrots</a:t>
            </a:r>
          </a:p>
          <a:p>
            <a:pPr marL="457200" lvl="0" indent="-457200">
              <a:buFont typeface="+mj-lt"/>
              <a:buAutoNum type="alphaUcPeriod"/>
            </a:pPr>
            <a:r>
              <a:rPr lang="en-US" sz="2000" b="1" dirty="0">
                <a:solidFill>
                  <a:srgbClr val="273A80"/>
                </a:solidFill>
              </a:rPr>
              <a:t>Finely chopped baked chicken</a:t>
            </a:r>
          </a:p>
          <a:p>
            <a:pPr marL="457200" lvl="0" indent="-457200">
              <a:buFont typeface="+mj-lt"/>
              <a:buAutoNum type="alphaUcPeriod"/>
            </a:pPr>
            <a:r>
              <a:rPr lang="en-US" sz="2000" dirty="0">
                <a:solidFill>
                  <a:schemeClr val="tx1">
                    <a:lumMod val="50000"/>
                    <a:lumOff val="50000"/>
                  </a:schemeClr>
                </a:solidFill>
              </a:rPr>
              <a:t>Granola bar</a:t>
            </a:r>
          </a:p>
          <a:p>
            <a:pPr marL="457200" lvl="0" indent="-457200">
              <a:buFont typeface="+mj-lt"/>
              <a:buAutoNum type="alphaUcPeriod"/>
            </a:pPr>
            <a:endParaRPr lang="en-US" sz="2000" dirty="0">
              <a:solidFill>
                <a:srgbClr val="7F7F7F"/>
              </a:solidFill>
            </a:endParaRPr>
          </a:p>
        </p:txBody>
      </p:sp>
      <p:sp>
        <p:nvSpPr>
          <p:cNvPr id="2" name="Title 1"/>
          <p:cNvSpPr>
            <a:spLocks noGrp="1"/>
          </p:cNvSpPr>
          <p:nvPr>
            <p:ph type="title"/>
          </p:nvPr>
        </p:nvSpPr>
        <p:spPr/>
        <p:txBody>
          <a:bodyPr/>
          <a:lstStyle/>
          <a:p>
            <a:r>
              <a:rPr lang="en-US" dirty="0"/>
              <a:t>Post-Test #3</a:t>
            </a:r>
          </a:p>
        </p:txBody>
      </p:sp>
      <p:grpSp>
        <p:nvGrpSpPr>
          <p:cNvPr id="33" name="Group 32" descr="3">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22</a:t>
            </a:fld>
            <a:endParaRPr lang="en-US" dirty="0"/>
          </a:p>
        </p:txBody>
      </p:sp>
    </p:spTree>
    <p:extLst>
      <p:ext uri="{BB962C8B-B14F-4D97-AF65-F5344CB8AC3E}">
        <p14:creationId xmlns:p14="http://schemas.microsoft.com/office/powerpoint/2010/main" val="81179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6E0357C-2649-4A1F-AFCF-1F8C6095A128}"/>
              </a:ext>
            </a:extLst>
          </p:cNvPr>
          <p:cNvSpPr>
            <a:spLocks noGrp="1"/>
          </p:cNvSpPr>
          <p:nvPr>
            <p:ph type="title"/>
          </p:nvPr>
        </p:nvSpPr>
        <p:spPr>
          <a:xfrm>
            <a:off x="1215779" y="2564024"/>
            <a:ext cx="3434746" cy="749216"/>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62213"/>
          </a:xfrm>
          <a:prstGeom prst="rect">
            <a:avLst/>
          </a:prstGeom>
          <a:noFill/>
        </p:spPr>
        <p:txBody>
          <a:bodyPr wrap="square" lIns="91440" tIns="45720" rIns="91440" bIns="45720" rtlCol="0" anchor="t">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endParaRPr lang="en-US" sz="800" dirty="0">
              <a:solidFill>
                <a:schemeClr val="bg1"/>
              </a:solidFill>
              <a:cs typeface="Arial"/>
            </a:endParaRP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a:t>
            </a:r>
            <a:r>
              <a:rPr lang="en-US" sz="800" dirty="0">
                <a:solidFill>
                  <a:schemeClr val="bg1"/>
                </a:solidFill>
                <a:ea typeface="+mn-lt"/>
                <a:cs typeface="+mn-lt"/>
              </a:rPr>
              <a:t>– November 2019 – </a:t>
            </a:r>
            <a:r>
              <a:rPr lang="en-US" sz="800" dirty="0">
                <a:solidFill>
                  <a:schemeClr val="bg1"/>
                </a:solidFill>
              </a:rPr>
              <a:t>Slightly Revised April 2024 – FNS-785</a:t>
            </a:r>
            <a:endParaRPr lang="en-US" sz="800" dirty="0">
              <a:solidFill>
                <a:schemeClr val="bg1"/>
              </a:solidFill>
              <a:cs typeface="Arial"/>
            </a:endParaRP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a:srcRect b="68251"/>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EBD455A-611D-E24D-922A-705CE99918A5}"/>
              </a:ext>
            </a:extLst>
          </p:cNvPr>
          <p:cNvSpPr txBox="1"/>
          <p:nvPr/>
        </p:nvSpPr>
        <p:spPr>
          <a:xfrm>
            <a:off x="5157523" y="1161312"/>
            <a:ext cx="3715633"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TeamNutrition.USDA.gov</a:t>
            </a:r>
          </a:p>
        </p:txBody>
      </p:sp>
      <p:pic>
        <p:nvPicPr>
          <p:cNvPr id="13" name="Picture 12" descr="Icon: Team Nutrition USDA">
            <a:extLst>
              <a:ext uri="{FF2B5EF4-FFF2-40B4-BE49-F238E27FC236}">
                <a16:creationId xmlns:a16="http://schemas.microsoft.com/office/drawing/2014/main" id="{0A268029-F5E9-40BC-B2BF-F0C06751A31D}"/>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64331016-DB2E-427E-A710-4D03028667B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23</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descr="&quot; &quot;">
            <a:extLst>
              <a:ext uri="{FF2B5EF4-FFF2-40B4-BE49-F238E27FC236}">
                <a16:creationId xmlns:a16="http://schemas.microsoft.com/office/drawing/2014/main" id="{52B371B8-CDA0-7546-8529-1DECCB43B30B}"/>
              </a:ext>
            </a:extLst>
          </p:cNvPr>
          <p:cNvGrpSpPr/>
          <p:nvPr/>
        </p:nvGrpSpPr>
        <p:grpSpPr>
          <a:xfrm>
            <a:off x="448673" y="1815642"/>
            <a:ext cx="391651" cy="381041"/>
            <a:chOff x="678464" y="2441448"/>
            <a:chExt cx="391651" cy="381041"/>
          </a:xfrm>
        </p:grpSpPr>
        <p:sp>
          <p:nvSpPr>
            <p:cNvPr id="15" name="TextBox 14">
              <a:extLst>
                <a:ext uri="{FF2B5EF4-FFF2-40B4-BE49-F238E27FC236}">
                  <a16:creationId xmlns:a16="http://schemas.microsoft.com/office/drawing/2014/main" id="{7180AA48-0307-0847-8D14-AE8DB9C657BF}"/>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678464" y="245315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dirty="0"/>
              <a:t>Pre-Test #1</a:t>
            </a:r>
          </a:p>
        </p:txBody>
      </p:sp>
      <p:sp>
        <p:nvSpPr>
          <p:cNvPr id="36" name="TextBox 35"/>
          <p:cNvSpPr txBox="1"/>
          <p:nvPr/>
        </p:nvSpPr>
        <p:spPr>
          <a:xfrm>
            <a:off x="424585" y="2207874"/>
            <a:ext cx="8445095" cy="2554545"/>
          </a:xfrm>
          <a:prstGeom prst="rect">
            <a:avLst/>
          </a:prstGeom>
          <a:solidFill>
            <a:schemeClr val="bg1"/>
          </a:solidFill>
        </p:spPr>
        <p:txBody>
          <a:bodyPr wrap="square" rtlCol="0">
            <a:spAutoFit/>
          </a:bodyPr>
          <a:lstStyle/>
          <a:p>
            <a:r>
              <a:rPr lang="en-US" sz="2000" dirty="0">
                <a:solidFill>
                  <a:schemeClr val="tx1">
                    <a:lumMod val="50000"/>
                    <a:lumOff val="50000"/>
                  </a:schemeClr>
                </a:solidFill>
              </a:rPr>
              <a:t>Yes or No?</a:t>
            </a:r>
          </a:p>
          <a:p>
            <a:endParaRPr lang="en-US" sz="2000" dirty="0">
              <a:solidFill>
                <a:schemeClr val="tx1">
                  <a:lumMod val="50000"/>
                  <a:lumOff val="50000"/>
                </a:schemeClr>
              </a:solidFill>
            </a:endParaRPr>
          </a:p>
          <a:p>
            <a:r>
              <a:rPr lang="en-US" sz="2000" dirty="0">
                <a:solidFill>
                  <a:schemeClr val="tx1">
                    <a:lumMod val="50000"/>
                    <a:lumOff val="50000"/>
                  </a:schemeClr>
                </a:solidFill>
              </a:rPr>
              <a:t>A parent asks you to start serving solid foods to their 5-month-old baby at your child care site, but you know the infant meal pattern age groups are 0 through 5 months and 6 through 11 months. If you serve the baby solid foods at 5 months, can you still claim reimbursement for the baby’s meals and snacks?</a:t>
            </a:r>
          </a:p>
          <a:p>
            <a:pPr lvl="0"/>
            <a:endParaRPr lang="en-US" sz="2000" dirty="0">
              <a:solidFill>
                <a:schemeClr val="tx1">
                  <a:lumMod val="50000"/>
                  <a:lumOff val="50000"/>
                </a:schemeClr>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1077337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28795" y="2196683"/>
            <a:ext cx="8266277"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Yes or No?</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You notice that a baby in your care is developmentally ready for solid foods, and the parents agree. The parents tell you that they have fed their baby eggs at home, so you offer the baby whole eggs (yolk and egg white), finely chopped at child care. The baby takes one bite at lunch.</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Can you claim the eggs as part of a reimbursable lunch?</a:t>
            </a:r>
          </a:p>
          <a:p>
            <a:pPr lvl="0"/>
            <a:endParaRPr lang="en-US" sz="2000" dirty="0">
              <a:solidFill>
                <a:schemeClr val="tx1">
                  <a:lumMod val="50000"/>
                  <a:lumOff val="50000"/>
                </a:schemeClr>
              </a:solidFill>
              <a:cs typeface="Arial" panose="020B0604020202020204" pitchFamily="34" charset="0"/>
            </a:endParaRPr>
          </a:p>
        </p:txBody>
      </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8928" y="1827351"/>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dirty="0"/>
              <a:t>Pre-Test #2</a:t>
            </a: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967450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#3</a:t>
            </a:r>
          </a:p>
        </p:txBody>
      </p:sp>
      <p:grpSp>
        <p:nvGrpSpPr>
          <p:cNvPr id="33" name="Group 32" descr="3">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401669" y="2220139"/>
            <a:ext cx="83058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Which foods are creditable in the infant meal pattern and can be offered to infants around 6 through 11 months?</a:t>
            </a:r>
          </a:p>
          <a:p>
            <a:pPr lvl="0"/>
            <a:endParaRPr lang="en-US" sz="2000" dirty="0">
              <a:solidFill>
                <a:schemeClr val="tx1">
                  <a:lumMod val="50000"/>
                  <a:lumOff val="50000"/>
                </a:schemeClr>
              </a:solidFill>
            </a:endParaRPr>
          </a:p>
          <a:p>
            <a:pPr lvl="0"/>
            <a:r>
              <a:rPr lang="en-US" sz="2000" dirty="0">
                <a:solidFill>
                  <a:schemeClr val="tx1">
                    <a:lumMod val="50000"/>
                    <a:lumOff val="50000"/>
                  </a:schemeClr>
                </a:solidFill>
              </a:rPr>
              <a:t>Choose all that apply.</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Peach cobbler baby food dessert</a:t>
            </a:r>
          </a:p>
          <a:p>
            <a:pPr marL="457200" lvl="0" indent="-457200">
              <a:buFont typeface="+mj-lt"/>
              <a:buAutoNum type="alphaUcPeriod"/>
            </a:pPr>
            <a:r>
              <a:rPr lang="en-US" sz="2000" dirty="0">
                <a:solidFill>
                  <a:schemeClr val="tx1">
                    <a:lumMod val="50000"/>
                    <a:lumOff val="50000"/>
                  </a:schemeClr>
                </a:solidFill>
              </a:rPr>
              <a:t>Pureed carrots</a:t>
            </a:r>
          </a:p>
          <a:p>
            <a:pPr marL="457200" lvl="0" indent="-457200">
              <a:buFont typeface="+mj-lt"/>
              <a:buAutoNum type="alphaUcPeriod"/>
            </a:pPr>
            <a:r>
              <a:rPr lang="en-US" sz="2000" dirty="0">
                <a:solidFill>
                  <a:schemeClr val="tx1">
                    <a:lumMod val="50000"/>
                    <a:lumOff val="50000"/>
                  </a:schemeClr>
                </a:solidFill>
              </a:rPr>
              <a:t>Finely chopped baked chicken</a:t>
            </a:r>
          </a:p>
          <a:p>
            <a:pPr marL="457200" lvl="0" indent="-457200">
              <a:buFont typeface="+mj-lt"/>
              <a:buAutoNum type="alphaUcPeriod"/>
            </a:pPr>
            <a:r>
              <a:rPr lang="en-US" sz="2000" dirty="0">
                <a:solidFill>
                  <a:schemeClr val="tx1">
                    <a:lumMod val="50000"/>
                    <a:lumOff val="50000"/>
                  </a:schemeClr>
                </a:solidFill>
              </a:rPr>
              <a:t>Granola bar</a:t>
            </a:r>
          </a:p>
          <a:p>
            <a:pPr marL="457200" lvl="0" indent="-457200">
              <a:buFont typeface="+mj-lt"/>
              <a:buAutoNum type="alphaUcPeriod"/>
            </a:pPr>
            <a:endParaRPr lang="en-US" sz="2000" dirty="0">
              <a:solidFill>
                <a:srgbClr val="7F7F7F"/>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145271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5953481-7859-E74D-B205-3C8EC962BF38}"/>
              </a:ext>
            </a:extLst>
          </p:cNvPr>
          <p:cNvSpPr>
            <a:spLocks noGrp="1"/>
          </p:cNvSpPr>
          <p:nvPr>
            <p:ph type="title"/>
          </p:nvPr>
        </p:nvSpPr>
        <p:spPr/>
        <p:txBody>
          <a:bodyPr/>
          <a:lstStyle/>
          <a:p>
            <a:r>
              <a:rPr lang="en-US" sz="2800" dirty="0">
                <a:latin typeface="Arial" panose="020B0604020202020204" pitchFamily="34" charset="0"/>
                <a:cs typeface="Arial" panose="020B0604020202020204" pitchFamily="34" charset="0"/>
              </a:rPr>
              <a:t>Reimbursable Infant Meals and Snacks</a:t>
            </a:r>
            <a:endParaRPr lang="en-US" dirty="0"/>
          </a:p>
        </p:txBody>
      </p:sp>
      <p:sp>
        <p:nvSpPr>
          <p:cNvPr id="5" name="Rectangle 2">
            <a:extLst>
              <a:ext uri="{FF2B5EF4-FFF2-40B4-BE49-F238E27FC236}">
                <a16:creationId xmlns:a16="http://schemas.microsoft.com/office/drawing/2014/main" id="{57F4CA3D-AFDD-0149-9EAD-117C47548F13}"/>
              </a:ext>
            </a:extLst>
          </p:cNvPr>
          <p:cNvSpPr>
            <a:spLocks noGrp="1"/>
          </p:cNvSpPr>
          <p:nvPr>
            <p:ph idx="1"/>
          </p:nvPr>
        </p:nvSpPr>
        <p:spPr>
          <a:xfrm>
            <a:off x="197059" y="1987147"/>
            <a:ext cx="8607049" cy="3853363"/>
          </a:xfrm>
          <a:prstGeom prst="rect">
            <a:avLst/>
          </a:prstGeom>
        </p:spPr>
        <p:txBody>
          <a:bodyPr wrap="square">
            <a:spAutoFit/>
          </a:bodyPr>
          <a:lstStyle/>
          <a:p>
            <a:pPr marL="365760">
              <a:buFont typeface="Arial" panose="020B0604020202020204" pitchFamily="34" charset="0"/>
              <a:buChar char="•"/>
              <a:defRPr/>
            </a:pPr>
            <a:r>
              <a:rPr lang="en-US" sz="2000" dirty="0">
                <a:latin typeface="Arial" panose="020B0604020202020204" pitchFamily="34" charset="0"/>
                <a:cs typeface="Arial" panose="020B0604020202020204" pitchFamily="34" charset="0"/>
              </a:rPr>
              <a:t>Meal </a:t>
            </a:r>
            <a:r>
              <a:rPr lang="en-US" dirty="0">
                <a:latin typeface="Arial" panose="020B0604020202020204" pitchFamily="34" charset="0"/>
                <a:cs typeface="Arial" panose="020B0604020202020204" pitchFamily="34" charset="0"/>
              </a:rPr>
              <a:t>c</a:t>
            </a:r>
            <a:r>
              <a:rPr lang="en-US" sz="2000" dirty="0">
                <a:latin typeface="Arial" panose="020B0604020202020204" pitchFamily="34" charset="0"/>
                <a:cs typeface="Arial" panose="020B0604020202020204" pitchFamily="34" charset="0"/>
              </a:rPr>
              <a:t>omponents:</a:t>
            </a:r>
          </a:p>
          <a:p>
            <a:pPr marL="937260" lvl="2" indent="-342900">
              <a:spcBef>
                <a:spcPts val="1000"/>
              </a:spcBef>
              <a:defRPr/>
            </a:pPr>
            <a:r>
              <a:rPr lang="en-US" sz="2000" dirty="0">
                <a:latin typeface="Arial" panose="020B0604020202020204" pitchFamily="34" charset="0"/>
                <a:cs typeface="Arial" panose="020B0604020202020204" pitchFamily="34" charset="0"/>
              </a:rPr>
              <a:t>Breastmilk or iron-fortified infant formula</a:t>
            </a:r>
          </a:p>
          <a:p>
            <a:pPr marL="937260" lvl="2" indent="-342900">
              <a:spcBef>
                <a:spcPts val="1000"/>
              </a:spcBef>
              <a:defRPr/>
            </a:pPr>
            <a:r>
              <a:rPr lang="en-US" sz="2000" dirty="0">
                <a:latin typeface="Arial" panose="020B0604020202020204" pitchFamily="34" charset="0"/>
                <a:cs typeface="Arial" panose="020B0604020202020204" pitchFamily="34" charset="0"/>
              </a:rPr>
              <a:t>Meats and meat alternates</a:t>
            </a:r>
          </a:p>
          <a:p>
            <a:pPr marL="937260" lvl="2" indent="-342900">
              <a:spcBef>
                <a:spcPts val="1000"/>
              </a:spcBef>
              <a:defRPr/>
            </a:pPr>
            <a:r>
              <a:rPr lang="en-US" sz="2000" dirty="0">
                <a:latin typeface="Arial" panose="020B0604020202020204" pitchFamily="34" charset="0"/>
                <a:cs typeface="Arial" panose="020B0604020202020204" pitchFamily="34" charset="0"/>
              </a:rPr>
              <a:t>Vegetables and fruits</a:t>
            </a:r>
          </a:p>
          <a:p>
            <a:pPr marL="937260" lvl="2" indent="-342900">
              <a:spcBef>
                <a:spcPts val="1000"/>
              </a:spcBef>
              <a:defRPr/>
            </a:pPr>
            <a:r>
              <a:rPr lang="en-US" sz="2000" dirty="0">
                <a:latin typeface="Arial" panose="020B0604020202020204" pitchFamily="34" charset="0"/>
                <a:cs typeface="Arial" panose="020B0604020202020204" pitchFamily="34" charset="0"/>
              </a:rPr>
              <a:t>Grains</a:t>
            </a:r>
            <a:br>
              <a:rPr lang="en-US" sz="20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365760">
              <a:buFont typeface="Arial" panose="020B0604020202020204" pitchFamily="34" charset="0"/>
              <a:buChar char="•"/>
              <a:defRPr/>
            </a:pPr>
            <a:r>
              <a:rPr lang="en-US" dirty="0">
                <a:latin typeface="Arial" panose="020B0604020202020204" pitchFamily="34" charset="0"/>
                <a:ea typeface="Calibri" panose="020F0502020204030204" pitchFamily="34" charset="0"/>
                <a:cs typeface="Arial" panose="020B0604020202020204" pitchFamily="34" charset="0"/>
              </a:rPr>
              <a:t>A m</a:t>
            </a:r>
            <a:r>
              <a:rPr lang="en-US" sz="2000" dirty="0">
                <a:latin typeface="Arial" panose="020B0604020202020204" pitchFamily="34" charset="0"/>
                <a:ea typeface="Calibri" panose="020F0502020204030204" pitchFamily="34" charset="0"/>
                <a:cs typeface="Arial" panose="020B0604020202020204" pitchFamily="34" charset="0"/>
              </a:rPr>
              <a:t>eal or snack is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reimbursable</a:t>
            </a:r>
            <a:r>
              <a:rPr lang="en-US" sz="2000" b="1"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as long as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all required meal components </a:t>
            </a:r>
            <a:r>
              <a:rPr lang="en-US" sz="2000" dirty="0">
                <a:latin typeface="Arial" panose="020B0604020202020204" pitchFamily="34" charset="0"/>
                <a:ea typeface="Calibri" panose="020F0502020204030204" pitchFamily="34" charset="0"/>
                <a:cs typeface="Arial" panose="020B0604020202020204" pitchFamily="34" charset="0"/>
              </a:rPr>
              <a:t>are </a:t>
            </a: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offered</a:t>
            </a:r>
            <a:r>
              <a:rPr lang="en-US" sz="2000" dirty="0">
                <a:latin typeface="Arial" panose="020B0604020202020204" pitchFamily="34" charset="0"/>
                <a:ea typeface="Calibri" panose="020F0502020204030204" pitchFamily="34" charset="0"/>
                <a:cs typeface="Arial" panose="020B0604020202020204" pitchFamily="34" charset="0"/>
              </a:rPr>
              <a:t> during the day.</a:t>
            </a:r>
            <a:br>
              <a:rPr lang="en-US" sz="2000" dirty="0">
                <a:latin typeface="Arial" panose="020B0604020202020204" pitchFamily="34" charset="0"/>
                <a:ea typeface="Calibri" panose="020F0502020204030204" pitchFamily="34" charset="0"/>
                <a:cs typeface="Arial" panose="020B0604020202020204" pitchFamily="34" charset="0"/>
              </a:rPr>
            </a:br>
            <a:endParaRPr lang="en-US" sz="2000" dirty="0">
              <a:latin typeface="Arial" panose="020B0604020202020204" pitchFamily="34" charset="0"/>
              <a:ea typeface="Calibri" panose="020F0502020204030204" pitchFamily="34" charset="0"/>
              <a:cs typeface="Arial" panose="020B0604020202020204" pitchFamily="34" charset="0"/>
            </a:endParaRPr>
          </a:p>
          <a:p>
            <a:pPr marL="365760">
              <a:buFont typeface="Arial" panose="020B0604020202020204" pitchFamily="34" charset="0"/>
              <a:buChar char="•"/>
              <a:defRPr/>
            </a:pPr>
            <a:r>
              <a:rPr lang="en-US" sz="2000" b="1" dirty="0">
                <a:solidFill>
                  <a:srgbClr val="273A80"/>
                </a:solidFill>
                <a:latin typeface="Arial" panose="020B0604020202020204" pitchFamily="34" charset="0"/>
                <a:ea typeface="Calibri" panose="020F0502020204030204" pitchFamily="34" charset="0"/>
                <a:cs typeface="Arial" panose="020B0604020202020204" pitchFamily="34" charset="0"/>
              </a:rPr>
              <a:t>Creditable foods </a:t>
            </a:r>
            <a:r>
              <a:rPr lang="en-US" sz="2000" dirty="0">
                <a:latin typeface="Arial" panose="020B0604020202020204" pitchFamily="34" charset="0"/>
                <a:ea typeface="Calibri" panose="020F0502020204030204" pitchFamily="34" charset="0"/>
                <a:cs typeface="Arial" panose="020B0604020202020204" pitchFamily="34" charset="0"/>
              </a:rPr>
              <a:t>count towards the infant meal pattern requirements for a reimbursable meal or snack.</a:t>
            </a:r>
            <a:endParaRPr lang="en-US" dirty="0">
              <a:latin typeface="Arial" panose="020B0604020202020204" pitchFamily="34" charset="0"/>
              <a:ea typeface="Calibri" panose="020F0502020204030204" pitchFamily="34" charset="0"/>
              <a:cs typeface="Times New Roman" panose="02020603050405020304" pitchFamily="18" charset="0"/>
            </a:endParaRPr>
          </a:p>
        </p:txBody>
      </p:sp>
      <p:sp>
        <p:nvSpPr>
          <p:cNvPr id="14" name="Slide Number Placeholder 13">
            <a:extLst>
              <a:ext uri="{FF2B5EF4-FFF2-40B4-BE49-F238E27FC236}">
                <a16:creationId xmlns:a16="http://schemas.microsoft.com/office/drawing/2014/main" id="{35D8B10F-0D44-5845-8D09-C9001F4FA3CF}"/>
              </a:ext>
            </a:extLst>
          </p:cNvPr>
          <p:cNvSpPr>
            <a:spLocks noGrp="1"/>
          </p:cNvSpPr>
          <p:nvPr>
            <p:ph type="sldNum" sz="quarter" idx="12"/>
          </p:nvPr>
        </p:nvSpPr>
        <p:spPr/>
        <p:txBody>
          <a:bodyPr/>
          <a:lstStyle/>
          <a:p>
            <a:fld id="{E5A01667-C09E-6343-925B-5CF5D2A7F45A}" type="slidenum">
              <a:rPr lang="en-US" smtClean="0"/>
              <a:pPr/>
              <a:t>6</a:t>
            </a:fld>
            <a:endParaRPr lang="en-US" dirty="0"/>
          </a:p>
        </p:txBody>
      </p:sp>
    </p:spTree>
    <p:extLst>
      <p:ext uri="{BB962C8B-B14F-4D97-AF65-F5344CB8AC3E}">
        <p14:creationId xmlns:p14="http://schemas.microsoft.com/office/powerpoint/2010/main" val="2592251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Solid Foods</a:t>
            </a:r>
            <a:br>
              <a:rPr lang="en-US" dirty="0"/>
            </a:br>
            <a:r>
              <a:rPr lang="en-US" b="0" dirty="0"/>
              <a:t>Infant Meal Pattern</a:t>
            </a:r>
          </a:p>
        </p:txBody>
      </p:sp>
      <p:graphicFrame>
        <p:nvGraphicFramePr>
          <p:cNvPr id="10" name="Table 9" descr="&quot; &quot;"/>
          <p:cNvGraphicFramePr>
            <a:graphicFrameLocks noGrp="1"/>
          </p:cNvGraphicFramePr>
          <p:nvPr>
            <p:extLst>
              <p:ext uri="{D42A27DB-BD31-4B8C-83A1-F6EECF244321}">
                <p14:modId xmlns:p14="http://schemas.microsoft.com/office/powerpoint/2010/main" val="560713417"/>
              </p:ext>
            </p:extLst>
          </p:nvPr>
        </p:nvGraphicFramePr>
        <p:xfrm>
          <a:off x="865699" y="1950720"/>
          <a:ext cx="7394381" cy="4517275"/>
        </p:xfrm>
        <a:graphic>
          <a:graphicData uri="http://schemas.openxmlformats.org/drawingml/2006/table">
            <a:tbl>
              <a:tblPr firstRow="1" bandRow="1">
                <a:tableStyleId>{5C22544A-7EE6-4342-B048-85BDC9FD1C3A}</a:tableStyleId>
              </a:tblPr>
              <a:tblGrid>
                <a:gridCol w="1862261">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gridCol w="2857500">
                  <a:extLst>
                    <a:ext uri="{9D8B030D-6E8A-4147-A177-3AD203B41FA5}">
                      <a16:colId xmlns:a16="http://schemas.microsoft.com/office/drawing/2014/main" val="20002"/>
                    </a:ext>
                  </a:extLst>
                </a:gridCol>
              </a:tblGrid>
              <a:tr h="493915">
                <a:tc>
                  <a:txBody>
                    <a:bodyPr/>
                    <a:lstStyle/>
                    <a:p>
                      <a:pPr algn="ctr"/>
                      <a:r>
                        <a:rPr lang="en-US" sz="1800" dirty="0">
                          <a:latin typeface="Arial" panose="020B0604020202020204" pitchFamily="34" charset="0"/>
                          <a:cs typeface="Arial" panose="020B0604020202020204" pitchFamily="34" charset="0"/>
                        </a:rPr>
                        <a:t>Breakfast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0 through 5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tc>
                  <a:txBody>
                    <a:bodyPr/>
                    <a:lstStyle/>
                    <a:p>
                      <a:pPr algn="ctr"/>
                      <a:r>
                        <a:rPr lang="en-US" sz="1800" baseline="0" dirty="0">
                          <a:latin typeface="Arial" panose="020B0604020202020204" pitchFamily="34" charset="0"/>
                          <a:cs typeface="Arial" panose="020B0604020202020204" pitchFamily="34" charset="0"/>
                        </a:rPr>
                        <a:t>6 though 11 Months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4A5E"/>
                    </a:solidFill>
                  </a:tcPr>
                </a:tc>
                <a:extLst>
                  <a:ext uri="{0D108BD9-81ED-4DB2-BD59-A6C34878D82A}">
                    <a16:rowId xmlns:a16="http://schemas.microsoft.com/office/drawing/2014/main" val="10000"/>
                  </a:ext>
                </a:extLst>
              </a:tr>
              <a:tr h="496685">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Breastmilk</a:t>
                      </a:r>
                      <a:r>
                        <a:rPr lang="en-US" sz="1400" baseline="0" dirty="0">
                          <a:solidFill>
                            <a:srgbClr val="273A80"/>
                          </a:solidFill>
                          <a:latin typeface="Arial" panose="020B0604020202020204" pitchFamily="34" charset="0"/>
                          <a:cs typeface="Arial" panose="020B0604020202020204" pitchFamily="34" charset="0"/>
                        </a:rPr>
                        <a:t> or infant formula</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dirty="0">
                          <a:solidFill>
                            <a:srgbClr val="273A80"/>
                          </a:solidFill>
                          <a:latin typeface="Arial"/>
                          <a:cs typeface="Arial"/>
                        </a:rPr>
                        <a:t>4–6 </a:t>
                      </a:r>
                      <a:r>
                        <a:rPr lang="en-US" sz="1400" dirty="0" err="1">
                          <a:solidFill>
                            <a:srgbClr val="273A80"/>
                          </a:solidFill>
                          <a:latin typeface="Arial"/>
                          <a:cs typeface="Arial"/>
                        </a:rPr>
                        <a:t>fl</a:t>
                      </a:r>
                      <a:r>
                        <a:rPr lang="en-US" sz="1400" dirty="0">
                          <a:solidFill>
                            <a:srgbClr val="273A80"/>
                          </a:solidFill>
                          <a:latin typeface="Arial"/>
                          <a:cs typeface="Arial"/>
                        </a:rPr>
                        <a:t> oz breastmilk or formula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p>
                      <a:pPr marL="0" marR="0" indent="0" algn="l" rtl="0" eaLnBrk="1" fontAlgn="auto" latinLnBrk="0" hangingPunct="1">
                        <a:lnSpc>
                          <a:spcPct val="100000"/>
                        </a:lnSpc>
                        <a:spcBef>
                          <a:spcPts val="0"/>
                        </a:spcBef>
                        <a:spcAft>
                          <a:spcPts val="0"/>
                        </a:spcAft>
                        <a:buClrTx/>
                        <a:buSzTx/>
                        <a:buFontTx/>
                        <a:buNone/>
                      </a:pPr>
                      <a:r>
                        <a:rPr lang="en-US" sz="1400" dirty="0">
                          <a:solidFill>
                            <a:srgbClr val="273A80"/>
                          </a:solidFill>
                          <a:latin typeface="Arial"/>
                          <a:cs typeface="Arial"/>
                        </a:rPr>
                        <a:t>6–8</a:t>
                      </a:r>
                      <a:r>
                        <a:rPr lang="en-US" sz="1400" baseline="0" dirty="0">
                          <a:solidFill>
                            <a:srgbClr val="273A80"/>
                          </a:solidFill>
                          <a:latin typeface="Arial"/>
                          <a:cs typeface="Arial"/>
                        </a:rPr>
                        <a:t> </a:t>
                      </a:r>
                      <a:r>
                        <a:rPr lang="en-US" sz="1400" dirty="0">
                          <a:solidFill>
                            <a:srgbClr val="273A80"/>
                          </a:solidFill>
                          <a:latin typeface="Arial"/>
                          <a:cs typeface="Arial"/>
                        </a:rPr>
                        <a:t> </a:t>
                      </a:r>
                      <a:r>
                        <a:rPr lang="en-US" sz="1400" err="1">
                          <a:solidFill>
                            <a:srgbClr val="273A80"/>
                          </a:solidFill>
                          <a:latin typeface="Arial"/>
                          <a:cs typeface="Arial"/>
                        </a:rPr>
                        <a:t>fl</a:t>
                      </a:r>
                      <a:r>
                        <a:rPr lang="en-US" sz="1400">
                          <a:solidFill>
                            <a:srgbClr val="273A80"/>
                          </a:solidFill>
                          <a:latin typeface="Arial"/>
                          <a:cs typeface="Arial"/>
                        </a:rPr>
                        <a:t> oz breastmilk or formula</a:t>
                      </a:r>
                    </a:p>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0939">
                <a:tc>
                  <a:txBody>
                    <a:bodyPr/>
                    <a:lstStyle/>
                    <a:p>
                      <a:pPr algn="l">
                        <a:spcBef>
                          <a:spcPts val="600"/>
                        </a:spcBef>
                        <a:spcAft>
                          <a:spcPts val="600"/>
                        </a:spcAft>
                      </a:pPr>
                      <a:r>
                        <a:rPr lang="en-US" sz="1400" dirty="0">
                          <a:solidFill>
                            <a:srgbClr val="273A80"/>
                          </a:solidFill>
                          <a:latin typeface="Arial" panose="020B0604020202020204" pitchFamily="34" charset="0"/>
                          <a:cs typeface="Arial" panose="020B0604020202020204" pitchFamily="34" charset="0"/>
                        </a:rPr>
                        <a:t>Grains</a:t>
                      </a:r>
                      <a:r>
                        <a:rPr lang="en-US" sz="1400" baseline="0" dirty="0">
                          <a:solidFill>
                            <a:srgbClr val="273A80"/>
                          </a:solidFill>
                          <a:latin typeface="Arial" panose="020B0604020202020204" pitchFamily="34" charset="0"/>
                          <a:cs typeface="Arial" panose="020B0604020202020204" pitchFamily="34" charset="0"/>
                        </a:rPr>
                        <a:t> or meats/meat alternates, or a combination</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50000"/>
                        </a:lnSpc>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0–½ oz eq </a:t>
                      </a:r>
                      <a:r>
                        <a:rPr lang="en-US" sz="1400" baseline="0" dirty="0">
                          <a:solidFill>
                            <a:srgbClr val="273A80"/>
                          </a:solidFill>
                          <a:latin typeface="Arial" panose="020B0604020202020204" pitchFamily="34" charset="0"/>
                          <a:cs typeface="Arial" panose="020B0604020202020204" pitchFamily="34" charset="0"/>
                        </a:rPr>
                        <a:t>infant cereal; or</a:t>
                      </a:r>
                      <a:endParaRPr lang="en-US" sz="1400" dirty="0">
                        <a:solidFill>
                          <a:srgbClr val="273A80"/>
                        </a:solidFill>
                        <a:latin typeface="Arial" panose="020B0604020202020204" pitchFamily="34" charset="0"/>
                        <a:cs typeface="Arial" panose="020B0604020202020204" pitchFamily="34" charset="0"/>
                      </a:endParaRPr>
                    </a:p>
                    <a:p>
                      <a:pPr algn="l">
                        <a:lnSpc>
                          <a:spcPct val="150000"/>
                        </a:lnSpc>
                        <a:spcBef>
                          <a:spcPts val="0"/>
                        </a:spcBef>
                        <a:spcAft>
                          <a:spcPts val="0"/>
                        </a:spcAft>
                      </a:pPr>
                      <a:r>
                        <a:rPr lang="en-US" sz="1400">
                          <a:solidFill>
                            <a:srgbClr val="273A80"/>
                          </a:solidFill>
                          <a:latin typeface="Arial"/>
                          <a:cs typeface="Arial"/>
                        </a:rPr>
                        <a:t>0–4 tbsp</a:t>
                      </a:r>
                      <a:r>
                        <a:rPr lang="en-US" sz="1400" baseline="0">
                          <a:solidFill>
                            <a:srgbClr val="273A80"/>
                          </a:solidFill>
                          <a:latin typeface="Arial"/>
                          <a:cs typeface="Arial"/>
                        </a:rPr>
                        <a:t>   meat, fish, poultry, </a:t>
                      </a:r>
                      <a:r>
                        <a:rPr lang="en-US" sz="1400" baseline="0" dirty="0">
                          <a:solidFill>
                            <a:srgbClr val="273A80"/>
                          </a:solidFill>
                          <a:latin typeface="Arial"/>
                          <a:cs typeface="Arial"/>
                        </a:rPr>
                        <a:t>whole eggs, cooked dry beans or peas; or</a:t>
                      </a:r>
                    </a:p>
                    <a:p>
                      <a:pPr algn="l">
                        <a:lnSpc>
                          <a:spcPct val="150000"/>
                        </a:lnSpc>
                        <a:spcBef>
                          <a:spcPts val="0"/>
                        </a:spcBef>
                        <a:spcAft>
                          <a:spcPts val="0"/>
                        </a:spcAft>
                      </a:pPr>
                      <a:r>
                        <a:rPr lang="en-US" sz="1400" dirty="0">
                          <a:solidFill>
                            <a:srgbClr val="273A80"/>
                          </a:solidFill>
                          <a:latin typeface="Arial"/>
                          <a:cs typeface="Arial"/>
                        </a:rPr>
                        <a:t>0–2</a:t>
                      </a:r>
                      <a:r>
                        <a:rPr lang="en-US" sz="1400" baseline="0">
                          <a:solidFill>
                            <a:srgbClr val="273A80"/>
                          </a:solidFill>
                          <a:latin typeface="Arial"/>
                          <a:cs typeface="Arial"/>
                        </a:rPr>
                        <a:t> oz cheese; or</a:t>
                      </a:r>
                      <a:r>
                        <a:rPr lang="en-US" sz="1400" dirty="0">
                          <a:solidFill>
                            <a:srgbClr val="273A80"/>
                          </a:solidFill>
                          <a:latin typeface="Arial"/>
                          <a:cs typeface="Arial"/>
                        </a:rPr>
                        <a:t> </a:t>
                      </a:r>
                    </a:p>
                    <a:p>
                      <a:pPr algn="l">
                        <a:lnSpc>
                          <a:spcPct val="150000"/>
                        </a:lnSpc>
                        <a:spcBef>
                          <a:spcPts val="0"/>
                        </a:spcBef>
                        <a:spcAft>
                          <a:spcPts val="0"/>
                        </a:spcAft>
                      </a:pPr>
                      <a:r>
                        <a:rPr lang="en-US" sz="1400">
                          <a:solidFill>
                            <a:srgbClr val="273A80"/>
                          </a:solidFill>
                          <a:latin typeface="Arial"/>
                          <a:cs typeface="Arial"/>
                        </a:rPr>
                        <a:t>0–4 oz</a:t>
                      </a:r>
                      <a:r>
                        <a:rPr lang="en-US" sz="1400" baseline="0" dirty="0">
                          <a:solidFill>
                            <a:srgbClr val="273A80"/>
                          </a:solidFill>
                          <a:latin typeface="Arial"/>
                          <a:cs typeface="Arial"/>
                        </a:rPr>
                        <a:t> cottage cheese; or</a:t>
                      </a:r>
                      <a:endParaRPr lang="en-US" sz="1400" dirty="0">
                        <a:solidFill>
                          <a:srgbClr val="273A80"/>
                        </a:solidFill>
                        <a:latin typeface="Arial"/>
                        <a:cs typeface="Arial"/>
                      </a:endParaRPr>
                    </a:p>
                    <a:p>
                      <a:pPr algn="l">
                        <a:lnSpc>
                          <a:spcPct val="150000"/>
                        </a:lnSpc>
                        <a:spcBef>
                          <a:spcPts val="0"/>
                        </a:spcBef>
                        <a:spcAft>
                          <a:spcPts val="0"/>
                        </a:spcAft>
                      </a:pPr>
                      <a:r>
                        <a:rPr lang="en-US" sz="1400">
                          <a:solidFill>
                            <a:srgbClr val="273A80"/>
                          </a:solidFill>
                          <a:latin typeface="Arial"/>
                          <a:cs typeface="Arial"/>
                        </a:rPr>
                        <a:t>0–4 oz (½ cup)</a:t>
                      </a:r>
                      <a:r>
                        <a:rPr lang="en-US" sz="1400" baseline="0" dirty="0">
                          <a:solidFill>
                            <a:srgbClr val="273A80"/>
                          </a:solidFill>
                          <a:latin typeface="Arial"/>
                          <a:cs typeface="Arial"/>
                        </a:rPr>
                        <a:t> yogurt;</a:t>
                      </a:r>
                    </a:p>
                    <a:p>
                      <a:pPr algn="l">
                        <a:lnSpc>
                          <a:spcPct val="100000"/>
                        </a:lnSpc>
                        <a:spcBef>
                          <a:spcPts val="0"/>
                        </a:spcBef>
                        <a:spcAft>
                          <a:spcPts val="0"/>
                        </a:spcAft>
                      </a:pPr>
                      <a:r>
                        <a:rPr lang="en-US" sz="1400" baseline="0" dirty="0">
                          <a:solidFill>
                            <a:srgbClr val="273A80"/>
                          </a:solidFill>
                          <a:latin typeface="Arial" panose="020B0604020202020204" pitchFamily="34" charset="0"/>
                          <a:cs typeface="Arial" panose="020B0604020202020204" pitchFamily="34" charset="0"/>
                        </a:rPr>
                        <a:t>or a combination of the above</a:t>
                      </a:r>
                    </a:p>
                    <a:p>
                      <a:pPr algn="l">
                        <a:lnSpc>
                          <a:spcPct val="100000"/>
                        </a:lnSpc>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3400">
                <a:tc>
                  <a:txBody>
                    <a:bodyPr/>
                    <a:lstStyle/>
                    <a:p>
                      <a:pPr algn="l">
                        <a:spcBef>
                          <a:spcPts val="0"/>
                        </a:spcBef>
                        <a:spcAft>
                          <a:spcPts val="0"/>
                        </a:spcAft>
                      </a:pPr>
                      <a:r>
                        <a:rPr lang="en-US" sz="1400" dirty="0">
                          <a:solidFill>
                            <a:srgbClr val="273A80"/>
                          </a:solidFill>
                          <a:latin typeface="Arial" panose="020B0604020202020204" pitchFamily="34" charset="0"/>
                          <a:cs typeface="Arial" panose="020B0604020202020204" pitchFamily="34" charset="0"/>
                        </a:rPr>
                        <a:t>Vegetables,</a:t>
                      </a:r>
                      <a:r>
                        <a:rPr lang="en-US" sz="1400" baseline="0" dirty="0">
                          <a:solidFill>
                            <a:srgbClr val="273A80"/>
                          </a:solidFill>
                          <a:latin typeface="Arial" panose="020B0604020202020204" pitchFamily="34" charset="0"/>
                          <a:cs typeface="Arial" panose="020B0604020202020204" pitchFamily="34" charset="0"/>
                        </a:rPr>
                        <a:t> fruit,     or both</a:t>
                      </a: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endParaRPr lang="en-US" sz="1400" dirty="0">
                        <a:solidFill>
                          <a:srgbClr val="273A8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Bef>
                          <a:spcPts val="0"/>
                        </a:spcBef>
                        <a:spcAft>
                          <a:spcPts val="0"/>
                        </a:spcAft>
                      </a:pPr>
                      <a:r>
                        <a:rPr lang="en-US" sz="1400">
                          <a:solidFill>
                            <a:srgbClr val="273A80"/>
                          </a:solidFill>
                          <a:latin typeface="Arial"/>
                          <a:cs typeface="Arial"/>
                        </a:rPr>
                        <a:t>0–2 tbsp vegetable, fruit, or both</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6" name="Rectangle 25" descr="&quot; &quot;"/>
          <p:cNvSpPr/>
          <p:nvPr/>
        </p:nvSpPr>
        <p:spPr>
          <a:xfrm>
            <a:off x="861060" y="1941837"/>
            <a:ext cx="7406640" cy="4517274"/>
          </a:xfrm>
          <a:prstGeom prst="rect">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rgbClr val="7F7F7F"/>
              </a:solidFill>
            </a:endParaRPr>
          </a:p>
          <a:p>
            <a:pPr algn="ctr"/>
            <a:endParaRPr lang="en-US" dirty="0"/>
          </a:p>
        </p:txBody>
      </p:sp>
      <p:sp>
        <p:nvSpPr>
          <p:cNvPr id="38" name="Rectangle 37" descr="Outline displays around 0 to 4 tablespoons in the 6 through 11 months column."/>
          <p:cNvSpPr/>
          <p:nvPr/>
        </p:nvSpPr>
        <p:spPr>
          <a:xfrm>
            <a:off x="5438140" y="3564808"/>
            <a:ext cx="812800" cy="271619"/>
          </a:xfrm>
          <a:prstGeom prst="rect">
            <a:avLst/>
          </a:prstGeom>
          <a:noFill/>
          <a:ln w="38100">
            <a:solidFill>
              <a:srgbClr val="F4A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Arrow Connector 29" descr="Arrow points to 0 to 4 tablespoons."/>
          <p:cNvCxnSpPr/>
          <p:nvPr/>
        </p:nvCxnSpPr>
        <p:spPr>
          <a:xfrm>
            <a:off x="4846136" y="3688033"/>
            <a:ext cx="503588" cy="0"/>
          </a:xfrm>
          <a:prstGeom prst="straightConnector1">
            <a:avLst/>
          </a:prstGeom>
          <a:ln w="34925">
            <a:solidFill>
              <a:srgbClr val="CB4A5E"/>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spTree>
    <p:extLst>
      <p:ext uri="{BB962C8B-B14F-4D97-AF65-F5344CB8AC3E}">
        <p14:creationId xmlns:p14="http://schemas.microsoft.com/office/powerpoint/2010/main" val="89932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8922-6695-4A77-9BEC-7B0A2E567DD2}"/>
              </a:ext>
            </a:extLst>
          </p:cNvPr>
          <p:cNvSpPr>
            <a:spLocks noGrp="1"/>
          </p:cNvSpPr>
          <p:nvPr>
            <p:ph type="title"/>
          </p:nvPr>
        </p:nvSpPr>
        <p:spPr>
          <a:xfrm>
            <a:off x="339892" y="1008709"/>
            <a:ext cx="7886700" cy="882489"/>
          </a:xfrm>
        </p:spPr>
        <p:txBody>
          <a:bodyPr/>
          <a:lstStyle/>
          <a:p>
            <a:r>
              <a:rPr lang="en-US" dirty="0"/>
              <a:t>What Are Solid Foods?</a:t>
            </a:r>
          </a:p>
        </p:txBody>
      </p:sp>
      <p:sp>
        <p:nvSpPr>
          <p:cNvPr id="8" name="Content Placeholder 2"/>
          <p:cNvSpPr txBox="1">
            <a:spLocks/>
          </p:cNvSpPr>
          <p:nvPr/>
        </p:nvSpPr>
        <p:spPr>
          <a:xfrm>
            <a:off x="1179469" y="1885818"/>
            <a:ext cx="6712981" cy="9768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7160" indent="0">
              <a:lnSpc>
                <a:spcPct val="114000"/>
              </a:lnSpc>
              <a:spcAft>
                <a:spcPts val="600"/>
              </a:spcAft>
              <a:buNone/>
              <a:defRPr/>
            </a:pPr>
            <a:r>
              <a:rPr lang="en-US" dirty="0"/>
              <a:t>Solid foods are foods that are easy to digest and safe for a baby to eat once they are developmentally ready.</a:t>
            </a:r>
          </a:p>
        </p:txBody>
      </p:sp>
      <p:sp>
        <p:nvSpPr>
          <p:cNvPr id="9" name="TextBox 8"/>
          <p:cNvSpPr txBox="1"/>
          <p:nvPr/>
        </p:nvSpPr>
        <p:spPr>
          <a:xfrm>
            <a:off x="880219" y="3422439"/>
            <a:ext cx="966931" cy="369332"/>
          </a:xfrm>
          <a:prstGeom prst="rect">
            <a:avLst/>
          </a:prstGeom>
          <a:noFill/>
        </p:spPr>
        <p:txBody>
          <a:bodyPr wrap="none" rtlCol="0">
            <a:spAutoFit/>
          </a:bodyPr>
          <a:lstStyle/>
          <a:p>
            <a:r>
              <a:rPr lang="en-US" b="1" dirty="0">
                <a:solidFill>
                  <a:srgbClr val="273A80"/>
                </a:solidFill>
              </a:rPr>
              <a:t>Pureed</a:t>
            </a:r>
          </a:p>
        </p:txBody>
      </p:sp>
      <p:pic>
        <p:nvPicPr>
          <p:cNvPr id="14" name="Picture 13" descr="Photo of a bowl of pureed pears.">
            <a:extLst>
              <a:ext uri="{FF2B5EF4-FFF2-40B4-BE49-F238E27FC236}">
                <a16:creationId xmlns:a16="http://schemas.microsoft.com/office/drawing/2014/main" id="{D922B2F3-044B-4839-820F-231EB8674875}"/>
              </a:ext>
            </a:extLst>
          </p:cNvPr>
          <p:cNvPicPr>
            <a:picLocks noChangeAspect="1"/>
          </p:cNvPicPr>
          <p:nvPr/>
        </p:nvPicPr>
        <p:blipFill>
          <a:blip r:embed="rId3"/>
          <a:stretch>
            <a:fillRect/>
          </a:stretch>
        </p:blipFill>
        <p:spPr>
          <a:xfrm>
            <a:off x="1878499" y="2739779"/>
            <a:ext cx="1917935" cy="1917935"/>
          </a:xfrm>
          <a:prstGeom prst="rect">
            <a:avLst/>
          </a:prstGeom>
        </p:spPr>
      </p:pic>
      <p:sp>
        <p:nvSpPr>
          <p:cNvPr id="10" name="TextBox 9"/>
          <p:cNvSpPr txBox="1"/>
          <p:nvPr/>
        </p:nvSpPr>
        <p:spPr>
          <a:xfrm>
            <a:off x="4842577" y="3261514"/>
            <a:ext cx="1184940" cy="646331"/>
          </a:xfrm>
          <a:prstGeom prst="rect">
            <a:avLst/>
          </a:prstGeom>
          <a:noFill/>
        </p:spPr>
        <p:txBody>
          <a:bodyPr wrap="none" rtlCol="0">
            <a:spAutoFit/>
          </a:bodyPr>
          <a:lstStyle/>
          <a:p>
            <a:r>
              <a:rPr lang="en-US" b="1" dirty="0">
                <a:solidFill>
                  <a:srgbClr val="273A80"/>
                </a:solidFill>
              </a:rPr>
              <a:t>Finely</a:t>
            </a:r>
          </a:p>
          <a:p>
            <a:r>
              <a:rPr lang="en-US" b="1" dirty="0">
                <a:solidFill>
                  <a:srgbClr val="273A80"/>
                </a:solidFill>
              </a:rPr>
              <a:t>Chopped</a:t>
            </a:r>
          </a:p>
        </p:txBody>
      </p:sp>
      <p:pic>
        <p:nvPicPr>
          <p:cNvPr id="18" name="Picture 17" descr="Photo of a bowl of chopped carrots.">
            <a:extLst>
              <a:ext uri="{FF2B5EF4-FFF2-40B4-BE49-F238E27FC236}">
                <a16:creationId xmlns:a16="http://schemas.microsoft.com/office/drawing/2014/main" id="{B16C0108-0916-4405-9968-876035FCB48C}"/>
              </a:ext>
            </a:extLst>
          </p:cNvPr>
          <p:cNvPicPr>
            <a:picLocks noChangeAspect="1"/>
          </p:cNvPicPr>
          <p:nvPr/>
        </p:nvPicPr>
        <p:blipFill>
          <a:blip r:embed="rId4"/>
          <a:stretch>
            <a:fillRect/>
          </a:stretch>
        </p:blipFill>
        <p:spPr>
          <a:xfrm>
            <a:off x="6183975" y="2619314"/>
            <a:ext cx="1975581" cy="1975581"/>
          </a:xfrm>
          <a:prstGeom prst="rect">
            <a:avLst/>
          </a:prstGeom>
        </p:spPr>
      </p:pic>
      <p:sp>
        <p:nvSpPr>
          <p:cNvPr id="11" name="TextBox 10"/>
          <p:cNvSpPr txBox="1"/>
          <p:nvPr/>
        </p:nvSpPr>
        <p:spPr>
          <a:xfrm>
            <a:off x="803274" y="5430020"/>
            <a:ext cx="1043876" cy="369332"/>
          </a:xfrm>
          <a:prstGeom prst="rect">
            <a:avLst/>
          </a:prstGeom>
          <a:noFill/>
        </p:spPr>
        <p:txBody>
          <a:bodyPr wrap="none" rtlCol="0">
            <a:spAutoFit/>
          </a:bodyPr>
          <a:lstStyle/>
          <a:p>
            <a:r>
              <a:rPr lang="en-US" b="1" dirty="0">
                <a:solidFill>
                  <a:srgbClr val="273A80"/>
                </a:solidFill>
              </a:rPr>
              <a:t>Mashed</a:t>
            </a:r>
          </a:p>
        </p:txBody>
      </p:sp>
      <p:pic>
        <p:nvPicPr>
          <p:cNvPr id="16" name="Picture 15" descr="Photo of a bowl of mashed broccoli.">
            <a:extLst>
              <a:ext uri="{FF2B5EF4-FFF2-40B4-BE49-F238E27FC236}">
                <a16:creationId xmlns:a16="http://schemas.microsoft.com/office/drawing/2014/main" id="{3FB75820-0218-46E0-BEC8-68C4C801BFCF}"/>
              </a:ext>
            </a:extLst>
          </p:cNvPr>
          <p:cNvPicPr>
            <a:picLocks noChangeAspect="1"/>
          </p:cNvPicPr>
          <p:nvPr/>
        </p:nvPicPr>
        <p:blipFill>
          <a:blip r:embed="rId5"/>
          <a:stretch>
            <a:fillRect/>
          </a:stretch>
        </p:blipFill>
        <p:spPr>
          <a:xfrm rot="975337">
            <a:off x="1887402" y="4634570"/>
            <a:ext cx="1854328" cy="1854328"/>
          </a:xfrm>
          <a:prstGeom prst="rect">
            <a:avLst/>
          </a:prstGeom>
        </p:spPr>
      </p:pic>
      <p:sp>
        <p:nvSpPr>
          <p:cNvPr id="12" name="TextBox 11"/>
          <p:cNvSpPr txBox="1"/>
          <p:nvPr/>
        </p:nvSpPr>
        <p:spPr>
          <a:xfrm>
            <a:off x="4862433" y="5438414"/>
            <a:ext cx="1018227" cy="369332"/>
          </a:xfrm>
          <a:prstGeom prst="rect">
            <a:avLst/>
          </a:prstGeom>
          <a:noFill/>
        </p:spPr>
        <p:txBody>
          <a:bodyPr wrap="none" rtlCol="0">
            <a:spAutoFit/>
          </a:bodyPr>
          <a:lstStyle/>
          <a:p>
            <a:r>
              <a:rPr lang="en-US" b="1" dirty="0">
                <a:solidFill>
                  <a:srgbClr val="273A80"/>
                </a:solidFill>
              </a:rPr>
              <a:t>Ground</a:t>
            </a:r>
          </a:p>
        </p:txBody>
      </p:sp>
      <p:pic>
        <p:nvPicPr>
          <p:cNvPr id="26" name="Picture 25" descr="Photo of a bowl of ground beef.">
            <a:extLst>
              <a:ext uri="{FF2B5EF4-FFF2-40B4-BE49-F238E27FC236}">
                <a16:creationId xmlns:a16="http://schemas.microsoft.com/office/drawing/2014/main" id="{5285B028-32C1-47FF-8631-1B9BAAF4761B}"/>
              </a:ext>
            </a:extLst>
          </p:cNvPr>
          <p:cNvPicPr>
            <a:picLocks noChangeAspect="1"/>
          </p:cNvPicPr>
          <p:nvPr/>
        </p:nvPicPr>
        <p:blipFill>
          <a:blip r:embed="rId6"/>
          <a:stretch>
            <a:fillRect/>
          </a:stretch>
        </p:blipFill>
        <p:spPr>
          <a:xfrm>
            <a:off x="6119574" y="4700629"/>
            <a:ext cx="1946310" cy="1844902"/>
          </a:xfrm>
          <a:prstGeom prst="rect">
            <a:avLst/>
          </a:prstGeom>
        </p:spPr>
      </p:pic>
      <p:sp>
        <p:nvSpPr>
          <p:cNvPr id="3" name="Slide Number Placeholder 2"/>
          <p:cNvSpPr>
            <a:spLocks noGrp="1"/>
          </p:cNvSpPr>
          <p:nvPr>
            <p:ph type="sldNum" sz="quarter" idx="12"/>
          </p:nvPr>
        </p:nvSpPr>
        <p:spPr/>
        <p:txBody>
          <a:bodyPr/>
          <a:lstStyle/>
          <a:p>
            <a:fld id="{E5A01667-C09E-6343-925B-5CF5D2A7F45A}" type="slidenum">
              <a:rPr lang="en-US" dirty="0" smtClean="0"/>
              <a:pPr/>
              <a:t>8</a:t>
            </a:fld>
            <a:endParaRPr lang="en-US" dirty="0"/>
          </a:p>
        </p:txBody>
      </p:sp>
    </p:spTree>
    <p:extLst>
      <p:ext uri="{BB962C8B-B14F-4D97-AF65-F5344CB8AC3E}">
        <p14:creationId xmlns:p14="http://schemas.microsoft.com/office/powerpoint/2010/main" val="3381378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1018436"/>
            <a:ext cx="7886700" cy="1140039"/>
          </a:xfrm>
        </p:spPr>
        <p:txBody>
          <a:bodyPr>
            <a:normAutofit/>
          </a:bodyPr>
          <a:lstStyle/>
          <a:p>
            <a:r>
              <a:rPr lang="en-US" dirty="0">
                <a:latin typeface="Arial" panose="020B0604020202020204" pitchFamily="34" charset="0"/>
                <a:cs typeface="Arial" panose="020B0604020202020204" pitchFamily="34" charset="0"/>
              </a:rPr>
              <a:t>Solid Foods in the Infant Meal Pattern</a:t>
            </a:r>
            <a:br>
              <a:rPr lang="en-US" dirty="0">
                <a:latin typeface="Arial" panose="020B0604020202020204" pitchFamily="34" charset="0"/>
                <a:cs typeface="Arial" panose="020B0604020202020204" pitchFamily="34" charset="0"/>
              </a:rPr>
            </a:br>
            <a:r>
              <a:rPr lang="en-US" b="0" dirty="0">
                <a:latin typeface="Arial" panose="020B0604020202020204" pitchFamily="34" charset="0"/>
                <a:cs typeface="Arial" panose="020B0604020202020204" pitchFamily="34" charset="0"/>
              </a:rPr>
              <a:t>Babies Ages 6 through 11 Months</a:t>
            </a:r>
            <a:endParaRPr lang="en-US" b="0" dirty="0"/>
          </a:p>
        </p:txBody>
      </p:sp>
      <p:pic>
        <p:nvPicPr>
          <p:cNvPr id="11" name="Picture 10" descr="IIcon of a box labeled &quot;Infant Cereal”. Text under the icon reads “iron-fortified dry infant cereal”, Icon of a fish; cooked chicken; a steak; two eggs, one showing the yolk; six beans; a slice of Swiss cheese, a yogurt cup; vegetables; and fruits. Icon of a box labeled “Toasted Os Cereal&quot;. Text under the box reads “ready-to-eat cereals (snack only)”. Icon of a slice of bread and three crackers. Text under the icons read “breads and crackers (snack only)”."/>
          <p:cNvPicPr>
            <a:picLocks noChangeAspect="1"/>
          </p:cNvPicPr>
          <p:nvPr/>
        </p:nvPicPr>
        <p:blipFill>
          <a:blip r:embed="rId3"/>
          <a:stretch>
            <a:fillRect/>
          </a:stretch>
        </p:blipFill>
        <p:spPr>
          <a:xfrm>
            <a:off x="2219354" y="2317783"/>
            <a:ext cx="4646016" cy="4045905"/>
          </a:xfrm>
          <a:prstGeom prst="rect">
            <a:avLst/>
          </a:prstGeom>
          <a:effectLst>
            <a:outerShdw blurRad="63500" sx="102000" sy="102000" algn="ctr" rotWithShape="0">
              <a:prstClr val="black">
                <a:alpha val="40000"/>
              </a:prstClr>
            </a:outerShdw>
          </a:effectLst>
        </p:spPr>
      </p:pic>
      <p:sp>
        <p:nvSpPr>
          <p:cNvPr id="4" name="Slide Number Placeholder 3"/>
          <p:cNvSpPr>
            <a:spLocks noGrp="1"/>
          </p:cNvSpPr>
          <p:nvPr>
            <p:ph type="sldNum" sz="quarter" idx="12"/>
          </p:nvPr>
        </p:nvSpPr>
        <p:spPr/>
        <p:txBody>
          <a:bodyPr/>
          <a:lstStyle/>
          <a:p>
            <a:fld id="{E5A01667-C09E-6343-925B-5CF5D2A7F45A}" type="slidenum">
              <a:rPr lang="en-US" dirty="0"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Props1.xml><?xml version="1.0" encoding="utf-8"?>
<ds:datastoreItem xmlns:ds="http://schemas.openxmlformats.org/officeDocument/2006/customXml" ds:itemID="{AF4FAE28-81EA-409F-8D35-DBFF0016716F}">
  <ds:schemaRefs>
    <ds:schemaRef ds:uri="http://schemas.microsoft.com/sharepoint/v3/contenttype/forms"/>
  </ds:schemaRefs>
</ds:datastoreItem>
</file>

<file path=customXml/itemProps2.xml><?xml version="1.0" encoding="utf-8"?>
<ds:datastoreItem xmlns:ds="http://schemas.openxmlformats.org/officeDocument/2006/customXml" ds:itemID="{16AF8476-0941-4D7E-9403-580613A3FD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41C813-F2E7-459E-961C-85B2171337A5}">
  <ds:schemaRefs>
    <ds:schemaRef ds:uri="73fb875a-8af9-4255-b008-0995492d31cd"/>
    <ds:schemaRef ds:uri="e9322675-4e6c-4dcb-b08b-f40420b09916"/>
    <ds:schemaRef ds:uri="http://purl.org/dc/dcmitype/"/>
    <ds:schemaRef ds:uri="http://purl.org/dc/terms/"/>
    <ds:schemaRef ds:uri="http://schemas.microsoft.com/office/2006/documentManagement/types"/>
    <ds:schemaRef ds:uri="http://schemas.microsoft.com/office/2006/metadata/properties"/>
    <ds:schemaRef ds:uri="df38bbad-0bb0-41a7-b78f-084b382b3af7"/>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4484</Words>
  <Application>Microsoft Office PowerPoint</Application>
  <PresentationFormat>On-screen Show (4:3)</PresentationFormat>
  <Paragraphs>434</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Feeding Infants in the CACFP</vt:lpstr>
      <vt:lpstr>Agenda</vt:lpstr>
      <vt:lpstr>Pre-Test #1</vt:lpstr>
      <vt:lpstr>Pre-Test #2</vt:lpstr>
      <vt:lpstr>Pre-Test #3</vt:lpstr>
      <vt:lpstr>Reimbursable Infant Meals and Snacks</vt:lpstr>
      <vt:lpstr>Solid Foods Infant Meal Pattern</vt:lpstr>
      <vt:lpstr>What Are Solid Foods?</vt:lpstr>
      <vt:lpstr>Solid Foods in the Infant Meal Pattern Babies Ages 6 through 11 Months</vt:lpstr>
      <vt:lpstr>Grains</vt:lpstr>
      <vt:lpstr>Choose Breakfast Cereals That Are Lower in Sugar</vt:lpstr>
      <vt:lpstr>Iron-Fortified Infant Cereal</vt:lpstr>
      <vt:lpstr>Meat and Meat Alternates</vt:lpstr>
      <vt:lpstr>Choose Yogurts That Are Lower in Sugar</vt:lpstr>
      <vt:lpstr>Vegetables and Fruits</vt:lpstr>
      <vt:lpstr>#1 Which Food Is Not Creditable?</vt:lpstr>
      <vt:lpstr>#2 Which Food Is Not Creditable? </vt:lpstr>
      <vt:lpstr>#3 Which Food Is Not Creditable? </vt:lpstr>
      <vt:lpstr>Summary</vt:lpstr>
      <vt:lpstr>Post-Test #1</vt:lpstr>
      <vt:lpstr>Post-Test #2</vt:lpstr>
      <vt:lpstr>Post-Test #3</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Feeding Infants in the CACFP</dc:title>
  <dc:creator/>
  <cp:lastModifiedBy/>
  <cp:revision>11</cp:revision>
  <dcterms:created xsi:type="dcterms:W3CDTF">2019-11-07T19:46:34Z</dcterms:created>
  <dcterms:modified xsi:type="dcterms:W3CDTF">2024-04-08T15:42:33Z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