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60" r:id="rId1"/>
  </p:sldMasterIdLst>
  <p:notesMasterIdLst>
    <p:notesMasterId r:id="rId15"/>
  </p:notesMasterIdLst>
  <p:sldIdLst>
    <p:sldId id="256" r:id="rId2"/>
    <p:sldId id="268" r:id="rId3"/>
    <p:sldId id="273" r:id="rId4"/>
    <p:sldId id="278" r:id="rId5"/>
    <p:sldId id="270" r:id="rId6"/>
    <p:sldId id="280" r:id="rId7"/>
    <p:sldId id="264" r:id="rId8"/>
    <p:sldId id="276" r:id="rId9"/>
    <p:sldId id="277" r:id="rId10"/>
    <p:sldId id="267" r:id="rId11"/>
    <p:sldId id="274" r:id="rId12"/>
    <p:sldId id="279" r:id="rId13"/>
    <p:sldId id="260" r:id="rId14"/>
  </p:sldIdLst>
  <p:sldSz cx="9144000" cy="6858000" type="screen4x3"/>
  <p:notesSz cx="6858000" cy="9144000"/>
  <p:custDataLst>
    <p:tags r:id="rId1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3A80"/>
    <a:srgbClr val="7F7F7F"/>
    <a:srgbClr val="CB4B5E"/>
    <a:srgbClr val="FDE3D8"/>
    <a:srgbClr val="488A56"/>
    <a:srgbClr val="7F9DBB"/>
    <a:srgbClr val="C8C7C7"/>
    <a:srgbClr val="D4ECE3"/>
    <a:srgbClr val="5270B6"/>
    <a:srgbClr val="F4A8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95" autoAdjust="0"/>
    <p:restoredTop sz="73128" autoAdjust="0"/>
  </p:normalViewPr>
  <p:slideViewPr>
    <p:cSldViewPr snapToGrid="0" snapToObjects="1">
      <p:cViewPr varScale="1">
        <p:scale>
          <a:sx n="96" d="100"/>
          <a:sy n="96" d="100"/>
        </p:scale>
        <p:origin x="2082" y="84"/>
      </p:cViewPr>
      <p:guideLst>
        <p:guide orient="horz" pos="2160"/>
        <p:guide pos="2880"/>
      </p:guideLst>
    </p:cSldViewPr>
  </p:slideViewPr>
  <p:outlineViewPr>
    <p:cViewPr>
      <p:scale>
        <a:sx n="33" d="100"/>
        <a:sy n="33" d="100"/>
      </p:scale>
      <p:origin x="0" y="0"/>
    </p:cViewPr>
  </p:outlineViewPr>
  <p:notesTextViewPr>
    <p:cViewPr>
      <p:scale>
        <a:sx n="3" d="2"/>
        <a:sy n="3" d="2"/>
      </p:scale>
      <p:origin x="0" y="-44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7AB999-74B4-5246-BFDC-DDCD74BC9B91}" type="datetimeFigureOut">
              <a:rPr lang="en-US" smtClean="0"/>
              <a:pPr/>
              <a:t>1/10/2020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1D8931-9063-5C43-AACF-1CA2560E0730}" type="slidenum">
              <a:rPr lang="en-US" smtClean="0"/>
              <a:pPr/>
              <a:t>‹#›</a:t>
            </a:fld>
            <a:endParaRPr lang="en-US" dirty="0"/>
          </a:p>
        </p:txBody>
      </p:sp>
    </p:spTree>
    <p:extLst>
      <p:ext uri="{BB962C8B-B14F-4D97-AF65-F5344CB8AC3E}">
        <p14:creationId xmlns:p14="http://schemas.microsoft.com/office/powerpoint/2010/main" val="4190615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ns.usda.gov/tn/breastfed-babies-welcome-here"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fns.usda.gov/wic/women-infants-and-children-wic"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ns.usda.gov/tn/breastfed-babies-welcome-her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Information in this lesson comes from Chapter 2: </a:t>
            </a:r>
            <a:r>
              <a:rPr lang="en-US" sz="1200" i="1" kern="1200" dirty="0">
                <a:solidFill>
                  <a:schemeClr val="tx1"/>
                </a:solidFill>
                <a:effectLst/>
                <a:latin typeface="+mn-lt"/>
                <a:ea typeface="+mn-ea"/>
                <a:cs typeface="+mn-cs"/>
              </a:rPr>
              <a:t>Feeding the Breastfed Baby</a:t>
            </a:r>
            <a:r>
              <a:rPr lang="en-US" sz="1200" kern="1200" dirty="0">
                <a:solidFill>
                  <a:schemeClr val="tx1"/>
                </a:solidFill>
                <a:effectLst/>
                <a:latin typeface="+mn-lt"/>
                <a:ea typeface="+mn-ea"/>
                <a:cs typeface="+mn-cs"/>
              </a:rPr>
              <a:t> in the </a:t>
            </a:r>
            <a:r>
              <a:rPr lang="en-US" sz="1200" i="1" kern="1200" dirty="0">
                <a:solidFill>
                  <a:schemeClr val="tx1"/>
                </a:solidFill>
                <a:effectLst/>
                <a:latin typeface="+mn-lt"/>
                <a:ea typeface="+mn-ea"/>
                <a:cs typeface="+mn-cs"/>
              </a:rPr>
              <a:t>Feeding Infants in the Child and Adult Care Food Program</a:t>
            </a:r>
            <a:r>
              <a:rPr lang="en-US" sz="1200" kern="1200" dirty="0">
                <a:solidFill>
                  <a:schemeClr val="tx1"/>
                </a:solidFill>
                <a:effectLst/>
                <a:latin typeface="+mn-lt"/>
                <a:ea typeface="+mn-ea"/>
                <a:cs typeface="+mn-cs"/>
              </a:rPr>
              <a:t> guide. This lesson describes the benefits of breastfeeding and suggests ways participants can support breastfeeding mothers.</a:t>
            </a:r>
          </a:p>
          <a:p>
            <a:endParaRPr lang="en-US" dirty="0"/>
          </a:p>
          <a:p>
            <a:r>
              <a:rPr lang="en-US" sz="1200" b="1" kern="1200" dirty="0">
                <a:solidFill>
                  <a:schemeClr val="tx1"/>
                </a:solidFill>
                <a:effectLst/>
                <a:latin typeface="+mn-lt"/>
                <a:ea typeface="+mn-ea"/>
                <a:cs typeface="+mn-cs"/>
              </a:rPr>
              <a:t>Learning Objectives</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end of this lesson, participants should be able to: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Describe the benefits of breastfeeding for babies, mothers, and their families.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List at least three ways to support breastfeeding mothers.</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Lesson Description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Creating a Breastfeeding-Friendly Environment in a Child Care Site</a:t>
            </a:r>
            <a:r>
              <a:rPr lang="en-US" sz="1200" kern="1200" dirty="0">
                <a:solidFill>
                  <a:schemeClr val="tx1"/>
                </a:solidFill>
                <a:effectLst/>
                <a:latin typeface="+mn-lt"/>
                <a:ea typeface="+mn-ea"/>
                <a:cs typeface="+mn-cs"/>
              </a:rPr>
              <a:t> lesson takes approximately 20 minutes to deliver. If the pre-test and post-test are administered, the total session time will be approximately 25 minutes.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Welcome and Trainer Introduction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Welcome participants to the training</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introduce yourself by providing: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name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position title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experience with the CACFP, infant nutrition,</a:t>
            </a:r>
            <a:r>
              <a:rPr lang="en-US" sz="1200" kern="1200" baseline="0" dirty="0">
                <a:solidFill>
                  <a:schemeClr val="tx1"/>
                </a:solidFill>
                <a:effectLst/>
                <a:latin typeface="+mn-lt"/>
                <a:ea typeface="+mn-ea"/>
                <a:cs typeface="+mn-cs"/>
              </a:rPr>
              <a:t> and/or child care</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1</a:t>
            </a:fld>
            <a:endParaRPr lang="en-US" dirty="0"/>
          </a:p>
        </p:txBody>
      </p:sp>
    </p:spTree>
    <p:extLst>
      <p:ext uri="{BB962C8B-B14F-4D97-AF65-F5344CB8AC3E}">
        <p14:creationId xmlns:p14="http://schemas.microsoft.com/office/powerpoint/2010/main" val="36006988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Briefly review the key points covered in the lesson. Allow participants to ask questions.</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Breastfeeding has many benefits for babies, mothers, and families.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Breastmilk helps a baby’s immune system to fight infections.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Mothers that breastfeed may have a lower risk of Type 2 diabetes.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Babies taste different flavors in breastmilk, which may help babies accept new flavors later when they start eating solid foods.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Remember, a full list of benefits can be found in Table 4: </a:t>
            </a:r>
            <a:r>
              <a:rPr lang="en-US" sz="1200" i="1" kern="1200" baseline="0" dirty="0">
                <a:solidFill>
                  <a:schemeClr val="tx1"/>
                </a:solidFill>
                <a:effectLst/>
                <a:latin typeface="+mn-lt"/>
                <a:ea typeface="+mn-ea"/>
                <a:cs typeface="+mn-cs"/>
              </a:rPr>
              <a:t>Benefits of Breastfeeding for Babies, Mothers, and Families </a:t>
            </a:r>
            <a:r>
              <a:rPr lang="en-US" sz="1200" i="0" kern="1200" baseline="0" dirty="0">
                <a:solidFill>
                  <a:schemeClr val="tx1"/>
                </a:solidFill>
                <a:effectLst/>
                <a:latin typeface="+mn-lt"/>
                <a:ea typeface="+mn-ea"/>
                <a:cs typeface="+mn-cs"/>
              </a:rPr>
              <a:t>on page 21 i</a:t>
            </a:r>
            <a:r>
              <a:rPr lang="en-US" sz="1200" kern="1200" baseline="0" dirty="0">
                <a:solidFill>
                  <a:schemeClr val="tx1"/>
                </a:solidFill>
                <a:effectLst/>
                <a:latin typeface="+mn-lt"/>
                <a:ea typeface="+mn-ea"/>
                <a:cs typeface="+mn-cs"/>
              </a:rPr>
              <a:t>n the </a:t>
            </a:r>
            <a:r>
              <a:rPr lang="en-US" sz="1200" i="1" kern="1200" baseline="0" dirty="0">
                <a:solidFill>
                  <a:schemeClr val="tx1"/>
                </a:solidFill>
                <a:effectLst/>
                <a:latin typeface="+mn-lt"/>
                <a:ea typeface="+mn-ea"/>
                <a:cs typeface="+mn-cs"/>
              </a:rPr>
              <a:t>Feeding Infants in the Child and Adult Care Food Program </a:t>
            </a:r>
            <a:r>
              <a:rPr lang="en-US" sz="1200" kern="1200" baseline="0" dirty="0">
                <a:solidFill>
                  <a:schemeClr val="tx1"/>
                </a:solidFill>
                <a:effectLst/>
                <a:latin typeface="+mn-lt"/>
                <a:ea typeface="+mn-ea"/>
                <a:cs typeface="+mn-cs"/>
              </a:rPr>
              <a:t>guide.</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 can support breastfeeding mothers by:</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Creating a welcoming space for mothers to breastfeed their baby.</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Encouraging mothers to continue breastfeeding after they return to work or school.</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200" kern="1200" dirty="0">
                <a:solidFill>
                  <a:schemeClr val="tx1"/>
                </a:solidFill>
                <a:effectLst/>
                <a:latin typeface="+mn-lt"/>
                <a:ea typeface="+mn-ea"/>
                <a:cs typeface="+mn-cs"/>
              </a:rPr>
              <a:t>Displaying the </a:t>
            </a:r>
            <a:r>
              <a:rPr lang="en-US" sz="1200" b="0" i="1" kern="1200" dirty="0">
                <a:solidFill>
                  <a:schemeClr val="tx1"/>
                </a:solidFill>
                <a:effectLst/>
                <a:latin typeface="+mn-lt"/>
                <a:ea typeface="+mn-ea"/>
                <a:cs typeface="+mn-cs"/>
              </a:rPr>
              <a:t>Breastfed Babies Welcome Here!</a:t>
            </a:r>
            <a:r>
              <a:rPr lang="en-US" sz="1200" b="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poster and message graphic to let families know your child care site is breastfeeding-friendly.</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Sharing information about breastfeeding:</a:t>
            </a:r>
          </a:p>
          <a:p>
            <a:pPr marL="1085850" marR="0" lvl="2"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b="0" i="1" kern="1200" dirty="0">
                <a:solidFill>
                  <a:schemeClr val="tx1"/>
                </a:solidFill>
                <a:effectLst/>
                <a:latin typeface="+mn-lt"/>
                <a:ea typeface="+mn-ea"/>
                <a:cs typeface="+mn-cs"/>
              </a:rPr>
              <a:t>Breastfed Babies Welcome Here! </a:t>
            </a:r>
            <a:r>
              <a:rPr lang="en-US" sz="1200" b="0" i="0" kern="1200" dirty="0">
                <a:solidFill>
                  <a:schemeClr val="tx1"/>
                </a:solidFill>
                <a:effectLst/>
                <a:latin typeface="+mn-lt"/>
                <a:ea typeface="+mn-ea"/>
                <a:cs typeface="+mn-cs"/>
              </a:rPr>
              <a:t>kit</a:t>
            </a:r>
            <a:br>
              <a:rPr lang="en-US" sz="1200" b="0" i="0" kern="1200" dirty="0">
                <a:solidFill>
                  <a:schemeClr val="tx1"/>
                </a:solidFill>
                <a:effectLst/>
                <a:latin typeface="+mn-lt"/>
                <a:ea typeface="+mn-ea"/>
                <a:cs typeface="+mn-cs"/>
              </a:rPr>
            </a:br>
            <a:r>
              <a:rPr lang="en-US" sz="1200" u="sng" dirty="0">
                <a:hlinkClick r:id="rId3"/>
              </a:rPr>
              <a:t>https://www.fns.usda.gov/tn/breastfed-babies-welcome-here</a:t>
            </a:r>
            <a:endParaRPr lang="en-US" sz="1200" b="0" i="0" kern="1200" dirty="0">
              <a:solidFill>
                <a:schemeClr val="tx1"/>
              </a:solidFill>
              <a:effectLst/>
              <a:latin typeface="+mn-lt"/>
              <a:ea typeface="+mn-ea"/>
              <a:cs typeface="+mn-cs"/>
            </a:endParaRPr>
          </a:p>
          <a:p>
            <a:pPr marL="1085850" marR="0" lvl="2"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kern="1200" dirty="0">
                <a:solidFill>
                  <a:schemeClr val="tx1"/>
                </a:solidFill>
                <a:effectLst/>
                <a:latin typeface="+mn-lt"/>
                <a:ea typeface="+mn-ea"/>
                <a:cs typeface="+mn-cs"/>
              </a:rPr>
              <a:t>Special Supplemental Nutrition Program for Women, Infants, and Children (WIC) resources</a:t>
            </a:r>
            <a:br>
              <a:rPr lang="en-US" sz="1200" kern="1200" dirty="0">
                <a:solidFill>
                  <a:schemeClr val="tx1"/>
                </a:solidFill>
                <a:effectLst/>
                <a:latin typeface="+mn-lt"/>
                <a:ea typeface="+mn-ea"/>
                <a:cs typeface="+mn-cs"/>
              </a:rPr>
            </a:br>
            <a:r>
              <a:rPr lang="en-US" sz="1200" u="sng" dirty="0">
                <a:hlinkClick r:id="rId4"/>
              </a:rPr>
              <a:t>https://www.fns.usda.gov/wic/women-infants-and-children-wic</a:t>
            </a:r>
            <a:endParaRPr lang="en-US" sz="1200" u="sng" dirty="0"/>
          </a:p>
          <a:p>
            <a:pPr marL="914400" marR="0" lvl="2"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10</a:t>
            </a:fld>
            <a:endParaRPr lang="en-US" dirty="0"/>
          </a:p>
        </p:txBody>
      </p:sp>
    </p:spTree>
    <p:extLst>
      <p:ext uri="{BB962C8B-B14F-4D97-AF65-F5344CB8AC3E}">
        <p14:creationId xmlns:p14="http://schemas.microsoft.com/office/powerpoint/2010/main" val="2127195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lvl="0"/>
            <a:r>
              <a:rPr lang="en-US" sz="1200" dirty="0">
                <a:solidFill>
                  <a:schemeClr val="tx1"/>
                </a:solidFill>
              </a:rPr>
              <a:t>All of the following statements about the benefits of breastfeeding are true, </a:t>
            </a:r>
            <a:r>
              <a:rPr lang="en-US" sz="1200" u="sng" dirty="0">
                <a:solidFill>
                  <a:schemeClr val="tx1"/>
                </a:solidFill>
              </a:rPr>
              <a:t>except</a:t>
            </a:r>
            <a:r>
              <a:rPr lang="en-US" sz="1200" dirty="0">
                <a:solidFill>
                  <a:schemeClr val="tx1"/>
                </a:solidFill>
              </a:rPr>
              <a:t> which one?</a:t>
            </a:r>
            <a:br>
              <a:rPr lang="en-US" sz="1200" dirty="0">
                <a:solidFill>
                  <a:schemeClr val="tx1"/>
                </a:solidFill>
              </a:rPr>
            </a:br>
            <a:endParaRPr lang="en-US" sz="1200" dirty="0">
              <a:solidFill>
                <a:schemeClr val="tx1"/>
              </a:solidFill>
            </a:endParaRPr>
          </a:p>
          <a:p>
            <a:pPr marL="228600" indent="-228600">
              <a:buFont typeface="+mj-lt"/>
              <a:buAutoNum type="alphaUcPeriod"/>
            </a:pPr>
            <a:r>
              <a:rPr lang="en-US" sz="1200" dirty="0">
                <a:solidFill>
                  <a:schemeClr val="tx1"/>
                </a:solidFill>
              </a:rPr>
              <a:t>Breastmilk helps a baby’s immune system fight infections, like ear infections.</a:t>
            </a:r>
          </a:p>
          <a:p>
            <a:pPr marL="228600" indent="-228600">
              <a:buFont typeface="+mj-lt"/>
              <a:buAutoNum type="alphaUcPeriod"/>
            </a:pPr>
            <a:r>
              <a:rPr lang="en-US" sz="1200" dirty="0">
                <a:solidFill>
                  <a:schemeClr val="tx1"/>
                </a:solidFill>
              </a:rPr>
              <a:t>Mothers that breastfeed may have a lower risk of Type 2 diabetes.</a:t>
            </a:r>
          </a:p>
          <a:p>
            <a:pPr marL="228600" indent="-228600">
              <a:buFont typeface="+mj-lt"/>
              <a:buAutoNum type="alphaUcPeriod"/>
            </a:pPr>
            <a:r>
              <a:rPr lang="en-US" sz="1200" dirty="0">
                <a:solidFill>
                  <a:schemeClr val="tx1"/>
                </a:solidFill>
              </a:rPr>
              <a:t>Families cannot help with feeding a breastfed baby.</a:t>
            </a:r>
          </a:p>
          <a:p>
            <a:pPr marL="228600" indent="-228600">
              <a:buFont typeface="+mj-lt"/>
              <a:buAutoNum type="alphaUcPeriod"/>
            </a:pPr>
            <a:r>
              <a:rPr lang="en-US" sz="1200" dirty="0">
                <a:solidFill>
                  <a:schemeClr val="tx1"/>
                </a:solidFill>
              </a:rPr>
              <a:t>Babies taste different flavors in breastmilk, which may help babies accept new flavors later when they start eating solid foods.</a:t>
            </a:r>
          </a:p>
          <a:p>
            <a:endParaRPr lang="en-US"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Answer:</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C</a:t>
            </a:r>
            <a:endParaRPr lang="en-US" sz="1200" b="1" kern="1200" dirty="0">
              <a:solidFill>
                <a:schemeClr val="tx1"/>
              </a:solidFill>
              <a:effectLst/>
              <a:latin typeface="+mn-lt"/>
              <a:ea typeface="+mn-ea"/>
              <a:cs typeface="+mn-cs"/>
            </a:endParaRPr>
          </a:p>
          <a:p>
            <a:endParaRPr lang="en-US" b="0" i="0" dirty="0"/>
          </a:p>
          <a:p>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You can conduct the post-test as a group activity or distribute a paper test. There are two question slides.</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a group activity, ask participants what they think the answer is for each question. Allow time for multiple responses before you give the answer.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To reveal the answer, click your mouse or press the “Enter” key on your keyboard. </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paper-based testing, distribute the post-test and pencils. Tell participants how much time they have to complete the assessment.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After you have collected the tests, you can show participants the answers.</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you will not administer the test, skip the slide. </a:t>
            </a:r>
            <a:endParaRPr lang="en-US" b="0" i="0" dirty="0"/>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11</a:t>
            </a:fld>
            <a:endParaRPr lang="en-US" dirty="0"/>
          </a:p>
        </p:txBody>
      </p:sp>
    </p:spTree>
    <p:extLst>
      <p:ext uri="{BB962C8B-B14F-4D97-AF65-F5344CB8AC3E}">
        <p14:creationId xmlns:p14="http://schemas.microsoft.com/office/powerpoint/2010/main" val="24921556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dirty="0">
                <a:solidFill>
                  <a:schemeClr val="tx1"/>
                </a:solidFill>
              </a:rPr>
              <a:t>A child care provider can support breastfeeding mothers by doing all of the following, </a:t>
            </a:r>
            <a:r>
              <a:rPr lang="en-US" sz="1200" u="sng" dirty="0">
                <a:solidFill>
                  <a:schemeClr val="tx1"/>
                </a:solidFill>
              </a:rPr>
              <a:t>except</a:t>
            </a:r>
            <a:r>
              <a:rPr lang="en-US" sz="1200" dirty="0">
                <a:solidFill>
                  <a:schemeClr val="tx1"/>
                </a:solidFill>
              </a:rPr>
              <a:t> which one?</a:t>
            </a:r>
          </a:p>
          <a:p>
            <a:pPr lvl="0"/>
            <a:endParaRPr lang="en-US" sz="1200" dirty="0">
              <a:solidFill>
                <a:schemeClr val="tx1"/>
              </a:solidFill>
            </a:endParaRPr>
          </a:p>
          <a:p>
            <a:pPr marL="228600" lvl="0" indent="-228600">
              <a:buFont typeface="+mj-lt"/>
              <a:buAutoNum type="alphaUcPeriod"/>
            </a:pPr>
            <a:r>
              <a:rPr lang="en-US" sz="1200" dirty="0">
                <a:solidFill>
                  <a:schemeClr val="tx1"/>
                </a:solidFill>
              </a:rPr>
              <a:t>Let a mother breastfeed in the bathroom.</a:t>
            </a:r>
          </a:p>
          <a:p>
            <a:pPr marL="228600" lvl="0" indent="-228600">
              <a:buFont typeface="+mj-lt"/>
              <a:buAutoNum type="alphaUcPeriod"/>
            </a:pPr>
            <a:r>
              <a:rPr lang="en-US" sz="1200" dirty="0">
                <a:solidFill>
                  <a:schemeClr val="tx1"/>
                </a:solidFill>
              </a:rPr>
              <a:t>Share information about the Special Supplemental Nutrition Program for Women, Infants, and Children (WIC).</a:t>
            </a:r>
          </a:p>
          <a:p>
            <a:pPr marL="228600" lvl="0" indent="-228600">
              <a:buFont typeface="+mj-lt"/>
              <a:buAutoNum type="alphaUcPeriod"/>
            </a:pPr>
            <a:r>
              <a:rPr lang="en-US" sz="1200" dirty="0">
                <a:solidFill>
                  <a:schemeClr val="tx1"/>
                </a:solidFill>
              </a:rPr>
              <a:t>Display the </a:t>
            </a:r>
            <a:r>
              <a:rPr lang="en-US" sz="1200" i="1" dirty="0">
                <a:solidFill>
                  <a:schemeClr val="tx1"/>
                </a:solidFill>
              </a:rPr>
              <a:t>Breastfed Babies Welcome Here! </a:t>
            </a:r>
            <a:r>
              <a:rPr lang="en-US" sz="1200" dirty="0">
                <a:solidFill>
                  <a:schemeClr val="tx1"/>
                </a:solidFill>
              </a:rPr>
              <a:t>poster and message graphic at the child care site.</a:t>
            </a:r>
          </a:p>
          <a:p>
            <a:pPr marL="228600" lvl="0" indent="-228600">
              <a:buFont typeface="+mj-lt"/>
              <a:buAutoNum type="alphaUcPeriod"/>
            </a:pPr>
            <a:r>
              <a:rPr lang="en-US" sz="1200" dirty="0">
                <a:solidFill>
                  <a:schemeClr val="tx1"/>
                </a:solidFill>
              </a:rPr>
              <a:t>Encourage mothers to continue breastfeeding even when they go back to work or school.</a:t>
            </a:r>
          </a:p>
          <a:p>
            <a:endParaRPr lang="en-US"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Answer:</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A</a:t>
            </a:r>
            <a:endParaRPr lang="en-US" sz="1200" b="0" kern="1200" dirty="0">
              <a:solidFill>
                <a:schemeClr val="tx1"/>
              </a:solidFill>
              <a:effectLst/>
              <a:latin typeface="+mn-lt"/>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 </a:t>
            </a:r>
            <a:r>
              <a:rPr lang="en-US" sz="1200" b="0" i="0"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lick your mouse or press the “Enter” key on your keyboard to reveal the answer.</a:t>
            </a: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12</a:t>
            </a:fld>
            <a:endParaRPr lang="en-US" dirty="0"/>
          </a:p>
        </p:txBody>
      </p:sp>
    </p:spTree>
    <p:extLst>
      <p:ext uri="{BB962C8B-B14F-4D97-AF65-F5344CB8AC3E}">
        <p14:creationId xmlns:p14="http://schemas.microsoft.com/office/powerpoint/2010/main" val="15120187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13</a:t>
            </a:fld>
            <a:endParaRPr lang="en-US" dirty="0"/>
          </a:p>
        </p:txBody>
      </p:sp>
    </p:spTree>
    <p:extLst>
      <p:ext uri="{BB962C8B-B14F-4D97-AF65-F5344CB8AC3E}">
        <p14:creationId xmlns:p14="http://schemas.microsoft.com/office/powerpoint/2010/main" val="1511563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lesson, you will learn about the benefits of breastfeeding for babies, mothers, and their families, as well</a:t>
            </a:r>
            <a:r>
              <a:rPr lang="en-US" sz="1200" kern="1200" baseline="0" dirty="0">
                <a:solidFill>
                  <a:schemeClr val="tx1"/>
                </a:solidFill>
                <a:effectLst/>
                <a:latin typeface="+mn-lt"/>
                <a:ea typeface="+mn-ea"/>
                <a:cs typeface="+mn-cs"/>
              </a:rPr>
              <a:t> as</a:t>
            </a:r>
            <a:r>
              <a:rPr lang="en-US" sz="1200" kern="1200" dirty="0">
                <a:solidFill>
                  <a:schemeClr val="tx1"/>
                </a:solidFill>
                <a:effectLst/>
                <a:latin typeface="+mn-lt"/>
                <a:ea typeface="+mn-ea"/>
                <a:cs typeface="+mn-cs"/>
              </a:rPr>
              <a:t> ways to support breastfeeding mothers at your child care site.</a:t>
            </a:r>
          </a:p>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2</a:t>
            </a:fld>
            <a:endParaRPr lang="en-US" dirty="0"/>
          </a:p>
        </p:txBody>
      </p:sp>
    </p:spTree>
    <p:extLst>
      <p:ext uri="{BB962C8B-B14F-4D97-AF65-F5344CB8AC3E}">
        <p14:creationId xmlns:p14="http://schemas.microsoft.com/office/powerpoint/2010/main" val="3041410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lvl="0"/>
            <a:r>
              <a:rPr lang="en-US" sz="1200" dirty="0">
                <a:solidFill>
                  <a:schemeClr val="tx1"/>
                </a:solidFill>
              </a:rPr>
              <a:t>All of the following statements about the benefits of breastfeeding are true, </a:t>
            </a:r>
            <a:r>
              <a:rPr lang="en-US" sz="1200" u="sng" dirty="0">
                <a:solidFill>
                  <a:schemeClr val="tx1"/>
                </a:solidFill>
              </a:rPr>
              <a:t>except</a:t>
            </a:r>
            <a:r>
              <a:rPr lang="en-US" sz="1200" dirty="0">
                <a:solidFill>
                  <a:schemeClr val="tx1"/>
                </a:solidFill>
              </a:rPr>
              <a:t> which one?</a:t>
            </a:r>
            <a:br>
              <a:rPr lang="en-US" sz="1200" dirty="0">
                <a:solidFill>
                  <a:schemeClr val="tx1"/>
                </a:solidFill>
              </a:rPr>
            </a:br>
            <a:endParaRPr lang="en-US" sz="1200" dirty="0">
              <a:solidFill>
                <a:schemeClr val="tx1"/>
              </a:solidFill>
            </a:endParaRPr>
          </a:p>
          <a:p>
            <a:pPr marL="228600" indent="-228600">
              <a:buFont typeface="+mj-lt"/>
              <a:buAutoNum type="alphaUcPeriod"/>
            </a:pPr>
            <a:r>
              <a:rPr lang="en-US" sz="1200" dirty="0">
                <a:solidFill>
                  <a:schemeClr val="tx1"/>
                </a:solidFill>
              </a:rPr>
              <a:t>Breastmilk helps a baby’s immune system fight infections, like ear infections.</a:t>
            </a:r>
          </a:p>
          <a:p>
            <a:pPr marL="228600" indent="-228600">
              <a:buFont typeface="+mj-lt"/>
              <a:buAutoNum type="alphaUcPeriod"/>
            </a:pPr>
            <a:r>
              <a:rPr lang="en-US" sz="1200" dirty="0">
                <a:solidFill>
                  <a:schemeClr val="tx1"/>
                </a:solidFill>
              </a:rPr>
              <a:t>Mothers that breastfeed may have a lower risk of Type 2 diabetes.</a:t>
            </a:r>
          </a:p>
          <a:p>
            <a:pPr marL="228600" indent="-228600">
              <a:buFont typeface="+mj-lt"/>
              <a:buAutoNum type="alphaUcPeriod"/>
            </a:pPr>
            <a:r>
              <a:rPr lang="en-US" sz="1200" dirty="0">
                <a:solidFill>
                  <a:schemeClr val="tx1"/>
                </a:solidFill>
              </a:rPr>
              <a:t>Families cannot help with feeding a breastfed baby.</a:t>
            </a:r>
          </a:p>
          <a:p>
            <a:pPr marL="228600" indent="-228600">
              <a:buFont typeface="+mj-lt"/>
              <a:buAutoNum type="alphaUcPeriod"/>
            </a:pPr>
            <a:r>
              <a:rPr lang="en-US" sz="1200" dirty="0">
                <a:solidFill>
                  <a:schemeClr val="tx1"/>
                </a:solidFill>
              </a:rPr>
              <a:t>Babies taste different flavors in breastmilk, which may help babies accept new flavors later when they start eating solid foods.</a:t>
            </a:r>
          </a:p>
          <a:p>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You can conduct the pre-test as a group activity or distribute a paper test. There are two question slides.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a group activity, ask participants what they think the answer is for each question.</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Do not give the answer.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Tell participants that the answer to each question will be provided at the end of the lesson in the post-test slides.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paper-based testing, distribute the pre-test and pencils. Tell participants how much time they have to complete the assessment. </a:t>
            </a:r>
          </a:p>
          <a:p>
            <a:endParaRPr lang="en-US"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If you will not administer the test, skip the slide. </a:t>
            </a:r>
            <a:endParaRPr lang="en-US" b="0" i="0" dirty="0"/>
          </a:p>
          <a:p>
            <a:endParaRPr lang="en-US" b="1" i="0" dirty="0"/>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3</a:t>
            </a:fld>
            <a:endParaRPr lang="en-US" dirty="0"/>
          </a:p>
        </p:txBody>
      </p:sp>
    </p:spTree>
    <p:extLst>
      <p:ext uri="{BB962C8B-B14F-4D97-AF65-F5344CB8AC3E}">
        <p14:creationId xmlns:p14="http://schemas.microsoft.com/office/powerpoint/2010/main" val="3651834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dirty="0">
                <a:solidFill>
                  <a:schemeClr val="tx1"/>
                </a:solidFill>
              </a:rPr>
              <a:t>A child care provider can support breastfeeding mothers by doing all of the following, </a:t>
            </a:r>
            <a:r>
              <a:rPr lang="en-US" sz="1200" u="sng" dirty="0">
                <a:solidFill>
                  <a:schemeClr val="tx1"/>
                </a:solidFill>
              </a:rPr>
              <a:t>except</a:t>
            </a:r>
            <a:r>
              <a:rPr lang="en-US" sz="1200" dirty="0">
                <a:solidFill>
                  <a:schemeClr val="tx1"/>
                </a:solidFill>
              </a:rPr>
              <a:t> which one?</a:t>
            </a:r>
          </a:p>
          <a:p>
            <a:pPr lvl="0"/>
            <a:endParaRPr lang="en-US" sz="1200" dirty="0">
              <a:solidFill>
                <a:schemeClr val="tx1"/>
              </a:solidFill>
            </a:endParaRPr>
          </a:p>
          <a:p>
            <a:pPr marL="228600" lvl="0" indent="-228600">
              <a:buFont typeface="+mj-lt"/>
              <a:buAutoNum type="alphaUcPeriod"/>
            </a:pPr>
            <a:r>
              <a:rPr lang="en-US" sz="1200" dirty="0">
                <a:solidFill>
                  <a:schemeClr val="tx1"/>
                </a:solidFill>
              </a:rPr>
              <a:t>Let a mother breastfeed in the bathroom.</a:t>
            </a:r>
          </a:p>
          <a:p>
            <a:pPr marL="228600" lvl="0" indent="-228600">
              <a:buFont typeface="+mj-lt"/>
              <a:buAutoNum type="alphaUcPeriod"/>
            </a:pPr>
            <a:r>
              <a:rPr lang="en-US" sz="1200" dirty="0">
                <a:solidFill>
                  <a:schemeClr val="tx1"/>
                </a:solidFill>
              </a:rPr>
              <a:t>Share information about the Special Supplemental Nutrition Program for Women, Infants, and Children (WIC).</a:t>
            </a:r>
          </a:p>
          <a:p>
            <a:pPr marL="228600" lvl="0" indent="-228600">
              <a:buFont typeface="+mj-lt"/>
              <a:buAutoNum type="alphaUcPeriod"/>
            </a:pPr>
            <a:r>
              <a:rPr lang="en-US" sz="1200" dirty="0">
                <a:solidFill>
                  <a:schemeClr val="tx1"/>
                </a:solidFill>
              </a:rPr>
              <a:t>Display the </a:t>
            </a:r>
            <a:r>
              <a:rPr lang="en-US" sz="1200" i="1" dirty="0">
                <a:solidFill>
                  <a:schemeClr val="tx1"/>
                </a:solidFill>
              </a:rPr>
              <a:t>Breastfed Babies Welcome Here! </a:t>
            </a:r>
            <a:r>
              <a:rPr lang="en-US" sz="1200" dirty="0">
                <a:solidFill>
                  <a:schemeClr val="tx1"/>
                </a:solidFill>
              </a:rPr>
              <a:t>poster and message graphic at the child care site.</a:t>
            </a:r>
          </a:p>
          <a:p>
            <a:pPr marL="228600" lvl="0" indent="-228600">
              <a:buFont typeface="+mj-lt"/>
              <a:buAutoNum type="alphaUcPeriod"/>
            </a:pPr>
            <a:r>
              <a:rPr lang="en-US" sz="1200" dirty="0">
                <a:solidFill>
                  <a:schemeClr val="tx1"/>
                </a:solidFill>
              </a:rPr>
              <a:t>Encourage mothers to continue breastfeeding even when they go back to work or school.</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answer to the question is provided in the post-test slide.</a:t>
            </a:r>
            <a:endParaRPr lang="en-US" b="0" i="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0" i="0" dirty="0"/>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4</a:t>
            </a:fld>
            <a:endParaRPr lang="en-US" dirty="0"/>
          </a:p>
        </p:txBody>
      </p:sp>
    </p:spTree>
    <p:extLst>
      <p:ext uri="{BB962C8B-B14F-4D97-AF65-F5344CB8AC3E}">
        <p14:creationId xmlns:p14="http://schemas.microsoft.com/office/powerpoint/2010/main" val="14553145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a:solidFill>
                  <a:schemeClr val="tx1"/>
                </a:solidFill>
                <a:effectLst/>
                <a:latin typeface="+mn-lt"/>
                <a:ea typeface="+mn-ea"/>
                <a:cs typeface="+mn-cs"/>
              </a:rPr>
              <a:t>Breastmilk is the best source of nutrition for babies. It is the only food healthy babies need for about the first 6 months of their lives. Breastmilk is easy to digest and helps keep babies healthy by boosting the baby’s immune system. </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Breastmilk helps a baby’s immune system fight infections.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Mothers that breastfeed may have a lower risk of Type 2 diabetes.</a:t>
            </a: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mother’s breastmilk is made for her baby and contains just the right amounts of nutrients. As the baby grows and changes, the mother’s breastmilk also changes. This helps the baby get the nutrients he or she needs to stay healthy and grow.</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Babies taste different flavors in breastmilk, which may help babies accept new flavors later when they start eating solid foods.</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Breastmilk is still important for babies even after they start eating solid foods. If a mother chooses to give her baby breastmilk, let her know that she is welcome to breastfeed at your child care site.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These are just some</a:t>
            </a:r>
            <a:r>
              <a:rPr lang="en-US" sz="1200" baseline="0" dirty="0">
                <a:solidFill>
                  <a:schemeClr val="tx1"/>
                </a:solidFill>
              </a:rPr>
              <a:t> of the benefits of breastfeeding. </a:t>
            </a:r>
            <a:r>
              <a:rPr lang="en-US" sz="1200" kern="1200" dirty="0">
                <a:solidFill>
                  <a:schemeClr val="tx1"/>
                </a:solidFill>
                <a:effectLst/>
                <a:latin typeface="+mn-lt"/>
                <a:ea typeface="+mn-ea"/>
                <a:cs typeface="+mn-cs"/>
              </a:rPr>
              <a:t>There are more! Turn to Table 4: </a:t>
            </a:r>
            <a:r>
              <a:rPr lang="en-US" sz="1200" i="1" kern="1200" dirty="0">
                <a:solidFill>
                  <a:schemeClr val="tx1"/>
                </a:solidFill>
                <a:effectLst/>
                <a:latin typeface="+mn-lt"/>
                <a:ea typeface="+mn-ea"/>
                <a:cs typeface="+mn-cs"/>
              </a:rPr>
              <a:t>Benefits of Breastfeeding for Babies, Mothers, and Families </a:t>
            </a:r>
            <a:r>
              <a:rPr lang="en-US" sz="1200" kern="1200" dirty="0">
                <a:solidFill>
                  <a:schemeClr val="tx1"/>
                </a:solidFill>
                <a:effectLst/>
                <a:latin typeface="+mn-lt"/>
                <a:ea typeface="+mn-ea"/>
                <a:cs typeface="+mn-cs"/>
              </a:rPr>
              <a:t>on page 21</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 the </a:t>
            </a:r>
            <a:r>
              <a:rPr lang="en-US" sz="1200" i="1" kern="1200" dirty="0">
                <a:solidFill>
                  <a:schemeClr val="tx1"/>
                </a:solidFill>
                <a:effectLst/>
                <a:latin typeface="+mn-lt"/>
                <a:ea typeface="+mn-ea"/>
                <a:cs typeface="+mn-cs"/>
              </a:rPr>
              <a:t>Feeding Infants in the Child and Adult Care Food Program </a:t>
            </a:r>
            <a:r>
              <a:rPr lang="en-US" sz="1200" kern="1200" dirty="0">
                <a:solidFill>
                  <a:schemeClr val="tx1"/>
                </a:solidFill>
                <a:effectLst/>
                <a:latin typeface="+mn-lt"/>
                <a:ea typeface="+mn-ea"/>
                <a:cs typeface="+mn-cs"/>
              </a:rPr>
              <a:t>guide to see a full list of benefits for babies, mothers, and families.</a:t>
            </a:r>
            <a:endParaRPr lang="en-US" sz="1200" dirty="0">
              <a:solidFill>
                <a:schemeClr val="tx1"/>
              </a:solidFill>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5</a:t>
            </a:fld>
            <a:endParaRPr lang="en-US" dirty="0"/>
          </a:p>
        </p:txBody>
      </p:sp>
    </p:spTree>
    <p:extLst>
      <p:ext uri="{BB962C8B-B14F-4D97-AF65-F5344CB8AC3E}">
        <p14:creationId xmlns:p14="http://schemas.microsoft.com/office/powerpoint/2010/main" val="1193823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a:solidFill>
                  <a:schemeClr val="tx1"/>
                </a:solidFill>
                <a:effectLst/>
                <a:latin typeface="+mn-lt"/>
                <a:ea typeface="+mn-ea"/>
                <a:cs typeface="+mn-cs"/>
              </a:rPr>
              <a:t>Breastmilk can be claimed as part of a reimbursable meal or snack when:</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Pumped breastmilk is offered. If a parent provides pumped breastmilk for the baby, the meal is still reimbursable as long as you provide all other required food components.</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Mother breastfeeds her child at the child care site. You may claim that breastfeeding session as part of a reimbursable meal or snack as long as you provide all other required food components.</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Breastmilk can credit towards the fluid milk component at any age. For infants and children age 1 year and older, breastmilk can be used to meet the CACFP fluid milk component of a meal or snack. A written request from the parent is not required.</a:t>
            </a:r>
          </a:p>
          <a:p>
            <a:r>
              <a:rPr lang="en-US" sz="1200" b="1" kern="1200" dirty="0">
                <a:solidFill>
                  <a:schemeClr val="tx1"/>
                </a:solidFill>
                <a:effectLst/>
                <a:latin typeface="+mn-lt"/>
                <a:ea typeface="+mn-ea"/>
                <a:cs typeface="+mn-cs"/>
              </a:rPr>
              <a:t/>
            </a:r>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CACFP Best Practice</a:t>
            </a:r>
            <a:br>
              <a:rPr lang="en-US" sz="1200" b="1"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Offer mothers a clean, quiet place to breastfeed their baby. This is not a requirement in the CACFP, but it is considered a best practice. A welcoming environment for breastfeeding mothers can help them breastfeed longer.</a:t>
            </a:r>
          </a:p>
          <a:p>
            <a:r>
              <a:rPr lang="en-US" sz="1200" b="1" i="1" kern="1200" dirty="0">
                <a:solidFill>
                  <a:schemeClr val="tx1"/>
                </a:solidFill>
                <a:effectLst/>
                <a:latin typeface="+mn-lt"/>
                <a:ea typeface="+mn-ea"/>
                <a:cs typeface="+mn-cs"/>
              </a:rPr>
              <a:t/>
            </a:r>
            <a:br>
              <a:rPr lang="en-US" sz="1200" b="1" i="1" kern="1200" dirty="0">
                <a:solidFill>
                  <a:schemeClr val="tx1"/>
                </a:solidFill>
                <a:effectLst/>
                <a:latin typeface="+mn-lt"/>
                <a:ea typeface="+mn-ea"/>
                <a:cs typeface="+mn-cs"/>
              </a:rPr>
            </a:br>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The following slides will give ideas on how to create a breastfeeding‐friendly environment.</a:t>
            </a:r>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6</a:t>
            </a:fld>
            <a:endParaRPr lang="en-US" dirty="0"/>
          </a:p>
        </p:txBody>
      </p:sp>
    </p:spTree>
    <p:extLst>
      <p:ext uri="{BB962C8B-B14F-4D97-AF65-F5344CB8AC3E}">
        <p14:creationId xmlns:p14="http://schemas.microsoft.com/office/powerpoint/2010/main" val="1848004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Next, we will watch a short video that describes how you can support breastfeeding mothers.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The </a:t>
            </a:r>
            <a:r>
              <a:rPr lang="en-US" sz="1200" i="1" kern="1200" dirty="0">
                <a:solidFill>
                  <a:schemeClr val="tx1"/>
                </a:solidFill>
                <a:effectLst/>
                <a:latin typeface="+mn-lt"/>
                <a:ea typeface="+mn-ea"/>
                <a:cs typeface="+mn-cs"/>
              </a:rPr>
              <a:t>Supporting Breastfeeding Mothers in a Child Care Site </a:t>
            </a:r>
            <a:r>
              <a:rPr lang="en-US" sz="1200" kern="1200" dirty="0">
                <a:solidFill>
                  <a:schemeClr val="tx1"/>
                </a:solidFill>
                <a:effectLst/>
                <a:latin typeface="+mn-lt"/>
                <a:ea typeface="+mn-ea"/>
                <a:cs typeface="+mn-cs"/>
              </a:rPr>
              <a:t>video is </a:t>
            </a:r>
            <a:r>
              <a:rPr lang="en-US" sz="1200" kern="1200" dirty="0" smtClean="0">
                <a:solidFill>
                  <a:schemeClr val="tx1"/>
                </a:solidFill>
                <a:effectLst/>
                <a:latin typeface="+mn-lt"/>
                <a:ea typeface="+mn-ea"/>
                <a:cs typeface="+mn-cs"/>
              </a:rPr>
              <a:t>linked in </a:t>
            </a:r>
            <a:r>
              <a:rPr lang="en-US" sz="1200" kern="1200" dirty="0">
                <a:solidFill>
                  <a:schemeClr val="tx1"/>
                </a:solidFill>
                <a:effectLst/>
                <a:latin typeface="+mn-lt"/>
                <a:ea typeface="+mn-ea"/>
                <a:cs typeface="+mn-cs"/>
              </a:rPr>
              <a:t>the PowerPoint slide. Runtime is 3 minutes and 02 seconds.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There are a few options for playing the video.</a:t>
            </a:r>
          </a:p>
          <a:p>
            <a:pPr lvl="0"/>
            <a:r>
              <a:rPr lang="en-US" sz="1200" kern="1200" dirty="0" smtClean="0">
                <a:solidFill>
                  <a:schemeClr val="tx1"/>
                </a:solidFill>
                <a:effectLst/>
                <a:latin typeface="+mn-lt"/>
                <a:ea typeface="+mn-ea"/>
                <a:cs typeface="+mn-cs"/>
              </a:rPr>
              <a:t>1. The </a:t>
            </a:r>
            <a:r>
              <a:rPr lang="en-US" sz="1200" kern="1200" dirty="0" smtClean="0">
                <a:solidFill>
                  <a:schemeClr val="tx1"/>
                </a:solidFill>
                <a:effectLst/>
                <a:latin typeface="+mn-lt"/>
                <a:ea typeface="+mn-ea"/>
                <a:cs typeface="+mn-cs"/>
              </a:rPr>
              <a:t>video is linked in the PowerPoint presentation. You can use your mouse to select the USDA image on the slide and click on your </a:t>
            </a:r>
            <a:r>
              <a:rPr lang="en-US" sz="1200" kern="1200" dirty="0" smtClean="0">
                <a:solidFill>
                  <a:schemeClr val="tx1"/>
                </a:solidFill>
                <a:effectLst/>
                <a:latin typeface="+mn-lt"/>
                <a:ea typeface="+mn-ea"/>
                <a:cs typeface="+mn-cs"/>
              </a:rPr>
              <a:t>mouse</a:t>
            </a:r>
            <a:r>
              <a:rPr lang="en-US" sz="1200" kern="1200" dirty="0" smtClean="0">
                <a:solidFill>
                  <a:schemeClr val="tx1"/>
                </a:solidFill>
                <a:effectLst/>
                <a:latin typeface="+mn-lt"/>
                <a:ea typeface="+mn-ea"/>
                <a:cs typeface="+mn-cs"/>
              </a:rPr>
              <a:t> or touchpad </a:t>
            </a:r>
            <a:r>
              <a:rPr lang="en-US" sz="1200" kern="1200" dirty="0" smtClean="0">
                <a:solidFill>
                  <a:schemeClr val="tx1"/>
                </a:solidFill>
                <a:effectLst/>
                <a:latin typeface="+mn-lt"/>
                <a:ea typeface="+mn-ea"/>
                <a:cs typeface="+mn-cs"/>
              </a:rPr>
              <a:t>to start </a:t>
            </a:r>
            <a:r>
              <a:rPr lang="en-US" sz="1200" kern="1200" dirty="0" smtClean="0">
                <a:solidFill>
                  <a:schemeClr val="tx1"/>
                </a:solidFill>
                <a:effectLst/>
                <a:latin typeface="+mn-lt"/>
                <a:ea typeface="+mn-ea"/>
                <a:cs typeface="+mn-cs"/>
              </a:rPr>
              <a:t>the video.</a:t>
            </a:r>
          </a:p>
          <a:p>
            <a:pPr lvl="0"/>
            <a:r>
              <a:rPr lang="en-US" sz="1200" kern="1200" dirty="0" smtClean="0">
                <a:solidFill>
                  <a:schemeClr val="tx1"/>
                </a:solidFill>
                <a:effectLst/>
                <a:latin typeface="+mn-lt"/>
                <a:ea typeface="+mn-ea"/>
                <a:cs typeface="+mn-cs"/>
              </a:rPr>
              <a:t>2. You </a:t>
            </a:r>
            <a:r>
              <a:rPr lang="en-US" sz="1200" kern="1200" dirty="0" smtClean="0">
                <a:solidFill>
                  <a:schemeClr val="tx1"/>
                </a:solidFill>
                <a:effectLst/>
                <a:latin typeface="+mn-lt"/>
                <a:ea typeface="+mn-ea"/>
                <a:cs typeface="+mn-cs"/>
              </a:rPr>
              <a:t>can play the video from the USB drive provided with this trainer’s guide. Or,</a:t>
            </a:r>
          </a:p>
          <a:p>
            <a:r>
              <a:rPr lang="en-US" sz="1200" kern="1200" dirty="0" smtClean="0">
                <a:solidFill>
                  <a:schemeClr val="tx1"/>
                </a:solidFill>
                <a:effectLst/>
                <a:latin typeface="+mn-lt"/>
                <a:ea typeface="+mn-ea"/>
                <a:cs typeface="+mn-cs"/>
              </a:rPr>
              <a:t>3. If </a:t>
            </a:r>
            <a:r>
              <a:rPr lang="en-US" sz="1200" kern="1200" dirty="0" smtClean="0">
                <a:solidFill>
                  <a:schemeClr val="tx1"/>
                </a:solidFill>
                <a:effectLst/>
                <a:latin typeface="+mn-lt"/>
                <a:ea typeface="+mn-ea"/>
                <a:cs typeface="+mn-cs"/>
              </a:rPr>
              <a:t>you have an internet connection, you can play the video directly from the USDA Team Nutrition website at </a:t>
            </a:r>
            <a:r>
              <a:rPr lang="en-US" sz="1200" u="sng" kern="1200" dirty="0" smtClean="0">
                <a:solidFill>
                  <a:schemeClr val="tx1"/>
                </a:solidFill>
                <a:effectLst/>
                <a:latin typeface="+mn-lt"/>
                <a:ea typeface="+mn-ea"/>
                <a:cs typeface="+mn-cs"/>
              </a:rPr>
              <a:t>https://www.fns.usda.gov/tn/feeding-infants-supporting-breastfeeding-mothers-child-care-site-cacfp-trainers-tools</a:t>
            </a:r>
            <a:r>
              <a:rPr lang="en-US" sz="1200" kern="1200" dirty="0" smtClean="0">
                <a:solidFill>
                  <a:schemeClr val="tx1"/>
                </a:solidFill>
                <a:effectLst/>
                <a:latin typeface="+mn-lt"/>
                <a:ea typeface="+mn-ea"/>
                <a:cs typeface="+mn-cs"/>
              </a:rPr>
              <a:t>.  </a:t>
            </a:r>
          </a:p>
          <a:p>
            <a:endParaRPr lang="en-US" sz="1200" b="1" i="1" kern="1200" dirty="0" smtClean="0">
              <a:solidFill>
                <a:schemeClr val="tx1"/>
              </a:solidFill>
              <a:effectLst/>
              <a:latin typeface="+mn-lt"/>
              <a:ea typeface="+mn-ea"/>
              <a:cs typeface="+mn-cs"/>
            </a:endParaRPr>
          </a:p>
          <a:p>
            <a:r>
              <a:rPr lang="en-US" sz="1200" b="1" i="1" kern="1200" dirty="0" smtClean="0">
                <a:solidFill>
                  <a:schemeClr val="tx1"/>
                </a:solidFill>
                <a:effectLst/>
                <a:latin typeface="+mn-lt"/>
                <a:ea typeface="+mn-ea"/>
                <a:cs typeface="+mn-cs"/>
              </a:rPr>
              <a:t>Trainer </a:t>
            </a:r>
            <a:r>
              <a:rPr lang="en-US" sz="1200" b="1" i="1" kern="1200" dirty="0">
                <a:solidFill>
                  <a:schemeClr val="tx1"/>
                </a:solidFill>
                <a:effectLst/>
                <a:latin typeface="+mn-lt"/>
                <a:ea typeface="+mn-ea"/>
                <a:cs typeface="+mn-cs"/>
              </a:rPr>
              <a:t>Note: </a:t>
            </a:r>
            <a:r>
              <a:rPr lang="en-US" sz="1200" kern="1200" dirty="0">
                <a:solidFill>
                  <a:schemeClr val="tx1"/>
                </a:solidFill>
                <a:effectLst/>
                <a:latin typeface="+mn-lt"/>
                <a:ea typeface="+mn-ea"/>
                <a:cs typeface="+mn-cs"/>
              </a:rPr>
              <a:t>After the video plays, advance to the next slide for a discussion activity.</a:t>
            </a:r>
          </a:p>
        </p:txBody>
      </p:sp>
      <p:sp>
        <p:nvSpPr>
          <p:cNvPr id="4" name="Slide Number Placeholder 3"/>
          <p:cNvSpPr>
            <a:spLocks noGrp="1"/>
          </p:cNvSpPr>
          <p:nvPr>
            <p:ph type="sldNum" sz="quarter" idx="5"/>
          </p:nvPr>
        </p:nvSpPr>
        <p:spPr/>
        <p:txBody>
          <a:bodyPr/>
          <a:lstStyle/>
          <a:p>
            <a:fld id="{031D8931-9063-5C43-AACF-1CA2560E0730}" type="slidenum">
              <a:rPr lang="en-US" smtClean="0"/>
              <a:pPr/>
              <a:t>7</a:t>
            </a:fld>
            <a:endParaRPr lang="en-US" dirty="0"/>
          </a:p>
        </p:txBody>
      </p:sp>
    </p:spTree>
    <p:extLst>
      <p:ext uri="{BB962C8B-B14F-4D97-AF65-F5344CB8AC3E}">
        <p14:creationId xmlns:p14="http://schemas.microsoft.com/office/powerpoint/2010/main" val="893943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You can do this activity in small groups or pairs. Ask participants to share what they currently provide breastfeeding mothers at their child care site and what they might do differently to support breastfeeding mothers. Tell participants that they have 2 or 3 minutes to talk about the topic. After the 2 or 3 minutes ask participants to share their ideas. You can ask for a volunteer to write participants’ suggestions on chart paper or a whiteboard.</a:t>
            </a:r>
          </a:p>
          <a:p>
            <a:endParaRPr lang="en-US" dirty="0"/>
          </a:p>
          <a:p>
            <a:r>
              <a:rPr lang="en-US" sz="1200" kern="1200" dirty="0">
                <a:solidFill>
                  <a:schemeClr val="tx1"/>
                </a:solidFill>
                <a:effectLst/>
                <a:latin typeface="+mn-lt"/>
                <a:ea typeface="+mn-ea"/>
                <a:cs typeface="+mn-cs"/>
              </a:rPr>
              <a:t>Suggestions include:</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Offer a welcoming space for the mother to breastfeed her baby that is: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Private, quiet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Comfortable</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Clean</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Items to include in the space:</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Comfortable chair (rocking chair)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Stool for mom’s feet to help support her back while nursing</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Pillow to support the baby</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Table to place pumping equipment on if mom chooses to pump breastmilk</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Electrical outlet for the breast pump </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Sink for mom to wash her hands and pumping equipment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Disinfectant wipes </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Drinking water for mom</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 mothers they can breastfeed their baby at</a:t>
            </a:r>
            <a:r>
              <a:rPr lang="en-US" sz="1200" kern="1200" baseline="0" dirty="0">
                <a:solidFill>
                  <a:schemeClr val="tx1"/>
                </a:solidFill>
                <a:effectLst/>
                <a:latin typeface="+mn-lt"/>
                <a:ea typeface="+mn-ea"/>
                <a:cs typeface="+mn-cs"/>
              </a:rPr>
              <a:t> your child care site.</a:t>
            </a:r>
            <a:r>
              <a:rPr lang="en-US" sz="1200" kern="1200" dirty="0">
                <a:solidFill>
                  <a:schemeClr val="tx1"/>
                </a:solidFill>
                <a:effectLst/>
                <a:latin typeface="+mn-lt"/>
                <a:ea typeface="+mn-ea"/>
                <a:cs typeface="+mn-cs"/>
              </a:rPr>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Display the </a:t>
            </a:r>
            <a:r>
              <a:rPr lang="en-US" sz="1200" i="1" kern="1200" dirty="0">
                <a:solidFill>
                  <a:schemeClr val="tx1"/>
                </a:solidFill>
                <a:effectLst/>
                <a:latin typeface="+mn-lt"/>
                <a:ea typeface="+mn-ea"/>
                <a:cs typeface="+mn-cs"/>
              </a:rPr>
              <a:t>Breastfed Babies Welcome Here! </a:t>
            </a:r>
            <a:r>
              <a:rPr lang="en-US" sz="1200" kern="1200" dirty="0">
                <a:solidFill>
                  <a:schemeClr val="tx1"/>
                </a:solidFill>
                <a:effectLst/>
                <a:latin typeface="+mn-lt"/>
                <a:ea typeface="+mn-ea"/>
                <a:cs typeface="+mn-cs"/>
              </a:rPr>
              <a:t>poster</a:t>
            </a:r>
            <a:r>
              <a:rPr lang="en-US" sz="1200" kern="1200" baseline="0" dirty="0">
                <a:solidFill>
                  <a:schemeClr val="tx1"/>
                </a:solidFill>
                <a:effectLst/>
                <a:latin typeface="+mn-lt"/>
                <a:ea typeface="+mn-ea"/>
                <a:cs typeface="+mn-cs"/>
              </a:rPr>
              <a:t> and message graphic.</a:t>
            </a:r>
            <a:br>
              <a:rPr lang="en-US" sz="1200" kern="1200" baseline="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Offer mom a copy of </a:t>
            </a:r>
            <a:r>
              <a:rPr lang="en-US" sz="1200" b="0" i="1" kern="1200" dirty="0">
                <a:solidFill>
                  <a:schemeClr val="tx1"/>
                </a:solidFill>
                <a:effectLst/>
                <a:latin typeface="+mn-lt"/>
                <a:ea typeface="+mn-ea"/>
                <a:cs typeface="+mn-cs"/>
              </a:rPr>
              <a:t>Breastfed Babies Welcome Here! A Mother’s Guide</a:t>
            </a:r>
            <a:r>
              <a:rPr lang="en-US" sz="1200" b="0" kern="1200" dirty="0">
                <a:solidFill>
                  <a:schemeClr val="tx1"/>
                </a:solidFill>
                <a:effectLst/>
                <a:latin typeface="+mn-lt"/>
                <a:ea typeface="+mn-ea"/>
                <a:cs typeface="+mn-cs"/>
              </a:rPr>
              <a:t>.</a:t>
            </a:r>
          </a:p>
          <a:p>
            <a:endParaRPr lang="en-US" sz="1200" b="1" i="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breastfeeding space does not have to be a separate room. A small space, like a rocking chair in the corner of the infant classroom, having a privacy screen or barrier available, director's office, etc., can be offered to a breastfeeding mother if a separate room is not available. It is important to make breastfeeding mothers feel welcome.</a:t>
            </a:r>
          </a:p>
          <a:p>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Refer participants to Chapter</a:t>
            </a:r>
            <a:r>
              <a:rPr lang="en-US" sz="1200" kern="1200" baseline="0" dirty="0">
                <a:solidFill>
                  <a:schemeClr val="tx1"/>
                </a:solidFill>
                <a:effectLst/>
                <a:latin typeface="+mn-lt"/>
                <a:ea typeface="+mn-ea"/>
                <a:cs typeface="+mn-cs"/>
              </a:rPr>
              <a:t> 2 on page 20 in </a:t>
            </a:r>
            <a:r>
              <a:rPr lang="en-US" sz="1200" kern="1200" dirty="0">
                <a:solidFill>
                  <a:schemeClr val="tx1"/>
                </a:solidFill>
                <a:effectLst/>
                <a:latin typeface="+mn-lt"/>
                <a:ea typeface="+mn-ea"/>
                <a:cs typeface="+mn-cs"/>
              </a:rPr>
              <a:t>their </a:t>
            </a:r>
            <a:r>
              <a:rPr lang="en-US" sz="1200" i="1" kern="1200" dirty="0">
                <a:solidFill>
                  <a:schemeClr val="tx1"/>
                </a:solidFill>
                <a:effectLst/>
                <a:latin typeface="+mn-lt"/>
                <a:ea typeface="+mn-ea"/>
                <a:cs typeface="+mn-cs"/>
              </a:rPr>
              <a:t>Feeding Infants in the Child</a:t>
            </a:r>
            <a:r>
              <a:rPr lang="en-US" sz="1200" i="1" kern="1200" baseline="0" dirty="0">
                <a:solidFill>
                  <a:schemeClr val="tx1"/>
                </a:solidFill>
                <a:effectLst/>
                <a:latin typeface="+mn-lt"/>
                <a:ea typeface="+mn-ea"/>
                <a:cs typeface="+mn-cs"/>
              </a:rPr>
              <a:t> and Adult Care Food Program </a:t>
            </a:r>
            <a:r>
              <a:rPr lang="en-US" sz="1200" kern="1200" dirty="0">
                <a:solidFill>
                  <a:schemeClr val="tx1"/>
                </a:solidFill>
                <a:effectLst/>
                <a:latin typeface="+mn-lt"/>
                <a:ea typeface="+mn-ea"/>
                <a:cs typeface="+mn-cs"/>
              </a:rPr>
              <a:t>guide for information about supporting families of breastfed babies. Tell participants that the </a:t>
            </a:r>
            <a:r>
              <a:rPr lang="en-US" sz="1200" i="1" kern="1200" dirty="0">
                <a:solidFill>
                  <a:schemeClr val="tx1"/>
                </a:solidFill>
                <a:effectLst/>
                <a:latin typeface="+mn-lt"/>
                <a:ea typeface="+mn-ea"/>
                <a:cs typeface="+mn-cs"/>
              </a:rPr>
              <a:t>Breastfed Babies Welcome Here! A Mother's Guide</a:t>
            </a:r>
            <a:r>
              <a:rPr lang="en-US" sz="1200" kern="1200" dirty="0">
                <a:solidFill>
                  <a:schemeClr val="tx1"/>
                </a:solidFill>
                <a:effectLst/>
                <a:latin typeface="+mn-lt"/>
                <a:ea typeface="+mn-ea"/>
                <a:cs typeface="+mn-cs"/>
              </a:rPr>
              <a:t>, poster, and message graphic are available for free download and in print at </a:t>
            </a:r>
            <a:r>
              <a:rPr lang="en-US" sz="1200" u="sng" kern="1200" dirty="0">
                <a:solidFill>
                  <a:schemeClr val="tx1"/>
                </a:solidFill>
                <a:effectLst/>
                <a:latin typeface="+mn-lt"/>
                <a:ea typeface="+mn-ea"/>
                <a:cs typeface="+mn-cs"/>
                <a:hlinkClick r:id="rId3"/>
              </a:rPr>
              <a:t>https://www.fns.usda.gov/tn/breastfed-babies-welcome-here</a:t>
            </a:r>
            <a:r>
              <a:rPr lang="en-US" sz="1200"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8</a:t>
            </a:fld>
            <a:endParaRPr lang="en-US" dirty="0"/>
          </a:p>
        </p:txBody>
      </p:sp>
    </p:spTree>
    <p:extLst>
      <p:ext uri="{BB962C8B-B14F-4D97-AF65-F5344CB8AC3E}">
        <p14:creationId xmlns:p14="http://schemas.microsoft.com/office/powerpoint/2010/main" val="6252740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To start a conversation and support breastfeeding, you can:</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Display the </a:t>
            </a:r>
            <a:r>
              <a:rPr lang="en-US" sz="1200" b="0" i="1" kern="1200" dirty="0">
                <a:solidFill>
                  <a:schemeClr val="tx1"/>
                </a:solidFill>
                <a:effectLst/>
                <a:latin typeface="+mn-lt"/>
                <a:ea typeface="+mn-ea"/>
                <a:cs typeface="+mn-cs"/>
              </a:rPr>
              <a:t>Breastfed Babies Welcome Here! </a:t>
            </a:r>
            <a:r>
              <a:rPr lang="en-US" sz="1200" kern="1200" dirty="0">
                <a:solidFill>
                  <a:schemeClr val="tx1"/>
                </a:solidFill>
                <a:effectLst/>
                <a:latin typeface="+mn-lt"/>
                <a:ea typeface="+mn-ea"/>
                <a:cs typeface="+mn-cs"/>
              </a:rPr>
              <a:t>poster and message graphic to let families know your child care site is breastfeeding-friendly.</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Offer parents a copy of </a:t>
            </a:r>
            <a:r>
              <a:rPr lang="en-US" sz="1200" b="0" i="1" kern="1200" dirty="0">
                <a:solidFill>
                  <a:schemeClr val="tx1"/>
                </a:solidFill>
                <a:effectLst/>
                <a:latin typeface="+mn-lt"/>
                <a:ea typeface="+mn-ea"/>
                <a:cs typeface="+mn-cs"/>
              </a:rPr>
              <a:t>Breastfed Babies Welcome Here! A Mother’s Guide.</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mothers to continue breastfeeding even when they go back to work or school. Let mothers know that your child care site will support their breastfeeding efforts.</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Share information about Special Supplemental Nutrition Program for Women, Infants, and Children (WIC) resources for breastfeeding mothers.</a:t>
            </a:r>
          </a:p>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9</a:t>
            </a:fld>
            <a:endParaRPr lang="en-US" dirty="0"/>
          </a:p>
        </p:txBody>
      </p:sp>
    </p:spTree>
    <p:extLst>
      <p:ext uri="{BB962C8B-B14F-4D97-AF65-F5344CB8AC3E}">
        <p14:creationId xmlns:p14="http://schemas.microsoft.com/office/powerpoint/2010/main" val="23952122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C316101-23F5-49E8-A871-DABBE6E99928}"/>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880626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333542" y="2041739"/>
            <a:ext cx="78867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0" y="6186130"/>
            <a:ext cx="541688" cy="365125"/>
          </a:xfrm>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1401578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852344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0"/>
            <a:ext cx="7886700" cy="923925"/>
          </a:xfrm>
        </p:spPr>
        <p:txBody>
          <a:bodyPr/>
          <a:lstStyle/>
          <a:p>
            <a:r>
              <a:rPr lang="en-US" dirty="0"/>
              <a:t>Click to edit Master title style</a:t>
            </a:r>
          </a:p>
        </p:txBody>
      </p:sp>
      <p:sp>
        <p:nvSpPr>
          <p:cNvPr id="3" name="Content Placeholder 2"/>
          <p:cNvSpPr>
            <a:spLocks noGrp="1"/>
          </p:cNvSpPr>
          <p:nvPr>
            <p:ph sz="half" idx="1"/>
          </p:nvPr>
        </p:nvSpPr>
        <p:spPr>
          <a:xfrm>
            <a:off x="339891" y="1825625"/>
            <a:ext cx="38862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27375192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63141" y="905163"/>
            <a:ext cx="7886700" cy="823913"/>
          </a:xfrm>
        </p:spPr>
        <p:txBody>
          <a:bodyPr/>
          <a:lstStyle/>
          <a:p>
            <a:r>
              <a:rPr lang="en-US" dirty="0"/>
              <a:t>Click to edit Master title style</a:t>
            </a:r>
          </a:p>
        </p:txBody>
      </p:sp>
      <p:sp>
        <p:nvSpPr>
          <p:cNvPr id="3" name="Text Placeholder 2"/>
          <p:cNvSpPr>
            <a:spLocks noGrp="1"/>
          </p:cNvSpPr>
          <p:nvPr>
            <p:ph type="body" idx="1"/>
          </p:nvPr>
        </p:nvSpPr>
        <p:spPr>
          <a:xfrm>
            <a:off x="361949"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361949"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2921581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1"/>
            <a:ext cx="7886700" cy="93980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4081341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o/large photo">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a:t>
            </a:fld>
            <a:endParaRPr lang="en-US" dirty="0"/>
          </a:p>
        </p:txBody>
      </p:sp>
      <p:sp>
        <p:nvSpPr>
          <p:cNvPr id="5" name="Picture Placeholder 2">
            <a:extLst>
              <a:ext uri="{FF2B5EF4-FFF2-40B4-BE49-F238E27FC236}">
                <a16:creationId xmlns:a16="http://schemas.microsoft.com/office/drawing/2014/main" id="{0D1975B5-8D7E-3C49-8083-1882A19E364B}"/>
              </a:ext>
            </a:extLst>
          </p:cNvPr>
          <p:cNvSpPr>
            <a:spLocks noGrp="1" noChangeAspect="1"/>
          </p:cNvSpPr>
          <p:nvPr>
            <p:ph type="pic" idx="1"/>
          </p:nvPr>
        </p:nvSpPr>
        <p:spPr>
          <a:xfrm>
            <a:off x="367108" y="1242546"/>
            <a:ext cx="8148241"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Tree>
    <p:extLst>
      <p:ext uri="{BB962C8B-B14F-4D97-AF65-F5344CB8AC3E}">
        <p14:creationId xmlns:p14="http://schemas.microsoft.com/office/powerpoint/2010/main" val="644109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Right with tex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
        <p:nvSpPr>
          <p:cNvPr id="8" name="Picture Placeholder 2">
            <a:extLst>
              <a:ext uri="{FF2B5EF4-FFF2-40B4-BE49-F238E27FC236}">
                <a16:creationId xmlns:a16="http://schemas.microsoft.com/office/drawing/2014/main" id="{389540A5-135E-FE4D-BA46-2D3A9F663D33}"/>
              </a:ext>
            </a:extLst>
          </p:cNvPr>
          <p:cNvSpPr>
            <a:spLocks noGrp="1" noChangeAspect="1"/>
          </p:cNvSpPr>
          <p:nvPr>
            <p:ph type="pic" idx="1"/>
          </p:nvPr>
        </p:nvSpPr>
        <p:spPr>
          <a:xfrm>
            <a:off x="6194822" y="974724"/>
            <a:ext cx="2949178" cy="588327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9" name="Title 1">
            <a:extLst>
              <a:ext uri="{FF2B5EF4-FFF2-40B4-BE49-F238E27FC236}">
                <a16:creationId xmlns:a16="http://schemas.microsoft.com/office/drawing/2014/main" id="{213FAC72-A2FD-1B4E-BA10-C6CB02371981}"/>
              </a:ext>
            </a:extLst>
          </p:cNvPr>
          <p:cNvSpPr>
            <a:spLocks noGrp="1"/>
          </p:cNvSpPr>
          <p:nvPr>
            <p:ph type="title"/>
          </p:nvPr>
        </p:nvSpPr>
        <p:spPr>
          <a:xfrm>
            <a:off x="371872" y="901700"/>
            <a:ext cx="5822950" cy="1140039"/>
          </a:xfrm>
        </p:spPr>
        <p:txBody>
          <a:bodyPr/>
          <a:lstStyle/>
          <a:p>
            <a:r>
              <a:rPr lang="en-US" dirty="0"/>
              <a:t>Click to edit Master title style</a:t>
            </a:r>
          </a:p>
        </p:txBody>
      </p:sp>
      <p:sp>
        <p:nvSpPr>
          <p:cNvPr id="10" name="Content Placeholder 2">
            <a:extLst>
              <a:ext uri="{FF2B5EF4-FFF2-40B4-BE49-F238E27FC236}">
                <a16:creationId xmlns:a16="http://schemas.microsoft.com/office/drawing/2014/main" id="{DBDD78B2-C2E2-024E-8173-C76F79D72B80}"/>
              </a:ext>
            </a:extLst>
          </p:cNvPr>
          <p:cNvSpPr>
            <a:spLocks noGrp="1"/>
          </p:cNvSpPr>
          <p:nvPr>
            <p:ph idx="13"/>
          </p:nvPr>
        </p:nvSpPr>
        <p:spPr>
          <a:xfrm>
            <a:off x="371872" y="2041739"/>
            <a:ext cx="582295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8711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with text Lef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974724"/>
            <a:ext cx="2949178" cy="588327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Footer Placeholder 5"/>
          <p:cNvSpPr>
            <a:spLocks noGrp="1"/>
          </p:cNvSpPr>
          <p:nvPr>
            <p:ph type="ftr" sz="quarter" idx="11"/>
          </p:nvPr>
        </p:nvSpPr>
        <p:spPr>
          <a:xfrm>
            <a:off x="3321050" y="6116171"/>
            <a:ext cx="5683250" cy="424041"/>
          </a:xfrm>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
        <p:nvSpPr>
          <p:cNvPr id="8" name="Title 1">
            <a:extLst>
              <a:ext uri="{FF2B5EF4-FFF2-40B4-BE49-F238E27FC236}">
                <a16:creationId xmlns:a16="http://schemas.microsoft.com/office/drawing/2014/main" id="{2CE57076-06C6-F241-9754-D045B9C9617C}"/>
              </a:ext>
            </a:extLst>
          </p:cNvPr>
          <p:cNvSpPr>
            <a:spLocks noGrp="1"/>
          </p:cNvSpPr>
          <p:nvPr>
            <p:ph type="title"/>
          </p:nvPr>
        </p:nvSpPr>
        <p:spPr>
          <a:xfrm>
            <a:off x="3321050" y="901700"/>
            <a:ext cx="5822950" cy="1140039"/>
          </a:xfrm>
        </p:spPr>
        <p:txBody>
          <a:bodyPr/>
          <a:lstStyle/>
          <a:p>
            <a:r>
              <a:rPr lang="en-US" dirty="0"/>
              <a:t>Click to edit Master title style</a:t>
            </a:r>
          </a:p>
        </p:txBody>
      </p:sp>
      <p:sp>
        <p:nvSpPr>
          <p:cNvPr id="9" name="Content Placeholder 2">
            <a:extLst>
              <a:ext uri="{FF2B5EF4-FFF2-40B4-BE49-F238E27FC236}">
                <a16:creationId xmlns:a16="http://schemas.microsoft.com/office/drawing/2014/main" id="{FFBC01B1-A6A2-134F-AEB8-C3924289E677}"/>
              </a:ext>
            </a:extLst>
          </p:cNvPr>
          <p:cNvSpPr>
            <a:spLocks noGrp="1"/>
          </p:cNvSpPr>
          <p:nvPr>
            <p:ph idx="13"/>
          </p:nvPr>
        </p:nvSpPr>
        <p:spPr>
          <a:xfrm>
            <a:off x="3321050" y="2041739"/>
            <a:ext cx="582295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1396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EC365F0-7475-47DE-BFFB-E39FA66C1393}"/>
              </a:ext>
              <a:ext uri="{C183D7F6-B498-43B3-948B-1728B52AA6E4}">
                <adec:decorative xmlns:adec="http://schemas.microsoft.com/office/drawing/2017/decorative" xmlns="" val="1"/>
              </a:ext>
            </a:extLst>
          </p:cNvPr>
          <p:cNvPicPr>
            <a:picLocks noChangeAspect="1"/>
          </p:cNvPicPr>
          <p:nvPr userDrawn="1"/>
        </p:nvPicPr>
        <p:blipFill>
          <a:blip r:embed="rId11"/>
          <a:stretch>
            <a:fillRect/>
          </a:stretch>
        </p:blipFill>
        <p:spPr>
          <a:xfrm>
            <a:off x="0" y="0"/>
            <a:ext cx="9144000" cy="6858000"/>
          </a:xfrm>
          <a:prstGeom prst="rect">
            <a:avLst/>
          </a:prstGeom>
        </p:spPr>
      </p:pic>
      <p:sp>
        <p:nvSpPr>
          <p:cNvPr id="2" name="Title Placeholder 1"/>
          <p:cNvSpPr>
            <a:spLocks noGrp="1"/>
          </p:cNvSpPr>
          <p:nvPr>
            <p:ph type="title"/>
          </p:nvPr>
        </p:nvSpPr>
        <p:spPr>
          <a:xfrm>
            <a:off x="339892" y="901700"/>
            <a:ext cx="7886700" cy="114003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41739"/>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33382" y="6141571"/>
            <a:ext cx="7881967" cy="42404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 y="6175087"/>
            <a:ext cx="475220" cy="365125"/>
          </a:xfrm>
          <a:prstGeom prst="rect">
            <a:avLst/>
          </a:prstGeom>
        </p:spPr>
        <p:txBody>
          <a:bodyPr vert="horz" lIns="91440" tIns="45720" rIns="91440" bIns="45720" rtlCol="0" anchor="ctr"/>
          <a:lstStyle>
            <a:lvl1pPr algn="r">
              <a:defRPr sz="1600" b="1">
                <a:solidFill>
                  <a:schemeClr val="bg1"/>
                </a:solidFill>
              </a:defRPr>
            </a:lvl1p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428363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lnSpc>
          <a:spcPct val="90000"/>
        </a:lnSpc>
        <a:spcBef>
          <a:spcPct val="0"/>
        </a:spcBef>
        <a:buNone/>
        <a:defRPr sz="2500" b="1" kern="1200">
          <a:solidFill>
            <a:srgbClr val="273A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13.jpg"/><Relationship Id="rId5" Type="http://schemas.openxmlformats.org/officeDocument/2006/relationships/image" Target="../media/image5.pn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5.pn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8.png"/><Relationship Id="rId4" Type="http://schemas.openxmlformats.org/officeDocument/2006/relationships/hyperlink" Target="https://www.fns.usda.gov/tn/feeding-infants-supporting-breastfeeding-mothers-child-care-site-cacfp-trainers-tool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notesSlide" Target="../notesSlides/notesSlide9.xml"/><Relationship Id="rId7" Type="http://schemas.openxmlformats.org/officeDocument/2006/relationships/hyperlink" Target="https://www.fns.usda.gov/tn/breastfed-babies-welcome-here" TargetMode="Externa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10.png"/><Relationship Id="rId9" Type="http://schemas.openxmlformats.org/officeDocument/2006/relationships/hyperlink" Target="https://www.fns.usda.gov/wic/women-infants-and-children-wi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EE1939C-1E5C-254B-A214-804BD5BD9978}"/>
              </a:ext>
            </a:extLst>
          </p:cNvPr>
          <p:cNvSpPr txBox="1">
            <a:spLocks noGrp="1"/>
          </p:cNvSpPr>
          <p:nvPr>
            <p:ph type="title" idx="4294967295"/>
          </p:nvPr>
        </p:nvSpPr>
        <p:spPr>
          <a:xfrm>
            <a:off x="341416" y="1267566"/>
            <a:ext cx="7772400" cy="8193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ctr" defTabSz="914400" rtl="0" eaLnBrk="1" latinLnBrk="0" hangingPunct="1">
              <a:lnSpc>
                <a:spcPct val="90000"/>
              </a:lnSpc>
              <a:spcBef>
                <a:spcPct val="0"/>
              </a:spcBef>
              <a:buNone/>
              <a:defRPr sz="6000" b="1" kern="1200">
                <a:solidFill>
                  <a:srgbClr val="273A8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273A80"/>
                </a:solidFill>
                <a:effectLst/>
                <a:uLnTx/>
                <a:uFillTx/>
                <a:latin typeface="+mj-lt"/>
                <a:ea typeface="+mj-ea"/>
                <a:cs typeface="+mj-cs"/>
              </a:rPr>
              <a:t>Feeding Infants in the CACFP</a:t>
            </a:r>
          </a:p>
        </p:txBody>
      </p:sp>
      <p:sp>
        <p:nvSpPr>
          <p:cNvPr id="6" name="Subtitle 2">
            <a:extLst>
              <a:ext uri="{FF2B5EF4-FFF2-40B4-BE49-F238E27FC236}">
                <a16:creationId xmlns:a16="http://schemas.microsoft.com/office/drawing/2014/main" id="{B15A54FE-7424-E045-9AEE-BDCB371ABFE1}"/>
              </a:ext>
            </a:extLst>
          </p:cNvPr>
          <p:cNvSpPr txBox="1">
            <a:spLocks/>
          </p:cNvSpPr>
          <p:nvPr/>
        </p:nvSpPr>
        <p:spPr>
          <a:xfrm>
            <a:off x="5626367" y="2666574"/>
            <a:ext cx="3349689" cy="22799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lumMod val="50000"/>
                    <a:lumOff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lumMod val="50000"/>
                    <a:lumOff val="50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lumMod val="50000"/>
                    <a:lumOff val="50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500" b="1" dirty="0">
                <a:solidFill>
                  <a:srgbClr val="273A80"/>
                </a:solidFill>
              </a:rPr>
              <a:t>Lesson 3</a:t>
            </a:r>
          </a:p>
          <a:p>
            <a:r>
              <a:rPr lang="en-US" sz="2500" b="1" dirty="0">
                <a:solidFill>
                  <a:srgbClr val="273A80"/>
                </a:solidFill>
              </a:rPr>
              <a:t>Creating a Breastfeeding-Friendly Environment in a Child Care Site</a:t>
            </a:r>
            <a:endParaRPr lang="en-US" sz="2500" dirty="0">
              <a:solidFill>
                <a:srgbClr val="273A80"/>
              </a:solidFill>
            </a:endParaRPr>
          </a:p>
        </p:txBody>
      </p:sp>
      <p:grpSp>
        <p:nvGrpSpPr>
          <p:cNvPr id="2" name="Group 1" descr="Photo of a woman breastfeeding a baby in a cushioned chair.">
            <a:extLst>
              <a:ext uri="{FF2B5EF4-FFF2-40B4-BE49-F238E27FC236}">
                <a16:creationId xmlns:a16="http://schemas.microsoft.com/office/drawing/2014/main" id="{5D12C253-9D54-49A5-AF0B-55E194E57A17}"/>
              </a:ext>
            </a:extLst>
          </p:cNvPr>
          <p:cNvGrpSpPr/>
          <p:nvPr/>
        </p:nvGrpSpPr>
        <p:grpSpPr>
          <a:xfrm>
            <a:off x="-236057" y="2313877"/>
            <a:ext cx="6010506" cy="4572000"/>
            <a:chOff x="-236057" y="2313877"/>
            <a:chExt cx="6010506" cy="4572000"/>
          </a:xfrm>
        </p:grpSpPr>
        <p:sp>
          <p:nvSpPr>
            <p:cNvPr id="3" name="Rectangle 2">
              <a:extLst>
                <a:ext uri="{FF2B5EF4-FFF2-40B4-BE49-F238E27FC236}">
                  <a16:creationId xmlns:a16="http://schemas.microsoft.com/office/drawing/2014/main" id="{67D800BD-F521-5D40-8A47-B51BE43D5D40}"/>
                </a:ext>
              </a:extLst>
            </p:cNvPr>
            <p:cNvSpPr/>
            <p:nvPr/>
          </p:nvSpPr>
          <p:spPr>
            <a:xfrm>
              <a:off x="-6865" y="2554487"/>
              <a:ext cx="5781314" cy="3886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quot; &quot;">
              <a:extLst>
                <a:ext uri="{FF2B5EF4-FFF2-40B4-BE49-F238E27FC236}">
                  <a16:creationId xmlns:a16="http://schemas.microsoft.com/office/drawing/2014/main" id="{8F2930DF-88B0-A243-914B-42730FD82F5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6057" y="2313877"/>
              <a:ext cx="5943600" cy="4572000"/>
            </a:xfrm>
            <a:prstGeom prst="rect">
              <a:avLst/>
            </a:prstGeom>
          </p:spPr>
        </p:pic>
      </p:grpSp>
    </p:spTree>
    <p:custDataLst>
      <p:tags r:id="rId1"/>
    </p:custDataLst>
    <p:extLst>
      <p:ext uri="{BB962C8B-B14F-4D97-AF65-F5344CB8AC3E}">
        <p14:creationId xmlns:p14="http://schemas.microsoft.com/office/powerpoint/2010/main" val="42514702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Thumbnail image of the message graphic: Breastfed Babies Welcome Here!">
            <a:extLst>
              <a:ext uri="{FF2B5EF4-FFF2-40B4-BE49-F238E27FC236}">
                <a16:creationId xmlns:a16="http://schemas.microsoft.com/office/drawing/2014/main" id="{9E57DF7F-DC4F-459A-AE12-3D6D4D5E999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55131" y="4872471"/>
            <a:ext cx="1558342" cy="1558342"/>
          </a:xfrm>
          <a:prstGeom prst="rect">
            <a:avLst/>
          </a:prstGeom>
        </p:spPr>
      </p:pic>
      <p:sp>
        <p:nvSpPr>
          <p:cNvPr id="2" name="Title 1"/>
          <p:cNvSpPr>
            <a:spLocks noGrp="1"/>
          </p:cNvSpPr>
          <p:nvPr>
            <p:ph type="title"/>
          </p:nvPr>
        </p:nvSpPr>
        <p:spPr>
          <a:xfrm>
            <a:off x="339892" y="784470"/>
            <a:ext cx="7886700" cy="1140039"/>
          </a:xfrm>
        </p:spPr>
        <p:txBody>
          <a:bodyPr/>
          <a:lstStyle/>
          <a:p>
            <a:r>
              <a:rPr lang="en-US" dirty="0"/>
              <a:t>Summary</a:t>
            </a:r>
          </a:p>
        </p:txBody>
      </p:sp>
      <p:sp>
        <p:nvSpPr>
          <p:cNvPr id="5" name="TextBox 4"/>
          <p:cNvSpPr txBox="1"/>
          <p:nvPr/>
        </p:nvSpPr>
        <p:spPr>
          <a:xfrm>
            <a:off x="259455" y="1550254"/>
            <a:ext cx="8549694" cy="2681183"/>
          </a:xfrm>
          <a:prstGeom prst="rect">
            <a:avLst/>
          </a:prstGeom>
          <a:noFill/>
        </p:spPr>
        <p:txBody>
          <a:bodyPr wrap="square" rtlCol="0">
            <a:spAutoFit/>
          </a:bodyPr>
          <a:lstStyle/>
          <a:p>
            <a:pPr marL="36576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Breastfeeding has many benefits for babies, mothers, and families.</a:t>
            </a:r>
          </a:p>
          <a:p>
            <a:pPr marL="36576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Support breastfeeding mothers:</a:t>
            </a:r>
          </a:p>
          <a:p>
            <a:pPr marL="937260" lvl="2" indent="-3429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Create a welcoming space to breastfeed.</a:t>
            </a:r>
          </a:p>
          <a:p>
            <a:pPr marL="937260" lvl="2" indent="-3429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Share </a:t>
            </a:r>
            <a:r>
              <a:rPr lang="en-US" sz="2000" b="1" dirty="0">
                <a:solidFill>
                  <a:srgbClr val="273A80"/>
                </a:solidFill>
                <a:latin typeface="Arial" panose="020B0604020202020204" pitchFamily="34" charset="0"/>
                <a:cs typeface="Arial" panose="020B0604020202020204" pitchFamily="34" charset="0"/>
              </a:rPr>
              <a:t>Breastfed Babies Welcome Here! </a:t>
            </a:r>
            <a:r>
              <a:rPr lang="en-US" sz="2000" dirty="0">
                <a:solidFill>
                  <a:schemeClr val="tx1">
                    <a:lumMod val="50000"/>
                    <a:lumOff val="50000"/>
                  </a:schemeClr>
                </a:solidFill>
                <a:latin typeface="Arial" panose="020B0604020202020204" pitchFamily="34" charset="0"/>
                <a:cs typeface="Arial" panose="020B0604020202020204" pitchFamily="34" charset="0"/>
              </a:rPr>
              <a:t>kit</a:t>
            </a:r>
          </a:p>
          <a:p>
            <a:pPr marL="937260" lvl="2" indent="-3429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Share</a:t>
            </a:r>
            <a:r>
              <a:rPr lang="en-US" sz="2000" dirty="0">
                <a:solidFill>
                  <a:srgbClr val="7F7F7F"/>
                </a:solidFill>
                <a:latin typeface="Arial" panose="020B0604020202020204" pitchFamily="34" charset="0"/>
                <a:cs typeface="Arial" panose="020B0604020202020204" pitchFamily="34" charset="0"/>
              </a:rPr>
              <a:t> </a:t>
            </a:r>
            <a:r>
              <a:rPr lang="en-US" sz="2000" b="1" dirty="0">
                <a:solidFill>
                  <a:srgbClr val="273A80"/>
                </a:solidFill>
                <a:latin typeface="Arial" panose="020B0604020202020204" pitchFamily="34" charset="0"/>
                <a:cs typeface="Arial" panose="020B0604020202020204" pitchFamily="34" charset="0"/>
              </a:rPr>
              <a:t>Special Supplemental Nutrition Program for Women, Infants, and Children (WIC) </a:t>
            </a:r>
            <a:r>
              <a:rPr lang="en-US" sz="2000" dirty="0">
                <a:solidFill>
                  <a:schemeClr val="tx1">
                    <a:lumMod val="50000"/>
                    <a:lumOff val="50000"/>
                  </a:schemeClr>
                </a:solidFill>
                <a:latin typeface="Arial" panose="020B0604020202020204" pitchFamily="34" charset="0"/>
                <a:cs typeface="Arial" panose="020B0604020202020204" pitchFamily="34" charset="0"/>
              </a:rPr>
              <a:t>resources</a:t>
            </a:r>
          </a:p>
        </p:txBody>
      </p:sp>
      <p:grpSp>
        <p:nvGrpSpPr>
          <p:cNvPr id="3" name="Group 2" descr="Thumbnail image of the &quot;Breastfed Babies Welcome Here! Ask us how we can support you&quot; poster.">
            <a:extLst>
              <a:ext uri="{FF2B5EF4-FFF2-40B4-BE49-F238E27FC236}">
                <a16:creationId xmlns:a16="http://schemas.microsoft.com/office/drawing/2014/main" id="{ED4D2E51-A15E-41C4-BC2F-D2DB26FA94CB}"/>
              </a:ext>
            </a:extLst>
          </p:cNvPr>
          <p:cNvGrpSpPr/>
          <p:nvPr/>
        </p:nvGrpSpPr>
        <p:grpSpPr>
          <a:xfrm>
            <a:off x="5333166" y="4321266"/>
            <a:ext cx="1577297" cy="2454510"/>
            <a:chOff x="5333166" y="4321266"/>
            <a:chExt cx="1577297" cy="2454510"/>
          </a:xfrm>
        </p:grpSpPr>
        <p:pic>
          <p:nvPicPr>
            <p:cNvPr id="11" name="Picture 2" descr="&quot; &quot;"/>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333166" y="4321266"/>
              <a:ext cx="1577297" cy="24545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a:extLst>
                <a:ext uri="{C183D7F6-B498-43B3-948B-1728B52AA6E4}">
                  <adec:decorative xmlns:adec="http://schemas.microsoft.com/office/drawing/2017/decorative" xmlns="" val="1"/>
                </a:ext>
              </a:extLst>
            </p:cNvPr>
            <p:cNvSpPr/>
            <p:nvPr/>
          </p:nvSpPr>
          <p:spPr>
            <a:xfrm>
              <a:off x="5333166" y="4321266"/>
              <a:ext cx="1576328" cy="245451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10</a:t>
            </a:fld>
            <a:endParaRPr lang="en-US" dirty="0"/>
          </a:p>
        </p:txBody>
      </p:sp>
      <p:pic>
        <p:nvPicPr>
          <p:cNvPr id="7" name="Picture 6" descr="Thumbnail image of the &quot;Breastfed Babies Welcome Here! A Mother's Guide&quot;.">
            <a:extLst>
              <a:ext uri="{FF2B5EF4-FFF2-40B4-BE49-F238E27FC236}">
                <a16:creationId xmlns:a16="http://schemas.microsoft.com/office/drawing/2014/main" id="{1473AB58-82CC-462F-9792-7E7E23F08B0A}"/>
              </a:ext>
            </a:extLst>
          </p:cNvPr>
          <p:cNvPicPr>
            <a:picLocks noChangeAspect="1"/>
          </p:cNvPicPr>
          <p:nvPr/>
        </p:nvPicPr>
        <p:blipFill>
          <a:blip r:embed="rId6"/>
          <a:stretch>
            <a:fillRect/>
          </a:stretch>
        </p:blipFill>
        <p:spPr>
          <a:xfrm>
            <a:off x="1844755" y="4343272"/>
            <a:ext cx="1879662" cy="2432504"/>
          </a:xfrm>
          <a:prstGeom prst="rect">
            <a:avLst/>
          </a:prstGeom>
        </p:spPr>
      </p:pic>
      <p:sp>
        <p:nvSpPr>
          <p:cNvPr id="12" name="Rectangle 11" descr="&quot; &quot;">
            <a:extLst>
              <a:ext uri="{FF2B5EF4-FFF2-40B4-BE49-F238E27FC236}">
                <a16:creationId xmlns:a16="http://schemas.microsoft.com/office/drawing/2014/main" id="{CAB1F312-E751-45AF-9DA1-49B3F7691C15}"/>
              </a:ext>
              <a:ext uri="{C183D7F6-B498-43B3-948B-1728B52AA6E4}">
                <adec:decorative xmlns:adec="http://schemas.microsoft.com/office/drawing/2017/decorative" xmlns="" val="1"/>
              </a:ext>
            </a:extLst>
          </p:cNvPr>
          <p:cNvSpPr/>
          <p:nvPr/>
        </p:nvSpPr>
        <p:spPr>
          <a:xfrm>
            <a:off x="1842296" y="4343272"/>
            <a:ext cx="1879661" cy="24325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51192" y="2218390"/>
            <a:ext cx="8305800" cy="2862322"/>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All of the following statements about the benefits of breastfeeding are true, </a:t>
            </a:r>
            <a:r>
              <a:rPr lang="en-US" sz="2000" u="sng" dirty="0">
                <a:solidFill>
                  <a:schemeClr val="tx1">
                    <a:lumMod val="50000"/>
                    <a:lumOff val="50000"/>
                  </a:schemeClr>
                </a:solidFill>
              </a:rPr>
              <a:t>except</a:t>
            </a:r>
            <a:r>
              <a:rPr lang="en-US" sz="2000" dirty="0">
                <a:solidFill>
                  <a:schemeClr val="tx1">
                    <a:lumMod val="50000"/>
                    <a:lumOff val="50000"/>
                  </a:schemeClr>
                </a:solidFill>
              </a:rPr>
              <a:t> which one?</a:t>
            </a:r>
            <a:br>
              <a:rPr lang="en-US" sz="2000" dirty="0">
                <a:solidFill>
                  <a:schemeClr val="tx1">
                    <a:lumMod val="50000"/>
                    <a:lumOff val="50000"/>
                  </a:schemeClr>
                </a:solidFill>
              </a:rPr>
            </a:br>
            <a:endParaRPr lang="en-US" sz="2000" dirty="0">
              <a:solidFill>
                <a:schemeClr val="tx1">
                  <a:lumMod val="50000"/>
                  <a:lumOff val="50000"/>
                </a:schemeClr>
              </a:solidFill>
            </a:endParaRPr>
          </a:p>
          <a:p>
            <a:pPr marL="457200" indent="-457200">
              <a:buFont typeface="+mj-lt"/>
              <a:buAutoNum type="alphaUcPeriod"/>
            </a:pPr>
            <a:r>
              <a:rPr lang="en-US" sz="2000" dirty="0">
                <a:solidFill>
                  <a:schemeClr val="tx1">
                    <a:lumMod val="50000"/>
                    <a:lumOff val="50000"/>
                  </a:schemeClr>
                </a:solidFill>
              </a:rPr>
              <a:t>Breastmilk helps a baby’s immune system fight infections, like ear infections.</a:t>
            </a:r>
          </a:p>
          <a:p>
            <a:pPr marL="457200" indent="-457200">
              <a:buFont typeface="+mj-lt"/>
              <a:buAutoNum type="alphaUcPeriod"/>
            </a:pPr>
            <a:r>
              <a:rPr lang="en-US" sz="2000" dirty="0">
                <a:solidFill>
                  <a:schemeClr val="tx1">
                    <a:lumMod val="50000"/>
                    <a:lumOff val="50000"/>
                  </a:schemeClr>
                </a:solidFill>
              </a:rPr>
              <a:t>Mothers that breastfeed may have a lower risk of Type 2 diabetes.</a:t>
            </a:r>
          </a:p>
          <a:p>
            <a:pPr marL="457200" indent="-457200">
              <a:buFont typeface="+mj-lt"/>
              <a:buAutoNum type="alphaUcPeriod"/>
            </a:pPr>
            <a:r>
              <a:rPr lang="en-US" sz="2000" dirty="0">
                <a:solidFill>
                  <a:schemeClr val="tx1">
                    <a:lumMod val="50000"/>
                    <a:lumOff val="50000"/>
                  </a:schemeClr>
                </a:solidFill>
              </a:rPr>
              <a:t>Families cannot help with feeding a breastfed baby.</a:t>
            </a:r>
          </a:p>
          <a:p>
            <a:pPr marL="457200" indent="-457200">
              <a:buFont typeface="+mj-lt"/>
              <a:buAutoNum type="alphaUcPeriod"/>
            </a:pPr>
            <a:r>
              <a:rPr lang="en-US" sz="2000" dirty="0">
                <a:solidFill>
                  <a:schemeClr val="tx1">
                    <a:lumMod val="50000"/>
                    <a:lumOff val="50000"/>
                  </a:schemeClr>
                </a:solidFill>
              </a:rPr>
              <a:t>Babies taste different flavors in breastmilk, which may help babies accept new flavors later when they start eating solid foods.</a:t>
            </a:r>
          </a:p>
        </p:txBody>
      </p:sp>
      <p:sp>
        <p:nvSpPr>
          <p:cNvPr id="12" name="TextBox 11">
            <a:extLst>
              <a:ext uri="{FF2B5EF4-FFF2-40B4-BE49-F238E27FC236}">
                <a16:creationId xmlns:a16="http://schemas.microsoft.com/office/drawing/2014/main" id="{42FB3E43-5F7B-45FF-961D-441553D7D161}"/>
              </a:ext>
            </a:extLst>
          </p:cNvPr>
          <p:cNvSpPr txBox="1"/>
          <p:nvPr/>
        </p:nvSpPr>
        <p:spPr>
          <a:xfrm>
            <a:off x="451192" y="2222790"/>
            <a:ext cx="8305800" cy="2862322"/>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All of the following statements about the benefits of breastfeeding are true, </a:t>
            </a:r>
            <a:r>
              <a:rPr lang="en-US" sz="2000" u="sng" dirty="0">
                <a:solidFill>
                  <a:schemeClr val="tx1">
                    <a:lumMod val="50000"/>
                    <a:lumOff val="50000"/>
                  </a:schemeClr>
                </a:solidFill>
              </a:rPr>
              <a:t>except</a:t>
            </a:r>
            <a:r>
              <a:rPr lang="en-US" sz="2000" dirty="0">
                <a:solidFill>
                  <a:schemeClr val="tx1">
                    <a:lumMod val="50000"/>
                    <a:lumOff val="50000"/>
                  </a:schemeClr>
                </a:solidFill>
              </a:rPr>
              <a:t> which one?</a:t>
            </a:r>
            <a:br>
              <a:rPr lang="en-US" sz="2000" dirty="0">
                <a:solidFill>
                  <a:schemeClr val="tx1">
                    <a:lumMod val="50000"/>
                    <a:lumOff val="50000"/>
                  </a:schemeClr>
                </a:solidFill>
              </a:rPr>
            </a:br>
            <a:endParaRPr lang="en-US" sz="2000" dirty="0">
              <a:solidFill>
                <a:schemeClr val="tx1">
                  <a:lumMod val="50000"/>
                  <a:lumOff val="50000"/>
                </a:schemeClr>
              </a:solidFill>
            </a:endParaRPr>
          </a:p>
          <a:p>
            <a:pPr marL="457200" indent="-457200">
              <a:buFont typeface="+mj-lt"/>
              <a:buAutoNum type="alphaUcPeriod"/>
            </a:pPr>
            <a:r>
              <a:rPr lang="en-US" sz="2000" dirty="0">
                <a:solidFill>
                  <a:schemeClr val="tx1">
                    <a:lumMod val="50000"/>
                    <a:lumOff val="50000"/>
                  </a:schemeClr>
                </a:solidFill>
              </a:rPr>
              <a:t>Breastmilk helps a baby’s immune system fight infections, like ear infections.</a:t>
            </a:r>
          </a:p>
          <a:p>
            <a:pPr marL="457200" indent="-457200">
              <a:buFont typeface="+mj-lt"/>
              <a:buAutoNum type="alphaUcPeriod"/>
            </a:pPr>
            <a:r>
              <a:rPr lang="en-US" sz="2000" dirty="0">
                <a:solidFill>
                  <a:schemeClr val="tx1">
                    <a:lumMod val="50000"/>
                    <a:lumOff val="50000"/>
                  </a:schemeClr>
                </a:solidFill>
              </a:rPr>
              <a:t>Mothers that breastfeed may have a lower risk of Type 2 diabetes.</a:t>
            </a:r>
          </a:p>
          <a:p>
            <a:pPr marL="457200" indent="-457200">
              <a:buFont typeface="+mj-lt"/>
              <a:buAutoNum type="alphaUcPeriod"/>
            </a:pPr>
            <a:r>
              <a:rPr lang="en-US" sz="2000" b="1" dirty="0">
                <a:solidFill>
                  <a:srgbClr val="273A80"/>
                </a:solidFill>
              </a:rPr>
              <a:t>Families cannot help with feeding a breastfed baby.</a:t>
            </a:r>
          </a:p>
          <a:p>
            <a:pPr marL="457200" indent="-457200">
              <a:buFont typeface="+mj-lt"/>
              <a:buAutoNum type="alphaUcPeriod"/>
            </a:pPr>
            <a:r>
              <a:rPr lang="en-US" sz="2000" dirty="0">
                <a:solidFill>
                  <a:schemeClr val="tx1">
                    <a:lumMod val="50000"/>
                    <a:lumOff val="50000"/>
                  </a:schemeClr>
                </a:solidFill>
              </a:rPr>
              <a:t>Babies taste different flavors in breastmilk, which may help babies accept new flavors later when they start eating solid foods.</a:t>
            </a:r>
          </a:p>
        </p:txBody>
      </p:sp>
      <p:sp>
        <p:nvSpPr>
          <p:cNvPr id="2" name="Title 1"/>
          <p:cNvSpPr>
            <a:spLocks noGrp="1"/>
          </p:cNvSpPr>
          <p:nvPr>
            <p:ph type="title"/>
          </p:nvPr>
        </p:nvSpPr>
        <p:spPr>
          <a:xfrm>
            <a:off x="339892" y="901700"/>
            <a:ext cx="7886700" cy="1140039"/>
          </a:xfrm>
        </p:spPr>
        <p:txBody>
          <a:bodyPr/>
          <a:lstStyle/>
          <a:p>
            <a:r>
              <a:rPr lang="en-US" dirty="0"/>
              <a:t>Post-Test</a:t>
            </a:r>
          </a:p>
        </p:txBody>
      </p:sp>
      <p:grpSp>
        <p:nvGrpSpPr>
          <p:cNvPr id="14" name="Group 13" descr="One">
            <a:extLst>
              <a:ext uri="{FF2B5EF4-FFF2-40B4-BE49-F238E27FC236}">
                <a16:creationId xmlns:a16="http://schemas.microsoft.com/office/drawing/2014/main" id="{52B371B8-CDA0-7546-8529-1DECCB43B30B}"/>
              </a:ext>
            </a:extLst>
          </p:cNvPr>
          <p:cNvGrpSpPr/>
          <p:nvPr/>
        </p:nvGrpSpPr>
        <p:grpSpPr>
          <a:xfrm>
            <a:off x="453515" y="1829137"/>
            <a:ext cx="391651" cy="372863"/>
            <a:chOff x="1318544" y="2255037"/>
            <a:chExt cx="391651" cy="372863"/>
          </a:xfrm>
        </p:grpSpPr>
        <p:sp>
          <p:nvSpPr>
            <p:cNvPr id="15" name="TextBox 14">
              <a:extLst>
                <a:ext uri="{FF2B5EF4-FFF2-40B4-BE49-F238E27FC236}">
                  <a16:creationId xmlns:a16="http://schemas.microsoft.com/office/drawing/2014/main" id="{7180AA48-0307-0847-8D14-AE8DB9C657BF}"/>
                </a:ext>
              </a:extLst>
            </p:cNvPr>
            <p:cNvSpPr txBox="1"/>
            <p:nvPr/>
          </p:nvSpPr>
          <p:spPr>
            <a:xfrm>
              <a:off x="1325803" y="225856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1</a:t>
              </a:r>
            </a:p>
          </p:txBody>
        </p:sp>
        <p:sp>
          <p:nvSpPr>
            <p:cNvPr id="16" name="Rectangle 15">
              <a:extLst>
                <a:ext uri="{FF2B5EF4-FFF2-40B4-BE49-F238E27FC236}">
                  <a16:creationId xmlns:a16="http://schemas.microsoft.com/office/drawing/2014/main" id="{F36338AC-FB48-364B-BA9B-9A5F6266A408}"/>
                </a:ext>
              </a:extLst>
            </p:cNvPr>
            <p:cNvSpPr/>
            <p:nvPr/>
          </p:nvSpPr>
          <p:spPr>
            <a:xfrm>
              <a:off x="1318544" y="2255037"/>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11</a:t>
            </a:fld>
            <a:endParaRPr lang="en-US" dirty="0"/>
          </a:p>
        </p:txBody>
      </p:sp>
    </p:spTree>
    <p:extLst>
      <p:ext uri="{BB962C8B-B14F-4D97-AF65-F5344CB8AC3E}">
        <p14:creationId xmlns:p14="http://schemas.microsoft.com/office/powerpoint/2010/main" val="1439164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449893" y="2217301"/>
            <a:ext cx="8382000" cy="3477875"/>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A child care provider can support breastfeeding mothers by doing all of the following, </a:t>
            </a:r>
            <a:r>
              <a:rPr lang="en-US" sz="2000" u="sng" dirty="0">
                <a:solidFill>
                  <a:schemeClr val="tx1">
                    <a:lumMod val="50000"/>
                    <a:lumOff val="50000"/>
                  </a:schemeClr>
                </a:solidFill>
              </a:rPr>
              <a:t>except</a:t>
            </a:r>
            <a:r>
              <a:rPr lang="en-US" sz="2000" dirty="0">
                <a:solidFill>
                  <a:schemeClr val="tx1">
                    <a:lumMod val="50000"/>
                    <a:lumOff val="50000"/>
                  </a:schemeClr>
                </a:solidFill>
              </a:rPr>
              <a:t> which one?</a:t>
            </a:r>
          </a:p>
          <a:p>
            <a:pPr lvl="0"/>
            <a:endParaRPr lang="en-US" sz="2000" dirty="0">
              <a:solidFill>
                <a:schemeClr val="tx1">
                  <a:lumMod val="50000"/>
                  <a:lumOff val="50000"/>
                </a:schemeClr>
              </a:solidFill>
            </a:endParaRPr>
          </a:p>
          <a:p>
            <a:pPr marL="457200" lvl="0" indent="-457200">
              <a:buFont typeface="+mj-lt"/>
              <a:buAutoNum type="alphaUcPeriod"/>
            </a:pPr>
            <a:r>
              <a:rPr lang="en-US" sz="2000" dirty="0">
                <a:solidFill>
                  <a:schemeClr val="tx1">
                    <a:lumMod val="50000"/>
                    <a:lumOff val="50000"/>
                  </a:schemeClr>
                </a:solidFill>
              </a:rPr>
              <a:t>Let a mother breastfeed in the bathroom.</a:t>
            </a:r>
          </a:p>
          <a:p>
            <a:pPr marL="457200" lvl="0" indent="-457200">
              <a:buFont typeface="+mj-lt"/>
              <a:buAutoNum type="alphaUcPeriod"/>
            </a:pPr>
            <a:r>
              <a:rPr lang="en-US" sz="2000" dirty="0">
                <a:solidFill>
                  <a:schemeClr val="tx1">
                    <a:lumMod val="50000"/>
                    <a:lumOff val="50000"/>
                  </a:schemeClr>
                </a:solidFill>
              </a:rPr>
              <a:t>Share information about the Special Supplemental Nutrition Program for Women, Infants, and Children (WIC).</a:t>
            </a:r>
          </a:p>
          <a:p>
            <a:pPr marL="457200" lvl="0" indent="-457200">
              <a:buFont typeface="+mj-lt"/>
              <a:buAutoNum type="alphaUcPeriod"/>
            </a:pPr>
            <a:r>
              <a:rPr lang="en-US" sz="2000" dirty="0">
                <a:solidFill>
                  <a:schemeClr val="tx1">
                    <a:lumMod val="50000"/>
                    <a:lumOff val="50000"/>
                  </a:schemeClr>
                </a:solidFill>
              </a:rPr>
              <a:t>Display the </a:t>
            </a:r>
            <a:r>
              <a:rPr lang="en-US" sz="2000" i="1" dirty="0">
                <a:solidFill>
                  <a:schemeClr val="tx1">
                    <a:lumMod val="50000"/>
                    <a:lumOff val="50000"/>
                  </a:schemeClr>
                </a:solidFill>
              </a:rPr>
              <a:t>Breastfed Babies Welcome Here! </a:t>
            </a:r>
            <a:r>
              <a:rPr lang="en-US" sz="2000" dirty="0">
                <a:solidFill>
                  <a:schemeClr val="tx1">
                    <a:lumMod val="50000"/>
                    <a:lumOff val="50000"/>
                  </a:schemeClr>
                </a:solidFill>
              </a:rPr>
              <a:t>poster and message graphic at the child care site.</a:t>
            </a:r>
          </a:p>
          <a:p>
            <a:pPr marL="457200" lvl="0" indent="-457200">
              <a:buFont typeface="+mj-lt"/>
              <a:buAutoNum type="alphaUcPeriod"/>
            </a:pPr>
            <a:r>
              <a:rPr lang="en-US" sz="2000" dirty="0">
                <a:solidFill>
                  <a:schemeClr val="tx1">
                    <a:lumMod val="50000"/>
                    <a:lumOff val="50000"/>
                  </a:schemeClr>
                </a:solidFill>
              </a:rPr>
              <a:t>Encourage mothers to continue breastfeeding even when they go back to work or school.</a:t>
            </a:r>
          </a:p>
          <a:p>
            <a:pPr marL="457200" lvl="0" indent="-457200">
              <a:buFont typeface="+mj-lt"/>
              <a:buAutoNum type="alphaUcPeriod"/>
            </a:pPr>
            <a:endParaRPr lang="en-US" sz="2000" dirty="0">
              <a:solidFill>
                <a:srgbClr val="7F7F7F"/>
              </a:solidFill>
            </a:endParaRPr>
          </a:p>
        </p:txBody>
      </p:sp>
      <p:sp>
        <p:nvSpPr>
          <p:cNvPr id="9" name="TextBox 8">
            <a:extLst>
              <a:ext uri="{FF2B5EF4-FFF2-40B4-BE49-F238E27FC236}">
                <a16:creationId xmlns:a16="http://schemas.microsoft.com/office/drawing/2014/main" id="{E1576146-83FD-4C01-9675-2C805F3E8CF4}"/>
              </a:ext>
            </a:extLst>
          </p:cNvPr>
          <p:cNvSpPr txBox="1"/>
          <p:nvPr/>
        </p:nvSpPr>
        <p:spPr>
          <a:xfrm>
            <a:off x="446425" y="2211087"/>
            <a:ext cx="8382000" cy="3170099"/>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A child care provider can support breastfeeding mothers by doing all of the following, </a:t>
            </a:r>
            <a:r>
              <a:rPr lang="en-US" sz="2000" u="sng" dirty="0">
                <a:solidFill>
                  <a:schemeClr val="tx1">
                    <a:lumMod val="50000"/>
                    <a:lumOff val="50000"/>
                  </a:schemeClr>
                </a:solidFill>
              </a:rPr>
              <a:t>except</a:t>
            </a:r>
            <a:r>
              <a:rPr lang="en-US" sz="2000" dirty="0">
                <a:solidFill>
                  <a:schemeClr val="tx1">
                    <a:lumMod val="50000"/>
                    <a:lumOff val="50000"/>
                  </a:schemeClr>
                </a:solidFill>
              </a:rPr>
              <a:t> which one?</a:t>
            </a:r>
          </a:p>
          <a:p>
            <a:pPr lvl="0"/>
            <a:endParaRPr lang="en-US" sz="2000" dirty="0">
              <a:solidFill>
                <a:srgbClr val="7F7F7F"/>
              </a:solidFill>
            </a:endParaRPr>
          </a:p>
          <a:p>
            <a:pPr marL="457200" lvl="0" indent="-457200">
              <a:buFont typeface="+mj-lt"/>
              <a:buAutoNum type="alphaUcPeriod"/>
            </a:pPr>
            <a:r>
              <a:rPr lang="en-US" sz="2000" b="1" dirty="0">
                <a:solidFill>
                  <a:srgbClr val="273A80"/>
                </a:solidFill>
              </a:rPr>
              <a:t>Let a mother breastfeed in the bathroom.</a:t>
            </a:r>
          </a:p>
          <a:p>
            <a:pPr marL="457200" lvl="0" indent="-457200">
              <a:buFont typeface="+mj-lt"/>
              <a:buAutoNum type="alphaUcPeriod"/>
            </a:pPr>
            <a:r>
              <a:rPr lang="en-US" sz="2000" dirty="0">
                <a:solidFill>
                  <a:srgbClr val="7F7F7F"/>
                </a:solidFill>
              </a:rPr>
              <a:t>Share information about the Special Supplemental Nutrition Program for Women, Infants, and Children (WIC).</a:t>
            </a:r>
          </a:p>
          <a:p>
            <a:pPr marL="457200" lvl="0" indent="-457200">
              <a:buFont typeface="+mj-lt"/>
              <a:buAutoNum type="alphaUcPeriod"/>
            </a:pPr>
            <a:r>
              <a:rPr lang="en-US" sz="2000" dirty="0">
                <a:solidFill>
                  <a:srgbClr val="7F7F7F"/>
                </a:solidFill>
              </a:rPr>
              <a:t>Display the </a:t>
            </a:r>
            <a:r>
              <a:rPr lang="en-US" sz="2000" i="1" dirty="0">
                <a:solidFill>
                  <a:srgbClr val="7F7F7F"/>
                </a:solidFill>
              </a:rPr>
              <a:t>Breastfed Babies Welcome Here! </a:t>
            </a:r>
            <a:r>
              <a:rPr lang="en-US" sz="2000" dirty="0">
                <a:solidFill>
                  <a:srgbClr val="7F7F7F"/>
                </a:solidFill>
              </a:rPr>
              <a:t>poster and message graphic at the child care site.</a:t>
            </a:r>
          </a:p>
          <a:p>
            <a:pPr marL="457200" lvl="0" indent="-457200">
              <a:buFont typeface="+mj-lt"/>
              <a:buAutoNum type="alphaUcPeriod"/>
            </a:pPr>
            <a:r>
              <a:rPr lang="en-US" sz="2000" dirty="0">
                <a:solidFill>
                  <a:srgbClr val="7F7F7F"/>
                </a:solidFill>
              </a:rPr>
              <a:t>Encourage mothers to continue breastfeeding even when they go back to work or school.</a:t>
            </a:r>
          </a:p>
        </p:txBody>
      </p:sp>
      <p:sp>
        <p:nvSpPr>
          <p:cNvPr id="2" name="Title 1"/>
          <p:cNvSpPr>
            <a:spLocks noGrp="1"/>
          </p:cNvSpPr>
          <p:nvPr>
            <p:ph type="title"/>
          </p:nvPr>
        </p:nvSpPr>
        <p:spPr>
          <a:xfrm>
            <a:off x="339892" y="901700"/>
            <a:ext cx="7886700" cy="1140039"/>
          </a:xfrm>
        </p:spPr>
        <p:txBody>
          <a:bodyPr/>
          <a:lstStyle/>
          <a:p>
            <a:r>
              <a:rPr lang="en-US" dirty="0"/>
              <a:t>Post-Test</a:t>
            </a:r>
          </a:p>
        </p:txBody>
      </p:sp>
      <p:grpSp>
        <p:nvGrpSpPr>
          <p:cNvPr id="17" name="Group 16" descr="Two">
            <a:extLst>
              <a:ext uri="{FF2B5EF4-FFF2-40B4-BE49-F238E27FC236}">
                <a16:creationId xmlns:a16="http://schemas.microsoft.com/office/drawing/2014/main" id="{C1A66349-9BB5-944B-A1F9-473432ADE9C5}"/>
              </a:ext>
            </a:extLst>
          </p:cNvPr>
          <p:cNvGrpSpPr/>
          <p:nvPr/>
        </p:nvGrpSpPr>
        <p:grpSpPr>
          <a:xfrm>
            <a:off x="461062" y="1830923"/>
            <a:ext cx="402603" cy="369332"/>
            <a:chOff x="667512" y="2441448"/>
            <a:chExt cx="402603" cy="369332"/>
          </a:xfrm>
        </p:grpSpPr>
        <p:sp>
          <p:nvSpPr>
            <p:cNvPr id="18" name="TextBox 17">
              <a:extLst>
                <a:ext uri="{FF2B5EF4-FFF2-40B4-BE49-F238E27FC236}">
                  <a16:creationId xmlns:a16="http://schemas.microsoft.com/office/drawing/2014/main" id="{4FBABBC0-F013-6F4D-B0D9-AEE922196AC9}"/>
                </a:ext>
              </a:extLst>
            </p:cNvPr>
            <p:cNvSpPr txBox="1"/>
            <p:nvPr/>
          </p:nvSpPr>
          <p:spPr>
            <a:xfrm>
              <a:off x="685723" y="2441448"/>
              <a:ext cx="384392" cy="369332"/>
            </a:xfrm>
            <a:prstGeom prst="rect">
              <a:avLst/>
            </a:prstGeom>
            <a:no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12</a:t>
            </a:fld>
            <a:endParaRPr lang="en-US" dirty="0"/>
          </a:p>
        </p:txBody>
      </p:sp>
    </p:spTree>
    <p:extLst>
      <p:ext uri="{BB962C8B-B14F-4D97-AF65-F5344CB8AC3E}">
        <p14:creationId xmlns:p14="http://schemas.microsoft.com/office/powerpoint/2010/main" val="1390998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D818184D-959C-49AE-8DCA-6863B59B0C21}"/>
              </a:ext>
            </a:extLst>
          </p:cNvPr>
          <p:cNvSpPr>
            <a:spLocks noGrp="1"/>
          </p:cNvSpPr>
          <p:nvPr>
            <p:ph type="title"/>
          </p:nvPr>
        </p:nvSpPr>
        <p:spPr>
          <a:xfrm>
            <a:off x="2592199" y="2826614"/>
            <a:ext cx="3175840" cy="640037"/>
          </a:xfrm>
        </p:spPr>
        <p:txBody>
          <a:bodyPr/>
          <a:lstStyle/>
          <a:p>
            <a:r>
              <a:rPr lang="en-US" dirty="0"/>
              <a:t>Presentation End</a:t>
            </a:r>
          </a:p>
        </p:txBody>
      </p:sp>
      <p:sp>
        <p:nvSpPr>
          <p:cNvPr id="5" name="Rectangle 4" descr="&quot; &quot;">
            <a:extLst>
              <a:ext uri="{FF2B5EF4-FFF2-40B4-BE49-F238E27FC236}">
                <a16:creationId xmlns:a16="http://schemas.microsoft.com/office/drawing/2014/main" id="{11E311AB-AE1A-A244-BC89-045F7D38DBAA}"/>
              </a:ext>
            </a:extLst>
          </p:cNvPr>
          <p:cNvSpPr/>
          <p:nvPr/>
        </p:nvSpPr>
        <p:spPr>
          <a:xfrm>
            <a:off x="0" y="0"/>
            <a:ext cx="9144000" cy="6858000"/>
          </a:xfrm>
          <a:prstGeom prst="rect">
            <a:avLst/>
          </a:prstGeom>
          <a:solidFill>
            <a:srgbClr val="273A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descr="&quot; &quot;">
            <a:extLst>
              <a:ext uri="{FF2B5EF4-FFF2-40B4-BE49-F238E27FC236}">
                <a16:creationId xmlns:a16="http://schemas.microsoft.com/office/drawing/2014/main" id="{D7E453A7-2DD3-E24E-8A42-BD9C962D43FD}"/>
              </a:ext>
            </a:extLst>
          </p:cNvPr>
          <p:cNvSpPr/>
          <p:nvPr/>
        </p:nvSpPr>
        <p:spPr>
          <a:xfrm>
            <a:off x="0" y="976885"/>
            <a:ext cx="9144000" cy="1519621"/>
          </a:xfrm>
          <a:prstGeom prst="rect">
            <a:avLst/>
          </a:prstGeom>
          <a:solidFill>
            <a:srgbClr val="CB4B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BEBD455A-611D-E24D-922A-705CE99918A5}"/>
              </a:ext>
            </a:extLst>
          </p:cNvPr>
          <p:cNvSpPr txBox="1">
            <a:spLocks/>
          </p:cNvSpPr>
          <p:nvPr/>
        </p:nvSpPr>
        <p:spPr>
          <a:xfrm>
            <a:off x="4650525" y="1161312"/>
            <a:ext cx="4222631" cy="1292662"/>
          </a:xfrm>
          <a:prstGeom prst="rect">
            <a:avLst/>
          </a:prstGeom>
          <a:no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n-lt"/>
                <a:ea typeface="+mn-ea"/>
                <a:cs typeface="+mn-cs"/>
              </a:rPr>
              <a:t>To learn more about the CACFP </a:t>
            </a:r>
            <a:br>
              <a:rPr kumimoji="0" lang="en-US" sz="1800" b="1" i="0" u="none" strike="noStrike" kern="1200" cap="none" spc="0" normalizeH="0" baseline="0" noProof="0" dirty="0">
                <a:ln>
                  <a:noFill/>
                </a:ln>
                <a:solidFill>
                  <a:schemeClr val="bg1"/>
                </a:solidFill>
                <a:effectLst/>
                <a:uLnTx/>
                <a:uFillTx/>
                <a:latin typeface="+mn-lt"/>
                <a:ea typeface="+mn-ea"/>
                <a:cs typeface="+mn-cs"/>
              </a:rPr>
            </a:br>
            <a:r>
              <a:rPr kumimoji="0" lang="en-US" sz="1800" b="1" i="0" u="none" strike="noStrike" kern="1200" cap="none" spc="0" normalizeH="0" baseline="0" noProof="0" dirty="0">
                <a:ln>
                  <a:noFill/>
                </a:ln>
                <a:solidFill>
                  <a:schemeClr val="bg1"/>
                </a:solidFill>
                <a:effectLst/>
                <a:uLnTx/>
                <a:uFillTx/>
                <a:latin typeface="+mn-lt"/>
                <a:ea typeface="+mn-ea"/>
                <a:cs typeface="+mn-cs"/>
              </a:rPr>
              <a:t>or access materials, visit:</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n-lt"/>
                <a:ea typeface="+mn-ea"/>
                <a:cs typeface="+mn-cs"/>
              </a:rPr>
              <a:t> </a:t>
            </a:r>
            <a:endParaRPr kumimoji="0" lang="en-US"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mn-lt"/>
                <a:ea typeface="+mn-ea"/>
                <a:cs typeface="+mn-cs"/>
              </a:rPr>
              <a:t>https://teamnutrition.usda.gov</a:t>
            </a:r>
          </a:p>
        </p:txBody>
      </p:sp>
      <p:sp>
        <p:nvSpPr>
          <p:cNvPr id="6" name="TextBox 5">
            <a:extLst>
              <a:ext uri="{FF2B5EF4-FFF2-40B4-BE49-F238E27FC236}">
                <a16:creationId xmlns:a16="http://schemas.microsoft.com/office/drawing/2014/main" id="{0833A9F6-62B2-1B4F-97B8-1EB3C6731C7E}"/>
              </a:ext>
            </a:extLst>
          </p:cNvPr>
          <p:cNvSpPr txBox="1"/>
          <p:nvPr/>
        </p:nvSpPr>
        <p:spPr>
          <a:xfrm>
            <a:off x="1215779" y="4146179"/>
            <a:ext cx="7699909" cy="2431435"/>
          </a:xfrm>
          <a:prstGeom prst="rect">
            <a:avLst/>
          </a:prstGeom>
          <a:noFill/>
        </p:spPr>
        <p:txBody>
          <a:bodyPr wrap="square" rtlCol="0">
            <a:spAutoFit/>
          </a:bodyPr>
          <a:lstStyle/>
          <a:p>
            <a:r>
              <a:rPr lang="en-US" sz="800" dirty="0">
                <a:solidFill>
                  <a:schemeClr val="bg1"/>
                </a:solidFill>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religion, sex, gender identity (including gender expression), sexual orientation, disability, age, marital status, family/parental status, income derived from a public assistance program, political beliefs, or reprisal or retaliation for prior civil rights activity, in any program or activity conducted or funded by USDA (not all bases apply to all programs). Remedies and complaint filing deadlines vary by program or incident.</a:t>
            </a:r>
          </a:p>
          <a:p>
            <a:endParaRPr lang="en-US" sz="800" dirty="0">
              <a:solidFill>
                <a:schemeClr val="bg1"/>
              </a:solidFill>
            </a:endParaRPr>
          </a:p>
          <a:p>
            <a:r>
              <a:rPr lang="en-US" sz="800" dirty="0">
                <a:solidFill>
                  <a:schemeClr val="bg1"/>
                </a:solidFill>
              </a:rPr>
              <a:t>Persons with disabilities who require alternative means of communication for program information (e.g., Braille, large print, audiotape, American Sign Language, etc.) should contact the responsible Agency or USDA’s TARGET Center at (202) 720-2600 (voice and TTY) or contact USDA through the Federal Relay Service at (800) 877-8339. Additionally, program information may be made available in languages other than English.</a:t>
            </a:r>
          </a:p>
          <a:p>
            <a:endParaRPr lang="en-US" sz="800" dirty="0">
              <a:solidFill>
                <a:schemeClr val="bg1"/>
              </a:solidFill>
            </a:endParaRPr>
          </a:p>
          <a:p>
            <a:r>
              <a:rPr lang="en-US" sz="800" dirty="0">
                <a:solidFill>
                  <a:schemeClr val="bg1"/>
                </a:solidFill>
              </a:rPr>
              <a:t>To file a program discrimination complaint, complete the USDA Program Discrimination Complaint Form, AD-3027, found online at http://www.ascr.usda.gov/complaint_filing_cust.html and at any USDA office or write a letter addressed to USDA and provide in the letter all of the information requested in the form. To request a copy of the complaint form, call (866) 632-9992. Submit your completed form or letter to USDA by: (1) mail: U.S. Department of Agriculture, Office of the Assistant Secretary for Civil Rights, 1400 Independence Avenue, SW, Washington, D.C. 20250-9410; (2) fax: (202) 690-7442; or (3) email: program.intake@usda.gov.</a:t>
            </a:r>
          </a:p>
          <a:p>
            <a:endParaRPr lang="en-US" sz="800" dirty="0">
              <a:solidFill>
                <a:schemeClr val="bg1"/>
              </a:solidFill>
            </a:endParaRPr>
          </a:p>
          <a:p>
            <a:r>
              <a:rPr lang="en-US" sz="800" dirty="0">
                <a:solidFill>
                  <a:schemeClr val="bg1"/>
                </a:solidFill>
              </a:rPr>
              <a:t>USDA is an equal opportunity provider, employer, and lender.</a:t>
            </a:r>
          </a:p>
          <a:p>
            <a:endParaRPr lang="en-US" sz="800" dirty="0">
              <a:solidFill>
                <a:schemeClr val="bg1"/>
              </a:solidFill>
            </a:endParaRPr>
          </a:p>
          <a:p>
            <a:r>
              <a:rPr lang="en-US" sz="800" dirty="0">
                <a:solidFill>
                  <a:schemeClr val="bg1"/>
                </a:solidFill>
              </a:rPr>
              <a:t>United States Department of Agriculture – Food and Nutrition Service – November 2019 – FNS-785</a:t>
            </a:r>
          </a:p>
        </p:txBody>
      </p:sp>
      <p:pic>
        <p:nvPicPr>
          <p:cNvPr id="19" name="Picture 18" descr="&quot; &quot;">
            <a:extLst>
              <a:ext uri="{FF2B5EF4-FFF2-40B4-BE49-F238E27FC236}">
                <a16:creationId xmlns:a16="http://schemas.microsoft.com/office/drawing/2014/main" id="{FB14ACD0-1F71-984E-B77A-D3BAB0086D41}"/>
              </a:ext>
            </a:extLst>
          </p:cNvPr>
          <p:cNvPicPr>
            <a:picLocks noChangeAspect="1"/>
          </p:cNvPicPr>
          <p:nvPr/>
        </p:nvPicPr>
        <p:blipFill rotWithShape="1">
          <a:blip r:embed="rId3"/>
          <a:srcRect b="68251"/>
          <a:stretch/>
        </p:blipFill>
        <p:spPr>
          <a:xfrm>
            <a:off x="0" y="6740"/>
            <a:ext cx="9144000" cy="1161256"/>
          </a:xfrm>
          <a:prstGeom prst="rect">
            <a:avLst/>
          </a:prstGeom>
        </p:spPr>
      </p:pic>
      <p:pic>
        <p:nvPicPr>
          <p:cNvPr id="16" name="Picture 15" descr="Icon: Team Nutrition USDA">
            <a:extLst>
              <a:ext uri="{FF2B5EF4-FFF2-40B4-BE49-F238E27FC236}">
                <a16:creationId xmlns:a16="http://schemas.microsoft.com/office/drawing/2014/main" id="{638C2A8E-45FF-1941-8B92-7ED4D761F4F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0844" y="1161312"/>
            <a:ext cx="1161256" cy="1161256"/>
          </a:xfrm>
          <a:prstGeom prst="rect">
            <a:avLst/>
          </a:prstGeom>
        </p:spPr>
      </p:pic>
      <p:sp>
        <p:nvSpPr>
          <p:cNvPr id="15" name="Triangle 14" descr="&quot; &quot;">
            <a:extLst>
              <a:ext uri="{FF2B5EF4-FFF2-40B4-BE49-F238E27FC236}">
                <a16:creationId xmlns:a16="http://schemas.microsoft.com/office/drawing/2014/main" id="{97C4DC4A-16D1-BE48-93C8-98B14881E34A}"/>
              </a:ext>
            </a:extLst>
          </p:cNvPr>
          <p:cNvSpPr/>
          <p:nvPr/>
        </p:nvSpPr>
        <p:spPr>
          <a:xfrm rot="5400000">
            <a:off x="390955" y="212189"/>
            <a:ext cx="2393928" cy="3175839"/>
          </a:xfrm>
          <a:prstGeom prst="triangle">
            <a:avLst>
              <a:gd name="adj" fmla="val 50391"/>
            </a:avLst>
          </a:prstGeom>
          <a:solidFill>
            <a:srgbClr val="F4A81D"/>
          </a:solidFill>
          <a:ln>
            <a:noFill/>
          </a:ln>
          <a:effectLst>
            <a:outerShdw blurRad="266700" dist="50800" dir="5400000" sx="103000" sy="103000" algn="ctr" rotWithShape="0">
              <a:srgbClr val="000000">
                <a:alpha val="4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descr="Icon: Team Nutrition USDA">
            <a:extLst>
              <a:ext uri="{FF2B5EF4-FFF2-40B4-BE49-F238E27FC236}">
                <a16:creationId xmlns:a16="http://schemas.microsoft.com/office/drawing/2014/main" id="{8D4AC02B-6A8D-4181-B7C5-54C8B629EBCA}"/>
              </a:ext>
            </a:extLst>
          </p:cNvPr>
          <p:cNvPicPr>
            <a:picLocks noChangeAspect="1"/>
          </p:cNvPicPr>
          <p:nvPr/>
        </p:nvPicPr>
        <p:blipFill>
          <a:blip r:embed="rId5"/>
          <a:stretch>
            <a:fillRect/>
          </a:stretch>
        </p:blipFill>
        <p:spPr>
          <a:xfrm>
            <a:off x="72509" y="756331"/>
            <a:ext cx="1557925" cy="2016138"/>
          </a:xfrm>
          <a:prstGeom prst="rect">
            <a:avLst/>
          </a:prstGeom>
        </p:spPr>
      </p:pic>
      <p:pic>
        <p:nvPicPr>
          <p:cNvPr id="18" name="Picture 17" descr="USDA United States Department of Agriculture">
            <a:extLst>
              <a:ext uri="{FF2B5EF4-FFF2-40B4-BE49-F238E27FC236}">
                <a16:creationId xmlns:a16="http://schemas.microsoft.com/office/drawing/2014/main" id="{E966AB35-B7ED-4E48-8650-0538DE361EA4}"/>
              </a:ext>
              <a:ext uri="{C183D7F6-B498-43B3-948B-1728B52AA6E4}">
                <adec:decorative xmlns:adec="http://schemas.microsoft.com/office/drawing/2017/decorative" xmlns="" val="1"/>
              </a:ext>
            </a:extLst>
          </p:cNvPr>
          <p:cNvPicPr>
            <a:picLocks noChangeAspect="1"/>
          </p:cNvPicPr>
          <p:nvPr/>
        </p:nvPicPr>
        <p:blipFill>
          <a:blip r:embed="rId6"/>
          <a:stretch>
            <a:fillRect/>
          </a:stretch>
        </p:blipFill>
        <p:spPr>
          <a:xfrm>
            <a:off x="434134" y="3537843"/>
            <a:ext cx="3745985" cy="540819"/>
          </a:xfrm>
          <a:prstGeom prst="rect">
            <a:avLst/>
          </a:prstGeom>
        </p:spPr>
      </p:pic>
      <p:sp>
        <p:nvSpPr>
          <p:cNvPr id="4" name="Slide Number Placeholder 3" hidden="1">
            <a:extLst>
              <a:ext uri="{FF2B5EF4-FFF2-40B4-BE49-F238E27FC236}">
                <a16:creationId xmlns:a16="http://schemas.microsoft.com/office/drawing/2014/main" id="{07956609-CD5A-4945-BAB9-9179EB9AAE87}"/>
              </a:ext>
            </a:extLst>
          </p:cNvPr>
          <p:cNvSpPr>
            <a:spLocks noGrp="1"/>
          </p:cNvSpPr>
          <p:nvPr>
            <p:ph type="sldNum" sz="quarter" idx="12"/>
          </p:nvPr>
        </p:nvSpPr>
        <p:spPr/>
        <p:txBody>
          <a:bodyPr/>
          <a:lstStyle/>
          <a:p>
            <a:fld id="{E5A01667-C09E-6343-925B-5CF5D2A7F45A}" type="slidenum">
              <a:rPr lang="en-US" smtClean="0">
                <a:solidFill>
                  <a:srgbClr val="273A80"/>
                </a:solidFill>
              </a:rPr>
              <a:pPr/>
              <a:t>13</a:t>
            </a:fld>
            <a:endParaRPr lang="en-US" dirty="0">
              <a:solidFill>
                <a:srgbClr val="273A80"/>
              </a:solidFill>
            </a:endParaRPr>
          </a:p>
        </p:txBody>
      </p:sp>
    </p:spTree>
    <p:extLst>
      <p:ext uri="{BB962C8B-B14F-4D97-AF65-F5344CB8AC3E}">
        <p14:creationId xmlns:p14="http://schemas.microsoft.com/office/powerpoint/2010/main" val="34352572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a:xfrm>
            <a:off x="282025" y="2041739"/>
            <a:ext cx="8475607" cy="3024783"/>
          </a:xfrm>
        </p:spPr>
        <p:txBody>
          <a:bodyPr/>
          <a:lstStyle/>
          <a:p>
            <a:pPr marL="365760" lvl="0"/>
            <a:r>
              <a:rPr lang="en-US" sz="2800" dirty="0"/>
              <a:t>Why Support Breastfeeding?</a:t>
            </a:r>
          </a:p>
          <a:p>
            <a:pPr marL="365760" lvl="0"/>
            <a:r>
              <a:rPr lang="en-US" sz="2800" dirty="0"/>
              <a:t>CACFP Supports Breastfeeding Families</a:t>
            </a:r>
          </a:p>
          <a:p>
            <a:pPr marL="365760" lvl="0"/>
            <a:r>
              <a:rPr lang="en-US" sz="2800" dirty="0"/>
              <a:t>Creating a Breastfeeding-Friendly Environment</a:t>
            </a:r>
          </a:p>
          <a:p>
            <a:pPr marL="365760" lvl="0"/>
            <a:r>
              <a:rPr lang="en-US" sz="2800" dirty="0"/>
              <a:t>Communicating With Parents</a:t>
            </a:r>
          </a:p>
          <a:p>
            <a:pPr marL="365760"/>
            <a:r>
              <a:rPr lang="en-US" sz="2800" dirty="0"/>
              <a:t>Summary</a:t>
            </a:r>
          </a:p>
          <a:p>
            <a:endParaRPr lang="en-US" dirty="0"/>
          </a:p>
        </p:txBody>
      </p:sp>
      <p:pic>
        <p:nvPicPr>
          <p:cNvPr id="8" name="Picture 7" descr="Thumbnail image of the message graphic: Breastfed Babies Welcome Here!">
            <a:extLst>
              <a:ext uri="{FF2B5EF4-FFF2-40B4-BE49-F238E27FC236}">
                <a16:creationId xmlns:a16="http://schemas.microsoft.com/office/drawing/2014/main" id="{6690B6D8-355D-4431-9B63-621C9EEAE859}"/>
              </a:ext>
            </a:extLst>
          </p:cNvPr>
          <p:cNvPicPr>
            <a:picLocks noChangeAspect="1"/>
          </p:cNvPicPr>
          <p:nvPr/>
        </p:nvPicPr>
        <p:blipFill>
          <a:blip r:embed="rId4"/>
          <a:stretch>
            <a:fillRect/>
          </a:stretch>
        </p:blipFill>
        <p:spPr>
          <a:xfrm>
            <a:off x="5392092" y="4992913"/>
            <a:ext cx="1558342" cy="1558342"/>
          </a:xfrm>
          <a:prstGeom prst="rect">
            <a:avLst/>
          </a:prstGeom>
        </p:spPr>
      </p:pic>
      <p:grpSp>
        <p:nvGrpSpPr>
          <p:cNvPr id="6" name="Group 5" descr="Thumbnail image of the &quot;Breastfed Babies Welcome Here! Ask us how we can support you&quot; poster.">
            <a:extLst>
              <a:ext uri="{FF2B5EF4-FFF2-40B4-BE49-F238E27FC236}">
                <a16:creationId xmlns:a16="http://schemas.microsoft.com/office/drawing/2014/main" id="{59EDEEDA-F3ED-4A23-9EF9-27FD278387E2}"/>
              </a:ext>
            </a:extLst>
          </p:cNvPr>
          <p:cNvGrpSpPr/>
          <p:nvPr/>
        </p:nvGrpSpPr>
        <p:grpSpPr>
          <a:xfrm>
            <a:off x="7170373" y="4102177"/>
            <a:ext cx="1577297" cy="2454651"/>
            <a:chOff x="7170373" y="4102177"/>
            <a:chExt cx="1577297" cy="2454651"/>
          </a:xfrm>
        </p:grpSpPr>
        <p:pic>
          <p:nvPicPr>
            <p:cNvPr id="9" name="Picture 2" descr="&quot; &quot;"/>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170373" y="4102318"/>
              <a:ext cx="1577297" cy="24545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a:extLst>
                <a:ext uri="{C183D7F6-B498-43B3-948B-1728B52AA6E4}">
                  <adec:decorative xmlns:adec="http://schemas.microsoft.com/office/drawing/2017/decorative" xmlns="" val="1"/>
                </a:ext>
              </a:extLst>
            </p:cNvPr>
            <p:cNvSpPr/>
            <p:nvPr/>
          </p:nvSpPr>
          <p:spPr>
            <a:xfrm>
              <a:off x="7170373" y="4102177"/>
              <a:ext cx="1576328" cy="245451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2</a:t>
            </a:fld>
            <a:endParaRPr lang="en-US" dirty="0"/>
          </a:p>
        </p:txBody>
      </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0"/>
            <a:ext cx="7886700" cy="1140039"/>
          </a:xfrm>
        </p:spPr>
        <p:txBody>
          <a:bodyPr/>
          <a:lstStyle/>
          <a:p>
            <a:r>
              <a:rPr lang="en-US" dirty="0"/>
              <a:t>Pre-Test</a:t>
            </a:r>
          </a:p>
        </p:txBody>
      </p:sp>
      <p:grpSp>
        <p:nvGrpSpPr>
          <p:cNvPr id="14" name="Group 13" descr="One">
            <a:extLst>
              <a:ext uri="{FF2B5EF4-FFF2-40B4-BE49-F238E27FC236}">
                <a16:creationId xmlns:a16="http://schemas.microsoft.com/office/drawing/2014/main" id="{52B371B8-CDA0-7546-8529-1DECCB43B30B}"/>
              </a:ext>
            </a:extLst>
          </p:cNvPr>
          <p:cNvGrpSpPr/>
          <p:nvPr/>
        </p:nvGrpSpPr>
        <p:grpSpPr>
          <a:xfrm>
            <a:off x="420857" y="1829137"/>
            <a:ext cx="391651" cy="372863"/>
            <a:chOff x="1318544" y="2255037"/>
            <a:chExt cx="391651" cy="372863"/>
          </a:xfrm>
        </p:grpSpPr>
        <p:sp>
          <p:nvSpPr>
            <p:cNvPr id="15" name="TextBox 14">
              <a:extLst>
                <a:ext uri="{FF2B5EF4-FFF2-40B4-BE49-F238E27FC236}">
                  <a16:creationId xmlns:a16="http://schemas.microsoft.com/office/drawing/2014/main" id="{7180AA48-0307-0847-8D14-AE8DB9C657BF}"/>
                </a:ext>
              </a:extLst>
            </p:cNvPr>
            <p:cNvSpPr txBox="1"/>
            <p:nvPr/>
          </p:nvSpPr>
          <p:spPr>
            <a:xfrm>
              <a:off x="1325803" y="225856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1</a:t>
              </a:r>
            </a:p>
          </p:txBody>
        </p:sp>
        <p:sp>
          <p:nvSpPr>
            <p:cNvPr id="16" name="Rectangle 15">
              <a:extLst>
                <a:ext uri="{FF2B5EF4-FFF2-40B4-BE49-F238E27FC236}">
                  <a16:creationId xmlns:a16="http://schemas.microsoft.com/office/drawing/2014/main" id="{F36338AC-FB48-364B-BA9B-9A5F6266A408}"/>
                </a:ext>
              </a:extLst>
            </p:cNvPr>
            <p:cNvSpPr/>
            <p:nvPr/>
          </p:nvSpPr>
          <p:spPr>
            <a:xfrm>
              <a:off x="1318544" y="2255037"/>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TextBox 8"/>
          <p:cNvSpPr txBox="1"/>
          <p:nvPr/>
        </p:nvSpPr>
        <p:spPr>
          <a:xfrm>
            <a:off x="440306" y="2218390"/>
            <a:ext cx="8305800" cy="2862322"/>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All of the following statements about the benefits of breastfeeding are true, </a:t>
            </a:r>
            <a:r>
              <a:rPr lang="en-US" sz="2000" u="sng" dirty="0">
                <a:solidFill>
                  <a:schemeClr val="tx1">
                    <a:lumMod val="50000"/>
                    <a:lumOff val="50000"/>
                  </a:schemeClr>
                </a:solidFill>
              </a:rPr>
              <a:t>except</a:t>
            </a:r>
            <a:r>
              <a:rPr lang="en-US" sz="2000" dirty="0">
                <a:solidFill>
                  <a:schemeClr val="tx1">
                    <a:lumMod val="50000"/>
                    <a:lumOff val="50000"/>
                  </a:schemeClr>
                </a:solidFill>
              </a:rPr>
              <a:t> which one?</a:t>
            </a:r>
            <a:br>
              <a:rPr lang="en-US" sz="2000" dirty="0">
                <a:solidFill>
                  <a:schemeClr val="tx1">
                    <a:lumMod val="50000"/>
                    <a:lumOff val="50000"/>
                  </a:schemeClr>
                </a:solidFill>
              </a:rPr>
            </a:br>
            <a:endParaRPr lang="en-US" sz="2000" dirty="0">
              <a:solidFill>
                <a:schemeClr val="tx1">
                  <a:lumMod val="50000"/>
                  <a:lumOff val="50000"/>
                </a:schemeClr>
              </a:solidFill>
            </a:endParaRPr>
          </a:p>
          <a:p>
            <a:pPr marL="457200" indent="-457200">
              <a:buFont typeface="+mj-lt"/>
              <a:buAutoNum type="alphaUcPeriod"/>
            </a:pPr>
            <a:r>
              <a:rPr lang="en-US" sz="2000" dirty="0">
                <a:solidFill>
                  <a:schemeClr val="tx1">
                    <a:lumMod val="50000"/>
                    <a:lumOff val="50000"/>
                  </a:schemeClr>
                </a:solidFill>
              </a:rPr>
              <a:t>Breastmilk helps a baby’s immune system fight infections, like ear infections.</a:t>
            </a:r>
          </a:p>
          <a:p>
            <a:pPr marL="457200" indent="-457200">
              <a:buFont typeface="+mj-lt"/>
              <a:buAutoNum type="alphaUcPeriod"/>
            </a:pPr>
            <a:r>
              <a:rPr lang="en-US" sz="2000" dirty="0">
                <a:solidFill>
                  <a:schemeClr val="tx1">
                    <a:lumMod val="50000"/>
                    <a:lumOff val="50000"/>
                  </a:schemeClr>
                </a:solidFill>
              </a:rPr>
              <a:t>Mothers that breastfeed may have a lower risk of Type 2 diabetes.</a:t>
            </a:r>
          </a:p>
          <a:p>
            <a:pPr marL="457200" indent="-457200">
              <a:buFont typeface="+mj-lt"/>
              <a:buAutoNum type="alphaUcPeriod"/>
            </a:pPr>
            <a:r>
              <a:rPr lang="en-US" sz="2000" dirty="0">
                <a:solidFill>
                  <a:schemeClr val="tx1">
                    <a:lumMod val="50000"/>
                    <a:lumOff val="50000"/>
                  </a:schemeClr>
                </a:solidFill>
              </a:rPr>
              <a:t>Families cannot help with feeding a breastfed baby.</a:t>
            </a:r>
          </a:p>
          <a:p>
            <a:pPr marL="457200" indent="-457200">
              <a:buFont typeface="+mj-lt"/>
              <a:buAutoNum type="alphaUcPeriod"/>
            </a:pPr>
            <a:r>
              <a:rPr lang="en-US" sz="2000" dirty="0">
                <a:solidFill>
                  <a:schemeClr val="tx1">
                    <a:lumMod val="50000"/>
                    <a:lumOff val="50000"/>
                  </a:schemeClr>
                </a:solidFill>
              </a:rPr>
              <a:t>Babies taste different flavors in breastmilk, which may help babies accept new flavors later when they start eating solid foods.</a:t>
            </a:r>
          </a:p>
        </p:txBody>
      </p:sp>
      <p:sp>
        <p:nvSpPr>
          <p:cNvPr id="4" name="Slide Number Placeholder 3"/>
          <p:cNvSpPr>
            <a:spLocks noGrp="1"/>
          </p:cNvSpPr>
          <p:nvPr>
            <p:ph type="sldNum" sz="quarter" idx="12"/>
          </p:nvPr>
        </p:nvSpPr>
        <p:spPr/>
        <p:txBody>
          <a:bodyPr/>
          <a:lstStyle/>
          <a:p>
            <a:fld id="{E5A01667-C09E-6343-925B-5CF5D2A7F45A}" type="slidenum">
              <a:rPr lang="en-US" smtClean="0"/>
              <a:pPr/>
              <a:t>3</a:t>
            </a:fld>
            <a:endParaRPr lang="en-US" dirty="0"/>
          </a:p>
        </p:txBody>
      </p:sp>
    </p:spTree>
    <p:extLst>
      <p:ext uri="{BB962C8B-B14F-4D97-AF65-F5344CB8AC3E}">
        <p14:creationId xmlns:p14="http://schemas.microsoft.com/office/powerpoint/2010/main" val="5435659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0"/>
            <a:ext cx="7886700" cy="1140039"/>
          </a:xfrm>
        </p:spPr>
        <p:txBody>
          <a:bodyPr/>
          <a:lstStyle/>
          <a:p>
            <a:r>
              <a:rPr lang="en-US" dirty="0"/>
              <a:t>Pre-Test</a:t>
            </a:r>
          </a:p>
        </p:txBody>
      </p:sp>
      <p:grpSp>
        <p:nvGrpSpPr>
          <p:cNvPr id="17" name="Group 16" descr="Two">
            <a:extLst>
              <a:ext uri="{FF2B5EF4-FFF2-40B4-BE49-F238E27FC236}">
                <a16:creationId xmlns:a16="http://schemas.microsoft.com/office/drawing/2014/main" id="{C1A66349-9BB5-944B-A1F9-473432ADE9C5}"/>
              </a:ext>
            </a:extLst>
          </p:cNvPr>
          <p:cNvGrpSpPr/>
          <p:nvPr/>
        </p:nvGrpSpPr>
        <p:grpSpPr>
          <a:xfrm>
            <a:off x="420857" y="1830923"/>
            <a:ext cx="410150" cy="369332"/>
            <a:chOff x="659965" y="2441448"/>
            <a:chExt cx="410150" cy="369332"/>
          </a:xfrm>
        </p:grpSpPr>
        <p:sp>
          <p:nvSpPr>
            <p:cNvPr id="18" name="TextBox 17">
              <a:extLst>
                <a:ext uri="{FF2B5EF4-FFF2-40B4-BE49-F238E27FC236}">
                  <a16:creationId xmlns:a16="http://schemas.microsoft.com/office/drawing/2014/main" id="{4FBABBC0-F013-6F4D-B0D9-AEE922196AC9}"/>
                </a:ext>
              </a:extLst>
            </p:cNvPr>
            <p:cNvSpPr txBox="1"/>
            <p:nvPr/>
          </p:nvSpPr>
          <p:spPr>
            <a:xfrm>
              <a:off x="659965" y="2441448"/>
              <a:ext cx="410150" cy="369332"/>
            </a:xfrm>
            <a:prstGeom prst="rect">
              <a:avLst/>
            </a:prstGeom>
            <a:no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TextBox 9"/>
          <p:cNvSpPr txBox="1"/>
          <p:nvPr/>
        </p:nvSpPr>
        <p:spPr>
          <a:xfrm>
            <a:off x="442033" y="2217301"/>
            <a:ext cx="8382000" cy="3170099"/>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A child care provider can support breastfeeding mothers by doing all of the following, </a:t>
            </a:r>
            <a:r>
              <a:rPr lang="en-US" sz="2000" u="sng" dirty="0">
                <a:solidFill>
                  <a:schemeClr val="tx1">
                    <a:lumMod val="50000"/>
                    <a:lumOff val="50000"/>
                  </a:schemeClr>
                </a:solidFill>
              </a:rPr>
              <a:t>except</a:t>
            </a:r>
            <a:r>
              <a:rPr lang="en-US" sz="2000" dirty="0">
                <a:solidFill>
                  <a:schemeClr val="tx1">
                    <a:lumMod val="50000"/>
                    <a:lumOff val="50000"/>
                  </a:schemeClr>
                </a:solidFill>
              </a:rPr>
              <a:t> which one?</a:t>
            </a:r>
          </a:p>
          <a:p>
            <a:pPr lvl="0"/>
            <a:endParaRPr lang="en-US" sz="2000" dirty="0">
              <a:solidFill>
                <a:schemeClr val="tx1">
                  <a:lumMod val="50000"/>
                  <a:lumOff val="50000"/>
                </a:schemeClr>
              </a:solidFill>
            </a:endParaRPr>
          </a:p>
          <a:p>
            <a:pPr marL="457200" lvl="0" indent="-457200">
              <a:buFont typeface="+mj-lt"/>
              <a:buAutoNum type="alphaUcPeriod"/>
            </a:pPr>
            <a:r>
              <a:rPr lang="en-US" sz="2000" dirty="0">
                <a:solidFill>
                  <a:schemeClr val="tx1">
                    <a:lumMod val="50000"/>
                    <a:lumOff val="50000"/>
                  </a:schemeClr>
                </a:solidFill>
              </a:rPr>
              <a:t>Let a mother breastfeed in the bathroom.</a:t>
            </a:r>
          </a:p>
          <a:p>
            <a:pPr marL="457200" lvl="0" indent="-457200">
              <a:buFont typeface="+mj-lt"/>
              <a:buAutoNum type="alphaUcPeriod"/>
            </a:pPr>
            <a:r>
              <a:rPr lang="en-US" sz="2000" dirty="0">
                <a:solidFill>
                  <a:schemeClr val="tx1">
                    <a:lumMod val="50000"/>
                    <a:lumOff val="50000"/>
                  </a:schemeClr>
                </a:solidFill>
              </a:rPr>
              <a:t>Share information about the Special Supplemental Nutrition Program for Women, Infants, and Children (WIC).</a:t>
            </a:r>
          </a:p>
          <a:p>
            <a:pPr marL="457200" lvl="0" indent="-457200">
              <a:buFont typeface="+mj-lt"/>
              <a:buAutoNum type="alphaUcPeriod"/>
            </a:pPr>
            <a:r>
              <a:rPr lang="en-US" sz="2000" dirty="0">
                <a:solidFill>
                  <a:schemeClr val="tx1">
                    <a:lumMod val="50000"/>
                    <a:lumOff val="50000"/>
                  </a:schemeClr>
                </a:solidFill>
              </a:rPr>
              <a:t>Display the </a:t>
            </a:r>
            <a:r>
              <a:rPr lang="en-US" sz="2000" i="1" dirty="0">
                <a:solidFill>
                  <a:schemeClr val="tx1">
                    <a:lumMod val="50000"/>
                    <a:lumOff val="50000"/>
                  </a:schemeClr>
                </a:solidFill>
              </a:rPr>
              <a:t>Breastfed Babies Welcome Here! </a:t>
            </a:r>
            <a:r>
              <a:rPr lang="en-US" sz="2000" dirty="0">
                <a:solidFill>
                  <a:schemeClr val="tx1">
                    <a:lumMod val="50000"/>
                    <a:lumOff val="50000"/>
                  </a:schemeClr>
                </a:solidFill>
              </a:rPr>
              <a:t>poster and message graphic at the child care site.</a:t>
            </a:r>
          </a:p>
          <a:p>
            <a:pPr marL="457200" lvl="0" indent="-457200">
              <a:buFont typeface="+mj-lt"/>
              <a:buAutoNum type="alphaUcPeriod"/>
            </a:pPr>
            <a:r>
              <a:rPr lang="en-US" sz="2000" dirty="0">
                <a:solidFill>
                  <a:schemeClr val="tx1">
                    <a:lumMod val="50000"/>
                    <a:lumOff val="50000"/>
                  </a:schemeClr>
                </a:solidFill>
              </a:rPr>
              <a:t>Encourage mothers to continue breastfeeding even when they go back to work or school.</a:t>
            </a:r>
          </a:p>
        </p:txBody>
      </p:sp>
      <p:sp>
        <p:nvSpPr>
          <p:cNvPr id="4" name="Slide Number Placeholder 3"/>
          <p:cNvSpPr>
            <a:spLocks noGrp="1"/>
          </p:cNvSpPr>
          <p:nvPr>
            <p:ph type="sldNum" sz="quarter" idx="12"/>
          </p:nvPr>
        </p:nvSpPr>
        <p:spPr/>
        <p:txBody>
          <a:bodyPr/>
          <a:lstStyle/>
          <a:p>
            <a:fld id="{E5A01667-C09E-6343-925B-5CF5D2A7F45A}" type="slidenum">
              <a:rPr lang="en-US" smtClean="0"/>
              <a:pPr/>
              <a:t>4</a:t>
            </a:fld>
            <a:endParaRPr lang="en-US" dirty="0"/>
          </a:p>
        </p:txBody>
      </p:sp>
    </p:spTree>
    <p:extLst>
      <p:ext uri="{BB962C8B-B14F-4D97-AF65-F5344CB8AC3E}">
        <p14:creationId xmlns:p14="http://schemas.microsoft.com/office/powerpoint/2010/main" val="22139533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Support Breastfeeding?</a:t>
            </a:r>
          </a:p>
        </p:txBody>
      </p:sp>
      <p:grpSp>
        <p:nvGrpSpPr>
          <p:cNvPr id="7" name="Group 6" descr="Photo of a woman breastfeeding a baby in a cushioned chair."/>
          <p:cNvGrpSpPr/>
          <p:nvPr/>
        </p:nvGrpSpPr>
        <p:grpSpPr>
          <a:xfrm>
            <a:off x="1090605" y="2005689"/>
            <a:ext cx="2499930" cy="3754528"/>
            <a:chOff x="698709" y="2114549"/>
            <a:chExt cx="2499930" cy="3754528"/>
          </a:xfrm>
        </p:grpSpPr>
        <p:pic>
          <p:nvPicPr>
            <p:cNvPr id="6" name="Picture 5" descr="&quot; &quot;">
              <a:extLst>
                <a:ext uri="{FF2B5EF4-FFF2-40B4-BE49-F238E27FC236}">
                  <a16:creationId xmlns:a16="http://schemas.microsoft.com/office/drawing/2014/main" id="{35D0FE93-C920-F14D-8F46-26FF37E19B6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8709" y="2123514"/>
              <a:ext cx="2498503" cy="3745563"/>
            </a:xfrm>
            <a:prstGeom prst="rect">
              <a:avLst/>
            </a:prstGeom>
          </p:spPr>
        </p:pic>
        <p:sp>
          <p:nvSpPr>
            <p:cNvPr id="3" name="Rectangle 2">
              <a:extLst>
                <a:ext uri="{C183D7F6-B498-43B3-948B-1728B52AA6E4}">
                  <adec:decorative xmlns:adec="http://schemas.microsoft.com/office/drawing/2017/decorative" xmlns="" val="1"/>
                </a:ext>
              </a:extLst>
            </p:cNvPr>
            <p:cNvSpPr/>
            <p:nvPr/>
          </p:nvSpPr>
          <p:spPr>
            <a:xfrm>
              <a:off x="700136" y="2114549"/>
              <a:ext cx="2498503" cy="37455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TextBox 4"/>
          <p:cNvSpPr txBox="1"/>
          <p:nvPr/>
        </p:nvSpPr>
        <p:spPr>
          <a:xfrm>
            <a:off x="3887192" y="2114550"/>
            <a:ext cx="4605516" cy="2933111"/>
          </a:xfrm>
          <a:prstGeom prst="rect">
            <a:avLst/>
          </a:prstGeom>
          <a:noFill/>
        </p:spPr>
        <p:txBody>
          <a:bodyPr wrap="square" rtlCol="0">
            <a:spAutoFit/>
          </a:bodyPr>
          <a:lstStyle/>
          <a:p>
            <a:pPr marL="36576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Breastmilk helps a baby’s immune system fight infections.</a:t>
            </a:r>
          </a:p>
          <a:p>
            <a:pPr marL="36576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Mothers may have lower risk of Type 2 diabetes.</a:t>
            </a:r>
          </a:p>
          <a:p>
            <a:pPr marL="36576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Changes in breastmilk taste may help baby accept new flavors.</a:t>
            </a:r>
          </a:p>
          <a:p>
            <a:pPr marL="36576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And more!</a:t>
            </a:r>
          </a:p>
        </p:txBody>
      </p:sp>
      <p:sp>
        <p:nvSpPr>
          <p:cNvPr id="4" name="Slide Number Placeholder 3"/>
          <p:cNvSpPr>
            <a:spLocks noGrp="1"/>
          </p:cNvSpPr>
          <p:nvPr>
            <p:ph type="sldNum" sz="quarter" idx="12"/>
          </p:nvPr>
        </p:nvSpPr>
        <p:spPr/>
        <p:txBody>
          <a:bodyPr/>
          <a:lstStyle/>
          <a:p>
            <a:fld id="{E5A01667-C09E-6343-925B-5CF5D2A7F45A}" type="slidenum">
              <a:rPr lang="en-US" smtClean="0"/>
              <a:pPr/>
              <a:t>5</a:t>
            </a:fld>
            <a:endParaRPr lang="en-US" dirty="0"/>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CACFP Supports Breastfeeding Families</a:t>
            </a:r>
          </a:p>
        </p:txBody>
      </p:sp>
      <p:sp>
        <p:nvSpPr>
          <p:cNvPr id="8" name="TextBox 7"/>
          <p:cNvSpPr txBox="1"/>
          <p:nvPr/>
        </p:nvSpPr>
        <p:spPr>
          <a:xfrm>
            <a:off x="259456" y="1823053"/>
            <a:ext cx="5040332" cy="2933111"/>
          </a:xfrm>
          <a:prstGeom prst="rect">
            <a:avLst/>
          </a:prstGeom>
          <a:noFill/>
        </p:spPr>
        <p:txBody>
          <a:bodyPr wrap="square" rtlCol="0">
            <a:spAutoFit/>
          </a:bodyPr>
          <a:lstStyle/>
          <a:p>
            <a:pPr marL="36576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rPr>
              <a:t>Breastmilk can be claimed as part of a reimbursable meal or snack when:</a:t>
            </a:r>
          </a:p>
          <a:p>
            <a:pPr marL="937260" lvl="2" indent="-342900">
              <a:lnSpc>
                <a:spcPct val="114000"/>
              </a:lnSpc>
              <a:spcBef>
                <a:spcPts val="1000"/>
              </a:spcBef>
              <a:buFont typeface="Arial" panose="020B0604020202020204" pitchFamily="34" charset="0"/>
              <a:buChar char="•"/>
            </a:pPr>
            <a:r>
              <a:rPr lang="en-US" sz="2000" dirty="0">
                <a:solidFill>
                  <a:schemeClr val="tx1">
                    <a:lumMod val="50000"/>
                    <a:lumOff val="50000"/>
                  </a:schemeClr>
                </a:solidFill>
              </a:rPr>
              <a:t>Pumped breastmilk is offered.</a:t>
            </a:r>
          </a:p>
          <a:p>
            <a:pPr marL="937260" lvl="2" indent="-342900">
              <a:lnSpc>
                <a:spcPct val="114000"/>
              </a:lnSpc>
              <a:spcBef>
                <a:spcPts val="1000"/>
              </a:spcBef>
              <a:buFont typeface="Arial" panose="020B0604020202020204" pitchFamily="34" charset="0"/>
              <a:buChar char="•"/>
            </a:pPr>
            <a:r>
              <a:rPr lang="en-US" sz="2000" dirty="0">
                <a:solidFill>
                  <a:schemeClr val="tx1">
                    <a:lumMod val="50000"/>
                    <a:lumOff val="50000"/>
                  </a:schemeClr>
                </a:solidFill>
              </a:rPr>
              <a:t>Mother breastfeeds her baby at the child care site.</a:t>
            </a:r>
          </a:p>
          <a:p>
            <a:pPr marL="480060" lvl="1" indent="-342900">
              <a:lnSpc>
                <a:spcPct val="114000"/>
              </a:lnSpc>
              <a:spcBef>
                <a:spcPts val="1000"/>
              </a:spcBef>
              <a:buFont typeface="Arial" panose="020B0604020202020204" pitchFamily="34" charset="0"/>
              <a:buChar char="•"/>
            </a:pPr>
            <a:r>
              <a:rPr lang="en-US" sz="2000" dirty="0">
                <a:solidFill>
                  <a:schemeClr val="tx1">
                    <a:lumMod val="50000"/>
                    <a:lumOff val="50000"/>
                  </a:schemeClr>
                </a:solidFill>
              </a:rPr>
              <a:t>Breastmilk can credit towards the fluid milk component at any age.</a:t>
            </a:r>
          </a:p>
        </p:txBody>
      </p:sp>
      <p:pic>
        <p:nvPicPr>
          <p:cNvPr id="11" name="Picture 10" descr="Photo of a bottle of milk labeled &quot;Liam King&quot; and the date.">
            <a:extLst>
              <a:ext uri="{FF2B5EF4-FFF2-40B4-BE49-F238E27FC236}">
                <a16:creationId xmlns:a16="http://schemas.microsoft.com/office/drawing/2014/main" id="{137D3496-79C9-4B12-9C2E-3B16D2A8DB73}"/>
              </a:ext>
            </a:extLst>
          </p:cNvPr>
          <p:cNvPicPr>
            <a:picLocks noChangeAspect="1"/>
          </p:cNvPicPr>
          <p:nvPr/>
        </p:nvPicPr>
        <p:blipFill>
          <a:blip r:embed="rId4"/>
          <a:stretch>
            <a:fillRect/>
          </a:stretch>
        </p:blipFill>
        <p:spPr>
          <a:xfrm>
            <a:off x="6238026" y="1879374"/>
            <a:ext cx="1750569" cy="2608729"/>
          </a:xfrm>
          <a:prstGeom prst="rect">
            <a:avLst/>
          </a:prstGeom>
        </p:spPr>
      </p:pic>
      <p:sp>
        <p:nvSpPr>
          <p:cNvPr id="13" name="Rectangle 12" descr="&quot; &quot;">
            <a:extLst>
              <a:ext uri="{C183D7F6-B498-43B3-948B-1728B52AA6E4}">
                <adec:decorative xmlns:adec="http://schemas.microsoft.com/office/drawing/2017/decorative" xmlns="" val="0"/>
              </a:ext>
            </a:extLst>
          </p:cNvPr>
          <p:cNvSpPr/>
          <p:nvPr/>
        </p:nvSpPr>
        <p:spPr>
          <a:xfrm>
            <a:off x="6227780" y="1879375"/>
            <a:ext cx="1756390" cy="2608728"/>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1079330" y="5228408"/>
            <a:ext cx="6904840" cy="707886"/>
          </a:xfrm>
          <a:prstGeom prst="rect">
            <a:avLst/>
          </a:prstGeom>
          <a:noFill/>
        </p:spPr>
        <p:txBody>
          <a:bodyPr wrap="none" rtlCol="0">
            <a:spAutoFit/>
          </a:bodyPr>
          <a:lstStyle/>
          <a:p>
            <a:pPr algn="ctr"/>
            <a:r>
              <a:rPr lang="en-US" sz="2000" b="1" dirty="0">
                <a:solidFill>
                  <a:srgbClr val="273A80"/>
                </a:solidFill>
              </a:rPr>
              <a:t>CACFP Best Practice</a:t>
            </a:r>
          </a:p>
          <a:p>
            <a:pPr algn="ctr"/>
            <a:r>
              <a:rPr lang="en-US" sz="2000" dirty="0">
                <a:solidFill>
                  <a:schemeClr val="tx1">
                    <a:lumMod val="50000"/>
                    <a:lumOff val="50000"/>
                  </a:schemeClr>
                </a:solidFill>
              </a:rPr>
              <a:t>Offer mothers a clean, quiet place to breastfeed their baby. </a:t>
            </a:r>
            <a:endParaRPr lang="en-US" sz="2000" dirty="0">
              <a:solidFill>
                <a:schemeClr val="tx1">
                  <a:lumMod val="50000"/>
                  <a:lumOff val="50000"/>
                </a:schemeClr>
              </a:solidFill>
              <a:cs typeface="Arial" panose="020B0604020202020204" pitchFamily="34" charset="0"/>
            </a:endParaRPr>
          </a:p>
        </p:txBody>
      </p:sp>
      <p:sp>
        <p:nvSpPr>
          <p:cNvPr id="10" name="Rectangle 9" descr="&quot; &quot;">
            <a:extLst>
              <a:ext uri="{C183D7F6-B498-43B3-948B-1728B52AA6E4}">
                <adec:decorative xmlns:adec="http://schemas.microsoft.com/office/drawing/2017/decorative" xmlns="" val="0"/>
              </a:ext>
            </a:extLst>
          </p:cNvPr>
          <p:cNvSpPr/>
          <p:nvPr/>
        </p:nvSpPr>
        <p:spPr>
          <a:xfrm>
            <a:off x="1082352" y="5026763"/>
            <a:ext cx="6847222" cy="1104125"/>
          </a:xfrm>
          <a:prstGeom prst="rect">
            <a:avLst/>
          </a:prstGeom>
          <a:noFill/>
          <a:ln w="34925">
            <a:solidFill>
              <a:srgbClr val="F4A81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6</a:t>
            </a:fld>
            <a:endParaRPr lang="en-US" dirty="0"/>
          </a:p>
        </p:txBody>
      </p:sp>
    </p:spTree>
    <p:custDataLst>
      <p:tags r:id="rId1"/>
    </p:custDataLst>
    <p:extLst>
      <p:ext uri="{BB962C8B-B14F-4D97-AF65-F5344CB8AC3E}">
        <p14:creationId xmlns:p14="http://schemas.microsoft.com/office/powerpoint/2010/main" val="5160403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81" y="901700"/>
            <a:ext cx="7813779" cy="1140039"/>
          </a:xfrm>
        </p:spPr>
        <p:txBody>
          <a:bodyPr>
            <a:normAutofit/>
          </a:bodyPr>
          <a:lstStyle/>
          <a:p>
            <a:r>
              <a:rPr lang="en-US" dirty="0">
                <a:latin typeface="Arial" panose="020B0604020202020204" pitchFamily="34" charset="0"/>
                <a:cs typeface="Arial" panose="020B0604020202020204" pitchFamily="34" charset="0"/>
              </a:rPr>
              <a:t>Video: Supporting Breastfeeding Mothers in a Child Care Site</a:t>
            </a:r>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7</a:t>
            </a:fld>
            <a:endParaRPr lang="en-US" dirty="0"/>
          </a:p>
        </p:txBody>
      </p:sp>
      <p:pic>
        <p:nvPicPr>
          <p:cNvPr id="5" name="Picture 4">
            <a:hlinkClick r:id="rId4"/>
          </p:cNvPr>
          <p:cNvPicPr>
            <a:picLocks noChangeAspect="1"/>
          </p:cNvPicPr>
          <p:nvPr/>
        </p:nvPicPr>
        <p:blipFill>
          <a:blip r:embed="rId5"/>
          <a:stretch>
            <a:fillRect/>
          </a:stretch>
        </p:blipFill>
        <p:spPr>
          <a:xfrm>
            <a:off x="1364368" y="2514600"/>
            <a:ext cx="6570095" cy="2920042"/>
          </a:xfrm>
          <a:prstGeom prst="rect">
            <a:avLst/>
          </a:prstGeom>
        </p:spPr>
      </p:pic>
      <p:sp>
        <p:nvSpPr>
          <p:cNvPr id="6" name="TextBox 5"/>
          <p:cNvSpPr txBox="1"/>
          <p:nvPr/>
        </p:nvSpPr>
        <p:spPr>
          <a:xfrm>
            <a:off x="689766" y="5686816"/>
            <a:ext cx="8090144" cy="523220"/>
          </a:xfrm>
          <a:prstGeom prst="rect">
            <a:avLst/>
          </a:prstGeom>
          <a:noFill/>
        </p:spPr>
        <p:txBody>
          <a:bodyPr wrap="square" rtlCol="0">
            <a:spAutoFit/>
          </a:bodyPr>
          <a:lstStyle/>
          <a:p>
            <a:r>
              <a:rPr lang="en-US" sz="1400" dirty="0">
                <a:hlinkClick r:id="rId4"/>
              </a:rPr>
              <a:t>https://</a:t>
            </a:r>
            <a:r>
              <a:rPr lang="en-US" sz="1400" dirty="0" smtClean="0">
                <a:hlinkClick r:id="rId4"/>
              </a:rPr>
              <a:t>www.fns.usda.gov/tn/feeding-infants-supporting-breastfeeding-mothers-child-care-site-cacfp-trainers-tools</a:t>
            </a:r>
            <a:r>
              <a:rPr lang="en-US" sz="1400" dirty="0" smtClean="0"/>
              <a:t> </a:t>
            </a:r>
            <a:endParaRPr lang="en-US" sz="1400" dirty="0"/>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noGrp="1"/>
          </p:cNvSpPr>
          <p:nvPr>
            <p:ph type="title" idx="4294967295"/>
          </p:nvPr>
        </p:nvSpPr>
        <p:spPr>
          <a:xfrm>
            <a:off x="339892" y="901700"/>
            <a:ext cx="7886700" cy="11400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500" b="1" kern="1200">
                <a:solidFill>
                  <a:srgbClr val="273A8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500" b="1" i="0" u="none" strike="noStrike" kern="1200" cap="none" spc="0" normalizeH="0" baseline="0" noProof="0" dirty="0">
                <a:ln>
                  <a:noFill/>
                </a:ln>
                <a:solidFill>
                  <a:srgbClr val="273A80"/>
                </a:solidFill>
                <a:effectLst/>
                <a:uLnTx/>
                <a:uFillTx/>
                <a:latin typeface="Arial" panose="020B0604020202020204" pitchFamily="34" charset="0"/>
                <a:ea typeface="+mj-ea"/>
                <a:cs typeface="Arial" panose="020B0604020202020204" pitchFamily="34" charset="0"/>
              </a:rPr>
              <a:t>A Breastfeeding Friendly Environment</a:t>
            </a:r>
            <a:br>
              <a:rPr kumimoji="0" lang="en-US" sz="2500" b="1" i="0" u="none" strike="noStrike" kern="1200" cap="none" spc="0" normalizeH="0" baseline="0" noProof="0" dirty="0">
                <a:ln>
                  <a:noFill/>
                </a:ln>
                <a:solidFill>
                  <a:srgbClr val="273A80"/>
                </a:solidFill>
                <a:effectLst/>
                <a:uLnTx/>
                <a:uFillTx/>
                <a:latin typeface="Arial" panose="020B0604020202020204" pitchFamily="34" charset="0"/>
                <a:ea typeface="+mj-ea"/>
                <a:cs typeface="Arial" panose="020B0604020202020204" pitchFamily="34" charset="0"/>
              </a:rPr>
            </a:br>
            <a:r>
              <a:rPr kumimoji="0" lang="en-US" sz="2500" b="0" i="0" u="none" strike="noStrike" kern="1200" cap="none" spc="0" normalizeH="0" baseline="0" noProof="0" dirty="0">
                <a:ln>
                  <a:noFill/>
                </a:ln>
                <a:solidFill>
                  <a:srgbClr val="273A80"/>
                </a:solidFill>
                <a:effectLst/>
                <a:uLnTx/>
                <a:uFillTx/>
                <a:latin typeface="Arial" panose="020B0604020202020204" pitchFamily="34" charset="0"/>
                <a:ea typeface="+mj-ea"/>
                <a:cs typeface="Arial" panose="020B0604020202020204" pitchFamily="34" charset="0"/>
              </a:rPr>
              <a:t>What Can It Look Like?</a:t>
            </a:r>
            <a:endParaRPr kumimoji="0" lang="en-US" sz="2500" b="0" i="0" u="none" strike="noStrike" kern="1200" cap="none" spc="0" normalizeH="0" baseline="0" noProof="0" dirty="0">
              <a:ln>
                <a:noFill/>
              </a:ln>
              <a:solidFill>
                <a:srgbClr val="273A80"/>
              </a:solidFill>
              <a:effectLst/>
              <a:uLnTx/>
              <a:uFillTx/>
              <a:latin typeface="+mj-lt"/>
              <a:ea typeface="+mj-ea"/>
              <a:cs typeface="+mj-cs"/>
            </a:endParaRPr>
          </a:p>
        </p:txBody>
      </p:sp>
      <p:grpSp>
        <p:nvGrpSpPr>
          <p:cNvPr id="6" name="Group 5" descr="Photo of a woman breastfeeding her baby in a room featuring the following: a glass of drinking water, a table, an electrical outlet, a stool, a comfortable chair, a pillow, and disinfectant wipes.">
            <a:extLst>
              <a:ext uri="{FF2B5EF4-FFF2-40B4-BE49-F238E27FC236}">
                <a16:creationId xmlns:a16="http://schemas.microsoft.com/office/drawing/2014/main" id="{70AE5370-844D-4D6E-998D-7996110A4329}"/>
              </a:ext>
            </a:extLst>
          </p:cNvPr>
          <p:cNvGrpSpPr/>
          <p:nvPr/>
        </p:nvGrpSpPr>
        <p:grpSpPr>
          <a:xfrm>
            <a:off x="963001" y="2041739"/>
            <a:ext cx="7209161" cy="3908300"/>
            <a:chOff x="963001" y="2041739"/>
            <a:chExt cx="7209161" cy="3908300"/>
          </a:xfrm>
        </p:grpSpPr>
        <p:sp>
          <p:nvSpPr>
            <p:cNvPr id="2" name="Rectangle 1"/>
            <p:cNvSpPr/>
            <p:nvPr/>
          </p:nvSpPr>
          <p:spPr>
            <a:xfrm>
              <a:off x="963001" y="2041739"/>
              <a:ext cx="7209161" cy="39083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quot; &quot;">
              <a:extLst>
                <a:ext uri="{FF2B5EF4-FFF2-40B4-BE49-F238E27FC236}">
                  <a16:creationId xmlns:a16="http://schemas.microsoft.com/office/drawing/2014/main" id="{ACA8C1C0-D546-4543-AE0D-DFCCB49D700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6719" r="198" b="12238"/>
            <a:stretch/>
          </p:blipFill>
          <p:spPr>
            <a:xfrm>
              <a:off x="963001" y="2041739"/>
              <a:ext cx="7209161" cy="3908300"/>
            </a:xfrm>
            <a:prstGeom prst="rect">
              <a:avLst/>
            </a:prstGeom>
          </p:spPr>
        </p:pic>
        <p:sp>
          <p:nvSpPr>
            <p:cNvPr id="4" name="Rectangle 3">
              <a:extLst>
                <a:ext uri="{C183D7F6-B498-43B3-948B-1728B52AA6E4}">
                  <adec:decorative xmlns:adec="http://schemas.microsoft.com/office/drawing/2017/decorative" xmlns="" val="1"/>
                </a:ext>
              </a:extLst>
            </p:cNvPr>
            <p:cNvSpPr/>
            <p:nvPr/>
          </p:nvSpPr>
          <p:spPr>
            <a:xfrm>
              <a:off x="963001" y="2041739"/>
              <a:ext cx="7209161" cy="39083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Slide Number Placeholder 2"/>
          <p:cNvSpPr>
            <a:spLocks noGrp="1"/>
          </p:cNvSpPr>
          <p:nvPr>
            <p:ph type="sldNum" sz="quarter" idx="12"/>
          </p:nvPr>
        </p:nvSpPr>
        <p:spPr/>
        <p:txBody>
          <a:bodyPr/>
          <a:lstStyle/>
          <a:p>
            <a:fld id="{E5A01667-C09E-6343-925B-5CF5D2A7F45A}" type="slidenum">
              <a:rPr lang="en-US" smtClean="0"/>
              <a:pPr/>
              <a:t>8</a:t>
            </a:fld>
            <a:endParaRPr lang="en-US" dirty="0"/>
          </a:p>
        </p:txBody>
      </p:sp>
    </p:spTree>
    <p:extLst>
      <p:ext uri="{BB962C8B-B14F-4D97-AF65-F5344CB8AC3E}">
        <p14:creationId xmlns:p14="http://schemas.microsoft.com/office/powerpoint/2010/main" val="28384152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Communicating With Parents</a:t>
            </a:r>
          </a:p>
        </p:txBody>
      </p:sp>
      <p:grpSp>
        <p:nvGrpSpPr>
          <p:cNvPr id="6" name="Group 5" descr="Photo of a woman holding a baby speaking to another woman holding &quot;Breastfed Babies Welcome Here! A Mother's Guide&quot;.">
            <a:extLst>
              <a:ext uri="{FF2B5EF4-FFF2-40B4-BE49-F238E27FC236}">
                <a16:creationId xmlns:a16="http://schemas.microsoft.com/office/drawing/2014/main" id="{2662E178-98A9-40A8-9478-5BAAD01027B0}"/>
              </a:ext>
            </a:extLst>
          </p:cNvPr>
          <p:cNvGrpSpPr/>
          <p:nvPr/>
        </p:nvGrpSpPr>
        <p:grpSpPr>
          <a:xfrm>
            <a:off x="1022228" y="1885563"/>
            <a:ext cx="3224168" cy="1958861"/>
            <a:chOff x="1022228" y="1885563"/>
            <a:chExt cx="3224168" cy="1958861"/>
          </a:xfrm>
        </p:grpSpPr>
        <p:pic>
          <p:nvPicPr>
            <p:cNvPr id="9" name="Picture 8" descr="&quot; &quot;"/>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22228" y="1885563"/>
              <a:ext cx="3224168" cy="19588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a:extLst>
                <a:ext uri="{C183D7F6-B498-43B3-948B-1728B52AA6E4}">
                  <adec:decorative xmlns:adec="http://schemas.microsoft.com/office/drawing/2017/decorative" xmlns="" val="1"/>
                </a:ext>
              </a:extLst>
            </p:cNvPr>
            <p:cNvSpPr/>
            <p:nvPr/>
          </p:nvSpPr>
          <p:spPr>
            <a:xfrm>
              <a:off x="1022228" y="1885563"/>
              <a:ext cx="3224168" cy="195886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6" name="Picture 15" descr="Thumbnail image of the message graphic: Breastfed Babies Welcome Here!">
            <a:extLst>
              <a:ext uri="{FF2B5EF4-FFF2-40B4-BE49-F238E27FC236}">
                <a16:creationId xmlns:a16="http://schemas.microsoft.com/office/drawing/2014/main" id="{405DC0DF-8AA6-44A7-9E86-1ABEEFE8F8EC}"/>
              </a:ext>
            </a:extLst>
          </p:cNvPr>
          <p:cNvPicPr>
            <a:picLocks noChangeAspect="1"/>
          </p:cNvPicPr>
          <p:nvPr/>
        </p:nvPicPr>
        <p:blipFill>
          <a:blip r:embed="rId5"/>
          <a:stretch>
            <a:fillRect/>
          </a:stretch>
        </p:blipFill>
        <p:spPr>
          <a:xfrm>
            <a:off x="4572000" y="2111379"/>
            <a:ext cx="1558342" cy="1558342"/>
          </a:xfrm>
          <a:prstGeom prst="rect">
            <a:avLst/>
          </a:prstGeom>
        </p:spPr>
      </p:pic>
      <p:grpSp>
        <p:nvGrpSpPr>
          <p:cNvPr id="11" name="Group 10" descr="Thumbnail image of the &quot;Breastfed Babies Welcome Here! Ask us how we can support you&quot; poster.">
            <a:extLst>
              <a:ext uri="{FF2B5EF4-FFF2-40B4-BE49-F238E27FC236}">
                <a16:creationId xmlns:a16="http://schemas.microsoft.com/office/drawing/2014/main" id="{A96B6835-8EA6-4CFF-824E-5144B374C623}"/>
              </a:ext>
            </a:extLst>
          </p:cNvPr>
          <p:cNvGrpSpPr/>
          <p:nvPr/>
        </p:nvGrpSpPr>
        <p:grpSpPr>
          <a:xfrm>
            <a:off x="6228803" y="1477919"/>
            <a:ext cx="1585466" cy="2454510"/>
            <a:chOff x="6228803" y="1477919"/>
            <a:chExt cx="1585466" cy="2454510"/>
          </a:xfrm>
        </p:grpSpPr>
        <p:pic>
          <p:nvPicPr>
            <p:cNvPr id="18" name="Picture 2" descr="&quot; &quot;"/>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236972" y="1477919"/>
              <a:ext cx="1577297" cy="24545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a:extLst>
                <a:ext uri="{C183D7F6-B498-43B3-948B-1728B52AA6E4}">
                  <adec:decorative xmlns:adec="http://schemas.microsoft.com/office/drawing/2017/decorative" xmlns="" val="1"/>
                </a:ext>
              </a:extLst>
            </p:cNvPr>
            <p:cNvSpPr/>
            <p:nvPr/>
          </p:nvSpPr>
          <p:spPr>
            <a:xfrm>
              <a:off x="6228803" y="1477919"/>
              <a:ext cx="1576328" cy="245451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TextBox 13"/>
          <p:cNvSpPr txBox="1"/>
          <p:nvPr/>
        </p:nvSpPr>
        <p:spPr>
          <a:xfrm>
            <a:off x="1871039" y="4056843"/>
            <a:ext cx="5443002" cy="553998"/>
          </a:xfrm>
          <a:prstGeom prst="rect">
            <a:avLst/>
          </a:prstGeom>
          <a:noFill/>
        </p:spPr>
        <p:txBody>
          <a:bodyPr wrap="square" rtlCol="0">
            <a:spAutoFit/>
          </a:bodyPr>
          <a:lstStyle/>
          <a:p>
            <a:r>
              <a:rPr lang="en-US" sz="1600" b="1" i="1" dirty="0">
                <a:solidFill>
                  <a:srgbClr val="273A80"/>
                </a:solidFill>
                <a:latin typeface="Arial" panose="020B0604020202020204" pitchFamily="34" charset="0"/>
                <a:cs typeface="Arial" panose="020B0604020202020204" pitchFamily="34" charset="0"/>
              </a:rPr>
              <a:t>Breastfed Babies Welcome Here!</a:t>
            </a:r>
            <a:r>
              <a:rPr lang="en-US" sz="1600" dirty="0">
                <a:solidFill>
                  <a:srgbClr val="273A80"/>
                </a:solidFill>
                <a:latin typeface="Arial" panose="020B0604020202020204" pitchFamily="34" charset="0"/>
                <a:cs typeface="Arial" panose="020B0604020202020204" pitchFamily="34" charset="0"/>
              </a:rPr>
              <a:t>  </a:t>
            </a:r>
            <a:r>
              <a:rPr lang="en-US" sz="1600" b="1" i="1" dirty="0">
                <a:solidFill>
                  <a:srgbClr val="273A80"/>
                </a:solidFill>
                <a:latin typeface="Arial" panose="020B0604020202020204" pitchFamily="34" charset="0"/>
                <a:cs typeface="Arial" panose="020B0604020202020204" pitchFamily="34" charset="0"/>
              </a:rPr>
              <a:t>A Mother’s Guide</a:t>
            </a:r>
          </a:p>
          <a:p>
            <a:r>
              <a:rPr lang="en-US" sz="1400" u="sng" dirty="0">
                <a:hlinkClick r:id="rId7"/>
              </a:rPr>
              <a:t>https://www.fns.usda.gov/tn/breastfed-babies-welcome-here</a:t>
            </a:r>
            <a:endParaRPr lang="en-US" sz="1400" dirty="0"/>
          </a:p>
        </p:txBody>
      </p:sp>
      <p:grpSp>
        <p:nvGrpSpPr>
          <p:cNvPr id="7" name="Group 6" descr="Photo of a woman breastfeeding a baby showcasing the Special Supplemental Nutrition Program for Women, Infants, and Children (WIC) campaign titled “WIC Breastfeeding Support”.">
            <a:extLst>
              <a:ext uri="{FF2B5EF4-FFF2-40B4-BE49-F238E27FC236}">
                <a16:creationId xmlns:a16="http://schemas.microsoft.com/office/drawing/2014/main" id="{44E60C55-A367-4BE5-8D0D-0CEC0A55666A}"/>
              </a:ext>
            </a:extLst>
          </p:cNvPr>
          <p:cNvGrpSpPr/>
          <p:nvPr/>
        </p:nvGrpSpPr>
        <p:grpSpPr>
          <a:xfrm>
            <a:off x="1085634" y="4904771"/>
            <a:ext cx="2847637" cy="1708517"/>
            <a:chOff x="1085634" y="4904771"/>
            <a:chExt cx="2847637" cy="1708517"/>
          </a:xfrm>
        </p:grpSpPr>
        <p:pic>
          <p:nvPicPr>
            <p:cNvPr id="5" name="Picture 4" descr="&quot; &quot;">
              <a:extLst>
                <a:ext uri="{FF2B5EF4-FFF2-40B4-BE49-F238E27FC236}">
                  <a16:creationId xmlns:a16="http://schemas.microsoft.com/office/drawing/2014/main" id="{A3C3720D-2944-334F-8AA4-86774897742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85634" y="4905561"/>
              <a:ext cx="2846211" cy="1707727"/>
            </a:xfrm>
            <a:prstGeom prst="rect">
              <a:avLst/>
            </a:prstGeom>
          </p:spPr>
        </p:pic>
        <p:sp>
          <p:nvSpPr>
            <p:cNvPr id="10" name="Rectangle 9">
              <a:extLst>
                <a:ext uri="{C183D7F6-B498-43B3-948B-1728B52AA6E4}">
                  <adec:decorative xmlns:adec="http://schemas.microsoft.com/office/drawing/2017/decorative" xmlns="" val="1"/>
                </a:ext>
              </a:extLst>
            </p:cNvPr>
            <p:cNvSpPr/>
            <p:nvPr/>
          </p:nvSpPr>
          <p:spPr>
            <a:xfrm>
              <a:off x="1087060" y="4904771"/>
              <a:ext cx="2846211" cy="170772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TextBox 14"/>
          <p:cNvSpPr txBox="1"/>
          <p:nvPr/>
        </p:nvSpPr>
        <p:spPr>
          <a:xfrm>
            <a:off x="4004500" y="5782531"/>
            <a:ext cx="5051125" cy="769441"/>
          </a:xfrm>
          <a:prstGeom prst="rect">
            <a:avLst/>
          </a:prstGeom>
          <a:noFill/>
        </p:spPr>
        <p:txBody>
          <a:bodyPr wrap="square" rtlCol="0">
            <a:spAutoFit/>
          </a:bodyPr>
          <a:lstStyle/>
          <a:p>
            <a:r>
              <a:rPr lang="en-US" sz="1600" b="1" dirty="0">
                <a:solidFill>
                  <a:srgbClr val="273A80"/>
                </a:solidFill>
              </a:rPr>
              <a:t>Special Supplemental Nutrition Program for </a:t>
            </a:r>
            <a:r>
              <a:rPr lang="en-US" sz="1400" b="1" dirty="0">
                <a:solidFill>
                  <a:srgbClr val="273A80"/>
                </a:solidFill>
              </a:rPr>
              <a:t>Women, Infants, and Children (WIC)</a:t>
            </a:r>
          </a:p>
          <a:p>
            <a:r>
              <a:rPr lang="en-US" sz="1400" dirty="0">
                <a:hlinkClick r:id="rId9"/>
              </a:rPr>
              <a:t>https://www.fns.usda.gov/wic/women-infants-and-children-wic</a:t>
            </a:r>
            <a:endParaRPr lang="en-US" sz="1400"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9</a:t>
            </a:fld>
            <a:endParaRPr lang="en-US" dirty="0"/>
          </a:p>
        </p:txBody>
      </p:sp>
    </p:spTree>
    <p:custDataLst>
      <p:tags r:id="rId1"/>
    </p:custDataLst>
    <p:extLst>
      <p:ext uri="{BB962C8B-B14F-4D97-AF65-F5344CB8AC3E}">
        <p14:creationId xmlns:p14="http://schemas.microsoft.com/office/powerpoint/2010/main" val="387331504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3084</Words>
  <Application>Microsoft Office PowerPoint</Application>
  <PresentationFormat>On-screen Show (4:3)</PresentationFormat>
  <Paragraphs>261</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American Typewriter</vt:lpstr>
      <vt:lpstr>Arial</vt:lpstr>
      <vt:lpstr>Calibri</vt:lpstr>
      <vt:lpstr>Courier New</vt:lpstr>
      <vt:lpstr>Wingdings</vt:lpstr>
      <vt:lpstr>Office Theme</vt:lpstr>
      <vt:lpstr>Feeding Infants in the CACFP</vt:lpstr>
      <vt:lpstr>Agenda</vt:lpstr>
      <vt:lpstr>Pre-Test</vt:lpstr>
      <vt:lpstr>Pre-Test</vt:lpstr>
      <vt:lpstr>Why Support Breastfeeding?</vt:lpstr>
      <vt:lpstr>CACFP Supports Breastfeeding Families</vt:lpstr>
      <vt:lpstr>Video: Supporting Breastfeeding Mothers in a Child Care Site</vt:lpstr>
      <vt:lpstr>A Breastfeeding Friendly Environment What Can It Look Like?</vt:lpstr>
      <vt:lpstr>Communicating With Parents</vt:lpstr>
      <vt:lpstr>Summary</vt:lpstr>
      <vt:lpstr>Post-Test</vt:lpstr>
      <vt:lpstr>Post-Test</vt:lpstr>
      <vt:lpstr>Presentation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2019-11-07T18:44:16Z</dcterms:created>
  <dcterms:modified xsi:type="dcterms:W3CDTF">2020-01-10T14:31:11Z</dcterms:modified>
</cp:coreProperties>
</file>