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7.xml" ContentType="application/vnd.openxmlformats-officedocument.presentationml.tags+xml"/>
  <Override PartName="/ppt/notesSlides/notesSlide10.xml" ContentType="application/vnd.openxmlformats-officedocument.presentationml.notesSlide+xml"/>
  <Override PartName="/ppt/tags/tag8.xml" ContentType="application/vnd.openxmlformats-officedocument.presentationml.tags+xml"/>
  <Override PartName="/ppt/notesSlides/notesSlide11.xml" ContentType="application/vnd.openxmlformats-officedocument.presentationml.notesSlide+xml"/>
  <Override PartName="/ppt/tags/tag9.xml" ContentType="application/vnd.openxmlformats-officedocument.presentationml.tags+xml"/>
  <Override PartName="/ppt/notesSlides/notesSlide12.xml" ContentType="application/vnd.openxmlformats-officedocument.presentationml.notesSlide+xml"/>
  <Override PartName="/ppt/tags/tag10.xml" ContentType="application/vnd.openxmlformats-officedocument.presentationml.tags+xml"/>
  <Override PartName="/ppt/notesSlides/notesSlide13.xml" ContentType="application/vnd.openxmlformats-officedocument.presentationml.notesSlide+xml"/>
  <Override PartName="/ppt/tags/tag11.xml" ContentType="application/vnd.openxmlformats-officedocument.presentationml.tags+xml"/>
  <Override PartName="/ppt/notesSlides/notesSlide14.xml" ContentType="application/vnd.openxmlformats-officedocument.presentationml.notesSlide+xml"/>
  <Override PartName="/ppt/tags/tag12.xml" ContentType="application/vnd.openxmlformats-officedocument.presentationml.tags+xml"/>
  <Override PartName="/ppt/notesSlides/notesSlide15.xml" ContentType="application/vnd.openxmlformats-officedocument.presentationml.notesSlide+xml"/>
  <Override PartName="/ppt/tags/tag13.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60" r:id="rId1"/>
  </p:sldMasterIdLst>
  <p:notesMasterIdLst>
    <p:notesMasterId r:id="rId22"/>
  </p:notesMasterIdLst>
  <p:sldIdLst>
    <p:sldId id="256" r:id="rId2"/>
    <p:sldId id="268" r:id="rId3"/>
    <p:sldId id="280" r:id="rId4"/>
    <p:sldId id="283" r:id="rId5"/>
    <p:sldId id="284" r:id="rId6"/>
    <p:sldId id="273" r:id="rId7"/>
    <p:sldId id="264" r:id="rId8"/>
    <p:sldId id="271" r:id="rId9"/>
    <p:sldId id="289" r:id="rId10"/>
    <p:sldId id="274" r:id="rId11"/>
    <p:sldId id="290" r:id="rId12"/>
    <p:sldId id="275" r:id="rId13"/>
    <p:sldId id="276" r:id="rId14"/>
    <p:sldId id="267" r:id="rId15"/>
    <p:sldId id="292" r:id="rId16"/>
    <p:sldId id="291" r:id="rId17"/>
    <p:sldId id="285" r:id="rId18"/>
    <p:sldId id="286" r:id="rId19"/>
    <p:sldId id="288" r:id="rId20"/>
    <p:sldId id="260" r:id="rId21"/>
  </p:sldIdLst>
  <p:sldSz cx="9144000" cy="6858000" type="screen4x3"/>
  <p:notesSz cx="6858000" cy="9144000"/>
  <p:custDataLst>
    <p:tags r:id="rId2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4A5E"/>
    <a:srgbClr val="273A80"/>
    <a:srgbClr val="7F7F7F"/>
    <a:srgbClr val="C8C7C7"/>
    <a:srgbClr val="F4A81D"/>
    <a:srgbClr val="FDE3D8"/>
    <a:srgbClr val="488A56"/>
    <a:srgbClr val="7F9DBB"/>
    <a:srgbClr val="D4ECE3"/>
    <a:srgbClr val="5270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285" autoAdjust="0"/>
    <p:restoredTop sz="79289" autoAdjust="0"/>
  </p:normalViewPr>
  <p:slideViewPr>
    <p:cSldViewPr snapToGrid="0" snapToObjects="1">
      <p:cViewPr varScale="1">
        <p:scale>
          <a:sx n="68" d="100"/>
          <a:sy n="68" d="100"/>
        </p:scale>
        <p:origin x="1506" y="78"/>
      </p:cViewPr>
      <p:guideLst>
        <p:guide orient="horz" pos="2160"/>
        <p:guide pos="2880"/>
      </p:guideLst>
    </p:cSldViewPr>
  </p:slideViewPr>
  <p:outlineViewPr>
    <p:cViewPr>
      <p:scale>
        <a:sx n="33" d="100"/>
        <a:sy n="33" d="100"/>
      </p:scale>
      <p:origin x="0" y="-162"/>
    </p:cViewPr>
  </p:outlineViewPr>
  <p:notesTextViewPr>
    <p:cViewPr>
      <p:scale>
        <a:sx n="3" d="2"/>
        <a:sy n="3" d="2"/>
      </p:scale>
      <p:origin x="0" y="-150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7AB999-74B4-5246-BFDC-DDCD74BC9B91}" type="datetimeFigureOut">
              <a:rPr lang="en-US" smtClean="0"/>
              <a:pPr/>
              <a:t>1/10/2020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1D8931-9063-5C43-AACF-1CA2560E0730}" type="slidenum">
              <a:rPr lang="en-US" smtClean="0"/>
              <a:pPr/>
              <a:t>‹#›</a:t>
            </a:fld>
            <a:endParaRPr lang="en-US" dirty="0"/>
          </a:p>
        </p:txBody>
      </p:sp>
    </p:spTree>
    <p:extLst>
      <p:ext uri="{BB962C8B-B14F-4D97-AF65-F5344CB8AC3E}">
        <p14:creationId xmlns:p14="http://schemas.microsoft.com/office/powerpoint/2010/main" val="4190615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teamnutrition.usda.gov/"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fns.usda.gov/tn/breastfed-babies-welcome-here"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Information in this lesson comes from Chapter 2: </a:t>
            </a:r>
            <a:r>
              <a:rPr lang="en-US" sz="1200" i="1" kern="1200" dirty="0">
                <a:solidFill>
                  <a:schemeClr val="tx1"/>
                </a:solidFill>
                <a:effectLst/>
                <a:latin typeface="+mn-lt"/>
                <a:ea typeface="+mn-ea"/>
                <a:cs typeface="+mn-cs"/>
              </a:rPr>
              <a:t>Feeding the Breastfed Baby</a:t>
            </a:r>
            <a:r>
              <a:rPr lang="en-US" sz="1200" kern="1200" dirty="0">
                <a:solidFill>
                  <a:schemeClr val="tx1"/>
                </a:solidFill>
                <a:effectLst/>
                <a:latin typeface="+mn-lt"/>
                <a:ea typeface="+mn-ea"/>
                <a:cs typeface="+mn-cs"/>
              </a:rPr>
              <a:t> and Chapter 4: </a:t>
            </a:r>
            <a:r>
              <a:rPr lang="en-US" sz="1200" i="1" kern="1200" dirty="0">
                <a:solidFill>
                  <a:schemeClr val="tx1"/>
                </a:solidFill>
                <a:effectLst/>
                <a:latin typeface="+mn-lt"/>
                <a:ea typeface="+mn-ea"/>
                <a:cs typeface="+mn-cs"/>
              </a:rPr>
              <a:t>Handling and Storing Breastmilk and Infant Formula </a:t>
            </a:r>
            <a:r>
              <a:rPr lang="en-US" sz="1200" kern="1200" dirty="0">
                <a:solidFill>
                  <a:schemeClr val="tx1"/>
                </a:solidFill>
                <a:effectLst/>
                <a:latin typeface="+mn-lt"/>
                <a:ea typeface="+mn-ea"/>
                <a:cs typeface="+mn-cs"/>
              </a:rPr>
              <a:t>in the </a:t>
            </a:r>
            <a:r>
              <a:rPr lang="en-US" sz="1200" i="1" kern="1200" dirty="0">
                <a:solidFill>
                  <a:schemeClr val="tx1"/>
                </a:solidFill>
                <a:effectLst/>
                <a:latin typeface="+mn-lt"/>
                <a:ea typeface="+mn-ea"/>
                <a:cs typeface="+mn-cs"/>
              </a:rPr>
              <a:t>Feeding Infants in the Child and Adult Care Food Program</a:t>
            </a:r>
            <a:r>
              <a:rPr lang="en-US" sz="1200" kern="1200" dirty="0">
                <a:solidFill>
                  <a:schemeClr val="tx1"/>
                </a:solidFill>
                <a:effectLst/>
                <a:latin typeface="+mn-lt"/>
                <a:ea typeface="+mn-ea"/>
                <a:cs typeface="+mn-cs"/>
              </a:rPr>
              <a:t> guide. This lesson provides participants with information about how to properly store and handle breastmilk at a child care site. </a:t>
            </a:r>
          </a:p>
          <a:p>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Your State's child care licensing regulations or local health codes on storing and handling breastmilk may be stricter than what is covered during this lesson. Consider speaking with your State's child care licensing specialists to help clarify your State-specific regulations on this topic prior to the training.</a:t>
            </a:r>
          </a:p>
          <a:p>
            <a:endParaRPr lang="en-US" dirty="0"/>
          </a:p>
          <a:p>
            <a:r>
              <a:rPr lang="en-US" sz="1200" b="1" kern="1200" dirty="0">
                <a:solidFill>
                  <a:schemeClr val="tx1"/>
                </a:solidFill>
                <a:effectLst/>
                <a:latin typeface="+mn-lt"/>
                <a:ea typeface="+mn-ea"/>
                <a:cs typeface="+mn-cs"/>
              </a:rPr>
              <a:t>Learning Objectives</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end of this lesson, participants should be able to: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Describe how to safely store breastmilk.</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Identify how to prepare breastmilk for feeding.</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Lesson Description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Storing and Handling Breastmilk in a Child Care Site</a:t>
            </a:r>
            <a:r>
              <a:rPr lang="en-US" sz="1200" kern="1200" dirty="0">
                <a:solidFill>
                  <a:schemeClr val="tx1"/>
                </a:solidFill>
                <a:effectLst/>
                <a:latin typeface="+mn-lt"/>
                <a:ea typeface="+mn-ea"/>
                <a:cs typeface="+mn-cs"/>
              </a:rPr>
              <a:t> lesson takes approximately 22 minutes to deliver. If the pre-test and post-test are administered, total session time will be approximately 28 minutes.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Welcome and Trainer Introduction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Welcome participants to the training</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introduce yourself by providing: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name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position title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experience with the CACFP, infant nutrition,</a:t>
            </a:r>
            <a:r>
              <a:rPr lang="en-US" sz="1200" kern="1200" baseline="0" dirty="0">
                <a:solidFill>
                  <a:schemeClr val="tx1"/>
                </a:solidFill>
                <a:effectLst/>
                <a:latin typeface="+mn-lt"/>
                <a:ea typeface="+mn-ea"/>
                <a:cs typeface="+mn-cs"/>
              </a:rPr>
              <a:t> and/or child care</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1</a:t>
            </a:fld>
            <a:endParaRPr lang="en-US" dirty="0"/>
          </a:p>
        </p:txBody>
      </p:sp>
    </p:spTree>
    <p:extLst>
      <p:ext uri="{BB962C8B-B14F-4D97-AF65-F5344CB8AC3E}">
        <p14:creationId xmlns:p14="http://schemas.microsoft.com/office/powerpoint/2010/main" val="29541006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 are some best</a:t>
            </a:r>
            <a:r>
              <a:rPr lang="en-US" sz="1200" kern="1200" baseline="0" dirty="0">
                <a:solidFill>
                  <a:schemeClr val="tx1"/>
                </a:solidFill>
                <a:effectLst/>
                <a:latin typeface="+mn-lt"/>
                <a:ea typeface="+mn-ea"/>
                <a:cs typeface="+mn-cs"/>
              </a:rPr>
              <a:t> practices</a:t>
            </a:r>
            <a:r>
              <a:rPr lang="en-US" sz="1200" kern="1200" dirty="0">
                <a:solidFill>
                  <a:schemeClr val="tx1"/>
                </a:solidFill>
                <a:effectLst/>
                <a:latin typeface="+mn-lt"/>
                <a:ea typeface="+mn-ea"/>
                <a:cs typeface="+mn-cs"/>
              </a:rPr>
              <a:t> for storing breastmilk at a child care site.</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Store breastmilk in the back of the refrigerator where the temperature is always cold. The front of the refrigerator can be warmer because the door is opened frequently.</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Refrigerate breastmilk at </a:t>
            </a:r>
            <a:r>
              <a:rPr lang="en-US" sz="1200" b="1" kern="1200" dirty="0">
                <a:solidFill>
                  <a:schemeClr val="tx1"/>
                </a:solidFill>
                <a:effectLst/>
                <a:latin typeface="+mn-lt"/>
                <a:ea typeface="+mn-ea"/>
                <a:cs typeface="+mn-cs"/>
              </a:rPr>
              <a:t>40 </a:t>
            </a:r>
            <a:r>
              <a:rPr lang="en-US" sz="1200" b="1" baseline="0" dirty="0">
                <a:solidFill>
                  <a:schemeClr val="tx1"/>
                </a:solidFill>
                <a:latin typeface="+mn-lt"/>
                <a:cs typeface="Arial"/>
              </a:rPr>
              <a:t>°</a:t>
            </a:r>
            <a:r>
              <a:rPr lang="en-US" sz="1200" b="1" baseline="0" dirty="0">
                <a:solidFill>
                  <a:schemeClr val="tx1"/>
                </a:solidFill>
                <a:latin typeface="+mn-lt"/>
                <a:cs typeface="Arial" panose="020B0604020202020204" pitchFamily="34" charset="0"/>
              </a:rPr>
              <a:t>F </a:t>
            </a:r>
            <a:r>
              <a:rPr lang="en-US" sz="1200" kern="1200" dirty="0">
                <a:solidFill>
                  <a:schemeClr val="tx1"/>
                </a:solidFill>
                <a:effectLst/>
                <a:latin typeface="+mn-lt"/>
                <a:ea typeface="+mn-ea"/>
                <a:cs typeface="+mn-cs"/>
              </a:rPr>
              <a:t>(or below) for up to </a:t>
            </a:r>
            <a:r>
              <a:rPr lang="en-US" sz="1200" b="1" kern="1200" dirty="0">
                <a:solidFill>
                  <a:schemeClr val="tx1"/>
                </a:solidFill>
                <a:effectLst/>
                <a:latin typeface="+mn-lt"/>
                <a:ea typeface="+mn-ea"/>
                <a:cs typeface="+mn-cs"/>
              </a:rPr>
              <a:t>72 hours </a:t>
            </a:r>
            <a:r>
              <a:rPr lang="en-US" sz="1200" kern="1200" dirty="0">
                <a:solidFill>
                  <a:schemeClr val="tx1"/>
                </a:solidFill>
                <a:effectLst/>
                <a:latin typeface="+mn-lt"/>
                <a:ea typeface="+mn-ea"/>
                <a:cs typeface="+mn-cs"/>
              </a:rPr>
              <a:t>(3 days) from the date the breastmilk was pumped. </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If it</a:t>
            </a:r>
            <a:r>
              <a:rPr lang="en-US" sz="1200" kern="1200" baseline="0" dirty="0">
                <a:solidFill>
                  <a:schemeClr val="tx1"/>
                </a:solidFill>
                <a:effectLst/>
                <a:latin typeface="+mn-lt"/>
                <a:ea typeface="+mn-ea"/>
                <a:cs typeface="+mn-cs"/>
              </a:rPr>
              <a:t> is</a:t>
            </a:r>
            <a:r>
              <a:rPr lang="en-US" sz="1200" kern="1200" dirty="0">
                <a:solidFill>
                  <a:schemeClr val="tx1"/>
                </a:solidFill>
                <a:effectLst/>
                <a:latin typeface="+mn-lt"/>
                <a:ea typeface="+mn-ea"/>
                <a:cs typeface="+mn-cs"/>
              </a:rPr>
              <a:t> past the 3-day mark, ask the parents what they want you to do with the breastmilk.</a:t>
            </a:r>
          </a:p>
          <a:p>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If State or local authorities, including child care licensing, have stricter health and safety regulations for handling and storing breastmilk, participants should follow those regulations.</a:t>
            </a:r>
          </a:p>
        </p:txBody>
      </p:sp>
      <p:sp>
        <p:nvSpPr>
          <p:cNvPr id="4" name="Slide Number Placeholder 3"/>
          <p:cNvSpPr>
            <a:spLocks noGrp="1"/>
          </p:cNvSpPr>
          <p:nvPr>
            <p:ph type="sldNum" sz="quarter" idx="5"/>
          </p:nvPr>
        </p:nvSpPr>
        <p:spPr/>
        <p:txBody>
          <a:bodyPr/>
          <a:lstStyle/>
          <a:p>
            <a:fld id="{031D8931-9063-5C43-AACF-1CA2560E0730}" type="slidenum">
              <a:rPr lang="en-US" smtClean="0"/>
              <a:pPr/>
              <a:t>10</a:t>
            </a:fld>
            <a:endParaRPr lang="en-US" dirty="0"/>
          </a:p>
        </p:txBody>
      </p:sp>
    </p:spTree>
    <p:extLst>
      <p:ext uri="{BB962C8B-B14F-4D97-AF65-F5344CB8AC3E}">
        <p14:creationId xmlns:p14="http://schemas.microsoft.com/office/powerpoint/2010/main" val="3138917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 </a:t>
            </a:r>
            <a:r>
              <a:rPr lang="en-US" sz="1200" b="0" i="0" kern="1200" dirty="0">
                <a:solidFill>
                  <a:schemeClr val="tx1"/>
                </a:solidFill>
                <a:effectLst/>
                <a:latin typeface="+mn-lt"/>
                <a:ea typeface="+mn-ea"/>
                <a:cs typeface="+mn-cs"/>
              </a:rPr>
              <a:t>Tell</a:t>
            </a:r>
            <a:r>
              <a:rPr lang="en-US" sz="1200" b="0" i="0" kern="1200" baseline="0" dirty="0">
                <a:solidFill>
                  <a:schemeClr val="tx1"/>
                </a:solidFill>
                <a:effectLst/>
                <a:latin typeface="+mn-lt"/>
                <a:ea typeface="+mn-ea"/>
                <a:cs typeface="+mn-cs"/>
              </a:rPr>
              <a:t> participants that the breastmilk in the picture is stored in a refrigerator at </a:t>
            </a:r>
            <a:r>
              <a:rPr lang="en-US" sz="1200" b="0" kern="1200" dirty="0">
                <a:solidFill>
                  <a:schemeClr val="tx1"/>
                </a:solidFill>
                <a:effectLst/>
                <a:latin typeface="+mn-lt"/>
                <a:ea typeface="+mn-ea"/>
                <a:cs typeface="+mn-cs"/>
              </a:rPr>
              <a:t>40 </a:t>
            </a:r>
            <a:r>
              <a:rPr lang="en-US" sz="1200" b="0" baseline="0" dirty="0">
                <a:solidFill>
                  <a:schemeClr val="tx1"/>
                </a:solidFill>
                <a:latin typeface="+mn-lt"/>
                <a:cs typeface="Arial"/>
              </a:rPr>
              <a:t>°</a:t>
            </a:r>
            <a:r>
              <a:rPr lang="en-US" sz="1200" b="0" baseline="0" dirty="0">
                <a:solidFill>
                  <a:schemeClr val="tx1"/>
                </a:solidFill>
                <a:latin typeface="+mn-lt"/>
                <a:cs typeface="Arial" panose="020B0604020202020204" pitchFamily="34" charset="0"/>
              </a:rPr>
              <a:t>F.</a:t>
            </a:r>
            <a:r>
              <a:rPr lang="en-US" sz="1200" b="0" i="0" kern="1200" baseline="0" dirty="0">
                <a:solidFill>
                  <a:schemeClr val="tx1"/>
                </a:solidFill>
                <a:effectLst/>
                <a:latin typeface="+mn-lt"/>
                <a:ea typeface="+mn-ea"/>
                <a:cs typeface="Arial"/>
              </a:rPr>
              <a:t> The bottles and some of the breastmilk bags have been in the refrigerator for 4 days. Ask </a:t>
            </a:r>
            <a:r>
              <a:rPr lang="en-US" sz="1200" b="0" i="0" kern="1200" baseline="0" dirty="0">
                <a:solidFill>
                  <a:schemeClr val="tx1"/>
                </a:solidFill>
                <a:effectLst/>
                <a:latin typeface="+mn-lt"/>
                <a:ea typeface="+mn-ea"/>
                <a:cs typeface="+mn-cs"/>
              </a:rPr>
              <a:t>participants what they think is correct or incorrect about how the breastmilk is stored.</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r>
              <a:rPr lang="en-US" b="1" dirty="0">
                <a:solidFill>
                  <a:schemeClr val="tx1"/>
                </a:solidFill>
                <a:latin typeface="+mn-lt"/>
              </a:rPr>
              <a:t>Answers:</a:t>
            </a:r>
          </a:p>
          <a:p>
            <a:endParaRPr lang="en-US" b="1" dirty="0">
              <a:solidFill>
                <a:schemeClr val="tx1"/>
              </a:solidFill>
              <a:latin typeface="+mn-lt"/>
            </a:endParaRPr>
          </a:p>
          <a:p>
            <a:r>
              <a:rPr lang="en-US" dirty="0">
                <a:solidFill>
                  <a:schemeClr val="tx1"/>
                </a:solidFill>
                <a:latin typeface="+mn-lt"/>
              </a:rPr>
              <a:t>Correct</a:t>
            </a:r>
            <a:r>
              <a:rPr lang="en-US" baseline="0" dirty="0">
                <a:solidFill>
                  <a:schemeClr val="tx1"/>
                </a:solidFill>
                <a:latin typeface="+mn-lt"/>
              </a:rPr>
              <a:t> storage:</a:t>
            </a:r>
          </a:p>
          <a:p>
            <a:pPr marL="171450" indent="-171450">
              <a:buFont typeface="Arial" panose="020B0604020202020204" pitchFamily="34" charset="0"/>
              <a:buChar char="•"/>
            </a:pPr>
            <a:r>
              <a:rPr lang="en-US" baseline="0" dirty="0">
                <a:solidFill>
                  <a:schemeClr val="tx1"/>
                </a:solidFill>
                <a:latin typeface="+mn-lt"/>
              </a:rPr>
              <a:t>The refrigerator temperature is </a:t>
            </a:r>
            <a:r>
              <a:rPr lang="en-US" sz="1200" b="0" kern="1200" dirty="0">
                <a:solidFill>
                  <a:schemeClr val="tx1"/>
                </a:solidFill>
                <a:effectLst/>
                <a:latin typeface="+mn-lt"/>
                <a:ea typeface="+mn-ea"/>
                <a:cs typeface="+mn-cs"/>
              </a:rPr>
              <a:t>40 </a:t>
            </a:r>
            <a:r>
              <a:rPr lang="en-US" sz="1200" b="0" baseline="0" dirty="0">
                <a:solidFill>
                  <a:schemeClr val="tx1"/>
                </a:solidFill>
                <a:latin typeface="+mn-lt"/>
                <a:cs typeface="Arial"/>
              </a:rPr>
              <a:t>°</a:t>
            </a:r>
            <a:r>
              <a:rPr lang="en-US" sz="1200" b="0" baseline="0" dirty="0">
                <a:solidFill>
                  <a:schemeClr val="tx1"/>
                </a:solidFill>
                <a:latin typeface="+mn-lt"/>
                <a:cs typeface="Arial" panose="020B0604020202020204" pitchFamily="34" charset="0"/>
              </a:rPr>
              <a:t>F</a:t>
            </a:r>
            <a:r>
              <a:rPr lang="en-US" sz="1200" b="0" i="0" kern="1200" baseline="0" dirty="0">
                <a:solidFill>
                  <a:schemeClr val="tx1"/>
                </a:solidFill>
                <a:effectLst/>
                <a:latin typeface="+mn-lt"/>
                <a:ea typeface="+mn-ea"/>
                <a:cs typeface="Arial"/>
              </a:rPr>
              <a:t>. </a:t>
            </a:r>
            <a:r>
              <a:rPr lang="en-US" sz="1200" b="0" i="0" kern="1200" baseline="0" dirty="0">
                <a:solidFill>
                  <a:schemeClr val="tx1"/>
                </a:solidFill>
                <a:effectLst/>
                <a:latin typeface="+mn-lt"/>
                <a:ea typeface="+mn-ea"/>
                <a:cs typeface="+mn-cs"/>
              </a:rPr>
              <a:t>Breastmilk should be r</a:t>
            </a:r>
            <a:r>
              <a:rPr lang="en-US" sz="1200" kern="1200" dirty="0">
                <a:solidFill>
                  <a:schemeClr val="tx1"/>
                </a:solidFill>
                <a:effectLst/>
                <a:latin typeface="+mn-lt"/>
                <a:ea typeface="+mn-ea"/>
                <a:cs typeface="+mn-cs"/>
              </a:rPr>
              <a:t>efrigerated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at </a:t>
            </a:r>
            <a:r>
              <a:rPr lang="en-US" sz="1200" b="0" kern="1200" dirty="0">
                <a:solidFill>
                  <a:schemeClr val="tx1"/>
                </a:solidFill>
                <a:effectLst/>
                <a:latin typeface="+mn-lt"/>
                <a:ea typeface="+mn-ea"/>
                <a:cs typeface="+mn-cs"/>
              </a:rPr>
              <a:t>40 </a:t>
            </a:r>
            <a:r>
              <a:rPr lang="en-US" sz="1200" b="0" baseline="0" dirty="0">
                <a:solidFill>
                  <a:schemeClr val="tx1"/>
                </a:solidFill>
                <a:latin typeface="+mn-lt"/>
                <a:cs typeface="Arial"/>
              </a:rPr>
              <a:t>°</a:t>
            </a:r>
            <a:r>
              <a:rPr lang="en-US" sz="1200" b="0" baseline="0" dirty="0">
                <a:solidFill>
                  <a:schemeClr val="tx1"/>
                </a:solidFill>
                <a:latin typeface="+mn-lt"/>
                <a:cs typeface="Arial" panose="020B0604020202020204" pitchFamily="34" charset="0"/>
              </a:rPr>
              <a:t>F</a:t>
            </a:r>
            <a:r>
              <a:rPr lang="en-US" sz="1200" b="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(or below).</a:t>
            </a:r>
            <a:endParaRPr lang="en-US" sz="1200" b="0" i="0" kern="1200" baseline="0" dirty="0">
              <a:solidFill>
                <a:schemeClr val="tx1"/>
              </a:solidFill>
              <a:effectLst/>
              <a:latin typeface="+mn-lt"/>
              <a:ea typeface="+mn-ea"/>
              <a:cs typeface="Arial"/>
            </a:endParaRPr>
          </a:p>
          <a:p>
            <a:pPr marL="0" indent="0">
              <a:buFont typeface="Arial" panose="020B0604020202020204" pitchFamily="34" charset="0"/>
              <a:buNone/>
            </a:pPr>
            <a:endParaRPr lang="en-US" sz="1200" b="0" i="0" kern="1200" baseline="0" dirty="0">
              <a:solidFill>
                <a:schemeClr val="tx1"/>
              </a:solidFill>
              <a:effectLst/>
              <a:latin typeface="+mn-lt"/>
              <a:ea typeface="+mn-ea"/>
              <a:cs typeface="Arial"/>
            </a:endParaRPr>
          </a:p>
          <a:p>
            <a:pPr marL="0" indent="0">
              <a:buFont typeface="Arial" panose="020B0604020202020204" pitchFamily="34" charset="0"/>
              <a:buNone/>
            </a:pPr>
            <a:r>
              <a:rPr lang="en-US" sz="1200" b="0" i="0" kern="1200" baseline="0" dirty="0">
                <a:solidFill>
                  <a:schemeClr val="tx1"/>
                </a:solidFill>
                <a:effectLst/>
                <a:latin typeface="+mn-lt"/>
                <a:ea typeface="+mn-ea"/>
                <a:cs typeface="Arial"/>
              </a:rPr>
              <a:t>Incorrect storage:</a:t>
            </a:r>
            <a:endParaRPr lang="en-US" dirty="0">
              <a:solidFill>
                <a:schemeClr val="tx1"/>
              </a:solidFill>
              <a:latin typeface="+mn-lt"/>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solidFill>
                  <a:schemeClr val="tx1"/>
                </a:solidFill>
                <a:latin typeface="+mn-lt"/>
              </a:rPr>
              <a:t>Breastmilk bottle and bags are not properly </a:t>
            </a:r>
            <a:r>
              <a:rPr lang="en-US" dirty="0">
                <a:solidFill>
                  <a:schemeClr val="tx1"/>
                </a:solidFill>
                <a:latin typeface="+mn-lt"/>
              </a:rPr>
              <a:t>labeled.</a:t>
            </a:r>
            <a:r>
              <a:rPr lang="en-US" baseline="0" dirty="0">
                <a:solidFill>
                  <a:schemeClr val="tx1"/>
                </a:solidFill>
                <a:latin typeface="+mn-lt"/>
              </a:rPr>
              <a:t> Containers should be labeled with the </a:t>
            </a:r>
            <a:r>
              <a:rPr lang="en-US" dirty="0">
                <a:solidFill>
                  <a:schemeClr val="tx1"/>
                </a:solidFill>
                <a:latin typeface="+mn-lt"/>
              </a:rPr>
              <a:t>baby’s full name and the date the breastmilk was pumped.</a:t>
            </a:r>
            <a:br>
              <a:rPr lang="en-US" dirty="0">
                <a:solidFill>
                  <a:schemeClr val="tx1"/>
                </a:solidFill>
                <a:latin typeface="+mn-lt"/>
              </a:rPr>
            </a:br>
            <a:endParaRPr lang="en-US" dirty="0">
              <a:solidFill>
                <a:schemeClr val="tx1"/>
              </a:solidFill>
              <a:latin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latin typeface="+mn-lt"/>
              </a:rPr>
              <a:t>In the CACFP, breastmilk</a:t>
            </a:r>
            <a:r>
              <a:rPr lang="en-US" baseline="0" dirty="0">
                <a:solidFill>
                  <a:schemeClr val="tx1"/>
                </a:solidFill>
                <a:latin typeface="+mn-lt"/>
              </a:rPr>
              <a:t> should not be stored in the refrigerator for longer than 3 days.</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baseline="0" dirty="0">
                <a:solidFill>
                  <a:schemeClr val="tx1"/>
                </a:solidFill>
                <a:latin typeface="+mn-lt"/>
              </a:rPr>
              <a:t>Refrigerate breastmilk </a:t>
            </a:r>
            <a:r>
              <a:rPr lang="en-US" sz="1200" kern="1200" dirty="0">
                <a:solidFill>
                  <a:schemeClr val="tx1"/>
                </a:solidFill>
                <a:effectLst/>
                <a:latin typeface="+mn-lt"/>
                <a:ea typeface="+mn-ea"/>
                <a:cs typeface="+mn-cs"/>
              </a:rPr>
              <a:t>for up to </a:t>
            </a:r>
            <a:r>
              <a:rPr lang="en-US" sz="1200" b="0" kern="1200" dirty="0">
                <a:solidFill>
                  <a:schemeClr val="tx1"/>
                </a:solidFill>
                <a:effectLst/>
                <a:latin typeface="+mn-lt"/>
                <a:ea typeface="+mn-ea"/>
                <a:cs typeface="+mn-cs"/>
              </a:rPr>
              <a:t>72 hours (</a:t>
            </a:r>
            <a:r>
              <a:rPr lang="en-US" sz="1200" kern="1200" dirty="0">
                <a:solidFill>
                  <a:schemeClr val="tx1"/>
                </a:solidFill>
                <a:effectLst/>
                <a:latin typeface="+mn-lt"/>
                <a:ea typeface="+mn-ea"/>
                <a:cs typeface="+mn-cs"/>
              </a:rPr>
              <a:t>3 days) from the date the breastmilk was pumped.</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200" kern="1200" dirty="0">
                <a:solidFill>
                  <a:schemeClr val="tx1"/>
                </a:solidFill>
                <a:effectLst/>
                <a:latin typeface="+mn-lt"/>
                <a:ea typeface="+mn-ea"/>
                <a:cs typeface="+mn-cs"/>
              </a:rPr>
              <a:t>If it</a:t>
            </a:r>
            <a:r>
              <a:rPr lang="en-US" sz="1200" kern="1200" baseline="0" dirty="0">
                <a:solidFill>
                  <a:schemeClr val="tx1"/>
                </a:solidFill>
                <a:effectLst/>
                <a:latin typeface="+mn-lt"/>
                <a:ea typeface="+mn-ea"/>
                <a:cs typeface="+mn-cs"/>
              </a:rPr>
              <a:t> is</a:t>
            </a:r>
            <a:r>
              <a:rPr lang="en-US" sz="1200" kern="1200" dirty="0">
                <a:solidFill>
                  <a:schemeClr val="tx1"/>
                </a:solidFill>
                <a:effectLst/>
                <a:latin typeface="+mn-lt"/>
                <a:ea typeface="+mn-ea"/>
                <a:cs typeface="+mn-cs"/>
              </a:rPr>
              <a:t> past the 3-day mark, you should ask parents what they want you to do with the breastmilk.</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latin typeface="+mn-lt"/>
              </a:rPr>
              <a:t>Breastmilk</a:t>
            </a:r>
            <a:r>
              <a:rPr lang="en-US" baseline="0" dirty="0">
                <a:solidFill>
                  <a:schemeClr val="tx1"/>
                </a:solidFill>
                <a:latin typeface="+mn-lt"/>
              </a:rPr>
              <a:t> should not be stored in </a:t>
            </a:r>
            <a:r>
              <a:rPr lang="en-US" dirty="0">
                <a:solidFill>
                  <a:schemeClr val="tx1"/>
                </a:solidFill>
                <a:latin typeface="+mn-lt"/>
              </a:rPr>
              <a:t>the door compartment</a:t>
            </a:r>
            <a:r>
              <a:rPr lang="en-US" baseline="0" dirty="0">
                <a:solidFill>
                  <a:schemeClr val="tx1"/>
                </a:solidFill>
                <a:latin typeface="+mn-lt"/>
              </a:rPr>
              <a:t> or at the front of the refrigerator. </a:t>
            </a:r>
            <a:r>
              <a:rPr lang="en-US" sz="1200" kern="1200" baseline="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reastmilk should</a:t>
            </a:r>
            <a:r>
              <a:rPr lang="en-US" sz="1200" kern="1200" baseline="0" dirty="0">
                <a:solidFill>
                  <a:schemeClr val="tx1"/>
                </a:solidFill>
                <a:effectLst/>
                <a:latin typeface="+mn-lt"/>
                <a:ea typeface="+mn-ea"/>
                <a:cs typeface="+mn-cs"/>
              </a:rPr>
              <a:t> be stored </a:t>
            </a:r>
            <a:r>
              <a:rPr lang="en-US" sz="1200" kern="1200" dirty="0">
                <a:solidFill>
                  <a:schemeClr val="tx1"/>
                </a:solidFill>
                <a:effectLst/>
                <a:latin typeface="+mn-lt"/>
                <a:ea typeface="+mn-ea"/>
                <a:cs typeface="+mn-cs"/>
              </a:rPr>
              <a:t>in the back of the refrigerator where the temperature is always cold.</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If State or local authorities, including child care licensing, have stricter health and safety regulations for handling and storing breastmilk, participants should follow those regulations.</a:t>
            </a:r>
            <a:endParaRPr lang="en-US" dirty="0">
              <a:solidFill>
                <a:schemeClr val="tx1"/>
              </a:solidFill>
              <a:latin typeface="+mn-lt"/>
            </a:endParaRPr>
          </a:p>
        </p:txBody>
      </p:sp>
      <p:sp>
        <p:nvSpPr>
          <p:cNvPr id="4" name="Slide Number Placeholder 3"/>
          <p:cNvSpPr>
            <a:spLocks noGrp="1"/>
          </p:cNvSpPr>
          <p:nvPr>
            <p:ph type="sldNum" sz="quarter" idx="5"/>
          </p:nvPr>
        </p:nvSpPr>
        <p:spPr/>
        <p:txBody>
          <a:bodyPr/>
          <a:lstStyle/>
          <a:p>
            <a:fld id="{031D8931-9063-5C43-AACF-1CA2560E0730}" type="slidenum">
              <a:rPr lang="en-US" smtClean="0"/>
              <a:pPr/>
              <a:t>11</a:t>
            </a:fld>
            <a:endParaRPr lang="en-US" dirty="0"/>
          </a:p>
        </p:txBody>
      </p:sp>
    </p:spTree>
    <p:extLst>
      <p:ext uri="{BB962C8B-B14F-4D97-AF65-F5344CB8AC3E}">
        <p14:creationId xmlns:p14="http://schemas.microsoft.com/office/powerpoint/2010/main" val="3138917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 are some best practices for thawing breastmilk.</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prevent or reduce waste, thaw only the amount of breastmilk that is needed for one feeding.</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Thaw additional breastmilk if the infant is hungry and shows signs of wanting more.</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Thaw the container of breastmilk in the refrigerator overnight, under warm running water, or in a container of warm water.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Write the date the milk was thawed on the bottle or container.</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not thaw breastmilk by placing it at room temperature; mixing it with warm breastmilk, placing the bottle in boiling water, or heating the bottle in a microwave. </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The breastmilk may become very hot when heated in a microwave, which could burn the baby even though the bottle may feel cool. Also, heating damages some of the important nutrients in breastmilk.</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If State or local authorities, including child care licensing, have stricter health and safety regulations for handling and storing breastmilk, participants should follow those regulations.</a:t>
            </a:r>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12</a:t>
            </a:fld>
            <a:endParaRPr lang="en-US" dirty="0"/>
          </a:p>
        </p:txBody>
      </p:sp>
    </p:spTree>
    <p:extLst>
      <p:ext uri="{BB962C8B-B14F-4D97-AF65-F5344CB8AC3E}">
        <p14:creationId xmlns:p14="http://schemas.microsoft.com/office/powerpoint/2010/main" val="11689470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Let’s talk about the information you can share with parents about how to prepare and safely transport labeled breastmilk to the child care site to prevent spoilage and waste. </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Label each bottle with the baby’s full name and the date the breastmilk was pumped.</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Refrigerate or freeze breastmilk.</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possible, fill bottles with at least the minimum amount of breastmilk required in the CACFP infant meal pattern.</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For breakfast, lunch, and supper:</a:t>
            </a:r>
          </a:p>
          <a:p>
            <a:pPr marL="1085850" lvl="2" indent="-171450">
              <a:buFont typeface="Wingdings" panose="05000000000000000000" pitchFamily="2" charset="2"/>
              <a:buChar char="§"/>
            </a:pPr>
            <a:r>
              <a:rPr lang="en-US" sz="1200" kern="1200" dirty="0">
                <a:solidFill>
                  <a:schemeClr val="tx1"/>
                </a:solidFill>
                <a:effectLst/>
                <a:latin typeface="+mn-lt"/>
                <a:ea typeface="+mn-ea"/>
                <a:cs typeface="+mn-cs"/>
              </a:rPr>
              <a:t>Babies 0 through 5 months need 4 to 6 fluid ounces</a:t>
            </a:r>
          </a:p>
          <a:p>
            <a:pPr marL="1085850" lvl="2" indent="-171450">
              <a:buFont typeface="Wingdings" panose="05000000000000000000" pitchFamily="2" charset="2"/>
              <a:buChar char="§"/>
            </a:pPr>
            <a:r>
              <a:rPr lang="en-US" sz="1200" kern="1200" dirty="0">
                <a:solidFill>
                  <a:schemeClr val="tx1"/>
                </a:solidFill>
                <a:effectLst/>
                <a:latin typeface="+mn-lt"/>
                <a:ea typeface="+mn-ea"/>
                <a:cs typeface="+mn-cs"/>
              </a:rPr>
              <a:t>Babies 6 through 11 months need 6 to 8 fluid ounces</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For snack:</a:t>
            </a:r>
          </a:p>
          <a:p>
            <a:pPr marL="1085850" lvl="2" indent="-171450">
              <a:buFont typeface="Wingdings" panose="05000000000000000000" pitchFamily="2" charset="2"/>
              <a:buChar char="§"/>
            </a:pPr>
            <a:r>
              <a:rPr lang="en-US" sz="1200" kern="1200" dirty="0">
                <a:solidFill>
                  <a:schemeClr val="tx1"/>
                </a:solidFill>
                <a:effectLst/>
                <a:latin typeface="+mn-lt"/>
                <a:ea typeface="+mn-ea"/>
                <a:cs typeface="+mn-cs"/>
              </a:rPr>
              <a:t>Babies 0 through 5 months need 4 to 6 fluid ounces</a:t>
            </a:r>
          </a:p>
          <a:p>
            <a:pPr marL="1085850" lvl="2" indent="-171450">
              <a:buFont typeface="Wingdings" panose="05000000000000000000" pitchFamily="2" charset="2"/>
              <a:buChar char="§"/>
            </a:pPr>
            <a:r>
              <a:rPr lang="en-US" sz="1200" kern="1200" dirty="0">
                <a:solidFill>
                  <a:schemeClr val="tx1"/>
                </a:solidFill>
                <a:effectLst/>
                <a:latin typeface="+mn-lt"/>
                <a:ea typeface="+mn-ea"/>
                <a:cs typeface="+mn-cs"/>
              </a:rPr>
              <a:t>Babies 6 through 11 months need 2 to 4 fluid ounces</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Bring bottles of breastmilk in smaller amounts (1 to 2 fluid ounces) to reduce waste in case the baby wants more after a feeding.</a:t>
            </a:r>
          </a:p>
          <a:p>
            <a:endParaRPr lang="en-US" sz="1200" b="1" i="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31D8931-9063-5C43-AACF-1CA2560E0730}" type="slidenum">
              <a:rPr lang="en-US" smtClean="0"/>
              <a:pPr/>
              <a:t>13</a:t>
            </a:fld>
            <a:endParaRPr lang="en-US" dirty="0"/>
          </a:p>
        </p:txBody>
      </p:sp>
    </p:spTree>
    <p:extLst>
      <p:ext uri="{BB962C8B-B14F-4D97-AF65-F5344CB8AC3E}">
        <p14:creationId xmlns:p14="http://schemas.microsoft.com/office/powerpoint/2010/main" val="31929567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By sharing with parents the amount of breastmilk their baby consumes each day, you can help families know the amount of breastmilk they should bring each day to the child care site.</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the baby usually drinks less than the minimum amount of breastmilk required in the CACFP, parents can make a bottle with only the amount of breastmilk the baby usually drinks in one feeding to prevent or reduce waste.</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Transporting breastmilk in a cooler with an ice pack to keep it cold will also help prevent waste.</a:t>
            </a:r>
          </a:p>
          <a:p>
            <a:endParaRPr lang="en-US" sz="1200" b="1" i="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31D8931-9063-5C43-AACF-1CA2560E0730}" type="slidenum">
              <a:rPr lang="en-US" smtClean="0"/>
              <a:pPr/>
              <a:t>14</a:t>
            </a:fld>
            <a:endParaRPr lang="en-US" dirty="0"/>
          </a:p>
        </p:txBody>
      </p:sp>
    </p:spTree>
    <p:extLst>
      <p:ext uri="{BB962C8B-B14F-4D97-AF65-F5344CB8AC3E}">
        <p14:creationId xmlns:p14="http://schemas.microsoft.com/office/powerpoint/2010/main" val="8222509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Discuss the information that child care providers can share with parents. Refer participants to the </a:t>
            </a:r>
            <a:r>
              <a:rPr lang="en-US" sz="1200" i="1" kern="1200" dirty="0">
                <a:solidFill>
                  <a:schemeClr val="tx1"/>
                </a:solidFill>
                <a:effectLst/>
                <a:latin typeface="+mn-lt"/>
                <a:ea typeface="+mn-ea"/>
                <a:cs typeface="+mn-cs"/>
              </a:rPr>
              <a:t>For Parents: Breastfeeding? Tell Us About Your Breastfed Baby! </a:t>
            </a:r>
            <a:r>
              <a:rPr lang="en-US" sz="1200" kern="1200" dirty="0">
                <a:solidFill>
                  <a:schemeClr val="tx1"/>
                </a:solidFill>
                <a:effectLst/>
                <a:latin typeface="+mn-lt"/>
                <a:ea typeface="+mn-ea"/>
                <a:cs typeface="+mn-cs"/>
              </a:rPr>
              <a:t>handout on page 26 in their </a:t>
            </a:r>
            <a:r>
              <a:rPr lang="en-US" sz="1200" i="1" kern="1200" dirty="0">
                <a:solidFill>
                  <a:schemeClr val="tx1"/>
                </a:solidFill>
                <a:effectLst/>
                <a:latin typeface="+mn-lt"/>
                <a:ea typeface="+mn-ea"/>
                <a:cs typeface="+mn-cs"/>
              </a:rPr>
              <a:t>Feeding Infants in the Child and Adult Care Food Program </a:t>
            </a:r>
            <a:r>
              <a:rPr lang="en-US" sz="1200" kern="1200" dirty="0">
                <a:solidFill>
                  <a:schemeClr val="tx1"/>
                </a:solidFill>
                <a:effectLst/>
                <a:latin typeface="+mn-lt"/>
                <a:ea typeface="+mn-ea"/>
                <a:cs typeface="+mn-cs"/>
              </a:rPr>
              <a:t>guide. They can use the handout to start a conversation with parents about how much breastmilk their baby usually drinks and what parents want the child care provider to do when the baby is still hungry but there is no more breastmilk. Tell participants that the handout is available for free download from the USDA Team Nutrition website at </a:t>
            </a:r>
            <a:r>
              <a:rPr lang="en-US" sz="1200" u="sng" kern="1200" dirty="0">
                <a:solidFill>
                  <a:schemeClr val="tx1"/>
                </a:solidFill>
                <a:effectLst/>
                <a:latin typeface="+mn-lt"/>
                <a:ea typeface="+mn-ea"/>
                <a:cs typeface="+mn-cs"/>
                <a:hlinkClick r:id="rId3"/>
              </a:rPr>
              <a:t>https://teamnutrition.usda.gov</a:t>
            </a:r>
            <a:r>
              <a:rPr lang="en-US" sz="1200" kern="1200" dirty="0">
                <a:solidFill>
                  <a:schemeClr val="tx1"/>
                </a:solidFill>
                <a:effectLst/>
                <a:latin typeface="+mn-lt"/>
                <a:ea typeface="+mn-ea"/>
                <a:cs typeface="+mn-cs"/>
              </a:rPr>
              <a:t>. </a:t>
            </a:r>
          </a:p>
          <a:p>
            <a:endParaRPr lang="en-US" sz="1200" b="1"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Tell participants that information on storing and transporting breastmilk to a child care site can also be shared with breastfeeding mothers through USDA's Team Nutrition </a:t>
            </a:r>
            <a:r>
              <a:rPr lang="en-US" sz="1200" i="1" kern="1200" dirty="0">
                <a:solidFill>
                  <a:schemeClr val="tx1"/>
                </a:solidFill>
                <a:effectLst/>
                <a:latin typeface="+mn-lt"/>
                <a:ea typeface="+mn-ea"/>
                <a:cs typeface="+mn-cs"/>
              </a:rPr>
              <a:t>Breastfed Babies Welcome Here! A Mother’s Guide </a:t>
            </a:r>
            <a:r>
              <a:rPr lang="en-US" sz="1200" kern="1200" dirty="0">
                <a:solidFill>
                  <a:schemeClr val="tx1"/>
                </a:solidFill>
                <a:effectLst/>
                <a:latin typeface="+mn-lt"/>
                <a:ea typeface="+mn-ea"/>
                <a:cs typeface="+mn-cs"/>
              </a:rPr>
              <a:t>resource found at </a:t>
            </a:r>
            <a:r>
              <a:rPr lang="en-US" dirty="0">
                <a:hlinkClick r:id="rId4"/>
              </a:rPr>
              <a:t>https://www.fns.usda.gov/tn/breastfed-babies-welcome-here</a:t>
            </a:r>
            <a:r>
              <a:rPr lang="en-US" dirty="0"/>
              <a:t>.</a:t>
            </a:r>
          </a:p>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15</a:t>
            </a:fld>
            <a:endParaRPr lang="en-US" dirty="0"/>
          </a:p>
        </p:txBody>
      </p:sp>
    </p:spTree>
    <p:extLst>
      <p:ext uri="{BB962C8B-B14F-4D97-AF65-F5344CB8AC3E}">
        <p14:creationId xmlns:p14="http://schemas.microsoft.com/office/powerpoint/2010/main" val="8222509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Trainer Note:</a:t>
            </a:r>
            <a:r>
              <a:rPr lang="en-US" sz="1200" b="1" i="1"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Briefly review the key points covered in the lesson. Allow participants to ask questions. </a:t>
            </a:r>
          </a:p>
          <a:p>
            <a:endParaRPr lang="en-US" sz="1200" b="0" i="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Breastmilk is the best source of nutrition for babies.</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Know how to properly handle and store fresh and frozen breastmilk.</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Table 5: </a:t>
            </a:r>
            <a:r>
              <a:rPr lang="en-US" sz="1200" i="1" kern="1200" dirty="0">
                <a:solidFill>
                  <a:schemeClr val="tx1"/>
                </a:solidFill>
                <a:effectLst/>
                <a:latin typeface="+mn-lt"/>
                <a:ea typeface="+mn-ea"/>
                <a:cs typeface="+mn-cs"/>
              </a:rPr>
              <a:t>Maximum Storage Time and Temperature for Breastmilk at a Child Care Site</a:t>
            </a:r>
            <a:r>
              <a:rPr lang="en-US" sz="1200" kern="1200" dirty="0">
                <a:solidFill>
                  <a:schemeClr val="tx1"/>
                </a:solidFill>
                <a:effectLst/>
                <a:latin typeface="+mn-lt"/>
                <a:ea typeface="+mn-ea"/>
                <a:cs typeface="+mn-cs"/>
              </a:rPr>
              <a:t> on</a:t>
            </a:r>
            <a:r>
              <a:rPr lang="en-US" sz="1200" kern="1200" baseline="0" dirty="0">
                <a:solidFill>
                  <a:schemeClr val="tx1"/>
                </a:solidFill>
                <a:effectLst/>
                <a:latin typeface="+mn-lt"/>
                <a:ea typeface="+mn-ea"/>
                <a:cs typeface="+mn-cs"/>
              </a:rPr>
              <a:t> page 44 i</a:t>
            </a:r>
            <a:r>
              <a:rPr lang="en-US" sz="1200" kern="1200" dirty="0">
                <a:solidFill>
                  <a:schemeClr val="tx1"/>
                </a:solidFill>
                <a:effectLst/>
                <a:latin typeface="+mn-lt"/>
                <a:ea typeface="+mn-ea"/>
                <a:cs typeface="+mn-cs"/>
              </a:rPr>
              <a:t>n the </a:t>
            </a:r>
            <a:r>
              <a:rPr lang="en-US" sz="1200" i="1" kern="1200" dirty="0">
                <a:solidFill>
                  <a:schemeClr val="tx1"/>
                </a:solidFill>
                <a:effectLst/>
                <a:latin typeface="+mn-lt"/>
                <a:ea typeface="+mn-ea"/>
                <a:cs typeface="+mn-cs"/>
              </a:rPr>
              <a:t>Feeding Infants in the Child and Adult Care Food Program </a:t>
            </a:r>
            <a:r>
              <a:rPr lang="en-US" sz="1200" kern="1200" dirty="0">
                <a:solidFill>
                  <a:schemeClr val="tx1"/>
                </a:solidFill>
                <a:effectLst/>
                <a:latin typeface="+mn-lt"/>
                <a:ea typeface="+mn-ea"/>
                <a:cs typeface="+mn-cs"/>
              </a:rPr>
              <a:t>guide for the maximum storage time and temperature for breastmilk at your child care site.</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Provide parents with information about how to safely bring labeled breastmilk to the child care site to help prevent spoilage and waste.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Share resources</a:t>
            </a:r>
            <a:r>
              <a:rPr lang="en-US" sz="1200" i="0" kern="1200" dirty="0">
                <a:solidFill>
                  <a:schemeClr val="tx1"/>
                </a:solidFill>
                <a:effectLst/>
                <a:latin typeface="+mn-lt"/>
                <a:ea typeface="+mn-ea"/>
                <a:cs typeface="+mn-cs"/>
              </a:rPr>
              <a:t>:</a:t>
            </a:r>
          </a:p>
          <a:p>
            <a:pPr marL="628650" lvl="1" indent="-171450">
              <a:buFont typeface="Courier New" panose="02070309020205020404" pitchFamily="49" charset="0"/>
              <a:buChar char="o"/>
            </a:pPr>
            <a:r>
              <a:rPr lang="en-US" sz="1200" i="1" kern="1200" dirty="0">
                <a:solidFill>
                  <a:schemeClr val="tx1"/>
                </a:solidFill>
                <a:effectLst/>
                <a:latin typeface="+mn-lt"/>
                <a:ea typeface="+mn-ea"/>
                <a:cs typeface="+mn-cs"/>
              </a:rPr>
              <a:t>Breastfed Babies Welcome Here! A Mother's Guide</a:t>
            </a:r>
          </a:p>
          <a:p>
            <a:pPr marL="628650" lvl="1" indent="-171450">
              <a:buFont typeface="Courier New" panose="02070309020205020404" pitchFamily="49" charset="0"/>
              <a:buChar char="o"/>
            </a:pPr>
            <a:r>
              <a:rPr lang="en-US" sz="1200" i="1" kern="1200" dirty="0">
                <a:solidFill>
                  <a:schemeClr val="tx1"/>
                </a:solidFill>
                <a:effectLst/>
                <a:latin typeface="+mn-lt"/>
                <a:ea typeface="+mn-ea"/>
                <a:cs typeface="+mn-cs"/>
              </a:rPr>
              <a:t>For Parents: Breastfeeding? Tell Us About Your Breastfed Baby! </a:t>
            </a:r>
            <a:r>
              <a:rPr lang="en-US" sz="1200" kern="1200" dirty="0">
                <a:solidFill>
                  <a:schemeClr val="tx1"/>
                </a:solidFill>
                <a:effectLst/>
                <a:latin typeface="+mn-lt"/>
                <a:ea typeface="+mn-ea"/>
                <a:cs typeface="+mn-cs"/>
              </a:rPr>
              <a:t>handout</a:t>
            </a:r>
          </a:p>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16</a:t>
            </a:fld>
            <a:endParaRPr lang="en-US" dirty="0"/>
          </a:p>
        </p:txBody>
      </p:sp>
    </p:spTree>
    <p:extLst>
      <p:ext uri="{BB962C8B-B14F-4D97-AF65-F5344CB8AC3E}">
        <p14:creationId xmlns:p14="http://schemas.microsoft.com/office/powerpoint/2010/main" val="8222509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lvl="0"/>
            <a:r>
              <a:rPr lang="en-US" sz="1200" dirty="0">
                <a:solidFill>
                  <a:schemeClr val="tx1"/>
                </a:solidFill>
                <a:cs typeface="Arial" panose="020B0604020202020204" pitchFamily="34" charset="0"/>
              </a:rPr>
              <a:t>True or False?</a:t>
            </a:r>
          </a:p>
          <a:p>
            <a:pPr lvl="0"/>
            <a:endParaRPr lang="en-US" sz="1200" dirty="0">
              <a:solidFill>
                <a:schemeClr val="tx1"/>
              </a:solidFill>
              <a:cs typeface="Arial" panose="020B0604020202020204" pitchFamily="34" charset="0"/>
            </a:endParaRPr>
          </a:p>
          <a:p>
            <a:pPr lvl="0"/>
            <a:r>
              <a:rPr lang="en-US" sz="1200" dirty="0">
                <a:solidFill>
                  <a:schemeClr val="tx1"/>
                </a:solidFill>
              </a:rPr>
              <a:t>Bottles of breastmilk can be served cold from the refrigerator and do not have to be warmed.</a:t>
            </a:r>
            <a:endParaRPr lang="en-US" sz="1200" dirty="0">
              <a:solidFill>
                <a:schemeClr val="tx1"/>
              </a:solidFill>
              <a:cs typeface="Arial" panose="020B0604020202020204" pitchFamily="34" charset="0"/>
            </a:endParaRPr>
          </a:p>
          <a:p>
            <a:endParaRPr lang="en-US" sz="1200" b="1"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Answer:</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True</a:t>
            </a:r>
            <a:endParaRPr lang="en-US" sz="1200" b="1" kern="1200" dirty="0">
              <a:solidFill>
                <a:schemeClr val="tx1"/>
              </a:solidFill>
              <a:effectLst/>
              <a:latin typeface="+mn-lt"/>
              <a:ea typeface="+mn-ea"/>
              <a:cs typeface="+mn-cs"/>
            </a:endParaRPr>
          </a:p>
          <a:p>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You can conduct the post-test as a group activity or distribute a paper test. There are three question slides.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a group activity, ask participants what they think the answer is for each question. Allow time for multiple responses before you give the answer.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To reveal the answer, click your mouse or press the “Enter” key on your keyboard. </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paper-based testing, distribute the post-test and pencils. Tell participants how much time they have to complete the assessment.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After you have collected the tests, you can show participants the answers.</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you will not administer the test, skip the slide. </a:t>
            </a:r>
            <a:endParaRPr lang="en-US" b="0" i="0" dirty="0"/>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17</a:t>
            </a:fld>
            <a:endParaRPr lang="en-US" dirty="0"/>
          </a:p>
        </p:txBody>
      </p:sp>
    </p:spTree>
    <p:extLst>
      <p:ext uri="{BB962C8B-B14F-4D97-AF65-F5344CB8AC3E}">
        <p14:creationId xmlns:p14="http://schemas.microsoft.com/office/powerpoint/2010/main" val="1183094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dirty="0">
                <a:solidFill>
                  <a:schemeClr val="tx1"/>
                </a:solidFill>
              </a:rPr>
              <a:t>Fresh breastmilk can be refrigerated at </a:t>
            </a:r>
            <a:r>
              <a:rPr lang="en-US" sz="1200" b="0" kern="1200" dirty="0">
                <a:solidFill>
                  <a:schemeClr val="tx1"/>
                </a:solidFill>
                <a:effectLst/>
                <a:latin typeface="+mn-lt"/>
                <a:ea typeface="+mn-ea"/>
                <a:cs typeface="+mn-cs"/>
              </a:rPr>
              <a:t>40 </a:t>
            </a:r>
            <a:r>
              <a:rPr lang="en-US" sz="1200" b="0" baseline="0" dirty="0">
                <a:solidFill>
                  <a:schemeClr val="tx1"/>
                </a:solidFill>
                <a:latin typeface="+mn-lt"/>
                <a:cs typeface="Arial"/>
              </a:rPr>
              <a:t>°</a:t>
            </a:r>
            <a:r>
              <a:rPr lang="en-US" sz="1200" b="0" baseline="0" dirty="0">
                <a:solidFill>
                  <a:schemeClr val="tx1"/>
                </a:solidFill>
                <a:latin typeface="+mn-lt"/>
                <a:cs typeface="Arial" panose="020B0604020202020204" pitchFamily="34" charset="0"/>
              </a:rPr>
              <a:t>F</a:t>
            </a:r>
            <a:r>
              <a:rPr lang="en-US" sz="1200" b="0" dirty="0">
                <a:solidFill>
                  <a:schemeClr val="tx1"/>
                </a:solidFill>
              </a:rPr>
              <a:t> </a:t>
            </a:r>
            <a:r>
              <a:rPr lang="en-US" sz="1200" dirty="0">
                <a:solidFill>
                  <a:schemeClr val="tx1"/>
                </a:solidFill>
              </a:rPr>
              <a:t>(or below) for up to _____ hours.</a:t>
            </a:r>
            <a:r>
              <a:rPr lang="en-US" sz="1200" dirty="0">
                <a:solidFill>
                  <a:schemeClr val="tx1"/>
                </a:solidFill>
                <a:cs typeface="Arial" panose="020B0604020202020204" pitchFamily="34" charset="0"/>
              </a:rPr>
              <a:t/>
            </a:r>
            <a:br>
              <a:rPr lang="en-US" sz="1200" dirty="0">
                <a:solidFill>
                  <a:schemeClr val="tx1"/>
                </a:solidFill>
                <a:cs typeface="Arial" panose="020B0604020202020204" pitchFamily="34" charset="0"/>
              </a:rPr>
            </a:br>
            <a:endParaRPr lang="en-US" sz="1200" dirty="0">
              <a:solidFill>
                <a:schemeClr val="tx1"/>
              </a:solidFill>
              <a:cs typeface="Arial" panose="020B0604020202020204" pitchFamily="34" charset="0"/>
            </a:endParaRPr>
          </a:p>
          <a:p>
            <a:pPr marL="228600" lvl="0" indent="-228600">
              <a:buFont typeface="+mj-lt"/>
              <a:buAutoNum type="alphaUcPeriod"/>
            </a:pPr>
            <a:r>
              <a:rPr lang="en-US" sz="1200" dirty="0">
                <a:solidFill>
                  <a:schemeClr val="tx1"/>
                </a:solidFill>
                <a:cs typeface="Arial" panose="020B0604020202020204" pitchFamily="34" charset="0"/>
              </a:rPr>
              <a:t>24</a:t>
            </a:r>
          </a:p>
          <a:p>
            <a:pPr marL="228600" lvl="0" indent="-228600">
              <a:buFont typeface="+mj-lt"/>
              <a:buAutoNum type="alphaUcPeriod"/>
            </a:pPr>
            <a:r>
              <a:rPr lang="en-US" sz="1200" dirty="0">
                <a:solidFill>
                  <a:schemeClr val="tx1"/>
                </a:solidFill>
                <a:cs typeface="Arial" panose="020B0604020202020204" pitchFamily="34" charset="0"/>
              </a:rPr>
              <a:t>36</a:t>
            </a:r>
            <a:endParaRPr lang="en-US" sz="1200" b="0" dirty="0">
              <a:solidFill>
                <a:schemeClr val="tx1"/>
              </a:solidFill>
              <a:cs typeface="Arial" panose="020B0604020202020204" pitchFamily="34" charset="0"/>
            </a:endParaRPr>
          </a:p>
          <a:p>
            <a:pPr marL="228600" lvl="0" indent="-228600">
              <a:buFont typeface="+mj-lt"/>
              <a:buAutoNum type="alphaUcPeriod"/>
            </a:pPr>
            <a:r>
              <a:rPr lang="en-US" sz="1200" b="0" dirty="0">
                <a:solidFill>
                  <a:schemeClr val="tx1"/>
                </a:solidFill>
                <a:cs typeface="Arial" panose="020B0604020202020204" pitchFamily="34" charset="0"/>
              </a:rPr>
              <a:t>48</a:t>
            </a:r>
          </a:p>
          <a:p>
            <a:pPr marL="228600" lvl="0" indent="-228600">
              <a:buFont typeface="+mj-lt"/>
              <a:buAutoNum type="alphaUcPeriod"/>
            </a:pPr>
            <a:r>
              <a:rPr lang="en-US" sz="1200" b="0" dirty="0">
                <a:solidFill>
                  <a:schemeClr val="tx1"/>
                </a:solidFill>
                <a:cs typeface="Arial" panose="020B0604020202020204" pitchFamily="34" charset="0"/>
              </a:rPr>
              <a:t>72</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Answer:</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D*</a:t>
            </a:r>
            <a:endParaRPr lang="en-US" sz="1200" b="0" kern="1200" dirty="0">
              <a:solidFill>
                <a:schemeClr val="tx1"/>
              </a:solidFill>
              <a:effectLst/>
              <a:latin typeface="+mn-lt"/>
              <a:ea typeface="+mn-ea"/>
              <a:cs typeface="+mn-cs"/>
            </a:endParaRPr>
          </a:p>
          <a:p>
            <a:endParaRPr lang="en-US" b="0" i="0" dirty="0"/>
          </a:p>
          <a:p>
            <a:pPr marL="0" indent="0">
              <a:buFont typeface="Arial" charset="0"/>
              <a:buNone/>
            </a:pPr>
            <a:r>
              <a:rPr lang="en-US" sz="1200" kern="1200" dirty="0">
                <a:solidFill>
                  <a:schemeClr val="tx1"/>
                </a:solidFill>
                <a:effectLst/>
                <a:latin typeface="+mn-lt"/>
                <a:ea typeface="+mn-ea"/>
                <a:cs typeface="+mn-cs"/>
              </a:rPr>
              <a:t>* 72 hours (3 days). Per policy memorandum CACFP 02-2018: </a:t>
            </a:r>
            <a:r>
              <a:rPr lang="en-US" sz="1200" i="1" kern="1200" dirty="0">
                <a:solidFill>
                  <a:schemeClr val="tx1"/>
                </a:solidFill>
                <a:effectLst/>
                <a:latin typeface="+mn-lt"/>
                <a:ea typeface="+mn-ea"/>
                <a:cs typeface="+mn-cs"/>
              </a:rPr>
              <a:t>Feeding Infants and Meal Pattern Requirements in the Child and Adult Care Food Program; Questions and Answers</a:t>
            </a:r>
            <a:r>
              <a:rPr lang="en-US" sz="1200" kern="1200" dirty="0">
                <a:solidFill>
                  <a:schemeClr val="tx1"/>
                </a:solidFill>
                <a:effectLst/>
                <a:latin typeface="+mn-lt"/>
                <a:ea typeface="+mn-ea"/>
                <a:cs typeface="+mn-cs"/>
              </a:rPr>
              <a:t>, this is the storage time for breastmilk in a child care setting.</a:t>
            </a:r>
          </a:p>
          <a:p>
            <a:pPr marL="171450" indent="-171450">
              <a:buFont typeface="Arial" charset="0"/>
              <a:buChar char="•"/>
            </a:pPr>
            <a:endParaRPr lang="en-US" sz="1200" b="1" kern="1200" dirty="0">
              <a:solidFill>
                <a:schemeClr val="tx1"/>
              </a:solidFill>
              <a:effectLst/>
              <a:latin typeface="+mn-lt"/>
              <a:ea typeface="+mn-ea"/>
              <a:cs typeface="+mn-cs"/>
            </a:endParaRPr>
          </a:p>
          <a:p>
            <a:pPr marL="0" indent="0">
              <a:buFont typeface="Arial" charset="0"/>
              <a:buNone/>
            </a:pPr>
            <a:r>
              <a:rPr lang="en-US" sz="1200" b="1" i="1" kern="1200" dirty="0">
                <a:solidFill>
                  <a:schemeClr val="tx1"/>
                </a:solidFill>
                <a:effectLst/>
                <a:latin typeface="+mn-lt"/>
                <a:ea typeface="+mn-ea"/>
                <a:cs typeface="+mn-cs"/>
              </a:rPr>
              <a:t>Trainer</a:t>
            </a:r>
            <a:r>
              <a:rPr lang="en-US" sz="1200" b="1" i="1" kern="1200" baseline="0" dirty="0">
                <a:solidFill>
                  <a:schemeClr val="tx1"/>
                </a:solidFill>
                <a:effectLst/>
                <a:latin typeface="+mn-lt"/>
                <a:ea typeface="+mn-ea"/>
                <a:cs typeface="+mn-cs"/>
              </a:rPr>
              <a:t> </a:t>
            </a:r>
            <a:r>
              <a:rPr lang="en-US" sz="1200" b="1" i="1" kern="1200" dirty="0">
                <a:solidFill>
                  <a:schemeClr val="tx1"/>
                </a:solidFill>
                <a:effectLst/>
                <a:latin typeface="+mn-lt"/>
                <a:ea typeface="+mn-ea"/>
                <a:cs typeface="+mn-cs"/>
              </a:rPr>
              <a:t>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If State child care licensing regulations or local health codes for labeling and storing bottles of infant formula are stricter, child care providers should follow those regulations.</a:t>
            </a:r>
          </a:p>
          <a:p>
            <a:pPr marL="0" indent="0">
              <a:buFont typeface="Arial" charset="0"/>
              <a:buNone/>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sz="1200" b="1" i="1" kern="1200" dirty="0">
                <a:solidFill>
                  <a:schemeClr val="tx1"/>
                </a:solidFill>
                <a:effectLst/>
                <a:latin typeface="+mn-lt"/>
                <a:ea typeface="+mn-ea"/>
                <a:cs typeface="+mn-cs"/>
              </a:rPr>
              <a:t>Trainer Note: </a:t>
            </a:r>
            <a:r>
              <a:rPr lang="en-US" sz="1200" b="0" i="0"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lick your mouse or press the “Enter” key on your keyboard to reveal the answer.</a:t>
            </a:r>
          </a:p>
          <a:p>
            <a:pPr marL="0" indent="0">
              <a:buFont typeface="Arial"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18</a:t>
            </a:fld>
            <a:endParaRPr lang="en-US" dirty="0"/>
          </a:p>
        </p:txBody>
      </p:sp>
    </p:spTree>
    <p:extLst>
      <p:ext uri="{BB962C8B-B14F-4D97-AF65-F5344CB8AC3E}">
        <p14:creationId xmlns:p14="http://schemas.microsoft.com/office/powerpoint/2010/main" val="30875191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dirty="0">
                <a:solidFill>
                  <a:schemeClr val="tx1"/>
                </a:solidFill>
              </a:rPr>
              <a:t>You can safely thaw a container of breastmilk using all of these methods, </a:t>
            </a:r>
            <a:r>
              <a:rPr lang="en-US" sz="1200" u="sng" dirty="0">
                <a:solidFill>
                  <a:schemeClr val="tx1"/>
                </a:solidFill>
              </a:rPr>
              <a:t>except </a:t>
            </a:r>
            <a:r>
              <a:rPr lang="en-US" sz="1200" dirty="0">
                <a:solidFill>
                  <a:schemeClr val="tx1"/>
                </a:solidFill>
              </a:rPr>
              <a:t>which one?</a:t>
            </a:r>
          </a:p>
          <a:p>
            <a:pPr lvl="0"/>
            <a:endParaRPr lang="en-US" sz="1200" dirty="0">
              <a:solidFill>
                <a:schemeClr val="tx1"/>
              </a:solidFill>
            </a:endParaRPr>
          </a:p>
          <a:p>
            <a:pPr marL="228600" lvl="0" indent="-228600">
              <a:buFont typeface="+mj-lt"/>
              <a:buAutoNum type="alphaUcPeriod"/>
            </a:pPr>
            <a:r>
              <a:rPr lang="en-US" sz="1200" dirty="0">
                <a:solidFill>
                  <a:schemeClr val="tx1"/>
                </a:solidFill>
              </a:rPr>
              <a:t>Under warm running water</a:t>
            </a:r>
          </a:p>
          <a:p>
            <a:pPr marL="228600" lvl="0" indent="-228600">
              <a:buFont typeface="+mj-lt"/>
              <a:buAutoNum type="alphaUcPeriod"/>
            </a:pPr>
            <a:r>
              <a:rPr lang="en-US" sz="1200" dirty="0">
                <a:solidFill>
                  <a:schemeClr val="tx1"/>
                </a:solidFill>
              </a:rPr>
              <a:t>In a container of warm water</a:t>
            </a:r>
          </a:p>
          <a:p>
            <a:pPr marL="228600" lvl="0" indent="-228600">
              <a:buFont typeface="+mj-lt"/>
              <a:buAutoNum type="alphaUcPeriod"/>
            </a:pPr>
            <a:r>
              <a:rPr lang="en-US" sz="1200" dirty="0">
                <a:solidFill>
                  <a:schemeClr val="tx1"/>
                </a:solidFill>
              </a:rPr>
              <a:t>In a microwave</a:t>
            </a:r>
          </a:p>
          <a:p>
            <a:pPr marL="228600" lvl="0" indent="-228600">
              <a:buFont typeface="+mj-lt"/>
              <a:buAutoNum type="alphaUcPeriod"/>
            </a:pPr>
            <a:r>
              <a:rPr lang="en-US" sz="1200" dirty="0">
                <a:solidFill>
                  <a:schemeClr val="tx1"/>
                </a:solidFill>
              </a:rPr>
              <a:t>In a refrigerator overnight</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Answer:</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C</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 </a:t>
            </a:r>
            <a:r>
              <a:rPr lang="en-US" sz="1200" b="0" i="0"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lick your mouse or press the “Enter” key on your keyboard to reveal the answer.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19</a:t>
            </a:fld>
            <a:endParaRPr lang="en-US" dirty="0"/>
          </a:p>
        </p:txBody>
      </p:sp>
    </p:spTree>
    <p:extLst>
      <p:ext uri="{BB962C8B-B14F-4D97-AF65-F5344CB8AC3E}">
        <p14:creationId xmlns:p14="http://schemas.microsoft.com/office/powerpoint/2010/main" val="1054802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lesson, you will learn best practices for handling and storing breastmilk at a child care site and ways you can communicate with parents about how to transport breastmilk.</a:t>
            </a:r>
          </a:p>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2</a:t>
            </a:fld>
            <a:endParaRPr lang="en-US" dirty="0"/>
          </a:p>
        </p:txBody>
      </p:sp>
    </p:spTree>
    <p:extLst>
      <p:ext uri="{BB962C8B-B14F-4D97-AF65-F5344CB8AC3E}">
        <p14:creationId xmlns:p14="http://schemas.microsoft.com/office/powerpoint/2010/main" val="9058517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20</a:t>
            </a:fld>
            <a:endParaRPr lang="en-US" dirty="0"/>
          </a:p>
        </p:txBody>
      </p:sp>
    </p:spTree>
    <p:extLst>
      <p:ext uri="{BB962C8B-B14F-4D97-AF65-F5344CB8AC3E}">
        <p14:creationId xmlns:p14="http://schemas.microsoft.com/office/powerpoint/2010/main" val="2191364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dirty="0">
                <a:solidFill>
                  <a:schemeClr val="tx1"/>
                </a:solidFill>
                <a:cs typeface="Arial" panose="020B0604020202020204" pitchFamily="34" charset="0"/>
              </a:rPr>
              <a:t>True or False?</a:t>
            </a:r>
          </a:p>
          <a:p>
            <a:pPr lvl="0"/>
            <a:endParaRPr lang="en-US" sz="1200" dirty="0">
              <a:solidFill>
                <a:schemeClr val="tx1"/>
              </a:solidFill>
              <a:cs typeface="Arial" panose="020B0604020202020204" pitchFamily="34" charset="0"/>
            </a:endParaRPr>
          </a:p>
          <a:p>
            <a:pPr lvl="0"/>
            <a:r>
              <a:rPr lang="en-US" sz="1200" dirty="0">
                <a:solidFill>
                  <a:schemeClr val="tx1"/>
                </a:solidFill>
              </a:rPr>
              <a:t>Bottles of breastmilk can be served cold from the refrigerator and do not have to be warmed.</a:t>
            </a:r>
            <a:endParaRPr lang="en-US" sz="1200" dirty="0">
              <a:solidFill>
                <a:schemeClr val="tx1"/>
              </a:solidFill>
              <a:cs typeface="Arial" panose="020B0604020202020204" pitchFamily="34" charset="0"/>
            </a:endParaRPr>
          </a:p>
          <a:p>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You can conduct the pre-test as a group activity or distribute a paper test. There are three question slides.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a group activity, ask participants what they think the answer is for each question.</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Do not give the answer.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Tell participants that the answer to each question will be provided at the end of the lesson in the post-test slides.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paper-based testing, distribute the pre-test and pencils. Tell participants how much time they have to complete the assessment. </a:t>
            </a:r>
          </a:p>
          <a:p>
            <a:endParaRPr lang="en-US"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If you will not administer the test, skip the slide. </a:t>
            </a:r>
            <a:endParaRPr lang="en-US" b="0" i="0" dirty="0"/>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3</a:t>
            </a:fld>
            <a:endParaRPr lang="en-US" dirty="0"/>
          </a:p>
        </p:txBody>
      </p:sp>
    </p:spTree>
    <p:extLst>
      <p:ext uri="{BB962C8B-B14F-4D97-AF65-F5344CB8AC3E}">
        <p14:creationId xmlns:p14="http://schemas.microsoft.com/office/powerpoint/2010/main" val="3220113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dirty="0">
                <a:solidFill>
                  <a:schemeClr val="tx1"/>
                </a:solidFill>
              </a:rPr>
              <a:t>Fresh breastmilk can be refrigerated at </a:t>
            </a:r>
            <a:r>
              <a:rPr lang="en-US" sz="1200" b="0" kern="1200" dirty="0">
                <a:solidFill>
                  <a:schemeClr val="tx1"/>
                </a:solidFill>
                <a:effectLst/>
                <a:latin typeface="+mn-lt"/>
                <a:ea typeface="+mn-ea"/>
                <a:cs typeface="+mn-cs"/>
              </a:rPr>
              <a:t>40 </a:t>
            </a:r>
            <a:r>
              <a:rPr lang="en-US" sz="1200" b="0" baseline="0" dirty="0">
                <a:solidFill>
                  <a:schemeClr val="tx1"/>
                </a:solidFill>
                <a:latin typeface="+mn-lt"/>
                <a:cs typeface="Arial"/>
              </a:rPr>
              <a:t>°</a:t>
            </a:r>
            <a:r>
              <a:rPr lang="en-US" sz="1200" b="0" baseline="0" dirty="0">
                <a:solidFill>
                  <a:schemeClr val="tx1"/>
                </a:solidFill>
                <a:latin typeface="+mn-lt"/>
                <a:cs typeface="Arial" panose="020B0604020202020204" pitchFamily="34" charset="0"/>
              </a:rPr>
              <a:t>F </a:t>
            </a:r>
            <a:r>
              <a:rPr lang="en-US" sz="1200" dirty="0">
                <a:solidFill>
                  <a:schemeClr val="tx1"/>
                </a:solidFill>
              </a:rPr>
              <a:t>(or below) for up to _____ hours.</a:t>
            </a:r>
            <a:r>
              <a:rPr lang="en-US" sz="1200" dirty="0">
                <a:solidFill>
                  <a:schemeClr val="tx1"/>
                </a:solidFill>
                <a:cs typeface="Arial" panose="020B0604020202020204" pitchFamily="34" charset="0"/>
              </a:rPr>
              <a:t/>
            </a:r>
            <a:br>
              <a:rPr lang="en-US" sz="1200" dirty="0">
                <a:solidFill>
                  <a:schemeClr val="tx1"/>
                </a:solidFill>
                <a:cs typeface="Arial" panose="020B0604020202020204" pitchFamily="34" charset="0"/>
              </a:rPr>
            </a:br>
            <a:endParaRPr lang="en-US" sz="1200" dirty="0">
              <a:solidFill>
                <a:schemeClr val="tx1"/>
              </a:solidFill>
              <a:cs typeface="Arial" panose="020B0604020202020204" pitchFamily="34" charset="0"/>
            </a:endParaRPr>
          </a:p>
          <a:p>
            <a:pPr marL="228600" lvl="0" indent="-228600">
              <a:buFont typeface="+mj-lt"/>
              <a:buAutoNum type="alphaUcPeriod"/>
            </a:pPr>
            <a:r>
              <a:rPr lang="en-US" sz="1200" dirty="0">
                <a:solidFill>
                  <a:schemeClr val="tx1"/>
                </a:solidFill>
                <a:cs typeface="Arial" panose="020B0604020202020204" pitchFamily="34" charset="0"/>
              </a:rPr>
              <a:t>24</a:t>
            </a:r>
          </a:p>
          <a:p>
            <a:pPr marL="228600" lvl="0" indent="-228600">
              <a:buFont typeface="+mj-lt"/>
              <a:buAutoNum type="alphaUcPeriod"/>
            </a:pPr>
            <a:r>
              <a:rPr lang="en-US" sz="1200" dirty="0">
                <a:solidFill>
                  <a:schemeClr val="tx1"/>
                </a:solidFill>
                <a:cs typeface="Arial" panose="020B0604020202020204" pitchFamily="34" charset="0"/>
              </a:rPr>
              <a:t>36</a:t>
            </a:r>
            <a:endParaRPr lang="en-US" sz="1200" b="0" dirty="0">
              <a:solidFill>
                <a:schemeClr val="tx1"/>
              </a:solidFill>
              <a:cs typeface="Arial" panose="020B0604020202020204" pitchFamily="34" charset="0"/>
            </a:endParaRPr>
          </a:p>
          <a:p>
            <a:pPr marL="228600" lvl="0" indent="-228600">
              <a:buFont typeface="+mj-lt"/>
              <a:buAutoNum type="alphaUcPeriod"/>
            </a:pPr>
            <a:r>
              <a:rPr lang="en-US" sz="1200" b="0" dirty="0">
                <a:solidFill>
                  <a:schemeClr val="tx1"/>
                </a:solidFill>
                <a:cs typeface="Arial" panose="020B0604020202020204" pitchFamily="34" charset="0"/>
              </a:rPr>
              <a:t>48</a:t>
            </a:r>
          </a:p>
          <a:p>
            <a:pPr marL="228600" lvl="0" indent="-228600">
              <a:buFont typeface="+mj-lt"/>
              <a:buAutoNum type="alphaUcPeriod"/>
            </a:pPr>
            <a:r>
              <a:rPr lang="en-US" sz="1200" b="0" dirty="0">
                <a:solidFill>
                  <a:schemeClr val="tx1"/>
                </a:solidFill>
                <a:cs typeface="Arial" panose="020B0604020202020204" pitchFamily="34" charset="0"/>
              </a:rPr>
              <a:t>72</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answer to the question is provided in the post-test slide.</a:t>
            </a:r>
            <a:endParaRPr lang="en-US" b="0" i="0" dirty="0"/>
          </a:p>
          <a:p>
            <a:endParaRPr lang="en-US" b="0" i="0"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4</a:t>
            </a:fld>
            <a:endParaRPr lang="en-US" dirty="0"/>
          </a:p>
        </p:txBody>
      </p:sp>
    </p:spTree>
    <p:extLst>
      <p:ext uri="{BB962C8B-B14F-4D97-AF65-F5344CB8AC3E}">
        <p14:creationId xmlns:p14="http://schemas.microsoft.com/office/powerpoint/2010/main" val="1524739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a:solidFill>
                  <a:schemeClr val="tx1"/>
                </a:solidFill>
                <a:effectLst/>
                <a:latin typeface="+mn-lt"/>
                <a:ea typeface="+mn-ea"/>
                <a:cs typeface="+mn-cs"/>
              </a:rPr>
              <a:t>You can safely thaw a container of breastmilk using all of these methods, </a:t>
            </a:r>
            <a:r>
              <a:rPr lang="en-US" sz="1200" u="sng" kern="1200" dirty="0">
                <a:solidFill>
                  <a:schemeClr val="tx1"/>
                </a:solidFill>
                <a:effectLst/>
                <a:latin typeface="+mn-lt"/>
                <a:ea typeface="+mn-ea"/>
                <a:cs typeface="+mn-cs"/>
              </a:rPr>
              <a:t>except </a:t>
            </a:r>
            <a:r>
              <a:rPr lang="en-US" sz="1200" kern="1200" dirty="0">
                <a:solidFill>
                  <a:schemeClr val="tx1"/>
                </a:solidFill>
                <a:effectLst/>
                <a:latin typeface="+mn-lt"/>
                <a:ea typeface="+mn-ea"/>
                <a:cs typeface="+mn-cs"/>
              </a:rPr>
              <a:t>which one?</a:t>
            </a:r>
          </a:p>
          <a:p>
            <a:pPr lvl="0"/>
            <a:endParaRPr lang="en-US" sz="1200" kern="1200" dirty="0">
              <a:solidFill>
                <a:schemeClr val="tx1"/>
              </a:solidFill>
              <a:effectLst/>
              <a:latin typeface="+mn-lt"/>
              <a:ea typeface="+mn-ea"/>
              <a:cs typeface="+mn-cs"/>
            </a:endParaRPr>
          </a:p>
          <a:p>
            <a:pPr marL="228600" lvl="0" indent="-228600">
              <a:buFont typeface="+mj-lt"/>
              <a:buAutoNum type="alphaUcPeriod"/>
            </a:pPr>
            <a:r>
              <a:rPr lang="en-US" sz="1200" kern="1200" dirty="0">
                <a:solidFill>
                  <a:schemeClr val="tx1"/>
                </a:solidFill>
                <a:effectLst/>
                <a:latin typeface="+mn-lt"/>
                <a:ea typeface="+mn-ea"/>
                <a:cs typeface="+mn-cs"/>
              </a:rPr>
              <a:t>Under warm running water</a:t>
            </a:r>
          </a:p>
          <a:p>
            <a:pPr marL="228600" lvl="0" indent="-228600">
              <a:buFont typeface="+mj-lt"/>
              <a:buAutoNum type="alphaUcPeriod"/>
            </a:pPr>
            <a:r>
              <a:rPr lang="en-US" sz="1200" kern="1200" dirty="0">
                <a:solidFill>
                  <a:schemeClr val="tx1"/>
                </a:solidFill>
                <a:effectLst/>
                <a:latin typeface="+mn-lt"/>
                <a:ea typeface="+mn-ea"/>
                <a:cs typeface="+mn-cs"/>
              </a:rPr>
              <a:t>In a container of warm water</a:t>
            </a:r>
          </a:p>
          <a:p>
            <a:pPr marL="228600" lvl="0" indent="-228600">
              <a:buFont typeface="+mj-lt"/>
              <a:buAutoNum type="alphaUcPeriod"/>
            </a:pPr>
            <a:r>
              <a:rPr lang="en-US" sz="1200" b="0" kern="1200" dirty="0">
                <a:solidFill>
                  <a:schemeClr val="tx1"/>
                </a:solidFill>
                <a:effectLst/>
                <a:latin typeface="+mn-lt"/>
                <a:ea typeface="+mn-ea"/>
                <a:cs typeface="+mn-cs"/>
              </a:rPr>
              <a:t>In a microwave</a:t>
            </a:r>
          </a:p>
          <a:p>
            <a:pPr marL="228600" lvl="0" indent="-228600">
              <a:buFont typeface="+mj-lt"/>
              <a:buAutoNum type="alphaUcPeriod"/>
            </a:pPr>
            <a:r>
              <a:rPr lang="en-US" sz="1200" kern="1200" dirty="0">
                <a:solidFill>
                  <a:schemeClr val="tx1"/>
                </a:solidFill>
                <a:effectLst/>
                <a:latin typeface="+mn-lt"/>
                <a:ea typeface="+mn-ea"/>
                <a:cs typeface="+mn-cs"/>
              </a:rPr>
              <a:t>In a refrigerator overnight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answer to the question is provided in the post-test slide.</a:t>
            </a:r>
            <a:endParaRPr lang="en-US" b="0" i="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0" i="0"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5</a:t>
            </a:fld>
            <a:endParaRPr lang="en-US" dirty="0"/>
          </a:p>
        </p:txBody>
      </p:sp>
    </p:spTree>
    <p:extLst>
      <p:ext uri="{BB962C8B-B14F-4D97-AF65-F5344CB8AC3E}">
        <p14:creationId xmlns:p14="http://schemas.microsoft.com/office/powerpoint/2010/main" val="2240108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Breastmilk is the best source of nutrition for babies. It</a:t>
            </a:r>
            <a:r>
              <a:rPr lang="en-US" sz="1200" kern="1200" baseline="0" dirty="0">
                <a:solidFill>
                  <a:schemeClr val="tx1"/>
                </a:solidFill>
                <a:effectLst/>
                <a:latin typeface="+mn-lt"/>
                <a:ea typeface="+mn-ea"/>
                <a:cs typeface="+mn-cs"/>
              </a:rPr>
              <a:t> is</a:t>
            </a:r>
            <a:r>
              <a:rPr lang="en-US" sz="1200" kern="1200" dirty="0">
                <a:solidFill>
                  <a:schemeClr val="tx1"/>
                </a:solidFill>
                <a:effectLst/>
                <a:latin typeface="+mn-lt"/>
                <a:ea typeface="+mn-ea"/>
                <a:cs typeface="+mn-cs"/>
              </a:rPr>
              <a:t> the only food healthy babies need for about the first 6 months of their lives. Breastmilk is easy to digest and helps keep babies healthy by boosting the baby’s immune system.</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Breastmilk may look different from day to day, and that</a:t>
            </a:r>
            <a:r>
              <a:rPr lang="en-US" sz="1200" kern="1200" baseline="0" dirty="0">
                <a:solidFill>
                  <a:schemeClr val="tx1"/>
                </a:solidFill>
                <a:effectLst/>
                <a:latin typeface="+mn-lt"/>
                <a:ea typeface="+mn-ea"/>
                <a:cs typeface="+mn-cs"/>
              </a:rPr>
              <a:t> is</a:t>
            </a:r>
            <a:r>
              <a:rPr lang="en-US" sz="1200" kern="1200" dirty="0">
                <a:solidFill>
                  <a:schemeClr val="tx1"/>
                </a:solidFill>
                <a:effectLst/>
                <a:latin typeface="+mn-lt"/>
                <a:ea typeface="+mn-ea"/>
                <a:cs typeface="+mn-cs"/>
              </a:rPr>
              <a:t> okay! The color of breastmilk can change based on what the mother eats and what the baby needs. It</a:t>
            </a:r>
            <a:r>
              <a:rPr lang="en-US" sz="1200" kern="1200" baseline="0" dirty="0">
                <a:solidFill>
                  <a:schemeClr val="tx1"/>
                </a:solidFill>
                <a:effectLst/>
                <a:latin typeface="+mn-lt"/>
                <a:ea typeface="+mn-ea"/>
                <a:cs typeface="+mn-cs"/>
              </a:rPr>
              <a:t> is</a:t>
            </a:r>
            <a:r>
              <a:rPr lang="en-US" sz="1200" kern="1200" dirty="0">
                <a:solidFill>
                  <a:schemeClr val="tx1"/>
                </a:solidFill>
                <a:effectLst/>
                <a:latin typeface="+mn-lt"/>
                <a:ea typeface="+mn-ea"/>
                <a:cs typeface="+mn-cs"/>
              </a:rPr>
              <a:t> normal for breastmilk to look slightly blue, yellow, or even green in color. Breastmilk may look thinner than infant formula, especially if the fat, or creamy part, has separated from the breastmilk and has risen to the top of the bottle.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Proper storage and handling of breastmilk will help ensure breastfed babies have food available when they are hungry and will help preserve the important nutrients in the breastmilk.</a:t>
            </a:r>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6</a:t>
            </a:fld>
            <a:endParaRPr lang="en-US" dirty="0"/>
          </a:p>
        </p:txBody>
      </p:sp>
    </p:spTree>
    <p:extLst>
      <p:ext uri="{BB962C8B-B14F-4D97-AF65-F5344CB8AC3E}">
        <p14:creationId xmlns:p14="http://schemas.microsoft.com/office/powerpoint/2010/main" val="40159402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Next, we will watch a short video that describes best practices for handling and storing breastmilk and infant formula.</a:t>
            </a:r>
          </a:p>
          <a:p>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The </a:t>
            </a:r>
            <a:r>
              <a:rPr lang="en-US" sz="1200" i="1" kern="1200" dirty="0">
                <a:solidFill>
                  <a:schemeClr val="tx1"/>
                </a:solidFill>
                <a:effectLst/>
                <a:latin typeface="+mn-lt"/>
                <a:ea typeface="+mn-ea"/>
                <a:cs typeface="+mn-cs"/>
              </a:rPr>
              <a:t>Handling and Storing Breastmilk and Infant Formula in a Child Care Site</a:t>
            </a:r>
            <a:r>
              <a:rPr lang="en-US" sz="1200" kern="1200" dirty="0">
                <a:solidFill>
                  <a:schemeClr val="tx1"/>
                </a:solidFill>
                <a:effectLst/>
                <a:latin typeface="+mn-lt"/>
                <a:ea typeface="+mn-ea"/>
                <a:cs typeface="+mn-cs"/>
              </a:rPr>
              <a:t> video is </a:t>
            </a:r>
            <a:r>
              <a:rPr lang="en-US" sz="1200" kern="1200" dirty="0" smtClean="0">
                <a:solidFill>
                  <a:schemeClr val="tx1"/>
                </a:solidFill>
                <a:effectLst/>
                <a:latin typeface="+mn-lt"/>
                <a:ea typeface="+mn-ea"/>
                <a:cs typeface="+mn-cs"/>
              </a:rPr>
              <a:t>linked </a:t>
            </a:r>
            <a:r>
              <a:rPr lang="en-US" sz="1200" kern="1200" dirty="0">
                <a:solidFill>
                  <a:schemeClr val="tx1"/>
                </a:solidFill>
                <a:effectLst/>
                <a:latin typeface="+mn-lt"/>
                <a:ea typeface="+mn-ea"/>
                <a:cs typeface="+mn-cs"/>
              </a:rPr>
              <a:t>in the PowerPoint slide. Runtime is 2 minutes and 34 seconds.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are a few options for playing the video.</a:t>
            </a:r>
          </a:p>
          <a:p>
            <a:pPr marL="228600" lvl="0" indent="-228600">
              <a:buFont typeface="+mj-lt"/>
              <a:buAutoNum type="arabicPeriod"/>
            </a:pPr>
            <a:r>
              <a:rPr lang="en-US" sz="1200" kern="1200" dirty="0" smtClean="0">
                <a:solidFill>
                  <a:schemeClr val="tx1"/>
                </a:solidFill>
                <a:effectLst/>
                <a:latin typeface="+mn-lt"/>
                <a:ea typeface="+mn-ea"/>
                <a:cs typeface="+mn-cs"/>
              </a:rPr>
              <a:t>The video is linked in the PowerPoint presentation. You can use your mouse to select the USDA image on the slide and click on your </a:t>
            </a:r>
            <a:r>
              <a:rPr lang="en-US" sz="1200" kern="1200" dirty="0" smtClean="0">
                <a:solidFill>
                  <a:schemeClr val="tx1"/>
                </a:solidFill>
                <a:effectLst/>
                <a:latin typeface="+mn-lt"/>
                <a:ea typeface="+mn-ea"/>
                <a:cs typeface="+mn-cs"/>
              </a:rPr>
              <a:t>mouse</a:t>
            </a:r>
            <a:r>
              <a:rPr lang="en-US" sz="1200" kern="1200" dirty="0" smtClean="0">
                <a:solidFill>
                  <a:schemeClr val="tx1"/>
                </a:solidFill>
                <a:effectLst/>
                <a:latin typeface="+mn-lt"/>
                <a:ea typeface="+mn-ea"/>
                <a:cs typeface="+mn-cs"/>
              </a:rPr>
              <a:t> or touchpad </a:t>
            </a:r>
            <a:r>
              <a:rPr lang="en-US" sz="1200" kern="1200" dirty="0" smtClean="0">
                <a:solidFill>
                  <a:schemeClr val="tx1"/>
                </a:solidFill>
                <a:effectLst/>
                <a:latin typeface="+mn-lt"/>
                <a:ea typeface="+mn-ea"/>
                <a:cs typeface="+mn-cs"/>
              </a:rPr>
              <a:t>to start </a:t>
            </a:r>
            <a:r>
              <a:rPr lang="en-US" sz="1200" kern="1200" dirty="0" smtClean="0">
                <a:solidFill>
                  <a:schemeClr val="tx1"/>
                </a:solidFill>
                <a:effectLst/>
                <a:latin typeface="+mn-lt"/>
                <a:ea typeface="+mn-ea"/>
                <a:cs typeface="+mn-cs"/>
              </a:rPr>
              <a:t>the video.</a:t>
            </a:r>
          </a:p>
          <a:p>
            <a:pPr marL="228600" lvl="0" indent="-228600">
              <a:buFont typeface="+mj-lt"/>
              <a:buAutoNum type="arabicPeriod"/>
            </a:pPr>
            <a:r>
              <a:rPr lang="en-US" sz="1200" kern="1200" dirty="0" smtClean="0">
                <a:solidFill>
                  <a:schemeClr val="tx1"/>
                </a:solidFill>
                <a:effectLst/>
                <a:latin typeface="+mn-lt"/>
                <a:ea typeface="+mn-ea"/>
                <a:cs typeface="+mn-cs"/>
              </a:rPr>
              <a:t>You can play the video from the USB drive provided with this trainer’s guide. Or,</a:t>
            </a:r>
          </a:p>
          <a:p>
            <a:pPr marL="228600" indent="-228600">
              <a:buFont typeface="+mj-lt"/>
              <a:buAutoNum type="arabicPeriod"/>
            </a:pPr>
            <a:r>
              <a:rPr lang="en-US" sz="1200" kern="1200" dirty="0" smtClean="0">
                <a:solidFill>
                  <a:schemeClr val="tx1"/>
                </a:solidFill>
                <a:effectLst/>
                <a:latin typeface="+mn-lt"/>
                <a:ea typeface="+mn-ea"/>
                <a:cs typeface="+mn-cs"/>
              </a:rPr>
              <a:t>If you have an internet connection, you can play the video directly from the USDA Team Nutrition website at </a:t>
            </a:r>
            <a:r>
              <a:rPr lang="en-US" sz="1200" u="sng" kern="1200" dirty="0" smtClean="0">
                <a:solidFill>
                  <a:schemeClr val="tx1"/>
                </a:solidFill>
                <a:effectLst/>
                <a:latin typeface="+mn-lt"/>
                <a:ea typeface="+mn-ea"/>
                <a:cs typeface="+mn-cs"/>
              </a:rPr>
              <a:t>https://www.fns.usda.gov/tn/feeding-infants-handling-and-storing-breastmilk-and-infant-formula-cacfp-trainers-tools</a:t>
            </a:r>
            <a:r>
              <a:rPr lang="en-US" sz="1200" kern="1200" dirty="0" smtClean="0">
                <a:solidFill>
                  <a:schemeClr val="tx1"/>
                </a:solidFill>
                <a:effectLst/>
                <a:latin typeface="+mn-lt"/>
                <a:ea typeface="+mn-ea"/>
                <a:cs typeface="+mn-cs"/>
              </a:rPr>
              <a:t>.  </a:t>
            </a:r>
          </a:p>
          <a:p>
            <a:pPr marL="228600" indent="-228600">
              <a:buFont typeface="+mj-lt"/>
              <a:buAutoNum type="arabicPeriod"/>
            </a:pP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After the video plays, advance to the next slide.</a:t>
            </a:r>
          </a:p>
        </p:txBody>
      </p:sp>
      <p:sp>
        <p:nvSpPr>
          <p:cNvPr id="4" name="Slide Number Placeholder 3"/>
          <p:cNvSpPr>
            <a:spLocks noGrp="1"/>
          </p:cNvSpPr>
          <p:nvPr>
            <p:ph type="sldNum" sz="quarter" idx="5"/>
          </p:nvPr>
        </p:nvSpPr>
        <p:spPr/>
        <p:txBody>
          <a:bodyPr/>
          <a:lstStyle/>
          <a:p>
            <a:fld id="{031D8931-9063-5C43-AACF-1CA2560E0730}" type="slidenum">
              <a:rPr lang="en-US" smtClean="0"/>
              <a:pPr/>
              <a:t>7</a:t>
            </a:fld>
            <a:endParaRPr lang="en-US" dirty="0"/>
          </a:p>
        </p:txBody>
      </p:sp>
    </p:spTree>
    <p:extLst>
      <p:ext uri="{BB962C8B-B14F-4D97-AF65-F5344CB8AC3E}">
        <p14:creationId xmlns:p14="http://schemas.microsoft.com/office/powerpoint/2010/main" val="1681252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This is a good time to pass around the supplemental materials: various types of bottles, labeled with and without babies’ full name and date. Discuss the best practices for handling fresh breastmilk. </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not accept an unlabeled bottle from a parent.</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not use an unlabeled bottle.</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Keep breastmilk refrigerated until it</a:t>
            </a:r>
            <a:r>
              <a:rPr lang="en-US" sz="1200" kern="1200" baseline="0" dirty="0">
                <a:solidFill>
                  <a:schemeClr val="tx1"/>
                </a:solidFill>
                <a:effectLst/>
                <a:latin typeface="+mn-lt"/>
                <a:ea typeface="+mn-ea"/>
                <a:cs typeface="+mn-cs"/>
              </a:rPr>
              <a:t> is</a:t>
            </a:r>
            <a:r>
              <a:rPr lang="en-US" sz="1200" kern="1200" dirty="0">
                <a:solidFill>
                  <a:schemeClr val="tx1"/>
                </a:solidFill>
                <a:effectLst/>
                <a:latin typeface="+mn-lt"/>
                <a:ea typeface="+mn-ea"/>
                <a:cs typeface="+mn-cs"/>
              </a:rPr>
              <a:t> time to feed the baby.</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Bottles can be served cold from the refrigerator and do not have to be warmed. If you choose to warm a bottle, hold it under warm running water or place the bottle in a bowl of warm water.</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breastmilk is pumped at the child care site, this breastmilk can be served with refrigerated breastmilk during a feeding. If you want to serve them together in one bottle, the freshly pumped breastmilk should be cooled in the refrigerator before it is mixed with the refrigerated breastmilk.</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Check the </a:t>
            </a:r>
            <a:r>
              <a:rPr lang="en-US" sz="1200" b="1" kern="1200" dirty="0">
                <a:solidFill>
                  <a:schemeClr val="tx1"/>
                </a:solidFill>
                <a:effectLst/>
                <a:latin typeface="+mn-lt"/>
                <a:ea typeface="+mn-ea"/>
                <a:cs typeface="+mn-cs"/>
              </a:rPr>
              <a:t>name and date </a:t>
            </a:r>
            <a:r>
              <a:rPr lang="en-US" sz="1200" kern="1200" dirty="0">
                <a:solidFill>
                  <a:schemeClr val="tx1"/>
                </a:solidFill>
                <a:effectLst/>
                <a:latin typeface="+mn-lt"/>
                <a:ea typeface="+mn-ea"/>
                <a:cs typeface="+mn-cs"/>
              </a:rPr>
              <a:t>on a bottle before you feed the baby.</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Make sure the name matches the baby’s name.</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Do not use </a:t>
            </a:r>
            <a:r>
              <a:rPr lang="en-US" sz="1200" b="1" kern="1200" dirty="0">
                <a:solidFill>
                  <a:schemeClr val="tx1"/>
                </a:solidFill>
                <a:effectLst/>
                <a:latin typeface="+mn-lt"/>
                <a:ea typeface="+mn-ea"/>
                <a:cs typeface="+mn-cs"/>
              </a:rPr>
              <a:t>fresh</a:t>
            </a:r>
            <a:r>
              <a:rPr lang="en-US" sz="1200" kern="1200" dirty="0">
                <a:solidFill>
                  <a:schemeClr val="tx1"/>
                </a:solidFill>
                <a:effectLst/>
                <a:latin typeface="+mn-lt"/>
                <a:ea typeface="+mn-ea"/>
                <a:cs typeface="+mn-cs"/>
              </a:rPr>
              <a:t> breastmilk that has been in the refrigerator for more than </a:t>
            </a:r>
            <a:r>
              <a:rPr lang="en-US" sz="1200" b="1" kern="1200" dirty="0">
                <a:solidFill>
                  <a:schemeClr val="tx1"/>
                </a:solidFill>
                <a:effectLst/>
                <a:latin typeface="+mn-lt"/>
                <a:ea typeface="+mn-ea"/>
                <a:cs typeface="+mn-cs"/>
              </a:rPr>
              <a:t>72 hours </a:t>
            </a:r>
            <a:r>
              <a:rPr lang="en-US" sz="1200" kern="1200" dirty="0">
                <a:solidFill>
                  <a:schemeClr val="tx1"/>
                </a:solidFill>
                <a:effectLst/>
                <a:latin typeface="+mn-lt"/>
                <a:ea typeface="+mn-ea"/>
                <a:cs typeface="+mn-cs"/>
              </a:rPr>
              <a:t>(3 days).</a:t>
            </a:r>
          </a:p>
          <a:p>
            <a:pPr marL="628650" lvl="1" indent="-171450">
              <a:buFont typeface="Courier New" panose="02070309020205020404" pitchFamily="49" charset="0"/>
              <a:buChar char="o"/>
            </a:pPr>
            <a:r>
              <a:rPr lang="en-US" sz="1200" b="1" kern="1200" dirty="0">
                <a:solidFill>
                  <a:schemeClr val="tx1"/>
                </a:solidFill>
                <a:effectLst/>
                <a:latin typeface="+mn-lt"/>
                <a:ea typeface="+mn-ea"/>
                <a:cs typeface="+mn-cs"/>
              </a:rPr>
              <a:t>Thawed</a:t>
            </a:r>
            <a:r>
              <a:rPr lang="en-US" sz="1200" kern="1200" dirty="0">
                <a:solidFill>
                  <a:schemeClr val="tx1"/>
                </a:solidFill>
                <a:effectLst/>
                <a:latin typeface="+mn-lt"/>
                <a:ea typeface="+mn-ea"/>
                <a:cs typeface="+mn-cs"/>
              </a:rPr>
              <a:t> breastmilk stored in the refrigerator must be used </a:t>
            </a:r>
            <a:r>
              <a:rPr lang="en-US" sz="1200" b="1" kern="1200" dirty="0">
                <a:solidFill>
                  <a:schemeClr val="tx1"/>
                </a:solidFill>
                <a:effectLst/>
                <a:latin typeface="+mn-lt"/>
                <a:ea typeface="+mn-ea"/>
                <a:cs typeface="+mn-cs"/>
              </a:rPr>
              <a:t>within 24 hours</a:t>
            </a:r>
            <a:r>
              <a:rPr lang="en-US" sz="1200" kern="1200" dirty="0">
                <a:solidFill>
                  <a:schemeClr val="tx1"/>
                </a:solidFill>
                <a:effectLst/>
                <a:latin typeface="+mn-lt"/>
                <a:ea typeface="+mn-ea"/>
                <a:cs typeface="+mn-cs"/>
              </a:rPr>
              <a:t>.</a:t>
            </a: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Do not use the unused breastmilk left in the bottle </a:t>
            </a:r>
            <a:r>
              <a:rPr lang="en-US" sz="1200" b="1" kern="1200" dirty="0">
                <a:solidFill>
                  <a:schemeClr val="tx1"/>
                </a:solidFill>
                <a:effectLst/>
                <a:latin typeface="+mn-lt"/>
                <a:ea typeface="+mn-ea"/>
                <a:cs typeface="+mn-cs"/>
              </a:rPr>
              <a:t>2 hours </a:t>
            </a:r>
            <a:r>
              <a:rPr lang="en-US" sz="1200" kern="1200" dirty="0">
                <a:solidFill>
                  <a:schemeClr val="tx1"/>
                </a:solidFill>
                <a:effectLst/>
                <a:latin typeface="+mn-lt"/>
                <a:ea typeface="+mn-ea"/>
                <a:cs typeface="+mn-cs"/>
              </a:rPr>
              <a:t>after the baby has finished a feeding.</a:t>
            </a:r>
            <a:br>
              <a:rPr lang="en-US" sz="1200" kern="1200" dirty="0">
                <a:solidFill>
                  <a:schemeClr val="tx1"/>
                </a:solidFill>
                <a:effectLst/>
                <a:latin typeface="+mn-lt"/>
                <a:ea typeface="+mn-ea"/>
                <a:cs typeface="+mn-cs"/>
              </a:rPr>
            </a:br>
            <a:endParaRPr lang="en-US" dirty="0"/>
          </a:p>
          <a:p>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Tell participants that if their State or local authorities, including child care licensing, have stricter health and safety regulations for handling and storing breastmilk, then follow those regulations.</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Child care providers participating in the Child and Adult Care Food Program may only store breastmilk in the refrigerator for 3 days (72 hours). This is stricter than the guidelines for storing breastmilk at home. Breastmilk may be stored in the refrigerator at home for up to 4 days.</a:t>
            </a:r>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8</a:t>
            </a:fld>
            <a:endParaRPr lang="en-US" dirty="0"/>
          </a:p>
        </p:txBody>
      </p:sp>
    </p:spTree>
    <p:extLst>
      <p:ext uri="{BB962C8B-B14F-4D97-AF65-F5344CB8AC3E}">
        <p14:creationId xmlns:p14="http://schemas.microsoft.com/office/powerpoint/2010/main" val="3594234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Turn to Table 5: </a:t>
            </a:r>
            <a:r>
              <a:rPr lang="en-US" sz="1200" i="1" kern="1200" dirty="0">
                <a:solidFill>
                  <a:schemeClr val="tx1"/>
                </a:solidFill>
                <a:effectLst/>
                <a:latin typeface="+mn-lt"/>
                <a:ea typeface="+mn-ea"/>
                <a:cs typeface="+mn-cs"/>
              </a:rPr>
              <a:t>Maximum</a:t>
            </a:r>
            <a:r>
              <a:rPr lang="en-US" sz="1200" i="1" kern="1200" baseline="0" dirty="0">
                <a:solidFill>
                  <a:schemeClr val="tx1"/>
                </a:solidFill>
                <a:effectLst/>
                <a:latin typeface="+mn-lt"/>
                <a:ea typeface="+mn-ea"/>
                <a:cs typeface="+mn-cs"/>
              </a:rPr>
              <a:t> Storage Time and Temperature for Breastmilk at a Child Care Site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on page 44</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 your</a:t>
            </a:r>
            <a:r>
              <a:rPr lang="en-US" sz="1200" i="1" kern="1200" dirty="0">
                <a:solidFill>
                  <a:schemeClr val="tx1"/>
                </a:solidFill>
                <a:effectLst/>
                <a:latin typeface="+mn-lt"/>
                <a:ea typeface="+mn-ea"/>
                <a:cs typeface="+mn-cs"/>
              </a:rPr>
              <a:t> Feeding Infants in the Child and Adult Care Food Program</a:t>
            </a:r>
            <a:r>
              <a:rPr lang="en-US" sz="1200" kern="1200" dirty="0">
                <a:solidFill>
                  <a:schemeClr val="tx1"/>
                </a:solidFill>
                <a:effectLst/>
                <a:latin typeface="+mn-lt"/>
                <a:ea typeface="+mn-ea"/>
                <a:cs typeface="+mn-cs"/>
              </a:rPr>
              <a:t> guide to learn more about proper temperature and storage times.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If State or local authorities, including child care licensing, have stricter health and safety regulations for handling and storing breastmilk, participants should follow those regulations.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9</a:t>
            </a:fld>
            <a:endParaRPr lang="en-US" dirty="0"/>
          </a:p>
        </p:txBody>
      </p:sp>
    </p:spTree>
    <p:extLst>
      <p:ext uri="{BB962C8B-B14F-4D97-AF65-F5344CB8AC3E}">
        <p14:creationId xmlns:p14="http://schemas.microsoft.com/office/powerpoint/2010/main" val="10312710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F6A3C8D-F598-41C0-80AE-1134917B0E4B}"/>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880626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333542" y="2041739"/>
            <a:ext cx="78867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0" y="6186130"/>
            <a:ext cx="541688" cy="365125"/>
          </a:xfrm>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1401578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852344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0"/>
            <a:ext cx="7886700" cy="923925"/>
          </a:xfrm>
        </p:spPr>
        <p:txBody>
          <a:bodyPr/>
          <a:lstStyle/>
          <a:p>
            <a:r>
              <a:rPr lang="en-US" dirty="0"/>
              <a:t>Click to edit Master title style</a:t>
            </a:r>
          </a:p>
        </p:txBody>
      </p:sp>
      <p:sp>
        <p:nvSpPr>
          <p:cNvPr id="3" name="Content Placeholder 2"/>
          <p:cNvSpPr>
            <a:spLocks noGrp="1"/>
          </p:cNvSpPr>
          <p:nvPr>
            <p:ph sz="half" idx="1"/>
          </p:nvPr>
        </p:nvSpPr>
        <p:spPr>
          <a:xfrm>
            <a:off x="339891" y="1825625"/>
            <a:ext cx="38862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27375192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63141" y="905163"/>
            <a:ext cx="7886700" cy="823913"/>
          </a:xfrm>
        </p:spPr>
        <p:txBody>
          <a:bodyPr/>
          <a:lstStyle/>
          <a:p>
            <a:r>
              <a:rPr lang="en-US" dirty="0"/>
              <a:t>Click to edit Master title style</a:t>
            </a:r>
          </a:p>
        </p:txBody>
      </p:sp>
      <p:sp>
        <p:nvSpPr>
          <p:cNvPr id="3" name="Text Placeholder 2"/>
          <p:cNvSpPr>
            <a:spLocks noGrp="1"/>
          </p:cNvSpPr>
          <p:nvPr>
            <p:ph type="body" idx="1"/>
          </p:nvPr>
        </p:nvSpPr>
        <p:spPr>
          <a:xfrm>
            <a:off x="361949"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361949"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2921581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1"/>
            <a:ext cx="7886700" cy="93980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4081341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o/large photo">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a:t>
            </a:fld>
            <a:endParaRPr lang="en-US" dirty="0"/>
          </a:p>
        </p:txBody>
      </p:sp>
      <p:sp>
        <p:nvSpPr>
          <p:cNvPr id="5" name="Picture Placeholder 2">
            <a:extLst>
              <a:ext uri="{FF2B5EF4-FFF2-40B4-BE49-F238E27FC236}">
                <a16:creationId xmlns:a16="http://schemas.microsoft.com/office/drawing/2014/main" id="{0D1975B5-8D7E-3C49-8083-1882A19E364B}"/>
              </a:ext>
            </a:extLst>
          </p:cNvPr>
          <p:cNvSpPr>
            <a:spLocks noGrp="1" noChangeAspect="1"/>
          </p:cNvSpPr>
          <p:nvPr>
            <p:ph type="pic" idx="1"/>
          </p:nvPr>
        </p:nvSpPr>
        <p:spPr>
          <a:xfrm>
            <a:off x="367108" y="1242546"/>
            <a:ext cx="8148241"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Tree>
    <p:extLst>
      <p:ext uri="{BB962C8B-B14F-4D97-AF65-F5344CB8AC3E}">
        <p14:creationId xmlns:p14="http://schemas.microsoft.com/office/powerpoint/2010/main" val="644109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Right with tex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
        <p:nvSpPr>
          <p:cNvPr id="8" name="Picture Placeholder 2">
            <a:extLst>
              <a:ext uri="{FF2B5EF4-FFF2-40B4-BE49-F238E27FC236}">
                <a16:creationId xmlns:a16="http://schemas.microsoft.com/office/drawing/2014/main" id="{389540A5-135E-FE4D-BA46-2D3A9F663D33}"/>
              </a:ext>
            </a:extLst>
          </p:cNvPr>
          <p:cNvSpPr>
            <a:spLocks noGrp="1" noChangeAspect="1"/>
          </p:cNvSpPr>
          <p:nvPr>
            <p:ph type="pic" idx="1"/>
          </p:nvPr>
        </p:nvSpPr>
        <p:spPr>
          <a:xfrm>
            <a:off x="6194822" y="974724"/>
            <a:ext cx="2949178" cy="588327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9" name="Title 1">
            <a:extLst>
              <a:ext uri="{FF2B5EF4-FFF2-40B4-BE49-F238E27FC236}">
                <a16:creationId xmlns:a16="http://schemas.microsoft.com/office/drawing/2014/main" id="{213FAC72-A2FD-1B4E-BA10-C6CB02371981}"/>
              </a:ext>
            </a:extLst>
          </p:cNvPr>
          <p:cNvSpPr>
            <a:spLocks noGrp="1"/>
          </p:cNvSpPr>
          <p:nvPr>
            <p:ph type="title"/>
          </p:nvPr>
        </p:nvSpPr>
        <p:spPr>
          <a:xfrm>
            <a:off x="371872" y="901700"/>
            <a:ext cx="5822950" cy="1140039"/>
          </a:xfrm>
        </p:spPr>
        <p:txBody>
          <a:bodyPr/>
          <a:lstStyle/>
          <a:p>
            <a:r>
              <a:rPr lang="en-US" dirty="0"/>
              <a:t>Click to edit Master title style</a:t>
            </a:r>
          </a:p>
        </p:txBody>
      </p:sp>
      <p:sp>
        <p:nvSpPr>
          <p:cNvPr id="10" name="Content Placeholder 2">
            <a:extLst>
              <a:ext uri="{FF2B5EF4-FFF2-40B4-BE49-F238E27FC236}">
                <a16:creationId xmlns:a16="http://schemas.microsoft.com/office/drawing/2014/main" id="{DBDD78B2-C2E2-024E-8173-C76F79D72B80}"/>
              </a:ext>
            </a:extLst>
          </p:cNvPr>
          <p:cNvSpPr>
            <a:spLocks noGrp="1"/>
          </p:cNvSpPr>
          <p:nvPr>
            <p:ph idx="13"/>
          </p:nvPr>
        </p:nvSpPr>
        <p:spPr>
          <a:xfrm>
            <a:off x="371872" y="2041739"/>
            <a:ext cx="582295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8711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with text Lef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974724"/>
            <a:ext cx="2949178" cy="588327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Footer Placeholder 5"/>
          <p:cNvSpPr>
            <a:spLocks noGrp="1"/>
          </p:cNvSpPr>
          <p:nvPr>
            <p:ph type="ftr" sz="quarter" idx="11"/>
          </p:nvPr>
        </p:nvSpPr>
        <p:spPr>
          <a:xfrm>
            <a:off x="3321050" y="6116171"/>
            <a:ext cx="5683250" cy="424041"/>
          </a:xfrm>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
        <p:nvSpPr>
          <p:cNvPr id="8" name="Title 1">
            <a:extLst>
              <a:ext uri="{FF2B5EF4-FFF2-40B4-BE49-F238E27FC236}">
                <a16:creationId xmlns:a16="http://schemas.microsoft.com/office/drawing/2014/main" id="{2CE57076-06C6-F241-9754-D045B9C9617C}"/>
              </a:ext>
            </a:extLst>
          </p:cNvPr>
          <p:cNvSpPr>
            <a:spLocks noGrp="1"/>
          </p:cNvSpPr>
          <p:nvPr>
            <p:ph type="title"/>
          </p:nvPr>
        </p:nvSpPr>
        <p:spPr>
          <a:xfrm>
            <a:off x="3321050" y="901700"/>
            <a:ext cx="5822950" cy="1140039"/>
          </a:xfrm>
        </p:spPr>
        <p:txBody>
          <a:bodyPr/>
          <a:lstStyle/>
          <a:p>
            <a:r>
              <a:rPr lang="en-US" dirty="0"/>
              <a:t>Click to edit Master title style</a:t>
            </a:r>
          </a:p>
        </p:txBody>
      </p:sp>
      <p:sp>
        <p:nvSpPr>
          <p:cNvPr id="9" name="Content Placeholder 2">
            <a:extLst>
              <a:ext uri="{FF2B5EF4-FFF2-40B4-BE49-F238E27FC236}">
                <a16:creationId xmlns:a16="http://schemas.microsoft.com/office/drawing/2014/main" id="{FFBC01B1-A6A2-134F-AEB8-C3924289E677}"/>
              </a:ext>
            </a:extLst>
          </p:cNvPr>
          <p:cNvSpPr>
            <a:spLocks noGrp="1"/>
          </p:cNvSpPr>
          <p:nvPr>
            <p:ph idx="13"/>
          </p:nvPr>
        </p:nvSpPr>
        <p:spPr>
          <a:xfrm>
            <a:off x="3321050" y="2041739"/>
            <a:ext cx="582295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1396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7A0AD8C-F77D-4DE5-B8EF-BE0A35D89ACA}"/>
              </a:ext>
              <a:ext uri="{C183D7F6-B498-43B3-948B-1728B52AA6E4}">
                <adec:decorative xmlns:adec="http://schemas.microsoft.com/office/drawing/2017/decorative" xmlns="" val="1"/>
              </a:ext>
            </a:extLst>
          </p:cNvPr>
          <p:cNvPicPr>
            <a:picLocks noChangeAspect="1"/>
          </p:cNvPicPr>
          <p:nvPr userDrawn="1"/>
        </p:nvPicPr>
        <p:blipFill>
          <a:blip r:embed="rId11"/>
          <a:stretch>
            <a:fillRect/>
          </a:stretch>
        </p:blipFill>
        <p:spPr>
          <a:xfrm>
            <a:off x="0" y="0"/>
            <a:ext cx="9144000" cy="6858000"/>
          </a:xfrm>
          <a:prstGeom prst="rect">
            <a:avLst/>
          </a:prstGeom>
        </p:spPr>
      </p:pic>
      <p:sp>
        <p:nvSpPr>
          <p:cNvPr id="2" name="Title Placeholder 1"/>
          <p:cNvSpPr>
            <a:spLocks noGrp="1"/>
          </p:cNvSpPr>
          <p:nvPr>
            <p:ph type="title"/>
          </p:nvPr>
        </p:nvSpPr>
        <p:spPr>
          <a:xfrm>
            <a:off x="339892" y="901700"/>
            <a:ext cx="7886700" cy="114003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41739"/>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33382" y="6141571"/>
            <a:ext cx="7881967" cy="42404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 y="6175087"/>
            <a:ext cx="475220" cy="365125"/>
          </a:xfrm>
          <a:prstGeom prst="rect">
            <a:avLst/>
          </a:prstGeom>
        </p:spPr>
        <p:txBody>
          <a:bodyPr vert="horz" lIns="91440" tIns="45720" rIns="91440" bIns="45720" rtlCol="0" anchor="ctr"/>
          <a:lstStyle>
            <a:lvl1pPr algn="r">
              <a:defRPr sz="1600" b="1">
                <a:solidFill>
                  <a:schemeClr val="bg1"/>
                </a:solidFill>
              </a:defRPr>
            </a:lvl1p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428363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lnSpc>
          <a:spcPct val="90000"/>
        </a:lnSpc>
        <a:spcBef>
          <a:spcPct val="0"/>
        </a:spcBef>
        <a:buNone/>
        <a:defRPr sz="2500" b="1" kern="1200">
          <a:solidFill>
            <a:srgbClr val="273A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10.emf"/></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13.xml"/><Relationship Id="rId7"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12.png"/><Relationship Id="rId5" Type="http://schemas.openxmlformats.org/officeDocument/2006/relationships/image" Target="../media/image10.emf"/><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image" Target="../media/image16.jp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hyperlink" Target="https://www.fns.usda.gov/tn/breastfed-babies-welcome-here"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5.png"/><Relationship Id="rId4" Type="http://schemas.openxmlformats.org/officeDocument/2006/relationships/hyperlink" Target="https://www.fns.usda.gov/tn/feeding-infants-handling-and-storing-breastmilk-and-infant-formula-cacfp-trainers-tools"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EE1939C-1E5C-254B-A214-804BD5BD9978}"/>
              </a:ext>
            </a:extLst>
          </p:cNvPr>
          <p:cNvSpPr txBox="1">
            <a:spLocks noGrp="1"/>
          </p:cNvSpPr>
          <p:nvPr>
            <p:ph type="title" idx="4294967295"/>
          </p:nvPr>
        </p:nvSpPr>
        <p:spPr>
          <a:xfrm>
            <a:off x="341416" y="1156865"/>
            <a:ext cx="7772400" cy="8193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ctr" defTabSz="914400" rtl="0" eaLnBrk="1" latinLnBrk="0" hangingPunct="1">
              <a:lnSpc>
                <a:spcPct val="90000"/>
              </a:lnSpc>
              <a:spcBef>
                <a:spcPct val="0"/>
              </a:spcBef>
              <a:buNone/>
              <a:defRPr sz="6000" b="1" kern="1200">
                <a:solidFill>
                  <a:srgbClr val="273A8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273A80"/>
                </a:solidFill>
                <a:effectLst/>
                <a:uLnTx/>
                <a:uFillTx/>
                <a:latin typeface="+mj-lt"/>
                <a:ea typeface="+mj-ea"/>
                <a:cs typeface="+mj-cs"/>
              </a:rPr>
              <a:t>Feeding Infants in the CACFP</a:t>
            </a:r>
          </a:p>
        </p:txBody>
      </p:sp>
      <p:sp>
        <p:nvSpPr>
          <p:cNvPr id="4" name="Subtitle 2">
            <a:extLst>
              <a:ext uri="{FF2B5EF4-FFF2-40B4-BE49-F238E27FC236}">
                <a16:creationId xmlns:a16="http://schemas.microsoft.com/office/drawing/2014/main" id="{B15A54FE-7424-E045-9AEE-BDCB371ABFE1}"/>
              </a:ext>
            </a:extLst>
          </p:cNvPr>
          <p:cNvSpPr txBox="1">
            <a:spLocks/>
          </p:cNvSpPr>
          <p:nvPr/>
        </p:nvSpPr>
        <p:spPr>
          <a:xfrm>
            <a:off x="5541484" y="2725843"/>
            <a:ext cx="3536414" cy="22799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lumMod val="50000"/>
                    <a:lumOff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lumMod val="50000"/>
                    <a:lumOff val="50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lumMod val="50000"/>
                    <a:lumOff val="50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500" b="1" dirty="0">
                <a:solidFill>
                  <a:srgbClr val="273A80"/>
                </a:solidFill>
                <a:cs typeface="Arial" panose="020B0604020202020204" pitchFamily="34" charset="0"/>
              </a:rPr>
              <a:t>Lesson 4</a:t>
            </a:r>
          </a:p>
          <a:p>
            <a:r>
              <a:rPr lang="en-US" sz="2500" b="1" dirty="0">
                <a:solidFill>
                  <a:srgbClr val="273A80"/>
                </a:solidFill>
                <a:cs typeface="Arial" panose="020B0604020202020204" pitchFamily="34" charset="0"/>
              </a:rPr>
              <a:t>Storing and Handling Breastmilk in a    Child Care Site</a:t>
            </a:r>
            <a:endParaRPr lang="en-US" sz="2500" dirty="0">
              <a:solidFill>
                <a:srgbClr val="273A80"/>
              </a:solidFill>
            </a:endParaRPr>
          </a:p>
        </p:txBody>
      </p:sp>
      <p:grpSp>
        <p:nvGrpSpPr>
          <p:cNvPr id="2" name="Group 1" descr="Photo of one woman holding a sleeping baby and another woman holding a full baby bottle.">
            <a:extLst>
              <a:ext uri="{FF2B5EF4-FFF2-40B4-BE49-F238E27FC236}">
                <a16:creationId xmlns:a16="http://schemas.microsoft.com/office/drawing/2014/main" id="{E39D8B16-1FB6-44EB-AFE8-2D32FD1A1797}"/>
              </a:ext>
            </a:extLst>
          </p:cNvPr>
          <p:cNvGrpSpPr/>
          <p:nvPr/>
        </p:nvGrpSpPr>
        <p:grpSpPr>
          <a:xfrm>
            <a:off x="0" y="2545443"/>
            <a:ext cx="5590142" cy="3905234"/>
            <a:chOff x="0" y="2545443"/>
            <a:chExt cx="5590142" cy="3905234"/>
          </a:xfrm>
        </p:grpSpPr>
        <p:sp>
          <p:nvSpPr>
            <p:cNvPr id="10" name="Rectangle 9">
              <a:extLst>
                <a:ext uri="{FF2B5EF4-FFF2-40B4-BE49-F238E27FC236}">
                  <a16:creationId xmlns:a16="http://schemas.microsoft.com/office/drawing/2014/main" id="{16E9D015-A07B-AF47-B850-325AF648D29E}"/>
                </a:ext>
              </a:extLst>
            </p:cNvPr>
            <p:cNvSpPr/>
            <p:nvPr/>
          </p:nvSpPr>
          <p:spPr>
            <a:xfrm>
              <a:off x="0" y="2545443"/>
              <a:ext cx="5590142" cy="38979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quot; &quot;">
              <a:extLst>
                <a:ext uri="{FF2B5EF4-FFF2-40B4-BE49-F238E27FC236}">
                  <a16:creationId xmlns:a16="http://schemas.microsoft.com/office/drawing/2014/main" id="{42758E82-8583-1340-BAA8-27399FF2441A}"/>
                </a:ext>
              </a:extLst>
            </p:cNvPr>
            <p:cNvPicPr>
              <a:picLocks noChangeAspect="1"/>
            </p:cNvPicPr>
            <p:nvPr/>
          </p:nvPicPr>
          <p:blipFill rotWithShape="1">
            <a:blip r:embed="rId4"/>
            <a:srcRect l="5350" b="8401"/>
            <a:stretch/>
          </p:blipFill>
          <p:spPr>
            <a:xfrm>
              <a:off x="0" y="2658261"/>
              <a:ext cx="5541484" cy="3792416"/>
            </a:xfrm>
            <a:prstGeom prst="rect">
              <a:avLst/>
            </a:prstGeom>
          </p:spPr>
        </p:pic>
      </p:grpSp>
    </p:spTree>
    <p:custDataLst>
      <p:tags r:id="rId1"/>
    </p:custDataLst>
    <p:extLst>
      <p:ext uri="{BB962C8B-B14F-4D97-AF65-F5344CB8AC3E}">
        <p14:creationId xmlns:p14="http://schemas.microsoft.com/office/powerpoint/2010/main" val="4251470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Best Practices for Storing Fresh Breastmilk</a:t>
            </a:r>
          </a:p>
        </p:txBody>
      </p:sp>
      <p:pic>
        <p:nvPicPr>
          <p:cNvPr id="7" name="Picture 6" descr="Photo of four bottles of breastmilk labeled with different babies' full names and dates."/>
          <p:cNvPicPr>
            <a:picLocks noChangeAspect="1"/>
          </p:cNvPicPr>
          <p:nvPr/>
        </p:nvPicPr>
        <p:blipFill rotWithShape="1">
          <a:blip r:embed="rId4" cstate="screen">
            <a:extLst>
              <a:ext uri="{28A0092B-C50C-407E-A947-70E740481C1C}">
                <a14:useLocalDpi xmlns:a14="http://schemas.microsoft.com/office/drawing/2010/main"/>
              </a:ext>
            </a:extLst>
          </a:blip>
          <a:srcRect t="28094"/>
          <a:stretch/>
        </p:blipFill>
        <p:spPr>
          <a:xfrm>
            <a:off x="1586878" y="1834283"/>
            <a:ext cx="5970243" cy="2865075"/>
          </a:xfrm>
          <a:prstGeom prst="rect">
            <a:avLst/>
          </a:prstGeom>
        </p:spPr>
      </p:pic>
      <p:sp>
        <p:nvSpPr>
          <p:cNvPr id="5" name="TextBox 4">
            <a:extLst>
              <a:ext uri="{FF2B5EF4-FFF2-40B4-BE49-F238E27FC236}">
                <a16:creationId xmlns:a16="http://schemas.microsoft.com/office/drawing/2014/main" id="{900E4374-EF42-BC42-9380-5C26E8EB9DDF}"/>
              </a:ext>
            </a:extLst>
          </p:cNvPr>
          <p:cNvSpPr txBox="1"/>
          <p:nvPr/>
        </p:nvSpPr>
        <p:spPr>
          <a:xfrm>
            <a:off x="2447513" y="4699358"/>
            <a:ext cx="4191690" cy="922304"/>
          </a:xfrm>
          <a:prstGeom prst="rect">
            <a:avLst/>
          </a:prstGeom>
          <a:noFill/>
        </p:spPr>
        <p:txBody>
          <a:bodyPr wrap="square" rtlCol="0">
            <a:spAutoFit/>
          </a:bodyPr>
          <a:lstStyle/>
          <a:p>
            <a:pPr marL="36195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Store at back of refrigerator.</a:t>
            </a:r>
          </a:p>
          <a:p>
            <a:pPr marL="361950" lvl="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Refrigerate at </a:t>
            </a:r>
            <a:r>
              <a:rPr lang="en-US" sz="2000" b="1" dirty="0">
                <a:solidFill>
                  <a:srgbClr val="273A80"/>
                </a:solidFill>
                <a:latin typeface="Arial" panose="020B0604020202020204" pitchFamily="34" charset="0"/>
                <a:cs typeface="Arial" panose="020B0604020202020204" pitchFamily="34" charset="0"/>
              </a:rPr>
              <a:t>40 ⁰F </a:t>
            </a:r>
            <a:r>
              <a:rPr lang="en-US" sz="2000" dirty="0">
                <a:solidFill>
                  <a:schemeClr val="tx1">
                    <a:lumMod val="50000"/>
                    <a:lumOff val="50000"/>
                  </a:schemeClr>
                </a:solidFill>
                <a:latin typeface="Arial" panose="020B0604020202020204" pitchFamily="34" charset="0"/>
                <a:cs typeface="Arial" panose="020B0604020202020204" pitchFamily="34" charset="0"/>
              </a:rPr>
              <a:t>(or below).</a:t>
            </a:r>
          </a:p>
        </p:txBody>
      </p:sp>
      <p:sp>
        <p:nvSpPr>
          <p:cNvPr id="11" name="TextBox 10">
            <a:extLst>
              <a:ext uri="{FF2B5EF4-FFF2-40B4-BE49-F238E27FC236}">
                <a16:creationId xmlns:a16="http://schemas.microsoft.com/office/drawing/2014/main" id="{C063ECF0-9926-4EC0-8855-8B30D29A8B0D}"/>
              </a:ext>
            </a:extLst>
          </p:cNvPr>
          <p:cNvSpPr txBox="1"/>
          <p:nvPr/>
        </p:nvSpPr>
        <p:spPr>
          <a:xfrm>
            <a:off x="1362085" y="5687554"/>
            <a:ext cx="6842026" cy="830997"/>
          </a:xfrm>
          <a:prstGeom prst="rect">
            <a:avLst/>
          </a:prstGeom>
          <a:noFill/>
          <a:ln>
            <a:noFill/>
          </a:ln>
        </p:spPr>
        <p:txBody>
          <a:bodyPr wrap="square" rtlCol="0">
            <a:spAutoFit/>
          </a:bodyPr>
          <a:lstStyle/>
          <a:p>
            <a:r>
              <a:rPr lang="en-US" sz="1600" dirty="0">
                <a:solidFill>
                  <a:schemeClr val="tx1">
                    <a:lumMod val="50000"/>
                    <a:lumOff val="50000"/>
                  </a:schemeClr>
                </a:solidFill>
                <a:cs typeface="Arial" panose="020B0604020202020204" pitchFamily="34" charset="0"/>
              </a:rPr>
              <a:t>If State or local authorities, including </a:t>
            </a:r>
            <a:r>
              <a:rPr lang="en-US" sz="1600" dirty="0">
                <a:solidFill>
                  <a:schemeClr val="tx1">
                    <a:lumMod val="50000"/>
                    <a:lumOff val="50000"/>
                  </a:schemeClr>
                </a:solidFill>
              </a:rPr>
              <a:t>child care licensing, have stricter health and safety regulations for handling and storing breastmilk, then follow those regulations.</a:t>
            </a:r>
            <a:endParaRPr lang="en-US" sz="1600" dirty="0">
              <a:solidFill>
                <a:schemeClr val="tx1">
                  <a:lumMod val="50000"/>
                  <a:lumOff val="50000"/>
                </a:schemeClr>
              </a:solidFill>
              <a:cs typeface="Arial" panose="020B0604020202020204" pitchFamily="34" charset="0"/>
            </a:endParaRPr>
          </a:p>
        </p:txBody>
      </p:sp>
      <p:sp>
        <p:nvSpPr>
          <p:cNvPr id="12" name="Rectangle 11" descr="&quot; &quot;">
            <a:extLst>
              <a:ext uri="{FF2B5EF4-FFF2-40B4-BE49-F238E27FC236}">
                <a16:creationId xmlns:a16="http://schemas.microsoft.com/office/drawing/2014/main" id="{214765EE-13BA-4DD4-B136-858ED0253728}"/>
              </a:ext>
            </a:extLst>
          </p:cNvPr>
          <p:cNvSpPr/>
          <p:nvPr/>
        </p:nvSpPr>
        <p:spPr>
          <a:xfrm>
            <a:off x="1249941" y="5634139"/>
            <a:ext cx="6669968" cy="986057"/>
          </a:xfrm>
          <a:prstGeom prst="rect">
            <a:avLst/>
          </a:prstGeom>
          <a:noFill/>
          <a:ln w="34925">
            <a:solidFill>
              <a:srgbClr val="F4A81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10</a:t>
            </a:fld>
            <a:endParaRPr lang="en-US" dirty="0"/>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Best Practices for Storing Fresh Breastmilk</a:t>
            </a:r>
            <a:br>
              <a:rPr lang="en-US" dirty="0"/>
            </a:br>
            <a:r>
              <a:rPr lang="en-US" b="0" dirty="0"/>
              <a:t>Let’s Practice!</a:t>
            </a:r>
          </a:p>
        </p:txBody>
      </p:sp>
      <p:pic>
        <p:nvPicPr>
          <p:cNvPr id="9" name="Picture 8" descr="Photo of the inside a refrigerator with unlabeled bottles of formula placed at the front of the shelf and unlabeled breastmilk storage bags placed in the door and drawer compartment. The photo is used for an exercise. Some parts of this photo are incorrect when it comes to proper storage guidelines.">
            <a:extLst>
              <a:ext uri="{FF2B5EF4-FFF2-40B4-BE49-F238E27FC236}">
                <a16:creationId xmlns:a16="http://schemas.microsoft.com/office/drawing/2014/main" id="{E5FD968E-FF72-C143-834A-4F2B68D88391}"/>
              </a:ext>
            </a:extLst>
          </p:cNvPr>
          <p:cNvPicPr>
            <a:picLocks noChangeAspect="1"/>
          </p:cNvPicPr>
          <p:nvPr/>
        </p:nvPicPr>
        <p:blipFill>
          <a:blip r:embed="rId4"/>
          <a:stretch>
            <a:fillRect/>
          </a:stretch>
        </p:blipFill>
        <p:spPr>
          <a:xfrm>
            <a:off x="700992" y="2128981"/>
            <a:ext cx="4613355" cy="3460017"/>
          </a:xfrm>
          <a:prstGeom prst="rect">
            <a:avLst/>
          </a:prstGeom>
          <a:ln w="12700">
            <a:solidFill>
              <a:schemeClr val="tx1"/>
            </a:solidFill>
          </a:ln>
        </p:spPr>
      </p:pic>
      <p:pic>
        <p:nvPicPr>
          <p:cNvPr id="11" name="Picture 10" descr="Photo of a thermometer reading 40 degrees Fahrenheit.">
            <a:extLst>
              <a:ext uri="{FF2B5EF4-FFF2-40B4-BE49-F238E27FC236}">
                <a16:creationId xmlns:a16="http://schemas.microsoft.com/office/drawing/2014/main" id="{A6AC7FE3-4664-9B4B-911C-E039CC223DDF}"/>
              </a:ext>
            </a:extLst>
          </p:cNvPr>
          <p:cNvPicPr>
            <a:picLocks noChangeAspect="1"/>
          </p:cNvPicPr>
          <p:nvPr/>
        </p:nvPicPr>
        <p:blipFill>
          <a:blip r:embed="rId5"/>
          <a:stretch>
            <a:fillRect/>
          </a:stretch>
        </p:blipFill>
        <p:spPr>
          <a:xfrm>
            <a:off x="5887091" y="2775896"/>
            <a:ext cx="2291984" cy="2710362"/>
          </a:xfrm>
          <a:prstGeom prst="rect">
            <a:avLst/>
          </a:prstGeom>
        </p:spPr>
      </p:pic>
      <p:sp>
        <p:nvSpPr>
          <p:cNvPr id="4" name="Slide Number Placeholder 3"/>
          <p:cNvSpPr>
            <a:spLocks noGrp="1"/>
          </p:cNvSpPr>
          <p:nvPr>
            <p:ph type="sldNum" sz="quarter" idx="12"/>
          </p:nvPr>
        </p:nvSpPr>
        <p:spPr/>
        <p:txBody>
          <a:bodyPr/>
          <a:lstStyle/>
          <a:p>
            <a:fld id="{E5A01667-C09E-6343-925B-5CF5D2A7F45A}" type="slidenum">
              <a:rPr lang="en-US" smtClean="0"/>
              <a:pPr/>
              <a:t>11</a:t>
            </a:fld>
            <a:endParaRPr lang="en-US" dirty="0"/>
          </a:p>
        </p:txBody>
      </p:sp>
    </p:spTree>
    <p:custDataLst>
      <p:tags r:id="rId1"/>
    </p:custDataLst>
    <p:extLst>
      <p:ext uri="{BB962C8B-B14F-4D97-AF65-F5344CB8AC3E}">
        <p14:creationId xmlns:p14="http://schemas.microsoft.com/office/powerpoint/2010/main" val="2483567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842" y="901700"/>
            <a:ext cx="7886700" cy="1140039"/>
          </a:xfrm>
        </p:spPr>
        <p:txBody>
          <a:bodyPr/>
          <a:lstStyle/>
          <a:p>
            <a:r>
              <a:rPr lang="en-US" sz="2800" dirty="0"/>
              <a:t>Preparing Breastmilk for Feeding </a:t>
            </a:r>
            <a:endParaRPr lang="en-US" dirty="0"/>
          </a:p>
        </p:txBody>
      </p:sp>
      <p:sp>
        <p:nvSpPr>
          <p:cNvPr id="3" name="Content Placeholder 2"/>
          <p:cNvSpPr>
            <a:spLocks noGrp="1"/>
          </p:cNvSpPr>
          <p:nvPr>
            <p:ph idx="1"/>
          </p:nvPr>
        </p:nvSpPr>
        <p:spPr>
          <a:xfrm>
            <a:off x="448256" y="1798050"/>
            <a:ext cx="5791836" cy="4408799"/>
          </a:xfrm>
        </p:spPr>
        <p:txBody>
          <a:bodyPr>
            <a:noAutofit/>
          </a:bodyPr>
          <a:lstStyle/>
          <a:p>
            <a:pPr marL="365760" lvl="0">
              <a:spcBef>
                <a:spcPts val="1200"/>
              </a:spcBef>
            </a:pPr>
            <a:r>
              <a:rPr lang="en-US" dirty="0">
                <a:latin typeface="Arial" panose="020B0604020202020204" pitchFamily="34" charset="0"/>
                <a:ea typeface="Calibri" panose="020F0502020204030204" pitchFamily="34" charset="0"/>
                <a:cs typeface="Times New Roman" panose="02020603050405020304" pitchFamily="18" charset="0"/>
              </a:rPr>
              <a:t>Thaw amount needed for </a:t>
            </a:r>
            <a:r>
              <a:rPr lang="en-US" b="1" dirty="0">
                <a:solidFill>
                  <a:srgbClr val="273A80"/>
                </a:solidFill>
                <a:latin typeface="Arial" panose="020B0604020202020204" pitchFamily="34" charset="0"/>
                <a:ea typeface="Calibri" panose="020F0502020204030204" pitchFamily="34" charset="0"/>
                <a:cs typeface="Times New Roman" panose="02020603050405020304" pitchFamily="18" charset="0"/>
              </a:rPr>
              <a:t>one feeding</a:t>
            </a:r>
            <a:r>
              <a:rPr lang="en-US" dirty="0">
                <a:latin typeface="Arial" panose="020B0604020202020204" pitchFamily="34" charset="0"/>
                <a:ea typeface="Calibri" panose="020F0502020204030204" pitchFamily="34" charset="0"/>
                <a:cs typeface="Times New Roman" panose="02020603050405020304" pitchFamily="18" charset="0"/>
              </a:rPr>
              <a:t>. </a:t>
            </a:r>
          </a:p>
          <a:p>
            <a:pPr marL="822960" lvl="1">
              <a:spcBef>
                <a:spcPts val="1200"/>
              </a:spcBef>
            </a:pPr>
            <a:r>
              <a:rPr lang="en-US" sz="2000" dirty="0">
                <a:latin typeface="Arial" panose="020B0604020202020204" pitchFamily="34" charset="0"/>
                <a:ea typeface="Calibri" panose="020F0502020204030204" pitchFamily="34" charset="0"/>
                <a:cs typeface="Times New Roman" panose="02020603050405020304" pitchFamily="18" charset="0"/>
              </a:rPr>
              <a:t>Refrigerator</a:t>
            </a:r>
          </a:p>
          <a:p>
            <a:pPr marL="822960" lvl="1">
              <a:spcBef>
                <a:spcPts val="1200"/>
              </a:spcBef>
            </a:pPr>
            <a:r>
              <a:rPr lang="en-US" sz="2000" dirty="0">
                <a:latin typeface="Arial" panose="020B0604020202020204" pitchFamily="34" charset="0"/>
                <a:ea typeface="Calibri" panose="020F0502020204030204" pitchFamily="34" charset="0"/>
                <a:cs typeface="Times New Roman" panose="02020603050405020304" pitchFamily="18" charset="0"/>
              </a:rPr>
              <a:t>Warm water</a:t>
            </a:r>
          </a:p>
          <a:p>
            <a:pPr marL="365760" lvl="0">
              <a:spcBef>
                <a:spcPts val="1200"/>
              </a:spcBef>
            </a:pPr>
            <a:r>
              <a:rPr lang="en-US" dirty="0">
                <a:latin typeface="Arial" panose="020B0604020202020204" pitchFamily="34" charset="0"/>
                <a:ea typeface="Calibri" panose="020F0502020204030204" pitchFamily="34" charset="0"/>
                <a:cs typeface="Times New Roman" panose="02020603050405020304" pitchFamily="18" charset="0"/>
              </a:rPr>
              <a:t>Write </a:t>
            </a:r>
            <a:r>
              <a:rPr lang="en-US" b="1" dirty="0">
                <a:solidFill>
                  <a:srgbClr val="273A80"/>
                </a:solidFill>
                <a:latin typeface="Arial" panose="020B0604020202020204" pitchFamily="34" charset="0"/>
                <a:ea typeface="Calibri" panose="020F0502020204030204" pitchFamily="34" charset="0"/>
                <a:cs typeface="Times New Roman" panose="02020603050405020304" pitchFamily="18" charset="0"/>
              </a:rPr>
              <a:t>date thawed</a:t>
            </a:r>
            <a:r>
              <a:rPr lang="en-US" b="1" dirty="0">
                <a:latin typeface="Arial" panose="020B0604020202020204" pitchFamily="34" charset="0"/>
                <a:ea typeface="Calibri" panose="020F0502020204030204" pitchFamily="34" charset="0"/>
                <a:cs typeface="Times New Roman" panose="02020603050405020304" pitchFamily="18" charset="0"/>
              </a:rPr>
              <a:t> </a:t>
            </a:r>
            <a:r>
              <a:rPr lang="en-US" dirty="0">
                <a:latin typeface="Arial" panose="020B0604020202020204" pitchFamily="34" charset="0"/>
                <a:ea typeface="Calibri" panose="020F0502020204030204" pitchFamily="34" charset="0"/>
                <a:cs typeface="Times New Roman" panose="02020603050405020304" pitchFamily="18" charset="0"/>
              </a:rPr>
              <a:t>on bottle.</a:t>
            </a:r>
          </a:p>
          <a:p>
            <a:pPr marL="365760" lvl="0">
              <a:spcBef>
                <a:spcPts val="1200"/>
              </a:spcBef>
            </a:pPr>
            <a:r>
              <a:rPr lang="en-US" dirty="0">
                <a:latin typeface="Arial" panose="020B0604020202020204" pitchFamily="34" charset="0"/>
                <a:ea typeface="Calibri" panose="020F0502020204030204" pitchFamily="34" charset="0"/>
                <a:cs typeface="Times New Roman" panose="02020603050405020304" pitchFamily="18" charset="0"/>
              </a:rPr>
              <a:t>Do not:</a:t>
            </a:r>
          </a:p>
          <a:p>
            <a:pPr marL="822960" lvl="2">
              <a:spcBef>
                <a:spcPts val="1200"/>
              </a:spcBef>
            </a:pPr>
            <a:r>
              <a:rPr lang="en-US" sz="2000" dirty="0">
                <a:latin typeface="Arial" panose="020B0604020202020204" pitchFamily="34" charset="0"/>
                <a:ea typeface="Calibri" panose="020F0502020204030204" pitchFamily="34" charset="0"/>
                <a:cs typeface="Times New Roman" panose="02020603050405020304" pitchFamily="18" charset="0"/>
              </a:rPr>
              <a:t>Thaw at room temperature.</a:t>
            </a:r>
          </a:p>
          <a:p>
            <a:pPr marL="822960" lvl="2">
              <a:spcBef>
                <a:spcPts val="1200"/>
              </a:spcBef>
            </a:pPr>
            <a:r>
              <a:rPr lang="en-US" sz="2000" dirty="0">
                <a:latin typeface="Arial" panose="020B0604020202020204" pitchFamily="34" charset="0"/>
                <a:ea typeface="Calibri" panose="020F0502020204030204" pitchFamily="34" charset="0"/>
                <a:cs typeface="Times New Roman" panose="02020603050405020304" pitchFamily="18" charset="0"/>
              </a:rPr>
              <a:t>Mix with warm breastmilk.</a:t>
            </a:r>
          </a:p>
          <a:p>
            <a:pPr marL="822960" lvl="2">
              <a:spcBef>
                <a:spcPts val="1200"/>
              </a:spcBef>
            </a:pPr>
            <a:r>
              <a:rPr lang="en-US" sz="2000" dirty="0">
                <a:latin typeface="Arial" panose="020B0604020202020204" pitchFamily="34" charset="0"/>
                <a:ea typeface="Calibri" panose="020F0502020204030204" pitchFamily="34" charset="0"/>
                <a:cs typeface="Times New Roman" panose="02020603050405020304" pitchFamily="18" charset="0"/>
              </a:rPr>
              <a:t>Place in boiling water.</a:t>
            </a:r>
          </a:p>
          <a:p>
            <a:pPr marL="822960" lvl="1">
              <a:spcBef>
                <a:spcPts val="1200"/>
              </a:spcBef>
            </a:pPr>
            <a:r>
              <a:rPr lang="en-US" sz="2000" b="1" dirty="0">
                <a:solidFill>
                  <a:srgbClr val="273A80"/>
                </a:solidFill>
                <a:latin typeface="Arial" panose="020B0604020202020204" pitchFamily="34" charset="0"/>
                <a:ea typeface="Calibri" panose="020F0502020204030204" pitchFamily="34" charset="0"/>
                <a:cs typeface="Times New Roman" panose="02020603050405020304" pitchFamily="18" charset="0"/>
              </a:rPr>
              <a:t>Do not heat in a microwave!</a:t>
            </a:r>
            <a:endParaRPr lang="es-AR" sz="2000" b="1" dirty="0">
              <a:solidFill>
                <a:srgbClr val="273A80"/>
              </a:solidFill>
              <a:latin typeface="Arial" panose="020B0604020202020204" pitchFamily="34" charset="0"/>
              <a:ea typeface="Calibri" panose="020F0502020204030204" pitchFamily="34" charset="0"/>
              <a:cs typeface="Times New Roman" panose="02020603050405020304" pitchFamily="18" charset="0"/>
            </a:endParaRPr>
          </a:p>
        </p:txBody>
      </p:sp>
      <p:grpSp>
        <p:nvGrpSpPr>
          <p:cNvPr id="10" name="Group 9" descr="Icon of a baby bottle labeled with the date the milk was thawed.">
            <a:extLst>
              <a:ext uri="{FF2B5EF4-FFF2-40B4-BE49-F238E27FC236}">
                <a16:creationId xmlns:a16="http://schemas.microsoft.com/office/drawing/2014/main" id="{C23B402F-37CE-FC49-8485-D5CDDF41522F}"/>
              </a:ext>
            </a:extLst>
          </p:cNvPr>
          <p:cNvGrpSpPr/>
          <p:nvPr/>
        </p:nvGrpSpPr>
        <p:grpSpPr>
          <a:xfrm>
            <a:off x="5410346" y="1854486"/>
            <a:ext cx="2194717" cy="2576114"/>
            <a:chOff x="5539439" y="2309772"/>
            <a:chExt cx="2194717" cy="2576114"/>
          </a:xfrm>
        </p:grpSpPr>
        <p:pic>
          <p:nvPicPr>
            <p:cNvPr id="7" name="Picture 6" descr="&quot; &quot;">
              <a:extLst>
                <a:ext uri="{FF2B5EF4-FFF2-40B4-BE49-F238E27FC236}">
                  <a16:creationId xmlns:a16="http://schemas.microsoft.com/office/drawing/2014/main" id="{6DFB523D-9EA8-4145-B7A2-BA8F04CB8A1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652874">
              <a:off x="5645753" y="2309772"/>
              <a:ext cx="2088403" cy="2576114"/>
            </a:xfrm>
            <a:prstGeom prst="rect">
              <a:avLst/>
            </a:prstGeom>
          </p:spPr>
        </p:pic>
        <p:sp>
          <p:nvSpPr>
            <p:cNvPr id="8" name="TextBox 7">
              <a:extLst>
                <a:ext uri="{FF2B5EF4-FFF2-40B4-BE49-F238E27FC236}">
                  <a16:creationId xmlns:a16="http://schemas.microsoft.com/office/drawing/2014/main" id="{729977A9-E906-464D-B315-16BB340D4A2B}"/>
                </a:ext>
              </a:extLst>
            </p:cNvPr>
            <p:cNvSpPr txBox="1"/>
            <p:nvPr/>
          </p:nvSpPr>
          <p:spPr>
            <a:xfrm rot="1652874">
              <a:off x="5539439" y="3691101"/>
              <a:ext cx="1852551" cy="646331"/>
            </a:xfrm>
            <a:prstGeom prst="rect">
              <a:avLst/>
            </a:prstGeom>
            <a:noFill/>
          </p:spPr>
          <p:txBody>
            <a:bodyPr wrap="square" rtlCol="0">
              <a:spAutoFit/>
            </a:bodyPr>
            <a:lstStyle/>
            <a:p>
              <a:pPr algn="ctr"/>
              <a:r>
                <a:rPr lang="en-US" dirty="0">
                  <a:solidFill>
                    <a:schemeClr val="bg1"/>
                  </a:solidFill>
                </a:rPr>
                <a:t>Thawed</a:t>
              </a:r>
            </a:p>
            <a:p>
              <a:pPr algn="ctr"/>
              <a:r>
                <a:rPr lang="en-US" dirty="0">
                  <a:solidFill>
                    <a:schemeClr val="bg1"/>
                  </a:solidFill>
                </a:rPr>
                <a:t>6/9/20</a:t>
              </a:r>
            </a:p>
          </p:txBody>
        </p:sp>
      </p:grpSp>
      <p:sp>
        <p:nvSpPr>
          <p:cNvPr id="12" name="TextBox 11" descr="&quot; &quot;">
            <a:extLst>
              <a:ext uri="{FF2B5EF4-FFF2-40B4-BE49-F238E27FC236}">
                <a16:creationId xmlns:a16="http://schemas.microsoft.com/office/drawing/2014/main" id="{DAB3F1BC-FA56-43C3-B69F-F00C8D156360}"/>
              </a:ext>
            </a:extLst>
          </p:cNvPr>
          <p:cNvSpPr txBox="1"/>
          <p:nvPr/>
        </p:nvSpPr>
        <p:spPr>
          <a:xfrm>
            <a:off x="1240056" y="5730071"/>
            <a:ext cx="6842026" cy="830997"/>
          </a:xfrm>
          <a:prstGeom prst="rect">
            <a:avLst/>
          </a:prstGeom>
          <a:noFill/>
          <a:ln>
            <a:noFill/>
          </a:ln>
        </p:spPr>
        <p:txBody>
          <a:bodyPr wrap="square" rtlCol="0">
            <a:spAutoFit/>
          </a:bodyPr>
          <a:lstStyle/>
          <a:p>
            <a:r>
              <a:rPr lang="en-US" sz="1600" dirty="0">
                <a:solidFill>
                  <a:schemeClr val="tx1">
                    <a:lumMod val="50000"/>
                    <a:lumOff val="50000"/>
                  </a:schemeClr>
                </a:solidFill>
                <a:cs typeface="Arial" panose="020B0604020202020204" pitchFamily="34" charset="0"/>
              </a:rPr>
              <a:t>If State or local authorities, including </a:t>
            </a:r>
            <a:r>
              <a:rPr lang="en-US" sz="1600" dirty="0">
                <a:solidFill>
                  <a:schemeClr val="tx1">
                    <a:lumMod val="50000"/>
                    <a:lumOff val="50000"/>
                  </a:schemeClr>
                </a:solidFill>
              </a:rPr>
              <a:t>child care licensing, have stricter health and safety regulations for handling and storing breastmilk, then follow those regulations.</a:t>
            </a:r>
            <a:endParaRPr lang="en-US" sz="1600" dirty="0">
              <a:solidFill>
                <a:schemeClr val="tx1">
                  <a:lumMod val="50000"/>
                  <a:lumOff val="50000"/>
                </a:schemeClr>
              </a:solidFill>
              <a:cs typeface="Arial" panose="020B0604020202020204" pitchFamily="34" charset="0"/>
            </a:endParaRPr>
          </a:p>
        </p:txBody>
      </p:sp>
      <p:sp>
        <p:nvSpPr>
          <p:cNvPr id="16" name="Rectangle 15" descr="&quot; &quot;">
            <a:extLst>
              <a:ext uri="{FF2B5EF4-FFF2-40B4-BE49-F238E27FC236}">
                <a16:creationId xmlns:a16="http://schemas.microsoft.com/office/drawing/2014/main" id="{624C2A09-1827-4A12-B381-62024746B99B}"/>
              </a:ext>
            </a:extLst>
          </p:cNvPr>
          <p:cNvSpPr/>
          <p:nvPr/>
        </p:nvSpPr>
        <p:spPr>
          <a:xfrm>
            <a:off x="1157729" y="5666717"/>
            <a:ext cx="6669968" cy="986057"/>
          </a:xfrm>
          <a:prstGeom prst="rect">
            <a:avLst/>
          </a:prstGeom>
          <a:noFill/>
          <a:ln w="34925">
            <a:solidFill>
              <a:srgbClr val="F4A81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12</a:t>
            </a:fld>
            <a:endParaRPr lang="en-US" dirty="0"/>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Communicating With Parents</a:t>
            </a:r>
          </a:p>
        </p:txBody>
      </p:sp>
      <p:pic>
        <p:nvPicPr>
          <p:cNvPr id="32" name="Picture 31" descr="Talk to Parents icon."/>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978690" y="582568"/>
            <a:ext cx="1828959" cy="1828959"/>
          </a:xfrm>
          <a:prstGeom prst="rect">
            <a:avLst/>
          </a:prstGeom>
        </p:spPr>
      </p:pic>
      <p:sp>
        <p:nvSpPr>
          <p:cNvPr id="3" name="Content Placeholder 2"/>
          <p:cNvSpPr>
            <a:spLocks noGrp="1"/>
          </p:cNvSpPr>
          <p:nvPr>
            <p:ph idx="1"/>
          </p:nvPr>
        </p:nvSpPr>
        <p:spPr>
          <a:xfrm>
            <a:off x="427695" y="1795961"/>
            <a:ext cx="3064319" cy="583164"/>
          </a:xfrm>
        </p:spPr>
        <p:txBody>
          <a:bodyPr>
            <a:normAutofit/>
          </a:bodyPr>
          <a:lstStyle/>
          <a:p>
            <a:pPr marL="0" indent="0">
              <a:spcBef>
                <a:spcPts val="1200"/>
              </a:spcBef>
              <a:buNone/>
            </a:pPr>
            <a:r>
              <a:rPr lang="en-US" sz="2200" dirty="0">
                <a:latin typeface="Arial" panose="020B0604020202020204" pitchFamily="34" charset="0"/>
                <a:cs typeface="Arial" panose="020B0604020202020204" pitchFamily="34" charset="0"/>
              </a:rPr>
              <a:t>Start a conversation!</a:t>
            </a:r>
          </a:p>
        </p:txBody>
      </p:sp>
      <p:grpSp>
        <p:nvGrpSpPr>
          <p:cNvPr id="6" name="Group 5" descr="Icon of a baby bottle labeled with the baby’s name and date the milk was thawed.">
            <a:extLst>
              <a:ext uri="{FF2B5EF4-FFF2-40B4-BE49-F238E27FC236}">
                <a16:creationId xmlns:a16="http://schemas.microsoft.com/office/drawing/2014/main" id="{4ECE2390-AFB5-1C47-84D9-F6290068BD79}"/>
              </a:ext>
            </a:extLst>
          </p:cNvPr>
          <p:cNvGrpSpPr/>
          <p:nvPr/>
        </p:nvGrpSpPr>
        <p:grpSpPr>
          <a:xfrm>
            <a:off x="650237" y="2884994"/>
            <a:ext cx="1887652" cy="2307558"/>
            <a:chOff x="541376" y="2518335"/>
            <a:chExt cx="2210967" cy="2702794"/>
          </a:xfrm>
        </p:grpSpPr>
        <p:pic>
          <p:nvPicPr>
            <p:cNvPr id="33" name="Picture 32" descr="&quot; &quot;">
              <a:extLst>
                <a:ext uri="{FF2B5EF4-FFF2-40B4-BE49-F238E27FC236}">
                  <a16:creationId xmlns:a16="http://schemas.microsoft.com/office/drawing/2014/main" id="{7B0684C7-026D-B64A-88BC-1488DE4E46D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652874">
              <a:off x="561243" y="2518335"/>
              <a:ext cx="2191100" cy="2702794"/>
            </a:xfrm>
            <a:prstGeom prst="rect">
              <a:avLst/>
            </a:prstGeom>
          </p:spPr>
        </p:pic>
        <p:sp>
          <p:nvSpPr>
            <p:cNvPr id="34" name="TextBox 33">
              <a:extLst>
                <a:ext uri="{FF2B5EF4-FFF2-40B4-BE49-F238E27FC236}">
                  <a16:creationId xmlns:a16="http://schemas.microsoft.com/office/drawing/2014/main" id="{6456D669-EAC5-814E-8863-044AFB4486F2}"/>
                </a:ext>
              </a:extLst>
            </p:cNvPr>
            <p:cNvSpPr txBox="1"/>
            <p:nvPr/>
          </p:nvSpPr>
          <p:spPr>
            <a:xfrm rot="1652874">
              <a:off x="541376" y="4136710"/>
              <a:ext cx="1695518" cy="540738"/>
            </a:xfrm>
            <a:prstGeom prst="rect">
              <a:avLst/>
            </a:prstGeom>
            <a:noFill/>
          </p:spPr>
          <p:txBody>
            <a:bodyPr wrap="square" rtlCol="0">
              <a:spAutoFit/>
            </a:bodyPr>
            <a:lstStyle/>
            <a:p>
              <a:pPr algn="ctr"/>
              <a:r>
                <a:rPr lang="en-US" sz="1200" dirty="0">
                  <a:solidFill>
                    <a:schemeClr val="bg1"/>
                  </a:solidFill>
                </a:rPr>
                <a:t>Suzie Tan</a:t>
              </a:r>
            </a:p>
            <a:p>
              <a:pPr algn="ctr"/>
              <a:r>
                <a:rPr lang="en-US" sz="1200" dirty="0">
                  <a:solidFill>
                    <a:schemeClr val="bg1"/>
                  </a:solidFill>
                </a:rPr>
                <a:t>6/9/20</a:t>
              </a:r>
            </a:p>
          </p:txBody>
        </p:sp>
      </p:grpSp>
      <p:sp>
        <p:nvSpPr>
          <p:cNvPr id="22" name="Content Placeholder 2"/>
          <p:cNvSpPr txBox="1">
            <a:spLocks/>
          </p:cNvSpPr>
          <p:nvPr/>
        </p:nvSpPr>
        <p:spPr>
          <a:xfrm>
            <a:off x="2727733" y="2444767"/>
            <a:ext cx="1966110" cy="7024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1200"/>
              </a:spcBef>
              <a:buNone/>
            </a:pPr>
            <a:r>
              <a:rPr lang="en-US" b="1" dirty="0">
                <a:latin typeface="Arial" panose="020B0604020202020204" pitchFamily="34" charset="0"/>
                <a:cs typeface="Arial" panose="020B0604020202020204" pitchFamily="34" charset="0"/>
              </a:rPr>
              <a:t>Refrigerate</a:t>
            </a:r>
            <a:r>
              <a:rPr lang="en-US" b="1" i="1" dirty="0">
                <a:solidFill>
                  <a:srgbClr val="7F7F7F"/>
                </a:solidFill>
                <a:latin typeface="Arial" panose="020B0604020202020204" pitchFamily="34" charset="0"/>
                <a:cs typeface="Arial" panose="020B0604020202020204" pitchFamily="34" charset="0"/>
              </a:rPr>
              <a:t> </a:t>
            </a:r>
            <a:r>
              <a:rPr lang="en-US" i="1" dirty="0">
                <a:solidFill>
                  <a:srgbClr val="7F7F7F"/>
                </a:solidFill>
                <a:latin typeface="Arial" panose="020B0604020202020204" pitchFamily="34" charset="0"/>
                <a:cs typeface="Arial" panose="020B0604020202020204" pitchFamily="34" charset="0"/>
              </a:rPr>
              <a:t>or</a:t>
            </a:r>
            <a:r>
              <a:rPr lang="en-US" b="1" i="1" dirty="0">
                <a:solidFill>
                  <a:srgbClr val="7F7F7F"/>
                </a:solidFill>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Freeze</a:t>
            </a:r>
          </a:p>
        </p:txBody>
      </p:sp>
      <p:grpSp>
        <p:nvGrpSpPr>
          <p:cNvPr id="9" name="Group 8" descr="Icon of a refrigerator with a baby bottle in the freezer compartment and a baby bottle in the refrigerated compartment.">
            <a:extLst>
              <a:ext uri="{FF2B5EF4-FFF2-40B4-BE49-F238E27FC236}">
                <a16:creationId xmlns:a16="http://schemas.microsoft.com/office/drawing/2014/main" id="{93339128-B537-43C5-B826-50C3956FF241}"/>
              </a:ext>
            </a:extLst>
          </p:cNvPr>
          <p:cNvGrpSpPr/>
          <p:nvPr/>
        </p:nvGrpSpPr>
        <p:grpSpPr>
          <a:xfrm>
            <a:off x="3234536" y="3274604"/>
            <a:ext cx="978341" cy="1910040"/>
            <a:chOff x="3234536" y="3274604"/>
            <a:chExt cx="978341" cy="1910040"/>
          </a:xfrm>
        </p:grpSpPr>
        <p:grpSp>
          <p:nvGrpSpPr>
            <p:cNvPr id="16" name="Group 15"/>
            <p:cNvGrpSpPr/>
            <p:nvPr/>
          </p:nvGrpSpPr>
          <p:grpSpPr>
            <a:xfrm>
              <a:off x="3234536" y="3274604"/>
              <a:ext cx="978341" cy="1910040"/>
              <a:chOff x="6665752" y="5863595"/>
              <a:chExt cx="1294500" cy="2169917"/>
            </a:xfrm>
          </p:grpSpPr>
          <p:pic>
            <p:nvPicPr>
              <p:cNvPr id="17" name="Picture 2" descr="&quot; &quot;"/>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665752" y="5863595"/>
                <a:ext cx="1294500" cy="21699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descr="&quot; &quot;">
                <a:extLst>
                  <a:ext uri="{FF2B5EF4-FFF2-40B4-BE49-F238E27FC236}">
                    <a16:creationId xmlns:a16="http://schemas.microsoft.com/office/drawing/2014/main" id="{A7C025DF-E22C-504B-AE94-E8FD9D9B1D2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909349" y="6915114"/>
                <a:ext cx="678297" cy="678297"/>
              </a:xfrm>
              <a:prstGeom prst="rect">
                <a:avLst/>
              </a:prstGeom>
            </p:spPr>
          </p:pic>
        </p:grpSp>
        <p:pic>
          <p:nvPicPr>
            <p:cNvPr id="25" name="Picture 24" descr="&quot; &quot;">
              <a:extLst>
                <a:ext uri="{FF2B5EF4-FFF2-40B4-BE49-F238E27FC236}">
                  <a16:creationId xmlns:a16="http://schemas.microsoft.com/office/drawing/2014/main" id="{A7C025DF-E22C-504B-AE94-E8FD9D9B1D2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479250" y="3386581"/>
              <a:ext cx="452025" cy="526470"/>
            </a:xfrm>
            <a:prstGeom prst="rect">
              <a:avLst/>
            </a:prstGeom>
          </p:spPr>
        </p:pic>
      </p:grpSp>
      <p:sp>
        <p:nvSpPr>
          <p:cNvPr id="24" name="Content Placeholder 2"/>
          <p:cNvSpPr txBox="1">
            <a:spLocks/>
          </p:cNvSpPr>
          <p:nvPr/>
        </p:nvSpPr>
        <p:spPr>
          <a:xfrm>
            <a:off x="5076825" y="2439974"/>
            <a:ext cx="3600450" cy="8129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1200"/>
              </a:spcBef>
              <a:buNone/>
            </a:pPr>
            <a:r>
              <a:rPr lang="en-US" b="1" dirty="0">
                <a:latin typeface="Arial" panose="020B0604020202020204" pitchFamily="34" charset="0"/>
                <a:cs typeface="Arial" panose="020B0604020202020204" pitchFamily="34" charset="0"/>
              </a:rPr>
              <a:t>Provide Minimum Amount </a:t>
            </a:r>
            <a:r>
              <a:rPr lang="en-US" dirty="0">
                <a:latin typeface="Arial" panose="020B0604020202020204" pitchFamily="34" charset="0"/>
                <a:cs typeface="Arial" panose="020B0604020202020204" pitchFamily="34" charset="0"/>
              </a:rPr>
              <a:t>for</a:t>
            </a:r>
            <a:r>
              <a:rPr lang="en-US" b="1" dirty="0">
                <a:latin typeface="Arial" panose="020B0604020202020204" pitchFamily="34" charset="0"/>
                <a:cs typeface="Arial" panose="020B0604020202020204" pitchFamily="34" charset="0"/>
              </a:rPr>
              <a:t> Baby’s Age</a:t>
            </a:r>
          </a:p>
        </p:txBody>
      </p:sp>
      <p:sp>
        <p:nvSpPr>
          <p:cNvPr id="21" name="Content Placeholder 2"/>
          <p:cNvSpPr txBox="1">
            <a:spLocks/>
          </p:cNvSpPr>
          <p:nvPr/>
        </p:nvSpPr>
        <p:spPr>
          <a:xfrm>
            <a:off x="5446952" y="3287747"/>
            <a:ext cx="2727040" cy="128807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US" b="1" dirty="0">
                <a:solidFill>
                  <a:srgbClr val="273A80"/>
                </a:solidFill>
                <a:latin typeface="Arial" panose="020B0604020202020204" pitchFamily="34" charset="0"/>
                <a:cs typeface="Arial" panose="020B0604020202020204" pitchFamily="34" charset="0"/>
              </a:rPr>
              <a:t>0 through 5 Months</a:t>
            </a:r>
          </a:p>
          <a:p>
            <a:pPr marL="465138" lvl="1">
              <a:spcBef>
                <a:spcPts val="1200"/>
              </a:spcBef>
            </a:pPr>
            <a:r>
              <a:rPr lang="en-US" sz="2000" dirty="0">
                <a:latin typeface="Arial" panose="020B0604020202020204" pitchFamily="34" charset="0"/>
                <a:cs typeface="Arial" panose="020B0604020202020204" pitchFamily="34" charset="0"/>
              </a:rPr>
              <a:t>4–6 fl. oz. / Meal</a:t>
            </a:r>
          </a:p>
          <a:p>
            <a:pPr marL="465138" lvl="1">
              <a:spcBef>
                <a:spcPts val="1200"/>
              </a:spcBef>
            </a:pPr>
            <a:r>
              <a:rPr lang="en-US" sz="2000" dirty="0">
                <a:latin typeface="Arial" panose="020B0604020202020204" pitchFamily="34" charset="0"/>
                <a:cs typeface="Arial" panose="020B0604020202020204" pitchFamily="34" charset="0"/>
              </a:rPr>
              <a:t>4–6 fl. oz. / Snack</a:t>
            </a:r>
          </a:p>
        </p:txBody>
      </p:sp>
      <p:sp>
        <p:nvSpPr>
          <p:cNvPr id="26" name="Content Placeholder 2"/>
          <p:cNvSpPr txBox="1">
            <a:spLocks/>
          </p:cNvSpPr>
          <p:nvPr/>
        </p:nvSpPr>
        <p:spPr>
          <a:xfrm>
            <a:off x="5435935" y="4819231"/>
            <a:ext cx="2933354" cy="14146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US" b="1" dirty="0">
                <a:solidFill>
                  <a:srgbClr val="273A80"/>
                </a:solidFill>
                <a:latin typeface="Arial" panose="020B0604020202020204" pitchFamily="34" charset="0"/>
                <a:cs typeface="Arial" panose="020B0604020202020204" pitchFamily="34" charset="0"/>
              </a:rPr>
              <a:t>6 through 11 Months</a:t>
            </a:r>
          </a:p>
          <a:p>
            <a:pPr marL="465138" lvl="1">
              <a:spcBef>
                <a:spcPts val="1200"/>
              </a:spcBef>
            </a:pPr>
            <a:r>
              <a:rPr lang="en-US" sz="2000" dirty="0">
                <a:latin typeface="Arial" panose="020B0604020202020204" pitchFamily="34" charset="0"/>
                <a:cs typeface="Arial" panose="020B0604020202020204" pitchFamily="34" charset="0"/>
              </a:rPr>
              <a:t>6–8 fl. oz. / Meal</a:t>
            </a:r>
          </a:p>
          <a:p>
            <a:pPr marL="465138" lvl="1">
              <a:spcBef>
                <a:spcPts val="1200"/>
              </a:spcBef>
            </a:pPr>
            <a:r>
              <a:rPr lang="en-US" sz="2000" dirty="0">
                <a:latin typeface="Arial" panose="020B0604020202020204" pitchFamily="34" charset="0"/>
                <a:cs typeface="Arial" panose="020B0604020202020204" pitchFamily="34" charset="0"/>
              </a:rPr>
              <a:t>2–4 fl. oz. / Snack</a:t>
            </a:r>
          </a:p>
        </p:txBody>
      </p:sp>
      <p:sp>
        <p:nvSpPr>
          <p:cNvPr id="28" name="Rectangle 27" descr="&quot; &quot;">
            <a:extLst>
              <a:ext uri="{C183D7F6-B498-43B3-948B-1728B52AA6E4}">
                <adec:decorative xmlns:adec="http://schemas.microsoft.com/office/drawing/2017/decorative" xmlns="" val="0"/>
              </a:ext>
            </a:extLst>
          </p:cNvPr>
          <p:cNvSpPr/>
          <p:nvPr/>
        </p:nvSpPr>
        <p:spPr>
          <a:xfrm>
            <a:off x="5358816" y="3219781"/>
            <a:ext cx="2933355" cy="1322986"/>
          </a:xfrm>
          <a:prstGeom prst="rect">
            <a:avLst/>
          </a:prstGeom>
          <a:noFill/>
          <a:ln w="34925">
            <a:solidFill>
              <a:srgbClr val="F4A81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descr="&quot; &quot;">
            <a:extLst>
              <a:ext uri="{C183D7F6-B498-43B3-948B-1728B52AA6E4}">
                <adec:decorative xmlns:adec="http://schemas.microsoft.com/office/drawing/2017/decorative" xmlns="" val="0"/>
              </a:ext>
            </a:extLst>
          </p:cNvPr>
          <p:cNvSpPr/>
          <p:nvPr/>
        </p:nvSpPr>
        <p:spPr>
          <a:xfrm>
            <a:off x="5369634" y="4747255"/>
            <a:ext cx="2933355" cy="1322986"/>
          </a:xfrm>
          <a:prstGeom prst="rect">
            <a:avLst/>
          </a:prstGeom>
          <a:noFill/>
          <a:ln w="34925">
            <a:solidFill>
              <a:srgbClr val="F4A81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p:cNvSpPr>
            <a:spLocks noGrp="1"/>
          </p:cNvSpPr>
          <p:nvPr>
            <p:ph type="sldNum" sz="quarter" idx="12"/>
          </p:nvPr>
        </p:nvSpPr>
        <p:spPr>
          <a:xfrm>
            <a:off x="0" y="6186130"/>
            <a:ext cx="541688" cy="365125"/>
          </a:xfrm>
        </p:spPr>
        <p:txBody>
          <a:bodyPr/>
          <a:lstStyle/>
          <a:p>
            <a:fld id="{E5A01667-C09E-6343-925B-5CF5D2A7F45A}" type="slidenum">
              <a:rPr lang="en-US" smtClean="0"/>
              <a:pPr/>
              <a:t>13</a:t>
            </a:fld>
            <a:endParaRPr lang="en-US" dirty="0"/>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Minimum Serving Size of Breastmilk</a:t>
            </a:r>
          </a:p>
        </p:txBody>
      </p:sp>
      <p:sp>
        <p:nvSpPr>
          <p:cNvPr id="7" name="TextBox 6"/>
          <p:cNvSpPr txBox="1"/>
          <p:nvPr/>
        </p:nvSpPr>
        <p:spPr>
          <a:xfrm>
            <a:off x="444666" y="2893355"/>
            <a:ext cx="4394033" cy="1938992"/>
          </a:xfrm>
          <a:prstGeom prst="rect">
            <a:avLst/>
          </a:prstGeom>
          <a:noFill/>
        </p:spPr>
        <p:txBody>
          <a:bodyPr wrap="square" rtlCol="0">
            <a:spAutoFit/>
          </a:bodyPr>
          <a:lstStyle/>
          <a:p>
            <a:r>
              <a:rPr lang="en-US" sz="2000" dirty="0">
                <a:solidFill>
                  <a:schemeClr val="tx1">
                    <a:lumMod val="50000"/>
                    <a:lumOff val="50000"/>
                  </a:schemeClr>
                </a:solidFill>
              </a:rPr>
              <a:t>If the baby usually drinks </a:t>
            </a:r>
            <a:r>
              <a:rPr lang="en-US" sz="2000" b="1" dirty="0">
                <a:solidFill>
                  <a:srgbClr val="273A80"/>
                </a:solidFill>
              </a:rPr>
              <a:t>less than the minimum</a:t>
            </a:r>
            <a:r>
              <a:rPr lang="en-US" sz="2000" dirty="0">
                <a:solidFill>
                  <a:srgbClr val="273A80"/>
                </a:solidFill>
              </a:rPr>
              <a:t> </a:t>
            </a:r>
            <a:r>
              <a:rPr lang="en-US" sz="2000" dirty="0">
                <a:solidFill>
                  <a:schemeClr val="tx1">
                    <a:lumMod val="50000"/>
                    <a:lumOff val="50000"/>
                  </a:schemeClr>
                </a:solidFill>
              </a:rPr>
              <a:t>amount of breastmilk required in the CACFP, parents can make a bottle with only the amount the baby usually drinks in one feeding to prevent or reduce waste.</a:t>
            </a:r>
          </a:p>
        </p:txBody>
      </p:sp>
      <p:sp>
        <p:nvSpPr>
          <p:cNvPr id="18" name="Content Placeholder 2"/>
          <p:cNvSpPr txBox="1">
            <a:spLocks/>
          </p:cNvSpPr>
          <p:nvPr/>
        </p:nvSpPr>
        <p:spPr>
          <a:xfrm>
            <a:off x="4876800" y="1871863"/>
            <a:ext cx="3600450" cy="8129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1200"/>
              </a:spcBef>
              <a:buNone/>
            </a:pPr>
            <a:r>
              <a:rPr lang="en-US" dirty="0"/>
              <a:t>Minimum Amount of Breastmilk Required in the CACFP Infant Meal Pattern</a:t>
            </a:r>
            <a:endParaRPr lang="en-US" b="1" dirty="0">
              <a:latin typeface="Arial" panose="020B0604020202020204" pitchFamily="34" charset="0"/>
              <a:cs typeface="Arial" panose="020B0604020202020204" pitchFamily="34" charset="0"/>
            </a:endParaRPr>
          </a:p>
        </p:txBody>
      </p:sp>
      <p:sp>
        <p:nvSpPr>
          <p:cNvPr id="22" name="Content Placeholder 2"/>
          <p:cNvSpPr txBox="1">
            <a:spLocks/>
          </p:cNvSpPr>
          <p:nvPr/>
        </p:nvSpPr>
        <p:spPr>
          <a:xfrm>
            <a:off x="5275502" y="2948236"/>
            <a:ext cx="2727040" cy="128807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US" b="1" dirty="0">
                <a:solidFill>
                  <a:srgbClr val="273A80"/>
                </a:solidFill>
                <a:latin typeface="Arial" panose="020B0604020202020204" pitchFamily="34" charset="0"/>
                <a:cs typeface="Arial" panose="020B0604020202020204" pitchFamily="34" charset="0"/>
              </a:rPr>
              <a:t>0 through 5 Months</a:t>
            </a:r>
          </a:p>
          <a:p>
            <a:pPr marL="465138" lvl="1">
              <a:spcBef>
                <a:spcPts val="1200"/>
              </a:spcBef>
            </a:pPr>
            <a:r>
              <a:rPr lang="en-US" sz="2000" dirty="0">
                <a:latin typeface="Arial" panose="020B0604020202020204" pitchFamily="34" charset="0"/>
                <a:cs typeface="Arial" panose="020B0604020202020204" pitchFamily="34" charset="0"/>
              </a:rPr>
              <a:t>4–6 fl. oz. / Meal</a:t>
            </a:r>
          </a:p>
          <a:p>
            <a:pPr marL="465138" lvl="1">
              <a:spcBef>
                <a:spcPts val="1200"/>
              </a:spcBef>
            </a:pPr>
            <a:r>
              <a:rPr lang="en-US" sz="2000" dirty="0">
                <a:latin typeface="Arial" panose="020B0604020202020204" pitchFamily="34" charset="0"/>
                <a:cs typeface="Arial" panose="020B0604020202020204" pitchFamily="34" charset="0"/>
              </a:rPr>
              <a:t>4–6 fl. oz. / Snack</a:t>
            </a:r>
          </a:p>
        </p:txBody>
      </p:sp>
      <p:sp>
        <p:nvSpPr>
          <p:cNvPr id="19" name="Content Placeholder 2"/>
          <p:cNvSpPr txBox="1">
            <a:spLocks/>
          </p:cNvSpPr>
          <p:nvPr/>
        </p:nvSpPr>
        <p:spPr>
          <a:xfrm>
            <a:off x="5264485" y="4479720"/>
            <a:ext cx="2933354" cy="14146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US" b="1" dirty="0">
                <a:solidFill>
                  <a:srgbClr val="273A80"/>
                </a:solidFill>
                <a:latin typeface="Arial" panose="020B0604020202020204" pitchFamily="34" charset="0"/>
                <a:cs typeface="Arial" panose="020B0604020202020204" pitchFamily="34" charset="0"/>
              </a:rPr>
              <a:t>6 through 11 Months</a:t>
            </a:r>
          </a:p>
          <a:p>
            <a:pPr marL="465138" lvl="1">
              <a:spcBef>
                <a:spcPts val="1200"/>
              </a:spcBef>
            </a:pPr>
            <a:r>
              <a:rPr lang="en-US" sz="2000" dirty="0">
                <a:latin typeface="Arial" panose="020B0604020202020204" pitchFamily="34" charset="0"/>
                <a:cs typeface="Arial" panose="020B0604020202020204" pitchFamily="34" charset="0"/>
              </a:rPr>
              <a:t>6–8 fl. oz. / Meal</a:t>
            </a:r>
          </a:p>
          <a:p>
            <a:pPr marL="465138" lvl="1">
              <a:spcBef>
                <a:spcPts val="1200"/>
              </a:spcBef>
            </a:pPr>
            <a:r>
              <a:rPr lang="en-US" sz="2000" dirty="0">
                <a:latin typeface="Arial" panose="020B0604020202020204" pitchFamily="34" charset="0"/>
                <a:cs typeface="Arial" panose="020B0604020202020204" pitchFamily="34" charset="0"/>
              </a:rPr>
              <a:t>2–4 fl. oz. / Snack</a:t>
            </a:r>
          </a:p>
        </p:txBody>
      </p:sp>
      <p:sp>
        <p:nvSpPr>
          <p:cNvPr id="23" name="Rectangle 22" descr="&quot; &quot;">
            <a:extLst>
              <a:ext uri="{C183D7F6-B498-43B3-948B-1728B52AA6E4}">
                <adec:decorative xmlns:adec="http://schemas.microsoft.com/office/drawing/2017/decorative" xmlns="" val="0"/>
              </a:ext>
            </a:extLst>
          </p:cNvPr>
          <p:cNvSpPr/>
          <p:nvPr/>
        </p:nvSpPr>
        <p:spPr>
          <a:xfrm>
            <a:off x="5187366" y="2880270"/>
            <a:ext cx="2933355" cy="1322986"/>
          </a:xfrm>
          <a:prstGeom prst="rect">
            <a:avLst/>
          </a:prstGeom>
          <a:noFill/>
          <a:ln w="34925">
            <a:solidFill>
              <a:srgbClr val="F4A81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descr="&quot; &quot;">
            <a:extLst>
              <a:ext uri="{C183D7F6-B498-43B3-948B-1728B52AA6E4}">
                <adec:decorative xmlns:adec="http://schemas.microsoft.com/office/drawing/2017/decorative" xmlns="" val="0"/>
              </a:ext>
            </a:extLst>
          </p:cNvPr>
          <p:cNvSpPr/>
          <p:nvPr/>
        </p:nvSpPr>
        <p:spPr>
          <a:xfrm>
            <a:off x="5198184" y="4407744"/>
            <a:ext cx="2933355" cy="1322986"/>
          </a:xfrm>
          <a:prstGeom prst="rect">
            <a:avLst/>
          </a:prstGeom>
          <a:noFill/>
          <a:ln w="34925">
            <a:solidFill>
              <a:srgbClr val="F4A81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14</a:t>
            </a:fld>
            <a:endParaRPr lang="en-US" dirty="0"/>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Communicating With Parents</a:t>
            </a:r>
          </a:p>
        </p:txBody>
      </p:sp>
      <p:pic>
        <p:nvPicPr>
          <p:cNvPr id="1026" name="Picture 2" descr="Thumbnail image of the parent handout titled &quot;For Parents: Breastfeeding? Tell Us About Your Breastfed Baby!&quot;"/>
          <p:cNvPicPr>
            <a:picLocks noChangeAspect="1" noChangeArrowheads="1"/>
          </p:cNvPicPr>
          <p:nvPr/>
        </p:nvPicPr>
        <p:blipFill rotWithShape="1">
          <a:blip r:embed="rId4">
            <a:extLst>
              <a:ext uri="{28A0092B-C50C-407E-A947-70E740481C1C}">
                <a14:useLocalDpi xmlns:a14="http://schemas.microsoft.com/office/drawing/2010/main"/>
              </a:ext>
            </a:extLst>
          </a:blip>
          <a:srcRect l="1637" r="1403"/>
          <a:stretch/>
        </p:blipFill>
        <p:spPr bwMode="auto">
          <a:xfrm>
            <a:off x="879894" y="1827492"/>
            <a:ext cx="3476206" cy="4141756"/>
          </a:xfrm>
          <a:prstGeom prst="rect">
            <a:avLst/>
          </a:prstGeom>
          <a:noFill/>
          <a:ln w="1270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Picture 4" descr="Thumbnail image of the &quot;Breastfed Babies Welcome Here! A Mother's Guide&quot;.">
            <a:extLst>
              <a:ext uri="{FF2B5EF4-FFF2-40B4-BE49-F238E27FC236}">
                <a16:creationId xmlns:a16="http://schemas.microsoft.com/office/drawing/2014/main" id="{F7052A22-FFE9-4B49-A6A5-78BDBED8485F}"/>
              </a:ext>
            </a:extLst>
          </p:cNvPr>
          <p:cNvPicPr>
            <a:picLocks noChangeAspect="1"/>
          </p:cNvPicPr>
          <p:nvPr/>
        </p:nvPicPr>
        <p:blipFill>
          <a:blip r:embed="rId5"/>
          <a:stretch>
            <a:fillRect/>
          </a:stretch>
        </p:blipFill>
        <p:spPr>
          <a:xfrm>
            <a:off x="4978373" y="1811793"/>
            <a:ext cx="3212579" cy="4157455"/>
          </a:xfrm>
          <a:prstGeom prst="rect">
            <a:avLst/>
          </a:prstGeom>
          <a:ln w="12700">
            <a:solidFill>
              <a:schemeClr val="tx1"/>
            </a:solidFill>
          </a:ln>
        </p:spPr>
      </p:pic>
      <p:sp>
        <p:nvSpPr>
          <p:cNvPr id="4" name="Slide Number Placeholder 3"/>
          <p:cNvSpPr>
            <a:spLocks noGrp="1"/>
          </p:cNvSpPr>
          <p:nvPr>
            <p:ph type="sldNum" sz="quarter" idx="12"/>
          </p:nvPr>
        </p:nvSpPr>
        <p:spPr/>
        <p:txBody>
          <a:bodyPr/>
          <a:lstStyle/>
          <a:p>
            <a:fld id="{E5A01667-C09E-6343-925B-5CF5D2A7F45A}" type="slidenum">
              <a:rPr lang="en-US" smtClean="0"/>
              <a:pPr/>
              <a:t>15</a:t>
            </a:fld>
            <a:endParaRPr lang="en-US" dirty="0"/>
          </a:p>
        </p:txBody>
      </p:sp>
    </p:spTree>
    <p:custDataLst>
      <p:tags r:id="rId1"/>
    </p:custDataLst>
    <p:extLst>
      <p:ext uri="{BB962C8B-B14F-4D97-AF65-F5344CB8AC3E}">
        <p14:creationId xmlns:p14="http://schemas.microsoft.com/office/powerpoint/2010/main" val="3465161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6" name="Content Placeholder 2"/>
          <p:cNvSpPr txBox="1">
            <a:spLocks/>
          </p:cNvSpPr>
          <p:nvPr/>
        </p:nvSpPr>
        <p:spPr>
          <a:xfrm>
            <a:off x="333541" y="1845498"/>
            <a:ext cx="8314699" cy="32218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5760"/>
            <a:r>
              <a:rPr lang="en-US" dirty="0"/>
              <a:t>Breastmilk is best source of nutrition for babies.</a:t>
            </a:r>
          </a:p>
          <a:p>
            <a:pPr marL="365760"/>
            <a:r>
              <a:rPr lang="en-US" dirty="0">
                <a:cs typeface="Arial" panose="020B0604020202020204" pitchFamily="34" charset="0"/>
              </a:rPr>
              <a:t>Know how to properly store and handle fresh and frozen breastmilk</a:t>
            </a:r>
            <a:r>
              <a:rPr lang="en-US" dirty="0"/>
              <a:t>.</a:t>
            </a:r>
          </a:p>
          <a:p>
            <a:pPr marL="365760"/>
            <a:r>
              <a:rPr lang="en-US" dirty="0">
                <a:cs typeface="Arial" panose="020B0604020202020204" pitchFamily="34" charset="0"/>
              </a:rPr>
              <a:t>Refer to </a:t>
            </a:r>
            <a:r>
              <a:rPr lang="en-US" b="1" dirty="0">
                <a:solidFill>
                  <a:srgbClr val="273A80"/>
                </a:solidFill>
                <a:cs typeface="Arial" panose="020B0604020202020204" pitchFamily="34" charset="0"/>
              </a:rPr>
              <a:t>Table 5 </a:t>
            </a:r>
            <a:r>
              <a:rPr lang="en-US" dirty="0">
                <a:cs typeface="Arial" panose="020B0604020202020204" pitchFamily="34" charset="0"/>
              </a:rPr>
              <a:t>in your guide for storage requirements.</a:t>
            </a:r>
            <a:endParaRPr lang="en-US" dirty="0"/>
          </a:p>
          <a:p>
            <a:pPr marL="365760"/>
            <a:r>
              <a:rPr lang="en-US" dirty="0"/>
              <a:t>Start a conversation with parents!</a:t>
            </a:r>
          </a:p>
          <a:p>
            <a:pPr marL="822960" lvl="2">
              <a:spcBef>
                <a:spcPts val="1000"/>
              </a:spcBef>
            </a:pPr>
            <a:r>
              <a:rPr lang="en-US" sz="2000" dirty="0"/>
              <a:t>Share best practices for bringing breastmilk to the child care site.</a:t>
            </a:r>
          </a:p>
          <a:p>
            <a:pPr marL="822960" lvl="2">
              <a:spcBef>
                <a:spcPts val="1000"/>
              </a:spcBef>
            </a:pPr>
            <a:r>
              <a:rPr lang="en-US" sz="2000" i="1" dirty="0">
                <a:solidFill>
                  <a:srgbClr val="273A80"/>
                </a:solidFill>
              </a:rPr>
              <a:t>Breastfed Babies Welcome Here! A Mother's Guide</a:t>
            </a:r>
          </a:p>
          <a:p>
            <a:pPr marL="822960" lvl="2">
              <a:spcBef>
                <a:spcPts val="1000"/>
              </a:spcBef>
            </a:pPr>
            <a:r>
              <a:rPr lang="en-US" sz="2000" i="1" dirty="0">
                <a:solidFill>
                  <a:srgbClr val="273A80"/>
                </a:solidFill>
              </a:rPr>
              <a:t>For Parents: Breastfeeding? Tell Us About Your Breastfed Baby! </a:t>
            </a:r>
            <a:r>
              <a:rPr lang="en-US" dirty="0"/>
              <a:t>(page 26)</a:t>
            </a:r>
          </a:p>
        </p:txBody>
      </p:sp>
      <p:sp>
        <p:nvSpPr>
          <p:cNvPr id="6" name="TextBox 5">
            <a:hlinkClick r:id="rId4"/>
          </p:cNvPr>
          <p:cNvSpPr txBox="1"/>
          <p:nvPr/>
        </p:nvSpPr>
        <p:spPr>
          <a:xfrm>
            <a:off x="1417879" y="5089359"/>
            <a:ext cx="6301790" cy="646331"/>
          </a:xfrm>
          <a:prstGeom prst="rect">
            <a:avLst/>
          </a:prstGeom>
          <a:noFill/>
        </p:spPr>
        <p:txBody>
          <a:bodyPr wrap="none" rtlCol="0">
            <a:spAutoFit/>
          </a:bodyPr>
          <a:lstStyle/>
          <a:p>
            <a:pPr marL="0" lvl="1"/>
            <a:r>
              <a:rPr lang="en-US" dirty="0">
                <a:hlinkClick r:id="rId4"/>
              </a:rPr>
              <a:t>https://www.fns.usda.gov/tn/breastfed-babies-welcome-here</a:t>
            </a:r>
            <a:endParaRPr lang="en-US" dirty="0"/>
          </a:p>
          <a:p>
            <a:pPr marL="0" lvl="1"/>
            <a:endParaRPr lang="en-US" dirty="0">
              <a:cs typeface="Arial" panose="020B0604020202020204" pitchFamily="34" charset="0"/>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16</a:t>
            </a:fld>
            <a:endParaRPr lang="en-US" dirty="0"/>
          </a:p>
        </p:txBody>
      </p:sp>
    </p:spTree>
    <p:custDataLst>
      <p:tags r:id="rId1"/>
    </p:custDataLst>
    <p:extLst>
      <p:ext uri="{BB962C8B-B14F-4D97-AF65-F5344CB8AC3E}">
        <p14:creationId xmlns:p14="http://schemas.microsoft.com/office/powerpoint/2010/main" val="1589338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Post-Test</a:t>
            </a:r>
          </a:p>
        </p:txBody>
      </p:sp>
      <p:grpSp>
        <p:nvGrpSpPr>
          <p:cNvPr id="14" name="Group 13" descr="One">
            <a:extLst>
              <a:ext uri="{FF2B5EF4-FFF2-40B4-BE49-F238E27FC236}">
                <a16:creationId xmlns:a16="http://schemas.microsoft.com/office/drawing/2014/main" id="{52B371B8-CDA0-7546-8529-1DECCB43B30B}"/>
              </a:ext>
            </a:extLst>
          </p:cNvPr>
          <p:cNvGrpSpPr/>
          <p:nvPr/>
        </p:nvGrpSpPr>
        <p:grpSpPr>
          <a:xfrm>
            <a:off x="481528" y="1829137"/>
            <a:ext cx="391651" cy="372863"/>
            <a:chOff x="1318544" y="2255037"/>
            <a:chExt cx="391651" cy="372863"/>
          </a:xfrm>
        </p:grpSpPr>
        <p:sp>
          <p:nvSpPr>
            <p:cNvPr id="15" name="TextBox 14">
              <a:extLst>
                <a:ext uri="{FF2B5EF4-FFF2-40B4-BE49-F238E27FC236}">
                  <a16:creationId xmlns:a16="http://schemas.microsoft.com/office/drawing/2014/main" id="{7180AA48-0307-0847-8D14-AE8DB9C657BF}"/>
                </a:ext>
              </a:extLst>
            </p:cNvPr>
            <p:cNvSpPr txBox="1"/>
            <p:nvPr/>
          </p:nvSpPr>
          <p:spPr>
            <a:xfrm>
              <a:off x="1325803" y="225856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1</a:t>
              </a:r>
            </a:p>
          </p:txBody>
        </p:sp>
        <p:sp>
          <p:nvSpPr>
            <p:cNvPr id="16" name="Rectangle 15">
              <a:extLst>
                <a:ext uri="{FF2B5EF4-FFF2-40B4-BE49-F238E27FC236}">
                  <a16:creationId xmlns:a16="http://schemas.microsoft.com/office/drawing/2014/main" id="{F36338AC-FB48-364B-BA9B-9A5F6266A408}"/>
                </a:ext>
              </a:extLst>
            </p:cNvPr>
            <p:cNvSpPr/>
            <p:nvPr/>
          </p:nvSpPr>
          <p:spPr>
            <a:xfrm>
              <a:off x="1318544" y="2255037"/>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TextBox 9"/>
          <p:cNvSpPr txBox="1"/>
          <p:nvPr/>
        </p:nvSpPr>
        <p:spPr>
          <a:xfrm>
            <a:off x="407382" y="2226826"/>
            <a:ext cx="8382000" cy="2308324"/>
          </a:xfrm>
          <a:prstGeom prst="rect">
            <a:avLst/>
          </a:prstGeom>
          <a:solidFill>
            <a:schemeClr val="bg1"/>
          </a:solidFill>
        </p:spPr>
        <p:txBody>
          <a:bodyPr wrap="square" rtlCol="0">
            <a:spAutoFit/>
          </a:bodyPr>
          <a:lstStyle/>
          <a:p>
            <a:pPr lvl="0"/>
            <a:r>
              <a:rPr lang="en-US" sz="2000" dirty="0">
                <a:solidFill>
                  <a:srgbClr val="7F7F7F"/>
                </a:solidFill>
                <a:cs typeface="Arial" panose="020B0604020202020204" pitchFamily="34" charset="0"/>
              </a:rPr>
              <a:t>True or False?</a:t>
            </a:r>
          </a:p>
          <a:p>
            <a:pPr lvl="0"/>
            <a:endParaRPr lang="en-US" sz="2000" dirty="0">
              <a:solidFill>
                <a:srgbClr val="7F7F7F"/>
              </a:solidFill>
              <a:cs typeface="Arial" panose="020B0604020202020204" pitchFamily="34" charset="0"/>
            </a:endParaRPr>
          </a:p>
          <a:p>
            <a:pPr lvl="0"/>
            <a:r>
              <a:rPr lang="en-US" sz="2000" dirty="0">
                <a:solidFill>
                  <a:srgbClr val="7F7F7F"/>
                </a:solidFill>
              </a:rPr>
              <a:t>Bottles of breastmilk can be served cold from the refrigerator and do not have to be warmed.</a:t>
            </a:r>
            <a:endParaRPr lang="en-US" sz="2000" dirty="0">
              <a:solidFill>
                <a:srgbClr val="7F7F7F"/>
              </a:solidFill>
              <a:cs typeface="Arial" panose="020B0604020202020204" pitchFamily="34" charset="0"/>
            </a:endParaRPr>
          </a:p>
          <a:p>
            <a:pPr lvl="0"/>
            <a:endParaRPr lang="en-US" sz="2000" dirty="0">
              <a:solidFill>
                <a:srgbClr val="7F7F7F"/>
              </a:solidFill>
              <a:cs typeface="Arial" panose="020B0604020202020204" pitchFamily="34" charset="0"/>
            </a:endParaRPr>
          </a:p>
          <a:p>
            <a:pPr lvl="0"/>
            <a:r>
              <a:rPr lang="en-US" sz="2400" b="1" dirty="0">
                <a:solidFill>
                  <a:srgbClr val="273A80"/>
                </a:solidFill>
                <a:cs typeface="Arial" panose="020B0604020202020204" pitchFamily="34" charset="0"/>
              </a:rPr>
              <a:t>True</a:t>
            </a:r>
          </a:p>
          <a:p>
            <a:pPr lvl="0"/>
            <a:endParaRPr lang="en-US" sz="2000" dirty="0">
              <a:solidFill>
                <a:srgbClr val="7F7F7F"/>
              </a:solidFill>
              <a:cs typeface="Arial" panose="020B0604020202020204" pitchFamily="34" charset="0"/>
            </a:endParaRPr>
          </a:p>
        </p:txBody>
      </p:sp>
      <p:sp>
        <p:nvSpPr>
          <p:cNvPr id="20" name="TextBox 19"/>
          <p:cNvSpPr txBox="1"/>
          <p:nvPr/>
        </p:nvSpPr>
        <p:spPr>
          <a:xfrm>
            <a:off x="407382" y="2236351"/>
            <a:ext cx="8382000" cy="1323439"/>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cs typeface="Arial" panose="020B0604020202020204" pitchFamily="34" charset="0"/>
              </a:rPr>
              <a:t>True or False?</a:t>
            </a:r>
          </a:p>
          <a:p>
            <a:pPr lvl="0"/>
            <a:endParaRPr lang="en-US" sz="2000" dirty="0">
              <a:solidFill>
                <a:schemeClr val="tx1">
                  <a:lumMod val="50000"/>
                  <a:lumOff val="50000"/>
                </a:schemeClr>
              </a:solidFill>
              <a:cs typeface="Arial" panose="020B0604020202020204" pitchFamily="34" charset="0"/>
            </a:endParaRPr>
          </a:p>
          <a:p>
            <a:pPr lvl="0"/>
            <a:r>
              <a:rPr lang="en-US" sz="2000" dirty="0">
                <a:solidFill>
                  <a:schemeClr val="tx1">
                    <a:lumMod val="50000"/>
                    <a:lumOff val="50000"/>
                  </a:schemeClr>
                </a:solidFill>
              </a:rPr>
              <a:t>Bottles of breastmilk can be served cold from the refrigerator and do not have to be warmed.</a:t>
            </a:r>
          </a:p>
        </p:txBody>
      </p:sp>
      <p:sp>
        <p:nvSpPr>
          <p:cNvPr id="4" name="Slide Number Placeholder 3"/>
          <p:cNvSpPr>
            <a:spLocks noGrp="1"/>
          </p:cNvSpPr>
          <p:nvPr>
            <p:ph type="sldNum" sz="quarter" idx="12"/>
          </p:nvPr>
        </p:nvSpPr>
        <p:spPr/>
        <p:txBody>
          <a:bodyPr/>
          <a:lstStyle/>
          <a:p>
            <a:fld id="{E5A01667-C09E-6343-925B-5CF5D2A7F45A}" type="slidenum">
              <a:rPr lang="en-US" smtClean="0"/>
              <a:pPr/>
              <a:t>17</a:t>
            </a:fld>
            <a:endParaRPr lang="en-US" dirty="0"/>
          </a:p>
        </p:txBody>
      </p:sp>
    </p:spTree>
    <p:extLst>
      <p:ext uri="{BB962C8B-B14F-4D97-AF65-F5344CB8AC3E}">
        <p14:creationId xmlns:p14="http://schemas.microsoft.com/office/powerpoint/2010/main" val="3439747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01669" y="2244148"/>
            <a:ext cx="8544027" cy="2246769"/>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Fresh breastmilk can be refrigerated at 40 ºF (or below) for up to _____ hours.</a:t>
            </a:r>
            <a:r>
              <a:rPr lang="en-US" sz="2000" dirty="0">
                <a:solidFill>
                  <a:schemeClr val="tx1">
                    <a:lumMod val="50000"/>
                    <a:lumOff val="50000"/>
                  </a:schemeClr>
                </a:solidFill>
                <a:cs typeface="Arial" panose="020B0604020202020204" pitchFamily="34" charset="0"/>
              </a:rPr>
              <a:t/>
            </a:r>
            <a:br>
              <a:rPr lang="en-US" sz="2000" dirty="0">
                <a:solidFill>
                  <a:schemeClr val="tx1">
                    <a:lumMod val="50000"/>
                    <a:lumOff val="50000"/>
                  </a:schemeClr>
                </a:solidFill>
                <a:cs typeface="Arial" panose="020B0604020202020204" pitchFamily="34" charset="0"/>
              </a:rPr>
            </a:br>
            <a:endParaRPr lang="en-US" sz="2000" dirty="0">
              <a:solidFill>
                <a:schemeClr val="tx1">
                  <a:lumMod val="50000"/>
                  <a:lumOff val="50000"/>
                </a:schemeClr>
              </a:solidFill>
              <a:cs typeface="Arial" panose="020B0604020202020204" pitchFamily="34" charset="0"/>
            </a:endParaRP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24</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36</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48</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72</a:t>
            </a:r>
            <a:endParaRPr lang="en-US" sz="2000" dirty="0">
              <a:solidFill>
                <a:schemeClr val="tx1">
                  <a:lumMod val="50000"/>
                  <a:lumOff val="50000"/>
                </a:schemeClr>
              </a:solidFill>
            </a:endParaRPr>
          </a:p>
        </p:txBody>
      </p:sp>
      <p:sp>
        <p:nvSpPr>
          <p:cNvPr id="13" name="TextBox 12">
            <a:extLst>
              <a:ext uri="{FF2B5EF4-FFF2-40B4-BE49-F238E27FC236}">
                <a16:creationId xmlns:a16="http://schemas.microsoft.com/office/drawing/2014/main" id="{915489CF-4A40-43E1-A201-F57000C8D633}"/>
              </a:ext>
            </a:extLst>
          </p:cNvPr>
          <p:cNvSpPr txBox="1"/>
          <p:nvPr/>
        </p:nvSpPr>
        <p:spPr>
          <a:xfrm>
            <a:off x="401669" y="2244148"/>
            <a:ext cx="8544027" cy="3293209"/>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Fresh breastmilk can be refrigerated at 40 ºF (or below) for up to _____ hours.</a:t>
            </a:r>
            <a:r>
              <a:rPr lang="en-US" sz="2000" dirty="0">
                <a:solidFill>
                  <a:schemeClr val="tx1">
                    <a:lumMod val="50000"/>
                    <a:lumOff val="50000"/>
                  </a:schemeClr>
                </a:solidFill>
                <a:cs typeface="Arial" panose="020B0604020202020204" pitchFamily="34" charset="0"/>
              </a:rPr>
              <a:t/>
            </a:r>
            <a:br>
              <a:rPr lang="en-US" sz="2000" dirty="0">
                <a:solidFill>
                  <a:schemeClr val="tx1">
                    <a:lumMod val="50000"/>
                    <a:lumOff val="50000"/>
                  </a:schemeClr>
                </a:solidFill>
                <a:cs typeface="Arial" panose="020B0604020202020204" pitchFamily="34" charset="0"/>
              </a:rPr>
            </a:br>
            <a:endParaRPr lang="en-US" sz="2000" dirty="0">
              <a:solidFill>
                <a:schemeClr val="tx1">
                  <a:lumMod val="50000"/>
                  <a:lumOff val="50000"/>
                </a:schemeClr>
              </a:solidFill>
              <a:cs typeface="Arial" panose="020B0604020202020204" pitchFamily="34" charset="0"/>
            </a:endParaRP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24</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36</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48</a:t>
            </a:r>
          </a:p>
          <a:p>
            <a:pPr marL="457200" lvl="0" indent="-457200">
              <a:buFont typeface="+mj-lt"/>
              <a:buAutoNum type="alphaUcPeriod"/>
            </a:pPr>
            <a:r>
              <a:rPr lang="en-US" sz="2000" b="1" dirty="0">
                <a:solidFill>
                  <a:srgbClr val="273A80"/>
                </a:solidFill>
                <a:cs typeface="Arial" panose="020B0604020202020204" pitchFamily="34" charset="0"/>
              </a:rPr>
              <a:t>72*</a:t>
            </a:r>
          </a:p>
          <a:p>
            <a:pPr marL="457200" lvl="0" indent="-457200">
              <a:buFont typeface="+mj-lt"/>
              <a:buAutoNum type="alphaUcPeriod"/>
            </a:pPr>
            <a:endParaRPr lang="en-US" sz="2000" b="1" dirty="0">
              <a:solidFill>
                <a:srgbClr val="273A80"/>
              </a:solidFill>
              <a:cs typeface="Arial" panose="020B0604020202020204" pitchFamily="34" charset="0"/>
            </a:endParaRPr>
          </a:p>
          <a:p>
            <a:pPr lvl="0"/>
            <a:r>
              <a:rPr lang="en-US" sz="1600" dirty="0">
                <a:solidFill>
                  <a:schemeClr val="tx1">
                    <a:lumMod val="50000"/>
                    <a:lumOff val="50000"/>
                  </a:schemeClr>
                </a:solidFill>
              </a:rPr>
              <a:t>* 72 hours (3 days). Per policy memorandum CACFP 02-2018: </a:t>
            </a:r>
            <a:r>
              <a:rPr lang="en-US" sz="1600" i="1" dirty="0">
                <a:solidFill>
                  <a:schemeClr val="tx1">
                    <a:lumMod val="50000"/>
                    <a:lumOff val="50000"/>
                  </a:schemeClr>
                </a:solidFill>
              </a:rPr>
              <a:t>Feeding Infants and Meal Pattern Requirements in the Child and Adult Care Food Program; Questions and Answers</a:t>
            </a:r>
            <a:r>
              <a:rPr lang="en-US" sz="1600" dirty="0">
                <a:solidFill>
                  <a:schemeClr val="tx1">
                    <a:lumMod val="50000"/>
                    <a:lumOff val="50000"/>
                  </a:schemeClr>
                </a:solidFill>
              </a:rPr>
              <a:t>, this is the storage time for breastmilk in a child care setting.</a:t>
            </a:r>
          </a:p>
        </p:txBody>
      </p:sp>
      <p:sp>
        <p:nvSpPr>
          <p:cNvPr id="2" name="Title 1"/>
          <p:cNvSpPr>
            <a:spLocks noGrp="1"/>
          </p:cNvSpPr>
          <p:nvPr>
            <p:ph type="title"/>
          </p:nvPr>
        </p:nvSpPr>
        <p:spPr/>
        <p:txBody>
          <a:bodyPr/>
          <a:lstStyle/>
          <a:p>
            <a:r>
              <a:rPr lang="en-US" dirty="0"/>
              <a:t>Post-Test</a:t>
            </a:r>
          </a:p>
        </p:txBody>
      </p:sp>
      <p:grpSp>
        <p:nvGrpSpPr>
          <p:cNvPr id="17" name="Group 16" descr="Two">
            <a:extLst>
              <a:ext uri="{FF2B5EF4-FFF2-40B4-BE49-F238E27FC236}">
                <a16:creationId xmlns:a16="http://schemas.microsoft.com/office/drawing/2014/main" id="{C1A66349-9BB5-944B-A1F9-473432ADE9C5}"/>
              </a:ext>
            </a:extLst>
          </p:cNvPr>
          <p:cNvGrpSpPr/>
          <p:nvPr/>
        </p:nvGrpSpPr>
        <p:grpSpPr>
          <a:xfrm>
            <a:off x="485351" y="1830923"/>
            <a:ext cx="402603" cy="369332"/>
            <a:chOff x="667512" y="2441448"/>
            <a:chExt cx="402603" cy="369332"/>
          </a:xfrm>
        </p:grpSpPr>
        <p:sp>
          <p:nvSpPr>
            <p:cNvPr id="18" name="TextBox 17">
              <a:extLst>
                <a:ext uri="{FF2B5EF4-FFF2-40B4-BE49-F238E27FC236}">
                  <a16:creationId xmlns:a16="http://schemas.microsoft.com/office/drawing/2014/main" id="{4FBABBC0-F013-6F4D-B0D9-AEE922196AC9}"/>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18</a:t>
            </a:fld>
            <a:endParaRPr lang="en-US" dirty="0"/>
          </a:p>
        </p:txBody>
      </p:sp>
    </p:spTree>
    <p:extLst>
      <p:ext uri="{BB962C8B-B14F-4D97-AF65-F5344CB8AC3E}">
        <p14:creationId xmlns:p14="http://schemas.microsoft.com/office/powerpoint/2010/main" val="404260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F6DD68B2-CC21-41D8-AAA9-63806F336923}"/>
              </a:ext>
            </a:extLst>
          </p:cNvPr>
          <p:cNvSpPr txBox="1"/>
          <p:nvPr/>
        </p:nvSpPr>
        <p:spPr>
          <a:xfrm>
            <a:off x="369872" y="2245102"/>
            <a:ext cx="8458199" cy="2246769"/>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You can safely thaw a container of breastmilk using all of these methods, </a:t>
            </a:r>
            <a:r>
              <a:rPr lang="en-US" sz="2000" u="sng" dirty="0">
                <a:solidFill>
                  <a:schemeClr val="tx1">
                    <a:lumMod val="50000"/>
                    <a:lumOff val="50000"/>
                  </a:schemeClr>
                </a:solidFill>
              </a:rPr>
              <a:t>except</a:t>
            </a:r>
            <a:r>
              <a:rPr lang="en-US" sz="2000" dirty="0">
                <a:solidFill>
                  <a:schemeClr val="tx1">
                    <a:lumMod val="50000"/>
                    <a:lumOff val="50000"/>
                  </a:schemeClr>
                </a:solidFill>
              </a:rPr>
              <a:t> which one?</a:t>
            </a:r>
          </a:p>
          <a:p>
            <a:pPr lvl="0"/>
            <a:endParaRPr lang="en-US" sz="2000" dirty="0">
              <a:solidFill>
                <a:schemeClr val="tx1">
                  <a:lumMod val="50000"/>
                  <a:lumOff val="50000"/>
                </a:schemeClr>
              </a:solidFill>
            </a:endParaRPr>
          </a:p>
          <a:p>
            <a:pPr marL="457200" lvl="0" indent="-457200">
              <a:buFont typeface="+mj-lt"/>
              <a:buAutoNum type="alphaUcPeriod"/>
            </a:pPr>
            <a:r>
              <a:rPr lang="en-US" sz="2000" dirty="0">
                <a:solidFill>
                  <a:schemeClr val="tx1">
                    <a:lumMod val="50000"/>
                    <a:lumOff val="50000"/>
                  </a:schemeClr>
                </a:solidFill>
              </a:rPr>
              <a:t>Under warm running water</a:t>
            </a:r>
          </a:p>
          <a:p>
            <a:pPr marL="457200" lvl="0" indent="-457200">
              <a:buFont typeface="+mj-lt"/>
              <a:buAutoNum type="alphaUcPeriod"/>
            </a:pPr>
            <a:r>
              <a:rPr lang="en-US" sz="2000" dirty="0">
                <a:solidFill>
                  <a:schemeClr val="tx1">
                    <a:lumMod val="50000"/>
                    <a:lumOff val="50000"/>
                  </a:schemeClr>
                </a:solidFill>
              </a:rPr>
              <a:t>In a container of warm water</a:t>
            </a:r>
          </a:p>
          <a:p>
            <a:pPr marL="457200" lvl="0" indent="-457200">
              <a:buFont typeface="+mj-lt"/>
              <a:buAutoNum type="alphaUcPeriod"/>
            </a:pPr>
            <a:r>
              <a:rPr lang="en-US" sz="2000" dirty="0">
                <a:solidFill>
                  <a:schemeClr val="tx1">
                    <a:lumMod val="50000"/>
                    <a:lumOff val="50000"/>
                  </a:schemeClr>
                </a:solidFill>
              </a:rPr>
              <a:t>In a microwave</a:t>
            </a:r>
          </a:p>
          <a:p>
            <a:pPr marL="457200" lvl="0" indent="-457200">
              <a:buFont typeface="+mj-lt"/>
              <a:buAutoNum type="alphaUcPeriod"/>
            </a:pPr>
            <a:r>
              <a:rPr lang="en-US" sz="2000" dirty="0">
                <a:solidFill>
                  <a:schemeClr val="tx1">
                    <a:lumMod val="50000"/>
                    <a:lumOff val="50000"/>
                  </a:schemeClr>
                </a:solidFill>
              </a:rPr>
              <a:t>In a refrigerator overnight</a:t>
            </a:r>
          </a:p>
        </p:txBody>
      </p:sp>
      <p:sp>
        <p:nvSpPr>
          <p:cNvPr id="11" name="TextBox 10">
            <a:extLst>
              <a:ext uri="{FF2B5EF4-FFF2-40B4-BE49-F238E27FC236}">
                <a16:creationId xmlns:a16="http://schemas.microsoft.com/office/drawing/2014/main" id="{4D50EE16-ABA3-48A8-8604-A4C316D3C849}"/>
              </a:ext>
            </a:extLst>
          </p:cNvPr>
          <p:cNvSpPr txBox="1"/>
          <p:nvPr/>
        </p:nvSpPr>
        <p:spPr>
          <a:xfrm>
            <a:off x="371552" y="2246774"/>
            <a:ext cx="8458199" cy="2246769"/>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You can safely thaw a container of breastmilk using all of these methods, </a:t>
            </a:r>
            <a:r>
              <a:rPr lang="en-US" sz="2000" u="sng" dirty="0">
                <a:solidFill>
                  <a:schemeClr val="tx1">
                    <a:lumMod val="50000"/>
                    <a:lumOff val="50000"/>
                  </a:schemeClr>
                </a:solidFill>
              </a:rPr>
              <a:t>except</a:t>
            </a:r>
            <a:r>
              <a:rPr lang="en-US" sz="2000" dirty="0">
                <a:solidFill>
                  <a:schemeClr val="tx1">
                    <a:lumMod val="50000"/>
                    <a:lumOff val="50000"/>
                  </a:schemeClr>
                </a:solidFill>
              </a:rPr>
              <a:t> which one?</a:t>
            </a:r>
          </a:p>
          <a:p>
            <a:pPr lvl="0"/>
            <a:endParaRPr lang="en-US" sz="2000" dirty="0">
              <a:solidFill>
                <a:schemeClr val="tx1">
                  <a:lumMod val="50000"/>
                  <a:lumOff val="50000"/>
                </a:schemeClr>
              </a:solidFill>
            </a:endParaRPr>
          </a:p>
          <a:p>
            <a:pPr marL="457200" lvl="0" indent="-457200">
              <a:buFont typeface="+mj-lt"/>
              <a:buAutoNum type="alphaUcPeriod"/>
            </a:pPr>
            <a:r>
              <a:rPr lang="en-US" sz="2000" dirty="0">
                <a:solidFill>
                  <a:schemeClr val="tx1">
                    <a:lumMod val="50000"/>
                    <a:lumOff val="50000"/>
                  </a:schemeClr>
                </a:solidFill>
              </a:rPr>
              <a:t>Under warm running water</a:t>
            </a:r>
          </a:p>
          <a:p>
            <a:pPr marL="457200" lvl="0" indent="-457200">
              <a:buFont typeface="+mj-lt"/>
              <a:buAutoNum type="alphaUcPeriod"/>
            </a:pPr>
            <a:r>
              <a:rPr lang="en-US" sz="2000" dirty="0">
                <a:solidFill>
                  <a:schemeClr val="tx1">
                    <a:lumMod val="50000"/>
                    <a:lumOff val="50000"/>
                  </a:schemeClr>
                </a:solidFill>
              </a:rPr>
              <a:t>In a container of warm water</a:t>
            </a:r>
          </a:p>
          <a:p>
            <a:pPr marL="457200" lvl="0" indent="-457200">
              <a:buFont typeface="+mj-lt"/>
              <a:buAutoNum type="alphaUcPeriod"/>
            </a:pPr>
            <a:r>
              <a:rPr lang="en-US" sz="2000" b="1" dirty="0">
                <a:solidFill>
                  <a:srgbClr val="273A80"/>
                </a:solidFill>
              </a:rPr>
              <a:t>In a microwave</a:t>
            </a:r>
          </a:p>
          <a:p>
            <a:pPr marL="457200" lvl="0" indent="-457200">
              <a:buFont typeface="+mj-lt"/>
              <a:buAutoNum type="alphaUcPeriod"/>
            </a:pPr>
            <a:r>
              <a:rPr lang="en-US" sz="2000" dirty="0">
                <a:solidFill>
                  <a:schemeClr val="tx1">
                    <a:lumMod val="50000"/>
                    <a:lumOff val="50000"/>
                  </a:schemeClr>
                </a:solidFill>
              </a:rPr>
              <a:t>In a refrigerator overnight</a:t>
            </a:r>
          </a:p>
        </p:txBody>
      </p:sp>
      <p:sp>
        <p:nvSpPr>
          <p:cNvPr id="2" name="Title 1"/>
          <p:cNvSpPr>
            <a:spLocks noGrp="1"/>
          </p:cNvSpPr>
          <p:nvPr>
            <p:ph type="title"/>
          </p:nvPr>
        </p:nvSpPr>
        <p:spPr/>
        <p:txBody>
          <a:bodyPr/>
          <a:lstStyle/>
          <a:p>
            <a:r>
              <a:rPr lang="en-US" dirty="0"/>
              <a:t>Post-Test</a:t>
            </a:r>
          </a:p>
        </p:txBody>
      </p:sp>
      <p:grpSp>
        <p:nvGrpSpPr>
          <p:cNvPr id="26" name="Group 25" descr="Three">
            <a:extLst>
              <a:ext uri="{FF2B5EF4-FFF2-40B4-BE49-F238E27FC236}">
                <a16:creationId xmlns:a16="http://schemas.microsoft.com/office/drawing/2014/main" id="{CF14DF52-2A42-7340-8305-34C3015EF7C1}"/>
              </a:ext>
            </a:extLst>
          </p:cNvPr>
          <p:cNvGrpSpPr/>
          <p:nvPr/>
        </p:nvGrpSpPr>
        <p:grpSpPr>
          <a:xfrm>
            <a:off x="491744" y="1827351"/>
            <a:ext cx="402603" cy="369332"/>
            <a:chOff x="667512" y="2441448"/>
            <a:chExt cx="402603" cy="369332"/>
          </a:xfrm>
        </p:grpSpPr>
        <p:sp>
          <p:nvSpPr>
            <p:cNvPr id="27" name="TextBox 26">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3</a:t>
              </a:r>
            </a:p>
          </p:txBody>
        </p:sp>
        <p:sp>
          <p:nvSpPr>
            <p:cNvPr id="28" name="Rectangle 27">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19</a:t>
            </a:fld>
            <a:endParaRPr lang="en-US" dirty="0"/>
          </a:p>
        </p:txBody>
      </p:sp>
    </p:spTree>
    <p:extLst>
      <p:ext uri="{BB962C8B-B14F-4D97-AF65-F5344CB8AC3E}">
        <p14:creationId xmlns:p14="http://schemas.microsoft.com/office/powerpoint/2010/main" val="58980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p:txBody>
          <a:bodyPr/>
          <a:lstStyle/>
          <a:p>
            <a:pPr marL="361950"/>
            <a:r>
              <a:rPr lang="en-US" sz="2800" dirty="0">
                <a:latin typeface="Arial" panose="020B0604020202020204" pitchFamily="34" charset="0"/>
                <a:cs typeface="Arial" panose="020B0604020202020204" pitchFamily="34" charset="0"/>
              </a:rPr>
              <a:t>Introduction</a:t>
            </a:r>
          </a:p>
          <a:p>
            <a:pPr marL="361950"/>
            <a:r>
              <a:rPr lang="en-US" sz="2800" dirty="0">
                <a:latin typeface="Arial" panose="020B0604020202020204" pitchFamily="34" charset="0"/>
                <a:cs typeface="Arial" panose="020B0604020202020204" pitchFamily="34" charset="0"/>
              </a:rPr>
              <a:t>Storing and Handling Breastmilk </a:t>
            </a:r>
          </a:p>
          <a:p>
            <a:pPr marL="361950"/>
            <a:r>
              <a:rPr lang="en-US" sz="2800" dirty="0">
                <a:latin typeface="Arial" panose="020B0604020202020204" pitchFamily="34" charset="0"/>
                <a:cs typeface="Arial" panose="020B0604020202020204" pitchFamily="34" charset="0"/>
              </a:rPr>
              <a:t>Communicating With Parents</a:t>
            </a:r>
          </a:p>
          <a:p>
            <a:pPr marL="361950"/>
            <a:r>
              <a:rPr lang="en-US" sz="2800" dirty="0">
                <a:latin typeface="Arial" panose="020B0604020202020204" pitchFamily="34" charset="0"/>
                <a:cs typeface="Arial" panose="020B0604020202020204" pitchFamily="34" charset="0"/>
              </a:rPr>
              <a:t>Summary</a:t>
            </a:r>
          </a:p>
          <a:p>
            <a:pPr marL="361950" indent="-361950"/>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2</a:t>
            </a:fld>
            <a:endParaRPr lang="en-US" dirty="0"/>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3B87C566-E9B5-4AEC-A48D-8723F49726F5}"/>
              </a:ext>
            </a:extLst>
          </p:cNvPr>
          <p:cNvSpPr>
            <a:spLocks noGrp="1"/>
          </p:cNvSpPr>
          <p:nvPr>
            <p:ph type="title"/>
          </p:nvPr>
        </p:nvSpPr>
        <p:spPr>
          <a:xfrm>
            <a:off x="1220732" y="2552599"/>
            <a:ext cx="3529944" cy="876402"/>
          </a:xfrm>
        </p:spPr>
        <p:txBody>
          <a:bodyPr/>
          <a:lstStyle/>
          <a:p>
            <a:r>
              <a:rPr lang="en-US" dirty="0"/>
              <a:t>Presentation End</a:t>
            </a:r>
          </a:p>
        </p:txBody>
      </p:sp>
      <p:sp>
        <p:nvSpPr>
          <p:cNvPr id="5" name="Rectangle 4" descr="&quot; &quot;">
            <a:extLst>
              <a:ext uri="{FF2B5EF4-FFF2-40B4-BE49-F238E27FC236}">
                <a16:creationId xmlns:a16="http://schemas.microsoft.com/office/drawing/2014/main" id="{11E311AB-AE1A-A244-BC89-045F7D38DBAA}"/>
              </a:ext>
            </a:extLst>
          </p:cNvPr>
          <p:cNvSpPr/>
          <p:nvPr/>
        </p:nvSpPr>
        <p:spPr>
          <a:xfrm>
            <a:off x="0" y="0"/>
            <a:ext cx="9144000" cy="6858000"/>
          </a:xfrm>
          <a:prstGeom prst="rect">
            <a:avLst/>
          </a:prstGeom>
          <a:solidFill>
            <a:srgbClr val="273A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0833A9F6-62B2-1B4F-97B8-1EB3C6731C7E}"/>
              </a:ext>
            </a:extLst>
          </p:cNvPr>
          <p:cNvSpPr txBox="1"/>
          <p:nvPr/>
        </p:nvSpPr>
        <p:spPr>
          <a:xfrm>
            <a:off x="1215779" y="4146179"/>
            <a:ext cx="7699909" cy="2431435"/>
          </a:xfrm>
          <a:prstGeom prst="rect">
            <a:avLst/>
          </a:prstGeom>
          <a:noFill/>
        </p:spPr>
        <p:txBody>
          <a:bodyPr wrap="square" rtlCol="0">
            <a:spAutoFit/>
          </a:bodyPr>
          <a:lstStyle/>
          <a:p>
            <a:r>
              <a:rPr lang="en-US" sz="800" dirty="0">
                <a:solidFill>
                  <a:schemeClr val="bg1"/>
                </a:solidFill>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religion, sex, gender identity (including gender expression), sexual orientation, disability, age, marital status, family/parental status, income derived from a public assistance program, political beliefs, or reprisal or retaliation for prior civil rights activity, in any program or activity conducted or funded by USDA (not all bases apply to all programs). Remedies and complaint filing deadlines vary by program or incident.</a:t>
            </a:r>
          </a:p>
          <a:p>
            <a:endParaRPr lang="en-US" sz="800" dirty="0">
              <a:solidFill>
                <a:schemeClr val="bg1"/>
              </a:solidFill>
            </a:endParaRPr>
          </a:p>
          <a:p>
            <a:r>
              <a:rPr lang="en-US" sz="800" dirty="0">
                <a:solidFill>
                  <a:schemeClr val="bg1"/>
                </a:solidFill>
              </a:rPr>
              <a:t>Persons with disabilities who require alternative means of communication for program information (e.g., Braille, large print, audiotape, American Sign Language, etc.) should contact the responsible Agency or USDA’s TARGET Center at (202) 720-2600 (voice and TTY) or contact USDA through the Federal Relay Service at (800) 877-8339. Additionally, program information may be made available in languages other than English.</a:t>
            </a:r>
          </a:p>
          <a:p>
            <a:endParaRPr lang="en-US" sz="800" dirty="0">
              <a:solidFill>
                <a:schemeClr val="bg1"/>
              </a:solidFill>
            </a:endParaRPr>
          </a:p>
          <a:p>
            <a:r>
              <a:rPr lang="en-US" sz="800" dirty="0">
                <a:solidFill>
                  <a:schemeClr val="bg1"/>
                </a:solidFill>
              </a:rPr>
              <a:t>To file a program discrimination complaint, complete the USDA Program Discrimination Complaint Form, AD-3027, found online at http://www.ascr.usda.gov/complaint_filing_cust.html and at any USDA office or write a letter addressed to USDA and provide in the letter all of the information requested in the form. To request a copy of the complaint form, call (866) 632-9992. Submit your completed form or letter to USDA by: (1) mail: U.S. Department of Agriculture, Office of the Assistant Secretary for Civil Rights, 1400 Independence Avenue, SW, Washington, D.C. 20250-9410; (2) fax: (202) 690-7442; or (3) email: program.intake@usda.gov.</a:t>
            </a:r>
          </a:p>
          <a:p>
            <a:endParaRPr lang="en-US" sz="800" dirty="0">
              <a:solidFill>
                <a:schemeClr val="bg1"/>
              </a:solidFill>
            </a:endParaRPr>
          </a:p>
          <a:p>
            <a:r>
              <a:rPr lang="en-US" sz="800" dirty="0">
                <a:solidFill>
                  <a:schemeClr val="bg1"/>
                </a:solidFill>
              </a:rPr>
              <a:t>USDA is an equal opportunity provider, employer, and lender.</a:t>
            </a:r>
          </a:p>
          <a:p>
            <a:endParaRPr lang="en-US" sz="800" dirty="0">
              <a:solidFill>
                <a:schemeClr val="bg1"/>
              </a:solidFill>
            </a:endParaRPr>
          </a:p>
          <a:p>
            <a:r>
              <a:rPr lang="en-US" sz="800" dirty="0">
                <a:solidFill>
                  <a:schemeClr val="bg1"/>
                </a:solidFill>
              </a:rPr>
              <a:t>United States Department of Agriculture – Food and Nutrition Service – November 2019 – FNS-785</a:t>
            </a:r>
          </a:p>
        </p:txBody>
      </p:sp>
      <p:pic>
        <p:nvPicPr>
          <p:cNvPr id="19" name="Picture 18" descr="&quot; &quot;">
            <a:extLst>
              <a:ext uri="{FF2B5EF4-FFF2-40B4-BE49-F238E27FC236}">
                <a16:creationId xmlns:a16="http://schemas.microsoft.com/office/drawing/2014/main" id="{FB14ACD0-1F71-984E-B77A-D3BAB0086D41}"/>
              </a:ext>
            </a:extLst>
          </p:cNvPr>
          <p:cNvPicPr>
            <a:picLocks noChangeAspect="1"/>
          </p:cNvPicPr>
          <p:nvPr/>
        </p:nvPicPr>
        <p:blipFill rotWithShape="1">
          <a:blip r:embed="rId3"/>
          <a:srcRect b="68251"/>
          <a:stretch/>
        </p:blipFill>
        <p:spPr>
          <a:xfrm>
            <a:off x="0" y="6740"/>
            <a:ext cx="9144000" cy="1161256"/>
          </a:xfrm>
          <a:prstGeom prst="rect">
            <a:avLst/>
          </a:prstGeom>
        </p:spPr>
      </p:pic>
      <p:sp>
        <p:nvSpPr>
          <p:cNvPr id="14" name="Rectangle 13" descr="&quot; &quot;">
            <a:extLst>
              <a:ext uri="{FF2B5EF4-FFF2-40B4-BE49-F238E27FC236}">
                <a16:creationId xmlns:a16="http://schemas.microsoft.com/office/drawing/2014/main" id="{D7E453A7-2DD3-E24E-8A42-BD9C962D43FD}"/>
              </a:ext>
            </a:extLst>
          </p:cNvPr>
          <p:cNvSpPr/>
          <p:nvPr/>
        </p:nvSpPr>
        <p:spPr>
          <a:xfrm>
            <a:off x="0" y="976885"/>
            <a:ext cx="9144000" cy="1519621"/>
          </a:xfrm>
          <a:prstGeom prst="rect">
            <a:avLst/>
          </a:prstGeom>
          <a:solidFill>
            <a:srgbClr val="CB4B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BEBD455A-611D-E24D-922A-705CE99918A5}"/>
              </a:ext>
            </a:extLst>
          </p:cNvPr>
          <p:cNvSpPr txBox="1"/>
          <p:nvPr/>
        </p:nvSpPr>
        <p:spPr>
          <a:xfrm>
            <a:off x="4650525" y="1161312"/>
            <a:ext cx="4222631" cy="1292662"/>
          </a:xfrm>
          <a:prstGeom prst="rect">
            <a:avLst/>
          </a:prstGeom>
          <a:noFill/>
        </p:spPr>
        <p:txBody>
          <a:bodyPr wrap="none" rtlCol="0">
            <a:spAutoFit/>
          </a:bodyPr>
          <a:lstStyle/>
          <a:p>
            <a:pPr algn="r"/>
            <a:r>
              <a:rPr lang="en-US" b="1" dirty="0">
                <a:solidFill>
                  <a:schemeClr val="bg1"/>
                </a:solidFill>
              </a:rPr>
              <a:t>To learn more about the CACFP </a:t>
            </a:r>
            <a:br>
              <a:rPr lang="en-US" b="1" dirty="0">
                <a:solidFill>
                  <a:schemeClr val="bg1"/>
                </a:solidFill>
              </a:rPr>
            </a:br>
            <a:r>
              <a:rPr lang="en-US" b="1" dirty="0">
                <a:solidFill>
                  <a:schemeClr val="bg1"/>
                </a:solidFill>
              </a:rPr>
              <a:t>or access materials, visit:</a:t>
            </a:r>
          </a:p>
          <a:p>
            <a:pPr algn="r"/>
            <a:r>
              <a:rPr lang="en-US" b="1" dirty="0">
                <a:solidFill>
                  <a:schemeClr val="bg1"/>
                </a:solidFill>
              </a:rPr>
              <a:t> </a:t>
            </a:r>
            <a:endParaRPr lang="en-US" dirty="0">
              <a:solidFill>
                <a:schemeClr val="bg1"/>
              </a:solidFill>
            </a:endParaRPr>
          </a:p>
          <a:p>
            <a:pPr algn="r"/>
            <a:r>
              <a:rPr lang="en-US" sz="2400" dirty="0">
                <a:solidFill>
                  <a:schemeClr val="bg1"/>
                </a:solidFill>
              </a:rPr>
              <a:t>https://teamnutrition.usda.gov</a:t>
            </a:r>
          </a:p>
        </p:txBody>
      </p:sp>
      <p:pic>
        <p:nvPicPr>
          <p:cNvPr id="16" name="Picture 15" descr="&quot; &quot;">
            <a:extLst>
              <a:ext uri="{FF2B5EF4-FFF2-40B4-BE49-F238E27FC236}">
                <a16:creationId xmlns:a16="http://schemas.microsoft.com/office/drawing/2014/main" id="{638C2A8E-45FF-1941-8B92-7ED4D761F4F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0844" y="1161312"/>
            <a:ext cx="1161256" cy="1161256"/>
          </a:xfrm>
          <a:prstGeom prst="rect">
            <a:avLst/>
          </a:prstGeom>
        </p:spPr>
      </p:pic>
      <p:sp>
        <p:nvSpPr>
          <p:cNvPr id="15" name="Triangle 14" descr="&quot; &quot;">
            <a:extLst>
              <a:ext uri="{FF2B5EF4-FFF2-40B4-BE49-F238E27FC236}">
                <a16:creationId xmlns:a16="http://schemas.microsoft.com/office/drawing/2014/main" id="{97C4DC4A-16D1-BE48-93C8-98B14881E34A}"/>
              </a:ext>
            </a:extLst>
          </p:cNvPr>
          <p:cNvSpPr/>
          <p:nvPr/>
        </p:nvSpPr>
        <p:spPr>
          <a:xfrm rot="5400000">
            <a:off x="390955" y="212189"/>
            <a:ext cx="2393928" cy="3175839"/>
          </a:xfrm>
          <a:prstGeom prst="triangle">
            <a:avLst>
              <a:gd name="adj" fmla="val 50391"/>
            </a:avLst>
          </a:prstGeom>
          <a:solidFill>
            <a:srgbClr val="F4A81D"/>
          </a:solidFill>
          <a:ln>
            <a:noFill/>
          </a:ln>
          <a:effectLst>
            <a:outerShdw blurRad="266700" dist="50800" dir="5400000" sx="103000" sy="103000" algn="ctr" rotWithShape="0">
              <a:srgbClr val="000000">
                <a:alpha val="4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descr="Icon: Team Nutrition USDA">
            <a:extLst>
              <a:ext uri="{FF2B5EF4-FFF2-40B4-BE49-F238E27FC236}">
                <a16:creationId xmlns:a16="http://schemas.microsoft.com/office/drawing/2014/main" id="{8350DD29-83CD-46AC-9F28-1183941E9F62}"/>
              </a:ext>
            </a:extLst>
          </p:cNvPr>
          <p:cNvPicPr>
            <a:picLocks noChangeAspect="1"/>
          </p:cNvPicPr>
          <p:nvPr/>
        </p:nvPicPr>
        <p:blipFill>
          <a:blip r:embed="rId5"/>
          <a:stretch>
            <a:fillRect/>
          </a:stretch>
        </p:blipFill>
        <p:spPr>
          <a:xfrm>
            <a:off x="72509" y="756331"/>
            <a:ext cx="1557925" cy="2016138"/>
          </a:xfrm>
          <a:prstGeom prst="rect">
            <a:avLst/>
          </a:prstGeom>
        </p:spPr>
      </p:pic>
      <p:pic>
        <p:nvPicPr>
          <p:cNvPr id="18" name="Picture 17" descr="USDA United States Department of Agriculture">
            <a:extLst>
              <a:ext uri="{FF2B5EF4-FFF2-40B4-BE49-F238E27FC236}">
                <a16:creationId xmlns:a16="http://schemas.microsoft.com/office/drawing/2014/main" id="{EE5BD183-43FD-4699-B230-A1AA64C9DFCB}"/>
              </a:ext>
              <a:ext uri="{C183D7F6-B498-43B3-948B-1728B52AA6E4}">
                <adec:decorative xmlns:adec="http://schemas.microsoft.com/office/drawing/2017/decorative" xmlns="" val="0"/>
              </a:ext>
            </a:extLst>
          </p:cNvPr>
          <p:cNvPicPr>
            <a:picLocks noChangeAspect="1"/>
          </p:cNvPicPr>
          <p:nvPr/>
        </p:nvPicPr>
        <p:blipFill>
          <a:blip r:embed="rId6"/>
          <a:stretch>
            <a:fillRect/>
          </a:stretch>
        </p:blipFill>
        <p:spPr>
          <a:xfrm>
            <a:off x="434134" y="3537843"/>
            <a:ext cx="3745985" cy="540819"/>
          </a:xfrm>
          <a:prstGeom prst="rect">
            <a:avLst/>
          </a:prstGeom>
        </p:spPr>
      </p:pic>
      <p:sp>
        <p:nvSpPr>
          <p:cNvPr id="4" name="Slide Number Placeholder 3" hidden="1">
            <a:extLst>
              <a:ext uri="{FF2B5EF4-FFF2-40B4-BE49-F238E27FC236}">
                <a16:creationId xmlns:a16="http://schemas.microsoft.com/office/drawing/2014/main" id="{07956609-CD5A-4945-BAB9-9179EB9AAE87}"/>
              </a:ext>
            </a:extLst>
          </p:cNvPr>
          <p:cNvSpPr>
            <a:spLocks noGrp="1"/>
          </p:cNvSpPr>
          <p:nvPr>
            <p:ph type="sldNum" sz="quarter" idx="12"/>
          </p:nvPr>
        </p:nvSpPr>
        <p:spPr/>
        <p:txBody>
          <a:bodyPr/>
          <a:lstStyle/>
          <a:p>
            <a:fld id="{E5A01667-C09E-6343-925B-5CF5D2A7F45A}" type="slidenum">
              <a:rPr lang="en-US" smtClean="0">
                <a:solidFill>
                  <a:srgbClr val="273A80"/>
                </a:solidFill>
              </a:rPr>
              <a:pPr/>
              <a:t>20</a:t>
            </a:fld>
            <a:endParaRPr lang="en-US" dirty="0">
              <a:solidFill>
                <a:srgbClr val="273A80"/>
              </a:solidFill>
            </a:endParaRPr>
          </a:p>
        </p:txBody>
      </p:sp>
    </p:spTree>
    <p:extLst>
      <p:ext uri="{BB962C8B-B14F-4D97-AF65-F5344CB8AC3E}">
        <p14:creationId xmlns:p14="http://schemas.microsoft.com/office/powerpoint/2010/main" val="3435257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Pre-Test</a:t>
            </a:r>
          </a:p>
        </p:txBody>
      </p:sp>
      <p:grpSp>
        <p:nvGrpSpPr>
          <p:cNvPr id="14" name="Group 13" descr="One">
            <a:extLst>
              <a:ext uri="{FF2B5EF4-FFF2-40B4-BE49-F238E27FC236}">
                <a16:creationId xmlns:a16="http://schemas.microsoft.com/office/drawing/2014/main" id="{52B371B8-CDA0-7546-8529-1DECCB43B30B}"/>
              </a:ext>
            </a:extLst>
          </p:cNvPr>
          <p:cNvGrpSpPr/>
          <p:nvPr/>
        </p:nvGrpSpPr>
        <p:grpSpPr>
          <a:xfrm>
            <a:off x="455736" y="1829137"/>
            <a:ext cx="388150" cy="372863"/>
            <a:chOff x="1314786" y="2255037"/>
            <a:chExt cx="388150" cy="372863"/>
          </a:xfrm>
        </p:grpSpPr>
        <p:sp>
          <p:nvSpPr>
            <p:cNvPr id="15" name="TextBox 14">
              <a:extLst>
                <a:ext uri="{FF2B5EF4-FFF2-40B4-BE49-F238E27FC236}">
                  <a16:creationId xmlns:a16="http://schemas.microsoft.com/office/drawing/2014/main" id="{7180AA48-0307-0847-8D14-AE8DB9C657BF}"/>
                </a:ext>
              </a:extLst>
            </p:cNvPr>
            <p:cNvSpPr txBox="1"/>
            <p:nvPr/>
          </p:nvSpPr>
          <p:spPr>
            <a:xfrm>
              <a:off x="1314786" y="225856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1</a:t>
              </a:r>
            </a:p>
          </p:txBody>
        </p:sp>
        <p:sp>
          <p:nvSpPr>
            <p:cNvPr id="16" name="Rectangle 15">
              <a:extLst>
                <a:ext uri="{FF2B5EF4-FFF2-40B4-BE49-F238E27FC236}">
                  <a16:creationId xmlns:a16="http://schemas.microsoft.com/office/drawing/2014/main" id="{F36338AC-FB48-364B-BA9B-9A5F6266A408}"/>
                </a:ext>
              </a:extLst>
            </p:cNvPr>
            <p:cNvSpPr/>
            <p:nvPr/>
          </p:nvSpPr>
          <p:spPr>
            <a:xfrm>
              <a:off x="1318544" y="2255037"/>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TextBox 9"/>
          <p:cNvSpPr txBox="1"/>
          <p:nvPr/>
        </p:nvSpPr>
        <p:spPr>
          <a:xfrm>
            <a:off x="407382" y="2217301"/>
            <a:ext cx="8382000" cy="2246769"/>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cs typeface="Arial" panose="020B0604020202020204" pitchFamily="34" charset="0"/>
              </a:rPr>
              <a:t>True or False?</a:t>
            </a:r>
          </a:p>
          <a:p>
            <a:pPr lvl="0"/>
            <a:endParaRPr lang="en-US" sz="2000" dirty="0">
              <a:solidFill>
                <a:schemeClr val="tx1">
                  <a:lumMod val="50000"/>
                  <a:lumOff val="50000"/>
                </a:schemeClr>
              </a:solidFill>
              <a:cs typeface="Arial" panose="020B0604020202020204" pitchFamily="34" charset="0"/>
            </a:endParaRPr>
          </a:p>
          <a:p>
            <a:pPr lvl="0"/>
            <a:r>
              <a:rPr lang="en-US" sz="2000" dirty="0">
                <a:solidFill>
                  <a:schemeClr val="tx1">
                    <a:lumMod val="50000"/>
                    <a:lumOff val="50000"/>
                  </a:schemeClr>
                </a:solidFill>
              </a:rPr>
              <a:t>Bottles of breastmilk can be served cold from the refrigerator and do not have to be warmed.</a:t>
            </a:r>
            <a:endParaRPr lang="en-US" sz="2000" dirty="0">
              <a:solidFill>
                <a:schemeClr val="tx1">
                  <a:lumMod val="50000"/>
                  <a:lumOff val="50000"/>
                </a:schemeClr>
              </a:solidFill>
              <a:cs typeface="Arial" panose="020B0604020202020204" pitchFamily="34" charset="0"/>
            </a:endParaRPr>
          </a:p>
          <a:p>
            <a:pPr lvl="0"/>
            <a:endParaRPr lang="en-US" sz="2000" dirty="0">
              <a:solidFill>
                <a:srgbClr val="7F7F7F"/>
              </a:solidFill>
              <a:cs typeface="Arial" panose="020B0604020202020204" pitchFamily="34" charset="0"/>
            </a:endParaRPr>
          </a:p>
          <a:p>
            <a:pPr lvl="0"/>
            <a:endParaRPr lang="en-US" sz="2000" dirty="0">
              <a:solidFill>
                <a:srgbClr val="7F7F7F"/>
              </a:solidFill>
              <a:cs typeface="Arial" panose="020B0604020202020204" pitchFamily="34" charset="0"/>
            </a:endParaRPr>
          </a:p>
          <a:p>
            <a:pPr lvl="0"/>
            <a:endParaRPr lang="en-US" sz="2000" dirty="0">
              <a:solidFill>
                <a:srgbClr val="7F7F7F"/>
              </a:solidFill>
              <a:cs typeface="Arial" panose="020B0604020202020204" pitchFamily="34" charset="0"/>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3</a:t>
            </a:fld>
            <a:endParaRPr lang="en-US" dirty="0"/>
          </a:p>
        </p:txBody>
      </p:sp>
    </p:spTree>
    <p:extLst>
      <p:ext uri="{BB962C8B-B14F-4D97-AF65-F5344CB8AC3E}">
        <p14:creationId xmlns:p14="http://schemas.microsoft.com/office/powerpoint/2010/main" val="2119155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0"/>
            <a:ext cx="7886700" cy="1140039"/>
          </a:xfrm>
        </p:spPr>
        <p:txBody>
          <a:bodyPr/>
          <a:lstStyle/>
          <a:p>
            <a:r>
              <a:rPr lang="en-US" dirty="0"/>
              <a:t>Pre-Test</a:t>
            </a:r>
          </a:p>
        </p:txBody>
      </p:sp>
      <p:grpSp>
        <p:nvGrpSpPr>
          <p:cNvPr id="17" name="Group 16" descr="Two">
            <a:extLst>
              <a:ext uri="{FF2B5EF4-FFF2-40B4-BE49-F238E27FC236}">
                <a16:creationId xmlns:a16="http://schemas.microsoft.com/office/drawing/2014/main" id="{C1A66349-9BB5-944B-A1F9-473432ADE9C5}"/>
              </a:ext>
            </a:extLst>
          </p:cNvPr>
          <p:cNvGrpSpPr/>
          <p:nvPr/>
        </p:nvGrpSpPr>
        <p:grpSpPr>
          <a:xfrm>
            <a:off x="256878" y="1830923"/>
            <a:ext cx="768272" cy="380492"/>
            <a:chOff x="472090" y="2441448"/>
            <a:chExt cx="768272" cy="380492"/>
          </a:xfrm>
        </p:grpSpPr>
        <p:sp>
          <p:nvSpPr>
            <p:cNvPr id="18" name="TextBox 17">
              <a:extLst>
                <a:ext uri="{FF2B5EF4-FFF2-40B4-BE49-F238E27FC236}">
                  <a16:creationId xmlns:a16="http://schemas.microsoft.com/office/drawing/2014/main" id="{4FBABBC0-F013-6F4D-B0D9-AEE922196AC9}"/>
                </a:ext>
              </a:extLst>
            </p:cNvPr>
            <p:cNvSpPr txBox="1"/>
            <p:nvPr/>
          </p:nvSpPr>
          <p:spPr>
            <a:xfrm flipH="1">
              <a:off x="472090" y="2452608"/>
              <a:ext cx="768272" cy="369332"/>
            </a:xfrm>
            <a:prstGeom prst="rect">
              <a:avLst/>
            </a:prstGeom>
            <a:no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TextBox 8"/>
          <p:cNvSpPr txBox="1"/>
          <p:nvPr/>
        </p:nvSpPr>
        <p:spPr>
          <a:xfrm>
            <a:off x="401669" y="2244148"/>
            <a:ext cx="8544027" cy="2862322"/>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Fresh breastmilk can be refrigerated at 40 ºF (or below) for up to _____ hours.</a:t>
            </a:r>
            <a:r>
              <a:rPr lang="en-US" sz="2000" dirty="0">
                <a:solidFill>
                  <a:schemeClr val="tx1">
                    <a:lumMod val="50000"/>
                    <a:lumOff val="50000"/>
                  </a:schemeClr>
                </a:solidFill>
                <a:cs typeface="Arial" panose="020B0604020202020204" pitchFamily="34" charset="0"/>
              </a:rPr>
              <a:t/>
            </a:r>
            <a:br>
              <a:rPr lang="en-US" sz="2000" dirty="0">
                <a:solidFill>
                  <a:schemeClr val="tx1">
                    <a:lumMod val="50000"/>
                    <a:lumOff val="50000"/>
                  </a:schemeClr>
                </a:solidFill>
                <a:cs typeface="Arial" panose="020B0604020202020204" pitchFamily="34" charset="0"/>
              </a:rPr>
            </a:br>
            <a:endParaRPr lang="en-US" sz="2000" dirty="0">
              <a:solidFill>
                <a:schemeClr val="tx1">
                  <a:lumMod val="50000"/>
                  <a:lumOff val="50000"/>
                </a:schemeClr>
              </a:solidFill>
              <a:cs typeface="Arial" panose="020B0604020202020204" pitchFamily="34" charset="0"/>
            </a:endParaRP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24</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36</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48</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72</a:t>
            </a:r>
            <a:endParaRPr lang="en-US" sz="2000" dirty="0">
              <a:solidFill>
                <a:schemeClr val="tx1">
                  <a:lumMod val="50000"/>
                  <a:lumOff val="50000"/>
                </a:schemeClr>
              </a:solidFill>
            </a:endParaRPr>
          </a:p>
          <a:p>
            <a:pPr marL="457200" lvl="0" indent="-457200">
              <a:buFont typeface="+mj-lt"/>
              <a:buAutoNum type="alphaUcPeriod"/>
            </a:pPr>
            <a:endParaRPr lang="en-US" sz="2000" dirty="0">
              <a:solidFill>
                <a:srgbClr val="7F7F7F"/>
              </a:solidFill>
            </a:endParaRPr>
          </a:p>
          <a:p>
            <a:pPr lvl="0"/>
            <a:endParaRPr lang="en-US" sz="2000" dirty="0">
              <a:solidFill>
                <a:srgbClr val="7F7F7F"/>
              </a:solidFill>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4</a:t>
            </a:fld>
            <a:endParaRPr lang="en-US" dirty="0"/>
          </a:p>
        </p:txBody>
      </p:sp>
    </p:spTree>
    <p:extLst>
      <p:ext uri="{BB962C8B-B14F-4D97-AF65-F5344CB8AC3E}">
        <p14:creationId xmlns:p14="http://schemas.microsoft.com/office/powerpoint/2010/main" val="2622669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Pre-Test</a:t>
            </a:r>
          </a:p>
        </p:txBody>
      </p:sp>
      <p:grpSp>
        <p:nvGrpSpPr>
          <p:cNvPr id="26" name="Group 25" descr="Three">
            <a:extLst>
              <a:ext uri="{FF2B5EF4-FFF2-40B4-BE49-F238E27FC236}">
                <a16:creationId xmlns:a16="http://schemas.microsoft.com/office/drawing/2014/main" id="{CF14DF52-2A42-7340-8305-34C3015EF7C1}"/>
              </a:ext>
            </a:extLst>
          </p:cNvPr>
          <p:cNvGrpSpPr/>
          <p:nvPr/>
        </p:nvGrpSpPr>
        <p:grpSpPr>
          <a:xfrm>
            <a:off x="447676" y="1827351"/>
            <a:ext cx="402603" cy="369332"/>
            <a:chOff x="667512" y="2441448"/>
            <a:chExt cx="402603" cy="369332"/>
          </a:xfrm>
        </p:grpSpPr>
        <p:sp>
          <p:nvSpPr>
            <p:cNvPr id="27" name="TextBox 26">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3</a:t>
              </a:r>
            </a:p>
          </p:txBody>
        </p:sp>
        <p:sp>
          <p:nvSpPr>
            <p:cNvPr id="28" name="Rectangle 27">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extBox 7"/>
          <p:cNvSpPr txBox="1"/>
          <p:nvPr/>
        </p:nvSpPr>
        <p:spPr>
          <a:xfrm>
            <a:off x="371190" y="2241530"/>
            <a:ext cx="8458199" cy="2554545"/>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You can safely thaw a container of breastmilk using all of these methods, </a:t>
            </a:r>
            <a:r>
              <a:rPr lang="en-US" sz="2000" u="sng" dirty="0">
                <a:solidFill>
                  <a:schemeClr val="tx1">
                    <a:lumMod val="50000"/>
                    <a:lumOff val="50000"/>
                  </a:schemeClr>
                </a:solidFill>
              </a:rPr>
              <a:t>except</a:t>
            </a:r>
            <a:r>
              <a:rPr lang="en-US" sz="2000" dirty="0">
                <a:solidFill>
                  <a:schemeClr val="tx1">
                    <a:lumMod val="50000"/>
                    <a:lumOff val="50000"/>
                  </a:schemeClr>
                </a:solidFill>
              </a:rPr>
              <a:t> which one?</a:t>
            </a:r>
          </a:p>
          <a:p>
            <a:pPr lvl="0"/>
            <a:endParaRPr lang="en-US" sz="2000" dirty="0">
              <a:solidFill>
                <a:schemeClr val="tx1">
                  <a:lumMod val="50000"/>
                  <a:lumOff val="50000"/>
                </a:schemeClr>
              </a:solidFill>
            </a:endParaRPr>
          </a:p>
          <a:p>
            <a:pPr marL="457200" lvl="0" indent="-457200">
              <a:buFont typeface="+mj-lt"/>
              <a:buAutoNum type="alphaUcPeriod"/>
            </a:pPr>
            <a:r>
              <a:rPr lang="en-US" sz="2000" dirty="0">
                <a:solidFill>
                  <a:schemeClr val="tx1">
                    <a:lumMod val="50000"/>
                    <a:lumOff val="50000"/>
                  </a:schemeClr>
                </a:solidFill>
              </a:rPr>
              <a:t>Under warm running water</a:t>
            </a:r>
          </a:p>
          <a:p>
            <a:pPr marL="457200" lvl="0" indent="-457200">
              <a:buFont typeface="+mj-lt"/>
              <a:buAutoNum type="alphaUcPeriod"/>
            </a:pPr>
            <a:r>
              <a:rPr lang="en-US" sz="2000" dirty="0">
                <a:solidFill>
                  <a:schemeClr val="tx1">
                    <a:lumMod val="50000"/>
                    <a:lumOff val="50000"/>
                  </a:schemeClr>
                </a:solidFill>
              </a:rPr>
              <a:t>In a container of warm water</a:t>
            </a:r>
          </a:p>
          <a:p>
            <a:pPr marL="457200" lvl="0" indent="-457200">
              <a:buFont typeface="+mj-lt"/>
              <a:buAutoNum type="alphaUcPeriod"/>
            </a:pPr>
            <a:r>
              <a:rPr lang="en-US" sz="2000" dirty="0">
                <a:solidFill>
                  <a:schemeClr val="tx1">
                    <a:lumMod val="50000"/>
                    <a:lumOff val="50000"/>
                  </a:schemeClr>
                </a:solidFill>
              </a:rPr>
              <a:t>In a microwave</a:t>
            </a:r>
          </a:p>
          <a:p>
            <a:pPr marL="457200" lvl="0" indent="-457200">
              <a:buFont typeface="+mj-lt"/>
              <a:buAutoNum type="alphaUcPeriod"/>
            </a:pPr>
            <a:r>
              <a:rPr lang="en-US" sz="2000" dirty="0">
                <a:solidFill>
                  <a:schemeClr val="tx1">
                    <a:lumMod val="50000"/>
                    <a:lumOff val="50000"/>
                  </a:schemeClr>
                </a:solidFill>
              </a:rPr>
              <a:t>In a refrigerator overnight</a:t>
            </a:r>
          </a:p>
          <a:p>
            <a:pPr lvl="0"/>
            <a:endParaRPr lang="en-US" sz="2000" dirty="0">
              <a:solidFill>
                <a:srgbClr val="7F7F7F"/>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5</a:t>
            </a:fld>
            <a:endParaRPr lang="en-US" dirty="0"/>
          </a:p>
        </p:txBody>
      </p:sp>
    </p:spTree>
    <p:extLst>
      <p:ext uri="{BB962C8B-B14F-4D97-AF65-F5344CB8AC3E}">
        <p14:creationId xmlns:p14="http://schemas.microsoft.com/office/powerpoint/2010/main" val="165637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Breastmilk—Look and Smell</a:t>
            </a:r>
          </a:p>
        </p:txBody>
      </p:sp>
      <p:grpSp>
        <p:nvGrpSpPr>
          <p:cNvPr id="3" name="Group 2" descr="Photo of a bottle of milk labeled with the date. Most of the milk is cream colored, with a darker yellow layer of separated fat on top.">
            <a:extLst>
              <a:ext uri="{FF2B5EF4-FFF2-40B4-BE49-F238E27FC236}">
                <a16:creationId xmlns:a16="http://schemas.microsoft.com/office/drawing/2014/main" id="{46CDE263-C1A9-43E8-91A3-68C0DEE0B467}"/>
              </a:ext>
            </a:extLst>
          </p:cNvPr>
          <p:cNvGrpSpPr/>
          <p:nvPr/>
        </p:nvGrpSpPr>
        <p:grpSpPr>
          <a:xfrm>
            <a:off x="534631" y="1866575"/>
            <a:ext cx="3255172" cy="3677671"/>
            <a:chOff x="534631" y="1866575"/>
            <a:chExt cx="3255172" cy="3677671"/>
          </a:xfrm>
        </p:grpSpPr>
        <p:pic>
          <p:nvPicPr>
            <p:cNvPr id="6" name="Picture 5" descr="&quot; &quot;"/>
            <p:cNvPicPr>
              <a:picLocks noChangeAspect="1"/>
            </p:cNvPicPr>
            <p:nvPr/>
          </p:nvPicPr>
          <p:blipFill rotWithShape="1">
            <a:blip r:embed="rId4" cstate="screen">
              <a:extLst>
                <a:ext uri="{28A0092B-C50C-407E-A947-70E740481C1C}">
                  <a14:useLocalDpi xmlns:a14="http://schemas.microsoft.com/office/drawing/2010/main"/>
                </a:ext>
              </a:extLst>
            </a:blip>
            <a:srcRect l="23802" t="6328" r="27251" b="4996"/>
            <a:stretch/>
          </p:blipFill>
          <p:spPr>
            <a:xfrm>
              <a:off x="540674" y="1868821"/>
              <a:ext cx="3031906" cy="3665901"/>
            </a:xfrm>
            <a:prstGeom prst="rect">
              <a:avLst/>
            </a:prstGeom>
          </p:spPr>
        </p:pic>
        <p:sp>
          <p:nvSpPr>
            <p:cNvPr id="7" name="Rectangle 6">
              <a:extLst>
                <a:ext uri="{C183D7F6-B498-43B3-948B-1728B52AA6E4}">
                  <adec:decorative xmlns:adec="http://schemas.microsoft.com/office/drawing/2017/decorative" xmlns="" val="1"/>
                </a:ext>
              </a:extLst>
            </p:cNvPr>
            <p:cNvSpPr/>
            <p:nvPr/>
          </p:nvSpPr>
          <p:spPr>
            <a:xfrm>
              <a:off x="534631" y="1866575"/>
              <a:ext cx="3038964" cy="3677671"/>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Arrow Connector 11"/>
            <p:cNvCxnSpPr/>
            <p:nvPr/>
          </p:nvCxnSpPr>
          <p:spPr>
            <a:xfrm flipH="1" flipV="1">
              <a:off x="2831335" y="3919476"/>
              <a:ext cx="958468" cy="1"/>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3654843" y="2082083"/>
            <a:ext cx="5184357" cy="2434513"/>
          </a:xfrm>
          <a:prstGeom prst="rect">
            <a:avLst/>
          </a:prstGeom>
          <a:noFill/>
        </p:spPr>
        <p:txBody>
          <a:bodyPr wrap="square" rtlCol="0">
            <a:spAutoFit/>
          </a:bodyPr>
          <a:lstStyle/>
          <a:p>
            <a:pPr marL="36576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cs typeface="Arial" panose="020B0604020202020204" pitchFamily="34" charset="0"/>
              </a:rPr>
              <a:t>It may look different each day.</a:t>
            </a:r>
          </a:p>
          <a:p>
            <a:pPr marL="365760" indent="-228600">
              <a:lnSpc>
                <a:spcPct val="90000"/>
              </a:lnSpc>
              <a:spcBef>
                <a:spcPts val="1000"/>
              </a:spcBef>
              <a:buFont typeface="Arial" panose="020B0604020202020204" pitchFamily="34" charset="0"/>
              <a:buChar char="•"/>
            </a:pPr>
            <a:r>
              <a:rPr lang="en-US" sz="2000" dirty="0">
                <a:solidFill>
                  <a:schemeClr val="tx1">
                    <a:lumMod val="50000"/>
                    <a:lumOff val="50000"/>
                  </a:schemeClr>
                </a:solidFill>
                <a:cs typeface="Arial" panose="020B0604020202020204" pitchFamily="34" charset="0"/>
              </a:rPr>
              <a:t>Color can change based on what mother eats or baby needs.</a:t>
            </a:r>
          </a:p>
          <a:p>
            <a:pPr marL="36576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cs typeface="Arial" panose="020B0604020202020204" pitchFamily="34" charset="0"/>
              </a:rPr>
              <a:t>A blue, yellow, or green color is normal.</a:t>
            </a:r>
          </a:p>
          <a:p>
            <a:pPr marL="36576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cs typeface="Arial" panose="020B0604020202020204" pitchFamily="34" charset="0"/>
              </a:rPr>
              <a:t>It is thinner than infant formula, especially if the fat has separated. </a:t>
            </a:r>
          </a:p>
        </p:txBody>
      </p:sp>
      <p:sp>
        <p:nvSpPr>
          <p:cNvPr id="4" name="Slide Number Placeholder 3"/>
          <p:cNvSpPr>
            <a:spLocks noGrp="1"/>
          </p:cNvSpPr>
          <p:nvPr>
            <p:ph type="sldNum" sz="quarter" idx="12"/>
          </p:nvPr>
        </p:nvSpPr>
        <p:spPr/>
        <p:txBody>
          <a:bodyPr/>
          <a:lstStyle/>
          <a:p>
            <a:fld id="{E5A01667-C09E-6343-925B-5CF5D2A7F45A}" type="slidenum">
              <a:rPr lang="en-US" smtClean="0"/>
              <a:pPr/>
              <a:t>6</a:t>
            </a:fld>
            <a:endParaRPr lang="en-US" dirty="0"/>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0"/>
            <a:ext cx="8331668" cy="1140039"/>
          </a:xfrm>
        </p:spPr>
        <p:txBody>
          <a:bodyPr>
            <a:normAutofit/>
          </a:bodyPr>
          <a:lstStyle/>
          <a:p>
            <a:r>
              <a:rPr lang="en-US" dirty="0"/>
              <a:t>Video: Handling and Storing Breastmilk and Infant Formula in a Child Care Site</a:t>
            </a:r>
          </a:p>
        </p:txBody>
      </p:sp>
      <p:sp>
        <p:nvSpPr>
          <p:cNvPr id="4" name="Slide Number Placeholder 3"/>
          <p:cNvSpPr>
            <a:spLocks noGrp="1"/>
          </p:cNvSpPr>
          <p:nvPr>
            <p:ph type="sldNum" sz="quarter" idx="12"/>
          </p:nvPr>
        </p:nvSpPr>
        <p:spPr/>
        <p:txBody>
          <a:bodyPr/>
          <a:lstStyle/>
          <a:p>
            <a:fld id="{E5A01667-C09E-6343-925B-5CF5D2A7F45A}" type="slidenum">
              <a:rPr lang="en-US" smtClean="0"/>
              <a:pPr/>
              <a:t>7</a:t>
            </a:fld>
            <a:endParaRPr lang="en-US" dirty="0"/>
          </a:p>
        </p:txBody>
      </p:sp>
      <p:pic>
        <p:nvPicPr>
          <p:cNvPr id="5" name="Picture 4">
            <a:hlinkClick r:id="rId4"/>
          </p:cNvPr>
          <p:cNvPicPr>
            <a:picLocks noChangeAspect="1"/>
          </p:cNvPicPr>
          <p:nvPr/>
        </p:nvPicPr>
        <p:blipFill>
          <a:blip r:embed="rId5"/>
          <a:stretch>
            <a:fillRect/>
          </a:stretch>
        </p:blipFill>
        <p:spPr>
          <a:xfrm>
            <a:off x="1364368" y="2514600"/>
            <a:ext cx="6570095" cy="2920042"/>
          </a:xfrm>
          <a:prstGeom prst="rect">
            <a:avLst/>
          </a:prstGeom>
        </p:spPr>
      </p:pic>
      <p:sp>
        <p:nvSpPr>
          <p:cNvPr id="6" name="TextBox 5"/>
          <p:cNvSpPr txBox="1"/>
          <p:nvPr/>
        </p:nvSpPr>
        <p:spPr>
          <a:xfrm>
            <a:off x="689766" y="5686816"/>
            <a:ext cx="8090144" cy="523220"/>
          </a:xfrm>
          <a:prstGeom prst="rect">
            <a:avLst/>
          </a:prstGeom>
          <a:noFill/>
        </p:spPr>
        <p:txBody>
          <a:bodyPr wrap="square" rtlCol="0">
            <a:spAutoFit/>
          </a:bodyPr>
          <a:lstStyle/>
          <a:p>
            <a:r>
              <a:rPr lang="en-US" sz="1400" dirty="0">
                <a:hlinkClick r:id="rId4"/>
              </a:rPr>
              <a:t>https://</a:t>
            </a:r>
            <a:r>
              <a:rPr lang="en-US" sz="1400" dirty="0" smtClean="0">
                <a:hlinkClick r:id="rId4"/>
              </a:rPr>
              <a:t>www.fns.usda.gov/tn/feeding-infants-handling-and-storing-breastmilk-and-infant-formula-cacfp-trainers-tools</a:t>
            </a:r>
            <a:r>
              <a:rPr lang="en-US" sz="1400" dirty="0" smtClean="0"/>
              <a:t> </a:t>
            </a:r>
            <a:endParaRPr lang="en-US" sz="1400" dirty="0"/>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Best Practices for Handling Fresh Breastmilk</a:t>
            </a:r>
          </a:p>
        </p:txBody>
      </p:sp>
      <p:sp>
        <p:nvSpPr>
          <p:cNvPr id="7" name="TextBox 4">
            <a:extLst>
              <a:ext uri="{FF2B5EF4-FFF2-40B4-BE49-F238E27FC236}">
                <a16:creationId xmlns:a16="http://schemas.microsoft.com/office/drawing/2014/main" id="{900E4374-EF42-BC42-9380-5C26E8EB9DDF}"/>
              </a:ext>
            </a:extLst>
          </p:cNvPr>
          <p:cNvSpPr txBox="1"/>
          <p:nvPr/>
        </p:nvSpPr>
        <p:spPr>
          <a:xfrm>
            <a:off x="293901" y="1793241"/>
            <a:ext cx="6800319" cy="3867534"/>
          </a:xfrm>
          <a:prstGeom prst="rect">
            <a:avLst/>
          </a:prstGeom>
          <a:noFill/>
        </p:spPr>
        <p:txBody>
          <a:bodyPr wrap="square" rtlCol="0">
            <a:spAutoFit/>
          </a:bodyPr>
          <a:lstStyle/>
          <a:p>
            <a:pPr marL="365760" indent="-182880">
              <a:lnSpc>
                <a:spcPct val="114000"/>
              </a:lnSpc>
              <a:spcBef>
                <a:spcPts val="1000"/>
              </a:spcBef>
              <a:buFont typeface="Arial" panose="020B0604020202020204" pitchFamily="34" charset="0"/>
              <a:buChar char="•"/>
            </a:pPr>
            <a:r>
              <a:rPr lang="en-US" dirty="0">
                <a:solidFill>
                  <a:srgbClr val="7F7F7F"/>
                </a:solidFill>
                <a:cs typeface="Arial" panose="020B0604020202020204" pitchFamily="34" charset="0"/>
              </a:rPr>
              <a:t> </a:t>
            </a:r>
            <a:r>
              <a:rPr lang="en-US" dirty="0">
                <a:solidFill>
                  <a:schemeClr val="tx1">
                    <a:lumMod val="50000"/>
                    <a:lumOff val="50000"/>
                  </a:schemeClr>
                </a:solidFill>
                <a:cs typeface="Arial" panose="020B0604020202020204" pitchFamily="34" charset="0"/>
              </a:rPr>
              <a:t>Do not accept or use an unlabeled bottle.</a:t>
            </a:r>
          </a:p>
          <a:p>
            <a:pPr marL="365760" indent="-182880">
              <a:lnSpc>
                <a:spcPct val="90000"/>
              </a:lnSpc>
              <a:spcBef>
                <a:spcPts val="1000"/>
              </a:spcBef>
              <a:buFont typeface="Arial" panose="020B0604020202020204" pitchFamily="34" charset="0"/>
              <a:buChar char="•"/>
            </a:pPr>
            <a:r>
              <a:rPr lang="en-US" b="1" dirty="0">
                <a:solidFill>
                  <a:schemeClr val="tx1">
                    <a:lumMod val="50000"/>
                    <a:lumOff val="50000"/>
                  </a:schemeClr>
                </a:solidFill>
                <a:cs typeface="Arial" panose="020B0604020202020204" pitchFamily="34" charset="0"/>
              </a:rPr>
              <a:t> </a:t>
            </a:r>
            <a:r>
              <a:rPr lang="en-US" dirty="0">
                <a:solidFill>
                  <a:schemeClr val="tx1">
                    <a:lumMod val="50000"/>
                    <a:lumOff val="50000"/>
                  </a:schemeClr>
                </a:solidFill>
                <a:cs typeface="Arial" panose="020B0604020202020204" pitchFamily="34" charset="0"/>
              </a:rPr>
              <a:t>Keep refrigerated until needed for a feeding.</a:t>
            </a:r>
          </a:p>
          <a:p>
            <a:pPr marL="365760" indent="-182880">
              <a:lnSpc>
                <a:spcPct val="114000"/>
              </a:lnSpc>
              <a:spcBef>
                <a:spcPts val="1000"/>
              </a:spcBef>
              <a:buFont typeface="Arial" panose="020B0604020202020204" pitchFamily="34" charset="0"/>
              <a:buChar char="•"/>
            </a:pPr>
            <a:r>
              <a:rPr lang="en-US" b="1" dirty="0">
                <a:solidFill>
                  <a:srgbClr val="7F7F7F"/>
                </a:solidFill>
                <a:cs typeface="Arial" panose="020B0604020202020204" pitchFamily="34" charset="0"/>
              </a:rPr>
              <a:t> </a:t>
            </a:r>
            <a:r>
              <a:rPr lang="en-US" b="1" dirty="0">
                <a:solidFill>
                  <a:srgbClr val="273A80"/>
                </a:solidFill>
                <a:cs typeface="Arial" panose="020B0604020202020204" pitchFamily="34" charset="0"/>
              </a:rPr>
              <a:t>Cool</a:t>
            </a:r>
            <a:r>
              <a:rPr lang="en-US" dirty="0">
                <a:solidFill>
                  <a:srgbClr val="7F7F7F"/>
                </a:solidFill>
                <a:cs typeface="Arial" panose="020B0604020202020204" pitchFamily="34" charset="0"/>
              </a:rPr>
              <a:t> </a:t>
            </a:r>
            <a:r>
              <a:rPr lang="en-US" dirty="0">
                <a:solidFill>
                  <a:schemeClr val="tx1">
                    <a:lumMod val="50000"/>
                    <a:lumOff val="50000"/>
                  </a:schemeClr>
                </a:solidFill>
                <a:cs typeface="Arial" panose="020B0604020202020204" pitchFamily="34" charset="0"/>
              </a:rPr>
              <a:t>fresh breastmilk in the refrigerator </a:t>
            </a:r>
            <a:r>
              <a:rPr lang="en-US" b="1" dirty="0">
                <a:solidFill>
                  <a:srgbClr val="273A80"/>
                </a:solidFill>
                <a:cs typeface="Arial" panose="020B0604020202020204" pitchFamily="34" charset="0"/>
              </a:rPr>
              <a:t>before mixing</a:t>
            </a:r>
            <a:r>
              <a:rPr lang="en-US" b="1" dirty="0">
                <a:solidFill>
                  <a:srgbClr val="7F7F7F"/>
                </a:solidFill>
                <a:cs typeface="Arial" panose="020B0604020202020204" pitchFamily="34" charset="0"/>
              </a:rPr>
              <a:t/>
            </a:r>
            <a:br>
              <a:rPr lang="en-US" b="1" dirty="0">
                <a:solidFill>
                  <a:srgbClr val="7F7F7F"/>
                </a:solidFill>
                <a:cs typeface="Arial" panose="020B0604020202020204" pitchFamily="34" charset="0"/>
              </a:rPr>
            </a:br>
            <a:r>
              <a:rPr lang="en-US" b="1" dirty="0">
                <a:solidFill>
                  <a:srgbClr val="7F7F7F"/>
                </a:solidFill>
                <a:cs typeface="Arial" panose="020B0604020202020204" pitchFamily="34" charset="0"/>
              </a:rPr>
              <a:t> </a:t>
            </a:r>
            <a:r>
              <a:rPr lang="en-US" dirty="0">
                <a:solidFill>
                  <a:schemeClr val="tx1">
                    <a:lumMod val="50000"/>
                    <a:lumOff val="50000"/>
                  </a:schemeClr>
                </a:solidFill>
                <a:cs typeface="Arial" panose="020B0604020202020204" pitchFamily="34" charset="0"/>
              </a:rPr>
              <a:t>with cold breastmilk.</a:t>
            </a:r>
          </a:p>
          <a:p>
            <a:pPr marL="365760" indent="-182880">
              <a:lnSpc>
                <a:spcPct val="114000"/>
              </a:lnSpc>
              <a:spcBef>
                <a:spcPts val="1000"/>
              </a:spcBef>
              <a:buFont typeface="Arial" panose="020B0604020202020204" pitchFamily="34" charset="0"/>
              <a:buChar char="•"/>
            </a:pPr>
            <a:r>
              <a:rPr lang="en-US" dirty="0">
                <a:solidFill>
                  <a:schemeClr val="tx1">
                    <a:lumMod val="50000"/>
                    <a:lumOff val="50000"/>
                  </a:schemeClr>
                </a:solidFill>
                <a:cs typeface="Arial" panose="020B0604020202020204" pitchFamily="34" charset="0"/>
              </a:rPr>
              <a:t> Use </a:t>
            </a:r>
            <a:r>
              <a:rPr lang="en-US" b="1" dirty="0">
                <a:solidFill>
                  <a:srgbClr val="273A80"/>
                </a:solidFill>
                <a:cs typeface="Arial" panose="020B0604020202020204" pitchFamily="34" charset="0"/>
              </a:rPr>
              <a:t>within 2 hours </a:t>
            </a:r>
            <a:r>
              <a:rPr lang="en-US" dirty="0">
                <a:solidFill>
                  <a:schemeClr val="tx1">
                    <a:lumMod val="50000"/>
                    <a:lumOff val="50000"/>
                  </a:schemeClr>
                </a:solidFill>
                <a:cs typeface="Arial" panose="020B0604020202020204" pitchFamily="34" charset="0"/>
              </a:rPr>
              <a:t>after baby has finished feeding.</a:t>
            </a:r>
          </a:p>
          <a:p>
            <a:pPr marL="365760" indent="-182880">
              <a:lnSpc>
                <a:spcPct val="114000"/>
              </a:lnSpc>
              <a:spcBef>
                <a:spcPts val="1000"/>
              </a:spcBef>
              <a:buFont typeface="Arial" panose="020B0604020202020204" pitchFamily="34" charset="0"/>
              <a:buChar char="•"/>
            </a:pPr>
            <a:r>
              <a:rPr lang="en-US" dirty="0">
                <a:solidFill>
                  <a:schemeClr val="tx1">
                    <a:lumMod val="50000"/>
                    <a:lumOff val="50000"/>
                  </a:schemeClr>
                </a:solidFill>
                <a:cs typeface="Arial" panose="020B0604020202020204" pitchFamily="34" charset="0"/>
              </a:rPr>
              <a:t> Before feeding, check bottle:</a:t>
            </a:r>
          </a:p>
          <a:p>
            <a:pPr marL="909638" lvl="1" indent="-182880">
              <a:lnSpc>
                <a:spcPct val="114000"/>
              </a:lnSpc>
              <a:spcBef>
                <a:spcPts val="1000"/>
              </a:spcBef>
              <a:buFont typeface="Arial" panose="020B0604020202020204" pitchFamily="34" charset="0"/>
              <a:buChar char="•"/>
            </a:pPr>
            <a:r>
              <a:rPr lang="en-US" dirty="0">
                <a:solidFill>
                  <a:schemeClr val="tx1">
                    <a:lumMod val="50000"/>
                    <a:lumOff val="50000"/>
                  </a:schemeClr>
                </a:solidFill>
                <a:cs typeface="Arial" panose="020B0604020202020204" pitchFamily="34" charset="0"/>
              </a:rPr>
              <a:t>Name matches baby</a:t>
            </a:r>
            <a:r>
              <a:rPr lang="en-US" dirty="0">
                <a:solidFill>
                  <a:srgbClr val="7F7F7F"/>
                </a:solidFill>
                <a:cs typeface="Arial" panose="020B0604020202020204" pitchFamily="34" charset="0"/>
              </a:rPr>
              <a:t>.</a:t>
            </a:r>
          </a:p>
          <a:p>
            <a:pPr marL="909638" lvl="1" indent="-182880">
              <a:lnSpc>
                <a:spcPct val="114000"/>
              </a:lnSpc>
              <a:spcBef>
                <a:spcPts val="1000"/>
              </a:spcBef>
              <a:buFont typeface="Arial" panose="020B0604020202020204" pitchFamily="34" charset="0"/>
              <a:buChar char="•"/>
            </a:pPr>
            <a:r>
              <a:rPr lang="en-US" b="1" dirty="0">
                <a:solidFill>
                  <a:srgbClr val="273A80"/>
                </a:solidFill>
                <a:cs typeface="Arial" panose="020B0604020202020204" pitchFamily="34" charset="0"/>
              </a:rPr>
              <a:t>Fresh</a:t>
            </a:r>
            <a:r>
              <a:rPr lang="en-US" dirty="0">
                <a:solidFill>
                  <a:srgbClr val="7F7F7F"/>
                </a:solidFill>
                <a:cs typeface="Arial" panose="020B0604020202020204" pitchFamily="34" charset="0"/>
              </a:rPr>
              <a:t> </a:t>
            </a:r>
            <a:r>
              <a:rPr lang="en-US" dirty="0">
                <a:solidFill>
                  <a:schemeClr val="tx1">
                    <a:lumMod val="50000"/>
                    <a:lumOff val="50000"/>
                  </a:schemeClr>
                </a:solidFill>
                <a:cs typeface="Arial" panose="020B0604020202020204" pitchFamily="34" charset="0"/>
              </a:rPr>
              <a:t>breastmilk is not older than </a:t>
            </a:r>
            <a:r>
              <a:rPr lang="en-US" b="1" dirty="0">
                <a:solidFill>
                  <a:srgbClr val="273A80"/>
                </a:solidFill>
                <a:cs typeface="Arial" panose="020B0604020202020204" pitchFamily="34" charset="0"/>
              </a:rPr>
              <a:t>3 days </a:t>
            </a:r>
            <a:r>
              <a:rPr lang="en-US" dirty="0">
                <a:solidFill>
                  <a:schemeClr val="tx1">
                    <a:lumMod val="50000"/>
                    <a:lumOff val="50000"/>
                  </a:schemeClr>
                </a:solidFill>
                <a:cs typeface="Arial" panose="020B0604020202020204" pitchFamily="34" charset="0"/>
              </a:rPr>
              <a:t>(72 hours).</a:t>
            </a:r>
          </a:p>
          <a:p>
            <a:pPr marL="909638" lvl="1" indent="-182880">
              <a:lnSpc>
                <a:spcPct val="114000"/>
              </a:lnSpc>
              <a:spcBef>
                <a:spcPts val="1000"/>
              </a:spcBef>
              <a:buFont typeface="Arial" panose="020B0604020202020204" pitchFamily="34" charset="0"/>
              <a:buChar char="•"/>
            </a:pPr>
            <a:r>
              <a:rPr lang="en-US" b="1" dirty="0">
                <a:solidFill>
                  <a:srgbClr val="273A80"/>
                </a:solidFill>
                <a:cs typeface="Arial" panose="020B0604020202020204" pitchFamily="34" charset="0"/>
              </a:rPr>
              <a:t>Thawed</a:t>
            </a:r>
            <a:r>
              <a:rPr lang="en-US" dirty="0">
                <a:solidFill>
                  <a:srgbClr val="7F7F7F"/>
                </a:solidFill>
                <a:cs typeface="Arial" panose="020B0604020202020204" pitchFamily="34" charset="0"/>
              </a:rPr>
              <a:t> </a:t>
            </a:r>
            <a:r>
              <a:rPr lang="en-US" dirty="0">
                <a:solidFill>
                  <a:schemeClr val="tx1">
                    <a:lumMod val="50000"/>
                    <a:lumOff val="50000"/>
                  </a:schemeClr>
                </a:solidFill>
                <a:cs typeface="Arial" panose="020B0604020202020204" pitchFamily="34" charset="0"/>
              </a:rPr>
              <a:t>breastmilk is not older than </a:t>
            </a:r>
            <a:r>
              <a:rPr lang="en-US" b="1" dirty="0">
                <a:solidFill>
                  <a:srgbClr val="273A80"/>
                </a:solidFill>
                <a:cs typeface="Arial" panose="020B0604020202020204" pitchFamily="34" charset="0"/>
              </a:rPr>
              <a:t>24 hours</a:t>
            </a:r>
            <a:r>
              <a:rPr lang="en-US" dirty="0">
                <a:solidFill>
                  <a:srgbClr val="7F7F7F"/>
                </a:solidFill>
                <a:cs typeface="Arial" panose="020B0604020202020204" pitchFamily="34" charset="0"/>
              </a:rPr>
              <a:t>.</a:t>
            </a:r>
          </a:p>
        </p:txBody>
      </p:sp>
      <p:pic>
        <p:nvPicPr>
          <p:cNvPr id="8" name="Picture 7" descr="Photo of a bottle of milk labeled &quot;Liam King&quot; and the date.">
            <a:extLst>
              <a:ext uri="{FF2B5EF4-FFF2-40B4-BE49-F238E27FC236}">
                <a16:creationId xmlns:a16="http://schemas.microsoft.com/office/drawing/2014/main" id="{C2F26CE1-DD13-4412-8A03-C32F611ABF63}"/>
              </a:ext>
            </a:extLst>
          </p:cNvPr>
          <p:cNvPicPr>
            <a:picLocks noChangeAspect="1"/>
          </p:cNvPicPr>
          <p:nvPr/>
        </p:nvPicPr>
        <p:blipFill>
          <a:blip r:embed="rId4"/>
          <a:stretch>
            <a:fillRect/>
          </a:stretch>
        </p:blipFill>
        <p:spPr>
          <a:xfrm>
            <a:off x="6964877" y="1922450"/>
            <a:ext cx="1724536" cy="2569934"/>
          </a:xfrm>
          <a:prstGeom prst="rect">
            <a:avLst/>
          </a:prstGeom>
        </p:spPr>
      </p:pic>
      <p:sp>
        <p:nvSpPr>
          <p:cNvPr id="10" name="TextBox 9"/>
          <p:cNvSpPr txBox="1"/>
          <p:nvPr/>
        </p:nvSpPr>
        <p:spPr>
          <a:xfrm>
            <a:off x="1354281" y="5702903"/>
            <a:ext cx="6837144" cy="830997"/>
          </a:xfrm>
          <a:prstGeom prst="rect">
            <a:avLst/>
          </a:prstGeom>
          <a:noFill/>
          <a:ln>
            <a:noFill/>
          </a:ln>
        </p:spPr>
        <p:txBody>
          <a:bodyPr wrap="square" rtlCol="0">
            <a:spAutoFit/>
          </a:bodyPr>
          <a:lstStyle/>
          <a:p>
            <a:r>
              <a:rPr lang="en-US" sz="1600" dirty="0">
                <a:solidFill>
                  <a:schemeClr val="tx1">
                    <a:lumMod val="50000"/>
                    <a:lumOff val="50000"/>
                  </a:schemeClr>
                </a:solidFill>
                <a:cs typeface="Arial" panose="020B0604020202020204" pitchFamily="34" charset="0"/>
              </a:rPr>
              <a:t>If State or local authorities, including </a:t>
            </a:r>
            <a:r>
              <a:rPr lang="en-US" sz="1600" dirty="0">
                <a:solidFill>
                  <a:schemeClr val="tx1">
                    <a:lumMod val="50000"/>
                    <a:lumOff val="50000"/>
                  </a:schemeClr>
                </a:solidFill>
              </a:rPr>
              <a:t>child care licensing, have stricter health and safety regulations for handling and storing breastmilk, then follow those regulations.</a:t>
            </a:r>
            <a:endParaRPr lang="en-US" sz="1600" dirty="0">
              <a:solidFill>
                <a:schemeClr val="tx1">
                  <a:lumMod val="50000"/>
                  <a:lumOff val="50000"/>
                </a:schemeClr>
              </a:solidFill>
              <a:cs typeface="Arial" panose="020B0604020202020204" pitchFamily="34" charset="0"/>
            </a:endParaRPr>
          </a:p>
        </p:txBody>
      </p:sp>
      <p:sp>
        <p:nvSpPr>
          <p:cNvPr id="11" name="Rectangle 10" descr="&quot; &quot;"/>
          <p:cNvSpPr/>
          <p:nvPr/>
        </p:nvSpPr>
        <p:spPr>
          <a:xfrm>
            <a:off x="1246629" y="5629610"/>
            <a:ext cx="6669968" cy="986057"/>
          </a:xfrm>
          <a:prstGeom prst="rect">
            <a:avLst/>
          </a:prstGeom>
          <a:noFill/>
          <a:ln w="34925">
            <a:solidFill>
              <a:srgbClr val="F4A81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8</a:t>
            </a:fld>
            <a:endParaRPr lang="en-US" dirty="0"/>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1962716" y="901700"/>
            <a:ext cx="7158423" cy="1140039"/>
          </a:xfrm>
        </p:spPr>
        <p:txBody>
          <a:bodyPr>
            <a:normAutofit/>
          </a:bodyPr>
          <a:lstStyle/>
          <a:p>
            <a:r>
              <a:rPr lang="en-US" dirty="0"/>
              <a:t>Maximum Storage time and Temperature for Breastmilk at a Child Care Site</a:t>
            </a:r>
          </a:p>
        </p:txBody>
      </p:sp>
      <p:sp>
        <p:nvSpPr>
          <p:cNvPr id="3" name="TextBox 2"/>
          <p:cNvSpPr txBox="1"/>
          <p:nvPr/>
        </p:nvSpPr>
        <p:spPr>
          <a:xfrm>
            <a:off x="495300" y="1171575"/>
            <a:ext cx="1345497" cy="523220"/>
          </a:xfrm>
          <a:prstGeom prst="rect">
            <a:avLst/>
          </a:prstGeom>
          <a:noFill/>
          <a:ln w="25400">
            <a:solidFill>
              <a:srgbClr val="CB4A5E"/>
            </a:solidFill>
          </a:ln>
        </p:spPr>
        <p:txBody>
          <a:bodyPr wrap="none" rtlCol="0">
            <a:spAutoFit/>
          </a:bodyPr>
          <a:lstStyle/>
          <a:p>
            <a:r>
              <a:rPr lang="en-US" sz="2800" dirty="0">
                <a:solidFill>
                  <a:srgbClr val="CB4A5E"/>
                </a:solidFill>
              </a:rPr>
              <a:t>Table 5</a:t>
            </a:r>
          </a:p>
        </p:txBody>
      </p:sp>
      <p:sp>
        <p:nvSpPr>
          <p:cNvPr id="12" name="Rectangle 11" descr="&quot; &quot;"/>
          <p:cNvSpPr/>
          <p:nvPr/>
        </p:nvSpPr>
        <p:spPr>
          <a:xfrm>
            <a:off x="598999" y="2063757"/>
            <a:ext cx="7927781" cy="3026403"/>
          </a:xfrm>
          <a:prstGeom prst="rect">
            <a:avLst/>
          </a:prstGeom>
          <a:no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rgbClr val="7F7F7F"/>
              </a:solidFill>
            </a:endParaRPr>
          </a:p>
          <a:p>
            <a:pPr algn="ctr"/>
            <a:endParaRPr lang="en-US" dirty="0"/>
          </a:p>
        </p:txBody>
      </p:sp>
      <p:graphicFrame>
        <p:nvGraphicFramePr>
          <p:cNvPr id="13" name="Table 12" title="Maximum Storage Time and Temperature for Breastmilk at a Child Care Site Table"/>
          <p:cNvGraphicFramePr>
            <a:graphicFrameLocks noGrp="1"/>
          </p:cNvGraphicFramePr>
          <p:nvPr>
            <p:extLst>
              <p:ext uri="{D42A27DB-BD31-4B8C-83A1-F6EECF244321}">
                <p14:modId xmlns:p14="http://schemas.microsoft.com/office/powerpoint/2010/main" val="1139664345"/>
              </p:ext>
            </p:extLst>
          </p:nvPr>
        </p:nvGraphicFramePr>
        <p:xfrm>
          <a:off x="598999" y="2072640"/>
          <a:ext cx="7927781" cy="3017520"/>
        </p:xfrm>
        <a:graphic>
          <a:graphicData uri="http://schemas.openxmlformats.org/drawingml/2006/table">
            <a:tbl>
              <a:tblPr firstRow="1" bandRow="1">
                <a:tableStyleId>{5C22544A-7EE6-4342-B048-85BDC9FD1C3A}</a:tableStyleId>
              </a:tblPr>
              <a:tblGrid>
                <a:gridCol w="1530926">
                  <a:extLst>
                    <a:ext uri="{9D8B030D-6E8A-4147-A177-3AD203B41FA5}">
                      <a16:colId xmlns:a16="http://schemas.microsoft.com/office/drawing/2014/main" val="20000"/>
                    </a:ext>
                  </a:extLst>
                </a:gridCol>
                <a:gridCol w="1764649">
                  <a:extLst>
                    <a:ext uri="{9D8B030D-6E8A-4147-A177-3AD203B41FA5}">
                      <a16:colId xmlns:a16="http://schemas.microsoft.com/office/drawing/2014/main" val="20001"/>
                    </a:ext>
                  </a:extLst>
                </a:gridCol>
                <a:gridCol w="1698643">
                  <a:extLst>
                    <a:ext uri="{9D8B030D-6E8A-4147-A177-3AD203B41FA5}">
                      <a16:colId xmlns:a16="http://schemas.microsoft.com/office/drawing/2014/main" val="20002"/>
                    </a:ext>
                  </a:extLst>
                </a:gridCol>
                <a:gridCol w="2933563">
                  <a:extLst>
                    <a:ext uri="{9D8B030D-6E8A-4147-A177-3AD203B41FA5}">
                      <a16:colId xmlns:a16="http://schemas.microsoft.com/office/drawing/2014/main" val="20003"/>
                    </a:ext>
                  </a:extLst>
                </a:gridCol>
              </a:tblGrid>
              <a:tr h="493915">
                <a:tc>
                  <a:txBody>
                    <a:bodyPr/>
                    <a:lstStyle/>
                    <a:p>
                      <a:pPr algn="ctr"/>
                      <a:r>
                        <a:rPr lang="en-US" sz="1600" dirty="0">
                          <a:latin typeface="+mn-lt"/>
                          <a:cs typeface="Arial" panose="020B0604020202020204" pitchFamily="34" charset="0"/>
                        </a:rPr>
                        <a:t>       </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tc>
                  <a:txBody>
                    <a:bodyPr/>
                    <a:lstStyle/>
                    <a:p>
                      <a:pPr algn="ctr"/>
                      <a:r>
                        <a:rPr lang="en-US" sz="1600" baseline="0" dirty="0">
                          <a:latin typeface="+mn-lt"/>
                          <a:cs typeface="Arial" panose="020B0604020202020204" pitchFamily="34" charset="0"/>
                        </a:rPr>
                        <a:t>Countertop</a:t>
                      </a:r>
                    </a:p>
                    <a:p>
                      <a:pPr algn="ctr"/>
                      <a:r>
                        <a:rPr lang="en-US" sz="1600" baseline="0" dirty="0">
                          <a:latin typeface="+mn-lt"/>
                          <a:cs typeface="Arial" panose="020B0604020202020204" pitchFamily="34" charset="0"/>
                        </a:rPr>
                        <a:t>77 </a:t>
                      </a:r>
                      <a:r>
                        <a:rPr lang="en-US" sz="1600" baseline="0" dirty="0">
                          <a:latin typeface="+mn-lt"/>
                          <a:cs typeface="Arial"/>
                        </a:rPr>
                        <a:t>°</a:t>
                      </a:r>
                      <a:r>
                        <a:rPr lang="en-US" sz="1600" baseline="0" dirty="0">
                          <a:latin typeface="+mn-lt"/>
                          <a:cs typeface="Arial" panose="020B0604020202020204" pitchFamily="34" charset="0"/>
                        </a:rPr>
                        <a:t>F or Colder       (25 </a:t>
                      </a:r>
                      <a:r>
                        <a:rPr lang="en-US" sz="1600" baseline="0" dirty="0">
                          <a:latin typeface="+mn-lt"/>
                          <a:cs typeface="Arial"/>
                        </a:rPr>
                        <a:t>°</a:t>
                      </a:r>
                      <a:r>
                        <a:rPr lang="en-US" sz="1600" baseline="0" dirty="0">
                          <a:latin typeface="+mn-lt"/>
                          <a:cs typeface="Arial" panose="020B0604020202020204" pitchFamily="34" charset="0"/>
                        </a:rPr>
                        <a: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tc>
                  <a:txBody>
                    <a:bodyPr/>
                    <a:lstStyle/>
                    <a:p>
                      <a:pPr algn="ctr"/>
                      <a:r>
                        <a:rPr lang="en-US" sz="1600" dirty="0">
                          <a:latin typeface="+mn-lt"/>
                          <a:cs typeface="Arial" panose="020B0604020202020204" pitchFamily="34" charset="0"/>
                        </a:rPr>
                        <a:t>Refrigerator</a:t>
                      </a:r>
                    </a:p>
                    <a:p>
                      <a:pPr algn="ctr"/>
                      <a:r>
                        <a:rPr lang="en-US" sz="1600" dirty="0">
                          <a:latin typeface="+mn-lt"/>
                          <a:cs typeface="Arial" panose="020B0604020202020204" pitchFamily="34" charset="0"/>
                        </a:rPr>
                        <a:t>40 </a:t>
                      </a:r>
                      <a:r>
                        <a:rPr lang="en-US" sz="1600" baseline="0" dirty="0">
                          <a:latin typeface="+mn-lt"/>
                          <a:cs typeface="Arial"/>
                        </a:rPr>
                        <a:t>°F (4 °C)</a:t>
                      </a:r>
                      <a:endParaRPr lang="en-US" sz="1600" dirty="0">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tc>
                  <a:txBody>
                    <a:bodyPr/>
                    <a:lstStyle/>
                    <a:p>
                      <a:pPr algn="ctr"/>
                      <a:r>
                        <a:rPr lang="en-US" sz="1600" dirty="0"/>
                        <a:t>Freezer</a:t>
                      </a:r>
                    </a:p>
                    <a:p>
                      <a:pPr algn="ctr"/>
                      <a:r>
                        <a:rPr lang="en-US" sz="1600" dirty="0"/>
                        <a:t>0 </a:t>
                      </a:r>
                      <a:r>
                        <a:rPr lang="en-US" sz="1600" baseline="0" dirty="0">
                          <a:latin typeface="+mn-lt"/>
                          <a:cs typeface="Arial"/>
                        </a:rPr>
                        <a:t>°</a:t>
                      </a:r>
                      <a:r>
                        <a:rPr lang="en-US" sz="1600" dirty="0"/>
                        <a:t>F or colder (-18 </a:t>
                      </a:r>
                      <a:r>
                        <a:rPr lang="en-US" sz="1600" baseline="0" dirty="0">
                          <a:latin typeface="+mn-lt"/>
                          <a:cs typeface="Arial"/>
                        </a:rPr>
                        <a:t>°</a:t>
                      </a:r>
                      <a:r>
                        <a:rPr lang="en-US" sz="1600" dirty="0"/>
                        <a:t>C)</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extLst>
                  <a:ext uri="{0D108BD9-81ED-4DB2-BD59-A6C34878D82A}">
                    <a16:rowId xmlns:a16="http://schemas.microsoft.com/office/drawing/2014/main" val="10000"/>
                  </a:ext>
                </a:extLst>
              </a:tr>
              <a:tr h="496685">
                <a:tc>
                  <a:txBody>
                    <a:bodyPr/>
                    <a:lstStyle/>
                    <a:p>
                      <a:pPr algn="l">
                        <a:spcBef>
                          <a:spcPts val="600"/>
                        </a:spcBef>
                        <a:spcAft>
                          <a:spcPts val="600"/>
                        </a:spcAft>
                      </a:pPr>
                      <a:r>
                        <a:rPr lang="en-US" sz="1400" dirty="0">
                          <a:solidFill>
                            <a:srgbClr val="273A80"/>
                          </a:solidFill>
                          <a:latin typeface="+mn-lt"/>
                          <a:cs typeface="Arial" panose="020B0604020202020204" pitchFamily="34" charset="0"/>
                        </a:rPr>
                        <a:t>Freshly Pumped Breastmilk</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0"/>
                        </a:spcBef>
                        <a:spcAft>
                          <a:spcPts val="0"/>
                        </a:spcAft>
                      </a:pPr>
                      <a:r>
                        <a:rPr lang="en-US" sz="1400" dirty="0">
                          <a:solidFill>
                            <a:srgbClr val="273A80"/>
                          </a:solidFill>
                          <a:latin typeface="+mn-lt"/>
                          <a:cs typeface="Arial" panose="020B0604020202020204" pitchFamily="34" charset="0"/>
                        </a:rPr>
                        <a:t>Do</a:t>
                      </a:r>
                      <a:r>
                        <a:rPr lang="en-US" sz="1400" baseline="0" dirty="0">
                          <a:solidFill>
                            <a:srgbClr val="273A80"/>
                          </a:solidFill>
                          <a:latin typeface="+mn-lt"/>
                          <a:cs typeface="Arial" panose="020B0604020202020204" pitchFamily="34" charset="0"/>
                        </a:rPr>
                        <a:t> not use</a:t>
                      </a:r>
                    </a:p>
                    <a:p>
                      <a:pPr algn="ctr">
                        <a:spcBef>
                          <a:spcPts val="0"/>
                        </a:spcBef>
                        <a:spcAft>
                          <a:spcPts val="0"/>
                        </a:spcAft>
                      </a:pPr>
                      <a:r>
                        <a:rPr lang="en-US" sz="1400" baseline="0" dirty="0">
                          <a:solidFill>
                            <a:srgbClr val="273A80"/>
                          </a:solidFill>
                          <a:latin typeface="+mn-lt"/>
                          <a:cs typeface="Arial" panose="020B0604020202020204" pitchFamily="34" charset="0"/>
                        </a:rPr>
                        <a:t>after 4 hours</a:t>
                      </a:r>
                      <a:endParaRPr lang="en-US" sz="1400" dirty="0">
                        <a:solidFill>
                          <a:srgbClr val="273A80"/>
                        </a:solidFill>
                        <a:latin typeface="+mn-lt"/>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0"/>
                        </a:spcBef>
                        <a:spcAft>
                          <a:spcPts val="0"/>
                        </a:spcAft>
                      </a:pPr>
                      <a:r>
                        <a:rPr lang="en-US" sz="1400" dirty="0">
                          <a:solidFill>
                            <a:srgbClr val="273A80"/>
                          </a:solidFill>
                          <a:latin typeface="+mn-lt"/>
                          <a:cs typeface="Arial" panose="020B0604020202020204" pitchFamily="34" charset="0"/>
                        </a:rPr>
                        <a:t>Do</a:t>
                      </a:r>
                      <a:r>
                        <a:rPr lang="en-US" sz="1400" baseline="0" dirty="0">
                          <a:solidFill>
                            <a:srgbClr val="273A80"/>
                          </a:solidFill>
                          <a:latin typeface="+mn-lt"/>
                          <a:cs typeface="Arial" panose="020B0604020202020204" pitchFamily="34" charset="0"/>
                        </a:rPr>
                        <a:t> not use</a:t>
                      </a:r>
                    </a:p>
                    <a:p>
                      <a:pPr algn="ctr">
                        <a:spcBef>
                          <a:spcPts val="0"/>
                        </a:spcBef>
                        <a:spcAft>
                          <a:spcPts val="0"/>
                        </a:spcAft>
                      </a:pPr>
                      <a:r>
                        <a:rPr lang="en-US" sz="1400" baseline="0" dirty="0">
                          <a:solidFill>
                            <a:srgbClr val="273A80"/>
                          </a:solidFill>
                          <a:latin typeface="+mn-lt"/>
                          <a:cs typeface="Arial" panose="020B0604020202020204" pitchFamily="34" charset="0"/>
                        </a:rPr>
                        <a:t>after 3 days</a:t>
                      </a:r>
                    </a:p>
                    <a:p>
                      <a:pPr algn="ctr">
                        <a:spcBef>
                          <a:spcPts val="0"/>
                        </a:spcBef>
                        <a:spcAft>
                          <a:spcPts val="0"/>
                        </a:spcAft>
                      </a:pPr>
                      <a:r>
                        <a:rPr lang="en-US" sz="1400" baseline="0" dirty="0">
                          <a:solidFill>
                            <a:srgbClr val="273A80"/>
                          </a:solidFill>
                          <a:latin typeface="+mn-lt"/>
                          <a:cs typeface="Arial" panose="020B0604020202020204" pitchFamily="34" charset="0"/>
                        </a:rPr>
                        <a:t>(72 hours)</a:t>
                      </a:r>
                      <a:endParaRPr lang="en-US" sz="1400" dirty="0">
                        <a:solidFill>
                          <a:srgbClr val="273A80"/>
                        </a:solidFill>
                        <a:latin typeface="+mn-lt"/>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rgbClr val="273A80"/>
                          </a:solidFill>
                          <a:latin typeface="+mn-lt"/>
                        </a:rPr>
                        <a:t>Within 6 months is best.</a:t>
                      </a:r>
                    </a:p>
                    <a:p>
                      <a:pPr algn="ctr"/>
                      <a:r>
                        <a:rPr lang="en-US" sz="1400" dirty="0">
                          <a:solidFill>
                            <a:srgbClr val="273A80"/>
                          </a:solidFill>
                          <a:latin typeface="+mn-lt"/>
                        </a:rPr>
                        <a:t>Do not use after 12 months.</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0939">
                <a:tc>
                  <a:txBody>
                    <a:bodyPr/>
                    <a:lstStyle/>
                    <a:p>
                      <a:pPr algn="l">
                        <a:spcBef>
                          <a:spcPts val="600"/>
                        </a:spcBef>
                        <a:spcAft>
                          <a:spcPts val="600"/>
                        </a:spcAft>
                      </a:pPr>
                      <a:r>
                        <a:rPr lang="en-US" sz="1400" dirty="0">
                          <a:solidFill>
                            <a:srgbClr val="273A80"/>
                          </a:solidFill>
                          <a:latin typeface="+mn-lt"/>
                          <a:cs typeface="Arial" panose="020B0604020202020204" pitchFamily="34" charset="0"/>
                        </a:rPr>
                        <a:t>Thawed</a:t>
                      </a:r>
                      <a:r>
                        <a:rPr lang="en-US" sz="1400" baseline="0" dirty="0">
                          <a:solidFill>
                            <a:srgbClr val="273A80"/>
                          </a:solidFill>
                          <a:latin typeface="+mn-lt"/>
                          <a:cs typeface="Arial" panose="020B0604020202020204" pitchFamily="34" charset="0"/>
                        </a:rPr>
                        <a:t> Breastmilk</a:t>
                      </a:r>
                      <a:endParaRPr lang="en-US" sz="1400" dirty="0">
                        <a:solidFill>
                          <a:srgbClr val="273A80"/>
                        </a:solidFill>
                        <a:latin typeface="+mn-lt"/>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solidFill>
                            <a:srgbClr val="273A80"/>
                          </a:solidFill>
                          <a:latin typeface="+mn-lt"/>
                          <a:cs typeface="Arial" panose="020B0604020202020204" pitchFamily="34" charset="0"/>
                        </a:rPr>
                        <a:t>Do not use after</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solidFill>
                            <a:srgbClr val="273A80"/>
                          </a:solidFill>
                          <a:latin typeface="+mn-lt"/>
                          <a:cs typeface="Arial" panose="020B0604020202020204" pitchFamily="34" charset="0"/>
                        </a:rPr>
                        <a:t>1–2 hours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0"/>
                        </a:spcBef>
                        <a:spcAft>
                          <a:spcPts val="0"/>
                        </a:spcAft>
                      </a:pPr>
                      <a:r>
                        <a:rPr lang="en-US" sz="1400" dirty="0">
                          <a:solidFill>
                            <a:srgbClr val="273A80"/>
                          </a:solidFill>
                          <a:latin typeface="+mn-lt"/>
                          <a:cs typeface="Arial" panose="020B0604020202020204" pitchFamily="34" charset="0"/>
                        </a:rPr>
                        <a:t>Do</a:t>
                      </a:r>
                      <a:r>
                        <a:rPr lang="en-US" sz="1400" baseline="0" dirty="0">
                          <a:solidFill>
                            <a:srgbClr val="273A80"/>
                          </a:solidFill>
                          <a:latin typeface="+mn-lt"/>
                          <a:cs typeface="Arial" panose="020B0604020202020204" pitchFamily="34" charset="0"/>
                        </a:rPr>
                        <a:t> not use after</a:t>
                      </a:r>
                    </a:p>
                    <a:p>
                      <a:pPr algn="ctr">
                        <a:spcBef>
                          <a:spcPts val="0"/>
                        </a:spcBef>
                        <a:spcAft>
                          <a:spcPts val="0"/>
                        </a:spcAft>
                      </a:pPr>
                      <a:r>
                        <a:rPr lang="en-US" sz="1400" baseline="0" dirty="0">
                          <a:solidFill>
                            <a:srgbClr val="273A80"/>
                          </a:solidFill>
                          <a:latin typeface="+mn-lt"/>
                          <a:cs typeface="Arial" panose="020B0604020202020204" pitchFamily="34" charset="0"/>
                        </a:rPr>
                        <a:t>1 day (24 hours)</a:t>
                      </a:r>
                      <a:endParaRPr lang="en-US" sz="1400" dirty="0">
                        <a:solidFill>
                          <a:srgbClr val="273A80"/>
                        </a:solidFill>
                        <a:latin typeface="+mn-lt"/>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400" dirty="0">
                          <a:solidFill>
                            <a:srgbClr val="273A80"/>
                          </a:solidFill>
                          <a:latin typeface="+mn-lt"/>
                        </a:rPr>
                        <a:t>Never refreeze thawed breastmilk.</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33400">
                <a:tc>
                  <a:txBody>
                    <a:bodyPr/>
                    <a:lstStyle/>
                    <a:p>
                      <a:pPr algn="l">
                        <a:spcBef>
                          <a:spcPts val="0"/>
                        </a:spcBef>
                        <a:spcAft>
                          <a:spcPts val="0"/>
                        </a:spcAft>
                      </a:pPr>
                      <a:r>
                        <a:rPr lang="en-US" sz="1400" dirty="0">
                          <a:solidFill>
                            <a:srgbClr val="273A80"/>
                          </a:solidFill>
                          <a:latin typeface="+mn-lt"/>
                          <a:cs typeface="Arial" panose="020B0604020202020204" pitchFamily="34" charset="0"/>
                        </a:rPr>
                        <a:t>Leftover</a:t>
                      </a:r>
                      <a:r>
                        <a:rPr lang="en-US" sz="1400" baseline="0" dirty="0">
                          <a:solidFill>
                            <a:srgbClr val="273A80"/>
                          </a:solidFill>
                          <a:latin typeface="+mn-lt"/>
                          <a:cs typeface="Arial" panose="020B0604020202020204" pitchFamily="34" charset="0"/>
                        </a:rPr>
                        <a:t> from a feeding (baby did not finish</a:t>
                      </a:r>
                    </a:p>
                    <a:p>
                      <a:pPr algn="l">
                        <a:spcBef>
                          <a:spcPts val="0"/>
                        </a:spcBef>
                        <a:spcAft>
                          <a:spcPts val="0"/>
                        </a:spcAft>
                      </a:pPr>
                      <a:r>
                        <a:rPr lang="en-US" sz="1400" baseline="0" dirty="0">
                          <a:solidFill>
                            <a:srgbClr val="273A80"/>
                          </a:solidFill>
                          <a:latin typeface="+mn-lt"/>
                          <a:cs typeface="Arial" panose="020B0604020202020204" pitchFamily="34" charset="0"/>
                        </a:rPr>
                        <a:t>the bottle)</a:t>
                      </a:r>
                      <a:endParaRPr lang="en-US" sz="1400" dirty="0">
                        <a:solidFill>
                          <a:srgbClr val="273A80"/>
                        </a:solidFill>
                        <a:latin typeface="+mn-lt"/>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a:spcBef>
                          <a:spcPts val="0"/>
                        </a:spcBef>
                        <a:spcAft>
                          <a:spcPts val="0"/>
                        </a:spcAft>
                      </a:pPr>
                      <a:r>
                        <a:rPr lang="en-US" sz="1400" dirty="0">
                          <a:solidFill>
                            <a:srgbClr val="273A80"/>
                          </a:solidFill>
                          <a:latin typeface="+mn-lt"/>
                          <a:cs typeface="Arial" panose="020B0604020202020204" pitchFamily="34" charset="0"/>
                        </a:rPr>
                        <a:t>Do not use after 2 hours after the baby is finished feeding.</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US" sz="1600" dirty="0">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40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 name="TextBox 1">
            <a:extLst>
              <a:ext uri="{FF2B5EF4-FFF2-40B4-BE49-F238E27FC236}">
                <a16:creationId xmlns:a16="http://schemas.microsoft.com/office/drawing/2014/main" id="{673C9923-7FEC-468E-8FB4-B4AD098A398B}"/>
              </a:ext>
            </a:extLst>
          </p:cNvPr>
          <p:cNvSpPr txBox="1"/>
          <p:nvPr/>
        </p:nvSpPr>
        <p:spPr>
          <a:xfrm>
            <a:off x="520701" y="5135398"/>
            <a:ext cx="8331200" cy="646331"/>
          </a:xfrm>
          <a:prstGeom prst="rect">
            <a:avLst/>
          </a:prstGeom>
          <a:noFill/>
        </p:spPr>
        <p:txBody>
          <a:bodyPr wrap="square" rtlCol="0">
            <a:spAutoFit/>
          </a:bodyPr>
          <a:lstStyle/>
          <a:p>
            <a:r>
              <a:rPr lang="en-US" sz="1200" dirty="0"/>
              <a:t>*In the CACFP, you may only store breastmilk in the refrigerator at a child care site for no longer than 3 days (72 hours). This is stricter than home storage.</a:t>
            </a:r>
          </a:p>
          <a:p>
            <a:endParaRPr lang="en-US" sz="1200" dirty="0"/>
          </a:p>
        </p:txBody>
      </p:sp>
      <p:sp>
        <p:nvSpPr>
          <p:cNvPr id="14" name="TextBox 13">
            <a:extLst>
              <a:ext uri="{FF2B5EF4-FFF2-40B4-BE49-F238E27FC236}">
                <a16:creationId xmlns:a16="http://schemas.microsoft.com/office/drawing/2014/main" id="{52D4F1A1-3AE6-4272-A61A-486D6E9B718C}"/>
              </a:ext>
            </a:extLst>
          </p:cNvPr>
          <p:cNvSpPr txBox="1"/>
          <p:nvPr/>
        </p:nvSpPr>
        <p:spPr>
          <a:xfrm>
            <a:off x="1358359" y="5695504"/>
            <a:ext cx="6842026" cy="830997"/>
          </a:xfrm>
          <a:prstGeom prst="rect">
            <a:avLst/>
          </a:prstGeom>
          <a:noFill/>
          <a:ln>
            <a:noFill/>
          </a:ln>
        </p:spPr>
        <p:txBody>
          <a:bodyPr wrap="square" rtlCol="0">
            <a:spAutoFit/>
          </a:bodyPr>
          <a:lstStyle/>
          <a:p>
            <a:r>
              <a:rPr lang="en-US" sz="1600" dirty="0">
                <a:solidFill>
                  <a:schemeClr val="tx1">
                    <a:lumMod val="50000"/>
                    <a:lumOff val="50000"/>
                  </a:schemeClr>
                </a:solidFill>
                <a:cs typeface="Arial" panose="020B0604020202020204" pitchFamily="34" charset="0"/>
              </a:rPr>
              <a:t>If State or local authorities, including </a:t>
            </a:r>
            <a:r>
              <a:rPr lang="en-US" sz="1600" dirty="0">
                <a:solidFill>
                  <a:schemeClr val="tx1">
                    <a:lumMod val="50000"/>
                    <a:lumOff val="50000"/>
                  </a:schemeClr>
                </a:solidFill>
              </a:rPr>
              <a:t>child care licensing, have stricter health and safety regulations for handling and storing breastmilk, then follow those regulations.</a:t>
            </a:r>
            <a:endParaRPr lang="en-US" sz="1600" dirty="0">
              <a:solidFill>
                <a:schemeClr val="tx1">
                  <a:lumMod val="50000"/>
                  <a:lumOff val="50000"/>
                </a:schemeClr>
              </a:solidFill>
              <a:cs typeface="Arial" panose="020B0604020202020204" pitchFamily="34" charset="0"/>
            </a:endParaRPr>
          </a:p>
        </p:txBody>
      </p:sp>
      <p:sp>
        <p:nvSpPr>
          <p:cNvPr id="15" name="Rectangle 14" descr="&quot; &quot;">
            <a:extLst>
              <a:ext uri="{FF2B5EF4-FFF2-40B4-BE49-F238E27FC236}">
                <a16:creationId xmlns:a16="http://schemas.microsoft.com/office/drawing/2014/main" id="{DFD4CD25-021E-460C-A842-B7D5CF5012B3}"/>
              </a:ext>
            </a:extLst>
          </p:cNvPr>
          <p:cNvSpPr/>
          <p:nvPr/>
        </p:nvSpPr>
        <p:spPr>
          <a:xfrm>
            <a:off x="1246629" y="5632150"/>
            <a:ext cx="6669968" cy="986057"/>
          </a:xfrm>
          <a:prstGeom prst="rect">
            <a:avLst/>
          </a:prstGeom>
          <a:noFill/>
          <a:ln w="34925">
            <a:solidFill>
              <a:srgbClr val="F4A81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9</a:t>
            </a:fld>
            <a:endParaRPr lang="en-US" dirty="0"/>
          </a:p>
        </p:txBody>
      </p:sp>
    </p:spTree>
    <p:extLst>
      <p:ext uri="{BB962C8B-B14F-4D97-AF65-F5344CB8AC3E}">
        <p14:creationId xmlns:p14="http://schemas.microsoft.com/office/powerpoint/2010/main" val="9246287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4058</Words>
  <Application>Microsoft Office PowerPoint</Application>
  <PresentationFormat>On-screen Show (4:3)</PresentationFormat>
  <Paragraphs>395</Paragraphs>
  <Slides>20</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American Typewriter</vt:lpstr>
      <vt:lpstr>Arial</vt:lpstr>
      <vt:lpstr>Calibri</vt:lpstr>
      <vt:lpstr>Courier New</vt:lpstr>
      <vt:lpstr>Times New Roman</vt:lpstr>
      <vt:lpstr>Wingdings</vt:lpstr>
      <vt:lpstr>Office Theme</vt:lpstr>
      <vt:lpstr>Feeding Infants in the CACFP</vt:lpstr>
      <vt:lpstr>Agenda</vt:lpstr>
      <vt:lpstr>Pre-Test</vt:lpstr>
      <vt:lpstr>Pre-Test</vt:lpstr>
      <vt:lpstr>Pre-Test</vt:lpstr>
      <vt:lpstr>Breastmilk—Look and Smell</vt:lpstr>
      <vt:lpstr>Video: Handling and Storing Breastmilk and Infant Formula in a Child Care Site</vt:lpstr>
      <vt:lpstr>Best Practices for Handling Fresh Breastmilk</vt:lpstr>
      <vt:lpstr>Maximum Storage time and Temperature for Breastmilk at a Child Care Site</vt:lpstr>
      <vt:lpstr>Best Practices for Storing Fresh Breastmilk</vt:lpstr>
      <vt:lpstr>Best Practices for Storing Fresh Breastmilk Let’s Practice!</vt:lpstr>
      <vt:lpstr>Preparing Breastmilk for Feeding </vt:lpstr>
      <vt:lpstr>Communicating With Parents</vt:lpstr>
      <vt:lpstr>Minimum Serving Size of Breastmilk</vt:lpstr>
      <vt:lpstr>Communicating With Parents</vt:lpstr>
      <vt:lpstr>Summary</vt:lpstr>
      <vt:lpstr>Post-Test</vt:lpstr>
      <vt:lpstr>Post-Test</vt:lpstr>
      <vt:lpstr>Post-Test</vt:lpstr>
      <vt:lpstr>Presentation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2019-11-07T18:45:15Z</dcterms:created>
  <dcterms:modified xsi:type="dcterms:W3CDTF">2020-01-10T14:38:21Z</dcterms:modified>
</cp:coreProperties>
</file>