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1"/>
  </p:sldMasterIdLst>
  <p:notesMasterIdLst>
    <p:notesMasterId r:id="rId19"/>
  </p:notesMasterIdLst>
  <p:sldIdLst>
    <p:sldId id="256" r:id="rId2"/>
    <p:sldId id="268" r:id="rId3"/>
    <p:sldId id="284" r:id="rId4"/>
    <p:sldId id="291" r:id="rId5"/>
    <p:sldId id="275" r:id="rId6"/>
    <p:sldId id="290" r:id="rId7"/>
    <p:sldId id="276" r:id="rId8"/>
    <p:sldId id="294" r:id="rId9"/>
    <p:sldId id="277" r:id="rId10"/>
    <p:sldId id="295" r:id="rId11"/>
    <p:sldId id="278" r:id="rId12"/>
    <p:sldId id="289" r:id="rId13"/>
    <p:sldId id="280" r:id="rId14"/>
    <p:sldId id="267" r:id="rId15"/>
    <p:sldId id="292" r:id="rId16"/>
    <p:sldId id="296" r:id="rId17"/>
    <p:sldId id="260" r:id="rId18"/>
  </p:sldIdLst>
  <p:sldSz cx="9144000" cy="6858000" type="screen4x3"/>
  <p:notesSz cx="6858000" cy="91440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3A80"/>
    <a:srgbClr val="6CA352"/>
    <a:srgbClr val="7F7F7F"/>
    <a:srgbClr val="D4ECE3"/>
    <a:srgbClr val="FDE3D8"/>
    <a:srgbClr val="488A56"/>
    <a:srgbClr val="7F9DBB"/>
    <a:srgbClr val="C8C7C7"/>
    <a:srgbClr val="5270B6"/>
    <a:srgbClr val="F4A8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56757" autoAdjust="0"/>
  </p:normalViewPr>
  <p:slideViewPr>
    <p:cSldViewPr snapToGrid="0" snapToObjects="1">
      <p:cViewPr varScale="1">
        <p:scale>
          <a:sx n="71" d="100"/>
          <a:sy n="71" d="100"/>
        </p:scale>
        <p:origin x="2652"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11/15/2019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in this lesson comes from Chapter 5: </a:t>
            </a:r>
            <a:r>
              <a:rPr lang="en-US" sz="1200" i="1" kern="1200" dirty="0">
                <a:solidFill>
                  <a:schemeClr val="tx1"/>
                </a:solidFill>
                <a:effectLst/>
                <a:latin typeface="+mn-lt"/>
                <a:ea typeface="+mn-ea"/>
                <a:cs typeface="+mn-cs"/>
              </a:rPr>
              <a:t>Feeding a Baby Using a Bottle and Cup</a:t>
            </a:r>
            <a:r>
              <a:rPr lang="en-US" sz="1200" kern="1200" dirty="0">
                <a:solidFill>
                  <a:schemeClr val="tx1"/>
                </a:solidFill>
                <a:effectLst/>
                <a:latin typeface="+mn-lt"/>
                <a:ea typeface="+mn-ea"/>
                <a:cs typeface="+mn-cs"/>
              </a:rPr>
              <a:t>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This lesson describes best practices for bottle feeding and introducing a cup.</a:t>
            </a:r>
          </a:p>
          <a:p>
            <a:endParaRPr lang="en-US" dirty="0"/>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the proper way to bottle feed.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State when a child should switch from a bottle to a cup.</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List beverages that are appropriate to serve babies in a bottle or cup.</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Bottle Feeding and Introducing a Cup</a:t>
            </a:r>
            <a:r>
              <a:rPr lang="en-US" sz="1200" kern="1200" dirty="0">
                <a:solidFill>
                  <a:schemeClr val="tx1"/>
                </a:solidFill>
                <a:effectLst/>
                <a:latin typeface="+mn-lt"/>
                <a:ea typeface="+mn-ea"/>
                <a:cs typeface="+mn-cs"/>
              </a:rPr>
              <a:t> lesson takes approximately 20 minutes to deliver. If the pre-test and post-test are administered, total session time will be approximately 25 minutes.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 and/or</a:t>
            </a:r>
            <a:r>
              <a:rPr lang="en-US" sz="1200" kern="1200" baseline="0" dirty="0">
                <a:solidFill>
                  <a:schemeClr val="tx1"/>
                </a:solidFill>
                <a:effectLst/>
                <a:latin typeface="+mn-lt"/>
                <a:ea typeface="+mn-ea"/>
                <a:cs typeface="+mn-cs"/>
              </a:rPr>
              <a:t> child care.</a:t>
            </a:r>
            <a:endParaRPr lang="en-US" sz="1200" kern="1200" dirty="0">
              <a:solidFill>
                <a:schemeClr val="tx1"/>
              </a:solidFill>
              <a:effectLst/>
              <a:latin typeface="+mn-lt"/>
              <a:ea typeface="+mn-ea"/>
              <a:cs typeface="+mn-cs"/>
            </a:endParaRP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a:t>
            </a:fld>
            <a:endParaRPr lang="en-US" dirty="0"/>
          </a:p>
        </p:txBody>
      </p:sp>
    </p:spTree>
    <p:extLst>
      <p:ext uri="{BB962C8B-B14F-4D97-AF65-F5344CB8AC3E}">
        <p14:creationId xmlns:p14="http://schemas.microsoft.com/office/powerpoint/2010/main" val="2509866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Many babies are able to drink small amounts from a cup held by another person around 6 months of age or later. Babies are usually developmentally ready to drink from a cup when they can sit without support and seal their lower lip on the rim of the cup.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a:t>
            </a:r>
            <a:r>
              <a:rPr lang="en-US" sz="1200" kern="1200" baseline="0" dirty="0">
                <a:solidFill>
                  <a:schemeClr val="tx1"/>
                </a:solidFill>
                <a:effectLst/>
                <a:latin typeface="+mn-lt"/>
                <a:ea typeface="+mn-ea"/>
                <a:cs typeface="+mn-cs"/>
              </a:rPr>
              <a:t> is </a:t>
            </a:r>
            <a:r>
              <a:rPr lang="en-US" sz="1200" kern="1200" dirty="0">
                <a:solidFill>
                  <a:schemeClr val="tx1"/>
                </a:solidFill>
                <a:effectLst/>
                <a:latin typeface="+mn-lt"/>
                <a:ea typeface="+mn-ea"/>
                <a:cs typeface="+mn-cs"/>
              </a:rPr>
              <a:t>recommended that babies stop using a bottle entirely and use only cups no later than 18 months, or as developmentally appropriate. Children still drinking from a bottle beyond 18 months of age may:</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more likely to develop tooth decay.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Drink so much milk that they don’t eat enough solid foods.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get enough nutrients.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develop or may delay the development of important feeding skills.</a:t>
            </a:r>
          </a:p>
          <a:p>
            <a:endParaRPr lang="en-US" sz="1200" kern="1200" dirty="0">
              <a:solidFill>
                <a:schemeClr val="tx1"/>
              </a:solidFill>
              <a:effectLst/>
              <a:latin typeface="+mn-lt"/>
              <a:ea typeface="+mn-ea"/>
              <a:cs typeface="+mn-cs"/>
            </a:endParaRPr>
          </a:p>
          <a:p>
            <a:r>
              <a:rPr lang="en-US" sz="1200" kern="1200" dirty="0">
                <a:solidFill>
                  <a:schemeClr val="tx1"/>
                </a:solidFill>
                <a:latin typeface="+mn-lt"/>
                <a:ea typeface="+mn-ea"/>
                <a:cs typeface="+mn-cs"/>
              </a:rPr>
              <a:t>Cups with lids that help prevent spilling, such as sippy cups, should only be used as a training tool to help a baby learn to drink from a cup.</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1526075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Let’s discuss some ways you can help </a:t>
            </a:r>
            <a:r>
              <a:rPr lang="en-US" sz="1200" kern="1200" dirty="0">
                <a:solidFill>
                  <a:schemeClr val="tx1"/>
                </a:solidFill>
                <a:effectLst/>
                <a:latin typeface="+mn-lt"/>
                <a:ea typeface="+mn-ea"/>
                <a:cs typeface="+mn-cs"/>
              </a:rPr>
              <a:t>a baby learn to drink from a cup.</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Start with small amounts (2 to 3 fluid ounces) of breastmilk or infant formula in a cup.</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 baby is seated in a high chair during a feeding or hold the baby.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This can lower the baby's risk of choking.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It can also help prevent another child from drinking from the same cup.</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the cup for the baby.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Let the baby drink very slowly by tilting the cup slightly.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Introduce a cup in place of a bottle at mealtime when older children may be drinking from cups.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 baby to practice drinking from a cup before you stop using a bottle completely.</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11</a:t>
            </a:fld>
            <a:endParaRPr lang="en-US" dirty="0"/>
          </a:p>
        </p:txBody>
      </p:sp>
    </p:spTree>
    <p:extLst>
      <p:ext uri="{BB962C8B-B14F-4D97-AF65-F5344CB8AC3E}">
        <p14:creationId xmlns:p14="http://schemas.microsoft.com/office/powerpoint/2010/main" val="2341276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to prevent babies from drinking from the wrong bottle or cup. </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not let babies or children carry around bottles or cups.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baby drops a bottle: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Pick it up immediately.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Place it out of reach of other children.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Clean up any spilled breastmilk or formula with soap and water.</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Clearly label each cup with the baby’s or child’s full name.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possible, give each baby and child his or her own distinct looking cup.</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 the end of the day, send all bottles and cups home with the parent who brought them.</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the risk of transmission of HIV or other diseases is small if a baby or child drinks from another baby’s bottle or cup of breastmilk, you must inform the parents of both babies of the incident and follow guidance from the Centers for Disease Control and Prevention (CDC).</a:t>
            </a:r>
          </a:p>
          <a:p>
            <a:pPr lvl="0"/>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Refer participants to the “How to Prevent Babies or Children From Drinking Another Child’s Bottle (or Cup)” topic on page 53 in their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for information about what they should do if a baby or child accidentally drinks from the wrong bottle or cup of breastmilk.</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12</a:t>
            </a:fld>
            <a:endParaRPr lang="en-US" dirty="0"/>
          </a:p>
        </p:txBody>
      </p:sp>
    </p:spTree>
    <p:extLst>
      <p:ext uri="{BB962C8B-B14F-4D97-AF65-F5344CB8AC3E}">
        <p14:creationId xmlns:p14="http://schemas.microsoft.com/office/powerpoint/2010/main" val="1391037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Start</a:t>
            </a:r>
            <a:r>
              <a:rPr lang="en-US" sz="1200" kern="1200" dirty="0">
                <a:solidFill>
                  <a:schemeClr val="tx1"/>
                </a:solidFill>
                <a:effectLst/>
                <a:latin typeface="+mn-lt"/>
                <a:ea typeface="+mn-ea"/>
                <a:cs typeface="+mn-cs"/>
              </a:rPr>
              <a:t> conversations with parents about what babies should drink and ways to introduce a cup. One way to start a conversation is to use bite-size nutrition messages in your child care site’s social media page, tweets, emails, bulletin boards, flyers, food menus, or other parent communication systems.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Sample message:</a:t>
            </a:r>
          </a:p>
          <a:p>
            <a:pPr marL="0" indent="0">
              <a:buFont typeface="Arial" panose="020B0604020202020204" pitchFamily="34" charset="0"/>
              <a:buNone/>
            </a:pPr>
            <a:r>
              <a:rPr lang="en-US" sz="1200" kern="1200" dirty="0">
                <a:solidFill>
                  <a:schemeClr val="tx1"/>
                </a:solidFill>
                <a:effectLst/>
                <a:latin typeface="+mn-lt"/>
                <a:ea typeface="+mn-ea"/>
                <a:cs typeface="+mn-cs"/>
              </a:rPr>
              <a:t>“Not sure how to transition your baby from a bottle to a cup? Ask us how we can help!”</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3950834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Review the key concepts covered in the lesson. Allow participants to ask questions.</a:t>
            </a:r>
            <a:endParaRPr lang="en-US" sz="1200" b="1" i="1" kern="1200" dirty="0">
              <a:solidFill>
                <a:schemeClr val="tx1"/>
              </a:solidFill>
              <a:effectLst/>
              <a:latin typeface="+mn-lt"/>
              <a:ea typeface="+mn-ea"/>
              <a:cs typeface="+mn-cs"/>
            </a:endParaRPr>
          </a:p>
          <a:p>
            <a:r>
              <a:rPr lang="en-US" sz="1200" kern="1200" dirty="0">
                <a:solidFill>
                  <a:schemeClr val="tx1"/>
                </a:solidFill>
                <a:latin typeface="+mn-lt"/>
                <a:ea typeface="+mn-ea"/>
                <a:cs typeface="+mn-cs"/>
              </a:rPr>
              <a:t> </a:t>
            </a:r>
          </a:p>
          <a:p>
            <a:pPr marL="171450" indent="-171450">
              <a:buFont typeface="Arial" panose="020B0604020202020204" pitchFamily="34" charset="0"/>
              <a:buChar char="•"/>
            </a:pPr>
            <a:r>
              <a:rPr lang="en-US" sz="1200" kern="1200" dirty="0">
                <a:solidFill>
                  <a:schemeClr val="tx1"/>
                </a:solidFill>
                <a:latin typeface="+mn-lt"/>
                <a:ea typeface="+mn-ea"/>
                <a:cs typeface="+mn-cs"/>
              </a:rPr>
              <a:t>Breastmilk and iron-fortified infant formula are the only liquids that can be offered to a baby as part of a reimbursable meal or snack. </a:t>
            </a:r>
            <a:br>
              <a:rPr lang="en-US" sz="1200" kern="1200" dirty="0">
                <a:solidFill>
                  <a:schemeClr val="tx1"/>
                </a:solidFill>
                <a:latin typeface="+mn-lt"/>
                <a:ea typeface="+mn-ea"/>
                <a:cs typeface="+mn-cs"/>
              </a:rPr>
            </a:b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 CACFP allows a transition time between 12 and 13 months to help babies get used to unflavored whole milk.</a:t>
            </a:r>
          </a:p>
          <a:p>
            <a:pPr marL="628650" lvl="1" indent="-171450">
              <a:buFont typeface="Courier New" panose="02070309020205020404" pitchFamily="49" charset="0"/>
              <a:buChar char="o"/>
            </a:pPr>
            <a:r>
              <a:rPr lang="en-US" sz="1200" kern="1200" dirty="0">
                <a:solidFill>
                  <a:schemeClr val="tx1"/>
                </a:solidFill>
                <a:latin typeface="+mn-lt"/>
                <a:ea typeface="+mn-ea"/>
                <a:cs typeface="+mn-cs"/>
              </a:rPr>
              <a:t>During that 1-month transition time, you can offer breastmilk, iron-fortified formula, and/or unflavored whole milk and still claim it as part of a reimbursable meal.</a:t>
            </a:r>
          </a:p>
          <a:p>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Ways to prevent a baby from choking when feeding the baby a bottle include:</a:t>
            </a:r>
          </a:p>
          <a:p>
            <a:pPr marL="628650" lvl="1" indent="-171450">
              <a:buFont typeface="Courier New" panose="02070309020205020404" pitchFamily="49" charset="0"/>
              <a:buChar char="o"/>
            </a:pPr>
            <a:r>
              <a:rPr lang="en-US" sz="1200" kern="1200" dirty="0">
                <a:solidFill>
                  <a:schemeClr val="tx1"/>
                </a:solidFill>
                <a:latin typeface="+mn-lt"/>
                <a:ea typeface="+mn-ea"/>
                <a:cs typeface="+mn-cs"/>
              </a:rPr>
              <a:t>Before feeding the baby, hold the bottle upside down over a sink or other container.</a:t>
            </a:r>
          </a:p>
          <a:p>
            <a:pPr marL="628650" lvl="1" indent="-171450">
              <a:buFont typeface="Courier New" panose="02070309020205020404" pitchFamily="49" charset="0"/>
              <a:buChar char="o"/>
            </a:pPr>
            <a:r>
              <a:rPr lang="en-US" sz="1200" kern="1200" dirty="0">
                <a:solidFill>
                  <a:schemeClr val="tx1"/>
                </a:solidFill>
                <a:latin typeface="+mn-lt"/>
                <a:ea typeface="+mn-ea"/>
                <a:cs typeface="+mn-cs"/>
              </a:rPr>
              <a:t>Make sure falling drops from the nipple follow each other closely but do not fall in a stream.</a:t>
            </a:r>
          </a:p>
          <a:p>
            <a:pPr marL="628650" lvl="1" indent="-171450">
              <a:buFont typeface="Courier New" panose="02070309020205020404" pitchFamily="49" charset="0"/>
              <a:buChar char="o"/>
            </a:pPr>
            <a:r>
              <a:rPr lang="en-US" sz="1200" kern="1200" dirty="0">
                <a:solidFill>
                  <a:schemeClr val="tx1"/>
                </a:solidFill>
                <a:latin typeface="+mn-lt"/>
                <a:ea typeface="+mn-ea"/>
                <a:cs typeface="+mn-cs"/>
              </a:rPr>
              <a:t>Hold baby almost upright.</a:t>
            </a:r>
          </a:p>
          <a:p>
            <a:pPr marL="1085850" lvl="2" indent="-171450">
              <a:buFont typeface="Wingdings" panose="05000000000000000000" pitchFamily="2" charset="2"/>
              <a:buChar char="§"/>
            </a:pPr>
            <a:r>
              <a:rPr lang="en-US" sz="1200" kern="1200" dirty="0">
                <a:solidFill>
                  <a:schemeClr val="tx1"/>
                </a:solidFill>
                <a:latin typeface="+mn-lt"/>
                <a:ea typeface="+mn-ea"/>
                <a:cs typeface="+mn-cs"/>
              </a:rPr>
              <a:t>This can help prevent the baby from choking or getting too much liquid at once.</a:t>
            </a:r>
          </a:p>
          <a:p>
            <a:pPr marL="1085850" lvl="2" indent="-171450">
              <a:buFont typeface="Wingdings" panose="05000000000000000000" pitchFamily="2" charset="2"/>
              <a:buChar char="§"/>
            </a:pPr>
            <a:r>
              <a:rPr lang="en-US" sz="1200" kern="1200" dirty="0">
                <a:solidFill>
                  <a:schemeClr val="tx1"/>
                </a:solidFill>
                <a:latin typeface="+mn-lt"/>
                <a:ea typeface="+mn-ea"/>
                <a:cs typeface="+mn-cs"/>
              </a:rPr>
              <a:t>Holding a baby almost upright also helps you see if the baby is showing signs of hunger or fullness.</a:t>
            </a:r>
            <a:br>
              <a:rPr lang="en-US" sz="1200" kern="1200" dirty="0">
                <a:solidFill>
                  <a:schemeClr val="tx1"/>
                </a:solidFill>
                <a:latin typeface="+mn-lt"/>
                <a:ea typeface="+mn-ea"/>
                <a:cs typeface="+mn-cs"/>
              </a:rPr>
            </a:br>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Chapter 5: </a:t>
            </a:r>
            <a:r>
              <a:rPr lang="en-US" sz="1200" i="1" kern="1200" dirty="0">
                <a:solidFill>
                  <a:schemeClr val="tx1"/>
                </a:solidFill>
                <a:latin typeface="+mn-lt"/>
                <a:ea typeface="+mn-ea"/>
                <a:cs typeface="+mn-cs"/>
              </a:rPr>
              <a:t>Feeding a Baby Using a Bottle and Cup </a:t>
            </a:r>
            <a:r>
              <a:rPr lang="en-US" sz="1200" kern="1200" dirty="0">
                <a:solidFill>
                  <a:schemeClr val="tx1"/>
                </a:solidFill>
                <a:latin typeface="+mn-lt"/>
                <a:ea typeface="+mn-ea"/>
                <a:cs typeface="+mn-cs"/>
              </a:rPr>
              <a:t>in your </a:t>
            </a:r>
            <a:r>
              <a:rPr lang="en-US" sz="1200" i="1" kern="1200" dirty="0">
                <a:solidFill>
                  <a:schemeClr val="tx1"/>
                </a:solidFill>
                <a:latin typeface="+mn-lt"/>
                <a:ea typeface="+mn-ea"/>
                <a:cs typeface="+mn-cs"/>
              </a:rPr>
              <a:t>Feeding Infants in the Child and Adult Care Food Program </a:t>
            </a:r>
            <a:r>
              <a:rPr lang="en-US" sz="1200" kern="1200" dirty="0">
                <a:solidFill>
                  <a:schemeClr val="tx1"/>
                </a:solidFill>
                <a:latin typeface="+mn-lt"/>
                <a:ea typeface="+mn-ea"/>
                <a:cs typeface="+mn-cs"/>
              </a:rPr>
              <a:t>guide contains best practices for feeding a baby a bottle and cup.</a:t>
            </a:r>
          </a:p>
          <a:p>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Babies are usually developmentally ready to drink from a cup when they can sit without support and seal their lower lip on the rim of the cup.</a:t>
            </a:r>
          </a:p>
          <a:p>
            <a:pPr marL="628650" lvl="1" indent="-171450">
              <a:buFont typeface="Courier New" panose="02070309020205020404" pitchFamily="49" charset="0"/>
              <a:buChar char="o"/>
            </a:pPr>
            <a:r>
              <a:rPr lang="en-US" sz="1200" kern="1200" dirty="0">
                <a:solidFill>
                  <a:schemeClr val="tx1"/>
                </a:solidFill>
                <a:latin typeface="+mn-lt"/>
                <a:ea typeface="+mn-ea"/>
                <a:cs typeface="+mn-cs"/>
              </a:rPr>
              <a:t>It is important for a baby to learn to drink from a cup before the age of 18 months or as developmentally appropriate. Children still drinking from a bottle beyond 18 months of age may:</a:t>
            </a:r>
          </a:p>
          <a:p>
            <a:pPr marL="1085850" lvl="2" indent="-171450">
              <a:buFont typeface="Wingdings" panose="05000000000000000000" pitchFamily="2" charset="2"/>
              <a:buChar char="§"/>
            </a:pPr>
            <a:r>
              <a:rPr lang="en-US" sz="1200" kern="1200" dirty="0">
                <a:solidFill>
                  <a:schemeClr val="tx1"/>
                </a:solidFill>
                <a:latin typeface="+mn-lt"/>
                <a:ea typeface="+mn-ea"/>
                <a:cs typeface="+mn-cs"/>
              </a:rPr>
              <a:t>Be more likely to develop tooth decay.</a:t>
            </a:r>
          </a:p>
          <a:p>
            <a:pPr marL="1085850" lvl="2" indent="-171450">
              <a:buFont typeface="Wingdings" panose="05000000000000000000" pitchFamily="2" charset="2"/>
              <a:buChar char="§"/>
            </a:pPr>
            <a:r>
              <a:rPr lang="en-US" sz="1200" kern="1200" dirty="0">
                <a:solidFill>
                  <a:schemeClr val="tx1"/>
                </a:solidFill>
                <a:latin typeface="+mn-lt"/>
                <a:ea typeface="+mn-ea"/>
                <a:cs typeface="+mn-cs"/>
              </a:rPr>
              <a:t>Drink so much milk that they do not eat enough solid foods and not get enough nutrients.</a:t>
            </a:r>
          </a:p>
          <a:p>
            <a:pPr marL="1085850" lvl="2" indent="-171450">
              <a:buFont typeface="Wingdings" panose="05000000000000000000" pitchFamily="2" charset="2"/>
              <a:buChar char="§"/>
            </a:pPr>
            <a:r>
              <a:rPr lang="en-US" sz="1200" kern="1200" dirty="0">
                <a:solidFill>
                  <a:schemeClr val="tx1"/>
                </a:solidFill>
                <a:latin typeface="+mn-lt"/>
                <a:ea typeface="+mn-ea"/>
                <a:cs typeface="+mn-cs"/>
              </a:rPr>
              <a:t>Not develop or may delay the development of important feeding skills.</a:t>
            </a:r>
          </a:p>
          <a:p>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One way to start a conversation with parents about what their baby should drink and ways to introduce a cup is to use bite-size nutrition messages in your child care site’s social media page, tweets, emails, bulletin boards, flyers, food menus, or other parent communication systems.</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14</a:t>
            </a:fld>
            <a:endParaRPr lang="en-US" dirty="0"/>
          </a:p>
        </p:txBody>
      </p:sp>
    </p:spTree>
    <p:extLst>
      <p:ext uri="{BB962C8B-B14F-4D97-AF65-F5344CB8AC3E}">
        <p14:creationId xmlns:p14="http://schemas.microsoft.com/office/powerpoint/2010/main" val="18093339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0" i="0" kern="1200" dirty="0">
                <a:solidFill>
                  <a:schemeClr val="tx1"/>
                </a:solidFill>
                <a:effectLst/>
                <a:latin typeface="+mn-lt"/>
                <a:ea typeface="+mn-ea"/>
                <a:cs typeface="+mn-cs"/>
              </a:rPr>
              <a:t>True or False?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is okay to prop the bottle up on a pillow or other items for the baby to feed himself or herself.</a:t>
            </a:r>
          </a:p>
          <a:p>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Never prop a bottle with a pillow or other item. This can lead to tooth decay and possibly cause choking.</a:t>
            </a:r>
            <a:endParaRPr lang="en-US" sz="1200" dirty="0">
              <a:solidFill>
                <a:schemeClr val="tx1"/>
              </a:solidFill>
            </a:endParaRP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two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145448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solidFill>
                  <a:schemeClr val="tx1"/>
                </a:solidFill>
              </a:rPr>
              <a:t>A 19-month-old baby is enrolled at your child care site and is still drinking from a bottle even though he is developmentally ready to drink from a cup. What are some issues that may come from using a bottle at this age?</a:t>
            </a:r>
          </a:p>
          <a:p>
            <a:pPr marL="0" lvl="0" indent="0">
              <a:buFont typeface="+mj-lt"/>
              <a:buNone/>
            </a:pPr>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rPr>
              <a:t>Because it is easier to drink from a bottle than a cup, the child may drink so much milk that he is not hungry for other foods.</a:t>
            </a:r>
          </a:p>
          <a:p>
            <a:pPr marL="228600" lvl="0" indent="-228600">
              <a:buFont typeface="+mj-lt"/>
              <a:buAutoNum type="alphaUcPeriod"/>
            </a:pPr>
            <a:r>
              <a:rPr lang="en-US" sz="1200" dirty="0">
                <a:solidFill>
                  <a:schemeClr val="tx1"/>
                </a:solidFill>
              </a:rPr>
              <a:t>Drinking from a bottle regularly may lead to tooth decay.</a:t>
            </a:r>
          </a:p>
          <a:p>
            <a:pPr marL="228600" lvl="0" indent="-228600">
              <a:buFont typeface="+mj-lt"/>
              <a:buAutoNum type="alphaUcPeriod"/>
            </a:pPr>
            <a:r>
              <a:rPr lang="en-US" sz="1200" dirty="0">
                <a:solidFill>
                  <a:schemeClr val="tx1"/>
                </a:solidFill>
              </a:rPr>
              <a:t>Not drinking from a cup may mean that some important feeding skills may not develop or may be delayed.</a:t>
            </a:r>
          </a:p>
          <a:p>
            <a:pPr marL="228600" lvl="0" indent="-228600">
              <a:buFont typeface="+mj-lt"/>
              <a:buAutoNum type="alphaUcPeriod"/>
            </a:pPr>
            <a:r>
              <a:rPr lang="en-US" sz="1200" dirty="0">
                <a:solidFill>
                  <a:schemeClr val="tx1"/>
                </a:solidFill>
              </a:rPr>
              <a:t>All of the above.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D</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1" i="1"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2224999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1067430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best practices for bottle feeding and introducing a cup. </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2</a:t>
            </a:fld>
            <a:endParaRPr lang="en-US" dirty="0"/>
          </a:p>
        </p:txBody>
      </p:sp>
    </p:spTree>
    <p:extLst>
      <p:ext uri="{BB962C8B-B14F-4D97-AF65-F5344CB8AC3E}">
        <p14:creationId xmlns:p14="http://schemas.microsoft.com/office/powerpoint/2010/main" val="669948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effectLst/>
                <a:latin typeface="+mn-lt"/>
                <a:ea typeface="+mn-ea"/>
                <a:cs typeface="+mn-cs"/>
              </a:rPr>
              <a:t>True or False?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is okay to prop the bottle up on a pillow or other items for the baby to feed himself or herself.</a:t>
            </a:r>
          </a:p>
          <a:p>
            <a:endParaRPr lang="en-US" sz="1200" b="0" i="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two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answers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2596052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19-month-old enrolls at your child care site and is still drinking from a bottle even though he is developmentally ready to drink from a cup. What are some issues that may come from using a bottle at this 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lphaUcPeriod"/>
              <a:tabLst/>
              <a:defRPr/>
            </a:pPr>
            <a:r>
              <a:rPr lang="en-US" sz="1200" b="0" i="0" kern="1200" dirty="0">
                <a:solidFill>
                  <a:schemeClr val="tx1"/>
                </a:solidFill>
                <a:effectLst/>
                <a:latin typeface="+mn-lt"/>
                <a:ea typeface="+mn-ea"/>
                <a:cs typeface="+mn-cs"/>
              </a:rPr>
              <a:t>Because it is easier to drink from a bottle than a cup, the child may drink so much milk that he is not hungry for other foods.</a:t>
            </a:r>
          </a:p>
          <a:p>
            <a:pPr marL="228600" marR="0" indent="-228600" algn="l" defTabSz="914400" rtl="0" eaLnBrk="1" fontAlgn="auto" latinLnBrk="0" hangingPunct="1">
              <a:lnSpc>
                <a:spcPct val="100000"/>
              </a:lnSpc>
              <a:spcBef>
                <a:spcPts val="0"/>
              </a:spcBef>
              <a:spcAft>
                <a:spcPts val="0"/>
              </a:spcAft>
              <a:buClrTx/>
              <a:buSzTx/>
              <a:buFont typeface="+mj-lt"/>
              <a:buAutoNum type="alphaUcPeriod"/>
              <a:tabLst/>
              <a:defRPr/>
            </a:pPr>
            <a:r>
              <a:rPr lang="en-US" sz="1200" b="0" i="0" kern="1200" dirty="0">
                <a:solidFill>
                  <a:schemeClr val="tx1"/>
                </a:solidFill>
                <a:effectLst/>
                <a:latin typeface="+mn-lt"/>
                <a:ea typeface="+mn-ea"/>
                <a:cs typeface="+mn-cs"/>
              </a:rPr>
              <a:t>Drinking from a bottle regularly may lead to tooth decay.</a:t>
            </a:r>
          </a:p>
          <a:p>
            <a:pPr marL="228600" marR="0" indent="-228600" algn="l" defTabSz="914400" rtl="0" eaLnBrk="1" fontAlgn="auto" latinLnBrk="0" hangingPunct="1">
              <a:lnSpc>
                <a:spcPct val="100000"/>
              </a:lnSpc>
              <a:spcBef>
                <a:spcPts val="0"/>
              </a:spcBef>
              <a:spcAft>
                <a:spcPts val="0"/>
              </a:spcAft>
              <a:buClrTx/>
              <a:buSzTx/>
              <a:buFont typeface="+mj-lt"/>
              <a:buAutoNum type="alphaUcPeriod"/>
              <a:tabLst/>
              <a:defRPr/>
            </a:pPr>
            <a:r>
              <a:rPr lang="en-US" sz="1200" b="0" i="0" kern="1200" dirty="0">
                <a:solidFill>
                  <a:schemeClr val="tx1"/>
                </a:solidFill>
                <a:effectLst/>
                <a:latin typeface="+mn-lt"/>
                <a:ea typeface="+mn-ea"/>
                <a:cs typeface="+mn-cs"/>
              </a:rPr>
              <a:t>Not drinking from a cup may mean that some important feeding skills may not develop or may be delayed.</a:t>
            </a:r>
          </a:p>
          <a:p>
            <a:pPr marL="228600" marR="0" indent="-228600" algn="l" defTabSz="914400" rtl="0" eaLnBrk="1" fontAlgn="auto" latinLnBrk="0" hangingPunct="1">
              <a:lnSpc>
                <a:spcPct val="100000"/>
              </a:lnSpc>
              <a:spcBef>
                <a:spcPts val="0"/>
              </a:spcBef>
              <a:spcAft>
                <a:spcPts val="0"/>
              </a:spcAft>
              <a:buClrTx/>
              <a:buSzTx/>
              <a:buFont typeface="+mj-lt"/>
              <a:buAutoNum type="alphaUcPeriod"/>
              <a:tabLst/>
              <a:defRPr/>
            </a:pPr>
            <a:r>
              <a:rPr lang="en-US" sz="1200" b="0" i="0" kern="1200" dirty="0">
                <a:solidFill>
                  <a:schemeClr val="tx1"/>
                </a:solidFill>
                <a:effectLst/>
                <a:latin typeface="+mn-lt"/>
                <a:ea typeface="+mn-ea"/>
                <a:cs typeface="+mn-cs"/>
              </a:rPr>
              <a:t>All of the above.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4219899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This slide has two animations.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present this learning activity where participants use Chapter 5:</a:t>
            </a:r>
            <a:r>
              <a:rPr lang="en-US" sz="1200" kern="1200" baseline="0" dirty="0">
                <a:solidFill>
                  <a:schemeClr val="tx1"/>
                </a:solidFill>
                <a:effectLst/>
                <a:latin typeface="+mn-lt"/>
                <a:ea typeface="+mn-ea"/>
                <a:cs typeface="+mn-cs"/>
              </a:rPr>
              <a:t> </a:t>
            </a:r>
            <a:r>
              <a:rPr lang="en-US" sz="1200" i="1" kern="1200" baseline="0" dirty="0">
                <a:solidFill>
                  <a:schemeClr val="tx1"/>
                </a:solidFill>
                <a:effectLst/>
                <a:latin typeface="+mn-lt"/>
                <a:ea typeface="+mn-ea"/>
                <a:cs typeface="+mn-cs"/>
              </a:rPr>
              <a:t>Feeding a Baby Using a Bottle and Cup </a:t>
            </a:r>
            <a:r>
              <a:rPr lang="en-US" sz="1200" kern="1200" baseline="0" dirty="0">
                <a:solidFill>
                  <a:schemeClr val="tx1"/>
                </a:solidFill>
                <a:effectLst/>
                <a:latin typeface="+mn-lt"/>
                <a:ea typeface="+mn-ea"/>
                <a:cs typeface="+mn-cs"/>
              </a:rPr>
              <a:t>in their </a:t>
            </a:r>
            <a:r>
              <a:rPr lang="en-US" sz="1200" i="1" kern="1200" baseline="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to find the answer to the following question. You can do this as a small group activity or in pairs. Allow participants 2–3 minutes to locate the answer in their guides. When the 2–3 minutes is over, ask volunteers to give their answer(s) to each question. Answers can be found in Table 7: </a:t>
            </a:r>
            <a:r>
              <a:rPr lang="en-US" sz="1200" i="1" kern="1200" dirty="0">
                <a:solidFill>
                  <a:schemeClr val="tx1"/>
                </a:solidFill>
                <a:effectLst/>
                <a:latin typeface="+mn-lt"/>
                <a:ea typeface="+mn-ea"/>
                <a:cs typeface="+mn-cs"/>
              </a:rPr>
              <a:t>What Should Babies Drink? </a:t>
            </a:r>
            <a:r>
              <a:rPr lang="en-US" sz="1200" kern="1200" dirty="0">
                <a:solidFill>
                  <a:schemeClr val="tx1"/>
                </a:solidFill>
                <a:effectLst/>
                <a:latin typeface="+mn-lt"/>
                <a:ea typeface="+mn-ea"/>
                <a:cs typeface="+mn-cs"/>
              </a:rPr>
              <a:t>on page 55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a:t>
            </a:r>
            <a:endParaRPr lang="en-US" sz="1200"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Question:</a:t>
            </a:r>
            <a:r>
              <a:rPr lang="en-US" sz="1200" kern="1200" dirty="0">
                <a:solidFill>
                  <a:schemeClr val="tx1"/>
                </a:solidFill>
                <a:effectLst/>
                <a:latin typeface="+mn-lt"/>
                <a:ea typeface="+mn-ea"/>
                <a:cs typeface="+mn-cs"/>
              </a:rPr>
              <a:t> What should babies age 0–11 months drink?</a:t>
            </a:r>
          </a:p>
          <a:p>
            <a:r>
              <a:rPr lang="en-US" sz="1200" b="1" kern="1200" dirty="0">
                <a:solidFill>
                  <a:schemeClr val="tx1"/>
                </a:solidFill>
                <a:effectLst/>
                <a:latin typeface="+mn-lt"/>
                <a:ea typeface="+mn-ea"/>
                <a:cs typeface="+mn-cs"/>
              </a:rPr>
              <a:t>Answer:</a:t>
            </a:r>
            <a:r>
              <a:rPr lang="en-US" sz="1200" kern="1200" dirty="0">
                <a:solidFill>
                  <a:schemeClr val="tx1"/>
                </a:solidFill>
                <a:effectLst/>
                <a:latin typeface="+mn-lt"/>
                <a:ea typeface="+mn-ea"/>
                <a:cs typeface="+mn-cs"/>
              </a:rPr>
              <a:t> Breastmilk and/or iron-fortified infant formula</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a:t>
            </a:r>
            <a:r>
              <a:rPr lang="en-US" sz="1200" b="1" i="1" kern="1200" baseline="0" dirty="0">
                <a:solidFill>
                  <a:schemeClr val="tx1"/>
                </a:solidFill>
                <a:effectLst/>
                <a:latin typeface="+mn-lt"/>
                <a:ea typeface="+mn-ea"/>
                <a:cs typeface="+mn-cs"/>
              </a:rPr>
              <a:t> Note: </a:t>
            </a:r>
            <a:r>
              <a:rPr lang="en-US" sz="1200" kern="1200" baseline="0" dirty="0">
                <a:solidFill>
                  <a:schemeClr val="tx1"/>
                </a:solidFill>
                <a:effectLst/>
                <a:latin typeface="+mn-lt"/>
                <a:ea typeface="+mn-ea"/>
                <a:cs typeface="+mn-cs"/>
              </a:rPr>
              <a:t>Tell participants that they should never put cereal in a bottle. If cereal is mixed in a bottle with breastmilk or infant formula, then the breastmilk or formula would not be creditable.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Question:</a:t>
            </a:r>
            <a:r>
              <a:rPr lang="en-US" sz="1200" kern="1200" dirty="0">
                <a:solidFill>
                  <a:schemeClr val="tx1"/>
                </a:solidFill>
                <a:effectLst/>
                <a:latin typeface="+mn-lt"/>
                <a:ea typeface="+mn-ea"/>
                <a:cs typeface="+mn-cs"/>
              </a:rPr>
              <a:t> What is the recommended age at which you can offer a baby water?</a:t>
            </a:r>
          </a:p>
          <a:p>
            <a:r>
              <a:rPr lang="en-US" sz="1200" b="1" kern="1200" dirty="0">
                <a:solidFill>
                  <a:schemeClr val="tx1"/>
                </a:solidFill>
                <a:effectLst/>
                <a:latin typeface="+mn-lt"/>
                <a:ea typeface="+mn-ea"/>
                <a:cs typeface="+mn-cs"/>
              </a:rPr>
              <a:t>Answer: </a:t>
            </a:r>
            <a:r>
              <a:rPr lang="en-US" sz="1200" b="0" kern="1200" dirty="0">
                <a:solidFill>
                  <a:schemeClr val="tx1"/>
                </a:solidFill>
                <a:effectLst/>
                <a:latin typeface="+mn-lt"/>
                <a:ea typeface="+mn-ea"/>
                <a:cs typeface="+mn-cs"/>
              </a:rPr>
              <a:t>Around </a:t>
            </a:r>
            <a:r>
              <a:rPr lang="en-US" sz="1200" kern="1200" dirty="0">
                <a:solidFill>
                  <a:schemeClr val="tx1"/>
                </a:solidFill>
                <a:effectLst/>
                <a:latin typeface="+mn-lt"/>
                <a:ea typeface="+mn-ea"/>
                <a:cs typeface="+mn-cs"/>
              </a:rPr>
              <a:t>6 months when a baby is developmentally ready to start to eating solid foods.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Br</a:t>
            </a:r>
            <a:r>
              <a:rPr lang="en-US" sz="1200" kern="1200" dirty="0">
                <a:solidFill>
                  <a:schemeClr val="tx1"/>
                </a:solidFill>
                <a:effectLst/>
                <a:latin typeface="+mn-lt"/>
                <a:ea typeface="+mn-ea"/>
                <a:cs typeface="+mn-cs"/>
              </a:rPr>
              <a:t>eastmilk and/or iron-fortified infant formula are the only liquids that can be offered to a baby as part of a reimbursable meal or snack. Juice, cow's milk, goat's milk, sodas, sports drinks, sugar water, fruit drinks, tea, and coffee are not creditable as part of a reimbursable meal or snack for infants.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a:t>
            </a:r>
            <a:r>
              <a:rPr lang="en-US" sz="1200" b="1" i="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If participants have questions about offering juice, cow’s milk, or other beverages to a baby refer them to Table 7: </a:t>
            </a:r>
            <a:r>
              <a:rPr lang="en-US" sz="1200" i="1" kern="1200" dirty="0">
                <a:solidFill>
                  <a:schemeClr val="tx1"/>
                </a:solidFill>
                <a:effectLst/>
                <a:latin typeface="+mn-lt"/>
                <a:ea typeface="+mn-ea"/>
                <a:cs typeface="+mn-cs"/>
              </a:rPr>
              <a:t>What Should Babies Drink?</a:t>
            </a:r>
            <a:r>
              <a:rPr lang="en-US" sz="1200" kern="1200" dirty="0">
                <a:solidFill>
                  <a:schemeClr val="tx1"/>
                </a:solidFill>
                <a:effectLst/>
                <a:latin typeface="+mn-lt"/>
                <a:ea typeface="+mn-ea"/>
                <a:cs typeface="+mn-cs"/>
              </a:rPr>
              <a:t> on page 55 in their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a:t>
            </a:r>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1693373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CACFP allows a transition time between 12 and 13 months to help babies get used to unflavored whole milk.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this 1-month transition time, you can offer breastmilk, iron-fortified formula, and/or unflavored whole milk and still claim it as part of a reimbursable meal.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Breastmilk may be used to meet the fluid milk component in the meal pattern for children at any age. Mothers may breastfeed onsite or parents can provide pumped breastmilk for their child. If a parent wants the child (1 year old or older) to be served breastmilk in place of fluid milk, a written request by the parent is not required.</a:t>
            </a:r>
          </a:p>
        </p:txBody>
      </p:sp>
      <p:sp>
        <p:nvSpPr>
          <p:cNvPr id="4" name="Slide Number Placeholder 3"/>
          <p:cNvSpPr>
            <a:spLocks noGrp="1"/>
          </p:cNvSpPr>
          <p:nvPr>
            <p:ph type="sldNum" sz="quarter" idx="5"/>
          </p:nvPr>
        </p:nvSpPr>
        <p:spPr/>
        <p:txBody>
          <a:bodyPr/>
          <a:lstStyle/>
          <a:p>
            <a:fld id="{031D8931-9063-5C43-AACF-1CA2560E0730}" type="slidenum">
              <a:rPr lang="en-US" smtClean="0"/>
              <a:pPr/>
              <a:t>6</a:t>
            </a:fld>
            <a:endParaRPr lang="en-US" dirty="0"/>
          </a:p>
        </p:txBody>
      </p:sp>
    </p:spTree>
    <p:extLst>
      <p:ext uri="{BB962C8B-B14F-4D97-AF65-F5344CB8AC3E}">
        <p14:creationId xmlns:p14="http://schemas.microsoft.com/office/powerpoint/2010/main" val="1526075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Let’s discuss </a:t>
            </a:r>
            <a:r>
              <a:rPr lang="en-US" sz="1200" kern="1200" dirty="0">
                <a:solidFill>
                  <a:schemeClr val="tx1"/>
                </a:solidFill>
                <a:effectLst/>
                <a:latin typeface="+mn-lt"/>
                <a:ea typeface="+mn-ea"/>
                <a:cs typeface="+mn-cs"/>
              </a:rPr>
              <a:t>best practices for feeding a baby to prevent choking.</a:t>
            </a:r>
          </a:p>
          <a:p>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There are things you can do before feeding a baby a bottle to help prevent choking. You can:</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1. Hold the bottle upside down over a sink or other container.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Make sure falling drops from the nipple follow each other closely but don’t fall in a stream.</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stream means the opening in the nipple is too big and could allow the liquid to come out too quickly; increasing the chance that the baby could choke.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2. Hold the baby almost upright.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7</a:t>
            </a:fld>
            <a:endParaRPr lang="en-US" dirty="0"/>
          </a:p>
        </p:txBody>
      </p:sp>
    </p:spTree>
    <p:extLst>
      <p:ext uri="{BB962C8B-B14F-4D97-AF65-F5344CB8AC3E}">
        <p14:creationId xmlns:p14="http://schemas.microsoft.com/office/powerpoint/2010/main" val="3876281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Holding</a:t>
            </a:r>
            <a:r>
              <a:rPr lang="en-US" sz="1200" kern="1200" dirty="0">
                <a:solidFill>
                  <a:schemeClr val="tx1"/>
                </a:solidFill>
                <a:effectLst/>
                <a:latin typeface="+mn-lt"/>
                <a:ea typeface="+mn-ea"/>
                <a:cs typeface="+mn-cs"/>
              </a:rPr>
              <a:t> the baby almost upright:</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Keeps the baby secure.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 help prevent the baby from choking or getting too much liquid at once.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Helps you</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see if the baby is showing signs of hunger or fullness.</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Never prop a bottle with a pillow or other item. This can lead to tooth decay and possibly cause choking.</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3876281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feeding a baby a bottle, remember to:</a:t>
            </a:r>
          </a:p>
          <a:p>
            <a:pPr marL="0" lvl="0" indent="0">
              <a:buFont typeface="+mj-lt"/>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the bottle mostly sideways, not straight up.</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Make sure the tip of the nipple is filled with breastmilk or infant formula and not air. This will lower the amount of air the baby swallows.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Holding the bottle mostly sideways is used in paced bottle feeding.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the baby during feeding.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Feed a baby while he or she is awake.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prop the bottle up on a pillow or other item for the baby to feed himself or herself. Propping a bottle may cause choking or suffocation, as well as ear infections and tooth decay.</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Hold the baby in the cradle of your arm, so that he or she is almost upright.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This keeps the baby secure, helps you see if the baby is showing signs of hunger or fullness, and it can help prevent the baby from choking or getting too much liquid at once.</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Switch which arm you use to hold the baby.</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Every so often when feeding a bottle, switch the baby from one arm to the other so the baby has different things to look at. This can also help the baby continue to enjoy feeding on both sides; something that is important when breastfeeding.</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Burp during natural breaks in the feeding or at the end of the feeding.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Burp the baby by gently patting or rubbing the baby’s back while he or she is resting on your shoulder or sitting on your lap.</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a slow flow bottle nipple.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This helps the baby control how much he or she eats and can reduce spit ups.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Brush the nipple of the bottle across the baby’s upper lip.</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Wait for the baby’s mouth to open before feeding.</a:t>
            </a:r>
          </a:p>
          <a:p>
            <a:pPr marL="0" lvl="0" indent="0">
              <a:buFont typeface="Courier New" panose="02070309020205020404" pitchFamily="49" charset="0"/>
              <a:buNone/>
            </a:pPr>
            <a:endParaRPr lang="en-US" sz="1200" b="1" i="1" kern="1200" dirty="0">
              <a:solidFill>
                <a:schemeClr val="tx1"/>
              </a:solidFill>
              <a:effectLst/>
              <a:latin typeface="+mn-lt"/>
              <a:ea typeface="+mn-ea"/>
              <a:cs typeface="+mn-cs"/>
            </a:endParaRPr>
          </a:p>
          <a:p>
            <a:pPr marL="0" lvl="0" indent="0">
              <a:buFont typeface="Courier New" panose="02070309020205020404" pitchFamily="49" charset="0"/>
              <a:buNone/>
            </a:pPr>
            <a:r>
              <a:rPr lang="en-US" sz="1200" b="1" i="1" kern="1200" dirty="0">
                <a:solidFill>
                  <a:schemeClr val="tx1"/>
                </a:solidFill>
                <a:effectLst/>
                <a:latin typeface="+mn-lt"/>
                <a:ea typeface="+mn-ea"/>
                <a:cs typeface="+mn-cs"/>
              </a:rPr>
              <a:t>Trainer Note: </a:t>
            </a:r>
            <a:r>
              <a:rPr lang="en-US" sz="1200" b="0" i="0" u="none" strike="noStrike" kern="1200" baseline="0" dirty="0">
                <a:solidFill>
                  <a:schemeClr val="tx1"/>
                </a:solidFill>
                <a:latin typeface="+mn-lt"/>
                <a:ea typeface="+mn-ea"/>
                <a:cs typeface="+mn-cs"/>
              </a:rPr>
              <a:t>Refer participants to Chapter 5: </a:t>
            </a:r>
            <a:r>
              <a:rPr lang="en-US" sz="1200" b="0" i="1" u="none" strike="noStrike" kern="1200" baseline="0" dirty="0">
                <a:solidFill>
                  <a:schemeClr val="tx1"/>
                </a:solidFill>
                <a:latin typeface="+mn-lt"/>
                <a:ea typeface="+mn-ea"/>
                <a:cs typeface="+mn-cs"/>
              </a:rPr>
              <a:t>Feeding a Baby Using a Bottle and Cup </a:t>
            </a:r>
            <a:r>
              <a:rPr lang="en-US" sz="1200" b="0" i="0" u="none" strike="noStrike" kern="1200" baseline="0" dirty="0">
                <a:solidFill>
                  <a:schemeClr val="tx1"/>
                </a:solidFill>
                <a:latin typeface="+mn-lt"/>
                <a:ea typeface="+mn-ea"/>
                <a:cs typeface="+mn-cs"/>
              </a:rPr>
              <a:t>in their </a:t>
            </a:r>
            <a:r>
              <a:rPr lang="en-US" sz="1200" b="0" i="1" u="none" strike="noStrike" kern="1200" baseline="0" dirty="0">
                <a:solidFill>
                  <a:schemeClr val="tx1"/>
                </a:solidFill>
                <a:latin typeface="+mn-lt"/>
                <a:ea typeface="+mn-ea"/>
                <a:cs typeface="+mn-cs"/>
              </a:rPr>
              <a:t>Feeding Infants in the Child and Adult Care Food Program </a:t>
            </a:r>
            <a:r>
              <a:rPr lang="en-US" sz="1200" b="0" i="0" u="none" strike="noStrike" kern="1200" baseline="0" dirty="0">
                <a:solidFill>
                  <a:schemeClr val="tx1"/>
                </a:solidFill>
                <a:latin typeface="+mn-lt"/>
                <a:ea typeface="+mn-ea"/>
                <a:cs typeface="+mn-cs"/>
              </a:rPr>
              <a:t>guide for best practices for feeding a baby a bottle.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9</a:t>
            </a:fld>
            <a:endParaRPr lang="en-US" dirty="0"/>
          </a:p>
        </p:txBody>
      </p:sp>
    </p:spTree>
    <p:extLst>
      <p:ext uri="{BB962C8B-B14F-4D97-AF65-F5344CB8AC3E}">
        <p14:creationId xmlns:p14="http://schemas.microsoft.com/office/powerpoint/2010/main" val="3480260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11D5F5-6D3D-4BFE-BB0E-90AF6CCBCBBC}"/>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7E6268-A00A-4713-8875-626B69D3BEA7}"/>
              </a:ext>
              <a:ext uri="{C183D7F6-B498-43B3-948B-1728B52AA6E4}">
                <adec:decorative xmlns:adec="http://schemas.microsoft.com/office/drawing/2017/decorative" xmlns=""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1.pn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7.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806C79-72CA-4C2A-B552-A45E0267F333}"/>
              </a:ext>
            </a:extLst>
          </p:cNvPr>
          <p:cNvSpPr>
            <a:spLocks noGrp="1"/>
          </p:cNvSpPr>
          <p:nvPr>
            <p:ph type="ctrTitle"/>
          </p:nvPr>
        </p:nvSpPr>
        <p:spPr>
          <a:xfrm>
            <a:off x="150777" y="1122363"/>
            <a:ext cx="7772400" cy="872946"/>
          </a:xfrm>
        </p:spPr>
        <p:txBody>
          <a:bodyPr>
            <a:normAutofit/>
          </a:bodyPr>
          <a:lstStyle/>
          <a:p>
            <a:r>
              <a:rPr lang="en-US" sz="4000" dirty="0"/>
              <a:t>Feeding Infants in the CACFP</a:t>
            </a:r>
          </a:p>
        </p:txBody>
      </p:sp>
      <p:sp>
        <p:nvSpPr>
          <p:cNvPr id="6" name="Subtitle 2">
            <a:extLst>
              <a:ext uri="{FF2B5EF4-FFF2-40B4-BE49-F238E27FC236}">
                <a16:creationId xmlns:a16="http://schemas.microsoft.com/office/drawing/2014/main" id="{B15A54FE-7424-E045-9AEE-BDCB371ABFE1}"/>
              </a:ext>
            </a:extLst>
          </p:cNvPr>
          <p:cNvSpPr txBox="1">
            <a:spLocks/>
          </p:cNvSpPr>
          <p:nvPr/>
        </p:nvSpPr>
        <p:spPr>
          <a:xfrm>
            <a:off x="5794789" y="2809449"/>
            <a:ext cx="3003985"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solidFill>
                  <a:srgbClr val="273A80"/>
                </a:solidFill>
                <a:cs typeface="Arial" panose="020B0604020202020204" pitchFamily="34" charset="0"/>
              </a:rPr>
              <a:t>Lesson 6</a:t>
            </a:r>
          </a:p>
          <a:p>
            <a:r>
              <a:rPr lang="en-US" sz="2800" b="1" dirty="0">
                <a:solidFill>
                  <a:srgbClr val="273A80"/>
                </a:solidFill>
                <a:cs typeface="Arial" panose="020B0604020202020204" pitchFamily="34" charset="0"/>
              </a:rPr>
              <a:t>Bottle Feeding and Introducing a Cup</a:t>
            </a:r>
            <a:endParaRPr lang="en-US" sz="2800" dirty="0">
              <a:solidFill>
                <a:srgbClr val="273A80"/>
              </a:solidFill>
            </a:endParaRPr>
          </a:p>
        </p:txBody>
      </p:sp>
      <p:pic>
        <p:nvPicPr>
          <p:cNvPr id="7" name="Picture 6" descr="Photo of a baby drinking from a cup with an adult's hand helping to hold it.">
            <a:extLst>
              <a:ext uri="{FF2B5EF4-FFF2-40B4-BE49-F238E27FC236}">
                <a16:creationId xmlns:a16="http://schemas.microsoft.com/office/drawing/2014/main" id="{CA7B603F-70CD-4506-8BB5-2165FDF681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713024"/>
            <a:ext cx="5602185" cy="3734790"/>
          </a:xfrm>
          <a:prstGeom prst="round1Rect">
            <a:avLst/>
          </a:prstGeom>
        </p:spPr>
      </p:pic>
    </p:spTree>
    <p:custDataLst>
      <p:tags r:id="rId1"/>
    </p:custDataLst>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Introducing a Cup </a:t>
            </a:r>
          </a:p>
        </p:txBody>
      </p:sp>
      <p:grpSp>
        <p:nvGrpSpPr>
          <p:cNvPr id="3" name="Group 2" descr="Photo of a woman offering a cup to a baby in a high chair.">
            <a:extLst>
              <a:ext uri="{FF2B5EF4-FFF2-40B4-BE49-F238E27FC236}">
                <a16:creationId xmlns:a16="http://schemas.microsoft.com/office/drawing/2014/main" id="{2F8C3793-9DF4-418D-995B-58AEFA226097}"/>
              </a:ext>
            </a:extLst>
          </p:cNvPr>
          <p:cNvGrpSpPr/>
          <p:nvPr/>
        </p:nvGrpSpPr>
        <p:grpSpPr>
          <a:xfrm>
            <a:off x="351992" y="2262787"/>
            <a:ext cx="3905018" cy="2604647"/>
            <a:chOff x="340841" y="2262787"/>
            <a:chExt cx="3905018" cy="2604647"/>
          </a:xfrm>
        </p:grpSpPr>
        <p:pic>
          <p:nvPicPr>
            <p:cNvPr id="11" name="Picture 10" descr="Photo of a woman offering a cup to a baby in a high chair.">
              <a:extLst>
                <a:ext uri="{FF2B5EF4-FFF2-40B4-BE49-F238E27FC236}">
                  <a16:creationId xmlns:a16="http://schemas.microsoft.com/office/drawing/2014/main" id="{00E546D4-62BA-D547-8C49-52D2F9670B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0841" y="2262787"/>
              <a:ext cx="3905018" cy="2604647"/>
            </a:xfrm>
            <a:prstGeom prst="rect">
              <a:avLst/>
            </a:prstGeom>
          </p:spPr>
        </p:pic>
        <p:sp>
          <p:nvSpPr>
            <p:cNvPr id="5" name="Rectangle 4">
              <a:extLst>
                <a:ext uri="{C183D7F6-B498-43B3-948B-1728B52AA6E4}">
                  <adec:decorative xmlns:adec="http://schemas.microsoft.com/office/drawing/2017/decorative" xmlns="" val="1"/>
                </a:ext>
              </a:extLst>
            </p:cNvPr>
            <p:cNvSpPr/>
            <p:nvPr/>
          </p:nvSpPr>
          <p:spPr>
            <a:xfrm>
              <a:off x="340841" y="2262787"/>
              <a:ext cx="3905018" cy="2604647"/>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78898" y="4973601"/>
            <a:ext cx="3628905" cy="707886"/>
          </a:xfrm>
          <a:prstGeom prst="rect">
            <a:avLst/>
          </a:prstGeom>
          <a:noFill/>
        </p:spPr>
        <p:txBody>
          <a:bodyPr wrap="square" rtlCol="0">
            <a:spAutoFit/>
          </a:bodyPr>
          <a:lstStyle/>
          <a:p>
            <a:pPr algn="ctr"/>
            <a:r>
              <a:rPr lang="en-US" sz="2000" dirty="0">
                <a:solidFill>
                  <a:schemeClr val="tx1">
                    <a:lumMod val="50000"/>
                    <a:lumOff val="50000"/>
                  </a:schemeClr>
                </a:solidFill>
                <a:latin typeface="Arial" panose="020B0604020202020204" pitchFamily="34" charset="0"/>
                <a:cs typeface="Arial" panose="020B0604020202020204" pitchFamily="34" charset="0"/>
              </a:rPr>
              <a:t>Baby uses a cup no later than </a:t>
            </a:r>
            <a:r>
              <a:rPr lang="en-US" sz="2000" b="1" dirty="0">
                <a:solidFill>
                  <a:srgbClr val="273A80"/>
                </a:solidFill>
                <a:latin typeface="Arial" panose="020B0604020202020204" pitchFamily="34" charset="0"/>
                <a:cs typeface="Arial" panose="020B0604020202020204" pitchFamily="34" charset="0"/>
              </a:rPr>
              <a:t>18 months</a:t>
            </a:r>
            <a:r>
              <a:rPr lang="en-US" sz="2000" dirty="0">
                <a:solidFill>
                  <a:srgbClr val="7F7F7F"/>
                </a:solidFill>
                <a:latin typeface="Arial" panose="020B0604020202020204" pitchFamily="34" charset="0"/>
                <a:cs typeface="Arial" panose="020B0604020202020204" pitchFamily="34" charset="0"/>
              </a:rPr>
              <a:t> of age.</a:t>
            </a:r>
          </a:p>
        </p:txBody>
      </p:sp>
      <p:sp>
        <p:nvSpPr>
          <p:cNvPr id="15" name="Rectangle 14"/>
          <p:cNvSpPr/>
          <p:nvPr/>
        </p:nvSpPr>
        <p:spPr>
          <a:xfrm>
            <a:off x="4497347" y="2221875"/>
            <a:ext cx="4338752" cy="2882840"/>
          </a:xfrm>
          <a:prstGeom prst="rect">
            <a:avLst/>
          </a:prstGeom>
        </p:spPr>
        <p:txBody>
          <a:bodyPr wrap="square">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A child drinking from a bottle beyond 18 months may:</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Be more likely to develop tooth decay.</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Not get enough solid foods.</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Not get enough nutrients.</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Not develop or may be delayed in developing feeding skills.</a:t>
            </a:r>
          </a:p>
        </p:txBody>
      </p:sp>
      <p:sp>
        <p:nvSpPr>
          <p:cNvPr id="4" name="Slide Number Placeholder 3"/>
          <p:cNvSpPr>
            <a:spLocks noGrp="1"/>
          </p:cNvSpPr>
          <p:nvPr>
            <p:ph type="sldNum" sz="quarter" idx="12"/>
          </p:nvPr>
        </p:nvSpPr>
        <p:spPr>
          <a:xfrm>
            <a:off x="0" y="6186130"/>
            <a:ext cx="541688" cy="365125"/>
          </a:xfrm>
        </p:spPr>
        <p:txBody>
          <a:bodyPr/>
          <a:lstStyle/>
          <a:p>
            <a:fld id="{E5A01667-C09E-6343-925B-5CF5D2A7F45A}" type="slidenum">
              <a:rPr lang="en-US" smtClean="0"/>
              <a:pPr/>
              <a:t>10</a:t>
            </a:fld>
            <a:endParaRPr lang="en-US" dirty="0"/>
          </a:p>
        </p:txBody>
      </p:sp>
    </p:spTree>
    <p:custDataLst>
      <p:tags r:id="rId1"/>
    </p:custDataLst>
    <p:extLst>
      <p:ext uri="{BB962C8B-B14F-4D97-AF65-F5344CB8AC3E}">
        <p14:creationId xmlns:p14="http://schemas.microsoft.com/office/powerpoint/2010/main" val="2571765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1140039"/>
          </a:xfrm>
        </p:spPr>
        <p:txBody>
          <a:bodyPr>
            <a:normAutofit/>
          </a:bodyPr>
          <a:lstStyle/>
          <a:p>
            <a:r>
              <a:rPr lang="en-US" dirty="0"/>
              <a:t>Ways To Transition a Baby to a Cup </a:t>
            </a:r>
          </a:p>
        </p:txBody>
      </p:sp>
      <p:pic>
        <p:nvPicPr>
          <p:cNvPr id="7" name="Picture 6" descr="Photo of a baby drinking from a cup with an adult's hand helping to hold it.">
            <a:extLst>
              <a:ext uri="{FF2B5EF4-FFF2-40B4-BE49-F238E27FC236}">
                <a16:creationId xmlns:a16="http://schemas.microsoft.com/office/drawing/2014/main" id="{112B13EE-17B5-7C45-A5EA-F0205908CE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6520" y="2008380"/>
            <a:ext cx="3837173" cy="2558115"/>
          </a:xfrm>
          <a:prstGeom prst="rect">
            <a:avLst/>
          </a:prstGeom>
        </p:spPr>
      </p:pic>
      <p:sp>
        <p:nvSpPr>
          <p:cNvPr id="8" name="TextBox 7"/>
          <p:cNvSpPr txBox="1"/>
          <p:nvPr/>
        </p:nvSpPr>
        <p:spPr>
          <a:xfrm>
            <a:off x="4616986" y="1881761"/>
            <a:ext cx="4384139" cy="2949525"/>
          </a:xfrm>
          <a:prstGeom prst="rect">
            <a:avLst/>
          </a:prstGeom>
          <a:noFill/>
        </p:spPr>
        <p:txBody>
          <a:bodyPr wrap="square" rtlCol="0">
            <a:spAutoFit/>
          </a:bodyPr>
          <a:lstStyle/>
          <a:p>
            <a:pPr marL="365760" indent="-228600">
              <a:lnSpc>
                <a:spcPct val="90000"/>
              </a:lnSpc>
              <a:spcBef>
                <a:spcPts val="1000"/>
              </a:spcBef>
              <a:buFont typeface="Arial" panose="020B0604020202020204" pitchFamily="34" charset="0"/>
              <a:buChar char="•"/>
            </a:pPr>
            <a:r>
              <a:rPr lang="en-US" sz="2000"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Start small with 2–3 fluid ounces.</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 Place baby in high chair.</a:t>
            </a:r>
          </a:p>
          <a:p>
            <a:pPr marL="365760" indent="-228600">
              <a:lnSpc>
                <a:spcPct val="90000"/>
              </a:lnSpc>
              <a:spcBef>
                <a:spcPts val="1000"/>
              </a:spcBef>
              <a:buFont typeface="Arial" panose="020B0604020202020204" pitchFamily="34" charset="0"/>
              <a:buChar char="•"/>
            </a:pPr>
            <a:r>
              <a:rPr lang="en-US" sz="2000" b="1" dirty="0">
                <a:solidFill>
                  <a:schemeClr val="tx1">
                    <a:lumMod val="50000"/>
                    <a:lumOff val="50000"/>
                  </a:schemeClr>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Hold cup for baby:</a:t>
            </a:r>
          </a:p>
          <a:p>
            <a:pPr marL="822960" lvl="1"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 Let baby drink slowly.</a:t>
            </a:r>
          </a:p>
          <a:p>
            <a:pPr marL="822960" lvl="1"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 Tilt cup slightly.</a:t>
            </a:r>
          </a:p>
          <a:p>
            <a:pPr marL="514350" indent="-377825">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Allow baby to practice drinking with a cup before you stop bottle feeding.</a:t>
            </a:r>
          </a:p>
        </p:txBody>
      </p:sp>
      <p:grpSp>
        <p:nvGrpSpPr>
          <p:cNvPr id="9" name="Group 8" descr="&quot; &quot;">
            <a:extLst>
              <a:ext uri="{FF2B5EF4-FFF2-40B4-BE49-F238E27FC236}">
                <a16:creationId xmlns:a16="http://schemas.microsoft.com/office/drawing/2014/main" id="{BD1F6F69-61A6-4904-B35C-58C56FAD8332}"/>
              </a:ext>
            </a:extLst>
          </p:cNvPr>
          <p:cNvGrpSpPr/>
          <p:nvPr/>
        </p:nvGrpSpPr>
        <p:grpSpPr>
          <a:xfrm>
            <a:off x="1892320" y="5046092"/>
            <a:ext cx="5488572" cy="1103889"/>
            <a:chOff x="1892320" y="5046092"/>
            <a:chExt cx="5488572" cy="1103889"/>
          </a:xfrm>
        </p:grpSpPr>
        <p:sp>
          <p:nvSpPr>
            <p:cNvPr id="3" name="Rectangle 2">
              <a:extLst>
                <a:ext uri="{FF2B5EF4-FFF2-40B4-BE49-F238E27FC236}">
                  <a16:creationId xmlns:a16="http://schemas.microsoft.com/office/drawing/2014/main" id="{26F60514-BDEB-3C44-8792-A81B3E520ED1}"/>
                </a:ext>
              </a:extLst>
            </p:cNvPr>
            <p:cNvSpPr/>
            <p:nvPr/>
          </p:nvSpPr>
          <p:spPr>
            <a:xfrm>
              <a:off x="1892321" y="5046092"/>
              <a:ext cx="5488571" cy="1103889"/>
            </a:xfrm>
            <a:prstGeom prst="rect">
              <a:avLst/>
            </a:prstGeom>
            <a:solidFill>
              <a:srgbClr val="D4E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C183D7F6-B498-43B3-948B-1728B52AA6E4}">
                  <adec:decorative xmlns:adec="http://schemas.microsoft.com/office/drawing/2017/decorative" xmlns="" val="1"/>
                </a:ext>
              </a:extLst>
            </p:cNvPr>
            <p:cNvSpPr/>
            <p:nvPr/>
          </p:nvSpPr>
          <p:spPr>
            <a:xfrm>
              <a:off x="1892320" y="5046092"/>
              <a:ext cx="5488571" cy="11038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descr="Lightbulb icon.">
            <a:extLst>
              <a:ext uri="{FF2B5EF4-FFF2-40B4-BE49-F238E27FC236}">
                <a16:creationId xmlns:a16="http://schemas.microsoft.com/office/drawing/2014/main" id="{98612D96-3155-734D-9E24-73FF0CAA2684}"/>
              </a:ext>
            </a:extLst>
          </p:cNvPr>
          <p:cNvPicPr>
            <a:picLocks noChangeAspect="1"/>
          </p:cNvPicPr>
          <p:nvPr/>
        </p:nvPicPr>
        <p:blipFill>
          <a:blip r:embed="rId5"/>
          <a:stretch>
            <a:fillRect/>
          </a:stretch>
        </p:blipFill>
        <p:spPr>
          <a:xfrm>
            <a:off x="1976509" y="5160866"/>
            <a:ext cx="1016000" cy="558800"/>
          </a:xfrm>
          <a:prstGeom prst="rect">
            <a:avLst/>
          </a:prstGeom>
        </p:spPr>
      </p:pic>
      <p:sp>
        <p:nvSpPr>
          <p:cNvPr id="11" name="TextBox 10"/>
          <p:cNvSpPr txBox="1"/>
          <p:nvPr/>
        </p:nvSpPr>
        <p:spPr>
          <a:xfrm>
            <a:off x="3002871" y="5276081"/>
            <a:ext cx="4378021" cy="707885"/>
          </a:xfrm>
          <a:prstGeom prst="rect">
            <a:avLst/>
          </a:prstGeom>
          <a:noFill/>
        </p:spPr>
        <p:txBody>
          <a:bodyPr wrap="square" rtlCol="0">
            <a:spAutoFit/>
          </a:bodyPr>
          <a:lstStyle/>
          <a:p>
            <a:r>
              <a:rPr lang="en-US" sz="2000" dirty="0">
                <a:solidFill>
                  <a:schemeClr val="accent1"/>
                </a:solidFill>
                <a:latin typeface="Arial" panose="020B0604020202020204" pitchFamily="34" charset="0"/>
                <a:cs typeface="Arial" panose="020B0604020202020204" pitchFamily="34" charset="0"/>
              </a:rPr>
              <a:t>Introduce a cup at mealtimes when other children are drinking from cups.</a:t>
            </a:r>
            <a:endParaRPr lang="en-US" sz="2000" dirty="0">
              <a:solidFill>
                <a:schemeClr val="accent1"/>
              </a:solidFill>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259" y="1006475"/>
            <a:ext cx="7312591" cy="1140039"/>
          </a:xfrm>
        </p:spPr>
        <p:txBody>
          <a:bodyPr>
            <a:normAutofit/>
          </a:bodyPr>
          <a:lstStyle/>
          <a:p>
            <a:r>
              <a:rPr lang="en-US" sz="2400" dirty="0"/>
              <a:t>Preventing Babies From Drinking From the Wrong Bottle or Cup</a:t>
            </a:r>
          </a:p>
        </p:txBody>
      </p:sp>
      <p:grpSp>
        <p:nvGrpSpPr>
          <p:cNvPr id="6" name="Group 5" descr="Photo of four bottles of breastmilk labeled with different babies' full names and dates.">
            <a:extLst>
              <a:ext uri="{FF2B5EF4-FFF2-40B4-BE49-F238E27FC236}">
                <a16:creationId xmlns:a16="http://schemas.microsoft.com/office/drawing/2014/main" id="{506915A5-582B-4A81-8D11-B5409867C9B5}"/>
              </a:ext>
            </a:extLst>
          </p:cNvPr>
          <p:cNvGrpSpPr/>
          <p:nvPr/>
        </p:nvGrpSpPr>
        <p:grpSpPr>
          <a:xfrm>
            <a:off x="302920" y="2438506"/>
            <a:ext cx="4096584" cy="2632573"/>
            <a:chOff x="293493" y="2438506"/>
            <a:chExt cx="4096584" cy="2632573"/>
          </a:xfrm>
        </p:grpSpPr>
        <p:pic>
          <p:nvPicPr>
            <p:cNvPr id="7" name="Picture 6" descr="Photo of four bottles of breastmilk labeled with different babies' full names and dates.">
              <a:extLst>
                <a:ext uri="{FF2B5EF4-FFF2-40B4-BE49-F238E27FC236}">
                  <a16:creationId xmlns:a16="http://schemas.microsoft.com/office/drawing/2014/main" id="{81FE6E25-A416-4741-AADE-FAB52BAABF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93493" y="2438506"/>
              <a:ext cx="4095054" cy="2632573"/>
            </a:xfrm>
            <a:prstGeom prst="rect">
              <a:avLst/>
            </a:prstGeom>
          </p:spPr>
        </p:pic>
        <p:sp>
          <p:nvSpPr>
            <p:cNvPr id="3" name="Rectangle 2">
              <a:extLst>
                <a:ext uri="{C183D7F6-B498-43B3-948B-1728B52AA6E4}">
                  <adec:decorative xmlns:adec="http://schemas.microsoft.com/office/drawing/2017/decorative" xmlns="" val="1"/>
                </a:ext>
              </a:extLst>
            </p:cNvPr>
            <p:cNvSpPr/>
            <p:nvPr/>
          </p:nvSpPr>
          <p:spPr>
            <a:xfrm>
              <a:off x="295023" y="2438506"/>
              <a:ext cx="4095054" cy="2632573"/>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p:cNvSpPr txBox="1"/>
          <p:nvPr/>
        </p:nvSpPr>
        <p:spPr>
          <a:xfrm>
            <a:off x="4467101" y="2441081"/>
            <a:ext cx="4470793" cy="2841804"/>
          </a:xfrm>
          <a:prstGeom prst="rect">
            <a:avLst/>
          </a:prstGeom>
          <a:noFill/>
        </p:spPr>
        <p:txBody>
          <a:bodyPr wrap="square" rtlCol="0">
            <a:spAutoFit/>
          </a:bodyPr>
          <a:lstStyle/>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Do not allow a baby to carry a bottle or cup around.</a:t>
            </a:r>
            <a:br>
              <a:rPr lang="en-US" sz="2000" dirty="0">
                <a:solidFill>
                  <a:schemeClr val="tx1">
                    <a:lumMod val="50000"/>
                    <a:lumOff val="50000"/>
                  </a:schemeClr>
                </a:solidFill>
                <a:latin typeface="Arial" panose="020B0604020202020204" pitchFamily="34" charset="0"/>
                <a:cs typeface="Arial" panose="020B0604020202020204" pitchFamily="34" charset="0"/>
              </a:rPr>
            </a:b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Clearly label each bottle and cup with child’s full name.</a:t>
            </a:r>
            <a:br>
              <a:rPr lang="en-US" sz="2000" dirty="0">
                <a:solidFill>
                  <a:schemeClr val="tx1">
                    <a:lumMod val="50000"/>
                    <a:lumOff val="50000"/>
                  </a:schemeClr>
                </a:solidFill>
                <a:latin typeface="Arial" panose="020B0604020202020204" pitchFamily="34" charset="0"/>
                <a:cs typeface="Arial" panose="020B0604020202020204" pitchFamily="34" charset="0"/>
              </a:rPr>
            </a:b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Send all bottles and cups home with parent(s) who brought them</a:t>
            </a:r>
            <a:r>
              <a:rPr lang="en-US" sz="2000" dirty="0">
                <a:solidFill>
                  <a:srgbClr val="7F7F7F"/>
                </a:solidFill>
                <a:latin typeface="Arial" panose="020B0604020202020204" pitchFamily="34" charset="0"/>
                <a:cs typeface="Arial" panose="020B0604020202020204" pitchFamily="34" charset="0"/>
              </a:rPr>
              <a:t>.</a:t>
            </a:r>
            <a:br>
              <a:rPr lang="en-US" sz="2000" dirty="0">
                <a:solidFill>
                  <a:srgbClr val="7F7F7F"/>
                </a:solidFill>
                <a:latin typeface="Arial" panose="020B0604020202020204" pitchFamily="34" charset="0"/>
                <a:cs typeface="Arial" panose="020B0604020202020204" pitchFamily="34" charset="0"/>
              </a:rPr>
            </a:br>
            <a:endParaRPr lang="en-US" sz="2000" dirty="0">
              <a:solidFill>
                <a:srgbClr val="7F7F7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Tree>
    <p:custDataLst>
      <p:tags r:id="rId1"/>
    </p:custDataLst>
    <p:extLst>
      <p:ext uri="{BB962C8B-B14F-4D97-AF65-F5344CB8AC3E}">
        <p14:creationId xmlns:p14="http://schemas.microsoft.com/office/powerpoint/2010/main" val="2185423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Communicating With Parents</a:t>
            </a:r>
          </a:p>
        </p:txBody>
      </p:sp>
      <p:pic>
        <p:nvPicPr>
          <p:cNvPr id="8" name="Picture 7" descr="Talk to Parents ic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78690" y="601512"/>
            <a:ext cx="1828959" cy="1828959"/>
          </a:xfrm>
          <a:prstGeom prst="rect">
            <a:avLst/>
          </a:prstGeom>
        </p:spPr>
      </p:pic>
      <p:sp>
        <p:nvSpPr>
          <p:cNvPr id="7" name="Rectangle 2">
            <a:extLst>
              <a:ext uri="{FF2B5EF4-FFF2-40B4-BE49-F238E27FC236}">
                <a16:creationId xmlns:a16="http://schemas.microsoft.com/office/drawing/2014/main" id="{57F4CA3D-AFDD-0149-9EAD-117C47548F13}"/>
              </a:ext>
            </a:extLst>
          </p:cNvPr>
          <p:cNvSpPr/>
          <p:nvPr/>
        </p:nvSpPr>
        <p:spPr>
          <a:xfrm>
            <a:off x="1056193" y="3206547"/>
            <a:ext cx="7076129" cy="847091"/>
          </a:xfrm>
          <a:prstGeom prst="rect">
            <a:avLst/>
          </a:prstGeom>
        </p:spPr>
        <p:txBody>
          <a:bodyPr wrap="square">
            <a:spAutoFit/>
          </a:bodyPr>
          <a:lstStyle/>
          <a:p>
            <a:pPr algn="ctr">
              <a:lnSpc>
                <a:spcPct val="115000"/>
              </a:lnSpc>
              <a:spcBef>
                <a:spcPts val="600"/>
              </a:spcBef>
            </a:pPr>
            <a:r>
              <a:rPr lang="en-US" sz="2000" dirty="0">
                <a:solidFill>
                  <a:srgbClr val="273A80"/>
                </a:solidFill>
                <a:latin typeface="Arial" panose="020B0604020202020204" pitchFamily="34" charset="0"/>
                <a:cs typeface="Arial" panose="020B0604020202020204" pitchFamily="34" charset="0"/>
              </a:rPr>
              <a:t>Not sure how to transition your baby from a bottle to a cup? </a:t>
            </a:r>
          </a:p>
          <a:p>
            <a:pPr algn="ctr">
              <a:lnSpc>
                <a:spcPct val="115000"/>
              </a:lnSpc>
              <a:spcBef>
                <a:spcPts val="600"/>
              </a:spcBef>
            </a:pPr>
            <a:r>
              <a:rPr lang="en-US" sz="2000" dirty="0">
                <a:solidFill>
                  <a:srgbClr val="273A80"/>
                </a:solidFill>
                <a:latin typeface="Arial" panose="020B0604020202020204" pitchFamily="34" charset="0"/>
                <a:cs typeface="Arial" panose="020B0604020202020204" pitchFamily="34" charset="0"/>
              </a:rPr>
              <a:t>Ask us how we can help!</a:t>
            </a:r>
          </a:p>
        </p:txBody>
      </p:sp>
      <p:sp>
        <p:nvSpPr>
          <p:cNvPr id="9" name="Rectangle 8" descr="&quot; &quot;">
            <a:extLst>
              <a:ext uri="{FF2B5EF4-FFF2-40B4-BE49-F238E27FC236}">
                <a16:creationId xmlns:a16="http://schemas.microsoft.com/office/drawing/2014/main" id="{D64DB1E5-E08A-463A-8549-AC3FB4860FFD}"/>
              </a:ext>
            </a:extLst>
          </p:cNvPr>
          <p:cNvSpPr/>
          <p:nvPr/>
        </p:nvSpPr>
        <p:spPr>
          <a:xfrm>
            <a:off x="1076216" y="2962428"/>
            <a:ext cx="7033848" cy="1335330"/>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a:xfrm>
            <a:off x="0" y="6146422"/>
            <a:ext cx="541688" cy="365125"/>
          </a:xfrm>
        </p:spPr>
        <p:txBody>
          <a:bodyPr/>
          <a:lstStyle/>
          <a:p>
            <a:fld id="{E5A01667-C09E-6343-925B-5CF5D2A7F45A}" type="slidenum">
              <a:rPr lang="en-US" smtClean="0"/>
              <a:pPr/>
              <a:t>13</a:t>
            </a:fld>
            <a:endParaRPr lang="en-US" dirty="0"/>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5" name="Content Placeholder 4"/>
          <p:cNvSpPr txBox="1">
            <a:spLocks noGrp="1"/>
          </p:cNvSpPr>
          <p:nvPr>
            <p:ph idx="1"/>
          </p:nvPr>
        </p:nvSpPr>
        <p:spPr>
          <a:xfrm>
            <a:off x="559850" y="1752478"/>
            <a:ext cx="7856361" cy="4873642"/>
          </a:xfrm>
          <a:prstGeom prst="rect">
            <a:avLst/>
          </a:prstGeom>
          <a:noFill/>
        </p:spPr>
        <p:txBody>
          <a:bodyPr wrap="square" rtlCol="0">
            <a:spAutoFit/>
          </a:bodyPr>
          <a:lstStyle/>
          <a:p>
            <a:pPr marL="422910" indent="-342900"/>
            <a:r>
              <a:rPr lang="en-US" sz="1800" dirty="0">
                <a:cs typeface="Arial" panose="020B0604020202020204" pitchFamily="34" charset="0"/>
              </a:rPr>
              <a:t>Breastmilk and iron-fortified infant formula are the only reimbursable liquids in the CACFP.</a:t>
            </a:r>
          </a:p>
          <a:p>
            <a:pPr marL="880110" lvl="1" indent="-342900"/>
            <a:r>
              <a:rPr lang="en-US" dirty="0"/>
              <a:t>The CACFP allows a transition time between 12–13 months to unflavored whole milk.</a:t>
            </a:r>
            <a:endParaRPr lang="en-US" dirty="0">
              <a:cs typeface="Arial" panose="020B0604020202020204" pitchFamily="34" charset="0"/>
            </a:endParaRPr>
          </a:p>
          <a:p>
            <a:pPr marL="422910" indent="-342900"/>
            <a:r>
              <a:rPr lang="en-US" sz="1800" dirty="0">
                <a:cs typeface="Arial" panose="020B0604020202020204" pitchFamily="34" charset="0"/>
              </a:rPr>
              <a:t>Ways to prevent a baby from choking when feeding the baby a bottle:</a:t>
            </a:r>
          </a:p>
          <a:p>
            <a:pPr marL="880110" lvl="1" indent="-342900">
              <a:spcBef>
                <a:spcPts val="1000"/>
              </a:spcBef>
            </a:pPr>
            <a:r>
              <a:rPr lang="en-US" dirty="0"/>
              <a:t>Make sure falling drops from nipple follow each other closely.</a:t>
            </a:r>
            <a:endParaRPr lang="en-US" dirty="0">
              <a:cs typeface="Arial" panose="020B0604020202020204" pitchFamily="34" charset="0"/>
            </a:endParaRPr>
          </a:p>
          <a:p>
            <a:pPr marL="880110" lvl="1" indent="-342900">
              <a:spcBef>
                <a:spcPts val="1000"/>
              </a:spcBef>
            </a:pPr>
            <a:r>
              <a:rPr lang="en-US" dirty="0">
                <a:cs typeface="Arial" panose="020B0604020202020204" pitchFamily="34" charset="0"/>
              </a:rPr>
              <a:t>Hold baby almost upright.</a:t>
            </a:r>
          </a:p>
          <a:p>
            <a:pPr marL="422910" indent="-342900"/>
            <a:r>
              <a:rPr lang="en-US" sz="1800" dirty="0">
                <a:cs typeface="Arial" panose="020B0604020202020204" pitchFamily="34" charset="0"/>
              </a:rPr>
              <a:t>A baby is developmentally ready to drink from a cup when can:</a:t>
            </a:r>
          </a:p>
          <a:p>
            <a:pPr marL="880110" lvl="1" indent="-342900">
              <a:spcBef>
                <a:spcPts val="1000"/>
              </a:spcBef>
            </a:pPr>
            <a:r>
              <a:rPr lang="en-US" dirty="0">
                <a:cs typeface="Arial" panose="020B0604020202020204" pitchFamily="34" charset="0"/>
              </a:rPr>
              <a:t>S</a:t>
            </a:r>
            <a:r>
              <a:rPr lang="en-US" dirty="0"/>
              <a:t>it without support.</a:t>
            </a:r>
          </a:p>
          <a:p>
            <a:pPr marL="880110" lvl="1" indent="-342900">
              <a:spcBef>
                <a:spcPts val="1000"/>
              </a:spcBef>
            </a:pPr>
            <a:r>
              <a:rPr lang="en-US" dirty="0"/>
              <a:t>Seal lower lip on the rim of the cup.</a:t>
            </a:r>
            <a:endParaRPr lang="en-US" dirty="0">
              <a:cs typeface="Arial" panose="020B0604020202020204" pitchFamily="34" charset="0"/>
            </a:endParaRPr>
          </a:p>
          <a:p>
            <a:pPr marL="422910" indent="-342900"/>
            <a:r>
              <a:rPr lang="en-US" sz="1800" dirty="0">
                <a:cs typeface="Arial" panose="020B0604020202020204" pitchFamily="34" charset="0"/>
              </a:rPr>
              <a:t>A baby should drink only from a cup no later than 18 months.*</a:t>
            </a:r>
          </a:p>
          <a:p>
            <a:pPr marL="422910" indent="-342900"/>
            <a:r>
              <a:rPr lang="en-US" sz="1800" dirty="0">
                <a:cs typeface="Arial" panose="020B0604020202020204" pitchFamily="34" charset="0"/>
              </a:rPr>
              <a:t>Start a conversation with bite-sized nutrition messages!</a:t>
            </a:r>
          </a:p>
          <a:p>
            <a:pPr marL="80010" indent="0">
              <a:buNone/>
            </a:pPr>
            <a:endParaRPr lang="en-US" sz="1800" dirty="0">
              <a:solidFill>
                <a:schemeClr val="bg2">
                  <a:lumMod val="50000"/>
                </a:schemeClr>
              </a:solidFill>
              <a:cs typeface="Arial" panose="020B0604020202020204" pitchFamily="34" charset="0"/>
            </a:endParaRPr>
          </a:p>
          <a:p>
            <a:pPr marL="80010" indent="0">
              <a:spcAft>
                <a:spcPts val="1200"/>
              </a:spcAft>
              <a:buNone/>
            </a:pPr>
            <a:r>
              <a:rPr lang="en-US" sz="1400" dirty="0">
                <a:latin typeface="Arial" panose="020B0604020202020204" pitchFamily="34" charset="0"/>
                <a:cs typeface="Arial" panose="020B0604020202020204" pitchFamily="34" charset="0"/>
              </a:rPr>
              <a:t>* As developmentally appropriate.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14</a:t>
            </a:fld>
            <a:endParaRPr lang="en-US" dirty="0"/>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a:t>
            </a:r>
          </a:p>
        </p:txBody>
      </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1">
            <a:extLst>
              <a:ext uri="{FF2B5EF4-FFF2-40B4-BE49-F238E27FC236}">
                <a16:creationId xmlns:a16="http://schemas.microsoft.com/office/drawing/2014/main" id="{52B371B8-CDA0-7546-8529-1DECCB43B30B}"/>
              </a:ext>
            </a:extLst>
          </p:cNvPr>
          <p:cNvGrpSpPr/>
          <p:nvPr/>
        </p:nvGrpSpPr>
        <p:grpSpPr>
          <a:xfrm>
            <a:off x="437460"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TextBox 11"/>
          <p:cNvSpPr txBox="1"/>
          <p:nvPr/>
        </p:nvSpPr>
        <p:spPr>
          <a:xfrm>
            <a:off x="401155" y="2239067"/>
            <a:ext cx="8382000" cy="193899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It is okay to prop the bottle up on a pillow or other items for the baby to feed himself or herself.</a:t>
            </a:r>
          </a:p>
          <a:p>
            <a:pPr lvl="0"/>
            <a:endParaRPr lang="en-US" sz="2000" dirty="0">
              <a:solidFill>
                <a:srgbClr val="7F7F7F"/>
              </a:solidFill>
            </a:endParaRPr>
          </a:p>
          <a:p>
            <a:pPr lvl="0"/>
            <a:endParaRPr lang="en-US" sz="2000" dirty="0">
              <a:solidFill>
                <a:srgbClr val="7F7F7F"/>
              </a:solidFill>
            </a:endParaRPr>
          </a:p>
        </p:txBody>
      </p:sp>
      <p:sp>
        <p:nvSpPr>
          <p:cNvPr id="10" name="TextBox 9"/>
          <p:cNvSpPr txBox="1"/>
          <p:nvPr/>
        </p:nvSpPr>
        <p:spPr>
          <a:xfrm>
            <a:off x="416713" y="3626282"/>
            <a:ext cx="8382000" cy="461665"/>
          </a:xfrm>
          <a:prstGeom prst="rect">
            <a:avLst/>
          </a:prstGeom>
          <a:solidFill>
            <a:schemeClr val="bg1"/>
          </a:solidFill>
        </p:spPr>
        <p:txBody>
          <a:bodyPr wrap="square" rtlCol="0">
            <a:spAutoFit/>
          </a:bodyPr>
          <a:lstStyle/>
          <a:p>
            <a:pPr lvl="0"/>
            <a:r>
              <a:rPr lang="en-US" sz="2400" b="1" dirty="0">
                <a:solidFill>
                  <a:srgbClr val="273A80"/>
                </a:solidFill>
                <a:cs typeface="Arial" panose="020B0604020202020204" pitchFamily="34" charset="0"/>
              </a:rPr>
              <a:t>False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extLst>
      <p:ext uri="{BB962C8B-B14F-4D97-AF65-F5344CB8AC3E}">
        <p14:creationId xmlns:p14="http://schemas.microsoft.com/office/powerpoint/2010/main" val="52415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18630" y="2250861"/>
            <a:ext cx="8458199" cy="3785652"/>
          </a:xfrm>
          <a:prstGeom prst="rect">
            <a:avLst/>
          </a:prstGeom>
          <a:solidFill>
            <a:schemeClr val="bg1"/>
          </a:solidFill>
        </p:spPr>
        <p:txBody>
          <a:bodyPr wrap="square" rtlCol="0">
            <a:spAutoFit/>
          </a:bodyPr>
          <a:lstStyle/>
          <a:p>
            <a:r>
              <a:rPr lang="en-US" sz="2000" dirty="0">
                <a:solidFill>
                  <a:schemeClr val="tx1">
                    <a:lumMod val="50000"/>
                    <a:lumOff val="50000"/>
                  </a:schemeClr>
                </a:solidFill>
              </a:rPr>
              <a:t>A 19-month-old baby is enrolled at your child care site and is still drinking from a bottle even though he is developmentally ready to drink from a cup. What are some issues that may come from using a bottle at this age?</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Because it is easier to drink from a bottle than a cup, the child may drink so much milk that he is not hungry for other foods.</a:t>
            </a:r>
          </a:p>
          <a:p>
            <a:pPr marL="457200" lvl="0" indent="-457200">
              <a:buFont typeface="+mj-lt"/>
              <a:buAutoNum type="alphaUcPeriod"/>
            </a:pPr>
            <a:r>
              <a:rPr lang="en-US" sz="2000" dirty="0">
                <a:solidFill>
                  <a:schemeClr val="tx1">
                    <a:lumMod val="50000"/>
                    <a:lumOff val="50000"/>
                  </a:schemeClr>
                </a:solidFill>
              </a:rPr>
              <a:t>Drinking from a bottle regularly may lead to tooth decay.</a:t>
            </a:r>
          </a:p>
          <a:p>
            <a:pPr marL="457200" lvl="0" indent="-457200">
              <a:buFont typeface="+mj-lt"/>
              <a:buAutoNum type="alphaUcPeriod"/>
            </a:pPr>
            <a:r>
              <a:rPr lang="en-US" sz="2000" dirty="0">
                <a:solidFill>
                  <a:schemeClr val="tx1">
                    <a:lumMod val="50000"/>
                    <a:lumOff val="50000"/>
                  </a:schemeClr>
                </a:solidFill>
              </a:rPr>
              <a:t>Not drinking from a cup may mean that some important feeding skills may not develop or may be delayed.</a:t>
            </a:r>
          </a:p>
          <a:p>
            <a:pPr marL="457200" lvl="0" indent="-457200">
              <a:buFont typeface="+mj-lt"/>
              <a:buAutoNum type="alphaUcPeriod"/>
            </a:pPr>
            <a:r>
              <a:rPr lang="en-US" sz="2000" dirty="0">
                <a:solidFill>
                  <a:schemeClr val="tx1">
                    <a:lumMod val="50000"/>
                    <a:lumOff val="50000"/>
                  </a:schemeClr>
                </a:solidFill>
              </a:rPr>
              <a:t>All of the above.</a:t>
            </a:r>
          </a:p>
          <a:p>
            <a:pPr marL="457200" lvl="0" indent="-457200">
              <a:buFont typeface="+mj-lt"/>
              <a:buAutoNum type="alphaUcPeriod"/>
            </a:pPr>
            <a:endParaRPr lang="en-US" sz="2000" dirty="0">
              <a:solidFill>
                <a:srgbClr val="7F7F7F"/>
              </a:solidFill>
            </a:endParaRPr>
          </a:p>
        </p:txBody>
      </p:sp>
      <p:sp>
        <p:nvSpPr>
          <p:cNvPr id="10" name="TextBox 9">
            <a:extLst>
              <a:ext uri="{FF2B5EF4-FFF2-40B4-BE49-F238E27FC236}">
                <a16:creationId xmlns:a16="http://schemas.microsoft.com/office/drawing/2014/main" id="{917FE1BB-465B-4F34-9070-646ABD94651E}"/>
              </a:ext>
            </a:extLst>
          </p:cNvPr>
          <p:cNvSpPr txBox="1"/>
          <p:nvPr/>
        </p:nvSpPr>
        <p:spPr>
          <a:xfrm>
            <a:off x="420310" y="2252541"/>
            <a:ext cx="8458199" cy="3785652"/>
          </a:xfrm>
          <a:prstGeom prst="rect">
            <a:avLst/>
          </a:prstGeom>
          <a:solidFill>
            <a:schemeClr val="bg1"/>
          </a:solidFill>
        </p:spPr>
        <p:txBody>
          <a:bodyPr wrap="square" rtlCol="0">
            <a:spAutoFit/>
          </a:bodyPr>
          <a:lstStyle/>
          <a:p>
            <a:r>
              <a:rPr lang="en-US" sz="2000" dirty="0">
                <a:solidFill>
                  <a:schemeClr val="tx1">
                    <a:lumMod val="50000"/>
                    <a:lumOff val="50000"/>
                  </a:schemeClr>
                </a:solidFill>
              </a:rPr>
              <a:t>A 19-month-old baby is enrolled at your child care site and is still drinking from a bottle even though he is developmentally ready to drink from a cup. What are some issues that may come from using a bottle at this age?</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Because it is easier to drink from a bottle than a cup, the child may drink so much milk that he is not hungry for other foods.</a:t>
            </a:r>
          </a:p>
          <a:p>
            <a:pPr marL="457200" lvl="0" indent="-457200">
              <a:buFont typeface="+mj-lt"/>
              <a:buAutoNum type="alphaUcPeriod"/>
            </a:pPr>
            <a:r>
              <a:rPr lang="en-US" sz="2000" dirty="0">
                <a:solidFill>
                  <a:schemeClr val="tx1">
                    <a:lumMod val="50000"/>
                    <a:lumOff val="50000"/>
                  </a:schemeClr>
                </a:solidFill>
              </a:rPr>
              <a:t>Drinking from a bottle regularly may lead to tooth decay.</a:t>
            </a:r>
          </a:p>
          <a:p>
            <a:pPr marL="457200" lvl="0" indent="-457200">
              <a:buFont typeface="+mj-lt"/>
              <a:buAutoNum type="alphaUcPeriod"/>
            </a:pPr>
            <a:r>
              <a:rPr lang="en-US" sz="2000" dirty="0">
                <a:solidFill>
                  <a:schemeClr val="tx1">
                    <a:lumMod val="50000"/>
                    <a:lumOff val="50000"/>
                  </a:schemeClr>
                </a:solidFill>
              </a:rPr>
              <a:t>Not drinking from a cup may mean that some important feeding skills may not develop or may be delayed</a:t>
            </a:r>
            <a:r>
              <a:rPr lang="en-US" sz="2000" dirty="0">
                <a:solidFill>
                  <a:srgbClr val="7F7F7F"/>
                </a:solidFill>
              </a:rPr>
              <a:t>.</a:t>
            </a:r>
          </a:p>
          <a:p>
            <a:pPr marL="457200" lvl="0" indent="-457200">
              <a:buFont typeface="+mj-lt"/>
              <a:buAutoNum type="alphaUcPeriod"/>
            </a:pPr>
            <a:r>
              <a:rPr lang="en-US" sz="2000" b="1" dirty="0">
                <a:solidFill>
                  <a:srgbClr val="273A80"/>
                </a:solidFill>
              </a:rPr>
              <a:t>All of the above.</a:t>
            </a:r>
          </a:p>
          <a:p>
            <a:pPr marL="457200" lvl="0" indent="-457200">
              <a:buFont typeface="+mj-lt"/>
              <a:buAutoNum type="alphaUcPeriod"/>
            </a:pPr>
            <a:endParaRPr lang="en-US" sz="2000" dirty="0">
              <a:solidFill>
                <a:srgbClr val="7F7F7F"/>
              </a:solidFill>
            </a:endParaRPr>
          </a:p>
        </p:txBody>
      </p:sp>
      <p:sp>
        <p:nvSpPr>
          <p:cNvPr id="2" name="Title 1"/>
          <p:cNvSpPr>
            <a:spLocks noGrp="1"/>
          </p:cNvSpPr>
          <p:nvPr>
            <p:ph type="title"/>
          </p:nvPr>
        </p:nvSpPr>
        <p:spPr/>
        <p:txBody>
          <a:bodyPr/>
          <a:lstStyle/>
          <a:p>
            <a:r>
              <a:rPr lang="en-US" dirty="0"/>
              <a:t>Post-Test</a:t>
            </a:r>
          </a:p>
        </p:txBody>
      </p:sp>
      <p:grpSp>
        <p:nvGrpSpPr>
          <p:cNvPr id="17" name="Group 16" descr="2">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extLst>
      <p:ext uri="{BB962C8B-B14F-4D97-AF65-F5344CB8AC3E}">
        <p14:creationId xmlns:p14="http://schemas.microsoft.com/office/powerpoint/2010/main" val="241013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3DC5832-9C07-4377-9575-38D4FC310BCF}"/>
              </a:ext>
            </a:extLst>
          </p:cNvPr>
          <p:cNvSpPr>
            <a:spLocks noGrp="1"/>
          </p:cNvSpPr>
          <p:nvPr>
            <p:ph type="title"/>
          </p:nvPr>
        </p:nvSpPr>
        <p:spPr>
          <a:xfrm>
            <a:off x="1814579" y="2697019"/>
            <a:ext cx="2835947" cy="807066"/>
          </a:xfrm>
        </p:spPr>
        <p:txBody>
          <a:bodyPr/>
          <a:lstStyle/>
          <a:p>
            <a:r>
              <a:rPr lang="en-US" dirty="0"/>
              <a:t>Presentation</a:t>
            </a:r>
            <a:r>
              <a:rPr lang="en-US" baseline="0" dirty="0"/>
              <a:t> End</a:t>
            </a:r>
            <a:endParaRPr lang="en-US" dirty="0"/>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p:nvPr/>
        </p:nvSpPr>
        <p:spPr>
          <a:xfrm>
            <a:off x="4650526" y="1161312"/>
            <a:ext cx="4222630"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https://teamnutrition.usda.gov</a:t>
            </a:r>
          </a:p>
        </p:txBody>
      </p:sp>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9C90F6D5-3325-4D17-A600-68B8EF23D5D8}"/>
              </a:ext>
            </a:extLst>
          </p:cNvPr>
          <p:cNvPicPr>
            <a:picLocks noChangeAspect="1"/>
          </p:cNvPicPr>
          <p:nvPr/>
        </p:nvPicPr>
        <p:blipFill>
          <a:blip r:embed="rId6"/>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9ACEDF4E-18C5-474B-B062-7408C8D2C885}"/>
              </a:ext>
              <a:ext uri="{C183D7F6-B498-43B3-948B-1728B52AA6E4}">
                <adec:decorative xmlns:adec="http://schemas.microsoft.com/office/drawing/2017/decorative" xmlns="" val="1"/>
              </a:ext>
            </a:extLst>
          </p:cNvPr>
          <p:cNvPicPr>
            <a:picLocks noChangeAspect="1"/>
          </p:cNvPicPr>
          <p:nvPr/>
        </p:nvPicPr>
        <p:blipFill>
          <a:blip r:embed="rId7"/>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pPr/>
              <a:t>17</a:t>
            </a:fld>
            <a:endParaRPr lang="en-US" dirty="0">
              <a:solidFill>
                <a:srgbClr val="273A80"/>
              </a:solidFill>
            </a:endParaRPr>
          </a:p>
        </p:txBody>
      </p:sp>
    </p:spTree>
    <p:custDataLst>
      <p:tags r:id="rId1"/>
    </p:custDataLst>
    <p:extLst>
      <p:ext uri="{BB962C8B-B14F-4D97-AF65-F5344CB8AC3E}">
        <p14:creationId xmlns:p14="http://schemas.microsoft.com/office/powerpoint/2010/main" val="34352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366593" y="1843433"/>
            <a:ext cx="5824887" cy="2111622"/>
          </a:xfrm>
        </p:spPr>
        <p:txBody>
          <a:bodyPr>
            <a:normAutofit/>
          </a:bodyPr>
          <a:lstStyle/>
          <a:p>
            <a:pPr marL="361950"/>
            <a:r>
              <a:rPr lang="en-US" sz="2800" dirty="0"/>
              <a:t>Bottle Feeding</a:t>
            </a:r>
          </a:p>
          <a:p>
            <a:pPr marL="361950"/>
            <a:r>
              <a:rPr lang="en-US" sz="2800" dirty="0"/>
              <a:t>Introducing a Cup</a:t>
            </a:r>
          </a:p>
          <a:p>
            <a:pPr marL="361950"/>
            <a:r>
              <a:rPr lang="en-US" sz="2800" dirty="0"/>
              <a:t>Communicating With Parents</a:t>
            </a:r>
          </a:p>
          <a:p>
            <a:pPr marL="361950"/>
            <a:r>
              <a:rPr lang="en-US" sz="2800" dirty="0"/>
              <a:t>Summary</a:t>
            </a:r>
          </a:p>
          <a:p>
            <a:pPr marL="361950" indent="-361950">
              <a:buNone/>
            </a:pP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2</a:t>
            </a:fld>
            <a:endParaRPr lang="en-US"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1">
            <a:extLst>
              <a:ext uri="{FF2B5EF4-FFF2-40B4-BE49-F238E27FC236}">
                <a16:creationId xmlns:a16="http://schemas.microsoft.com/office/drawing/2014/main" id="{52B371B8-CDA0-7546-8529-1DECCB43B30B}"/>
              </a:ext>
            </a:extLst>
          </p:cNvPr>
          <p:cNvGrpSpPr/>
          <p:nvPr/>
        </p:nvGrpSpPr>
        <p:grpSpPr>
          <a:xfrm>
            <a:off x="437460"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7382" y="2217301"/>
            <a:ext cx="8382000" cy="317009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True or False?</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rPr>
              <a:t>It is okay to prop the bottle up on a pillow or other items for the baby to feed himself or herself.</a:t>
            </a: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a:p>
            <a:pPr lvl="0"/>
            <a:endParaRPr lang="en-US" sz="2000" dirty="0">
              <a:solidFill>
                <a:srgbClr val="7F7F7F"/>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1111564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17" name="Group 16" descr="2">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p:cNvSpPr txBox="1"/>
          <p:nvPr/>
        </p:nvSpPr>
        <p:spPr>
          <a:xfrm>
            <a:off x="437292" y="2241530"/>
            <a:ext cx="8458199" cy="3477875"/>
          </a:xfrm>
          <a:prstGeom prst="rect">
            <a:avLst/>
          </a:prstGeom>
          <a:solidFill>
            <a:schemeClr val="bg1"/>
          </a:solidFill>
        </p:spPr>
        <p:txBody>
          <a:bodyPr wrap="square" rtlCol="0">
            <a:spAutoFit/>
          </a:bodyPr>
          <a:lstStyle/>
          <a:p>
            <a:r>
              <a:rPr lang="en-US" sz="2000" dirty="0">
                <a:solidFill>
                  <a:schemeClr val="tx1">
                    <a:lumMod val="50000"/>
                    <a:lumOff val="50000"/>
                  </a:schemeClr>
                </a:solidFill>
              </a:rPr>
              <a:t>A 19-month-old baby is enrolled at your child care site and is still drinking from a bottle even though he is developmentally ready to drink from a cup. What are some issues that may come from using a bottle at this age?</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rPr>
              <a:t>Because it is easier to drink from a bottle than a cup, the child may drink so much milk that he is not hungry for other foods.</a:t>
            </a:r>
          </a:p>
          <a:p>
            <a:pPr marL="457200" lvl="0" indent="-457200">
              <a:buFont typeface="+mj-lt"/>
              <a:buAutoNum type="alphaUcPeriod"/>
            </a:pPr>
            <a:r>
              <a:rPr lang="en-US" sz="2000" dirty="0">
                <a:solidFill>
                  <a:schemeClr val="tx1">
                    <a:lumMod val="50000"/>
                    <a:lumOff val="50000"/>
                  </a:schemeClr>
                </a:solidFill>
              </a:rPr>
              <a:t>Drinking from a bottle regularly may lead to tooth decay.</a:t>
            </a:r>
          </a:p>
          <a:p>
            <a:pPr marL="457200" lvl="0" indent="-457200">
              <a:buFont typeface="+mj-lt"/>
              <a:buAutoNum type="alphaUcPeriod"/>
            </a:pPr>
            <a:r>
              <a:rPr lang="en-US" sz="2000" dirty="0">
                <a:solidFill>
                  <a:schemeClr val="tx1">
                    <a:lumMod val="50000"/>
                    <a:lumOff val="50000"/>
                  </a:schemeClr>
                </a:solidFill>
              </a:rPr>
              <a:t>Not drinking from a cup may mean that some important feeding skills may not develop or may be delayed.</a:t>
            </a:r>
          </a:p>
          <a:p>
            <a:pPr marL="457200" lvl="0" indent="-457200">
              <a:buFont typeface="+mj-lt"/>
              <a:buAutoNum type="alphaUcPeriod"/>
            </a:pPr>
            <a:r>
              <a:rPr lang="en-US" sz="2000" dirty="0">
                <a:solidFill>
                  <a:schemeClr val="tx1">
                    <a:lumMod val="50000"/>
                    <a:lumOff val="50000"/>
                  </a:schemeClr>
                </a:solidFill>
              </a:rPr>
              <a:t>All of the above.</a:t>
            </a: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2215595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Bottle Feeding</a:t>
            </a:r>
            <a:br>
              <a:rPr lang="en-US" dirty="0"/>
            </a:br>
            <a:r>
              <a:rPr lang="en-US" b="0" dirty="0"/>
              <a:t>What Should Babies Drink?</a:t>
            </a:r>
          </a:p>
        </p:txBody>
      </p:sp>
      <p:sp>
        <p:nvSpPr>
          <p:cNvPr id="3" name="Content Placeholder 2"/>
          <p:cNvSpPr>
            <a:spLocks noGrp="1"/>
          </p:cNvSpPr>
          <p:nvPr>
            <p:ph idx="1"/>
          </p:nvPr>
        </p:nvSpPr>
        <p:spPr>
          <a:xfrm>
            <a:off x="80150" y="2090763"/>
            <a:ext cx="9107915" cy="4017538"/>
          </a:xfrm>
        </p:spPr>
        <p:txBody>
          <a:bodyPr>
            <a:noAutofit/>
          </a:bodyPr>
          <a:lstStyle/>
          <a:p>
            <a:pPr marL="365760" indent="-137160">
              <a:buNone/>
            </a:pPr>
            <a:r>
              <a:rPr lang="en-US" dirty="0">
                <a:latin typeface="Arial" panose="020B0604020202020204" pitchFamily="34" charset="0"/>
                <a:cs typeface="Arial" panose="020B0604020202020204" pitchFamily="34" charset="0"/>
              </a:rPr>
              <a:t>What should babies age 0–11 months drink?</a:t>
            </a:r>
          </a:p>
          <a:p>
            <a:pPr marL="574675" indent="-231775"/>
            <a:r>
              <a:rPr lang="en-US" b="1" dirty="0">
                <a:solidFill>
                  <a:srgbClr val="7F7F7F"/>
                </a:solidFill>
                <a:latin typeface="Arial" panose="020B0604020202020204" pitchFamily="34" charset="0"/>
                <a:cs typeface="Arial" panose="020B0604020202020204" pitchFamily="34" charset="0"/>
              </a:rPr>
              <a:t> </a:t>
            </a:r>
            <a:r>
              <a:rPr lang="en-US" b="1" dirty="0">
                <a:solidFill>
                  <a:srgbClr val="273A80"/>
                </a:solidFill>
                <a:latin typeface="Arial" panose="020B0604020202020204" pitchFamily="34" charset="0"/>
                <a:cs typeface="Arial" panose="020B0604020202020204" pitchFamily="34" charset="0"/>
              </a:rPr>
              <a:t>Breastmilk </a:t>
            </a:r>
            <a:r>
              <a:rPr lang="en-US" dirty="0">
                <a:latin typeface="Arial" panose="020B0604020202020204" pitchFamily="34" charset="0"/>
                <a:cs typeface="Arial" panose="020B0604020202020204" pitchFamily="34" charset="0"/>
              </a:rPr>
              <a:t>and </a:t>
            </a:r>
            <a:r>
              <a:rPr lang="en-US" b="1" dirty="0">
                <a:solidFill>
                  <a:srgbClr val="273A80"/>
                </a:solidFill>
                <a:latin typeface="Arial" panose="020B0604020202020204" pitchFamily="34" charset="0"/>
                <a:cs typeface="Arial" panose="020B0604020202020204" pitchFamily="34" charset="0"/>
              </a:rPr>
              <a:t>iron-fortified infant formula</a:t>
            </a:r>
          </a:p>
          <a:p>
            <a:pPr marL="574675" indent="-231775"/>
            <a:r>
              <a:rPr lang="en-US" dirty="0">
                <a:latin typeface="Arial" panose="020B0604020202020204" pitchFamily="34" charset="0"/>
                <a:cs typeface="Arial" panose="020B0604020202020204" pitchFamily="34" charset="0"/>
              </a:rPr>
              <a:t> These are the only liquids that are creditable in the CACFP.</a:t>
            </a:r>
          </a:p>
          <a:p>
            <a:pPr marL="569913"/>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Do not put cereal in a bottle.</a:t>
            </a:r>
          </a:p>
          <a:p>
            <a:pPr marL="231775" indent="-3175">
              <a:buNone/>
            </a:pPr>
            <a:endParaRPr lang="en-US" dirty="0">
              <a:latin typeface="Arial" panose="020B0604020202020204" pitchFamily="34" charset="0"/>
              <a:cs typeface="Arial" panose="020B0604020202020204" pitchFamily="34" charset="0"/>
            </a:endParaRPr>
          </a:p>
          <a:p>
            <a:pPr marL="231775" indent="-3175">
              <a:buNone/>
            </a:pPr>
            <a:r>
              <a:rPr lang="en-US" dirty="0">
                <a:latin typeface="Arial" panose="020B0604020202020204" pitchFamily="34" charset="0"/>
                <a:cs typeface="Arial" panose="020B0604020202020204" pitchFamily="34" charset="0"/>
              </a:rPr>
              <a:t>What is the recommended age at which you can offer a baby water to drink?</a:t>
            </a:r>
          </a:p>
          <a:p>
            <a:pPr marL="574675" indent="-233363"/>
            <a:r>
              <a:rPr lang="en-US" b="1" dirty="0">
                <a:solidFill>
                  <a:srgbClr val="273A80"/>
                </a:solidFill>
                <a:latin typeface="Arial" panose="020B0604020202020204" pitchFamily="34" charset="0"/>
                <a:cs typeface="Arial" panose="020B0604020202020204" pitchFamily="34" charset="0"/>
              </a:rPr>
              <a:t>Around</a:t>
            </a:r>
            <a:r>
              <a:rPr lang="en-US" dirty="0">
                <a:solidFill>
                  <a:srgbClr val="7F7F7F"/>
                </a:solidFill>
                <a:latin typeface="Arial" panose="020B0604020202020204" pitchFamily="34" charset="0"/>
                <a:cs typeface="Arial" panose="020B0604020202020204" pitchFamily="34" charset="0"/>
              </a:rPr>
              <a:t> </a:t>
            </a:r>
            <a:r>
              <a:rPr lang="en-US" b="1" dirty="0">
                <a:solidFill>
                  <a:srgbClr val="273A80"/>
                </a:solidFill>
                <a:latin typeface="Arial" panose="020B0604020202020204" pitchFamily="34" charset="0"/>
                <a:cs typeface="Arial" panose="020B0604020202020204" pitchFamily="34" charset="0"/>
              </a:rPr>
              <a:t>6 months</a:t>
            </a:r>
            <a:r>
              <a:rPr lang="en-US" dirty="0">
                <a:solidFill>
                  <a:srgbClr val="273A8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when a baby is developmentally ready to start eating solid foods</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1140039"/>
          </a:xfrm>
        </p:spPr>
        <p:txBody>
          <a:bodyPr>
            <a:normAutofit/>
          </a:bodyPr>
          <a:lstStyle/>
          <a:p>
            <a:r>
              <a:rPr lang="en-US" dirty="0"/>
              <a:t>Transitioning Baby From Formula to Unflavored Whole Milk</a:t>
            </a:r>
          </a:p>
        </p:txBody>
      </p:sp>
      <p:sp>
        <p:nvSpPr>
          <p:cNvPr id="10" name="TextBox 9"/>
          <p:cNvSpPr txBox="1"/>
          <p:nvPr/>
        </p:nvSpPr>
        <p:spPr>
          <a:xfrm>
            <a:off x="4548805" y="3167024"/>
            <a:ext cx="3195612" cy="1015663"/>
          </a:xfrm>
          <a:prstGeom prst="rect">
            <a:avLst/>
          </a:prstGeom>
          <a:noFill/>
        </p:spPr>
        <p:txBody>
          <a:bodyPr wrap="square" rtlCol="0">
            <a:spAutoFit/>
          </a:bodyPr>
          <a:lstStyle/>
          <a:p>
            <a:pPr algn="ctr"/>
            <a:r>
              <a:rPr lang="en-US" sz="2000" dirty="0">
                <a:solidFill>
                  <a:schemeClr val="tx1">
                    <a:lumMod val="50000"/>
                    <a:lumOff val="50000"/>
                  </a:schemeClr>
                </a:solidFill>
                <a:latin typeface="Arial" panose="020B0604020202020204" pitchFamily="34" charset="0"/>
                <a:cs typeface="Arial" panose="020B0604020202020204" pitchFamily="34" charset="0"/>
              </a:rPr>
              <a:t>The CACFP allows for a transition time between </a:t>
            </a:r>
            <a:r>
              <a:rPr lang="en-US" sz="2000" b="1" dirty="0">
                <a:solidFill>
                  <a:srgbClr val="273A80"/>
                </a:solidFill>
                <a:latin typeface="Arial" panose="020B0604020202020204" pitchFamily="34" charset="0"/>
                <a:cs typeface="Arial" panose="020B0604020202020204" pitchFamily="34" charset="0"/>
              </a:rPr>
              <a:t>12–13 months</a:t>
            </a:r>
            <a:r>
              <a:rPr lang="en-US" sz="2000"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of age.</a:t>
            </a:r>
          </a:p>
        </p:txBody>
      </p:sp>
      <p:grpSp>
        <p:nvGrpSpPr>
          <p:cNvPr id="3" name="Group 2" descr="Illustration of a calendar labeled “1-month transition time to unflavored whole milk”."/>
          <p:cNvGrpSpPr/>
          <p:nvPr/>
        </p:nvGrpSpPr>
        <p:grpSpPr>
          <a:xfrm>
            <a:off x="995167" y="2041739"/>
            <a:ext cx="3273335" cy="3072927"/>
            <a:chOff x="5369246" y="2051898"/>
            <a:chExt cx="3273335" cy="3072927"/>
          </a:xfrm>
        </p:grpSpPr>
        <p:pic>
          <p:nvPicPr>
            <p:cNvPr id="16" name="Picture 2" descr="Illustration of a calendar labeled “1-month transition time to unflavored whole milk”."/>
            <p:cNvPicPr>
              <a:picLocks noChangeAspect="1" noChangeArrowheads="1"/>
            </p:cNvPicPr>
            <p:nvPr/>
          </p:nvPicPr>
          <p:blipFill>
            <a:blip r:embed="rId4"/>
            <a:stretch>
              <a:fillRect/>
            </a:stretch>
          </p:blipFill>
          <p:spPr bwMode="auto">
            <a:xfrm>
              <a:off x="5369246" y="2051898"/>
              <a:ext cx="3273335" cy="3072927"/>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1258B6A1-74AF-9948-9443-0FE103FE9C2D}"/>
                </a:ext>
              </a:extLst>
            </p:cNvPr>
            <p:cNvGrpSpPr/>
            <p:nvPr/>
          </p:nvGrpSpPr>
          <p:grpSpPr>
            <a:xfrm>
              <a:off x="5677483" y="2813562"/>
              <a:ext cx="2611510" cy="1919891"/>
              <a:chOff x="4887566" y="322336"/>
              <a:chExt cx="2611510" cy="1919891"/>
            </a:xfrm>
          </p:grpSpPr>
          <p:sp>
            <p:nvSpPr>
              <p:cNvPr id="13" name="Document 12">
                <a:extLst>
                  <a:ext uri="{FF2B5EF4-FFF2-40B4-BE49-F238E27FC236}">
                    <a16:creationId xmlns:a16="http://schemas.microsoft.com/office/drawing/2014/main" id="{2FDD7337-43F6-7D4A-A671-FA038F30C0C5}"/>
                  </a:ext>
                  <a:ext uri="{C183D7F6-B498-43B3-948B-1728B52AA6E4}">
                    <adec:decorative xmlns:adec="http://schemas.microsoft.com/office/drawing/2017/decorative" xmlns="" val="1"/>
                  </a:ext>
                </a:extLst>
              </p:cNvPr>
              <p:cNvSpPr/>
              <p:nvPr/>
            </p:nvSpPr>
            <p:spPr>
              <a:xfrm>
                <a:off x="5083665" y="685957"/>
                <a:ext cx="2259952" cy="1420768"/>
              </a:xfrm>
              <a:prstGeom prst="flowChartDocument">
                <a:avLst/>
              </a:prstGeom>
              <a:solidFill>
                <a:srgbClr val="6CA3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ular Callout 7">
                <a:extLst>
                  <a:ext uri="{FF2B5EF4-FFF2-40B4-BE49-F238E27FC236}">
                    <a16:creationId xmlns:a16="http://schemas.microsoft.com/office/drawing/2014/main" id="{5D4465FD-5B9C-9F43-A726-F56D7A34C871}"/>
                  </a:ext>
                  <a:ext uri="{C183D7F6-B498-43B3-948B-1728B52AA6E4}">
                    <adec:decorative xmlns:adec="http://schemas.microsoft.com/office/drawing/2017/decorative" xmlns="" val="1"/>
                  </a:ext>
                </a:extLst>
              </p:cNvPr>
              <p:cNvSpPr/>
              <p:nvPr/>
            </p:nvSpPr>
            <p:spPr>
              <a:xfrm>
                <a:off x="4887566" y="322336"/>
                <a:ext cx="2611510" cy="1919891"/>
              </a:xfrm>
              <a:custGeom>
                <a:avLst/>
                <a:gdLst>
                  <a:gd name="connsiteX0" fmla="*/ 0 w 2611510"/>
                  <a:gd name="connsiteY0" fmla="*/ 0 h 1096429"/>
                  <a:gd name="connsiteX1" fmla="*/ 435252 w 2611510"/>
                  <a:gd name="connsiteY1" fmla="*/ 0 h 1096429"/>
                  <a:gd name="connsiteX2" fmla="*/ 435252 w 2611510"/>
                  <a:gd name="connsiteY2" fmla="*/ 0 h 1096429"/>
                  <a:gd name="connsiteX3" fmla="*/ 1088129 w 2611510"/>
                  <a:gd name="connsiteY3" fmla="*/ 0 h 1096429"/>
                  <a:gd name="connsiteX4" fmla="*/ 2611510 w 2611510"/>
                  <a:gd name="connsiteY4" fmla="*/ 0 h 1096429"/>
                  <a:gd name="connsiteX5" fmla="*/ 2611510 w 2611510"/>
                  <a:gd name="connsiteY5" fmla="*/ 639584 h 1096429"/>
                  <a:gd name="connsiteX6" fmla="*/ 2611510 w 2611510"/>
                  <a:gd name="connsiteY6" fmla="*/ 639584 h 1096429"/>
                  <a:gd name="connsiteX7" fmla="*/ 2611510 w 2611510"/>
                  <a:gd name="connsiteY7" fmla="*/ 913691 h 1096429"/>
                  <a:gd name="connsiteX8" fmla="*/ 2611510 w 2611510"/>
                  <a:gd name="connsiteY8" fmla="*/ 1096429 h 1096429"/>
                  <a:gd name="connsiteX9" fmla="*/ 1088129 w 2611510"/>
                  <a:gd name="connsiteY9" fmla="*/ 1096429 h 1096429"/>
                  <a:gd name="connsiteX10" fmla="*/ 1056565 w 2611510"/>
                  <a:gd name="connsiteY10" fmla="*/ 1949210 h 1096429"/>
                  <a:gd name="connsiteX11" fmla="*/ 435252 w 2611510"/>
                  <a:gd name="connsiteY11" fmla="*/ 1096429 h 1096429"/>
                  <a:gd name="connsiteX12" fmla="*/ 0 w 2611510"/>
                  <a:gd name="connsiteY12" fmla="*/ 1096429 h 1096429"/>
                  <a:gd name="connsiteX13" fmla="*/ 0 w 2611510"/>
                  <a:gd name="connsiteY13" fmla="*/ 913691 h 1096429"/>
                  <a:gd name="connsiteX14" fmla="*/ 0 w 2611510"/>
                  <a:gd name="connsiteY14" fmla="*/ 639584 h 1096429"/>
                  <a:gd name="connsiteX15" fmla="*/ 0 w 2611510"/>
                  <a:gd name="connsiteY15" fmla="*/ 639584 h 1096429"/>
                  <a:gd name="connsiteX16" fmla="*/ 0 w 2611510"/>
                  <a:gd name="connsiteY16" fmla="*/ 0 h 1096429"/>
                  <a:gd name="connsiteX0" fmla="*/ 0 w 2611510"/>
                  <a:gd name="connsiteY0" fmla="*/ 0 h 1949210"/>
                  <a:gd name="connsiteX1" fmla="*/ 435252 w 2611510"/>
                  <a:gd name="connsiteY1" fmla="*/ 0 h 1949210"/>
                  <a:gd name="connsiteX2" fmla="*/ 435252 w 2611510"/>
                  <a:gd name="connsiteY2" fmla="*/ 0 h 1949210"/>
                  <a:gd name="connsiteX3" fmla="*/ 1088129 w 2611510"/>
                  <a:gd name="connsiteY3" fmla="*/ 0 h 1949210"/>
                  <a:gd name="connsiteX4" fmla="*/ 2611510 w 2611510"/>
                  <a:gd name="connsiteY4" fmla="*/ 0 h 1949210"/>
                  <a:gd name="connsiteX5" fmla="*/ 2611510 w 2611510"/>
                  <a:gd name="connsiteY5" fmla="*/ 639584 h 1949210"/>
                  <a:gd name="connsiteX6" fmla="*/ 2611510 w 2611510"/>
                  <a:gd name="connsiteY6" fmla="*/ 639584 h 1949210"/>
                  <a:gd name="connsiteX7" fmla="*/ 2611510 w 2611510"/>
                  <a:gd name="connsiteY7" fmla="*/ 913691 h 1949210"/>
                  <a:gd name="connsiteX8" fmla="*/ 2611510 w 2611510"/>
                  <a:gd name="connsiteY8" fmla="*/ 1096429 h 1949210"/>
                  <a:gd name="connsiteX9" fmla="*/ 866456 w 2611510"/>
                  <a:gd name="connsiteY9" fmla="*/ 1110284 h 1949210"/>
                  <a:gd name="connsiteX10" fmla="*/ 1056565 w 2611510"/>
                  <a:gd name="connsiteY10" fmla="*/ 1949210 h 1949210"/>
                  <a:gd name="connsiteX11" fmla="*/ 435252 w 2611510"/>
                  <a:gd name="connsiteY11" fmla="*/ 1096429 h 1949210"/>
                  <a:gd name="connsiteX12" fmla="*/ 0 w 2611510"/>
                  <a:gd name="connsiteY12" fmla="*/ 1096429 h 1949210"/>
                  <a:gd name="connsiteX13" fmla="*/ 0 w 2611510"/>
                  <a:gd name="connsiteY13" fmla="*/ 913691 h 1949210"/>
                  <a:gd name="connsiteX14" fmla="*/ 0 w 2611510"/>
                  <a:gd name="connsiteY14" fmla="*/ 639584 h 1949210"/>
                  <a:gd name="connsiteX15" fmla="*/ 0 w 2611510"/>
                  <a:gd name="connsiteY15" fmla="*/ 639584 h 1949210"/>
                  <a:gd name="connsiteX16" fmla="*/ 0 w 2611510"/>
                  <a:gd name="connsiteY16" fmla="*/ 0 h 1949210"/>
                  <a:gd name="connsiteX0" fmla="*/ 0 w 2611510"/>
                  <a:gd name="connsiteY0" fmla="*/ 0 h 1658265"/>
                  <a:gd name="connsiteX1" fmla="*/ 435252 w 2611510"/>
                  <a:gd name="connsiteY1" fmla="*/ 0 h 1658265"/>
                  <a:gd name="connsiteX2" fmla="*/ 435252 w 2611510"/>
                  <a:gd name="connsiteY2" fmla="*/ 0 h 1658265"/>
                  <a:gd name="connsiteX3" fmla="*/ 1088129 w 2611510"/>
                  <a:gd name="connsiteY3" fmla="*/ 0 h 1658265"/>
                  <a:gd name="connsiteX4" fmla="*/ 2611510 w 2611510"/>
                  <a:gd name="connsiteY4" fmla="*/ 0 h 1658265"/>
                  <a:gd name="connsiteX5" fmla="*/ 2611510 w 2611510"/>
                  <a:gd name="connsiteY5" fmla="*/ 639584 h 1658265"/>
                  <a:gd name="connsiteX6" fmla="*/ 2611510 w 2611510"/>
                  <a:gd name="connsiteY6" fmla="*/ 639584 h 1658265"/>
                  <a:gd name="connsiteX7" fmla="*/ 2611510 w 2611510"/>
                  <a:gd name="connsiteY7" fmla="*/ 913691 h 1658265"/>
                  <a:gd name="connsiteX8" fmla="*/ 2611510 w 2611510"/>
                  <a:gd name="connsiteY8" fmla="*/ 1096429 h 1658265"/>
                  <a:gd name="connsiteX9" fmla="*/ 866456 w 2611510"/>
                  <a:gd name="connsiteY9" fmla="*/ 1110284 h 1658265"/>
                  <a:gd name="connsiteX10" fmla="*/ 765620 w 2611510"/>
                  <a:gd name="connsiteY10" fmla="*/ 1658265 h 1658265"/>
                  <a:gd name="connsiteX11" fmla="*/ 435252 w 2611510"/>
                  <a:gd name="connsiteY11" fmla="*/ 1096429 h 1658265"/>
                  <a:gd name="connsiteX12" fmla="*/ 0 w 2611510"/>
                  <a:gd name="connsiteY12" fmla="*/ 1096429 h 1658265"/>
                  <a:gd name="connsiteX13" fmla="*/ 0 w 2611510"/>
                  <a:gd name="connsiteY13" fmla="*/ 913691 h 1658265"/>
                  <a:gd name="connsiteX14" fmla="*/ 0 w 2611510"/>
                  <a:gd name="connsiteY14" fmla="*/ 639584 h 1658265"/>
                  <a:gd name="connsiteX15" fmla="*/ 0 w 2611510"/>
                  <a:gd name="connsiteY15" fmla="*/ 639584 h 1658265"/>
                  <a:gd name="connsiteX16" fmla="*/ 0 w 2611510"/>
                  <a:gd name="connsiteY16" fmla="*/ 0 h 1658265"/>
                  <a:gd name="connsiteX0" fmla="*/ 0 w 2611510"/>
                  <a:gd name="connsiteY0" fmla="*/ 0 h 1658265"/>
                  <a:gd name="connsiteX1" fmla="*/ 435252 w 2611510"/>
                  <a:gd name="connsiteY1" fmla="*/ 0 h 1658265"/>
                  <a:gd name="connsiteX2" fmla="*/ 435252 w 2611510"/>
                  <a:gd name="connsiteY2" fmla="*/ 0 h 1658265"/>
                  <a:gd name="connsiteX3" fmla="*/ 1088129 w 2611510"/>
                  <a:gd name="connsiteY3" fmla="*/ 0 h 1658265"/>
                  <a:gd name="connsiteX4" fmla="*/ 2611510 w 2611510"/>
                  <a:gd name="connsiteY4" fmla="*/ 0 h 1658265"/>
                  <a:gd name="connsiteX5" fmla="*/ 2611510 w 2611510"/>
                  <a:gd name="connsiteY5" fmla="*/ 639584 h 1658265"/>
                  <a:gd name="connsiteX6" fmla="*/ 2611510 w 2611510"/>
                  <a:gd name="connsiteY6" fmla="*/ 639584 h 1658265"/>
                  <a:gd name="connsiteX7" fmla="*/ 2611510 w 2611510"/>
                  <a:gd name="connsiteY7" fmla="*/ 913691 h 1658265"/>
                  <a:gd name="connsiteX8" fmla="*/ 2611510 w 2611510"/>
                  <a:gd name="connsiteY8" fmla="*/ 1096429 h 1658265"/>
                  <a:gd name="connsiteX9" fmla="*/ 769474 w 2611510"/>
                  <a:gd name="connsiteY9" fmla="*/ 1124139 h 1658265"/>
                  <a:gd name="connsiteX10" fmla="*/ 765620 w 2611510"/>
                  <a:gd name="connsiteY10" fmla="*/ 1658265 h 1658265"/>
                  <a:gd name="connsiteX11" fmla="*/ 435252 w 2611510"/>
                  <a:gd name="connsiteY11" fmla="*/ 1096429 h 1658265"/>
                  <a:gd name="connsiteX12" fmla="*/ 0 w 2611510"/>
                  <a:gd name="connsiteY12" fmla="*/ 1096429 h 1658265"/>
                  <a:gd name="connsiteX13" fmla="*/ 0 w 2611510"/>
                  <a:gd name="connsiteY13" fmla="*/ 913691 h 1658265"/>
                  <a:gd name="connsiteX14" fmla="*/ 0 w 2611510"/>
                  <a:gd name="connsiteY14" fmla="*/ 639584 h 1658265"/>
                  <a:gd name="connsiteX15" fmla="*/ 0 w 2611510"/>
                  <a:gd name="connsiteY15" fmla="*/ 639584 h 1658265"/>
                  <a:gd name="connsiteX16" fmla="*/ 0 w 2611510"/>
                  <a:gd name="connsiteY16" fmla="*/ 0 h 1658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11510" h="1658265">
                    <a:moveTo>
                      <a:pt x="0" y="0"/>
                    </a:moveTo>
                    <a:lnTo>
                      <a:pt x="435252" y="0"/>
                    </a:lnTo>
                    <a:lnTo>
                      <a:pt x="435252" y="0"/>
                    </a:lnTo>
                    <a:lnTo>
                      <a:pt x="1088129" y="0"/>
                    </a:lnTo>
                    <a:lnTo>
                      <a:pt x="2611510" y="0"/>
                    </a:lnTo>
                    <a:lnTo>
                      <a:pt x="2611510" y="639584"/>
                    </a:lnTo>
                    <a:lnTo>
                      <a:pt x="2611510" y="639584"/>
                    </a:lnTo>
                    <a:lnTo>
                      <a:pt x="2611510" y="913691"/>
                    </a:lnTo>
                    <a:lnTo>
                      <a:pt x="2611510" y="1096429"/>
                    </a:lnTo>
                    <a:lnTo>
                      <a:pt x="769474" y="1124139"/>
                    </a:lnTo>
                    <a:cubicBezTo>
                      <a:pt x="768189" y="1302181"/>
                      <a:pt x="766905" y="1480223"/>
                      <a:pt x="765620" y="1658265"/>
                    </a:cubicBezTo>
                    <a:lnTo>
                      <a:pt x="435252" y="1096429"/>
                    </a:lnTo>
                    <a:lnTo>
                      <a:pt x="0" y="1096429"/>
                    </a:lnTo>
                    <a:lnTo>
                      <a:pt x="0" y="913691"/>
                    </a:lnTo>
                    <a:lnTo>
                      <a:pt x="0" y="639584"/>
                    </a:lnTo>
                    <a:lnTo>
                      <a:pt x="0" y="639584"/>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rial" panose="020B0604020202020204" pitchFamily="34" charset="0"/>
                    <a:cs typeface="Arial" panose="020B0604020202020204" pitchFamily="34" charset="0"/>
                  </a:rPr>
                  <a:t>1-month transition time to unflavored whole milk</a:t>
                </a:r>
              </a:p>
            </p:txBody>
          </p:sp>
        </p:grpSp>
      </p:grpSp>
      <p:sp>
        <p:nvSpPr>
          <p:cNvPr id="4" name="Slide Number Placeholder 3"/>
          <p:cNvSpPr>
            <a:spLocks noGrp="1"/>
          </p:cNvSpPr>
          <p:nvPr>
            <p:ph type="sldNum" sz="quarter" idx="12"/>
          </p:nvPr>
        </p:nvSpPr>
        <p:spPr>
          <a:xfrm>
            <a:off x="0" y="6186130"/>
            <a:ext cx="541688" cy="365125"/>
          </a:xfrm>
        </p:spPr>
        <p:txBody>
          <a:bodyPr/>
          <a:lstStyle/>
          <a:p>
            <a:fld id="{E5A01667-C09E-6343-925B-5CF5D2A7F45A}" type="slidenum">
              <a:rPr lang="en-US" smtClean="0"/>
              <a:pPr/>
              <a:t>6</a:t>
            </a:fld>
            <a:endParaRPr lang="en-US" dirty="0"/>
          </a:p>
        </p:txBody>
      </p:sp>
    </p:spTree>
    <p:custDataLst>
      <p:tags r:id="rId1"/>
    </p:custDataLst>
    <p:extLst>
      <p:ext uri="{BB962C8B-B14F-4D97-AF65-F5344CB8AC3E}">
        <p14:creationId xmlns:p14="http://schemas.microsoft.com/office/powerpoint/2010/main" val="2143909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Prevent Choking When Bottle Feeding</a:t>
            </a:r>
          </a:p>
        </p:txBody>
      </p:sp>
      <p:grpSp>
        <p:nvGrpSpPr>
          <p:cNvPr id="6" name="Group 5" descr="Photo of a hand holding a bottle of breastmilk upside down; a small amount of milk is dripping from the nipple.">
            <a:extLst>
              <a:ext uri="{FF2B5EF4-FFF2-40B4-BE49-F238E27FC236}">
                <a16:creationId xmlns:a16="http://schemas.microsoft.com/office/drawing/2014/main" id="{B4818C27-9D21-4A5C-A15C-DA6C912EDCA6}"/>
              </a:ext>
            </a:extLst>
          </p:cNvPr>
          <p:cNvGrpSpPr/>
          <p:nvPr/>
        </p:nvGrpSpPr>
        <p:grpSpPr>
          <a:xfrm>
            <a:off x="822814" y="2098317"/>
            <a:ext cx="3135692" cy="2452490"/>
            <a:chOff x="822814" y="2098317"/>
            <a:chExt cx="3135692" cy="2452490"/>
          </a:xfrm>
        </p:grpSpPr>
        <p:pic>
          <p:nvPicPr>
            <p:cNvPr id="10" name="Picture 9" descr="Photo of a hand holding a bottle of breastmilk upside down; a small amount of milk is dripping from the nipple.">
              <a:extLst>
                <a:ext uri="{FF2B5EF4-FFF2-40B4-BE49-F238E27FC236}">
                  <a16:creationId xmlns:a16="http://schemas.microsoft.com/office/drawing/2014/main" id="{793880EA-47D5-7A40-B4D3-0AC457394C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2815" y="2098318"/>
              <a:ext cx="3135691" cy="2452489"/>
            </a:xfrm>
            <a:prstGeom prst="rect">
              <a:avLst/>
            </a:prstGeom>
          </p:spPr>
        </p:pic>
        <p:sp>
          <p:nvSpPr>
            <p:cNvPr id="3" name="Rectangle 2">
              <a:extLst>
                <a:ext uri="{C183D7F6-B498-43B3-948B-1728B52AA6E4}">
                  <adec:decorative xmlns:adec="http://schemas.microsoft.com/office/drawing/2017/decorative" xmlns="" val="1"/>
                </a:ext>
              </a:extLst>
            </p:cNvPr>
            <p:cNvSpPr/>
            <p:nvPr/>
          </p:nvSpPr>
          <p:spPr>
            <a:xfrm>
              <a:off x="822814" y="2098317"/>
              <a:ext cx="3135691" cy="2452489"/>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TextBox 11"/>
          <p:cNvSpPr txBox="1"/>
          <p:nvPr/>
        </p:nvSpPr>
        <p:spPr>
          <a:xfrm>
            <a:off x="716097" y="4695825"/>
            <a:ext cx="3349128" cy="1015663"/>
          </a:xfrm>
          <a:prstGeom prst="rect">
            <a:avLst/>
          </a:prstGeom>
          <a:noFill/>
        </p:spPr>
        <p:txBody>
          <a:bodyPr wrap="squar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Drops from nipple should </a:t>
            </a:r>
            <a:r>
              <a:rPr lang="en-US" sz="2000" b="1" dirty="0">
                <a:solidFill>
                  <a:srgbClr val="273A80"/>
                </a:solidFill>
                <a:latin typeface="Arial" panose="020B0604020202020204" pitchFamily="34" charset="0"/>
                <a:cs typeface="Arial" panose="020B0604020202020204" pitchFamily="34" charset="0"/>
              </a:rPr>
              <a:t>follow each other closely</a:t>
            </a:r>
            <a:r>
              <a:rPr lang="en-US" sz="2000"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not a stream.</a:t>
            </a:r>
          </a:p>
        </p:txBody>
      </p:sp>
      <p:grpSp>
        <p:nvGrpSpPr>
          <p:cNvPr id="9" name="Group 8" descr="Photo of woman holding a baby almost upright and feeding a bottle to the baby.">
            <a:extLst>
              <a:ext uri="{FF2B5EF4-FFF2-40B4-BE49-F238E27FC236}">
                <a16:creationId xmlns:a16="http://schemas.microsoft.com/office/drawing/2014/main" id="{8359DF37-27BF-41AC-B4B1-B98BAA775103}"/>
              </a:ext>
            </a:extLst>
          </p:cNvPr>
          <p:cNvGrpSpPr/>
          <p:nvPr/>
        </p:nvGrpSpPr>
        <p:grpSpPr>
          <a:xfrm>
            <a:off x="5043977" y="2105025"/>
            <a:ext cx="3141099" cy="2445782"/>
            <a:chOff x="5010524" y="2105025"/>
            <a:chExt cx="3141099" cy="2445782"/>
          </a:xfrm>
        </p:grpSpPr>
        <p:pic>
          <p:nvPicPr>
            <p:cNvPr id="7" name="Picture 6" descr="Photo of woman holding a baby almost upright and feeding a bottle to the baby.">
              <a:extLst>
                <a:ext uri="{FF2B5EF4-FFF2-40B4-BE49-F238E27FC236}">
                  <a16:creationId xmlns:a16="http://schemas.microsoft.com/office/drawing/2014/main" id="{88AD54E9-3F7C-C644-B708-4FFB2BA4C8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10524" y="2105025"/>
              <a:ext cx="3141099" cy="2445782"/>
            </a:xfrm>
            <a:prstGeom prst="rect">
              <a:avLst/>
            </a:prstGeom>
          </p:spPr>
        </p:pic>
        <p:sp>
          <p:nvSpPr>
            <p:cNvPr id="5" name="Rectangle 4">
              <a:extLst>
                <a:ext uri="{C183D7F6-B498-43B3-948B-1728B52AA6E4}">
                  <adec:decorative xmlns:adec="http://schemas.microsoft.com/office/drawing/2017/decorative" xmlns="" val="1"/>
                </a:ext>
              </a:extLst>
            </p:cNvPr>
            <p:cNvSpPr/>
            <p:nvPr/>
          </p:nvSpPr>
          <p:spPr>
            <a:xfrm>
              <a:off x="5010524" y="2105025"/>
              <a:ext cx="3141099" cy="2445782"/>
            </a:xfrm>
            <a:prstGeom prst="rect">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Rectangle 7"/>
          <p:cNvSpPr/>
          <p:nvPr/>
        </p:nvSpPr>
        <p:spPr>
          <a:xfrm>
            <a:off x="4935557" y="4695825"/>
            <a:ext cx="3291035" cy="400110"/>
          </a:xfrm>
          <a:prstGeom prst="rect">
            <a:avLst/>
          </a:prstGeom>
        </p:spPr>
        <p:txBody>
          <a:bodyPr wrap="square">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Hold baby </a:t>
            </a:r>
            <a:r>
              <a:rPr lang="en-US" sz="2000" b="1" dirty="0">
                <a:solidFill>
                  <a:srgbClr val="273A80"/>
                </a:solidFill>
                <a:latin typeface="Arial" panose="020B0604020202020204" pitchFamily="34" charset="0"/>
                <a:cs typeface="Arial" panose="020B0604020202020204" pitchFamily="34" charset="0"/>
              </a:rPr>
              <a:t>almost upright</a:t>
            </a:r>
            <a:r>
              <a:rPr lang="en-US" sz="2000" dirty="0">
                <a:solidFill>
                  <a:srgbClr val="7F7F7F"/>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Prevent Choking When Bottle Feeding</a:t>
            </a:r>
          </a:p>
        </p:txBody>
      </p:sp>
      <p:pic>
        <p:nvPicPr>
          <p:cNvPr id="7" name="Picture 6" descr="Photo of woman holding a baby almost upright and feeding a bottle to the baby.">
            <a:extLst>
              <a:ext uri="{FF2B5EF4-FFF2-40B4-BE49-F238E27FC236}">
                <a16:creationId xmlns:a16="http://schemas.microsoft.com/office/drawing/2014/main" id="{88AD54E9-3F7C-C644-B708-4FFB2BA4C8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956" y="2226323"/>
            <a:ext cx="3141099" cy="2445782"/>
          </a:xfrm>
          <a:prstGeom prst="rect">
            <a:avLst/>
          </a:prstGeom>
        </p:spPr>
      </p:pic>
      <p:sp>
        <p:nvSpPr>
          <p:cNvPr id="8" name="Rectangle 7"/>
          <p:cNvSpPr/>
          <p:nvPr/>
        </p:nvSpPr>
        <p:spPr>
          <a:xfrm>
            <a:off x="3872205" y="2284345"/>
            <a:ext cx="4721293" cy="2477601"/>
          </a:xfrm>
          <a:prstGeom prst="rect">
            <a:avLst/>
          </a:prstGeom>
        </p:spPr>
        <p:txBody>
          <a:bodyPr wrap="square">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Hold the baby </a:t>
            </a:r>
            <a:r>
              <a:rPr lang="en-US" sz="2000" b="1" dirty="0">
                <a:solidFill>
                  <a:srgbClr val="273A80"/>
                </a:solidFill>
                <a:latin typeface="Arial" panose="020B0604020202020204" pitchFamily="34" charset="0"/>
                <a:cs typeface="Arial" panose="020B0604020202020204" pitchFamily="34" charset="0"/>
              </a:rPr>
              <a:t>almost upright</a:t>
            </a:r>
            <a:r>
              <a:rPr lang="en-US" sz="2000"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to:</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Keep baby secure.</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Help prevent baby from choking or getting too much liquid at once.</a:t>
            </a:r>
          </a:p>
          <a:p>
            <a:pPr marL="365760" indent="-2286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See if baby is showing signs of hunger or fullness.</a:t>
            </a:r>
          </a:p>
          <a:p>
            <a:endParaRPr lang="en-US" sz="2000" dirty="0">
              <a:solidFill>
                <a:srgbClr val="7F7F7F"/>
              </a:solidFill>
              <a:latin typeface="Arial" panose="020B0604020202020204" pitchFamily="34" charset="0"/>
              <a:cs typeface="Arial" panose="020B0604020202020204" pitchFamily="34" charset="0"/>
            </a:endParaRPr>
          </a:p>
        </p:txBody>
      </p:sp>
      <p:sp>
        <p:nvSpPr>
          <p:cNvPr id="11" name="Rectangle 10" descr="&quot; &quot;"/>
          <p:cNvSpPr/>
          <p:nvPr/>
        </p:nvSpPr>
        <p:spPr>
          <a:xfrm>
            <a:off x="321226" y="5130342"/>
            <a:ext cx="6130212" cy="740231"/>
          </a:xfrm>
          <a:prstGeom prst="rect">
            <a:avLst/>
          </a:prstGeom>
          <a:noFill/>
          <a:ln w="3492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343016" y="5141433"/>
            <a:ext cx="6020465" cy="646331"/>
          </a:xfrm>
          <a:prstGeom prst="rect">
            <a:avLst/>
          </a:prstGeom>
          <a:noFill/>
        </p:spPr>
        <p:txBody>
          <a:bodyPr wrap="square" rtlCol="0">
            <a:spAutoFit/>
          </a:bodyPr>
          <a:lstStyle/>
          <a:p>
            <a:pPr algn="ctr"/>
            <a:r>
              <a:rPr lang="en-US" b="1" dirty="0">
                <a:solidFill>
                  <a:srgbClr val="273A80"/>
                </a:solidFill>
              </a:rPr>
              <a:t>Never prop a bottle with a pillow or other item. </a:t>
            </a:r>
          </a:p>
          <a:p>
            <a:pPr algn="ctr"/>
            <a:r>
              <a:rPr lang="en-US" dirty="0">
                <a:solidFill>
                  <a:schemeClr val="tx1">
                    <a:lumMod val="50000"/>
                    <a:lumOff val="50000"/>
                  </a:schemeClr>
                </a:solidFill>
              </a:rPr>
              <a:t>This can lead to tooth decay and possibly cause choking</a:t>
            </a:r>
            <a:r>
              <a:rPr lang="en-US" dirty="0">
                <a:solidFill>
                  <a:srgbClr val="7F7F7F"/>
                </a:solidFill>
              </a:rPr>
              <a:t>.</a:t>
            </a:r>
          </a:p>
        </p:txBody>
      </p:sp>
      <p:pic>
        <p:nvPicPr>
          <p:cNvPr id="1026" name="Picture 2" descr="An icon of a &quot;no&quot; sign surrounding a baby drinking from a bottle propped up on a pillow."/>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783359" y="4807730"/>
            <a:ext cx="1810139" cy="1715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ustDataLst>
      <p:tags r:id="rId1"/>
    </p:custDataLst>
    <p:extLst>
      <p:ext uri="{BB962C8B-B14F-4D97-AF65-F5344CB8AC3E}">
        <p14:creationId xmlns:p14="http://schemas.microsoft.com/office/powerpoint/2010/main" val="1218892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Bottle Feed </a:t>
            </a:r>
          </a:p>
        </p:txBody>
      </p:sp>
      <p:pic>
        <p:nvPicPr>
          <p:cNvPr id="7" name="Picture 6" descr="Photo of woman holding a baby almost upright and feeding a bottle to the baby.">
            <a:extLst>
              <a:ext uri="{FF2B5EF4-FFF2-40B4-BE49-F238E27FC236}">
                <a16:creationId xmlns:a16="http://schemas.microsoft.com/office/drawing/2014/main" id="{88322391-59EC-664D-9ED0-67EF31EFC75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0812" y="1947821"/>
            <a:ext cx="2588964" cy="3637731"/>
          </a:xfrm>
          <a:prstGeom prst="rect">
            <a:avLst/>
          </a:prstGeom>
        </p:spPr>
      </p:pic>
      <p:sp>
        <p:nvSpPr>
          <p:cNvPr id="5" name="Content Placeholder 4"/>
          <p:cNvSpPr txBox="1">
            <a:spLocks noGrp="1"/>
          </p:cNvSpPr>
          <p:nvPr>
            <p:ph idx="1"/>
          </p:nvPr>
        </p:nvSpPr>
        <p:spPr>
          <a:xfrm>
            <a:off x="3133291" y="2067391"/>
            <a:ext cx="5963084" cy="2395528"/>
          </a:xfrm>
          <a:prstGeom prst="rect">
            <a:avLst/>
          </a:prstGeom>
          <a:noFill/>
        </p:spPr>
        <p:txBody>
          <a:bodyPr wrap="square" rtlCol="0">
            <a:spAutoFit/>
          </a:bodyPr>
          <a:lstStyle/>
          <a:p>
            <a:pPr marL="365760"/>
            <a:r>
              <a:rPr lang="en-US" dirty="0">
                <a:latin typeface="Arial" panose="020B0604020202020204" pitchFamily="34" charset="0"/>
                <a:cs typeface="Arial" panose="020B0604020202020204" pitchFamily="34" charset="0"/>
              </a:rPr>
              <a:t>Hold bottle mostly sideways, not straight up.</a:t>
            </a:r>
          </a:p>
          <a:p>
            <a:pPr marL="365760"/>
            <a:r>
              <a:rPr lang="en-US" dirty="0">
                <a:latin typeface="Arial" panose="020B0604020202020204" pitchFamily="34" charset="0"/>
                <a:cs typeface="Arial" panose="020B0604020202020204" pitchFamily="34" charset="0"/>
              </a:rPr>
              <a:t>Hold baby during feeding.</a:t>
            </a:r>
          </a:p>
          <a:p>
            <a:pPr marL="365760"/>
            <a:r>
              <a:rPr lang="en-US" dirty="0">
                <a:latin typeface="Arial" panose="020B0604020202020204" pitchFamily="34" charset="0"/>
                <a:cs typeface="Arial" panose="020B0604020202020204" pitchFamily="34" charset="0"/>
              </a:rPr>
              <a:t>Switch which arm you use to hold the baby.</a:t>
            </a:r>
          </a:p>
          <a:p>
            <a:pPr marL="365760"/>
            <a:r>
              <a:rPr lang="en-US" dirty="0">
                <a:latin typeface="Arial" panose="020B0604020202020204" pitchFamily="34" charset="0"/>
                <a:cs typeface="Arial" panose="020B0604020202020204" pitchFamily="34" charset="0"/>
              </a:rPr>
              <a:t>Burp during natural breaks or at end of feeding.</a:t>
            </a:r>
          </a:p>
          <a:p>
            <a:pPr marL="365760"/>
            <a:r>
              <a:rPr lang="en-US" dirty="0">
                <a:latin typeface="Arial" panose="020B0604020202020204" pitchFamily="34" charset="0"/>
                <a:cs typeface="Arial" panose="020B0604020202020204" pitchFamily="34" charset="0"/>
              </a:rPr>
              <a:t>Use a slow flow bottle nipple.</a:t>
            </a:r>
          </a:p>
          <a:p>
            <a:pPr marL="365760"/>
            <a:r>
              <a:rPr lang="en-US" dirty="0">
                <a:latin typeface="Arial" panose="020B0604020202020204" pitchFamily="34" charset="0"/>
                <a:cs typeface="Arial" panose="020B0604020202020204" pitchFamily="34" charset="0"/>
              </a:rPr>
              <a:t>Brush nipple of bottle across baby’s upper lip.</a:t>
            </a:r>
          </a:p>
        </p:txBody>
      </p:sp>
      <p:sp>
        <p:nvSpPr>
          <p:cNvPr id="4" name="Slide Number Placeholder 3"/>
          <p:cNvSpPr>
            <a:spLocks noGrp="1"/>
          </p:cNvSpPr>
          <p:nvPr>
            <p:ph type="sldNum" sz="quarter" idx="12"/>
          </p:nvPr>
        </p:nvSpPr>
        <p:spPr/>
        <p:txBody>
          <a:bodyPr/>
          <a:lstStyle/>
          <a:p>
            <a:fld id="{E5A01667-C09E-6343-925B-5CF5D2A7F45A}" type="slidenum">
              <a:rPr lang="en-US" smtClean="0"/>
              <a:pPr/>
              <a:t>9</a:t>
            </a:fld>
            <a:endParaRPr lang="en-US" dirty="0"/>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3012</Words>
  <Application>Microsoft Office PowerPoint</Application>
  <PresentationFormat>On-screen Show (4:3)</PresentationFormat>
  <Paragraphs>340</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American Typewriter</vt:lpstr>
      <vt:lpstr>Arial</vt:lpstr>
      <vt:lpstr>Calibri</vt:lpstr>
      <vt:lpstr>Courier New</vt:lpstr>
      <vt:lpstr>Wingdings</vt:lpstr>
      <vt:lpstr>Office Theme</vt:lpstr>
      <vt:lpstr>Feeding Infants in the CACFP</vt:lpstr>
      <vt:lpstr>Agenda</vt:lpstr>
      <vt:lpstr>Pre-Test</vt:lpstr>
      <vt:lpstr>Pre-Test</vt:lpstr>
      <vt:lpstr>Bottle Feeding What Should Babies Drink?</vt:lpstr>
      <vt:lpstr>Transitioning Baby From Formula to Unflavored Whole Milk</vt:lpstr>
      <vt:lpstr>Prevent Choking When Bottle Feeding</vt:lpstr>
      <vt:lpstr>Prevent Choking When Bottle Feeding</vt:lpstr>
      <vt:lpstr>How To Bottle Feed </vt:lpstr>
      <vt:lpstr>Introducing a Cup </vt:lpstr>
      <vt:lpstr>Ways To Transition a Baby to a Cup </vt:lpstr>
      <vt:lpstr>Preventing Babies From Drinking From the Wrong Bottle or Cup</vt:lpstr>
      <vt:lpstr>Communicating With Parents</vt:lpstr>
      <vt:lpstr>Summary</vt:lpstr>
      <vt:lpstr>Post-Test</vt:lpstr>
      <vt:lpstr>Post-Test</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2019-11-07T18:41:01Z</dcterms:created>
  <dcterms:modified xsi:type="dcterms:W3CDTF">2019-11-15T19:04:40Z</dcterms:modified>
</cp:coreProperties>
</file>