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1"/>
  </p:sldMasterIdLst>
  <p:notesMasterIdLst>
    <p:notesMasterId r:id="rId15"/>
  </p:notesMasterIdLst>
  <p:sldIdLst>
    <p:sldId id="256" r:id="rId2"/>
    <p:sldId id="261" r:id="rId3"/>
    <p:sldId id="283" r:id="rId4"/>
    <p:sldId id="289" r:id="rId5"/>
    <p:sldId id="292" r:id="rId6"/>
    <p:sldId id="277" r:id="rId7"/>
    <p:sldId id="287" r:id="rId8"/>
    <p:sldId id="279" r:id="rId9"/>
    <p:sldId id="280" r:id="rId10"/>
    <p:sldId id="281" r:id="rId11"/>
    <p:sldId id="285" r:id="rId12"/>
    <p:sldId id="294" r:id="rId13"/>
    <p:sldId id="260" r:id="rId14"/>
  </p:sldIdLst>
  <p:sldSz cx="9144000" cy="6858000" type="screen4x3"/>
  <p:notesSz cx="6858000" cy="9144000"/>
  <p:custDataLst>
    <p:tags r:id="rId1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3A80"/>
    <a:srgbClr val="7F7F7F"/>
    <a:srgbClr val="7F7F1B"/>
    <a:srgbClr val="FDE3D8"/>
    <a:srgbClr val="488A56"/>
    <a:srgbClr val="7F9DBB"/>
    <a:srgbClr val="C8C7C7"/>
    <a:srgbClr val="D4ECE3"/>
    <a:srgbClr val="5270B6"/>
    <a:srgbClr val="F4A8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79" autoAdjust="0"/>
    <p:restoredTop sz="88748" autoAdjust="0"/>
  </p:normalViewPr>
  <p:slideViewPr>
    <p:cSldViewPr snapToGrid="0" snapToObjects="1">
      <p:cViewPr varScale="1">
        <p:scale>
          <a:sx n="75" d="100"/>
          <a:sy n="75" d="100"/>
        </p:scale>
        <p:origin x="1272" y="60"/>
      </p:cViewPr>
      <p:guideLst>
        <p:guide orient="horz" pos="2160"/>
        <p:guide pos="2880"/>
      </p:guideLst>
    </p:cSldViewPr>
  </p:slideViewPr>
  <p:outlineViewPr>
    <p:cViewPr>
      <p:scale>
        <a:sx n="33" d="100"/>
        <a:sy n="33" d="100"/>
      </p:scale>
      <p:origin x="0" y="0"/>
    </p:cViewPr>
  </p:outlineViewPr>
  <p:notesTextViewPr>
    <p:cViewPr>
      <p:scale>
        <a:sx n="3" d="2"/>
        <a:sy n="3" d="2"/>
      </p:scale>
      <p:origin x="0" y="-1194"/>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1/10/2020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eamnutrition.usda.gov/"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Information in this lesson comes from Chapter 1: </a:t>
            </a:r>
            <a:r>
              <a:rPr lang="en-US" sz="1200" i="1" kern="1200" dirty="0">
                <a:solidFill>
                  <a:schemeClr val="tx1"/>
                </a:solidFill>
                <a:effectLst/>
                <a:latin typeface="+mn-lt"/>
                <a:ea typeface="+mn-ea"/>
                <a:cs typeface="+mn-cs"/>
              </a:rPr>
              <a:t>Giving Babies a Healthy Start With the CACFP </a:t>
            </a:r>
            <a:r>
              <a:rPr lang="en-US" sz="1200" kern="1200" dirty="0">
                <a:solidFill>
                  <a:schemeClr val="tx1"/>
                </a:solidFill>
                <a:effectLst/>
                <a:latin typeface="+mn-lt"/>
                <a:ea typeface="+mn-ea"/>
                <a:cs typeface="+mn-cs"/>
              </a:rPr>
              <a:t>and Chapter 6: </a:t>
            </a:r>
            <a:r>
              <a:rPr lang="en-US" sz="1200" i="1" kern="1200" dirty="0">
                <a:solidFill>
                  <a:schemeClr val="tx1"/>
                </a:solidFill>
                <a:effectLst/>
                <a:latin typeface="+mn-lt"/>
                <a:ea typeface="+mn-ea"/>
                <a:cs typeface="+mn-cs"/>
              </a:rPr>
              <a:t>Feeding Solid Foods</a:t>
            </a:r>
            <a:r>
              <a:rPr lang="en-US" sz="1200" kern="1200" dirty="0">
                <a:solidFill>
                  <a:schemeClr val="tx1"/>
                </a:solidFill>
                <a:effectLst/>
                <a:latin typeface="+mn-lt"/>
                <a:ea typeface="+mn-ea"/>
                <a:cs typeface="+mn-cs"/>
              </a:rPr>
              <a:t> in the</a:t>
            </a:r>
            <a:r>
              <a:rPr lang="en-US" sz="1200" i="1" kern="1200" dirty="0">
                <a:solidFill>
                  <a:schemeClr val="tx1"/>
                </a:solidFill>
                <a:effectLst/>
                <a:latin typeface="+mn-lt"/>
                <a:ea typeface="+mn-ea"/>
                <a:cs typeface="+mn-cs"/>
              </a:rPr>
              <a:t> Feeding Infants in the Child and Adult Care Food Program</a:t>
            </a:r>
            <a:r>
              <a:rPr lang="en-US" sz="1200" kern="1200" dirty="0">
                <a:solidFill>
                  <a:schemeClr val="tx1"/>
                </a:solidFill>
                <a:effectLst/>
                <a:latin typeface="+mn-lt"/>
                <a:ea typeface="+mn-ea"/>
                <a:cs typeface="+mn-cs"/>
              </a:rPr>
              <a:t> guide. This lesson provides participants with information about babies’ developmental readiness for eating solid foods.</a:t>
            </a:r>
          </a:p>
          <a:p>
            <a:endParaRPr lang="en-US" dirty="0"/>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Describe when a baby is developmentally ready to start eating solid foods. </a:t>
            </a:r>
            <a:br>
              <a:rPr lang="en-US" sz="1200" kern="1200" dirty="0">
                <a:solidFill>
                  <a:schemeClr val="tx1"/>
                </a:solidFill>
                <a:effectLst/>
                <a:latin typeface="+mn-lt"/>
                <a:ea typeface="+mn-ea"/>
                <a:cs typeface="+mn-cs"/>
              </a:rPr>
            </a:b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Developmental Readiness for Solid Foods </a:t>
            </a:r>
            <a:r>
              <a:rPr lang="en-US" sz="1200" kern="1200" dirty="0">
                <a:solidFill>
                  <a:schemeClr val="tx1"/>
                </a:solidFill>
                <a:effectLst/>
                <a:latin typeface="+mn-lt"/>
                <a:ea typeface="+mn-ea"/>
                <a:cs typeface="+mn-cs"/>
              </a:rPr>
              <a:t>lesson takes approximately 18 minutes to deliver. If the pre-test and post-test are administered, the total session time will be approximately 22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 and/or</a:t>
            </a:r>
            <a:r>
              <a:rPr lang="en-US" sz="1200" kern="1200" baseline="0" dirty="0">
                <a:solidFill>
                  <a:schemeClr val="tx1"/>
                </a:solidFill>
                <a:effectLst/>
                <a:latin typeface="+mn-lt"/>
                <a:ea typeface="+mn-ea"/>
                <a:cs typeface="+mn-cs"/>
              </a:rPr>
              <a:t> child care</a:t>
            </a:r>
            <a:endParaRPr lang="en-US"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1894580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Review the key concepts covered in the lesson. Allow participants to ask questions.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Developmental skills that indicate a baby’s readiness for solid foods: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Sits in high chair with good head control.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Opens mouth when food comes his or her way.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Reaches for food.</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Uses tongue to move food from the spoon into his or her mouth.</a:t>
            </a:r>
          </a:p>
          <a:p>
            <a:pPr lvl="0"/>
            <a:endParaRPr lang="en-US" sz="1200" kern="1200" dirty="0">
              <a:solidFill>
                <a:schemeClr val="tx1"/>
              </a:solidFill>
              <a:effectLst/>
              <a:latin typeface="+mn-lt"/>
              <a:ea typeface="+mn-ea"/>
              <a:cs typeface="+mn-cs"/>
            </a:endParaRPr>
          </a:p>
          <a:p>
            <a:pPr marL="171450" lvl="0" indent="-171450">
              <a:lnSpc>
                <a:spcPct val="114000"/>
              </a:lnSpc>
              <a:buFont typeface="Arial" panose="020B0604020202020204" pitchFamily="34" charset="0"/>
              <a:buChar char="•"/>
            </a:pPr>
            <a:r>
              <a:rPr lang="en-US" dirty="0">
                <a:solidFill>
                  <a:schemeClr val="tx1"/>
                </a:solidFill>
                <a:latin typeface="+mn-lt"/>
                <a:cs typeface="Arial" panose="020B0604020202020204" pitchFamily="34" charset="0"/>
              </a:rPr>
              <a:t>Feeding babies the right foods when they are developmentally ready helps them:</a:t>
            </a:r>
          </a:p>
          <a:p>
            <a:pPr marL="628650" lvl="1" indent="-171450">
              <a:lnSpc>
                <a:spcPct val="114000"/>
              </a:lnSpc>
              <a:buFont typeface="Courier New" panose="02070309020205020404" pitchFamily="49" charset="0"/>
              <a:buChar char="o"/>
            </a:pPr>
            <a:r>
              <a:rPr lang="en-US" dirty="0">
                <a:solidFill>
                  <a:schemeClr val="tx1"/>
                </a:solidFill>
                <a:latin typeface="+mn-lt"/>
                <a:cs typeface="Arial" panose="020B0604020202020204" pitchFamily="34" charset="0"/>
              </a:rPr>
              <a:t>Enjoy new tastes and textures.</a:t>
            </a:r>
          </a:p>
          <a:p>
            <a:pPr marL="628650" lvl="1" indent="-171450">
              <a:lnSpc>
                <a:spcPct val="114000"/>
              </a:lnSpc>
              <a:buFont typeface="Courier New" panose="02070309020205020404" pitchFamily="49" charset="0"/>
              <a:buChar char="o"/>
            </a:pPr>
            <a:r>
              <a:rPr lang="en-US" dirty="0">
                <a:solidFill>
                  <a:schemeClr val="tx1"/>
                </a:solidFill>
                <a:latin typeface="+mn-lt"/>
                <a:cs typeface="Arial" panose="020B0604020202020204" pitchFamily="34" charset="0"/>
              </a:rPr>
              <a:t>Get the nutrition they need.</a:t>
            </a:r>
          </a:p>
          <a:p>
            <a:pPr marL="628650" lvl="1" indent="-171450">
              <a:lnSpc>
                <a:spcPct val="114000"/>
              </a:lnSpc>
              <a:buFont typeface="Courier New" panose="02070309020205020404" pitchFamily="49" charset="0"/>
              <a:buChar char="o"/>
            </a:pPr>
            <a:r>
              <a:rPr lang="en-US" dirty="0">
                <a:solidFill>
                  <a:schemeClr val="tx1"/>
                </a:solidFill>
                <a:latin typeface="+mn-lt"/>
                <a:cs typeface="Arial" panose="020B0604020202020204" pitchFamily="34" charset="0"/>
              </a:rPr>
              <a:t>Avoid choking.</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start a conversation with parents, share the </a:t>
            </a:r>
            <a:r>
              <a:rPr lang="en-US" sz="1200" i="1" kern="1200" dirty="0">
                <a:solidFill>
                  <a:schemeClr val="tx1"/>
                </a:solidFill>
                <a:effectLst/>
                <a:latin typeface="+mn-lt"/>
                <a:ea typeface="+mn-ea"/>
                <a:cs typeface="+mn-cs"/>
              </a:rPr>
              <a:t>For Parents: Is Your Baby Ready for Solid Foods?</a:t>
            </a:r>
            <a:r>
              <a:rPr lang="en-US" sz="1200" kern="1200" dirty="0">
                <a:solidFill>
                  <a:schemeClr val="tx1"/>
                </a:solidFill>
                <a:effectLst/>
                <a:latin typeface="+mn-lt"/>
                <a:ea typeface="+mn-ea"/>
                <a:cs typeface="+mn-cs"/>
              </a:rPr>
              <a:t> handout.</a:t>
            </a:r>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102772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lvl="0"/>
            <a:r>
              <a:rPr lang="en-US" sz="1200" dirty="0">
                <a:solidFill>
                  <a:schemeClr val="tx1"/>
                </a:solidFill>
                <a:latin typeface="+mn-lt"/>
                <a:cs typeface="Arial" panose="020B0604020202020204" pitchFamily="34" charset="0"/>
              </a:rPr>
              <a:t>True or False?</a:t>
            </a:r>
          </a:p>
          <a:p>
            <a:pPr lvl="0"/>
            <a:endParaRPr lang="en-US" sz="1200" dirty="0">
              <a:solidFill>
                <a:schemeClr val="tx1"/>
              </a:solidFill>
              <a:latin typeface="+mn-lt"/>
              <a:cs typeface="Arial" panose="020B0604020202020204" pitchFamily="34" charset="0"/>
            </a:endParaRPr>
          </a:p>
          <a:p>
            <a:pPr lvl="0"/>
            <a:r>
              <a:rPr lang="en-US" sz="1200" dirty="0">
                <a:solidFill>
                  <a:schemeClr val="tx1"/>
                </a:solidFill>
                <a:latin typeface="+mn-lt"/>
                <a:cs typeface="Arial" panose="020B0604020202020204" pitchFamily="34" charset="0"/>
              </a:rPr>
              <a:t>Babies are always ready for solid foods at exactly 6 months of age.</a:t>
            </a:r>
          </a:p>
          <a:p>
            <a:pPr lvl="0"/>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Babies are developmentally ready for solid foods when they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Sit in a high chair with good head control.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Open his or her mouth when food is near.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Reach for food.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Use his or her tongue to move food from the spoon into his or her mouth.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You can start offering a baby solid foods when his or her parents tell you the baby is developmentally ready and is eating solid foods at home. This is usually around 6 months of age. Talking with the baby's parents is key to knowing when to start feeding solid foods and if a baby has any food allergies or intolerances.</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two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136905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cs typeface="Arial" panose="020B0604020202020204" pitchFamily="34" charset="0"/>
              </a:rPr>
              <a:t>Which statement best describes </a:t>
            </a:r>
            <a:r>
              <a:rPr lang="en-US" sz="1200" dirty="0">
                <a:solidFill>
                  <a:schemeClr val="tx1"/>
                </a:solidFill>
              </a:rPr>
              <a:t>why a baby should </a:t>
            </a:r>
            <a:r>
              <a:rPr lang="en-US" sz="1200" u="sng" dirty="0">
                <a:solidFill>
                  <a:schemeClr val="tx1"/>
                </a:solidFill>
              </a:rPr>
              <a:t>not</a:t>
            </a:r>
            <a:r>
              <a:rPr lang="en-US" sz="1200" dirty="0">
                <a:solidFill>
                  <a:schemeClr val="tx1"/>
                </a:solidFill>
              </a:rPr>
              <a:t> be fed solid foods before he or she is developmentally ready?</a:t>
            </a:r>
            <a:br>
              <a:rPr lang="en-US" sz="1200" dirty="0">
                <a:solidFill>
                  <a:schemeClr val="tx1"/>
                </a:solidFill>
              </a:rPr>
            </a:br>
            <a:r>
              <a:rPr lang="en-US" sz="1200" dirty="0">
                <a:solidFill>
                  <a:schemeClr val="tx1"/>
                </a:solidFill>
              </a:rPr>
              <a:t> </a:t>
            </a:r>
          </a:p>
          <a:p>
            <a:pPr marL="228600" lvl="0" indent="-228600">
              <a:buFont typeface="+mj-lt"/>
              <a:buAutoNum type="alphaUcPeriod"/>
            </a:pPr>
            <a:r>
              <a:rPr lang="en-US" sz="1200" dirty="0">
                <a:solidFill>
                  <a:schemeClr val="tx1"/>
                </a:solidFill>
              </a:rPr>
              <a:t>A baby may choke on the food.</a:t>
            </a:r>
          </a:p>
          <a:p>
            <a:pPr marL="228600" lvl="0" indent="-228600">
              <a:buFont typeface="+mj-lt"/>
              <a:buAutoNum type="alphaUcPeriod"/>
            </a:pPr>
            <a:r>
              <a:rPr lang="en-US" sz="1200" dirty="0">
                <a:solidFill>
                  <a:schemeClr val="tx1"/>
                </a:solidFill>
              </a:rPr>
              <a:t>A baby may drink less breastmilk or infant formula than needed in order to grow.</a:t>
            </a:r>
          </a:p>
          <a:p>
            <a:pPr marL="228600" lvl="0" indent="-228600">
              <a:buFont typeface="+mj-lt"/>
              <a:buAutoNum type="alphaUcPeriod"/>
            </a:pPr>
            <a:r>
              <a:rPr lang="en-US" sz="1200" dirty="0">
                <a:solidFill>
                  <a:schemeClr val="tx1"/>
                </a:solidFill>
              </a:rPr>
              <a:t>A baby may be overweight or obese later in life.</a:t>
            </a:r>
          </a:p>
          <a:p>
            <a:pPr marL="228600" lvl="0" indent="-228600">
              <a:buFont typeface="+mj-lt"/>
              <a:buAutoNum type="alphaUcPeriod"/>
            </a:pPr>
            <a:r>
              <a:rPr lang="en-US" sz="1200" dirty="0">
                <a:solidFill>
                  <a:schemeClr val="tx1"/>
                </a:solidFill>
              </a:rPr>
              <a:t>All of the above.</a:t>
            </a:r>
          </a:p>
          <a:p>
            <a:endParaRPr lang="en-US"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1449630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3330839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lesson provides information about babies’ developmental readiness for solid foods and ways to communicate with parents about when their baby may be ready to start eating solid foods.</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131669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cs typeface="Arial" panose="020B0604020202020204" pitchFamily="34" charset="0"/>
              </a:rPr>
              <a:t>True or False?</a:t>
            </a:r>
          </a:p>
          <a:p>
            <a:pPr lvl="0"/>
            <a:endParaRPr lang="en-US" sz="1200" dirty="0">
              <a:solidFill>
                <a:schemeClr val="tx1"/>
              </a:solidFill>
              <a:latin typeface="+mn-lt"/>
              <a:cs typeface="Arial" panose="020B0604020202020204" pitchFamily="34" charset="0"/>
            </a:endParaRPr>
          </a:p>
          <a:p>
            <a:pPr lvl="0"/>
            <a:r>
              <a:rPr lang="en-US" sz="1200" dirty="0">
                <a:solidFill>
                  <a:schemeClr val="tx1"/>
                </a:solidFill>
                <a:latin typeface="+mn-lt"/>
                <a:cs typeface="Arial" panose="020B0604020202020204" pitchFamily="34" charset="0"/>
              </a:rPr>
              <a:t>Babies are always ready for solid foods at exactly 6 months of age.</a:t>
            </a:r>
          </a:p>
          <a:p>
            <a:pPr lvl="0"/>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two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answers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312176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cs typeface="Arial" panose="020B0604020202020204" pitchFamily="34" charset="0"/>
              </a:rPr>
              <a:t>Which statement best describes </a:t>
            </a:r>
            <a:r>
              <a:rPr lang="en-US" sz="1200" dirty="0">
                <a:solidFill>
                  <a:schemeClr val="tx1"/>
                </a:solidFill>
              </a:rPr>
              <a:t>why a baby should </a:t>
            </a:r>
            <a:r>
              <a:rPr lang="en-US" sz="1200" u="sng" dirty="0">
                <a:solidFill>
                  <a:schemeClr val="tx1"/>
                </a:solidFill>
              </a:rPr>
              <a:t>not</a:t>
            </a:r>
            <a:r>
              <a:rPr lang="en-US" sz="1200" dirty="0">
                <a:solidFill>
                  <a:schemeClr val="tx1"/>
                </a:solidFill>
              </a:rPr>
              <a:t> be fed solid foods before he or she is developmentally ready?</a:t>
            </a:r>
            <a:br>
              <a:rPr lang="en-US" sz="1200" dirty="0">
                <a:solidFill>
                  <a:schemeClr val="tx1"/>
                </a:solidFill>
              </a:rPr>
            </a:br>
            <a:endParaRPr lang="en-US" sz="1200" dirty="0">
              <a:solidFill>
                <a:schemeClr val="tx1"/>
              </a:solidFill>
            </a:endParaRPr>
          </a:p>
          <a:p>
            <a:pPr marL="228600" lvl="0" indent="-228600">
              <a:buFont typeface="+mj-lt"/>
              <a:buAutoNum type="alphaUcPeriod"/>
            </a:pPr>
            <a:r>
              <a:rPr lang="en-US" sz="1200" dirty="0">
                <a:solidFill>
                  <a:schemeClr val="tx1"/>
                </a:solidFill>
              </a:rPr>
              <a:t>A baby may choke on the food.</a:t>
            </a:r>
          </a:p>
          <a:p>
            <a:pPr marL="228600" lvl="0" indent="-228600">
              <a:buFont typeface="+mj-lt"/>
              <a:buAutoNum type="alphaUcPeriod"/>
            </a:pPr>
            <a:r>
              <a:rPr lang="en-US" sz="1200" dirty="0">
                <a:solidFill>
                  <a:schemeClr val="tx1"/>
                </a:solidFill>
              </a:rPr>
              <a:t>A baby may drink less breastmilk or infant formula than needed in order to grow.</a:t>
            </a:r>
          </a:p>
          <a:p>
            <a:pPr marL="228600" lvl="0" indent="-228600">
              <a:buFont typeface="+mj-lt"/>
              <a:buAutoNum type="alphaUcPeriod"/>
            </a:pPr>
            <a:r>
              <a:rPr lang="en-US" sz="1200" dirty="0">
                <a:solidFill>
                  <a:schemeClr val="tx1"/>
                </a:solidFill>
              </a:rPr>
              <a:t>A baby may be overweight or obese later in life.</a:t>
            </a:r>
          </a:p>
          <a:p>
            <a:pPr marL="228600" lvl="0" indent="-228600">
              <a:buFont typeface="+mj-lt"/>
              <a:buAutoNum type="alphaUcPeriod"/>
            </a:pPr>
            <a:r>
              <a:rPr lang="en-US" sz="1200" dirty="0">
                <a:solidFill>
                  <a:schemeClr val="tx1"/>
                </a:solidFill>
              </a:rPr>
              <a:t>All of the above.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80950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Taste preferences and eating habits are formed early in a child’s life, making your child care site an important part of children’s experiences with food. As a child care provider, you support the development of children’s eating habits and can help them get a healthy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the first year of life, infants’ mouths change from being able to only suck and swallow breastmilk or infant formula to being able to chew solid foods. Babies also go from relying on you to feed them to starting to learn how to feed themselves.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babies continue to grow, they can eat different kinds of foods. Feeding babies the right foods at the right times helps them enjoy new tastes and textures, get the nutrition they need, and avoid choking.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babies develop at their own rate. The foods that are fed to a baby at different times during their first year are based on the baby’s developmental readiness. Readiness for solid foods is related to how well the baby can control his or her muscles. Although age and size are often related to developmental readiness, these should not be used as the only factors in deciding what and how to feed a baby.</a:t>
            </a:r>
          </a:p>
        </p:txBody>
      </p:sp>
      <p:sp>
        <p:nvSpPr>
          <p:cNvPr id="4" name="Slide Number Placeholder 3"/>
          <p:cNvSpPr>
            <a:spLocks noGrp="1"/>
          </p:cNvSpPr>
          <p:nvPr>
            <p:ph type="sldNum" sz="quarter" idx="5"/>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1453004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Next, we will watch a short video that describes the developmental skills that indicate a baby may be ready to eat solid foods.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The </a:t>
            </a:r>
            <a:r>
              <a:rPr lang="en-US" sz="1200" i="1" kern="1200" dirty="0">
                <a:solidFill>
                  <a:schemeClr val="tx1"/>
                </a:solidFill>
                <a:effectLst/>
                <a:latin typeface="+mn-lt"/>
                <a:ea typeface="+mn-ea"/>
                <a:cs typeface="+mn-cs"/>
              </a:rPr>
              <a:t>Developmental Readiness for Solid Foods</a:t>
            </a:r>
            <a:r>
              <a:rPr lang="en-US" sz="1200" kern="1200" dirty="0">
                <a:solidFill>
                  <a:schemeClr val="tx1"/>
                </a:solidFill>
                <a:effectLst/>
                <a:latin typeface="+mn-lt"/>
                <a:ea typeface="+mn-ea"/>
                <a:cs typeface="+mn-cs"/>
              </a:rPr>
              <a:t> video is </a:t>
            </a:r>
            <a:r>
              <a:rPr lang="en-US" sz="1200" kern="1200" dirty="0" smtClean="0">
                <a:solidFill>
                  <a:schemeClr val="tx1"/>
                </a:solidFill>
                <a:effectLst/>
                <a:latin typeface="+mn-lt"/>
                <a:ea typeface="+mn-ea"/>
                <a:cs typeface="+mn-cs"/>
              </a:rPr>
              <a:t>linked </a:t>
            </a:r>
            <a:r>
              <a:rPr lang="en-US" sz="1200" kern="1200" dirty="0">
                <a:solidFill>
                  <a:schemeClr val="tx1"/>
                </a:solidFill>
                <a:effectLst/>
                <a:latin typeface="+mn-lt"/>
                <a:ea typeface="+mn-ea"/>
                <a:cs typeface="+mn-cs"/>
              </a:rPr>
              <a:t>in the PowerPoint slide. Runtime is 1 minute and 56 seconds.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a few options for playing the video:</a:t>
            </a:r>
          </a:p>
          <a:p>
            <a:pPr marL="228600" lvl="0" indent="-228600">
              <a:buFont typeface="+mj-lt"/>
              <a:buAutoNum type="arabicPeriod"/>
            </a:pPr>
            <a:r>
              <a:rPr lang="en-US" sz="1200" kern="1200" dirty="0" smtClean="0">
                <a:solidFill>
                  <a:schemeClr val="tx1"/>
                </a:solidFill>
                <a:effectLst/>
                <a:latin typeface="+mn-lt"/>
                <a:ea typeface="+mn-ea"/>
                <a:cs typeface="+mn-cs"/>
              </a:rPr>
              <a:t>The video is linked in the PowerPoint presentation. You can use your mouse to select the USDA image on the slide and click on your mouse </a:t>
            </a:r>
            <a:r>
              <a:rPr lang="en-US" sz="1200" kern="1200" dirty="0" smtClean="0">
                <a:solidFill>
                  <a:schemeClr val="tx1"/>
                </a:solidFill>
                <a:effectLst/>
                <a:latin typeface="+mn-lt"/>
                <a:ea typeface="+mn-ea"/>
                <a:cs typeface="+mn-cs"/>
              </a:rPr>
              <a:t>or touchpad to </a:t>
            </a:r>
            <a:r>
              <a:rPr lang="en-US" sz="1200" kern="1200" dirty="0" smtClean="0">
                <a:solidFill>
                  <a:schemeClr val="tx1"/>
                </a:solidFill>
                <a:effectLst/>
                <a:latin typeface="+mn-lt"/>
                <a:ea typeface="+mn-ea"/>
                <a:cs typeface="+mn-cs"/>
              </a:rPr>
              <a:t>start the video.</a:t>
            </a:r>
          </a:p>
          <a:p>
            <a:pPr marL="228600" lvl="0" indent="-228600">
              <a:buFont typeface="+mj-lt"/>
              <a:buAutoNum type="arabicPeriod"/>
            </a:pPr>
            <a:r>
              <a:rPr lang="en-US" sz="1200" kern="1200" dirty="0" smtClean="0">
                <a:solidFill>
                  <a:schemeClr val="tx1"/>
                </a:solidFill>
                <a:effectLst/>
                <a:latin typeface="+mn-lt"/>
                <a:ea typeface="+mn-ea"/>
                <a:cs typeface="+mn-cs"/>
              </a:rPr>
              <a:t>You can play the video from the USB drive provided with this trainer’s guide. Or,</a:t>
            </a:r>
          </a:p>
          <a:p>
            <a:pPr marL="228600" indent="-228600">
              <a:buFont typeface="+mj-lt"/>
              <a:buAutoNum type="arabicPeriod"/>
            </a:pPr>
            <a:r>
              <a:rPr lang="en-US" sz="1200" kern="1200" dirty="0" smtClean="0">
                <a:solidFill>
                  <a:schemeClr val="tx1"/>
                </a:solidFill>
                <a:effectLst/>
                <a:latin typeface="+mn-lt"/>
                <a:ea typeface="+mn-ea"/>
                <a:cs typeface="+mn-cs"/>
              </a:rPr>
              <a:t>If you have an internet connection, you can play the video directly from the USDA Team Nutrition website at </a:t>
            </a:r>
            <a:r>
              <a:rPr lang="en-US" sz="1200" u="sng" kern="1200" dirty="0" smtClean="0">
                <a:solidFill>
                  <a:schemeClr val="tx1"/>
                </a:solidFill>
                <a:effectLst/>
                <a:latin typeface="+mn-lt"/>
                <a:ea typeface="+mn-ea"/>
                <a:cs typeface="+mn-cs"/>
              </a:rPr>
              <a:t>https://www.fns.usda.gov/tn/feeding-infants-developmental-readiness-solid-foods-cacfp-trainers-tools</a:t>
            </a:r>
          </a:p>
          <a:p>
            <a:pPr marL="228600" indent="-228600">
              <a:buFont typeface="+mj-lt"/>
              <a:buAutoNum type="arabicPeriod"/>
            </a:pPr>
            <a:endParaRPr lang="en-US" sz="1200"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Trainer </a:t>
            </a:r>
            <a:r>
              <a:rPr lang="en-US" sz="1200" b="1" i="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After the video plays, summarize the information presented or ask participants the following question.</a:t>
            </a:r>
          </a:p>
          <a:p>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What developmental skills indicate that a baby may be ready to eat solid foods?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Sits in a high chair with good head control.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Opens mouth when foods come his or her way.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Reaches for food.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Uses tongue to move food from spoon into his or her mouth; baby has lost the reflex to spit out a spoon or any food put in his or her mouth.</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91201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200" kern="1200" dirty="0">
                <a:solidFill>
                  <a:schemeClr val="tx1"/>
                </a:solidFill>
                <a:effectLst/>
                <a:latin typeface="+mn-lt"/>
                <a:ea typeface="+mn-ea"/>
                <a:cs typeface="+mn-cs"/>
              </a:rPr>
              <a:t>Share with parents that feeding a baby solid foods before he or she is developmentally ready, may increase the chance that the baby will choke on the food, drink less breastmilk or infant formula than is needed to grow, or may be overweight or obese later in life. Feeding solid foods before a baby is ready, which includes adding infant cereal to the baby’s bottle, does not help the baby sleep through the night or make the baby eat fewer times in a day.</a:t>
            </a:r>
          </a:p>
          <a:p>
            <a:pPr marL="0" lvl="0" indent="0" algn="l">
              <a:buFont typeface="Courier New" panose="02070309020205020404" pitchFamily="49"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kern="1200" dirty="0">
                <a:solidFill>
                  <a:schemeClr val="tx1"/>
                </a:solidFill>
                <a:effectLst/>
                <a:latin typeface="+mn-lt"/>
                <a:ea typeface="+mn-ea"/>
                <a:cs typeface="+mn-cs"/>
              </a:rPr>
              <a:t>Let’s discuss some </a:t>
            </a:r>
            <a:r>
              <a:rPr lang="en-US" sz="1200" kern="1200" dirty="0">
                <a:solidFill>
                  <a:schemeClr val="tx1"/>
                </a:solidFill>
                <a:effectLst/>
                <a:latin typeface="+mn-lt"/>
                <a:ea typeface="+mn-ea"/>
                <a:cs typeface="+mn-cs"/>
              </a:rPr>
              <a:t>ways to communicate with parents about a baby’s readiness for solid foods.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Talk with the baby’s parent(s) if you feel that the baby is developmentally ready to start eating solid foods.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Serve solid foods once the parents tell you the baby is developmentally ready and eating solid foods at home.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baby is not developmentally ready but parents think the baby should start solid foods, explain that the baby is not ready for solid foods if he or she: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Needs help holding his or her head up.</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Cannot sit on his or her own without support throughout feeding.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Isn’t interested in food when it is offered or it is close by.</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parent handouts to start a conversation:</a:t>
            </a:r>
          </a:p>
          <a:p>
            <a:pPr marL="628650" lvl="1" indent="-171450">
              <a:buFont typeface="Courier New" panose="02070309020205020404" pitchFamily="49" charset="0"/>
              <a:buChar char="o"/>
            </a:pPr>
            <a:r>
              <a:rPr lang="en-US" sz="1200" i="1" kern="1200" dirty="0">
                <a:solidFill>
                  <a:schemeClr val="tx1"/>
                </a:solidFill>
                <a:effectLst/>
                <a:latin typeface="+mn-lt"/>
                <a:ea typeface="+mn-ea"/>
                <a:cs typeface="+mn-cs"/>
              </a:rPr>
              <a:t>For Parents: Is Your Baby Ready for Solid Foods? </a:t>
            </a:r>
            <a:r>
              <a:rPr lang="en-US" sz="1200" kern="1200" dirty="0">
                <a:solidFill>
                  <a:schemeClr val="tx1"/>
                </a:solidFill>
                <a:effectLst/>
                <a:latin typeface="+mn-lt"/>
                <a:ea typeface="+mn-ea"/>
                <a:cs typeface="+mn-cs"/>
              </a:rPr>
              <a:t>on page 12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This handout is available for free download from the USDA Team Nutrition website at</a:t>
            </a:r>
            <a:r>
              <a:rPr lang="en-US" sz="1200" b="1"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https://teamnutrition.usda.gov</a:t>
            </a:r>
            <a:r>
              <a:rPr lang="en-US" sz="1200" kern="1200" dirty="0">
                <a:solidFill>
                  <a:schemeClr val="tx1"/>
                </a:solidFill>
                <a:effectLst/>
                <a:latin typeface="+mn-lt"/>
                <a:ea typeface="+mn-ea"/>
                <a:cs typeface="+mn-cs"/>
              </a:rPr>
              <a:t>.</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the parents’ decision when their baby is ready for solid foods.</a:t>
            </a:r>
          </a:p>
        </p:txBody>
      </p:sp>
      <p:sp>
        <p:nvSpPr>
          <p:cNvPr id="4" name="Slide Number Placeholder 3"/>
          <p:cNvSpPr>
            <a:spLocks noGrp="1"/>
          </p:cNvSpPr>
          <p:nvPr>
            <p:ph type="sldNum" sz="quarter" idx="5"/>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Let’s practice with this scenario.</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Scenario: </a:t>
            </a:r>
            <a:r>
              <a:rPr lang="en-US" sz="1200" kern="1200" dirty="0">
                <a:solidFill>
                  <a:schemeClr val="tx1"/>
                </a:solidFill>
                <a:effectLst/>
                <a:latin typeface="+mn-lt"/>
                <a:ea typeface="+mn-ea"/>
                <a:cs typeface="+mn-cs"/>
              </a:rPr>
              <a:t>Baby Emily still needs help holding her head up. She does not seem interested when food is around her. Emily’s mom wants to start feeding her solid foods, but you do not think Emily is ready. What can you do?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about the communication tools in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that can help you talk to parents. An example is the parent handout discussed earlier in this lesson: </a:t>
            </a:r>
            <a:r>
              <a:rPr lang="en-US" sz="1200" i="1" kern="1200" dirty="0">
                <a:solidFill>
                  <a:schemeClr val="tx1"/>
                </a:solidFill>
                <a:effectLst/>
                <a:latin typeface="+mn-lt"/>
                <a:ea typeface="+mn-ea"/>
                <a:cs typeface="+mn-cs"/>
              </a:rPr>
              <a:t>For Parents: Is Your Baby Ready for Solid Foods? </a:t>
            </a:r>
            <a:r>
              <a:rPr lang="en-US" sz="1200" i="0" kern="1200" baseline="0" dirty="0">
                <a:solidFill>
                  <a:schemeClr val="tx1"/>
                </a:solidFill>
                <a:effectLst/>
                <a:latin typeface="+mn-lt"/>
                <a:ea typeface="+mn-ea"/>
                <a:cs typeface="+mn-cs"/>
              </a:rPr>
              <a:t>on </a:t>
            </a:r>
            <a:r>
              <a:rPr lang="en-US" sz="1200" kern="1200" dirty="0">
                <a:solidFill>
                  <a:schemeClr val="tx1"/>
                </a:solidFill>
                <a:effectLst/>
                <a:latin typeface="+mn-lt"/>
                <a:ea typeface="+mn-ea"/>
                <a:cs typeface="+mn-cs"/>
              </a:rPr>
              <a:t>page 12 of the guide.</a:t>
            </a:r>
          </a:p>
          <a:p>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Present the scenario and ask participants what they would do in this situation. You can do this activity in small groups or in pairs. Tell participants that they have 1 or 2 minutes to discuss the scenario after you read it out loud. At the end of the 1 or 2 minutes, ask participants to share their ideas. Correct any misunderstanding of developmental readiness for solid foods. </a:t>
            </a:r>
          </a:p>
          <a:p>
            <a:endParaRPr lang="en-US" i="1"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2762653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2352FE-F2F2-458C-86F5-F75249C49531}"/>
              </a:ext>
              <a:ext uri="{C183D7F6-B498-43B3-948B-1728B52AA6E4}">
                <adec:decorative xmlns=""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333955-FB9E-4173-8E37-80EC8A044304}"/>
              </a:ext>
              <a:ext uri="{C183D7F6-B498-43B3-948B-1728B52AA6E4}">
                <adec:decorative xmlns="" xmlns:adec="http://schemas.microsoft.com/office/drawing/2017/decorative"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hyperlink" Target="https://teamnutrition.usda.gov/"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hyperlink" Target="https://www.fns.usda.gov/tn/feeding-infants-developmental-readiness-solid-foods-cacfp-trainers-tools"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7.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hyperlink" Target="https://teamnutrition.usda.gov/"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E1939C-1E5C-254B-A214-804BD5BD9978}"/>
              </a:ext>
            </a:extLst>
          </p:cNvPr>
          <p:cNvSpPr txBox="1">
            <a:spLocks noGrp="1"/>
          </p:cNvSpPr>
          <p:nvPr>
            <p:ph type="title" idx="4294967295"/>
          </p:nvPr>
        </p:nvSpPr>
        <p:spPr>
          <a:xfrm>
            <a:off x="341416" y="1211292"/>
            <a:ext cx="7772400" cy="8193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6000" b="1" kern="1200">
                <a:solidFill>
                  <a:srgbClr val="273A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273A80"/>
                </a:solidFill>
                <a:effectLst/>
                <a:uLnTx/>
                <a:uFillTx/>
                <a:latin typeface="+mj-lt"/>
                <a:ea typeface="+mj-ea"/>
                <a:cs typeface="+mj-cs"/>
              </a:rPr>
              <a:t>Feeding Infants in the CACFP</a:t>
            </a:r>
          </a:p>
        </p:txBody>
      </p:sp>
      <p:sp>
        <p:nvSpPr>
          <p:cNvPr id="3" name="Subtitle 2">
            <a:extLst>
              <a:ext uri="{FF2B5EF4-FFF2-40B4-BE49-F238E27FC236}">
                <a16:creationId xmlns:a16="http://schemas.microsoft.com/office/drawing/2014/main" id="{B15A54FE-7424-E045-9AEE-BDCB371ABFE1}"/>
              </a:ext>
            </a:extLst>
          </p:cNvPr>
          <p:cNvSpPr>
            <a:spLocks noGrp="1"/>
          </p:cNvSpPr>
          <p:nvPr>
            <p:ph type="subTitle" idx="1"/>
          </p:nvPr>
        </p:nvSpPr>
        <p:spPr>
          <a:xfrm>
            <a:off x="5580815" y="2677943"/>
            <a:ext cx="3426244" cy="2279999"/>
          </a:xfrm>
        </p:spPr>
        <p:txBody>
          <a:bodyPr>
            <a:noAutofit/>
          </a:bodyPr>
          <a:lstStyle/>
          <a:p>
            <a:r>
              <a:rPr lang="en-US" sz="2500" b="1" dirty="0">
                <a:solidFill>
                  <a:srgbClr val="273A80"/>
                </a:solidFill>
              </a:rPr>
              <a:t>Lesson 7</a:t>
            </a:r>
          </a:p>
          <a:p>
            <a:r>
              <a:rPr lang="en-US" sz="2500" b="1" dirty="0">
                <a:solidFill>
                  <a:srgbClr val="273A80"/>
                </a:solidFill>
              </a:rPr>
              <a:t>Developmental Readiness for     Solid Foods</a:t>
            </a:r>
            <a:endParaRPr lang="en-US" sz="2500" dirty="0">
              <a:solidFill>
                <a:srgbClr val="273A80"/>
              </a:solidFill>
            </a:endParaRPr>
          </a:p>
        </p:txBody>
      </p:sp>
      <p:grpSp>
        <p:nvGrpSpPr>
          <p:cNvPr id="2" name="Group 1" descr="Photo of a baby being fed with a spoon.">
            <a:extLst>
              <a:ext uri="{FF2B5EF4-FFF2-40B4-BE49-F238E27FC236}">
                <a16:creationId xmlns:a16="http://schemas.microsoft.com/office/drawing/2014/main" id="{2B1D1DF3-FCD6-4B1A-89DF-F9322D1AD6B1}"/>
              </a:ext>
            </a:extLst>
          </p:cNvPr>
          <p:cNvGrpSpPr/>
          <p:nvPr/>
        </p:nvGrpSpPr>
        <p:grpSpPr>
          <a:xfrm>
            <a:off x="-237648" y="2311400"/>
            <a:ext cx="5943600" cy="4572000"/>
            <a:chOff x="-237648" y="2319243"/>
            <a:chExt cx="5943600" cy="4572000"/>
          </a:xfrm>
        </p:grpSpPr>
        <p:sp>
          <p:nvSpPr>
            <p:cNvPr id="4" name="Rectangle 3">
              <a:extLst>
                <a:ext uri="{FF2B5EF4-FFF2-40B4-BE49-F238E27FC236}">
                  <a16:creationId xmlns:a16="http://schemas.microsoft.com/office/drawing/2014/main" id="{DCE8D70F-5F1E-9943-9C1F-E594C96B3FFB}"/>
                </a:ext>
              </a:extLst>
            </p:cNvPr>
            <p:cNvSpPr/>
            <p:nvPr/>
          </p:nvSpPr>
          <p:spPr>
            <a:xfrm>
              <a:off x="0" y="2522562"/>
              <a:ext cx="5640637" cy="3922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quot; &quot;">
              <a:extLst>
                <a:ext uri="{FF2B5EF4-FFF2-40B4-BE49-F238E27FC236}">
                  <a16:creationId xmlns:a16="http://schemas.microsoft.com/office/drawing/2014/main" id="{783E4F23-BF59-CE4F-8E7C-CB16C2650A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648" y="2319243"/>
              <a:ext cx="5943600" cy="4572000"/>
            </a:xfrm>
            <a:prstGeom prst="rect">
              <a:avLst/>
            </a:prstGeom>
          </p:spPr>
        </p:pic>
      </p:grpSp>
    </p:spTree>
    <p:custDataLst>
      <p:tags r:id="rId1"/>
    </p:custDataLst>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219014" y="1749158"/>
            <a:ext cx="8768231" cy="4546352"/>
          </a:xfrm>
        </p:spPr>
        <p:txBody>
          <a:bodyPr>
            <a:normAutofit/>
          </a:bodyPr>
          <a:lstStyle/>
          <a:p>
            <a:pPr marL="365760" lvl="0">
              <a:lnSpc>
                <a:spcPct val="100000"/>
              </a:lnSpc>
            </a:pPr>
            <a:r>
              <a:rPr lang="en-US" sz="1800" dirty="0">
                <a:cs typeface="Arial" panose="020B0604020202020204" pitchFamily="34" charset="0"/>
              </a:rPr>
              <a:t>Developmental readiness for solid foods:</a:t>
            </a:r>
          </a:p>
          <a:p>
            <a:pPr marL="822960" lvl="2">
              <a:lnSpc>
                <a:spcPct val="100000"/>
              </a:lnSpc>
              <a:spcBef>
                <a:spcPts val="1000"/>
              </a:spcBef>
            </a:pPr>
            <a:r>
              <a:rPr lang="en-US" sz="1800" dirty="0">
                <a:cs typeface="Arial" panose="020B0604020202020204" pitchFamily="34" charset="0"/>
              </a:rPr>
              <a:t>Sits in high chair with good head control.</a:t>
            </a:r>
          </a:p>
          <a:p>
            <a:pPr marL="822960" lvl="2">
              <a:lnSpc>
                <a:spcPct val="100000"/>
              </a:lnSpc>
              <a:spcBef>
                <a:spcPts val="1000"/>
              </a:spcBef>
            </a:pPr>
            <a:r>
              <a:rPr lang="en-US" sz="1800" dirty="0">
                <a:cs typeface="Arial" panose="020B0604020202020204" pitchFamily="34" charset="0"/>
              </a:rPr>
              <a:t>Opens mouth when food comes his or her way.</a:t>
            </a:r>
          </a:p>
          <a:p>
            <a:pPr marL="822960" lvl="2">
              <a:lnSpc>
                <a:spcPct val="100000"/>
              </a:lnSpc>
              <a:spcBef>
                <a:spcPts val="1000"/>
              </a:spcBef>
            </a:pPr>
            <a:r>
              <a:rPr lang="en-US" sz="1800" dirty="0">
                <a:cs typeface="Arial" panose="020B0604020202020204" pitchFamily="34" charset="0"/>
              </a:rPr>
              <a:t>Reaches for food.</a:t>
            </a:r>
          </a:p>
          <a:p>
            <a:pPr marL="822960" lvl="2">
              <a:lnSpc>
                <a:spcPct val="100000"/>
              </a:lnSpc>
              <a:spcBef>
                <a:spcPts val="1000"/>
              </a:spcBef>
            </a:pPr>
            <a:r>
              <a:rPr lang="en-US" sz="1800" dirty="0">
                <a:cs typeface="Arial" panose="020B0604020202020204" pitchFamily="34" charset="0"/>
              </a:rPr>
              <a:t>Uses tongue to move food from the spoon into his or her mouth.</a:t>
            </a:r>
          </a:p>
          <a:p>
            <a:pPr marL="400050" indent="-288925">
              <a:lnSpc>
                <a:spcPct val="114000"/>
              </a:lnSpc>
            </a:pPr>
            <a:r>
              <a:rPr lang="en-US" sz="1800" dirty="0">
                <a:cs typeface="Arial" panose="020B0604020202020204" pitchFamily="34" charset="0"/>
              </a:rPr>
              <a:t>Feeding babies the right foods when they are developmentally ready helps them:</a:t>
            </a:r>
          </a:p>
          <a:p>
            <a:pPr marL="806450" lvl="1">
              <a:lnSpc>
                <a:spcPct val="114000"/>
              </a:lnSpc>
            </a:pPr>
            <a:r>
              <a:rPr lang="en-US" dirty="0">
                <a:cs typeface="Arial" panose="020B0604020202020204" pitchFamily="34" charset="0"/>
              </a:rPr>
              <a:t>Enjoy new tastes and textures.</a:t>
            </a:r>
          </a:p>
          <a:p>
            <a:pPr marL="806450" lvl="1">
              <a:lnSpc>
                <a:spcPct val="114000"/>
              </a:lnSpc>
            </a:pPr>
            <a:r>
              <a:rPr lang="en-US" dirty="0">
                <a:cs typeface="Arial" panose="020B0604020202020204" pitchFamily="34" charset="0"/>
              </a:rPr>
              <a:t>Get the nutrition they need.</a:t>
            </a:r>
          </a:p>
          <a:p>
            <a:pPr marL="806450" lvl="1">
              <a:lnSpc>
                <a:spcPct val="114000"/>
              </a:lnSpc>
            </a:pPr>
            <a:r>
              <a:rPr lang="en-US" dirty="0">
                <a:cs typeface="Arial" panose="020B0604020202020204" pitchFamily="34" charset="0"/>
              </a:rPr>
              <a:t>Avoid choking.</a:t>
            </a:r>
          </a:p>
          <a:p>
            <a:pPr marL="365760" lvl="1">
              <a:lnSpc>
                <a:spcPct val="100000"/>
              </a:lnSpc>
              <a:spcBef>
                <a:spcPts val="1000"/>
              </a:spcBef>
            </a:pPr>
            <a:r>
              <a:rPr lang="en-US" dirty="0">
                <a:cs typeface="Arial" panose="020B0604020202020204" pitchFamily="34" charset="0"/>
              </a:rPr>
              <a:t>Start a conversation!</a:t>
            </a:r>
          </a:p>
          <a:p>
            <a:pPr marL="365760" lvl="1">
              <a:lnSpc>
                <a:spcPct val="100000"/>
              </a:lnSpc>
              <a:spcBef>
                <a:spcPts val="1000"/>
              </a:spcBef>
              <a:buNone/>
            </a:pPr>
            <a:r>
              <a:rPr lang="en-US" i="1" dirty="0">
                <a:cs typeface="Arial" panose="020B0604020202020204" pitchFamily="34" charset="0"/>
              </a:rPr>
              <a:t>    </a:t>
            </a:r>
            <a:r>
              <a:rPr lang="en-US" i="1" dirty="0">
                <a:solidFill>
                  <a:srgbClr val="273A80"/>
                </a:solidFill>
                <a:cs typeface="Arial" panose="020B0604020202020204" pitchFamily="34" charset="0"/>
              </a:rPr>
              <a:t>For Parents: Is Your Baby Ready for Solid Foods? </a:t>
            </a:r>
            <a:r>
              <a:rPr lang="en-US" sz="1400" dirty="0">
                <a:latin typeface="Arial" panose="020B0604020202020204" pitchFamily="34" charset="0"/>
                <a:cs typeface="Arial" panose="020B0604020202020204" pitchFamily="34" charset="0"/>
              </a:rPr>
              <a:t>(page 12)</a:t>
            </a:r>
          </a:p>
          <a:p>
            <a:pPr marL="365760" lvl="1">
              <a:lnSpc>
                <a:spcPct val="100000"/>
              </a:lnSpc>
              <a:spcBef>
                <a:spcPts val="1000"/>
              </a:spcBef>
              <a:buNone/>
            </a:pPr>
            <a:endParaRPr lang="en-US" i="1" dirty="0">
              <a:cs typeface="Arial" panose="020B0604020202020204" pitchFamily="34" charset="0"/>
            </a:endParaRPr>
          </a:p>
        </p:txBody>
      </p:sp>
      <p:sp>
        <p:nvSpPr>
          <p:cNvPr id="11" name="TextBox 10"/>
          <p:cNvSpPr txBox="1"/>
          <p:nvPr/>
        </p:nvSpPr>
        <p:spPr>
          <a:xfrm>
            <a:off x="2920966" y="6173717"/>
            <a:ext cx="3275256" cy="369332"/>
          </a:xfrm>
          <a:prstGeom prst="rect">
            <a:avLst/>
          </a:prstGeom>
          <a:noFill/>
        </p:spPr>
        <p:txBody>
          <a:bodyPr wrap="none" rtlCol="0">
            <a:spAutoFit/>
          </a:bodyPr>
          <a:lstStyle/>
          <a:p>
            <a:pPr marL="0" lvl="1"/>
            <a:r>
              <a:rPr lang="en-US" u="sng" dirty="0">
                <a:solidFill>
                  <a:srgbClr val="7F7F7F"/>
                </a:solidFill>
                <a:hlinkClick r:id="rId4"/>
              </a:rPr>
              <a:t>https://teamnutrition.usda.gov</a:t>
            </a:r>
            <a:r>
              <a:rPr lang="en-US" dirty="0">
                <a:cs typeface="Arial" panose="020B0604020202020204" pitchFamily="34" charset="0"/>
                <a:hlinkClick r:id="rId4"/>
              </a:rPr>
              <a:t> </a:t>
            </a:r>
            <a:endParaRPr lang="en-US"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949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p:cNvSpPr txBox="1"/>
          <p:nvPr/>
        </p:nvSpPr>
        <p:spPr>
          <a:xfrm>
            <a:off x="456228" y="3563167"/>
            <a:ext cx="971741" cy="461665"/>
          </a:xfrm>
          <a:prstGeom prst="rect">
            <a:avLst/>
          </a:prstGeom>
          <a:noFill/>
        </p:spPr>
        <p:txBody>
          <a:bodyPr wrap="none" rtlCol="0">
            <a:spAutoFit/>
          </a:bodyPr>
          <a:lstStyle/>
          <a:p>
            <a:r>
              <a:rPr lang="en-US" sz="2400" b="1" dirty="0">
                <a:solidFill>
                  <a:srgbClr val="273A80"/>
                </a:solidFill>
              </a:rPr>
              <a:t>False</a:t>
            </a:r>
          </a:p>
        </p:txBody>
      </p:sp>
      <p:sp>
        <p:nvSpPr>
          <p:cNvPr id="20" name="TextBox 19"/>
          <p:cNvSpPr txBox="1"/>
          <p:nvPr/>
        </p:nvSpPr>
        <p:spPr>
          <a:xfrm>
            <a:off x="432365" y="2239728"/>
            <a:ext cx="8382000" cy="1015663"/>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cs typeface="Arial" panose="020B0604020202020204" pitchFamily="34" charset="0"/>
              </a:rPr>
              <a:t>Babies are always ready for solid foods at exactly 6 months of age.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spTree>
    <p:extLst>
      <p:ext uri="{BB962C8B-B14F-4D97-AF65-F5344CB8AC3E}">
        <p14:creationId xmlns:p14="http://schemas.microsoft.com/office/powerpoint/2010/main" val="270521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7316" y="2232984"/>
            <a:ext cx="8458199"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Which statement best describes </a:t>
            </a:r>
            <a:r>
              <a:rPr lang="en-US" sz="2000" dirty="0">
                <a:solidFill>
                  <a:schemeClr val="tx1">
                    <a:lumMod val="50000"/>
                    <a:lumOff val="50000"/>
                  </a:schemeClr>
                </a:solidFill>
              </a:rPr>
              <a:t>why a baby should </a:t>
            </a:r>
            <a:r>
              <a:rPr lang="en-US" sz="2000" u="sng" dirty="0">
                <a:solidFill>
                  <a:schemeClr val="tx1">
                    <a:lumMod val="50000"/>
                    <a:lumOff val="50000"/>
                  </a:schemeClr>
                </a:solidFill>
              </a:rPr>
              <a:t>not</a:t>
            </a:r>
            <a:r>
              <a:rPr lang="en-US" sz="2000" dirty="0">
                <a:solidFill>
                  <a:schemeClr val="tx1">
                    <a:lumMod val="50000"/>
                    <a:lumOff val="50000"/>
                  </a:schemeClr>
                </a:solidFill>
              </a:rPr>
              <a:t> be fed solid foods before he or she is developmentally ready?</a:t>
            </a:r>
            <a:br>
              <a:rPr lang="en-US" sz="2000" dirty="0">
                <a:solidFill>
                  <a:schemeClr val="tx1">
                    <a:lumMod val="50000"/>
                    <a:lumOff val="50000"/>
                  </a:schemeClr>
                </a:solidFill>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A baby may choke on the food.</a:t>
            </a:r>
          </a:p>
          <a:p>
            <a:pPr marL="457200" lvl="0" indent="-457200">
              <a:buFont typeface="+mj-lt"/>
              <a:buAutoNum type="alphaUcPeriod"/>
            </a:pPr>
            <a:r>
              <a:rPr lang="en-US" sz="2000" dirty="0">
                <a:solidFill>
                  <a:schemeClr val="tx1">
                    <a:lumMod val="50000"/>
                    <a:lumOff val="50000"/>
                  </a:schemeClr>
                </a:solidFill>
              </a:rPr>
              <a:t>A baby may drink less breastmilk or infant formula than needed in order to grow.</a:t>
            </a:r>
          </a:p>
          <a:p>
            <a:pPr marL="457200" lvl="0" indent="-457200">
              <a:buFont typeface="+mj-lt"/>
              <a:buAutoNum type="alphaUcPeriod"/>
            </a:pPr>
            <a:r>
              <a:rPr lang="en-US" sz="2000" dirty="0">
                <a:solidFill>
                  <a:schemeClr val="tx1">
                    <a:lumMod val="50000"/>
                    <a:lumOff val="50000"/>
                  </a:schemeClr>
                </a:solidFill>
              </a:rPr>
              <a:t>A baby may be overweight or obese later in life.</a:t>
            </a:r>
          </a:p>
          <a:p>
            <a:pPr marL="457200" lvl="0" indent="-457200">
              <a:buFont typeface="+mj-lt"/>
              <a:buAutoNum type="alphaUcPeriod"/>
            </a:pPr>
            <a:r>
              <a:rPr lang="en-US" sz="2000" dirty="0">
                <a:solidFill>
                  <a:schemeClr val="tx1">
                    <a:lumMod val="50000"/>
                    <a:lumOff val="50000"/>
                  </a:schemeClr>
                </a:solidFill>
              </a:rPr>
              <a:t>All of the above.</a:t>
            </a:r>
          </a:p>
        </p:txBody>
      </p:sp>
      <p:sp>
        <p:nvSpPr>
          <p:cNvPr id="11" name="TextBox 10">
            <a:extLst>
              <a:ext uri="{FF2B5EF4-FFF2-40B4-BE49-F238E27FC236}">
                <a16:creationId xmlns:a16="http://schemas.microsoft.com/office/drawing/2014/main" id="{1BD6B011-8C7C-4414-A18C-A42B86FC7B8D}"/>
              </a:ext>
            </a:extLst>
          </p:cNvPr>
          <p:cNvSpPr txBox="1"/>
          <p:nvPr/>
        </p:nvSpPr>
        <p:spPr>
          <a:xfrm>
            <a:off x="398891" y="2232984"/>
            <a:ext cx="8458199"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Which statement best describes </a:t>
            </a:r>
            <a:r>
              <a:rPr lang="en-US" sz="2000" dirty="0">
                <a:solidFill>
                  <a:schemeClr val="tx1">
                    <a:lumMod val="50000"/>
                    <a:lumOff val="50000"/>
                  </a:schemeClr>
                </a:solidFill>
              </a:rPr>
              <a:t>why a baby should </a:t>
            </a:r>
            <a:r>
              <a:rPr lang="en-US" sz="2000" u="sng" dirty="0">
                <a:solidFill>
                  <a:schemeClr val="tx1">
                    <a:lumMod val="50000"/>
                    <a:lumOff val="50000"/>
                  </a:schemeClr>
                </a:solidFill>
              </a:rPr>
              <a:t>not</a:t>
            </a:r>
            <a:r>
              <a:rPr lang="en-US" sz="2000" dirty="0">
                <a:solidFill>
                  <a:schemeClr val="tx1">
                    <a:lumMod val="50000"/>
                    <a:lumOff val="50000"/>
                  </a:schemeClr>
                </a:solidFill>
              </a:rPr>
              <a:t> be fed solid foods before he or she is developmentally ready?</a:t>
            </a:r>
            <a:br>
              <a:rPr lang="en-US" sz="2000" dirty="0">
                <a:solidFill>
                  <a:schemeClr val="tx1">
                    <a:lumMod val="50000"/>
                    <a:lumOff val="50000"/>
                  </a:schemeClr>
                </a:solidFill>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A baby may choke on the food.</a:t>
            </a:r>
          </a:p>
          <a:p>
            <a:pPr marL="457200" lvl="0" indent="-457200">
              <a:buFont typeface="+mj-lt"/>
              <a:buAutoNum type="alphaUcPeriod"/>
            </a:pPr>
            <a:r>
              <a:rPr lang="en-US" sz="2000" dirty="0">
                <a:solidFill>
                  <a:schemeClr val="tx1">
                    <a:lumMod val="50000"/>
                    <a:lumOff val="50000"/>
                  </a:schemeClr>
                </a:solidFill>
              </a:rPr>
              <a:t>A baby may drink less breastmilk or infant formula than needed in order to grow.</a:t>
            </a:r>
          </a:p>
          <a:p>
            <a:pPr marL="457200" lvl="0" indent="-457200">
              <a:buFont typeface="+mj-lt"/>
              <a:buAutoNum type="alphaUcPeriod"/>
            </a:pPr>
            <a:r>
              <a:rPr lang="en-US" sz="2000" dirty="0">
                <a:solidFill>
                  <a:schemeClr val="tx1">
                    <a:lumMod val="50000"/>
                    <a:lumOff val="50000"/>
                  </a:schemeClr>
                </a:solidFill>
              </a:rPr>
              <a:t>A baby may be overweight or obese later in life.</a:t>
            </a:r>
          </a:p>
          <a:p>
            <a:pPr marL="457200" lvl="0" indent="-457200">
              <a:buFont typeface="+mj-lt"/>
              <a:buAutoNum type="alphaUcPeriod"/>
            </a:pPr>
            <a:r>
              <a:rPr lang="en-US" sz="2000" b="1" dirty="0">
                <a:solidFill>
                  <a:srgbClr val="273A80"/>
                </a:solidFill>
              </a:rPr>
              <a:t>All of the above.</a:t>
            </a:r>
          </a:p>
          <a:p>
            <a:pPr marL="457200" lvl="0" indent="-457200">
              <a:buFont typeface="+mj-lt"/>
              <a:buAutoNum type="alphaUcPeriod"/>
            </a:pPr>
            <a:endParaRPr lang="en-US" sz="2000" dirty="0">
              <a:solidFill>
                <a:srgbClr val="7F7F7F"/>
              </a:solidFill>
            </a:endParaRPr>
          </a:p>
          <a:p>
            <a:pPr lvl="0"/>
            <a:endParaRPr lang="en-US" sz="2000" dirty="0">
              <a:solidFill>
                <a:srgbClr val="7F7F7F"/>
              </a:solidFill>
            </a:endParaRPr>
          </a:p>
        </p:txBody>
      </p:sp>
      <p:sp>
        <p:nvSpPr>
          <p:cNvPr id="2" name="Title 1"/>
          <p:cNvSpPr>
            <a:spLocks noGrp="1"/>
          </p:cNvSpPr>
          <p:nvPr>
            <p:ph type="title"/>
          </p:nvPr>
        </p:nvSpPr>
        <p:spPr/>
        <p:txBody>
          <a:bodyPr/>
          <a:lstStyle/>
          <a:p>
            <a:r>
              <a:rPr lang="en-US" dirty="0"/>
              <a:t>Post-Test</a:t>
            </a:r>
          </a:p>
        </p:txBody>
      </p:sp>
      <p:grpSp>
        <p:nvGrpSpPr>
          <p:cNvPr id="26" name="Group 25" descr="Two">
            <a:extLst>
              <a:ext uri="{FF2B5EF4-FFF2-40B4-BE49-F238E27FC236}">
                <a16:creationId xmlns:a16="http://schemas.microsoft.com/office/drawing/2014/main" id="{CF14DF52-2A42-7340-8305-34C3015EF7C1}"/>
              </a:ext>
            </a:extLst>
          </p:cNvPr>
          <p:cNvGrpSpPr/>
          <p:nvPr/>
        </p:nvGrpSpPr>
        <p:grpSpPr>
          <a:xfrm>
            <a:off x="458693"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Tree>
    <p:extLst>
      <p:ext uri="{BB962C8B-B14F-4D97-AF65-F5344CB8AC3E}">
        <p14:creationId xmlns:p14="http://schemas.microsoft.com/office/powerpoint/2010/main" val="7082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568A092-2C03-4587-BD8D-01D9F5309A16}"/>
              </a:ext>
            </a:extLst>
          </p:cNvPr>
          <p:cNvSpPr>
            <a:spLocks noGrp="1"/>
          </p:cNvSpPr>
          <p:nvPr>
            <p:ph type="title"/>
          </p:nvPr>
        </p:nvSpPr>
        <p:spPr>
          <a:xfrm>
            <a:off x="2078343" y="2634206"/>
            <a:ext cx="3175840" cy="966011"/>
          </a:xfrm>
        </p:spPr>
        <p:txBody>
          <a:bodyPr/>
          <a:lstStyle/>
          <a:p>
            <a:r>
              <a:rPr lang="en-US" dirty="0"/>
              <a:t>Presentation End</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a:srcRect/>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p:nvPr/>
        </p:nvSpPr>
        <p:spPr>
          <a:xfrm>
            <a:off x="4650525" y="1161312"/>
            <a:ext cx="4222631"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https://teamnutrition.usda.gov</a:t>
            </a:r>
          </a:p>
        </p:txBody>
      </p:sp>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866A3297-558E-4696-852E-DEC06D3744E9}"/>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CC194917-0D6D-48F7-B1F4-98616E41E24F}"/>
              </a:ext>
              <a:ext uri="{C183D7F6-B498-43B3-948B-1728B52AA6E4}">
                <adec:decorative xmlns="" xmlns:adec="http://schemas.microsoft.com/office/drawing/2017/decorative" val="0"/>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pPr/>
              <a:t>13</a:t>
            </a:fld>
            <a:endParaRPr lang="en-US" dirty="0"/>
          </a:p>
        </p:txBody>
      </p:sp>
    </p:spTree>
    <p:extLst>
      <p:ext uri="{BB962C8B-B14F-4D97-AF65-F5344CB8AC3E}">
        <p14:creationId xmlns:p14="http://schemas.microsoft.com/office/powerpoint/2010/main" val="34352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5953481-7859-E74D-B205-3C8EC962BF38}"/>
              </a:ext>
            </a:extLst>
          </p:cNvPr>
          <p:cNvSpPr>
            <a:spLocks noGrp="1"/>
          </p:cNvSpPr>
          <p:nvPr>
            <p:ph type="title"/>
          </p:nvPr>
        </p:nvSpPr>
        <p:spPr/>
        <p:txBody>
          <a:bodyPr/>
          <a:lstStyle/>
          <a:p>
            <a:r>
              <a:rPr lang="en-US" dirty="0"/>
              <a:t>Agenda</a:t>
            </a:r>
          </a:p>
        </p:txBody>
      </p:sp>
      <p:sp>
        <p:nvSpPr>
          <p:cNvPr id="16" name="Content Placeholder 15">
            <a:extLst>
              <a:ext uri="{FF2B5EF4-FFF2-40B4-BE49-F238E27FC236}">
                <a16:creationId xmlns:a16="http://schemas.microsoft.com/office/drawing/2014/main" id="{2A13EC80-DBD3-E141-8DA5-BA858C6E5E99}"/>
              </a:ext>
            </a:extLst>
          </p:cNvPr>
          <p:cNvSpPr>
            <a:spLocks noGrp="1"/>
          </p:cNvSpPr>
          <p:nvPr>
            <p:ph idx="1"/>
          </p:nvPr>
        </p:nvSpPr>
        <p:spPr/>
        <p:txBody>
          <a:bodyPr>
            <a:normAutofit/>
          </a:bodyPr>
          <a:lstStyle/>
          <a:p>
            <a:pPr marL="361950" indent="-361950"/>
            <a:r>
              <a:rPr lang="en-US" sz="2800" dirty="0">
                <a:latin typeface="Arial" panose="020B0604020202020204" pitchFamily="34" charset="0"/>
                <a:cs typeface="Arial" panose="020B0604020202020204" pitchFamily="34" charset="0"/>
              </a:rPr>
              <a:t>Establishing Healthy Eating Habits</a:t>
            </a:r>
          </a:p>
          <a:p>
            <a:pPr marL="361950" indent="-361950"/>
            <a:r>
              <a:rPr lang="en-US" sz="2800" dirty="0">
                <a:latin typeface="Arial" panose="020B0604020202020204" pitchFamily="34" charset="0"/>
                <a:cs typeface="Arial" panose="020B0604020202020204" pitchFamily="34" charset="0"/>
              </a:rPr>
              <a:t>Developmental Readiness </a:t>
            </a:r>
          </a:p>
          <a:p>
            <a:pPr marL="361950" indent="-361950"/>
            <a:r>
              <a:rPr lang="en-US" sz="2800" dirty="0">
                <a:latin typeface="Arial" panose="020B0604020202020204" pitchFamily="34" charset="0"/>
                <a:cs typeface="Arial" panose="020B0604020202020204" pitchFamily="34" charset="0"/>
              </a:rPr>
              <a:t>Communicating With Parents</a:t>
            </a:r>
          </a:p>
          <a:p>
            <a:pPr marL="361950" indent="-361950"/>
            <a:r>
              <a:rPr lang="en-US" sz="2800" dirty="0">
                <a:latin typeface="Arial" panose="020B0604020202020204" pitchFamily="34" charset="0"/>
                <a:cs typeface="Arial" panose="020B0604020202020204" pitchFamily="34" charset="0"/>
              </a:rPr>
              <a:t>Summary</a:t>
            </a:r>
          </a:p>
        </p:txBody>
      </p:sp>
      <p:sp>
        <p:nvSpPr>
          <p:cNvPr id="14" name="Slide Number Placeholder 13">
            <a:extLst>
              <a:ext uri="{FF2B5EF4-FFF2-40B4-BE49-F238E27FC236}">
                <a16:creationId xmlns:a16="http://schemas.microsoft.com/office/drawing/2014/main" id="{35D8B10F-0D44-5845-8D09-C9001F4FA3CF}"/>
              </a:ext>
            </a:extLst>
          </p:cNvPr>
          <p:cNvSpPr>
            <a:spLocks noGrp="1"/>
          </p:cNvSpPr>
          <p:nvPr>
            <p:ph type="sldNum" sz="quarter" idx="12"/>
          </p:nvPr>
        </p:nvSpPr>
        <p:spPr/>
        <p:txBody>
          <a:bodyPr/>
          <a:lstStyle/>
          <a:p>
            <a:fld id="{E5A01667-C09E-6343-925B-5CF5D2A7F45A}" type="slidenum">
              <a:rPr lang="en-US" smtClean="0"/>
              <a:pPr/>
              <a:t>2</a:t>
            </a:fld>
            <a:endParaRPr lang="en-US" dirty="0"/>
          </a:p>
        </p:txBody>
      </p:sp>
    </p:spTree>
    <p:custDataLst>
      <p:tags r:id="rId1"/>
    </p:custDataLst>
    <p:extLst>
      <p:ext uri="{BB962C8B-B14F-4D97-AF65-F5344CB8AC3E}">
        <p14:creationId xmlns:p14="http://schemas.microsoft.com/office/powerpoint/2010/main" val="404767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46431" y="1831183"/>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6727" y="2239728"/>
            <a:ext cx="8382000" cy="132343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cs typeface="Arial" panose="020B0604020202020204" pitchFamily="34" charset="0"/>
              </a:rPr>
              <a:t>Babies are always ready for solid foods at exactly 6 months of age.</a:t>
            </a:r>
          </a:p>
          <a:p>
            <a:pPr lvl="0"/>
            <a:endParaRPr lang="en-US" sz="2000" dirty="0">
              <a:solidFill>
                <a:srgbClr val="7F7F7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10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Two">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p:cNvSpPr txBox="1"/>
          <p:nvPr/>
        </p:nvSpPr>
        <p:spPr>
          <a:xfrm>
            <a:off x="397316" y="2241530"/>
            <a:ext cx="8458199"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Which statement best describes </a:t>
            </a:r>
            <a:r>
              <a:rPr lang="en-US" sz="2000" dirty="0">
                <a:solidFill>
                  <a:schemeClr val="tx1">
                    <a:lumMod val="50000"/>
                    <a:lumOff val="50000"/>
                  </a:schemeClr>
                </a:solidFill>
              </a:rPr>
              <a:t>why a baby should </a:t>
            </a:r>
            <a:r>
              <a:rPr lang="en-US" sz="2000" u="sng" dirty="0">
                <a:solidFill>
                  <a:schemeClr val="tx1">
                    <a:lumMod val="50000"/>
                    <a:lumOff val="50000"/>
                  </a:schemeClr>
                </a:solidFill>
              </a:rPr>
              <a:t>not</a:t>
            </a:r>
            <a:r>
              <a:rPr lang="en-US" sz="2000" dirty="0">
                <a:solidFill>
                  <a:schemeClr val="tx1">
                    <a:lumMod val="50000"/>
                    <a:lumOff val="50000"/>
                  </a:schemeClr>
                </a:solidFill>
              </a:rPr>
              <a:t> be fed solid foods before he or she is developmentally ready?</a:t>
            </a:r>
            <a:br>
              <a:rPr lang="en-US" sz="2000" dirty="0">
                <a:solidFill>
                  <a:schemeClr val="tx1">
                    <a:lumMod val="50000"/>
                    <a:lumOff val="50000"/>
                  </a:schemeClr>
                </a:solidFill>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A baby may choke on the food.</a:t>
            </a:r>
          </a:p>
          <a:p>
            <a:pPr marL="457200" lvl="0" indent="-457200">
              <a:buFont typeface="+mj-lt"/>
              <a:buAutoNum type="alphaUcPeriod"/>
            </a:pPr>
            <a:r>
              <a:rPr lang="en-US" sz="2000" dirty="0">
                <a:solidFill>
                  <a:schemeClr val="tx1">
                    <a:lumMod val="50000"/>
                    <a:lumOff val="50000"/>
                  </a:schemeClr>
                </a:solidFill>
              </a:rPr>
              <a:t>A baby may drink less breastmilk or infant formula than needed in order to grow.</a:t>
            </a:r>
          </a:p>
          <a:p>
            <a:pPr marL="457200" lvl="0" indent="-457200">
              <a:buFont typeface="+mj-lt"/>
              <a:buAutoNum type="alphaUcPeriod"/>
            </a:pPr>
            <a:r>
              <a:rPr lang="en-US" sz="2000" dirty="0">
                <a:solidFill>
                  <a:schemeClr val="tx1">
                    <a:lumMod val="50000"/>
                    <a:lumOff val="50000"/>
                  </a:schemeClr>
                </a:solidFill>
              </a:rPr>
              <a:t>A baby may be overweight or obese later in life.</a:t>
            </a:r>
          </a:p>
          <a:p>
            <a:pPr marL="457200" lvl="0" indent="-457200">
              <a:buFont typeface="+mj-lt"/>
              <a:buAutoNum type="alphaUcPeriod"/>
            </a:pPr>
            <a:r>
              <a:rPr lang="en-US" sz="2000" dirty="0">
                <a:solidFill>
                  <a:schemeClr val="tx1">
                    <a:lumMod val="50000"/>
                    <a:lumOff val="50000"/>
                  </a:schemeClr>
                </a:solidFill>
              </a:rPr>
              <a:t>All of the above.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1636130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Establishing Healthy Eating Habits</a:t>
            </a:r>
          </a:p>
        </p:txBody>
      </p:sp>
      <p:sp>
        <p:nvSpPr>
          <p:cNvPr id="6" name="Content Placeholder 4"/>
          <p:cNvSpPr txBox="1">
            <a:spLocks/>
          </p:cNvSpPr>
          <p:nvPr/>
        </p:nvSpPr>
        <p:spPr>
          <a:xfrm>
            <a:off x="437589" y="1964913"/>
            <a:ext cx="7580344" cy="4054443"/>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cs typeface="Arial" panose="020B0604020202020204" pitchFamily="34" charset="0"/>
              </a:rPr>
              <a:t>Taste preferences and eating habits form early in life.</a:t>
            </a:r>
          </a:p>
          <a:p>
            <a:pPr marL="0" indent="0">
              <a:buNone/>
            </a:pPr>
            <a:r>
              <a:rPr lang="en-US" dirty="0"/>
              <a:t>Babies change from:</a:t>
            </a:r>
          </a:p>
          <a:p>
            <a:pPr marL="365760" lvl="0">
              <a:lnSpc>
                <a:spcPct val="114000"/>
              </a:lnSpc>
            </a:pPr>
            <a:r>
              <a:rPr lang="en-US" dirty="0"/>
              <a:t>Sucking and swallowing to chewing solid foods.</a:t>
            </a:r>
          </a:p>
          <a:p>
            <a:pPr marL="365760" lvl="0">
              <a:lnSpc>
                <a:spcPct val="114000"/>
              </a:lnSpc>
            </a:pPr>
            <a:r>
              <a:rPr lang="en-US" dirty="0"/>
              <a:t>Relying on others to feed them to learning to feed themselves.</a:t>
            </a:r>
            <a:endParaRPr lang="en-US" dirty="0">
              <a:cs typeface="Arial" panose="020B0604020202020204" pitchFamily="34" charset="0"/>
            </a:endParaRPr>
          </a:p>
          <a:p>
            <a:pPr marL="0" lvl="0" indent="0">
              <a:lnSpc>
                <a:spcPct val="114000"/>
              </a:lnSpc>
              <a:buNone/>
            </a:pPr>
            <a:r>
              <a:rPr lang="en-US" dirty="0">
                <a:cs typeface="Arial" panose="020B0604020202020204" pitchFamily="34" charset="0"/>
              </a:rPr>
              <a:t>Feeding babies the right foods at right times helps them:</a:t>
            </a:r>
          </a:p>
          <a:p>
            <a:pPr marL="365760">
              <a:lnSpc>
                <a:spcPct val="114000"/>
              </a:lnSpc>
            </a:pPr>
            <a:r>
              <a:rPr lang="en-US" dirty="0">
                <a:cs typeface="Arial" panose="020B0604020202020204" pitchFamily="34" charset="0"/>
              </a:rPr>
              <a:t>Enjoy new tastes and textures.</a:t>
            </a:r>
          </a:p>
          <a:p>
            <a:pPr marL="365760">
              <a:lnSpc>
                <a:spcPct val="114000"/>
              </a:lnSpc>
            </a:pPr>
            <a:r>
              <a:rPr lang="en-US" dirty="0">
                <a:cs typeface="Arial" panose="020B0604020202020204" pitchFamily="34" charset="0"/>
              </a:rPr>
              <a:t>Get the nutrition they need.</a:t>
            </a:r>
          </a:p>
          <a:p>
            <a:pPr marL="365760">
              <a:lnSpc>
                <a:spcPct val="114000"/>
              </a:lnSpc>
            </a:pPr>
            <a:r>
              <a:rPr lang="en-US" dirty="0">
                <a:cs typeface="Arial" panose="020B0604020202020204" pitchFamily="34" charset="0"/>
              </a:rPr>
              <a:t>Avoid choking.</a:t>
            </a:r>
          </a:p>
          <a:p>
            <a:pPr marL="137160" indent="0">
              <a:buNone/>
            </a:pPr>
            <a:endParaRPr lang="en-US" dirty="0">
              <a:latin typeface="Arial" panose="020B0604020202020204" pitchFamily="34" charset="0"/>
              <a:cs typeface="Arial" panose="020B0604020202020204" pitchFamily="34" charset="0"/>
            </a:endParaRPr>
          </a:p>
        </p:txBody>
      </p:sp>
      <p:grpSp>
        <p:nvGrpSpPr>
          <p:cNvPr id="7" name="Group 6" descr="Photo of a baby sitting in a high chair being fed with a spoon.">
            <a:extLst>
              <a:ext uri="{FF2B5EF4-FFF2-40B4-BE49-F238E27FC236}">
                <a16:creationId xmlns:a16="http://schemas.microsoft.com/office/drawing/2014/main" id="{49AAB80A-134C-4CC8-BC2B-2F331B3AD3EA}"/>
              </a:ext>
            </a:extLst>
          </p:cNvPr>
          <p:cNvGrpSpPr/>
          <p:nvPr/>
        </p:nvGrpSpPr>
        <p:grpSpPr>
          <a:xfrm>
            <a:off x="5469464" y="4476605"/>
            <a:ext cx="3210949" cy="1971764"/>
            <a:chOff x="5469464" y="4476605"/>
            <a:chExt cx="3210949" cy="1971764"/>
          </a:xfrm>
        </p:grpSpPr>
        <p:pic>
          <p:nvPicPr>
            <p:cNvPr id="5" name="Picture 2" descr="&quot; &quot;"/>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69464" y="4476605"/>
              <a:ext cx="3210949" cy="1966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C183D7F6-B498-43B3-948B-1728B52AA6E4}">
                  <adec:decorative xmlns="" xmlns:adec="http://schemas.microsoft.com/office/drawing/2017/decorative" val="1"/>
                </a:ext>
              </a:extLst>
            </p:cNvPr>
            <p:cNvSpPr/>
            <p:nvPr/>
          </p:nvSpPr>
          <p:spPr>
            <a:xfrm>
              <a:off x="5469464" y="4476605"/>
              <a:ext cx="3210949" cy="1971764"/>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custDataLst>
      <p:tags r:id="rId1"/>
    </p:custDataLst>
    <p:extLst>
      <p:ext uri="{BB962C8B-B14F-4D97-AF65-F5344CB8AC3E}">
        <p14:creationId xmlns:p14="http://schemas.microsoft.com/office/powerpoint/2010/main" val="3741743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Video: Developmental Readiness for Solid Foods</a:t>
            </a:r>
          </a:p>
        </p:txBody>
      </p:sp>
      <p:sp>
        <p:nvSpPr>
          <p:cNvPr id="4" name="Slide Number Placeholder 3"/>
          <p:cNvSpPr>
            <a:spLocks noGrp="1"/>
          </p:cNvSpPr>
          <p:nvPr>
            <p:ph type="sldNum" sz="quarter" idx="12"/>
          </p:nvPr>
        </p:nvSpPr>
        <p:spPr/>
        <p:txBody>
          <a:bodyPr/>
          <a:lstStyle/>
          <a:p>
            <a:fld id="{E5A01667-C09E-6343-925B-5CF5D2A7F45A}" type="slidenum">
              <a:rPr lang="en-US" smtClean="0"/>
              <a:pPr/>
              <a:t>6</a:t>
            </a:fld>
            <a:endParaRPr lang="en-US" dirty="0"/>
          </a:p>
        </p:txBody>
      </p:sp>
      <p:pic>
        <p:nvPicPr>
          <p:cNvPr id="7" name="Picture 6">
            <a:hlinkClick r:id="rId4"/>
          </p:cNvPr>
          <p:cNvPicPr>
            <a:picLocks noChangeAspect="1"/>
          </p:cNvPicPr>
          <p:nvPr/>
        </p:nvPicPr>
        <p:blipFill>
          <a:blip r:embed="rId5"/>
          <a:stretch>
            <a:fillRect/>
          </a:stretch>
        </p:blipFill>
        <p:spPr>
          <a:xfrm>
            <a:off x="1364368" y="2514600"/>
            <a:ext cx="6570095" cy="2920042"/>
          </a:xfrm>
          <a:prstGeom prst="rect">
            <a:avLst/>
          </a:prstGeom>
        </p:spPr>
      </p:pic>
      <p:sp>
        <p:nvSpPr>
          <p:cNvPr id="5" name="TextBox 4"/>
          <p:cNvSpPr txBox="1"/>
          <p:nvPr/>
        </p:nvSpPr>
        <p:spPr>
          <a:xfrm>
            <a:off x="689766" y="5686816"/>
            <a:ext cx="8090144" cy="523220"/>
          </a:xfrm>
          <a:prstGeom prst="rect">
            <a:avLst/>
          </a:prstGeom>
          <a:noFill/>
        </p:spPr>
        <p:txBody>
          <a:bodyPr wrap="square" rtlCol="0">
            <a:spAutoFit/>
          </a:bodyPr>
          <a:lstStyle/>
          <a:p>
            <a:r>
              <a:rPr lang="en-US" sz="1400" dirty="0">
                <a:hlinkClick r:id="rId4"/>
              </a:rPr>
              <a:t>https://</a:t>
            </a:r>
            <a:r>
              <a:rPr lang="en-US" sz="1400" dirty="0" smtClean="0">
                <a:hlinkClick r:id="rId4"/>
              </a:rPr>
              <a:t>www.fns.usda.gov/tn/feeding-infants-developmental-readiness-solid-foods-cacfp-trainers-tools</a:t>
            </a:r>
            <a:r>
              <a:rPr lang="en-US" sz="1400" dirty="0" smtClean="0"/>
              <a:t> </a:t>
            </a:r>
            <a:endParaRPr lang="en-US" sz="1400" dirty="0"/>
          </a:p>
          <a:p>
            <a:endParaRPr lang="en-US" sz="1400"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Communicating With Parents</a:t>
            </a:r>
            <a:br>
              <a:rPr lang="en-US" dirty="0"/>
            </a:br>
            <a:endParaRPr lang="en-US" dirty="0"/>
          </a:p>
        </p:txBody>
      </p:sp>
      <p:pic>
        <p:nvPicPr>
          <p:cNvPr id="6" name="Picture 5" descr="Talk to Parents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43520" y="571420"/>
            <a:ext cx="1828959" cy="1828959"/>
          </a:xfrm>
          <a:prstGeom prst="rect">
            <a:avLst/>
          </a:prstGeom>
        </p:spPr>
      </p:pic>
      <p:sp>
        <p:nvSpPr>
          <p:cNvPr id="5" name="TextBox 4"/>
          <p:cNvSpPr txBox="1"/>
          <p:nvPr/>
        </p:nvSpPr>
        <p:spPr>
          <a:xfrm>
            <a:off x="257056" y="2071628"/>
            <a:ext cx="7969536" cy="3317831"/>
          </a:xfrm>
          <a:prstGeom prst="rect">
            <a:avLst/>
          </a:prstGeom>
          <a:noFill/>
        </p:spPr>
        <p:txBody>
          <a:bodyPr wrap="square" rtlCol="0">
            <a:spAutoFit/>
          </a:bodyPr>
          <a:lstStyle/>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Feeding solid foods </a:t>
            </a:r>
            <a:r>
              <a:rPr lang="en-US" sz="2000" b="1" dirty="0">
                <a:solidFill>
                  <a:srgbClr val="273A80"/>
                </a:solidFill>
                <a:latin typeface="Arial" panose="020B0604020202020204" pitchFamily="34" charset="0"/>
                <a:cs typeface="Arial" panose="020B0604020202020204" pitchFamily="34" charset="0"/>
              </a:rPr>
              <a:t>before</a:t>
            </a:r>
            <a:r>
              <a:rPr lang="en-US" sz="2000" b="1" dirty="0">
                <a:solidFill>
                  <a:schemeClr val="tx1">
                    <a:lumMod val="50000"/>
                    <a:lumOff val="50000"/>
                  </a:schemeClr>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a baby is developmentally ready:</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May </a:t>
            </a:r>
            <a:r>
              <a:rPr lang="en-US" sz="2000" b="1" dirty="0">
                <a:solidFill>
                  <a:srgbClr val="273A80"/>
                </a:solidFill>
                <a:latin typeface="Arial" panose="020B0604020202020204" pitchFamily="34" charset="0"/>
                <a:cs typeface="Arial" panose="020B0604020202020204" pitchFamily="34" charset="0"/>
              </a:rPr>
              <a:t>increase</a:t>
            </a:r>
            <a:r>
              <a:rPr lang="en-US" sz="2000"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chance of </a:t>
            </a:r>
            <a:r>
              <a:rPr lang="en-US" sz="2000" b="1" dirty="0">
                <a:solidFill>
                  <a:srgbClr val="273A80"/>
                </a:solidFill>
                <a:latin typeface="Arial" panose="020B0604020202020204" pitchFamily="34" charset="0"/>
                <a:cs typeface="Arial" panose="020B0604020202020204" pitchFamily="34" charset="0"/>
              </a:rPr>
              <a:t>choking.</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Baby may </a:t>
            </a:r>
            <a:r>
              <a:rPr lang="en-US" sz="2000" b="1" dirty="0">
                <a:solidFill>
                  <a:srgbClr val="273A80"/>
                </a:solidFill>
                <a:latin typeface="Arial" panose="020B0604020202020204" pitchFamily="34" charset="0"/>
                <a:cs typeface="Arial" panose="020B0604020202020204" pitchFamily="34" charset="0"/>
              </a:rPr>
              <a:t>drink less </a:t>
            </a:r>
            <a:r>
              <a:rPr lang="en-US" sz="2000" dirty="0">
                <a:solidFill>
                  <a:schemeClr val="tx1">
                    <a:lumMod val="50000"/>
                    <a:lumOff val="50000"/>
                  </a:schemeClr>
                </a:solidFill>
                <a:latin typeface="Arial" panose="020B0604020202020204" pitchFamily="34" charset="0"/>
                <a:cs typeface="Arial" panose="020B0604020202020204" pitchFamily="34" charset="0"/>
              </a:rPr>
              <a:t>breastmilk or formula needed to grow.</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Baby may be overweight or obese later in life.</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Adding cereal to baby’s bottle does </a:t>
            </a:r>
            <a:r>
              <a:rPr lang="en-US" sz="2000" b="1" dirty="0">
                <a:solidFill>
                  <a:srgbClr val="273A80"/>
                </a:solidFill>
                <a:latin typeface="Arial" panose="020B0604020202020204" pitchFamily="34" charset="0"/>
                <a:cs typeface="Arial" panose="020B0604020202020204" pitchFamily="34" charset="0"/>
              </a:rPr>
              <a:t>not</a:t>
            </a:r>
            <a:r>
              <a:rPr lang="en-US" sz="2000" dirty="0">
                <a:solidFill>
                  <a:schemeClr val="tx1">
                    <a:lumMod val="50000"/>
                    <a:lumOff val="50000"/>
                  </a:schemeClr>
                </a:solidFill>
                <a:latin typeface="Arial" panose="020B0604020202020204" pitchFamily="34" charset="0"/>
                <a:cs typeface="Arial" panose="020B0604020202020204" pitchFamily="34" charset="0"/>
              </a:rPr>
              <a:t> help baby:</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Sleep through the night.</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Eat fewer times in a day.</a:t>
            </a:r>
          </a:p>
        </p:txBody>
      </p:sp>
      <p:pic>
        <p:nvPicPr>
          <p:cNvPr id="10" name="Picture 9" descr="Photo of a baby sucking his hand.">
            <a:extLst>
              <a:ext uri="{FF2B5EF4-FFF2-40B4-BE49-F238E27FC236}">
                <a16:creationId xmlns:a16="http://schemas.microsoft.com/office/drawing/2014/main" id="{88A8F26A-B667-49B8-AF80-91040B64F69F}"/>
              </a:ext>
            </a:extLst>
          </p:cNvPr>
          <p:cNvPicPr>
            <a:picLocks noChangeAspect="1"/>
          </p:cNvPicPr>
          <p:nvPr/>
        </p:nvPicPr>
        <p:blipFill>
          <a:blip r:embed="rId5"/>
          <a:stretch>
            <a:fillRect/>
          </a:stretch>
        </p:blipFill>
        <p:spPr>
          <a:xfrm>
            <a:off x="5465933" y="4525000"/>
            <a:ext cx="3037864" cy="2026255"/>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spTree>
    <p:custDataLst>
      <p:tags r:id="rId1"/>
    </p:custDataLst>
    <p:extLst>
      <p:ext uri="{BB962C8B-B14F-4D97-AF65-F5344CB8AC3E}">
        <p14:creationId xmlns:p14="http://schemas.microsoft.com/office/powerpoint/2010/main" val="2620681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Communicating With Parents</a:t>
            </a:r>
            <a:br>
              <a:rPr lang="en-US" dirty="0"/>
            </a:br>
            <a:endParaRPr lang="en-US" dirty="0"/>
          </a:p>
        </p:txBody>
      </p:sp>
      <p:pic>
        <p:nvPicPr>
          <p:cNvPr id="8" name="Picture 7" descr="Talk to Parents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43520" y="571420"/>
            <a:ext cx="1828959" cy="1828959"/>
          </a:xfrm>
          <a:prstGeom prst="rect">
            <a:avLst/>
          </a:prstGeom>
        </p:spPr>
      </p:pic>
      <p:sp>
        <p:nvSpPr>
          <p:cNvPr id="5" name="TextBox 4"/>
          <p:cNvSpPr txBox="1"/>
          <p:nvPr/>
        </p:nvSpPr>
        <p:spPr>
          <a:xfrm>
            <a:off x="257056" y="2041739"/>
            <a:ext cx="8886944" cy="3796937"/>
          </a:xfrm>
          <a:prstGeom prst="rect">
            <a:avLst/>
          </a:prstGeom>
          <a:noFill/>
        </p:spPr>
        <p:txBody>
          <a:bodyPr wrap="square" rtlCol="0">
            <a:spAutoFit/>
          </a:bodyPr>
          <a:lstStyle/>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Start a conversation!</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Talk with parents about developmental readiness for solid foods:</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Can baby sit in a high chair with good head control?</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Can baby use his or her tongue to move food from spoon to mouth?</a:t>
            </a:r>
          </a:p>
          <a:p>
            <a:pPr marL="822960" lvl="1"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Does baby show interest in food?</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Handout to share with parents:</a:t>
            </a:r>
          </a:p>
          <a:p>
            <a:pPr marL="137160">
              <a:lnSpc>
                <a:spcPct val="114000"/>
              </a:lnSpc>
              <a:spcBef>
                <a:spcPts val="1000"/>
              </a:spcBef>
            </a:pPr>
            <a:r>
              <a:rPr lang="en-US" sz="2000" i="1" dirty="0">
                <a:solidFill>
                  <a:srgbClr val="7F7F7F"/>
                </a:solidFill>
                <a:latin typeface="Arial" panose="020B0604020202020204" pitchFamily="34" charset="0"/>
                <a:cs typeface="Arial" panose="020B0604020202020204" pitchFamily="34" charset="0"/>
              </a:rPr>
              <a:t>   </a:t>
            </a:r>
            <a:r>
              <a:rPr lang="en-US" sz="2000" i="1" dirty="0">
                <a:solidFill>
                  <a:srgbClr val="273A80"/>
                </a:solidFill>
                <a:latin typeface="Arial" panose="020B0604020202020204" pitchFamily="34" charset="0"/>
                <a:cs typeface="Arial" panose="020B0604020202020204" pitchFamily="34" charset="0"/>
              </a:rPr>
              <a:t>For Parents: Is Your Baby Ready for Solid Foods?</a:t>
            </a:r>
            <a:r>
              <a:rPr lang="en-US" sz="2000" dirty="0">
                <a:solidFill>
                  <a:srgbClr val="273A80"/>
                </a:solidFill>
                <a:latin typeface="Arial" panose="020B0604020202020204" pitchFamily="34" charset="0"/>
                <a:cs typeface="Arial" panose="020B0604020202020204" pitchFamily="34" charset="0"/>
              </a:rPr>
              <a:t> </a:t>
            </a:r>
            <a:r>
              <a:rPr lang="en-US" sz="1600" dirty="0">
                <a:solidFill>
                  <a:srgbClr val="7F7F7F"/>
                </a:solidFill>
                <a:latin typeface="Arial" panose="020B0604020202020204" pitchFamily="34" charset="0"/>
                <a:cs typeface="Arial" panose="020B0604020202020204" pitchFamily="34" charset="0"/>
              </a:rPr>
              <a:t>(page 12)</a:t>
            </a:r>
          </a:p>
          <a:p>
            <a:pPr marL="365760" indent="-228600">
              <a:lnSpc>
                <a:spcPct val="114000"/>
              </a:lnSpc>
              <a:spcBef>
                <a:spcPts val="1000"/>
              </a:spcBef>
              <a:buFont typeface="Arial" panose="020B0604020202020204" pitchFamily="34" charset="0"/>
              <a:buChar char="•"/>
            </a:pPr>
            <a:endParaRPr lang="en-US" sz="2000" i="1" dirty="0">
              <a:solidFill>
                <a:srgbClr val="7F7F7F"/>
              </a:solidFill>
              <a:latin typeface="Arial" panose="020B0604020202020204" pitchFamily="34" charset="0"/>
              <a:cs typeface="Arial" panose="020B0604020202020204" pitchFamily="34" charset="0"/>
            </a:endParaRPr>
          </a:p>
        </p:txBody>
      </p:sp>
      <p:sp>
        <p:nvSpPr>
          <p:cNvPr id="11" name="TextBox 10"/>
          <p:cNvSpPr txBox="1"/>
          <p:nvPr/>
        </p:nvSpPr>
        <p:spPr>
          <a:xfrm>
            <a:off x="2755294" y="5417558"/>
            <a:ext cx="3275256" cy="369332"/>
          </a:xfrm>
          <a:prstGeom prst="rect">
            <a:avLst/>
          </a:prstGeom>
          <a:noFill/>
        </p:spPr>
        <p:txBody>
          <a:bodyPr wrap="none" rtlCol="0">
            <a:spAutoFit/>
          </a:bodyPr>
          <a:lstStyle/>
          <a:p>
            <a:pPr marL="0" lvl="1"/>
            <a:r>
              <a:rPr lang="en-US" u="sng" dirty="0">
                <a:solidFill>
                  <a:srgbClr val="7F7F7F"/>
                </a:solidFill>
                <a:hlinkClick r:id="rId5"/>
              </a:rPr>
              <a:t>https://teamnutrition.usda.gov</a:t>
            </a:r>
            <a:r>
              <a:rPr lang="en-US" dirty="0">
                <a:cs typeface="Arial" panose="020B0604020202020204" pitchFamily="34" charset="0"/>
                <a:hlinkClick r:id="rId5"/>
              </a:rPr>
              <a:t> </a:t>
            </a:r>
            <a:endParaRPr lang="en-US"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1077972"/>
            <a:ext cx="7886700" cy="1140039"/>
          </a:xfrm>
        </p:spPr>
        <p:txBody>
          <a:bodyPr>
            <a:normAutofit/>
          </a:bodyPr>
          <a:lstStyle/>
          <a:p>
            <a:r>
              <a:rPr lang="en-US" dirty="0"/>
              <a:t>Communicating With Parents</a:t>
            </a:r>
            <a:br>
              <a:rPr lang="en-US" dirty="0"/>
            </a:br>
            <a:r>
              <a:rPr lang="en-US" b="0" dirty="0"/>
              <a:t>Scenario</a:t>
            </a:r>
          </a:p>
        </p:txBody>
      </p:sp>
      <p:grpSp>
        <p:nvGrpSpPr>
          <p:cNvPr id="7" name="Group 6" descr="Photo of one woman holding a baby and another woman holding a full baby bottle.">
            <a:extLst>
              <a:ext uri="{FF2B5EF4-FFF2-40B4-BE49-F238E27FC236}">
                <a16:creationId xmlns:a16="http://schemas.microsoft.com/office/drawing/2014/main" id="{097A2BB1-7E54-4042-B007-C076FFCAE755}"/>
              </a:ext>
            </a:extLst>
          </p:cNvPr>
          <p:cNvGrpSpPr/>
          <p:nvPr/>
        </p:nvGrpSpPr>
        <p:grpSpPr>
          <a:xfrm>
            <a:off x="363557" y="2427504"/>
            <a:ext cx="4362680" cy="2911616"/>
            <a:chOff x="363557" y="2427504"/>
            <a:chExt cx="4362680" cy="2911616"/>
          </a:xfrm>
        </p:grpSpPr>
        <p:pic>
          <p:nvPicPr>
            <p:cNvPr id="5" name="Picture 4" descr="&quot; &quot;"/>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3557" y="2427505"/>
              <a:ext cx="4362680" cy="2911615"/>
            </a:xfrm>
            <a:prstGeom prst="rect">
              <a:avLst/>
            </a:prstGeom>
          </p:spPr>
        </p:pic>
        <p:sp>
          <p:nvSpPr>
            <p:cNvPr id="6" name="Rectangle 5">
              <a:extLst>
                <a:ext uri="{C183D7F6-B498-43B3-948B-1728B52AA6E4}">
                  <adec:decorative xmlns="" xmlns:adec="http://schemas.microsoft.com/office/drawing/2017/decorative" val="1"/>
                </a:ext>
              </a:extLst>
            </p:cNvPr>
            <p:cNvSpPr/>
            <p:nvPr/>
          </p:nvSpPr>
          <p:spPr>
            <a:xfrm>
              <a:off x="363557" y="2427504"/>
              <a:ext cx="4362680" cy="291161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4903654" y="2507223"/>
            <a:ext cx="3778300" cy="3127096"/>
          </a:xfrm>
        </p:spPr>
        <p:txBody>
          <a:bodyPr/>
          <a:lstStyle/>
          <a:p>
            <a:pPr marL="0" indent="0">
              <a:lnSpc>
                <a:spcPct val="100000"/>
              </a:lnSpc>
              <a:spcBef>
                <a:spcPts val="0"/>
              </a:spcBef>
              <a:buNone/>
            </a:pPr>
            <a:r>
              <a:rPr lang="en-US" dirty="0">
                <a:latin typeface="Arial" panose="020B0604020202020204" pitchFamily="34" charset="0"/>
                <a:cs typeface="Arial" panose="020B0604020202020204" pitchFamily="34" charset="0"/>
              </a:rPr>
              <a:t>Baby Emily still needs help holding her head up. She does not seem interested when food is around her. Emily’s mom wants to start feeding her solid foods, but you do not think Emily is ready.</a:t>
            </a:r>
          </a:p>
          <a:p>
            <a:pPr marL="0" indent="0">
              <a:lnSpc>
                <a:spcPct val="100000"/>
              </a:lnSpc>
              <a:spcBef>
                <a:spcPts val="0"/>
              </a:spcBef>
              <a:buNone/>
            </a:pPr>
            <a:endParaRPr lang="en-US" dirty="0">
              <a:latin typeface="Arial" panose="020B0604020202020204" pitchFamily="34" charset="0"/>
              <a:cs typeface="Arial" panose="020B0604020202020204" pitchFamily="34" charset="0"/>
            </a:endParaRPr>
          </a:p>
          <a:p>
            <a:pPr marL="0" indent="0">
              <a:lnSpc>
                <a:spcPct val="100000"/>
              </a:lnSpc>
              <a:spcBef>
                <a:spcPts val="0"/>
              </a:spcBef>
              <a:buNone/>
            </a:pPr>
            <a:r>
              <a:rPr lang="en-US" dirty="0">
                <a:latin typeface="Arial" panose="020B0604020202020204" pitchFamily="34" charset="0"/>
                <a:cs typeface="Arial" panose="020B0604020202020204" pitchFamily="34" charset="0"/>
              </a:rPr>
              <a:t>What can you do?</a:t>
            </a:r>
          </a:p>
        </p:txBody>
      </p:sp>
      <p:sp>
        <p:nvSpPr>
          <p:cNvPr id="4" name="Slide Number Placeholder 3"/>
          <p:cNvSpPr>
            <a:spLocks noGrp="1"/>
          </p:cNvSpPr>
          <p:nvPr>
            <p:ph type="sldNum" sz="quarter" idx="12"/>
          </p:nvPr>
        </p:nvSpPr>
        <p:spPr/>
        <p:txBody>
          <a:bodyPr/>
          <a:lstStyle/>
          <a:p>
            <a:fld id="{E5A01667-C09E-6343-925B-5CF5D2A7F45A}" type="slidenum">
              <a:rPr lang="en-US" smtClean="0"/>
              <a:pPr/>
              <a:t>9</a:t>
            </a:fld>
            <a:endParaRPr lang="en-US" dirty="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2760</Words>
  <Application>Microsoft Office PowerPoint</Application>
  <PresentationFormat>On-screen Show (4:3)</PresentationFormat>
  <Paragraphs>251</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American Typewriter</vt:lpstr>
      <vt:lpstr>Arial</vt:lpstr>
      <vt:lpstr>Calibri</vt:lpstr>
      <vt:lpstr>Courier New</vt:lpstr>
      <vt:lpstr>Office Theme</vt:lpstr>
      <vt:lpstr>Feeding Infants in the CACFP</vt:lpstr>
      <vt:lpstr>Agenda</vt:lpstr>
      <vt:lpstr>Pre-Test</vt:lpstr>
      <vt:lpstr>Pre-Test</vt:lpstr>
      <vt:lpstr>Establishing Healthy Eating Habits</vt:lpstr>
      <vt:lpstr>Video: Developmental Readiness for Solid Foods</vt:lpstr>
      <vt:lpstr> Communicating With Parents </vt:lpstr>
      <vt:lpstr> Communicating With Parents </vt:lpstr>
      <vt:lpstr>Communicating With Parents Scenario</vt:lpstr>
      <vt:lpstr>Summary</vt:lpstr>
      <vt:lpstr>Post-Test</vt:lpstr>
      <vt:lpstr>Post-Test</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2019-11-07T18:52:44Z</dcterms:created>
  <dcterms:modified xsi:type="dcterms:W3CDTF">2020-01-10T14:47:56Z</dcterms:modified>
</cp:coreProperties>
</file>