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tags/tag4.xml" ContentType="application/vnd.openxmlformats-officedocument.presentationml.tags+xml"/>
  <Override PartName="/ppt/notesSlides/notesSlide9.xml" ContentType="application/vnd.openxmlformats-officedocument.presentationml.notesSlide+xml"/>
  <Override PartName="/ppt/tags/tag5.xml" ContentType="application/vnd.openxmlformats-officedocument.presentationml.tags+xml"/>
  <Override PartName="/ppt/notesSlides/notesSlide10.xml" ContentType="application/vnd.openxmlformats-officedocument.presentationml.notesSlide+xml"/>
  <Override PartName="/ppt/tags/tag6.xml" ContentType="application/vnd.openxmlformats-officedocument.presentationml.tags+xml"/>
  <Override PartName="/ppt/notesSlides/notesSlide11.xml" ContentType="application/vnd.openxmlformats-officedocument.presentationml.notesSlide+xml"/>
  <Override PartName="/ppt/tags/tag7.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60" r:id="rId1"/>
  </p:sldMasterIdLst>
  <p:notesMasterIdLst>
    <p:notesMasterId r:id="rId20"/>
  </p:notesMasterIdLst>
  <p:sldIdLst>
    <p:sldId id="256" r:id="rId2"/>
    <p:sldId id="258" r:id="rId3"/>
    <p:sldId id="272" r:id="rId4"/>
    <p:sldId id="277" r:id="rId5"/>
    <p:sldId id="278" r:id="rId6"/>
    <p:sldId id="267" r:id="rId7"/>
    <p:sldId id="270" r:id="rId8"/>
    <p:sldId id="283" r:id="rId9"/>
    <p:sldId id="276" r:id="rId10"/>
    <p:sldId id="268" r:id="rId11"/>
    <p:sldId id="280" r:id="rId12"/>
    <p:sldId id="281" r:id="rId13"/>
    <p:sldId id="266" r:id="rId14"/>
    <p:sldId id="271" r:id="rId15"/>
    <p:sldId id="273" r:id="rId16"/>
    <p:sldId id="282" r:id="rId17"/>
    <p:sldId id="279" r:id="rId18"/>
    <p:sldId id="260"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3A80"/>
    <a:srgbClr val="7F7F7F"/>
    <a:srgbClr val="FDE3D8"/>
    <a:srgbClr val="488A56"/>
    <a:srgbClr val="7F9DBB"/>
    <a:srgbClr val="C8C7C7"/>
    <a:srgbClr val="D4ECE3"/>
    <a:srgbClr val="5270B6"/>
    <a:srgbClr val="F4A81D"/>
    <a:srgbClr val="CB4B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07" autoAdjust="0"/>
    <p:restoredTop sz="77139" autoAdjust="0"/>
  </p:normalViewPr>
  <p:slideViewPr>
    <p:cSldViewPr snapToGrid="0" snapToObjects="1">
      <p:cViewPr varScale="1">
        <p:scale>
          <a:sx n="97" d="100"/>
          <a:sy n="97" d="100"/>
        </p:scale>
        <p:origin x="1986" y="9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notesViewPr>
    <p:cSldViewPr snapToGrid="0" snapToObjects="1">
      <p:cViewPr varScale="1">
        <p:scale>
          <a:sx n="60" d="100"/>
          <a:sy n="60" d="100"/>
        </p:scale>
        <p:origin x="-2194" y="-67"/>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7AB999-74B4-5246-BFDC-DDCD74BC9B91}" type="datetimeFigureOut">
              <a:rPr lang="en-US" smtClean="0"/>
              <a:t>11/15/2019</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1D8931-9063-5C43-AACF-1CA2560E0730}" type="slidenum">
              <a:rPr lang="en-US" smtClean="0"/>
              <a:t>‹#›</a:t>
            </a:fld>
            <a:endParaRPr lang="en-US" dirty="0"/>
          </a:p>
        </p:txBody>
      </p:sp>
    </p:spTree>
    <p:extLst>
      <p:ext uri="{BB962C8B-B14F-4D97-AF65-F5344CB8AC3E}">
        <p14:creationId xmlns:p14="http://schemas.microsoft.com/office/powerpoint/2010/main" val="41906156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teamnutrition.usda.gov/"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Information in this lesson comes from Chapter 6: </a:t>
            </a:r>
            <a:r>
              <a:rPr lang="en-US" sz="1200" i="1" kern="1200" dirty="0">
                <a:solidFill>
                  <a:schemeClr val="tx1"/>
                </a:solidFill>
                <a:effectLst/>
                <a:latin typeface="+mn-lt"/>
                <a:ea typeface="+mn-ea"/>
                <a:cs typeface="+mn-cs"/>
              </a:rPr>
              <a:t>Feeding Solid Foods</a:t>
            </a:r>
            <a:r>
              <a:rPr lang="en-US" sz="1200" kern="1200" dirty="0">
                <a:solidFill>
                  <a:schemeClr val="tx1"/>
                </a:solidFill>
                <a:effectLst/>
                <a:latin typeface="+mn-lt"/>
                <a:ea typeface="+mn-ea"/>
                <a:cs typeface="+mn-cs"/>
              </a:rPr>
              <a:t>, Chapter 7: </a:t>
            </a:r>
            <a:r>
              <a:rPr lang="en-US" sz="1200" i="1" kern="1200" dirty="0">
                <a:solidFill>
                  <a:schemeClr val="tx1"/>
                </a:solidFill>
                <a:effectLst/>
                <a:latin typeface="+mn-lt"/>
                <a:ea typeface="+mn-ea"/>
                <a:cs typeface="+mn-cs"/>
              </a:rPr>
              <a:t>Buying and Preparing Baby Foods,</a:t>
            </a:r>
            <a:r>
              <a:rPr lang="en-US" sz="1200" kern="1200" dirty="0">
                <a:solidFill>
                  <a:schemeClr val="tx1"/>
                </a:solidFill>
                <a:effectLst/>
                <a:latin typeface="+mn-lt"/>
                <a:ea typeface="+mn-ea"/>
                <a:cs typeface="+mn-cs"/>
              </a:rPr>
              <a:t> and Chapter 9: </a:t>
            </a:r>
            <a:r>
              <a:rPr lang="en-US" sz="1200" i="1" kern="1200" dirty="0">
                <a:solidFill>
                  <a:schemeClr val="tx1"/>
                </a:solidFill>
                <a:effectLst/>
                <a:latin typeface="+mn-lt"/>
                <a:ea typeface="+mn-ea"/>
                <a:cs typeface="+mn-cs"/>
              </a:rPr>
              <a:t>Choking Prevention</a:t>
            </a:r>
            <a:r>
              <a:rPr lang="en-US" sz="1200" kern="1200" dirty="0">
                <a:solidFill>
                  <a:schemeClr val="tx1"/>
                </a:solidFill>
                <a:effectLst/>
                <a:latin typeface="+mn-lt"/>
                <a:ea typeface="+mn-ea"/>
                <a:cs typeface="+mn-cs"/>
              </a:rPr>
              <a:t> in the </a:t>
            </a:r>
            <a:r>
              <a:rPr lang="en-US" sz="1200" i="1" kern="1200" dirty="0">
                <a:solidFill>
                  <a:schemeClr val="tx1"/>
                </a:solidFill>
                <a:effectLst/>
                <a:latin typeface="+mn-lt"/>
                <a:ea typeface="+mn-ea"/>
                <a:cs typeface="+mn-cs"/>
              </a:rPr>
              <a:t>Feeding Infants in the Child and Adult Care Food Program</a:t>
            </a:r>
            <a:r>
              <a:rPr lang="en-US" sz="1200" kern="1200" dirty="0">
                <a:solidFill>
                  <a:schemeClr val="tx1"/>
                </a:solidFill>
                <a:effectLst/>
                <a:latin typeface="+mn-lt"/>
                <a:ea typeface="+mn-ea"/>
                <a:cs typeface="+mn-cs"/>
              </a:rPr>
              <a:t> guide. This lesson provides participants best practices for preparing baby foods and how to prevent choking.</a:t>
            </a:r>
          </a:p>
          <a:p>
            <a:endParaRPr lang="en-US" sz="1200" b="1"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It is recommended that this lesson be taught with Lesson 7: </a:t>
            </a:r>
            <a:r>
              <a:rPr lang="en-US" sz="1200" i="1" kern="1200" dirty="0">
                <a:solidFill>
                  <a:schemeClr val="tx1"/>
                </a:solidFill>
                <a:effectLst/>
                <a:latin typeface="+mn-lt"/>
                <a:ea typeface="+mn-ea"/>
                <a:cs typeface="+mn-cs"/>
              </a:rPr>
              <a:t>Developmental Readiness for Solid Foods.</a:t>
            </a:r>
          </a:p>
          <a:p>
            <a:endParaRPr lang="en-US" sz="1200" i="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Learning Objectives</a:t>
            </a:r>
          </a:p>
          <a:p>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the end of this lesson, participants should be able to:</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Explain how to prepare foods to lower choking risk.</a:t>
            </a:r>
          </a:p>
          <a:p>
            <a:pPr marL="171450" indent="-171450">
              <a:buFont typeface="Arial" panose="020B0604020202020204" pitchFamily="34" charset="0"/>
              <a:buChar cha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Lesson Description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a:t>
            </a:r>
            <a:r>
              <a:rPr lang="en-US" sz="1200" i="1" kern="1200" dirty="0">
                <a:solidFill>
                  <a:schemeClr val="tx1"/>
                </a:solidFill>
                <a:effectLst/>
                <a:latin typeface="+mn-lt"/>
                <a:ea typeface="+mn-ea"/>
                <a:cs typeface="+mn-cs"/>
              </a:rPr>
              <a:t> Infant Feeding Skills and Modifying Food Textures </a:t>
            </a:r>
            <a:r>
              <a:rPr lang="en-US" sz="1200" kern="1200" dirty="0">
                <a:solidFill>
                  <a:schemeClr val="tx1"/>
                </a:solidFill>
                <a:effectLst/>
                <a:latin typeface="+mn-lt"/>
                <a:ea typeface="+mn-ea"/>
                <a:cs typeface="+mn-cs"/>
              </a:rPr>
              <a:t>lesson takes approximately 20 minutes to deliver. If the pre-test and post-test are administered, total session time will be approximately 25 minutes.</a:t>
            </a:r>
            <a:endParaRPr lang="en-US"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Welcome and Trainer Introduction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Welcome participants to the training</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introduce yourself by providing: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Your name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Your position title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Your experience with the CACFP, infant nutrition, and/or</a:t>
            </a:r>
            <a:r>
              <a:rPr lang="en-US" sz="1200" kern="1200" baseline="0" dirty="0">
                <a:solidFill>
                  <a:schemeClr val="tx1"/>
                </a:solidFill>
                <a:effectLst/>
                <a:latin typeface="+mn-lt"/>
                <a:ea typeface="+mn-ea"/>
                <a:cs typeface="+mn-cs"/>
              </a:rPr>
              <a:t> child care</a:t>
            </a: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t>1</a:t>
            </a:fld>
            <a:endParaRPr lang="en-US" dirty="0"/>
          </a:p>
        </p:txBody>
      </p:sp>
    </p:spTree>
    <p:extLst>
      <p:ext uri="{BB962C8B-B14F-4D97-AF65-F5344CB8AC3E}">
        <p14:creationId xmlns:p14="http://schemas.microsoft.com/office/powerpoint/2010/main" val="6179592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In</a:t>
            </a:r>
            <a:r>
              <a:rPr lang="en-US" sz="1200" kern="1200" dirty="0">
                <a:solidFill>
                  <a:schemeClr val="tx1"/>
                </a:solidFill>
                <a:effectLst/>
                <a:latin typeface="+mn-lt"/>
                <a:ea typeface="+mn-ea"/>
                <a:cs typeface="+mn-cs"/>
              </a:rPr>
              <a:t>troducing new food textures, as the baby is developmentally ready, builds the baby’s skills while reducing the risk of choking. Some foods are harder for babies to eat and present a choking risk.</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prevent choking:</a:t>
            </a:r>
          </a:p>
          <a:p>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Cook or steam foods until they are soft enough to easily pierce with a fork.</a:t>
            </a:r>
            <a:endParaRPr lang="en-US" dirty="0"/>
          </a:p>
        </p:txBody>
      </p:sp>
      <p:sp>
        <p:nvSpPr>
          <p:cNvPr id="4" name="Slide Number Placeholder 3"/>
          <p:cNvSpPr>
            <a:spLocks noGrp="1"/>
          </p:cNvSpPr>
          <p:nvPr>
            <p:ph type="sldNum" sz="quarter" idx="10"/>
          </p:nvPr>
        </p:nvSpPr>
        <p:spPr/>
        <p:txBody>
          <a:bodyPr/>
          <a:lstStyle/>
          <a:p>
            <a:fld id="{7957DB6B-A652-48C0-9F47-EDC14FF1B24E}" type="slidenum">
              <a:rPr lang="en-US" smtClean="0"/>
              <a:t>10</a:t>
            </a:fld>
            <a:endParaRPr lang="en-US" dirty="0"/>
          </a:p>
        </p:txBody>
      </p:sp>
    </p:spTree>
    <p:extLst>
      <p:ext uri="{BB962C8B-B14F-4D97-AF65-F5344CB8AC3E}">
        <p14:creationId xmlns:p14="http://schemas.microsoft.com/office/powerpoint/2010/main" val="21607458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kern="1200" dirty="0">
                <a:solidFill>
                  <a:schemeClr val="tx1"/>
                </a:solidFill>
                <a:effectLst/>
                <a:latin typeface="+mn-lt"/>
                <a:ea typeface="+mn-ea"/>
                <a:cs typeface="+mn-cs"/>
              </a:rPr>
              <a:t>Modify the texture by pureeing, mashing, grinding, or finely chopping.</a:t>
            </a:r>
            <a:endParaRPr lang="en-US" dirty="0"/>
          </a:p>
        </p:txBody>
      </p:sp>
      <p:sp>
        <p:nvSpPr>
          <p:cNvPr id="4" name="Slide Number Placeholder 3"/>
          <p:cNvSpPr>
            <a:spLocks noGrp="1"/>
          </p:cNvSpPr>
          <p:nvPr>
            <p:ph type="sldNum" sz="quarter" idx="10"/>
          </p:nvPr>
        </p:nvSpPr>
        <p:spPr/>
        <p:txBody>
          <a:bodyPr/>
          <a:lstStyle/>
          <a:p>
            <a:fld id="{7957DB6B-A652-48C0-9F47-EDC14FF1B24E}" type="slidenum">
              <a:rPr lang="en-US" smtClean="0"/>
              <a:t>11</a:t>
            </a:fld>
            <a:endParaRPr lang="en-US" dirty="0"/>
          </a:p>
        </p:txBody>
      </p:sp>
    </p:spTree>
    <p:extLst>
      <p:ext uri="{BB962C8B-B14F-4D97-AF65-F5344CB8AC3E}">
        <p14:creationId xmlns:p14="http://schemas.microsoft.com/office/powerpoint/2010/main" val="26027735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Cut foods into thin slices or small pieces </a:t>
            </a:r>
            <a:r>
              <a:rPr lang="en-US" sz="1200" b="1" kern="1200" dirty="0">
                <a:solidFill>
                  <a:schemeClr val="tx1"/>
                </a:solidFill>
                <a:effectLst/>
                <a:latin typeface="+mn-lt"/>
                <a:ea typeface="+mn-ea"/>
                <a:cs typeface="+mn-cs"/>
              </a:rPr>
              <a:t>(no larger than ½ inch).</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Do not feed foods or pieces of food that are the size or shape of a small marble. Foods this size can be swallowed whole and could get caught in a baby’s throat.</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Cut round foods into short strips (lengthwise) rather than round pieces.</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Cut grapes and cherry tomatoes into quarters.</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Remove pits, seeds, and tough skins or peels from ripe fruit and cut into small pieces.</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Avoid serving small, sticky, or hard foods that are difficult to chew or are easy to swallow whole.</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For example, chunks of nut or seed butters are sticky and pose a choking risk.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Nut and seed butters are also not creditable towards a reimbursable meal or snack under the infant meal pattern.</a:t>
            </a:r>
          </a:p>
          <a:p>
            <a:endParaRPr lang="en-US" sz="1200" b="1"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 </a:t>
            </a:r>
            <a:r>
              <a:rPr lang="en-US" sz="1200" kern="1200" dirty="0">
                <a:solidFill>
                  <a:schemeClr val="tx1"/>
                </a:solidFill>
                <a:effectLst/>
                <a:latin typeface="+mn-lt"/>
                <a:ea typeface="+mn-ea"/>
                <a:cs typeface="+mn-cs"/>
              </a:rPr>
              <a:t>Tell participants that a full list of ways to reduce the risk of choking can be found in Chapter 9: </a:t>
            </a:r>
            <a:r>
              <a:rPr lang="en-US" sz="1200" i="1" kern="1200" dirty="0">
                <a:solidFill>
                  <a:schemeClr val="tx1"/>
                </a:solidFill>
                <a:effectLst/>
                <a:latin typeface="+mn-lt"/>
                <a:ea typeface="+mn-ea"/>
                <a:cs typeface="+mn-cs"/>
              </a:rPr>
              <a:t>Choking Prevention</a:t>
            </a:r>
            <a:r>
              <a:rPr lang="en-US" sz="1200" kern="1200" dirty="0">
                <a:solidFill>
                  <a:schemeClr val="tx1"/>
                </a:solidFill>
                <a:effectLst/>
                <a:latin typeface="+mn-lt"/>
                <a:ea typeface="+mn-ea"/>
                <a:cs typeface="+mn-cs"/>
              </a:rPr>
              <a:t> on page 114 in the </a:t>
            </a:r>
            <a:r>
              <a:rPr lang="en-US" sz="1200" i="1" kern="1200" dirty="0">
                <a:solidFill>
                  <a:schemeClr val="tx1"/>
                </a:solidFill>
                <a:effectLst/>
                <a:latin typeface="+mn-lt"/>
                <a:ea typeface="+mn-ea"/>
                <a:cs typeface="+mn-cs"/>
              </a:rPr>
              <a:t>Feeding Infants in the Child and Adult Care Food Program</a:t>
            </a:r>
            <a:r>
              <a:rPr lang="en-US" sz="1200" kern="1200" dirty="0">
                <a:solidFill>
                  <a:schemeClr val="tx1"/>
                </a:solidFill>
                <a:effectLst/>
                <a:latin typeface="+mn-lt"/>
                <a:ea typeface="+mn-ea"/>
                <a:cs typeface="+mn-cs"/>
              </a:rPr>
              <a:t> guide.</a:t>
            </a:r>
            <a:endParaRPr lang="en-US" dirty="0"/>
          </a:p>
        </p:txBody>
      </p:sp>
      <p:sp>
        <p:nvSpPr>
          <p:cNvPr id="4" name="Slide Number Placeholder 3"/>
          <p:cNvSpPr>
            <a:spLocks noGrp="1"/>
          </p:cNvSpPr>
          <p:nvPr>
            <p:ph type="sldNum" sz="quarter" idx="10"/>
          </p:nvPr>
        </p:nvSpPr>
        <p:spPr/>
        <p:txBody>
          <a:bodyPr/>
          <a:lstStyle/>
          <a:p>
            <a:fld id="{7957DB6B-A652-48C0-9F47-EDC14FF1B24E}" type="slidenum">
              <a:rPr lang="en-US" smtClean="0"/>
              <a:t>12</a:t>
            </a:fld>
            <a:endParaRPr lang="en-US" dirty="0"/>
          </a:p>
        </p:txBody>
      </p:sp>
    </p:spTree>
    <p:extLst>
      <p:ext uri="{BB962C8B-B14F-4D97-AF65-F5344CB8AC3E}">
        <p14:creationId xmlns:p14="http://schemas.microsoft.com/office/powerpoint/2010/main" val="36902505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Talk with parents about their baby’s development as well as the foods and textures parents are introducing at home.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You can use handouts from the </a:t>
            </a:r>
            <a:r>
              <a:rPr lang="en-US" sz="1200" i="1" kern="1200" dirty="0">
                <a:solidFill>
                  <a:schemeClr val="tx1"/>
                </a:solidFill>
                <a:effectLst/>
                <a:latin typeface="+mn-lt"/>
                <a:ea typeface="+mn-ea"/>
                <a:cs typeface="+mn-cs"/>
              </a:rPr>
              <a:t>Feeding Infants in the Child and Adult Care Food Program </a:t>
            </a:r>
            <a:r>
              <a:rPr lang="en-US" sz="1200" kern="1200" dirty="0">
                <a:solidFill>
                  <a:schemeClr val="tx1"/>
                </a:solidFill>
                <a:effectLst/>
                <a:latin typeface="+mn-lt"/>
                <a:ea typeface="+mn-ea"/>
                <a:cs typeface="+mn-cs"/>
              </a:rPr>
              <a:t>guide to help you start a conversation. Examples of handouts you can use include: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i="1" dirty="0"/>
              <a:t>For Parents: Is Your Baby Ready for Solid Foods? </a:t>
            </a:r>
            <a:r>
              <a:rPr lang="en-US" sz="1200" kern="1200" dirty="0">
                <a:solidFill>
                  <a:schemeClr val="tx1"/>
                </a:solidFill>
                <a:effectLst/>
                <a:latin typeface="+mn-lt"/>
                <a:ea typeface="+mn-ea"/>
                <a:cs typeface="+mn-cs"/>
              </a:rPr>
              <a:t>(page 12)</a:t>
            </a:r>
            <a:endParaRPr lang="en-US" i="1" dirty="0"/>
          </a:p>
          <a:p>
            <a:pPr marL="171450" indent="-171450">
              <a:buFont typeface="Arial" panose="020B0604020202020204" pitchFamily="34" charset="0"/>
              <a:buChar char="•"/>
            </a:pPr>
            <a:r>
              <a:rPr lang="en-US" i="1" dirty="0"/>
              <a:t>For</a:t>
            </a:r>
            <a:r>
              <a:rPr lang="en-US" i="1" baseline="0" dirty="0"/>
              <a:t> Parents: What Is Your Baby Eating? Let Us Know! </a:t>
            </a:r>
            <a:r>
              <a:rPr lang="en-US" sz="1200" kern="1200" dirty="0">
                <a:solidFill>
                  <a:schemeClr val="tx1"/>
                </a:solidFill>
                <a:effectLst/>
                <a:latin typeface="+mn-lt"/>
                <a:ea typeface="+mn-ea"/>
                <a:cs typeface="+mn-cs"/>
              </a:rPr>
              <a:t>(page 63)</a:t>
            </a:r>
            <a:endParaRPr lang="en-US" i="1" baseline="0" dirty="0"/>
          </a:p>
          <a:p>
            <a:pPr marL="171450" indent="-171450">
              <a:buFont typeface="Arial" panose="020B0604020202020204" pitchFamily="34" charset="0"/>
              <a:buChar char="•"/>
            </a:pPr>
            <a:r>
              <a:rPr lang="en-US" i="1" baseline="0" dirty="0"/>
              <a:t>For Parents: Varying Your Baby’s Veggies </a:t>
            </a:r>
            <a:r>
              <a:rPr lang="en-US" sz="1200" kern="1200" dirty="0">
                <a:solidFill>
                  <a:schemeClr val="tx1"/>
                </a:solidFill>
                <a:effectLst/>
                <a:latin typeface="+mn-lt"/>
                <a:ea typeface="+mn-ea"/>
                <a:cs typeface="+mn-cs"/>
              </a:rPr>
              <a:t>(page 88)</a:t>
            </a:r>
            <a:endParaRPr lang="en-US" i="1" dirty="0"/>
          </a:p>
          <a:p>
            <a:endParaRPr lang="en-US" dirty="0"/>
          </a:p>
          <a:p>
            <a:r>
              <a:rPr lang="en-US" sz="1200" kern="1200" dirty="0">
                <a:solidFill>
                  <a:schemeClr val="tx1"/>
                </a:solidFill>
                <a:effectLst/>
                <a:latin typeface="+mn-lt"/>
                <a:ea typeface="+mn-ea"/>
                <a:cs typeface="+mn-cs"/>
              </a:rPr>
              <a:t>These handouts, and more, are available for free download from the USDA Team Nutrition website at </a:t>
            </a:r>
            <a:r>
              <a:rPr lang="en-US" sz="1200" u="sng" kern="1200" dirty="0">
                <a:solidFill>
                  <a:schemeClr val="tx1"/>
                </a:solidFill>
                <a:effectLst/>
                <a:latin typeface="+mn-lt"/>
                <a:ea typeface="+mn-ea"/>
                <a:cs typeface="+mn-cs"/>
                <a:hlinkClick r:id="rId3"/>
              </a:rPr>
              <a:t>https://teamnutrition.usda.gov</a:t>
            </a:r>
            <a:r>
              <a:rPr lang="en-US" sz="120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t>13</a:t>
            </a:fld>
            <a:endParaRPr lang="en-US" dirty="0"/>
          </a:p>
        </p:txBody>
      </p:sp>
    </p:spTree>
    <p:extLst>
      <p:ext uri="{BB962C8B-B14F-4D97-AF65-F5344CB8AC3E}">
        <p14:creationId xmlns:p14="http://schemas.microsoft.com/office/powerpoint/2010/main" val="10847845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Trainer Note:</a:t>
            </a:r>
            <a:r>
              <a:rPr lang="en-US" sz="1200" kern="1200" dirty="0">
                <a:solidFill>
                  <a:schemeClr val="tx1"/>
                </a:solidFill>
                <a:effectLst/>
                <a:latin typeface="+mn-lt"/>
                <a:ea typeface="+mn-ea"/>
                <a:cs typeface="+mn-cs"/>
              </a:rPr>
              <a:t> Review the key points covered in the lesson. Allow participants to ask questions.</a:t>
            </a:r>
          </a:p>
          <a:p>
            <a:pPr lvl="0"/>
            <a:endParaRPr lang="en-US" sz="1200" b="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The CACFP infant meal pattern includes solid foods for babies that are developmentally ready (around 6 months).</a:t>
            </a:r>
            <a:br>
              <a:rPr lang="en-US" sz="1200" b="0" kern="1200" dirty="0">
                <a:solidFill>
                  <a:schemeClr val="tx1"/>
                </a:solidFill>
                <a:effectLst/>
                <a:latin typeface="+mn-lt"/>
                <a:ea typeface="+mn-ea"/>
                <a:cs typeface="+mn-cs"/>
              </a:rPr>
            </a:br>
            <a:endParaRPr lang="en-US" sz="1200" b="1"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0" kern="1200" dirty="0">
                <a:solidFill>
                  <a:schemeClr val="tx1"/>
                </a:solidFill>
                <a:effectLst/>
                <a:latin typeface="+mn-lt"/>
                <a:ea typeface="+mn-ea"/>
                <a:cs typeface="+mn-cs"/>
              </a:rPr>
              <a:t>When serving solid foods, make sure they are in a form that a baby can easily swallow and chew based on the baby’s feeding skills.</a:t>
            </a:r>
            <a:br>
              <a:rPr lang="en-US" sz="1200" b="0" kern="1200" dirty="0">
                <a:solidFill>
                  <a:schemeClr val="tx1"/>
                </a:solidFill>
                <a:effectLst/>
                <a:latin typeface="+mn-lt"/>
                <a:ea typeface="+mn-ea"/>
                <a:cs typeface="+mn-cs"/>
              </a:rPr>
            </a:br>
            <a:endParaRPr lang="en-US" sz="1200" b="1"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When babies are developmentally ready for solid foods, textures can progress from thin purees to thicker purees and mashed foods to larger pieces of soft solid foods they can feed themselves with a palmar grasp.</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At around 8 to 12 months, babies develop a pincer grasp to feed themselves small, soft pieces of food.</a:t>
            </a:r>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t>14</a:t>
            </a:fld>
            <a:endParaRPr lang="en-US" dirty="0"/>
          </a:p>
        </p:txBody>
      </p:sp>
    </p:spTree>
    <p:extLst>
      <p:ext uri="{BB962C8B-B14F-4D97-AF65-F5344CB8AC3E}">
        <p14:creationId xmlns:p14="http://schemas.microsoft.com/office/powerpoint/2010/main" val="10847845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dirty="0">
                <a:solidFill>
                  <a:schemeClr val="tx1"/>
                </a:solidFill>
                <a:latin typeface="+mn-lt"/>
                <a:cs typeface="Arial" panose="020B0604020202020204" pitchFamily="34" charset="0"/>
              </a:rPr>
              <a:t>All of the following finger foods are creditable in the CACFP infant meal pattern and can be prepared the right way to avoid choking, </a:t>
            </a:r>
            <a:r>
              <a:rPr lang="en-US" sz="1200" u="sng" dirty="0">
                <a:solidFill>
                  <a:schemeClr val="tx1"/>
                </a:solidFill>
                <a:latin typeface="+mn-lt"/>
                <a:cs typeface="Arial" panose="020B0604020202020204" pitchFamily="34" charset="0"/>
              </a:rPr>
              <a:t>except</a:t>
            </a:r>
            <a:r>
              <a:rPr lang="en-US" sz="1200" dirty="0">
                <a:solidFill>
                  <a:schemeClr val="tx1"/>
                </a:solidFill>
                <a:latin typeface="+mn-lt"/>
                <a:cs typeface="Arial" panose="020B0604020202020204" pitchFamily="34" charset="0"/>
              </a:rPr>
              <a:t> which one?</a:t>
            </a:r>
          </a:p>
          <a:p>
            <a:endParaRPr lang="en-US" sz="1200" dirty="0">
              <a:solidFill>
                <a:schemeClr val="tx1"/>
              </a:solidFill>
              <a:latin typeface="+mn-lt"/>
              <a:cs typeface="Arial" panose="020B0604020202020204" pitchFamily="34" charset="0"/>
            </a:endParaRPr>
          </a:p>
          <a:p>
            <a:pPr marL="228600" lvl="0" indent="-228600">
              <a:buFont typeface="+mj-lt"/>
              <a:buAutoNum type="alphaUcPeriod"/>
            </a:pPr>
            <a:r>
              <a:rPr lang="en-US" sz="1200" dirty="0">
                <a:solidFill>
                  <a:schemeClr val="tx1"/>
                </a:solidFill>
                <a:latin typeface="+mn-lt"/>
                <a:cs typeface="Arial" panose="020B0604020202020204" pitchFamily="34" charset="0"/>
              </a:rPr>
              <a:t>Small strips of bread</a:t>
            </a:r>
          </a:p>
          <a:p>
            <a:pPr marL="228600" lvl="0" indent="-228600">
              <a:buFont typeface="+mj-lt"/>
              <a:buAutoNum type="alphaUcPeriod"/>
            </a:pPr>
            <a:r>
              <a:rPr lang="en-US" sz="1200" dirty="0">
                <a:solidFill>
                  <a:schemeClr val="tx1"/>
                </a:solidFill>
                <a:latin typeface="+mn-lt"/>
                <a:cs typeface="Arial" panose="020B0604020202020204" pitchFamily="34" charset="0"/>
              </a:rPr>
              <a:t>Finely chopped strawberries  </a:t>
            </a:r>
          </a:p>
          <a:p>
            <a:pPr marL="228600" lvl="0" indent="-228600">
              <a:buFont typeface="+mj-lt"/>
              <a:buAutoNum type="alphaUcPeriod"/>
            </a:pPr>
            <a:r>
              <a:rPr lang="en-US" sz="1200" dirty="0">
                <a:solidFill>
                  <a:schemeClr val="tx1"/>
                </a:solidFill>
                <a:latin typeface="+mn-lt"/>
                <a:cs typeface="Arial" panose="020B0604020202020204" pitchFamily="34" charset="0"/>
              </a:rPr>
              <a:t>Chunks of peanut butter</a:t>
            </a:r>
          </a:p>
          <a:p>
            <a:pPr marL="228600" lvl="0" indent="-228600">
              <a:buFont typeface="+mj-lt"/>
              <a:buAutoNum type="alphaUcPeriod"/>
            </a:pPr>
            <a:r>
              <a:rPr lang="en-US" sz="1200" dirty="0">
                <a:solidFill>
                  <a:schemeClr val="tx1"/>
                </a:solidFill>
                <a:latin typeface="+mn-lt"/>
                <a:cs typeface="Arial" panose="020B0604020202020204" pitchFamily="34" charset="0"/>
              </a:rPr>
              <a:t>Finely chopped whole eggs (yolk and egg white)</a:t>
            </a:r>
            <a:endParaRPr lang="en-US" sz="1200" b="1" i="1" kern="1200" dirty="0">
              <a:solidFill>
                <a:schemeClr val="tx1"/>
              </a:solidFill>
              <a:effectLst/>
              <a:latin typeface="+mn-lt"/>
              <a:ea typeface="+mn-ea"/>
              <a:cs typeface="+mn-cs"/>
            </a:endParaRPr>
          </a:p>
          <a:p>
            <a:endParaRPr lang="en-US" sz="1200" dirty="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Answer:</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C</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You can conduct the post-test as a group activity or distribute a paper test. There are three question slides.</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a group activity, ask participants what they think the answer is for each question. Allow time for multiple responses before you give the answer.</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To reveal the answer, click your mouse or press the “Enter” key on your keyboard. </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paper-based testing, distribute the post-test and pencils. Tell participants how much time they have to complete the assessment.</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After you have collected the tests, you can show participants the answers.</a:t>
            </a:r>
          </a:p>
          <a:p>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If you will not administer the test, skip the slide. </a:t>
            </a:r>
            <a:endParaRPr lang="en-US" b="0" i="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31D8931-9063-5C43-AACF-1CA2560E0730}" type="slidenum">
              <a:rPr lang="en-US" smtClean="0"/>
              <a:pPr/>
              <a:t>15</a:t>
            </a:fld>
            <a:endParaRPr lang="en-US" dirty="0"/>
          </a:p>
        </p:txBody>
      </p:sp>
    </p:spTree>
    <p:extLst>
      <p:ext uri="{BB962C8B-B14F-4D97-AF65-F5344CB8AC3E}">
        <p14:creationId xmlns:p14="http://schemas.microsoft.com/office/powerpoint/2010/main" val="550864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dirty="0">
                <a:solidFill>
                  <a:schemeClr val="tx1"/>
                </a:solidFill>
                <a:latin typeface="+mn-lt"/>
                <a:cs typeface="Arial" panose="020B0604020202020204" pitchFamily="34" charset="0"/>
              </a:rPr>
              <a:t>Which is a best practice for preparing baby foods?</a:t>
            </a:r>
          </a:p>
          <a:p>
            <a:pPr lvl="0"/>
            <a:r>
              <a:rPr lang="en-US" sz="1200" dirty="0">
                <a:solidFill>
                  <a:schemeClr val="tx1"/>
                </a:solidFill>
                <a:latin typeface="+mn-lt"/>
                <a:cs typeface="Arial" panose="020B0604020202020204" pitchFamily="34" charset="0"/>
              </a:rPr>
              <a:t>Choose all that apply.</a:t>
            </a:r>
          </a:p>
          <a:p>
            <a:pPr lvl="0"/>
            <a:endParaRPr lang="en-US" sz="1200" dirty="0">
              <a:solidFill>
                <a:schemeClr val="tx1"/>
              </a:solidFill>
              <a:latin typeface="+mn-lt"/>
              <a:cs typeface="Arial" panose="020B0604020202020204" pitchFamily="34" charset="0"/>
            </a:endParaRPr>
          </a:p>
          <a:p>
            <a:pPr marL="228600" lvl="0" indent="-228600">
              <a:buFont typeface="+mj-lt"/>
              <a:buAutoNum type="alphaUcPeriod"/>
            </a:pPr>
            <a:r>
              <a:rPr lang="en-US" sz="1200" dirty="0">
                <a:solidFill>
                  <a:schemeClr val="tx1"/>
                </a:solidFill>
                <a:latin typeface="+mn-lt"/>
                <a:cs typeface="Arial" panose="020B0604020202020204" pitchFamily="34" charset="0"/>
              </a:rPr>
              <a:t>Modify the texture by pureeing, mashing, grinding, or finely chopping.</a:t>
            </a:r>
          </a:p>
          <a:p>
            <a:pPr marL="228600" lvl="0" indent="-228600">
              <a:buFont typeface="+mj-lt"/>
              <a:buAutoNum type="alphaUcPeriod"/>
            </a:pPr>
            <a:r>
              <a:rPr lang="en-US" sz="1200" dirty="0">
                <a:solidFill>
                  <a:schemeClr val="tx1"/>
                </a:solidFill>
                <a:latin typeface="+mn-lt"/>
                <a:cs typeface="Arial" panose="020B0604020202020204" pitchFamily="34" charset="0"/>
              </a:rPr>
              <a:t>Cut round foods into short strips (lengthwise) rather than round pieces.</a:t>
            </a:r>
          </a:p>
          <a:p>
            <a:pPr marL="228600" lvl="0" indent="-228600">
              <a:buFont typeface="+mj-lt"/>
              <a:buAutoNum type="alphaUcPeriod"/>
            </a:pPr>
            <a:r>
              <a:rPr lang="en-US" sz="1200" dirty="0">
                <a:solidFill>
                  <a:schemeClr val="tx1"/>
                </a:solidFill>
                <a:latin typeface="+mn-lt"/>
                <a:cs typeface="Arial" panose="020B0604020202020204" pitchFamily="34" charset="0"/>
              </a:rPr>
              <a:t>Remove pits, seeds, skins, and tough peels from fruits and vegetables.</a:t>
            </a:r>
          </a:p>
          <a:p>
            <a:pPr marL="228600" lvl="0" indent="-228600">
              <a:buFont typeface="+mj-lt"/>
              <a:buAutoNum type="alphaUcPeriod"/>
            </a:pPr>
            <a:r>
              <a:rPr lang="en-US" sz="1200" dirty="0">
                <a:solidFill>
                  <a:schemeClr val="tx1"/>
                </a:solidFill>
                <a:latin typeface="+mn-lt"/>
                <a:cs typeface="Arial" panose="020B0604020202020204" pitchFamily="34" charset="0"/>
              </a:rPr>
              <a:t>All of the above.</a:t>
            </a:r>
            <a:endParaRPr lang="en-US" sz="1200" dirty="0">
              <a:solidFill>
                <a:schemeClr val="tx1"/>
              </a:solidFill>
              <a:latin typeface="+mn-lt"/>
            </a:endParaRPr>
          </a:p>
          <a:p>
            <a:endParaRPr lang="en-US" sz="1200" dirty="0">
              <a:solidFill>
                <a:schemeClr val="tx1"/>
              </a:solidFill>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Answer:</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D</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 </a:t>
            </a:r>
            <a:r>
              <a:rPr lang="en-US" sz="1200" b="0" i="0"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lick your mouse or press the “Enter” key on your keyboard to reveal the answers.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31D8931-9063-5C43-AACF-1CA2560E0730}" type="slidenum">
              <a:rPr lang="en-US" smtClean="0"/>
              <a:pPr/>
              <a:t>16</a:t>
            </a:fld>
            <a:endParaRPr lang="en-US" dirty="0"/>
          </a:p>
        </p:txBody>
      </p:sp>
    </p:spTree>
    <p:extLst>
      <p:ext uri="{BB962C8B-B14F-4D97-AF65-F5344CB8AC3E}">
        <p14:creationId xmlns:p14="http://schemas.microsoft.com/office/powerpoint/2010/main" val="42870714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dirty="0">
                <a:solidFill>
                  <a:schemeClr val="tx1"/>
                </a:solidFill>
                <a:latin typeface="+mn-lt"/>
                <a:cs typeface="Arial" panose="020B0604020202020204" pitchFamily="34" charset="0"/>
              </a:rPr>
              <a:t>To prepare foods that can be easily chewed by a baby, cut soft foods into small pieces: no larger than ______ or into thin slices or strips. </a:t>
            </a:r>
          </a:p>
          <a:p>
            <a:pPr lvl="0"/>
            <a:endParaRPr lang="en-US" sz="1200" dirty="0">
              <a:solidFill>
                <a:schemeClr val="tx1"/>
              </a:solidFill>
              <a:latin typeface="+mn-lt"/>
              <a:cs typeface="Arial" panose="020B0604020202020204" pitchFamily="34" charset="0"/>
            </a:endParaRPr>
          </a:p>
          <a:p>
            <a:pPr marL="228600" lvl="0" indent="-228600">
              <a:buFont typeface="+mj-lt"/>
              <a:buAutoNum type="alphaUcPeriod"/>
            </a:pPr>
            <a:r>
              <a:rPr lang="en-US" sz="1200" dirty="0">
                <a:solidFill>
                  <a:schemeClr val="tx1"/>
                </a:solidFill>
                <a:latin typeface="+mn-lt"/>
                <a:cs typeface="Arial" panose="020B0604020202020204" pitchFamily="34" charset="0"/>
              </a:rPr>
              <a:t>1/2 inch</a:t>
            </a:r>
          </a:p>
          <a:p>
            <a:pPr marL="228600" lvl="0" indent="-228600">
              <a:buFont typeface="+mj-lt"/>
              <a:buAutoNum type="alphaUcPeriod"/>
            </a:pPr>
            <a:r>
              <a:rPr lang="en-US" sz="1200" dirty="0">
                <a:solidFill>
                  <a:schemeClr val="tx1"/>
                </a:solidFill>
                <a:latin typeface="+mn-lt"/>
                <a:cs typeface="Arial" panose="020B0604020202020204" pitchFamily="34" charset="0"/>
              </a:rPr>
              <a:t>2/3  inch</a:t>
            </a:r>
          </a:p>
          <a:p>
            <a:pPr marL="228600" lvl="0" indent="-228600">
              <a:buFont typeface="+mj-lt"/>
              <a:buAutoNum type="alphaUcPeriod"/>
            </a:pPr>
            <a:r>
              <a:rPr lang="en-US" sz="1200" dirty="0">
                <a:solidFill>
                  <a:schemeClr val="tx1"/>
                </a:solidFill>
                <a:latin typeface="+mn-lt"/>
                <a:cs typeface="Arial" panose="020B0604020202020204" pitchFamily="34" charset="0"/>
              </a:rPr>
              <a:t>3/4 inch</a:t>
            </a:r>
          </a:p>
          <a:p>
            <a:pPr marL="228600" lvl="0" indent="-228600">
              <a:buFont typeface="+mj-lt"/>
              <a:buAutoNum type="alphaUcPeriod"/>
            </a:pPr>
            <a:r>
              <a:rPr lang="en-US" sz="1200" dirty="0">
                <a:solidFill>
                  <a:schemeClr val="tx1"/>
                </a:solidFill>
                <a:latin typeface="+mn-lt"/>
                <a:cs typeface="Arial" panose="020B0604020202020204" pitchFamily="34" charset="0"/>
              </a:rPr>
              <a:t>1 inch</a:t>
            </a:r>
          </a:p>
          <a:p>
            <a:endParaRPr lang="en-US" dirty="0">
              <a:solidFill>
                <a:schemeClr val="tx1"/>
              </a:solidFill>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Answer:</a:t>
            </a:r>
            <a:r>
              <a:rPr lang="en-US" sz="1200" b="1" kern="1200" baseline="0" dirty="0">
                <a:solidFill>
                  <a:schemeClr val="tx1"/>
                </a:solidFill>
                <a:effectLst/>
                <a:latin typeface="+mn-lt"/>
                <a:ea typeface="+mn-ea"/>
                <a:cs typeface="+mn-cs"/>
              </a:rPr>
              <a:t> </a:t>
            </a:r>
            <a:r>
              <a:rPr lang="en-US" sz="1200" b="0" kern="1200" baseline="0" dirty="0">
                <a:solidFill>
                  <a:schemeClr val="tx1"/>
                </a:solidFill>
                <a:effectLst/>
                <a:latin typeface="+mn-lt"/>
                <a:ea typeface="+mn-ea"/>
                <a:cs typeface="+mn-cs"/>
              </a:rPr>
              <a:t>A</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 </a:t>
            </a:r>
            <a:r>
              <a:rPr lang="en-US" sz="1200" b="0" i="0"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lick your mouse or press the “Enter” key on your keyboard to reveal the answers.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17</a:t>
            </a:fld>
            <a:endParaRPr lang="en-US" dirty="0"/>
          </a:p>
        </p:txBody>
      </p:sp>
    </p:spTree>
    <p:extLst>
      <p:ext uri="{BB962C8B-B14F-4D97-AF65-F5344CB8AC3E}">
        <p14:creationId xmlns:p14="http://schemas.microsoft.com/office/powerpoint/2010/main" val="21717197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1D8931-9063-5C43-AACF-1CA2560E0730}" type="slidenum">
              <a:rPr lang="en-US" smtClean="0"/>
              <a:t>18</a:t>
            </a:fld>
            <a:endParaRPr lang="en-US" dirty="0"/>
          </a:p>
        </p:txBody>
      </p:sp>
    </p:spTree>
    <p:extLst>
      <p:ext uri="{BB962C8B-B14F-4D97-AF65-F5344CB8AC3E}">
        <p14:creationId xmlns:p14="http://schemas.microsoft.com/office/powerpoint/2010/main" val="16367633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this lesson, you will learn about best practices for preparing baby foods to prevent choking. We will also discuss the importance</a:t>
            </a:r>
            <a:r>
              <a:rPr lang="en-US" sz="1200" kern="1200" baseline="0" dirty="0">
                <a:solidFill>
                  <a:schemeClr val="tx1"/>
                </a:solidFill>
                <a:effectLst/>
                <a:latin typeface="+mn-lt"/>
                <a:ea typeface="+mn-ea"/>
                <a:cs typeface="+mn-cs"/>
              </a:rPr>
              <a:t> of communicating with parents about t</a:t>
            </a:r>
            <a:r>
              <a:rPr lang="en-US" sz="1200" kern="1200" dirty="0">
                <a:solidFill>
                  <a:schemeClr val="tx1"/>
                </a:solidFill>
                <a:effectLst/>
                <a:latin typeface="+mn-lt"/>
                <a:ea typeface="+mn-ea"/>
                <a:cs typeface="+mn-cs"/>
              </a:rPr>
              <a:t>heir baby’s development as well as the foods and textures parents are introducing at home. </a:t>
            </a:r>
          </a:p>
        </p:txBody>
      </p:sp>
      <p:sp>
        <p:nvSpPr>
          <p:cNvPr id="4" name="Slide Number Placeholder 3"/>
          <p:cNvSpPr>
            <a:spLocks noGrp="1"/>
          </p:cNvSpPr>
          <p:nvPr>
            <p:ph type="sldNum" sz="quarter" idx="10"/>
          </p:nvPr>
        </p:nvSpPr>
        <p:spPr/>
        <p:txBody>
          <a:bodyPr/>
          <a:lstStyle/>
          <a:p>
            <a:fld id="{031D8931-9063-5C43-AACF-1CA2560E0730}" type="slidenum">
              <a:rPr lang="en-US" smtClean="0"/>
              <a:t>2</a:t>
            </a:fld>
            <a:endParaRPr lang="en-US" dirty="0"/>
          </a:p>
        </p:txBody>
      </p:sp>
    </p:spTree>
    <p:extLst>
      <p:ext uri="{BB962C8B-B14F-4D97-AF65-F5344CB8AC3E}">
        <p14:creationId xmlns:p14="http://schemas.microsoft.com/office/powerpoint/2010/main" val="13166934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dirty="0">
                <a:solidFill>
                  <a:schemeClr val="tx1"/>
                </a:solidFill>
                <a:latin typeface="+mn-lt"/>
                <a:cs typeface="Arial" panose="020B0604020202020204" pitchFamily="34" charset="0"/>
              </a:rPr>
              <a:t>All of the following finger foods are creditable in the CACFP infant meal pattern and can be prepared the right way to avoid choking, </a:t>
            </a:r>
            <a:r>
              <a:rPr lang="en-US" sz="1200" u="sng" dirty="0">
                <a:solidFill>
                  <a:schemeClr val="tx1"/>
                </a:solidFill>
                <a:latin typeface="+mn-lt"/>
                <a:cs typeface="Arial" panose="020B0604020202020204" pitchFamily="34" charset="0"/>
              </a:rPr>
              <a:t>except </a:t>
            </a:r>
            <a:r>
              <a:rPr lang="en-US" sz="1200" dirty="0">
                <a:solidFill>
                  <a:schemeClr val="tx1"/>
                </a:solidFill>
                <a:latin typeface="+mn-lt"/>
                <a:cs typeface="Arial" panose="020B0604020202020204" pitchFamily="34" charset="0"/>
              </a:rPr>
              <a:t>which one?</a:t>
            </a:r>
          </a:p>
          <a:p>
            <a:pPr lvl="0"/>
            <a:endParaRPr lang="en-US" sz="1200" dirty="0">
              <a:solidFill>
                <a:schemeClr val="tx1"/>
              </a:solidFill>
              <a:latin typeface="+mn-lt"/>
            </a:endParaRPr>
          </a:p>
          <a:p>
            <a:pPr marL="228600" lvl="0" indent="-228600">
              <a:buFont typeface="+mj-lt"/>
              <a:buAutoNum type="alphaUcPeriod"/>
            </a:pPr>
            <a:r>
              <a:rPr lang="en-US" sz="1200" dirty="0">
                <a:solidFill>
                  <a:schemeClr val="tx1"/>
                </a:solidFill>
                <a:latin typeface="+mn-lt"/>
                <a:cs typeface="Arial" panose="020B0604020202020204" pitchFamily="34" charset="0"/>
              </a:rPr>
              <a:t>Small strips of bread</a:t>
            </a:r>
          </a:p>
          <a:p>
            <a:pPr marL="228600" lvl="0" indent="-228600">
              <a:buFont typeface="+mj-lt"/>
              <a:buAutoNum type="alphaUcPeriod"/>
            </a:pPr>
            <a:r>
              <a:rPr lang="en-US" sz="1200" dirty="0">
                <a:solidFill>
                  <a:schemeClr val="tx1"/>
                </a:solidFill>
                <a:latin typeface="+mn-lt"/>
                <a:cs typeface="Arial" panose="020B0604020202020204" pitchFamily="34" charset="0"/>
              </a:rPr>
              <a:t>Finely chopped strawberries  </a:t>
            </a:r>
          </a:p>
          <a:p>
            <a:pPr marL="228600" lvl="0" indent="-228600">
              <a:buFont typeface="+mj-lt"/>
              <a:buAutoNum type="alphaUcPeriod"/>
            </a:pPr>
            <a:r>
              <a:rPr lang="en-US" sz="1200" dirty="0">
                <a:solidFill>
                  <a:schemeClr val="tx1"/>
                </a:solidFill>
                <a:latin typeface="+mn-lt"/>
                <a:cs typeface="Arial" panose="020B0604020202020204" pitchFamily="34" charset="0"/>
              </a:rPr>
              <a:t>Chunks of peanut butter</a:t>
            </a:r>
          </a:p>
          <a:p>
            <a:pPr marL="228600" lvl="0" indent="-228600">
              <a:buFont typeface="+mj-lt"/>
              <a:buAutoNum type="alphaUcPeriod"/>
            </a:pPr>
            <a:r>
              <a:rPr lang="en-US" sz="1200" dirty="0">
                <a:solidFill>
                  <a:schemeClr val="tx1"/>
                </a:solidFill>
                <a:latin typeface="+mn-lt"/>
                <a:cs typeface="Arial" panose="020B0604020202020204" pitchFamily="34" charset="0"/>
              </a:rPr>
              <a:t>Finely chopped whole eggs (yolk and egg white)</a:t>
            </a:r>
            <a:endParaRPr lang="en-US" sz="1200" b="1" i="1" kern="1200" dirty="0">
              <a:solidFill>
                <a:schemeClr val="tx1"/>
              </a:solidFill>
              <a:effectLst/>
              <a:latin typeface="+mn-lt"/>
              <a:ea typeface="+mn-ea"/>
              <a:cs typeface="+mn-cs"/>
            </a:endParaRPr>
          </a:p>
          <a:p>
            <a:endParaRPr lang="en-US" sz="1200" b="1"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You can conduct the pre-test as a group activity or distribute a paper test. There are three question slides.</a:t>
            </a:r>
          </a:p>
          <a:p>
            <a:pPr lvl="0"/>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a group activity, ask participants what they think the answer is for each question. </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Do not give the answer. </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Tell participants that the answer to each question will be provided during the lesson and the answers will be provided at the end of the lesson in the post-test slides.</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For paper-based testing, distribute the pre-test and pencils. Tell participants how much time they have to complete the assessment. </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If you will not administer the test, skip the slide.</a:t>
            </a:r>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3</a:t>
            </a:fld>
            <a:endParaRPr lang="en-US" dirty="0"/>
          </a:p>
        </p:txBody>
      </p:sp>
    </p:spTree>
    <p:extLst>
      <p:ext uri="{BB962C8B-B14F-4D97-AF65-F5344CB8AC3E}">
        <p14:creationId xmlns:p14="http://schemas.microsoft.com/office/powerpoint/2010/main" val="20360182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dirty="0">
                <a:solidFill>
                  <a:schemeClr val="tx1"/>
                </a:solidFill>
                <a:latin typeface="+mn-lt"/>
                <a:cs typeface="Arial" panose="020B0604020202020204" pitchFamily="34" charset="0"/>
              </a:rPr>
              <a:t>Which is a best practice for preparing baby foods?</a:t>
            </a:r>
          </a:p>
          <a:p>
            <a:pPr lvl="0"/>
            <a:r>
              <a:rPr lang="en-US" sz="1200" dirty="0">
                <a:solidFill>
                  <a:schemeClr val="tx1"/>
                </a:solidFill>
                <a:latin typeface="+mn-lt"/>
                <a:cs typeface="Arial" panose="020B0604020202020204" pitchFamily="34" charset="0"/>
              </a:rPr>
              <a:t>Choose all that apply.</a:t>
            </a:r>
          </a:p>
          <a:p>
            <a:pPr lvl="0"/>
            <a:endParaRPr lang="en-US" sz="1200" dirty="0">
              <a:solidFill>
                <a:schemeClr val="tx1"/>
              </a:solidFill>
              <a:latin typeface="+mn-lt"/>
              <a:cs typeface="Arial" panose="020B0604020202020204" pitchFamily="34" charset="0"/>
            </a:endParaRPr>
          </a:p>
          <a:p>
            <a:pPr marL="228600" lvl="0" indent="-228600">
              <a:buFont typeface="+mj-lt"/>
              <a:buAutoNum type="alphaUcPeriod"/>
            </a:pPr>
            <a:r>
              <a:rPr lang="en-US" sz="1200" dirty="0">
                <a:solidFill>
                  <a:schemeClr val="tx1"/>
                </a:solidFill>
                <a:latin typeface="+mn-lt"/>
                <a:cs typeface="Arial" panose="020B0604020202020204" pitchFamily="34" charset="0"/>
              </a:rPr>
              <a:t>Modify the texture by pureeing, mashing, grinding, or finely chopping.</a:t>
            </a:r>
          </a:p>
          <a:p>
            <a:pPr marL="228600" lvl="0" indent="-228600">
              <a:buFont typeface="+mj-lt"/>
              <a:buAutoNum type="alphaUcPeriod"/>
            </a:pPr>
            <a:r>
              <a:rPr lang="en-US" sz="1200" dirty="0">
                <a:solidFill>
                  <a:schemeClr val="tx1"/>
                </a:solidFill>
                <a:latin typeface="+mn-lt"/>
                <a:cs typeface="Arial" panose="020B0604020202020204" pitchFamily="34" charset="0"/>
              </a:rPr>
              <a:t>Cut round foods into short strips (lengthwise) rather than round pieces.</a:t>
            </a:r>
          </a:p>
          <a:p>
            <a:pPr marL="228600" lvl="0" indent="-228600">
              <a:buFont typeface="+mj-lt"/>
              <a:buAutoNum type="alphaUcPeriod"/>
            </a:pPr>
            <a:r>
              <a:rPr lang="en-US" sz="1200" dirty="0">
                <a:solidFill>
                  <a:schemeClr val="tx1"/>
                </a:solidFill>
                <a:latin typeface="+mn-lt"/>
                <a:cs typeface="Arial" panose="020B0604020202020204" pitchFamily="34" charset="0"/>
              </a:rPr>
              <a:t>Remove pits, seeds, skins, and tough peels from fruits and vegetables.</a:t>
            </a:r>
          </a:p>
          <a:p>
            <a:pPr marL="228600" lvl="0" indent="-228600">
              <a:buFont typeface="+mj-lt"/>
              <a:buAutoNum type="alphaUcPeriod"/>
            </a:pPr>
            <a:r>
              <a:rPr lang="en-US" sz="1200" dirty="0">
                <a:solidFill>
                  <a:schemeClr val="tx1"/>
                </a:solidFill>
                <a:latin typeface="+mn-lt"/>
                <a:cs typeface="Arial" panose="020B0604020202020204" pitchFamily="34" charset="0"/>
              </a:rPr>
              <a:t>All of the above.</a:t>
            </a:r>
            <a:endParaRPr lang="en-US" sz="1200" dirty="0">
              <a:solidFill>
                <a:schemeClr val="tx1"/>
              </a:solidFill>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i="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answer to the question will be provided in the content of the lesson and is provided in the post-test slide.</a:t>
            </a:r>
            <a:endParaRPr lang="en-US" b="0" i="0" dirty="0">
              <a:solidFill>
                <a:schemeClr val="tx1"/>
              </a:solidFill>
              <a:latin typeface="+mn-lt"/>
            </a:endParaRPr>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4</a:t>
            </a:fld>
            <a:endParaRPr lang="en-US" dirty="0"/>
          </a:p>
        </p:txBody>
      </p:sp>
    </p:spTree>
    <p:extLst>
      <p:ext uri="{BB962C8B-B14F-4D97-AF65-F5344CB8AC3E}">
        <p14:creationId xmlns:p14="http://schemas.microsoft.com/office/powerpoint/2010/main" val="18421918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dirty="0">
                <a:solidFill>
                  <a:schemeClr val="tx1"/>
                </a:solidFill>
                <a:latin typeface="+mn-lt"/>
                <a:cs typeface="Arial" panose="020B0604020202020204" pitchFamily="34" charset="0"/>
              </a:rPr>
              <a:t>To prepare foods that can be easily chewed by a baby, cut soft foods into small pieces: no larger than ______ or into thin slices or strips. </a:t>
            </a:r>
          </a:p>
          <a:p>
            <a:pPr lvl="0"/>
            <a:endParaRPr lang="en-US" sz="1200" dirty="0">
              <a:solidFill>
                <a:schemeClr val="tx1"/>
              </a:solidFill>
              <a:latin typeface="+mn-lt"/>
              <a:cs typeface="Arial" panose="020B0604020202020204" pitchFamily="34" charset="0"/>
            </a:endParaRPr>
          </a:p>
          <a:p>
            <a:pPr marL="228600" lvl="0" indent="-228600">
              <a:buFont typeface="+mj-lt"/>
              <a:buAutoNum type="alphaUcPeriod"/>
            </a:pPr>
            <a:r>
              <a:rPr lang="en-US" sz="1200" dirty="0">
                <a:solidFill>
                  <a:schemeClr val="tx1"/>
                </a:solidFill>
                <a:latin typeface="+mn-lt"/>
                <a:cs typeface="Arial" panose="020B0604020202020204" pitchFamily="34" charset="0"/>
              </a:rPr>
              <a:t>1/2 inch</a:t>
            </a:r>
          </a:p>
          <a:p>
            <a:pPr marL="228600" lvl="0" indent="-228600">
              <a:buFont typeface="+mj-lt"/>
              <a:buAutoNum type="alphaUcPeriod"/>
            </a:pPr>
            <a:r>
              <a:rPr lang="en-US" sz="1200" dirty="0">
                <a:solidFill>
                  <a:schemeClr val="tx1"/>
                </a:solidFill>
                <a:latin typeface="+mn-lt"/>
                <a:cs typeface="Arial" panose="020B0604020202020204" pitchFamily="34" charset="0"/>
              </a:rPr>
              <a:t>2/3  inch</a:t>
            </a:r>
          </a:p>
          <a:p>
            <a:pPr marL="228600" lvl="0" indent="-228600">
              <a:buFont typeface="+mj-lt"/>
              <a:buAutoNum type="alphaUcPeriod"/>
            </a:pPr>
            <a:r>
              <a:rPr lang="en-US" sz="1200" dirty="0">
                <a:solidFill>
                  <a:schemeClr val="tx1"/>
                </a:solidFill>
                <a:latin typeface="+mn-lt"/>
                <a:cs typeface="Arial" panose="020B0604020202020204" pitchFamily="34" charset="0"/>
              </a:rPr>
              <a:t>3/4 inch</a:t>
            </a:r>
          </a:p>
          <a:p>
            <a:pPr marL="228600" lvl="0" indent="-228600">
              <a:buFont typeface="+mj-lt"/>
              <a:buAutoNum type="alphaUcPeriod"/>
            </a:pPr>
            <a:r>
              <a:rPr lang="en-US" sz="1200" dirty="0">
                <a:solidFill>
                  <a:schemeClr val="tx1"/>
                </a:solidFill>
                <a:latin typeface="+mn-lt"/>
                <a:cs typeface="Arial" panose="020B0604020202020204" pitchFamily="34" charset="0"/>
              </a:rPr>
              <a:t>1 inch</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i="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Trainer Note: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answer to the question will be provided in the content of the lesson and is provided in the post-test slide.</a:t>
            </a:r>
            <a:endParaRPr lang="en-US" b="0" i="0" dirty="0">
              <a:solidFill>
                <a:schemeClr val="tx1"/>
              </a:solidFill>
              <a:latin typeface="+mn-lt"/>
            </a:endParaRPr>
          </a:p>
          <a:p>
            <a:endParaRPr lang="en-US" dirty="0"/>
          </a:p>
        </p:txBody>
      </p:sp>
      <p:sp>
        <p:nvSpPr>
          <p:cNvPr id="4" name="Slide Number Placeholder 3"/>
          <p:cNvSpPr>
            <a:spLocks noGrp="1"/>
          </p:cNvSpPr>
          <p:nvPr>
            <p:ph type="sldNum" sz="quarter" idx="10"/>
          </p:nvPr>
        </p:nvSpPr>
        <p:spPr/>
        <p:txBody>
          <a:bodyPr/>
          <a:lstStyle/>
          <a:p>
            <a:fld id="{031D8931-9063-5C43-AACF-1CA2560E0730}" type="slidenum">
              <a:rPr lang="en-US" smtClean="0"/>
              <a:pPr/>
              <a:t>5</a:t>
            </a:fld>
            <a:endParaRPr lang="en-US" dirty="0"/>
          </a:p>
        </p:txBody>
      </p:sp>
    </p:spTree>
    <p:extLst>
      <p:ext uri="{BB962C8B-B14F-4D97-AF65-F5344CB8AC3E}">
        <p14:creationId xmlns:p14="http://schemas.microsoft.com/office/powerpoint/2010/main" val="26576159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a:t>
            </a:r>
            <a:r>
              <a:rPr lang="en-US" sz="1200" kern="1200" baseline="0" dirty="0">
                <a:solidFill>
                  <a:schemeClr val="tx1"/>
                </a:solidFill>
                <a:effectLst/>
                <a:latin typeface="+mn-lt"/>
                <a:ea typeface="+mn-ea"/>
                <a:cs typeface="+mn-cs"/>
              </a:rPr>
              <a:t> a reminder from Lesson 7: </a:t>
            </a:r>
            <a:r>
              <a:rPr lang="en-US" sz="1200" i="1" kern="1200" dirty="0">
                <a:solidFill>
                  <a:schemeClr val="tx1"/>
                </a:solidFill>
                <a:effectLst/>
                <a:latin typeface="+mn-lt"/>
                <a:ea typeface="+mn-ea"/>
                <a:cs typeface="+mn-cs"/>
              </a:rPr>
              <a:t>Developmental Readiness for Solid Foods</a:t>
            </a:r>
            <a:r>
              <a:rPr lang="en-US" sz="1200" kern="1200" dirty="0">
                <a:solidFill>
                  <a:schemeClr val="tx1"/>
                </a:solidFill>
                <a:effectLst/>
                <a:latin typeface="+mn-lt"/>
                <a:ea typeface="+mn-ea"/>
                <a:cs typeface="+mn-cs"/>
              </a:rPr>
              <a:t>, the CACFP infant meal pattern includes solid foods for babies who are ages 6 through 11 months. But not all babies are ready for solid foods at exactly 6 months. Babies develop at their own rate. Foods fed to a baby are based on the baby’s developmental readiness and feeding skills. Readiness for solid foods is related to how well the baby can control his or her muscles and digest certain foods. A baby’s feeding skills are a good clue of what food textures the baby may be ready to eat.</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After introducing purees, babies should progress to new textures, from a puree with some soft lumps up to thicker mashed foods to soft, chopped solid foods.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It</a:t>
            </a:r>
            <a:r>
              <a:rPr lang="en-US" sz="1200" kern="1200" baseline="0" dirty="0">
                <a:solidFill>
                  <a:schemeClr val="tx1"/>
                </a:solidFill>
                <a:effectLst/>
                <a:latin typeface="+mn-lt"/>
                <a:ea typeface="+mn-ea"/>
                <a:cs typeface="+mn-cs"/>
              </a:rPr>
              <a:t> is</a:t>
            </a:r>
            <a:r>
              <a:rPr lang="en-US" sz="1200" kern="1200" dirty="0">
                <a:solidFill>
                  <a:schemeClr val="tx1"/>
                </a:solidFill>
                <a:effectLst/>
                <a:latin typeface="+mn-lt"/>
                <a:ea typeface="+mn-ea"/>
                <a:cs typeface="+mn-cs"/>
              </a:rPr>
              <a:t> important to continue introducing new textures so that babies continually build the chewing and feeding skills that will eventually allow them to eat table foods. </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This also helps the baby get used to the feel of different textures of foods in his or her mouth.</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At around 8 to 12 months, babies develop a pincer grasp to feed themselves small, soft pieces of food.</a:t>
            </a:r>
          </a:p>
        </p:txBody>
      </p:sp>
      <p:sp>
        <p:nvSpPr>
          <p:cNvPr id="4" name="Slide Number Placeholder 3"/>
          <p:cNvSpPr>
            <a:spLocks noGrp="1"/>
          </p:cNvSpPr>
          <p:nvPr>
            <p:ph type="sldNum" sz="quarter" idx="10"/>
          </p:nvPr>
        </p:nvSpPr>
        <p:spPr/>
        <p:txBody>
          <a:bodyPr/>
          <a:lstStyle/>
          <a:p>
            <a:fld id="{7957DB6B-A652-48C0-9F47-EDC14FF1B24E}" type="slidenum">
              <a:rPr lang="en-US" smtClean="0"/>
              <a:t>6</a:t>
            </a:fld>
            <a:endParaRPr lang="en-US" dirty="0"/>
          </a:p>
        </p:txBody>
      </p:sp>
    </p:spTree>
    <p:extLst>
      <p:ext uri="{BB962C8B-B14F-4D97-AF65-F5344CB8AC3E}">
        <p14:creationId xmlns:p14="http://schemas.microsoft.com/office/powerpoint/2010/main" val="40945360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Babies are born with feeding skills that allow them to drink breastmilk or infant formula. As babies get older, they develop new skills to eventually help them feed themselves with your supervision. Offering babies different</a:t>
            </a:r>
            <a:r>
              <a:rPr lang="en-US" sz="1200" b="0" kern="1200" dirty="0">
                <a:solidFill>
                  <a:schemeClr val="tx1"/>
                </a:solidFill>
                <a:effectLst/>
                <a:latin typeface="+mn-lt"/>
                <a:ea typeface="+mn-ea"/>
                <a:cs typeface="+mn-cs"/>
              </a:rPr>
              <a:t> textures </a:t>
            </a:r>
            <a:r>
              <a:rPr lang="en-US" sz="1200" kern="1200" dirty="0">
                <a:solidFill>
                  <a:schemeClr val="tx1"/>
                </a:solidFill>
                <a:effectLst/>
                <a:latin typeface="+mn-lt"/>
                <a:ea typeface="+mn-ea"/>
                <a:cs typeface="+mn-cs"/>
              </a:rPr>
              <a:t>of food as they get older helps them learn or strengthen different feeding skills.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Feeding skills include when a baby</a:t>
            </a:r>
            <a:r>
              <a:rPr lang="en-US" sz="1200" kern="1200" baseline="0" dirty="0">
                <a:solidFill>
                  <a:schemeClr val="tx1"/>
                </a:solidFill>
                <a:effectLst/>
                <a:latin typeface="+mn-lt"/>
                <a:ea typeface="+mn-ea"/>
                <a:cs typeface="+mn-cs"/>
              </a:rPr>
              <a:t> can:</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Suck/swallow.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Move food from spoon to back of mouth and swallow.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Pick up pieces of food with hands.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Pick up pieces of food with fingers.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957DB6B-A652-48C0-9F47-EDC14FF1B24E}" type="slidenum">
              <a:rPr lang="en-US" smtClean="0"/>
              <a:t>7</a:t>
            </a:fld>
            <a:endParaRPr lang="en-US" dirty="0"/>
          </a:p>
        </p:txBody>
      </p:sp>
    </p:spTree>
    <p:extLst>
      <p:ext uri="{BB962C8B-B14F-4D97-AF65-F5344CB8AC3E}">
        <p14:creationId xmlns:p14="http://schemas.microsoft.com/office/powerpoint/2010/main" val="16288641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Shown on the slide are feeding skills that</a:t>
            </a:r>
            <a:r>
              <a:rPr lang="en-US" sz="1200" b="1"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may indicate a baby is ready to try different foods.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foods do you think a baby with the palmar grasp, shown on the left, may be ready to try?</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Palmar grasp</a:t>
            </a:r>
            <a:r>
              <a:rPr lang="en-US" sz="1200" kern="1200" dirty="0">
                <a:solidFill>
                  <a:schemeClr val="tx1"/>
                </a:solidFill>
                <a:effectLst/>
                <a:latin typeface="+mn-lt"/>
                <a:ea typeface="+mn-ea"/>
                <a:cs typeface="+mn-cs"/>
              </a:rPr>
              <a:t>—when a baby uses his or her whole hand to pick up larger pieces of food or objects.</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Baby may be ready to try strips of bread or crackers.</a:t>
            </a:r>
          </a:p>
          <a:p>
            <a:pPr marL="171450" lvl="0" indent="-171450">
              <a:buFont typeface="Courier New" panose="02070309020205020404" pitchFamily="49" charset="0"/>
              <a:buChar char="o"/>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Courier New" panose="02070309020205020404" pitchFamily="49" charset="0"/>
              <a:buNone/>
              <a:tabLst/>
              <a:defRPr/>
            </a:pPr>
            <a:r>
              <a:rPr lang="en-US" sz="1200" kern="1200" dirty="0">
                <a:solidFill>
                  <a:schemeClr val="tx1"/>
                </a:solidFill>
                <a:effectLst/>
                <a:latin typeface="+mn-lt"/>
                <a:ea typeface="+mn-ea"/>
                <a:cs typeface="+mn-cs"/>
              </a:rPr>
              <a:t>What foods do you think a baby with the pincer grasp, shown on the right, may be ready to try?</a:t>
            </a:r>
          </a:p>
          <a:p>
            <a:pPr marL="171450" lvl="0" indent="-171450">
              <a:buFont typeface="Courier New" panose="02070309020205020404" pitchFamily="49" charset="0"/>
              <a:buChar char="o"/>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Pincer grasp</a:t>
            </a:r>
            <a:r>
              <a:rPr lang="en-US" sz="1200" kern="1200" dirty="0">
                <a:solidFill>
                  <a:schemeClr val="tx1"/>
                </a:solidFill>
                <a:effectLst/>
                <a:latin typeface="+mn-lt"/>
                <a:ea typeface="+mn-ea"/>
                <a:cs typeface="+mn-cs"/>
              </a:rPr>
              <a:t>—when a baby begins to use his or her thumb and index finger to pick up smaller pieces of food or objects.</a:t>
            </a:r>
          </a:p>
          <a:p>
            <a:pPr marL="628650" lvl="1" indent="-171450">
              <a:buFont typeface="Courier New" panose="02070309020205020404" pitchFamily="49" charset="0"/>
              <a:buChar char="o"/>
            </a:pPr>
            <a:r>
              <a:rPr lang="en-US" sz="1200" kern="1200" dirty="0">
                <a:solidFill>
                  <a:schemeClr val="tx1"/>
                </a:solidFill>
                <a:effectLst/>
                <a:latin typeface="+mn-lt"/>
                <a:ea typeface="+mn-ea"/>
                <a:cs typeface="+mn-cs"/>
              </a:rPr>
              <a:t>Baby may be ready to try ready-to-eat cereals, such as whole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grain cereal O’s.</a:t>
            </a:r>
          </a:p>
          <a:p>
            <a:endParaRPr lang="en-US" dirty="0"/>
          </a:p>
        </p:txBody>
      </p:sp>
      <p:sp>
        <p:nvSpPr>
          <p:cNvPr id="4" name="Slide Number Placeholder 3"/>
          <p:cNvSpPr>
            <a:spLocks noGrp="1"/>
          </p:cNvSpPr>
          <p:nvPr>
            <p:ph type="sldNum" sz="quarter" idx="5"/>
          </p:nvPr>
        </p:nvSpPr>
        <p:spPr/>
        <p:txBody>
          <a:bodyPr/>
          <a:lstStyle/>
          <a:p>
            <a:fld id="{031D8931-9063-5C43-AACF-1CA2560E0730}" type="slidenum">
              <a:rPr lang="en-US" smtClean="0"/>
              <a:pPr/>
              <a:t>8</a:t>
            </a:fld>
            <a:endParaRPr lang="en-US" dirty="0"/>
          </a:p>
        </p:txBody>
      </p:sp>
    </p:spTree>
    <p:extLst>
      <p:ext uri="{BB962C8B-B14F-4D97-AF65-F5344CB8AC3E}">
        <p14:creationId xmlns:p14="http://schemas.microsoft.com/office/powerpoint/2010/main" val="26702236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Trainer Note:</a:t>
            </a:r>
            <a:r>
              <a:rPr lang="en-US" sz="1200" kern="1200" dirty="0">
                <a:solidFill>
                  <a:schemeClr val="tx1"/>
                </a:solidFill>
                <a:effectLst/>
                <a:latin typeface="+mn-lt"/>
                <a:ea typeface="+mn-ea"/>
                <a:cs typeface="+mn-cs"/>
              </a:rPr>
              <a:t> This slide has 2 animations.</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When serving food, make sure it is in a form that a baby can easily swallow and/or chew based on the baby’s feeding skills.</a:t>
            </a:r>
            <a:endParaRPr lang="en-US" sz="1200" b="1" kern="1200" dirty="0">
              <a:solidFill>
                <a:schemeClr val="tx1"/>
              </a:solidFill>
              <a:effectLst/>
              <a:latin typeface="+mn-lt"/>
              <a:ea typeface="+mn-ea"/>
              <a:cs typeface="+mn-cs"/>
            </a:endParaRPr>
          </a:p>
          <a:p>
            <a:endParaRPr lang="en-US" sz="1200" b="1"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Trainer Note:</a:t>
            </a:r>
            <a:r>
              <a:rPr lang="en-US" sz="1200" kern="1200" dirty="0">
                <a:solidFill>
                  <a:schemeClr val="tx1"/>
                </a:solidFill>
                <a:effectLst/>
                <a:latin typeface="+mn-lt"/>
                <a:ea typeface="+mn-ea"/>
                <a:cs typeface="+mn-cs"/>
              </a:rPr>
              <a:t> Click through the three baby images and ask participants to choose which food is best for each feeding skill.</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Answers:</a:t>
            </a:r>
            <a:br>
              <a:rPr lang="en-US" sz="1200" b="1"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First baby (suck/swallow): Breastmilk or iron-fortified infant formula</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Second baby (move food from spoon to back of mouth and swallow): pureed, soft cooked foods such as pureed carrots or sweet potatoes</a:t>
            </a:r>
            <a:br>
              <a:rPr lang="en-US"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Third baby (pick up pieces of foods with hands or fingers): thin slices or small pieces (</a:t>
            </a:r>
            <a:r>
              <a:rPr lang="en-US" sz="1200" b="1" kern="1200" dirty="0">
                <a:solidFill>
                  <a:schemeClr val="tx1"/>
                </a:solidFill>
                <a:effectLst/>
                <a:latin typeface="+mn-lt"/>
                <a:ea typeface="+mn-ea"/>
                <a:cs typeface="+mn-cs"/>
              </a:rPr>
              <a:t>no larger than ½ inch</a:t>
            </a:r>
            <a:r>
              <a:rPr lang="en-US" sz="1200" kern="1200" dirty="0">
                <a:solidFill>
                  <a:schemeClr val="tx1"/>
                </a:solidFill>
                <a:effectLst/>
                <a:latin typeface="+mn-lt"/>
                <a:ea typeface="+mn-ea"/>
                <a:cs typeface="+mn-cs"/>
              </a:rPr>
              <a:t>) of bread</a:t>
            </a:r>
          </a:p>
        </p:txBody>
      </p:sp>
      <p:sp>
        <p:nvSpPr>
          <p:cNvPr id="4" name="Slide Number Placeholder 3"/>
          <p:cNvSpPr>
            <a:spLocks noGrp="1"/>
          </p:cNvSpPr>
          <p:nvPr>
            <p:ph type="sldNum" sz="quarter" idx="10"/>
          </p:nvPr>
        </p:nvSpPr>
        <p:spPr/>
        <p:txBody>
          <a:bodyPr/>
          <a:lstStyle/>
          <a:p>
            <a:fld id="{7957DB6B-A652-48C0-9F47-EDC14FF1B24E}" type="slidenum">
              <a:rPr lang="en-US" smtClean="0"/>
              <a:t>9</a:t>
            </a:fld>
            <a:endParaRPr lang="en-US" dirty="0"/>
          </a:p>
        </p:txBody>
      </p:sp>
    </p:spTree>
    <p:extLst>
      <p:ext uri="{BB962C8B-B14F-4D97-AF65-F5344CB8AC3E}">
        <p14:creationId xmlns:p14="http://schemas.microsoft.com/office/powerpoint/2010/main" val="16288641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42B8864-A236-4FE6-AA15-69AF1FBFEA99}"/>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880626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333542" y="2041739"/>
            <a:ext cx="78867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427" y="6176703"/>
            <a:ext cx="541688" cy="365125"/>
          </a:xfrm>
        </p:spPr>
        <p:txBody>
          <a:bodyPr/>
          <a:lstStyle/>
          <a:p>
            <a:pPr algn="ctr"/>
            <a:fld id="{E5A01667-C09E-6343-925B-5CF5D2A7F45A}" type="slidenum">
              <a:rPr lang="en-US" smtClean="0"/>
              <a:pPr algn="ctr"/>
              <a:t>‹#›</a:t>
            </a:fld>
            <a:endParaRPr lang="en-US" dirty="0"/>
          </a:p>
        </p:txBody>
      </p:sp>
    </p:spTree>
    <p:extLst>
      <p:ext uri="{BB962C8B-B14F-4D97-AF65-F5344CB8AC3E}">
        <p14:creationId xmlns:p14="http://schemas.microsoft.com/office/powerpoint/2010/main" val="1401578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5A01667-C09E-6343-925B-5CF5D2A7F45A}" type="slidenum">
              <a:rPr lang="en-US" smtClean="0"/>
              <a:t>‹#›</a:t>
            </a:fld>
            <a:endParaRPr lang="en-US" dirty="0"/>
          </a:p>
        </p:txBody>
      </p:sp>
    </p:spTree>
    <p:extLst>
      <p:ext uri="{BB962C8B-B14F-4D97-AF65-F5344CB8AC3E}">
        <p14:creationId xmlns:p14="http://schemas.microsoft.com/office/powerpoint/2010/main" val="852344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lumn">
    <p:spTree>
      <p:nvGrpSpPr>
        <p:cNvPr id="1" name=""/>
        <p:cNvGrpSpPr/>
        <p:nvPr/>
      </p:nvGrpSpPr>
      <p:grpSpPr>
        <a:xfrm>
          <a:off x="0" y="0"/>
          <a:ext cx="0" cy="0"/>
          <a:chOff x="0" y="0"/>
          <a:chExt cx="0" cy="0"/>
        </a:xfrm>
      </p:grpSpPr>
      <p:sp>
        <p:nvSpPr>
          <p:cNvPr id="2" name="Title 1"/>
          <p:cNvSpPr>
            <a:spLocks noGrp="1"/>
          </p:cNvSpPr>
          <p:nvPr>
            <p:ph type="title"/>
          </p:nvPr>
        </p:nvSpPr>
        <p:spPr>
          <a:xfrm>
            <a:off x="339892" y="901700"/>
            <a:ext cx="7886700" cy="923925"/>
          </a:xfrm>
        </p:spPr>
        <p:txBody>
          <a:bodyPr/>
          <a:lstStyle/>
          <a:p>
            <a:r>
              <a:rPr lang="en-US" dirty="0"/>
              <a:t>Click to edit Master title style</a:t>
            </a:r>
          </a:p>
        </p:txBody>
      </p:sp>
      <p:sp>
        <p:nvSpPr>
          <p:cNvPr id="3" name="Content Placeholder 2"/>
          <p:cNvSpPr>
            <a:spLocks noGrp="1"/>
          </p:cNvSpPr>
          <p:nvPr>
            <p:ph sz="half" idx="1"/>
          </p:nvPr>
        </p:nvSpPr>
        <p:spPr>
          <a:xfrm>
            <a:off x="339891" y="1825625"/>
            <a:ext cx="38862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5A01667-C09E-6343-925B-5CF5D2A7F45A}" type="slidenum">
              <a:rPr lang="en-US" smtClean="0"/>
              <a:t>‹#›</a:t>
            </a:fld>
            <a:endParaRPr lang="en-US" dirty="0"/>
          </a:p>
        </p:txBody>
      </p:sp>
    </p:spTree>
    <p:extLst>
      <p:ext uri="{BB962C8B-B14F-4D97-AF65-F5344CB8AC3E}">
        <p14:creationId xmlns:p14="http://schemas.microsoft.com/office/powerpoint/2010/main" val="27375192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63141" y="905163"/>
            <a:ext cx="7886700" cy="823913"/>
          </a:xfrm>
        </p:spPr>
        <p:txBody>
          <a:bodyPr/>
          <a:lstStyle/>
          <a:p>
            <a:r>
              <a:rPr lang="en-US" dirty="0"/>
              <a:t>Click to edit Master title style</a:t>
            </a:r>
          </a:p>
        </p:txBody>
      </p:sp>
      <p:sp>
        <p:nvSpPr>
          <p:cNvPr id="3" name="Text Placeholder 2"/>
          <p:cNvSpPr>
            <a:spLocks noGrp="1"/>
          </p:cNvSpPr>
          <p:nvPr>
            <p:ph type="body" idx="1"/>
          </p:nvPr>
        </p:nvSpPr>
        <p:spPr>
          <a:xfrm>
            <a:off x="361949"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361949"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5A01667-C09E-6343-925B-5CF5D2A7F45A}" type="slidenum">
              <a:rPr lang="en-US" smtClean="0"/>
              <a:t>‹#›</a:t>
            </a:fld>
            <a:endParaRPr lang="en-US" dirty="0"/>
          </a:p>
        </p:txBody>
      </p:sp>
    </p:spTree>
    <p:extLst>
      <p:ext uri="{BB962C8B-B14F-4D97-AF65-F5344CB8AC3E}">
        <p14:creationId xmlns:p14="http://schemas.microsoft.com/office/powerpoint/2010/main" val="2921581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39892" y="901701"/>
            <a:ext cx="7886700" cy="939800"/>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5A01667-C09E-6343-925B-5CF5D2A7F45A}" type="slidenum">
              <a:rPr lang="en-US" smtClean="0"/>
              <a:t>‹#›</a:t>
            </a:fld>
            <a:endParaRPr lang="en-US" dirty="0"/>
          </a:p>
        </p:txBody>
      </p:sp>
    </p:spTree>
    <p:extLst>
      <p:ext uri="{BB962C8B-B14F-4D97-AF65-F5344CB8AC3E}">
        <p14:creationId xmlns:p14="http://schemas.microsoft.com/office/powerpoint/2010/main" val="4081341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deo/large photo">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5A01667-C09E-6343-925B-5CF5D2A7F45A}" type="slidenum">
              <a:rPr lang="en-US" smtClean="0"/>
              <a:t>‹#›</a:t>
            </a:fld>
            <a:endParaRPr lang="en-US" dirty="0"/>
          </a:p>
        </p:txBody>
      </p:sp>
      <p:sp>
        <p:nvSpPr>
          <p:cNvPr id="5" name="Picture Placeholder 2">
            <a:extLst>
              <a:ext uri="{FF2B5EF4-FFF2-40B4-BE49-F238E27FC236}">
                <a16:creationId xmlns:a16="http://schemas.microsoft.com/office/drawing/2014/main" id="{0D1975B5-8D7E-3C49-8083-1882A19E364B}"/>
              </a:ext>
            </a:extLst>
          </p:cNvPr>
          <p:cNvSpPr>
            <a:spLocks noGrp="1" noChangeAspect="1"/>
          </p:cNvSpPr>
          <p:nvPr>
            <p:ph type="pic" idx="1"/>
          </p:nvPr>
        </p:nvSpPr>
        <p:spPr>
          <a:xfrm>
            <a:off x="367108" y="1242546"/>
            <a:ext cx="8148241"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Tree>
    <p:extLst>
      <p:ext uri="{BB962C8B-B14F-4D97-AF65-F5344CB8AC3E}">
        <p14:creationId xmlns:p14="http://schemas.microsoft.com/office/powerpoint/2010/main" val="644109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Right with text">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5A01667-C09E-6343-925B-5CF5D2A7F45A}" type="slidenum">
              <a:rPr lang="en-US" smtClean="0"/>
              <a:t>‹#›</a:t>
            </a:fld>
            <a:endParaRPr lang="en-US" dirty="0"/>
          </a:p>
        </p:txBody>
      </p:sp>
      <p:sp>
        <p:nvSpPr>
          <p:cNvPr id="8" name="Picture Placeholder 2">
            <a:extLst>
              <a:ext uri="{FF2B5EF4-FFF2-40B4-BE49-F238E27FC236}">
                <a16:creationId xmlns:a16="http://schemas.microsoft.com/office/drawing/2014/main" id="{389540A5-135E-FE4D-BA46-2D3A9F663D33}"/>
              </a:ext>
            </a:extLst>
          </p:cNvPr>
          <p:cNvSpPr>
            <a:spLocks noGrp="1" noChangeAspect="1"/>
          </p:cNvSpPr>
          <p:nvPr>
            <p:ph type="pic" idx="1"/>
          </p:nvPr>
        </p:nvSpPr>
        <p:spPr>
          <a:xfrm>
            <a:off x="6194822" y="974724"/>
            <a:ext cx="2949178" cy="588327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9" name="Title 1">
            <a:extLst>
              <a:ext uri="{FF2B5EF4-FFF2-40B4-BE49-F238E27FC236}">
                <a16:creationId xmlns:a16="http://schemas.microsoft.com/office/drawing/2014/main" id="{213FAC72-A2FD-1B4E-BA10-C6CB02371981}"/>
              </a:ext>
            </a:extLst>
          </p:cNvPr>
          <p:cNvSpPr>
            <a:spLocks noGrp="1"/>
          </p:cNvSpPr>
          <p:nvPr>
            <p:ph type="title"/>
          </p:nvPr>
        </p:nvSpPr>
        <p:spPr>
          <a:xfrm>
            <a:off x="371872" y="901700"/>
            <a:ext cx="5822950" cy="1140039"/>
          </a:xfrm>
        </p:spPr>
        <p:txBody>
          <a:bodyPr/>
          <a:lstStyle/>
          <a:p>
            <a:r>
              <a:rPr lang="en-US" dirty="0"/>
              <a:t>Click to edit Master title style</a:t>
            </a:r>
          </a:p>
        </p:txBody>
      </p:sp>
      <p:sp>
        <p:nvSpPr>
          <p:cNvPr id="10" name="Content Placeholder 2">
            <a:extLst>
              <a:ext uri="{FF2B5EF4-FFF2-40B4-BE49-F238E27FC236}">
                <a16:creationId xmlns:a16="http://schemas.microsoft.com/office/drawing/2014/main" id="{DBDD78B2-C2E2-024E-8173-C76F79D72B80}"/>
              </a:ext>
            </a:extLst>
          </p:cNvPr>
          <p:cNvSpPr>
            <a:spLocks noGrp="1"/>
          </p:cNvSpPr>
          <p:nvPr>
            <p:ph idx="13"/>
          </p:nvPr>
        </p:nvSpPr>
        <p:spPr>
          <a:xfrm>
            <a:off x="371872" y="2041739"/>
            <a:ext cx="582295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48711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with text Lef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0" y="974724"/>
            <a:ext cx="2949178" cy="5883276"/>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6" name="Footer Placeholder 5"/>
          <p:cNvSpPr>
            <a:spLocks noGrp="1"/>
          </p:cNvSpPr>
          <p:nvPr>
            <p:ph type="ftr" sz="quarter" idx="11"/>
          </p:nvPr>
        </p:nvSpPr>
        <p:spPr>
          <a:xfrm>
            <a:off x="3321050" y="6116171"/>
            <a:ext cx="5683250" cy="424041"/>
          </a:xfrm>
        </p:spPr>
        <p:txBody>
          <a:bodyPr/>
          <a:lstStyle/>
          <a:p>
            <a:endParaRPr lang="en-US" dirty="0"/>
          </a:p>
        </p:txBody>
      </p:sp>
      <p:sp>
        <p:nvSpPr>
          <p:cNvPr id="7" name="Slide Number Placeholder 6"/>
          <p:cNvSpPr>
            <a:spLocks noGrp="1"/>
          </p:cNvSpPr>
          <p:nvPr>
            <p:ph type="sldNum" sz="quarter" idx="12"/>
          </p:nvPr>
        </p:nvSpPr>
        <p:spPr/>
        <p:txBody>
          <a:bodyPr/>
          <a:lstStyle/>
          <a:p>
            <a:fld id="{E5A01667-C09E-6343-925B-5CF5D2A7F45A}" type="slidenum">
              <a:rPr lang="en-US" smtClean="0"/>
              <a:t>‹#›</a:t>
            </a:fld>
            <a:endParaRPr lang="en-US" dirty="0"/>
          </a:p>
        </p:txBody>
      </p:sp>
      <p:sp>
        <p:nvSpPr>
          <p:cNvPr id="8" name="Title 1">
            <a:extLst>
              <a:ext uri="{FF2B5EF4-FFF2-40B4-BE49-F238E27FC236}">
                <a16:creationId xmlns:a16="http://schemas.microsoft.com/office/drawing/2014/main" id="{2CE57076-06C6-F241-9754-D045B9C9617C}"/>
              </a:ext>
            </a:extLst>
          </p:cNvPr>
          <p:cNvSpPr>
            <a:spLocks noGrp="1"/>
          </p:cNvSpPr>
          <p:nvPr>
            <p:ph type="title"/>
          </p:nvPr>
        </p:nvSpPr>
        <p:spPr>
          <a:xfrm>
            <a:off x="3321050" y="901700"/>
            <a:ext cx="5822950" cy="1140039"/>
          </a:xfrm>
        </p:spPr>
        <p:txBody>
          <a:bodyPr/>
          <a:lstStyle/>
          <a:p>
            <a:r>
              <a:rPr lang="en-US" dirty="0"/>
              <a:t>Click to edit Master title style</a:t>
            </a:r>
          </a:p>
        </p:txBody>
      </p:sp>
      <p:sp>
        <p:nvSpPr>
          <p:cNvPr id="9" name="Content Placeholder 2">
            <a:extLst>
              <a:ext uri="{FF2B5EF4-FFF2-40B4-BE49-F238E27FC236}">
                <a16:creationId xmlns:a16="http://schemas.microsoft.com/office/drawing/2014/main" id="{FFBC01B1-A6A2-134F-AEB8-C3924289E677}"/>
              </a:ext>
            </a:extLst>
          </p:cNvPr>
          <p:cNvSpPr>
            <a:spLocks noGrp="1"/>
          </p:cNvSpPr>
          <p:nvPr>
            <p:ph idx="13"/>
          </p:nvPr>
        </p:nvSpPr>
        <p:spPr>
          <a:xfrm>
            <a:off x="3321050" y="2041739"/>
            <a:ext cx="582295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81396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0FC95F4-DFDA-47D0-974E-FF1F30B08134}"/>
              </a:ext>
              <a:ext uri="{C183D7F6-B498-43B3-948B-1728B52AA6E4}">
                <adec:decorative xmlns:adec="http://schemas.microsoft.com/office/drawing/2017/decorative" xmlns="" val="1"/>
              </a:ext>
            </a:extLst>
          </p:cNvPr>
          <p:cNvPicPr>
            <a:picLocks noChangeAspect="1"/>
          </p:cNvPicPr>
          <p:nvPr userDrawn="1"/>
        </p:nvPicPr>
        <p:blipFill>
          <a:blip r:embed="rId11"/>
          <a:stretch>
            <a:fillRect/>
          </a:stretch>
        </p:blipFill>
        <p:spPr>
          <a:xfrm>
            <a:off x="0" y="0"/>
            <a:ext cx="9144000" cy="6858000"/>
          </a:xfrm>
          <a:prstGeom prst="rect">
            <a:avLst/>
          </a:prstGeom>
        </p:spPr>
      </p:pic>
      <p:sp>
        <p:nvSpPr>
          <p:cNvPr id="2" name="Title Placeholder 1"/>
          <p:cNvSpPr>
            <a:spLocks noGrp="1"/>
          </p:cNvSpPr>
          <p:nvPr>
            <p:ph type="title"/>
          </p:nvPr>
        </p:nvSpPr>
        <p:spPr>
          <a:xfrm>
            <a:off x="339892" y="901700"/>
            <a:ext cx="7886700" cy="114003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2041739"/>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33382" y="6141571"/>
            <a:ext cx="7881967" cy="42404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 y="6175087"/>
            <a:ext cx="475220" cy="365125"/>
          </a:xfrm>
          <a:prstGeom prst="rect">
            <a:avLst/>
          </a:prstGeom>
        </p:spPr>
        <p:txBody>
          <a:bodyPr vert="horz" lIns="91440" tIns="45720" rIns="91440" bIns="45720" rtlCol="0" anchor="ctr"/>
          <a:lstStyle>
            <a:lvl1pPr algn="r">
              <a:defRPr sz="1600" b="1">
                <a:solidFill>
                  <a:schemeClr val="bg1"/>
                </a:solidFill>
              </a:defRPr>
            </a:lvl1pPr>
          </a:lstStyle>
          <a:p>
            <a:fld id="{E5A01667-C09E-6343-925B-5CF5D2A7F45A}" type="slidenum">
              <a:rPr lang="en-US" smtClean="0"/>
              <a:pPr/>
              <a:t>‹#›</a:t>
            </a:fld>
            <a:endParaRPr lang="en-US" dirty="0"/>
          </a:p>
        </p:txBody>
      </p:sp>
    </p:spTree>
    <p:extLst>
      <p:ext uri="{BB962C8B-B14F-4D97-AF65-F5344CB8AC3E}">
        <p14:creationId xmlns:p14="http://schemas.microsoft.com/office/powerpoint/2010/main" val="4283637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l" defTabSz="914400" rtl="0" eaLnBrk="1" latinLnBrk="0" hangingPunct="1">
        <a:lnSpc>
          <a:spcPct val="90000"/>
        </a:lnSpc>
        <a:spcBef>
          <a:spcPct val="0"/>
        </a:spcBef>
        <a:buNone/>
        <a:defRPr sz="2500" b="1" kern="1200">
          <a:solidFill>
            <a:srgbClr val="273A8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5.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6.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7.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hyperlink" Target="https://teamnutrition.usda.gov/"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1.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2.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7.jpg"/><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9.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4.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 Id="rId9"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1939C-1E5C-254B-A214-804BD5BD9978}"/>
              </a:ext>
            </a:extLst>
          </p:cNvPr>
          <p:cNvSpPr>
            <a:spLocks noGrp="1"/>
          </p:cNvSpPr>
          <p:nvPr>
            <p:ph type="ctrTitle"/>
          </p:nvPr>
        </p:nvSpPr>
        <p:spPr>
          <a:xfrm>
            <a:off x="341416" y="1220362"/>
            <a:ext cx="7772400" cy="819397"/>
          </a:xfrm>
        </p:spPr>
        <p:txBody>
          <a:bodyPr>
            <a:normAutofit fontScale="90000"/>
          </a:bodyPr>
          <a:lstStyle/>
          <a:p>
            <a:pPr algn="l"/>
            <a:r>
              <a:rPr lang="en-US" sz="4400" b="1" dirty="0"/>
              <a:t>Feeding Infants in the CACFP</a:t>
            </a:r>
            <a:endParaRPr lang="en-US" sz="4400" dirty="0"/>
          </a:p>
        </p:txBody>
      </p:sp>
      <p:sp>
        <p:nvSpPr>
          <p:cNvPr id="5" name="Subtitle 2">
            <a:extLst>
              <a:ext uri="{FF2B5EF4-FFF2-40B4-BE49-F238E27FC236}">
                <a16:creationId xmlns:a16="http://schemas.microsoft.com/office/drawing/2014/main" id="{B15A54FE-7424-E045-9AEE-BDCB371ABFE1}"/>
              </a:ext>
            </a:extLst>
          </p:cNvPr>
          <p:cNvSpPr txBox="1">
            <a:spLocks/>
          </p:cNvSpPr>
          <p:nvPr/>
        </p:nvSpPr>
        <p:spPr>
          <a:xfrm>
            <a:off x="5337810" y="2742774"/>
            <a:ext cx="4006699" cy="227999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lumMod val="50000"/>
                    <a:lumOff val="50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lumMod val="50000"/>
                    <a:lumOff val="50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lumMod val="50000"/>
                    <a:lumOff val="50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50000"/>
                    <a:lumOff val="50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50000"/>
                    <a:lumOff val="50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800" b="1" dirty="0">
                <a:solidFill>
                  <a:srgbClr val="273A80"/>
                </a:solidFill>
              </a:rPr>
              <a:t>Lesson 8</a:t>
            </a:r>
          </a:p>
          <a:p>
            <a:r>
              <a:rPr lang="en-US" sz="2800" b="1" dirty="0">
                <a:solidFill>
                  <a:srgbClr val="273A80"/>
                </a:solidFill>
              </a:rPr>
              <a:t>Infant Feeding Skills and</a:t>
            </a:r>
          </a:p>
          <a:p>
            <a:pPr>
              <a:spcBef>
                <a:spcPts val="0"/>
              </a:spcBef>
            </a:pPr>
            <a:r>
              <a:rPr lang="en-US" sz="2800" b="1" dirty="0">
                <a:solidFill>
                  <a:srgbClr val="273A80"/>
                </a:solidFill>
              </a:rPr>
              <a:t>Modifying Food Textures</a:t>
            </a:r>
          </a:p>
        </p:txBody>
      </p:sp>
      <p:grpSp>
        <p:nvGrpSpPr>
          <p:cNvPr id="4" name="Group 3" descr="Photo of a baby sitting in a high chair being fed with a spoon.">
            <a:extLst>
              <a:ext uri="{FF2B5EF4-FFF2-40B4-BE49-F238E27FC236}">
                <a16:creationId xmlns:a16="http://schemas.microsoft.com/office/drawing/2014/main" id="{E6EE478E-742B-46F2-AF7F-3CC7F81E848D}"/>
              </a:ext>
            </a:extLst>
          </p:cNvPr>
          <p:cNvGrpSpPr/>
          <p:nvPr/>
        </p:nvGrpSpPr>
        <p:grpSpPr>
          <a:xfrm>
            <a:off x="-236913" y="2314261"/>
            <a:ext cx="5943600" cy="4572000"/>
            <a:chOff x="-236913" y="2314261"/>
            <a:chExt cx="5943600" cy="4572000"/>
          </a:xfrm>
        </p:grpSpPr>
        <p:sp>
          <p:nvSpPr>
            <p:cNvPr id="3" name="Rectangle 2">
              <a:extLst>
                <a:ext uri="{FF2B5EF4-FFF2-40B4-BE49-F238E27FC236}">
                  <a16:creationId xmlns:a16="http://schemas.microsoft.com/office/drawing/2014/main" id="{50DA04EC-C3BD-494F-866F-08BA66DB5FA6}"/>
                </a:ext>
              </a:extLst>
            </p:cNvPr>
            <p:cNvSpPr/>
            <p:nvPr/>
          </p:nvSpPr>
          <p:spPr>
            <a:xfrm>
              <a:off x="0" y="2516852"/>
              <a:ext cx="5587759" cy="39308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Photo of a baby sitting in a high chair being fed with a spoon.">
              <a:extLst>
                <a:ext uri="{FF2B5EF4-FFF2-40B4-BE49-F238E27FC236}">
                  <a16:creationId xmlns:a16="http://schemas.microsoft.com/office/drawing/2014/main" id="{F831EA90-1C0B-F54D-AE86-433E38CC190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6913" y="2314261"/>
              <a:ext cx="5943600" cy="4572000"/>
            </a:xfrm>
            <a:prstGeom prst="rect">
              <a:avLst/>
            </a:prstGeom>
          </p:spPr>
        </p:pic>
      </p:grpSp>
    </p:spTree>
    <p:extLst>
      <p:ext uri="{BB962C8B-B14F-4D97-AF65-F5344CB8AC3E}">
        <p14:creationId xmlns:p14="http://schemas.microsoft.com/office/powerpoint/2010/main" val="42514702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4">
            <a:extLst>
              <a:ext uri="{FF2B5EF4-FFF2-40B4-BE49-F238E27FC236}">
                <a16:creationId xmlns:a16="http://schemas.microsoft.com/office/drawing/2014/main" id="{15953481-7859-E74D-B205-3C8EC962BF38}"/>
              </a:ext>
            </a:extLst>
          </p:cNvPr>
          <p:cNvSpPr>
            <a:spLocks noGrp="1"/>
          </p:cNvSpPr>
          <p:nvPr>
            <p:ph type="title"/>
          </p:nvPr>
        </p:nvSpPr>
        <p:spPr>
          <a:xfrm>
            <a:off x="339892" y="901700"/>
            <a:ext cx="7886700" cy="1140039"/>
          </a:xfrm>
        </p:spPr>
        <p:txBody>
          <a:bodyPr/>
          <a:lstStyle/>
          <a:p>
            <a:r>
              <a:rPr lang="en-US" dirty="0"/>
              <a:t>Preparing Foods To Prevent Choking</a:t>
            </a:r>
          </a:p>
        </p:txBody>
      </p:sp>
      <p:grpSp>
        <p:nvGrpSpPr>
          <p:cNvPr id="2" name="Group 1" descr="Photo of a bowl of chopped carrots.">
            <a:extLst>
              <a:ext uri="{FF2B5EF4-FFF2-40B4-BE49-F238E27FC236}">
                <a16:creationId xmlns:a16="http://schemas.microsoft.com/office/drawing/2014/main" id="{699D8C68-1F19-43C2-98D6-58D6AABB36A2}"/>
              </a:ext>
            </a:extLst>
          </p:cNvPr>
          <p:cNvGrpSpPr/>
          <p:nvPr/>
        </p:nvGrpSpPr>
        <p:grpSpPr>
          <a:xfrm>
            <a:off x="2423576" y="2034345"/>
            <a:ext cx="4414575" cy="3060012"/>
            <a:chOff x="2423576" y="2034345"/>
            <a:chExt cx="4414575" cy="3060012"/>
          </a:xfrm>
        </p:grpSpPr>
        <p:pic>
          <p:nvPicPr>
            <p:cNvPr id="6" name="Picture 5" descr="Photo of a bowl of chopped carrots.">
              <a:extLst>
                <a:ext uri="{FF2B5EF4-FFF2-40B4-BE49-F238E27FC236}">
                  <a16:creationId xmlns:a16="http://schemas.microsoft.com/office/drawing/2014/main" id="{F3B16CBC-5FA3-A846-BB4C-2ABD0702DA1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431955" y="2041739"/>
              <a:ext cx="4406196" cy="3052618"/>
            </a:xfrm>
            <a:prstGeom prst="rect">
              <a:avLst/>
            </a:prstGeom>
          </p:spPr>
        </p:pic>
        <p:sp>
          <p:nvSpPr>
            <p:cNvPr id="8" name="Rectangle 7">
              <a:extLst>
                <a:ext uri="{C183D7F6-B498-43B3-948B-1728B52AA6E4}">
                  <adec:decorative xmlns:adec="http://schemas.microsoft.com/office/drawing/2017/decorative" xmlns="" val="1"/>
                </a:ext>
              </a:extLst>
            </p:cNvPr>
            <p:cNvSpPr/>
            <p:nvPr/>
          </p:nvSpPr>
          <p:spPr>
            <a:xfrm>
              <a:off x="2423576" y="2034345"/>
              <a:ext cx="4406108" cy="3060012"/>
            </a:xfrm>
            <a:prstGeom prst="rect">
              <a:avLst/>
            </a:prstGeom>
            <a:no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TextBox 6"/>
          <p:cNvSpPr txBox="1"/>
          <p:nvPr/>
        </p:nvSpPr>
        <p:spPr>
          <a:xfrm>
            <a:off x="2793634" y="5285237"/>
            <a:ext cx="3571811" cy="400110"/>
          </a:xfrm>
          <a:prstGeom prst="rect">
            <a:avLst/>
          </a:prstGeom>
          <a:solidFill>
            <a:schemeClr val="bg1"/>
          </a:solidFill>
        </p:spPr>
        <p:txBody>
          <a:bodyPr wrap="none" rtlCol="0">
            <a:spAutoFit/>
          </a:bodyPr>
          <a:lstStyle/>
          <a:p>
            <a:pPr algn="ctr"/>
            <a:r>
              <a:rPr lang="en-US" sz="2000" dirty="0">
                <a:solidFill>
                  <a:schemeClr val="tx1">
                    <a:lumMod val="50000"/>
                    <a:lumOff val="50000"/>
                  </a:schemeClr>
                </a:solidFill>
                <a:latin typeface="Arial" panose="020B0604020202020204" pitchFamily="34" charset="0"/>
                <a:cs typeface="Arial" panose="020B0604020202020204" pitchFamily="34" charset="0"/>
              </a:rPr>
              <a:t>Cook foods until they are soft</a:t>
            </a:r>
            <a:r>
              <a:rPr lang="en-US" sz="2000" dirty="0">
                <a:solidFill>
                  <a:srgbClr val="7F7F7F"/>
                </a:solidFill>
                <a:latin typeface="Arial" panose="020B0604020202020204" pitchFamily="34" charset="0"/>
                <a:cs typeface="Arial" panose="020B0604020202020204" pitchFamily="34" charset="0"/>
              </a:rPr>
              <a:t>.</a:t>
            </a:r>
          </a:p>
        </p:txBody>
      </p:sp>
      <p:sp>
        <p:nvSpPr>
          <p:cNvPr id="21" name="Slide Number Placeholder 2"/>
          <p:cNvSpPr>
            <a:spLocks noGrp="1"/>
          </p:cNvSpPr>
          <p:nvPr>
            <p:ph type="sldNum" sz="quarter" idx="12"/>
          </p:nvPr>
        </p:nvSpPr>
        <p:spPr>
          <a:xfrm>
            <a:off x="-1" y="6175087"/>
            <a:ext cx="475220" cy="365125"/>
          </a:xfrm>
        </p:spPr>
        <p:txBody>
          <a:bodyPr/>
          <a:lstStyle/>
          <a:p>
            <a:fld id="{E5A01667-C09E-6343-925B-5CF5D2A7F45A}" type="slidenum">
              <a:rPr lang="en-US" smtClean="0"/>
              <a:t>10</a:t>
            </a:fld>
            <a:endParaRPr lang="en-US" dirty="0"/>
          </a:p>
        </p:txBody>
      </p:sp>
    </p:spTree>
    <p:custDataLst>
      <p:tags r:id="rId1"/>
    </p:custDataLst>
    <p:extLst>
      <p:ext uri="{BB962C8B-B14F-4D97-AF65-F5344CB8AC3E}">
        <p14:creationId xmlns:p14="http://schemas.microsoft.com/office/powerpoint/2010/main" val="4139890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4">
            <a:extLst>
              <a:ext uri="{FF2B5EF4-FFF2-40B4-BE49-F238E27FC236}">
                <a16:creationId xmlns:a16="http://schemas.microsoft.com/office/drawing/2014/main" id="{15953481-7859-E74D-B205-3C8EC962BF38}"/>
              </a:ext>
            </a:extLst>
          </p:cNvPr>
          <p:cNvSpPr>
            <a:spLocks noGrp="1"/>
          </p:cNvSpPr>
          <p:nvPr>
            <p:ph type="title"/>
          </p:nvPr>
        </p:nvSpPr>
        <p:spPr>
          <a:xfrm>
            <a:off x="339892" y="901700"/>
            <a:ext cx="7886700" cy="1140039"/>
          </a:xfrm>
        </p:spPr>
        <p:txBody>
          <a:bodyPr/>
          <a:lstStyle/>
          <a:p>
            <a:r>
              <a:rPr lang="en-US" dirty="0"/>
              <a:t>Preparing Foods To Prevent Choking</a:t>
            </a:r>
          </a:p>
        </p:txBody>
      </p:sp>
      <p:grpSp>
        <p:nvGrpSpPr>
          <p:cNvPr id="2" name="Group 1" descr="Photo of a gloved hand mashing avocado with a fork.">
            <a:extLst>
              <a:ext uri="{FF2B5EF4-FFF2-40B4-BE49-F238E27FC236}">
                <a16:creationId xmlns:a16="http://schemas.microsoft.com/office/drawing/2014/main" id="{B68B678B-C943-407F-B7EA-1515822D80A0}"/>
              </a:ext>
            </a:extLst>
          </p:cNvPr>
          <p:cNvGrpSpPr/>
          <p:nvPr/>
        </p:nvGrpSpPr>
        <p:grpSpPr>
          <a:xfrm>
            <a:off x="917408" y="1928724"/>
            <a:ext cx="7386474" cy="3120209"/>
            <a:chOff x="917408" y="1928724"/>
            <a:chExt cx="7386474" cy="3120209"/>
          </a:xfrm>
        </p:grpSpPr>
        <p:pic>
          <p:nvPicPr>
            <p:cNvPr id="8" name="Picture 7" descr="Photo of a gloved hand mashing avocado with a fork.">
              <a:extLst>
                <a:ext uri="{FF2B5EF4-FFF2-40B4-BE49-F238E27FC236}">
                  <a16:creationId xmlns:a16="http://schemas.microsoft.com/office/drawing/2014/main" id="{8C316957-856D-1D49-AD2E-64F8FBC8AA8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17408" y="1938607"/>
              <a:ext cx="7386474" cy="3110326"/>
            </a:xfrm>
            <a:prstGeom prst="rect">
              <a:avLst/>
            </a:prstGeom>
          </p:spPr>
        </p:pic>
        <p:sp>
          <p:nvSpPr>
            <p:cNvPr id="6" name="Rectangle 5">
              <a:extLst>
                <a:ext uri="{C183D7F6-B498-43B3-948B-1728B52AA6E4}">
                  <adec:decorative xmlns:adec="http://schemas.microsoft.com/office/drawing/2017/decorative" xmlns="" val="1"/>
                </a:ext>
              </a:extLst>
            </p:cNvPr>
            <p:cNvSpPr/>
            <p:nvPr/>
          </p:nvSpPr>
          <p:spPr>
            <a:xfrm>
              <a:off x="917408" y="1928724"/>
              <a:ext cx="7386474" cy="3110326"/>
            </a:xfrm>
            <a:prstGeom prst="rect">
              <a:avLst/>
            </a:prstGeom>
            <a:no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 name="TextBox 8"/>
          <p:cNvSpPr txBox="1"/>
          <p:nvPr/>
        </p:nvSpPr>
        <p:spPr>
          <a:xfrm>
            <a:off x="861993" y="5273901"/>
            <a:ext cx="7661072" cy="400110"/>
          </a:xfrm>
          <a:prstGeom prst="rect">
            <a:avLst/>
          </a:prstGeom>
          <a:solidFill>
            <a:schemeClr val="bg1"/>
          </a:solidFill>
        </p:spPr>
        <p:txBody>
          <a:bodyPr wrap="none" rtlCol="0">
            <a:spAutoFit/>
          </a:bodyPr>
          <a:lstStyle/>
          <a:p>
            <a:r>
              <a:rPr lang="en-US" sz="2000" dirty="0">
                <a:solidFill>
                  <a:schemeClr val="tx1">
                    <a:lumMod val="50000"/>
                    <a:lumOff val="50000"/>
                  </a:schemeClr>
                </a:solidFill>
                <a:latin typeface="Arial" panose="020B0604020202020204" pitchFamily="34" charset="0"/>
                <a:cs typeface="Arial" panose="020B0604020202020204" pitchFamily="34" charset="0"/>
              </a:rPr>
              <a:t>Modify texture by pureeing, mashing, grinding, or finely chopping. </a:t>
            </a:r>
          </a:p>
        </p:txBody>
      </p:sp>
      <p:sp>
        <p:nvSpPr>
          <p:cNvPr id="21" name="Slide Number Placeholder 2"/>
          <p:cNvSpPr>
            <a:spLocks noGrp="1"/>
          </p:cNvSpPr>
          <p:nvPr>
            <p:ph type="sldNum" sz="quarter" idx="12"/>
          </p:nvPr>
        </p:nvSpPr>
        <p:spPr>
          <a:xfrm>
            <a:off x="-1" y="6175087"/>
            <a:ext cx="475220" cy="365125"/>
          </a:xfrm>
        </p:spPr>
        <p:txBody>
          <a:bodyPr/>
          <a:lstStyle/>
          <a:p>
            <a:fld id="{E5A01667-C09E-6343-925B-5CF5D2A7F45A}" type="slidenum">
              <a:rPr lang="en-US" smtClean="0"/>
              <a:t>11</a:t>
            </a:fld>
            <a:endParaRPr lang="en-US" dirty="0"/>
          </a:p>
        </p:txBody>
      </p:sp>
    </p:spTree>
    <p:custDataLst>
      <p:tags r:id="rId1"/>
    </p:custDataLst>
    <p:extLst>
      <p:ext uri="{BB962C8B-B14F-4D97-AF65-F5344CB8AC3E}">
        <p14:creationId xmlns:p14="http://schemas.microsoft.com/office/powerpoint/2010/main" val="35586709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4">
            <a:extLst>
              <a:ext uri="{FF2B5EF4-FFF2-40B4-BE49-F238E27FC236}">
                <a16:creationId xmlns:a16="http://schemas.microsoft.com/office/drawing/2014/main" id="{15953481-7859-E74D-B205-3C8EC962BF38}"/>
              </a:ext>
            </a:extLst>
          </p:cNvPr>
          <p:cNvSpPr>
            <a:spLocks noGrp="1"/>
          </p:cNvSpPr>
          <p:nvPr>
            <p:ph type="title"/>
          </p:nvPr>
        </p:nvSpPr>
        <p:spPr>
          <a:xfrm>
            <a:off x="339892" y="901700"/>
            <a:ext cx="7886700" cy="1140039"/>
          </a:xfrm>
        </p:spPr>
        <p:txBody>
          <a:bodyPr/>
          <a:lstStyle/>
          <a:p>
            <a:r>
              <a:rPr lang="en-US" dirty="0"/>
              <a:t>Preparing Foods To Prevent Choking</a:t>
            </a:r>
          </a:p>
        </p:txBody>
      </p:sp>
      <p:grpSp>
        <p:nvGrpSpPr>
          <p:cNvPr id="2" name="Group 1" descr="Photo of white and whole wheat bread, in whole slices and cut into toast strips and small bits, white and whole wheat pitas, and a tortilla.">
            <a:extLst>
              <a:ext uri="{FF2B5EF4-FFF2-40B4-BE49-F238E27FC236}">
                <a16:creationId xmlns:a16="http://schemas.microsoft.com/office/drawing/2014/main" id="{CAA15D6D-56FA-47DA-9082-E936E5920B21}"/>
              </a:ext>
            </a:extLst>
          </p:cNvPr>
          <p:cNvGrpSpPr/>
          <p:nvPr/>
        </p:nvGrpSpPr>
        <p:grpSpPr>
          <a:xfrm>
            <a:off x="2070648" y="1831532"/>
            <a:ext cx="4795827" cy="3494343"/>
            <a:chOff x="2070648" y="1831532"/>
            <a:chExt cx="4795827" cy="3494343"/>
          </a:xfrm>
        </p:grpSpPr>
        <p:pic>
          <p:nvPicPr>
            <p:cNvPr id="1027" name="Picture 3" descr="Photo of white and whole wheat bread, in whole slices and cut into toast strips and small bits, white and whole wheat pitas, and a tortilla."/>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070648" y="1831532"/>
              <a:ext cx="4794769" cy="34943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a:extLst>
                <a:ext uri="{C183D7F6-B498-43B3-948B-1728B52AA6E4}">
                  <adec:decorative xmlns:adec="http://schemas.microsoft.com/office/drawing/2017/decorative" xmlns="" val="1"/>
                </a:ext>
              </a:extLst>
            </p:cNvPr>
            <p:cNvSpPr/>
            <p:nvPr/>
          </p:nvSpPr>
          <p:spPr>
            <a:xfrm>
              <a:off x="2071706" y="1831532"/>
              <a:ext cx="4794769" cy="3494343"/>
            </a:xfrm>
            <a:prstGeom prst="rect">
              <a:avLst/>
            </a:prstGeom>
            <a:no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TextBox 3"/>
          <p:cNvSpPr txBox="1"/>
          <p:nvPr/>
        </p:nvSpPr>
        <p:spPr>
          <a:xfrm>
            <a:off x="901699" y="5581727"/>
            <a:ext cx="7290778" cy="400110"/>
          </a:xfrm>
          <a:prstGeom prst="rect">
            <a:avLst/>
          </a:prstGeom>
          <a:solidFill>
            <a:schemeClr val="bg1"/>
          </a:solidFill>
        </p:spPr>
        <p:txBody>
          <a:bodyPr wrap="none" rtlCol="0">
            <a:spAutoFit/>
          </a:bodyPr>
          <a:lstStyle/>
          <a:p>
            <a:r>
              <a:rPr lang="en-US" sz="2000" dirty="0">
                <a:solidFill>
                  <a:schemeClr val="tx1">
                    <a:lumMod val="50000"/>
                    <a:lumOff val="50000"/>
                  </a:schemeClr>
                </a:solidFill>
                <a:latin typeface="Arial" panose="020B0604020202020204" pitchFamily="34" charset="0"/>
                <a:cs typeface="Arial" panose="020B0604020202020204" pitchFamily="34" charset="0"/>
              </a:rPr>
              <a:t>Cut foods into thin slices or small pieces no larger than ½ inch.</a:t>
            </a:r>
          </a:p>
        </p:txBody>
      </p:sp>
      <p:sp>
        <p:nvSpPr>
          <p:cNvPr id="21" name="Slide Number Placeholder 2"/>
          <p:cNvSpPr>
            <a:spLocks noGrp="1"/>
          </p:cNvSpPr>
          <p:nvPr>
            <p:ph type="sldNum" sz="quarter" idx="12"/>
          </p:nvPr>
        </p:nvSpPr>
        <p:spPr>
          <a:xfrm>
            <a:off x="-1" y="6175087"/>
            <a:ext cx="475220" cy="365125"/>
          </a:xfrm>
        </p:spPr>
        <p:txBody>
          <a:bodyPr/>
          <a:lstStyle/>
          <a:p>
            <a:fld id="{E5A01667-C09E-6343-925B-5CF5D2A7F45A}" type="slidenum">
              <a:rPr lang="en-US" smtClean="0"/>
              <a:t>12</a:t>
            </a:fld>
            <a:endParaRPr lang="en-US" dirty="0"/>
          </a:p>
        </p:txBody>
      </p:sp>
    </p:spTree>
    <p:custDataLst>
      <p:tags r:id="rId1"/>
    </p:custDataLst>
    <p:extLst>
      <p:ext uri="{BB962C8B-B14F-4D97-AF65-F5344CB8AC3E}">
        <p14:creationId xmlns:p14="http://schemas.microsoft.com/office/powerpoint/2010/main" val="24927663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Communicating With Parents</a:t>
            </a:r>
          </a:p>
        </p:txBody>
      </p:sp>
      <p:pic>
        <p:nvPicPr>
          <p:cNvPr id="8" name="Picture 7" descr="Talk to Parents icon."/>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943520" y="571420"/>
            <a:ext cx="1828959" cy="1828959"/>
          </a:xfrm>
          <a:prstGeom prst="rect">
            <a:avLst/>
          </a:prstGeom>
        </p:spPr>
      </p:pic>
      <p:sp>
        <p:nvSpPr>
          <p:cNvPr id="4" name="Content Placeholder 15">
            <a:extLst>
              <a:ext uri="{FF2B5EF4-FFF2-40B4-BE49-F238E27FC236}">
                <a16:creationId xmlns:a16="http://schemas.microsoft.com/office/drawing/2014/main" id="{2A13EC80-DBD3-E141-8DA5-BA858C6E5E99}"/>
              </a:ext>
            </a:extLst>
          </p:cNvPr>
          <p:cNvSpPr txBox="1">
            <a:spLocks/>
          </p:cNvSpPr>
          <p:nvPr/>
        </p:nvSpPr>
        <p:spPr>
          <a:xfrm>
            <a:off x="333541" y="2041739"/>
            <a:ext cx="8296909" cy="28845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5760">
              <a:lnSpc>
                <a:spcPct val="114000"/>
              </a:lnSpc>
              <a:defRPr/>
            </a:pPr>
            <a:r>
              <a:rPr lang="en-US" dirty="0"/>
              <a:t>Start a conversation!</a:t>
            </a:r>
          </a:p>
          <a:p>
            <a:pPr marL="365760">
              <a:lnSpc>
                <a:spcPct val="114000"/>
              </a:lnSpc>
              <a:defRPr/>
            </a:pPr>
            <a:r>
              <a:rPr lang="en-US" dirty="0"/>
              <a:t>Handouts to use to start a conversation:</a:t>
            </a:r>
          </a:p>
          <a:p>
            <a:pPr marL="822960" lvl="3">
              <a:lnSpc>
                <a:spcPct val="114000"/>
              </a:lnSpc>
              <a:spcBef>
                <a:spcPts val="1000"/>
              </a:spcBef>
            </a:pPr>
            <a:r>
              <a:rPr lang="en-US" sz="2000" i="1" dirty="0">
                <a:solidFill>
                  <a:srgbClr val="273A80"/>
                </a:solidFill>
              </a:rPr>
              <a:t>For Parents: Is Your Baby Ready for Solid Foods? </a:t>
            </a:r>
            <a:r>
              <a:rPr lang="en-US" sz="1600" dirty="0"/>
              <a:t>(page 12)</a:t>
            </a:r>
          </a:p>
          <a:p>
            <a:pPr marL="822960" lvl="3">
              <a:lnSpc>
                <a:spcPct val="114000"/>
              </a:lnSpc>
              <a:spcBef>
                <a:spcPts val="1000"/>
              </a:spcBef>
            </a:pPr>
            <a:r>
              <a:rPr lang="en-US" sz="2000" i="1" dirty="0">
                <a:solidFill>
                  <a:srgbClr val="273A80"/>
                </a:solidFill>
              </a:rPr>
              <a:t>For Parents: What Is Your Baby Eating? Let Us Know! </a:t>
            </a:r>
            <a:r>
              <a:rPr lang="en-US" sz="1600" dirty="0"/>
              <a:t>(page 63)</a:t>
            </a:r>
          </a:p>
          <a:p>
            <a:pPr marL="822960" lvl="3">
              <a:lnSpc>
                <a:spcPct val="114000"/>
              </a:lnSpc>
              <a:spcBef>
                <a:spcPts val="1000"/>
              </a:spcBef>
            </a:pPr>
            <a:r>
              <a:rPr lang="en-US" sz="2000" i="1" dirty="0">
                <a:solidFill>
                  <a:srgbClr val="273A80"/>
                </a:solidFill>
              </a:rPr>
              <a:t>For Parents: Varying Your Baby’s Veggies </a:t>
            </a:r>
            <a:r>
              <a:rPr lang="en-US" sz="1600" dirty="0"/>
              <a:t>(page 88)</a:t>
            </a:r>
          </a:p>
          <a:p>
            <a:pPr marL="0" indent="0">
              <a:buFont typeface="Arial" panose="020B0604020202020204" pitchFamily="34" charset="0"/>
              <a:buNone/>
            </a:pPr>
            <a:endParaRPr lang="en-US" dirty="0"/>
          </a:p>
        </p:txBody>
      </p:sp>
      <p:sp>
        <p:nvSpPr>
          <p:cNvPr id="7" name="TextBox 6"/>
          <p:cNvSpPr txBox="1"/>
          <p:nvPr/>
        </p:nvSpPr>
        <p:spPr>
          <a:xfrm>
            <a:off x="2844073" y="4514888"/>
            <a:ext cx="3275256" cy="369332"/>
          </a:xfrm>
          <a:prstGeom prst="rect">
            <a:avLst/>
          </a:prstGeom>
          <a:noFill/>
        </p:spPr>
        <p:txBody>
          <a:bodyPr wrap="none" rtlCol="0">
            <a:spAutoFit/>
          </a:bodyPr>
          <a:lstStyle/>
          <a:p>
            <a:pPr marL="0" lvl="1"/>
            <a:r>
              <a:rPr lang="en-US" u="sng" dirty="0">
                <a:solidFill>
                  <a:srgbClr val="7F7F7F"/>
                </a:solidFill>
                <a:hlinkClick r:id="rId4"/>
              </a:rPr>
              <a:t>https://teamnutrition.usda.gov</a:t>
            </a:r>
            <a:r>
              <a:rPr lang="en-US" dirty="0">
                <a:cs typeface="Arial" panose="020B0604020202020204" pitchFamily="34" charset="0"/>
                <a:hlinkClick r:id="rId4"/>
              </a:rPr>
              <a:t> </a:t>
            </a:r>
            <a:endParaRPr lang="en-US" dirty="0">
              <a:cs typeface="Arial" panose="020B0604020202020204" pitchFamily="34" charset="0"/>
            </a:endParaRPr>
          </a:p>
        </p:txBody>
      </p:sp>
      <p:sp>
        <p:nvSpPr>
          <p:cNvPr id="3" name="Slide Number Placeholder 2"/>
          <p:cNvSpPr>
            <a:spLocks noGrp="1"/>
          </p:cNvSpPr>
          <p:nvPr>
            <p:ph type="sldNum" sz="quarter" idx="12"/>
          </p:nvPr>
        </p:nvSpPr>
        <p:spPr/>
        <p:txBody>
          <a:bodyPr/>
          <a:lstStyle/>
          <a:p>
            <a:fld id="{E5A01667-C09E-6343-925B-5CF5D2A7F45A}" type="slidenum">
              <a:rPr lang="en-US" smtClean="0"/>
              <a:t>13</a:t>
            </a:fld>
            <a:endParaRPr lang="en-US" dirty="0"/>
          </a:p>
        </p:txBody>
      </p:sp>
    </p:spTree>
    <p:extLst>
      <p:ext uri="{BB962C8B-B14F-4D97-AF65-F5344CB8AC3E}">
        <p14:creationId xmlns:p14="http://schemas.microsoft.com/office/powerpoint/2010/main" val="22614371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4" name="Content Placeholder 15">
            <a:extLst>
              <a:ext uri="{FF2B5EF4-FFF2-40B4-BE49-F238E27FC236}">
                <a16:creationId xmlns:a16="http://schemas.microsoft.com/office/drawing/2014/main" id="{2A13EC80-DBD3-E141-8DA5-BA858C6E5E99}"/>
              </a:ext>
            </a:extLst>
          </p:cNvPr>
          <p:cNvSpPr txBox="1">
            <a:spLocks/>
          </p:cNvSpPr>
          <p:nvPr/>
        </p:nvSpPr>
        <p:spPr>
          <a:xfrm>
            <a:off x="333542" y="2041739"/>
            <a:ext cx="78867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15000"/>
              </a:lnSpc>
            </a:pPr>
            <a:r>
              <a:rPr lang="en-US" dirty="0">
                <a:latin typeface="Arial" panose="020B0604020202020204" pitchFamily="34" charset="0"/>
                <a:ea typeface="Calibri" panose="020F0502020204030204" pitchFamily="34" charset="0"/>
                <a:cs typeface="Arial" panose="020B0604020202020204" pitchFamily="34" charset="0"/>
              </a:rPr>
              <a:t>CACFP infant meal pattern includes solid foods for babies that are developmentally ready.</a:t>
            </a:r>
          </a:p>
          <a:p>
            <a:pPr marL="342900" indent="-342900">
              <a:lnSpc>
                <a:spcPct val="115000"/>
              </a:lnSpc>
            </a:pPr>
            <a:r>
              <a:rPr lang="en-US" dirty="0">
                <a:latin typeface="Arial" panose="020B0604020202020204" pitchFamily="34" charset="0"/>
                <a:ea typeface="Calibri" panose="020F0502020204030204" pitchFamily="34" charset="0"/>
                <a:cs typeface="Arial" panose="020B0604020202020204" pitchFamily="34" charset="0"/>
              </a:rPr>
              <a:t>Modify foods to match baby’s feeding skills and lower baby’s risk of choking.</a:t>
            </a:r>
          </a:p>
        </p:txBody>
      </p:sp>
      <p:sp>
        <p:nvSpPr>
          <p:cNvPr id="6" name="Slide Number Placeholder 2"/>
          <p:cNvSpPr>
            <a:spLocks noGrp="1"/>
          </p:cNvSpPr>
          <p:nvPr>
            <p:ph type="sldNum" sz="quarter" idx="12"/>
          </p:nvPr>
        </p:nvSpPr>
        <p:spPr>
          <a:xfrm>
            <a:off x="-1" y="6175087"/>
            <a:ext cx="475220" cy="365125"/>
          </a:xfrm>
        </p:spPr>
        <p:txBody>
          <a:bodyPr/>
          <a:lstStyle/>
          <a:p>
            <a:fld id="{E5A01667-C09E-6343-925B-5CF5D2A7F45A}" type="slidenum">
              <a:rPr lang="en-US" smtClean="0"/>
              <a:t>14</a:t>
            </a:fld>
            <a:endParaRPr lang="en-US" dirty="0"/>
          </a:p>
        </p:txBody>
      </p:sp>
    </p:spTree>
    <p:extLst>
      <p:ext uri="{BB962C8B-B14F-4D97-AF65-F5344CB8AC3E}">
        <p14:creationId xmlns:p14="http://schemas.microsoft.com/office/powerpoint/2010/main" val="15122696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398915" y="2225768"/>
            <a:ext cx="8382000" cy="3785652"/>
          </a:xfrm>
          <a:prstGeom prst="rect">
            <a:avLst/>
          </a:prstGeom>
          <a:solidFill>
            <a:schemeClr val="bg1"/>
          </a:solidFill>
        </p:spPr>
        <p:txBody>
          <a:bodyPr wrap="square" rtlCol="0">
            <a:spAutoFit/>
          </a:bodyPr>
          <a:lstStyle/>
          <a:p>
            <a:r>
              <a:rPr lang="en-US" sz="2000" dirty="0">
                <a:solidFill>
                  <a:schemeClr val="tx1">
                    <a:lumMod val="50000"/>
                    <a:lumOff val="50000"/>
                  </a:schemeClr>
                </a:solidFill>
                <a:latin typeface="Arial" panose="020B0604020202020204" pitchFamily="34" charset="0"/>
                <a:cs typeface="Arial" panose="020B0604020202020204" pitchFamily="34" charset="0"/>
              </a:rPr>
              <a:t>All of the following finger foods are creditable in the CACFP infant meal pattern and can be prepared the right way to avoid choking, </a:t>
            </a:r>
            <a:r>
              <a:rPr lang="en-US" sz="2000" u="sng" dirty="0">
                <a:solidFill>
                  <a:schemeClr val="tx1">
                    <a:lumMod val="50000"/>
                    <a:lumOff val="50000"/>
                  </a:schemeClr>
                </a:solidFill>
                <a:latin typeface="Arial" panose="020B0604020202020204" pitchFamily="34" charset="0"/>
                <a:cs typeface="Arial" panose="020B0604020202020204" pitchFamily="34" charset="0"/>
              </a:rPr>
              <a:t>except</a:t>
            </a:r>
            <a:r>
              <a:rPr lang="en-US" sz="2000" dirty="0">
                <a:solidFill>
                  <a:schemeClr val="tx1">
                    <a:lumMod val="50000"/>
                    <a:lumOff val="50000"/>
                  </a:schemeClr>
                </a:solidFill>
                <a:latin typeface="Arial" panose="020B0604020202020204" pitchFamily="34" charset="0"/>
                <a:cs typeface="Arial" panose="020B0604020202020204" pitchFamily="34" charset="0"/>
              </a:rPr>
              <a:t> which one?</a:t>
            </a:r>
          </a:p>
          <a:p>
            <a:endParaRPr lang="en-US" sz="2000" dirty="0">
              <a:solidFill>
                <a:schemeClr val="tx1">
                  <a:lumMod val="50000"/>
                  <a:lumOff val="50000"/>
                </a:schemeClr>
              </a:solidFill>
              <a:latin typeface="Arial" panose="020B0604020202020204" pitchFamily="34" charset="0"/>
              <a:cs typeface="Arial" panose="020B0604020202020204" pitchFamily="34" charset="0"/>
            </a:endParaRPr>
          </a:p>
          <a:p>
            <a:pPr lvl="1" indent="-457200">
              <a:buFont typeface="+mj-lt"/>
              <a:buAutoNum type="alphaUcPeriod"/>
            </a:pPr>
            <a:r>
              <a:rPr lang="en-US" sz="2000" dirty="0">
                <a:solidFill>
                  <a:schemeClr val="tx1">
                    <a:lumMod val="50000"/>
                    <a:lumOff val="50000"/>
                  </a:schemeClr>
                </a:solidFill>
                <a:latin typeface="Arial" panose="020B0604020202020204" pitchFamily="34" charset="0"/>
                <a:cs typeface="Arial" panose="020B0604020202020204" pitchFamily="34" charset="0"/>
              </a:rPr>
              <a:t>Small strips of bread </a:t>
            </a:r>
          </a:p>
          <a:p>
            <a:pPr lvl="1" indent="-457200">
              <a:buFont typeface="+mj-lt"/>
              <a:buAutoNum type="alphaUcPeriod"/>
            </a:pPr>
            <a:r>
              <a:rPr lang="en-US" sz="2000" dirty="0">
                <a:solidFill>
                  <a:schemeClr val="tx1">
                    <a:lumMod val="50000"/>
                    <a:lumOff val="50000"/>
                  </a:schemeClr>
                </a:solidFill>
                <a:latin typeface="Arial" panose="020B0604020202020204" pitchFamily="34" charset="0"/>
                <a:cs typeface="Arial" panose="020B0604020202020204" pitchFamily="34" charset="0"/>
              </a:rPr>
              <a:t>Finely chopped strawberries  </a:t>
            </a:r>
          </a:p>
          <a:p>
            <a:pPr lvl="1" indent="-457200">
              <a:buFont typeface="+mj-lt"/>
              <a:buAutoNum type="alphaUcPeriod"/>
            </a:pPr>
            <a:r>
              <a:rPr lang="en-US" sz="2000" dirty="0">
                <a:solidFill>
                  <a:schemeClr val="tx1">
                    <a:lumMod val="50000"/>
                    <a:lumOff val="50000"/>
                  </a:schemeClr>
                </a:solidFill>
                <a:latin typeface="Arial" panose="020B0604020202020204" pitchFamily="34" charset="0"/>
                <a:cs typeface="Arial" panose="020B0604020202020204" pitchFamily="34" charset="0"/>
              </a:rPr>
              <a:t>Chunks of peanut butter</a:t>
            </a:r>
          </a:p>
          <a:p>
            <a:pPr lvl="1" indent="-457200">
              <a:buFont typeface="+mj-lt"/>
              <a:buAutoNum type="alphaUcPeriod"/>
            </a:pPr>
            <a:r>
              <a:rPr lang="en-US" sz="2000" dirty="0">
                <a:solidFill>
                  <a:schemeClr val="tx1">
                    <a:lumMod val="50000"/>
                    <a:lumOff val="50000"/>
                  </a:schemeClr>
                </a:solidFill>
                <a:latin typeface="Arial" panose="020B0604020202020204" pitchFamily="34" charset="0"/>
                <a:cs typeface="Arial" panose="020B0604020202020204" pitchFamily="34" charset="0"/>
              </a:rPr>
              <a:t>Finely chopped whole eggs (yolk and egg white)</a:t>
            </a:r>
          </a:p>
          <a:p>
            <a:pPr lvl="1" indent="-457200">
              <a:buFont typeface="+mj-lt"/>
              <a:buAutoNum type="alphaUcPeriod"/>
            </a:pPr>
            <a:endParaRPr lang="en-US" sz="2000" dirty="0">
              <a:solidFill>
                <a:schemeClr val="tx1">
                  <a:lumMod val="50000"/>
                  <a:lumOff val="50000"/>
                </a:schemeClr>
              </a:solidFill>
              <a:latin typeface="Arial" panose="020B0604020202020204" pitchFamily="34" charset="0"/>
              <a:cs typeface="Arial" panose="020B0604020202020204" pitchFamily="34" charset="0"/>
            </a:endParaRPr>
          </a:p>
          <a:p>
            <a:pPr lvl="1" indent="-457200">
              <a:buFont typeface="+mj-lt"/>
              <a:buAutoNum type="alphaUcPeriod"/>
            </a:pPr>
            <a:endParaRPr lang="en-US" sz="2000" dirty="0">
              <a:solidFill>
                <a:schemeClr val="tx1">
                  <a:lumMod val="50000"/>
                  <a:lumOff val="50000"/>
                </a:schemeClr>
              </a:solidFill>
              <a:latin typeface="Arial" panose="020B0604020202020204" pitchFamily="34" charset="0"/>
              <a:cs typeface="Arial" panose="020B0604020202020204" pitchFamily="34" charset="0"/>
            </a:endParaRPr>
          </a:p>
          <a:p>
            <a:pPr lvl="1" indent="-457200">
              <a:buFont typeface="+mj-lt"/>
              <a:buAutoNum type="alphaUcPeriod"/>
            </a:pPr>
            <a:endParaRPr lang="en-US" sz="2000" dirty="0">
              <a:solidFill>
                <a:schemeClr val="tx1">
                  <a:lumMod val="50000"/>
                  <a:lumOff val="50000"/>
                </a:schemeClr>
              </a:solidFill>
              <a:latin typeface="Arial" panose="020B0604020202020204" pitchFamily="34" charset="0"/>
              <a:cs typeface="Arial" panose="020B0604020202020204" pitchFamily="34" charset="0"/>
            </a:endParaRPr>
          </a:p>
          <a:p>
            <a:pPr marL="0" lvl="1"/>
            <a:endParaRPr lang="en-US" sz="20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BA464E43-270F-4CCF-95DA-F666CF3D0330}"/>
              </a:ext>
            </a:extLst>
          </p:cNvPr>
          <p:cNvSpPr txBox="1"/>
          <p:nvPr/>
        </p:nvSpPr>
        <p:spPr>
          <a:xfrm>
            <a:off x="399362" y="2225323"/>
            <a:ext cx="8382000" cy="2862322"/>
          </a:xfrm>
          <a:prstGeom prst="rect">
            <a:avLst/>
          </a:prstGeom>
          <a:solidFill>
            <a:schemeClr val="bg1"/>
          </a:solidFill>
        </p:spPr>
        <p:txBody>
          <a:bodyPr wrap="square" rtlCol="0">
            <a:spAutoFit/>
          </a:bodyPr>
          <a:lstStyle/>
          <a:p>
            <a:r>
              <a:rPr lang="en-US" sz="2000" dirty="0">
                <a:solidFill>
                  <a:schemeClr val="tx1">
                    <a:lumMod val="50000"/>
                    <a:lumOff val="50000"/>
                  </a:schemeClr>
                </a:solidFill>
                <a:latin typeface="Arial" panose="020B0604020202020204" pitchFamily="34" charset="0"/>
                <a:cs typeface="Arial" panose="020B0604020202020204" pitchFamily="34" charset="0"/>
              </a:rPr>
              <a:t>All of the following finger foods are creditable in the CACFP infant meal pattern and can be prepared the right way to avoid choking, </a:t>
            </a:r>
            <a:r>
              <a:rPr lang="en-US" sz="2000" u="sng" dirty="0">
                <a:solidFill>
                  <a:schemeClr val="tx1">
                    <a:lumMod val="50000"/>
                    <a:lumOff val="50000"/>
                  </a:schemeClr>
                </a:solidFill>
                <a:latin typeface="Arial" panose="020B0604020202020204" pitchFamily="34" charset="0"/>
                <a:cs typeface="Arial" panose="020B0604020202020204" pitchFamily="34" charset="0"/>
              </a:rPr>
              <a:t>except</a:t>
            </a:r>
            <a:r>
              <a:rPr lang="en-US" sz="2000" dirty="0">
                <a:solidFill>
                  <a:schemeClr val="tx1">
                    <a:lumMod val="50000"/>
                    <a:lumOff val="50000"/>
                  </a:schemeClr>
                </a:solidFill>
                <a:latin typeface="Arial" panose="020B0604020202020204" pitchFamily="34" charset="0"/>
                <a:cs typeface="Arial" panose="020B0604020202020204" pitchFamily="34" charset="0"/>
              </a:rPr>
              <a:t> which one?</a:t>
            </a:r>
          </a:p>
          <a:p>
            <a:endParaRPr lang="en-US" sz="2000" dirty="0">
              <a:solidFill>
                <a:schemeClr val="tx1">
                  <a:lumMod val="50000"/>
                  <a:lumOff val="50000"/>
                </a:schemeClr>
              </a:solidFill>
              <a:latin typeface="Arial" panose="020B0604020202020204" pitchFamily="34" charset="0"/>
              <a:cs typeface="Arial" panose="020B0604020202020204" pitchFamily="34" charset="0"/>
            </a:endParaRPr>
          </a:p>
          <a:p>
            <a:pPr lvl="1" indent="-457200">
              <a:buFont typeface="+mj-lt"/>
              <a:buAutoNum type="alphaUcPeriod"/>
            </a:pPr>
            <a:r>
              <a:rPr lang="en-US" sz="2000" dirty="0">
                <a:solidFill>
                  <a:schemeClr val="tx1">
                    <a:lumMod val="50000"/>
                    <a:lumOff val="50000"/>
                  </a:schemeClr>
                </a:solidFill>
                <a:latin typeface="Arial" panose="020B0604020202020204" pitchFamily="34" charset="0"/>
                <a:cs typeface="Arial" panose="020B0604020202020204" pitchFamily="34" charset="0"/>
              </a:rPr>
              <a:t>Small strips of bread </a:t>
            </a:r>
          </a:p>
          <a:p>
            <a:pPr lvl="1" indent="-457200">
              <a:buFont typeface="+mj-lt"/>
              <a:buAutoNum type="alphaUcPeriod"/>
            </a:pPr>
            <a:r>
              <a:rPr lang="en-US" sz="2000" dirty="0">
                <a:solidFill>
                  <a:schemeClr val="tx1">
                    <a:lumMod val="50000"/>
                    <a:lumOff val="50000"/>
                  </a:schemeClr>
                </a:solidFill>
                <a:latin typeface="Arial" panose="020B0604020202020204" pitchFamily="34" charset="0"/>
                <a:cs typeface="Arial" panose="020B0604020202020204" pitchFamily="34" charset="0"/>
              </a:rPr>
              <a:t>Finely chopped strawberries </a:t>
            </a:r>
          </a:p>
          <a:p>
            <a:pPr lvl="1" indent="-457200">
              <a:buFont typeface="+mj-lt"/>
              <a:buAutoNum type="alphaUcPeriod"/>
            </a:pPr>
            <a:r>
              <a:rPr lang="en-US" sz="2000" b="1" dirty="0">
                <a:solidFill>
                  <a:srgbClr val="273A80"/>
                </a:solidFill>
                <a:latin typeface="Arial" panose="020B0604020202020204" pitchFamily="34" charset="0"/>
                <a:cs typeface="Arial" panose="020B0604020202020204" pitchFamily="34" charset="0"/>
              </a:rPr>
              <a:t>Chunks of peanut butter</a:t>
            </a:r>
          </a:p>
          <a:p>
            <a:pPr lvl="1" indent="-457200">
              <a:buFont typeface="+mj-lt"/>
              <a:buAutoNum type="alphaUcPeriod"/>
            </a:pPr>
            <a:r>
              <a:rPr lang="en-US" sz="2000" dirty="0">
                <a:solidFill>
                  <a:schemeClr val="tx1">
                    <a:lumMod val="50000"/>
                    <a:lumOff val="50000"/>
                  </a:schemeClr>
                </a:solidFill>
                <a:latin typeface="Arial" panose="020B0604020202020204" pitchFamily="34" charset="0"/>
                <a:cs typeface="Arial" panose="020B0604020202020204" pitchFamily="34" charset="0"/>
              </a:rPr>
              <a:t>Finely chopped whole eggs (yolk and egg white)</a:t>
            </a:r>
          </a:p>
          <a:p>
            <a:pPr marL="0" lvl="1"/>
            <a:endParaRPr lang="en-US" sz="20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lstStyle/>
          <a:p>
            <a:r>
              <a:rPr lang="en-US" dirty="0"/>
              <a:t>Post-Test</a:t>
            </a:r>
          </a:p>
        </p:txBody>
      </p:sp>
      <p:grpSp>
        <p:nvGrpSpPr>
          <p:cNvPr id="26" name="Group 25" descr="&quot; &quot;">
            <a:extLst>
              <a:ext uri="{FF2B5EF4-FFF2-40B4-BE49-F238E27FC236}">
                <a16:creationId xmlns:a16="http://schemas.microsoft.com/office/drawing/2014/main" id="{CF14DF52-2A42-7340-8305-34C3015EF7C1}"/>
              </a:ext>
            </a:extLst>
          </p:cNvPr>
          <p:cNvGrpSpPr/>
          <p:nvPr/>
        </p:nvGrpSpPr>
        <p:grpSpPr>
          <a:xfrm>
            <a:off x="447676" y="1827351"/>
            <a:ext cx="402603" cy="369332"/>
            <a:chOff x="667512" y="2441448"/>
            <a:chExt cx="402603" cy="369332"/>
          </a:xfrm>
        </p:grpSpPr>
        <p:sp>
          <p:nvSpPr>
            <p:cNvPr id="27" name="TextBox 26">
              <a:extLst>
                <a:ext uri="{FF2B5EF4-FFF2-40B4-BE49-F238E27FC236}">
                  <a16:creationId xmlns:a16="http://schemas.microsoft.com/office/drawing/2014/main" id="{E5A41BDA-4381-A143-A9FD-B936127F5083}"/>
                </a:ext>
              </a:extLst>
            </p:cNvPr>
            <p:cNvSpPr txBox="1"/>
            <p:nvPr/>
          </p:nvSpPr>
          <p:spPr>
            <a:xfrm>
              <a:off x="685723" y="2441448"/>
              <a:ext cx="384392" cy="369332"/>
            </a:xfrm>
            <a:prstGeom prst="rect">
              <a:avLst/>
            </a:prstGeom>
            <a:noFill/>
          </p:spPr>
          <p:txBody>
            <a:bodyPr wrap="square" rtlCol="0">
              <a:spAutoFit/>
            </a:bodyPr>
            <a:lstStyle/>
            <a:p>
              <a:pPr algn="ctr"/>
              <a:r>
                <a:rPr lang="en-US" dirty="0">
                  <a:solidFill>
                    <a:srgbClr val="CB4B5E"/>
                  </a:solidFill>
                  <a:latin typeface="American Typewriter" panose="02090604020004020304" pitchFamily="18" charset="77"/>
                </a:rPr>
                <a:t>3</a:t>
              </a:r>
            </a:p>
          </p:txBody>
        </p:sp>
        <p:sp>
          <p:nvSpPr>
            <p:cNvPr id="28" name="Rectangle 27">
              <a:extLst>
                <a:ext uri="{FF2B5EF4-FFF2-40B4-BE49-F238E27FC236}">
                  <a16:creationId xmlns:a16="http://schemas.microsoft.com/office/drawing/2014/main" id="{70C5E6E1-4319-E74D-8B50-C95B1CFC5B61}"/>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descr="&quot; &quot;">
            <a:extLst>
              <a:ext uri="{FF2B5EF4-FFF2-40B4-BE49-F238E27FC236}">
                <a16:creationId xmlns:a16="http://schemas.microsoft.com/office/drawing/2014/main" id="{C1A66349-9BB5-944B-A1F9-473432ADE9C5}"/>
              </a:ext>
            </a:extLst>
          </p:cNvPr>
          <p:cNvGrpSpPr/>
          <p:nvPr/>
        </p:nvGrpSpPr>
        <p:grpSpPr>
          <a:xfrm>
            <a:off x="453983" y="1830923"/>
            <a:ext cx="402603" cy="369332"/>
            <a:chOff x="667512" y="2441448"/>
            <a:chExt cx="402603" cy="369332"/>
          </a:xfrm>
        </p:grpSpPr>
        <p:sp>
          <p:nvSpPr>
            <p:cNvPr id="18" name="TextBox 17">
              <a:extLst>
                <a:ext uri="{FF2B5EF4-FFF2-40B4-BE49-F238E27FC236}">
                  <a16:creationId xmlns:a16="http://schemas.microsoft.com/office/drawing/2014/main" id="{4FBABBC0-F013-6F4D-B0D9-AEE922196AC9}"/>
                </a:ext>
              </a:extLst>
            </p:cNvPr>
            <p:cNvSpPr txBox="1"/>
            <p:nvPr/>
          </p:nvSpPr>
          <p:spPr>
            <a:xfrm>
              <a:off x="685723" y="244144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2</a:t>
              </a:r>
            </a:p>
          </p:txBody>
        </p:sp>
        <p:sp>
          <p:nvSpPr>
            <p:cNvPr id="19" name="Rectangle 18">
              <a:extLst>
                <a:ext uri="{FF2B5EF4-FFF2-40B4-BE49-F238E27FC236}">
                  <a16:creationId xmlns:a16="http://schemas.microsoft.com/office/drawing/2014/main" id="{698EB087-D501-CF4A-B988-DB4FA45E7A54}"/>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4" name="Group 13" descr="1">
            <a:extLst>
              <a:ext uri="{FF2B5EF4-FFF2-40B4-BE49-F238E27FC236}">
                <a16:creationId xmlns:a16="http://schemas.microsoft.com/office/drawing/2014/main" id="{52B371B8-CDA0-7546-8529-1DECCB43B30B}"/>
              </a:ext>
            </a:extLst>
          </p:cNvPr>
          <p:cNvGrpSpPr/>
          <p:nvPr/>
        </p:nvGrpSpPr>
        <p:grpSpPr>
          <a:xfrm>
            <a:off x="446794" y="1829137"/>
            <a:ext cx="391651" cy="372863"/>
            <a:chOff x="1318544" y="2255037"/>
            <a:chExt cx="391651" cy="372863"/>
          </a:xfrm>
        </p:grpSpPr>
        <p:sp>
          <p:nvSpPr>
            <p:cNvPr id="15" name="TextBox 14">
              <a:extLst>
                <a:ext uri="{FF2B5EF4-FFF2-40B4-BE49-F238E27FC236}">
                  <a16:creationId xmlns:a16="http://schemas.microsoft.com/office/drawing/2014/main" id="{7180AA48-0307-0847-8D14-AE8DB9C657BF}"/>
                </a:ext>
              </a:extLst>
            </p:cNvPr>
            <p:cNvSpPr txBox="1"/>
            <p:nvPr/>
          </p:nvSpPr>
          <p:spPr>
            <a:xfrm>
              <a:off x="1325803" y="225856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1</a:t>
              </a:r>
            </a:p>
          </p:txBody>
        </p:sp>
        <p:sp>
          <p:nvSpPr>
            <p:cNvPr id="16" name="Rectangle 15">
              <a:extLst>
                <a:ext uri="{FF2B5EF4-FFF2-40B4-BE49-F238E27FC236}">
                  <a16:creationId xmlns:a16="http://schemas.microsoft.com/office/drawing/2014/main" id="{F36338AC-FB48-364B-BA9B-9A5F6266A408}"/>
                </a:ext>
              </a:extLst>
            </p:cNvPr>
            <p:cNvSpPr/>
            <p:nvPr/>
          </p:nvSpPr>
          <p:spPr>
            <a:xfrm>
              <a:off x="1318544" y="2255037"/>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3"/>
          <p:cNvSpPr>
            <a:spLocks noGrp="1"/>
          </p:cNvSpPr>
          <p:nvPr>
            <p:ph type="sldNum" sz="quarter" idx="12"/>
          </p:nvPr>
        </p:nvSpPr>
        <p:spPr/>
        <p:txBody>
          <a:bodyPr/>
          <a:lstStyle/>
          <a:p>
            <a:fld id="{E5A01667-C09E-6343-925B-5CF5D2A7F45A}" type="slidenum">
              <a:rPr lang="en-US" smtClean="0"/>
              <a:pPr/>
              <a:t>15</a:t>
            </a:fld>
            <a:endParaRPr lang="en-US" dirty="0"/>
          </a:p>
        </p:txBody>
      </p:sp>
    </p:spTree>
    <p:extLst>
      <p:ext uri="{BB962C8B-B14F-4D97-AF65-F5344CB8AC3E}">
        <p14:creationId xmlns:p14="http://schemas.microsoft.com/office/powerpoint/2010/main" val="1210927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01669" y="2244148"/>
            <a:ext cx="8649198" cy="2554545"/>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cs typeface="Arial" panose="020B0604020202020204" pitchFamily="34" charset="0"/>
              </a:rPr>
              <a:t>Which is a best practice for preparing baby foods?</a:t>
            </a:r>
          </a:p>
          <a:p>
            <a:pPr lvl="0"/>
            <a:r>
              <a:rPr lang="en-US" sz="2000" dirty="0">
                <a:solidFill>
                  <a:schemeClr val="tx1">
                    <a:lumMod val="50000"/>
                    <a:lumOff val="50000"/>
                  </a:schemeClr>
                </a:solidFill>
                <a:cs typeface="Arial" panose="020B0604020202020204" pitchFamily="34" charset="0"/>
              </a:rPr>
              <a:t>Choose all that apply.</a:t>
            </a:r>
          </a:p>
          <a:p>
            <a:pPr lvl="0"/>
            <a:endParaRPr lang="en-US" sz="2000" dirty="0">
              <a:solidFill>
                <a:schemeClr val="tx1">
                  <a:lumMod val="50000"/>
                  <a:lumOff val="50000"/>
                </a:schemeClr>
              </a:solidFill>
              <a:cs typeface="Arial" panose="020B0604020202020204" pitchFamily="34" charset="0"/>
            </a:endParaRPr>
          </a:p>
          <a:p>
            <a:pPr marL="457200" lvl="0" indent="-457200">
              <a:buFont typeface="+mj-lt"/>
              <a:buAutoNum type="alphaUcPeriod"/>
            </a:pPr>
            <a:r>
              <a:rPr lang="en-US" sz="2000" dirty="0">
                <a:solidFill>
                  <a:schemeClr val="tx1">
                    <a:lumMod val="50000"/>
                    <a:lumOff val="50000"/>
                  </a:schemeClr>
                </a:solidFill>
                <a:cs typeface="Arial" panose="020B0604020202020204" pitchFamily="34" charset="0"/>
              </a:rPr>
              <a:t>Modify the texture by pureeing, mashing, grinding, or finely chopping.</a:t>
            </a:r>
          </a:p>
          <a:p>
            <a:pPr marL="457200" lvl="0" indent="-457200">
              <a:buFont typeface="+mj-lt"/>
              <a:buAutoNum type="alphaUcPeriod"/>
            </a:pPr>
            <a:r>
              <a:rPr lang="en-US" sz="2000" dirty="0">
                <a:solidFill>
                  <a:schemeClr val="tx1">
                    <a:lumMod val="50000"/>
                    <a:lumOff val="50000"/>
                  </a:schemeClr>
                </a:solidFill>
                <a:cs typeface="Arial" panose="020B0604020202020204" pitchFamily="34" charset="0"/>
              </a:rPr>
              <a:t>Cut round foods into short strips (lengthwise) rather than round pieces.</a:t>
            </a:r>
          </a:p>
          <a:p>
            <a:pPr marL="457200" lvl="0" indent="-457200">
              <a:buFont typeface="+mj-lt"/>
              <a:buAutoNum type="alphaUcPeriod"/>
            </a:pPr>
            <a:r>
              <a:rPr lang="en-US" sz="2000" dirty="0">
                <a:solidFill>
                  <a:schemeClr val="tx1">
                    <a:lumMod val="50000"/>
                    <a:lumOff val="50000"/>
                  </a:schemeClr>
                </a:solidFill>
                <a:cs typeface="Arial" panose="020B0604020202020204" pitchFamily="34" charset="0"/>
              </a:rPr>
              <a:t>Remove pits, seeds, skins, and tough peels from fruits and vegetables.</a:t>
            </a:r>
          </a:p>
          <a:p>
            <a:pPr marL="457200" lvl="0" indent="-457200">
              <a:buFont typeface="+mj-lt"/>
              <a:buAutoNum type="alphaUcPeriod"/>
            </a:pPr>
            <a:r>
              <a:rPr lang="en-US" sz="2000" dirty="0">
                <a:solidFill>
                  <a:schemeClr val="tx1">
                    <a:lumMod val="50000"/>
                    <a:lumOff val="50000"/>
                  </a:schemeClr>
                </a:solidFill>
                <a:cs typeface="Arial" panose="020B0604020202020204" pitchFamily="34" charset="0"/>
              </a:rPr>
              <a:t>All of the above.</a:t>
            </a:r>
            <a:endParaRPr lang="en-US" sz="2000" dirty="0">
              <a:solidFill>
                <a:schemeClr val="tx1">
                  <a:lumMod val="50000"/>
                  <a:lumOff val="50000"/>
                </a:schemeClr>
              </a:solidFill>
            </a:endParaRPr>
          </a:p>
          <a:p>
            <a:pPr marL="457200" lvl="0" indent="-457200">
              <a:buFont typeface="+mj-lt"/>
              <a:buAutoNum type="alphaUcPeriod"/>
            </a:pPr>
            <a:endParaRPr lang="en-US" sz="2000" dirty="0">
              <a:solidFill>
                <a:srgbClr val="7F7F7F"/>
              </a:solidFill>
            </a:endParaRPr>
          </a:p>
        </p:txBody>
      </p:sp>
      <p:sp>
        <p:nvSpPr>
          <p:cNvPr id="21" name="TextBox 20"/>
          <p:cNvSpPr txBox="1"/>
          <p:nvPr/>
        </p:nvSpPr>
        <p:spPr>
          <a:xfrm>
            <a:off x="401663" y="2244142"/>
            <a:ext cx="8649198" cy="2246769"/>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latin typeface="Arial" panose="020B0604020202020204" pitchFamily="34" charset="0"/>
                <a:cs typeface="Arial" panose="020B0604020202020204" pitchFamily="34" charset="0"/>
              </a:rPr>
              <a:t>Which is a best practice for preparing baby foods?</a:t>
            </a:r>
          </a:p>
          <a:p>
            <a:pPr lvl="0"/>
            <a:r>
              <a:rPr lang="en-US" sz="2000" dirty="0">
                <a:solidFill>
                  <a:schemeClr val="tx1">
                    <a:lumMod val="50000"/>
                    <a:lumOff val="50000"/>
                  </a:schemeClr>
                </a:solidFill>
                <a:latin typeface="Arial" panose="020B0604020202020204" pitchFamily="34" charset="0"/>
                <a:cs typeface="Arial" panose="020B0604020202020204" pitchFamily="34" charset="0"/>
              </a:rPr>
              <a:t>Choose all that apply.</a:t>
            </a:r>
          </a:p>
          <a:p>
            <a:pPr lvl="0"/>
            <a:endParaRPr lang="en-US" sz="2000" dirty="0">
              <a:solidFill>
                <a:schemeClr val="tx1">
                  <a:lumMod val="50000"/>
                  <a:lumOff val="50000"/>
                </a:schemeClr>
              </a:solidFill>
              <a:latin typeface="Arial" panose="020B0604020202020204" pitchFamily="34" charset="0"/>
              <a:cs typeface="Arial" panose="020B0604020202020204" pitchFamily="34" charset="0"/>
            </a:endParaRPr>
          </a:p>
          <a:p>
            <a:pPr marL="457200" lvl="0" indent="-457200">
              <a:buFont typeface="+mj-lt"/>
              <a:buAutoNum type="alphaUcPeriod"/>
            </a:pPr>
            <a:r>
              <a:rPr lang="en-US" sz="2000" dirty="0">
                <a:solidFill>
                  <a:schemeClr val="tx1">
                    <a:lumMod val="50000"/>
                    <a:lumOff val="50000"/>
                  </a:schemeClr>
                </a:solidFill>
                <a:latin typeface="Arial" panose="020B0604020202020204" pitchFamily="34" charset="0"/>
                <a:cs typeface="Arial" panose="020B0604020202020204" pitchFamily="34" charset="0"/>
              </a:rPr>
              <a:t>Modify the texture by pureeing, mashing, grinding, or finely chopping.</a:t>
            </a:r>
          </a:p>
          <a:p>
            <a:pPr marL="457200" lvl="0" indent="-457200">
              <a:buFont typeface="+mj-lt"/>
              <a:buAutoNum type="alphaUcPeriod"/>
            </a:pPr>
            <a:r>
              <a:rPr lang="en-US" sz="2000" dirty="0">
                <a:solidFill>
                  <a:schemeClr val="tx1">
                    <a:lumMod val="50000"/>
                    <a:lumOff val="50000"/>
                  </a:schemeClr>
                </a:solidFill>
                <a:latin typeface="Arial" panose="020B0604020202020204" pitchFamily="34" charset="0"/>
                <a:cs typeface="Arial" panose="020B0604020202020204" pitchFamily="34" charset="0"/>
              </a:rPr>
              <a:t>Cut round foods into short strips (lengthwise) rather than round pieces.</a:t>
            </a:r>
          </a:p>
          <a:p>
            <a:pPr marL="457200" lvl="0" indent="-457200">
              <a:buFont typeface="+mj-lt"/>
              <a:buAutoNum type="alphaUcPeriod"/>
            </a:pPr>
            <a:r>
              <a:rPr lang="en-US" sz="2000" dirty="0">
                <a:solidFill>
                  <a:schemeClr val="tx1">
                    <a:lumMod val="50000"/>
                    <a:lumOff val="50000"/>
                  </a:schemeClr>
                </a:solidFill>
                <a:latin typeface="Arial" panose="020B0604020202020204" pitchFamily="34" charset="0"/>
                <a:cs typeface="Arial" panose="020B0604020202020204" pitchFamily="34" charset="0"/>
              </a:rPr>
              <a:t>Remove pits, seeds, skins, and tough peels from fruits and vegetables.</a:t>
            </a:r>
          </a:p>
          <a:p>
            <a:pPr marL="457200" lvl="0" indent="-457200">
              <a:buFont typeface="+mj-lt"/>
              <a:buAutoNum type="alphaUcPeriod"/>
            </a:pPr>
            <a:r>
              <a:rPr lang="en-US" sz="2000" b="1" dirty="0">
                <a:solidFill>
                  <a:srgbClr val="273A80"/>
                </a:solidFill>
                <a:latin typeface="Arial" panose="020B0604020202020204" pitchFamily="34" charset="0"/>
                <a:cs typeface="Arial" panose="020B0604020202020204" pitchFamily="34" charset="0"/>
              </a:rPr>
              <a:t>All of the above.</a:t>
            </a:r>
            <a:endParaRPr lang="en-US" sz="2000" b="1" dirty="0">
              <a:solidFill>
                <a:srgbClr val="273A80"/>
              </a:solidFill>
            </a:endParaRPr>
          </a:p>
        </p:txBody>
      </p:sp>
      <p:sp>
        <p:nvSpPr>
          <p:cNvPr id="2" name="Title 1"/>
          <p:cNvSpPr>
            <a:spLocks noGrp="1"/>
          </p:cNvSpPr>
          <p:nvPr>
            <p:ph type="title"/>
          </p:nvPr>
        </p:nvSpPr>
        <p:spPr/>
        <p:txBody>
          <a:bodyPr/>
          <a:lstStyle/>
          <a:p>
            <a:r>
              <a:rPr lang="en-US" dirty="0"/>
              <a:t>Post-Test</a:t>
            </a:r>
          </a:p>
        </p:txBody>
      </p:sp>
      <p:grpSp>
        <p:nvGrpSpPr>
          <p:cNvPr id="14" name="Group 13" descr="&quot; &quot;">
            <a:extLst>
              <a:ext uri="{FF2B5EF4-FFF2-40B4-BE49-F238E27FC236}">
                <a16:creationId xmlns:a16="http://schemas.microsoft.com/office/drawing/2014/main" id="{52B371B8-CDA0-7546-8529-1DECCB43B30B}"/>
              </a:ext>
            </a:extLst>
          </p:cNvPr>
          <p:cNvGrpSpPr/>
          <p:nvPr/>
        </p:nvGrpSpPr>
        <p:grpSpPr>
          <a:xfrm>
            <a:off x="446794" y="1829137"/>
            <a:ext cx="391651" cy="372863"/>
            <a:chOff x="1318544" y="2255037"/>
            <a:chExt cx="391651" cy="372863"/>
          </a:xfrm>
        </p:grpSpPr>
        <p:sp>
          <p:nvSpPr>
            <p:cNvPr id="15" name="TextBox 14">
              <a:extLst>
                <a:ext uri="{FF2B5EF4-FFF2-40B4-BE49-F238E27FC236}">
                  <a16:creationId xmlns:a16="http://schemas.microsoft.com/office/drawing/2014/main" id="{7180AA48-0307-0847-8D14-AE8DB9C657BF}"/>
                </a:ext>
              </a:extLst>
            </p:cNvPr>
            <p:cNvSpPr txBox="1"/>
            <p:nvPr/>
          </p:nvSpPr>
          <p:spPr>
            <a:xfrm>
              <a:off x="1325803" y="225856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1</a:t>
              </a:r>
            </a:p>
          </p:txBody>
        </p:sp>
        <p:sp>
          <p:nvSpPr>
            <p:cNvPr id="16" name="Rectangle 15">
              <a:extLst>
                <a:ext uri="{FF2B5EF4-FFF2-40B4-BE49-F238E27FC236}">
                  <a16:creationId xmlns:a16="http://schemas.microsoft.com/office/drawing/2014/main" id="{F36338AC-FB48-364B-BA9B-9A5F6266A408}"/>
                </a:ext>
              </a:extLst>
            </p:cNvPr>
            <p:cNvSpPr/>
            <p:nvPr/>
          </p:nvSpPr>
          <p:spPr>
            <a:xfrm>
              <a:off x="1318544" y="2255037"/>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6" name="Group 25" descr="&quot; &quot;">
            <a:extLst>
              <a:ext uri="{FF2B5EF4-FFF2-40B4-BE49-F238E27FC236}">
                <a16:creationId xmlns:a16="http://schemas.microsoft.com/office/drawing/2014/main" id="{CF14DF52-2A42-7340-8305-34C3015EF7C1}"/>
              </a:ext>
            </a:extLst>
          </p:cNvPr>
          <p:cNvGrpSpPr/>
          <p:nvPr/>
        </p:nvGrpSpPr>
        <p:grpSpPr>
          <a:xfrm>
            <a:off x="447676" y="1827351"/>
            <a:ext cx="402603" cy="369332"/>
            <a:chOff x="667512" y="2441448"/>
            <a:chExt cx="402603" cy="369332"/>
          </a:xfrm>
        </p:grpSpPr>
        <p:sp>
          <p:nvSpPr>
            <p:cNvPr id="27" name="TextBox 26">
              <a:extLst>
                <a:ext uri="{FF2B5EF4-FFF2-40B4-BE49-F238E27FC236}">
                  <a16:creationId xmlns:a16="http://schemas.microsoft.com/office/drawing/2014/main" id="{E5A41BDA-4381-A143-A9FD-B936127F5083}"/>
                </a:ext>
              </a:extLst>
            </p:cNvPr>
            <p:cNvSpPr txBox="1"/>
            <p:nvPr/>
          </p:nvSpPr>
          <p:spPr>
            <a:xfrm>
              <a:off x="685723" y="2441448"/>
              <a:ext cx="384392" cy="369332"/>
            </a:xfrm>
            <a:prstGeom prst="rect">
              <a:avLst/>
            </a:prstGeom>
            <a:noFill/>
          </p:spPr>
          <p:txBody>
            <a:bodyPr wrap="square" rtlCol="0">
              <a:spAutoFit/>
            </a:bodyPr>
            <a:lstStyle/>
            <a:p>
              <a:pPr algn="ctr"/>
              <a:r>
                <a:rPr lang="en-US" dirty="0">
                  <a:solidFill>
                    <a:srgbClr val="CB4B5E"/>
                  </a:solidFill>
                  <a:latin typeface="American Typewriter" panose="02090604020004020304" pitchFamily="18" charset="77"/>
                </a:rPr>
                <a:t>3</a:t>
              </a:r>
            </a:p>
          </p:txBody>
        </p:sp>
        <p:sp>
          <p:nvSpPr>
            <p:cNvPr id="28" name="Rectangle 27">
              <a:extLst>
                <a:ext uri="{FF2B5EF4-FFF2-40B4-BE49-F238E27FC236}">
                  <a16:creationId xmlns:a16="http://schemas.microsoft.com/office/drawing/2014/main" id="{70C5E6E1-4319-E74D-8B50-C95B1CFC5B61}"/>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descr="2">
            <a:extLst>
              <a:ext uri="{FF2B5EF4-FFF2-40B4-BE49-F238E27FC236}">
                <a16:creationId xmlns:a16="http://schemas.microsoft.com/office/drawing/2014/main" id="{C1A66349-9BB5-944B-A1F9-473432ADE9C5}"/>
              </a:ext>
            </a:extLst>
          </p:cNvPr>
          <p:cNvGrpSpPr/>
          <p:nvPr/>
        </p:nvGrpSpPr>
        <p:grpSpPr>
          <a:xfrm>
            <a:off x="453983" y="1830923"/>
            <a:ext cx="402603" cy="369332"/>
            <a:chOff x="667512" y="2441448"/>
            <a:chExt cx="402603" cy="369332"/>
          </a:xfrm>
        </p:grpSpPr>
        <p:sp>
          <p:nvSpPr>
            <p:cNvPr id="18" name="TextBox 17">
              <a:extLst>
                <a:ext uri="{FF2B5EF4-FFF2-40B4-BE49-F238E27FC236}">
                  <a16:creationId xmlns:a16="http://schemas.microsoft.com/office/drawing/2014/main" id="{4FBABBC0-F013-6F4D-B0D9-AEE922196AC9}"/>
                </a:ext>
              </a:extLst>
            </p:cNvPr>
            <p:cNvSpPr txBox="1"/>
            <p:nvPr/>
          </p:nvSpPr>
          <p:spPr>
            <a:xfrm>
              <a:off x="685723" y="244144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2</a:t>
              </a:r>
            </a:p>
          </p:txBody>
        </p:sp>
        <p:sp>
          <p:nvSpPr>
            <p:cNvPr id="19" name="Rectangle 18">
              <a:extLst>
                <a:ext uri="{FF2B5EF4-FFF2-40B4-BE49-F238E27FC236}">
                  <a16:creationId xmlns:a16="http://schemas.microsoft.com/office/drawing/2014/main" id="{698EB087-D501-CF4A-B988-DB4FA45E7A54}"/>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Slide Number Placeholder 3"/>
          <p:cNvSpPr>
            <a:spLocks noGrp="1"/>
          </p:cNvSpPr>
          <p:nvPr>
            <p:ph type="sldNum" sz="quarter" idx="12"/>
          </p:nvPr>
        </p:nvSpPr>
        <p:spPr/>
        <p:txBody>
          <a:bodyPr/>
          <a:lstStyle/>
          <a:p>
            <a:fld id="{E5A01667-C09E-6343-925B-5CF5D2A7F45A}" type="slidenum">
              <a:rPr lang="en-US" smtClean="0"/>
              <a:pPr/>
              <a:t>16</a:t>
            </a:fld>
            <a:endParaRPr lang="en-US" dirty="0"/>
          </a:p>
        </p:txBody>
      </p:sp>
    </p:spTree>
    <p:extLst>
      <p:ext uri="{BB962C8B-B14F-4D97-AF65-F5344CB8AC3E}">
        <p14:creationId xmlns:p14="http://schemas.microsoft.com/office/powerpoint/2010/main" val="3352901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Post-Test</a:t>
            </a:r>
          </a:p>
        </p:txBody>
      </p:sp>
      <p:grpSp>
        <p:nvGrpSpPr>
          <p:cNvPr id="26" name="Group 25" descr="3">
            <a:extLst>
              <a:ext uri="{FF2B5EF4-FFF2-40B4-BE49-F238E27FC236}">
                <a16:creationId xmlns:a16="http://schemas.microsoft.com/office/drawing/2014/main" id="{CF14DF52-2A42-7340-8305-34C3015EF7C1}"/>
              </a:ext>
            </a:extLst>
          </p:cNvPr>
          <p:cNvGrpSpPr/>
          <p:nvPr/>
        </p:nvGrpSpPr>
        <p:grpSpPr>
          <a:xfrm>
            <a:off x="447676" y="1827351"/>
            <a:ext cx="402603" cy="369332"/>
            <a:chOff x="667512" y="2441448"/>
            <a:chExt cx="402603" cy="369332"/>
          </a:xfrm>
        </p:grpSpPr>
        <p:sp>
          <p:nvSpPr>
            <p:cNvPr id="27" name="TextBox 26">
              <a:extLst>
                <a:ext uri="{FF2B5EF4-FFF2-40B4-BE49-F238E27FC236}">
                  <a16:creationId xmlns:a16="http://schemas.microsoft.com/office/drawing/2014/main" id="{E5A41BDA-4381-A143-A9FD-B936127F5083}"/>
                </a:ext>
              </a:extLst>
            </p:cNvPr>
            <p:cNvSpPr txBox="1"/>
            <p:nvPr/>
          </p:nvSpPr>
          <p:spPr>
            <a:xfrm>
              <a:off x="685723" y="2441448"/>
              <a:ext cx="384392" cy="369332"/>
            </a:xfrm>
            <a:prstGeom prst="rect">
              <a:avLst/>
            </a:prstGeom>
            <a:noFill/>
          </p:spPr>
          <p:txBody>
            <a:bodyPr wrap="square" rtlCol="0">
              <a:spAutoFit/>
            </a:bodyPr>
            <a:lstStyle/>
            <a:p>
              <a:pPr algn="ctr"/>
              <a:r>
                <a:rPr lang="en-US" dirty="0">
                  <a:solidFill>
                    <a:srgbClr val="CB4B5E"/>
                  </a:solidFill>
                  <a:latin typeface="American Typewriter" panose="02090604020004020304" pitchFamily="18" charset="77"/>
                </a:rPr>
                <a:t>3</a:t>
              </a:r>
            </a:p>
          </p:txBody>
        </p:sp>
        <p:sp>
          <p:nvSpPr>
            <p:cNvPr id="28" name="Rectangle 27">
              <a:extLst>
                <a:ext uri="{FF2B5EF4-FFF2-40B4-BE49-F238E27FC236}">
                  <a16:creationId xmlns:a16="http://schemas.microsoft.com/office/drawing/2014/main" id="{70C5E6E1-4319-E74D-8B50-C95B1CFC5B61}"/>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TextBox 10">
            <a:extLst>
              <a:ext uri="{FF2B5EF4-FFF2-40B4-BE49-F238E27FC236}">
                <a16:creationId xmlns:a16="http://schemas.microsoft.com/office/drawing/2014/main" id="{CD87AF5F-BB30-48BE-91C6-7BC713BB9DE1}"/>
              </a:ext>
            </a:extLst>
          </p:cNvPr>
          <p:cNvSpPr txBox="1"/>
          <p:nvPr/>
        </p:nvSpPr>
        <p:spPr>
          <a:xfrm>
            <a:off x="422772" y="2234673"/>
            <a:ext cx="8458199" cy="2862322"/>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latin typeface="Arial" panose="020B0604020202020204" pitchFamily="34" charset="0"/>
                <a:cs typeface="Arial" panose="020B0604020202020204" pitchFamily="34" charset="0"/>
              </a:rPr>
              <a:t>To prepare foods that can be easily chewed by a baby, cut soft foods into small pieces: no larger than ______ or into thin slices or strips. </a:t>
            </a:r>
          </a:p>
          <a:p>
            <a:pPr lvl="0"/>
            <a:endParaRPr lang="en-US" sz="2000" dirty="0">
              <a:solidFill>
                <a:schemeClr val="tx1">
                  <a:lumMod val="50000"/>
                  <a:lumOff val="50000"/>
                </a:schemeClr>
              </a:solidFill>
              <a:latin typeface="Arial" panose="020B0604020202020204" pitchFamily="34" charset="0"/>
              <a:cs typeface="Arial" panose="020B0604020202020204" pitchFamily="34" charset="0"/>
            </a:endParaRPr>
          </a:p>
          <a:p>
            <a:pPr marL="457200" lvl="0" indent="-457200">
              <a:buFont typeface="+mj-lt"/>
              <a:buAutoNum type="alphaUcPeriod"/>
            </a:pPr>
            <a:r>
              <a:rPr lang="en-US" sz="2000" dirty="0">
                <a:solidFill>
                  <a:srgbClr val="7F7F7F"/>
                </a:solidFill>
                <a:latin typeface="Arial" panose="020B0604020202020204" pitchFamily="34" charset="0"/>
                <a:cs typeface="Arial" panose="020B0604020202020204" pitchFamily="34" charset="0"/>
              </a:rPr>
              <a:t>1/2 inch</a:t>
            </a:r>
          </a:p>
          <a:p>
            <a:pPr marL="457200" lvl="0" indent="-457200">
              <a:buFont typeface="+mj-lt"/>
              <a:buAutoNum type="alphaUcPeriod"/>
            </a:pPr>
            <a:r>
              <a:rPr lang="en-US" sz="2000" dirty="0">
                <a:solidFill>
                  <a:schemeClr val="tx1">
                    <a:lumMod val="50000"/>
                    <a:lumOff val="50000"/>
                  </a:schemeClr>
                </a:solidFill>
                <a:latin typeface="Arial" panose="020B0604020202020204" pitchFamily="34" charset="0"/>
                <a:cs typeface="Arial" panose="020B0604020202020204" pitchFamily="34" charset="0"/>
              </a:rPr>
              <a:t>2/3 inch</a:t>
            </a:r>
          </a:p>
          <a:p>
            <a:pPr marL="457200" lvl="0" indent="-457200">
              <a:buFont typeface="+mj-lt"/>
              <a:buAutoNum type="alphaUcPeriod"/>
            </a:pPr>
            <a:r>
              <a:rPr lang="en-US" sz="2000" dirty="0">
                <a:solidFill>
                  <a:schemeClr val="tx1">
                    <a:lumMod val="50000"/>
                    <a:lumOff val="50000"/>
                  </a:schemeClr>
                </a:solidFill>
                <a:latin typeface="Arial" panose="020B0604020202020204" pitchFamily="34" charset="0"/>
                <a:cs typeface="Arial" panose="020B0604020202020204" pitchFamily="34" charset="0"/>
              </a:rPr>
              <a:t>3/4 inch</a:t>
            </a:r>
          </a:p>
          <a:p>
            <a:pPr marL="457200" lvl="0" indent="-457200">
              <a:buFont typeface="+mj-lt"/>
              <a:buAutoNum type="alphaUcPeriod"/>
            </a:pPr>
            <a:r>
              <a:rPr lang="en-US" sz="2000" dirty="0">
                <a:solidFill>
                  <a:schemeClr val="tx1">
                    <a:lumMod val="50000"/>
                    <a:lumOff val="50000"/>
                  </a:schemeClr>
                </a:solidFill>
                <a:latin typeface="Arial" panose="020B0604020202020204" pitchFamily="34" charset="0"/>
                <a:cs typeface="Arial" panose="020B0604020202020204" pitchFamily="34" charset="0"/>
              </a:rPr>
              <a:t>1 inch</a:t>
            </a:r>
          </a:p>
          <a:p>
            <a:pPr lvl="0"/>
            <a:endParaRPr lang="en-US" sz="2000" dirty="0">
              <a:solidFill>
                <a:schemeClr val="tx1">
                  <a:lumMod val="50000"/>
                  <a:lumOff val="50000"/>
                </a:schemeClr>
              </a:solidFill>
              <a:latin typeface="Arial" panose="020B0604020202020204" pitchFamily="34" charset="0"/>
              <a:cs typeface="Arial" panose="020B0604020202020204" pitchFamily="34" charset="0"/>
            </a:endParaRPr>
          </a:p>
          <a:p>
            <a:pPr lvl="0"/>
            <a:endParaRPr lang="en-US" sz="20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CD87AF5F-BB30-48BE-91C6-7BC713BB9DE1}"/>
              </a:ext>
            </a:extLst>
          </p:cNvPr>
          <p:cNvSpPr txBox="1"/>
          <p:nvPr/>
        </p:nvSpPr>
        <p:spPr>
          <a:xfrm>
            <a:off x="422778" y="2234679"/>
            <a:ext cx="8458199" cy="2862322"/>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latin typeface="Arial" panose="020B0604020202020204" pitchFamily="34" charset="0"/>
                <a:cs typeface="Arial" panose="020B0604020202020204" pitchFamily="34" charset="0"/>
              </a:rPr>
              <a:t>To prepare foods that can be easily chewed by a baby, cut soft foods into small pieces: no larger than ______ or into thin slices or strips. </a:t>
            </a:r>
          </a:p>
          <a:p>
            <a:pPr lvl="0"/>
            <a:endParaRPr lang="en-US" sz="2000" dirty="0">
              <a:solidFill>
                <a:schemeClr val="tx1">
                  <a:lumMod val="50000"/>
                  <a:lumOff val="50000"/>
                </a:schemeClr>
              </a:solidFill>
              <a:latin typeface="Arial" panose="020B0604020202020204" pitchFamily="34" charset="0"/>
              <a:cs typeface="Arial" panose="020B0604020202020204" pitchFamily="34" charset="0"/>
            </a:endParaRPr>
          </a:p>
          <a:p>
            <a:pPr marL="457200" lvl="0" indent="-457200">
              <a:buFont typeface="+mj-lt"/>
              <a:buAutoNum type="alphaUcPeriod"/>
            </a:pPr>
            <a:r>
              <a:rPr lang="en-US" sz="2000" b="1" dirty="0">
                <a:solidFill>
                  <a:srgbClr val="273A80"/>
                </a:solidFill>
                <a:latin typeface="Arial" panose="020B0604020202020204" pitchFamily="34" charset="0"/>
                <a:cs typeface="Arial" panose="020B0604020202020204" pitchFamily="34" charset="0"/>
              </a:rPr>
              <a:t>1/2 inch</a:t>
            </a:r>
          </a:p>
          <a:p>
            <a:pPr marL="457200" lvl="0" indent="-457200">
              <a:buFont typeface="+mj-lt"/>
              <a:buAutoNum type="alphaUcPeriod"/>
            </a:pPr>
            <a:r>
              <a:rPr lang="en-US" sz="2000" dirty="0">
                <a:solidFill>
                  <a:schemeClr val="tx1">
                    <a:lumMod val="50000"/>
                    <a:lumOff val="50000"/>
                  </a:schemeClr>
                </a:solidFill>
                <a:latin typeface="Arial" panose="020B0604020202020204" pitchFamily="34" charset="0"/>
                <a:cs typeface="Arial" panose="020B0604020202020204" pitchFamily="34" charset="0"/>
              </a:rPr>
              <a:t>2/3 inch</a:t>
            </a:r>
          </a:p>
          <a:p>
            <a:pPr marL="457200" lvl="0" indent="-457200">
              <a:buFont typeface="+mj-lt"/>
              <a:buAutoNum type="alphaUcPeriod"/>
            </a:pPr>
            <a:r>
              <a:rPr lang="en-US" sz="2000" dirty="0">
                <a:solidFill>
                  <a:schemeClr val="tx1">
                    <a:lumMod val="50000"/>
                    <a:lumOff val="50000"/>
                  </a:schemeClr>
                </a:solidFill>
                <a:latin typeface="Arial" panose="020B0604020202020204" pitchFamily="34" charset="0"/>
                <a:cs typeface="Arial" panose="020B0604020202020204" pitchFamily="34" charset="0"/>
              </a:rPr>
              <a:t>3/4 inch</a:t>
            </a:r>
          </a:p>
          <a:p>
            <a:pPr marL="457200" lvl="0" indent="-457200">
              <a:buFont typeface="+mj-lt"/>
              <a:buAutoNum type="alphaUcPeriod"/>
            </a:pPr>
            <a:r>
              <a:rPr lang="en-US" sz="2000" dirty="0">
                <a:solidFill>
                  <a:schemeClr val="tx1">
                    <a:lumMod val="50000"/>
                    <a:lumOff val="50000"/>
                  </a:schemeClr>
                </a:solidFill>
                <a:latin typeface="Arial" panose="020B0604020202020204" pitchFamily="34" charset="0"/>
                <a:cs typeface="Arial" panose="020B0604020202020204" pitchFamily="34" charset="0"/>
              </a:rPr>
              <a:t>1 inch</a:t>
            </a:r>
          </a:p>
          <a:p>
            <a:pPr lvl="0"/>
            <a:endParaRPr lang="en-US" sz="2000" dirty="0">
              <a:solidFill>
                <a:schemeClr val="tx1">
                  <a:lumMod val="50000"/>
                  <a:lumOff val="50000"/>
                </a:schemeClr>
              </a:solidFill>
              <a:latin typeface="Arial" panose="020B0604020202020204" pitchFamily="34" charset="0"/>
              <a:cs typeface="Arial" panose="020B0604020202020204" pitchFamily="34" charset="0"/>
            </a:endParaRPr>
          </a:p>
          <a:p>
            <a:pPr lvl="0"/>
            <a:endParaRPr lang="en-US" sz="20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E5A01667-C09E-6343-925B-5CF5D2A7F45A}" type="slidenum">
              <a:rPr lang="en-US" smtClean="0"/>
              <a:pPr/>
              <a:t>17</a:t>
            </a:fld>
            <a:endParaRPr lang="en-US" dirty="0"/>
          </a:p>
        </p:txBody>
      </p:sp>
    </p:spTree>
    <p:extLst>
      <p:ext uri="{BB962C8B-B14F-4D97-AF65-F5344CB8AC3E}">
        <p14:creationId xmlns:p14="http://schemas.microsoft.com/office/powerpoint/2010/main" val="4142460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6D410-1A54-4660-B012-3B35BD6F8C35}"/>
              </a:ext>
            </a:extLst>
          </p:cNvPr>
          <p:cNvSpPr>
            <a:spLocks noGrp="1"/>
          </p:cNvSpPr>
          <p:nvPr>
            <p:ph type="title"/>
          </p:nvPr>
        </p:nvSpPr>
        <p:spPr>
          <a:xfrm>
            <a:off x="1270973" y="2564522"/>
            <a:ext cx="2908456" cy="807066"/>
          </a:xfrm>
        </p:spPr>
        <p:txBody>
          <a:bodyPr/>
          <a:lstStyle/>
          <a:p>
            <a:r>
              <a:rPr lang="en-US" dirty="0"/>
              <a:t>Presentation</a:t>
            </a:r>
            <a:r>
              <a:rPr lang="en-US" baseline="0" dirty="0"/>
              <a:t> End</a:t>
            </a:r>
            <a:endParaRPr lang="en-US" dirty="0"/>
          </a:p>
        </p:txBody>
      </p:sp>
      <p:sp>
        <p:nvSpPr>
          <p:cNvPr id="5" name="Rectangle 4" descr="&quot; &quot;">
            <a:extLst>
              <a:ext uri="{FF2B5EF4-FFF2-40B4-BE49-F238E27FC236}">
                <a16:creationId xmlns:a16="http://schemas.microsoft.com/office/drawing/2014/main" id="{11E311AB-AE1A-A244-BC89-045F7D38DBAA}"/>
              </a:ext>
            </a:extLst>
          </p:cNvPr>
          <p:cNvSpPr/>
          <p:nvPr/>
        </p:nvSpPr>
        <p:spPr>
          <a:xfrm>
            <a:off x="0" y="0"/>
            <a:ext cx="9144000" cy="6858000"/>
          </a:xfrm>
          <a:prstGeom prst="rect">
            <a:avLst/>
          </a:prstGeom>
          <a:solidFill>
            <a:srgbClr val="273A8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0833A9F6-62B2-1B4F-97B8-1EB3C6731C7E}"/>
              </a:ext>
            </a:extLst>
          </p:cNvPr>
          <p:cNvSpPr txBox="1"/>
          <p:nvPr/>
        </p:nvSpPr>
        <p:spPr>
          <a:xfrm>
            <a:off x="1215779" y="4146179"/>
            <a:ext cx="7699909" cy="2431435"/>
          </a:xfrm>
          <a:prstGeom prst="rect">
            <a:avLst/>
          </a:prstGeom>
          <a:noFill/>
        </p:spPr>
        <p:txBody>
          <a:bodyPr wrap="square" rtlCol="0">
            <a:spAutoFit/>
          </a:bodyPr>
          <a:lstStyle/>
          <a:p>
            <a:r>
              <a:rPr lang="en-US" sz="800" dirty="0">
                <a:solidFill>
                  <a:schemeClr val="bg1"/>
                </a:solidFill>
              </a:rPr>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religion, sex, gender identity (including gender expression), sexual orientation, disability, age, marital status, family/parental status, income derived from a public assistance program, political beliefs, or reprisal or retaliation for prior civil rights activity, in any program or activity conducted or funded by USDA (not all bases apply to all programs). Remedies and complaint filing deadlines vary by program or incident.</a:t>
            </a:r>
          </a:p>
          <a:p>
            <a:endParaRPr lang="en-US" sz="800" dirty="0">
              <a:solidFill>
                <a:schemeClr val="bg1"/>
              </a:solidFill>
            </a:endParaRPr>
          </a:p>
          <a:p>
            <a:r>
              <a:rPr lang="en-US" sz="800" dirty="0">
                <a:solidFill>
                  <a:schemeClr val="bg1"/>
                </a:solidFill>
              </a:rPr>
              <a:t>Persons with disabilities who require alternative means of communication for program information (e.g., Braille, large print, audiotape, American Sign Language, etc.) should contact the responsible Agency or USDA’s TARGET Center at (202) 720-2600 (voice and TTY) or contact USDA through the Federal Relay Service at (800) 877-8339. Additionally, program information may be made available in languages other than English.</a:t>
            </a:r>
          </a:p>
          <a:p>
            <a:endParaRPr lang="en-US" sz="800" dirty="0">
              <a:solidFill>
                <a:schemeClr val="bg1"/>
              </a:solidFill>
            </a:endParaRPr>
          </a:p>
          <a:p>
            <a:r>
              <a:rPr lang="en-US" sz="800" dirty="0">
                <a:solidFill>
                  <a:schemeClr val="bg1"/>
                </a:solidFill>
              </a:rPr>
              <a:t>To file a program discrimination complaint, complete the USDA Program Discrimination Complaint Form, AD-3027, found online at http://www.ascr.usda.gov/complaint_filing_cust.html and at any USDA office or write a letter addressed to USDA and provide in the letter all of the information requested in the form. To request a copy of the complaint form, call (866) 632-9992. Submit your completed form or letter to USDA by: (1) mail: U.S. Department of Agriculture, Office of the Assistant Secretary for Civil Rights, 1400 Independence Avenue, SW, Washington, D.C. 20250-9410; (2) fax: (202) 690-7442; or (3) email: program.intake@usda.gov.</a:t>
            </a:r>
          </a:p>
          <a:p>
            <a:endParaRPr lang="en-US" sz="800" dirty="0">
              <a:solidFill>
                <a:schemeClr val="bg1"/>
              </a:solidFill>
            </a:endParaRPr>
          </a:p>
          <a:p>
            <a:r>
              <a:rPr lang="en-US" sz="800" dirty="0">
                <a:solidFill>
                  <a:schemeClr val="bg1"/>
                </a:solidFill>
              </a:rPr>
              <a:t>USDA is an equal opportunity provider, employer, and lender.</a:t>
            </a:r>
          </a:p>
          <a:p>
            <a:endParaRPr lang="en-US" sz="800" dirty="0">
              <a:solidFill>
                <a:schemeClr val="bg1"/>
              </a:solidFill>
            </a:endParaRPr>
          </a:p>
          <a:p>
            <a:r>
              <a:rPr lang="en-US" sz="800" dirty="0">
                <a:solidFill>
                  <a:schemeClr val="bg1"/>
                </a:solidFill>
              </a:rPr>
              <a:t>United States Department of Agriculture – Food and Nutrition Service – November 2019 – FNS-785</a:t>
            </a:r>
          </a:p>
        </p:txBody>
      </p:sp>
      <p:pic>
        <p:nvPicPr>
          <p:cNvPr id="19" name="Picture 18" descr="&quot; &quot;">
            <a:extLst>
              <a:ext uri="{FF2B5EF4-FFF2-40B4-BE49-F238E27FC236}">
                <a16:creationId xmlns:a16="http://schemas.microsoft.com/office/drawing/2014/main" id="{FB14ACD0-1F71-984E-B77A-D3BAB0086D4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6740"/>
            <a:ext cx="9144000" cy="1161256"/>
          </a:xfrm>
          <a:prstGeom prst="rect">
            <a:avLst/>
          </a:prstGeom>
        </p:spPr>
      </p:pic>
      <p:sp>
        <p:nvSpPr>
          <p:cNvPr id="14" name="Rectangle 13" descr="&quot; &quot;">
            <a:extLst>
              <a:ext uri="{FF2B5EF4-FFF2-40B4-BE49-F238E27FC236}">
                <a16:creationId xmlns:a16="http://schemas.microsoft.com/office/drawing/2014/main" id="{D7E453A7-2DD3-E24E-8A42-BD9C962D43FD}"/>
              </a:ext>
            </a:extLst>
          </p:cNvPr>
          <p:cNvSpPr/>
          <p:nvPr/>
        </p:nvSpPr>
        <p:spPr>
          <a:xfrm>
            <a:off x="0" y="976885"/>
            <a:ext cx="9144000" cy="1519621"/>
          </a:xfrm>
          <a:prstGeom prst="rect">
            <a:avLst/>
          </a:prstGeom>
          <a:solidFill>
            <a:srgbClr val="CB4B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BEBD455A-611D-E24D-922A-705CE99918A5}"/>
              </a:ext>
            </a:extLst>
          </p:cNvPr>
          <p:cNvSpPr txBox="1"/>
          <p:nvPr/>
        </p:nvSpPr>
        <p:spPr>
          <a:xfrm>
            <a:off x="4650525" y="1161312"/>
            <a:ext cx="4222631" cy="1292662"/>
          </a:xfrm>
          <a:prstGeom prst="rect">
            <a:avLst/>
          </a:prstGeom>
          <a:noFill/>
        </p:spPr>
        <p:txBody>
          <a:bodyPr wrap="none" rtlCol="0">
            <a:spAutoFit/>
          </a:bodyPr>
          <a:lstStyle/>
          <a:p>
            <a:pPr algn="r"/>
            <a:r>
              <a:rPr lang="en-US" b="1" dirty="0">
                <a:solidFill>
                  <a:schemeClr val="bg1"/>
                </a:solidFill>
              </a:rPr>
              <a:t>To learn more about the CACFP </a:t>
            </a:r>
            <a:br>
              <a:rPr lang="en-US" b="1" dirty="0">
                <a:solidFill>
                  <a:schemeClr val="bg1"/>
                </a:solidFill>
              </a:rPr>
            </a:br>
            <a:r>
              <a:rPr lang="en-US" b="1" dirty="0">
                <a:solidFill>
                  <a:schemeClr val="bg1"/>
                </a:solidFill>
              </a:rPr>
              <a:t>or access materials, visit:</a:t>
            </a:r>
          </a:p>
          <a:p>
            <a:pPr algn="r"/>
            <a:r>
              <a:rPr lang="en-US" b="1" dirty="0">
                <a:solidFill>
                  <a:schemeClr val="bg1"/>
                </a:solidFill>
              </a:rPr>
              <a:t> </a:t>
            </a:r>
            <a:endParaRPr lang="en-US" dirty="0">
              <a:solidFill>
                <a:schemeClr val="bg1"/>
              </a:solidFill>
            </a:endParaRPr>
          </a:p>
          <a:p>
            <a:pPr algn="r"/>
            <a:r>
              <a:rPr lang="en-US" sz="2400" dirty="0">
                <a:solidFill>
                  <a:schemeClr val="bg1"/>
                </a:solidFill>
              </a:rPr>
              <a:t>https://teamnutrition.usda.gov</a:t>
            </a:r>
          </a:p>
        </p:txBody>
      </p:sp>
      <p:pic>
        <p:nvPicPr>
          <p:cNvPr id="16" name="Picture 15" descr="Icon: Team Nutrition USDA">
            <a:extLst>
              <a:ext uri="{FF2B5EF4-FFF2-40B4-BE49-F238E27FC236}">
                <a16:creationId xmlns:a16="http://schemas.microsoft.com/office/drawing/2014/main" id="{638C2A8E-45FF-1941-8B92-7ED4D761F4F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0844" y="1161312"/>
            <a:ext cx="1161256" cy="1161256"/>
          </a:xfrm>
          <a:prstGeom prst="rect">
            <a:avLst/>
          </a:prstGeom>
        </p:spPr>
      </p:pic>
      <p:sp>
        <p:nvSpPr>
          <p:cNvPr id="15" name="Triangle 14" descr="&quot; &quot;">
            <a:extLst>
              <a:ext uri="{FF2B5EF4-FFF2-40B4-BE49-F238E27FC236}">
                <a16:creationId xmlns:a16="http://schemas.microsoft.com/office/drawing/2014/main" id="{97C4DC4A-16D1-BE48-93C8-98B14881E34A}"/>
              </a:ext>
            </a:extLst>
          </p:cNvPr>
          <p:cNvSpPr/>
          <p:nvPr/>
        </p:nvSpPr>
        <p:spPr>
          <a:xfrm rot="5400000">
            <a:off x="390955" y="212189"/>
            <a:ext cx="2393928" cy="3175839"/>
          </a:xfrm>
          <a:prstGeom prst="triangle">
            <a:avLst>
              <a:gd name="adj" fmla="val 50391"/>
            </a:avLst>
          </a:prstGeom>
          <a:solidFill>
            <a:srgbClr val="F4A81D"/>
          </a:solidFill>
          <a:ln>
            <a:noFill/>
          </a:ln>
          <a:effectLst>
            <a:outerShdw blurRad="266700" dist="50800" dir="5400000" sx="103000" sy="103000" algn="ctr" rotWithShape="0">
              <a:srgbClr val="000000">
                <a:alpha val="4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descr="Icon: Team Nutrition USDA">
            <a:extLst>
              <a:ext uri="{FF2B5EF4-FFF2-40B4-BE49-F238E27FC236}">
                <a16:creationId xmlns:a16="http://schemas.microsoft.com/office/drawing/2014/main" id="{86035144-BFCB-4F23-B283-2F79D4932C22}"/>
              </a:ext>
            </a:extLst>
          </p:cNvPr>
          <p:cNvPicPr>
            <a:picLocks noChangeAspect="1"/>
          </p:cNvPicPr>
          <p:nvPr/>
        </p:nvPicPr>
        <p:blipFill>
          <a:blip r:embed="rId5"/>
          <a:stretch>
            <a:fillRect/>
          </a:stretch>
        </p:blipFill>
        <p:spPr>
          <a:xfrm>
            <a:off x="72509" y="756331"/>
            <a:ext cx="1557925" cy="2016138"/>
          </a:xfrm>
          <a:prstGeom prst="rect">
            <a:avLst/>
          </a:prstGeom>
        </p:spPr>
      </p:pic>
      <p:pic>
        <p:nvPicPr>
          <p:cNvPr id="18" name="Picture 17" descr="USDA United States Department of Agriculture">
            <a:extLst>
              <a:ext uri="{FF2B5EF4-FFF2-40B4-BE49-F238E27FC236}">
                <a16:creationId xmlns:a16="http://schemas.microsoft.com/office/drawing/2014/main" id="{F1B8C770-1868-4871-B79D-31F5F0752A93}"/>
              </a:ext>
              <a:ext uri="{C183D7F6-B498-43B3-948B-1728B52AA6E4}">
                <adec:decorative xmlns:adec="http://schemas.microsoft.com/office/drawing/2017/decorative" xmlns="" val="1"/>
              </a:ext>
            </a:extLst>
          </p:cNvPr>
          <p:cNvPicPr>
            <a:picLocks noChangeAspect="1"/>
          </p:cNvPicPr>
          <p:nvPr/>
        </p:nvPicPr>
        <p:blipFill>
          <a:blip r:embed="rId6"/>
          <a:stretch>
            <a:fillRect/>
          </a:stretch>
        </p:blipFill>
        <p:spPr>
          <a:xfrm>
            <a:off x="434134" y="3537843"/>
            <a:ext cx="3745985" cy="540819"/>
          </a:xfrm>
          <a:prstGeom prst="rect">
            <a:avLst/>
          </a:prstGeom>
        </p:spPr>
      </p:pic>
      <p:sp>
        <p:nvSpPr>
          <p:cNvPr id="4" name="Slide Number Placeholder 3" hidden="1">
            <a:extLst>
              <a:ext uri="{FF2B5EF4-FFF2-40B4-BE49-F238E27FC236}">
                <a16:creationId xmlns:a16="http://schemas.microsoft.com/office/drawing/2014/main" id="{07956609-CD5A-4945-BAB9-9179EB9AAE87}"/>
              </a:ext>
            </a:extLst>
          </p:cNvPr>
          <p:cNvSpPr>
            <a:spLocks noGrp="1"/>
          </p:cNvSpPr>
          <p:nvPr>
            <p:ph type="sldNum" sz="quarter" idx="12"/>
          </p:nvPr>
        </p:nvSpPr>
        <p:spPr/>
        <p:txBody>
          <a:bodyPr/>
          <a:lstStyle/>
          <a:p>
            <a:fld id="{E5A01667-C09E-6343-925B-5CF5D2A7F45A}" type="slidenum">
              <a:rPr lang="en-US" smtClean="0">
                <a:solidFill>
                  <a:srgbClr val="273A80"/>
                </a:solidFill>
              </a:rPr>
              <a:t>18</a:t>
            </a:fld>
            <a:endParaRPr lang="en-US" dirty="0">
              <a:solidFill>
                <a:srgbClr val="273A80"/>
              </a:solidFill>
            </a:endParaRPr>
          </a:p>
        </p:txBody>
      </p:sp>
    </p:spTree>
    <p:extLst>
      <p:ext uri="{BB962C8B-B14F-4D97-AF65-F5344CB8AC3E}">
        <p14:creationId xmlns:p14="http://schemas.microsoft.com/office/powerpoint/2010/main" val="3435257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15953481-7859-E74D-B205-3C8EC962BF38}"/>
              </a:ext>
            </a:extLst>
          </p:cNvPr>
          <p:cNvSpPr>
            <a:spLocks noGrp="1"/>
          </p:cNvSpPr>
          <p:nvPr>
            <p:ph type="title"/>
          </p:nvPr>
        </p:nvSpPr>
        <p:spPr/>
        <p:txBody>
          <a:bodyPr/>
          <a:lstStyle/>
          <a:p>
            <a:r>
              <a:rPr lang="en-US" dirty="0"/>
              <a:t>Agenda</a:t>
            </a:r>
          </a:p>
        </p:txBody>
      </p:sp>
      <p:sp>
        <p:nvSpPr>
          <p:cNvPr id="16" name="Content Placeholder 15">
            <a:extLst>
              <a:ext uri="{FF2B5EF4-FFF2-40B4-BE49-F238E27FC236}">
                <a16:creationId xmlns:a16="http://schemas.microsoft.com/office/drawing/2014/main" id="{2A13EC80-DBD3-E141-8DA5-BA858C6E5E99}"/>
              </a:ext>
            </a:extLst>
          </p:cNvPr>
          <p:cNvSpPr>
            <a:spLocks noGrp="1"/>
          </p:cNvSpPr>
          <p:nvPr>
            <p:ph idx="1"/>
          </p:nvPr>
        </p:nvSpPr>
        <p:spPr/>
        <p:txBody>
          <a:bodyPr/>
          <a:lstStyle/>
          <a:p>
            <a:pPr marL="365760"/>
            <a:r>
              <a:rPr lang="en-US" sz="2800" dirty="0"/>
              <a:t>Feeding Skills</a:t>
            </a:r>
          </a:p>
          <a:p>
            <a:pPr marL="365760"/>
            <a:r>
              <a:rPr lang="en-US" sz="2800" dirty="0"/>
              <a:t>Preparing Foods To Prevent Choking</a:t>
            </a:r>
          </a:p>
          <a:p>
            <a:pPr marL="365760"/>
            <a:r>
              <a:rPr lang="en-US" sz="2800" dirty="0"/>
              <a:t>Communicating With Parents</a:t>
            </a:r>
          </a:p>
          <a:p>
            <a:pPr marL="365760"/>
            <a:r>
              <a:rPr lang="en-US" sz="2800" dirty="0"/>
              <a:t>Summary</a:t>
            </a:r>
          </a:p>
          <a:p>
            <a:endParaRPr lang="en-US" dirty="0"/>
          </a:p>
        </p:txBody>
      </p:sp>
      <p:sp>
        <p:nvSpPr>
          <p:cNvPr id="14" name="Slide Number Placeholder 13">
            <a:extLst>
              <a:ext uri="{FF2B5EF4-FFF2-40B4-BE49-F238E27FC236}">
                <a16:creationId xmlns:a16="http://schemas.microsoft.com/office/drawing/2014/main" id="{35D8B10F-0D44-5845-8D09-C9001F4FA3CF}"/>
              </a:ext>
            </a:extLst>
          </p:cNvPr>
          <p:cNvSpPr>
            <a:spLocks noGrp="1"/>
          </p:cNvSpPr>
          <p:nvPr>
            <p:ph type="sldNum" sz="quarter" idx="12"/>
          </p:nvPr>
        </p:nvSpPr>
        <p:spPr/>
        <p:txBody>
          <a:bodyPr/>
          <a:lstStyle/>
          <a:p>
            <a:fld id="{E5A01667-C09E-6343-925B-5CF5D2A7F45A}" type="slidenum">
              <a:rPr lang="en-US" smtClean="0"/>
              <a:t>2</a:t>
            </a:fld>
            <a:endParaRPr lang="en-US" dirty="0"/>
          </a:p>
        </p:txBody>
      </p:sp>
    </p:spTree>
    <p:extLst>
      <p:ext uri="{BB962C8B-B14F-4D97-AF65-F5344CB8AC3E}">
        <p14:creationId xmlns:p14="http://schemas.microsoft.com/office/powerpoint/2010/main" val="25922519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Pre-Test</a:t>
            </a:r>
          </a:p>
        </p:txBody>
      </p:sp>
      <p:grpSp>
        <p:nvGrpSpPr>
          <p:cNvPr id="26" name="Group 25" descr="1">
            <a:extLst>
              <a:ext uri="{FF2B5EF4-FFF2-40B4-BE49-F238E27FC236}">
                <a16:creationId xmlns:a16="http://schemas.microsoft.com/office/drawing/2014/main" id="{CF14DF52-2A42-7340-8305-34C3015EF7C1}"/>
              </a:ext>
            </a:extLst>
          </p:cNvPr>
          <p:cNvGrpSpPr/>
          <p:nvPr/>
        </p:nvGrpSpPr>
        <p:grpSpPr>
          <a:xfrm>
            <a:off x="447676" y="1827351"/>
            <a:ext cx="402603" cy="369332"/>
            <a:chOff x="667512" y="2441448"/>
            <a:chExt cx="402603" cy="369332"/>
          </a:xfrm>
        </p:grpSpPr>
        <p:sp>
          <p:nvSpPr>
            <p:cNvPr id="27" name="TextBox 26">
              <a:extLst>
                <a:ext uri="{FF2B5EF4-FFF2-40B4-BE49-F238E27FC236}">
                  <a16:creationId xmlns:a16="http://schemas.microsoft.com/office/drawing/2014/main" id="{E5A41BDA-4381-A143-A9FD-B936127F5083}"/>
                </a:ext>
              </a:extLst>
            </p:cNvPr>
            <p:cNvSpPr txBox="1"/>
            <p:nvPr/>
          </p:nvSpPr>
          <p:spPr>
            <a:xfrm>
              <a:off x="685723" y="2441448"/>
              <a:ext cx="384392" cy="369332"/>
            </a:xfrm>
            <a:prstGeom prst="rect">
              <a:avLst/>
            </a:prstGeom>
            <a:noFill/>
          </p:spPr>
          <p:txBody>
            <a:bodyPr wrap="square" rtlCol="0">
              <a:spAutoFit/>
            </a:bodyPr>
            <a:lstStyle/>
            <a:p>
              <a:pPr algn="ctr"/>
              <a:r>
                <a:rPr lang="en-US" dirty="0">
                  <a:solidFill>
                    <a:srgbClr val="CB4B5E"/>
                  </a:solidFill>
                  <a:latin typeface="American Typewriter" panose="02090604020004020304" pitchFamily="18" charset="77"/>
                </a:rPr>
                <a:t>3</a:t>
              </a:r>
            </a:p>
          </p:txBody>
        </p:sp>
        <p:sp>
          <p:nvSpPr>
            <p:cNvPr id="28" name="Rectangle 27">
              <a:extLst>
                <a:ext uri="{FF2B5EF4-FFF2-40B4-BE49-F238E27FC236}">
                  <a16:creationId xmlns:a16="http://schemas.microsoft.com/office/drawing/2014/main" id="{70C5E6E1-4319-E74D-8B50-C95B1CFC5B61}"/>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descr="&quot; &quot;">
            <a:extLst>
              <a:ext uri="{FF2B5EF4-FFF2-40B4-BE49-F238E27FC236}">
                <a16:creationId xmlns:a16="http://schemas.microsoft.com/office/drawing/2014/main" id="{C1A66349-9BB5-944B-A1F9-473432ADE9C5}"/>
              </a:ext>
            </a:extLst>
          </p:cNvPr>
          <p:cNvGrpSpPr/>
          <p:nvPr/>
        </p:nvGrpSpPr>
        <p:grpSpPr>
          <a:xfrm>
            <a:off x="441283" y="1830923"/>
            <a:ext cx="402603" cy="369332"/>
            <a:chOff x="667512" y="2441448"/>
            <a:chExt cx="402603" cy="369332"/>
          </a:xfrm>
        </p:grpSpPr>
        <p:sp>
          <p:nvSpPr>
            <p:cNvPr id="18" name="TextBox 17">
              <a:extLst>
                <a:ext uri="{FF2B5EF4-FFF2-40B4-BE49-F238E27FC236}">
                  <a16:creationId xmlns:a16="http://schemas.microsoft.com/office/drawing/2014/main" id="{4FBABBC0-F013-6F4D-B0D9-AEE922196AC9}"/>
                </a:ext>
              </a:extLst>
            </p:cNvPr>
            <p:cNvSpPr txBox="1"/>
            <p:nvPr/>
          </p:nvSpPr>
          <p:spPr>
            <a:xfrm>
              <a:off x="685723" y="244144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2</a:t>
              </a:r>
            </a:p>
          </p:txBody>
        </p:sp>
        <p:sp>
          <p:nvSpPr>
            <p:cNvPr id="19" name="Rectangle 18">
              <a:extLst>
                <a:ext uri="{FF2B5EF4-FFF2-40B4-BE49-F238E27FC236}">
                  <a16:creationId xmlns:a16="http://schemas.microsoft.com/office/drawing/2014/main" id="{698EB087-D501-CF4A-B988-DB4FA45E7A54}"/>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4" name="Group 13" descr="&quot; &quot;">
            <a:extLst>
              <a:ext uri="{FF2B5EF4-FFF2-40B4-BE49-F238E27FC236}">
                <a16:creationId xmlns:a16="http://schemas.microsoft.com/office/drawing/2014/main" id="{52B371B8-CDA0-7546-8529-1DECCB43B30B}"/>
              </a:ext>
            </a:extLst>
          </p:cNvPr>
          <p:cNvGrpSpPr/>
          <p:nvPr/>
        </p:nvGrpSpPr>
        <p:grpSpPr>
          <a:xfrm>
            <a:off x="446794" y="1829137"/>
            <a:ext cx="391651" cy="372863"/>
            <a:chOff x="1318544" y="2255037"/>
            <a:chExt cx="391651" cy="372863"/>
          </a:xfrm>
        </p:grpSpPr>
        <p:sp>
          <p:nvSpPr>
            <p:cNvPr id="15" name="TextBox 14">
              <a:extLst>
                <a:ext uri="{FF2B5EF4-FFF2-40B4-BE49-F238E27FC236}">
                  <a16:creationId xmlns:a16="http://schemas.microsoft.com/office/drawing/2014/main" id="{7180AA48-0307-0847-8D14-AE8DB9C657BF}"/>
                </a:ext>
              </a:extLst>
            </p:cNvPr>
            <p:cNvSpPr txBox="1"/>
            <p:nvPr/>
          </p:nvSpPr>
          <p:spPr>
            <a:xfrm>
              <a:off x="1325803" y="225856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1</a:t>
              </a:r>
            </a:p>
          </p:txBody>
        </p:sp>
        <p:sp>
          <p:nvSpPr>
            <p:cNvPr id="16" name="Rectangle 15">
              <a:extLst>
                <a:ext uri="{FF2B5EF4-FFF2-40B4-BE49-F238E27FC236}">
                  <a16:creationId xmlns:a16="http://schemas.microsoft.com/office/drawing/2014/main" id="{F36338AC-FB48-364B-BA9B-9A5F6266A408}"/>
                </a:ext>
              </a:extLst>
            </p:cNvPr>
            <p:cNvSpPr/>
            <p:nvPr/>
          </p:nvSpPr>
          <p:spPr>
            <a:xfrm>
              <a:off x="1318544" y="2255037"/>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TextBox 9"/>
          <p:cNvSpPr txBox="1"/>
          <p:nvPr/>
        </p:nvSpPr>
        <p:spPr>
          <a:xfrm>
            <a:off x="390448" y="2242702"/>
            <a:ext cx="8382000" cy="3785652"/>
          </a:xfrm>
          <a:prstGeom prst="rect">
            <a:avLst/>
          </a:prstGeom>
          <a:solidFill>
            <a:schemeClr val="bg1"/>
          </a:solidFill>
        </p:spPr>
        <p:txBody>
          <a:bodyPr wrap="square" rtlCol="0">
            <a:spAutoFit/>
          </a:bodyPr>
          <a:lstStyle/>
          <a:p>
            <a:r>
              <a:rPr lang="en-US" sz="2000" dirty="0">
                <a:solidFill>
                  <a:schemeClr val="tx1">
                    <a:lumMod val="50000"/>
                    <a:lumOff val="50000"/>
                  </a:schemeClr>
                </a:solidFill>
                <a:latin typeface="Arial" panose="020B0604020202020204" pitchFamily="34" charset="0"/>
                <a:cs typeface="Arial" panose="020B0604020202020204" pitchFamily="34" charset="0"/>
              </a:rPr>
              <a:t>All of the following finger foods are creditable in the CACFP infant meal pattern and can be prepared the right way to avoid choking, </a:t>
            </a:r>
            <a:r>
              <a:rPr lang="en-US" sz="2000" u="sng" dirty="0">
                <a:solidFill>
                  <a:schemeClr val="tx1">
                    <a:lumMod val="50000"/>
                    <a:lumOff val="50000"/>
                  </a:schemeClr>
                </a:solidFill>
                <a:latin typeface="Arial" panose="020B0604020202020204" pitchFamily="34" charset="0"/>
                <a:cs typeface="Arial" panose="020B0604020202020204" pitchFamily="34" charset="0"/>
              </a:rPr>
              <a:t>except </a:t>
            </a:r>
            <a:r>
              <a:rPr lang="en-US" sz="2000" dirty="0">
                <a:solidFill>
                  <a:schemeClr val="tx1">
                    <a:lumMod val="50000"/>
                    <a:lumOff val="50000"/>
                  </a:schemeClr>
                </a:solidFill>
                <a:latin typeface="Arial" panose="020B0604020202020204" pitchFamily="34" charset="0"/>
                <a:cs typeface="Arial" panose="020B0604020202020204" pitchFamily="34" charset="0"/>
              </a:rPr>
              <a:t>which one?</a:t>
            </a:r>
          </a:p>
          <a:p>
            <a:endParaRPr lang="en-US" sz="2000" dirty="0">
              <a:solidFill>
                <a:schemeClr val="tx1">
                  <a:lumMod val="50000"/>
                  <a:lumOff val="50000"/>
                </a:schemeClr>
              </a:solidFill>
              <a:latin typeface="Arial" panose="020B0604020202020204" pitchFamily="34" charset="0"/>
              <a:cs typeface="Arial" panose="020B0604020202020204" pitchFamily="34" charset="0"/>
            </a:endParaRPr>
          </a:p>
          <a:p>
            <a:pPr lvl="1" indent="-457200">
              <a:buFont typeface="+mj-lt"/>
              <a:buAutoNum type="alphaUcPeriod"/>
            </a:pPr>
            <a:r>
              <a:rPr lang="en-US" sz="2000" dirty="0">
                <a:solidFill>
                  <a:schemeClr val="tx1">
                    <a:lumMod val="50000"/>
                    <a:lumOff val="50000"/>
                  </a:schemeClr>
                </a:solidFill>
                <a:latin typeface="Arial" panose="020B0604020202020204" pitchFamily="34" charset="0"/>
                <a:cs typeface="Arial" panose="020B0604020202020204" pitchFamily="34" charset="0"/>
              </a:rPr>
              <a:t>Small strips of bread </a:t>
            </a:r>
          </a:p>
          <a:p>
            <a:pPr lvl="1" indent="-457200">
              <a:buFont typeface="+mj-lt"/>
              <a:buAutoNum type="alphaUcPeriod"/>
            </a:pPr>
            <a:r>
              <a:rPr lang="en-US" sz="2000" dirty="0">
                <a:solidFill>
                  <a:schemeClr val="tx1">
                    <a:lumMod val="50000"/>
                    <a:lumOff val="50000"/>
                  </a:schemeClr>
                </a:solidFill>
                <a:latin typeface="Arial" panose="020B0604020202020204" pitchFamily="34" charset="0"/>
                <a:cs typeface="Arial" panose="020B0604020202020204" pitchFamily="34" charset="0"/>
              </a:rPr>
              <a:t>Finely chopped strawberries  </a:t>
            </a:r>
          </a:p>
          <a:p>
            <a:pPr lvl="1" indent="-457200">
              <a:buFont typeface="+mj-lt"/>
              <a:buAutoNum type="alphaUcPeriod"/>
            </a:pPr>
            <a:r>
              <a:rPr lang="en-US" sz="2000" dirty="0">
                <a:solidFill>
                  <a:schemeClr val="tx1">
                    <a:lumMod val="50000"/>
                    <a:lumOff val="50000"/>
                  </a:schemeClr>
                </a:solidFill>
                <a:latin typeface="Arial" panose="020B0604020202020204" pitchFamily="34" charset="0"/>
                <a:cs typeface="Arial" panose="020B0604020202020204" pitchFamily="34" charset="0"/>
              </a:rPr>
              <a:t>Chunks of peanut butter</a:t>
            </a:r>
          </a:p>
          <a:p>
            <a:pPr lvl="1" indent="-457200">
              <a:buFont typeface="+mj-lt"/>
              <a:buAutoNum type="alphaUcPeriod"/>
            </a:pPr>
            <a:r>
              <a:rPr lang="en-US" sz="2000" dirty="0">
                <a:solidFill>
                  <a:schemeClr val="tx1">
                    <a:lumMod val="50000"/>
                    <a:lumOff val="50000"/>
                  </a:schemeClr>
                </a:solidFill>
                <a:latin typeface="Arial" panose="020B0604020202020204" pitchFamily="34" charset="0"/>
                <a:cs typeface="Arial" panose="020B0604020202020204" pitchFamily="34" charset="0"/>
              </a:rPr>
              <a:t>Finely chopped whole eggs (yolk and egg white)</a:t>
            </a:r>
          </a:p>
          <a:p>
            <a:pPr lvl="1" indent="-457200">
              <a:buFont typeface="+mj-lt"/>
              <a:buAutoNum type="alphaUcPeriod"/>
            </a:pPr>
            <a:endParaRPr lang="en-US" sz="2000" dirty="0">
              <a:solidFill>
                <a:schemeClr val="tx1">
                  <a:lumMod val="50000"/>
                  <a:lumOff val="50000"/>
                </a:schemeClr>
              </a:solidFill>
              <a:latin typeface="Arial" panose="020B0604020202020204" pitchFamily="34" charset="0"/>
              <a:cs typeface="Arial" panose="020B0604020202020204" pitchFamily="34" charset="0"/>
            </a:endParaRPr>
          </a:p>
          <a:p>
            <a:pPr lvl="1" indent="-457200">
              <a:buFont typeface="+mj-lt"/>
              <a:buAutoNum type="alphaUcPeriod"/>
            </a:pPr>
            <a:endParaRPr lang="en-US" sz="2000" dirty="0">
              <a:solidFill>
                <a:schemeClr val="tx1">
                  <a:lumMod val="50000"/>
                  <a:lumOff val="50000"/>
                </a:schemeClr>
              </a:solidFill>
              <a:latin typeface="Arial" panose="020B0604020202020204" pitchFamily="34" charset="0"/>
              <a:cs typeface="Arial" panose="020B0604020202020204" pitchFamily="34" charset="0"/>
            </a:endParaRPr>
          </a:p>
          <a:p>
            <a:pPr lvl="1" indent="-457200">
              <a:buFont typeface="+mj-lt"/>
              <a:buAutoNum type="alphaUcPeriod"/>
            </a:pPr>
            <a:endParaRPr lang="en-US" sz="2000" dirty="0">
              <a:solidFill>
                <a:schemeClr val="tx1">
                  <a:lumMod val="50000"/>
                  <a:lumOff val="50000"/>
                </a:schemeClr>
              </a:solidFill>
              <a:latin typeface="Arial" panose="020B0604020202020204" pitchFamily="34" charset="0"/>
              <a:cs typeface="Arial" panose="020B0604020202020204" pitchFamily="34" charset="0"/>
            </a:endParaRPr>
          </a:p>
          <a:p>
            <a:pPr marL="0" lvl="1"/>
            <a:endParaRPr lang="en-US" sz="20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a:xfrm>
            <a:off x="-47527" y="6176703"/>
            <a:ext cx="541688" cy="365125"/>
          </a:xfrm>
        </p:spPr>
        <p:txBody>
          <a:bodyPr/>
          <a:lstStyle/>
          <a:p>
            <a:fld id="{E5A01667-C09E-6343-925B-5CF5D2A7F45A}" type="slidenum">
              <a:rPr lang="en-US" smtClean="0"/>
              <a:pPr/>
              <a:t>3</a:t>
            </a:fld>
            <a:endParaRPr lang="en-US" dirty="0"/>
          </a:p>
        </p:txBody>
      </p:sp>
    </p:spTree>
    <p:extLst>
      <p:ext uri="{BB962C8B-B14F-4D97-AF65-F5344CB8AC3E}">
        <p14:creationId xmlns:p14="http://schemas.microsoft.com/office/powerpoint/2010/main" val="3882230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Pre-Test</a:t>
            </a:r>
          </a:p>
        </p:txBody>
      </p:sp>
      <p:grpSp>
        <p:nvGrpSpPr>
          <p:cNvPr id="26" name="Group 25" descr="2">
            <a:extLst>
              <a:ext uri="{FF2B5EF4-FFF2-40B4-BE49-F238E27FC236}">
                <a16:creationId xmlns:a16="http://schemas.microsoft.com/office/drawing/2014/main" id="{CF14DF52-2A42-7340-8305-34C3015EF7C1}"/>
              </a:ext>
            </a:extLst>
          </p:cNvPr>
          <p:cNvGrpSpPr/>
          <p:nvPr/>
        </p:nvGrpSpPr>
        <p:grpSpPr>
          <a:xfrm>
            <a:off x="447676" y="1827351"/>
            <a:ext cx="402603" cy="369332"/>
            <a:chOff x="667512" y="2441448"/>
            <a:chExt cx="402603" cy="369332"/>
          </a:xfrm>
        </p:grpSpPr>
        <p:sp>
          <p:nvSpPr>
            <p:cNvPr id="27" name="TextBox 26">
              <a:extLst>
                <a:ext uri="{FF2B5EF4-FFF2-40B4-BE49-F238E27FC236}">
                  <a16:creationId xmlns:a16="http://schemas.microsoft.com/office/drawing/2014/main" id="{E5A41BDA-4381-A143-A9FD-B936127F5083}"/>
                </a:ext>
              </a:extLst>
            </p:cNvPr>
            <p:cNvSpPr txBox="1"/>
            <p:nvPr/>
          </p:nvSpPr>
          <p:spPr>
            <a:xfrm>
              <a:off x="685723" y="2441448"/>
              <a:ext cx="384392" cy="369332"/>
            </a:xfrm>
            <a:prstGeom prst="rect">
              <a:avLst/>
            </a:prstGeom>
            <a:noFill/>
          </p:spPr>
          <p:txBody>
            <a:bodyPr wrap="square" rtlCol="0">
              <a:spAutoFit/>
            </a:bodyPr>
            <a:lstStyle/>
            <a:p>
              <a:pPr algn="ctr"/>
              <a:r>
                <a:rPr lang="en-US" dirty="0">
                  <a:solidFill>
                    <a:srgbClr val="CB4B5E"/>
                  </a:solidFill>
                  <a:latin typeface="American Typewriter" panose="02090604020004020304" pitchFamily="18" charset="77"/>
                </a:rPr>
                <a:t>3</a:t>
              </a:r>
            </a:p>
          </p:txBody>
        </p:sp>
        <p:sp>
          <p:nvSpPr>
            <p:cNvPr id="28" name="Rectangle 27">
              <a:extLst>
                <a:ext uri="{FF2B5EF4-FFF2-40B4-BE49-F238E27FC236}">
                  <a16:creationId xmlns:a16="http://schemas.microsoft.com/office/drawing/2014/main" id="{70C5E6E1-4319-E74D-8B50-C95B1CFC5B61}"/>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 name="Group 16" descr="&quot; &quot;">
            <a:extLst>
              <a:ext uri="{FF2B5EF4-FFF2-40B4-BE49-F238E27FC236}">
                <a16:creationId xmlns:a16="http://schemas.microsoft.com/office/drawing/2014/main" id="{C1A66349-9BB5-944B-A1F9-473432ADE9C5}"/>
              </a:ext>
            </a:extLst>
          </p:cNvPr>
          <p:cNvGrpSpPr/>
          <p:nvPr/>
        </p:nvGrpSpPr>
        <p:grpSpPr>
          <a:xfrm>
            <a:off x="441283" y="1830923"/>
            <a:ext cx="402603" cy="369332"/>
            <a:chOff x="667512" y="2441448"/>
            <a:chExt cx="402603" cy="369332"/>
          </a:xfrm>
        </p:grpSpPr>
        <p:sp>
          <p:nvSpPr>
            <p:cNvPr id="18" name="TextBox 17">
              <a:extLst>
                <a:ext uri="{FF2B5EF4-FFF2-40B4-BE49-F238E27FC236}">
                  <a16:creationId xmlns:a16="http://schemas.microsoft.com/office/drawing/2014/main" id="{4FBABBC0-F013-6F4D-B0D9-AEE922196AC9}"/>
                </a:ext>
              </a:extLst>
            </p:cNvPr>
            <p:cNvSpPr txBox="1"/>
            <p:nvPr/>
          </p:nvSpPr>
          <p:spPr>
            <a:xfrm>
              <a:off x="685723" y="2441448"/>
              <a:ext cx="384392" cy="369332"/>
            </a:xfrm>
            <a:prstGeom prst="rect">
              <a:avLst/>
            </a:prstGeom>
            <a:solidFill>
              <a:schemeClr val="bg1"/>
            </a:solidFill>
          </p:spPr>
          <p:txBody>
            <a:bodyPr wrap="square" rtlCol="0">
              <a:spAutoFit/>
            </a:bodyPr>
            <a:lstStyle/>
            <a:p>
              <a:pPr algn="ctr"/>
              <a:r>
                <a:rPr lang="en-US" dirty="0">
                  <a:solidFill>
                    <a:srgbClr val="CB4B5E"/>
                  </a:solidFill>
                  <a:latin typeface="American Typewriter" panose="02090604020004020304" pitchFamily="18" charset="77"/>
                </a:rPr>
                <a:t>2</a:t>
              </a:r>
            </a:p>
          </p:txBody>
        </p:sp>
        <p:sp>
          <p:nvSpPr>
            <p:cNvPr id="19" name="Rectangle 18">
              <a:extLst>
                <a:ext uri="{FF2B5EF4-FFF2-40B4-BE49-F238E27FC236}">
                  <a16:creationId xmlns:a16="http://schemas.microsoft.com/office/drawing/2014/main" id="{698EB087-D501-CF4A-B988-DB4FA45E7A54}"/>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 name="TextBox 8"/>
          <p:cNvSpPr txBox="1"/>
          <p:nvPr/>
        </p:nvSpPr>
        <p:spPr>
          <a:xfrm>
            <a:off x="350867" y="2244148"/>
            <a:ext cx="8657664" cy="2554545"/>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cs typeface="Arial" panose="020B0604020202020204" pitchFamily="34" charset="0"/>
              </a:rPr>
              <a:t>Which is a best practice for preparing baby foods?</a:t>
            </a:r>
          </a:p>
          <a:p>
            <a:pPr lvl="0"/>
            <a:r>
              <a:rPr lang="en-US" sz="2000" dirty="0">
                <a:solidFill>
                  <a:schemeClr val="tx1">
                    <a:lumMod val="50000"/>
                    <a:lumOff val="50000"/>
                  </a:schemeClr>
                </a:solidFill>
                <a:cs typeface="Arial" panose="020B0604020202020204" pitchFamily="34" charset="0"/>
              </a:rPr>
              <a:t>Choose all that apply.</a:t>
            </a:r>
          </a:p>
          <a:p>
            <a:pPr lvl="0"/>
            <a:endParaRPr lang="en-US" sz="2000" dirty="0">
              <a:solidFill>
                <a:schemeClr val="tx1">
                  <a:lumMod val="50000"/>
                  <a:lumOff val="50000"/>
                </a:schemeClr>
              </a:solidFill>
              <a:cs typeface="Arial" panose="020B0604020202020204" pitchFamily="34" charset="0"/>
            </a:endParaRPr>
          </a:p>
          <a:p>
            <a:pPr marL="457200" lvl="0" indent="-457200">
              <a:buFont typeface="+mj-lt"/>
              <a:buAutoNum type="alphaUcPeriod"/>
            </a:pPr>
            <a:r>
              <a:rPr lang="en-US" sz="2000" dirty="0">
                <a:solidFill>
                  <a:schemeClr val="tx1">
                    <a:lumMod val="50000"/>
                    <a:lumOff val="50000"/>
                  </a:schemeClr>
                </a:solidFill>
                <a:cs typeface="Arial" panose="020B0604020202020204" pitchFamily="34" charset="0"/>
              </a:rPr>
              <a:t>Modify the texture by pureeing, mashing, grinding, or finely chopping.</a:t>
            </a:r>
          </a:p>
          <a:p>
            <a:pPr marL="457200" lvl="0" indent="-457200">
              <a:buFont typeface="+mj-lt"/>
              <a:buAutoNum type="alphaUcPeriod"/>
            </a:pPr>
            <a:r>
              <a:rPr lang="en-US" sz="2000" dirty="0">
                <a:solidFill>
                  <a:schemeClr val="tx1">
                    <a:lumMod val="50000"/>
                    <a:lumOff val="50000"/>
                  </a:schemeClr>
                </a:solidFill>
                <a:cs typeface="Arial" panose="020B0604020202020204" pitchFamily="34" charset="0"/>
              </a:rPr>
              <a:t>Cut round foods into short strips (lengthwise) rather than round pieces.</a:t>
            </a:r>
          </a:p>
          <a:p>
            <a:pPr marL="457200" lvl="0" indent="-457200">
              <a:buFont typeface="+mj-lt"/>
              <a:buAutoNum type="alphaUcPeriod"/>
            </a:pPr>
            <a:r>
              <a:rPr lang="en-US" sz="2000" dirty="0">
                <a:solidFill>
                  <a:schemeClr val="tx1">
                    <a:lumMod val="50000"/>
                    <a:lumOff val="50000"/>
                  </a:schemeClr>
                </a:solidFill>
                <a:cs typeface="Arial" panose="020B0604020202020204" pitchFamily="34" charset="0"/>
              </a:rPr>
              <a:t>Remove pits, seeds, skins, and tough peels from fruits and vegetables.</a:t>
            </a:r>
          </a:p>
          <a:p>
            <a:pPr marL="457200" lvl="0" indent="-457200">
              <a:buFont typeface="+mj-lt"/>
              <a:buAutoNum type="alphaUcPeriod"/>
            </a:pPr>
            <a:r>
              <a:rPr lang="en-US" sz="2000" dirty="0">
                <a:solidFill>
                  <a:schemeClr val="tx1">
                    <a:lumMod val="50000"/>
                    <a:lumOff val="50000"/>
                  </a:schemeClr>
                </a:solidFill>
                <a:cs typeface="Arial" panose="020B0604020202020204" pitchFamily="34" charset="0"/>
              </a:rPr>
              <a:t>All of the above.</a:t>
            </a:r>
            <a:endParaRPr lang="en-US" sz="2000" dirty="0">
              <a:solidFill>
                <a:schemeClr val="tx1">
                  <a:lumMod val="50000"/>
                  <a:lumOff val="50000"/>
                </a:schemeClr>
              </a:solidFill>
            </a:endParaRPr>
          </a:p>
          <a:p>
            <a:pPr marL="457200" lvl="0" indent="-457200">
              <a:buFont typeface="+mj-lt"/>
              <a:buAutoNum type="alphaUcPeriod"/>
            </a:pPr>
            <a:endParaRPr lang="en-US" sz="2000" dirty="0">
              <a:solidFill>
                <a:srgbClr val="7F7F7F"/>
              </a:solidFill>
            </a:endParaRPr>
          </a:p>
        </p:txBody>
      </p:sp>
      <p:sp>
        <p:nvSpPr>
          <p:cNvPr id="4" name="Slide Number Placeholder 3"/>
          <p:cNvSpPr>
            <a:spLocks noGrp="1"/>
          </p:cNvSpPr>
          <p:nvPr>
            <p:ph type="sldNum" sz="quarter" idx="12"/>
          </p:nvPr>
        </p:nvSpPr>
        <p:spPr>
          <a:xfrm>
            <a:off x="-47527" y="6176703"/>
            <a:ext cx="541688" cy="365125"/>
          </a:xfrm>
        </p:spPr>
        <p:txBody>
          <a:bodyPr/>
          <a:lstStyle/>
          <a:p>
            <a:fld id="{E5A01667-C09E-6343-925B-5CF5D2A7F45A}" type="slidenum">
              <a:rPr lang="en-US" smtClean="0"/>
              <a:pPr/>
              <a:t>4</a:t>
            </a:fld>
            <a:endParaRPr lang="en-US" dirty="0"/>
          </a:p>
        </p:txBody>
      </p:sp>
    </p:spTree>
    <p:extLst>
      <p:ext uri="{BB962C8B-B14F-4D97-AF65-F5344CB8AC3E}">
        <p14:creationId xmlns:p14="http://schemas.microsoft.com/office/powerpoint/2010/main" val="1166053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Pre-Test</a:t>
            </a:r>
          </a:p>
        </p:txBody>
      </p:sp>
      <p:grpSp>
        <p:nvGrpSpPr>
          <p:cNvPr id="26" name="Group 25" descr="3">
            <a:extLst>
              <a:ext uri="{FF2B5EF4-FFF2-40B4-BE49-F238E27FC236}">
                <a16:creationId xmlns:a16="http://schemas.microsoft.com/office/drawing/2014/main" id="{CF14DF52-2A42-7340-8305-34C3015EF7C1}"/>
              </a:ext>
            </a:extLst>
          </p:cNvPr>
          <p:cNvGrpSpPr/>
          <p:nvPr/>
        </p:nvGrpSpPr>
        <p:grpSpPr>
          <a:xfrm>
            <a:off x="447676" y="1827351"/>
            <a:ext cx="402603" cy="369332"/>
            <a:chOff x="667512" y="2441448"/>
            <a:chExt cx="402603" cy="369332"/>
          </a:xfrm>
        </p:grpSpPr>
        <p:sp>
          <p:nvSpPr>
            <p:cNvPr id="27" name="TextBox 26">
              <a:extLst>
                <a:ext uri="{FF2B5EF4-FFF2-40B4-BE49-F238E27FC236}">
                  <a16:creationId xmlns:a16="http://schemas.microsoft.com/office/drawing/2014/main" id="{E5A41BDA-4381-A143-A9FD-B936127F5083}"/>
                </a:ext>
              </a:extLst>
            </p:cNvPr>
            <p:cNvSpPr txBox="1"/>
            <p:nvPr/>
          </p:nvSpPr>
          <p:spPr>
            <a:xfrm>
              <a:off x="685723" y="2441448"/>
              <a:ext cx="384392" cy="369332"/>
            </a:xfrm>
            <a:prstGeom prst="rect">
              <a:avLst/>
            </a:prstGeom>
            <a:noFill/>
          </p:spPr>
          <p:txBody>
            <a:bodyPr wrap="square" rtlCol="0">
              <a:spAutoFit/>
            </a:bodyPr>
            <a:lstStyle/>
            <a:p>
              <a:pPr algn="ctr"/>
              <a:r>
                <a:rPr lang="en-US" dirty="0">
                  <a:solidFill>
                    <a:srgbClr val="CB4B5E"/>
                  </a:solidFill>
                  <a:latin typeface="American Typewriter" panose="02090604020004020304" pitchFamily="18" charset="77"/>
                </a:rPr>
                <a:t>3</a:t>
              </a:r>
            </a:p>
          </p:txBody>
        </p:sp>
        <p:sp>
          <p:nvSpPr>
            <p:cNvPr id="28" name="Rectangle 27">
              <a:extLst>
                <a:ext uri="{FF2B5EF4-FFF2-40B4-BE49-F238E27FC236}">
                  <a16:creationId xmlns:a16="http://schemas.microsoft.com/office/drawing/2014/main" id="{70C5E6E1-4319-E74D-8B50-C95B1CFC5B61}"/>
                </a:ext>
              </a:extLst>
            </p:cNvPr>
            <p:cNvSpPr/>
            <p:nvPr/>
          </p:nvSpPr>
          <p:spPr>
            <a:xfrm>
              <a:off x="667512" y="2441448"/>
              <a:ext cx="384392" cy="369332"/>
            </a:xfrm>
            <a:prstGeom prst="rect">
              <a:avLst/>
            </a:prstGeom>
            <a:noFill/>
            <a:ln w="28575">
              <a:solidFill>
                <a:srgbClr val="CB4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 name="TextBox 7"/>
          <p:cNvSpPr txBox="1"/>
          <p:nvPr/>
        </p:nvSpPr>
        <p:spPr>
          <a:xfrm>
            <a:off x="354256" y="2241530"/>
            <a:ext cx="8458199" cy="2554545"/>
          </a:xfrm>
          <a:prstGeom prst="rect">
            <a:avLst/>
          </a:prstGeom>
          <a:solidFill>
            <a:schemeClr val="bg1"/>
          </a:solidFill>
        </p:spPr>
        <p:txBody>
          <a:bodyPr wrap="square" rtlCol="0">
            <a:spAutoFit/>
          </a:bodyPr>
          <a:lstStyle/>
          <a:p>
            <a:pPr lvl="0"/>
            <a:r>
              <a:rPr lang="en-US" sz="2000" dirty="0">
                <a:solidFill>
                  <a:schemeClr val="tx1">
                    <a:lumMod val="50000"/>
                    <a:lumOff val="50000"/>
                  </a:schemeClr>
                </a:solidFill>
                <a:latin typeface="Arial" panose="020B0604020202020204" pitchFamily="34" charset="0"/>
                <a:cs typeface="Arial" panose="020B0604020202020204" pitchFamily="34" charset="0"/>
              </a:rPr>
              <a:t>To prepare foods that can be easily chewed by a baby, cut soft foods into small pieces: no larger than ______ or into thin slices or strips. </a:t>
            </a:r>
          </a:p>
          <a:p>
            <a:pPr lvl="0"/>
            <a:endParaRPr lang="en-US" sz="2000" dirty="0">
              <a:solidFill>
                <a:schemeClr val="tx1">
                  <a:lumMod val="50000"/>
                  <a:lumOff val="50000"/>
                </a:schemeClr>
              </a:solidFill>
              <a:latin typeface="Arial" panose="020B0604020202020204" pitchFamily="34" charset="0"/>
              <a:cs typeface="Arial" panose="020B0604020202020204" pitchFamily="34" charset="0"/>
            </a:endParaRPr>
          </a:p>
          <a:p>
            <a:pPr marL="457200" lvl="0" indent="-457200">
              <a:buFont typeface="+mj-lt"/>
              <a:buAutoNum type="alphaUcPeriod"/>
            </a:pPr>
            <a:r>
              <a:rPr lang="en-US" sz="2000" dirty="0">
                <a:solidFill>
                  <a:schemeClr val="tx1">
                    <a:lumMod val="50000"/>
                    <a:lumOff val="50000"/>
                  </a:schemeClr>
                </a:solidFill>
                <a:latin typeface="Arial" panose="020B0604020202020204" pitchFamily="34" charset="0"/>
                <a:cs typeface="Arial" panose="020B0604020202020204" pitchFamily="34" charset="0"/>
              </a:rPr>
              <a:t>1/2 inch</a:t>
            </a:r>
          </a:p>
          <a:p>
            <a:pPr marL="457200" lvl="0" indent="-457200">
              <a:buFont typeface="+mj-lt"/>
              <a:buAutoNum type="alphaUcPeriod"/>
            </a:pPr>
            <a:r>
              <a:rPr lang="en-US" sz="2000" dirty="0">
                <a:solidFill>
                  <a:schemeClr val="tx1">
                    <a:lumMod val="50000"/>
                    <a:lumOff val="50000"/>
                  </a:schemeClr>
                </a:solidFill>
                <a:latin typeface="Arial" panose="020B0604020202020204" pitchFamily="34" charset="0"/>
                <a:cs typeface="Arial" panose="020B0604020202020204" pitchFamily="34" charset="0"/>
              </a:rPr>
              <a:t>2/3  inch</a:t>
            </a:r>
          </a:p>
          <a:p>
            <a:pPr marL="457200" lvl="0" indent="-457200">
              <a:buFont typeface="+mj-lt"/>
              <a:buAutoNum type="alphaUcPeriod"/>
            </a:pPr>
            <a:r>
              <a:rPr lang="en-US" sz="2000" dirty="0">
                <a:solidFill>
                  <a:schemeClr val="tx1">
                    <a:lumMod val="50000"/>
                    <a:lumOff val="50000"/>
                  </a:schemeClr>
                </a:solidFill>
                <a:latin typeface="Arial" panose="020B0604020202020204" pitchFamily="34" charset="0"/>
                <a:cs typeface="Arial" panose="020B0604020202020204" pitchFamily="34" charset="0"/>
              </a:rPr>
              <a:t>3/4 inch</a:t>
            </a:r>
          </a:p>
          <a:p>
            <a:pPr marL="457200" lvl="0" indent="-457200">
              <a:buFont typeface="+mj-lt"/>
              <a:buAutoNum type="alphaUcPeriod"/>
            </a:pPr>
            <a:r>
              <a:rPr lang="en-US" sz="2000" dirty="0">
                <a:solidFill>
                  <a:schemeClr val="tx1">
                    <a:lumMod val="50000"/>
                    <a:lumOff val="50000"/>
                  </a:schemeClr>
                </a:solidFill>
                <a:latin typeface="Arial" panose="020B0604020202020204" pitchFamily="34" charset="0"/>
                <a:cs typeface="Arial" panose="020B0604020202020204" pitchFamily="34" charset="0"/>
              </a:rPr>
              <a:t>1 inch</a:t>
            </a:r>
          </a:p>
          <a:p>
            <a:pPr marL="342900" lvl="0" indent="-342900">
              <a:buFont typeface="+mj-lt"/>
              <a:buAutoNum type="alphaUcPeriod"/>
            </a:pPr>
            <a:endParaRPr lang="en-US" sz="20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a:xfrm>
            <a:off x="-47527" y="6176703"/>
            <a:ext cx="541688" cy="365125"/>
          </a:xfrm>
        </p:spPr>
        <p:txBody>
          <a:bodyPr/>
          <a:lstStyle/>
          <a:p>
            <a:fld id="{E5A01667-C09E-6343-925B-5CF5D2A7F45A}" type="slidenum">
              <a:rPr lang="en-US" smtClean="0"/>
              <a:pPr/>
              <a:t>5</a:t>
            </a:fld>
            <a:endParaRPr lang="en-US" dirty="0"/>
          </a:p>
        </p:txBody>
      </p:sp>
    </p:spTree>
    <p:extLst>
      <p:ext uri="{BB962C8B-B14F-4D97-AF65-F5344CB8AC3E}">
        <p14:creationId xmlns:p14="http://schemas.microsoft.com/office/powerpoint/2010/main" val="3738174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892" y="966096"/>
            <a:ext cx="7886700" cy="939800"/>
          </a:xfrm>
        </p:spPr>
        <p:txBody>
          <a:bodyPr>
            <a:noAutofit/>
          </a:bodyPr>
          <a:lstStyle/>
          <a:p>
            <a:r>
              <a:rPr lang="en-US" dirty="0"/>
              <a:t>Developmental Readiness</a:t>
            </a:r>
            <a:endParaRPr lang="en-US" b="0" dirty="0">
              <a:latin typeface="Arial" panose="020B0604020202020204" pitchFamily="34" charset="0"/>
              <a:cs typeface="Arial" panose="020B0604020202020204" pitchFamily="34" charset="0"/>
            </a:endParaRPr>
          </a:p>
        </p:txBody>
      </p:sp>
      <p:grpSp>
        <p:nvGrpSpPr>
          <p:cNvPr id="7" name="Group 6" descr="Photo of a baby sitting in a high chair being fed with a spoon.">
            <a:extLst>
              <a:ext uri="{FF2B5EF4-FFF2-40B4-BE49-F238E27FC236}">
                <a16:creationId xmlns:a16="http://schemas.microsoft.com/office/drawing/2014/main" id="{CA754BF0-1A98-4681-81D8-475CEEEDA89B}"/>
              </a:ext>
            </a:extLst>
          </p:cNvPr>
          <p:cNvGrpSpPr/>
          <p:nvPr/>
        </p:nvGrpSpPr>
        <p:grpSpPr>
          <a:xfrm>
            <a:off x="2037705" y="2174741"/>
            <a:ext cx="5040631" cy="2810010"/>
            <a:chOff x="2037705" y="2174741"/>
            <a:chExt cx="5040631" cy="2810010"/>
          </a:xfrm>
        </p:grpSpPr>
        <p:pic>
          <p:nvPicPr>
            <p:cNvPr id="4" name="Picture 3" descr="Photo of a baby sitting in a high chair being fed with a spoon.">
              <a:extLst>
                <a:ext uri="{FF2B5EF4-FFF2-40B4-BE49-F238E27FC236}">
                  <a16:creationId xmlns:a16="http://schemas.microsoft.com/office/drawing/2014/main" id="{05B9AC0A-46DB-8245-8D5A-0CE9C0EB3DD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037705" y="2174741"/>
              <a:ext cx="5040631" cy="2810010"/>
            </a:xfrm>
            <a:prstGeom prst="rect">
              <a:avLst/>
            </a:prstGeom>
          </p:spPr>
        </p:pic>
        <p:sp>
          <p:nvSpPr>
            <p:cNvPr id="3" name="Rectangle 2">
              <a:extLst>
                <a:ext uri="{C183D7F6-B498-43B3-948B-1728B52AA6E4}">
                  <adec:decorative xmlns:adec="http://schemas.microsoft.com/office/drawing/2017/decorative" xmlns="" val="1"/>
                </a:ext>
              </a:extLst>
            </p:cNvPr>
            <p:cNvSpPr/>
            <p:nvPr/>
          </p:nvSpPr>
          <p:spPr>
            <a:xfrm>
              <a:off x="2037705" y="2174741"/>
              <a:ext cx="5040631" cy="2810010"/>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TextBox 5">
            <a:extLst>
              <a:ext uri="{FF2B5EF4-FFF2-40B4-BE49-F238E27FC236}">
                <a16:creationId xmlns:a16="http://schemas.microsoft.com/office/drawing/2014/main" id="{23499ADB-F9DD-47F9-B01C-545C52F030EC}"/>
              </a:ext>
            </a:extLst>
          </p:cNvPr>
          <p:cNvSpPr txBox="1"/>
          <p:nvPr/>
        </p:nvSpPr>
        <p:spPr>
          <a:xfrm>
            <a:off x="1412223" y="5220160"/>
            <a:ext cx="6291597" cy="707886"/>
          </a:xfrm>
          <a:prstGeom prst="rect">
            <a:avLst/>
          </a:prstGeom>
          <a:noFill/>
        </p:spPr>
        <p:txBody>
          <a:bodyPr wrap="square" rtlCol="0">
            <a:spAutoFit/>
          </a:bodyPr>
          <a:lstStyle/>
          <a:p>
            <a:pPr algn="ctr"/>
            <a:r>
              <a:rPr lang="en-US" sz="2000" dirty="0">
                <a:solidFill>
                  <a:schemeClr val="tx1">
                    <a:lumMod val="50000"/>
                    <a:lumOff val="50000"/>
                  </a:schemeClr>
                </a:solidFill>
                <a:latin typeface="Arial" panose="020B0604020202020204" pitchFamily="34" charset="0"/>
                <a:cs typeface="Arial" panose="020B0604020202020204" pitchFamily="34" charset="0"/>
              </a:rPr>
              <a:t>The infant meal pattern includes solid foods for babies when they are developmentally ready.</a:t>
            </a:r>
          </a:p>
        </p:txBody>
      </p:sp>
      <p:sp>
        <p:nvSpPr>
          <p:cNvPr id="5" name="Slide Number Placeholder 2"/>
          <p:cNvSpPr>
            <a:spLocks noGrp="1"/>
          </p:cNvSpPr>
          <p:nvPr>
            <p:ph type="sldNum" sz="quarter" idx="12"/>
          </p:nvPr>
        </p:nvSpPr>
        <p:spPr>
          <a:xfrm>
            <a:off x="-1" y="6175087"/>
            <a:ext cx="475220" cy="365125"/>
          </a:xfrm>
        </p:spPr>
        <p:txBody>
          <a:bodyPr/>
          <a:lstStyle/>
          <a:p>
            <a:fld id="{E5A01667-C09E-6343-925B-5CF5D2A7F45A}" type="slidenum">
              <a:rPr lang="en-US" smtClean="0"/>
              <a:t>6</a:t>
            </a:fld>
            <a:endParaRPr lang="en-US" dirty="0"/>
          </a:p>
        </p:txBody>
      </p:sp>
    </p:spTree>
    <p:custDataLst>
      <p:tags r:id="rId1"/>
    </p:custDataLst>
    <p:extLst>
      <p:ext uri="{BB962C8B-B14F-4D97-AF65-F5344CB8AC3E}">
        <p14:creationId xmlns:p14="http://schemas.microsoft.com/office/powerpoint/2010/main" val="2025214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Is a Feeding Skill?</a:t>
            </a:r>
          </a:p>
        </p:txBody>
      </p:sp>
      <p:grpSp>
        <p:nvGrpSpPr>
          <p:cNvPr id="4" name="Group 3" descr="Photo of a baby being fed with a spoon.">
            <a:extLst>
              <a:ext uri="{FF2B5EF4-FFF2-40B4-BE49-F238E27FC236}">
                <a16:creationId xmlns:a16="http://schemas.microsoft.com/office/drawing/2014/main" id="{27E5FDEA-2D8A-4776-9CBC-85616FCEC4F3}"/>
              </a:ext>
            </a:extLst>
          </p:cNvPr>
          <p:cNvGrpSpPr/>
          <p:nvPr/>
        </p:nvGrpSpPr>
        <p:grpSpPr>
          <a:xfrm>
            <a:off x="996014" y="1947821"/>
            <a:ext cx="2597431" cy="3637731"/>
            <a:chOff x="996014" y="1947821"/>
            <a:chExt cx="2597431" cy="3637731"/>
          </a:xfrm>
        </p:grpSpPr>
        <p:pic>
          <p:nvPicPr>
            <p:cNvPr id="9" name="Picture 2" descr="Photo of a baby being fed with a spoon."/>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004481" y="1947821"/>
              <a:ext cx="2588964" cy="36377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a:extLst>
                <a:ext uri="{C183D7F6-B498-43B3-948B-1728B52AA6E4}">
                  <adec:decorative xmlns:adec="http://schemas.microsoft.com/office/drawing/2017/decorative" xmlns="" val="1"/>
                </a:ext>
              </a:extLst>
            </p:cNvPr>
            <p:cNvSpPr/>
            <p:nvPr/>
          </p:nvSpPr>
          <p:spPr>
            <a:xfrm>
              <a:off x="996014" y="1947821"/>
              <a:ext cx="2588964" cy="3637731"/>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Content Placeholder 4"/>
          <p:cNvSpPr txBox="1">
            <a:spLocks/>
          </p:cNvSpPr>
          <p:nvPr/>
        </p:nvSpPr>
        <p:spPr>
          <a:xfrm>
            <a:off x="4010663" y="2134253"/>
            <a:ext cx="4739637" cy="3041858"/>
          </a:xfrm>
          <a:prstGeom prst="rect">
            <a:avLst/>
          </a:prstGeom>
          <a:noFill/>
        </p:spPr>
        <p:txBody>
          <a:bodyPr wrap="square"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cs typeface="Arial" panose="020B0604020202020204" pitchFamily="34" charset="0"/>
              </a:rPr>
              <a:t>Baby can:</a:t>
            </a:r>
          </a:p>
          <a:p>
            <a:pPr marL="365760">
              <a:lnSpc>
                <a:spcPct val="114000"/>
              </a:lnSpc>
            </a:pPr>
            <a:r>
              <a:rPr lang="en-US" dirty="0">
                <a:cs typeface="Arial" panose="020B0604020202020204" pitchFamily="34" charset="0"/>
              </a:rPr>
              <a:t>Suck/swallow.</a:t>
            </a:r>
          </a:p>
          <a:p>
            <a:pPr marL="365760" lvl="0">
              <a:lnSpc>
                <a:spcPct val="114000"/>
              </a:lnSpc>
            </a:pPr>
            <a:r>
              <a:rPr lang="en-US" dirty="0"/>
              <a:t>Move food from spoon to back of mouth and swallow.</a:t>
            </a:r>
          </a:p>
          <a:p>
            <a:pPr marL="365760" lvl="0">
              <a:lnSpc>
                <a:spcPct val="114000"/>
              </a:lnSpc>
            </a:pPr>
            <a:r>
              <a:rPr lang="en-US" dirty="0"/>
              <a:t>Pick up pieces of food with hands.</a:t>
            </a:r>
          </a:p>
          <a:p>
            <a:pPr marL="365760" lvl="0">
              <a:lnSpc>
                <a:spcPct val="114000"/>
              </a:lnSpc>
            </a:pPr>
            <a:r>
              <a:rPr lang="en-US" dirty="0"/>
              <a:t>Pick up pieces of food with fingers.</a:t>
            </a:r>
          </a:p>
          <a:p>
            <a:pPr marL="137160" indent="0">
              <a:buNone/>
            </a:pPr>
            <a:endParaRPr lang="en-US" dirty="0">
              <a:latin typeface="Arial" panose="020B0604020202020204" pitchFamily="34" charset="0"/>
              <a:cs typeface="Arial" panose="020B0604020202020204" pitchFamily="34" charset="0"/>
            </a:endParaRPr>
          </a:p>
        </p:txBody>
      </p:sp>
      <p:sp>
        <p:nvSpPr>
          <p:cNvPr id="8" name="Slide Number Placeholder 2"/>
          <p:cNvSpPr>
            <a:spLocks noGrp="1"/>
          </p:cNvSpPr>
          <p:nvPr>
            <p:ph type="sldNum" sz="quarter" idx="12"/>
          </p:nvPr>
        </p:nvSpPr>
        <p:spPr>
          <a:xfrm>
            <a:off x="-1" y="6175087"/>
            <a:ext cx="475220" cy="365125"/>
          </a:xfrm>
        </p:spPr>
        <p:txBody>
          <a:bodyPr/>
          <a:lstStyle/>
          <a:p>
            <a:fld id="{E5A01667-C09E-6343-925B-5CF5D2A7F45A}" type="slidenum">
              <a:rPr lang="en-US" smtClean="0"/>
              <a:t>7</a:t>
            </a:fld>
            <a:endParaRPr lang="en-US" dirty="0"/>
          </a:p>
        </p:txBody>
      </p:sp>
    </p:spTree>
    <p:custDataLst>
      <p:tags r:id="rId1"/>
    </p:custDataLst>
    <p:extLst>
      <p:ext uri="{BB962C8B-B14F-4D97-AF65-F5344CB8AC3E}">
        <p14:creationId xmlns:p14="http://schemas.microsoft.com/office/powerpoint/2010/main" val="545967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892" y="977903"/>
            <a:ext cx="7886700" cy="1140039"/>
          </a:xfrm>
        </p:spPr>
        <p:txBody>
          <a:bodyPr/>
          <a:lstStyle/>
          <a:p>
            <a:r>
              <a:rPr lang="en-US" dirty="0"/>
              <a:t>Feeding Skills</a:t>
            </a:r>
            <a:br>
              <a:rPr lang="en-US" dirty="0"/>
            </a:br>
            <a:endParaRPr lang="en-US" dirty="0"/>
          </a:p>
        </p:txBody>
      </p:sp>
      <p:sp>
        <p:nvSpPr>
          <p:cNvPr id="10" name="Rectangular Callout 9"/>
          <p:cNvSpPr/>
          <p:nvPr/>
        </p:nvSpPr>
        <p:spPr>
          <a:xfrm>
            <a:off x="1162643" y="2030730"/>
            <a:ext cx="2743200" cy="701041"/>
          </a:xfrm>
          <a:prstGeom prst="wedgeRectCallout">
            <a:avLst>
              <a:gd name="adj1" fmla="val -22361"/>
              <a:gd name="adj2" fmla="val 5067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273A80"/>
                </a:solidFill>
                <a:latin typeface="Arial" panose="020B0604020202020204" pitchFamily="34" charset="0"/>
                <a:cs typeface="Arial" panose="020B0604020202020204" pitchFamily="34" charset="0"/>
              </a:rPr>
              <a:t>Palmar Grasp</a:t>
            </a:r>
          </a:p>
        </p:txBody>
      </p:sp>
      <p:grpSp>
        <p:nvGrpSpPr>
          <p:cNvPr id="5" name="Group 4" descr="Photo of a baby's hands picking up O-shaped cereal from a high chair tray.">
            <a:extLst>
              <a:ext uri="{FF2B5EF4-FFF2-40B4-BE49-F238E27FC236}">
                <a16:creationId xmlns:a16="http://schemas.microsoft.com/office/drawing/2014/main" id="{5B2E3C0B-EC18-43BF-A964-45F2314F2047}"/>
              </a:ext>
            </a:extLst>
          </p:cNvPr>
          <p:cNvGrpSpPr/>
          <p:nvPr/>
        </p:nvGrpSpPr>
        <p:grpSpPr>
          <a:xfrm>
            <a:off x="853491" y="2974145"/>
            <a:ext cx="3381382" cy="1957501"/>
            <a:chOff x="843966" y="2974145"/>
            <a:chExt cx="3381382" cy="1957501"/>
          </a:xfrm>
        </p:grpSpPr>
        <p:pic>
          <p:nvPicPr>
            <p:cNvPr id="8" name="Picture 7" descr="Photo of a baby's hands picking up O-shaped cereal from a high chair tray.">
              <a:extLst>
                <a:ext uri="{FF2B5EF4-FFF2-40B4-BE49-F238E27FC236}">
                  <a16:creationId xmlns:a16="http://schemas.microsoft.com/office/drawing/2014/main" id="{5A7E7053-1277-734F-BE53-CAE3C9E51397}"/>
                </a:ext>
              </a:extLst>
            </p:cNvPr>
            <p:cNvPicPr>
              <a:picLocks noChangeAspect="1"/>
            </p:cNvPicPr>
            <p:nvPr/>
          </p:nvPicPr>
          <p:blipFill rotWithShape="1">
            <a:blip r:embed="rId4"/>
            <a:srcRect l="22838" t="10200" r="3256" b="25578"/>
            <a:stretch/>
          </p:blipFill>
          <p:spPr>
            <a:xfrm>
              <a:off x="846357" y="2974145"/>
              <a:ext cx="3378991" cy="1957501"/>
            </a:xfrm>
            <a:prstGeom prst="rect">
              <a:avLst/>
            </a:prstGeom>
          </p:spPr>
        </p:pic>
        <p:sp>
          <p:nvSpPr>
            <p:cNvPr id="3" name="Rectangle 2">
              <a:extLst>
                <a:ext uri="{C183D7F6-B498-43B3-948B-1728B52AA6E4}">
                  <adec:decorative xmlns:adec="http://schemas.microsoft.com/office/drawing/2017/decorative" xmlns="" val="1"/>
                </a:ext>
              </a:extLst>
            </p:cNvPr>
            <p:cNvSpPr/>
            <p:nvPr/>
          </p:nvSpPr>
          <p:spPr>
            <a:xfrm>
              <a:off x="843966" y="2974145"/>
              <a:ext cx="3378991" cy="1957501"/>
            </a:xfrm>
            <a:prstGeom prst="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3" name="Rectangular Callout 12"/>
          <p:cNvSpPr/>
          <p:nvPr/>
        </p:nvSpPr>
        <p:spPr>
          <a:xfrm>
            <a:off x="5216292" y="2046398"/>
            <a:ext cx="2743200" cy="701041"/>
          </a:xfrm>
          <a:prstGeom prst="wedgeRectCallout">
            <a:avLst>
              <a:gd name="adj1" fmla="val -16944"/>
              <a:gd name="adj2" fmla="val 49773"/>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273A80"/>
                </a:solidFill>
                <a:latin typeface="Arial" panose="020B0604020202020204" pitchFamily="34" charset="0"/>
                <a:cs typeface="Arial" panose="020B0604020202020204" pitchFamily="34" charset="0"/>
              </a:rPr>
              <a:t>Pincer Grasp</a:t>
            </a:r>
          </a:p>
        </p:txBody>
      </p:sp>
      <p:grpSp>
        <p:nvGrpSpPr>
          <p:cNvPr id="9" name="Group 8" descr="Photo of a baby's hand holding a single piece of cereal between thumb and index finger.">
            <a:extLst>
              <a:ext uri="{FF2B5EF4-FFF2-40B4-BE49-F238E27FC236}">
                <a16:creationId xmlns:a16="http://schemas.microsoft.com/office/drawing/2014/main" id="{6888209D-69E5-45F7-8BCB-9CBCCE09DE86}"/>
              </a:ext>
            </a:extLst>
          </p:cNvPr>
          <p:cNvGrpSpPr/>
          <p:nvPr/>
        </p:nvGrpSpPr>
        <p:grpSpPr>
          <a:xfrm>
            <a:off x="4972211" y="2987208"/>
            <a:ext cx="3378992" cy="1945070"/>
            <a:chOff x="4972211" y="2987208"/>
            <a:chExt cx="3378992" cy="1945070"/>
          </a:xfrm>
        </p:grpSpPr>
        <p:pic>
          <p:nvPicPr>
            <p:cNvPr id="11" name="Picture 10" descr="Photo of a baby's hand holding a single piece of cereal between thumb and index finger.">
              <a:extLst>
                <a:ext uri="{FF2B5EF4-FFF2-40B4-BE49-F238E27FC236}">
                  <a16:creationId xmlns:a16="http://schemas.microsoft.com/office/drawing/2014/main" id="{7A697767-EFDB-614D-BA22-EA9B2829AF3E}"/>
                </a:ext>
              </a:extLst>
            </p:cNvPr>
            <p:cNvPicPr>
              <a:picLocks noChangeAspect="1"/>
            </p:cNvPicPr>
            <p:nvPr/>
          </p:nvPicPr>
          <p:blipFill rotWithShape="1">
            <a:blip r:embed="rId5"/>
            <a:srcRect l="23116" t="23233" r="2978" b="13059"/>
            <a:stretch/>
          </p:blipFill>
          <p:spPr>
            <a:xfrm>
              <a:off x="4972211" y="2990446"/>
              <a:ext cx="3378992" cy="1941832"/>
            </a:xfrm>
            <a:prstGeom prst="rect">
              <a:avLst/>
            </a:prstGeom>
          </p:spPr>
        </p:pic>
        <p:sp>
          <p:nvSpPr>
            <p:cNvPr id="6" name="Rectangle 5">
              <a:extLst>
                <a:ext uri="{C183D7F6-B498-43B3-948B-1728B52AA6E4}">
                  <adec:decorative xmlns:adec="http://schemas.microsoft.com/office/drawing/2017/decorative" xmlns="" val="1"/>
                </a:ext>
              </a:extLst>
            </p:cNvPr>
            <p:cNvSpPr/>
            <p:nvPr/>
          </p:nvSpPr>
          <p:spPr>
            <a:xfrm>
              <a:off x="4972211" y="2987208"/>
              <a:ext cx="3378992" cy="1944438"/>
            </a:xfrm>
            <a:prstGeom prst="rect">
              <a:avLst/>
            </a:prstGeom>
            <a:noFill/>
            <a:ln w="952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TextBox 6"/>
          <p:cNvSpPr txBox="1"/>
          <p:nvPr/>
        </p:nvSpPr>
        <p:spPr>
          <a:xfrm>
            <a:off x="2113603" y="5174022"/>
            <a:ext cx="4904142" cy="707886"/>
          </a:xfrm>
          <a:prstGeom prst="rect">
            <a:avLst/>
          </a:prstGeom>
          <a:noFill/>
        </p:spPr>
        <p:txBody>
          <a:bodyPr wrap="square" rtlCol="0">
            <a:spAutoFit/>
          </a:bodyPr>
          <a:lstStyle/>
          <a:p>
            <a:pPr algn="ctr"/>
            <a:r>
              <a:rPr lang="en-US" sz="2000" dirty="0">
                <a:solidFill>
                  <a:schemeClr val="tx1">
                    <a:lumMod val="50000"/>
                    <a:lumOff val="50000"/>
                  </a:schemeClr>
                </a:solidFill>
                <a:latin typeface="Arial" panose="020B0604020202020204" pitchFamily="34" charset="0"/>
                <a:cs typeface="Arial" panose="020B0604020202020204" pitchFamily="34" charset="0"/>
              </a:rPr>
              <a:t>What feeding skills indicate that a baby may be ready to try new food textures?</a:t>
            </a:r>
          </a:p>
        </p:txBody>
      </p:sp>
      <p:sp>
        <p:nvSpPr>
          <p:cNvPr id="4" name="Slide Number Placeholder 3"/>
          <p:cNvSpPr>
            <a:spLocks noGrp="1"/>
          </p:cNvSpPr>
          <p:nvPr>
            <p:ph type="sldNum" sz="quarter" idx="12"/>
          </p:nvPr>
        </p:nvSpPr>
        <p:spPr/>
        <p:txBody>
          <a:bodyPr/>
          <a:lstStyle/>
          <a:p>
            <a:fld id="{E5A01667-C09E-6343-925B-5CF5D2A7F45A}" type="slidenum">
              <a:rPr lang="en-US" smtClean="0"/>
              <a:pPr/>
              <a:t>8</a:t>
            </a:fld>
            <a:endParaRPr lang="en-US" dirty="0"/>
          </a:p>
        </p:txBody>
      </p:sp>
    </p:spTree>
    <p:custDataLst>
      <p:tags r:id="rId1"/>
    </p:custDataLst>
    <p:extLst>
      <p:ext uri="{BB962C8B-B14F-4D97-AF65-F5344CB8AC3E}">
        <p14:creationId xmlns:p14="http://schemas.microsoft.com/office/powerpoint/2010/main" val="16526778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892" y="901701"/>
            <a:ext cx="7886700" cy="939800"/>
          </a:xfrm>
        </p:spPr>
        <p:txBody>
          <a:bodyPr>
            <a:normAutofit/>
          </a:bodyPr>
          <a:lstStyle/>
          <a:p>
            <a:r>
              <a:rPr lang="en-US" dirty="0"/>
              <a:t>Which Food Texture Is Best?</a:t>
            </a:r>
          </a:p>
        </p:txBody>
      </p:sp>
      <p:pic>
        <p:nvPicPr>
          <p:cNvPr id="9" name="Picture 8" descr="Photo of a baby holding a spoon.">
            <a:extLst>
              <a:ext uri="{FF2B5EF4-FFF2-40B4-BE49-F238E27FC236}">
                <a16:creationId xmlns:a16="http://schemas.microsoft.com/office/drawing/2014/main" id="{A3A9EFBD-6BEE-344A-8A93-DF31413BEEA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71108" y="2395329"/>
            <a:ext cx="4302428" cy="2837291"/>
          </a:xfrm>
          <a:prstGeom prst="rect">
            <a:avLst/>
          </a:prstGeom>
        </p:spPr>
      </p:pic>
      <p:pic>
        <p:nvPicPr>
          <p:cNvPr id="5" name="Picture 4" descr="Photo of a baby being fed with a spoon.">
            <a:extLst>
              <a:ext uri="{FF2B5EF4-FFF2-40B4-BE49-F238E27FC236}">
                <a16:creationId xmlns:a16="http://schemas.microsoft.com/office/drawing/2014/main" id="{FF973E65-FC8C-9F4E-900A-6E532CAC1CA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90001" y="2395329"/>
            <a:ext cx="4263796" cy="2840158"/>
          </a:xfrm>
          <a:prstGeom prst="rect">
            <a:avLst/>
          </a:prstGeom>
        </p:spPr>
      </p:pic>
      <p:pic>
        <p:nvPicPr>
          <p:cNvPr id="11" name="Picture 10" descr="Photo of a baby sucking his thumb.">
            <a:extLst>
              <a:ext uri="{FF2B5EF4-FFF2-40B4-BE49-F238E27FC236}">
                <a16:creationId xmlns:a16="http://schemas.microsoft.com/office/drawing/2014/main" id="{526885D6-F278-7A45-969F-7414CED5DF1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71108" y="2395329"/>
            <a:ext cx="4302428" cy="2840158"/>
          </a:xfrm>
          <a:prstGeom prst="rect">
            <a:avLst/>
          </a:prstGeom>
        </p:spPr>
      </p:pic>
      <p:pic>
        <p:nvPicPr>
          <p:cNvPr id="7" name="Picture 6" descr="Photo of a bowl of pureed butternut squash."/>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5398362" y="1143000"/>
            <a:ext cx="2286000" cy="2286000"/>
          </a:xfrm>
          <a:prstGeom prst="rect">
            <a:avLst/>
          </a:prstGeom>
        </p:spPr>
      </p:pic>
      <p:pic>
        <p:nvPicPr>
          <p:cNvPr id="4" name="Picture 3" descr="Photo of a baby bottle."/>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6969292" y="2308860"/>
            <a:ext cx="2286000" cy="2286000"/>
          </a:xfrm>
          <a:prstGeom prst="rect">
            <a:avLst/>
          </a:prstGeom>
        </p:spPr>
      </p:pic>
      <p:pic>
        <p:nvPicPr>
          <p:cNvPr id="13" name="Picture 12" descr="Photo of whole wheat bread cut into strips.">
            <a:extLst>
              <a:ext uri="{FF2B5EF4-FFF2-40B4-BE49-F238E27FC236}">
                <a16:creationId xmlns:a16="http://schemas.microsoft.com/office/drawing/2014/main" id="{A1208BA8-6C2E-D143-96D3-965AA59D1FEB}"/>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582394" y="4280382"/>
            <a:ext cx="2077267" cy="2077267"/>
          </a:xfrm>
          <a:prstGeom prst="rect">
            <a:avLst/>
          </a:prstGeom>
        </p:spPr>
      </p:pic>
      <p:sp>
        <p:nvSpPr>
          <p:cNvPr id="8" name="Slide Number Placeholder 2"/>
          <p:cNvSpPr>
            <a:spLocks noGrp="1"/>
          </p:cNvSpPr>
          <p:nvPr>
            <p:ph type="sldNum" sz="quarter" idx="12"/>
          </p:nvPr>
        </p:nvSpPr>
        <p:spPr>
          <a:xfrm>
            <a:off x="-1" y="6175087"/>
            <a:ext cx="475220" cy="365125"/>
          </a:xfrm>
        </p:spPr>
        <p:txBody>
          <a:bodyPr/>
          <a:lstStyle/>
          <a:p>
            <a:fld id="{E5A01667-C09E-6343-925B-5CF5D2A7F45A}" type="slidenum">
              <a:rPr lang="en-US" smtClean="0"/>
              <a:t>9</a:t>
            </a:fld>
            <a:endParaRPr lang="en-US" dirty="0"/>
          </a:p>
        </p:txBody>
      </p:sp>
    </p:spTree>
    <p:custDataLst>
      <p:tags r:id="rId1"/>
    </p:custDataLst>
    <p:extLst>
      <p:ext uri="{BB962C8B-B14F-4D97-AF65-F5344CB8AC3E}">
        <p14:creationId xmlns:p14="http://schemas.microsoft.com/office/powerpoint/2010/main" val="315327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5"/>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2686</Words>
  <Application>Microsoft Office PowerPoint</Application>
  <PresentationFormat>On-screen Show (4:3)</PresentationFormat>
  <Paragraphs>320</Paragraphs>
  <Slides>18</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American Typewriter</vt:lpstr>
      <vt:lpstr>Arial</vt:lpstr>
      <vt:lpstr>Calibri</vt:lpstr>
      <vt:lpstr>Courier New</vt:lpstr>
      <vt:lpstr>Office Theme</vt:lpstr>
      <vt:lpstr>Feeding Infants in the CACFP</vt:lpstr>
      <vt:lpstr>Agenda</vt:lpstr>
      <vt:lpstr>Pre-Test</vt:lpstr>
      <vt:lpstr>Pre-Test</vt:lpstr>
      <vt:lpstr>Pre-Test</vt:lpstr>
      <vt:lpstr>Developmental Readiness</vt:lpstr>
      <vt:lpstr>What Is a Feeding Skill?</vt:lpstr>
      <vt:lpstr>Feeding Skills </vt:lpstr>
      <vt:lpstr>Which Food Texture Is Best?</vt:lpstr>
      <vt:lpstr>Preparing Foods To Prevent Choking</vt:lpstr>
      <vt:lpstr>Preparing Foods To Prevent Choking</vt:lpstr>
      <vt:lpstr>Preparing Foods To Prevent Choking</vt:lpstr>
      <vt:lpstr>Communicating With Parents</vt:lpstr>
      <vt:lpstr>Summary</vt:lpstr>
      <vt:lpstr>Post-Test</vt:lpstr>
      <vt:lpstr>Post-Test</vt:lpstr>
      <vt:lpstr>Post-Test</vt:lpstr>
      <vt:lpstr>Presentation 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2019-11-07T19:14:02Z</dcterms:created>
  <dcterms:modified xsi:type="dcterms:W3CDTF">2019-11-15T19:05:35Z</dcterms:modified>
</cp:coreProperties>
</file>