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4"/>
  </p:sldMasterIdLst>
  <p:notesMasterIdLst>
    <p:notesMasterId r:id="rId22"/>
  </p:notesMasterIdLst>
  <p:sldIdLst>
    <p:sldId id="289" r:id="rId5"/>
    <p:sldId id="263" r:id="rId6"/>
    <p:sldId id="283" r:id="rId7"/>
    <p:sldId id="290" r:id="rId8"/>
    <p:sldId id="291" r:id="rId9"/>
    <p:sldId id="295" r:id="rId10"/>
    <p:sldId id="294" r:id="rId11"/>
    <p:sldId id="267" r:id="rId12"/>
    <p:sldId id="258" r:id="rId13"/>
    <p:sldId id="287" r:id="rId14"/>
    <p:sldId id="286" r:id="rId15"/>
    <p:sldId id="271" r:id="rId16"/>
    <p:sldId id="278" r:id="rId17"/>
    <p:sldId id="288" r:id="rId18"/>
    <p:sldId id="292" r:id="rId19"/>
    <p:sldId id="293" r:id="rId20"/>
    <p:sldId id="260"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152"/>
    <a:srgbClr val="D28316"/>
    <a:srgbClr val="2F5597"/>
    <a:srgbClr val="3D6DC3"/>
    <a:srgbClr val="F4A81D"/>
    <a:srgbClr val="273A80"/>
    <a:srgbClr val="7F7F7F"/>
    <a:srgbClr val="F2A00C"/>
    <a:srgbClr val="DAFE68"/>
    <a:srgbClr val="FDE3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8D2D98-A6CF-4D3B-861A-79D6ED261403}" v="2" dt="2024-04-05T20:16:10.243"/>
    <p1510:client id="{B22B5BEE-D6D0-4C32-9017-BC15B15CC1AB}" v="29" dt="2024-04-05T14:34:32.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70" autoAdjust="0"/>
    <p:restoredTop sz="61943" autoAdjust="0"/>
  </p:normalViewPr>
  <p:slideViewPr>
    <p:cSldViewPr snapToGrid="0" snapToObjects="1">
      <p:cViewPr varScale="1">
        <p:scale>
          <a:sx n="41" d="100"/>
          <a:sy n="41" d="100"/>
        </p:scale>
        <p:origin x="1408" y="32"/>
      </p:cViewPr>
      <p:guideLst>
        <p:guide orient="horz" pos="2160"/>
        <p:guide pos="2880"/>
      </p:guideLst>
    </p:cSldViewPr>
  </p:slideViewPr>
  <p:outlineViewPr>
    <p:cViewPr>
      <p:scale>
        <a:sx n="33" d="100"/>
        <a:sy n="33" d="100"/>
      </p:scale>
      <p:origin x="0" y="-1176"/>
    </p:cViewPr>
  </p:outlineViewPr>
  <p:notesTextViewPr>
    <p:cViewPr>
      <p:scale>
        <a:sx n="3" d="2"/>
        <a:sy n="3" d="2"/>
      </p:scale>
      <p:origin x="0" y="0"/>
    </p:cViewPr>
  </p:notesTextViewPr>
  <p:notesViewPr>
    <p:cSldViewPr snapToGrid="0" snapToObjects="1">
      <p:cViewPr varScale="1">
        <p:scale>
          <a:sx n="51" d="100"/>
          <a:sy n="51" d="100"/>
        </p:scale>
        <p:origin x="2692" y="2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pPr/>
              <a:t>4/8/2024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pPr/>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Information in this lesson comes from Chapter 6: </a:t>
            </a:r>
            <a:r>
              <a:rPr lang="en-US" sz="1200" i="1" kern="1200" dirty="0">
                <a:solidFill>
                  <a:schemeClr val="tx1"/>
                </a:solidFill>
                <a:effectLst/>
                <a:latin typeface="+mn-lt"/>
                <a:ea typeface="+mn-ea"/>
                <a:cs typeface="+mn-cs"/>
              </a:rPr>
              <a:t>Feeding Solid Foods</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covers sugar limits for ready-to-eat cereal and yogurt in the CACFP, what to do when parents provide a meal component, and accommodating a baby’s special dietary needs.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if a ready-to-eat cereal and yogurt meet the CACFP sugar limit.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a parent-provided meal component in the CACFP.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how to accommodate an infant that has special dietary needs.</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Creditable Infant Foods: Part 2 </a:t>
            </a:r>
            <a:r>
              <a:rPr lang="en-US" sz="1200" kern="1200" dirty="0">
                <a:solidFill>
                  <a:schemeClr val="tx1"/>
                </a:solidFill>
                <a:effectLst/>
                <a:latin typeface="+mn-lt"/>
                <a:ea typeface="+mn-ea"/>
                <a:cs typeface="+mn-cs"/>
              </a:rPr>
              <a:t>lesson takes approximately 20 minutes to deliver. If the pre-test and post-test are administered, total session time will be approximately 25 minutes. If your training session includes all 10 lessons, you can play the </a:t>
            </a:r>
            <a:r>
              <a:rPr lang="en-US" sz="1200" i="1" kern="1200" dirty="0">
                <a:solidFill>
                  <a:schemeClr val="tx1"/>
                </a:solidFill>
                <a:effectLst/>
                <a:latin typeface="+mn-lt"/>
                <a:ea typeface="+mn-ea"/>
                <a:cs typeface="+mn-cs"/>
              </a:rPr>
              <a:t>Feeding Babies Game Show </a:t>
            </a:r>
            <a:r>
              <a:rPr lang="en-US" sz="1200" kern="1200" dirty="0">
                <a:solidFill>
                  <a:schemeClr val="tx1"/>
                </a:solidFill>
                <a:effectLst/>
                <a:latin typeface="+mn-lt"/>
                <a:ea typeface="+mn-ea"/>
                <a:cs typeface="+mn-cs"/>
              </a:rPr>
              <a:t>game at the conclusion of this lesson. Playing the game will add approximately 30 minutes to the total training time.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 and/or</a:t>
            </a:r>
            <a:r>
              <a:rPr lang="en-US" sz="1200" kern="1200" baseline="0" dirty="0">
                <a:solidFill>
                  <a:schemeClr val="tx1"/>
                </a:solidFill>
                <a:effectLst/>
                <a:latin typeface="+mn-lt"/>
                <a:ea typeface="+mn-ea"/>
                <a:cs typeface="+mn-cs"/>
              </a:rPr>
              <a:t> child care</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a:t>
            </a:r>
            <a:r>
              <a:rPr lang="en-US" baseline="0" dirty="0"/>
              <a:t> substitution is </a:t>
            </a:r>
            <a:r>
              <a:rPr lang="en-US" dirty="0"/>
              <a:t>due to a disability or special dietary need, the parent(s) must provide</a:t>
            </a:r>
            <a:r>
              <a:rPr lang="en-US" baseline="0" dirty="0"/>
              <a:t> a medical statement from the baby’s health care provider.</a:t>
            </a:r>
          </a:p>
          <a:p>
            <a:endParaRPr lang="en-US" dirty="0"/>
          </a:p>
          <a:p>
            <a:r>
              <a:rPr lang="en-US" sz="1200" kern="1200" dirty="0">
                <a:solidFill>
                  <a:schemeClr val="tx1"/>
                </a:solidFill>
                <a:effectLst/>
                <a:latin typeface="+mn-lt"/>
                <a:ea typeface="+mn-ea"/>
                <a:cs typeface="+mn-cs"/>
              </a:rPr>
              <a:t>T</a:t>
            </a:r>
            <a:r>
              <a:rPr lang="en-US" sz="1200" kern="1200" dirty="0">
                <a:solidFill>
                  <a:schemeClr val="tx1"/>
                </a:solidFill>
                <a:latin typeface="+mn-lt"/>
                <a:ea typeface="+mn-ea"/>
                <a:cs typeface="+mn-cs"/>
              </a:rPr>
              <a:t>he medical statement must include the following:</a:t>
            </a:r>
          </a:p>
          <a:p>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Name of the food(s)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to be avoided,</a:t>
            </a:r>
          </a:p>
          <a:p>
            <a:pPr marL="171450" indent="-171450">
              <a:buFont typeface="Arial" panose="020B0604020202020204" pitchFamily="34" charset="0"/>
              <a:buChar char="•"/>
            </a:pPr>
            <a:r>
              <a:rPr lang="en-US" sz="1200" kern="1200" dirty="0">
                <a:solidFill>
                  <a:schemeClr val="tx1"/>
                </a:solidFill>
                <a:latin typeface="+mn-lt"/>
                <a:ea typeface="+mn-ea"/>
                <a:cs typeface="+mn-cs"/>
              </a:rPr>
              <a:t>Explanation of how the food(s)</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affects the baby, and</a:t>
            </a:r>
          </a:p>
          <a:p>
            <a:pPr marL="171450" indent="-171450">
              <a:buFont typeface="Arial" panose="020B0604020202020204" pitchFamily="34" charset="0"/>
              <a:buChar char="•"/>
            </a:pPr>
            <a:r>
              <a:rPr lang="en-US" sz="1200" kern="1200" dirty="0">
                <a:solidFill>
                  <a:schemeClr val="tx1"/>
                </a:solidFill>
                <a:latin typeface="+mn-lt"/>
                <a:ea typeface="+mn-ea"/>
                <a:cs typeface="+mn-cs"/>
              </a:rPr>
              <a:t>Signature of the baby's health care provider on the form.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0" indent="0">
              <a:buFont typeface="Arial" panose="020B0604020202020204" pitchFamily="34" charset="0"/>
              <a:buNone/>
            </a:pPr>
            <a:r>
              <a:rPr lang="en-US" sz="1200" kern="1200" dirty="0">
                <a:solidFill>
                  <a:schemeClr val="tx1"/>
                </a:solidFill>
                <a:latin typeface="+mn-lt"/>
                <a:ea typeface="+mn-ea"/>
                <a:cs typeface="+mn-cs"/>
              </a:rPr>
              <a:t>Recommended substitutions of food(s) can be included on the medical statement.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Always keep the medical statement on file in a secure location at your child care site.</a:t>
            </a:r>
          </a:p>
          <a:p>
            <a:pPr marL="0" indent="0">
              <a:buFont typeface="Arial" panose="020B0604020202020204" pitchFamily="34" charset="0"/>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31D8931-9063-5C43-AACF-1CA2560E0730}" type="slidenum">
              <a:rPr lang="en-US" smtClean="0"/>
              <a:pPr/>
              <a:t>10</a:t>
            </a:fld>
            <a:endParaRPr lang="en-US" dirty="0"/>
          </a:p>
        </p:txBody>
      </p:sp>
    </p:spTree>
    <p:extLst>
      <p:ext uri="{BB962C8B-B14F-4D97-AF65-F5344CB8AC3E}">
        <p14:creationId xmlns:p14="http://schemas.microsoft.com/office/powerpoint/2010/main" val="329149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Remember, communication tools are available in your</a:t>
            </a:r>
            <a:r>
              <a:rPr lang="en-US" sz="1200" kern="1200" baseline="0" dirty="0">
                <a:solidFill>
                  <a:schemeClr val="tx1"/>
                </a:solidFill>
                <a:effectLst/>
                <a:latin typeface="+mn-lt"/>
                <a:ea typeface="+mn-ea"/>
                <a:cs typeface="+mn-cs"/>
              </a:rPr>
              <a:t> </a:t>
            </a:r>
            <a:r>
              <a:rPr lang="en-US" sz="1200" i="1" kern="1200" baseline="0" dirty="0">
                <a:solidFill>
                  <a:schemeClr val="tx1"/>
                </a:solidFill>
                <a:effectLst/>
                <a:latin typeface="+mn-lt"/>
                <a:ea typeface="+mn-ea"/>
                <a:cs typeface="+mn-cs"/>
              </a:rPr>
              <a:t>Feeding Infants in the Child and Adult Care Food Program </a:t>
            </a:r>
            <a:r>
              <a:rPr lang="en-US" sz="1200" kern="1200" baseline="0" dirty="0">
                <a:solidFill>
                  <a:schemeClr val="tx1"/>
                </a:solidFill>
                <a:effectLst/>
                <a:latin typeface="+mn-lt"/>
                <a:ea typeface="+mn-ea"/>
                <a:cs typeface="+mn-cs"/>
              </a:rPr>
              <a:t>guide.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Handouts are a great way to start a conversation with parents about their baby. </a:t>
            </a:r>
            <a:r>
              <a:rPr lang="en-US" sz="1200" kern="1200" dirty="0">
                <a:solidFill>
                  <a:schemeClr val="tx1"/>
                </a:solidFill>
                <a:effectLst/>
                <a:latin typeface="+mn-lt"/>
                <a:ea typeface="+mn-ea"/>
                <a:cs typeface="+mn-cs"/>
              </a:rPr>
              <a:t>You can</a:t>
            </a:r>
            <a:r>
              <a:rPr lang="en-US" sz="1200" kern="1200" baseline="0" dirty="0">
                <a:solidFill>
                  <a:schemeClr val="tx1"/>
                </a:solidFill>
                <a:effectLst/>
                <a:latin typeface="+mn-lt"/>
                <a:ea typeface="+mn-ea"/>
                <a:cs typeface="+mn-cs"/>
              </a:rPr>
              <a:t> use:</a:t>
            </a:r>
            <a:br>
              <a:rPr lang="en-US" sz="1200" kern="1200" baseline="0" dirty="0">
                <a:solidFill>
                  <a:schemeClr val="tx1"/>
                </a:solidFill>
                <a:effectLst/>
                <a:latin typeface="+mn-lt"/>
                <a:ea typeface="+mn-ea"/>
                <a:cs typeface="+mn-cs"/>
              </a:rPr>
            </a:br>
            <a:endParaRPr lang="en-US" sz="1200" kern="1200" baseline="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For Parents: What Is Your Baby Eating? Let Us Know!</a:t>
            </a:r>
            <a:r>
              <a:rPr lang="en-US" sz="1200" kern="1200" dirty="0">
                <a:solidFill>
                  <a:schemeClr val="tx1"/>
                </a:solidFill>
                <a:effectLst/>
                <a:latin typeface="+mn-lt"/>
                <a:ea typeface="+mn-ea"/>
                <a:cs typeface="+mn-cs"/>
              </a:rPr>
              <a:t> on page</a:t>
            </a:r>
            <a:r>
              <a:rPr lang="en-US" sz="1200" kern="1200" baseline="0" dirty="0">
                <a:solidFill>
                  <a:schemeClr val="tx1"/>
                </a:solidFill>
                <a:effectLst/>
                <a:latin typeface="+mn-lt"/>
                <a:ea typeface="+mn-ea"/>
                <a:cs typeface="+mn-cs"/>
              </a:rPr>
              <a:t> 63</a:t>
            </a:r>
            <a:r>
              <a:rPr lang="en-US" sz="1200" kern="1200" dirty="0">
                <a:solidFill>
                  <a:schemeClr val="tx1"/>
                </a:solidFill>
                <a:effectLst/>
                <a:latin typeface="+mn-lt"/>
                <a:ea typeface="+mn-ea"/>
                <a:cs typeface="+mn-cs"/>
              </a:rPr>
              <a:t> to find out what foods a baby is eating at home and also learn about any foods the baby cannot eat because of food allergies, intolerances, or religious reasons.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For Parents: Varying Your Baby’s Veggies</a:t>
            </a:r>
            <a:r>
              <a:rPr lang="en-US" sz="1200" i="1"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page 88 to encourage parents to keep offering vegetables to their baby at home. A food may need to be offered more than 10 times before the baby might like it.</a:t>
            </a:r>
          </a:p>
          <a:p>
            <a:pPr marL="0" lvl="0" indent="0">
              <a:buFont typeface="Arial" panose="020B0604020202020204" pitchFamily="34" charset="0"/>
              <a:buNone/>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handouts</a:t>
            </a:r>
            <a:r>
              <a:rPr lang="en-US" sz="1200" kern="1200" baseline="0" dirty="0">
                <a:solidFill>
                  <a:schemeClr val="tx1"/>
                </a:solidFill>
                <a:effectLst/>
                <a:latin typeface="+mn-lt"/>
                <a:ea typeface="+mn-ea"/>
                <a:cs typeface="+mn-cs"/>
              </a:rPr>
              <a:t> are </a:t>
            </a:r>
            <a:r>
              <a:rPr lang="en-US" sz="1200" kern="1200" dirty="0">
                <a:solidFill>
                  <a:schemeClr val="tx1"/>
                </a:solidFill>
                <a:effectLst/>
                <a:latin typeface="+mn-lt"/>
                <a:ea typeface="+mn-ea"/>
                <a:cs typeface="+mn-cs"/>
              </a:rPr>
              <a:t>available for free download from the USDA Team Nutrition website at </a:t>
            </a:r>
            <a:r>
              <a:rPr lang="en-US" sz="1200" u="sng" kern="1200" dirty="0">
                <a:solidFill>
                  <a:schemeClr val="tx1"/>
                </a:solidFill>
                <a:effectLst/>
                <a:latin typeface="+mn-lt"/>
                <a:ea typeface="+mn-ea"/>
                <a:cs typeface="+mn-cs"/>
                <a:hlinkClick r:id="rId3"/>
              </a:rPr>
              <a:t>https://teamnutrition.usda.gov</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Review the key points in the lesson.</a:t>
            </a:r>
            <a:r>
              <a:rPr lang="en-US" sz="1200" b="0" i="0" kern="1200" baseline="0" dirty="0">
                <a:solidFill>
                  <a:schemeClr val="tx1"/>
                </a:solidFill>
                <a:effectLst/>
                <a:latin typeface="+mn-lt"/>
                <a:ea typeface="+mn-ea"/>
                <a:cs typeface="+mn-cs"/>
              </a:rPr>
              <a:t> A</a:t>
            </a:r>
            <a:r>
              <a:rPr lang="en-US" sz="1200" b="0" i="0" kern="1200" dirty="0">
                <a:solidFill>
                  <a:schemeClr val="tx1"/>
                </a:solidFill>
                <a:effectLst/>
                <a:latin typeface="+mn-lt"/>
                <a:ea typeface="+mn-ea"/>
                <a:cs typeface="+mn-cs"/>
              </a:rPr>
              <a:t>llow participants to ask questions. </a:t>
            </a:r>
          </a:p>
          <a:p>
            <a:endParaRPr lang="en-US" sz="1200" b="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sugar limits in the CACFP for ready-to-eat cereal and yogurt.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For a ready-to-eat cereal to be creditable, the amount of sugar must be no more than</a:t>
            </a:r>
            <a:r>
              <a:rPr lang="en-US" sz="1200" b="1" kern="1200" dirty="0">
                <a:solidFill>
                  <a:schemeClr val="tx1"/>
                </a:solidFill>
                <a:effectLst/>
                <a:latin typeface="+mn-lt"/>
                <a:ea typeface="+mn-ea"/>
                <a:cs typeface="+mn-cs"/>
              </a:rPr>
              <a:t> 6 grams </a:t>
            </a:r>
            <a:r>
              <a:rPr lang="en-US" sz="1200" kern="1200" dirty="0">
                <a:solidFill>
                  <a:schemeClr val="tx1"/>
                </a:solidFill>
                <a:effectLst/>
                <a:latin typeface="+mn-lt"/>
                <a:ea typeface="+mn-ea"/>
                <a:cs typeface="+mn-cs"/>
              </a:rPr>
              <a:t>of sugar </a:t>
            </a:r>
            <a:r>
              <a:rPr lang="en-US" sz="1200" b="1" kern="1200" dirty="0">
                <a:solidFill>
                  <a:schemeClr val="tx1"/>
                </a:solidFill>
                <a:effectLst/>
                <a:latin typeface="+mn-lt"/>
                <a:ea typeface="+mn-ea"/>
                <a:cs typeface="+mn-cs"/>
              </a:rPr>
              <a:t>per dry ounce </a:t>
            </a:r>
            <a:r>
              <a:rPr lang="en-US" sz="1200" kern="1200" dirty="0">
                <a:solidFill>
                  <a:schemeClr val="tx1"/>
                </a:solidFill>
                <a:effectLst/>
                <a:latin typeface="+mn-lt"/>
                <a:ea typeface="+mn-ea"/>
                <a:cs typeface="+mn-cs"/>
              </a:rPr>
              <a:t>of cereal.</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Use the worksheet </a:t>
            </a:r>
            <a:r>
              <a:rPr lang="en-US" sz="1200" i="1" kern="1200" dirty="0">
                <a:solidFill>
                  <a:schemeClr val="tx1"/>
                </a:solidFill>
                <a:effectLst/>
                <a:latin typeface="+mn-lt"/>
                <a:ea typeface="+mn-ea"/>
                <a:cs typeface="+mn-cs"/>
              </a:rPr>
              <a:t>Choose Breakfast Cereals That Are Lower in Sugar</a:t>
            </a:r>
            <a:r>
              <a:rPr lang="en-US" sz="1200" kern="1200" dirty="0">
                <a:solidFill>
                  <a:schemeClr val="tx1"/>
                </a:solidFill>
                <a:effectLst/>
                <a:latin typeface="+mn-lt"/>
                <a:ea typeface="+mn-ea"/>
                <a:cs typeface="+mn-cs"/>
              </a:rPr>
              <a:t> to determine if a cereal meets the sugar limit.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For a yogurt to be creditable, the amount of sugar must be no more than</a:t>
            </a:r>
            <a:r>
              <a:rPr lang="en-US" sz="1200" b="1" kern="1200" dirty="0">
                <a:solidFill>
                  <a:schemeClr val="tx1"/>
                </a:solidFill>
                <a:effectLst/>
                <a:latin typeface="+mn-lt"/>
                <a:ea typeface="+mn-ea"/>
                <a:cs typeface="+mn-cs"/>
              </a:rPr>
              <a:t> 23 grams </a:t>
            </a:r>
            <a:r>
              <a:rPr lang="en-US" sz="1200" kern="1200" dirty="0">
                <a:solidFill>
                  <a:schemeClr val="tx1"/>
                </a:solidFill>
                <a:effectLst/>
                <a:latin typeface="+mn-lt"/>
                <a:ea typeface="+mn-ea"/>
                <a:cs typeface="+mn-cs"/>
              </a:rPr>
              <a:t>of sugar </a:t>
            </a:r>
            <a:r>
              <a:rPr lang="en-US" sz="1200" b="1" kern="1200" dirty="0">
                <a:solidFill>
                  <a:schemeClr val="tx1"/>
                </a:solidFill>
                <a:effectLst/>
                <a:latin typeface="+mn-lt"/>
                <a:ea typeface="+mn-ea"/>
                <a:cs typeface="+mn-cs"/>
              </a:rPr>
              <a:t>per 6 ounces</a:t>
            </a:r>
            <a:r>
              <a:rPr lang="en-US" sz="1200" kern="1200" dirty="0">
                <a:solidFill>
                  <a:schemeClr val="tx1"/>
                </a:solidFill>
                <a:effectLst/>
                <a:latin typeface="+mn-lt"/>
                <a:ea typeface="+mn-ea"/>
                <a:cs typeface="+mn-cs"/>
              </a:rPr>
              <a:t>.</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Use the worksheet </a:t>
            </a:r>
            <a:r>
              <a:rPr lang="en-US" sz="1200" i="1" kern="1200" dirty="0">
                <a:solidFill>
                  <a:schemeClr val="tx1"/>
                </a:solidFill>
                <a:effectLst/>
                <a:latin typeface="+mn-lt"/>
                <a:ea typeface="+mn-ea"/>
                <a:cs typeface="+mn-cs"/>
              </a:rPr>
              <a:t>Choose Yogurts That Are Lower in Sugar</a:t>
            </a:r>
            <a:r>
              <a:rPr lang="en-US" sz="1200" kern="1200" dirty="0">
                <a:solidFill>
                  <a:schemeClr val="tx1"/>
                </a:solidFill>
                <a:effectLst/>
                <a:latin typeface="+mn-lt"/>
                <a:ea typeface="+mn-ea"/>
                <a:cs typeface="+mn-cs"/>
              </a:rPr>
              <a:t> to determine if a yogurt meets the sugar limit.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Parents can provide </a:t>
            </a:r>
            <a:r>
              <a:rPr lang="en-US" sz="1200" b="1" kern="1200" dirty="0">
                <a:solidFill>
                  <a:schemeClr val="tx1"/>
                </a:solidFill>
                <a:effectLst/>
                <a:latin typeface="+mn-lt"/>
                <a:ea typeface="+mn-ea"/>
                <a:cs typeface="+mn-cs"/>
              </a:rPr>
              <a:t>one creditable meal component </a:t>
            </a:r>
            <a:r>
              <a:rPr lang="en-US" sz="1200" kern="1200" dirty="0">
                <a:solidFill>
                  <a:schemeClr val="tx1"/>
                </a:solidFill>
                <a:effectLst/>
                <a:latin typeface="+mn-lt"/>
                <a:ea typeface="+mn-ea"/>
                <a:cs typeface="+mn-cs"/>
              </a:rPr>
              <a:t>to count towards a reimbursable meal or snack.</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Operators participating in the CACFP must make substitutions to meals for babies with special dietary needs.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If a substitution is due to a disability or special dietary need, the parent(s) must provide a signed medical statement from the baby’s health care provider.</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medical statement must include: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Name of the food(s) to be avoided,</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Explanation of how the food(s) affects the baby, and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Signature of the baby's health care provider on the form.</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Start a conversation!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Use handouts to find out what foods a baby:</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Is eating at home.</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Cannot eat because of food allergies, intolerances, or religious reasons.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Encourage parents to keep offering vegetables to their baby at home. A food may need to be offered more than 10 times before the baby might like it.</a:t>
            </a:r>
          </a:p>
          <a:p>
            <a:pPr marL="0" lvl="0" indent="0">
              <a:buFont typeface="Arial" panose="020B0604020202020204" pitchFamily="34" charset="0"/>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your training included all 10 lessons, you can now play the </a:t>
            </a:r>
            <a:r>
              <a:rPr lang="en-US" sz="1200" i="1" kern="1200" dirty="0">
                <a:solidFill>
                  <a:schemeClr val="tx1"/>
                </a:solidFill>
                <a:effectLst/>
                <a:latin typeface="+mn-lt"/>
                <a:ea typeface="+mn-ea"/>
                <a:cs typeface="+mn-cs"/>
              </a:rPr>
              <a:t>Feeding Babies Game Show </a:t>
            </a:r>
            <a:r>
              <a:rPr lang="en-US" sz="1200" kern="1200" dirty="0">
                <a:solidFill>
                  <a:schemeClr val="tx1"/>
                </a:solidFill>
                <a:effectLst/>
                <a:latin typeface="+mn-lt"/>
                <a:ea typeface="+mn-ea"/>
                <a:cs typeface="+mn-cs"/>
              </a:rPr>
              <a:t>digital interactive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game.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a few options for playing the game: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can use your mouse to select the game on the slide or press “Enter” on your keyboard to start the game. </a:t>
            </a:r>
          </a:p>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you have an internet connection, you can play the game directly from the USDA Team Nutrition website at </a:t>
            </a:r>
            <a:r>
              <a:rPr lang="en-US" sz="1200" u="sng" kern="1200" dirty="0">
                <a:solidFill>
                  <a:schemeClr val="tx1"/>
                </a:solidFill>
                <a:effectLst/>
                <a:latin typeface="+mn-lt"/>
                <a:ea typeface="+mn-ea"/>
                <a:cs typeface="+mn-cs"/>
              </a:rPr>
              <a:t>TeamNutrition.USDA.gov.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play the game, use your mouse to select any part of the screen outside of the game image. This will advance the slide to the first post-test question.</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Feeding Babies Game Show </a:t>
            </a:r>
            <a:r>
              <a:rPr lang="en-US" sz="1200" kern="1200" dirty="0">
                <a:solidFill>
                  <a:schemeClr val="tx1"/>
                </a:solidFill>
                <a:effectLst/>
                <a:latin typeface="+mn-lt"/>
                <a:ea typeface="+mn-ea"/>
                <a:cs typeface="+mn-cs"/>
              </a:rPr>
              <a:t>digital interactive game can be played during any combination of lessons, but questions posed may not have been covered during the training. However, playing the game can be an opportunity for participants to become familiar with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by encouraging them to find the answers to the questions in the guide.</a:t>
            </a:r>
          </a:p>
        </p:txBody>
      </p:sp>
      <p:sp>
        <p:nvSpPr>
          <p:cNvPr id="4" name="Slide Number Placeholder 3"/>
          <p:cNvSpPr>
            <a:spLocks noGrp="1"/>
          </p:cNvSpPr>
          <p:nvPr>
            <p:ph type="sldNum" sz="quarter" idx="5"/>
          </p:nvPr>
        </p:nvSpPr>
        <p:spPr/>
        <p:txBody>
          <a:bodyPr/>
          <a:lstStyle/>
          <a:p>
            <a:fld id="{031D8931-9063-5C43-AACF-1CA2560E0730}" type="slidenum">
              <a:rPr lang="en-US" smtClean="0"/>
              <a:pPr/>
              <a:t>13</a:t>
            </a:fld>
            <a:endParaRPr lang="en-US" dirty="0"/>
          </a:p>
        </p:txBody>
      </p:sp>
    </p:spTree>
    <p:extLst>
      <p:ext uri="{BB962C8B-B14F-4D97-AF65-F5344CB8AC3E}">
        <p14:creationId xmlns:p14="http://schemas.microsoft.com/office/powerpoint/2010/main" val="91201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r>
              <a:rPr lang="en-US" sz="1200" dirty="0">
                <a:solidFill>
                  <a:schemeClr val="tx1"/>
                </a:solidFill>
                <a:latin typeface="+mn-lt"/>
                <a:cs typeface="Arial" panose="020B0604020202020204" pitchFamily="34" charset="0"/>
              </a:rPr>
              <a:t>Yes or No?</a:t>
            </a:r>
          </a:p>
          <a:p>
            <a:pPr lvl="0"/>
            <a:endParaRPr lang="en-US" sz="1200" dirty="0">
              <a:solidFill>
                <a:schemeClr val="tx1"/>
              </a:solidFill>
              <a:latin typeface="+mn-lt"/>
              <a:cs typeface="Arial" panose="020B0604020202020204" pitchFamily="34" charset="0"/>
            </a:endParaRPr>
          </a:p>
          <a:p>
            <a:pPr lvl="0"/>
            <a:r>
              <a:rPr lang="en-US" sz="1200" dirty="0">
                <a:solidFill>
                  <a:schemeClr val="tx1"/>
                </a:solidFill>
                <a:latin typeface="+mn-lt"/>
                <a:cs typeface="Arial" panose="020B0604020202020204" pitchFamily="34" charset="0"/>
              </a:rPr>
              <a:t>The ready-to-eat cereal you are serving at snack contains 8 grams of sugar per dry ounce. Is this cereal creditable as part of a reimbursable snack for infants</a:t>
            </a:r>
            <a:r>
              <a:rPr lang="en-US" sz="1200" dirty="0">
                <a:solidFill>
                  <a:schemeClr val="tx1"/>
                </a:solidFill>
                <a:latin typeface="+mn-lt"/>
              </a:rPr>
              <a:t>?</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No</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solidFill>
                  <a:schemeClr val="tx1"/>
                </a:solidFill>
              </a:rPr>
              <a:t>Yes or No?</a:t>
            </a:r>
          </a:p>
          <a:p>
            <a:endParaRPr lang="en-US" sz="1200" dirty="0">
              <a:solidFill>
                <a:schemeClr val="tx1"/>
              </a:solidFill>
            </a:endParaRPr>
          </a:p>
          <a:p>
            <a:r>
              <a:rPr lang="en-US" sz="1200" dirty="0">
                <a:solidFill>
                  <a:schemeClr val="tx1"/>
                </a:solidFill>
              </a:rPr>
              <a:t>The yogurt you are serving at lunch contains 24 grams of sugar per 6 ounces. Is this yogurt creditable?</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No</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140071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A parent wants to provide food for her baby while the baby is at your child care site. How many meal components can the parent provide that you can claim as part of a reimbursable meal?</a:t>
            </a:r>
          </a:p>
          <a:p>
            <a:pPr lvl="0"/>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cs typeface="Arial" panose="020B0604020202020204" pitchFamily="34" charset="0"/>
              </a:rPr>
              <a:t>1 creditable meal component</a:t>
            </a:r>
          </a:p>
          <a:p>
            <a:pPr marL="228600" lvl="0" indent="-228600">
              <a:buFont typeface="+mj-lt"/>
              <a:buAutoNum type="alphaUcPeriod"/>
            </a:pPr>
            <a:r>
              <a:rPr lang="en-US" sz="1200" dirty="0">
                <a:solidFill>
                  <a:schemeClr val="tx1"/>
                </a:solidFill>
                <a:cs typeface="Arial" panose="020B0604020202020204" pitchFamily="34" charset="0"/>
              </a:rPr>
              <a:t>2 creditable meal components</a:t>
            </a:r>
          </a:p>
          <a:p>
            <a:pPr marL="228600" lvl="0" indent="-228600">
              <a:buFont typeface="+mj-lt"/>
              <a:buAutoNum type="alphaUcPeriod"/>
            </a:pPr>
            <a:r>
              <a:rPr lang="en-US" sz="1200" dirty="0">
                <a:solidFill>
                  <a:schemeClr val="tx1"/>
                </a:solidFill>
                <a:cs typeface="Arial" panose="020B0604020202020204" pitchFamily="34" charset="0"/>
              </a:rPr>
              <a:t>3 creditable meal components</a:t>
            </a:r>
          </a:p>
          <a:p>
            <a:pPr marL="228600" lvl="0" indent="-228600">
              <a:buFont typeface="+mj-lt"/>
              <a:buAutoNum type="alphaUcPeriod"/>
            </a:pPr>
            <a:r>
              <a:rPr lang="en-US" sz="1200" dirty="0">
                <a:solidFill>
                  <a:schemeClr val="tx1"/>
                </a:solidFill>
                <a:cs typeface="Arial" panose="020B0604020202020204" pitchFamily="34" charset="0"/>
              </a:rPr>
              <a:t>4 creditable meal components</a:t>
            </a:r>
            <a:endParaRPr lang="en-US" sz="1200" dirty="0">
              <a:solidFill>
                <a:schemeClr val="tx1"/>
              </a:solidFill>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Cl</a:t>
            </a:r>
            <a:r>
              <a:rPr lang="en-US" sz="1200" kern="1200" dirty="0">
                <a:solidFill>
                  <a:schemeClr val="tx1"/>
                </a:solidFill>
                <a:effectLst/>
                <a:latin typeface="+mn-lt"/>
                <a:ea typeface="+mn-ea"/>
                <a:cs typeface="+mn-cs"/>
              </a:rPr>
              <a:t>ick your mouse or press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“Enter” key on your keyboard to reveal the answer.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361216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239411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how to determine if ready-to-eat cereals and yogurts meet the CACFP sugar limit to be creditable towards</a:t>
            </a:r>
            <a:r>
              <a:rPr lang="en-US" sz="1200" kern="1200" baseline="0" dirty="0">
                <a:solidFill>
                  <a:schemeClr val="tx1"/>
                </a:solidFill>
                <a:effectLst/>
                <a:latin typeface="+mn-lt"/>
                <a:ea typeface="+mn-ea"/>
                <a:cs typeface="+mn-cs"/>
              </a:rPr>
              <a:t> a reimbursable meal or snack, </a:t>
            </a:r>
            <a:r>
              <a:rPr lang="en-US" sz="1200" kern="1200" dirty="0">
                <a:solidFill>
                  <a:schemeClr val="tx1"/>
                </a:solidFill>
                <a:effectLst/>
                <a:latin typeface="+mn-lt"/>
                <a:ea typeface="+mn-ea"/>
                <a:cs typeface="+mn-cs"/>
              </a:rPr>
              <a:t>what to do when parents provide one meal component, and how to accommodate a baby with special dietary needs. </a:t>
            </a:r>
          </a:p>
        </p:txBody>
      </p:sp>
      <p:sp>
        <p:nvSpPr>
          <p:cNvPr id="4" name="Slide Number Placeholder 3"/>
          <p:cNvSpPr>
            <a:spLocks noGrp="1"/>
          </p:cNvSpPr>
          <p:nvPr>
            <p:ph type="sldNum" sz="quarter" idx="10"/>
          </p:nvPr>
        </p:nvSpPr>
        <p:spPr/>
        <p:txBody>
          <a:bodyPr/>
          <a:lstStyle/>
          <a:p>
            <a:fld id="{031D8931-9063-5C43-AACF-1CA2560E0730}"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Yes or No?</a:t>
            </a:r>
          </a:p>
          <a:p>
            <a:pPr lvl="0"/>
            <a:endParaRPr lang="en-US" sz="1200" dirty="0">
              <a:solidFill>
                <a:schemeClr val="tx1"/>
              </a:solidFill>
              <a:latin typeface="+mn-lt"/>
              <a:cs typeface="Arial" panose="020B0604020202020204" pitchFamily="34" charset="0"/>
            </a:endParaRPr>
          </a:p>
          <a:p>
            <a:pPr lvl="0"/>
            <a:r>
              <a:rPr lang="en-US" sz="1200" dirty="0">
                <a:solidFill>
                  <a:schemeClr val="tx1"/>
                </a:solidFill>
                <a:latin typeface="+mn-lt"/>
                <a:cs typeface="Arial" panose="020B0604020202020204" pitchFamily="34" charset="0"/>
              </a:rPr>
              <a:t>The ready-to-eat cereal you are serving at snack contains 8 grams of sugar per dry ounce. Is this cereal creditable as part of a reimbursable snack for infants</a:t>
            </a:r>
            <a:r>
              <a:rPr lang="en-US" sz="1200" dirty="0">
                <a:solidFill>
                  <a:schemeClr val="tx1"/>
                </a:solidFill>
                <a:latin typeface="+mn-lt"/>
              </a:rPr>
              <a:t>?</a:t>
            </a:r>
          </a:p>
          <a:p>
            <a:pPr marL="0" lvl="0" indent="0">
              <a:buNone/>
            </a:pPr>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answers will be provided at the end of the lesson in the post-test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solidFill>
                  <a:schemeClr val="tx1"/>
                </a:solidFill>
              </a:rPr>
              <a:t>Yes or No?</a:t>
            </a:r>
          </a:p>
          <a:p>
            <a:endParaRPr lang="en-US" sz="1200" dirty="0">
              <a:solidFill>
                <a:schemeClr val="tx1"/>
              </a:solidFill>
            </a:endParaRPr>
          </a:p>
          <a:p>
            <a:r>
              <a:rPr lang="en-US" sz="1200" dirty="0">
                <a:solidFill>
                  <a:schemeClr val="tx1"/>
                </a:solidFill>
              </a:rPr>
              <a:t>The yogurt you are serving at lunch contains 24 grams of sugar per 6 ounces. Is this yogurt creditable?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i="0"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3672406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rPr>
              <a:t>A parent wants to provide food for her baby while the baby is at your child care site. How many meal components can the parent provide that you can claim as part of a reimbursable meal?</a:t>
            </a:r>
          </a:p>
          <a:p>
            <a:pPr lvl="0"/>
            <a:endParaRPr lang="en-US" sz="1200" dirty="0">
              <a:solidFill>
                <a:schemeClr val="tx1"/>
              </a:solidFill>
              <a:cs typeface="Arial" panose="020B0604020202020204" pitchFamily="34" charset="0"/>
            </a:endParaRPr>
          </a:p>
          <a:p>
            <a:pPr marL="228600" lvl="0" indent="-228600">
              <a:buFont typeface="+mj-lt"/>
              <a:buAutoNum type="alphaUcPeriod"/>
            </a:pPr>
            <a:r>
              <a:rPr lang="en-US" sz="1200" dirty="0">
                <a:solidFill>
                  <a:schemeClr val="tx1"/>
                </a:solidFill>
                <a:cs typeface="Arial" panose="020B0604020202020204" pitchFamily="34" charset="0"/>
              </a:rPr>
              <a:t>1 creditable </a:t>
            </a:r>
            <a:r>
              <a:rPr lang="en-US" sz="1200" dirty="0">
                <a:solidFill>
                  <a:schemeClr val="tx1"/>
                </a:solidFill>
              </a:rPr>
              <a:t>meal</a:t>
            </a:r>
            <a:r>
              <a:rPr lang="en-US" sz="1200" dirty="0">
                <a:solidFill>
                  <a:schemeClr val="tx1"/>
                </a:solidFill>
                <a:cs typeface="Arial" panose="020B0604020202020204" pitchFamily="34" charset="0"/>
              </a:rPr>
              <a:t> component</a:t>
            </a:r>
          </a:p>
          <a:p>
            <a:pPr marL="228600" lvl="0" indent="-228600">
              <a:buFont typeface="+mj-lt"/>
              <a:buAutoNum type="alphaUcPeriod"/>
            </a:pPr>
            <a:r>
              <a:rPr lang="en-US" sz="1200" dirty="0">
                <a:solidFill>
                  <a:schemeClr val="tx1"/>
                </a:solidFill>
                <a:cs typeface="Arial" panose="020B0604020202020204" pitchFamily="34" charset="0"/>
              </a:rPr>
              <a:t>2 creditable </a:t>
            </a:r>
            <a:r>
              <a:rPr lang="en-US" sz="1200" dirty="0">
                <a:solidFill>
                  <a:schemeClr val="tx1"/>
                </a:solidFill>
              </a:rPr>
              <a:t>meal</a:t>
            </a:r>
            <a:r>
              <a:rPr lang="en-US" sz="1200" dirty="0">
                <a:solidFill>
                  <a:schemeClr val="tx1"/>
                </a:solidFill>
                <a:cs typeface="Arial" panose="020B0604020202020204" pitchFamily="34" charset="0"/>
              </a:rPr>
              <a:t> components</a:t>
            </a:r>
          </a:p>
          <a:p>
            <a:pPr marL="228600" lvl="0" indent="-228600">
              <a:buFont typeface="+mj-lt"/>
              <a:buAutoNum type="alphaUcPeriod"/>
            </a:pPr>
            <a:r>
              <a:rPr lang="en-US" sz="1200" dirty="0">
                <a:solidFill>
                  <a:schemeClr val="tx1"/>
                </a:solidFill>
                <a:cs typeface="Arial" panose="020B0604020202020204" pitchFamily="34" charset="0"/>
              </a:rPr>
              <a:t>3 creditable </a:t>
            </a:r>
            <a:r>
              <a:rPr lang="en-US" sz="1200" dirty="0">
                <a:solidFill>
                  <a:schemeClr val="tx1"/>
                </a:solidFill>
              </a:rPr>
              <a:t>meal</a:t>
            </a:r>
            <a:r>
              <a:rPr lang="en-US" sz="1200" dirty="0">
                <a:solidFill>
                  <a:schemeClr val="tx1"/>
                </a:solidFill>
                <a:cs typeface="Arial" panose="020B0604020202020204" pitchFamily="34" charset="0"/>
              </a:rPr>
              <a:t> components</a:t>
            </a:r>
          </a:p>
          <a:p>
            <a:pPr marL="228600" lvl="0" indent="-228600">
              <a:buFont typeface="+mj-lt"/>
              <a:buAutoNum type="alphaUcPeriod"/>
            </a:pPr>
            <a:r>
              <a:rPr lang="en-US" sz="1200" dirty="0">
                <a:solidFill>
                  <a:schemeClr val="tx1"/>
                </a:solidFill>
                <a:cs typeface="Arial" panose="020B0604020202020204" pitchFamily="34" charset="0"/>
              </a:rPr>
              <a:t>4 creditable </a:t>
            </a:r>
            <a:r>
              <a:rPr lang="en-US" sz="1200" dirty="0">
                <a:solidFill>
                  <a:schemeClr val="tx1"/>
                </a:solidFill>
              </a:rPr>
              <a:t>meal </a:t>
            </a:r>
            <a:r>
              <a:rPr lang="en-US" sz="1200" dirty="0">
                <a:solidFill>
                  <a:schemeClr val="tx1"/>
                </a:solidFill>
                <a:cs typeface="Arial" panose="020B0604020202020204" pitchFamily="34" charset="0"/>
              </a:rPr>
              <a:t>components</a:t>
            </a:r>
            <a:endParaRPr lang="en-US" sz="1200" dirty="0">
              <a:solidFill>
                <a:schemeClr val="tx1"/>
              </a:solidFill>
            </a:endParaRPr>
          </a:p>
          <a:p>
            <a:pPr marL="0" indent="0">
              <a:buFont typeface="Arial" panose="020B0604020202020204" pitchFamily="34" charset="0"/>
              <a:buNone/>
            </a:pPr>
            <a:endParaRPr lang="en-US" sz="1200" b="1"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is provided in the post-test slide.</a:t>
            </a:r>
            <a:endParaRPr lang="en-US" b="0" i="0" dirty="0"/>
          </a:p>
          <a:p>
            <a:pPr marL="0" indent="0">
              <a:buFont typeface="Arial" panose="020B0604020202020204" pitchFamily="34" charset="0"/>
              <a:buNone/>
            </a:pPr>
            <a:endParaRPr lang="en-US" b="0" i="0"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1026715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Ready-to-eat cereals include flakes, rounds, and puffed cereals that older babies can pick up and eat. These cereals can only credit towards snacks, not meals. For a ready-to-eat cereal to be creditable, the amount of sugar must be no more than 6 grams of total sugars per dry ounce of cereal.</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Nearly all infant cereals meet the sugar limit of 6 grams of total sugars per dry ounce. There are many types of ready-to-eat cereals that meet this sugar limit too. If you are unsure if the cereal you want to purchase is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creditable, there are a couple of ways you can determine if it is creditable.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any cereal that is listed on any State agency's Special Supplemental Nutrition Program for Women, Infants, and Children (WIC)-approved food list, or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 Team Nutrition’s training worksheet titled, </a:t>
            </a:r>
            <a:r>
              <a:rPr lang="en-US" sz="1200" i="1" kern="1200" dirty="0">
                <a:solidFill>
                  <a:schemeClr val="tx1"/>
                </a:solidFill>
                <a:effectLst/>
                <a:latin typeface="+mn-lt"/>
                <a:ea typeface="+mn-ea"/>
                <a:cs typeface="+mn-cs"/>
              </a:rPr>
              <a:t>Choose Breakfast Cereals That Are Lower in Sugar. </a:t>
            </a:r>
            <a:r>
              <a:rPr lang="en-US" sz="1200" i="0" kern="1200" dirty="0">
                <a:solidFill>
                  <a:schemeClr val="tx1"/>
                </a:solidFill>
                <a:effectLst/>
                <a:latin typeface="+mn-lt"/>
                <a:ea typeface="+mn-ea"/>
                <a:cs typeface="+mn-cs"/>
              </a:rPr>
              <a:t>The training worksheet can be found at TeamNutrition.USDA.gov.</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take a closer look at the worksheet and walk through the steps together.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mn-lt"/>
              <a:cs typeface="Arial" panose="020B0604020202020204" pitchFamily="34" charset="0"/>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aseline="0" dirty="0">
                <a:solidFill>
                  <a:schemeClr val="tx1"/>
                </a:solidFill>
                <a:latin typeface="+mn-lt"/>
                <a:cs typeface="Arial" panose="020B0604020202020204" pitchFamily="34" charset="0"/>
              </a:rPr>
              <a:t>Use the Nutrition Facts label to find the Serving Size, in grams (g), of the cereal.</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aseline="0" dirty="0">
                <a:solidFill>
                  <a:schemeClr val="tx1"/>
                </a:solidFill>
                <a:latin typeface="+mn-lt"/>
                <a:cs typeface="Arial" panose="020B0604020202020204" pitchFamily="34" charset="0"/>
              </a:rPr>
              <a:t>Find the Total Sugars line. Look at the number of grams (g) next to Total Sugars.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dirty="0">
                <a:solidFill>
                  <a:schemeClr val="tx1"/>
                </a:solidFill>
                <a:latin typeface="+mn-lt"/>
                <a:cs typeface="Arial" panose="020B0604020202020204" pitchFamily="34" charset="0"/>
              </a:rPr>
              <a:t>Use the serving</a:t>
            </a:r>
            <a:r>
              <a:rPr lang="en-US" sz="1200" baseline="0" dirty="0">
                <a:solidFill>
                  <a:schemeClr val="tx1"/>
                </a:solidFill>
                <a:latin typeface="+mn-lt"/>
                <a:cs typeface="Arial" panose="020B0604020202020204" pitchFamily="34" charset="0"/>
              </a:rPr>
              <a:t> size identified in Step 1 to find the serving size of the cereal in the table.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aseline="0" dirty="0">
                <a:solidFill>
                  <a:schemeClr val="tx1"/>
                </a:solidFill>
                <a:latin typeface="+mn-lt"/>
                <a:cs typeface="Arial" panose="020B0604020202020204" pitchFamily="34" charset="0"/>
              </a:rPr>
              <a:t>In the table, </a:t>
            </a:r>
            <a:r>
              <a:rPr lang="en-US" sz="1200" kern="1200" dirty="0">
                <a:solidFill>
                  <a:schemeClr val="tx1"/>
                </a:solidFill>
                <a:effectLst/>
                <a:latin typeface="+mn-lt"/>
                <a:ea typeface="+mn-ea"/>
                <a:cs typeface="+mn-cs"/>
              </a:rPr>
              <a:t>look at the number to the right of the serving size amount (the Total Sugars column). If the cereal has that amount of sugar, or less, then the cereal meets the sugar requirement.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solidFill>
                <a:schemeClr val="tx1"/>
              </a:solidFill>
              <a:latin typeface="+mn-lt"/>
              <a:cs typeface="Arial" panose="020B0604020202020204" pitchFamily="34" charset="0"/>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The Nutrition Facts label states serving size in grams, not in dry ounces. Participants do not need to do a conversion of grams to ounces. They can use the table on the first (or second) page of the worksheet to compare serving size in grams to the amount of sugar in grams.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look at the Yummy Brand cereal on the worksheet. Does this cereal meet the CACFP sugar limit?</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Walk through the steps again if needed.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The cereal does meet the sugar limit. The cereal has 5 grams of sugar per 30 grams. The maximum amount of sugar allowed for 30 grams of cereal is 6 grams. Five grams are less than 6, so this cereal meets the sugar requirement.</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time permits, and you have empty cereal containers, have participants practice the steps using the Nutrition Facts labels on the empty containers and the worksheet. You can do the activity in small groups or pairs. Distribute the empty containers and tell participants how much time they have to complete the activity. When time is up, ask each group or pair to share its findings.</a:t>
            </a:r>
          </a:p>
          <a:p>
            <a:endParaRPr lang="en-US" sz="1200" b="1"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effectLst/>
                <a:latin typeface="+mn-lt"/>
                <a:ea typeface="+mn-ea"/>
                <a:cs typeface="+mn-cs"/>
              </a:rPr>
              <a:t>Use Team Nutrition’s training worksheet, </a:t>
            </a:r>
            <a:r>
              <a:rPr lang="en-US" sz="1200" i="1" kern="1200" dirty="0">
                <a:solidFill>
                  <a:schemeClr val="tx1"/>
                </a:solidFill>
                <a:effectLst/>
                <a:latin typeface="+mn-lt"/>
                <a:ea typeface="+mn-ea"/>
                <a:cs typeface="+mn-cs"/>
              </a:rPr>
              <a:t>Choose Yogurts That Are Lower in Sugar. </a:t>
            </a:r>
            <a:r>
              <a:rPr lang="en-US" sz="1200" i="0" kern="1200" dirty="0">
                <a:solidFill>
                  <a:schemeClr val="tx1"/>
                </a:solidFill>
                <a:effectLst/>
                <a:latin typeface="+mn-lt"/>
                <a:ea typeface="+mn-ea"/>
                <a:cs typeface="+mn-cs"/>
              </a:rPr>
              <a:t>This training worksheet can be found at TeamNutrition.USDA.gov. </a:t>
            </a:r>
            <a:r>
              <a:rPr lang="en-US" sz="1200" kern="1200" dirty="0">
                <a:solidFill>
                  <a:schemeClr val="tx1"/>
                </a:solidFill>
                <a:effectLst/>
                <a:latin typeface="+mn-lt"/>
                <a:ea typeface="+mn-ea"/>
                <a:cs typeface="+mn-cs"/>
              </a:rPr>
              <a:t>The steps you can use to determine if a yogurt has 23 grams of sugar or less per 6 ounces are very similar to those you used to determine the sugars in the ready-to-eat cereal example. You can use the table on the worksheet to compare the serving size in ounces (or grams) to the amount of sugar in grams.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walk through the steps on this worksheet together:</a:t>
            </a:r>
          </a:p>
          <a:p>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Use the Nutrition Facts label to find the Serving Size, in ounces, of the yogurt.</a:t>
            </a:r>
          </a:p>
          <a:p>
            <a:pPr marL="228600" lvl="0" indent="-228600">
              <a:buFont typeface="+mj-lt"/>
              <a:buAutoNum type="arabicPeriod"/>
            </a:pPr>
            <a:r>
              <a:rPr lang="en-US" sz="1200" kern="1200" dirty="0">
                <a:solidFill>
                  <a:schemeClr val="tx1"/>
                </a:solidFill>
                <a:effectLst/>
                <a:latin typeface="+mn-lt"/>
                <a:ea typeface="+mn-ea"/>
                <a:cs typeface="+mn-cs"/>
              </a:rPr>
              <a:t>Find the Total Sugars line. Look at the number of grams (g) next to Total Sugars.</a:t>
            </a:r>
          </a:p>
          <a:p>
            <a:pPr marL="228600" lvl="0" indent="-228600">
              <a:buFont typeface="+mj-lt"/>
              <a:buAutoNum type="arabicPeriod"/>
            </a:pPr>
            <a:r>
              <a:rPr lang="en-US" sz="1200" kern="1200" dirty="0">
                <a:solidFill>
                  <a:schemeClr val="tx1"/>
                </a:solidFill>
                <a:effectLst/>
                <a:latin typeface="+mn-lt"/>
                <a:ea typeface="+mn-ea"/>
                <a:cs typeface="+mn-cs"/>
              </a:rPr>
              <a:t>Use the serving size identified in Step 1 to find the serving size of the yogurt in the table.</a:t>
            </a:r>
          </a:p>
          <a:p>
            <a:pPr marL="228600" lvl="0" indent="-228600">
              <a:buFont typeface="+mj-lt"/>
              <a:buAutoNum type="arabicPeriod"/>
            </a:pPr>
            <a:r>
              <a:rPr lang="en-US" sz="1200" kern="1200" dirty="0">
                <a:solidFill>
                  <a:schemeClr val="tx1"/>
                </a:solidFill>
                <a:effectLst/>
                <a:latin typeface="+mn-lt"/>
                <a:ea typeface="+mn-ea"/>
                <a:cs typeface="+mn-cs"/>
              </a:rPr>
              <a:t>In the table, look at the number to the right of the serving size amount (the Total Sugars column). If the yogurt has that amount of sugar, or less, then the yogurt meets the sugar requirement.</a:t>
            </a:r>
          </a:p>
          <a:p>
            <a:pPr marL="0" lvl="0" indent="0">
              <a:buFont typeface="+mj-lt"/>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does the yogurt on the worksheet meet the CACFP sugar limit?</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Walk through the steps again if needed.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 </a:t>
            </a:r>
            <a:r>
              <a:rPr lang="en-US" sz="1200" kern="1200" dirty="0">
                <a:solidFill>
                  <a:schemeClr val="tx1"/>
                </a:solidFill>
                <a:effectLst/>
                <a:latin typeface="+mn-lt"/>
                <a:ea typeface="+mn-ea"/>
                <a:cs typeface="+mn-cs"/>
              </a:rPr>
              <a:t>The yogurt does meet the sugar limit. This yogurt has 9 grams of sugar per 8 ounces (227 grams). The maximum amount of sugar allowed in 8 ounces of yogurt is 31 grams. Nine is less than 31, so this yogurt is creditable.</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If time permits, and you have empty yogurt containers, have participants practice the steps using the Nutrition Facts labels on empty containers and the worksheet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You can do the activity in small groups or pairs. Distribute the empty containers and tell participants how much time they have to complete the activity. When time is up, ask each group or pair to share its findings.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Parents may bring in </a:t>
            </a:r>
            <a:r>
              <a:rPr lang="en-US" sz="1200" b="1" kern="1200" dirty="0">
                <a:solidFill>
                  <a:schemeClr val="tx1"/>
                </a:solidFill>
                <a:effectLst/>
                <a:latin typeface="+mn-lt"/>
                <a:ea typeface="+mn-ea"/>
                <a:cs typeface="+mn-cs"/>
              </a:rPr>
              <a:t>one creditable meal component</a:t>
            </a:r>
            <a:r>
              <a:rPr lang="en-US" sz="1200" kern="1200" dirty="0">
                <a:solidFill>
                  <a:schemeClr val="tx1"/>
                </a:solidFill>
                <a:effectLst/>
                <a:latin typeface="+mn-lt"/>
                <a:ea typeface="+mn-ea"/>
                <a:cs typeface="+mn-cs"/>
              </a:rPr>
              <a:t> for their baby that can count towards a reimbursable meal or snack in the CACFP. For the meal or snack to be reimbursable, the child care provider must offer the baby all of the other meal components.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babies who are eating solid foods, there are two options to claim reimbursement:</a:t>
            </a:r>
          </a:p>
          <a:p>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If the parent provides breastmilk or a creditable infant formula for the baby, then the child care site must provide all other the meal components in order for the meal or snack to be reimbursable.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If the parent provides a creditable solid food for the baby, then the child care site must provide a creditable iron-fortified infant formula and all other solid meal components in order for the meal or snack to be reimbursable.</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This information was covered in Lesson 1.</a:t>
            </a: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As a child care site participating in the CACFP, you must make substitutions to meals for babies</a:t>
            </a:r>
            <a:r>
              <a:rPr lang="en-US" baseline="0" dirty="0"/>
              <a:t> </a:t>
            </a:r>
            <a:r>
              <a:rPr lang="en-US" dirty="0"/>
              <a:t>with special</a:t>
            </a:r>
            <a:r>
              <a:rPr lang="en-US" baseline="0" dirty="0"/>
              <a:t> dietary needs.</a:t>
            </a:r>
            <a:r>
              <a:rPr lang="en-US" dirty="0"/>
              <a:t> </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If the food you offer does not meet the needs of a baby with a disability due to special dietary needs, then another food item within the same meal component can be substituted by you or the parents. </a:t>
            </a:r>
            <a:r>
              <a:rPr lang="en-US" sz="1200" kern="1200" dirty="0">
                <a:solidFill>
                  <a:schemeClr val="tx1"/>
                </a:solidFill>
                <a:effectLst/>
                <a:latin typeface="+mn-lt"/>
                <a:ea typeface="+mn-ea"/>
                <a:cs typeface="+mn-cs"/>
              </a:rPr>
              <a:t>You should always try to find a substitution. </a:t>
            </a:r>
            <a:r>
              <a:rPr lang="en-US" sz="1200" b="1" kern="1200" dirty="0">
                <a:solidFill>
                  <a:schemeClr val="tx1"/>
                </a:solidFill>
                <a:effectLst/>
                <a:latin typeface="+mn-lt"/>
                <a:ea typeface="+mn-ea"/>
                <a:cs typeface="+mn-cs"/>
              </a:rPr>
              <a:t>However</a:t>
            </a:r>
            <a:r>
              <a:rPr lang="en-US" sz="1200" b="0"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if the baby's health care provider writes a medical statement that notes that the baby cannot eat any foods in a meal component, then you do not have to serve that meal component.</a:t>
            </a:r>
            <a:endParaRPr lang="en-US" dirty="0"/>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parent may request a food substitution for a food allergy, food intolerance, or for religious reasons. Here are some examples.</a:t>
            </a:r>
          </a:p>
          <a:p>
            <a:r>
              <a:rPr lang="en-US" sz="1200" kern="1200" baseline="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Food</a:t>
            </a:r>
            <a:r>
              <a:rPr lang="en-US" sz="1200" b="1" kern="1200" baseline="0" dirty="0">
                <a:solidFill>
                  <a:schemeClr val="tx1"/>
                </a:solidFill>
                <a:effectLst/>
                <a:latin typeface="+mn-lt"/>
                <a:ea typeface="+mn-ea"/>
                <a:cs typeface="+mn-cs"/>
              </a:rPr>
              <a:t> allergy or intolerance: </a:t>
            </a:r>
            <a:r>
              <a:rPr lang="en-US" sz="1200" kern="1200" baseline="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f a baby in your care cannot eat peaches, you can provide another fruit such as apples, pears, or bananas as part of the reimbursable meal. </a:t>
            </a:r>
            <a:br>
              <a:rPr lang="en-US" sz="1200" kern="1200" dirty="0">
                <a:solidFill>
                  <a:schemeClr val="tx1"/>
                </a:solidFill>
                <a:effectLst/>
                <a:latin typeface="+mn-lt"/>
                <a:ea typeface="+mn-ea"/>
                <a:cs typeface="+mn-cs"/>
              </a:rPr>
            </a:b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Religious</a:t>
            </a:r>
            <a:r>
              <a:rPr lang="en-US" sz="1200" b="1" kern="1200" baseline="0" dirty="0">
                <a:solidFill>
                  <a:schemeClr val="tx1"/>
                </a:solidFill>
                <a:effectLst/>
                <a:latin typeface="+mn-lt"/>
                <a:ea typeface="+mn-ea"/>
                <a:cs typeface="+mn-cs"/>
              </a:rPr>
              <a:t> reasons</a:t>
            </a:r>
            <a:r>
              <a:rPr lang="en-US" sz="1200" b="1" kern="1200" dirty="0">
                <a:solidFill>
                  <a:schemeClr val="tx1"/>
                </a:solidFill>
                <a:effectLst/>
                <a:latin typeface="+mn-lt"/>
                <a:ea typeface="+mn-ea"/>
                <a:cs typeface="+mn-cs"/>
              </a:rPr>
              <a:t>:</a:t>
            </a:r>
            <a:r>
              <a:rPr lang="en-US" sz="1200" b="1"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f parents do not want their baby to eat pork, then a different meat or meat alternate can replace the pork for that meal. In this case, the meal would still be reimbursable.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It is recommended to have a parent’s note and signature on file showing that this request was made. A medical statement is not needed.</a:t>
            </a:r>
          </a:p>
        </p:txBody>
      </p:sp>
      <p:sp>
        <p:nvSpPr>
          <p:cNvPr id="4" name="Slide Number Placeholder 3"/>
          <p:cNvSpPr>
            <a:spLocks noGrp="1"/>
          </p:cNvSpPr>
          <p:nvPr>
            <p:ph type="sldNum" sz="quarter" idx="10"/>
          </p:nvPr>
        </p:nvSpPr>
        <p:spPr/>
        <p:txBody>
          <a:bodyPr/>
          <a:lstStyle/>
          <a:p>
            <a:fld id="{031D8931-9063-5C43-AACF-1CA2560E073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94B053-32C9-4F20-AD4A-0C15ADD7BD1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0" y="6186130"/>
            <a:ext cx="541688" cy="365125"/>
          </a:xfrm>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pPr/>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433D3D-7238-4B37-BA67-C017873650E3}"/>
              </a:ext>
              <a:ext uri="{C183D7F6-B498-43B3-948B-1728B52AA6E4}">
                <adec:decorative xmlns:adec="http://schemas.microsoft.com/office/drawing/2017/decorative"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teamnutrition.usda.go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teamnutrition.usda.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3.PNG"/><Relationship Id="rId4" Type="http://schemas.openxmlformats.org/officeDocument/2006/relationships/hyperlink" Target="https://www.fns.usda.gov/apps/game-show/story.htm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EE1939C-1E5C-254B-A214-804BD5BD9978}"/>
              </a:ext>
            </a:extLst>
          </p:cNvPr>
          <p:cNvSpPr txBox="1">
            <a:spLocks noGrp="1"/>
          </p:cNvSpPr>
          <p:nvPr>
            <p:ph type="title" idx="4294967295"/>
          </p:nvPr>
        </p:nvSpPr>
        <p:spPr>
          <a:xfrm>
            <a:off x="341416" y="1182262"/>
            <a:ext cx="7772400" cy="8193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ctr" defTabSz="914400" rtl="0" eaLnBrk="1" latinLnBrk="0" hangingPunct="1">
              <a:lnSpc>
                <a:spcPct val="90000"/>
              </a:lnSpc>
              <a:spcBef>
                <a:spcPct val="0"/>
              </a:spcBef>
              <a:buNone/>
              <a:defRPr sz="6000" b="1" kern="1200">
                <a:solidFill>
                  <a:srgbClr val="273A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273A80"/>
                </a:solidFill>
                <a:effectLst/>
                <a:uLnTx/>
                <a:uFillTx/>
                <a:latin typeface="+mj-lt"/>
                <a:ea typeface="+mj-ea"/>
                <a:cs typeface="+mj-cs"/>
              </a:rPr>
              <a:t>Feeding Infants in the CACFP</a:t>
            </a:r>
          </a:p>
        </p:txBody>
      </p:sp>
      <p:sp>
        <p:nvSpPr>
          <p:cNvPr id="6" name="Subtitle 2">
            <a:extLst>
              <a:ext uri="{FF2B5EF4-FFF2-40B4-BE49-F238E27FC236}">
                <a16:creationId xmlns:a16="http://schemas.microsoft.com/office/drawing/2014/main" id="{B15A54FE-7424-E045-9AEE-BDCB371ABFE1}"/>
              </a:ext>
            </a:extLst>
          </p:cNvPr>
          <p:cNvSpPr txBox="1">
            <a:spLocks/>
          </p:cNvSpPr>
          <p:nvPr/>
        </p:nvSpPr>
        <p:spPr>
          <a:xfrm>
            <a:off x="5618601" y="2818974"/>
            <a:ext cx="3369323"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500" b="1" dirty="0">
                <a:solidFill>
                  <a:srgbClr val="273A80"/>
                </a:solidFill>
                <a:cs typeface="Arial" panose="020B0604020202020204" pitchFamily="34" charset="0"/>
              </a:rPr>
              <a:t>Lesson 10</a:t>
            </a:r>
          </a:p>
          <a:p>
            <a:r>
              <a:rPr lang="en-US" sz="2500" b="1" dirty="0">
                <a:solidFill>
                  <a:srgbClr val="273A80"/>
                </a:solidFill>
                <a:cs typeface="Arial" panose="020B0604020202020204" pitchFamily="34" charset="0"/>
              </a:rPr>
              <a:t> Creditable Infant Foods: Part 2</a:t>
            </a:r>
            <a:endParaRPr lang="en-US" sz="2500" dirty="0">
              <a:solidFill>
                <a:srgbClr val="273A80"/>
              </a:solidFill>
            </a:endParaRPr>
          </a:p>
        </p:txBody>
      </p:sp>
      <p:grpSp>
        <p:nvGrpSpPr>
          <p:cNvPr id="3" name="Group 2" descr="Icon of a box labeled &quot;Infant Cereal&quot;; a fish; cooked chicken; a steak; two eggs, one showing the yolk; six beans; a slice of Swiss cheese, and a yogurt cup.">
            <a:extLst>
              <a:ext uri="{FF2B5EF4-FFF2-40B4-BE49-F238E27FC236}">
                <a16:creationId xmlns:a16="http://schemas.microsoft.com/office/drawing/2014/main" id="{1CEB4D56-A861-4049-8AB0-894EC35159DB}"/>
              </a:ext>
            </a:extLst>
          </p:cNvPr>
          <p:cNvGrpSpPr/>
          <p:nvPr/>
        </p:nvGrpSpPr>
        <p:grpSpPr>
          <a:xfrm>
            <a:off x="0" y="2542964"/>
            <a:ext cx="5716575" cy="3909489"/>
            <a:chOff x="0" y="2542964"/>
            <a:chExt cx="5716575" cy="3909489"/>
          </a:xfrm>
        </p:grpSpPr>
        <p:sp>
          <p:nvSpPr>
            <p:cNvPr id="2" name="Rectangle 1">
              <a:extLst>
                <a:ext uri="{FF2B5EF4-FFF2-40B4-BE49-F238E27FC236}">
                  <a16:creationId xmlns:a16="http://schemas.microsoft.com/office/drawing/2014/main" id="{58740029-2267-0147-AA94-8902A09290D2}"/>
                </a:ext>
              </a:extLst>
            </p:cNvPr>
            <p:cNvSpPr/>
            <p:nvPr/>
          </p:nvSpPr>
          <p:spPr>
            <a:xfrm>
              <a:off x="0" y="2628900"/>
              <a:ext cx="5618601" cy="3820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quot; &quot;">
              <a:extLst>
                <a:ext uri="{FF2B5EF4-FFF2-40B4-BE49-F238E27FC236}">
                  <a16:creationId xmlns:a16="http://schemas.microsoft.com/office/drawing/2014/main" id="{5D4C235A-26D5-5B41-92C9-E655A02FC407}"/>
                </a:ext>
              </a:extLst>
            </p:cNvPr>
            <p:cNvPicPr>
              <a:picLocks noChangeAspect="1"/>
            </p:cNvPicPr>
            <p:nvPr/>
          </p:nvPicPr>
          <p:blipFill rotWithShape="1">
            <a:blip r:embed="rId3"/>
            <a:srcRect l="6013" b="12350"/>
            <a:stretch/>
          </p:blipFill>
          <p:spPr>
            <a:xfrm>
              <a:off x="0" y="2542964"/>
              <a:ext cx="5716575" cy="3909489"/>
            </a:xfrm>
            <a:prstGeom prst="rect">
              <a:avLst/>
            </a:prstGeom>
          </p:spPr>
        </p:pic>
      </p:grpSp>
    </p:spTree>
    <p:extLst>
      <p:ext uri="{BB962C8B-B14F-4D97-AF65-F5344CB8AC3E}">
        <p14:creationId xmlns:p14="http://schemas.microsoft.com/office/powerpoint/2010/main" val="570900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699"/>
            <a:ext cx="7886700" cy="1140039"/>
          </a:xfrm>
        </p:spPr>
        <p:txBody>
          <a:bodyPr>
            <a:normAutofit/>
          </a:bodyPr>
          <a:lstStyle/>
          <a:p>
            <a:r>
              <a:rPr lang="en-US" dirty="0"/>
              <a:t>Medical Statement</a:t>
            </a:r>
          </a:p>
        </p:txBody>
      </p:sp>
      <p:sp>
        <p:nvSpPr>
          <p:cNvPr id="9" name="TextBox 4">
            <a:extLst>
              <a:ext uri="{FF2B5EF4-FFF2-40B4-BE49-F238E27FC236}">
                <a16:creationId xmlns:a16="http://schemas.microsoft.com/office/drawing/2014/main" id="{900E4374-EF42-BC42-9380-5C26E8EB9DDF}"/>
              </a:ext>
            </a:extLst>
          </p:cNvPr>
          <p:cNvSpPr txBox="1"/>
          <p:nvPr/>
        </p:nvSpPr>
        <p:spPr>
          <a:xfrm>
            <a:off x="899609" y="2109554"/>
            <a:ext cx="7345242" cy="3650230"/>
          </a:xfrm>
          <a:prstGeom prst="rect">
            <a:avLst/>
          </a:prstGeom>
          <a:noFill/>
        </p:spPr>
        <p:txBody>
          <a:bodyPr wrap="square" rtlCol="0">
            <a:spAutoFit/>
          </a:bodyPr>
          <a:lstStyle/>
          <a:p>
            <a:pPr indent="-228600">
              <a:lnSpc>
                <a:spcPct val="90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The medical statement must include the following:</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Name of food(s) to be avoided,</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Explanation of how the food(s) affects the baby, and</a:t>
            </a:r>
          </a:p>
          <a:p>
            <a:pPr marL="640080" indent="-228600">
              <a:lnSpc>
                <a:spcPct val="114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Signature of the baby’s health care provider on the form.</a:t>
            </a:r>
            <a:br>
              <a:rPr lang="en-US" sz="2000" dirty="0">
                <a:solidFill>
                  <a:schemeClr val="tx1">
                    <a:lumMod val="50000"/>
                    <a:lumOff val="50000"/>
                  </a:schemeClr>
                </a:solidFill>
                <a:latin typeface="Arial" panose="020B0604020202020204" pitchFamily="34" charset="0"/>
                <a:cs typeface="Arial" panose="020B0604020202020204" pitchFamily="34" charset="0"/>
              </a:rPr>
            </a:b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indent="-228600">
              <a:lnSpc>
                <a:spcPct val="90000"/>
              </a:lnSpc>
              <a:spcBef>
                <a:spcPts val="1000"/>
              </a:spcBef>
            </a:pPr>
            <a:r>
              <a:rPr lang="en-US" sz="2000" dirty="0">
                <a:solidFill>
                  <a:schemeClr val="tx1">
                    <a:lumMod val="50000"/>
                    <a:lumOff val="50000"/>
                  </a:schemeClr>
                </a:solidFill>
                <a:latin typeface="Arial" panose="020B0604020202020204" pitchFamily="34" charset="0"/>
                <a:cs typeface="Arial" panose="020B0604020202020204" pitchFamily="34" charset="0"/>
              </a:rPr>
              <a:t>Recommendations for substitutions of foods can be included.</a:t>
            </a:r>
          </a:p>
          <a:p>
            <a:pPr indent="-228600">
              <a:lnSpc>
                <a:spcPct val="90000"/>
              </a:lnSpc>
              <a:spcBef>
                <a:spcPts val="1000"/>
              </a:spcBef>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indent="-228600">
              <a:lnSpc>
                <a:spcPct val="90000"/>
              </a:lnSpc>
              <a:spcBef>
                <a:spcPts val="1000"/>
              </a:spcBef>
            </a:pPr>
            <a:r>
              <a:rPr lang="en-US" sz="2000" dirty="0">
                <a:solidFill>
                  <a:srgbClr val="273A80"/>
                </a:solidFill>
              </a:rPr>
              <a:t>Keep the medical statement on file in a secure location at your child care site.</a:t>
            </a:r>
          </a:p>
        </p:txBody>
      </p:sp>
      <p:sp>
        <p:nvSpPr>
          <p:cNvPr id="10" name="Rectangle 9" descr="&quot; &quot;"/>
          <p:cNvSpPr/>
          <p:nvPr/>
        </p:nvSpPr>
        <p:spPr>
          <a:xfrm>
            <a:off x="770919" y="1912136"/>
            <a:ext cx="7576597" cy="4067659"/>
          </a:xfrm>
          <a:prstGeom prst="rect">
            <a:avLst/>
          </a:prstGeom>
          <a:noFill/>
          <a:ln w="28575">
            <a:solidFill>
              <a:srgbClr val="F4A81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10</a:t>
            </a:fld>
            <a:endParaRPr lang="en-US" dirty="0"/>
          </a:p>
        </p:txBody>
      </p:sp>
    </p:spTree>
    <p:custDataLst>
      <p:tags r:id="rId1"/>
    </p:custDataLst>
    <p:extLst>
      <p:ext uri="{BB962C8B-B14F-4D97-AF65-F5344CB8AC3E}">
        <p14:creationId xmlns:p14="http://schemas.microsoft.com/office/powerpoint/2010/main" val="2383509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Communicating With Parents</a:t>
            </a:r>
          </a:p>
        </p:txBody>
      </p:sp>
      <p:pic>
        <p:nvPicPr>
          <p:cNvPr id="9" name="Picture 8" descr="Talk to Parents ico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43520" y="571420"/>
            <a:ext cx="1828959" cy="1828959"/>
          </a:xfrm>
          <a:prstGeom prst="rect">
            <a:avLst/>
          </a:prstGeom>
        </p:spPr>
      </p:pic>
      <p:sp>
        <p:nvSpPr>
          <p:cNvPr id="3" name="Content Placeholder 2"/>
          <p:cNvSpPr>
            <a:spLocks noGrp="1"/>
          </p:cNvSpPr>
          <p:nvPr>
            <p:ph idx="1"/>
          </p:nvPr>
        </p:nvSpPr>
        <p:spPr>
          <a:xfrm>
            <a:off x="267440" y="2229029"/>
            <a:ext cx="4084427" cy="3172704"/>
          </a:xfrm>
        </p:spPr>
        <p:txBody>
          <a:bodyPr>
            <a:noAutofit/>
          </a:bodyPr>
          <a:lstStyle/>
          <a:p>
            <a:pPr marL="365760">
              <a:lnSpc>
                <a:spcPct val="114000"/>
              </a:lnSpc>
              <a:spcAft>
                <a:spcPts val="600"/>
              </a:spcAft>
              <a:defRPr/>
            </a:pPr>
            <a:r>
              <a:rPr lang="en-US" dirty="0">
                <a:cs typeface="Arial" panose="020B0604020202020204" pitchFamily="34" charset="0"/>
              </a:rPr>
              <a:t>Start a conversation!</a:t>
            </a:r>
          </a:p>
          <a:p>
            <a:pPr marL="365760">
              <a:lnSpc>
                <a:spcPct val="114000"/>
              </a:lnSpc>
              <a:spcAft>
                <a:spcPts val="600"/>
              </a:spcAft>
              <a:defRPr/>
            </a:pPr>
            <a:r>
              <a:rPr lang="en-US" i="1" dirty="0">
                <a:solidFill>
                  <a:srgbClr val="273A80"/>
                </a:solidFill>
                <a:cs typeface="Arial" panose="020B0604020202020204" pitchFamily="34" charset="0"/>
              </a:rPr>
              <a:t>For Parents: What Is Your Baby Eating? Let Us Know! </a:t>
            </a:r>
            <a:r>
              <a:rPr lang="en-US" sz="1600" dirty="0">
                <a:cs typeface="Arial" panose="020B0604020202020204" pitchFamily="34" charset="0"/>
              </a:rPr>
              <a:t>(page 63)</a:t>
            </a:r>
          </a:p>
          <a:p>
            <a:pPr marL="365760">
              <a:lnSpc>
                <a:spcPct val="114000"/>
              </a:lnSpc>
              <a:spcAft>
                <a:spcPts val="600"/>
              </a:spcAft>
              <a:defRPr/>
            </a:pPr>
            <a:r>
              <a:rPr lang="en-US" i="1" dirty="0">
                <a:solidFill>
                  <a:srgbClr val="273A80"/>
                </a:solidFill>
                <a:cs typeface="Arial" panose="020B0604020202020204" pitchFamily="34" charset="0"/>
              </a:rPr>
              <a:t>For Parents: Varying Your Baby’s Veggies                    </a:t>
            </a:r>
            <a:r>
              <a:rPr lang="en-US" sz="1600" dirty="0">
                <a:cs typeface="Arial" panose="020B0604020202020204" pitchFamily="34" charset="0"/>
              </a:rPr>
              <a:t>(page 88)</a:t>
            </a:r>
            <a:endParaRPr lang="en-US" sz="1600" dirty="0"/>
          </a:p>
        </p:txBody>
      </p:sp>
      <p:sp>
        <p:nvSpPr>
          <p:cNvPr id="14" name="TextBox 13"/>
          <p:cNvSpPr txBox="1"/>
          <p:nvPr/>
        </p:nvSpPr>
        <p:spPr>
          <a:xfrm>
            <a:off x="711507" y="5146406"/>
            <a:ext cx="2813655" cy="369332"/>
          </a:xfrm>
          <a:prstGeom prst="rect">
            <a:avLst/>
          </a:prstGeom>
          <a:noFill/>
        </p:spPr>
        <p:txBody>
          <a:bodyPr wrap="none" rtlCol="0">
            <a:spAutoFit/>
          </a:bodyPr>
          <a:lstStyle/>
          <a:p>
            <a:pPr marL="0" lvl="1"/>
            <a:r>
              <a:rPr lang="en-US" u="sng" dirty="0">
                <a:solidFill>
                  <a:srgbClr val="7F7F7F"/>
                </a:solidFill>
                <a:hlinkClick r:id="rId4"/>
              </a:rPr>
              <a:t>TeamNutrition.USDA.gov</a:t>
            </a:r>
            <a:r>
              <a:rPr lang="en-US" dirty="0">
                <a:cs typeface="Arial" panose="020B0604020202020204" pitchFamily="34" charset="0"/>
              </a:rPr>
              <a:t> </a:t>
            </a:r>
          </a:p>
        </p:txBody>
      </p:sp>
      <p:grpSp>
        <p:nvGrpSpPr>
          <p:cNvPr id="6" name="Group 5" descr="Photo of a woman reaching to take a smiling baby from another woman.">
            <a:extLst>
              <a:ext uri="{FF2B5EF4-FFF2-40B4-BE49-F238E27FC236}">
                <a16:creationId xmlns:a16="http://schemas.microsoft.com/office/drawing/2014/main" id="{D2624D7E-A7F6-464D-8517-687019FBBC46}"/>
              </a:ext>
            </a:extLst>
          </p:cNvPr>
          <p:cNvGrpSpPr/>
          <p:nvPr/>
        </p:nvGrpSpPr>
        <p:grpSpPr>
          <a:xfrm>
            <a:off x="4532850" y="2229029"/>
            <a:ext cx="4285879" cy="2853532"/>
            <a:chOff x="4532850" y="2229029"/>
            <a:chExt cx="4285879" cy="2853532"/>
          </a:xfrm>
        </p:grpSpPr>
        <p:pic>
          <p:nvPicPr>
            <p:cNvPr id="7" name="Picture 6" descr="&quot; &quot;">
              <a:extLst>
                <a:ext uri="{FF2B5EF4-FFF2-40B4-BE49-F238E27FC236}">
                  <a16:creationId xmlns:a16="http://schemas.microsoft.com/office/drawing/2014/main" id="{EC145739-B693-2B48-86C2-8C38E64441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32850" y="2230400"/>
              <a:ext cx="4281283" cy="2852161"/>
            </a:xfrm>
            <a:prstGeom prst="rect">
              <a:avLst/>
            </a:prstGeom>
          </p:spPr>
        </p:pic>
        <p:sp>
          <p:nvSpPr>
            <p:cNvPr id="5" name="Rectangle 4">
              <a:extLst>
                <a:ext uri="{C183D7F6-B498-43B3-948B-1728B52AA6E4}">
                  <adec:decorative xmlns:adec="http://schemas.microsoft.com/office/drawing/2017/decorative" val="1"/>
                </a:ext>
              </a:extLst>
            </p:cNvPr>
            <p:cNvSpPr/>
            <p:nvPr/>
          </p:nvSpPr>
          <p:spPr>
            <a:xfrm>
              <a:off x="4537446" y="2229029"/>
              <a:ext cx="4281283" cy="2853532"/>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11</a:t>
            </a:fld>
            <a:endParaRPr lang="en-US" dirty="0"/>
          </a:p>
        </p:txBody>
      </p:sp>
    </p:spTree>
    <p:extLst>
      <p:ext uri="{BB962C8B-B14F-4D97-AF65-F5344CB8AC3E}">
        <p14:creationId xmlns:p14="http://schemas.microsoft.com/office/powerpoint/2010/main" val="1424073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9" name="Content Placeholder 15">
            <a:extLst>
              <a:ext uri="{FF2B5EF4-FFF2-40B4-BE49-F238E27FC236}">
                <a16:creationId xmlns:a16="http://schemas.microsoft.com/office/drawing/2014/main" id="{2A13EC80-DBD3-E141-8DA5-BA858C6E5E99}"/>
              </a:ext>
            </a:extLst>
          </p:cNvPr>
          <p:cNvSpPr>
            <a:spLocks noGrp="1"/>
          </p:cNvSpPr>
          <p:nvPr>
            <p:ph idx="1"/>
          </p:nvPr>
        </p:nvSpPr>
        <p:spPr>
          <a:xfrm>
            <a:off x="262201" y="1723168"/>
            <a:ext cx="8437299" cy="4100431"/>
          </a:xfrm>
        </p:spPr>
        <p:txBody>
          <a:bodyPr>
            <a:normAutofit fontScale="47500" lnSpcReduction="20000"/>
          </a:bodyPr>
          <a:lstStyle/>
          <a:p>
            <a:pPr marL="365760">
              <a:lnSpc>
                <a:spcPct val="134000"/>
              </a:lnSpc>
            </a:pPr>
            <a:r>
              <a:rPr lang="en-US" sz="3800" dirty="0"/>
              <a:t>Refer to:</a:t>
            </a:r>
          </a:p>
          <a:p>
            <a:pPr marL="822960" lvl="1">
              <a:lnSpc>
                <a:spcPct val="134000"/>
              </a:lnSpc>
            </a:pPr>
            <a:r>
              <a:rPr lang="en-US" sz="3800" dirty="0"/>
              <a:t>Training Worksheet: </a:t>
            </a:r>
            <a:r>
              <a:rPr lang="en-US" sz="3800" i="1" dirty="0">
                <a:cs typeface="Arial" panose="020B0604020202020204" pitchFamily="34" charset="0"/>
              </a:rPr>
              <a:t>Choose Breakfast Cereals That Are Lower in Sugar</a:t>
            </a:r>
            <a:endParaRPr lang="en-US" sz="3800" dirty="0"/>
          </a:p>
          <a:p>
            <a:pPr marL="822960" lvl="2">
              <a:lnSpc>
                <a:spcPct val="134000"/>
              </a:lnSpc>
              <a:spcBef>
                <a:spcPts val="1000"/>
              </a:spcBef>
            </a:pPr>
            <a:r>
              <a:rPr lang="en-US" sz="3800" dirty="0"/>
              <a:t>Training Worksheet: </a:t>
            </a:r>
            <a:r>
              <a:rPr lang="en-US" sz="3800" i="1" dirty="0">
                <a:cs typeface="Arial" panose="020B0604020202020204" pitchFamily="34" charset="0"/>
              </a:rPr>
              <a:t>Choose Yogurts That Are Lower in Sugar</a:t>
            </a:r>
            <a:endParaRPr lang="en-US" sz="3800" dirty="0"/>
          </a:p>
          <a:p>
            <a:pPr marL="365760">
              <a:lnSpc>
                <a:spcPct val="134000"/>
              </a:lnSpc>
            </a:pPr>
            <a:r>
              <a:rPr lang="en-US" sz="3800" dirty="0"/>
              <a:t>Parents can provide </a:t>
            </a:r>
            <a:r>
              <a:rPr lang="en-US" sz="3800" b="1" dirty="0">
                <a:solidFill>
                  <a:srgbClr val="273A80"/>
                </a:solidFill>
              </a:rPr>
              <a:t>one creditable meal component</a:t>
            </a:r>
            <a:r>
              <a:rPr lang="en-US" sz="3800" dirty="0">
                <a:solidFill>
                  <a:srgbClr val="7F7F7F"/>
                </a:solidFill>
              </a:rPr>
              <a:t>.</a:t>
            </a:r>
          </a:p>
          <a:p>
            <a:pPr marL="365760">
              <a:lnSpc>
                <a:spcPct val="134000"/>
              </a:lnSpc>
            </a:pPr>
            <a:r>
              <a:rPr lang="en-US" sz="3800" dirty="0"/>
              <a:t>Offer food substitutions for babies with special dietary needs.</a:t>
            </a:r>
          </a:p>
          <a:p>
            <a:pPr marL="365760">
              <a:lnSpc>
                <a:spcPct val="134000"/>
              </a:lnSpc>
            </a:pPr>
            <a:r>
              <a:rPr lang="en-US" sz="3800" dirty="0"/>
              <a:t>Substitutions due to disability or special dietary needs require a signed medical statement.</a:t>
            </a:r>
          </a:p>
          <a:p>
            <a:pPr marL="365760">
              <a:lnSpc>
                <a:spcPct val="134000"/>
              </a:lnSpc>
            </a:pPr>
            <a:r>
              <a:rPr lang="en-US" sz="3800" dirty="0">
                <a:cs typeface="Arial" panose="020B0604020202020204" pitchFamily="34" charset="0"/>
              </a:rPr>
              <a:t>Start a conversation!</a:t>
            </a:r>
          </a:p>
          <a:p>
            <a:pPr marL="822960" lvl="1">
              <a:lnSpc>
                <a:spcPct val="134000"/>
              </a:lnSpc>
            </a:pPr>
            <a:r>
              <a:rPr lang="en-US" sz="3800" i="1" dirty="0">
                <a:solidFill>
                  <a:srgbClr val="273A80"/>
                </a:solidFill>
                <a:cs typeface="Arial" panose="020B0604020202020204" pitchFamily="34" charset="0"/>
              </a:rPr>
              <a:t>For Parents: What Is Your Baby Eating? Let Us Know! </a:t>
            </a:r>
            <a:r>
              <a:rPr lang="en-US" sz="2900" dirty="0"/>
              <a:t>(page 63)</a:t>
            </a:r>
            <a:endParaRPr lang="en-US" sz="2900" i="1" dirty="0">
              <a:cs typeface="Arial" panose="020B0604020202020204" pitchFamily="34" charset="0"/>
            </a:endParaRPr>
          </a:p>
          <a:p>
            <a:pPr marL="822960" lvl="1">
              <a:lnSpc>
                <a:spcPct val="134000"/>
              </a:lnSpc>
            </a:pPr>
            <a:r>
              <a:rPr lang="en-US" sz="3800" i="1" dirty="0">
                <a:solidFill>
                  <a:srgbClr val="273A80"/>
                </a:solidFill>
                <a:cs typeface="Arial" panose="020B0604020202020204" pitchFamily="34" charset="0"/>
              </a:rPr>
              <a:t>For Parents: Varying Your Baby’s Veggies </a:t>
            </a:r>
            <a:r>
              <a:rPr lang="en-US" sz="2900" dirty="0"/>
              <a:t>(page 88)</a:t>
            </a:r>
          </a:p>
          <a:p>
            <a:pPr marL="137160" indent="0">
              <a:lnSpc>
                <a:spcPct val="134000"/>
              </a:lnSpc>
              <a:buNone/>
            </a:pPr>
            <a:endParaRPr lang="en-US" sz="6200" dirty="0"/>
          </a:p>
          <a:p>
            <a:pPr marL="365760">
              <a:lnSpc>
                <a:spcPct val="134000"/>
              </a:lnSpc>
            </a:pPr>
            <a:endParaRPr lang="en-US" dirty="0"/>
          </a:p>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12</a:t>
            </a:fld>
            <a:endParaRPr lang="en-US" dirty="0"/>
          </a:p>
        </p:txBody>
      </p:sp>
      <p:sp>
        <p:nvSpPr>
          <p:cNvPr id="7" name="TextBox 6">
            <a:extLst>
              <a:ext uri="{FF2B5EF4-FFF2-40B4-BE49-F238E27FC236}">
                <a16:creationId xmlns:a16="http://schemas.microsoft.com/office/drawing/2014/main" id="{DB1EF7F5-E767-4798-833F-21380472FA41}"/>
              </a:ext>
            </a:extLst>
          </p:cNvPr>
          <p:cNvSpPr txBox="1"/>
          <p:nvPr/>
        </p:nvSpPr>
        <p:spPr>
          <a:xfrm>
            <a:off x="2908474" y="6045526"/>
            <a:ext cx="2749535" cy="646331"/>
          </a:xfrm>
          <a:prstGeom prst="rect">
            <a:avLst/>
          </a:prstGeom>
          <a:noFill/>
        </p:spPr>
        <p:txBody>
          <a:bodyPr wrap="none" rtlCol="0">
            <a:spAutoFit/>
          </a:bodyPr>
          <a:lstStyle/>
          <a:p>
            <a:pPr marL="0" lvl="1"/>
            <a:r>
              <a:rPr lang="en-US" u="sng" dirty="0">
                <a:solidFill>
                  <a:srgbClr val="7F7F7F"/>
                </a:solidFill>
                <a:hlinkClick r:id="rId3"/>
              </a:rPr>
              <a:t>TeamNutrition.USDA.gov</a:t>
            </a:r>
            <a:endParaRPr lang="en-US" u="sng" dirty="0">
              <a:solidFill>
                <a:srgbClr val="7F7F7F"/>
              </a:solidFill>
            </a:endParaRPr>
          </a:p>
          <a:p>
            <a:pPr marL="0" lvl="1"/>
            <a:r>
              <a:rPr lang="en-US" dirty="0">
                <a:cs typeface="Arial" panose="020B0604020202020204"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Feeding Babies Game Show </a:t>
            </a:r>
            <a:endParaRPr lang="en-US" b="0" dirty="0"/>
          </a:p>
        </p:txBody>
      </p:sp>
      <p:pic>
        <p:nvPicPr>
          <p:cNvPr id="7" name="Picture 6" descr="Thumbnail image of the “Feeding Babies Game Show” digital interactive game.">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7719" y="1903496"/>
            <a:ext cx="5966597" cy="4505788"/>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13</a:t>
            </a:fld>
            <a:endParaRPr lang="en-US" dirty="0"/>
          </a:p>
        </p:txBody>
      </p:sp>
    </p:spTree>
    <p:custDataLst>
      <p:tags r:id="rId1"/>
    </p:custDataLst>
    <p:extLst>
      <p:ext uri="{BB962C8B-B14F-4D97-AF65-F5344CB8AC3E}">
        <p14:creationId xmlns:p14="http://schemas.microsoft.com/office/powerpoint/2010/main" val="3151146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E92E45DF-1F62-4CFE-A01F-EDA31100050B}"/>
              </a:ext>
            </a:extLst>
          </p:cNvPr>
          <p:cNvSpPr txBox="1"/>
          <p:nvPr/>
        </p:nvSpPr>
        <p:spPr>
          <a:xfrm>
            <a:off x="400852" y="2278001"/>
            <a:ext cx="8382000" cy="2923877"/>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cs typeface="Arial" panose="020B0604020202020204" pitchFamily="34" charset="0"/>
              </a:rPr>
              <a:t>The ready-to-eat cereal you are serving at snack contains 8 grams of sugar per dry ounce. Is this cereal creditable as part of a reimbursable snack for infants</a:t>
            </a:r>
            <a:r>
              <a:rPr lang="en-US" sz="2000" dirty="0">
                <a:solidFill>
                  <a:schemeClr val="tx1">
                    <a:lumMod val="50000"/>
                    <a:lumOff val="50000"/>
                  </a:schemeClr>
                </a:solidFill>
              </a:rPr>
              <a:t>?</a:t>
            </a:r>
          </a:p>
          <a:p>
            <a:pPr lvl="0"/>
            <a:endParaRPr lang="en-US" sz="2000" dirty="0">
              <a:solidFill>
                <a:srgbClr val="7F7F7F"/>
              </a:solidFill>
              <a:latin typeface="Arial" panose="020B0604020202020204" pitchFamily="34" charset="0"/>
              <a:cs typeface="Arial" panose="020B0604020202020204" pitchFamily="34" charset="0"/>
            </a:endParaRPr>
          </a:p>
          <a:p>
            <a:pPr lvl="0"/>
            <a:r>
              <a:rPr lang="en-US" sz="2400" b="1" dirty="0">
                <a:solidFill>
                  <a:srgbClr val="273A80"/>
                </a:solidFill>
                <a:latin typeface="Arial" panose="020B0604020202020204" pitchFamily="34" charset="0"/>
                <a:cs typeface="Arial" panose="020B0604020202020204" pitchFamily="34" charset="0"/>
              </a:rPr>
              <a:t>No</a:t>
            </a:r>
            <a:br>
              <a:rPr lang="en-US" sz="2000" dirty="0">
                <a:solidFill>
                  <a:srgbClr val="7F7F7F"/>
                </a:solidFill>
                <a:latin typeface="Arial" panose="020B0604020202020204" pitchFamily="34" charset="0"/>
                <a:cs typeface="Arial" panose="020B0604020202020204" pitchFamily="34" charset="0"/>
              </a:rPr>
            </a:br>
            <a:br>
              <a:rPr lang="en-US" sz="2000" dirty="0">
                <a:solidFill>
                  <a:srgbClr val="7F7F7F"/>
                </a:solidFill>
                <a:latin typeface="Arial" panose="020B0604020202020204" pitchFamily="34" charset="0"/>
                <a:cs typeface="Arial" panose="020B0604020202020204" pitchFamily="34" charset="0"/>
              </a:rPr>
            </a:br>
            <a:endParaRPr lang="en-US" sz="2000" dirty="0">
              <a:solidFill>
                <a:srgbClr val="7F7F7F"/>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a:t>Post-Test #1</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1434" y="1815642"/>
            <a:ext cx="391651" cy="381041"/>
            <a:chOff x="678464" y="2441448"/>
            <a:chExt cx="391651" cy="381041"/>
          </a:xfrm>
        </p:grpSpPr>
        <p:sp>
          <p:nvSpPr>
            <p:cNvPr id="15" name="TextBox 14">
              <a:extLst>
                <a:ext uri="{FF2B5EF4-FFF2-40B4-BE49-F238E27FC236}">
                  <a16:creationId xmlns:a16="http://schemas.microsoft.com/office/drawing/2014/main" id="{7180AA48-0307-0847-8D14-AE8DB9C657BF}"/>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678464" y="245315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14</a:t>
            </a:fld>
            <a:endParaRPr lang="en-US" dirty="0"/>
          </a:p>
        </p:txBody>
      </p:sp>
    </p:spTree>
    <p:extLst>
      <p:ext uri="{BB962C8B-B14F-4D97-AF65-F5344CB8AC3E}">
        <p14:creationId xmlns:p14="http://schemas.microsoft.com/office/powerpoint/2010/main" val="220810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D4665D95-174B-4643-8C64-EE5982BC1081}"/>
              </a:ext>
            </a:extLst>
          </p:cNvPr>
          <p:cNvSpPr txBox="1"/>
          <p:nvPr/>
        </p:nvSpPr>
        <p:spPr>
          <a:xfrm>
            <a:off x="396175" y="2286459"/>
            <a:ext cx="7886700" cy="2308324"/>
          </a:xfrm>
          <a:prstGeom prst="rect">
            <a:avLst/>
          </a:prstGeom>
          <a:solidFill>
            <a:schemeClr val="bg1"/>
          </a:solidFill>
        </p:spPr>
        <p:txBody>
          <a:bodyPr wrap="square" rtlCol="0">
            <a:spAutoFit/>
          </a:bodyPr>
          <a:lstStyle/>
          <a:p>
            <a:r>
              <a:rPr lang="en-US" sz="2000" dirty="0">
                <a:solidFill>
                  <a:schemeClr val="tx1">
                    <a:lumMod val="50000"/>
                    <a:lumOff val="50000"/>
                  </a:schemeClr>
                </a:solidFill>
              </a:rPr>
              <a:t>Yes or No?</a:t>
            </a:r>
          </a:p>
          <a:p>
            <a:endParaRPr lang="en-US" sz="2000" dirty="0">
              <a:solidFill>
                <a:schemeClr val="tx1">
                  <a:lumMod val="50000"/>
                  <a:lumOff val="50000"/>
                </a:schemeClr>
              </a:solidFill>
            </a:endParaRPr>
          </a:p>
          <a:p>
            <a:r>
              <a:rPr lang="en-US" sz="2000" dirty="0">
                <a:solidFill>
                  <a:schemeClr val="tx1">
                    <a:lumMod val="50000"/>
                    <a:lumOff val="50000"/>
                  </a:schemeClr>
                </a:solidFill>
              </a:rPr>
              <a:t>The yogurt you are serving at lunch contains 24 grams of sugar per 6 ounces. Is this yogurt creditable?</a:t>
            </a:r>
          </a:p>
          <a:p>
            <a:pPr lvl="0"/>
            <a:endParaRPr lang="en-US" sz="2000" dirty="0">
              <a:solidFill>
                <a:srgbClr val="7F7F7F"/>
              </a:solidFill>
              <a:cs typeface="Arial" panose="020B0604020202020204" pitchFamily="34" charset="0"/>
            </a:endParaRPr>
          </a:p>
          <a:p>
            <a:r>
              <a:rPr lang="en-US" sz="2400" b="1" dirty="0">
                <a:solidFill>
                  <a:srgbClr val="273A80"/>
                </a:solidFill>
                <a:cs typeface="Arial" panose="020B0604020202020204" pitchFamily="34" charset="0"/>
              </a:rPr>
              <a:t>No</a:t>
            </a:r>
          </a:p>
          <a:p>
            <a:pPr marL="457200" indent="-457200">
              <a:buFont typeface="+mj-lt"/>
              <a:buAutoNum type="alphaUcPeriod"/>
            </a:pPr>
            <a:endParaRPr lang="en-US" sz="2000" dirty="0">
              <a:solidFill>
                <a:srgbClr val="7F7F7F"/>
              </a:solidFill>
              <a:cs typeface="Arial" panose="020B0604020202020204" pitchFamily="34" charset="0"/>
            </a:endParaRPr>
          </a:p>
        </p:txBody>
      </p:sp>
      <p:sp>
        <p:nvSpPr>
          <p:cNvPr id="2" name="Title 1"/>
          <p:cNvSpPr>
            <a:spLocks noGrp="1"/>
          </p:cNvSpPr>
          <p:nvPr>
            <p:ph type="title"/>
          </p:nvPr>
        </p:nvSpPr>
        <p:spPr>
          <a:xfrm>
            <a:off x="339892" y="901700"/>
            <a:ext cx="7886700" cy="1140039"/>
          </a:xfrm>
        </p:spPr>
        <p:txBody>
          <a:bodyPr/>
          <a:lstStyle/>
          <a:p>
            <a:r>
              <a:rPr lang="en-US" dirty="0"/>
              <a:t>Post-Test #2</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48928" y="1827351"/>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extLst>
      <p:ext uri="{BB962C8B-B14F-4D97-AF65-F5344CB8AC3E}">
        <p14:creationId xmlns:p14="http://schemas.microsoft.com/office/powerpoint/2010/main" val="261208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541688" y="2439278"/>
            <a:ext cx="8458199"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parent wants to provide food for her baby while the baby is at your child care site. How many meal components can the parent provide that you can claim as part of a reimbursable meal?</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1 creditable meal component</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2 creditable meal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3 creditable meal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4 creditable meal components</a:t>
            </a:r>
            <a:endParaRPr lang="en-US" sz="2000" dirty="0">
              <a:solidFill>
                <a:schemeClr val="tx1">
                  <a:lumMod val="50000"/>
                  <a:lumOff val="50000"/>
                </a:schemeClr>
              </a:solidFill>
            </a:endParaRPr>
          </a:p>
          <a:p>
            <a:pPr lvl="0"/>
            <a:endParaRPr lang="en-US" sz="2000" dirty="0">
              <a:solidFill>
                <a:srgbClr val="7F7F7F"/>
              </a:solidFill>
            </a:endParaRPr>
          </a:p>
        </p:txBody>
      </p:sp>
      <p:sp>
        <p:nvSpPr>
          <p:cNvPr id="20" name="TextBox 19">
            <a:extLst>
              <a:ext uri="{FF2B5EF4-FFF2-40B4-BE49-F238E27FC236}">
                <a16:creationId xmlns:a16="http://schemas.microsoft.com/office/drawing/2014/main" id="{E38BDEA4-2D5F-4BF5-B788-AC2A8F28E4BF}"/>
              </a:ext>
            </a:extLst>
          </p:cNvPr>
          <p:cNvSpPr txBox="1"/>
          <p:nvPr/>
        </p:nvSpPr>
        <p:spPr>
          <a:xfrm>
            <a:off x="465788" y="2241085"/>
            <a:ext cx="8458199"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parent wants to provide food for her baby while the baby is at your child care site. How many meal components can the parent provide that you can claim as part of a reimbursable meal?</a:t>
            </a:r>
          </a:p>
          <a:p>
            <a:pPr lvl="0"/>
            <a:endParaRPr lang="en-US" sz="2000" dirty="0">
              <a:solidFill>
                <a:srgbClr val="7F7F7F"/>
              </a:solidFill>
              <a:cs typeface="Arial" panose="020B0604020202020204" pitchFamily="34" charset="0"/>
            </a:endParaRPr>
          </a:p>
          <a:p>
            <a:pPr marL="457200" lvl="0" indent="-457200">
              <a:buFont typeface="+mj-lt"/>
              <a:buAutoNum type="alphaUcPeriod"/>
            </a:pPr>
            <a:r>
              <a:rPr lang="en-US" sz="2000" b="1" dirty="0">
                <a:solidFill>
                  <a:srgbClr val="273A80"/>
                </a:solidFill>
                <a:cs typeface="Arial" panose="020B0604020202020204" pitchFamily="34" charset="0"/>
              </a:rPr>
              <a:t>1 creditable</a:t>
            </a:r>
            <a:r>
              <a:rPr lang="en-US" sz="2000" dirty="0">
                <a:solidFill>
                  <a:srgbClr val="7F7F7F"/>
                </a:solidFill>
                <a:cs typeface="Arial" panose="020B0604020202020204" pitchFamily="34" charset="0"/>
              </a:rPr>
              <a:t> </a:t>
            </a:r>
            <a:r>
              <a:rPr lang="en-US" sz="2000" b="1" dirty="0">
                <a:solidFill>
                  <a:srgbClr val="273A80"/>
                </a:solidFill>
                <a:cs typeface="Arial" panose="020B0604020202020204" pitchFamily="34" charset="0"/>
              </a:rPr>
              <a:t>meal component</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2 creditable meal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3 creditable meal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4 creditable meal components</a:t>
            </a:r>
            <a:endParaRPr lang="en-US" sz="2000" dirty="0">
              <a:solidFill>
                <a:schemeClr val="tx1">
                  <a:lumMod val="50000"/>
                  <a:lumOff val="50000"/>
                </a:schemeClr>
              </a:solidFill>
            </a:endParaRPr>
          </a:p>
          <a:p>
            <a:pPr lvl="0"/>
            <a:endParaRPr lang="en-US" sz="2000" dirty="0">
              <a:solidFill>
                <a:srgbClr val="7F7F7F"/>
              </a:solidFill>
            </a:endParaRPr>
          </a:p>
        </p:txBody>
      </p:sp>
      <p:sp>
        <p:nvSpPr>
          <p:cNvPr id="2" name="Title 1"/>
          <p:cNvSpPr>
            <a:spLocks noGrp="1"/>
          </p:cNvSpPr>
          <p:nvPr>
            <p:ph type="title"/>
          </p:nvPr>
        </p:nvSpPr>
        <p:spPr/>
        <p:txBody>
          <a:bodyPr/>
          <a:lstStyle/>
          <a:p>
            <a:r>
              <a:rPr lang="en-US" dirty="0"/>
              <a:t>Post-Test #3</a:t>
            </a:r>
          </a:p>
        </p:txBody>
      </p:sp>
      <p:grpSp>
        <p:nvGrpSpPr>
          <p:cNvPr id="33" name="Group 32" descr="Three">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140049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AB430CE-30DE-43C1-B5E3-1692E518E21F}"/>
              </a:ext>
            </a:extLst>
          </p:cNvPr>
          <p:cNvSpPr>
            <a:spLocks noGrp="1"/>
          </p:cNvSpPr>
          <p:nvPr>
            <p:ph type="title"/>
          </p:nvPr>
        </p:nvSpPr>
        <p:spPr>
          <a:xfrm>
            <a:off x="2307126" y="2610710"/>
            <a:ext cx="6142961" cy="963764"/>
          </a:xfrm>
        </p:spPr>
        <p:txBody>
          <a:bodyPr/>
          <a:lstStyle/>
          <a:p>
            <a:r>
              <a:rPr lang="en-US" dirty="0"/>
              <a:t>Presentation End</a:t>
            </a:r>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Slightly Revised April 2024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5157523" y="1161312"/>
            <a:ext cx="3715633"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TeamNutrition.USDA.gov</a:t>
            </a:r>
          </a:p>
        </p:txBody>
      </p:sp>
      <p:pic>
        <p:nvPicPr>
          <p:cNvPr id="16" name="Picture 15" descr="&quot; &quot;">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FF619C76-5C13-4BAA-B451-BC0461DE6E94}"/>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32E33690-F7BA-4286-869E-8F3B48330650}"/>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pPr/>
              <a:t>17</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333541" y="2041739"/>
            <a:ext cx="8590121" cy="4351338"/>
          </a:xfrm>
        </p:spPr>
        <p:txBody>
          <a:bodyPr/>
          <a:lstStyle/>
          <a:p>
            <a:pPr marL="361950"/>
            <a:r>
              <a:rPr lang="en-US" sz="2800" dirty="0"/>
              <a:t>Sugar Limit for Ready-to-Eat Cereal</a:t>
            </a:r>
          </a:p>
          <a:p>
            <a:pPr marL="361950"/>
            <a:r>
              <a:rPr lang="en-US" sz="2800" dirty="0"/>
              <a:t>Sugar Limit for Yogurt</a:t>
            </a:r>
          </a:p>
          <a:p>
            <a:pPr marL="361950"/>
            <a:r>
              <a:rPr lang="en-US" sz="2800" dirty="0"/>
              <a:t>Parent-Provided Meal Component</a:t>
            </a:r>
          </a:p>
          <a:p>
            <a:pPr marL="361950"/>
            <a:r>
              <a:rPr lang="en-US" sz="2800" dirty="0"/>
              <a:t>Accommodating Special Dietary Needs</a:t>
            </a:r>
          </a:p>
          <a:p>
            <a:pPr marL="361950"/>
            <a:r>
              <a:rPr lang="en-US" sz="2800" dirty="0"/>
              <a:t>Communicating With Parents</a:t>
            </a:r>
          </a:p>
          <a:p>
            <a:pPr marL="361950"/>
            <a:r>
              <a:rPr lang="en-US" sz="2800" dirty="0"/>
              <a:t>Summary</a:t>
            </a:r>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#1</a:t>
            </a:r>
          </a:p>
        </p:txBody>
      </p:sp>
      <p:grpSp>
        <p:nvGrpSpPr>
          <p:cNvPr id="14" name="Group 13" descr="One">
            <a:extLst>
              <a:ext uri="{FF2B5EF4-FFF2-40B4-BE49-F238E27FC236}">
                <a16:creationId xmlns:a16="http://schemas.microsoft.com/office/drawing/2014/main" id="{52B371B8-CDA0-7546-8529-1DECCB43B30B}"/>
              </a:ext>
            </a:extLst>
          </p:cNvPr>
          <p:cNvGrpSpPr/>
          <p:nvPr/>
        </p:nvGrpSpPr>
        <p:grpSpPr>
          <a:xfrm>
            <a:off x="451434" y="1815642"/>
            <a:ext cx="391651" cy="381041"/>
            <a:chOff x="678464" y="2441448"/>
            <a:chExt cx="391651" cy="381041"/>
          </a:xfrm>
        </p:grpSpPr>
        <p:sp>
          <p:nvSpPr>
            <p:cNvPr id="15" name="TextBox 14">
              <a:extLst>
                <a:ext uri="{FF2B5EF4-FFF2-40B4-BE49-F238E27FC236}">
                  <a16:creationId xmlns:a16="http://schemas.microsoft.com/office/drawing/2014/main" id="{7180AA48-0307-0847-8D14-AE8DB9C657BF}"/>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678464" y="245315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400852" y="2260843"/>
            <a:ext cx="8382000"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Yes or No?</a:t>
            </a:r>
          </a:p>
          <a:p>
            <a:pPr lvl="0"/>
            <a:endParaRPr lang="en-US" sz="2000" dirty="0">
              <a:solidFill>
                <a:schemeClr val="tx1">
                  <a:lumMod val="50000"/>
                  <a:lumOff val="50000"/>
                </a:schemeClr>
              </a:solidFill>
              <a:cs typeface="Arial" panose="020B0604020202020204" pitchFamily="34" charset="0"/>
            </a:endParaRPr>
          </a:p>
          <a:p>
            <a:pPr lvl="0"/>
            <a:r>
              <a:rPr lang="en-US" sz="2000" dirty="0">
                <a:solidFill>
                  <a:schemeClr val="tx1">
                    <a:lumMod val="50000"/>
                    <a:lumOff val="50000"/>
                  </a:schemeClr>
                </a:solidFill>
                <a:cs typeface="Arial" panose="020B0604020202020204" pitchFamily="34" charset="0"/>
              </a:rPr>
              <a:t>The ready-to-eat cereal you are serving at snack contains 8 grams of sugar per dry ounce. Is this cereal creditable as part of a reimbursable snack for infants</a:t>
            </a:r>
            <a:r>
              <a:rPr lang="en-US" sz="2000" dirty="0">
                <a:solidFill>
                  <a:schemeClr val="tx1">
                    <a:lumMod val="50000"/>
                    <a:lumOff val="50000"/>
                  </a:schemeClr>
                </a:solidFill>
              </a:rPr>
              <a:t>?</a:t>
            </a:r>
          </a:p>
          <a:p>
            <a:pPr lvl="0"/>
            <a:br>
              <a:rPr lang="en-US" sz="2000" dirty="0">
                <a:solidFill>
                  <a:srgbClr val="7F7F7F"/>
                </a:solidFill>
                <a:latin typeface="Arial" panose="020B0604020202020204" pitchFamily="34" charset="0"/>
                <a:cs typeface="Arial" panose="020B0604020202020204" pitchFamily="34" charset="0"/>
              </a:rPr>
            </a:br>
            <a:br>
              <a:rPr lang="en-US" sz="2000" dirty="0">
                <a:solidFill>
                  <a:srgbClr val="7F7F7F"/>
                </a:solidFill>
                <a:latin typeface="Arial" panose="020B0604020202020204" pitchFamily="34" charset="0"/>
                <a:cs typeface="Arial" panose="020B0604020202020204" pitchFamily="34" charset="0"/>
              </a:rPr>
            </a:br>
            <a:endParaRPr lang="en-US" sz="2000" dirty="0">
              <a:solidFill>
                <a:srgbClr val="7F7F7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575998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#2</a:t>
            </a:r>
          </a:p>
        </p:txBody>
      </p:sp>
      <p:grpSp>
        <p:nvGrpSpPr>
          <p:cNvPr id="17" name="Group 16" descr="Two">
            <a:extLst>
              <a:ext uri="{FF2B5EF4-FFF2-40B4-BE49-F238E27FC236}">
                <a16:creationId xmlns:a16="http://schemas.microsoft.com/office/drawing/2014/main" id="{C1A66349-9BB5-944B-A1F9-473432ADE9C5}"/>
              </a:ext>
            </a:extLst>
          </p:cNvPr>
          <p:cNvGrpSpPr/>
          <p:nvPr/>
        </p:nvGrpSpPr>
        <p:grpSpPr>
          <a:xfrm>
            <a:off x="448928" y="1827351"/>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401669" y="2232839"/>
            <a:ext cx="7886700" cy="1631216"/>
          </a:xfrm>
          <a:prstGeom prst="rect">
            <a:avLst/>
          </a:prstGeom>
          <a:solidFill>
            <a:schemeClr val="bg1"/>
          </a:solidFill>
        </p:spPr>
        <p:txBody>
          <a:bodyPr wrap="square" rtlCol="0">
            <a:spAutoFit/>
          </a:bodyPr>
          <a:lstStyle/>
          <a:p>
            <a:r>
              <a:rPr lang="en-US" sz="2000" dirty="0">
                <a:solidFill>
                  <a:schemeClr val="tx1">
                    <a:lumMod val="50000"/>
                    <a:lumOff val="50000"/>
                  </a:schemeClr>
                </a:solidFill>
              </a:rPr>
              <a:t>Yes or No?</a:t>
            </a:r>
          </a:p>
          <a:p>
            <a:endParaRPr lang="en-US" sz="2000" dirty="0">
              <a:solidFill>
                <a:schemeClr val="tx1">
                  <a:lumMod val="50000"/>
                  <a:lumOff val="50000"/>
                </a:schemeClr>
              </a:solidFill>
            </a:endParaRPr>
          </a:p>
          <a:p>
            <a:r>
              <a:rPr lang="en-US" sz="2000" dirty="0">
                <a:solidFill>
                  <a:schemeClr val="tx1">
                    <a:lumMod val="50000"/>
                    <a:lumOff val="50000"/>
                  </a:schemeClr>
                </a:solidFill>
              </a:rPr>
              <a:t>The yogurt you are serving at lunch contains 24 grams of sugar per 6 ounces. Is this yogurt creditable?</a:t>
            </a:r>
          </a:p>
          <a:p>
            <a:pPr lvl="0"/>
            <a:endParaRPr lang="en-US" sz="2000" dirty="0">
              <a:solidFill>
                <a:srgbClr val="7F7F7F"/>
              </a:solidFill>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4057006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 #3</a:t>
            </a:r>
          </a:p>
        </p:txBody>
      </p:sp>
      <p:grpSp>
        <p:nvGrpSpPr>
          <p:cNvPr id="33" name="Group 32" descr="Three">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34" name="TextBox 33">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35" name="Rectangle 34">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TextBox 35"/>
          <p:cNvSpPr txBox="1"/>
          <p:nvPr/>
        </p:nvSpPr>
        <p:spPr>
          <a:xfrm>
            <a:off x="404241" y="2241530"/>
            <a:ext cx="8458199"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rPr>
              <a:t>A parent wants to provide food for her baby while the baby is at your child care site. How many meal components can the parent provide that you can claim as part of a reimbursable meal?</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1 creditable </a:t>
            </a:r>
            <a:r>
              <a:rPr lang="en-US" sz="2000" dirty="0">
                <a:solidFill>
                  <a:schemeClr val="tx1">
                    <a:lumMod val="50000"/>
                    <a:lumOff val="50000"/>
                  </a:schemeClr>
                </a:solidFill>
              </a:rPr>
              <a:t>meal</a:t>
            </a:r>
            <a:r>
              <a:rPr lang="en-US" sz="2000" dirty="0">
                <a:solidFill>
                  <a:schemeClr val="tx1">
                    <a:lumMod val="50000"/>
                    <a:lumOff val="50000"/>
                  </a:schemeClr>
                </a:solidFill>
                <a:cs typeface="Arial" panose="020B0604020202020204" pitchFamily="34" charset="0"/>
              </a:rPr>
              <a:t> component</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2 creditable </a:t>
            </a:r>
            <a:r>
              <a:rPr lang="en-US" sz="2000" dirty="0">
                <a:solidFill>
                  <a:schemeClr val="tx1">
                    <a:lumMod val="50000"/>
                    <a:lumOff val="50000"/>
                  </a:schemeClr>
                </a:solidFill>
              </a:rPr>
              <a:t>meal</a:t>
            </a:r>
            <a:r>
              <a:rPr lang="en-US" sz="2000" dirty="0">
                <a:solidFill>
                  <a:schemeClr val="tx1">
                    <a:lumMod val="50000"/>
                    <a:lumOff val="50000"/>
                  </a:schemeClr>
                </a:solidFill>
                <a:cs typeface="Arial" panose="020B0604020202020204" pitchFamily="34" charset="0"/>
              </a:rPr>
              <a:t>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3 creditable </a:t>
            </a:r>
            <a:r>
              <a:rPr lang="en-US" sz="2000" dirty="0">
                <a:solidFill>
                  <a:schemeClr val="tx1">
                    <a:lumMod val="50000"/>
                    <a:lumOff val="50000"/>
                  </a:schemeClr>
                </a:solidFill>
              </a:rPr>
              <a:t>meal</a:t>
            </a:r>
            <a:r>
              <a:rPr lang="en-US" sz="2000" dirty="0">
                <a:solidFill>
                  <a:schemeClr val="tx1">
                    <a:lumMod val="50000"/>
                    <a:lumOff val="50000"/>
                  </a:schemeClr>
                </a:solidFill>
                <a:cs typeface="Arial" panose="020B0604020202020204" pitchFamily="34" charset="0"/>
              </a:rPr>
              <a:t> components</a:t>
            </a:r>
          </a:p>
          <a:p>
            <a:pPr marL="457200" indent="-457200">
              <a:buFont typeface="+mj-lt"/>
              <a:buAutoNum type="alphaUcPeriod"/>
            </a:pPr>
            <a:r>
              <a:rPr lang="en-US" sz="2000" dirty="0">
                <a:solidFill>
                  <a:schemeClr val="tx1">
                    <a:lumMod val="50000"/>
                    <a:lumOff val="50000"/>
                  </a:schemeClr>
                </a:solidFill>
                <a:cs typeface="Arial" panose="020B0604020202020204" pitchFamily="34" charset="0"/>
              </a:rPr>
              <a:t>4 creditable </a:t>
            </a:r>
            <a:r>
              <a:rPr lang="en-US" sz="2000" dirty="0">
                <a:solidFill>
                  <a:schemeClr val="tx1">
                    <a:lumMod val="50000"/>
                    <a:lumOff val="50000"/>
                  </a:schemeClr>
                </a:solidFill>
              </a:rPr>
              <a:t>meal</a:t>
            </a:r>
            <a:r>
              <a:rPr lang="en-US" sz="2000" dirty="0">
                <a:solidFill>
                  <a:schemeClr val="tx1">
                    <a:lumMod val="50000"/>
                    <a:lumOff val="50000"/>
                  </a:schemeClr>
                </a:solidFill>
                <a:cs typeface="Arial" panose="020B0604020202020204" pitchFamily="34" charset="0"/>
              </a:rPr>
              <a:t> components</a:t>
            </a:r>
            <a:endParaRPr lang="en-US" sz="2000" dirty="0">
              <a:solidFill>
                <a:schemeClr val="tx1">
                  <a:lumMod val="50000"/>
                  <a:lumOff val="50000"/>
                </a:schemeClr>
              </a:solidFill>
            </a:endParaRPr>
          </a:p>
          <a:p>
            <a:pPr lvl="0"/>
            <a:endParaRPr lang="en-US" sz="2000" dirty="0">
              <a:solidFill>
                <a:srgbClr val="7F7F7F"/>
              </a:solidFill>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2323981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05" y="901700"/>
            <a:ext cx="8804109" cy="1140039"/>
          </a:xfrm>
        </p:spPr>
        <p:txBody>
          <a:bodyPr>
            <a:normAutofit/>
          </a:bodyPr>
          <a:lstStyle/>
          <a:p>
            <a:r>
              <a:rPr lang="en-US" dirty="0">
                <a:cs typeface="Arial" panose="020B0604020202020204" pitchFamily="34" charset="0"/>
              </a:rPr>
              <a:t>How Can I Tell if a Cereal Has 6 Grams of Sugar or Less?</a:t>
            </a:r>
            <a:br>
              <a:rPr lang="en-US" b="0" dirty="0">
                <a:cs typeface="Arial" panose="020B0604020202020204" pitchFamily="34" charset="0"/>
              </a:rPr>
            </a:br>
            <a:r>
              <a:rPr lang="en-US" b="0" dirty="0">
                <a:cs typeface="Arial" panose="020B0604020202020204" pitchFamily="34" charset="0"/>
              </a:rPr>
              <a:t>Let’s Practice!</a:t>
            </a:r>
            <a:endParaRPr lang="en-US" dirty="0"/>
          </a:p>
        </p:txBody>
      </p:sp>
      <p:sp>
        <p:nvSpPr>
          <p:cNvPr id="21" name="Rectángulo 5">
            <a:extLst>
              <a:ext uri="{FF2B5EF4-FFF2-40B4-BE49-F238E27FC236}">
                <a16:creationId xmlns:a16="http://schemas.microsoft.com/office/drawing/2014/main" id="{A7A8D27B-DB30-8B41-A0CF-050FA531CBE4}"/>
              </a:ext>
            </a:extLst>
          </p:cNvPr>
          <p:cNvSpPr/>
          <p:nvPr/>
        </p:nvSpPr>
        <p:spPr>
          <a:xfrm>
            <a:off x="284803" y="1995123"/>
            <a:ext cx="5453055" cy="2010807"/>
          </a:xfrm>
          <a:prstGeom prst="rect">
            <a:avLst/>
          </a:prstGeom>
        </p:spPr>
        <p:txBody>
          <a:bodyPr wrap="square">
            <a:spAutoFit/>
          </a:bodyPr>
          <a:lstStyle/>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Find </a:t>
            </a:r>
            <a:r>
              <a:rPr lang="en-US" sz="2000" b="1" dirty="0">
                <a:solidFill>
                  <a:srgbClr val="2F5597"/>
                </a:solidFill>
                <a:latin typeface="Arial" panose="020B0604020202020204" pitchFamily="34" charset="0"/>
                <a:cs typeface="Arial" panose="020B0604020202020204" pitchFamily="34" charset="0"/>
              </a:rPr>
              <a:t>Serving Size </a:t>
            </a:r>
            <a:r>
              <a:rPr lang="en-US" sz="2000" dirty="0">
                <a:solidFill>
                  <a:schemeClr val="tx1">
                    <a:lumMod val="50000"/>
                    <a:lumOff val="50000"/>
                  </a:schemeClr>
                </a:solidFill>
                <a:latin typeface="Arial" panose="020B0604020202020204" pitchFamily="34" charset="0"/>
                <a:cs typeface="Arial" panose="020B0604020202020204" pitchFamily="34" charset="0"/>
              </a:rPr>
              <a:t>in grams (g).</a:t>
            </a:r>
          </a:p>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Find the amount of </a:t>
            </a:r>
            <a:r>
              <a:rPr lang="en-US" sz="2000" b="1" dirty="0">
                <a:solidFill>
                  <a:srgbClr val="2F5597"/>
                </a:solidFill>
                <a:latin typeface="Arial" panose="020B0604020202020204" pitchFamily="34" charset="0"/>
                <a:cs typeface="Arial" panose="020B0604020202020204" pitchFamily="34" charset="0"/>
              </a:rPr>
              <a:t>Total Sugars </a:t>
            </a:r>
            <a:r>
              <a:rPr lang="en-US" sz="2000" dirty="0">
                <a:solidFill>
                  <a:schemeClr val="tx1">
                    <a:lumMod val="50000"/>
                    <a:lumOff val="50000"/>
                  </a:schemeClr>
                </a:solidFill>
                <a:latin typeface="Arial" panose="020B0604020202020204" pitchFamily="34" charset="0"/>
                <a:cs typeface="Arial" panose="020B0604020202020204" pitchFamily="34" charset="0"/>
              </a:rPr>
              <a:t>in         grams (g).</a:t>
            </a:r>
          </a:p>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Use the table in the </a:t>
            </a:r>
            <a:r>
              <a:rPr lang="en-US" sz="2000" dirty="0">
                <a:solidFill>
                  <a:schemeClr val="bg1">
                    <a:lumMod val="50000"/>
                  </a:schemeClr>
                </a:solidFill>
                <a:latin typeface="Arial" panose="020B0604020202020204" pitchFamily="34" charset="0"/>
                <a:cs typeface="Arial" panose="020B0604020202020204" pitchFamily="34" charset="0"/>
              </a:rPr>
              <a:t>training           worksheet</a:t>
            </a:r>
            <a:r>
              <a:rPr lang="en-US" sz="2000" dirty="0">
                <a:solidFill>
                  <a:schemeClr val="tx1">
                    <a:lumMod val="50000"/>
                    <a:lumOff val="50000"/>
                  </a:schemeClr>
                </a:solidFill>
                <a:latin typeface="Arial" panose="020B0604020202020204" pitchFamily="34" charset="0"/>
                <a:cs typeface="Arial" panose="020B0604020202020204" pitchFamily="34" charset="0"/>
              </a:rPr>
              <a:t> to find the allowable          sugar amount.</a:t>
            </a:r>
          </a:p>
        </p:txBody>
      </p:sp>
      <p:cxnSp>
        <p:nvCxnSpPr>
          <p:cNvPr id="25" name="Straight Arrow Connector 24" descr="Line connects step two &quot;Find amount of sugars in grams&quot; to the one gram sugar amount in the Nutrition Facts label."/>
          <p:cNvCxnSpPr>
            <a:cxnSpLocks/>
          </p:cNvCxnSpPr>
          <p:nvPr/>
        </p:nvCxnSpPr>
        <p:spPr>
          <a:xfrm>
            <a:off x="4399039" y="2790695"/>
            <a:ext cx="1564297" cy="2821435"/>
          </a:xfrm>
          <a:prstGeom prst="straightConnector1">
            <a:avLst/>
          </a:prstGeom>
          <a:ln w="38100">
            <a:solidFill>
              <a:srgbClr val="273A8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descr="Line connects step one &quot;Find serving size in grams&quot; to the two thirds cup serving size in the Nutrition Facts label."/>
          <p:cNvCxnSpPr>
            <a:cxnSpLocks/>
          </p:cNvCxnSpPr>
          <p:nvPr/>
        </p:nvCxnSpPr>
        <p:spPr>
          <a:xfrm>
            <a:off x="4399039" y="2240299"/>
            <a:ext cx="1564297" cy="550396"/>
          </a:xfrm>
          <a:prstGeom prst="straightConnector1">
            <a:avLst/>
          </a:prstGeom>
          <a:ln w="38100">
            <a:solidFill>
              <a:srgbClr val="273A8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5A01667-C09E-6343-925B-5CF5D2A7F45A}" type="slidenum">
              <a:rPr lang="en-US" smtClean="0"/>
              <a:pPr/>
              <a:t>6</a:t>
            </a:fld>
            <a:endParaRPr lang="en-US" dirty="0"/>
          </a:p>
        </p:txBody>
      </p:sp>
      <p:pic>
        <p:nvPicPr>
          <p:cNvPr id="8" name="Picture 7" descr="A Nutrition Facts label from a breakfast cereal with an arrow pointing to the serving size of 3/4 cup (30 grams) and another arrow pointing to the Total Sugars line with 5 g.">
            <a:extLst>
              <a:ext uri="{FF2B5EF4-FFF2-40B4-BE49-F238E27FC236}">
                <a16:creationId xmlns:a16="http://schemas.microsoft.com/office/drawing/2014/main" id="{834C2EFB-5C48-524D-78E7-B80924A950A3}"/>
              </a:ext>
            </a:extLst>
          </p:cNvPr>
          <p:cNvPicPr>
            <a:picLocks noChangeAspect="1"/>
          </p:cNvPicPr>
          <p:nvPr/>
        </p:nvPicPr>
        <p:blipFill>
          <a:blip r:embed="rId3"/>
          <a:stretch>
            <a:fillRect/>
          </a:stretch>
        </p:blipFill>
        <p:spPr>
          <a:xfrm>
            <a:off x="5985943" y="1995123"/>
            <a:ext cx="3093038" cy="4193203"/>
          </a:xfrm>
          <a:prstGeom prst="rect">
            <a:avLst/>
          </a:prstGeom>
        </p:spPr>
      </p:pic>
      <p:pic>
        <p:nvPicPr>
          <p:cNvPr id="10" name="Picture 9" descr="A chart from the training worksheet containing a list of serving sizes and total sugars. The row containing &quot;26-30 grams&quot; and &quot;6 grams&quot; are circled. This is showing that if the serving size of the breakfast cereal is 26-30 grams, then the total sugars must not be more than 6 grams of total sugars.">
            <a:extLst>
              <a:ext uri="{FF2B5EF4-FFF2-40B4-BE49-F238E27FC236}">
                <a16:creationId xmlns:a16="http://schemas.microsoft.com/office/drawing/2014/main" id="{11F56E71-5AB4-FED9-8192-6AF488A8B5FB}"/>
              </a:ext>
            </a:extLst>
          </p:cNvPr>
          <p:cNvPicPr>
            <a:picLocks noChangeAspect="1"/>
          </p:cNvPicPr>
          <p:nvPr/>
        </p:nvPicPr>
        <p:blipFill>
          <a:blip r:embed="rId4"/>
          <a:stretch>
            <a:fillRect/>
          </a:stretch>
        </p:blipFill>
        <p:spPr>
          <a:xfrm>
            <a:off x="284803" y="4128733"/>
            <a:ext cx="4672578" cy="1904795"/>
          </a:xfrm>
          <a:prstGeom prst="rect">
            <a:avLst/>
          </a:prstGeom>
        </p:spPr>
      </p:pic>
      <p:sp>
        <p:nvSpPr>
          <p:cNvPr id="26" name="Rectangle 25" descr="&quot; &quot;">
            <a:extLst>
              <a:ext uri="{FF2B5EF4-FFF2-40B4-BE49-F238E27FC236}">
                <a16:creationId xmlns:a16="http://schemas.microsoft.com/office/drawing/2014/main" id="{7148B3C2-F46E-C74C-FC5C-86791AAB0932}"/>
              </a:ext>
              <a:ext uri="{C183D7F6-B498-43B3-948B-1728B52AA6E4}">
                <adec:decorative xmlns:adec="http://schemas.microsoft.com/office/drawing/2017/decorative" val="0"/>
              </a:ext>
            </a:extLst>
          </p:cNvPr>
          <p:cNvSpPr/>
          <p:nvPr/>
        </p:nvSpPr>
        <p:spPr>
          <a:xfrm>
            <a:off x="330526" y="5272217"/>
            <a:ext cx="4546274" cy="378039"/>
          </a:xfrm>
          <a:prstGeom prst="rect">
            <a:avLst/>
          </a:prstGeom>
          <a:noFill/>
          <a:ln w="50800">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1308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9" y="901700"/>
            <a:ext cx="8958347" cy="1140039"/>
          </a:xfrm>
        </p:spPr>
        <p:txBody>
          <a:bodyPr>
            <a:normAutofit/>
          </a:bodyPr>
          <a:lstStyle/>
          <a:p>
            <a:r>
              <a:rPr lang="en-US" dirty="0">
                <a:cs typeface="Arial" panose="020B0604020202020204" pitchFamily="34" charset="0"/>
              </a:rPr>
              <a:t>How Can I Tell if a Yogurt Has 23 Grams of Sugar or Less?</a:t>
            </a:r>
            <a:br>
              <a:rPr lang="en-US" b="0" dirty="0">
                <a:cs typeface="Arial" panose="020B0604020202020204" pitchFamily="34" charset="0"/>
              </a:rPr>
            </a:br>
            <a:r>
              <a:rPr lang="en-US" b="0" dirty="0">
                <a:cs typeface="Arial" panose="020B0604020202020204" pitchFamily="34" charset="0"/>
              </a:rPr>
              <a:t>Let’s Practice!</a:t>
            </a:r>
            <a:endParaRPr lang="en-US" dirty="0"/>
          </a:p>
        </p:txBody>
      </p:sp>
      <p:sp>
        <p:nvSpPr>
          <p:cNvPr id="21" name="Rectángulo 5">
            <a:extLst>
              <a:ext uri="{FF2B5EF4-FFF2-40B4-BE49-F238E27FC236}">
                <a16:creationId xmlns:a16="http://schemas.microsoft.com/office/drawing/2014/main" id="{A7A8D27B-DB30-8B41-A0CF-050FA531CBE4}"/>
              </a:ext>
            </a:extLst>
          </p:cNvPr>
          <p:cNvSpPr/>
          <p:nvPr/>
        </p:nvSpPr>
        <p:spPr>
          <a:xfrm>
            <a:off x="145105" y="1954075"/>
            <a:ext cx="4845560" cy="2010807"/>
          </a:xfrm>
          <a:prstGeom prst="rect">
            <a:avLst/>
          </a:prstGeom>
        </p:spPr>
        <p:txBody>
          <a:bodyPr wrap="square">
            <a:spAutoFit/>
          </a:bodyPr>
          <a:lstStyle/>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Find </a:t>
            </a:r>
            <a:r>
              <a:rPr lang="en-US" b="1" dirty="0">
                <a:solidFill>
                  <a:srgbClr val="9D2D53"/>
                </a:solidFill>
              </a:rPr>
              <a:t>Serving Size </a:t>
            </a:r>
            <a:r>
              <a:rPr lang="en-US" sz="2000" dirty="0">
                <a:solidFill>
                  <a:schemeClr val="tx1">
                    <a:lumMod val="50000"/>
                    <a:lumOff val="50000"/>
                  </a:schemeClr>
                </a:solidFill>
                <a:latin typeface="Arial" panose="020B0604020202020204" pitchFamily="34" charset="0"/>
                <a:cs typeface="Arial" panose="020B0604020202020204" pitchFamily="34" charset="0"/>
              </a:rPr>
              <a:t>in grams (g).</a:t>
            </a:r>
          </a:p>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Find amount of </a:t>
            </a:r>
            <a:r>
              <a:rPr lang="en-US" b="1" dirty="0">
                <a:solidFill>
                  <a:srgbClr val="9D2D53"/>
                </a:solidFill>
              </a:rPr>
              <a:t>Total Sugars</a:t>
            </a:r>
            <a:r>
              <a:rPr lang="en-US" sz="2000" dirty="0">
                <a:solidFill>
                  <a:schemeClr val="tx1">
                    <a:lumMod val="50000"/>
                    <a:lumOff val="50000"/>
                  </a:schemeClr>
                </a:solidFill>
                <a:latin typeface="Arial" panose="020B0604020202020204" pitchFamily="34" charset="0"/>
                <a:cs typeface="Arial" panose="020B0604020202020204" pitchFamily="34" charset="0"/>
              </a:rPr>
              <a:t> in grams (g).</a:t>
            </a:r>
          </a:p>
          <a:p>
            <a:pPr marL="590550" indent="-457200">
              <a:lnSpc>
                <a:spcPct val="90000"/>
              </a:lnSpc>
              <a:spcBef>
                <a:spcPts val="1000"/>
              </a:spcBef>
              <a:buFont typeface="+mj-lt"/>
              <a:buAutoNum type="arabicPeriod"/>
            </a:pPr>
            <a:r>
              <a:rPr lang="en-US" sz="2000" dirty="0">
                <a:solidFill>
                  <a:schemeClr val="tx1">
                    <a:lumMod val="50000"/>
                    <a:lumOff val="50000"/>
                  </a:schemeClr>
                </a:solidFill>
                <a:latin typeface="Arial" panose="020B0604020202020204" pitchFamily="34" charset="0"/>
                <a:cs typeface="Arial" panose="020B0604020202020204" pitchFamily="34" charset="0"/>
              </a:rPr>
              <a:t>Use the table in the training worksheet to find the allowable sugar amount.</a:t>
            </a:r>
          </a:p>
        </p:txBody>
      </p:sp>
      <p:cxnSp>
        <p:nvCxnSpPr>
          <p:cNvPr id="25" name="Straight Arrow Connector 24" descr="Line connects step two &quot;Find amount of sugars in grams&quot; to the 18 grams sugar amount in the Nutrition Facts label."/>
          <p:cNvCxnSpPr>
            <a:cxnSpLocks/>
          </p:cNvCxnSpPr>
          <p:nvPr/>
        </p:nvCxnSpPr>
        <p:spPr>
          <a:xfrm>
            <a:off x="4282670" y="2679192"/>
            <a:ext cx="1510448" cy="2387794"/>
          </a:xfrm>
          <a:prstGeom prst="straightConnector1">
            <a:avLst/>
          </a:prstGeom>
          <a:ln w="38100">
            <a:solidFill>
              <a:srgbClr val="273A8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descr="Line connects step one &quot;Find serving size in grams&quot; to the six ounces serving size in the Nutrition Facts label."/>
          <p:cNvCxnSpPr>
            <a:cxnSpLocks/>
          </p:cNvCxnSpPr>
          <p:nvPr/>
        </p:nvCxnSpPr>
        <p:spPr>
          <a:xfrm>
            <a:off x="4257675" y="2190750"/>
            <a:ext cx="1535443" cy="200437"/>
          </a:xfrm>
          <a:prstGeom prst="straightConnector1">
            <a:avLst/>
          </a:prstGeom>
          <a:ln w="38100">
            <a:solidFill>
              <a:srgbClr val="273A8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E5A01667-C09E-6343-925B-5CF5D2A7F45A}" type="slidenum">
              <a:rPr lang="en-US" smtClean="0"/>
              <a:pPr/>
              <a:t>7</a:t>
            </a:fld>
            <a:endParaRPr lang="en-US" dirty="0"/>
          </a:p>
        </p:txBody>
      </p:sp>
      <p:pic>
        <p:nvPicPr>
          <p:cNvPr id="7" name="Picture 6" descr="A Nutrition Facts label from a yogurt container with an arrow pointing to the serving size of 8 oz (227 g) and another arrow pointing to the Total Sugars line with 9 g.">
            <a:extLst>
              <a:ext uri="{FF2B5EF4-FFF2-40B4-BE49-F238E27FC236}">
                <a16:creationId xmlns:a16="http://schemas.microsoft.com/office/drawing/2014/main" id="{13FA4D96-1C35-7B36-DADB-BE55C0A4FB49}"/>
              </a:ext>
            </a:extLst>
          </p:cNvPr>
          <p:cNvPicPr>
            <a:picLocks noChangeAspect="1"/>
          </p:cNvPicPr>
          <p:nvPr/>
        </p:nvPicPr>
        <p:blipFill>
          <a:blip r:embed="rId3"/>
          <a:stretch>
            <a:fillRect/>
          </a:stretch>
        </p:blipFill>
        <p:spPr>
          <a:xfrm>
            <a:off x="5793118" y="1625512"/>
            <a:ext cx="2989683" cy="5026023"/>
          </a:xfrm>
          <a:prstGeom prst="rect">
            <a:avLst/>
          </a:prstGeom>
        </p:spPr>
      </p:pic>
      <p:pic>
        <p:nvPicPr>
          <p:cNvPr id="22" name="Picture 21" descr="A chart from the training worksheet containing a list of serving sizes in ounces and grams, and total sugars. The row containing &quot;8 oz,&quot; &quot;227 g,&quot; and &quot;31 g&quot; are circled. This is showing that if the serving size of the breakfast cereal is 8 ounces or 227 grams, then the total sugars must not be more than 31 grams.">
            <a:extLst>
              <a:ext uri="{FF2B5EF4-FFF2-40B4-BE49-F238E27FC236}">
                <a16:creationId xmlns:a16="http://schemas.microsoft.com/office/drawing/2014/main" id="{3EB950D0-8617-FE3C-6E07-2386B3A7563C}"/>
              </a:ext>
            </a:extLst>
          </p:cNvPr>
          <p:cNvPicPr>
            <a:picLocks noChangeAspect="1"/>
          </p:cNvPicPr>
          <p:nvPr/>
        </p:nvPicPr>
        <p:blipFill>
          <a:blip r:embed="rId4"/>
          <a:stretch>
            <a:fillRect/>
          </a:stretch>
        </p:blipFill>
        <p:spPr>
          <a:xfrm>
            <a:off x="1169668" y="3964882"/>
            <a:ext cx="3347165" cy="2750933"/>
          </a:xfrm>
          <a:prstGeom prst="rect">
            <a:avLst/>
          </a:prstGeom>
        </p:spPr>
      </p:pic>
      <p:sp>
        <p:nvSpPr>
          <p:cNvPr id="16" name="Rectangle 15" descr="&quot; &quot;">
            <a:extLst>
              <a:ext uri="{FF2B5EF4-FFF2-40B4-BE49-F238E27FC236}">
                <a16:creationId xmlns:a16="http://schemas.microsoft.com/office/drawing/2014/main" id="{E9C52014-1930-4185-AD4D-8140FC60341B}"/>
              </a:ext>
              <a:ext uri="{C183D7F6-B498-43B3-948B-1728B52AA6E4}">
                <adec:decorative xmlns:adec="http://schemas.microsoft.com/office/drawing/2017/decorative" val="0"/>
              </a:ext>
            </a:extLst>
          </p:cNvPr>
          <p:cNvSpPr/>
          <p:nvPr/>
        </p:nvSpPr>
        <p:spPr>
          <a:xfrm>
            <a:off x="1213736" y="6419538"/>
            <a:ext cx="3259113" cy="254031"/>
          </a:xfrm>
          <a:prstGeom prst="rect">
            <a:avLst/>
          </a:prstGeom>
          <a:noFill/>
          <a:ln w="50800">
            <a:solidFill>
              <a:srgbClr val="A821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441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Parent-Provided Meal Component</a:t>
            </a:r>
            <a:endParaRPr lang="en-US" b="0" dirty="0"/>
          </a:p>
        </p:txBody>
      </p:sp>
      <p:sp>
        <p:nvSpPr>
          <p:cNvPr id="6" name="Rectángulo 5">
            <a:extLst>
              <a:ext uri="{FF2B5EF4-FFF2-40B4-BE49-F238E27FC236}">
                <a16:creationId xmlns:a16="http://schemas.microsoft.com/office/drawing/2014/main" id="{A7A8D27B-DB30-8B41-A0CF-050FA531CBE4}"/>
              </a:ext>
            </a:extLst>
          </p:cNvPr>
          <p:cNvSpPr/>
          <p:nvPr/>
        </p:nvSpPr>
        <p:spPr>
          <a:xfrm>
            <a:off x="594908" y="2134394"/>
            <a:ext cx="7138930" cy="3477875"/>
          </a:xfrm>
          <a:prstGeom prst="rect">
            <a:avLst/>
          </a:prstGeom>
        </p:spPr>
        <p:txBody>
          <a:bodyPr wrap="square">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Parents can provide </a:t>
            </a:r>
            <a:r>
              <a:rPr lang="en-US" sz="2000" b="1" dirty="0">
                <a:solidFill>
                  <a:srgbClr val="273A80"/>
                </a:solidFill>
                <a:latin typeface="Arial" panose="020B0604020202020204" pitchFamily="34" charset="0"/>
                <a:cs typeface="Arial" panose="020B0604020202020204" pitchFamily="34" charset="0"/>
              </a:rPr>
              <a:t>one creditable meal component </a:t>
            </a:r>
            <a:r>
              <a:rPr lang="en-US" sz="2000" dirty="0">
                <a:solidFill>
                  <a:schemeClr val="tx1">
                    <a:lumMod val="50000"/>
                    <a:lumOff val="50000"/>
                  </a:schemeClr>
                </a:solidFill>
                <a:latin typeface="Arial" panose="020B0604020202020204" pitchFamily="34" charset="0"/>
                <a:cs typeface="Arial" panose="020B0604020202020204" pitchFamily="34" charset="0"/>
              </a:rPr>
              <a:t>to count toward a reimbursable meal or snack.</a:t>
            </a:r>
          </a:p>
          <a:p>
            <a:pPr marL="285750" indent="-285750">
              <a:buFont typeface="Arial" panose="020B0604020202020204" pitchFamily="34" charset="0"/>
              <a:buChar char="•"/>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Parent: </a:t>
            </a:r>
            <a:r>
              <a:rPr lang="en-US" sz="2000" dirty="0">
                <a:solidFill>
                  <a:schemeClr val="tx1">
                    <a:lumMod val="50000"/>
                    <a:lumOff val="50000"/>
                  </a:schemeClr>
                </a:solidFill>
                <a:latin typeface="Arial" panose="020B0604020202020204" pitchFamily="34" charset="0"/>
                <a:cs typeface="Arial" panose="020B0604020202020204" pitchFamily="34" charset="0"/>
              </a:rPr>
              <a:t>breastmilk or creditable iron-fortified infant formula</a:t>
            </a:r>
          </a:p>
          <a:p>
            <a:pPr lvl="0"/>
            <a:endParaRPr lang="en-US" sz="1000" b="1"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You</a:t>
            </a:r>
            <a:r>
              <a:rPr lang="en-US" sz="2000" dirty="0">
                <a:solidFill>
                  <a:schemeClr val="tx1">
                    <a:lumMod val="50000"/>
                    <a:lumOff val="50000"/>
                  </a:schemeClr>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all other meal components</a:t>
            </a:r>
            <a:br>
              <a:rPr lang="en-US" sz="2000" i="1" dirty="0">
                <a:solidFill>
                  <a:srgbClr val="7F7F7F"/>
                </a:solidFill>
                <a:latin typeface="Arial" panose="020B0604020202020204" pitchFamily="34" charset="0"/>
                <a:cs typeface="Arial" panose="020B0604020202020204" pitchFamily="34" charset="0"/>
              </a:rPr>
            </a:br>
            <a:endParaRPr lang="en-US" sz="2000" i="1" dirty="0">
              <a:solidFill>
                <a:srgbClr val="7F7F7F"/>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Parent</a:t>
            </a:r>
            <a:r>
              <a:rPr lang="en-US" sz="2000" dirty="0">
                <a:solidFill>
                  <a:schemeClr val="tx1">
                    <a:lumMod val="50000"/>
                    <a:lumOff val="50000"/>
                  </a:schemeClr>
                </a:solidFill>
                <a:latin typeface="Arial" panose="020B0604020202020204" pitchFamily="34" charset="0"/>
                <a:cs typeface="Arial" panose="020B0604020202020204" pitchFamily="34" charset="0"/>
              </a:rPr>
              <a:t>: one creditable solid food</a:t>
            </a:r>
          </a:p>
          <a:p>
            <a:pPr lvl="0"/>
            <a:endParaRPr lang="en-US" sz="1000" dirty="0">
              <a:solidFill>
                <a:schemeClr val="tx1">
                  <a:lumMod val="50000"/>
                  <a:lumOff val="50000"/>
                </a:schemeClr>
              </a:solidFill>
              <a:latin typeface="Arial" panose="020B0604020202020204" pitchFamily="34" charset="0"/>
              <a:cs typeface="Arial" panose="020B0604020202020204" pitchFamily="34" charset="0"/>
            </a:endParaRPr>
          </a:p>
          <a:p>
            <a:pPr lvl="0"/>
            <a:r>
              <a:rPr lang="en-US" sz="2000" b="1" dirty="0">
                <a:solidFill>
                  <a:schemeClr val="tx1">
                    <a:lumMod val="50000"/>
                    <a:lumOff val="50000"/>
                  </a:schemeClr>
                </a:solidFill>
                <a:latin typeface="Arial" panose="020B0604020202020204" pitchFamily="34" charset="0"/>
                <a:cs typeface="Arial" panose="020B0604020202020204" pitchFamily="34" charset="0"/>
              </a:rPr>
              <a:t>You</a:t>
            </a:r>
            <a:r>
              <a:rPr lang="en-US" sz="2000" b="1" dirty="0">
                <a:solidFill>
                  <a:srgbClr val="7F7F7F"/>
                </a:solidFill>
                <a:latin typeface="Arial" panose="020B0604020202020204" pitchFamily="34" charset="0"/>
                <a:cs typeface="Arial" panose="020B0604020202020204" pitchFamily="34" charset="0"/>
              </a:rPr>
              <a:t>: </a:t>
            </a:r>
            <a:r>
              <a:rPr lang="en-US" sz="2000" b="1" dirty="0">
                <a:solidFill>
                  <a:srgbClr val="273A80"/>
                </a:solidFill>
                <a:latin typeface="Arial" panose="020B0604020202020204" pitchFamily="34" charset="0"/>
                <a:cs typeface="Arial" panose="020B0604020202020204" pitchFamily="34" charset="0"/>
              </a:rPr>
              <a:t>creditable iron-fortified infant formula</a:t>
            </a:r>
            <a:endParaRPr lang="en-US" sz="2000" dirty="0">
              <a:solidFill>
                <a:srgbClr val="7F7F7F"/>
              </a:solidFill>
              <a:latin typeface="Arial" panose="020B0604020202020204" pitchFamily="34" charset="0"/>
              <a:cs typeface="Arial" panose="020B0604020202020204" pitchFamily="34" charset="0"/>
            </a:endParaRPr>
          </a:p>
          <a:p>
            <a:pPr lvl="0"/>
            <a:r>
              <a:rPr lang="en-US" sz="2000" b="1" dirty="0">
                <a:solidFill>
                  <a:srgbClr val="7F7F7F"/>
                </a:solidFill>
                <a:latin typeface="Arial" panose="020B0604020202020204" pitchFamily="34" charset="0"/>
                <a:cs typeface="Arial" panose="020B0604020202020204" pitchFamily="34" charset="0"/>
              </a:rPr>
              <a:t> 	  </a:t>
            </a:r>
            <a:r>
              <a:rPr lang="en-US" sz="2000" dirty="0">
                <a:solidFill>
                  <a:schemeClr val="tx1">
                    <a:lumMod val="50000"/>
                    <a:lumOff val="50000"/>
                  </a:schemeClr>
                </a:solidFill>
                <a:latin typeface="Arial" panose="020B0604020202020204" pitchFamily="34" charset="0"/>
                <a:cs typeface="Arial" panose="020B0604020202020204" pitchFamily="34" charset="0"/>
              </a:rPr>
              <a:t>and</a:t>
            </a:r>
          </a:p>
          <a:p>
            <a:pPr lvl="0"/>
            <a:r>
              <a:rPr lang="en-US" sz="2000" b="1" dirty="0">
                <a:solidFill>
                  <a:srgbClr val="273A80"/>
                </a:solidFill>
                <a:latin typeface="Arial" panose="020B0604020202020204" pitchFamily="34" charset="0"/>
                <a:cs typeface="Arial" panose="020B0604020202020204" pitchFamily="34" charset="0"/>
              </a:rPr>
              <a:t>	  all other meal components</a:t>
            </a:r>
          </a:p>
        </p:txBody>
      </p:sp>
      <p:pic>
        <p:nvPicPr>
          <p:cNvPr id="9" name="Picture 8" descr="Icon of a baby bottle.">
            <a:extLst>
              <a:ext uri="{FF2B5EF4-FFF2-40B4-BE49-F238E27FC236}">
                <a16:creationId xmlns:a16="http://schemas.microsoft.com/office/drawing/2014/main" id="{A7C025DF-E22C-504B-AE94-E8FD9D9B1D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41352" y="2725150"/>
            <a:ext cx="784972" cy="784972"/>
          </a:xfrm>
          <a:prstGeom prst="rect">
            <a:avLst/>
          </a:prstGeom>
        </p:spPr>
      </p:pic>
      <p:pic>
        <p:nvPicPr>
          <p:cNvPr id="18" name="Picture 17" descr="Icon of an orange.">
            <a:extLst>
              <a:ext uri="{FF2B5EF4-FFF2-40B4-BE49-F238E27FC236}">
                <a16:creationId xmlns:a16="http://schemas.microsoft.com/office/drawing/2014/main" id="{D17DCF42-592E-2941-A60F-2C63C85E194E}"/>
              </a:ext>
            </a:extLst>
          </p:cNvPr>
          <p:cNvPicPr>
            <a:picLocks noChangeAspect="1"/>
          </p:cNvPicPr>
          <p:nvPr/>
        </p:nvPicPr>
        <p:blipFill>
          <a:blip r:embed="rId4"/>
          <a:stretch>
            <a:fillRect/>
          </a:stretch>
        </p:blipFill>
        <p:spPr>
          <a:xfrm>
            <a:off x="4572000" y="3974464"/>
            <a:ext cx="544614" cy="622416"/>
          </a:xfrm>
          <a:prstGeom prst="rect">
            <a:avLst/>
          </a:prstGeom>
        </p:spPr>
      </p:pic>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5953481-7859-E74D-B205-3C8EC962BF38}"/>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Accommodating Special Dietary Needs</a:t>
            </a:r>
            <a:endParaRPr lang="en-US" dirty="0"/>
          </a:p>
        </p:txBody>
      </p:sp>
      <p:sp>
        <p:nvSpPr>
          <p:cNvPr id="22" name="Rectángulo 5">
            <a:extLst>
              <a:ext uri="{FF2B5EF4-FFF2-40B4-BE49-F238E27FC236}">
                <a16:creationId xmlns:a16="http://schemas.microsoft.com/office/drawing/2014/main" id="{A7A8D27B-DB30-8B41-A0CF-050FA531CBE4}"/>
              </a:ext>
            </a:extLst>
          </p:cNvPr>
          <p:cNvSpPr/>
          <p:nvPr/>
        </p:nvSpPr>
        <p:spPr>
          <a:xfrm>
            <a:off x="4538956" y="2430020"/>
            <a:ext cx="4164370" cy="1733808"/>
          </a:xfrm>
          <a:prstGeom prst="rect">
            <a:avLst/>
          </a:prstGeom>
        </p:spPr>
        <p:txBody>
          <a:bodyPr wrap="square">
            <a:spAutoFit/>
          </a:bodyPr>
          <a:lstStyle/>
          <a:p>
            <a:pPr marL="476250" indent="-3429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Food allergies or intolerances</a:t>
            </a:r>
          </a:p>
          <a:p>
            <a:pPr marL="476250" indent="-342900">
              <a:lnSpc>
                <a:spcPct val="90000"/>
              </a:lnSpc>
              <a:spcBef>
                <a:spcPts val="1000"/>
              </a:spcBef>
              <a:buFont typeface="Arial" panose="020B0604020202020204" pitchFamily="34" charset="0"/>
              <a:buChar char="•"/>
            </a:pPr>
            <a:r>
              <a:rPr lang="en-US" sz="2000" dirty="0">
                <a:solidFill>
                  <a:schemeClr val="tx1">
                    <a:lumMod val="50000"/>
                    <a:lumOff val="50000"/>
                  </a:schemeClr>
                </a:solidFill>
                <a:latin typeface="Arial" panose="020B0604020202020204" pitchFamily="34" charset="0"/>
                <a:cs typeface="Arial" panose="020B0604020202020204" pitchFamily="34" charset="0"/>
              </a:rPr>
              <a:t>Religious reasons</a:t>
            </a:r>
            <a:br>
              <a:rPr lang="en-US" sz="2000" dirty="0">
                <a:solidFill>
                  <a:srgbClr val="7F7F7F"/>
                </a:solidFill>
                <a:latin typeface="Arial" panose="020B0604020202020204" pitchFamily="34" charset="0"/>
                <a:cs typeface="Arial" panose="020B0604020202020204" pitchFamily="34" charset="0"/>
              </a:rPr>
            </a:br>
            <a:endParaRPr lang="en-US" sz="2000" dirty="0">
              <a:solidFill>
                <a:srgbClr val="7F7F7F"/>
              </a:solidFill>
              <a:latin typeface="Arial" panose="020B0604020202020204" pitchFamily="34" charset="0"/>
              <a:cs typeface="Arial" panose="020B0604020202020204" pitchFamily="34" charset="0"/>
            </a:endParaRPr>
          </a:p>
          <a:p>
            <a:pPr marL="133350" algn="ctr">
              <a:lnSpc>
                <a:spcPct val="90000"/>
              </a:lnSpc>
              <a:spcBef>
                <a:spcPts val="1000"/>
              </a:spcBef>
            </a:pPr>
            <a:r>
              <a:rPr lang="en-US" sz="2000" b="1" dirty="0">
                <a:solidFill>
                  <a:srgbClr val="273A80"/>
                </a:solidFill>
                <a:latin typeface="Arial" panose="020B0604020202020204" pitchFamily="34" charset="0"/>
                <a:cs typeface="Arial" panose="020B0604020202020204" pitchFamily="34" charset="0"/>
              </a:rPr>
              <a:t>Look for substitutions </a:t>
            </a:r>
            <a:r>
              <a:rPr lang="en-US" sz="2000" dirty="0">
                <a:solidFill>
                  <a:schemeClr val="tx1">
                    <a:lumMod val="50000"/>
                    <a:lumOff val="50000"/>
                  </a:schemeClr>
                </a:solidFill>
                <a:latin typeface="Arial" panose="020B0604020202020204" pitchFamily="34" charset="0"/>
                <a:cs typeface="Arial" panose="020B0604020202020204" pitchFamily="34" charset="0"/>
              </a:rPr>
              <a:t>within the </a:t>
            </a:r>
            <a:r>
              <a:rPr lang="en-US" sz="2000" b="1" dirty="0">
                <a:solidFill>
                  <a:srgbClr val="273A80"/>
                </a:solidFill>
                <a:latin typeface="Arial" panose="020B0604020202020204" pitchFamily="34" charset="0"/>
                <a:cs typeface="Arial" panose="020B0604020202020204" pitchFamily="34" charset="0"/>
              </a:rPr>
              <a:t>same meal component</a:t>
            </a:r>
            <a:r>
              <a:rPr lang="en-US" sz="2000" dirty="0">
                <a:solidFill>
                  <a:srgbClr val="7F7F7F"/>
                </a:solidFill>
                <a:latin typeface="Arial" panose="020B0604020202020204" pitchFamily="34" charset="0"/>
                <a:cs typeface="Arial" panose="020B0604020202020204" pitchFamily="34" charset="0"/>
              </a:rPr>
              <a:t>.</a:t>
            </a:r>
          </a:p>
        </p:txBody>
      </p:sp>
      <p:grpSp>
        <p:nvGrpSpPr>
          <p:cNvPr id="4" name="Group 3" descr="Photo of a baby with a rash on her face.">
            <a:extLst>
              <a:ext uri="{FF2B5EF4-FFF2-40B4-BE49-F238E27FC236}">
                <a16:creationId xmlns:a16="http://schemas.microsoft.com/office/drawing/2014/main" id="{1236A297-D42E-4872-AE9A-FFD5FBC98E0B}"/>
              </a:ext>
            </a:extLst>
          </p:cNvPr>
          <p:cNvGrpSpPr/>
          <p:nvPr/>
        </p:nvGrpSpPr>
        <p:grpSpPr>
          <a:xfrm>
            <a:off x="632666" y="2385118"/>
            <a:ext cx="3714750" cy="2476500"/>
            <a:chOff x="621649" y="2385118"/>
            <a:chExt cx="3714750" cy="2476500"/>
          </a:xfrm>
        </p:grpSpPr>
        <p:pic>
          <p:nvPicPr>
            <p:cNvPr id="3" name="Picture 2" descr="&quot; &quot;">
              <a:extLst>
                <a:ext uri="{FF2B5EF4-FFF2-40B4-BE49-F238E27FC236}">
                  <a16:creationId xmlns:a16="http://schemas.microsoft.com/office/drawing/2014/main" id="{FA4F9351-7115-B444-A38C-6693540647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649" y="2385118"/>
              <a:ext cx="3714750" cy="2476500"/>
            </a:xfrm>
            <a:prstGeom prst="rect">
              <a:avLst/>
            </a:prstGeom>
          </p:spPr>
        </p:pic>
        <p:sp>
          <p:nvSpPr>
            <p:cNvPr id="2" name="Rectangle 1">
              <a:extLst>
                <a:ext uri="{C183D7F6-B498-43B3-948B-1728B52AA6E4}">
                  <adec:decorative xmlns:adec="http://schemas.microsoft.com/office/drawing/2017/decorative" val="1"/>
                </a:ext>
              </a:extLst>
            </p:cNvPr>
            <p:cNvSpPr/>
            <p:nvPr/>
          </p:nvSpPr>
          <p:spPr>
            <a:xfrm>
              <a:off x="621649" y="2385118"/>
              <a:ext cx="3714750" cy="2476500"/>
            </a:xfrm>
            <a:prstGeom prst="rect">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Slide Number Placeholder 13">
            <a:extLst>
              <a:ext uri="{FF2B5EF4-FFF2-40B4-BE49-F238E27FC236}">
                <a16:creationId xmlns:a16="http://schemas.microsoft.com/office/drawing/2014/main" id="{35D8B10F-0D44-5845-8D09-C9001F4FA3CF}"/>
              </a:ext>
            </a:extLst>
          </p:cNvPr>
          <p:cNvSpPr>
            <a:spLocks noGrp="1"/>
          </p:cNvSpPr>
          <p:nvPr>
            <p:ph type="sldNum" sz="quarter" idx="12"/>
          </p:nvPr>
        </p:nvSpPr>
        <p:spPr/>
        <p:txBody>
          <a:bodyPr/>
          <a:lstStyle/>
          <a:p>
            <a:fld id="{E5A01667-C09E-6343-925B-5CF5D2A7F45A}" type="slidenum">
              <a:rPr lang="en-US" smtClean="0"/>
              <a:pPr/>
              <a:t>9</a:t>
            </a:fld>
            <a:endParaRPr lang="en-US" dirty="0"/>
          </a:p>
        </p:txBody>
      </p:sp>
    </p:spTree>
    <p:extLst>
      <p:ext uri="{BB962C8B-B14F-4D97-AF65-F5344CB8AC3E}">
        <p14:creationId xmlns:p14="http://schemas.microsoft.com/office/powerpoint/2010/main" val="2592251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EC582C-C99A-4EBE-9B58-29DF752B9308}">
  <ds:schemaRefs>
    <ds:schemaRef ds:uri="e9322675-4e6c-4dcb-b08b-f40420b09916"/>
    <ds:schemaRef ds:uri="73fb875a-8af9-4255-b008-0995492d31cd"/>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df38bbad-0bb0-41a7-b78f-084b382b3af7"/>
    <ds:schemaRef ds:uri="http://www.w3.org/XML/1998/namespace"/>
    <ds:schemaRef ds:uri="http://purl.org/dc/terms/"/>
  </ds:schemaRefs>
</ds:datastoreItem>
</file>

<file path=customXml/itemProps2.xml><?xml version="1.0" encoding="utf-8"?>
<ds:datastoreItem xmlns:ds="http://schemas.openxmlformats.org/officeDocument/2006/customXml" ds:itemID="{A1BB3A76-D2D2-4C91-957E-6EF67D972A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4B6230-4E6F-4029-A7D0-68869684B0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3971</Words>
  <Application>Microsoft Office PowerPoint</Application>
  <PresentationFormat>On-screen Show (4:3)</PresentationFormat>
  <Paragraphs>337</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Feeding Infants in the CACFP</vt:lpstr>
      <vt:lpstr>Agenda</vt:lpstr>
      <vt:lpstr>Pre-Test #1</vt:lpstr>
      <vt:lpstr>Pre-Test #2</vt:lpstr>
      <vt:lpstr>Pre-Test #3</vt:lpstr>
      <vt:lpstr>How Can I Tell if a Cereal Has 6 Grams of Sugar or Less? Let’s Practice!</vt:lpstr>
      <vt:lpstr>How Can I Tell if a Yogurt Has 23 Grams of Sugar or Less? Let’s Practice!</vt:lpstr>
      <vt:lpstr>Parent-Provided Meal Component</vt:lpstr>
      <vt:lpstr>Accommodating Special Dietary Needs</vt:lpstr>
      <vt:lpstr>Medical Statement</vt:lpstr>
      <vt:lpstr>Communicating With Parents</vt:lpstr>
      <vt:lpstr>Summary</vt:lpstr>
      <vt:lpstr>Feeding Babies Game Show </vt:lpstr>
      <vt:lpstr>Post-Test #1</vt:lpstr>
      <vt:lpstr>Post-Test #2</vt:lpstr>
      <vt:lpstr>Post-Test #3</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Feeding Infants in the CACFP</dc:title>
  <dc:creator/>
  <cp:lastModifiedBy/>
  <cp:revision>2</cp:revision>
  <dcterms:created xsi:type="dcterms:W3CDTF">2019-11-07T20:03:02Z</dcterms:created>
  <dcterms:modified xsi:type="dcterms:W3CDTF">2024-04-08T15:43:58Z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