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701" r:id="rId2"/>
    <p:sldMasterId id="2147483662" r:id="rId3"/>
    <p:sldMasterId id="2147483670" r:id="rId4"/>
    <p:sldMasterId id="2147483678" r:id="rId5"/>
    <p:sldMasterId id="2147483672" r:id="rId6"/>
    <p:sldMasterId id="2147483695" r:id="rId7"/>
    <p:sldMasterId id="2147483693" r:id="rId8"/>
    <p:sldMasterId id="2147483699" r:id="rId9"/>
    <p:sldMasterId id="2147483697" r:id="rId10"/>
    <p:sldMasterId id="2147483674" r:id="rId11"/>
    <p:sldMasterId id="2147483676" r:id="rId12"/>
    <p:sldMasterId id="2147483685" r:id="rId13"/>
  </p:sldMasterIdLst>
  <p:notesMasterIdLst>
    <p:notesMasterId r:id="rId55"/>
  </p:notesMasterIdLst>
  <p:handoutMasterIdLst>
    <p:handoutMasterId r:id="rId56"/>
  </p:handoutMasterIdLst>
  <p:sldIdLst>
    <p:sldId id="346" r:id="rId14"/>
    <p:sldId id="421" r:id="rId15"/>
    <p:sldId id="258" r:id="rId16"/>
    <p:sldId id="279" r:id="rId17"/>
    <p:sldId id="323" r:id="rId18"/>
    <p:sldId id="324" r:id="rId19"/>
    <p:sldId id="325" r:id="rId20"/>
    <p:sldId id="283" r:id="rId21"/>
    <p:sldId id="284" r:id="rId22"/>
    <p:sldId id="285" r:id="rId23"/>
    <p:sldId id="286" r:id="rId24"/>
    <p:sldId id="287" r:id="rId25"/>
    <p:sldId id="288" r:id="rId26"/>
    <p:sldId id="289" r:id="rId27"/>
    <p:sldId id="290" r:id="rId28"/>
    <p:sldId id="327" r:id="rId29"/>
    <p:sldId id="328" r:id="rId30"/>
    <p:sldId id="293" r:id="rId31"/>
    <p:sldId id="307" r:id="rId32"/>
    <p:sldId id="329" r:id="rId33"/>
    <p:sldId id="309" r:id="rId34"/>
    <p:sldId id="330" r:id="rId35"/>
    <p:sldId id="311" r:id="rId36"/>
    <p:sldId id="331" r:id="rId37"/>
    <p:sldId id="332" r:id="rId38"/>
    <p:sldId id="333" r:id="rId39"/>
    <p:sldId id="335" r:id="rId40"/>
    <p:sldId id="334" r:id="rId41"/>
    <p:sldId id="336" r:id="rId42"/>
    <p:sldId id="337" r:id="rId43"/>
    <p:sldId id="338" r:id="rId44"/>
    <p:sldId id="340" r:id="rId45"/>
    <p:sldId id="341" r:id="rId46"/>
    <p:sldId id="301" r:id="rId47"/>
    <p:sldId id="302" r:id="rId48"/>
    <p:sldId id="343" r:id="rId49"/>
    <p:sldId id="345" r:id="rId50"/>
    <p:sldId id="326" r:id="rId51"/>
    <p:sldId id="342" r:id="rId52"/>
    <p:sldId id="259" r:id="rId53"/>
    <p:sldId id="260" r:id="rId5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CCF097-4FC1-4394-B7A7-084589820E2C}" name="Patricia Linn" initials="PL" userId="1979e208072814d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9" clrIdx="0">
    <p:extLst>
      <p:ext uri="{19B8F6BF-5375-455C-9EA6-DF929625EA0E}">
        <p15:presenceInfo xmlns:p15="http://schemas.microsoft.com/office/powerpoint/2012/main" userId="S-1-5-21-2443529608-3098792306-3041422421-495812" providerId="AD"/>
      </p:ext>
    </p:extLst>
  </p:cmAuthor>
  <p:cmAuthor id="2" name="Halasz, Katey - FNS" initials="HK-F" lastIdx="25" clrIdx="1">
    <p:extLst>
      <p:ext uri="{19B8F6BF-5375-455C-9EA6-DF929625EA0E}">
        <p15:presenceInfo xmlns:p15="http://schemas.microsoft.com/office/powerpoint/2012/main" userId="S-1-5-21-2443529608-3098792306-3041422421-749864" providerId="AD"/>
      </p:ext>
    </p:extLst>
  </p:cmAuthor>
  <p:cmAuthor id="3" name="Wu, Tsun-Min &quot;Mimi&quot; - FNS" initials="WT&quot;-F" lastIdx="2" clrIdx="2">
    <p:extLst>
      <p:ext uri="{19B8F6BF-5375-455C-9EA6-DF929625EA0E}">
        <p15:presenceInfo xmlns:p15="http://schemas.microsoft.com/office/powerpoint/2012/main" userId="S-1-5-21-2443529608-3098792306-3041422421-523719" providerId="AD"/>
      </p:ext>
    </p:extLst>
  </p:cmAuthor>
  <p:cmAuthor id="4" name="Danielle Arreola" initials="DA" lastIdx="1" clrIdx="3">
    <p:extLst>
      <p:ext uri="{19B8F6BF-5375-455C-9EA6-DF929625EA0E}">
        <p15:presenceInfo xmlns:p15="http://schemas.microsoft.com/office/powerpoint/2012/main" userId="581a3ea7a027dc48" providerId="Windows Live"/>
      </p:ext>
    </p:extLst>
  </p:cmAuthor>
  <p:cmAuthor id="5" name="White, Alicia - FNS" initials="WA-F" lastIdx="21" clrIdx="4">
    <p:extLst>
      <p:ext uri="{19B8F6BF-5375-455C-9EA6-DF929625EA0E}">
        <p15:presenceInfo xmlns:p15="http://schemas.microsoft.com/office/powerpoint/2012/main" userId="S-1-5-21-2443529608-3098792306-3041422421-492802" providerId="AD"/>
      </p:ext>
    </p:extLst>
  </p:cmAuthor>
  <p:cmAuthor id="6" name="Patricia Linn" initials="PL" lastIdx="9" clrIdx="5">
    <p:extLst>
      <p:ext uri="{19B8F6BF-5375-455C-9EA6-DF929625EA0E}">
        <p15:presenceInfo xmlns:p15="http://schemas.microsoft.com/office/powerpoint/2012/main" userId="1979e208072814d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2B75"/>
    <a:srgbClr val="FFF8EB"/>
    <a:srgbClr val="FFEDCE"/>
    <a:srgbClr val="541E62"/>
    <a:srgbClr val="BDC3D7"/>
    <a:srgbClr val="461752"/>
    <a:srgbClr val="CDBDD2"/>
    <a:srgbClr val="315F7D"/>
    <a:srgbClr val="F2B129"/>
    <a:srgbClr val="BCC2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93" autoAdjust="0"/>
    <p:restoredTop sz="89398" autoAdjust="0"/>
  </p:normalViewPr>
  <p:slideViewPr>
    <p:cSldViewPr snapToGrid="0" snapToObjects="1" showGuides="1">
      <p:cViewPr varScale="1">
        <p:scale>
          <a:sx n="77" d="100"/>
          <a:sy n="77" d="100"/>
        </p:scale>
        <p:origin x="56" y="88"/>
      </p:cViewPr>
      <p:guideLst/>
    </p:cSldViewPr>
  </p:slideViewPr>
  <p:outlineViewPr>
    <p:cViewPr>
      <p:scale>
        <a:sx n="33" d="100"/>
        <a:sy n="33" d="100"/>
      </p:scale>
      <p:origin x="0" y="-19384"/>
    </p:cViewPr>
  </p:outlineViewPr>
  <p:notesTextViewPr>
    <p:cViewPr>
      <p:scale>
        <a:sx n="100" d="100"/>
        <a:sy n="100" d="100"/>
      </p:scale>
      <p:origin x="0" y="0"/>
    </p:cViewPr>
  </p:notesTextViewPr>
  <p:sorterViewPr>
    <p:cViewPr>
      <p:scale>
        <a:sx n="120" d="100"/>
        <a:sy n="120" d="100"/>
      </p:scale>
      <p:origin x="0" y="-664"/>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commentAuthors" Target="commentAuthors.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ja Guice" userId="465ff301-5941-4d31-ba1a-88bb121ce09b" providerId="ADAL" clId="{C4650961-7307-4E32-AD11-DFF4329739EC}"/>
    <pc:docChg chg="undo redo custSel modSld">
      <pc:chgData name="Sonja Guice" userId="465ff301-5941-4d31-ba1a-88bb121ce09b" providerId="ADAL" clId="{C4650961-7307-4E32-AD11-DFF4329739EC}" dt="2021-09-24T21:25:22.356" v="1372" actId="20577"/>
      <pc:docMkLst>
        <pc:docMk/>
      </pc:docMkLst>
      <pc:sldChg chg="modSp mod">
        <pc:chgData name="Sonja Guice" userId="465ff301-5941-4d31-ba1a-88bb121ce09b" providerId="ADAL" clId="{C4650961-7307-4E32-AD11-DFF4329739EC}" dt="2021-09-24T03:09:04.427" v="17" actId="962"/>
        <pc:sldMkLst>
          <pc:docMk/>
          <pc:sldMk cId="3946538969" sldId="258"/>
        </pc:sldMkLst>
        <pc:spChg chg="mod">
          <ac:chgData name="Sonja Guice" userId="465ff301-5941-4d31-ba1a-88bb121ce09b" providerId="ADAL" clId="{C4650961-7307-4E32-AD11-DFF4329739EC}" dt="2021-09-24T03:09:04.427" v="17" actId="962"/>
          <ac:spMkLst>
            <pc:docMk/>
            <pc:sldMk cId="3946538969" sldId="258"/>
            <ac:spMk id="3" creationId="{4B64FFE8-E372-D648-863E-A339093D6D9E}"/>
          </ac:spMkLst>
        </pc:spChg>
      </pc:sldChg>
      <pc:sldChg chg="delSp mod">
        <pc:chgData name="Sonja Guice" userId="465ff301-5941-4d31-ba1a-88bb121ce09b" providerId="ADAL" clId="{C4650961-7307-4E32-AD11-DFF4329739EC}" dt="2021-09-24T03:16:51.496" v="52" actId="478"/>
        <pc:sldMkLst>
          <pc:docMk/>
          <pc:sldMk cId="144947370" sldId="260"/>
        </pc:sldMkLst>
        <pc:spChg chg="del">
          <ac:chgData name="Sonja Guice" userId="465ff301-5941-4d31-ba1a-88bb121ce09b" providerId="ADAL" clId="{C4650961-7307-4E32-AD11-DFF4329739EC}" dt="2021-09-24T03:16:51.496" v="52" actId="478"/>
          <ac:spMkLst>
            <pc:docMk/>
            <pc:sldMk cId="144947370" sldId="260"/>
            <ac:spMk id="3" creationId="{8F40D881-07EA-40B1-8ABD-352AE098CA1A}"/>
          </ac:spMkLst>
        </pc:spChg>
      </pc:sldChg>
      <pc:sldChg chg="modSp mod">
        <pc:chgData name="Sonja Guice" userId="465ff301-5941-4d31-ba1a-88bb121ce09b" providerId="ADAL" clId="{C4650961-7307-4E32-AD11-DFF4329739EC}" dt="2021-09-24T03:10:30.528" v="21" actId="962"/>
        <pc:sldMkLst>
          <pc:docMk/>
          <pc:sldMk cId="3351623242" sldId="279"/>
        </pc:sldMkLst>
        <pc:spChg chg="mod">
          <ac:chgData name="Sonja Guice" userId="465ff301-5941-4d31-ba1a-88bb121ce09b" providerId="ADAL" clId="{C4650961-7307-4E32-AD11-DFF4329739EC}" dt="2021-09-24T03:10:26.312" v="19" actId="962"/>
          <ac:spMkLst>
            <pc:docMk/>
            <pc:sldMk cId="3351623242" sldId="279"/>
            <ac:spMk id="4" creationId="{3AAA5FEF-81BE-224C-AC38-BCC224656B26}"/>
          </ac:spMkLst>
        </pc:spChg>
        <pc:spChg chg="mod">
          <ac:chgData name="Sonja Guice" userId="465ff301-5941-4d31-ba1a-88bb121ce09b" providerId="ADAL" clId="{C4650961-7307-4E32-AD11-DFF4329739EC}" dt="2021-09-24T03:10:30.528" v="21" actId="962"/>
          <ac:spMkLst>
            <pc:docMk/>
            <pc:sldMk cId="3351623242" sldId="279"/>
            <ac:spMk id="8" creationId="{41CF6257-2CFF-0149-AF22-8F4223DA1D7D}"/>
          </ac:spMkLst>
        </pc:spChg>
      </pc:sldChg>
      <pc:sldChg chg="addSp delSp modSp mod">
        <pc:chgData name="Sonja Guice" userId="465ff301-5941-4d31-ba1a-88bb121ce09b" providerId="ADAL" clId="{C4650961-7307-4E32-AD11-DFF4329739EC}" dt="2021-09-24T21:20:25.781" v="1257" actId="1038"/>
        <pc:sldMkLst>
          <pc:docMk/>
          <pc:sldMk cId="2618023995" sldId="283"/>
        </pc:sldMkLst>
        <pc:spChg chg="add del mod">
          <ac:chgData name="Sonja Guice" userId="465ff301-5941-4d31-ba1a-88bb121ce09b" providerId="ADAL" clId="{C4650961-7307-4E32-AD11-DFF4329739EC}" dt="2021-09-24T21:20:25.781" v="1257" actId="1038"/>
          <ac:spMkLst>
            <pc:docMk/>
            <pc:sldMk cId="2618023995" sldId="283"/>
            <ac:spMk id="2" creationId="{37996642-A639-4B36-9728-C1965CF25DDB}"/>
          </ac:spMkLst>
        </pc:spChg>
        <pc:spChg chg="add del mod">
          <ac:chgData name="Sonja Guice" userId="465ff301-5941-4d31-ba1a-88bb121ce09b" providerId="ADAL" clId="{C4650961-7307-4E32-AD11-DFF4329739EC}" dt="2021-09-24T21:03:14.790" v="1119" actId="21"/>
          <ac:spMkLst>
            <pc:docMk/>
            <pc:sldMk cId="2618023995" sldId="283"/>
            <ac:spMk id="3" creationId="{3294A224-D202-442F-A4E8-AA3B901FEBAD}"/>
          </ac:spMkLst>
        </pc:spChg>
        <pc:spChg chg="add del mod ord">
          <ac:chgData name="Sonja Guice" userId="465ff301-5941-4d31-ba1a-88bb121ce09b" providerId="ADAL" clId="{C4650961-7307-4E32-AD11-DFF4329739EC}" dt="2021-09-24T21:03:20.217" v="1120" actId="478"/>
          <ac:spMkLst>
            <pc:docMk/>
            <pc:sldMk cId="2618023995" sldId="283"/>
            <ac:spMk id="6" creationId="{D16FF284-376B-1546-9581-9EC5F35F728A}"/>
          </ac:spMkLst>
        </pc:spChg>
        <pc:spChg chg="ord">
          <ac:chgData name="Sonja Guice" userId="465ff301-5941-4d31-ba1a-88bb121ce09b" providerId="ADAL" clId="{C4650961-7307-4E32-AD11-DFF4329739EC}" dt="2021-09-24T15:27:15.775" v="532"/>
          <ac:spMkLst>
            <pc:docMk/>
            <pc:sldMk cId="2618023995" sldId="283"/>
            <ac:spMk id="7" creationId="{179494D8-ABD9-7F44-A812-86BB9A894A40}"/>
          </ac:spMkLst>
        </pc:spChg>
        <pc:spChg chg="ord">
          <ac:chgData name="Sonja Guice" userId="465ff301-5941-4d31-ba1a-88bb121ce09b" providerId="ADAL" clId="{C4650961-7307-4E32-AD11-DFF4329739EC}" dt="2021-09-24T15:27:47.360" v="540"/>
          <ac:spMkLst>
            <pc:docMk/>
            <pc:sldMk cId="2618023995" sldId="283"/>
            <ac:spMk id="8" creationId="{95A22402-0C38-6F42-8232-FDBC772643BA}"/>
          </ac:spMkLst>
        </pc:spChg>
        <pc:spChg chg="mod">
          <ac:chgData name="Sonja Guice" userId="465ff301-5941-4d31-ba1a-88bb121ce09b" providerId="ADAL" clId="{C4650961-7307-4E32-AD11-DFF4329739EC}" dt="2021-09-24T03:15:52.266" v="51" actId="962"/>
          <ac:spMkLst>
            <pc:docMk/>
            <pc:sldMk cId="2618023995" sldId="283"/>
            <ac:spMk id="11" creationId="{B2CCA8ED-B9C6-B947-BE36-43C74D42BB7E}"/>
          </ac:spMkLst>
        </pc:spChg>
        <pc:graphicFrameChg chg="ord">
          <ac:chgData name="Sonja Guice" userId="465ff301-5941-4d31-ba1a-88bb121ce09b" providerId="ADAL" clId="{C4650961-7307-4E32-AD11-DFF4329739EC}" dt="2021-09-24T15:27:05.282" v="529"/>
          <ac:graphicFrameMkLst>
            <pc:docMk/>
            <pc:sldMk cId="2618023995" sldId="283"/>
            <ac:graphicFrameMk id="12" creationId="{CAB01784-F23E-3040-8F94-B99B84CD0D54}"/>
          </ac:graphicFrameMkLst>
        </pc:graphicFrameChg>
        <pc:picChg chg="ord">
          <ac:chgData name="Sonja Guice" userId="465ff301-5941-4d31-ba1a-88bb121ce09b" providerId="ADAL" clId="{C4650961-7307-4E32-AD11-DFF4329739EC}" dt="2021-09-24T15:27:32.892" v="535"/>
          <ac:picMkLst>
            <pc:docMk/>
            <pc:sldMk cId="2618023995" sldId="283"/>
            <ac:picMk id="9" creationId="{34116D24-7546-B240-AAF6-A3252A2122C1}"/>
          </ac:picMkLst>
        </pc:picChg>
      </pc:sldChg>
      <pc:sldChg chg="addSp delSp modSp mod">
        <pc:chgData name="Sonja Guice" userId="465ff301-5941-4d31-ba1a-88bb121ce09b" providerId="ADAL" clId="{C4650961-7307-4E32-AD11-DFF4329739EC}" dt="2021-09-24T21:22:25.488" v="1279" actId="20577"/>
        <pc:sldMkLst>
          <pc:docMk/>
          <pc:sldMk cId="2617832145" sldId="284"/>
        </pc:sldMkLst>
        <pc:spChg chg="mod">
          <ac:chgData name="Sonja Guice" userId="465ff301-5941-4d31-ba1a-88bb121ce09b" providerId="ADAL" clId="{C4650961-7307-4E32-AD11-DFF4329739EC}" dt="2021-09-24T15:28:14.097" v="542" actId="962"/>
          <ac:spMkLst>
            <pc:docMk/>
            <pc:sldMk cId="2617832145" sldId="284"/>
            <ac:spMk id="8" creationId="{D8BC5125-7122-D744-B7A8-7F04FB960228}"/>
          </ac:spMkLst>
        </pc:spChg>
        <pc:spChg chg="add mod">
          <ac:chgData name="Sonja Guice" userId="465ff301-5941-4d31-ba1a-88bb121ce09b" providerId="ADAL" clId="{C4650961-7307-4E32-AD11-DFF4329739EC}" dt="2021-09-24T21:22:25.488" v="1279" actId="20577"/>
          <ac:spMkLst>
            <pc:docMk/>
            <pc:sldMk cId="2617832145" sldId="284"/>
            <ac:spMk id="10" creationId="{AD38178C-5D90-4A36-B24A-CEDBCA98C580}"/>
          </ac:spMkLst>
        </pc:spChg>
        <pc:spChg chg="del">
          <ac:chgData name="Sonja Guice" userId="465ff301-5941-4d31-ba1a-88bb121ce09b" providerId="ADAL" clId="{C4650961-7307-4E32-AD11-DFF4329739EC}" dt="2021-09-24T21:03:56.550" v="1133" actId="478"/>
          <ac:spMkLst>
            <pc:docMk/>
            <pc:sldMk cId="2617832145" sldId="284"/>
            <ac:spMk id="11" creationId="{BE2A5FD0-E92C-8A4D-81A8-633CCD840075}"/>
          </ac:spMkLst>
        </pc:spChg>
      </pc:sldChg>
      <pc:sldChg chg="addSp delSp modSp mod">
        <pc:chgData name="Sonja Guice" userId="465ff301-5941-4d31-ba1a-88bb121ce09b" providerId="ADAL" clId="{C4650961-7307-4E32-AD11-DFF4329739EC}" dt="2021-09-24T21:22:20.823" v="1277" actId="20577"/>
        <pc:sldMkLst>
          <pc:docMk/>
          <pc:sldMk cId="1549149161" sldId="285"/>
        </pc:sldMkLst>
        <pc:spChg chg="add mod">
          <ac:chgData name="Sonja Guice" userId="465ff301-5941-4d31-ba1a-88bb121ce09b" providerId="ADAL" clId="{C4650961-7307-4E32-AD11-DFF4329739EC}" dt="2021-09-24T21:22:20.823" v="1277" actId="20577"/>
          <ac:spMkLst>
            <pc:docMk/>
            <pc:sldMk cId="1549149161" sldId="285"/>
            <ac:spMk id="8" creationId="{EB1F8301-9788-4B99-9F47-25D438DBE9D4}"/>
          </ac:spMkLst>
        </pc:spChg>
        <pc:spChg chg="mod">
          <ac:chgData name="Sonja Guice" userId="465ff301-5941-4d31-ba1a-88bb121ce09b" providerId="ADAL" clId="{C4650961-7307-4E32-AD11-DFF4329739EC}" dt="2021-09-24T15:28:24.935" v="544" actId="962"/>
          <ac:spMkLst>
            <pc:docMk/>
            <pc:sldMk cId="1549149161" sldId="285"/>
            <ac:spMk id="9" creationId="{CA715661-E3C6-894B-9614-08E68E093033}"/>
          </ac:spMkLst>
        </pc:spChg>
        <pc:spChg chg="del ord">
          <ac:chgData name="Sonja Guice" userId="465ff301-5941-4d31-ba1a-88bb121ce09b" providerId="ADAL" clId="{C4650961-7307-4E32-AD11-DFF4329739EC}" dt="2021-09-24T21:04:09.985" v="1140" actId="478"/>
          <ac:spMkLst>
            <pc:docMk/>
            <pc:sldMk cId="1549149161" sldId="285"/>
            <ac:spMk id="12" creationId="{576D8D5E-9E3D-024E-8CED-C06CB87100C6}"/>
          </ac:spMkLst>
        </pc:spChg>
        <pc:spChg chg="ord">
          <ac:chgData name="Sonja Guice" userId="465ff301-5941-4d31-ba1a-88bb121ce09b" providerId="ADAL" clId="{C4650961-7307-4E32-AD11-DFF4329739EC}" dt="2021-09-24T03:52:33.203" v="515"/>
          <ac:spMkLst>
            <pc:docMk/>
            <pc:sldMk cId="1549149161" sldId="285"/>
            <ac:spMk id="13" creationId="{BCADF1FA-E5D1-5B4B-B0B6-4DAF03792B2C}"/>
          </ac:spMkLst>
        </pc:spChg>
        <pc:spChg chg="ord">
          <ac:chgData name="Sonja Guice" userId="465ff301-5941-4d31-ba1a-88bb121ce09b" providerId="ADAL" clId="{C4650961-7307-4E32-AD11-DFF4329739EC}" dt="2021-09-24T03:52:58.603" v="523"/>
          <ac:spMkLst>
            <pc:docMk/>
            <pc:sldMk cId="1549149161" sldId="285"/>
            <ac:spMk id="14" creationId="{85BAC69B-EB9C-3147-8D7B-ED3A8B3C9DB1}"/>
          </ac:spMkLst>
        </pc:spChg>
        <pc:picChg chg="ord">
          <ac:chgData name="Sonja Guice" userId="465ff301-5941-4d31-ba1a-88bb121ce09b" providerId="ADAL" clId="{C4650961-7307-4E32-AD11-DFF4329739EC}" dt="2021-09-24T03:52:45.458" v="516"/>
          <ac:picMkLst>
            <pc:docMk/>
            <pc:sldMk cId="1549149161" sldId="285"/>
            <ac:picMk id="15" creationId="{298B1B90-A324-3147-B56C-7288D999A30B}"/>
          </ac:picMkLst>
        </pc:picChg>
      </pc:sldChg>
      <pc:sldChg chg="addSp delSp modSp mod">
        <pc:chgData name="Sonja Guice" userId="465ff301-5941-4d31-ba1a-88bb121ce09b" providerId="ADAL" clId="{C4650961-7307-4E32-AD11-DFF4329739EC}" dt="2021-09-24T21:22:34.483" v="1290" actId="20577"/>
        <pc:sldMkLst>
          <pc:docMk/>
          <pc:sldMk cId="1154432594" sldId="286"/>
        </pc:sldMkLst>
        <pc:spChg chg="add mod">
          <ac:chgData name="Sonja Guice" userId="465ff301-5941-4d31-ba1a-88bb121ce09b" providerId="ADAL" clId="{C4650961-7307-4E32-AD11-DFF4329739EC}" dt="2021-09-24T21:22:34.483" v="1290" actId="20577"/>
          <ac:spMkLst>
            <pc:docMk/>
            <pc:sldMk cId="1154432594" sldId="286"/>
            <ac:spMk id="8" creationId="{C5E30E5A-8661-4D09-BFF6-B6704C8C11D5}"/>
          </ac:spMkLst>
        </pc:spChg>
        <pc:spChg chg="mod">
          <ac:chgData name="Sonja Guice" userId="465ff301-5941-4d31-ba1a-88bb121ce09b" providerId="ADAL" clId="{C4650961-7307-4E32-AD11-DFF4329739EC}" dt="2021-09-24T15:28:30.533" v="546" actId="962"/>
          <ac:spMkLst>
            <pc:docMk/>
            <pc:sldMk cId="1154432594" sldId="286"/>
            <ac:spMk id="9" creationId="{BB5ED713-A80E-B142-8E3A-086144279A13}"/>
          </ac:spMkLst>
        </pc:spChg>
        <pc:spChg chg="del">
          <ac:chgData name="Sonja Guice" userId="465ff301-5941-4d31-ba1a-88bb121ce09b" providerId="ADAL" clId="{C4650961-7307-4E32-AD11-DFF4329739EC}" dt="2021-09-24T21:04:38.523" v="1147" actId="478"/>
          <ac:spMkLst>
            <pc:docMk/>
            <pc:sldMk cId="1154432594" sldId="286"/>
            <ac:spMk id="12" creationId="{9352618A-4C61-F840-92D0-536BC670D96A}"/>
          </ac:spMkLst>
        </pc:spChg>
        <pc:graphicFrameChg chg="ord">
          <ac:chgData name="Sonja Guice" userId="465ff301-5941-4d31-ba1a-88bb121ce09b" providerId="ADAL" clId="{C4650961-7307-4E32-AD11-DFF4329739EC}" dt="2021-09-24T20:41:32.981" v="791"/>
          <ac:graphicFrameMkLst>
            <pc:docMk/>
            <pc:sldMk cId="1154432594" sldId="286"/>
            <ac:graphicFrameMk id="10" creationId="{1E74A7DE-D7BB-6647-9890-BB798AC67B9C}"/>
          </ac:graphicFrameMkLst>
        </pc:graphicFrameChg>
      </pc:sldChg>
      <pc:sldChg chg="modSp mod">
        <pc:chgData name="Sonja Guice" userId="465ff301-5941-4d31-ba1a-88bb121ce09b" providerId="ADAL" clId="{C4650961-7307-4E32-AD11-DFF4329739EC}" dt="2021-09-24T15:28:59.980" v="549" actId="1035"/>
        <pc:sldMkLst>
          <pc:docMk/>
          <pc:sldMk cId="3766704334" sldId="287"/>
        </pc:sldMkLst>
        <pc:spChg chg="mod">
          <ac:chgData name="Sonja Guice" userId="465ff301-5941-4d31-ba1a-88bb121ce09b" providerId="ADAL" clId="{C4650961-7307-4E32-AD11-DFF4329739EC}" dt="2021-09-24T15:28:47.833" v="548" actId="962"/>
          <ac:spMkLst>
            <pc:docMk/>
            <pc:sldMk cId="3766704334" sldId="287"/>
            <ac:spMk id="6" creationId="{849AF4A2-EABB-CD43-95E5-80069BCFD78A}"/>
          </ac:spMkLst>
        </pc:spChg>
        <pc:picChg chg="mod">
          <ac:chgData name="Sonja Guice" userId="465ff301-5941-4d31-ba1a-88bb121ce09b" providerId="ADAL" clId="{C4650961-7307-4E32-AD11-DFF4329739EC}" dt="2021-09-24T15:28:59.980" v="549" actId="1035"/>
          <ac:picMkLst>
            <pc:docMk/>
            <pc:sldMk cId="3766704334" sldId="287"/>
            <ac:picMk id="4" creationId="{614C849A-FE4F-7C4B-A2E5-29E77F3E5F53}"/>
          </ac:picMkLst>
        </pc:picChg>
      </pc:sldChg>
      <pc:sldChg chg="modSp mod">
        <pc:chgData name="Sonja Guice" userId="465ff301-5941-4d31-ba1a-88bb121ce09b" providerId="ADAL" clId="{C4650961-7307-4E32-AD11-DFF4329739EC}" dt="2021-09-24T20:42:44.263" v="796"/>
        <pc:sldMkLst>
          <pc:docMk/>
          <pc:sldMk cId="2569220869" sldId="288"/>
        </pc:sldMkLst>
        <pc:spChg chg="mod">
          <ac:chgData name="Sonja Guice" userId="465ff301-5941-4d31-ba1a-88bb121ce09b" providerId="ADAL" clId="{C4650961-7307-4E32-AD11-DFF4329739EC}" dt="2021-09-24T20:42:37.726" v="794" actId="962"/>
          <ac:spMkLst>
            <pc:docMk/>
            <pc:sldMk cId="2569220869" sldId="288"/>
            <ac:spMk id="3" creationId="{444AF7E6-3DC4-1B42-A4D6-DA9528430EB3}"/>
          </ac:spMkLst>
        </pc:spChg>
        <pc:spChg chg="ord">
          <ac:chgData name="Sonja Guice" userId="465ff301-5941-4d31-ba1a-88bb121ce09b" providerId="ADAL" clId="{C4650961-7307-4E32-AD11-DFF4329739EC}" dt="2021-09-24T20:42:44.263" v="796"/>
          <ac:spMkLst>
            <pc:docMk/>
            <pc:sldMk cId="2569220869" sldId="288"/>
            <ac:spMk id="12" creationId="{D16B7D3D-882F-774B-B259-C3419F012965}"/>
          </ac:spMkLst>
        </pc:spChg>
        <pc:grpChg chg="ord">
          <ac:chgData name="Sonja Guice" userId="465ff301-5941-4d31-ba1a-88bb121ce09b" providerId="ADAL" clId="{C4650961-7307-4E32-AD11-DFF4329739EC}" dt="2021-09-24T20:42:29.915" v="792"/>
          <ac:grpSpMkLst>
            <pc:docMk/>
            <pc:sldMk cId="2569220869" sldId="288"/>
            <ac:grpSpMk id="13" creationId="{09BEA52B-2027-D14F-BF3C-51918582C76B}"/>
          </ac:grpSpMkLst>
        </pc:grpChg>
      </pc:sldChg>
      <pc:sldChg chg="modSp mod">
        <pc:chgData name="Sonja Guice" userId="465ff301-5941-4d31-ba1a-88bb121ce09b" providerId="ADAL" clId="{C4650961-7307-4E32-AD11-DFF4329739EC}" dt="2021-09-24T20:43:22.697" v="800"/>
        <pc:sldMkLst>
          <pc:docMk/>
          <pc:sldMk cId="1045836173" sldId="289"/>
        </pc:sldMkLst>
        <pc:spChg chg="mod">
          <ac:chgData name="Sonja Guice" userId="465ff301-5941-4d31-ba1a-88bb121ce09b" providerId="ADAL" clId="{C4650961-7307-4E32-AD11-DFF4329739EC}" dt="2021-09-24T03:46:11.356" v="507" actId="962"/>
          <ac:spMkLst>
            <pc:docMk/>
            <pc:sldMk cId="1045836173" sldId="289"/>
            <ac:spMk id="9" creationId="{C70C6671-6584-A841-B357-62F4B349D2D4}"/>
          </ac:spMkLst>
        </pc:spChg>
        <pc:spChg chg="ord">
          <ac:chgData name="Sonja Guice" userId="465ff301-5941-4d31-ba1a-88bb121ce09b" providerId="ADAL" clId="{C4650961-7307-4E32-AD11-DFF4329739EC}" dt="2021-09-24T20:43:17.801" v="798"/>
          <ac:spMkLst>
            <pc:docMk/>
            <pc:sldMk cId="1045836173" sldId="289"/>
            <ac:spMk id="16" creationId="{E24867E7-7F95-EB4B-8B75-878756C11797}"/>
          </ac:spMkLst>
        </pc:spChg>
        <pc:spChg chg="ord">
          <ac:chgData name="Sonja Guice" userId="465ff301-5941-4d31-ba1a-88bb121ce09b" providerId="ADAL" clId="{C4650961-7307-4E32-AD11-DFF4329739EC}" dt="2021-09-24T03:46:23.290" v="509"/>
          <ac:spMkLst>
            <pc:docMk/>
            <pc:sldMk cId="1045836173" sldId="289"/>
            <ac:spMk id="17" creationId="{FBD4D72E-5097-034C-91E9-A97A11D60716}"/>
          </ac:spMkLst>
        </pc:spChg>
        <pc:grpChg chg="ord">
          <ac:chgData name="Sonja Guice" userId="465ff301-5941-4d31-ba1a-88bb121ce09b" providerId="ADAL" clId="{C4650961-7307-4E32-AD11-DFF4329739EC}" dt="2021-09-24T20:43:08.396" v="797"/>
          <ac:grpSpMkLst>
            <pc:docMk/>
            <pc:sldMk cId="1045836173" sldId="289"/>
            <ac:grpSpMk id="11" creationId="{8301AEDF-1BF6-6B44-8305-FC2AAF42B988}"/>
          </ac:grpSpMkLst>
        </pc:grpChg>
        <pc:picChg chg="ord">
          <ac:chgData name="Sonja Guice" userId="465ff301-5941-4d31-ba1a-88bb121ce09b" providerId="ADAL" clId="{C4650961-7307-4E32-AD11-DFF4329739EC}" dt="2021-09-24T20:43:22.697" v="800"/>
          <ac:picMkLst>
            <pc:docMk/>
            <pc:sldMk cId="1045836173" sldId="289"/>
            <ac:picMk id="18" creationId="{836158DF-1B4A-ED4F-9DA6-EEE40A16B547}"/>
          </ac:picMkLst>
        </pc:picChg>
      </pc:sldChg>
      <pc:sldChg chg="modSp mod">
        <pc:chgData name="Sonja Guice" userId="465ff301-5941-4d31-ba1a-88bb121ce09b" providerId="ADAL" clId="{C4650961-7307-4E32-AD11-DFF4329739EC}" dt="2021-09-24T20:43:29.738" v="802" actId="962"/>
        <pc:sldMkLst>
          <pc:docMk/>
          <pc:sldMk cId="121578871" sldId="290"/>
        </pc:sldMkLst>
        <pc:spChg chg="mod">
          <ac:chgData name="Sonja Guice" userId="465ff301-5941-4d31-ba1a-88bb121ce09b" providerId="ADAL" clId="{C4650961-7307-4E32-AD11-DFF4329739EC}" dt="2021-09-24T20:43:29.738" v="802" actId="962"/>
          <ac:spMkLst>
            <pc:docMk/>
            <pc:sldMk cId="121578871" sldId="290"/>
            <ac:spMk id="9" creationId="{68AC3DCA-4C18-1749-A6EB-C38629921546}"/>
          </ac:spMkLst>
        </pc:spChg>
      </pc:sldChg>
      <pc:sldChg chg="modSp mod">
        <pc:chgData name="Sonja Guice" userId="465ff301-5941-4d31-ba1a-88bb121ce09b" providerId="ADAL" clId="{C4650961-7307-4E32-AD11-DFF4329739EC}" dt="2021-09-24T20:51:09.376" v="877"/>
        <pc:sldMkLst>
          <pc:docMk/>
          <pc:sldMk cId="3734712413" sldId="293"/>
        </pc:sldMkLst>
        <pc:grpChg chg="ord">
          <ac:chgData name="Sonja Guice" userId="465ff301-5941-4d31-ba1a-88bb121ce09b" providerId="ADAL" clId="{C4650961-7307-4E32-AD11-DFF4329739EC}" dt="2021-09-24T20:51:09.376" v="877"/>
          <ac:grpSpMkLst>
            <pc:docMk/>
            <pc:sldMk cId="3734712413" sldId="293"/>
            <ac:grpSpMk id="20" creationId="{C69EC30A-386C-5F49-B776-50680C811228}"/>
          </ac:grpSpMkLst>
        </pc:grpChg>
      </pc:sldChg>
      <pc:sldChg chg="modSp mod">
        <pc:chgData name="Sonja Guice" userId="465ff301-5941-4d31-ba1a-88bb121ce09b" providerId="ADAL" clId="{C4650961-7307-4E32-AD11-DFF4329739EC}" dt="2021-09-24T21:24:36.554" v="1361" actId="20577"/>
        <pc:sldMkLst>
          <pc:docMk/>
          <pc:sldMk cId="867184235" sldId="302"/>
        </pc:sldMkLst>
        <pc:spChg chg="mod">
          <ac:chgData name="Sonja Guice" userId="465ff301-5941-4d31-ba1a-88bb121ce09b" providerId="ADAL" clId="{C4650961-7307-4E32-AD11-DFF4329739EC}" dt="2021-09-24T21:24:36.554" v="1361" actId="20577"/>
          <ac:spMkLst>
            <pc:docMk/>
            <pc:sldMk cId="867184235" sldId="302"/>
            <ac:spMk id="2" creationId="{ECBE794A-5B0E-7941-BE86-E2E4B2ACDE94}"/>
          </ac:spMkLst>
        </pc:spChg>
        <pc:picChg chg="mod ord">
          <ac:chgData name="Sonja Guice" userId="465ff301-5941-4d31-ba1a-88bb121ce09b" providerId="ADAL" clId="{C4650961-7307-4E32-AD11-DFF4329739EC}" dt="2021-09-24T03:27:41.663" v="245" actId="962"/>
          <ac:picMkLst>
            <pc:docMk/>
            <pc:sldMk cId="867184235" sldId="302"/>
            <ac:picMk id="7" creationId="{6FC50922-C93E-6B44-8386-ED35B4BAC6DD}"/>
          </ac:picMkLst>
        </pc:picChg>
      </pc:sldChg>
      <pc:sldChg chg="addSp delSp modSp mod">
        <pc:chgData name="Sonja Guice" userId="465ff301-5941-4d31-ba1a-88bb121ce09b" providerId="ADAL" clId="{C4650961-7307-4E32-AD11-DFF4329739EC}" dt="2021-09-24T20:56:03.164" v="1036" actId="962"/>
        <pc:sldMkLst>
          <pc:docMk/>
          <pc:sldMk cId="1960836755" sldId="307"/>
        </pc:sldMkLst>
        <pc:spChg chg="add mod">
          <ac:chgData name="Sonja Guice" userId="465ff301-5941-4d31-ba1a-88bb121ce09b" providerId="ADAL" clId="{C4650961-7307-4E32-AD11-DFF4329739EC}" dt="2021-09-24T20:54:33.540" v="943" actId="404"/>
          <ac:spMkLst>
            <pc:docMk/>
            <pc:sldMk cId="1960836755" sldId="307"/>
            <ac:spMk id="6" creationId="{78A9EB76-5DB5-476B-8082-6D0DDBE01FA9}"/>
          </ac:spMkLst>
        </pc:spChg>
        <pc:spChg chg="add mod ord">
          <ac:chgData name="Sonja Guice" userId="465ff301-5941-4d31-ba1a-88bb121ce09b" providerId="ADAL" clId="{C4650961-7307-4E32-AD11-DFF4329739EC}" dt="2021-09-24T20:56:02.205" v="1034" actId="164"/>
          <ac:spMkLst>
            <pc:docMk/>
            <pc:sldMk cId="1960836755" sldId="307"/>
            <ac:spMk id="8" creationId="{5A6587A6-7816-4127-A93A-5EA7A263DB6A}"/>
          </ac:spMkLst>
        </pc:spChg>
        <pc:spChg chg="mod">
          <ac:chgData name="Sonja Guice" userId="465ff301-5941-4d31-ba1a-88bb121ce09b" providerId="ADAL" clId="{C4650961-7307-4E32-AD11-DFF4329739EC}" dt="2021-09-24T20:56:02.205" v="1034" actId="164"/>
          <ac:spMkLst>
            <pc:docMk/>
            <pc:sldMk cId="1960836755" sldId="307"/>
            <ac:spMk id="11" creationId="{FD5A5986-AE09-8949-B5D1-068BD0F373A4}"/>
          </ac:spMkLst>
        </pc:spChg>
        <pc:spChg chg="add del mod">
          <ac:chgData name="Sonja Guice" userId="465ff301-5941-4d31-ba1a-88bb121ce09b" providerId="ADAL" clId="{C4650961-7307-4E32-AD11-DFF4329739EC}" dt="2021-09-24T20:55:10.306" v="954"/>
          <ac:spMkLst>
            <pc:docMk/>
            <pc:sldMk cId="1960836755" sldId="307"/>
            <ac:spMk id="13" creationId="{466D446C-BE81-494B-96B1-DCF35F751E6F}"/>
          </ac:spMkLst>
        </pc:spChg>
        <pc:spChg chg="add mod ord">
          <ac:chgData name="Sonja Guice" userId="465ff301-5941-4d31-ba1a-88bb121ce09b" providerId="ADAL" clId="{C4650961-7307-4E32-AD11-DFF4329739EC}" dt="2021-09-24T20:56:02.205" v="1034" actId="164"/>
          <ac:spMkLst>
            <pc:docMk/>
            <pc:sldMk cId="1960836755" sldId="307"/>
            <ac:spMk id="14" creationId="{9D766249-160A-4342-AA3A-B940E3C56DD8}"/>
          </ac:spMkLst>
        </pc:spChg>
        <pc:spChg chg="add mod ord">
          <ac:chgData name="Sonja Guice" userId="465ff301-5941-4d31-ba1a-88bb121ce09b" providerId="ADAL" clId="{C4650961-7307-4E32-AD11-DFF4329739EC}" dt="2021-09-24T20:56:02.205" v="1034" actId="164"/>
          <ac:spMkLst>
            <pc:docMk/>
            <pc:sldMk cId="1960836755" sldId="307"/>
            <ac:spMk id="15" creationId="{56EF2DA4-5BD2-400E-A73A-74161BBF2CBB}"/>
          </ac:spMkLst>
        </pc:spChg>
        <pc:grpChg chg="add mod">
          <ac:chgData name="Sonja Guice" userId="465ff301-5941-4d31-ba1a-88bb121ce09b" providerId="ADAL" clId="{C4650961-7307-4E32-AD11-DFF4329739EC}" dt="2021-09-24T20:56:03.164" v="1036" actId="962"/>
          <ac:grpSpMkLst>
            <pc:docMk/>
            <pc:sldMk cId="1960836755" sldId="307"/>
            <ac:grpSpMk id="9" creationId="{C5D4C7FC-6318-40AE-89C6-19EE11FA2F93}"/>
          </ac:grpSpMkLst>
        </pc:grpChg>
        <pc:graphicFrameChg chg="del">
          <ac:chgData name="Sonja Guice" userId="465ff301-5941-4d31-ba1a-88bb121ce09b" providerId="ADAL" clId="{C4650961-7307-4E32-AD11-DFF4329739EC}" dt="2021-09-24T20:55:44.335" v="1032" actId="478"/>
          <ac:graphicFrameMkLst>
            <pc:docMk/>
            <pc:sldMk cId="1960836755" sldId="307"/>
            <ac:graphicFrameMk id="12" creationId="{29861096-C8C5-3E4E-A10E-D8FB1D8F90D5}"/>
          </ac:graphicFrameMkLst>
        </pc:graphicFrameChg>
      </pc:sldChg>
      <pc:sldChg chg="modSp mod">
        <pc:chgData name="Sonja Guice" userId="465ff301-5941-4d31-ba1a-88bb121ce09b" providerId="ADAL" clId="{C4650961-7307-4E32-AD11-DFF4329739EC}" dt="2021-09-24T20:39:38.471" v="789"/>
        <pc:sldMkLst>
          <pc:docMk/>
          <pc:sldMk cId="4054495280" sldId="309"/>
        </pc:sldMkLst>
        <pc:spChg chg="mod">
          <ac:chgData name="Sonja Guice" userId="465ff301-5941-4d31-ba1a-88bb121ce09b" providerId="ADAL" clId="{C4650961-7307-4E32-AD11-DFF4329739EC}" dt="2021-09-24T20:39:30.783" v="787" actId="962"/>
          <ac:spMkLst>
            <pc:docMk/>
            <pc:sldMk cId="4054495280" sldId="309"/>
            <ac:spMk id="10" creationId="{7ACDC009-5658-7447-A628-94018AC6C6A2}"/>
          </ac:spMkLst>
        </pc:spChg>
        <pc:picChg chg="ord">
          <ac:chgData name="Sonja Guice" userId="465ff301-5941-4d31-ba1a-88bb121ce09b" providerId="ADAL" clId="{C4650961-7307-4E32-AD11-DFF4329739EC}" dt="2021-09-24T20:39:38.471" v="789"/>
          <ac:picMkLst>
            <pc:docMk/>
            <pc:sldMk cId="4054495280" sldId="309"/>
            <ac:picMk id="15" creationId="{23A54223-568E-F545-B12C-7F9CFB3BFCF8}"/>
          </ac:picMkLst>
        </pc:picChg>
      </pc:sldChg>
      <pc:sldChg chg="addSp delSp modSp mod">
        <pc:chgData name="Sonja Guice" userId="465ff301-5941-4d31-ba1a-88bb121ce09b" providerId="ADAL" clId="{C4650961-7307-4E32-AD11-DFF4329739EC}" dt="2021-09-24T21:23:40.123" v="1306" actId="6549"/>
        <pc:sldMkLst>
          <pc:docMk/>
          <pc:sldMk cId="3946221712" sldId="311"/>
        </pc:sldMkLst>
        <pc:spChg chg="add mod">
          <ac:chgData name="Sonja Guice" userId="465ff301-5941-4d31-ba1a-88bb121ce09b" providerId="ADAL" clId="{C4650961-7307-4E32-AD11-DFF4329739EC}" dt="2021-09-24T21:23:40.123" v="1306" actId="6549"/>
          <ac:spMkLst>
            <pc:docMk/>
            <pc:sldMk cId="3946221712" sldId="311"/>
            <ac:spMk id="9" creationId="{CF8F4B0B-84DF-4CD3-9728-12A555FC8B9D}"/>
          </ac:spMkLst>
        </pc:spChg>
        <pc:spChg chg="mod">
          <ac:chgData name="Sonja Guice" userId="465ff301-5941-4d31-ba1a-88bb121ce09b" providerId="ADAL" clId="{C4650961-7307-4E32-AD11-DFF4329739EC}" dt="2021-09-24T20:38:35.083" v="785" actId="962"/>
          <ac:spMkLst>
            <pc:docMk/>
            <pc:sldMk cId="3946221712" sldId="311"/>
            <ac:spMk id="11" creationId="{0DA12294-6A5E-1949-9653-DB155FEBA2D4}"/>
          </ac:spMkLst>
        </pc:spChg>
        <pc:spChg chg="del">
          <ac:chgData name="Sonja Guice" userId="465ff301-5941-4d31-ba1a-88bb121ce09b" providerId="ADAL" clId="{C4650961-7307-4E32-AD11-DFF4329739EC}" dt="2021-09-24T21:04:57.644" v="1157" actId="478"/>
          <ac:spMkLst>
            <pc:docMk/>
            <pc:sldMk cId="3946221712" sldId="311"/>
            <ac:spMk id="14" creationId="{D83337DC-7000-D841-8793-2EE745D5B870}"/>
          </ac:spMkLst>
        </pc:spChg>
      </pc:sldChg>
      <pc:sldChg chg="delSp modSp mod">
        <pc:chgData name="Sonja Guice" userId="465ff301-5941-4d31-ba1a-88bb121ce09b" providerId="ADAL" clId="{C4650961-7307-4E32-AD11-DFF4329739EC}" dt="2021-09-24T03:11:56.005" v="25" actId="478"/>
        <pc:sldMkLst>
          <pc:docMk/>
          <pc:sldMk cId="81298480" sldId="324"/>
        </pc:sldMkLst>
        <pc:spChg chg="mod">
          <ac:chgData name="Sonja Guice" userId="465ff301-5941-4d31-ba1a-88bb121ce09b" providerId="ADAL" clId="{C4650961-7307-4E32-AD11-DFF4329739EC}" dt="2021-09-24T03:11:39.322" v="24" actId="207"/>
          <ac:spMkLst>
            <pc:docMk/>
            <pc:sldMk cId="81298480" sldId="324"/>
            <ac:spMk id="13" creationId="{831E5B4E-B999-3B4F-83B7-1907D57A7315}"/>
          </ac:spMkLst>
        </pc:spChg>
        <pc:spChg chg="del mod">
          <ac:chgData name="Sonja Guice" userId="465ff301-5941-4d31-ba1a-88bb121ce09b" providerId="ADAL" clId="{C4650961-7307-4E32-AD11-DFF4329739EC}" dt="2021-09-24T03:11:56.005" v="25" actId="478"/>
          <ac:spMkLst>
            <pc:docMk/>
            <pc:sldMk cId="81298480" sldId="324"/>
            <ac:spMk id="14" creationId="{4589AB85-7B50-9842-836D-090C9B5DBC30}"/>
          </ac:spMkLst>
        </pc:spChg>
      </pc:sldChg>
      <pc:sldChg chg="delSp modSp mod">
        <pc:chgData name="Sonja Guice" userId="465ff301-5941-4d31-ba1a-88bb121ce09b" providerId="ADAL" clId="{C4650961-7307-4E32-AD11-DFF4329739EC}" dt="2021-09-24T03:14:39.269" v="47" actId="207"/>
        <pc:sldMkLst>
          <pc:docMk/>
          <pc:sldMk cId="482620420" sldId="325"/>
        </pc:sldMkLst>
        <pc:spChg chg="mod">
          <ac:chgData name="Sonja Guice" userId="465ff301-5941-4d31-ba1a-88bb121ce09b" providerId="ADAL" clId="{C4650961-7307-4E32-AD11-DFF4329739EC}" dt="2021-09-24T03:13:40.029" v="42" actId="1035"/>
          <ac:spMkLst>
            <pc:docMk/>
            <pc:sldMk cId="482620420" sldId="325"/>
            <ac:spMk id="2" creationId="{FA6A6154-C6DC-5C4D-86C8-610E86DFF507}"/>
          </ac:spMkLst>
        </pc:spChg>
        <pc:spChg chg="mod">
          <ac:chgData name="Sonja Guice" userId="465ff301-5941-4d31-ba1a-88bb121ce09b" providerId="ADAL" clId="{C4650961-7307-4E32-AD11-DFF4329739EC}" dt="2021-09-24T03:14:39.269" v="47" actId="207"/>
          <ac:spMkLst>
            <pc:docMk/>
            <pc:sldMk cId="482620420" sldId="325"/>
            <ac:spMk id="13" creationId="{ADC3BBA3-9B63-CD44-9AC3-5CD40EB55E0C}"/>
          </ac:spMkLst>
        </pc:spChg>
        <pc:spChg chg="del mod">
          <ac:chgData name="Sonja Guice" userId="465ff301-5941-4d31-ba1a-88bb121ce09b" providerId="ADAL" clId="{C4650961-7307-4E32-AD11-DFF4329739EC}" dt="2021-09-24T03:14:33.104" v="45" actId="478"/>
          <ac:spMkLst>
            <pc:docMk/>
            <pc:sldMk cId="482620420" sldId="325"/>
            <ac:spMk id="14" creationId="{8865BDBF-E24F-5E47-A79D-65B69A7BEC1E}"/>
          </ac:spMkLst>
        </pc:spChg>
      </pc:sldChg>
      <pc:sldChg chg="delSp modSp mod">
        <pc:chgData name="Sonja Guice" userId="465ff301-5941-4d31-ba1a-88bb121ce09b" providerId="ADAL" clId="{C4650961-7307-4E32-AD11-DFF4329739EC}" dt="2021-09-24T21:11:54.275" v="1251" actId="962"/>
        <pc:sldMkLst>
          <pc:docMk/>
          <pc:sldMk cId="2129551058" sldId="326"/>
        </pc:sldMkLst>
        <pc:grpChg chg="del">
          <ac:chgData name="Sonja Guice" userId="465ff301-5941-4d31-ba1a-88bb121ce09b" providerId="ADAL" clId="{C4650961-7307-4E32-AD11-DFF4329739EC}" dt="2021-09-24T03:24:31.180" v="72" actId="165"/>
          <ac:grpSpMkLst>
            <pc:docMk/>
            <pc:sldMk cId="2129551058" sldId="326"/>
            <ac:grpSpMk id="5" creationId="{70025948-19A6-CC43-86EF-A1929F3DB80E}"/>
          </ac:grpSpMkLst>
        </pc:grpChg>
        <pc:picChg chg="mod ord">
          <ac:chgData name="Sonja Guice" userId="465ff301-5941-4d31-ba1a-88bb121ce09b" providerId="ADAL" clId="{C4650961-7307-4E32-AD11-DFF4329739EC}" dt="2021-09-24T21:11:54.275" v="1251" actId="962"/>
          <ac:picMkLst>
            <pc:docMk/>
            <pc:sldMk cId="2129551058" sldId="326"/>
            <ac:picMk id="4" creationId="{34E18551-C5F0-6547-93D9-FD30979D7DF1}"/>
          </ac:picMkLst>
        </pc:picChg>
        <pc:picChg chg="mod topLvl">
          <ac:chgData name="Sonja Guice" userId="465ff301-5941-4d31-ba1a-88bb121ce09b" providerId="ADAL" clId="{C4650961-7307-4E32-AD11-DFF4329739EC}" dt="2021-09-24T03:24:31.180" v="72" actId="165"/>
          <ac:picMkLst>
            <pc:docMk/>
            <pc:sldMk cId="2129551058" sldId="326"/>
            <ac:picMk id="6" creationId="{7714DCC5-BCEB-2C40-A7A5-8406BAB143BA}"/>
          </ac:picMkLst>
        </pc:picChg>
        <pc:picChg chg="mod topLvl">
          <ac:chgData name="Sonja Guice" userId="465ff301-5941-4d31-ba1a-88bb121ce09b" providerId="ADAL" clId="{C4650961-7307-4E32-AD11-DFF4329739EC}" dt="2021-09-24T03:24:31.180" v="72" actId="165"/>
          <ac:picMkLst>
            <pc:docMk/>
            <pc:sldMk cId="2129551058" sldId="326"/>
            <ac:picMk id="7" creationId="{29958113-F871-304A-A490-001CB0DA0884}"/>
          </ac:picMkLst>
        </pc:picChg>
        <pc:picChg chg="mod topLvl">
          <ac:chgData name="Sonja Guice" userId="465ff301-5941-4d31-ba1a-88bb121ce09b" providerId="ADAL" clId="{C4650961-7307-4E32-AD11-DFF4329739EC}" dt="2021-09-24T03:24:31.180" v="72" actId="165"/>
          <ac:picMkLst>
            <pc:docMk/>
            <pc:sldMk cId="2129551058" sldId="326"/>
            <ac:picMk id="8" creationId="{A6E1643D-05FC-234A-9EB8-C43173D78921}"/>
          </ac:picMkLst>
        </pc:picChg>
        <pc:picChg chg="mod topLvl">
          <ac:chgData name="Sonja Guice" userId="465ff301-5941-4d31-ba1a-88bb121ce09b" providerId="ADAL" clId="{C4650961-7307-4E32-AD11-DFF4329739EC}" dt="2021-09-24T03:24:31.180" v="72" actId="165"/>
          <ac:picMkLst>
            <pc:docMk/>
            <pc:sldMk cId="2129551058" sldId="326"/>
            <ac:picMk id="9" creationId="{D6329080-8169-6447-8693-8A4F7963B9C1}"/>
          </ac:picMkLst>
        </pc:picChg>
        <pc:picChg chg="mod topLvl">
          <ac:chgData name="Sonja Guice" userId="465ff301-5941-4d31-ba1a-88bb121ce09b" providerId="ADAL" clId="{C4650961-7307-4E32-AD11-DFF4329739EC}" dt="2021-09-24T03:24:31.180" v="72" actId="165"/>
          <ac:picMkLst>
            <pc:docMk/>
            <pc:sldMk cId="2129551058" sldId="326"/>
            <ac:picMk id="10" creationId="{3E0A0A95-DA0A-244A-9DC0-45270186CD78}"/>
          </ac:picMkLst>
        </pc:picChg>
        <pc:picChg chg="mod topLvl">
          <ac:chgData name="Sonja Guice" userId="465ff301-5941-4d31-ba1a-88bb121ce09b" providerId="ADAL" clId="{C4650961-7307-4E32-AD11-DFF4329739EC}" dt="2021-09-24T03:24:31.180" v="72" actId="165"/>
          <ac:picMkLst>
            <pc:docMk/>
            <pc:sldMk cId="2129551058" sldId="326"/>
            <ac:picMk id="11" creationId="{89667A2B-4AB0-C149-872D-35DFE8E08450}"/>
          </ac:picMkLst>
        </pc:picChg>
        <pc:picChg chg="mod ord topLvl">
          <ac:chgData name="Sonja Guice" userId="465ff301-5941-4d31-ba1a-88bb121ce09b" providerId="ADAL" clId="{C4650961-7307-4E32-AD11-DFF4329739EC}" dt="2021-09-24T03:24:44.901" v="74"/>
          <ac:picMkLst>
            <pc:docMk/>
            <pc:sldMk cId="2129551058" sldId="326"/>
            <ac:picMk id="12" creationId="{7DC3D886-EAF1-3048-8E2A-9CF250A6FC63}"/>
          </ac:picMkLst>
        </pc:picChg>
      </pc:sldChg>
      <pc:sldChg chg="modSp mod">
        <pc:chgData name="Sonja Guice" userId="465ff301-5941-4d31-ba1a-88bb121ce09b" providerId="ADAL" clId="{C4650961-7307-4E32-AD11-DFF4329739EC}" dt="2021-09-24T20:45:22.336" v="803"/>
        <pc:sldMkLst>
          <pc:docMk/>
          <pc:sldMk cId="4146084887" sldId="327"/>
        </pc:sldMkLst>
        <pc:grpChg chg="ord">
          <ac:chgData name="Sonja Guice" userId="465ff301-5941-4d31-ba1a-88bb121ce09b" providerId="ADAL" clId="{C4650961-7307-4E32-AD11-DFF4329739EC}" dt="2021-09-24T20:45:22.336" v="803"/>
          <ac:grpSpMkLst>
            <pc:docMk/>
            <pc:sldMk cId="4146084887" sldId="327"/>
            <ac:grpSpMk id="7" creationId="{0DEE3A77-2FE1-0D43-8503-B36F521162B8}"/>
          </ac:grpSpMkLst>
        </pc:grpChg>
      </pc:sldChg>
      <pc:sldChg chg="addSp delSp modSp mod">
        <pc:chgData name="Sonja Guice" userId="465ff301-5941-4d31-ba1a-88bb121ce09b" providerId="ADAL" clId="{C4650961-7307-4E32-AD11-DFF4329739EC}" dt="2021-09-24T21:25:18.605" v="1371" actId="20577"/>
        <pc:sldMkLst>
          <pc:docMk/>
          <pc:sldMk cId="1222423808" sldId="328"/>
        </pc:sldMkLst>
        <pc:spChg chg="mod">
          <ac:chgData name="Sonja Guice" userId="465ff301-5941-4d31-ba1a-88bb121ce09b" providerId="ADAL" clId="{C4650961-7307-4E32-AD11-DFF4329739EC}" dt="2021-09-24T21:25:18.605" v="1371" actId="20577"/>
          <ac:spMkLst>
            <pc:docMk/>
            <pc:sldMk cId="1222423808" sldId="328"/>
            <ac:spMk id="2" creationId="{F8065D3B-4A8F-A94C-AB2F-FCB5EBE36CDB}"/>
          </ac:spMkLst>
        </pc:spChg>
        <pc:spChg chg="add mod ord">
          <ac:chgData name="Sonja Guice" userId="465ff301-5941-4d31-ba1a-88bb121ce09b" providerId="ADAL" clId="{C4650961-7307-4E32-AD11-DFF4329739EC}" dt="2021-09-24T20:50:08.893" v="869"/>
          <ac:spMkLst>
            <pc:docMk/>
            <pc:sldMk cId="1222423808" sldId="328"/>
            <ac:spMk id="3" creationId="{32AD861C-4472-42EB-9B19-66D2B6C3A4D1}"/>
          </ac:spMkLst>
        </pc:spChg>
        <pc:spChg chg="add mod ord">
          <ac:chgData name="Sonja Guice" userId="465ff301-5941-4d31-ba1a-88bb121ce09b" providerId="ADAL" clId="{C4650961-7307-4E32-AD11-DFF4329739EC}" dt="2021-09-24T20:50:47.491" v="874" actId="164"/>
          <ac:spMkLst>
            <pc:docMk/>
            <pc:sldMk cId="1222423808" sldId="328"/>
            <ac:spMk id="4" creationId="{2621D7F9-52A8-4394-8B06-F24E9A41708D}"/>
          </ac:spMkLst>
        </pc:spChg>
        <pc:spChg chg="mod">
          <ac:chgData name="Sonja Guice" userId="465ff301-5941-4d31-ba1a-88bb121ce09b" providerId="ADAL" clId="{C4650961-7307-4E32-AD11-DFF4329739EC}" dt="2021-09-24T20:50:47.491" v="874" actId="164"/>
          <ac:spMkLst>
            <pc:docMk/>
            <pc:sldMk cId="1222423808" sldId="328"/>
            <ac:spMk id="8" creationId="{8B479991-4295-F745-A99F-94709E6E28EF}"/>
          </ac:spMkLst>
        </pc:spChg>
        <pc:spChg chg="mod">
          <ac:chgData name="Sonja Guice" userId="465ff301-5941-4d31-ba1a-88bb121ce09b" providerId="ADAL" clId="{C4650961-7307-4E32-AD11-DFF4329739EC}" dt="2021-09-24T20:50:32.941" v="873" actId="164"/>
          <ac:spMkLst>
            <pc:docMk/>
            <pc:sldMk cId="1222423808" sldId="328"/>
            <ac:spMk id="9" creationId="{45C85614-ACD3-3648-934D-4585647484B9}"/>
          </ac:spMkLst>
        </pc:spChg>
        <pc:grpChg chg="ord">
          <ac:chgData name="Sonja Guice" userId="465ff301-5941-4d31-ba1a-88bb121ce09b" providerId="ADAL" clId="{C4650961-7307-4E32-AD11-DFF4329739EC}" dt="2021-09-24T20:45:32.874" v="804"/>
          <ac:grpSpMkLst>
            <pc:docMk/>
            <pc:sldMk cId="1222423808" sldId="328"/>
            <ac:grpSpMk id="10" creationId="{96AC1A89-B6A6-2A4A-8AC7-CF78EBF68A64}"/>
          </ac:grpSpMkLst>
        </pc:grpChg>
        <pc:grpChg chg="add mod">
          <ac:chgData name="Sonja Guice" userId="465ff301-5941-4d31-ba1a-88bb121ce09b" providerId="ADAL" clId="{C4650961-7307-4E32-AD11-DFF4329739EC}" dt="2021-09-24T20:50:32.941" v="873" actId="164"/>
          <ac:grpSpMkLst>
            <pc:docMk/>
            <pc:sldMk cId="1222423808" sldId="328"/>
            <ac:grpSpMk id="14" creationId="{BB6FA623-B39F-4E07-A2CD-DECF73B94A33}"/>
          </ac:grpSpMkLst>
        </pc:grpChg>
        <pc:grpChg chg="add mod">
          <ac:chgData name="Sonja Guice" userId="465ff301-5941-4d31-ba1a-88bb121ce09b" providerId="ADAL" clId="{C4650961-7307-4E32-AD11-DFF4329739EC}" dt="2021-09-24T20:50:48.174" v="876" actId="962"/>
          <ac:grpSpMkLst>
            <pc:docMk/>
            <pc:sldMk cId="1222423808" sldId="328"/>
            <ac:grpSpMk id="15" creationId="{76F783F2-7838-4F66-B0D7-D7D5A7D648FB}"/>
          </ac:grpSpMkLst>
        </pc:grpChg>
        <pc:graphicFrameChg chg="del mod">
          <ac:chgData name="Sonja Guice" userId="465ff301-5941-4d31-ba1a-88bb121ce09b" providerId="ADAL" clId="{C4650961-7307-4E32-AD11-DFF4329739EC}" dt="2021-09-24T20:50:12.243" v="870" actId="478"/>
          <ac:graphicFrameMkLst>
            <pc:docMk/>
            <pc:sldMk cId="1222423808" sldId="328"/>
            <ac:graphicFrameMk id="7" creationId="{CAA3E252-8C8A-BA4C-813D-EB71F8085B97}"/>
          </ac:graphicFrameMkLst>
        </pc:graphicFrameChg>
      </pc:sldChg>
      <pc:sldChg chg="addSp delSp modSp mod">
        <pc:chgData name="Sonja Guice" userId="465ff301-5941-4d31-ba1a-88bb121ce09b" providerId="ADAL" clId="{C4650961-7307-4E32-AD11-DFF4329739EC}" dt="2021-09-24T20:56:33.022" v="1039" actId="478"/>
        <pc:sldMkLst>
          <pc:docMk/>
          <pc:sldMk cId="2566611645" sldId="329"/>
        </pc:sldMkLst>
        <pc:spChg chg="ord">
          <ac:chgData name="Sonja Guice" userId="465ff301-5941-4d31-ba1a-88bb121ce09b" providerId="ADAL" clId="{C4650961-7307-4E32-AD11-DFF4329739EC}" dt="2021-09-24T20:56:29.571" v="1038"/>
          <ac:spMkLst>
            <pc:docMk/>
            <pc:sldMk cId="2566611645" sldId="329"/>
            <ac:spMk id="15" creationId="{84B05B93-07D5-FC41-A423-59D372DAFB7B}"/>
          </ac:spMkLst>
        </pc:spChg>
        <pc:spChg chg="mod">
          <ac:chgData name="Sonja Guice" userId="465ff301-5941-4d31-ba1a-88bb121ce09b" providerId="ADAL" clId="{C4650961-7307-4E32-AD11-DFF4329739EC}" dt="2021-09-24T20:56:21.775" v="1037"/>
          <ac:spMkLst>
            <pc:docMk/>
            <pc:sldMk cId="2566611645" sldId="329"/>
            <ac:spMk id="19" creationId="{C6A11CF1-9660-4820-8114-5E73943DCF09}"/>
          </ac:spMkLst>
        </pc:spChg>
        <pc:spChg chg="mod">
          <ac:chgData name="Sonja Guice" userId="465ff301-5941-4d31-ba1a-88bb121ce09b" providerId="ADAL" clId="{C4650961-7307-4E32-AD11-DFF4329739EC}" dt="2021-09-24T20:56:21.775" v="1037"/>
          <ac:spMkLst>
            <pc:docMk/>
            <pc:sldMk cId="2566611645" sldId="329"/>
            <ac:spMk id="20" creationId="{D379F482-A706-41E4-BC61-FACC32804F7A}"/>
          </ac:spMkLst>
        </pc:spChg>
        <pc:spChg chg="mod">
          <ac:chgData name="Sonja Guice" userId="465ff301-5941-4d31-ba1a-88bb121ce09b" providerId="ADAL" clId="{C4650961-7307-4E32-AD11-DFF4329739EC}" dt="2021-09-24T20:56:21.775" v="1037"/>
          <ac:spMkLst>
            <pc:docMk/>
            <pc:sldMk cId="2566611645" sldId="329"/>
            <ac:spMk id="21" creationId="{0E6AC28F-8E42-46AC-9B12-8D7FB151ECAD}"/>
          </ac:spMkLst>
        </pc:spChg>
        <pc:spChg chg="mod">
          <ac:chgData name="Sonja Guice" userId="465ff301-5941-4d31-ba1a-88bb121ce09b" providerId="ADAL" clId="{C4650961-7307-4E32-AD11-DFF4329739EC}" dt="2021-09-24T20:56:21.775" v="1037"/>
          <ac:spMkLst>
            <pc:docMk/>
            <pc:sldMk cId="2566611645" sldId="329"/>
            <ac:spMk id="22" creationId="{D15D4D1C-B237-43E7-B718-FD277F10DB5F}"/>
          </ac:spMkLst>
        </pc:spChg>
        <pc:spChg chg="add mod">
          <ac:chgData name="Sonja Guice" userId="465ff301-5941-4d31-ba1a-88bb121ce09b" providerId="ADAL" clId="{C4650961-7307-4E32-AD11-DFF4329739EC}" dt="2021-09-24T20:56:21.775" v="1037"/>
          <ac:spMkLst>
            <pc:docMk/>
            <pc:sldMk cId="2566611645" sldId="329"/>
            <ac:spMk id="23" creationId="{160E9715-626E-4CC8-A3F4-7BFE87E89CDE}"/>
          </ac:spMkLst>
        </pc:spChg>
        <pc:grpChg chg="add mod">
          <ac:chgData name="Sonja Guice" userId="465ff301-5941-4d31-ba1a-88bb121ce09b" providerId="ADAL" clId="{C4650961-7307-4E32-AD11-DFF4329739EC}" dt="2021-09-24T20:56:21.775" v="1037"/>
          <ac:grpSpMkLst>
            <pc:docMk/>
            <pc:sldMk cId="2566611645" sldId="329"/>
            <ac:grpSpMk id="17" creationId="{B8A4EC23-60D7-40B5-BAE0-6E33C403D295}"/>
          </ac:grpSpMkLst>
        </pc:grpChg>
        <pc:graphicFrameChg chg="del">
          <ac:chgData name="Sonja Guice" userId="465ff301-5941-4d31-ba1a-88bb121ce09b" providerId="ADAL" clId="{C4650961-7307-4E32-AD11-DFF4329739EC}" dt="2021-09-24T20:56:33.022" v="1039" actId="478"/>
          <ac:graphicFrameMkLst>
            <pc:docMk/>
            <pc:sldMk cId="2566611645" sldId="329"/>
            <ac:graphicFrameMk id="14" creationId="{BE0C49E1-9FDE-5948-BE11-DADFA7E5BA0C}"/>
          </ac:graphicFrameMkLst>
        </pc:graphicFrameChg>
      </pc:sldChg>
      <pc:sldChg chg="modSp mod">
        <pc:chgData name="Sonja Guice" userId="465ff301-5941-4d31-ba1a-88bb121ce09b" providerId="ADAL" clId="{C4650961-7307-4E32-AD11-DFF4329739EC}" dt="2021-09-24T03:45:28.298" v="505" actId="962"/>
        <pc:sldMkLst>
          <pc:docMk/>
          <pc:sldMk cId="1158926482" sldId="330"/>
        </pc:sldMkLst>
        <pc:spChg chg="mod">
          <ac:chgData name="Sonja Guice" userId="465ff301-5941-4d31-ba1a-88bb121ce09b" providerId="ADAL" clId="{C4650961-7307-4E32-AD11-DFF4329739EC}" dt="2021-09-24T03:45:28.298" v="505" actId="962"/>
          <ac:spMkLst>
            <pc:docMk/>
            <pc:sldMk cId="1158926482" sldId="330"/>
            <ac:spMk id="5" creationId="{3BCB9AB3-C3D3-4F4B-8D48-8A5B65EEE554}"/>
          </ac:spMkLst>
        </pc:spChg>
      </pc:sldChg>
      <pc:sldChg chg="modSp mod">
        <pc:chgData name="Sonja Guice" userId="465ff301-5941-4d31-ba1a-88bb121ce09b" providerId="ADAL" clId="{C4650961-7307-4E32-AD11-DFF4329739EC}" dt="2021-09-24T20:38:19.561" v="783"/>
        <pc:sldMkLst>
          <pc:docMk/>
          <pc:sldMk cId="2635504309" sldId="331"/>
        </pc:sldMkLst>
        <pc:grpChg chg="ord">
          <ac:chgData name="Sonja Guice" userId="465ff301-5941-4d31-ba1a-88bb121ce09b" providerId="ADAL" clId="{C4650961-7307-4E32-AD11-DFF4329739EC}" dt="2021-09-24T20:38:19.561" v="783"/>
          <ac:grpSpMkLst>
            <pc:docMk/>
            <pc:sldMk cId="2635504309" sldId="331"/>
            <ac:grpSpMk id="7" creationId="{C46BB0D1-A1DE-E64B-BB3D-3CE65696E39F}"/>
          </ac:grpSpMkLst>
        </pc:grpChg>
      </pc:sldChg>
      <pc:sldChg chg="modSp">
        <pc:chgData name="Sonja Guice" userId="465ff301-5941-4d31-ba1a-88bb121ce09b" providerId="ADAL" clId="{C4650961-7307-4E32-AD11-DFF4329739EC}" dt="2021-09-24T21:24:54.325" v="1370" actId="20577"/>
        <pc:sldMkLst>
          <pc:docMk/>
          <pc:sldMk cId="760178406" sldId="332"/>
        </pc:sldMkLst>
        <pc:spChg chg="mod">
          <ac:chgData name="Sonja Guice" userId="465ff301-5941-4d31-ba1a-88bb121ce09b" providerId="ADAL" clId="{C4650961-7307-4E32-AD11-DFF4329739EC}" dt="2021-09-24T21:24:54.325" v="1370" actId="20577"/>
          <ac:spMkLst>
            <pc:docMk/>
            <pc:sldMk cId="760178406" sldId="332"/>
            <ac:spMk id="2" creationId="{DCD32121-EC26-994C-A7E8-52C7B6B619C8}"/>
          </ac:spMkLst>
        </pc:spChg>
      </pc:sldChg>
      <pc:sldChg chg="modSp">
        <pc:chgData name="Sonja Guice" userId="465ff301-5941-4d31-ba1a-88bb121ce09b" providerId="ADAL" clId="{C4650961-7307-4E32-AD11-DFF4329739EC}" dt="2021-09-24T21:24:02.134" v="1316" actId="313"/>
        <pc:sldMkLst>
          <pc:docMk/>
          <pc:sldMk cId="4179925146" sldId="333"/>
        </pc:sldMkLst>
        <pc:spChg chg="mod">
          <ac:chgData name="Sonja Guice" userId="465ff301-5941-4d31-ba1a-88bb121ce09b" providerId="ADAL" clId="{C4650961-7307-4E32-AD11-DFF4329739EC}" dt="2021-09-24T21:24:02.134" v="1316" actId="313"/>
          <ac:spMkLst>
            <pc:docMk/>
            <pc:sldMk cId="4179925146" sldId="333"/>
            <ac:spMk id="2" creationId="{DCD32121-EC26-994C-A7E8-52C7B6B619C8}"/>
          </ac:spMkLst>
        </pc:spChg>
      </pc:sldChg>
      <pc:sldChg chg="addSp delSp modSp mod">
        <pc:chgData name="Sonja Guice" userId="465ff301-5941-4d31-ba1a-88bb121ce09b" providerId="ADAL" clId="{C4650961-7307-4E32-AD11-DFF4329739EC}" dt="2021-09-24T20:59:08.105" v="1043" actId="962"/>
        <pc:sldMkLst>
          <pc:docMk/>
          <pc:sldMk cId="973801434" sldId="334"/>
        </pc:sldMkLst>
        <pc:spChg chg="mod">
          <ac:chgData name="Sonja Guice" userId="465ff301-5941-4d31-ba1a-88bb121ce09b" providerId="ADAL" clId="{C4650961-7307-4E32-AD11-DFF4329739EC}" dt="2021-09-24T03:44:44.642" v="493" actId="962"/>
          <ac:spMkLst>
            <pc:docMk/>
            <pc:sldMk cId="973801434" sldId="334"/>
            <ac:spMk id="5" creationId="{3BCB9AB3-C3D3-4F4B-8D48-8A5B65EEE554}"/>
          </ac:spMkLst>
        </pc:spChg>
        <pc:spChg chg="mod">
          <ac:chgData name="Sonja Guice" userId="465ff301-5941-4d31-ba1a-88bb121ce09b" providerId="ADAL" clId="{C4650961-7307-4E32-AD11-DFF4329739EC}" dt="2021-09-24T20:07:55.891" v="777" actId="164"/>
          <ac:spMkLst>
            <pc:docMk/>
            <pc:sldMk cId="973801434" sldId="334"/>
            <ac:spMk id="13" creationId="{A2CE351A-E3E9-9E4B-BD0A-8866053C33F3}"/>
          </ac:spMkLst>
        </pc:spChg>
        <pc:spChg chg="add del mod">
          <ac:chgData name="Sonja Guice" userId="465ff301-5941-4d31-ba1a-88bb121ce09b" providerId="ADAL" clId="{C4650961-7307-4E32-AD11-DFF4329739EC}" dt="2021-09-24T20:04:19.322" v="680" actId="478"/>
          <ac:spMkLst>
            <pc:docMk/>
            <pc:sldMk cId="973801434" sldId="334"/>
            <ac:spMk id="16" creationId="{C1B11E78-FA2B-4DEF-8E35-5BE8DB90C191}"/>
          </ac:spMkLst>
        </pc:spChg>
        <pc:spChg chg="mod topLvl">
          <ac:chgData name="Sonja Guice" userId="465ff301-5941-4d31-ba1a-88bb121ce09b" providerId="ADAL" clId="{C4650961-7307-4E32-AD11-DFF4329739EC}" dt="2021-09-24T20:07:55.891" v="777" actId="164"/>
          <ac:spMkLst>
            <pc:docMk/>
            <pc:sldMk cId="973801434" sldId="334"/>
            <ac:spMk id="17" creationId="{FB640490-3F01-4162-BBBC-FB1960B5F5E4}"/>
          </ac:spMkLst>
        </pc:spChg>
        <pc:spChg chg="mod topLvl">
          <ac:chgData name="Sonja Guice" userId="465ff301-5941-4d31-ba1a-88bb121ce09b" providerId="ADAL" clId="{C4650961-7307-4E32-AD11-DFF4329739EC}" dt="2021-09-24T20:07:55.891" v="777" actId="164"/>
          <ac:spMkLst>
            <pc:docMk/>
            <pc:sldMk cId="973801434" sldId="334"/>
            <ac:spMk id="18" creationId="{ACB2F009-A6EF-4422-ACFF-7BE66A2BFBDE}"/>
          </ac:spMkLst>
        </pc:spChg>
        <pc:spChg chg="ord">
          <ac:chgData name="Sonja Guice" userId="465ff301-5941-4d31-ba1a-88bb121ce09b" providerId="ADAL" clId="{C4650961-7307-4E32-AD11-DFF4329739EC}" dt="2021-09-24T20:08:06.624" v="778"/>
          <ac:spMkLst>
            <pc:docMk/>
            <pc:sldMk cId="973801434" sldId="334"/>
            <ac:spMk id="24" creationId="{DDF06002-5F6F-004C-A2BB-6E3F4B946300}"/>
          </ac:spMkLst>
        </pc:spChg>
        <pc:spChg chg="add mod">
          <ac:chgData name="Sonja Guice" userId="465ff301-5941-4d31-ba1a-88bb121ce09b" providerId="ADAL" clId="{C4650961-7307-4E32-AD11-DFF4329739EC}" dt="2021-09-24T20:05:52.018" v="773" actId="1036"/>
          <ac:spMkLst>
            <pc:docMk/>
            <pc:sldMk cId="973801434" sldId="334"/>
            <ac:spMk id="25" creationId="{86D55001-FA85-4887-844A-48865EF3ED9C}"/>
          </ac:spMkLst>
        </pc:spChg>
        <pc:grpChg chg="add mod">
          <ac:chgData name="Sonja Guice" userId="465ff301-5941-4d31-ba1a-88bb121ce09b" providerId="ADAL" clId="{C4650961-7307-4E32-AD11-DFF4329739EC}" dt="2021-09-24T20:59:08.105" v="1043" actId="962"/>
          <ac:grpSpMkLst>
            <pc:docMk/>
            <pc:sldMk cId="973801434" sldId="334"/>
            <ac:grpSpMk id="7" creationId="{2118B14A-2A56-4D2D-BA3A-73C1F12B4DEE}"/>
          </ac:grpSpMkLst>
        </pc:grpChg>
        <pc:grpChg chg="add del mod ord">
          <ac:chgData name="Sonja Guice" userId="465ff301-5941-4d31-ba1a-88bb121ce09b" providerId="ADAL" clId="{C4650961-7307-4E32-AD11-DFF4329739EC}" dt="2021-09-24T20:07:33.608" v="776" actId="165"/>
          <ac:grpSpMkLst>
            <pc:docMk/>
            <pc:sldMk cId="973801434" sldId="334"/>
            <ac:grpSpMk id="15" creationId="{23D6CA03-1FD4-47A7-8E6C-00197F63A45F}"/>
          </ac:grpSpMkLst>
        </pc:grpChg>
        <pc:graphicFrameChg chg="add del">
          <ac:chgData name="Sonja Guice" userId="465ff301-5941-4d31-ba1a-88bb121ce09b" providerId="ADAL" clId="{C4650961-7307-4E32-AD11-DFF4329739EC}" dt="2021-09-24T20:07:04.833" v="774" actId="478"/>
          <ac:graphicFrameMkLst>
            <pc:docMk/>
            <pc:sldMk cId="973801434" sldId="334"/>
            <ac:graphicFrameMk id="20" creationId="{514FDE82-9AA6-7547-B2FD-F4906DCF83B4}"/>
          </ac:graphicFrameMkLst>
        </pc:graphicFrameChg>
        <pc:picChg chg="mod">
          <ac:chgData name="Sonja Guice" userId="465ff301-5941-4d31-ba1a-88bb121ce09b" providerId="ADAL" clId="{C4650961-7307-4E32-AD11-DFF4329739EC}" dt="2021-09-24T03:44:58.142" v="495" actId="962"/>
          <ac:picMkLst>
            <pc:docMk/>
            <pc:sldMk cId="973801434" sldId="334"/>
            <ac:picMk id="19" creationId="{F48F9686-5B88-464C-A32F-75FB50FD8798}"/>
          </ac:picMkLst>
        </pc:picChg>
      </pc:sldChg>
      <pc:sldChg chg="addSp delSp modSp mod">
        <pc:chgData name="Sonja Guice" userId="465ff301-5941-4d31-ba1a-88bb121ce09b" providerId="ADAL" clId="{C4650961-7307-4E32-AD11-DFF4329739EC}" dt="2021-09-24T20:59:04.716" v="1041" actId="962"/>
        <pc:sldMkLst>
          <pc:docMk/>
          <pc:sldMk cId="2928376877" sldId="335"/>
        </pc:sldMkLst>
        <pc:spChg chg="mod">
          <ac:chgData name="Sonja Guice" userId="465ff301-5941-4d31-ba1a-88bb121ce09b" providerId="ADAL" clId="{C4650961-7307-4E32-AD11-DFF4329739EC}" dt="2021-09-24T20:37:34.333" v="779"/>
          <ac:spMkLst>
            <pc:docMk/>
            <pc:sldMk cId="2928376877" sldId="335"/>
            <ac:spMk id="11" creationId="{C2728A16-61D2-489F-ACE1-0FCEFB36BC07}"/>
          </ac:spMkLst>
        </pc:spChg>
        <pc:spChg chg="del">
          <ac:chgData name="Sonja Guice" userId="465ff301-5941-4d31-ba1a-88bb121ce09b" providerId="ADAL" clId="{C4650961-7307-4E32-AD11-DFF4329739EC}" dt="2021-09-24T20:37:51.289" v="781" actId="478"/>
          <ac:spMkLst>
            <pc:docMk/>
            <pc:sldMk cId="2928376877" sldId="335"/>
            <ac:spMk id="13" creationId="{A2CE351A-E3E9-9E4B-BD0A-8866053C33F3}"/>
          </ac:spMkLst>
        </pc:spChg>
        <pc:spChg chg="mod">
          <ac:chgData name="Sonja Guice" userId="465ff301-5941-4d31-ba1a-88bb121ce09b" providerId="ADAL" clId="{C4650961-7307-4E32-AD11-DFF4329739EC}" dt="2021-09-24T20:37:34.333" v="779"/>
          <ac:spMkLst>
            <pc:docMk/>
            <pc:sldMk cId="2928376877" sldId="335"/>
            <ac:spMk id="14" creationId="{33B95CED-5D62-41EC-A611-8F412B190E08}"/>
          </ac:spMkLst>
        </pc:spChg>
        <pc:spChg chg="mod">
          <ac:chgData name="Sonja Guice" userId="465ff301-5941-4d31-ba1a-88bb121ce09b" providerId="ADAL" clId="{C4650961-7307-4E32-AD11-DFF4329739EC}" dt="2021-09-24T20:37:34.333" v="779"/>
          <ac:spMkLst>
            <pc:docMk/>
            <pc:sldMk cId="2928376877" sldId="335"/>
            <ac:spMk id="15" creationId="{3EF2056C-4A7D-4BAE-A40D-09955FDAD3EF}"/>
          </ac:spMkLst>
        </pc:spChg>
        <pc:spChg chg="add mod">
          <ac:chgData name="Sonja Guice" userId="465ff301-5941-4d31-ba1a-88bb121ce09b" providerId="ADAL" clId="{C4650961-7307-4E32-AD11-DFF4329739EC}" dt="2021-09-24T20:37:34.333" v="779"/>
          <ac:spMkLst>
            <pc:docMk/>
            <pc:sldMk cId="2928376877" sldId="335"/>
            <ac:spMk id="16" creationId="{D2AF5D9D-8DBC-4DCD-9445-EBBD8C4354D1}"/>
          </ac:spMkLst>
        </pc:spChg>
        <pc:grpChg chg="add mod">
          <ac:chgData name="Sonja Guice" userId="465ff301-5941-4d31-ba1a-88bb121ce09b" providerId="ADAL" clId="{C4650961-7307-4E32-AD11-DFF4329739EC}" dt="2021-09-24T20:59:04.716" v="1041" actId="962"/>
          <ac:grpSpMkLst>
            <pc:docMk/>
            <pc:sldMk cId="2928376877" sldId="335"/>
            <ac:grpSpMk id="10" creationId="{4A6D6769-740D-430B-97BA-6FD9C5754F0D}"/>
          </ac:grpSpMkLst>
        </pc:grpChg>
        <pc:graphicFrameChg chg="del">
          <ac:chgData name="Sonja Guice" userId="465ff301-5941-4d31-ba1a-88bb121ce09b" providerId="ADAL" clId="{C4650961-7307-4E32-AD11-DFF4329739EC}" dt="2021-09-24T20:37:42.384" v="780" actId="478"/>
          <ac:graphicFrameMkLst>
            <pc:docMk/>
            <pc:sldMk cId="2928376877" sldId="335"/>
            <ac:graphicFrameMk id="20" creationId="{514FDE82-9AA6-7547-B2FD-F4906DCF83B4}"/>
          </ac:graphicFrameMkLst>
        </pc:graphicFrameChg>
      </pc:sldChg>
      <pc:sldChg chg="modSp mod">
        <pc:chgData name="Sonja Guice" userId="465ff301-5941-4d31-ba1a-88bb121ce09b" providerId="ADAL" clId="{C4650961-7307-4E32-AD11-DFF4329739EC}" dt="2021-09-24T03:43:21.732" v="485" actId="962"/>
        <pc:sldMkLst>
          <pc:docMk/>
          <pc:sldMk cId="1259056486" sldId="336"/>
        </pc:sldMkLst>
        <pc:spChg chg="mod">
          <ac:chgData name="Sonja Guice" userId="465ff301-5941-4d31-ba1a-88bb121ce09b" providerId="ADAL" clId="{C4650961-7307-4E32-AD11-DFF4329739EC}" dt="2021-09-24T03:42:54.475" v="481" actId="962"/>
          <ac:spMkLst>
            <pc:docMk/>
            <pc:sldMk cId="1259056486" sldId="336"/>
            <ac:spMk id="5" creationId="{3BCB9AB3-C3D3-4F4B-8D48-8A5B65EEE554}"/>
          </ac:spMkLst>
        </pc:spChg>
        <pc:spChg chg="mod">
          <ac:chgData name="Sonja Guice" userId="465ff301-5941-4d31-ba1a-88bb121ce09b" providerId="ADAL" clId="{C4650961-7307-4E32-AD11-DFF4329739EC}" dt="2021-09-24T03:43:21.732" v="485" actId="962"/>
          <ac:spMkLst>
            <pc:docMk/>
            <pc:sldMk cId="1259056486" sldId="336"/>
            <ac:spMk id="10" creationId="{7ACDC009-5658-7447-A628-94018AC6C6A2}"/>
          </ac:spMkLst>
        </pc:spChg>
        <pc:picChg chg="mod">
          <ac:chgData name="Sonja Guice" userId="465ff301-5941-4d31-ba1a-88bb121ce09b" providerId="ADAL" clId="{C4650961-7307-4E32-AD11-DFF4329739EC}" dt="2021-09-24T03:43:14.140" v="483" actId="962"/>
          <ac:picMkLst>
            <pc:docMk/>
            <pc:sldMk cId="1259056486" sldId="336"/>
            <ac:picMk id="11" creationId="{F02A56FD-01B6-544F-B54B-524BBB7FE19E}"/>
          </ac:picMkLst>
        </pc:picChg>
      </pc:sldChg>
      <pc:sldChg chg="modSp mod">
        <pc:chgData name="Sonja Guice" userId="465ff301-5941-4d31-ba1a-88bb121ce09b" providerId="ADAL" clId="{C4650961-7307-4E32-AD11-DFF4329739EC}" dt="2021-09-24T03:42:35.209" v="473" actId="962"/>
        <pc:sldMkLst>
          <pc:docMk/>
          <pc:sldMk cId="459444457" sldId="337"/>
        </pc:sldMkLst>
        <pc:spChg chg="mod">
          <ac:chgData name="Sonja Guice" userId="465ff301-5941-4d31-ba1a-88bb121ce09b" providerId="ADAL" clId="{C4650961-7307-4E32-AD11-DFF4329739EC}" dt="2021-09-24T03:41:35.804" v="351" actId="962"/>
          <ac:spMkLst>
            <pc:docMk/>
            <pc:sldMk cId="459444457" sldId="337"/>
            <ac:spMk id="5" creationId="{3BCB9AB3-C3D3-4F4B-8D48-8A5B65EEE554}"/>
          </ac:spMkLst>
        </pc:spChg>
        <pc:picChg chg="mod">
          <ac:chgData name="Sonja Guice" userId="465ff301-5941-4d31-ba1a-88bb121ce09b" providerId="ADAL" clId="{C4650961-7307-4E32-AD11-DFF4329739EC}" dt="2021-09-24T03:42:35.209" v="473" actId="962"/>
          <ac:picMkLst>
            <pc:docMk/>
            <pc:sldMk cId="459444457" sldId="337"/>
            <ac:picMk id="11" creationId="{F02A56FD-01B6-544F-B54B-524BBB7FE19E}"/>
          </ac:picMkLst>
        </pc:picChg>
      </pc:sldChg>
      <pc:sldChg chg="addSp delSp modSp mod">
        <pc:chgData name="Sonja Guice" userId="465ff301-5941-4d31-ba1a-88bb121ce09b" providerId="ADAL" clId="{C4650961-7307-4E32-AD11-DFF4329739EC}" dt="2021-09-24T21:23:17.921" v="1305" actId="6549"/>
        <pc:sldMkLst>
          <pc:docMk/>
          <pc:sldMk cId="2803013842" sldId="338"/>
        </pc:sldMkLst>
        <pc:spChg chg="mod">
          <ac:chgData name="Sonja Guice" userId="465ff301-5941-4d31-ba1a-88bb121ce09b" providerId="ADAL" clId="{C4650961-7307-4E32-AD11-DFF4329739EC}" dt="2021-09-24T17:51:25.920" v="655" actId="962"/>
          <ac:spMkLst>
            <pc:docMk/>
            <pc:sldMk cId="2803013842" sldId="338"/>
            <ac:spMk id="3" creationId="{61FC2406-E326-7E49-9C3D-37514A6D525D}"/>
          </ac:spMkLst>
        </pc:spChg>
        <pc:spChg chg="mod">
          <ac:chgData name="Sonja Guice" userId="465ff301-5941-4d31-ba1a-88bb121ce09b" providerId="ADAL" clId="{C4650961-7307-4E32-AD11-DFF4329739EC}" dt="2021-09-24T21:10:38.598" v="1203" actId="14100"/>
          <ac:spMkLst>
            <pc:docMk/>
            <pc:sldMk cId="2803013842" sldId="338"/>
            <ac:spMk id="7" creationId="{B10DAAC7-5C67-ED42-810D-75608A8D9F63}"/>
          </ac:spMkLst>
        </pc:spChg>
        <pc:spChg chg="mod">
          <ac:chgData name="Sonja Guice" userId="465ff301-5941-4d31-ba1a-88bb121ce09b" providerId="ADAL" clId="{C4650961-7307-4E32-AD11-DFF4329739EC}" dt="2021-09-24T21:10:54.263" v="1211" actId="1036"/>
          <ac:spMkLst>
            <pc:docMk/>
            <pc:sldMk cId="2803013842" sldId="338"/>
            <ac:spMk id="8" creationId="{437D88D9-A8D4-DD41-A663-A01467AC48F2}"/>
          </ac:spMkLst>
        </pc:spChg>
        <pc:spChg chg="add del mod">
          <ac:chgData name="Sonja Guice" userId="465ff301-5941-4d31-ba1a-88bb121ce09b" providerId="ADAL" clId="{C4650961-7307-4E32-AD11-DFF4329739EC}" dt="2021-09-24T21:05:08.373" v="1159"/>
          <ac:spMkLst>
            <pc:docMk/>
            <pc:sldMk cId="2803013842" sldId="338"/>
            <ac:spMk id="9" creationId="{F5B2768A-71CC-49A7-B5B4-5CEB51650032}"/>
          </ac:spMkLst>
        </pc:spChg>
        <pc:spChg chg="add mod">
          <ac:chgData name="Sonja Guice" userId="465ff301-5941-4d31-ba1a-88bb121ce09b" providerId="ADAL" clId="{C4650961-7307-4E32-AD11-DFF4329739EC}" dt="2021-09-24T21:23:03.089" v="1296" actId="20577"/>
          <ac:spMkLst>
            <pc:docMk/>
            <pc:sldMk cId="2803013842" sldId="338"/>
            <ac:spMk id="10" creationId="{E2E34D4F-9BF9-45A6-983E-81B30BBD2C19}"/>
          </ac:spMkLst>
        </pc:spChg>
        <pc:graphicFrameChg chg="mod">
          <ac:chgData name="Sonja Guice" userId="465ff301-5941-4d31-ba1a-88bb121ce09b" providerId="ADAL" clId="{C4650961-7307-4E32-AD11-DFF4329739EC}" dt="2021-09-24T21:23:17.921" v="1305" actId="6549"/>
          <ac:graphicFrameMkLst>
            <pc:docMk/>
            <pc:sldMk cId="2803013842" sldId="338"/>
            <ac:graphicFrameMk id="4" creationId="{A8667358-01AD-1D45-9B16-8503E2CBBA7C}"/>
          </ac:graphicFrameMkLst>
        </pc:graphicFrameChg>
      </pc:sldChg>
      <pc:sldChg chg="addSp delSp modSp mod">
        <pc:chgData name="Sonja Guice" userId="465ff301-5941-4d31-ba1a-88bb121ce09b" providerId="ADAL" clId="{C4650961-7307-4E32-AD11-DFF4329739EC}" dt="2021-09-24T17:51:09.787" v="653" actId="962"/>
        <pc:sldMkLst>
          <pc:docMk/>
          <pc:sldMk cId="3224107479" sldId="340"/>
        </pc:sldMkLst>
        <pc:spChg chg="add mod">
          <ac:chgData name="Sonja Guice" userId="465ff301-5941-4d31-ba1a-88bb121ce09b" providerId="ADAL" clId="{C4650961-7307-4E32-AD11-DFF4329739EC}" dt="2021-09-24T17:49:29.590" v="598" actId="404"/>
          <ac:spMkLst>
            <pc:docMk/>
            <pc:sldMk cId="3224107479" sldId="340"/>
            <ac:spMk id="6" creationId="{79C83CFF-8697-4B41-9839-B55ED5944995}"/>
          </ac:spMkLst>
        </pc:spChg>
        <pc:spChg chg="mod">
          <ac:chgData name="Sonja Guice" userId="465ff301-5941-4d31-ba1a-88bb121ce09b" providerId="ADAL" clId="{C4650961-7307-4E32-AD11-DFF4329739EC}" dt="2021-09-24T17:51:09.787" v="653" actId="962"/>
          <ac:spMkLst>
            <pc:docMk/>
            <pc:sldMk cId="3224107479" sldId="340"/>
            <ac:spMk id="7" creationId="{CCB34438-2BD8-5C48-94DF-168D9D3DE742}"/>
          </ac:spMkLst>
        </pc:spChg>
        <pc:spChg chg="del mod">
          <ac:chgData name="Sonja Guice" userId="465ff301-5941-4d31-ba1a-88bb121ce09b" providerId="ADAL" clId="{C4650961-7307-4E32-AD11-DFF4329739EC}" dt="2021-09-24T17:46:10.285" v="554" actId="478"/>
          <ac:spMkLst>
            <pc:docMk/>
            <pc:sldMk cId="3224107479" sldId="340"/>
            <ac:spMk id="13" creationId="{FF7528CD-62B8-4B9C-827C-C2763EFAE29D}"/>
          </ac:spMkLst>
        </pc:spChg>
        <pc:spChg chg="mod topLvl">
          <ac:chgData name="Sonja Guice" userId="465ff301-5941-4d31-ba1a-88bb121ce09b" providerId="ADAL" clId="{C4650961-7307-4E32-AD11-DFF4329739EC}" dt="2021-09-24T17:51:06.492" v="651" actId="962"/>
          <ac:spMkLst>
            <pc:docMk/>
            <pc:sldMk cId="3224107479" sldId="340"/>
            <ac:spMk id="14" creationId="{11A469B1-2DD9-444B-821A-3744EA21234F}"/>
          </ac:spMkLst>
        </pc:spChg>
        <pc:spChg chg="mod topLvl">
          <ac:chgData name="Sonja Guice" userId="465ff301-5941-4d31-ba1a-88bb121ce09b" providerId="ADAL" clId="{C4650961-7307-4E32-AD11-DFF4329739EC}" dt="2021-09-24T17:51:03.774" v="649" actId="962"/>
          <ac:spMkLst>
            <pc:docMk/>
            <pc:sldMk cId="3224107479" sldId="340"/>
            <ac:spMk id="15" creationId="{80E8EBAA-EC1C-48F3-804F-CA668D6C71DF}"/>
          </ac:spMkLst>
        </pc:spChg>
        <pc:spChg chg="add del mod">
          <ac:chgData name="Sonja Guice" userId="465ff301-5941-4d31-ba1a-88bb121ce09b" providerId="ADAL" clId="{C4650961-7307-4E32-AD11-DFF4329739EC}" dt="2021-09-24T17:46:16.291" v="555" actId="478"/>
          <ac:spMkLst>
            <pc:docMk/>
            <pc:sldMk cId="3224107479" sldId="340"/>
            <ac:spMk id="16" creationId="{AF995855-3A06-4D93-B4B9-C00D8783C2F7}"/>
          </ac:spMkLst>
        </pc:spChg>
        <pc:grpChg chg="add mod">
          <ac:chgData name="Sonja Guice" userId="465ff301-5941-4d31-ba1a-88bb121ce09b" providerId="ADAL" clId="{C4650961-7307-4E32-AD11-DFF4329739EC}" dt="2021-09-24T17:50:59.667" v="647" actId="962"/>
          <ac:grpSpMkLst>
            <pc:docMk/>
            <pc:sldMk cId="3224107479" sldId="340"/>
            <ac:grpSpMk id="8" creationId="{D9600CE5-1C91-4AD9-B4E5-1062DCF352CD}"/>
          </ac:grpSpMkLst>
        </pc:grpChg>
        <pc:grpChg chg="add del mod">
          <ac:chgData name="Sonja Guice" userId="465ff301-5941-4d31-ba1a-88bb121ce09b" providerId="ADAL" clId="{C4650961-7307-4E32-AD11-DFF4329739EC}" dt="2021-09-24T17:50:06.733" v="600" actId="165"/>
          <ac:grpSpMkLst>
            <pc:docMk/>
            <pc:sldMk cId="3224107479" sldId="340"/>
            <ac:grpSpMk id="12" creationId="{268B3B1E-E61B-47DC-AEE3-D9CE6FBA0098}"/>
          </ac:grpSpMkLst>
        </pc:grpChg>
        <pc:graphicFrameChg chg="del modGraphic">
          <ac:chgData name="Sonja Guice" userId="465ff301-5941-4d31-ba1a-88bb121ce09b" providerId="ADAL" clId="{C4650961-7307-4E32-AD11-DFF4329739EC}" dt="2021-09-24T17:50:28.656" v="644" actId="478"/>
          <ac:graphicFrameMkLst>
            <pc:docMk/>
            <pc:sldMk cId="3224107479" sldId="340"/>
            <ac:graphicFrameMk id="9" creationId="{6F5647D4-02ED-0547-8568-3B0C2B882494}"/>
          </ac:graphicFrameMkLst>
        </pc:graphicFrameChg>
      </pc:sldChg>
      <pc:sldChg chg="addSp delSp modSp mod">
        <pc:chgData name="Sonja Guice" userId="465ff301-5941-4d31-ba1a-88bb121ce09b" providerId="ADAL" clId="{C4650961-7307-4E32-AD11-DFF4329739EC}" dt="2021-09-24T03:41:06.921" v="343"/>
        <pc:sldMkLst>
          <pc:docMk/>
          <pc:sldMk cId="1351629352" sldId="341"/>
        </pc:sldMkLst>
        <pc:spChg chg="mod">
          <ac:chgData name="Sonja Guice" userId="465ff301-5941-4d31-ba1a-88bb121ce09b" providerId="ADAL" clId="{C4650961-7307-4E32-AD11-DFF4329739EC}" dt="2021-09-24T03:28:04.366" v="255" actId="962"/>
          <ac:spMkLst>
            <pc:docMk/>
            <pc:sldMk cId="1351629352" sldId="341"/>
            <ac:spMk id="5" creationId="{AF973635-9A6B-D546-A247-7EA881215D74}"/>
          </ac:spMkLst>
        </pc:spChg>
        <pc:spChg chg="mod">
          <ac:chgData name="Sonja Guice" userId="465ff301-5941-4d31-ba1a-88bb121ce09b" providerId="ADAL" clId="{C4650961-7307-4E32-AD11-DFF4329739EC}" dt="2021-09-24T03:40:59.467" v="340" actId="164"/>
          <ac:spMkLst>
            <pc:docMk/>
            <pc:sldMk cId="1351629352" sldId="341"/>
            <ac:spMk id="7" creationId="{CCB34438-2BD8-5C48-94DF-168D9D3DE742}"/>
          </ac:spMkLst>
        </pc:spChg>
        <pc:spChg chg="add del mod">
          <ac:chgData name="Sonja Guice" userId="465ff301-5941-4d31-ba1a-88bb121ce09b" providerId="ADAL" clId="{C4650961-7307-4E32-AD11-DFF4329739EC}" dt="2021-09-24T03:39:58.639" v="333" actId="21"/>
          <ac:spMkLst>
            <pc:docMk/>
            <pc:sldMk cId="1351629352" sldId="341"/>
            <ac:spMk id="11" creationId="{C92C7A55-482C-462E-9D80-ABDF32D3307E}"/>
          </ac:spMkLst>
        </pc:spChg>
        <pc:spChg chg="ord">
          <ac:chgData name="Sonja Guice" userId="465ff301-5941-4d31-ba1a-88bb121ce09b" providerId="ADAL" clId="{C4650961-7307-4E32-AD11-DFF4329739EC}" dt="2021-09-24T03:41:06.921" v="343"/>
          <ac:spMkLst>
            <pc:docMk/>
            <pc:sldMk cId="1351629352" sldId="341"/>
            <ac:spMk id="14" creationId="{0BD3ACDF-345A-D546-9EDE-BFED2D40CF10}"/>
          </ac:spMkLst>
        </pc:spChg>
        <pc:spChg chg="add mod ord">
          <ac:chgData name="Sonja Guice" userId="465ff301-5941-4d31-ba1a-88bb121ce09b" providerId="ADAL" clId="{C4650961-7307-4E32-AD11-DFF4329739EC}" dt="2021-09-24T03:40:59.467" v="340" actId="164"/>
          <ac:spMkLst>
            <pc:docMk/>
            <pc:sldMk cId="1351629352" sldId="341"/>
            <ac:spMk id="17" creationId="{B1BF75BC-ECA3-4F42-9F21-DDAECACBE447}"/>
          </ac:spMkLst>
        </pc:spChg>
        <pc:spChg chg="add del">
          <ac:chgData name="Sonja Guice" userId="465ff301-5941-4d31-ba1a-88bb121ce09b" providerId="ADAL" clId="{C4650961-7307-4E32-AD11-DFF4329739EC}" dt="2021-09-24T03:38:35.976" v="330" actId="11529"/>
          <ac:spMkLst>
            <pc:docMk/>
            <pc:sldMk cId="1351629352" sldId="341"/>
            <ac:spMk id="18" creationId="{2F4C1482-69D3-4D57-9462-113E943192FF}"/>
          </ac:spMkLst>
        </pc:spChg>
        <pc:spChg chg="add mod">
          <ac:chgData name="Sonja Guice" userId="465ff301-5941-4d31-ba1a-88bb121ce09b" providerId="ADAL" clId="{C4650961-7307-4E32-AD11-DFF4329739EC}" dt="2021-09-24T03:40:59.467" v="340" actId="164"/>
          <ac:spMkLst>
            <pc:docMk/>
            <pc:sldMk cId="1351629352" sldId="341"/>
            <ac:spMk id="19" creationId="{6D3F299C-5766-4CC4-96C8-6FAB503CD821}"/>
          </ac:spMkLst>
        </pc:spChg>
        <pc:spChg chg="add mod">
          <ac:chgData name="Sonja Guice" userId="465ff301-5941-4d31-ba1a-88bb121ce09b" providerId="ADAL" clId="{C4650961-7307-4E32-AD11-DFF4329739EC}" dt="2021-09-24T03:40:38.100" v="339"/>
          <ac:spMkLst>
            <pc:docMk/>
            <pc:sldMk cId="1351629352" sldId="341"/>
            <ac:spMk id="20" creationId="{651183F0-564B-498E-AAF7-85D6469D3478}"/>
          </ac:spMkLst>
        </pc:spChg>
        <pc:grpChg chg="add mod">
          <ac:chgData name="Sonja Guice" userId="465ff301-5941-4d31-ba1a-88bb121ce09b" providerId="ADAL" clId="{C4650961-7307-4E32-AD11-DFF4329739EC}" dt="2021-09-24T03:41:01.801" v="342" actId="962"/>
          <ac:grpSpMkLst>
            <pc:docMk/>
            <pc:sldMk cId="1351629352" sldId="341"/>
            <ac:grpSpMk id="21" creationId="{88408679-F186-4B92-9794-84A2727E4BD7}"/>
          </ac:grpSpMkLst>
        </pc:grpChg>
        <pc:graphicFrameChg chg="add del mod">
          <ac:chgData name="Sonja Guice" userId="465ff301-5941-4d31-ba1a-88bb121ce09b" providerId="ADAL" clId="{C4650961-7307-4E32-AD11-DFF4329739EC}" dt="2021-09-24T03:40:02.570" v="334" actId="478"/>
          <ac:graphicFrameMkLst>
            <pc:docMk/>
            <pc:sldMk cId="1351629352" sldId="341"/>
            <ac:graphicFrameMk id="9" creationId="{6F5647D4-02ED-0547-8568-3B0C2B882494}"/>
          </ac:graphicFrameMkLst>
        </pc:graphicFrameChg>
      </pc:sldChg>
      <pc:sldChg chg="addSp delSp modSp mod">
        <pc:chgData name="Sonja Guice" userId="465ff301-5941-4d31-ba1a-88bb121ce09b" providerId="ADAL" clId="{C4650961-7307-4E32-AD11-DFF4329739EC}" dt="2021-09-24T21:12:31.630" v="1253" actId="14429"/>
        <pc:sldMkLst>
          <pc:docMk/>
          <pc:sldMk cId="3721866243" sldId="342"/>
        </pc:sldMkLst>
        <pc:spChg chg="mod">
          <ac:chgData name="Sonja Guice" userId="465ff301-5941-4d31-ba1a-88bb121ce09b" providerId="ADAL" clId="{C4650961-7307-4E32-AD11-DFF4329739EC}" dt="2021-09-24T03:21:53.404" v="69" actId="207"/>
          <ac:spMkLst>
            <pc:docMk/>
            <pc:sldMk cId="3721866243" sldId="342"/>
            <ac:spMk id="30" creationId="{C02EA4F0-2765-EE45-AE84-2684DA0C3A91}"/>
          </ac:spMkLst>
        </pc:spChg>
        <pc:spChg chg="del">
          <ac:chgData name="Sonja Guice" userId="465ff301-5941-4d31-ba1a-88bb121ce09b" providerId="ADAL" clId="{C4650961-7307-4E32-AD11-DFF4329739EC}" dt="2021-09-24T03:22:14.515" v="70" actId="478"/>
          <ac:spMkLst>
            <pc:docMk/>
            <pc:sldMk cId="3721866243" sldId="342"/>
            <ac:spMk id="31" creationId="{2F6BF5C1-C20E-3448-B721-BBA48A081BAC}"/>
          </ac:spMkLst>
        </pc:spChg>
        <pc:grpChg chg="add mod">
          <ac:chgData name="Sonja Guice" userId="465ff301-5941-4d31-ba1a-88bb121ce09b" providerId="ADAL" clId="{C4650961-7307-4E32-AD11-DFF4329739EC}" dt="2021-09-24T21:12:31.630" v="1253" actId="14429"/>
          <ac:grpSpMkLst>
            <pc:docMk/>
            <pc:sldMk cId="3721866243" sldId="342"/>
            <ac:grpSpMk id="3" creationId="{4663F91A-6777-427A-8FE4-84CFC8A6DE60}"/>
          </ac:grpSpMkLst>
        </pc:grpChg>
        <pc:picChg chg="ord">
          <ac:chgData name="Sonja Guice" userId="465ff301-5941-4d31-ba1a-88bb121ce09b" providerId="ADAL" clId="{C4650961-7307-4E32-AD11-DFF4329739EC}" dt="2021-09-24T03:21:12.809" v="68"/>
          <ac:picMkLst>
            <pc:docMk/>
            <pc:sldMk cId="3721866243" sldId="342"/>
            <ac:picMk id="19" creationId="{ABD40988-F865-704E-ACB2-46B78A629C18}"/>
          </ac:picMkLst>
        </pc:picChg>
        <pc:picChg chg="ord">
          <ac:chgData name="Sonja Guice" userId="465ff301-5941-4d31-ba1a-88bb121ce09b" providerId="ADAL" clId="{C4650961-7307-4E32-AD11-DFF4329739EC}" dt="2021-09-24T03:20:30.937" v="65"/>
          <ac:picMkLst>
            <pc:docMk/>
            <pc:sldMk cId="3721866243" sldId="342"/>
            <ac:picMk id="29" creationId="{D3070546-F543-DD42-B0DC-3D3B11CB1CA7}"/>
          </ac:picMkLst>
        </pc:picChg>
        <pc:picChg chg="ord">
          <ac:chgData name="Sonja Guice" userId="465ff301-5941-4d31-ba1a-88bb121ce09b" providerId="ADAL" clId="{C4650961-7307-4E32-AD11-DFF4329739EC}" dt="2021-09-24T03:18:06.222" v="54"/>
          <ac:picMkLst>
            <pc:docMk/>
            <pc:sldMk cId="3721866243" sldId="342"/>
            <ac:picMk id="32" creationId="{5B49E424-F941-B943-8ABA-9CFD091F2339}"/>
          </ac:picMkLst>
        </pc:picChg>
        <pc:cxnChg chg="mod">
          <ac:chgData name="Sonja Guice" userId="465ff301-5941-4d31-ba1a-88bb121ce09b" providerId="ADAL" clId="{C4650961-7307-4E32-AD11-DFF4329739EC}" dt="2021-09-24T03:18:31.197" v="55" actId="164"/>
          <ac:cxnSpMkLst>
            <pc:docMk/>
            <pc:sldMk cId="3721866243" sldId="342"/>
            <ac:cxnSpMk id="23" creationId="{EBD4336B-CA5D-7F4B-98A5-A4A8E3CEA4B9}"/>
          </ac:cxnSpMkLst>
        </pc:cxnChg>
        <pc:cxnChg chg="mod">
          <ac:chgData name="Sonja Guice" userId="465ff301-5941-4d31-ba1a-88bb121ce09b" providerId="ADAL" clId="{C4650961-7307-4E32-AD11-DFF4329739EC}" dt="2021-09-24T03:18:31.197" v="55" actId="164"/>
          <ac:cxnSpMkLst>
            <pc:docMk/>
            <pc:sldMk cId="3721866243" sldId="342"/>
            <ac:cxnSpMk id="24" creationId="{16E113C0-B1B0-9D42-A89B-9D499EE01472}"/>
          </ac:cxnSpMkLst>
        </pc:cxnChg>
        <pc:cxnChg chg="mod">
          <ac:chgData name="Sonja Guice" userId="465ff301-5941-4d31-ba1a-88bb121ce09b" providerId="ADAL" clId="{C4650961-7307-4E32-AD11-DFF4329739EC}" dt="2021-09-24T03:18:31.197" v="55" actId="164"/>
          <ac:cxnSpMkLst>
            <pc:docMk/>
            <pc:sldMk cId="3721866243" sldId="342"/>
            <ac:cxnSpMk id="25" creationId="{56F69124-F8E4-D944-8DBA-012BBF80F0A7}"/>
          </ac:cxnSpMkLst>
        </pc:cxnChg>
        <pc:cxnChg chg="mod">
          <ac:chgData name="Sonja Guice" userId="465ff301-5941-4d31-ba1a-88bb121ce09b" providerId="ADAL" clId="{C4650961-7307-4E32-AD11-DFF4329739EC}" dt="2021-09-24T03:18:31.197" v="55" actId="164"/>
          <ac:cxnSpMkLst>
            <pc:docMk/>
            <pc:sldMk cId="3721866243" sldId="342"/>
            <ac:cxnSpMk id="26" creationId="{C80B2183-125F-0045-87C6-CAD91043AF55}"/>
          </ac:cxnSpMkLst>
        </pc:cxnChg>
        <pc:cxnChg chg="mod">
          <ac:chgData name="Sonja Guice" userId="465ff301-5941-4d31-ba1a-88bb121ce09b" providerId="ADAL" clId="{C4650961-7307-4E32-AD11-DFF4329739EC}" dt="2021-09-24T03:18:31.197" v="55" actId="164"/>
          <ac:cxnSpMkLst>
            <pc:docMk/>
            <pc:sldMk cId="3721866243" sldId="342"/>
            <ac:cxnSpMk id="27" creationId="{13772C4E-533C-5340-A743-FA7A6B493B16}"/>
          </ac:cxnSpMkLst>
        </pc:cxnChg>
      </pc:sldChg>
      <pc:sldChg chg="modSp mod">
        <pc:chgData name="Sonja Guice" userId="465ff301-5941-4d31-ba1a-88bb121ce09b" providerId="ADAL" clId="{C4650961-7307-4E32-AD11-DFF4329739EC}" dt="2021-09-24T21:24:14.823" v="1342" actId="20577"/>
        <pc:sldMkLst>
          <pc:docMk/>
          <pc:sldMk cId="2164142865" sldId="343"/>
        </pc:sldMkLst>
        <pc:spChg chg="mod">
          <ac:chgData name="Sonja Guice" userId="465ff301-5941-4d31-ba1a-88bb121ce09b" providerId="ADAL" clId="{C4650961-7307-4E32-AD11-DFF4329739EC}" dt="2021-09-24T21:24:14.823" v="1342" actId="20577"/>
          <ac:spMkLst>
            <pc:docMk/>
            <pc:sldMk cId="2164142865" sldId="343"/>
            <ac:spMk id="2" creationId="{ECBE794A-5B0E-7941-BE86-E2E4B2ACDE94}"/>
          </ac:spMkLst>
        </pc:spChg>
        <pc:picChg chg="mod ord">
          <ac:chgData name="Sonja Guice" userId="465ff301-5941-4d31-ba1a-88bb121ce09b" providerId="ADAL" clId="{C4650961-7307-4E32-AD11-DFF4329739EC}" dt="2021-09-24T03:27:19.944" v="229" actId="962"/>
          <ac:picMkLst>
            <pc:docMk/>
            <pc:sldMk cId="2164142865" sldId="343"/>
            <ac:picMk id="9" creationId="{65574131-5F70-5E47-B8D7-1A8EF47E99A4}"/>
          </ac:picMkLst>
        </pc:picChg>
      </pc:sldChg>
      <pc:sldChg chg="modSp mod">
        <pc:chgData name="Sonja Guice" userId="465ff301-5941-4d31-ba1a-88bb121ce09b" providerId="ADAL" clId="{C4650961-7307-4E32-AD11-DFF4329739EC}" dt="2021-09-24T21:25:22.356" v="1372" actId="20577"/>
        <pc:sldMkLst>
          <pc:docMk/>
          <pc:sldMk cId="718109995" sldId="345"/>
        </pc:sldMkLst>
        <pc:spChg chg="mod">
          <ac:chgData name="Sonja Guice" userId="465ff301-5941-4d31-ba1a-88bb121ce09b" providerId="ADAL" clId="{C4650961-7307-4E32-AD11-DFF4329739EC}" dt="2021-09-24T21:25:22.356" v="1372" actId="20577"/>
          <ac:spMkLst>
            <pc:docMk/>
            <pc:sldMk cId="718109995" sldId="345"/>
            <ac:spMk id="2" creationId="{ECBE794A-5B0E-7941-BE86-E2E4B2ACDE94}"/>
          </ac:spMkLst>
        </pc:spChg>
        <pc:picChg chg="ord">
          <ac:chgData name="Sonja Guice" userId="465ff301-5941-4d31-ba1a-88bb121ce09b" providerId="ADAL" clId="{C4650961-7307-4E32-AD11-DFF4329739EC}" dt="2021-09-24T03:25:27.922" v="75"/>
          <ac:picMkLst>
            <pc:docMk/>
            <pc:sldMk cId="718109995" sldId="345"/>
            <ac:picMk id="14" creationId="{D4051FC9-FD9C-6149-89B7-90EAF9AFF8B5}"/>
          </ac:picMkLst>
        </pc:picChg>
      </pc:sldChg>
      <pc:sldChg chg="addSp delSp modSp mod">
        <pc:chgData name="Sonja Guice" userId="465ff301-5941-4d31-ba1a-88bb121ce09b" providerId="ADAL" clId="{C4650961-7307-4E32-AD11-DFF4329739EC}" dt="2021-09-24T03:08:44.144" v="11" actId="478"/>
        <pc:sldMkLst>
          <pc:docMk/>
          <pc:sldMk cId="3920619791" sldId="421"/>
        </pc:sldMkLst>
        <pc:spChg chg="add del mod">
          <ac:chgData name="Sonja Guice" userId="465ff301-5941-4d31-ba1a-88bb121ce09b" providerId="ADAL" clId="{C4650961-7307-4E32-AD11-DFF4329739EC}" dt="2021-09-24T03:07:49.414" v="7" actId="207"/>
          <ac:spMkLst>
            <pc:docMk/>
            <pc:sldMk cId="3920619791" sldId="421"/>
            <ac:spMk id="6" creationId="{00000000-0000-0000-0000-000000000000}"/>
          </ac:spMkLst>
        </pc:spChg>
        <pc:spChg chg="mod">
          <ac:chgData name="Sonja Guice" userId="465ff301-5941-4d31-ba1a-88bb121ce09b" providerId="ADAL" clId="{C4650961-7307-4E32-AD11-DFF4329739EC}" dt="2021-09-24T03:08:39.196" v="10" actId="207"/>
          <ac:spMkLst>
            <pc:docMk/>
            <pc:sldMk cId="3920619791" sldId="421"/>
            <ac:spMk id="7" creationId="{00000000-0000-0000-0000-000000000000}"/>
          </ac:spMkLst>
        </pc:spChg>
        <pc:spChg chg="add del mod">
          <ac:chgData name="Sonja Guice" userId="465ff301-5941-4d31-ba1a-88bb121ce09b" providerId="ADAL" clId="{C4650961-7307-4E32-AD11-DFF4329739EC}" dt="2021-09-24T03:07:56.079" v="8" actId="478"/>
          <ac:spMkLst>
            <pc:docMk/>
            <pc:sldMk cId="3920619791" sldId="421"/>
            <ac:spMk id="16" creationId="{556A9695-B1C8-0049-861F-8C11A83C88C6}"/>
          </ac:spMkLst>
        </pc:spChg>
        <pc:spChg chg="del mod">
          <ac:chgData name="Sonja Guice" userId="465ff301-5941-4d31-ba1a-88bb121ce09b" providerId="ADAL" clId="{C4650961-7307-4E32-AD11-DFF4329739EC}" dt="2021-09-24T03:08:44.144" v="11" actId="478"/>
          <ac:spMkLst>
            <pc:docMk/>
            <pc:sldMk cId="3920619791" sldId="421"/>
            <ac:spMk id="17" creationId="{E928229F-BBAA-764B-870E-C60DBA35901A}"/>
          </ac:spMkLst>
        </pc:spChg>
        <pc:spChg chg="add del mod">
          <ac:chgData name="Sonja Guice" userId="465ff301-5941-4d31-ba1a-88bb121ce09b" providerId="ADAL" clId="{C4650961-7307-4E32-AD11-DFF4329739EC}" dt="2021-09-24T03:06:12.342" v="3" actId="478"/>
          <ac:spMkLst>
            <pc:docMk/>
            <pc:sldMk cId="3920619791" sldId="421"/>
            <ac:spMk id="18" creationId="{09449328-B7B0-4EB5-9BC9-592EEC90EBF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3/10/2022</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3/10/2022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797303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chart also shows the number of</a:t>
            </a:r>
            <a:r>
              <a:rPr lang="en-US" sz="1200" baseline="0" dirty="0">
                <a:latin typeface="Arial" panose="020B0604020202020204" pitchFamily="34" charset="0"/>
                <a:cs typeface="Arial" panose="020B0604020202020204" pitchFamily="34" charset="0"/>
              </a:rPr>
              <a:t> packages you need to serve </a:t>
            </a:r>
            <a:r>
              <a:rPr lang="en-US" sz="1200" b="0" baseline="0" dirty="0">
                <a:latin typeface="Arial" panose="020B0604020202020204" pitchFamily="34" charset="0"/>
                <a:cs typeface="Arial" panose="020B0604020202020204" pitchFamily="34" charset="0"/>
              </a:rPr>
              <a:t>1</a:t>
            </a:r>
            <a:r>
              <a:rPr lang="en-US" sz="1200" baseline="0" dirty="0">
                <a:latin typeface="Arial" panose="020B0604020202020204" pitchFamily="34" charset="0"/>
                <a:cs typeface="Arial" panose="020B0604020202020204" pitchFamily="34" charset="0"/>
              </a:rPr>
              <a:t> oz eq of grains, which is the minimum amount of grains required for </a:t>
            </a:r>
            <a:r>
              <a:rPr lang="en-US" sz="1200" kern="1200" dirty="0">
                <a:solidFill>
                  <a:schemeClr val="tx1"/>
                </a:solidFill>
                <a:effectLst/>
                <a:latin typeface="Arial" panose="020B0604020202020204" pitchFamily="34" charset="0"/>
                <a:ea typeface="+mn-ea"/>
                <a:cs typeface="Arial" panose="020B0604020202020204" pitchFamily="34" charset="0"/>
              </a:rPr>
              <a:t>6- through 18-year-olds </a:t>
            </a:r>
            <a:r>
              <a:rPr lang="en-US" sz="1200" baseline="0" dirty="0">
                <a:latin typeface="Arial" panose="020B0604020202020204" pitchFamily="34" charset="0"/>
                <a:cs typeface="Arial" panose="020B0604020202020204" pitchFamily="34" charset="0"/>
              </a:rPr>
              <a:t>at all CACFP meals and snacks. If you are serving grains to adult participants as part of a reimbursable snack, you must serve at least 1 oz eq of grains as well. </a:t>
            </a:r>
            <a:endParaRPr lang="en-US" sz="120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1800279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Arial" panose="020B0604020202020204" pitchFamily="34" charset="0"/>
                <a:cs typeface="Arial" panose="020B0604020202020204" pitchFamily="34" charset="0"/>
              </a:rPr>
              <a:t>For adult participants at breakfast, lunch, and supper, the minimum grains requirement is 2 oz eq of grains. This is also shown on the chart.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2663358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Instructions on how to use these charts are on page 2 of the worksheet, so let’s take a closer look at those instructions now.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177922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first step is to find the item under</a:t>
            </a:r>
            <a:r>
              <a:rPr lang="en-US" sz="1200" baseline="0" dirty="0">
                <a:latin typeface="Arial" panose="020B0604020202020204" pitchFamily="34" charset="0"/>
                <a:cs typeface="Arial" panose="020B0604020202020204" pitchFamily="34" charset="0"/>
              </a:rPr>
              <a:t> the “Grain Item and Package Weight” column. This column is outlined in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on the slide.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1539542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 for example, lets say we want to serve ready-to-eat cereal, such as toasted O’s cereal. We would find “Cereal, Ready to Eat, All Types” in the chart. This is outlined in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on the slide.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2726588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Step 2 mentions</a:t>
            </a:r>
            <a:r>
              <a:rPr lang="en-US" sz="1200" baseline="0" dirty="0">
                <a:latin typeface="Arial" panose="020B0604020202020204" pitchFamily="34" charset="0"/>
                <a:cs typeface="Arial" panose="020B0604020202020204" pitchFamily="34" charset="0"/>
              </a:rPr>
              <a:t> that each item on the chart lists a minimum package weight by the name of the item. For ready-to-eat cereal, the minimum weight is 28 grams or 1 ounce, as shown in the purple rectangle.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This means that the package of cereal we want to serve needs to weigh at least 28 grams or 1 ounce, in order for us to use this chart. So, let’s take a look at the cereal we want to serve and see if there is a weight written on the package. </a:t>
            </a:r>
          </a:p>
          <a:p>
            <a:endParaRPr lang="en-US" sz="1200" baseline="0" dirty="0">
              <a:latin typeface="Arial" panose="020B0604020202020204" pitchFamily="34" charset="0"/>
              <a:cs typeface="Arial" panose="020B0604020202020204" pitchFamily="34" charset="0"/>
            </a:endParaRPr>
          </a:p>
          <a:p>
            <a:endParaRPr lang="es-ES_tradnl"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4136487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To do that, we can look at the front or top of the package—most of the time, this is where you will find the weight of the package. Here, we see that this package of cereal weighs 1 ounce or 28 grams. This is circled in </a:t>
            </a:r>
            <a:r>
              <a:rPr lang="en-US" sz="1200" kern="1200" dirty="0">
                <a:solidFill>
                  <a:schemeClr val="tx1"/>
                </a:solidFill>
                <a:effectLst/>
                <a:latin typeface="Arial" panose="020B0604020202020204" pitchFamily="34" charset="0"/>
                <a:ea typeface="+mn-ea"/>
                <a:cs typeface="Arial" panose="020B0604020202020204" pitchFamily="34" charset="0"/>
              </a:rPr>
              <a:t>purple.</a:t>
            </a: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841604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Now that we know the weight of our package,</a:t>
            </a:r>
            <a:r>
              <a:rPr lang="en-US" sz="1200" baseline="0" dirty="0">
                <a:latin typeface="Arial" panose="020B0604020202020204" pitchFamily="34" charset="0"/>
                <a:cs typeface="Arial" panose="020B0604020202020204" pitchFamily="34" charset="0"/>
              </a:rPr>
              <a:t> we can compare it to the minimum weight written in the Grains Measuring Chart.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This package of cereal weighs 1 ounce, or 28 grams. The Grains Measuring Chart says the package of cereal must weigh at least 28 grams or 1 ounce in order to use the Grains Measuring Chart.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Because this package of cereal is the same weight as the weight on the chart, this means we can use the Grains Measuring Chart to determine how many packages to serve at CACFP meals and snacks.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do that now.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3495577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In order to see how much to serve, we look at Step 3. Step</a:t>
            </a:r>
            <a:r>
              <a:rPr lang="en-US" sz="1200" baseline="0" dirty="0">
                <a:latin typeface="Arial" panose="020B0604020202020204" pitchFamily="34" charset="0"/>
                <a:cs typeface="Arial" panose="020B0604020202020204" pitchFamily="34" charset="0"/>
              </a:rPr>
              <a:t> 3 asks us to find the column for the age group of the participants and the meal or snack you are serving. </a:t>
            </a:r>
          </a:p>
          <a:p>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a:t>
            </a:r>
            <a:r>
              <a:rPr lang="en-US" sz="1200" baseline="0" dirty="0">
                <a:latin typeface="Arial" panose="020B0604020202020204" pitchFamily="34" charset="0"/>
                <a:cs typeface="Arial" panose="020B0604020202020204" pitchFamily="34" charset="0"/>
              </a:rPr>
              <a:t>et’s say we want to serve this cereal at breakfast to 4-year-olds. We would find the column for 1- through 5-year-olds, which is outlined in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on the slide in front of you. Where this column intersects with, or meets, the “Cereal” row, that tells us that we need to serve at least ½ of this package to each </a:t>
            </a:r>
            <a:r>
              <a:rPr lang="en-US" sz="1200" kern="1200" dirty="0">
                <a:solidFill>
                  <a:schemeClr val="tx1"/>
                </a:solidFill>
                <a:effectLst/>
                <a:latin typeface="Arial" panose="020B0604020202020204" pitchFamily="34" charset="0"/>
                <a:ea typeface="+mn-ea"/>
                <a:cs typeface="Arial" panose="020B0604020202020204" pitchFamily="34" charset="0"/>
              </a:rPr>
              <a:t>4-year-old </a:t>
            </a:r>
            <a:r>
              <a:rPr lang="en-US" sz="1200" baseline="0" dirty="0">
                <a:latin typeface="Arial" panose="020B0604020202020204" pitchFamily="34" charset="0"/>
                <a:cs typeface="Arial" panose="020B0604020202020204" pitchFamily="34" charset="0"/>
              </a:rPr>
              <a:t>in order to meet minimum requirements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Remember that ½ a package is the minimum, so you can definitely serve the entire package to the 4-year-old as well. Some sponsoring organizations and providers will often split up packages of single-serving grains and serve one package to more than one child.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912278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200" noProof="0" dirty="0">
                <a:latin typeface="Arial" panose="020B0604020202020204" pitchFamily="34" charset="0"/>
                <a:cs typeface="Arial" panose="020B0604020202020204" pitchFamily="34" charset="0"/>
              </a:rPr>
              <a:t>Let’s practice</a:t>
            </a:r>
            <a:r>
              <a:rPr lang="en-US" sz="1200" baseline="0" noProof="0" dirty="0">
                <a:latin typeface="Arial" panose="020B0604020202020204" pitchFamily="34" charset="0"/>
                <a:cs typeface="Arial" panose="020B0604020202020204" pitchFamily="34" charset="0"/>
              </a:rPr>
              <a:t> using the Grains Measuring Chart with this practice question now. </a:t>
            </a:r>
          </a:p>
          <a:p>
            <a:endParaRPr lang="en-US" sz="1200" baseline="0" noProof="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Take a look at the Grains Measuring Chart on the slide. Let’s say you want </a:t>
            </a:r>
            <a:r>
              <a:rPr lang="en-US" sz="1200" dirty="0">
                <a:latin typeface="Arial" panose="020B0604020202020204" pitchFamily="34" charset="0"/>
                <a:cs typeface="Arial" panose="020B0604020202020204" pitchFamily="34" charset="0"/>
              </a:rPr>
              <a:t>to </a:t>
            </a:r>
            <a:r>
              <a:rPr lang="en-US" sz="1200" b="0" dirty="0">
                <a:latin typeface="Arial" panose="020B0604020202020204" pitchFamily="34" charset="0"/>
                <a:cs typeface="Arial" panose="020B0604020202020204" pitchFamily="34" charset="0"/>
              </a:rPr>
              <a:t>serve croissants </a:t>
            </a:r>
            <a:r>
              <a:rPr lang="en-US" sz="1200" dirty="0">
                <a:latin typeface="Arial" panose="020B0604020202020204" pitchFamily="34" charset="0"/>
                <a:cs typeface="Arial" panose="020B0604020202020204" pitchFamily="34" charset="0"/>
              </a:rPr>
              <a:t>at breakfast</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 3-year-olds at your child care center. You find packages</a:t>
            </a:r>
            <a:r>
              <a:rPr lang="en-US" sz="1200" baseline="0" dirty="0">
                <a:latin typeface="Arial" panose="020B0604020202020204" pitchFamily="34" charset="0"/>
                <a:cs typeface="Arial" panose="020B0604020202020204" pitchFamily="34" charset="0"/>
              </a:rPr>
              <a:t> of Brand C croissants, which are shown on the slide.</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Look at the package and find where the weight of the package is written.</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Can you use the Grains Measuring Chart to determine how many packages of Brand C croissants to serve? You can look at the Grains</a:t>
            </a:r>
            <a:r>
              <a:rPr lang="en-US" sz="1200" baseline="0" dirty="0">
                <a:latin typeface="Arial" panose="020B0604020202020204" pitchFamily="34" charset="0"/>
                <a:cs typeface="Arial" panose="020B0604020202020204" pitchFamily="34" charset="0"/>
              </a:rPr>
              <a:t> Measuring Chart on pages 2-3 of the worksheet, or look at the information on the slide. </a:t>
            </a:r>
            <a:endParaRPr lang="en-US" sz="120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Raise your hand if you </a:t>
            </a:r>
            <a:r>
              <a:rPr lang="en-US" sz="1200" kern="1200" dirty="0">
                <a:solidFill>
                  <a:schemeClr val="tx1"/>
                </a:solidFill>
                <a:effectLst/>
                <a:latin typeface="Arial" panose="020B0604020202020204" pitchFamily="34" charset="0"/>
                <a:ea typeface="+mn-ea"/>
                <a:cs typeface="Arial" panose="020B0604020202020204" pitchFamily="34" charset="0"/>
              </a:rPr>
              <a:t>think, “Yes,</a:t>
            </a:r>
            <a:r>
              <a:rPr lang="en-US" sz="1200" dirty="0">
                <a:solidFill>
                  <a:schemeClr val="tx1"/>
                </a:solidFill>
                <a:latin typeface="Arial" panose="020B0604020202020204" pitchFamily="34" charset="0"/>
                <a:cs typeface="Arial" panose="020B0604020202020204" pitchFamily="34" charset="0"/>
              </a:rPr>
              <a:t> you can use the Grains Measuring Chart to determine how many packages of Brand C Croissants to serve” [pause and wait for a show of hands].</a:t>
            </a:r>
            <a:r>
              <a:rPr lang="en-US" sz="1200" baseline="0" dirty="0">
                <a:solidFill>
                  <a:schemeClr val="tx1"/>
                </a:solidFill>
                <a:latin typeface="Arial" panose="020B0604020202020204" pitchFamily="34" charset="0"/>
                <a:cs typeface="Arial" panose="020B0604020202020204" pitchFamily="34" charset="0"/>
              </a:rPr>
              <a:t>  </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Raise your hand if you think, “No, you cannot use Grains Measuring Chart to determine how many packages</a:t>
            </a:r>
            <a:r>
              <a:rPr lang="en-US" sz="1200" baseline="0" dirty="0">
                <a:solidFill>
                  <a:schemeClr val="tx1"/>
                </a:solidFill>
                <a:latin typeface="Arial" panose="020B0604020202020204" pitchFamily="34" charset="0"/>
                <a:cs typeface="Arial" panose="020B0604020202020204" pitchFamily="34" charset="0"/>
              </a:rPr>
              <a:t> of Brand C Croissants to serve”</a:t>
            </a:r>
            <a:r>
              <a:rPr lang="en-US" sz="1200" dirty="0">
                <a:solidFill>
                  <a:schemeClr val="tx1"/>
                </a:solidFill>
                <a:latin typeface="Arial" panose="020B0604020202020204" pitchFamily="34" charset="0"/>
                <a:cs typeface="Arial" panose="020B0604020202020204" pitchFamily="34" charset="0"/>
              </a:rPr>
              <a:t> [pause and wait for a show of hands].</a:t>
            </a:r>
            <a:endParaRPr lang="en-US" sz="1200" baseline="0" dirty="0">
              <a:solidFill>
                <a:schemeClr val="tx1"/>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881927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 </a:t>
            </a:r>
          </a:p>
        </p:txBody>
      </p:sp>
      <p:sp>
        <p:nvSpPr>
          <p:cNvPr id="4" name="Slide Number Placeholder 3"/>
          <p:cNvSpPr>
            <a:spLocks noGrp="1"/>
          </p:cNvSpPr>
          <p:nvPr>
            <p:ph type="sldNum" sz="quarter" idx="10"/>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78197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answer is Yes! You can use the Grains Measuring Chart to determine how many packages of Brand C croissants to serve. To get this answer, first we find “Croissant” in the Grains Measuring Chart. Croissants are listed on the chart, on page 3 of the worksheet. This is also shown on the </a:t>
            </a:r>
            <a:r>
              <a:rPr lang="en-US" sz="1200" kern="1200" dirty="0">
                <a:solidFill>
                  <a:schemeClr val="tx1"/>
                </a:solidFill>
                <a:effectLst/>
                <a:latin typeface="Arial" panose="020B0604020202020204" pitchFamily="34" charset="0"/>
                <a:ea typeface="+mn-ea"/>
                <a:cs typeface="Arial" panose="020B0604020202020204" pitchFamily="34" charset="0"/>
              </a:rPr>
              <a:t>right</a:t>
            </a:r>
            <a:r>
              <a:rPr lang="en-US" sz="1200" baseline="0" dirty="0">
                <a:latin typeface="Arial" panose="020B0604020202020204" pitchFamily="34" charset="0"/>
                <a:cs typeface="Arial" panose="020B0604020202020204" pitchFamily="34" charset="0"/>
              </a:rPr>
              <a:t> side of the slide. Under “Croissant,” the minimum weight of “at least 34 grams or 1.2 ounces” is listed. This tells us that packages of croissants need to weigh at least 34 grams or 1.2 ounces in order to use the Grains Measuring Chart.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Now, let’s look at the front of the croissant package in the middle of the slide. The front of the package shows us that each package weighs 1.2 oz, or 34 grams. This package weighs the same amount as the weight in the chart, so now we know we can use the Grains Measuring Chart to see how many packages to serve.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3542613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Now</a:t>
            </a:r>
            <a:r>
              <a:rPr lang="en-US" sz="1200" baseline="0" noProof="0" dirty="0">
                <a:latin typeface="Arial" panose="020B0604020202020204" pitchFamily="34" charset="0"/>
                <a:cs typeface="Arial" panose="020B0604020202020204" pitchFamily="34" charset="0"/>
              </a:rPr>
              <a:t> </a:t>
            </a:r>
            <a:r>
              <a:rPr lang="en-US" sz="1200" noProof="0" dirty="0">
                <a:latin typeface="Arial" panose="020B0604020202020204" pitchFamily="34" charset="0"/>
                <a:cs typeface="Arial" panose="020B0604020202020204" pitchFamily="34" charset="0"/>
              </a:rPr>
              <a:t>that we know we can use the</a:t>
            </a:r>
            <a:r>
              <a:rPr lang="en-US" sz="1200" baseline="0" noProof="0" dirty="0">
                <a:latin typeface="Arial" panose="020B0604020202020204" pitchFamily="34" charset="0"/>
                <a:cs typeface="Arial" panose="020B0604020202020204" pitchFamily="34" charset="0"/>
              </a:rPr>
              <a:t> Grains Measuring Chart to figure out how many Brand C croissants to serve, let’s do another practice question. Take a look at your Grains Measuring Chart, and tell me how many packages of Brand C croissants you need to serve in order to meet the grains requirement for 3-year-olds at breakfast. Croissants are listed in the Grains Measuring Chart on page 3 of the worksheet. </a:t>
            </a:r>
            <a:endParaRPr lang="en-US" sz="120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Raise your hand if you think you</a:t>
            </a:r>
            <a:r>
              <a:rPr lang="en-US" sz="1200" baseline="0" noProof="0" dirty="0">
                <a:latin typeface="Arial" panose="020B0604020202020204" pitchFamily="34" charset="0"/>
                <a:cs typeface="Arial" panose="020B0604020202020204" pitchFamily="34" charset="0"/>
              </a:rPr>
              <a:t> need to serve at least:</a:t>
            </a:r>
          </a:p>
          <a:p>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¼ package [pause and wait for a show of hands],</a:t>
            </a:r>
          </a:p>
          <a:p>
            <a:pPr marL="171450" indent="-171450">
              <a:buFont typeface="Wingdings" panose="05000000000000000000" pitchFamily="2" charset="2"/>
              <a:buChar char="q"/>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½ package [pause and wait for a show of hands],</a:t>
            </a:r>
          </a:p>
          <a:p>
            <a:pPr marL="171450" indent="-171450">
              <a:buFont typeface="Wingdings" panose="05000000000000000000" pitchFamily="2" charset="2"/>
              <a:buChar char="q"/>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1.2 packages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2 packages [pause and wait for a show of hands].</a:t>
            </a:r>
            <a:endParaRPr lang="en-US" sz="120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3323476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Nice work, everyone! The answer is ½ package!</a:t>
            </a:r>
            <a:r>
              <a:rPr lang="en-US" sz="1200" baseline="0" noProof="0" dirty="0">
                <a:latin typeface="Arial" panose="020B0604020202020204" pitchFamily="34" charset="0"/>
                <a:cs typeface="Arial" panose="020B0604020202020204" pitchFamily="34" charset="0"/>
              </a:rPr>
              <a:t> You need to serve at least ½ package of Brand C croissants to meet grains requirements for 3-year-olds at breakfast. Let’s take a look at how we got that answer.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2714140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First, we find “Croissant”</a:t>
            </a:r>
            <a:r>
              <a:rPr lang="en-US" sz="1200" baseline="0" dirty="0">
                <a:latin typeface="Arial" panose="020B0604020202020204" pitchFamily="34" charset="0"/>
                <a:cs typeface="Arial" panose="020B0604020202020204" pitchFamily="34" charset="0"/>
              </a:rPr>
              <a:t> in the Grains Measuring Chart, again, on page 3 of the worksheet. This row is outlined in </a:t>
            </a:r>
            <a:r>
              <a:rPr lang="en-US" sz="1200" kern="1200" dirty="0">
                <a:solidFill>
                  <a:schemeClr val="tx1"/>
                </a:solidFill>
                <a:effectLst/>
                <a:latin typeface="Arial" panose="020B0604020202020204" pitchFamily="34" charset="0"/>
                <a:ea typeface="+mn-ea"/>
                <a:cs typeface="Arial" panose="020B0604020202020204" pitchFamily="34" charset="0"/>
              </a:rPr>
              <a:t>green</a:t>
            </a:r>
            <a:r>
              <a:rPr lang="en-US" sz="1200" baseline="0" dirty="0">
                <a:latin typeface="Arial" panose="020B0604020202020204" pitchFamily="34" charset="0"/>
                <a:cs typeface="Arial" panose="020B0604020202020204" pitchFamily="34" charset="0"/>
              </a:rPr>
              <a:t> on the slide.</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Then, we find the age group and meal we are serving. Because we are serving 3-year-olds at breakfast, we can use the column for 1- through 5-year-olds at breakfast, lunch, supper and snack. This column is outlined in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on the slide.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Where the </a:t>
            </a:r>
            <a:r>
              <a:rPr lang="en-US" sz="1200" kern="1200" dirty="0">
                <a:solidFill>
                  <a:schemeClr val="tx1"/>
                </a:solidFill>
                <a:effectLst/>
                <a:latin typeface="Arial" panose="020B0604020202020204" pitchFamily="34" charset="0"/>
                <a:ea typeface="+mn-ea"/>
                <a:cs typeface="Arial" panose="020B0604020202020204" pitchFamily="34" charset="0"/>
              </a:rPr>
              <a:t>green</a:t>
            </a:r>
            <a:r>
              <a:rPr lang="en-US" sz="1200" baseline="0" dirty="0">
                <a:latin typeface="Arial" panose="020B0604020202020204" pitchFamily="34" charset="0"/>
                <a:cs typeface="Arial" panose="020B0604020202020204" pitchFamily="34" charset="0"/>
              </a:rPr>
              <a:t> “Croissant” row and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“1- through 5-year-olds” column meet, that tells us we need to serve at least ½ a package of croissants to meet minimum grains requirements in the CACFP. Again, remember that ½ a package is the minimum—so you can serve more than half a package.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Nice work, everyone!</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366971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Many</a:t>
            </a:r>
            <a:r>
              <a:rPr lang="en-US" sz="1200" baseline="0" dirty="0">
                <a:latin typeface="Arial" panose="020B0604020202020204" pitchFamily="34" charset="0"/>
                <a:cs typeface="Arial" panose="020B0604020202020204" pitchFamily="34" charset="0"/>
              </a:rPr>
              <a:t> times, single-serving packages will have the weight of the package written on the front of it, like the breakfast cereal we looked at earlier, the package of croissants we just looked at, or this bag of Brand P pretzels shown on the slide.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Sometimes, you can also use the Nutrition Facts label to find the weight of the package. The Nutrition Facts label for Brand P hard pretzels is shown on the right side of the slide.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3783403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To use the Nutrition Facts</a:t>
            </a:r>
            <a:r>
              <a:rPr lang="en-US" sz="1200" baseline="0" dirty="0">
                <a:latin typeface="Arial" panose="020B0604020202020204" pitchFamily="34" charset="0"/>
                <a:cs typeface="Arial" panose="020B0604020202020204" pitchFamily="34" charset="0"/>
              </a:rPr>
              <a:t> label to find the weight of the package, first, lets look at the Serving Size line. The serving size should say “1 package,” as shown in the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rectangle on the slide. Sometimes, instead of “1 package,” it might say “1 bag,” “1 pouch,” “1 container,” etc.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the Serving size is less than 1 package, such as “½ package” or “¼ package”, then you will need to take additional steps, or use another method, to determine how many packages of that item to serve.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539972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Once you’ve verified that the package</a:t>
            </a:r>
            <a:r>
              <a:rPr lang="en-US" sz="1200" baseline="0" dirty="0">
                <a:latin typeface="Arial" panose="020B0604020202020204" pitchFamily="34" charset="0"/>
                <a:cs typeface="Arial" panose="020B0604020202020204" pitchFamily="34" charset="0"/>
              </a:rPr>
              <a:t> size is “1 package,” look at the weight written next to it on the Nutrition Facts label. For example, we know that this package of pretzels weighs 28 grams</a:t>
            </a:r>
            <a:r>
              <a:rPr lang="en-US" sz="1200" kern="1200" dirty="0">
                <a:solidFill>
                  <a:schemeClr val="tx1"/>
                </a:solidFill>
                <a:effectLst/>
                <a:latin typeface="Arial" panose="020B0604020202020204" pitchFamily="34" charset="0"/>
                <a:ea typeface="+mn-ea"/>
                <a:cs typeface="Arial" panose="020B0604020202020204" pitchFamily="34" charset="0"/>
              </a:rPr>
              <a:t>, which is outlined in green on the slide.</a:t>
            </a:r>
            <a:r>
              <a:rPr lang="en-US" sz="1200" baseline="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Now that we’ve found the weight of the package, let’s make sure we can use the Grains Measuring Chart to see how many packages of these pretzels to serve.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Let’s do that together</a:t>
            </a:r>
            <a:r>
              <a:rPr lang="en-US" sz="1200" baseline="0" dirty="0">
                <a:latin typeface="Arial" panose="020B0604020202020204" pitchFamily="34" charset="0"/>
                <a:cs typeface="Arial" panose="020B0604020202020204" pitchFamily="34" charset="0"/>
              </a:rPr>
              <a:t> now </a:t>
            </a:r>
            <a:r>
              <a:rPr lang="en-US" sz="1200" dirty="0">
                <a:latin typeface="Arial" panose="020B0604020202020204" pitchFamily="34" charset="0"/>
                <a:cs typeface="Arial" panose="020B0604020202020204" pitchFamily="34" charset="0"/>
              </a:rPr>
              <a:t>wit</a:t>
            </a:r>
            <a:r>
              <a:rPr lang="en-US" sz="1200" baseline="0" dirty="0">
                <a:latin typeface="Arial" panose="020B0604020202020204" pitchFamily="34" charset="0"/>
                <a:cs typeface="Arial" panose="020B0604020202020204" pitchFamily="34" charset="0"/>
              </a:rPr>
              <a:t>h another practice question.</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3465546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The question says “</a:t>
            </a:r>
            <a:r>
              <a:rPr lang="en-US" sz="1200" dirty="0">
                <a:latin typeface="Arial" panose="020B0604020202020204" pitchFamily="34" charset="0"/>
                <a:cs typeface="Arial" panose="020B0604020202020204" pitchFamily="34" charset="0"/>
              </a:rPr>
              <a:t>You want to serve</a:t>
            </a:r>
            <a:r>
              <a:rPr lang="en-US" sz="1200" baseline="0" dirty="0">
                <a:latin typeface="Arial" panose="020B0604020202020204" pitchFamily="34" charset="0"/>
                <a:cs typeface="Arial" panose="020B0604020202020204" pitchFamily="34" charset="0"/>
              </a:rPr>
              <a:t> packages of </a:t>
            </a:r>
            <a:r>
              <a:rPr lang="en-US" sz="1200"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Brand P hard pretzels </a:t>
            </a:r>
            <a:r>
              <a:rPr lang="en-US" sz="1200" dirty="0">
                <a:latin typeface="Arial" panose="020B0604020202020204" pitchFamily="34" charset="0"/>
                <a:cs typeface="Arial" panose="020B0604020202020204" pitchFamily="34" charset="0"/>
              </a:rPr>
              <a:t>at snack to 8-year-olds</a:t>
            </a:r>
            <a:r>
              <a:rPr lang="en-US" sz="1200" baseline="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Nutrition Facts label for a package of Brand P hard pretzels is shown on the right of the slide, along with the Grains Measuring Chart.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Looking</a:t>
            </a:r>
            <a:r>
              <a:rPr lang="en-US" sz="1200" baseline="0" dirty="0">
                <a:latin typeface="Arial" panose="020B0604020202020204" pitchFamily="34" charset="0"/>
                <a:cs typeface="Arial" panose="020B0604020202020204" pitchFamily="34" charset="0"/>
              </a:rPr>
              <a:t> at the information on the Nutrition Facts label, can you use the </a:t>
            </a:r>
            <a:r>
              <a:rPr lang="en-US" sz="1200" dirty="0">
                <a:latin typeface="Arial" panose="020B0604020202020204" pitchFamily="34" charset="0"/>
                <a:cs typeface="Arial" panose="020B0604020202020204" pitchFamily="34" charset="0"/>
              </a:rPr>
              <a:t>Grains Measuring Chart to determine how many packages of Brand P</a:t>
            </a:r>
            <a:r>
              <a:rPr lang="en-US" sz="1200" baseline="0" dirty="0">
                <a:latin typeface="Arial" panose="020B0604020202020204" pitchFamily="34" charset="0"/>
                <a:cs typeface="Arial" panose="020B0604020202020204" pitchFamily="34" charset="0"/>
              </a:rPr>
              <a:t> hard pretzels</a:t>
            </a:r>
            <a:r>
              <a:rPr lang="en-US" sz="1200" dirty="0">
                <a:latin typeface="Arial" panose="020B0604020202020204" pitchFamily="34" charset="0"/>
                <a:cs typeface="Arial" panose="020B0604020202020204" pitchFamily="34" charset="0"/>
              </a:rPr>
              <a:t> to serve?</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“Yes, you can use the Grains Measuring Chart to determine how many packages of Brand P hard pretzels to serve” [pause and wait for a show of hands].  </a:t>
            </a:r>
          </a:p>
          <a:p>
            <a:pPr marL="171450" indent="-171450">
              <a:buFont typeface="Wingdings" panose="05000000000000000000" pitchFamily="2" charset="2"/>
              <a:buChar char="q"/>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“No, you cannot use the Grains Measuring Chart to determine how many packages of Brand P hard pretzels to serve” [pause and wait for a show of hands].</a:t>
            </a:r>
          </a:p>
          <a:p>
            <a:endParaRPr lang="en-US" sz="120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3982834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answer is Yes! You </a:t>
            </a:r>
            <a:r>
              <a:rPr lang="en-US" sz="1200" b="0" baseline="0" dirty="0">
                <a:latin typeface="Arial" panose="020B0604020202020204" pitchFamily="34" charset="0"/>
                <a:cs typeface="Arial" panose="020B0604020202020204" pitchFamily="34" charset="0"/>
              </a:rPr>
              <a:t>can</a:t>
            </a:r>
            <a:r>
              <a:rPr lang="en-US" sz="1200" b="1" baseline="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use the Grains Measuring Chart to determine how many packages of Brand P Pretzels to serve. To get this answer, first we find “Pretzels, Hard” in the Grains Measuring Chart. This is listed on page 3 of the worksheet. This is also shown on the right side of the slide.</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Under “Pretzels, Hard,” the minimum weight of “at least 22 grams or 0.8 ounces” is listed. This tells us that packages of hard pretzels need to weigh at least 22 grams or 0.8 ounces in order to use the Grains Measuring Chart.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Now, let’s look at the Nutrition Facts label for Brand P hard pretzels in the middle of the screen. This Nutrition Facts label tells us that 1 package weighs 28 grams. </a:t>
            </a:r>
            <a:r>
              <a:rPr lang="en-US" sz="1200" kern="1200" dirty="0">
                <a:solidFill>
                  <a:schemeClr val="tx1"/>
                </a:solidFill>
                <a:effectLst/>
                <a:latin typeface="Arial" panose="020B0604020202020204" pitchFamily="34" charset="0"/>
                <a:ea typeface="+mn-ea"/>
                <a:cs typeface="Arial" panose="020B0604020202020204" pitchFamily="34" charset="0"/>
              </a:rPr>
              <a:t>Twenty-eight</a:t>
            </a:r>
            <a:r>
              <a:rPr lang="en-US" sz="1200" baseline="0" dirty="0">
                <a:latin typeface="Arial" panose="020B0604020202020204" pitchFamily="34" charset="0"/>
                <a:cs typeface="Arial" panose="020B0604020202020204" pitchFamily="34" charset="0"/>
              </a:rPr>
              <a:t> grams is more than 22 grams, so we know we can use the Grains Measuring Chart to determine how many packages of pretzels to serve.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dirty="0"/>
          </a:p>
        </p:txBody>
      </p:sp>
    </p:spTree>
    <p:extLst>
      <p:ext uri="{BB962C8B-B14F-4D97-AF65-F5344CB8AC3E}">
        <p14:creationId xmlns:p14="http://schemas.microsoft.com/office/powerpoint/2010/main" val="1122226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Now that we know we can use the</a:t>
            </a:r>
            <a:r>
              <a:rPr lang="en-US" sz="1200" baseline="0" noProof="0" dirty="0">
                <a:latin typeface="Arial" panose="020B0604020202020204" pitchFamily="34" charset="0"/>
                <a:cs typeface="Arial" panose="020B0604020202020204" pitchFamily="34" charset="0"/>
              </a:rPr>
              <a:t> Grains Measuring Chart to figure out how many Brand P hard pretzels to serve, let’s do another practice question. Take a look at your Grains Measuring Chart, and tell me how many packages of Brand P hard pretzels you need to serve in order to meet the grains requirement for </a:t>
            </a:r>
            <a:r>
              <a:rPr lang="en-US" sz="1200" kern="1200" dirty="0">
                <a:solidFill>
                  <a:schemeClr val="tx1"/>
                </a:solidFill>
                <a:effectLst/>
                <a:latin typeface="Arial" panose="020B0604020202020204" pitchFamily="34" charset="0"/>
                <a:ea typeface="+mn-ea"/>
                <a:cs typeface="Arial" panose="020B0604020202020204" pitchFamily="34" charset="0"/>
              </a:rPr>
              <a:t>8-year-olds </a:t>
            </a:r>
            <a:r>
              <a:rPr lang="en-US" sz="1200" baseline="0" noProof="0" dirty="0">
                <a:latin typeface="Arial" panose="020B0604020202020204" pitchFamily="34" charset="0"/>
                <a:cs typeface="Arial" panose="020B0604020202020204" pitchFamily="34" charset="0"/>
              </a:rPr>
              <a:t>at snack. </a:t>
            </a:r>
            <a:r>
              <a:rPr lang="en-US" sz="1200" kern="1200" dirty="0">
                <a:solidFill>
                  <a:schemeClr val="tx1"/>
                </a:solidFill>
                <a:effectLst/>
                <a:latin typeface="Arial" panose="020B0604020202020204" pitchFamily="34" charset="0"/>
                <a:ea typeface="+mn-ea"/>
                <a:cs typeface="Arial" panose="020B0604020202020204" pitchFamily="34" charset="0"/>
              </a:rPr>
              <a:t>Hard </a:t>
            </a:r>
            <a:r>
              <a:rPr lang="en-US" sz="1200" baseline="0" noProof="0" dirty="0">
                <a:latin typeface="Arial" panose="020B0604020202020204" pitchFamily="34" charset="0"/>
                <a:cs typeface="Arial" panose="020B0604020202020204" pitchFamily="34" charset="0"/>
              </a:rPr>
              <a:t>pretzels are listed in the Grains Measuring Chart on page 3 of the worksheet. The chart is also shown on the slide.</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noProof="0" dirty="0">
              <a:latin typeface="Arial" panose="020B0604020202020204" pitchFamily="34" charset="0"/>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you need to serve at least:</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¼ package [pause and wait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½ package [pause and wait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1 package [pause and wait for a show of hands], or</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2 packages [pause and wait for a show of hands].</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dirty="0"/>
          </a:p>
        </p:txBody>
      </p:sp>
    </p:spTree>
    <p:extLst>
      <p:ext uri="{BB962C8B-B14F-4D97-AF65-F5344CB8AC3E}">
        <p14:creationId xmlns:p14="http://schemas.microsoft.com/office/powerpoint/2010/main" val="159331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398893"/>
          </a:xfrm>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kern="1200" dirty="0">
                <a:solidFill>
                  <a:schemeClr val="tx1"/>
                </a:solidFill>
                <a:effectLst/>
                <a:latin typeface="Arial" panose="020B0604020202020204" pitchFamily="34" charset="0"/>
                <a:ea typeface="+mn-ea"/>
                <a:cs typeface="Arial" panose="020B0604020202020204" pitchFamily="34" charset="0"/>
              </a:rPr>
              <a:t>an adult day care center [pause and wait for a show of hands],</a:t>
            </a:r>
            <a:r>
              <a:rPr lang="en-US" sz="1200" dirty="0">
                <a:latin typeface="Arial" panose="020B0604020202020204" pitchFamily="34" charset="0"/>
                <a:cs typeface="Arial" panose="020B0604020202020204" pitchFamily="34" charset="0"/>
              </a:rPr>
              <a:t>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Nice work, everyone! The answer is 1 package.</a:t>
            </a:r>
            <a:r>
              <a:rPr lang="en-US" sz="1200" baseline="0" noProof="0" dirty="0">
                <a:latin typeface="Arial" panose="020B0604020202020204" pitchFamily="34" charset="0"/>
                <a:cs typeface="Arial" panose="020B0604020202020204" pitchFamily="34" charset="0"/>
              </a:rPr>
              <a:t> You need to serve at least 1 package of Brand P hard pretzels to meet grains requirements for 8-year-olds at snack. Let’s take a look at how we </a:t>
            </a:r>
            <a:r>
              <a:rPr lang="en-US" sz="1200" kern="1200" dirty="0">
                <a:solidFill>
                  <a:schemeClr val="tx1"/>
                </a:solidFill>
                <a:effectLst/>
                <a:latin typeface="Arial" panose="020B0604020202020204" pitchFamily="34" charset="0"/>
                <a:ea typeface="+mn-ea"/>
                <a:cs typeface="Arial" panose="020B0604020202020204" pitchFamily="34" charset="0"/>
              </a:rPr>
              <a:t>got</a:t>
            </a:r>
            <a:r>
              <a:rPr lang="en-US" sz="1200" baseline="0" noProof="0" dirty="0">
                <a:latin typeface="Arial" panose="020B0604020202020204" pitchFamily="34" charset="0"/>
                <a:cs typeface="Arial" panose="020B0604020202020204" pitchFamily="34" charset="0"/>
              </a:rPr>
              <a:t> that answer.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dirty="0"/>
          </a:p>
        </p:txBody>
      </p:sp>
    </p:spTree>
    <p:extLst>
      <p:ext uri="{BB962C8B-B14F-4D97-AF65-F5344CB8AC3E}">
        <p14:creationId xmlns:p14="http://schemas.microsoft.com/office/powerpoint/2010/main" val="39522568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First, we find “Pretzels,</a:t>
            </a:r>
            <a:r>
              <a:rPr lang="en-US" sz="1200" baseline="0" dirty="0">
                <a:latin typeface="Arial" panose="020B0604020202020204" pitchFamily="34" charset="0"/>
                <a:cs typeface="Arial" panose="020B0604020202020204" pitchFamily="34" charset="0"/>
              </a:rPr>
              <a:t> Hard” in the Grains Measuring Chart on page 3 of the worksheet. This row is outlined in </a:t>
            </a:r>
            <a:r>
              <a:rPr lang="en-US" sz="1200" kern="1200" dirty="0">
                <a:solidFill>
                  <a:schemeClr val="tx1"/>
                </a:solidFill>
                <a:effectLst/>
                <a:latin typeface="Arial" panose="020B0604020202020204" pitchFamily="34" charset="0"/>
                <a:ea typeface="+mn-ea"/>
                <a:cs typeface="Arial" panose="020B0604020202020204" pitchFamily="34" charset="0"/>
              </a:rPr>
              <a:t>green</a:t>
            </a:r>
            <a:r>
              <a:rPr lang="en-US" sz="1200" baseline="0" dirty="0">
                <a:latin typeface="Arial" panose="020B0604020202020204" pitchFamily="34" charset="0"/>
                <a:cs typeface="Arial" panose="020B0604020202020204" pitchFamily="34" charset="0"/>
              </a:rPr>
              <a:t> on the slide.</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Then, we find the age group and meal we are serving. Because we are serving </a:t>
            </a:r>
            <a:r>
              <a:rPr lang="en-US" sz="1200" kern="1200" dirty="0">
                <a:solidFill>
                  <a:schemeClr val="tx1"/>
                </a:solidFill>
                <a:effectLst/>
                <a:latin typeface="Arial" panose="020B0604020202020204" pitchFamily="34" charset="0"/>
                <a:ea typeface="+mn-ea"/>
                <a:cs typeface="Arial" panose="020B0604020202020204" pitchFamily="34" charset="0"/>
              </a:rPr>
              <a:t>8-year-olds </a:t>
            </a:r>
            <a:r>
              <a:rPr lang="en-US" sz="1200" baseline="0" dirty="0">
                <a:latin typeface="Arial" panose="020B0604020202020204" pitchFamily="34" charset="0"/>
                <a:cs typeface="Arial" panose="020B0604020202020204" pitchFamily="34" charset="0"/>
              </a:rPr>
              <a:t>at snack, we can use the column for 6- through 18-year-olds at breakfast, lunch, supper and snack. This column is outlined in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on the slide.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Where the </a:t>
            </a:r>
            <a:r>
              <a:rPr lang="en-US" sz="1200" kern="1200" dirty="0">
                <a:solidFill>
                  <a:schemeClr val="tx1"/>
                </a:solidFill>
                <a:effectLst/>
                <a:latin typeface="Arial" panose="020B0604020202020204" pitchFamily="34" charset="0"/>
                <a:ea typeface="+mn-ea"/>
                <a:cs typeface="Arial" panose="020B0604020202020204" pitchFamily="34" charset="0"/>
              </a:rPr>
              <a:t>green</a:t>
            </a:r>
            <a:r>
              <a:rPr lang="en-US" sz="1200" baseline="0" dirty="0">
                <a:latin typeface="Arial" panose="020B0604020202020204" pitchFamily="34" charset="0"/>
                <a:cs typeface="Arial" panose="020B0604020202020204" pitchFamily="34" charset="0"/>
              </a:rPr>
              <a:t> “Pretzels” row and the </a:t>
            </a:r>
            <a:r>
              <a:rPr lang="en-US" sz="1200" kern="1200" dirty="0">
                <a:solidFill>
                  <a:schemeClr val="tx1"/>
                </a:solidFill>
                <a:effectLst/>
                <a:latin typeface="Arial" panose="020B0604020202020204" pitchFamily="34" charset="0"/>
                <a:ea typeface="+mn-ea"/>
                <a:cs typeface="Arial" panose="020B0604020202020204" pitchFamily="34" charset="0"/>
              </a:rPr>
              <a:t>purple</a:t>
            </a:r>
            <a:r>
              <a:rPr lang="en-US" sz="1200" baseline="0" dirty="0">
                <a:latin typeface="Arial" panose="020B0604020202020204" pitchFamily="34" charset="0"/>
                <a:cs typeface="Arial" panose="020B0604020202020204" pitchFamily="34" charset="0"/>
              </a:rPr>
              <a:t> “6- through 18-year-olds” column meet, that tells us we need to serve at least 1 package of pretzels to meet minimum grains requirements in the CACFP. Again, remember that 1 package is the minimum—so you can serve more than 1 package.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Nice work, everyone!</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dirty="0"/>
          </a:p>
        </p:txBody>
      </p:sp>
    </p:spTree>
    <p:extLst>
      <p:ext uri="{BB962C8B-B14F-4D97-AF65-F5344CB8AC3E}">
        <p14:creationId xmlns:p14="http://schemas.microsoft.com/office/powerpoint/2010/main" val="374735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Okay, one last</a:t>
            </a:r>
            <a:r>
              <a:rPr lang="en-US" sz="1200" baseline="0" noProof="0" dirty="0">
                <a:latin typeface="Arial" panose="020B0604020202020204" pitchFamily="34" charset="0"/>
                <a:cs typeface="Arial" panose="020B0604020202020204" pitchFamily="34" charset="0"/>
              </a:rPr>
              <a:t> practice question before we wrap up.  Our last question says, “You want to serve Brand S savory crackers at supper to adult participants. The Nutrition Facts label for a package of Brand S savory crackers is shown on the right. </a:t>
            </a:r>
            <a:r>
              <a:rPr lang="en-US" sz="1200" dirty="0">
                <a:latin typeface="Arial" panose="020B0604020202020204" pitchFamily="34" charset="0"/>
                <a:cs typeface="Arial" panose="020B0604020202020204" pitchFamily="34" charset="0"/>
              </a:rPr>
              <a:t>Can you use the Grains Measuring Chart to determine how many packages of Brand S savory crackers to serve?” </a:t>
            </a: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You</a:t>
            </a:r>
            <a:r>
              <a:rPr lang="en-US" sz="1200" baseline="0" noProof="0" dirty="0">
                <a:latin typeface="Arial" panose="020B0604020202020204" pitchFamily="34" charset="0"/>
                <a:cs typeface="Arial" panose="020B0604020202020204" pitchFamily="34" charset="0"/>
              </a:rPr>
              <a:t> can look at the Grains Measuring Chart on pages 2-3 of the worksheet, or look at the information on the slide. </a:t>
            </a:r>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200" noProof="0" dirty="0">
              <a:latin typeface="Arial" panose="020B0604020202020204" pitchFamily="34" charset="0"/>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“Yes, you can use the Grains Measuring Chart to determine how many packages of Brand S savory crackers to serve” [pause and wait for a show of hands].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“No, you cannot use the Grains Measuring Chart to determine how many packages of Brand S savory crackers to serve” [pause and wait for a show of hands].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dirty="0"/>
          </a:p>
        </p:txBody>
      </p:sp>
    </p:spTree>
    <p:extLst>
      <p:ext uri="{BB962C8B-B14F-4D97-AF65-F5344CB8AC3E}">
        <p14:creationId xmlns:p14="http://schemas.microsoft.com/office/powerpoint/2010/main" val="78874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answer is no, you cannot use the Grains Measuring Chart to determine how many packages of Brand S savory crackers to serve. To get this answer, first we find “Crackers, Savory” in the Grains Measuring Chart. This is listed on page 3 of the worksheet. This is also shown on the </a:t>
            </a:r>
            <a:r>
              <a:rPr lang="en-US" sz="1200" dirty="0">
                <a:solidFill>
                  <a:srgbClr val="000000"/>
                </a:solidFill>
                <a:effectLst/>
                <a:latin typeface="Arial" panose="020B0604020202020204" pitchFamily="34" charset="0"/>
                <a:cs typeface="Arial" panose="020B0604020202020204" pitchFamily="34" charset="0"/>
              </a:rPr>
              <a:t>right </a:t>
            </a:r>
            <a:r>
              <a:rPr lang="en-US" sz="1200" baseline="0" dirty="0">
                <a:latin typeface="Arial" panose="020B0604020202020204" pitchFamily="34" charset="0"/>
                <a:cs typeface="Arial" panose="020B0604020202020204" pitchFamily="34" charset="0"/>
              </a:rPr>
              <a:t>side of the slide.</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Looking at the Nutrition Facts label for Brand S Savory Crackers, which is </a:t>
            </a:r>
            <a:r>
              <a:rPr lang="en-US" sz="1200" kern="1200" dirty="0">
                <a:solidFill>
                  <a:schemeClr val="tx1"/>
                </a:solidFill>
                <a:effectLst/>
                <a:latin typeface="Arial" panose="020B0604020202020204" pitchFamily="34" charset="0"/>
                <a:ea typeface="+mn-ea"/>
                <a:cs typeface="Arial" panose="020B0604020202020204" pitchFamily="34" charset="0"/>
              </a:rPr>
              <a:t>in the middle </a:t>
            </a:r>
            <a:r>
              <a:rPr lang="en-US" sz="1200" baseline="0" dirty="0">
                <a:latin typeface="Arial" panose="020B0604020202020204" pitchFamily="34" charset="0"/>
                <a:cs typeface="Arial" panose="020B0604020202020204" pitchFamily="34" charset="0"/>
              </a:rPr>
              <a:t>of the slide, we see that 1 package or pouch weighs 21 grams. </a:t>
            </a:r>
            <a:r>
              <a:rPr lang="en-US" sz="1200" kern="1200" dirty="0">
                <a:solidFill>
                  <a:schemeClr val="tx1"/>
                </a:solidFill>
                <a:effectLst/>
                <a:latin typeface="Arial" panose="020B0604020202020204" pitchFamily="34" charset="0"/>
                <a:ea typeface="+mn-ea"/>
                <a:cs typeface="Arial" panose="020B0604020202020204" pitchFamily="34" charset="0"/>
              </a:rPr>
              <a:t>Twenty-one</a:t>
            </a:r>
            <a:r>
              <a:rPr lang="en-US" sz="1200" baseline="0" dirty="0">
                <a:latin typeface="Arial" panose="020B0604020202020204" pitchFamily="34" charset="0"/>
                <a:cs typeface="Arial" panose="020B0604020202020204" pitchFamily="34" charset="0"/>
              </a:rPr>
              <a:t> grams is less than 22 grams, so we know we cannot use the Grains Measuring chart to determine how many crackers to serve. We will need to use another tool to determine how many packages of these crackers to serve.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dirty="0"/>
          </a:p>
        </p:txBody>
      </p:sp>
    </p:spTree>
    <p:extLst>
      <p:ext uri="{BB962C8B-B14F-4D97-AF65-F5344CB8AC3E}">
        <p14:creationId xmlns:p14="http://schemas.microsoft.com/office/powerpoint/2010/main" val="4561768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 might be wondering what tools you could use instead of this “Crediting Single-Serving Packages of Grains” worksheet.</a:t>
            </a:r>
            <a:r>
              <a:rPr lang="en-US" sz="1200" baseline="0" dirty="0">
                <a:latin typeface="Arial" panose="020B0604020202020204" pitchFamily="34" charset="0"/>
                <a:cs typeface="Arial" panose="020B0604020202020204" pitchFamily="34" charset="0"/>
              </a:rPr>
              <a:t> We will talk about these tools in just a second, but first, let’s talk about when we would want to use other tools. You might want to use other tools if:</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The package is smaller or lighter than what’s listed on the Grains Measuring Chart for Single-Serving packages, like the example we just did with the Brand S Savory crackers, or </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The serving size on the Nutrition Facts label is less than 1 package, such as ¼, ½, and you cannot find the weight of the package listed on the package, or </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The item you are serving is not listed on the Grains Measuring Chart, or</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You want to serve a grain to meet part of the grains requirement, such as ¼ oz eq or ¾ oz eq.  </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Additionally, while you could use the chart with grain items that are larger or heavier than what’s listed on the chart, if you wanted to serve exactly what was required in the CACFP meal pattern, that might be another time that you’d choose to use a different tool.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So, what are these</a:t>
            </a:r>
            <a:r>
              <a:rPr lang="en-US" sz="1200" baseline="0" dirty="0">
                <a:latin typeface="Arial" panose="020B0604020202020204" pitchFamily="34" charset="0"/>
                <a:cs typeface="Arial" panose="020B0604020202020204" pitchFamily="34" charset="0"/>
              </a:rPr>
              <a:t> tools?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dirty="0"/>
          </a:p>
        </p:txBody>
      </p:sp>
    </p:spTree>
    <p:extLst>
      <p:ext uri="{BB962C8B-B14F-4D97-AF65-F5344CB8AC3E}">
        <p14:creationId xmlns:p14="http://schemas.microsoft.com/office/powerpoint/2010/main" val="30912204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One of the tools is the “Using </a:t>
            </a:r>
            <a:r>
              <a:rPr lang="en-US" sz="1200" kern="1200" dirty="0">
                <a:solidFill>
                  <a:schemeClr val="tx1"/>
                </a:solidFill>
                <a:effectLst/>
                <a:latin typeface="Arial" panose="020B0604020202020204" pitchFamily="34" charset="0"/>
                <a:ea typeface="+mn-ea"/>
                <a:cs typeface="Arial" panose="020B0604020202020204" pitchFamily="34" charset="0"/>
              </a:rPr>
              <a:t>Ounce Equivalents </a:t>
            </a:r>
            <a:r>
              <a:rPr lang="en-US" sz="1200" baseline="0" dirty="0">
                <a:latin typeface="Arial" panose="020B0604020202020204" pitchFamily="34" charset="0"/>
                <a:cs typeface="Arial" panose="020B0604020202020204" pitchFamily="34" charset="0"/>
              </a:rPr>
              <a:t>for Grains in the CACFP” worksheet, which lists over 40 grain items that might be commonly served in the CACFP, including a variety of crackers, breads, etc.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can use this worksheet for items that are in single-serving packages, as well as in larger packages. There is also a recorded CACFP Halftime webinar that shows you how to use this worksheet, as well as a slide deck that you can download and use for future trainings.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dirty="0"/>
          </a:p>
        </p:txBody>
      </p:sp>
    </p:spTree>
    <p:extLst>
      <p:ext uri="{BB962C8B-B14F-4D97-AF65-F5344CB8AC3E}">
        <p14:creationId xmlns:p14="http://schemas.microsoft.com/office/powerpoint/2010/main" val="1795905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You could also use Team Nutrition’s “Calculating </a:t>
            </a:r>
            <a:r>
              <a:rPr lang="en-US" sz="1200" kern="1200" dirty="0">
                <a:solidFill>
                  <a:schemeClr val="tx1"/>
                </a:solidFill>
                <a:effectLst/>
                <a:latin typeface="Arial" panose="020B0604020202020204" pitchFamily="34" charset="0"/>
                <a:ea typeface="+mn-ea"/>
                <a:cs typeface="Arial" panose="020B0604020202020204" pitchFamily="34" charset="0"/>
              </a:rPr>
              <a:t>Ounce Equivalents </a:t>
            </a:r>
            <a:r>
              <a:rPr lang="en-US" sz="1200" baseline="0" dirty="0">
                <a:latin typeface="Arial" panose="020B0604020202020204" pitchFamily="34" charset="0"/>
                <a:cs typeface="Arial" panose="020B0604020202020204" pitchFamily="34" charset="0"/>
              </a:rPr>
              <a:t>of Grains in the CACFP” worksheet, as shown on the slide. This worksheet shows you how to use the information from the item’s Nutrition Facts label to hand-calculate the amount of the item, such as number of crackers, slices of bread, etc. you need to serve to meet minimum required amounts of grains in the CACFP. </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dirty="0"/>
          </a:p>
        </p:txBody>
      </p:sp>
    </p:spTree>
    <p:extLst>
      <p:ext uri="{BB962C8B-B14F-4D97-AF65-F5344CB8AC3E}">
        <p14:creationId xmlns:p14="http://schemas.microsoft.com/office/powerpoint/2010/main" val="31657751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Finally, you could also use the “Exhibit A Grains Tool.” This tool is part of the “Food Buying Guide for Child Nutrition Programs” and will calculate the amount of grains you need to serve to meet minimum amounts of grains in the CACFP, based on the information on the item’s Nutrition Facts label.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Team Nutrition has two recorded webinars on how to use this tool, and there are also guides and tutorials within the tool that show you how to use it. </a:t>
            </a: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dirty="0"/>
          </a:p>
        </p:txBody>
      </p:sp>
    </p:spTree>
    <p:extLst>
      <p:ext uri="{BB962C8B-B14F-4D97-AF65-F5344CB8AC3E}">
        <p14:creationId xmlns:p14="http://schemas.microsoft.com/office/powerpoint/2010/main" val="30856329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You can find these</a:t>
            </a:r>
            <a:r>
              <a:rPr lang="en-US" sz="1200" baseline="0" dirty="0">
                <a:latin typeface="Arial" panose="020B0604020202020204" pitchFamily="34" charset="0"/>
                <a:cs typeface="Arial" panose="020B0604020202020204" pitchFamily="34" charset="0"/>
              </a:rPr>
              <a:t> resources on </a:t>
            </a:r>
            <a:r>
              <a:rPr lang="en-US" sz="1200" dirty="0">
                <a:latin typeface="Arial" panose="020B0604020202020204" pitchFamily="34" charset="0"/>
                <a:cs typeface="Arial" panose="020B0604020202020204" pitchFamily="34" charset="0"/>
              </a:rPr>
              <a:t>Team</a:t>
            </a:r>
            <a:r>
              <a:rPr lang="en-US" sz="1200" baseline="0" dirty="0">
                <a:latin typeface="Arial" panose="020B0604020202020204" pitchFamily="34" charset="0"/>
                <a:cs typeface="Arial" panose="020B0604020202020204" pitchFamily="34" charset="0"/>
              </a:rPr>
              <a:t> Nutrition’s “CACFP Grains Ounce Equivalents Resources” webpage. The web address is shown on the bottom of the slide.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dirty="0"/>
          </a:p>
        </p:txBody>
      </p:sp>
    </p:spTree>
    <p:extLst>
      <p:ext uri="{BB962C8B-B14F-4D97-AF65-F5344CB8AC3E}">
        <p14:creationId xmlns:p14="http://schemas.microsoft.com/office/powerpoint/2010/main" val="928917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 You can also find many other resources for the CACFP on</a:t>
            </a:r>
            <a:r>
              <a:rPr lang="en-US" sz="1200" baseline="0" dirty="0">
                <a:latin typeface="Arial" panose="020B0604020202020204" pitchFamily="34" charset="0"/>
                <a:cs typeface="Arial" panose="020B0604020202020204" pitchFamily="34" charset="0"/>
              </a:rPr>
              <a:t> Team Nutrition’s website. </a:t>
            </a:r>
            <a:endParaRPr lang="en-US" sz="1200" dirty="0">
              <a:latin typeface="Arial" panose="020B0604020202020204" pitchFamily="34" charset="0"/>
              <a:cs typeface="Arial" panose="020B0604020202020204" pitchFamily="34" charset="0"/>
            </a:endParaRPr>
          </a:p>
          <a:p>
            <a:pPr defTabSz="912479">
              <a:defRPr/>
            </a:pP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39</a:t>
            </a:fld>
            <a:endParaRPr lang="en-US" dirty="0"/>
          </a:p>
        </p:txBody>
      </p:sp>
    </p:spTree>
    <p:extLst>
      <p:ext uri="{BB962C8B-B14F-4D97-AF65-F5344CB8AC3E}">
        <p14:creationId xmlns:p14="http://schemas.microsoft.com/office/powerpoint/2010/main" val="316826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 let’s get started! </a:t>
            </a:r>
            <a:r>
              <a:rPr lang="en-US" sz="1200" dirty="0">
                <a:latin typeface="Arial" panose="020B0604020202020204" pitchFamily="34" charset="0"/>
                <a:cs typeface="Arial" panose="020B0604020202020204" pitchFamily="34" charset="0"/>
              </a:rPr>
              <a:t>As</a:t>
            </a:r>
            <a:r>
              <a:rPr lang="en-US" sz="1200" baseline="0" dirty="0">
                <a:latin typeface="Arial" panose="020B0604020202020204" pitchFamily="34" charset="0"/>
                <a:cs typeface="Arial" panose="020B0604020202020204" pitchFamily="34" charset="0"/>
              </a:rPr>
              <a:t> many of you might know, as of October 1, 2021, amounts of grains at CACFP meals and snacks must be measured using a unit of measure known as “ounce equivalents (oz eq).”</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Arial" panose="020B0604020202020204" pitchFamily="34" charset="0"/>
                <a:ea typeface="+mn-ea"/>
                <a:cs typeface="Arial" panose="020B0604020202020204" pitchFamily="34" charset="0"/>
              </a:rPr>
              <a:t>During the COVID-19 public health emergency, some State agencies may have opted into School Year 2021-2022 meal pattern waivers. Additional information on these waivers is available at: https://www.fns.usda.gov/disaster/pandemic/cn-2021-22-waivers-and-flexibilities.</a:t>
            </a:r>
            <a:endParaRPr lang="en-US" sz="1200" i="1"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One ounce equivalent of grains is the amount of food you need to provide 16 grams of grains. Not all</a:t>
            </a:r>
            <a:r>
              <a:rPr lang="en-US" sz="1200" baseline="0" dirty="0">
                <a:latin typeface="Arial" panose="020B0604020202020204" pitchFamily="34" charset="0"/>
                <a:cs typeface="Arial" panose="020B0604020202020204" pitchFamily="34" charset="0"/>
              </a:rPr>
              <a:t> grain items contain the same amount of grain per item, so you might need more, or less, of a grain item to get 16 grams of grains. For example, 0.8 ounces of savory crackers, such as cheese crackers, or whole-wheat crackers, contain 16 grams of grains. So, you need to serve a package of crackers that weighs 0.8 ounces in order to provide 1 ounce equivalent of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However, it takes 1 ounce of Toasted O’s cereal to provide 16 grams of grains. So, you need to serve a package of Toasted O’s cereal that weighs 1 ounce in order to provide 1 ounce equivalent of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It takes 2 ounces of a blueberry muffin to provide 16 grams of grains. So, your package of blueberry muffins needs to weigh 2 ounces in order to provide 1 ounce equivalent of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a:spcBef>
                <a:spcPct val="0"/>
              </a:spcBef>
            </a:pPr>
            <a:endParaRPr lang="en-US" alt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1967212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a:t>
            </a:r>
            <a:r>
              <a:rPr lang="en-US" sz="1200" baseline="0" dirty="0">
                <a:latin typeface="Arial" panose="020B0604020202020204" pitchFamily="34" charset="0"/>
                <a:cs typeface="Arial" panose="020B0604020202020204" pitchFamily="34" charset="0"/>
              </a:rPr>
              <a:t> program operators </a:t>
            </a:r>
            <a:r>
              <a:rPr lang="en-US" sz="1200" dirty="0">
                <a:latin typeface="Arial" panose="020B0604020202020204" pitchFamily="34" charset="0"/>
                <a:cs typeface="Arial" panose="020B0604020202020204" pitchFamily="34" charset="0"/>
              </a:rPr>
              <a:t>in a Child Nutrition Program, such as the Child and Adult Care Food Program,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40</a:t>
            </a:fld>
            <a:endParaRPr lang="en-US" dirty="0"/>
          </a:p>
        </p:txBody>
      </p:sp>
    </p:spTree>
    <p:extLst>
      <p:ext uri="{BB962C8B-B14F-4D97-AF65-F5344CB8AC3E}">
        <p14:creationId xmlns:p14="http://schemas.microsoft.com/office/powerpoint/2010/main" val="2417966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Thank you!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41</a:t>
            </a:fld>
            <a:endParaRPr lang="en-US" dirty="0"/>
          </a:p>
        </p:txBody>
      </p:sp>
    </p:spTree>
    <p:extLst>
      <p:ext uri="{BB962C8B-B14F-4D97-AF65-F5344CB8AC3E}">
        <p14:creationId xmlns:p14="http://schemas.microsoft.com/office/powerpoint/2010/main" val="3308959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Today we will talk about how to meet minimum ounce equivalents requirements when serving single-serving packages of grains in the CACFP. The USDA’s Team Nutrition initiative has created a training worksheet on this topic called, “Crediting Single-Serving Packages of Grains in the CACFP.” This worksheet is shown on the left of your slide. This worksheet is for CACFP operators who want to serve single-serving, or individually wrapped, packages of grains as part of a reimbursable CACFP meal or snack. These packages may also be commonly known as “snack packs</a:t>
            </a:r>
            <a:r>
              <a:rPr lang="en-US" sz="1200" kern="1200" dirty="0">
                <a:solidFill>
                  <a:schemeClr val="tx1"/>
                </a:solidFill>
                <a:effectLst/>
                <a:latin typeface="Arial" panose="020B0604020202020204" pitchFamily="34" charset="0"/>
                <a:ea typeface="+mn-ea"/>
                <a:cs typeface="Arial" panose="020B0604020202020204" pitchFamily="34" charset="0"/>
              </a:rPr>
              <a:t>."</a:t>
            </a:r>
            <a:r>
              <a:rPr lang="en-US" sz="1200" baseline="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Team Nutrition does have other worksheets to show how grain items that </a:t>
            </a:r>
            <a:r>
              <a:rPr lang="en-US" sz="1200" kern="1200" dirty="0">
                <a:solidFill>
                  <a:schemeClr val="tx1"/>
                </a:solidFill>
                <a:effectLst/>
                <a:latin typeface="Arial" panose="020B0604020202020204" pitchFamily="34" charset="0"/>
                <a:ea typeface="+mn-ea"/>
                <a:cs typeface="Arial" panose="020B0604020202020204" pitchFamily="34" charset="0"/>
              </a:rPr>
              <a:t>are not </a:t>
            </a:r>
            <a:r>
              <a:rPr lang="en-US" sz="1200" baseline="0" dirty="0">
                <a:latin typeface="Arial" panose="020B0604020202020204" pitchFamily="34" charset="0"/>
                <a:cs typeface="Arial" panose="020B0604020202020204" pitchFamily="34" charset="0"/>
              </a:rPr>
              <a:t>sold as single-serving packages can be used to meet minimum grains ounce equivalents requirements in the CACFP. You can see these worksheets on the right side of the slide, and we will show you how to find these worksheets and other tools at the end of today’s presentation. </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826073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solidFill>
                  <a:schemeClr val="tx1"/>
                </a:solidFill>
                <a:latin typeface="Arial" panose="020B0604020202020204" pitchFamily="34" charset="0"/>
                <a:cs typeface="Arial" panose="020B0604020202020204" pitchFamily="34" charset="0"/>
              </a:rPr>
              <a:t>Let’s take a closer look at the “</a:t>
            </a:r>
            <a:r>
              <a:rPr lang="en-US" altLang="en-US" sz="1200" baseline="0" dirty="0">
                <a:solidFill>
                  <a:schemeClr val="tx1"/>
                </a:solidFill>
                <a:latin typeface="Arial" panose="020B0604020202020204" pitchFamily="34" charset="0"/>
                <a:cs typeface="Arial" panose="020B0604020202020204" pitchFamily="34" charset="0"/>
              </a:rPr>
              <a:t>Crediting Single-Serving Packages of Grains in the CACFP” worksheet. You can download the worksheet from the web address on the slide, if you’d like. </a:t>
            </a:r>
            <a:r>
              <a:rPr lang="en-US" sz="1200" kern="1200" dirty="0">
                <a:solidFill>
                  <a:schemeClr val="tx1"/>
                </a:solidFill>
                <a:effectLst/>
                <a:latin typeface="Arial" panose="020B0604020202020204" pitchFamily="34" charset="0"/>
                <a:ea typeface="+mn-ea"/>
                <a:cs typeface="Arial" panose="020B0604020202020204" pitchFamily="34" charset="0"/>
              </a:rPr>
              <a:t>You can also download the worksheet by scanning the QR code on the screen. To do this, open the camera or QR code reader on your smartphone if you have one and point your device at the QR code on the screen to scan. It will then either take you directly to the worksheet webpage or ask you to click the pop-up notification to take you to the worksheet webpage. Click the pop-up notification, if one appears, and you should be taken to the worksheet.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Or, you can also just follow along with the pictures shown on the slides. </a:t>
            </a:r>
            <a:r>
              <a:rPr lang="en-US" altLang="en-US" sz="1200" baseline="0" dirty="0">
                <a:solidFill>
                  <a:schemeClr val="tx1"/>
                </a:solidFill>
                <a:latin typeface="Arial" panose="020B0604020202020204" pitchFamily="34" charset="0"/>
                <a:cs typeface="Arial" panose="020B0604020202020204" pitchFamily="34" charset="0"/>
              </a:rPr>
              <a:t> </a:t>
            </a:r>
            <a:endParaRPr lang="en-US" altLang="en-US" sz="1200" dirty="0">
              <a:solidFill>
                <a:schemeClr val="tx1"/>
              </a:solidFill>
              <a:latin typeface="Arial" panose="020B0604020202020204" pitchFamily="34" charset="0"/>
              <a:cs typeface="Arial" panose="020B0604020202020204" pitchFamily="34" charset="0"/>
            </a:endParaRP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a:spcBef>
                <a:spcPct val="0"/>
              </a:spcBef>
            </a:pPr>
            <a:r>
              <a:rPr lang="en-US" altLang="en-US" sz="1200" baseline="0" dirty="0">
                <a:solidFill>
                  <a:schemeClr val="tx1"/>
                </a:solidFill>
                <a:latin typeface="Arial" panose="020B0604020202020204" pitchFamily="34" charset="0"/>
                <a:cs typeface="Arial" panose="020B0604020202020204" pitchFamily="34" charset="0"/>
              </a:rPr>
              <a:t>The first page of this worksheet starts out with an explanation and examples of amounts of grain items you need to make up 1 ounce equivalent of grains.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217424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Pages 2 and 3 of the worksheet includes the Grains Measuring Chart for Single Serving Packages, which we will refer to as the “Grains Measuring Chart” for the rest of this presentation.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3557403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The Grains Measuring Chart contains grain items that might commonly be served as single-serving packages at CACFP meals and snacks. This includes single-serving boxes or bowls of cereal, individually wrapped </a:t>
            </a:r>
            <a:br>
              <a:rPr lang="en-US" sz="1200" baseline="0" dirty="0">
                <a:latin typeface="Arial" panose="020B0604020202020204" pitchFamily="34" charset="0"/>
                <a:cs typeface="Arial" panose="020B0604020202020204" pitchFamily="34" charset="0"/>
              </a:rPr>
            </a:br>
            <a:r>
              <a:rPr lang="en-US" sz="1200" baseline="0" dirty="0">
                <a:latin typeface="Arial" panose="020B0604020202020204" pitchFamily="34" charset="0"/>
                <a:cs typeface="Arial" panose="020B0604020202020204" pitchFamily="34" charset="0"/>
              </a:rPr>
              <a:t>muffins, snack-sized bags of pretzels, popcorn and more. Items are listed in alphabetical order. </a:t>
            </a: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576965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Next to the list of grain items, you will find the number of packages needed for a </a:t>
            </a:r>
            <a:r>
              <a:rPr lang="en-US" sz="1200" b="0" baseline="0" dirty="0">
                <a:latin typeface="Arial" panose="020B0604020202020204" pitchFamily="34" charset="0"/>
                <a:cs typeface="Arial" panose="020B0604020202020204" pitchFamily="34" charset="0"/>
              </a:rPr>
              <a:t>½</a:t>
            </a:r>
            <a:r>
              <a:rPr lang="en-US" sz="1200" baseline="0" dirty="0">
                <a:latin typeface="Arial" panose="020B0604020202020204" pitchFamily="34" charset="0"/>
                <a:cs typeface="Arial" panose="020B0604020202020204" pitchFamily="34" charset="0"/>
              </a:rPr>
              <a:t> ounce equivalent of grains, which is the minimum amount of grains required at meals and snacks for children ages 1 through 5 years old.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184388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twitter.com/@teamnutrition" TargetMode="External"/><Relationship Id="rId2" Type="http://schemas.openxmlformats.org/officeDocument/2006/relationships/hyperlink" Target="https://www.fns.usda.gov/tn" TargetMode="Externa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89800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524351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4"/>
            <a:ext cx="3868737" cy="1109945"/>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04550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1405918"/>
            <a:ext cx="7372350" cy="573957"/>
          </a:xfrm>
          <a:prstGeom prst="rect">
            <a:avLst/>
          </a:prstGeom>
        </p:spPr>
        <p:txBody>
          <a:bodyPr lIns="0" tIns="0" rIns="0" bIns="0" anchor="t" anchorCtr="0">
            <a:normAutofit/>
          </a:bodyPr>
          <a:lstStyle>
            <a:lvl1pPr algn="l">
              <a:defRPr sz="4000" b="1" i="0">
                <a:solidFill>
                  <a:srgbClr val="642B75"/>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45387" y="2500437"/>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3321617"/>
            <a:ext cx="5199656" cy="374387"/>
          </a:xfrm>
          <a:prstGeom prst="rect">
            <a:avLst/>
          </a:prstGeom>
        </p:spPr>
        <p:txBody>
          <a:bodyPr>
            <a:normAutofit/>
          </a:bodyPr>
          <a:lstStyle>
            <a:lvl1pPr marL="0" indent="0">
              <a:buNone/>
              <a:defRPr sz="1800" b="0" i="0">
                <a:solidFill>
                  <a:schemeClr val="tx1">
                    <a:lumMod val="50000"/>
                    <a:lumOff val="50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395721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642B75"/>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1302447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642B75"/>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187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rgbClr val="461752"/>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481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642B75"/>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317624"/>
            <a:ext cx="3868737" cy="613726"/>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SzPct val="100000"/>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a:t>
            </a:r>
          </a:p>
          <a:p>
            <a:pPr lvl="1"/>
            <a:endParaRPr lang="en-US" dirty="0"/>
          </a:p>
        </p:txBody>
      </p:sp>
    </p:spTree>
    <p:extLst>
      <p:ext uri="{BB962C8B-B14F-4D97-AF65-F5344CB8AC3E}">
        <p14:creationId xmlns:p14="http://schemas.microsoft.com/office/powerpoint/2010/main" val="2998603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832526"/>
                </a:solidFill>
              </a:defRPr>
            </a:lvl1pPr>
          </a:lstStyle>
          <a:p>
            <a:endParaRPr lang="en-US" dirty="0"/>
          </a:p>
        </p:txBody>
      </p:sp>
      <p:sp>
        <p:nvSpPr>
          <p:cNvPr id="10"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830295"/>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11" name="Text Placeholder 2">
            <a:extLst>
              <a:ext uri="{FF2B5EF4-FFF2-40B4-BE49-F238E27FC236}">
                <a16:creationId xmlns:a16="http://schemas.microsoft.com/office/drawing/2014/main" id="{E1F73BED-4261-2A4E-82CF-6A6184447F30}"/>
              </a:ext>
            </a:extLst>
          </p:cNvPr>
          <p:cNvSpPr txBox="1">
            <a:spLocks/>
          </p:cNvSpPr>
          <p:nvPr userDrawn="1"/>
        </p:nvSpPr>
        <p:spPr>
          <a:xfrm>
            <a:off x="4104674" y="1969713"/>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2" name="Text Placeholder 2">
            <a:extLst>
              <a:ext uri="{FF2B5EF4-FFF2-40B4-BE49-F238E27FC236}">
                <a16:creationId xmlns:a16="http://schemas.microsoft.com/office/drawing/2014/main" id="{A70B2C4C-3ED9-1249-89A3-3A14017D9B42}"/>
              </a:ext>
            </a:extLst>
          </p:cNvPr>
          <p:cNvSpPr txBox="1">
            <a:spLocks/>
          </p:cNvSpPr>
          <p:nvPr userDrawn="1"/>
        </p:nvSpPr>
        <p:spPr>
          <a:xfrm>
            <a:off x="4104674" y="2841439"/>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4" name="TextBox 13" descr="Hyperlink to &quot;Team Nutrition Website&quot;">
            <a:hlinkClick r:id="rId2"/>
            <a:extLst>
              <a:ext uri="{FF2B5EF4-FFF2-40B4-BE49-F238E27FC236}">
                <a16:creationId xmlns:a16="http://schemas.microsoft.com/office/drawing/2014/main" id="{556A9695-B1C8-0049-861F-8C11A83C88C6}"/>
              </a:ext>
            </a:extLst>
          </p:cNvPr>
          <p:cNvSpPr txBox="1"/>
          <p:nvPr userDrawn="1"/>
        </p:nvSpPr>
        <p:spPr>
          <a:xfrm>
            <a:off x="821931" y="4153503"/>
            <a:ext cx="3761645" cy="983226"/>
          </a:xfrm>
          <a:prstGeom prst="rect">
            <a:avLst/>
          </a:prstGeom>
          <a:noFill/>
        </p:spPr>
        <p:txBody>
          <a:bodyPr wrap="square" rtlCol="0">
            <a:spAutoFit/>
          </a:bodyPr>
          <a:lstStyle/>
          <a:p>
            <a:endParaRPr lang="es-ES_tradnl" dirty="0"/>
          </a:p>
        </p:txBody>
      </p:sp>
      <p:sp>
        <p:nvSpPr>
          <p:cNvPr id="17" name="TextBox 16" descr="Hyperlink to FNS Twitter feed">
            <a:hlinkClick r:id="rId3"/>
            <a:extLst>
              <a:ext uri="{FF2B5EF4-FFF2-40B4-BE49-F238E27FC236}">
                <a16:creationId xmlns:a16="http://schemas.microsoft.com/office/drawing/2014/main" id="{E928229F-BBAA-764B-870E-C60DBA35901A}"/>
              </a:ext>
            </a:extLst>
          </p:cNvPr>
          <p:cNvSpPr txBox="1"/>
          <p:nvPr userDrawn="1"/>
        </p:nvSpPr>
        <p:spPr>
          <a:xfrm>
            <a:off x="5372933" y="4417887"/>
            <a:ext cx="2866943" cy="581417"/>
          </a:xfrm>
          <a:prstGeom prst="rect">
            <a:avLst/>
          </a:prstGeom>
          <a:noFill/>
        </p:spPr>
        <p:txBody>
          <a:bodyPr wrap="square" rtlCol="0">
            <a:spAutoFit/>
          </a:bodyPr>
          <a:lstStyle/>
          <a:p>
            <a:endParaRPr lang="es-ES_tradnl" dirty="0"/>
          </a:p>
        </p:txBody>
      </p:sp>
      <p:sp>
        <p:nvSpPr>
          <p:cNvPr id="19" name="Text Placeholder 2">
            <a:extLst>
              <a:ext uri="{FF2B5EF4-FFF2-40B4-BE49-F238E27FC236}">
                <a16:creationId xmlns:a16="http://schemas.microsoft.com/office/drawing/2014/main" id="{34A537C3-9DA2-6847-9ED8-21289DEED462}"/>
              </a:ext>
            </a:extLst>
          </p:cNvPr>
          <p:cNvSpPr>
            <a:spLocks noGrp="1"/>
          </p:cNvSpPr>
          <p:nvPr>
            <p:ph type="body" idx="10"/>
          </p:nvPr>
        </p:nvSpPr>
        <p:spPr>
          <a:xfrm>
            <a:off x="4104673" y="1765547"/>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0" name="Text Placeholder 2">
            <a:extLst>
              <a:ext uri="{FF2B5EF4-FFF2-40B4-BE49-F238E27FC236}">
                <a16:creationId xmlns:a16="http://schemas.microsoft.com/office/drawing/2014/main" id="{34A537C3-9DA2-6847-9ED8-21289DEED462}"/>
              </a:ext>
            </a:extLst>
          </p:cNvPr>
          <p:cNvSpPr>
            <a:spLocks noGrp="1"/>
          </p:cNvSpPr>
          <p:nvPr>
            <p:ph type="body" idx="11"/>
          </p:nvPr>
        </p:nvSpPr>
        <p:spPr>
          <a:xfrm>
            <a:off x="4104674" y="2841438"/>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1" name="Text Placeholder 2">
            <a:extLst>
              <a:ext uri="{FF2B5EF4-FFF2-40B4-BE49-F238E27FC236}">
                <a16:creationId xmlns:a16="http://schemas.microsoft.com/office/drawing/2014/main" id="{34A537C3-9DA2-6847-9ED8-21289DEED462}"/>
              </a:ext>
            </a:extLst>
          </p:cNvPr>
          <p:cNvSpPr>
            <a:spLocks noGrp="1"/>
          </p:cNvSpPr>
          <p:nvPr>
            <p:ph type="body" idx="12"/>
          </p:nvPr>
        </p:nvSpPr>
        <p:spPr>
          <a:xfrm>
            <a:off x="976745" y="4471945"/>
            <a:ext cx="3678212" cy="436369"/>
          </a:xfrm>
          <a:prstGeom prst="rect">
            <a:avLst/>
          </a:prstGeom>
        </p:spPr>
        <p:txBody>
          <a:bodyPr/>
          <a:lstStyle>
            <a:lvl1pPr marL="0" indent="0">
              <a:buNone/>
              <a:defRPr lang="en-US" sz="2400" b="1" u="sng" kern="1200" dirty="0">
                <a:solidFill>
                  <a:schemeClr val="bg1"/>
                </a:solidFill>
                <a:latin typeface="Helvetica" pitchFamily="2" charset="0"/>
                <a:ea typeface="+mn-ea"/>
                <a:cs typeface="+mn-cs"/>
              </a:defRPr>
            </a:lvl1pPr>
          </a:lstStyle>
          <a:p>
            <a:endParaRPr lang="en-US" dirty="0"/>
          </a:p>
        </p:txBody>
      </p:sp>
      <p:sp>
        <p:nvSpPr>
          <p:cNvPr id="22" name="Text Placeholder 2">
            <a:extLst>
              <a:ext uri="{FF2B5EF4-FFF2-40B4-BE49-F238E27FC236}">
                <a16:creationId xmlns:a16="http://schemas.microsoft.com/office/drawing/2014/main" id="{34A537C3-9DA2-6847-9ED8-21289DEED462}"/>
              </a:ext>
            </a:extLst>
          </p:cNvPr>
          <p:cNvSpPr>
            <a:spLocks noGrp="1"/>
          </p:cNvSpPr>
          <p:nvPr>
            <p:ph type="body" idx="13"/>
          </p:nvPr>
        </p:nvSpPr>
        <p:spPr>
          <a:xfrm>
            <a:off x="5465788" y="4490410"/>
            <a:ext cx="2845468" cy="436369"/>
          </a:xfrm>
          <a:prstGeom prst="rect">
            <a:avLst/>
          </a:prstGeom>
        </p:spPr>
        <p:txBody>
          <a:bodyPr/>
          <a:lstStyle>
            <a:lvl1pPr marL="0" indent="0">
              <a:buNone/>
              <a:defRPr lang="en-US" sz="2400" b="1" u="sng" kern="1200" dirty="0">
                <a:solidFill>
                  <a:schemeClr val="bg1"/>
                </a:solidFill>
                <a:latin typeface="Helvetica" pitchFamily="2" charset="0"/>
                <a:ea typeface="+mn-ea"/>
                <a:cs typeface="+mn-cs"/>
              </a:defRPr>
            </a:lvl1pPr>
          </a:lstStyle>
          <a:p>
            <a:endParaRPr lang="en-US" dirty="0"/>
          </a:p>
        </p:txBody>
      </p:sp>
      <p:sp>
        <p:nvSpPr>
          <p:cNvPr id="24" name="Content Placeholder 23"/>
          <p:cNvSpPr>
            <a:spLocks noGrp="1"/>
          </p:cNvSpPr>
          <p:nvPr>
            <p:ph sz="quarter" idx="14"/>
          </p:nvPr>
        </p:nvSpPr>
        <p:spPr>
          <a:xfrm>
            <a:off x="146050" y="890588"/>
            <a:ext cx="3787775" cy="3335337"/>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22481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8507" y="1794703"/>
            <a:ext cx="3868737" cy="613726"/>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304704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794703"/>
            <a:ext cx="3868737" cy="613726"/>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3087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98627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584963"/>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703584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129186918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1575201"/>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642B75"/>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642B75"/>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CDB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8946220"/>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 id="2147483703"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322808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62072" y="1211307"/>
            <a:ext cx="4792713" cy="3093974"/>
          </a:xfrm>
          <a:prstGeom prst="round1Rect">
            <a:avLst>
              <a:gd name="adj" fmla="val 26085"/>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206371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0283" y="1340346"/>
            <a:ext cx="4791456" cy="2834640"/>
          </a:xfrm>
          <a:prstGeom prst="round1Rect">
            <a:avLst>
              <a:gd name="adj" fmla="val 26085"/>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8516904"/>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hyperlink" Target="https://www.fns.usda.gov/tn"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16.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0.xml"/><Relationship Id="rId5" Type="http://schemas.openxmlformats.org/officeDocument/2006/relationships/image" Target="../media/image24.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hyperlink" Target="http://fns.usda.gov/tn/using-ounce-equivalents-grains-cacfp"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hyperlink" Target="https://fns.usda.gov/tn/calculating-ounce-equivalents-grains-cacfp" TargetMode="Externa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hyperlink" Target="https://foodbuyingguide.fns.usda.gov/"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hyperlink" Target="http://fns.usda.gov/tn/grains-ounce-equivalents-resources-cacfp" TargetMode="External"/><Relationship Id="rId4" Type="http://schemas.openxmlformats.org/officeDocument/2006/relationships/image" Target="../media/image9.png"/><Relationship Id="rId9" Type="http://schemas.openxmlformats.org/officeDocument/2006/relationships/image" Target="../media/image37.pn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emf"/><Relationship Id="rId2" Type="http://schemas.openxmlformats.org/officeDocument/2006/relationships/notesSlide" Target="../notesSlides/notesSlide39.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hyperlink" Target="https://www.fns.usda.gov/tn" TargetMode="External"/><Relationship Id="rId4" Type="http://schemas.openxmlformats.org/officeDocument/2006/relationships/image" Target="../media/image8.png"/><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7.emf"/><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hyperlink" Target="mailto:TeamNutrition@usda.gov" TargetMode="Externa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46.png"/><Relationship Id="rId7"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hyperlink" Target="https://twitter.com/@teamnutrition" TargetMode="External"/><Relationship Id="rId5" Type="http://schemas.openxmlformats.org/officeDocument/2006/relationships/image" Target="../media/image47.png"/><Relationship Id="rId10" Type="http://schemas.openxmlformats.org/officeDocument/2006/relationships/image" Target="../media/image49.png"/><Relationship Id="rId4" Type="http://schemas.openxmlformats.org/officeDocument/2006/relationships/hyperlink" Target="http://teamnutrition.usda.gov/" TargetMode="External"/><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fns.usda.gov/tn/crediting-single-serving-packages-grains-cacfp" TargetMode="Externa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hyperlink" Target="http://fns.usda.gov/tn/crediting-single-serving-packages-grains-cacfp" TargetMode="External"/><Relationship Id="rId5" Type="http://schemas.openxmlformats.org/officeDocument/2006/relationships/image" Target="../media/image13.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99B57-5036-CD40-AC03-4473BEFEB359}"/>
              </a:ext>
            </a:extLst>
          </p:cNvPr>
          <p:cNvSpPr>
            <a:spLocks noGrp="1"/>
          </p:cNvSpPr>
          <p:nvPr>
            <p:ph type="ctrTitle"/>
          </p:nvPr>
        </p:nvSpPr>
        <p:spPr>
          <a:xfrm>
            <a:off x="365760" y="795528"/>
            <a:ext cx="6601968" cy="1682970"/>
          </a:xfrm>
        </p:spPr>
        <p:txBody>
          <a:bodyPr>
            <a:noAutofit/>
          </a:bodyPr>
          <a:lstStyle/>
          <a:p>
            <a:r>
              <a:rPr lang="en-US" sz="4400" dirty="0">
                <a:solidFill>
                  <a:srgbClr val="461752"/>
                </a:solidFill>
              </a:rPr>
              <a:t>Crediting Single-Serving Packages of Grains </a:t>
            </a:r>
            <a:br>
              <a:rPr lang="en-US" sz="4400" dirty="0">
                <a:solidFill>
                  <a:srgbClr val="461752"/>
                </a:solidFill>
              </a:rPr>
            </a:br>
            <a:r>
              <a:rPr lang="en-US" sz="4400" dirty="0">
                <a:solidFill>
                  <a:srgbClr val="461752"/>
                </a:solidFill>
              </a:rPr>
              <a:t>in the CACFP</a:t>
            </a:r>
          </a:p>
        </p:txBody>
      </p:sp>
      <p:sp>
        <p:nvSpPr>
          <p:cNvPr id="3" name="Subtitle 2">
            <a:extLst>
              <a:ext uri="{FF2B5EF4-FFF2-40B4-BE49-F238E27FC236}">
                <a16:creationId xmlns:a16="http://schemas.microsoft.com/office/drawing/2014/main" id="{7E7F81FC-FC18-4B48-8A5B-6D2E428AEF9E}"/>
              </a:ext>
            </a:extLst>
          </p:cNvPr>
          <p:cNvSpPr>
            <a:spLocks noGrp="1"/>
          </p:cNvSpPr>
          <p:nvPr>
            <p:ph type="subTitle" idx="1"/>
          </p:nvPr>
        </p:nvSpPr>
        <p:spPr/>
        <p:txBody>
          <a:bodyPr/>
          <a:lstStyle/>
          <a:p>
            <a:r>
              <a:rPr lang="en-US" dirty="0"/>
              <a:t>A Training Presentation for </a:t>
            </a:r>
            <a:br>
              <a:rPr lang="en-US" dirty="0"/>
            </a:br>
            <a:r>
              <a:rPr lang="en-US" dirty="0"/>
              <a:t>Child and Adult Care Food </a:t>
            </a:r>
            <a:br>
              <a:rPr lang="en-US" dirty="0"/>
            </a:br>
            <a:r>
              <a:rPr lang="en-US" dirty="0"/>
              <a:t>Program (CACFP) Operators</a:t>
            </a:r>
          </a:p>
        </p:txBody>
      </p:sp>
      <p:pic>
        <p:nvPicPr>
          <p:cNvPr id="4" name="Picture 3" descr="Illustration of a boy eating pita chips">
            <a:extLst>
              <a:ext uri="{FF2B5EF4-FFF2-40B4-BE49-F238E27FC236}">
                <a16:creationId xmlns:a16="http://schemas.microsoft.com/office/drawing/2014/main" id="{02F0E17B-1C73-8C42-A862-CA93C583262A}"/>
              </a:ext>
            </a:extLst>
          </p:cNvPr>
          <p:cNvPicPr>
            <a:picLocks noChangeAspect="1"/>
          </p:cNvPicPr>
          <p:nvPr/>
        </p:nvPicPr>
        <p:blipFill rotWithShape="1">
          <a:blip r:embed="rId3"/>
          <a:srcRect l="-2080" b="4447"/>
          <a:stretch/>
        </p:blipFill>
        <p:spPr>
          <a:xfrm>
            <a:off x="4859383" y="1490472"/>
            <a:ext cx="3193867" cy="3653028"/>
          </a:xfrm>
          <a:prstGeom prst="rect">
            <a:avLst/>
          </a:prstGeom>
        </p:spPr>
      </p:pic>
    </p:spTree>
    <p:extLst>
      <p:ext uri="{BB962C8B-B14F-4D97-AF65-F5344CB8AC3E}">
        <p14:creationId xmlns:p14="http://schemas.microsoft.com/office/powerpoint/2010/main" val="4207858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descr="[decorative]">
            <a:extLst>
              <a:ext uri="{FF2B5EF4-FFF2-40B4-BE49-F238E27FC236}">
                <a16:creationId xmlns:a16="http://schemas.microsoft.com/office/drawing/2014/main" id="{CA715661-E3C6-894B-9614-08E68E093033}"/>
              </a:ext>
              <a:ext uri="{C183D7F6-B498-43B3-948B-1728B52AA6E4}">
                <adec:decorative xmlns:adec="http://schemas.microsoft.com/office/drawing/2017/decorative" val="0"/>
              </a:ext>
            </a:extLst>
          </p:cNvPr>
          <p:cNvSpPr/>
          <p:nvPr/>
        </p:nvSpPr>
        <p:spPr>
          <a:xfrm>
            <a:off x="782346" y="157992"/>
            <a:ext cx="7579308" cy="4862064"/>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itle 1">
            <a:extLst>
              <a:ext uri="{FF2B5EF4-FFF2-40B4-BE49-F238E27FC236}">
                <a16:creationId xmlns:a16="http://schemas.microsoft.com/office/drawing/2014/main" id="{EB1F8301-9788-4B99-9F47-25D438DBE9D4}"/>
              </a:ext>
            </a:extLst>
          </p:cNvPr>
          <p:cNvSpPr>
            <a:spLocks noGrp="1"/>
          </p:cNvSpPr>
          <p:nvPr>
            <p:ph type="title"/>
          </p:nvPr>
        </p:nvSpPr>
        <p:spPr>
          <a:xfrm>
            <a:off x="896812" y="286021"/>
            <a:ext cx="7315200" cy="277088"/>
          </a:xfrm>
          <a:solidFill>
            <a:srgbClr val="642B75"/>
          </a:solidFill>
        </p:spPr>
        <p:txBody>
          <a:bodyPr/>
          <a:lstStyle/>
          <a:p>
            <a:pPr>
              <a:lnSpc>
                <a:spcPct val="100000"/>
              </a:lnSpc>
            </a:pPr>
            <a:r>
              <a:rPr lang="en-US" sz="1200" dirty="0">
                <a:solidFill>
                  <a:prstClr val="white"/>
                </a:solidFill>
              </a:rPr>
              <a:t>                 Grains Measuring Chart for Single-Serving Packages </a:t>
            </a:r>
            <a:r>
              <a:rPr lang="en-US" sz="1200" dirty="0"/>
              <a:t>Continued</a:t>
            </a:r>
          </a:p>
        </p:txBody>
      </p:sp>
      <p:graphicFrame>
        <p:nvGraphicFramePr>
          <p:cNvPr id="10" name="Table 9" descr="Grains Measuring Chart for Single-Serving Packages &#10;">
            <a:extLst>
              <a:ext uri="{FF2B5EF4-FFF2-40B4-BE49-F238E27FC236}">
                <a16:creationId xmlns:a16="http://schemas.microsoft.com/office/drawing/2014/main" id="{7F48832F-AC6E-3E4C-86F9-64B20F90BB50}"/>
              </a:ext>
            </a:extLst>
          </p:cNvPr>
          <p:cNvGraphicFramePr>
            <a:graphicFrameLocks noGrp="1"/>
          </p:cNvGraphicFramePr>
          <p:nvPr>
            <p:extLst>
              <p:ext uri="{D42A27DB-BD31-4B8C-83A1-F6EECF244321}">
                <p14:modId xmlns:p14="http://schemas.microsoft.com/office/powerpoint/2010/main" val="3641139507"/>
              </p:ext>
            </p:extLst>
          </p:nvPr>
        </p:nvGraphicFramePr>
        <p:xfrm>
          <a:off x="914400" y="566801"/>
          <a:ext cx="7315200" cy="436473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65760">
                <a:tc>
                  <a:txBody>
                    <a:bodyPr/>
                    <a:lstStyle/>
                    <a:p>
                      <a:pPr marL="0" algn="ctr">
                        <a:lnSpc>
                          <a:spcPts val="1100"/>
                        </a:lnSpc>
                        <a:spcBef>
                          <a:spcPts val="0"/>
                        </a:spcBef>
                        <a:spcAft>
                          <a:spcPts val="0"/>
                        </a:spcAft>
                      </a:pPr>
                      <a:r>
                        <a:rPr lang="en-US" sz="1000" b="1" i="0" dirty="0">
                          <a:solidFill>
                            <a:schemeClr val="tx1"/>
                          </a:solidFill>
                          <a:latin typeface="Helvetica" pitchFamily="2" charset="0"/>
                        </a:rPr>
                        <a:t>Grain Item and </a:t>
                      </a:r>
                    </a:p>
                    <a:p>
                      <a:pPr marL="0" algn="ctr">
                        <a:lnSpc>
                          <a:spcPts val="1100"/>
                        </a:lnSpc>
                        <a:spcBef>
                          <a:spcPts val="0"/>
                        </a:spcBef>
                        <a:spcAft>
                          <a:spcPts val="0"/>
                        </a:spcAft>
                      </a:pPr>
                      <a:r>
                        <a:rPr lang="en-US" sz="1000" b="1" i="0" dirty="0">
                          <a:solidFill>
                            <a:schemeClr val="tx1"/>
                          </a:solidFill>
                          <a:latin typeface="Helvetica" pitchFamily="2" charset="0"/>
                        </a:rPr>
                        <a:t>Package Weight*</a:t>
                      </a:r>
                    </a:p>
                  </a:txBody>
                  <a:tcPr marT="27432" marB="27432">
                    <a:lnR w="9525" cap="flat" cmpd="sng" algn="ctr">
                      <a:solidFill>
                        <a:schemeClr val="tx1"/>
                      </a:solidFill>
                      <a:prstDash val="sysDash"/>
                      <a:round/>
                      <a:headEnd type="none" w="med" len="med"/>
                      <a:tailEnd type="none" w="med" len="med"/>
                    </a:lnR>
                    <a:lnT w="38100" cmpd="sng">
                      <a:noFill/>
                    </a:lnT>
                    <a:lnB w="9525" cap="flat" cmpd="sng" algn="ctr">
                      <a:noFill/>
                      <a:prstDash val="sysDash"/>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967422">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lnSpc>
                          <a:spcPts val="1100"/>
                        </a:lnSpc>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0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200"/>
                        </a:spcAft>
                      </a:pPr>
                      <a:r>
                        <a:rPr lang="en-US" sz="1000" b="1" i="0" dirty="0">
                          <a:effectLst/>
                          <a:latin typeface="Helvetica" pitchFamily="2" charset="0"/>
                        </a:rPr>
                        <a:t>Adults</a:t>
                      </a:r>
                      <a:r>
                        <a:rPr lang="en-US" sz="1000" b="0" i="0" dirty="0">
                          <a:effectLst/>
                          <a:latin typeface="Helvetica" pitchFamily="2" charset="0"/>
                        </a:rPr>
                        <a:t>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T w="381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pPr>
                        <a:lnSpc>
                          <a:spcPts val="1100"/>
                        </a:lnSpc>
                      </a:pPr>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pPr>
                        <a:lnSpc>
                          <a:spcPts val="1100"/>
                        </a:lnSpc>
                      </a:pPr>
                      <a:r>
                        <a:rPr lang="en-US" sz="1000" b="1" dirty="0">
                          <a:effectLst/>
                          <a:latin typeface="Helvetica" pitchFamily="2" charset="0"/>
                        </a:rPr>
                        <a:t>Crackers, Sweet </a:t>
                      </a:r>
                      <a:r>
                        <a:rPr lang="en-US" sz="1000" dirty="0">
                          <a:effectLst/>
                          <a:latin typeface="Helvetica" pitchFamily="2" charset="0"/>
                        </a:rPr>
                        <a:t>(e.g., animal, graham, etc.) </a:t>
                      </a:r>
                      <a:br>
                        <a:rPr lang="en-US" sz="1000"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pPr>
                        <a:lnSpc>
                          <a:spcPts val="1100"/>
                        </a:lnSpc>
                      </a:pP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pPr>
                        <a:lnSpc>
                          <a:spcPts val="1100"/>
                        </a:lnSpc>
                      </a:pPr>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pPr>
                        <a:lnSpc>
                          <a:spcPts val="1100"/>
                        </a:lnSpc>
                      </a:pPr>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r h="274320">
                <a:tc>
                  <a:txBody>
                    <a:bodyPr/>
                    <a:lstStyle/>
                    <a:p>
                      <a:pPr>
                        <a:lnSpc>
                          <a:spcPts val="1100"/>
                        </a:lnSpc>
                      </a:pPr>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105688009"/>
                  </a:ext>
                </a:extLst>
              </a:tr>
              <a:tr h="274320">
                <a:tc>
                  <a:txBody>
                    <a:bodyPr/>
                    <a:lstStyle/>
                    <a:p>
                      <a:pPr>
                        <a:lnSpc>
                          <a:spcPts val="1100"/>
                        </a:lnSpc>
                      </a:pPr>
                      <a:r>
                        <a:rPr lang="en-US" sz="1000" b="1" dirty="0">
                          <a:effectLst/>
                          <a:latin typeface="Helvetica" pitchFamily="2" charset="0"/>
                        </a:rPr>
                        <a:t>Oatmeal, Dry </a:t>
                      </a:r>
                      <a:r>
                        <a:rPr lang="en-US" sz="1000" dirty="0">
                          <a:effectLst/>
                          <a:latin typeface="Helvetica" pitchFamily="2" charset="0"/>
                        </a:rPr>
                        <a:t>(unflavored or flavored)** </a:t>
                      </a:r>
                      <a:br>
                        <a:rPr lang="en-US" sz="1000" dirty="0">
                          <a:effectLst/>
                          <a:latin typeface="Helvetica" pitchFamily="2" charset="0"/>
                        </a:rPr>
                      </a:br>
                      <a:r>
                        <a:rPr lang="en-US" sz="1000" dirty="0">
                          <a:effectLst/>
                          <a:latin typeface="Helvetica" pitchFamily="2" charset="0"/>
                        </a:rPr>
                        <a:t>at least 28 grams or 1 ounce</a:t>
                      </a:r>
                    </a:p>
                  </a:txBody>
                  <a:tcPr marL="38100" marR="3810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3810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684503148"/>
                  </a:ext>
                </a:extLst>
              </a:tr>
            </a:tbl>
          </a:graphicData>
        </a:graphic>
      </p:graphicFrame>
      <p:sp>
        <p:nvSpPr>
          <p:cNvPr id="14" name="TextBox 13">
            <a:extLst>
              <a:ext uri="{FF2B5EF4-FFF2-40B4-BE49-F238E27FC236}">
                <a16:creationId xmlns:a16="http://schemas.microsoft.com/office/drawing/2014/main" id="{85BAC69B-EB9C-3147-8D7B-ED3A8B3C9DB1}"/>
              </a:ext>
            </a:extLst>
          </p:cNvPr>
          <p:cNvSpPr txBox="1"/>
          <p:nvPr/>
        </p:nvSpPr>
        <p:spPr>
          <a:xfrm>
            <a:off x="3831772" y="563108"/>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pic>
        <p:nvPicPr>
          <p:cNvPr id="15" name="Picture 14" descr="Illustration of a package of Oatmeal">
            <a:extLst>
              <a:ext uri="{FF2B5EF4-FFF2-40B4-BE49-F238E27FC236}">
                <a16:creationId xmlns:a16="http://schemas.microsoft.com/office/drawing/2014/main" id="{298B1B90-A324-3147-B56C-7288D999A30B}"/>
              </a:ext>
            </a:extLst>
          </p:cNvPr>
          <p:cNvPicPr>
            <a:picLocks noChangeAspect="1"/>
          </p:cNvPicPr>
          <p:nvPr/>
        </p:nvPicPr>
        <p:blipFill>
          <a:blip r:embed="rId3"/>
          <a:stretch>
            <a:fillRect/>
          </a:stretch>
        </p:blipFill>
        <p:spPr>
          <a:xfrm>
            <a:off x="1765809" y="1000497"/>
            <a:ext cx="1164836" cy="1300734"/>
          </a:xfrm>
          <a:prstGeom prst="rect">
            <a:avLst/>
          </a:prstGeom>
        </p:spPr>
      </p:pic>
      <p:sp>
        <p:nvSpPr>
          <p:cNvPr id="13" name="Rounded Rectangle 12" descr="Purple outline around the column of packages needed for a 1 ounce equivalent of grains for 6- through 18-year-olds at breakfast, lunch supper, snack and adults at snack">
            <a:extLst>
              <a:ext uri="{FF2B5EF4-FFF2-40B4-BE49-F238E27FC236}">
                <a16:creationId xmlns:a16="http://schemas.microsoft.com/office/drawing/2014/main" id="{BCADF1FA-E5D1-5B4B-B0B6-4DAF03792B2C}"/>
              </a:ext>
            </a:extLst>
          </p:cNvPr>
          <p:cNvSpPr/>
          <p:nvPr/>
        </p:nvSpPr>
        <p:spPr>
          <a:xfrm>
            <a:off x="5312664" y="932688"/>
            <a:ext cx="1454331" cy="3999552"/>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49149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descr="[decorative]">
            <a:extLst>
              <a:ext uri="{FF2B5EF4-FFF2-40B4-BE49-F238E27FC236}">
                <a16:creationId xmlns:a16="http://schemas.microsoft.com/office/drawing/2014/main" id="{BB5ED713-A80E-B142-8E3A-086144279A13}"/>
              </a:ext>
              <a:ext uri="{C183D7F6-B498-43B3-948B-1728B52AA6E4}">
                <adec:decorative xmlns:adec="http://schemas.microsoft.com/office/drawing/2017/decorative" val="0"/>
              </a:ext>
            </a:extLst>
          </p:cNvPr>
          <p:cNvSpPr/>
          <p:nvPr/>
        </p:nvSpPr>
        <p:spPr>
          <a:xfrm>
            <a:off x="782346" y="157992"/>
            <a:ext cx="7579308" cy="4862064"/>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itle 1">
            <a:extLst>
              <a:ext uri="{FF2B5EF4-FFF2-40B4-BE49-F238E27FC236}">
                <a16:creationId xmlns:a16="http://schemas.microsoft.com/office/drawing/2014/main" id="{C5E30E5A-8661-4D09-BFF6-B6704C8C11D5}"/>
              </a:ext>
            </a:extLst>
          </p:cNvPr>
          <p:cNvSpPr>
            <a:spLocks noGrp="1"/>
          </p:cNvSpPr>
          <p:nvPr>
            <p:ph type="title"/>
          </p:nvPr>
        </p:nvSpPr>
        <p:spPr>
          <a:xfrm>
            <a:off x="896812" y="286021"/>
            <a:ext cx="7315200" cy="277088"/>
          </a:xfrm>
          <a:solidFill>
            <a:srgbClr val="642B75"/>
          </a:solidFill>
        </p:spPr>
        <p:txBody>
          <a:bodyPr/>
          <a:lstStyle/>
          <a:p>
            <a:pPr>
              <a:lnSpc>
                <a:spcPct val="100000"/>
              </a:lnSpc>
            </a:pPr>
            <a:r>
              <a:rPr lang="en-US" sz="1200" dirty="0">
                <a:solidFill>
                  <a:prstClr val="white"/>
                </a:solidFill>
              </a:rPr>
              <a:t>                 Grains Measuring Chart for Single-Serving Packages </a:t>
            </a:r>
            <a:r>
              <a:rPr lang="en-US" sz="1200" dirty="0"/>
              <a:t>Continued</a:t>
            </a:r>
            <a:br>
              <a:rPr lang="en-US" sz="1200" dirty="0">
                <a:solidFill>
                  <a:prstClr val="white"/>
                </a:solidFill>
              </a:rPr>
            </a:br>
            <a:endParaRPr lang="en-US" sz="1200" dirty="0"/>
          </a:p>
        </p:txBody>
      </p:sp>
      <p:graphicFrame>
        <p:nvGraphicFramePr>
          <p:cNvPr id="10" name="Table 9" descr="Grains Measuring Chart for Single-Serving Packages &#10;">
            <a:extLst>
              <a:ext uri="{FF2B5EF4-FFF2-40B4-BE49-F238E27FC236}">
                <a16:creationId xmlns:a16="http://schemas.microsoft.com/office/drawing/2014/main" id="{1E74A7DE-D7BB-6647-9890-BB798AC67B9C}"/>
              </a:ext>
            </a:extLst>
          </p:cNvPr>
          <p:cNvGraphicFramePr>
            <a:graphicFrameLocks noGrp="1"/>
          </p:cNvGraphicFramePr>
          <p:nvPr>
            <p:extLst>
              <p:ext uri="{D42A27DB-BD31-4B8C-83A1-F6EECF244321}">
                <p14:modId xmlns:p14="http://schemas.microsoft.com/office/powerpoint/2010/main" val="3878157570"/>
              </p:ext>
            </p:extLst>
          </p:nvPr>
        </p:nvGraphicFramePr>
        <p:xfrm>
          <a:off x="914400" y="566801"/>
          <a:ext cx="7315200" cy="436473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65760">
                <a:tc>
                  <a:txBody>
                    <a:bodyPr/>
                    <a:lstStyle/>
                    <a:p>
                      <a:pPr marL="0" algn="ctr">
                        <a:lnSpc>
                          <a:spcPts val="1100"/>
                        </a:lnSpc>
                        <a:spcBef>
                          <a:spcPts val="0"/>
                        </a:spcBef>
                        <a:spcAft>
                          <a:spcPts val="0"/>
                        </a:spcAft>
                      </a:pPr>
                      <a:r>
                        <a:rPr lang="en-US" sz="1000" b="1" i="0" dirty="0">
                          <a:solidFill>
                            <a:schemeClr val="tx1"/>
                          </a:solidFill>
                          <a:latin typeface="Helvetica" pitchFamily="2" charset="0"/>
                        </a:rPr>
                        <a:t>Grain Item and </a:t>
                      </a:r>
                    </a:p>
                    <a:p>
                      <a:pPr marL="0" algn="ctr">
                        <a:lnSpc>
                          <a:spcPts val="1100"/>
                        </a:lnSpc>
                        <a:spcBef>
                          <a:spcPts val="0"/>
                        </a:spcBef>
                        <a:spcAft>
                          <a:spcPts val="0"/>
                        </a:spcAft>
                      </a:pPr>
                      <a:r>
                        <a:rPr lang="en-US" sz="1000" b="1" i="0" dirty="0">
                          <a:solidFill>
                            <a:schemeClr val="tx1"/>
                          </a:solidFill>
                          <a:latin typeface="Helvetica" pitchFamily="2" charset="0"/>
                        </a:rPr>
                        <a:t>Package Weight*</a:t>
                      </a:r>
                    </a:p>
                  </a:txBody>
                  <a:tcPr marT="27432" marB="27432">
                    <a:lnR w="9525" cap="flat" cmpd="sng" algn="ctr">
                      <a:solidFill>
                        <a:schemeClr val="tx1"/>
                      </a:solidFill>
                      <a:prstDash val="sysDash"/>
                      <a:round/>
                      <a:headEnd type="none" w="med" len="med"/>
                      <a:tailEnd type="none" w="med" len="med"/>
                    </a:lnR>
                    <a:lnT w="38100" cmpd="sng">
                      <a:noFill/>
                    </a:lnT>
                    <a:lnB w="9525" cap="flat" cmpd="sng" algn="ctr">
                      <a:noFill/>
                      <a:prstDash val="sysDash"/>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967422">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lnSpc>
                          <a:spcPts val="1100"/>
                        </a:lnSpc>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0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200"/>
                        </a:spcAft>
                      </a:pPr>
                      <a:r>
                        <a:rPr lang="en-US" sz="1000" b="1" i="0" dirty="0">
                          <a:effectLst/>
                          <a:latin typeface="Helvetica" pitchFamily="2" charset="0"/>
                        </a:rPr>
                        <a:t>Adults</a:t>
                      </a:r>
                      <a:r>
                        <a:rPr lang="en-US" sz="1000" b="0" i="0" dirty="0">
                          <a:effectLst/>
                          <a:latin typeface="Helvetica" pitchFamily="2" charset="0"/>
                        </a:rPr>
                        <a:t>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pPr>
                        <a:lnSpc>
                          <a:spcPts val="1100"/>
                        </a:lnSpc>
                      </a:pPr>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pPr>
                        <a:lnSpc>
                          <a:spcPts val="1100"/>
                        </a:lnSpc>
                      </a:pPr>
                      <a:r>
                        <a:rPr lang="en-US" sz="1000" b="1" dirty="0">
                          <a:effectLst/>
                          <a:latin typeface="Helvetica" pitchFamily="2" charset="0"/>
                        </a:rPr>
                        <a:t>Crackers, Sweet </a:t>
                      </a:r>
                      <a:r>
                        <a:rPr lang="en-US" sz="1000" dirty="0">
                          <a:effectLst/>
                          <a:latin typeface="Helvetica" pitchFamily="2" charset="0"/>
                        </a:rPr>
                        <a:t>(e.g., animal, graham, etc.) </a:t>
                      </a:r>
                      <a:br>
                        <a:rPr lang="en-US" sz="1000"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pPr>
                        <a:lnSpc>
                          <a:spcPts val="1100"/>
                        </a:lnSpc>
                      </a:pP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pPr>
                        <a:lnSpc>
                          <a:spcPts val="1100"/>
                        </a:lnSpc>
                      </a:pPr>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pPr>
                        <a:lnSpc>
                          <a:spcPts val="1100"/>
                        </a:lnSpc>
                      </a:pPr>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r h="274320">
                <a:tc>
                  <a:txBody>
                    <a:bodyPr/>
                    <a:lstStyle/>
                    <a:p>
                      <a:pPr>
                        <a:lnSpc>
                          <a:spcPts val="1100"/>
                        </a:lnSpc>
                      </a:pPr>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105688009"/>
                  </a:ext>
                </a:extLst>
              </a:tr>
              <a:tr h="274320">
                <a:tc>
                  <a:txBody>
                    <a:bodyPr/>
                    <a:lstStyle/>
                    <a:p>
                      <a:pPr>
                        <a:lnSpc>
                          <a:spcPts val="1100"/>
                        </a:lnSpc>
                      </a:pPr>
                      <a:r>
                        <a:rPr lang="en-US" sz="1000" b="1" dirty="0">
                          <a:effectLst/>
                          <a:latin typeface="Helvetica" pitchFamily="2" charset="0"/>
                        </a:rPr>
                        <a:t>Oatmeal, Dry </a:t>
                      </a:r>
                      <a:r>
                        <a:rPr lang="en-US" sz="1000" dirty="0">
                          <a:effectLst/>
                          <a:latin typeface="Helvetica" pitchFamily="2" charset="0"/>
                        </a:rPr>
                        <a:t>(unflavored or flavored)** </a:t>
                      </a:r>
                      <a:br>
                        <a:rPr lang="en-US" sz="1000" dirty="0">
                          <a:effectLst/>
                          <a:latin typeface="Helvetica" pitchFamily="2" charset="0"/>
                        </a:rPr>
                      </a:br>
                      <a:r>
                        <a:rPr lang="en-US" sz="1000" dirty="0">
                          <a:effectLst/>
                          <a:latin typeface="Helvetica" pitchFamily="2" charset="0"/>
                        </a:rPr>
                        <a:t>at least 28 grams or 1 ounce</a:t>
                      </a:r>
                    </a:p>
                  </a:txBody>
                  <a:tcPr marL="38100" marR="3810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3810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684503148"/>
                  </a:ext>
                </a:extLst>
              </a:tr>
            </a:tbl>
          </a:graphicData>
        </a:graphic>
      </p:graphicFrame>
      <p:sp>
        <p:nvSpPr>
          <p:cNvPr id="14" name="TextBox 13">
            <a:extLst>
              <a:ext uri="{FF2B5EF4-FFF2-40B4-BE49-F238E27FC236}">
                <a16:creationId xmlns:a16="http://schemas.microsoft.com/office/drawing/2014/main" id="{81A66CCA-C116-0F42-BFEF-59A62AC733B8}"/>
              </a:ext>
            </a:extLst>
          </p:cNvPr>
          <p:cNvSpPr txBox="1"/>
          <p:nvPr/>
        </p:nvSpPr>
        <p:spPr>
          <a:xfrm>
            <a:off x="3831772" y="558035"/>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pic>
        <p:nvPicPr>
          <p:cNvPr id="15" name="Picture 14" descr="Illustration of a package of Oatmeal">
            <a:extLst>
              <a:ext uri="{FF2B5EF4-FFF2-40B4-BE49-F238E27FC236}">
                <a16:creationId xmlns:a16="http://schemas.microsoft.com/office/drawing/2014/main" id="{E0D26A77-D808-4D41-8D3E-6B03CAE454F7}"/>
              </a:ext>
            </a:extLst>
          </p:cNvPr>
          <p:cNvPicPr>
            <a:picLocks noChangeAspect="1"/>
          </p:cNvPicPr>
          <p:nvPr/>
        </p:nvPicPr>
        <p:blipFill>
          <a:blip r:embed="rId3"/>
          <a:stretch>
            <a:fillRect/>
          </a:stretch>
        </p:blipFill>
        <p:spPr>
          <a:xfrm>
            <a:off x="1765809" y="1000497"/>
            <a:ext cx="1164836" cy="1300734"/>
          </a:xfrm>
          <a:prstGeom prst="rect">
            <a:avLst/>
          </a:prstGeom>
        </p:spPr>
      </p:pic>
      <p:sp>
        <p:nvSpPr>
          <p:cNvPr id="13" name="Rounded Rectangle 12" descr="Purple outline around the column of packages needed for a 2 ounce equivalent of grains for adults at breakfast, lunch, supper">
            <a:extLst>
              <a:ext uri="{FF2B5EF4-FFF2-40B4-BE49-F238E27FC236}">
                <a16:creationId xmlns:a16="http://schemas.microsoft.com/office/drawing/2014/main" id="{4067F710-1766-E940-BF50-AAE0EC102776}"/>
              </a:ext>
            </a:extLst>
          </p:cNvPr>
          <p:cNvSpPr/>
          <p:nvPr/>
        </p:nvSpPr>
        <p:spPr>
          <a:xfrm>
            <a:off x="6756981" y="932688"/>
            <a:ext cx="1454331" cy="3999552"/>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443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AC421-1233-B743-AA8E-231C6F9D5702}"/>
              </a:ext>
            </a:extLst>
          </p:cNvPr>
          <p:cNvSpPr>
            <a:spLocks noGrp="1"/>
          </p:cNvSpPr>
          <p:nvPr>
            <p:ph type="title"/>
          </p:nvPr>
        </p:nvSpPr>
        <p:spPr>
          <a:xfrm>
            <a:off x="280877" y="1382728"/>
            <a:ext cx="2312802" cy="716648"/>
          </a:xfrm>
        </p:spPr>
        <p:txBody>
          <a:bodyPr/>
          <a:lstStyle/>
          <a:p>
            <a:r>
              <a:rPr lang="en-US" sz="800" kern="1200" dirty="0">
                <a:solidFill>
                  <a:srgbClr val="000000"/>
                </a:solidFill>
                <a:effectLst/>
                <a:latin typeface="Helvetica" pitchFamily="2" charset="0"/>
                <a:ea typeface="+mn-ea"/>
                <a:cs typeface="+mn-cs"/>
              </a:rPr>
              <a:t>Grains Measuring Chart for Single-Serving Packages on page 2</a:t>
            </a:r>
            <a:r>
              <a:rPr lang="en-US" dirty="0"/>
              <a:t> </a:t>
            </a:r>
            <a:endParaRPr lang="es-ES_tradnl" dirty="0"/>
          </a:p>
        </p:txBody>
      </p:sp>
      <p:grpSp>
        <p:nvGrpSpPr>
          <p:cNvPr id="5" name="Group 4" descr="Screenshot of the second page of the “Crediting Single-Serving Packages of Grains in the Child and Adult Care Food Program” worksheet with a purple outline around &quot;Grains Measuring Chart for Single-Serving Packages&quot;">
            <a:extLst>
              <a:ext uri="{FF2B5EF4-FFF2-40B4-BE49-F238E27FC236}">
                <a16:creationId xmlns:a16="http://schemas.microsoft.com/office/drawing/2014/main" id="{3EB22230-187B-1441-A812-1004FB2899BF}"/>
              </a:ext>
            </a:extLst>
          </p:cNvPr>
          <p:cNvGrpSpPr/>
          <p:nvPr/>
        </p:nvGrpSpPr>
        <p:grpSpPr>
          <a:xfrm>
            <a:off x="353270" y="981717"/>
            <a:ext cx="2605355" cy="3360056"/>
            <a:chOff x="212716" y="463619"/>
            <a:chExt cx="3269249" cy="4216262"/>
          </a:xfrm>
        </p:grpSpPr>
        <p:pic>
          <p:nvPicPr>
            <p:cNvPr id="34" name="Picture 33" descr="Screenshot of the second page of the “Crediting Single-Serving Packages of Grains in the Child and Adult Care Food Program” worksheet with a purple outline around &quot;Grains Measuring Chart for Single-Serving Packages&quot;">
              <a:extLst>
                <a:ext uri="{FF2B5EF4-FFF2-40B4-BE49-F238E27FC236}">
                  <a16:creationId xmlns:a16="http://schemas.microsoft.com/office/drawing/2014/main" id="{9B65EAF4-8CD2-E746-8698-8B59E486F575}"/>
                </a:ext>
              </a:extLst>
            </p:cNvPr>
            <p:cNvPicPr>
              <a:picLocks noChangeAspect="1"/>
            </p:cNvPicPr>
            <p:nvPr/>
          </p:nvPicPr>
          <p:blipFill>
            <a:blip r:embed="rId3"/>
            <a:stretch>
              <a:fillRect/>
            </a:stretch>
          </p:blipFill>
          <p:spPr>
            <a:xfrm>
              <a:off x="213395" y="463619"/>
              <a:ext cx="3268570" cy="4216262"/>
            </a:xfrm>
            <a:prstGeom prst="rect">
              <a:avLst/>
            </a:prstGeom>
            <a:ln w="3175">
              <a:solidFill>
                <a:schemeClr val="bg1">
                  <a:lumMod val="65000"/>
                </a:schemeClr>
              </a:solidFill>
            </a:ln>
            <a:effectLst>
              <a:outerShdw blurRad="63500" sx="102000" sy="102000" algn="ctr" rotWithShape="0">
                <a:prstClr val="black">
                  <a:alpha val="15000"/>
                </a:prstClr>
              </a:outerShdw>
            </a:effectLst>
          </p:spPr>
        </p:pic>
        <p:sp>
          <p:nvSpPr>
            <p:cNvPr id="35" name="Rectangle 34" descr="Purple outline around &quot;Grains Measuring Chart for Single-Serving Packages&quot; ">
              <a:extLst>
                <a:ext uri="{FF2B5EF4-FFF2-40B4-BE49-F238E27FC236}">
                  <a16:creationId xmlns:a16="http://schemas.microsoft.com/office/drawing/2014/main" id="{19A99E51-2BFA-3840-97C9-6D9DB1207E90}"/>
                </a:ext>
              </a:extLst>
            </p:cNvPr>
            <p:cNvSpPr/>
            <p:nvPr/>
          </p:nvSpPr>
          <p:spPr>
            <a:xfrm>
              <a:off x="212716" y="2155257"/>
              <a:ext cx="3216117" cy="1791285"/>
            </a:xfrm>
            <a:prstGeom prst="rect">
              <a:avLst/>
            </a:prstGeom>
            <a:noFill/>
            <a:ln w="31750">
              <a:solidFill>
                <a:srgbClr val="642B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ounded Rectangle 5" descr="[decorative]">
            <a:extLst>
              <a:ext uri="{FF2B5EF4-FFF2-40B4-BE49-F238E27FC236}">
                <a16:creationId xmlns:a16="http://schemas.microsoft.com/office/drawing/2014/main" id="{849AF4A2-EABB-CD43-95E5-80069BCFD78A}"/>
              </a:ext>
              <a:ext uri="{C183D7F6-B498-43B3-948B-1728B52AA6E4}">
                <adec:decorative xmlns:adec="http://schemas.microsoft.com/office/drawing/2017/decorative" val="0"/>
              </a:ext>
            </a:extLst>
          </p:cNvPr>
          <p:cNvSpPr/>
          <p:nvPr/>
        </p:nvSpPr>
        <p:spPr>
          <a:xfrm>
            <a:off x="3508308" y="387100"/>
            <a:ext cx="5219473" cy="4369300"/>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E43B660C-84CD-9D49-AF46-491ABACE8514}"/>
              </a:ext>
            </a:extLst>
          </p:cNvPr>
          <p:cNvSpPr>
            <a:spLocks noChangeAspect="1"/>
          </p:cNvSpPr>
          <p:nvPr/>
        </p:nvSpPr>
        <p:spPr>
          <a:xfrm>
            <a:off x="3939122" y="546385"/>
            <a:ext cx="249541" cy="274320"/>
          </a:xfrm>
          <a:prstGeom prst="rect">
            <a:avLst/>
          </a:prstGeom>
          <a:solidFill>
            <a:srgbClr val="006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Helvetica" pitchFamily="2" charset="0"/>
              </a:rPr>
              <a:t>1</a:t>
            </a:r>
          </a:p>
        </p:txBody>
      </p:sp>
      <p:sp>
        <p:nvSpPr>
          <p:cNvPr id="7" name="TextBox 6">
            <a:extLst>
              <a:ext uri="{FF2B5EF4-FFF2-40B4-BE49-F238E27FC236}">
                <a16:creationId xmlns:a16="http://schemas.microsoft.com/office/drawing/2014/main" id="{8EF4ED8B-8299-3643-934A-3E8DE7FC9598}"/>
              </a:ext>
            </a:extLst>
          </p:cNvPr>
          <p:cNvSpPr txBox="1"/>
          <p:nvPr/>
        </p:nvSpPr>
        <p:spPr>
          <a:xfrm>
            <a:off x="4186410" y="490134"/>
            <a:ext cx="4608258" cy="461665"/>
          </a:xfrm>
          <a:prstGeom prst="rect">
            <a:avLst/>
          </a:prstGeom>
          <a:noFill/>
        </p:spPr>
        <p:txBody>
          <a:bodyPr wrap="square" rtlCol="0">
            <a:spAutoFit/>
          </a:bodyPr>
          <a:lstStyle/>
          <a:p>
            <a:pPr>
              <a:spcBef>
                <a:spcPts val="1200"/>
              </a:spcBef>
            </a:pPr>
            <a:r>
              <a:rPr lang="en-US" sz="800" dirty="0">
                <a:latin typeface="Helvetica" pitchFamily="2" charset="0"/>
              </a:rPr>
              <a:t>Look at the Grains Measuring Chart for Single-Serving Packages on pages 2-3 and find the item you are serving under the “Grain Item and Package Weight” column. Grain items are listed in alphabetical order. If the item is not listed, see “What If My Grain is Different?” on page 5.</a:t>
            </a:r>
          </a:p>
        </p:txBody>
      </p:sp>
      <p:graphicFrame>
        <p:nvGraphicFramePr>
          <p:cNvPr id="3" name="Table 3" descr="Grains Measuring Chart for Single-Serving Packages&#10;">
            <a:extLst>
              <a:ext uri="{FF2B5EF4-FFF2-40B4-BE49-F238E27FC236}">
                <a16:creationId xmlns:a16="http://schemas.microsoft.com/office/drawing/2014/main" id="{0198582C-F188-5147-95C3-82B9B2B8DBF8}"/>
              </a:ext>
            </a:extLst>
          </p:cNvPr>
          <p:cNvGraphicFramePr>
            <a:graphicFrameLocks noGrp="1"/>
          </p:cNvGraphicFramePr>
          <p:nvPr>
            <p:extLst>
              <p:ext uri="{D42A27DB-BD31-4B8C-83A1-F6EECF244321}">
                <p14:modId xmlns:p14="http://schemas.microsoft.com/office/powerpoint/2010/main" val="2737409681"/>
              </p:ext>
            </p:extLst>
          </p:nvPr>
        </p:nvGraphicFramePr>
        <p:xfrm>
          <a:off x="3951257" y="2388824"/>
          <a:ext cx="4392736" cy="2164639"/>
        </p:xfrm>
        <a:graphic>
          <a:graphicData uri="http://schemas.openxmlformats.org/drawingml/2006/table">
            <a:tbl>
              <a:tblPr firstRow="1" bandRow="1">
                <a:tableStyleId>{5C22544A-7EE6-4342-B048-85BDC9FD1C3A}</a:tableStyleId>
              </a:tblPr>
              <a:tblGrid>
                <a:gridCol w="1596922">
                  <a:extLst>
                    <a:ext uri="{9D8B030D-6E8A-4147-A177-3AD203B41FA5}">
                      <a16:colId xmlns:a16="http://schemas.microsoft.com/office/drawing/2014/main" val="560315588"/>
                    </a:ext>
                  </a:extLst>
                </a:gridCol>
                <a:gridCol w="931938">
                  <a:extLst>
                    <a:ext uri="{9D8B030D-6E8A-4147-A177-3AD203B41FA5}">
                      <a16:colId xmlns:a16="http://schemas.microsoft.com/office/drawing/2014/main" val="263419930"/>
                    </a:ext>
                  </a:extLst>
                </a:gridCol>
                <a:gridCol w="931938">
                  <a:extLst>
                    <a:ext uri="{9D8B030D-6E8A-4147-A177-3AD203B41FA5}">
                      <a16:colId xmlns:a16="http://schemas.microsoft.com/office/drawing/2014/main" val="3046016989"/>
                    </a:ext>
                  </a:extLst>
                </a:gridCol>
                <a:gridCol w="931938">
                  <a:extLst>
                    <a:ext uri="{9D8B030D-6E8A-4147-A177-3AD203B41FA5}">
                      <a16:colId xmlns:a16="http://schemas.microsoft.com/office/drawing/2014/main" val="3929739260"/>
                    </a:ext>
                  </a:extLst>
                </a:gridCol>
              </a:tblGrid>
              <a:tr h="301370">
                <a:tc>
                  <a:txBody>
                    <a:bodyPr/>
                    <a:lstStyle/>
                    <a:p>
                      <a:pPr algn="ctr"/>
                      <a:r>
                        <a:rPr lang="en-US" sz="700" b="1" i="0" dirty="0">
                          <a:solidFill>
                            <a:schemeClr val="tx1"/>
                          </a:solidFill>
                          <a:latin typeface="Helvetica" pitchFamily="2" charset="0"/>
                        </a:rPr>
                        <a:t>Grain Item and </a:t>
                      </a:r>
                    </a:p>
                    <a:p>
                      <a:pPr algn="ctr"/>
                      <a:r>
                        <a:rPr lang="en-US" sz="700" b="1" i="0" dirty="0">
                          <a:solidFill>
                            <a:schemeClr val="tx1"/>
                          </a:solidFill>
                          <a:latin typeface="Helvetica" pitchFamily="2" charset="0"/>
                        </a:rPr>
                        <a:t>Package Weight*</a:t>
                      </a:r>
                    </a:p>
                  </a:txBody>
                  <a:tcPr marL="69432" marR="69432" marT="27773" marB="27773">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38100" cmpd="sng">
                      <a:noFill/>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solidFill>
                      <a:srgbClr val="BDC3D7"/>
                    </a:solidFill>
                  </a:tcPr>
                </a:tc>
                <a:extLst>
                  <a:ext uri="{0D108BD9-81ED-4DB2-BD59-A6C34878D82A}">
                    <a16:rowId xmlns:a16="http://schemas.microsoft.com/office/drawing/2014/main" val="343247252"/>
                  </a:ext>
                </a:extLst>
              </a:tr>
              <a:tr h="880218">
                <a:tc>
                  <a:txBody>
                    <a:bodyPr/>
                    <a:lstStyle/>
                    <a:p>
                      <a:endParaRPr lang="en-US" sz="700" dirty="0">
                        <a:latin typeface="Helvetica" pitchFamily="2" charset="0"/>
                      </a:endParaRPr>
                    </a:p>
                  </a:txBody>
                  <a:tcPr marL="69432" marR="69432" marT="27773" marB="27773">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700" b="1" i="0" dirty="0">
                          <a:effectLst/>
                          <a:latin typeface="Helvetica" pitchFamily="2" charset="0"/>
                        </a:rPr>
                        <a:t>1- through </a:t>
                      </a:r>
                      <a:br>
                        <a:rPr lang="en-US" sz="700" b="1" i="0" dirty="0">
                          <a:effectLst/>
                          <a:latin typeface="Helvetica" pitchFamily="2" charset="0"/>
                        </a:rPr>
                      </a:br>
                      <a:r>
                        <a:rPr lang="en-US" sz="700" b="1" i="0" dirty="0">
                          <a:effectLst/>
                          <a:latin typeface="Helvetica" pitchFamily="2" charset="0"/>
                        </a:rPr>
                        <a:t>5-year-olds </a:t>
                      </a:r>
                      <a:br>
                        <a:rPr lang="en-US" sz="700" b="1" i="0" dirty="0">
                          <a:effectLst/>
                          <a:latin typeface="Helvetica" pitchFamily="2" charset="0"/>
                        </a:rPr>
                      </a:br>
                      <a:r>
                        <a:rPr lang="en-US" sz="700" b="0" i="0" dirty="0">
                          <a:effectLst/>
                          <a:latin typeface="Helvetica" pitchFamily="2" charset="0"/>
                        </a:rPr>
                        <a:t>at Breakfast, Lunch, </a:t>
                      </a:r>
                      <a:br>
                        <a:rPr lang="en-US" sz="700" b="0" i="0" dirty="0">
                          <a:effectLst/>
                          <a:latin typeface="Helvetica" pitchFamily="2" charset="0"/>
                        </a:rPr>
                      </a:br>
                      <a:r>
                        <a:rPr lang="en-US" sz="700" b="0" i="0" dirty="0">
                          <a:effectLst/>
                          <a:latin typeface="Helvetica" pitchFamily="2" charset="0"/>
                        </a:rPr>
                        <a:t>Supper, Snack</a:t>
                      </a:r>
                    </a:p>
                    <a:p>
                      <a:pPr>
                        <a:spcBef>
                          <a:spcPts val="0"/>
                        </a:spcBef>
                        <a:spcAft>
                          <a:spcPts val="1200"/>
                        </a:spcAft>
                      </a:pPr>
                      <a:br>
                        <a:rPr lang="en-US" sz="700" b="0" i="0" dirty="0">
                          <a:effectLst/>
                          <a:latin typeface="Helvetica" pitchFamily="2" charset="0"/>
                        </a:rPr>
                      </a:br>
                      <a:endParaRPr lang="en-US" sz="700" b="0" i="0" dirty="0">
                        <a:effectLst/>
                        <a:latin typeface="Helvetica" pitchFamily="2" charset="0"/>
                      </a:endParaRPr>
                    </a:p>
                  </a:txBody>
                  <a:tcPr marL="28930" marR="28930" marT="27773" marB="27773">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700" b="1" i="0" dirty="0">
                          <a:effectLst/>
                          <a:latin typeface="Helvetica" pitchFamily="2" charset="0"/>
                        </a:rPr>
                        <a:t>6- through </a:t>
                      </a:r>
                      <a:br>
                        <a:rPr lang="en-US" sz="700" b="1" i="0" dirty="0">
                          <a:effectLst/>
                          <a:latin typeface="Helvetica" pitchFamily="2" charset="0"/>
                        </a:rPr>
                      </a:br>
                      <a:r>
                        <a:rPr lang="en-US" sz="700" b="1" i="0" dirty="0">
                          <a:effectLst/>
                          <a:latin typeface="Helvetica" pitchFamily="2" charset="0"/>
                        </a:rPr>
                        <a:t>18-year-olds </a:t>
                      </a:r>
                      <a:br>
                        <a:rPr lang="en-US" sz="700" b="1" i="0" dirty="0">
                          <a:effectLst/>
                          <a:latin typeface="Helvetica" pitchFamily="2" charset="0"/>
                        </a:rPr>
                      </a:br>
                      <a:r>
                        <a:rPr lang="en-US" sz="700" b="0" i="0" dirty="0">
                          <a:effectLst/>
                          <a:latin typeface="Helvetica" pitchFamily="2" charset="0"/>
                        </a:rPr>
                        <a:t>at Breakfast, Lunch, </a:t>
                      </a:r>
                      <a:br>
                        <a:rPr lang="en-US" sz="700" b="0" i="0" dirty="0">
                          <a:effectLst/>
                          <a:latin typeface="Helvetica" pitchFamily="2" charset="0"/>
                        </a:rPr>
                      </a:br>
                      <a:r>
                        <a:rPr lang="en-US" sz="700" b="0" i="0" dirty="0">
                          <a:effectLst/>
                          <a:latin typeface="Helvetica" pitchFamily="2" charset="0"/>
                        </a:rPr>
                        <a:t>Supper, Snack</a:t>
                      </a:r>
                    </a:p>
                    <a:p>
                      <a:pPr>
                        <a:spcBef>
                          <a:spcPts val="0"/>
                        </a:spcBef>
                        <a:spcAft>
                          <a:spcPts val="1200"/>
                        </a:spcAft>
                      </a:pPr>
                      <a:r>
                        <a:rPr lang="en-US" sz="700" b="1" i="0" dirty="0">
                          <a:effectLst/>
                          <a:latin typeface="Helvetica" pitchFamily="2" charset="0"/>
                        </a:rPr>
                        <a:t>Adults</a:t>
                      </a:r>
                      <a:br>
                        <a:rPr lang="en-US" sz="700" b="0" i="0" dirty="0">
                          <a:effectLst/>
                          <a:latin typeface="Helvetica" pitchFamily="2" charset="0"/>
                        </a:rPr>
                      </a:br>
                      <a:r>
                        <a:rPr lang="en-US" sz="700" b="0" i="0" dirty="0">
                          <a:effectLst/>
                          <a:latin typeface="Helvetica" pitchFamily="2" charset="0"/>
                        </a:rPr>
                        <a:t>at Snack</a:t>
                      </a:r>
                    </a:p>
                  </a:txBody>
                  <a:tcPr marL="28930" marR="28930" marT="27773" marB="27773">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700" b="0" i="0" dirty="0">
                          <a:effectLst/>
                          <a:latin typeface="Helvetica" pitchFamily="2" charset="0"/>
                        </a:rPr>
                        <a:t>Adults </a:t>
                      </a:r>
                      <a:br>
                        <a:rPr lang="en-US" sz="700" b="0" i="0" dirty="0">
                          <a:effectLst/>
                          <a:latin typeface="Helvetica" pitchFamily="2" charset="0"/>
                        </a:rPr>
                      </a:br>
                      <a:r>
                        <a:rPr lang="en-US" sz="700" b="0" i="0" dirty="0">
                          <a:effectLst/>
                          <a:latin typeface="Helvetica" pitchFamily="2" charset="0"/>
                        </a:rPr>
                        <a:t>at Breakfast, </a:t>
                      </a:r>
                      <a:br>
                        <a:rPr lang="en-US" sz="700" b="0" i="0" dirty="0">
                          <a:effectLst/>
                          <a:latin typeface="Helvetica" pitchFamily="2" charset="0"/>
                        </a:rPr>
                      </a:br>
                      <a:r>
                        <a:rPr lang="en-US" sz="700" b="0" i="0" dirty="0">
                          <a:effectLst/>
                          <a:latin typeface="Helvetica" pitchFamily="2" charset="0"/>
                        </a:rPr>
                        <a:t>Lunch, Supper</a:t>
                      </a:r>
                    </a:p>
                    <a:p>
                      <a:pPr>
                        <a:spcBef>
                          <a:spcPts val="0"/>
                        </a:spcBef>
                        <a:spcAft>
                          <a:spcPts val="1200"/>
                        </a:spcAft>
                      </a:pPr>
                      <a:br>
                        <a:rPr lang="en-US" sz="700" b="0" i="0" dirty="0">
                          <a:effectLst/>
                          <a:latin typeface="Helvetica" pitchFamily="2" charset="0"/>
                        </a:rPr>
                      </a:br>
                      <a:endParaRPr lang="en-US" sz="700" b="0" i="0" dirty="0">
                        <a:effectLst/>
                        <a:latin typeface="Helvetica" pitchFamily="2" charset="0"/>
                      </a:endParaRPr>
                    </a:p>
                  </a:txBody>
                  <a:tcPr marL="28930" marR="28930" marT="27773" marB="27773">
                    <a:lnL w="9525" cap="flat" cmpd="sng" algn="ctr">
                      <a:solidFill>
                        <a:schemeClr val="tx1"/>
                      </a:solidFill>
                      <a:prstDash val="sysDash"/>
                      <a:round/>
                      <a:headEnd type="none" w="med" len="med"/>
                      <a:tailEnd type="none" w="med" len="med"/>
                    </a:lnL>
                    <a:lnT w="381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403453">
                <a:tc>
                  <a:txBody>
                    <a:bodyPr/>
                    <a:lstStyle/>
                    <a:p>
                      <a:endParaRPr lang="en-US" sz="700" dirty="0">
                        <a:latin typeface="Helvetica" pitchFamily="2" charset="0"/>
                      </a:endParaRPr>
                    </a:p>
                  </a:txBody>
                  <a:tcPr marL="69432" marR="69432" marT="27773" marB="27773">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700" b="1" dirty="0">
                          <a:effectLst/>
                          <a:latin typeface="Helvetica" pitchFamily="2" charset="0"/>
                        </a:rPr>
                        <a:t>Serve at Least</a:t>
                      </a:r>
                      <a:endParaRPr lang="en-US" sz="700" dirty="0">
                        <a:effectLst/>
                        <a:latin typeface="Helvetica" pitchFamily="2" charset="0"/>
                      </a:endParaRPr>
                    </a:p>
                    <a:p>
                      <a:r>
                        <a:rPr lang="en-US" sz="700" b="1" dirty="0">
                          <a:effectLst/>
                          <a:latin typeface="Helvetica" pitchFamily="2" charset="0"/>
                        </a:rPr>
                        <a:t>½ oz eq, </a:t>
                      </a:r>
                      <a:r>
                        <a:rPr lang="en-US" sz="700" dirty="0">
                          <a:effectLst/>
                          <a:latin typeface="Helvetica" pitchFamily="2" charset="0"/>
                        </a:rPr>
                        <a:t>which </a:t>
                      </a:r>
                      <a:br>
                        <a:rPr lang="en-US" sz="700" dirty="0">
                          <a:effectLst/>
                          <a:latin typeface="Helvetica" pitchFamily="2" charset="0"/>
                        </a:rPr>
                      </a:br>
                      <a:r>
                        <a:rPr lang="en-US" sz="700" dirty="0">
                          <a:effectLst/>
                          <a:latin typeface="Helvetica" pitchFamily="2" charset="0"/>
                        </a:rPr>
                        <a:t>equals about…</a:t>
                      </a:r>
                    </a:p>
                  </a:txBody>
                  <a:tcPr marL="28930" marR="28930" marT="27773" marB="27773"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700" b="1" dirty="0">
                          <a:effectLst/>
                          <a:latin typeface="Helvetica" pitchFamily="2" charset="0"/>
                        </a:rPr>
                        <a:t>Serve at Least</a:t>
                      </a:r>
                      <a:endParaRPr lang="en-US" sz="700" dirty="0">
                        <a:effectLst/>
                        <a:latin typeface="Helvetica" pitchFamily="2" charset="0"/>
                      </a:endParaRPr>
                    </a:p>
                    <a:p>
                      <a:r>
                        <a:rPr lang="en-US" sz="700" b="1" dirty="0">
                          <a:effectLst/>
                          <a:latin typeface="Helvetica" pitchFamily="2" charset="0"/>
                        </a:rPr>
                        <a:t>1 oz eq, </a:t>
                      </a:r>
                      <a:r>
                        <a:rPr lang="en-US" sz="700" dirty="0">
                          <a:effectLst/>
                          <a:latin typeface="Helvetica" pitchFamily="2" charset="0"/>
                        </a:rPr>
                        <a:t>which </a:t>
                      </a:r>
                      <a:br>
                        <a:rPr lang="en-US" sz="700" dirty="0">
                          <a:effectLst/>
                          <a:latin typeface="Helvetica" pitchFamily="2" charset="0"/>
                        </a:rPr>
                      </a:br>
                      <a:r>
                        <a:rPr lang="en-US" sz="700" dirty="0">
                          <a:effectLst/>
                          <a:latin typeface="Helvetica" pitchFamily="2" charset="0"/>
                        </a:rPr>
                        <a:t>equals about…</a:t>
                      </a:r>
                    </a:p>
                  </a:txBody>
                  <a:tcPr marL="28930" marR="28930" marT="27773" marB="27773"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700" b="1" dirty="0">
                          <a:effectLst/>
                          <a:latin typeface="Helvetica" pitchFamily="2" charset="0"/>
                        </a:rPr>
                        <a:t>Serve at Least</a:t>
                      </a:r>
                      <a:endParaRPr lang="en-US" sz="700" dirty="0">
                        <a:effectLst/>
                        <a:latin typeface="Helvetica" pitchFamily="2" charset="0"/>
                      </a:endParaRPr>
                    </a:p>
                    <a:p>
                      <a:r>
                        <a:rPr lang="en-US" sz="700" b="1" dirty="0">
                          <a:effectLst/>
                          <a:latin typeface="Helvetica" pitchFamily="2" charset="0"/>
                        </a:rPr>
                        <a:t>2 oz eq, </a:t>
                      </a:r>
                      <a:r>
                        <a:rPr lang="en-US" sz="700" dirty="0">
                          <a:effectLst/>
                          <a:latin typeface="Helvetica" pitchFamily="2" charset="0"/>
                        </a:rPr>
                        <a:t>which </a:t>
                      </a:r>
                      <a:br>
                        <a:rPr lang="en-US" sz="700" dirty="0">
                          <a:effectLst/>
                          <a:latin typeface="Helvetica" pitchFamily="2" charset="0"/>
                        </a:rPr>
                      </a:br>
                      <a:r>
                        <a:rPr lang="en-US" sz="700" dirty="0">
                          <a:effectLst/>
                          <a:latin typeface="Helvetica" pitchFamily="2" charset="0"/>
                        </a:rPr>
                        <a:t>equals about…</a:t>
                      </a:r>
                    </a:p>
                  </a:txBody>
                  <a:tcPr marL="28930" marR="28930" marT="27773" marB="27773"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89799">
                <a:tc>
                  <a:txBody>
                    <a:bodyPr/>
                    <a:lstStyle/>
                    <a:p>
                      <a:r>
                        <a:rPr lang="en-US" sz="700" b="1" i="0" dirty="0">
                          <a:effectLst/>
                          <a:latin typeface="Helvetica" pitchFamily="2" charset="0"/>
                        </a:rPr>
                        <a:t>Bagel Chips</a:t>
                      </a:r>
                      <a:br>
                        <a:rPr lang="en-US" sz="700" b="0" i="0" dirty="0">
                          <a:effectLst/>
                          <a:latin typeface="Helvetica" pitchFamily="2" charset="0"/>
                        </a:rPr>
                      </a:br>
                      <a:r>
                        <a:rPr lang="en-US" sz="700" b="0" i="0" dirty="0">
                          <a:effectLst/>
                          <a:latin typeface="Helvetica" pitchFamily="2" charset="0"/>
                        </a:rPr>
                        <a:t>at least 28 grams or 1 ounce</a:t>
                      </a:r>
                    </a:p>
                  </a:txBody>
                  <a:tcPr marL="28930" marR="28930" marT="28930" marB="2893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700" b="0" i="0" dirty="0">
                          <a:effectLst/>
                          <a:latin typeface="Helvetica" pitchFamily="2" charset="0"/>
                        </a:rPr>
                        <a:t>½ package</a:t>
                      </a:r>
                    </a:p>
                  </a:txBody>
                  <a:tcPr marL="28930" marR="28930" marT="28930" marB="2893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700" b="0" i="0" dirty="0">
                          <a:effectLst/>
                          <a:latin typeface="Helvetica" pitchFamily="2" charset="0"/>
                        </a:rPr>
                        <a:t>1 package</a:t>
                      </a:r>
                    </a:p>
                  </a:txBody>
                  <a:tcPr marL="28930" marR="28930" marT="28930" marB="2893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700" b="0" i="0" dirty="0">
                          <a:effectLst/>
                          <a:latin typeface="Helvetica" pitchFamily="2" charset="0"/>
                        </a:rPr>
                        <a:t>2 packages</a:t>
                      </a:r>
                    </a:p>
                  </a:txBody>
                  <a:tcPr marL="28930" marR="28930" marT="28930" marB="28930"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89799">
                <a:tc>
                  <a:txBody>
                    <a:bodyPr/>
                    <a:lstStyle/>
                    <a:p>
                      <a:r>
                        <a:rPr lang="en-US" sz="700" b="1" i="0" dirty="0">
                          <a:effectLst/>
                          <a:latin typeface="Helvetica" pitchFamily="2" charset="0"/>
                        </a:rPr>
                        <a:t>Cereal, Ready-to-Eat, All Types** </a:t>
                      </a:r>
                      <a:br>
                        <a:rPr lang="en-US" sz="700" b="0" i="0" dirty="0">
                          <a:effectLst/>
                          <a:latin typeface="Helvetica" pitchFamily="2" charset="0"/>
                        </a:rPr>
                      </a:br>
                      <a:r>
                        <a:rPr lang="en-US" sz="700" b="0" i="0" dirty="0">
                          <a:effectLst/>
                          <a:latin typeface="Helvetica" pitchFamily="2" charset="0"/>
                        </a:rPr>
                        <a:t>at least 28 grams or 1 ounce </a:t>
                      </a:r>
                    </a:p>
                  </a:txBody>
                  <a:tcPr marL="28930" marR="28930" marT="28930" marB="2893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700" b="0" i="0" dirty="0">
                          <a:effectLst/>
                          <a:latin typeface="Helvetica" pitchFamily="2" charset="0"/>
                        </a:rPr>
                        <a:t>½ package</a:t>
                      </a:r>
                    </a:p>
                  </a:txBody>
                  <a:tcPr marL="28930" marR="28930" marT="28930" marB="2893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700" b="0" i="0" dirty="0">
                          <a:effectLst/>
                          <a:latin typeface="Helvetica" pitchFamily="2" charset="0"/>
                        </a:rPr>
                        <a:t>1 package</a:t>
                      </a:r>
                    </a:p>
                  </a:txBody>
                  <a:tcPr marL="28930" marR="28930" marT="28930" marB="2893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700" b="0" i="0" dirty="0">
                          <a:effectLst/>
                          <a:latin typeface="Helvetica" pitchFamily="2" charset="0"/>
                        </a:rPr>
                        <a:t>2 packages</a:t>
                      </a:r>
                    </a:p>
                  </a:txBody>
                  <a:tcPr marL="28930" marR="28930" marT="28930" marB="2893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bl>
          </a:graphicData>
        </a:graphic>
      </p:graphicFrame>
      <p:sp>
        <p:nvSpPr>
          <p:cNvPr id="19" name="TextBox 18">
            <a:extLst>
              <a:ext uri="{FF2B5EF4-FFF2-40B4-BE49-F238E27FC236}">
                <a16:creationId xmlns:a16="http://schemas.microsoft.com/office/drawing/2014/main" id="{96C784D9-CC2E-AC4C-8A5F-F93E603A07C6}"/>
              </a:ext>
            </a:extLst>
          </p:cNvPr>
          <p:cNvSpPr txBox="1"/>
          <p:nvPr/>
        </p:nvSpPr>
        <p:spPr>
          <a:xfrm>
            <a:off x="3958853" y="2145778"/>
            <a:ext cx="4385139" cy="246221"/>
          </a:xfrm>
          <a:prstGeom prst="rect">
            <a:avLst/>
          </a:prstGeom>
          <a:solidFill>
            <a:srgbClr val="642B75"/>
          </a:solidFill>
        </p:spPr>
        <p:txBody>
          <a:bodyPr wrap="square" bIns="45720" rtlCol="0">
            <a:spAutoFit/>
          </a:bodyPr>
          <a:lstStyle/>
          <a:p>
            <a:pPr algn="ctr"/>
            <a:r>
              <a:rPr lang="en-US" sz="1000" b="1" dirty="0">
                <a:solidFill>
                  <a:schemeClr val="bg1"/>
                </a:solidFill>
                <a:latin typeface="Helvetica" pitchFamily="2" charset="0"/>
              </a:rPr>
              <a:t>Grains Measuring Chart for Single-Serving Packages</a:t>
            </a:r>
          </a:p>
        </p:txBody>
      </p:sp>
      <p:sp>
        <p:nvSpPr>
          <p:cNvPr id="20" name="TextBox 19">
            <a:extLst>
              <a:ext uri="{FF2B5EF4-FFF2-40B4-BE49-F238E27FC236}">
                <a16:creationId xmlns:a16="http://schemas.microsoft.com/office/drawing/2014/main" id="{DC8998C4-4DF1-E346-B935-1297DEBDDA11}"/>
              </a:ext>
            </a:extLst>
          </p:cNvPr>
          <p:cNvSpPr txBox="1"/>
          <p:nvPr/>
        </p:nvSpPr>
        <p:spPr>
          <a:xfrm>
            <a:off x="5539911" y="2389718"/>
            <a:ext cx="2804081" cy="297517"/>
          </a:xfrm>
          <a:prstGeom prst="rect">
            <a:avLst/>
          </a:prstGeom>
          <a:noFill/>
        </p:spPr>
        <p:txBody>
          <a:bodyPr wrap="square" rtlCol="0">
            <a:spAutoFit/>
          </a:bodyPr>
          <a:lstStyle/>
          <a:p>
            <a:pPr lvl="0" algn="ctr" defTabSz="914400">
              <a:lnSpc>
                <a:spcPts val="840"/>
              </a:lnSpc>
            </a:pPr>
            <a:r>
              <a:rPr lang="en-US" sz="700" b="1" dirty="0">
                <a:solidFill>
                  <a:prstClr val="black"/>
                </a:solidFill>
                <a:latin typeface="Helvetica" pitchFamily="2" charset="0"/>
              </a:rPr>
              <a:t>Child and Adult Care Food Program </a:t>
            </a:r>
          </a:p>
          <a:p>
            <a:pPr lvl="0" algn="ctr" defTabSz="914400">
              <a:lnSpc>
                <a:spcPts val="840"/>
              </a:lnSpc>
            </a:pPr>
            <a:r>
              <a:rPr lang="en-US" sz="700" b="1" dirty="0">
                <a:solidFill>
                  <a:prstClr val="black"/>
                </a:solidFill>
                <a:latin typeface="Helvetica" pitchFamily="2" charset="0"/>
              </a:rPr>
              <a:t>Age Group and Meal</a:t>
            </a:r>
          </a:p>
        </p:txBody>
      </p:sp>
      <p:sp>
        <p:nvSpPr>
          <p:cNvPr id="12" name="Rectangle 11">
            <a:extLst>
              <a:ext uri="{FF2B5EF4-FFF2-40B4-BE49-F238E27FC236}">
                <a16:creationId xmlns:a16="http://schemas.microsoft.com/office/drawing/2014/main" id="{D1F35832-2374-1D42-9D18-2FFBD097FEE2}"/>
              </a:ext>
            </a:extLst>
          </p:cNvPr>
          <p:cNvSpPr>
            <a:spLocks noChangeAspect="1"/>
          </p:cNvSpPr>
          <p:nvPr/>
        </p:nvSpPr>
        <p:spPr>
          <a:xfrm>
            <a:off x="3939122" y="988134"/>
            <a:ext cx="249541" cy="274320"/>
          </a:xfrm>
          <a:prstGeom prst="rect">
            <a:avLst/>
          </a:prstGeom>
          <a:solidFill>
            <a:srgbClr val="006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Helvetica" pitchFamily="2" charset="0"/>
              </a:rPr>
              <a:t>2</a:t>
            </a:r>
          </a:p>
        </p:txBody>
      </p:sp>
      <p:sp>
        <p:nvSpPr>
          <p:cNvPr id="9" name="TextBox 8">
            <a:extLst>
              <a:ext uri="{FF2B5EF4-FFF2-40B4-BE49-F238E27FC236}">
                <a16:creationId xmlns:a16="http://schemas.microsoft.com/office/drawing/2014/main" id="{88F51292-CD16-9D47-9C50-DE51341331F9}"/>
              </a:ext>
            </a:extLst>
          </p:cNvPr>
          <p:cNvSpPr txBox="1"/>
          <p:nvPr/>
        </p:nvSpPr>
        <p:spPr>
          <a:xfrm>
            <a:off x="4186410" y="927565"/>
            <a:ext cx="4396551" cy="584775"/>
          </a:xfrm>
          <a:prstGeom prst="rect">
            <a:avLst/>
          </a:prstGeom>
          <a:noFill/>
        </p:spPr>
        <p:txBody>
          <a:bodyPr wrap="square" rtlCol="0">
            <a:spAutoFit/>
          </a:bodyPr>
          <a:lstStyle/>
          <a:p>
            <a:pPr>
              <a:spcBef>
                <a:spcPts val="1200"/>
              </a:spcBef>
            </a:pPr>
            <a:r>
              <a:rPr lang="en-US" sz="800" dirty="0">
                <a:latin typeface="Helvetica" pitchFamily="2" charset="0"/>
              </a:rPr>
              <a:t>Each item on the chart lists a minimum package weight by the name of the item. Look at the package you are serving and find its weight listed on the Nutrition Facts label or on the front of the package. Check that the package weighs the same as, or more than, the weight listed on the chart (see page 4).</a:t>
            </a:r>
          </a:p>
        </p:txBody>
      </p:sp>
      <p:cxnSp>
        <p:nvCxnSpPr>
          <p:cNvPr id="18" name="Elbow Connector 17" descr="Purple arrow pointing from &quot;Step 2&quot; to &quot;Cereal, Ready-to-Eat, All Types at least 28 grams or 1 ounce&quot;">
            <a:extLst>
              <a:ext uri="{FF2B5EF4-FFF2-40B4-BE49-F238E27FC236}">
                <a16:creationId xmlns:a16="http://schemas.microsoft.com/office/drawing/2014/main" id="{F5E498BC-7E29-4A42-8086-ADD009FA4B27}"/>
              </a:ext>
            </a:extLst>
          </p:cNvPr>
          <p:cNvCxnSpPr>
            <a:cxnSpLocks/>
            <a:stCxn id="12" idx="1"/>
            <a:endCxn id="17" idx="1"/>
          </p:cNvCxnSpPr>
          <p:nvPr/>
        </p:nvCxnSpPr>
        <p:spPr>
          <a:xfrm rot="10800000" flipH="1" flipV="1">
            <a:off x="3939122" y="1125293"/>
            <a:ext cx="11594" cy="3275495"/>
          </a:xfrm>
          <a:prstGeom prst="bentConnector3">
            <a:avLst>
              <a:gd name="adj1" fmla="val -2561377"/>
            </a:avLst>
          </a:prstGeom>
          <a:ln w="38100">
            <a:solidFill>
              <a:srgbClr val="642B75"/>
            </a:solidFill>
            <a:tailEnd type="arrow"/>
          </a:ln>
        </p:spPr>
        <p:style>
          <a:lnRef idx="1">
            <a:schemeClr val="accent1"/>
          </a:lnRef>
          <a:fillRef idx="0">
            <a:schemeClr val="accent1"/>
          </a:fillRef>
          <a:effectRef idx="0">
            <a:schemeClr val="accent1"/>
          </a:effectRef>
          <a:fontRef idx="minor">
            <a:schemeClr val="tx1"/>
          </a:fontRef>
        </p:style>
      </p:cxnSp>
      <p:sp>
        <p:nvSpPr>
          <p:cNvPr id="17" name="Rounded Rectangle 16" descr="Purple outline around &quot;Cereal, Ready-to-Eat, All Types** at least 28 grams or 1 ounce &quot;">
            <a:extLst>
              <a:ext uri="{FF2B5EF4-FFF2-40B4-BE49-F238E27FC236}">
                <a16:creationId xmlns:a16="http://schemas.microsoft.com/office/drawing/2014/main" id="{818644EB-AD05-9246-A4CF-FED7F0A2D662}"/>
              </a:ext>
            </a:extLst>
          </p:cNvPr>
          <p:cNvSpPr/>
          <p:nvPr/>
        </p:nvSpPr>
        <p:spPr>
          <a:xfrm>
            <a:off x="3950716" y="4266913"/>
            <a:ext cx="1514714" cy="267751"/>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8185F95-074E-E343-9A57-1D1594543A25}"/>
              </a:ext>
            </a:extLst>
          </p:cNvPr>
          <p:cNvSpPr>
            <a:spLocks noChangeAspect="1"/>
          </p:cNvSpPr>
          <p:nvPr/>
        </p:nvSpPr>
        <p:spPr>
          <a:xfrm>
            <a:off x="3939122" y="1579594"/>
            <a:ext cx="249541" cy="274320"/>
          </a:xfrm>
          <a:prstGeom prst="rect">
            <a:avLst/>
          </a:prstGeom>
          <a:solidFill>
            <a:srgbClr val="006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Helvetica" pitchFamily="2" charset="0"/>
              </a:rPr>
              <a:t>3</a:t>
            </a:r>
          </a:p>
        </p:txBody>
      </p:sp>
      <p:sp>
        <p:nvSpPr>
          <p:cNvPr id="10" name="TextBox 9">
            <a:extLst>
              <a:ext uri="{FF2B5EF4-FFF2-40B4-BE49-F238E27FC236}">
                <a16:creationId xmlns:a16="http://schemas.microsoft.com/office/drawing/2014/main" id="{D8AFB281-2019-5240-A5F0-93DE63563C74}"/>
              </a:ext>
            </a:extLst>
          </p:cNvPr>
          <p:cNvSpPr txBox="1"/>
          <p:nvPr/>
        </p:nvSpPr>
        <p:spPr>
          <a:xfrm>
            <a:off x="4186410" y="1510220"/>
            <a:ext cx="4392736" cy="461665"/>
          </a:xfrm>
          <a:prstGeom prst="rect">
            <a:avLst/>
          </a:prstGeom>
          <a:noFill/>
        </p:spPr>
        <p:txBody>
          <a:bodyPr wrap="square" rtlCol="0">
            <a:spAutoFit/>
          </a:bodyPr>
          <a:lstStyle/>
          <a:p>
            <a:pPr>
              <a:spcBef>
                <a:spcPts val="1200"/>
              </a:spcBef>
            </a:pPr>
            <a:r>
              <a:rPr lang="en-US" sz="800" dirty="0">
                <a:latin typeface="Helvetica" pitchFamily="2" charset="0"/>
              </a:rPr>
              <a:t>Look at the chart and find the column for the age group of your participants and the meal or snack you are serving. This column lists the number of packages you need to serve to meet the CACFP meal pattern requirement for grains. You may serve more than this amount.</a:t>
            </a:r>
          </a:p>
        </p:txBody>
      </p:sp>
      <p:cxnSp>
        <p:nvCxnSpPr>
          <p:cNvPr id="15" name="Elbow Connector 14" descr="Green arrow pointing from &quot;Step 3&quot; to the column of packages needed for a ½ ounce equivalent of grains for 1- through 5-year-olds at breakfast, lunch supper, snack">
            <a:extLst>
              <a:ext uri="{FF2B5EF4-FFF2-40B4-BE49-F238E27FC236}">
                <a16:creationId xmlns:a16="http://schemas.microsoft.com/office/drawing/2014/main" id="{2742F164-A1FC-6D43-9304-B7D30D9FDA07}"/>
              </a:ext>
            </a:extLst>
          </p:cNvPr>
          <p:cNvCxnSpPr>
            <a:cxnSpLocks/>
            <a:stCxn id="13" idx="1"/>
          </p:cNvCxnSpPr>
          <p:nvPr/>
        </p:nvCxnSpPr>
        <p:spPr>
          <a:xfrm rot="10800000" flipH="1" flipV="1">
            <a:off x="3939121" y="1716754"/>
            <a:ext cx="1593195" cy="1273876"/>
          </a:xfrm>
          <a:prstGeom prst="bentConnector3">
            <a:avLst>
              <a:gd name="adj1" fmla="val -9521"/>
            </a:avLst>
          </a:prstGeom>
          <a:ln w="38100">
            <a:solidFill>
              <a:srgbClr val="006138"/>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7" descr="Green outline around the column of packages needed for a ½ ounce equivalent of grains">
            <a:extLst>
              <a:ext uri="{FF2B5EF4-FFF2-40B4-BE49-F238E27FC236}">
                <a16:creationId xmlns:a16="http://schemas.microsoft.com/office/drawing/2014/main" id="{F150433B-A7C6-9A4A-9299-905C58E6B7FF}"/>
              </a:ext>
            </a:extLst>
          </p:cNvPr>
          <p:cNvSpPr/>
          <p:nvPr/>
        </p:nvSpPr>
        <p:spPr>
          <a:xfrm>
            <a:off x="5532317" y="2672765"/>
            <a:ext cx="941822" cy="1858489"/>
          </a:xfrm>
          <a:prstGeom prst="roundRect">
            <a:avLst>
              <a:gd name="adj" fmla="val 2071"/>
            </a:avLst>
          </a:prstGeom>
          <a:noFill/>
          <a:ln w="38100">
            <a:solidFill>
              <a:srgbClr val="0061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1" name="Straight Arrow Connector 20" descr="[decorative]">
            <a:extLst>
              <a:ext uri="{FF2B5EF4-FFF2-40B4-BE49-F238E27FC236}">
                <a16:creationId xmlns:a16="http://schemas.microsoft.com/office/drawing/2014/main" id="{436380FC-5B6C-0A46-9348-B0244C90566F}"/>
              </a:ext>
            </a:extLst>
          </p:cNvPr>
          <p:cNvCxnSpPr>
            <a:cxnSpLocks/>
          </p:cNvCxnSpPr>
          <p:nvPr/>
        </p:nvCxnSpPr>
        <p:spPr>
          <a:xfrm>
            <a:off x="2916283" y="3023158"/>
            <a:ext cx="592025" cy="0"/>
          </a:xfrm>
          <a:prstGeom prst="straightConnector1">
            <a:avLst/>
          </a:prstGeom>
          <a:ln w="38100">
            <a:solidFill>
              <a:srgbClr val="642B75"/>
            </a:solidFill>
            <a:tailEnd type="arrow"/>
          </a:ln>
        </p:spPr>
        <p:style>
          <a:lnRef idx="1">
            <a:schemeClr val="accent1"/>
          </a:lnRef>
          <a:fillRef idx="0">
            <a:schemeClr val="accent1"/>
          </a:fillRef>
          <a:effectRef idx="0">
            <a:schemeClr val="accent1"/>
          </a:effectRef>
          <a:fontRef idx="minor">
            <a:schemeClr val="tx1"/>
          </a:fontRef>
        </p:style>
      </p:cxnSp>
      <p:pic>
        <p:nvPicPr>
          <p:cNvPr id="4" name="Picture 3" descr="[decorative]">
            <a:extLst>
              <a:ext uri="{FF2B5EF4-FFF2-40B4-BE49-F238E27FC236}">
                <a16:creationId xmlns:a16="http://schemas.microsoft.com/office/drawing/2014/main" id="{614C849A-FE4F-7C4B-A2E5-29E77F3E5F53}"/>
              </a:ext>
            </a:extLst>
          </p:cNvPr>
          <p:cNvPicPr>
            <a:picLocks noChangeAspect="1"/>
          </p:cNvPicPr>
          <p:nvPr/>
        </p:nvPicPr>
        <p:blipFill>
          <a:blip r:embed="rId4"/>
          <a:stretch>
            <a:fillRect/>
          </a:stretch>
        </p:blipFill>
        <p:spPr>
          <a:xfrm>
            <a:off x="4334219" y="2734283"/>
            <a:ext cx="810040" cy="1117042"/>
          </a:xfrm>
          <a:prstGeom prst="rect">
            <a:avLst/>
          </a:prstGeom>
        </p:spPr>
      </p:pic>
    </p:spTree>
    <p:extLst>
      <p:ext uri="{BB962C8B-B14F-4D97-AF65-F5344CB8AC3E}">
        <p14:creationId xmlns:p14="http://schemas.microsoft.com/office/powerpoint/2010/main" val="3766704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descr="Step 1">
            <a:extLst>
              <a:ext uri="{FF2B5EF4-FFF2-40B4-BE49-F238E27FC236}">
                <a16:creationId xmlns:a16="http://schemas.microsoft.com/office/drawing/2014/main" id="{09BEA52B-2027-D14F-BF3C-51918582C76B}"/>
              </a:ext>
            </a:extLst>
          </p:cNvPr>
          <p:cNvGrpSpPr/>
          <p:nvPr/>
        </p:nvGrpSpPr>
        <p:grpSpPr>
          <a:xfrm>
            <a:off x="1106520" y="215249"/>
            <a:ext cx="732029" cy="731520"/>
            <a:chOff x="1032950" y="131169"/>
            <a:chExt cx="732029" cy="731520"/>
          </a:xfrm>
        </p:grpSpPr>
        <p:sp>
          <p:nvSpPr>
            <p:cNvPr id="14" name="Oval 13" descr="&quot;Step 1&quot;">
              <a:extLst>
                <a:ext uri="{FF2B5EF4-FFF2-40B4-BE49-F238E27FC236}">
                  <a16:creationId xmlns:a16="http://schemas.microsoft.com/office/drawing/2014/main" id="{8AB58867-E9A9-AD42-BAE1-B5532105AB88}"/>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1FDEB3B3-EED9-9844-9C53-578663CD1F35}"/>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1</a:t>
              </a:r>
            </a:p>
          </p:txBody>
        </p:sp>
      </p:grpSp>
      <p:sp>
        <p:nvSpPr>
          <p:cNvPr id="2" name="Title 1">
            <a:extLst>
              <a:ext uri="{FF2B5EF4-FFF2-40B4-BE49-F238E27FC236}">
                <a16:creationId xmlns:a16="http://schemas.microsoft.com/office/drawing/2014/main" id="{B0C91A60-9B02-6A42-8203-78A61B23F4FA}"/>
              </a:ext>
            </a:extLst>
          </p:cNvPr>
          <p:cNvSpPr>
            <a:spLocks noGrp="1"/>
          </p:cNvSpPr>
          <p:nvPr>
            <p:ph type="title"/>
          </p:nvPr>
        </p:nvSpPr>
        <p:spPr>
          <a:xfrm>
            <a:off x="1837140" y="255715"/>
            <a:ext cx="6930093" cy="475484"/>
          </a:xfrm>
        </p:spPr>
        <p:txBody>
          <a:bodyPr/>
          <a:lstStyle/>
          <a:p>
            <a:pPr algn="l"/>
            <a:r>
              <a:rPr lang="en-US" sz="2000" b="0" dirty="0">
                <a:solidFill>
                  <a:schemeClr val="tx1">
                    <a:lumMod val="65000"/>
                    <a:lumOff val="35000"/>
                  </a:schemeClr>
                </a:solidFill>
              </a:rPr>
              <a:t>Look at the Grains Measuring Chart and find the item to serve under the “Grain Item and Package Weight” column.  </a:t>
            </a:r>
          </a:p>
        </p:txBody>
      </p:sp>
      <p:sp>
        <p:nvSpPr>
          <p:cNvPr id="3" name="Rounded Rectangle 2" descr="[decorative]">
            <a:extLst>
              <a:ext uri="{FF2B5EF4-FFF2-40B4-BE49-F238E27FC236}">
                <a16:creationId xmlns:a16="http://schemas.microsoft.com/office/drawing/2014/main" id="{444AF7E6-3DC4-1B42-A4D6-DA9528430EB3}"/>
              </a:ext>
              <a:ext uri="{C183D7F6-B498-43B3-948B-1728B52AA6E4}">
                <adec:decorative xmlns:adec="http://schemas.microsoft.com/office/drawing/2017/decorative" val="0"/>
              </a:ext>
            </a:extLst>
          </p:cNvPr>
          <p:cNvSpPr/>
          <p:nvPr/>
        </p:nvSpPr>
        <p:spPr>
          <a:xfrm>
            <a:off x="1046042" y="1084333"/>
            <a:ext cx="7315612" cy="3793185"/>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4" name="Table 3" descr="Grains Measuring Chart for Single-Serving Packages &#10;">
            <a:extLst>
              <a:ext uri="{FF2B5EF4-FFF2-40B4-BE49-F238E27FC236}">
                <a16:creationId xmlns:a16="http://schemas.microsoft.com/office/drawing/2014/main" id="{4580E09D-F71B-5A4C-B9C2-AF2A30823853}"/>
              </a:ext>
            </a:extLst>
          </p:cNvPr>
          <p:cNvGraphicFramePr>
            <a:graphicFrameLocks noGrp="1"/>
          </p:cNvGraphicFramePr>
          <p:nvPr>
            <p:extLst>
              <p:ext uri="{D42A27DB-BD31-4B8C-83A1-F6EECF244321}">
                <p14:modId xmlns:p14="http://schemas.microsoft.com/office/powerpoint/2010/main" val="2205973863"/>
              </p:ext>
            </p:extLst>
          </p:nvPr>
        </p:nvGraphicFramePr>
        <p:xfrm>
          <a:off x="1229128" y="1539884"/>
          <a:ext cx="7005320" cy="3191256"/>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560315588"/>
                    </a:ext>
                  </a:extLst>
                </a:gridCol>
                <a:gridCol w="1610360">
                  <a:extLst>
                    <a:ext uri="{9D8B030D-6E8A-4147-A177-3AD203B41FA5}">
                      <a16:colId xmlns:a16="http://schemas.microsoft.com/office/drawing/2014/main" val="263419930"/>
                    </a:ext>
                  </a:extLst>
                </a:gridCol>
                <a:gridCol w="1554480">
                  <a:extLst>
                    <a:ext uri="{9D8B030D-6E8A-4147-A177-3AD203B41FA5}">
                      <a16:colId xmlns:a16="http://schemas.microsoft.com/office/drawing/2014/main" val="3046016989"/>
                    </a:ext>
                  </a:extLst>
                </a:gridCol>
                <a:gridCol w="1371600">
                  <a:extLst>
                    <a:ext uri="{9D8B030D-6E8A-4147-A177-3AD203B41FA5}">
                      <a16:colId xmlns:a16="http://schemas.microsoft.com/office/drawing/2014/main" val="3929739260"/>
                    </a:ext>
                  </a:extLst>
                </a:gridCol>
              </a:tblGrid>
              <a:tr h="365760">
                <a:tc>
                  <a:txBody>
                    <a:bodyPr/>
                    <a:lstStyle/>
                    <a:p>
                      <a:pPr algn="ctr"/>
                      <a:r>
                        <a:rPr lang="en-US" sz="1000" b="1" i="0" dirty="0">
                          <a:solidFill>
                            <a:schemeClr val="tx1"/>
                          </a:solidFill>
                          <a:latin typeface="Helvetica" pitchFamily="2" charset="0"/>
                        </a:rPr>
                        <a:t>Grain Item and </a:t>
                      </a:r>
                    </a:p>
                    <a:p>
                      <a:pPr algn="ctr"/>
                      <a:r>
                        <a:rPr lang="en-US" sz="1000" b="1" i="0" dirty="0">
                          <a:solidFill>
                            <a:schemeClr val="tx1"/>
                          </a:solidFill>
                          <a:latin typeface="Helvetica" pitchFamily="2" charset="0"/>
                        </a:rPr>
                        <a:t>Package Weight*</a:t>
                      </a:r>
                    </a:p>
                  </a:txBody>
                  <a:tcPr marT="36576" marB="36576">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9525" cap="flat" cmpd="sng" algn="ctr">
                      <a:noFill/>
                      <a:prstDash val="sysDash"/>
                      <a:round/>
                      <a:headEnd type="none" w="med" len="med"/>
                      <a:tailEnd type="none" w="med" len="med"/>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0" i="0" dirty="0">
                          <a:effectLst/>
                          <a:latin typeface="Helvetica" pitchFamily="2" charset="0"/>
                        </a:rPr>
                        <a:t>Adults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T w="127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r>
                        <a:rPr lang="en-US" sz="1000" b="1" i="0" dirty="0">
                          <a:effectLst/>
                          <a:latin typeface="Helvetica" pitchFamily="2" charset="0"/>
                        </a:rPr>
                        <a:t>Bagel Chips</a:t>
                      </a:r>
                      <a:br>
                        <a:rPr lang="en-US" sz="1000" b="0" i="0" dirty="0">
                          <a:effectLst/>
                          <a:latin typeface="Helvetica" pitchFamily="2" charset="0"/>
                        </a:rPr>
                      </a:br>
                      <a:r>
                        <a:rPr lang="en-US" sz="1000" b="0" i="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r>
                        <a:rPr lang="en-US" sz="1000" b="1" i="0" dirty="0">
                          <a:effectLst/>
                          <a:latin typeface="Helvetica" pitchFamily="2" charset="0"/>
                        </a:rPr>
                        <a:t>Cereal, Ready-to-Eat, All Types** </a:t>
                      </a:r>
                      <a:br>
                        <a:rPr lang="en-US" sz="1000" b="0" i="0" dirty="0">
                          <a:effectLst/>
                          <a:latin typeface="Helvetica" pitchFamily="2" charset="0"/>
                        </a:rPr>
                      </a:br>
                      <a:r>
                        <a:rPr lang="en-US" sz="1000" b="0" i="0" dirty="0">
                          <a:effectLst/>
                          <a:latin typeface="Helvetica" pitchFamily="2" charset="0"/>
                        </a:rPr>
                        <a:t>at least 28 grams or 1 ounce </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r>
                        <a:rPr lang="en-US" sz="1000" b="1" dirty="0">
                          <a:effectLst/>
                          <a:latin typeface="Helvetica" pitchFamily="2" charset="0"/>
                        </a:rPr>
                        <a:t>Corn Chips</a:t>
                      </a:r>
                      <a:br>
                        <a:rPr lang="en-US" sz="1000" dirty="0">
                          <a:effectLst/>
                          <a:latin typeface="Helvetica" pitchFamily="2" charset="0"/>
                        </a:rPr>
                      </a:br>
                      <a:r>
                        <a:rPr lang="en-US" sz="100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2 packages </a:t>
                      </a:r>
                    </a:p>
                  </a:txBody>
                  <a:tcPr marL="38100" marR="38100" marT="38100" marB="38100" anchor="ctr">
                    <a:lnL w="9525" cap="flat" cmpd="sng" algn="ctr">
                      <a:solidFill>
                        <a:schemeClr val="tx1"/>
                      </a:solidFill>
                      <a:prstDash val="sysDash"/>
                      <a:round/>
                      <a:headEnd type="none" w="med" len="med"/>
                      <a:tailEnd type="none" w="med" len="med"/>
                    </a:lnL>
                    <a:noFill/>
                  </a:tcPr>
                </a:tc>
                <a:extLst>
                  <a:ext uri="{0D108BD9-81ED-4DB2-BD59-A6C34878D82A}">
                    <a16:rowId xmlns:a16="http://schemas.microsoft.com/office/drawing/2014/main" val="1429597614"/>
                  </a:ext>
                </a:extLst>
              </a:tr>
            </a:tbl>
          </a:graphicData>
        </a:graphic>
      </p:graphicFrame>
      <p:sp>
        <p:nvSpPr>
          <p:cNvPr id="12" name="TextBox 11">
            <a:extLst>
              <a:ext uri="{FF2B5EF4-FFF2-40B4-BE49-F238E27FC236}">
                <a16:creationId xmlns:a16="http://schemas.microsoft.com/office/drawing/2014/main" id="{D16B7D3D-882F-774B-B259-C3419F012965}"/>
              </a:ext>
            </a:extLst>
          </p:cNvPr>
          <p:cNvSpPr txBox="1"/>
          <p:nvPr/>
        </p:nvSpPr>
        <p:spPr>
          <a:xfrm>
            <a:off x="1222253" y="1245857"/>
            <a:ext cx="7012195" cy="295466"/>
          </a:xfrm>
          <a:prstGeom prst="rect">
            <a:avLst/>
          </a:prstGeom>
          <a:solidFill>
            <a:srgbClr val="642B75"/>
          </a:solidFill>
        </p:spPr>
        <p:txBody>
          <a:bodyPr wrap="square" tIns="54864" bIns="54864" rtlCol="0">
            <a:spAutoFit/>
          </a:bodyPr>
          <a:lstStyle/>
          <a:p>
            <a:pPr lvl="0" algn="ctr" defTabSz="914400"/>
            <a:r>
              <a:rPr lang="en-US" sz="1200" b="1" dirty="0">
                <a:solidFill>
                  <a:prstClr val="white"/>
                </a:solidFill>
                <a:latin typeface="Helvetica" pitchFamily="2" charset="0"/>
              </a:rPr>
              <a:t>Grains Measuring Chart for Single-Serving Packages </a:t>
            </a:r>
          </a:p>
        </p:txBody>
      </p:sp>
      <p:sp>
        <p:nvSpPr>
          <p:cNvPr id="11" name="TextBox 10">
            <a:extLst>
              <a:ext uri="{FF2B5EF4-FFF2-40B4-BE49-F238E27FC236}">
                <a16:creationId xmlns:a16="http://schemas.microsoft.com/office/drawing/2014/main" id="{56E7BB8A-6CC9-6E45-A6B9-9876A4126753}"/>
              </a:ext>
            </a:extLst>
          </p:cNvPr>
          <p:cNvSpPr txBox="1"/>
          <p:nvPr/>
        </p:nvSpPr>
        <p:spPr>
          <a:xfrm>
            <a:off x="3687745" y="1541506"/>
            <a:ext cx="4546703" cy="400110"/>
          </a:xfrm>
          <a:prstGeom prst="rect">
            <a:avLst/>
          </a:prstGeom>
          <a:noFill/>
        </p:spPr>
        <p:txBody>
          <a:bodyPr wrap="square" rtlCol="0">
            <a:spAutoFit/>
          </a:bodyPr>
          <a:lstStyle/>
          <a:p>
            <a:pPr lvl="0" algn="ctr" defTabSz="914400">
              <a:lnSpc>
                <a:spcPts val="1200"/>
              </a:lnSpc>
            </a:pPr>
            <a:r>
              <a:rPr lang="en-US" sz="1000" b="1" dirty="0">
                <a:solidFill>
                  <a:prstClr val="black"/>
                </a:solidFill>
                <a:latin typeface="Helvetica" pitchFamily="2" charset="0"/>
              </a:rPr>
              <a:t>Child and Adult Care Food Program </a:t>
            </a:r>
          </a:p>
          <a:p>
            <a:pPr lvl="0" algn="ctr" defTabSz="914400">
              <a:lnSpc>
                <a:spcPts val="1200"/>
              </a:lnSpc>
            </a:pPr>
            <a:r>
              <a:rPr lang="en-US" sz="1000" b="1" dirty="0">
                <a:solidFill>
                  <a:prstClr val="black"/>
                </a:solidFill>
                <a:latin typeface="Helvetica" pitchFamily="2" charset="0"/>
              </a:rPr>
              <a:t>Age Group and Meal</a:t>
            </a:r>
          </a:p>
        </p:txBody>
      </p:sp>
      <p:pic>
        <p:nvPicPr>
          <p:cNvPr id="9" name="Picture 8" descr="Illustration of a bag of bagel chips">
            <a:extLst>
              <a:ext uri="{FF2B5EF4-FFF2-40B4-BE49-F238E27FC236}">
                <a16:creationId xmlns:a16="http://schemas.microsoft.com/office/drawing/2014/main" id="{24A36D8D-9CE4-0249-AD46-A6394086953B}"/>
              </a:ext>
            </a:extLst>
          </p:cNvPr>
          <p:cNvPicPr>
            <a:picLocks noChangeAspect="1"/>
          </p:cNvPicPr>
          <p:nvPr/>
        </p:nvPicPr>
        <p:blipFill>
          <a:blip r:embed="rId3"/>
          <a:stretch>
            <a:fillRect/>
          </a:stretch>
        </p:blipFill>
        <p:spPr>
          <a:xfrm>
            <a:off x="1959383" y="2010828"/>
            <a:ext cx="1040299" cy="1434568"/>
          </a:xfrm>
          <a:prstGeom prst="rect">
            <a:avLst/>
          </a:prstGeom>
        </p:spPr>
      </p:pic>
      <p:sp>
        <p:nvSpPr>
          <p:cNvPr id="7" name="Rounded Rectangle 6" descr="Purple outline around the column of &quot;Grain Item and Package Weight&quot;">
            <a:extLst>
              <a:ext uri="{FF2B5EF4-FFF2-40B4-BE49-F238E27FC236}">
                <a16:creationId xmlns:a16="http://schemas.microsoft.com/office/drawing/2014/main" id="{094FED14-0BC8-6A49-BD98-16BDF3B7E099}"/>
              </a:ext>
            </a:extLst>
          </p:cNvPr>
          <p:cNvSpPr/>
          <p:nvPr/>
        </p:nvSpPr>
        <p:spPr>
          <a:xfrm>
            <a:off x="1222253" y="1539884"/>
            <a:ext cx="2458617" cy="3170395"/>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69220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descr="Step 1">
            <a:extLst>
              <a:ext uri="{FF2B5EF4-FFF2-40B4-BE49-F238E27FC236}">
                <a16:creationId xmlns:a16="http://schemas.microsoft.com/office/drawing/2014/main" id="{8301AEDF-1BF6-6B44-8305-FC2AAF42B988}"/>
              </a:ext>
            </a:extLst>
          </p:cNvPr>
          <p:cNvGrpSpPr/>
          <p:nvPr/>
        </p:nvGrpSpPr>
        <p:grpSpPr>
          <a:xfrm>
            <a:off x="1106520" y="215249"/>
            <a:ext cx="732029" cy="731520"/>
            <a:chOff x="1032950" y="131169"/>
            <a:chExt cx="732029" cy="731520"/>
          </a:xfrm>
        </p:grpSpPr>
        <p:sp>
          <p:nvSpPr>
            <p:cNvPr id="19" name="Oval 18" descr="&quot;Step 1&quot;">
              <a:extLst>
                <a:ext uri="{FF2B5EF4-FFF2-40B4-BE49-F238E27FC236}">
                  <a16:creationId xmlns:a16="http://schemas.microsoft.com/office/drawing/2014/main" id="{24379140-FB6E-5A4F-810A-3BE136C6212E}"/>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C36D6B3A-83AE-CF42-8ED5-0058D77B410C}"/>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1</a:t>
              </a:r>
            </a:p>
          </p:txBody>
        </p:sp>
      </p:grpSp>
      <p:sp>
        <p:nvSpPr>
          <p:cNvPr id="7" name="Title 1">
            <a:extLst>
              <a:ext uri="{FF2B5EF4-FFF2-40B4-BE49-F238E27FC236}">
                <a16:creationId xmlns:a16="http://schemas.microsoft.com/office/drawing/2014/main" id="{F7035BB3-A97E-3D47-9B3C-80B11150E8C6}"/>
              </a:ext>
            </a:extLst>
          </p:cNvPr>
          <p:cNvSpPr>
            <a:spLocks noGrp="1"/>
          </p:cNvSpPr>
          <p:nvPr>
            <p:ph type="title"/>
          </p:nvPr>
        </p:nvSpPr>
        <p:spPr>
          <a:xfrm>
            <a:off x="1837140" y="255715"/>
            <a:ext cx="6930093" cy="475484"/>
          </a:xfrm>
        </p:spPr>
        <p:txBody>
          <a:bodyPr/>
          <a:lstStyle/>
          <a:p>
            <a:pPr algn="l"/>
            <a:r>
              <a:rPr lang="en-US" sz="2000" b="0" dirty="0">
                <a:solidFill>
                  <a:schemeClr val="tx1">
                    <a:lumMod val="65000"/>
                    <a:lumOff val="35000"/>
                  </a:schemeClr>
                </a:solidFill>
              </a:rPr>
              <a:t>Look at the Grains Measuring Chart and find the item to serve under the “Grain Item and Package Weight” column.</a:t>
            </a:r>
          </a:p>
        </p:txBody>
      </p:sp>
      <p:sp>
        <p:nvSpPr>
          <p:cNvPr id="9" name="Rounded Rectangle 8" descr="[decorative]">
            <a:extLst>
              <a:ext uri="{FF2B5EF4-FFF2-40B4-BE49-F238E27FC236}">
                <a16:creationId xmlns:a16="http://schemas.microsoft.com/office/drawing/2014/main" id="{C70C6671-6584-A841-B357-62F4B349D2D4}"/>
              </a:ext>
              <a:ext uri="{C183D7F6-B498-43B3-948B-1728B52AA6E4}">
                <adec:decorative xmlns:adec="http://schemas.microsoft.com/office/drawing/2017/decorative" val="0"/>
              </a:ext>
            </a:extLst>
          </p:cNvPr>
          <p:cNvSpPr/>
          <p:nvPr/>
        </p:nvSpPr>
        <p:spPr>
          <a:xfrm>
            <a:off x="1046042" y="1084333"/>
            <a:ext cx="7315612" cy="3793185"/>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5" name="Table 14" descr="Grains Measuring Chart for Single-Serving Packages &#10;">
            <a:extLst>
              <a:ext uri="{FF2B5EF4-FFF2-40B4-BE49-F238E27FC236}">
                <a16:creationId xmlns:a16="http://schemas.microsoft.com/office/drawing/2014/main" id="{1F0AF228-475E-ED42-BD5E-05DB9A89693F}"/>
              </a:ext>
            </a:extLst>
          </p:cNvPr>
          <p:cNvGraphicFramePr>
            <a:graphicFrameLocks noGrp="1"/>
          </p:cNvGraphicFramePr>
          <p:nvPr>
            <p:extLst>
              <p:ext uri="{D42A27DB-BD31-4B8C-83A1-F6EECF244321}">
                <p14:modId xmlns:p14="http://schemas.microsoft.com/office/powerpoint/2010/main" val="3272398700"/>
              </p:ext>
            </p:extLst>
          </p:nvPr>
        </p:nvGraphicFramePr>
        <p:xfrm>
          <a:off x="1229128" y="1539884"/>
          <a:ext cx="7005320" cy="3191256"/>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560315588"/>
                    </a:ext>
                  </a:extLst>
                </a:gridCol>
                <a:gridCol w="1610360">
                  <a:extLst>
                    <a:ext uri="{9D8B030D-6E8A-4147-A177-3AD203B41FA5}">
                      <a16:colId xmlns:a16="http://schemas.microsoft.com/office/drawing/2014/main" val="263419930"/>
                    </a:ext>
                  </a:extLst>
                </a:gridCol>
                <a:gridCol w="1554480">
                  <a:extLst>
                    <a:ext uri="{9D8B030D-6E8A-4147-A177-3AD203B41FA5}">
                      <a16:colId xmlns:a16="http://schemas.microsoft.com/office/drawing/2014/main" val="3046016989"/>
                    </a:ext>
                  </a:extLst>
                </a:gridCol>
                <a:gridCol w="1371600">
                  <a:extLst>
                    <a:ext uri="{9D8B030D-6E8A-4147-A177-3AD203B41FA5}">
                      <a16:colId xmlns:a16="http://schemas.microsoft.com/office/drawing/2014/main" val="3929739260"/>
                    </a:ext>
                  </a:extLst>
                </a:gridCol>
              </a:tblGrid>
              <a:tr h="365760">
                <a:tc>
                  <a:txBody>
                    <a:bodyPr/>
                    <a:lstStyle/>
                    <a:p>
                      <a:pPr algn="ctr"/>
                      <a:r>
                        <a:rPr lang="en-US" sz="1000" b="1" i="0" dirty="0">
                          <a:solidFill>
                            <a:schemeClr val="tx1"/>
                          </a:solidFill>
                          <a:latin typeface="Helvetica" pitchFamily="2" charset="0"/>
                        </a:rPr>
                        <a:t>Grain Item and </a:t>
                      </a:r>
                    </a:p>
                    <a:p>
                      <a:pPr algn="ctr"/>
                      <a:r>
                        <a:rPr lang="en-US" sz="1000" b="1" i="0" dirty="0">
                          <a:solidFill>
                            <a:schemeClr val="tx1"/>
                          </a:solidFill>
                          <a:latin typeface="Helvetica" pitchFamily="2" charset="0"/>
                        </a:rPr>
                        <a:t>Package Weight*</a:t>
                      </a:r>
                    </a:p>
                  </a:txBody>
                  <a:tcPr marT="36576" marB="36576">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9525" cap="flat" cmpd="sng" algn="ctr">
                      <a:noFill/>
                      <a:prstDash val="sysDash"/>
                      <a:round/>
                      <a:headEnd type="none" w="med" len="med"/>
                      <a:tailEnd type="none" w="med" len="med"/>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0" i="0" dirty="0">
                          <a:effectLst/>
                          <a:latin typeface="Helvetica" pitchFamily="2" charset="0"/>
                        </a:rPr>
                        <a:t>Adults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T w="127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r>
                        <a:rPr lang="en-US" sz="1000" b="1" i="0" dirty="0">
                          <a:effectLst/>
                          <a:latin typeface="Helvetica" pitchFamily="2" charset="0"/>
                        </a:rPr>
                        <a:t>Bagel Chips</a:t>
                      </a:r>
                      <a:br>
                        <a:rPr lang="en-US" sz="1000" b="0" i="0" dirty="0">
                          <a:effectLst/>
                          <a:latin typeface="Helvetica" pitchFamily="2" charset="0"/>
                        </a:rPr>
                      </a:br>
                      <a:r>
                        <a:rPr lang="en-US" sz="1000" b="0" i="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r>
                        <a:rPr lang="en-US" sz="1000" b="1" i="0" dirty="0">
                          <a:effectLst/>
                          <a:latin typeface="Helvetica" pitchFamily="2" charset="0"/>
                        </a:rPr>
                        <a:t>Cereal, Ready-to-Eat, All Types** </a:t>
                      </a:r>
                      <a:br>
                        <a:rPr lang="en-US" sz="1000" b="0" i="0" dirty="0">
                          <a:effectLst/>
                          <a:latin typeface="Helvetica" pitchFamily="2" charset="0"/>
                        </a:rPr>
                      </a:br>
                      <a:r>
                        <a:rPr lang="en-US" sz="1000" b="0" i="0" dirty="0">
                          <a:effectLst/>
                          <a:latin typeface="Helvetica" pitchFamily="2" charset="0"/>
                        </a:rPr>
                        <a:t>at least 28 grams or 1 ounce </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r>
                        <a:rPr lang="en-US" sz="1000" b="1" dirty="0">
                          <a:effectLst/>
                          <a:latin typeface="Helvetica" pitchFamily="2" charset="0"/>
                        </a:rPr>
                        <a:t>Corn Chips</a:t>
                      </a:r>
                      <a:br>
                        <a:rPr lang="en-US" sz="1000" dirty="0">
                          <a:effectLst/>
                          <a:latin typeface="Helvetica" pitchFamily="2" charset="0"/>
                        </a:rPr>
                      </a:br>
                      <a:r>
                        <a:rPr lang="en-US" sz="100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2 packages </a:t>
                      </a:r>
                    </a:p>
                  </a:txBody>
                  <a:tcPr marL="38100" marR="38100" marT="38100" marB="38100" anchor="ctr">
                    <a:lnL w="9525" cap="flat" cmpd="sng" algn="ctr">
                      <a:solidFill>
                        <a:schemeClr val="tx1"/>
                      </a:solidFill>
                      <a:prstDash val="sysDash"/>
                      <a:round/>
                      <a:headEnd type="none" w="med" len="med"/>
                      <a:tailEnd type="none" w="med" len="med"/>
                    </a:lnL>
                    <a:noFill/>
                  </a:tcPr>
                </a:tc>
                <a:extLst>
                  <a:ext uri="{0D108BD9-81ED-4DB2-BD59-A6C34878D82A}">
                    <a16:rowId xmlns:a16="http://schemas.microsoft.com/office/drawing/2014/main" val="1429597614"/>
                  </a:ext>
                </a:extLst>
              </a:tr>
            </a:tbl>
          </a:graphicData>
        </a:graphic>
      </p:graphicFrame>
      <p:sp>
        <p:nvSpPr>
          <p:cNvPr id="17" name="TextBox 16">
            <a:extLst>
              <a:ext uri="{FF2B5EF4-FFF2-40B4-BE49-F238E27FC236}">
                <a16:creationId xmlns:a16="http://schemas.microsoft.com/office/drawing/2014/main" id="{FBD4D72E-5097-034C-91E9-A97A11D60716}"/>
              </a:ext>
            </a:extLst>
          </p:cNvPr>
          <p:cNvSpPr txBox="1"/>
          <p:nvPr/>
        </p:nvSpPr>
        <p:spPr>
          <a:xfrm>
            <a:off x="1222253" y="1245857"/>
            <a:ext cx="7012195" cy="295466"/>
          </a:xfrm>
          <a:prstGeom prst="rect">
            <a:avLst/>
          </a:prstGeom>
          <a:solidFill>
            <a:srgbClr val="642B75"/>
          </a:solidFill>
        </p:spPr>
        <p:txBody>
          <a:bodyPr wrap="square" tIns="54864" bIns="54864" rtlCol="0">
            <a:spAutoFit/>
          </a:bodyPr>
          <a:lstStyle/>
          <a:p>
            <a:pPr lvl="0" algn="ctr" defTabSz="914400"/>
            <a:r>
              <a:rPr lang="en-US" sz="1200" b="1" dirty="0">
                <a:solidFill>
                  <a:prstClr val="white"/>
                </a:solidFill>
                <a:latin typeface="Helvetica" pitchFamily="2" charset="0"/>
              </a:rPr>
              <a:t>Grains Measuring Chart for Single-Serving Packages </a:t>
            </a:r>
          </a:p>
        </p:txBody>
      </p:sp>
      <p:pic>
        <p:nvPicPr>
          <p:cNvPr id="18" name="Picture 17" descr="Illustration of a bag of bagel chips">
            <a:extLst>
              <a:ext uri="{FF2B5EF4-FFF2-40B4-BE49-F238E27FC236}">
                <a16:creationId xmlns:a16="http://schemas.microsoft.com/office/drawing/2014/main" id="{836158DF-1B4A-ED4F-9DA6-EEE40A16B547}"/>
              </a:ext>
            </a:extLst>
          </p:cNvPr>
          <p:cNvPicPr>
            <a:picLocks noChangeAspect="1"/>
          </p:cNvPicPr>
          <p:nvPr/>
        </p:nvPicPr>
        <p:blipFill>
          <a:blip r:embed="rId3"/>
          <a:stretch>
            <a:fillRect/>
          </a:stretch>
        </p:blipFill>
        <p:spPr>
          <a:xfrm>
            <a:off x="1959383" y="2010828"/>
            <a:ext cx="1040299" cy="1434568"/>
          </a:xfrm>
          <a:prstGeom prst="rect">
            <a:avLst/>
          </a:prstGeom>
        </p:spPr>
      </p:pic>
      <p:sp>
        <p:nvSpPr>
          <p:cNvPr id="16" name="TextBox 15">
            <a:extLst>
              <a:ext uri="{FF2B5EF4-FFF2-40B4-BE49-F238E27FC236}">
                <a16:creationId xmlns:a16="http://schemas.microsoft.com/office/drawing/2014/main" id="{E24867E7-7F95-EB4B-8B75-878756C11797}"/>
              </a:ext>
            </a:extLst>
          </p:cNvPr>
          <p:cNvSpPr txBox="1"/>
          <p:nvPr/>
        </p:nvSpPr>
        <p:spPr>
          <a:xfrm>
            <a:off x="3687745" y="1541506"/>
            <a:ext cx="4546703" cy="400110"/>
          </a:xfrm>
          <a:prstGeom prst="rect">
            <a:avLst/>
          </a:prstGeom>
          <a:noFill/>
        </p:spPr>
        <p:txBody>
          <a:bodyPr wrap="square" rtlCol="0">
            <a:spAutoFit/>
          </a:bodyPr>
          <a:lstStyle/>
          <a:p>
            <a:pPr lvl="0" algn="ctr" defTabSz="914400">
              <a:lnSpc>
                <a:spcPts val="1200"/>
              </a:lnSpc>
            </a:pPr>
            <a:r>
              <a:rPr lang="en-US" sz="1000" b="1" dirty="0">
                <a:solidFill>
                  <a:prstClr val="black"/>
                </a:solidFill>
                <a:latin typeface="Helvetica" pitchFamily="2" charset="0"/>
              </a:rPr>
              <a:t>Child and Adult Care Food Program </a:t>
            </a:r>
          </a:p>
          <a:p>
            <a:pPr lvl="0" algn="ctr" defTabSz="914400">
              <a:lnSpc>
                <a:spcPts val="1200"/>
              </a:lnSpc>
            </a:pPr>
            <a:r>
              <a:rPr lang="en-US" sz="1000" b="1" dirty="0">
                <a:solidFill>
                  <a:prstClr val="black"/>
                </a:solidFill>
                <a:latin typeface="Helvetica" pitchFamily="2" charset="0"/>
              </a:rPr>
              <a:t>Age Group and Meal</a:t>
            </a:r>
          </a:p>
        </p:txBody>
      </p:sp>
      <p:sp>
        <p:nvSpPr>
          <p:cNvPr id="12" name="Rounded Rectangle 11" descr="Purple outline around &quot;Cereal, Ready-to-Eat, All Types at least 28 grams or 1 ounce&quot;">
            <a:extLst>
              <a:ext uri="{FF2B5EF4-FFF2-40B4-BE49-F238E27FC236}">
                <a16:creationId xmlns:a16="http://schemas.microsoft.com/office/drawing/2014/main" id="{8CBEF58B-1765-DD4E-A76D-A5BC4C876E4D}"/>
              </a:ext>
            </a:extLst>
          </p:cNvPr>
          <p:cNvSpPr/>
          <p:nvPr/>
        </p:nvSpPr>
        <p:spPr>
          <a:xfrm>
            <a:off x="1222253" y="3973189"/>
            <a:ext cx="2458617" cy="373080"/>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45836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descr="Step 2">
            <a:extLst>
              <a:ext uri="{FF2B5EF4-FFF2-40B4-BE49-F238E27FC236}">
                <a16:creationId xmlns:a16="http://schemas.microsoft.com/office/drawing/2014/main" id="{01A68836-DB9B-164B-A248-30D181726D8C}"/>
              </a:ext>
            </a:extLst>
          </p:cNvPr>
          <p:cNvGrpSpPr/>
          <p:nvPr/>
        </p:nvGrpSpPr>
        <p:grpSpPr>
          <a:xfrm>
            <a:off x="1106520" y="215249"/>
            <a:ext cx="732029" cy="731520"/>
            <a:chOff x="1032950" y="131169"/>
            <a:chExt cx="732029" cy="731520"/>
          </a:xfrm>
        </p:grpSpPr>
        <p:sp>
          <p:nvSpPr>
            <p:cNvPr id="14" name="Oval 13" descr="&quot;Step 2&quot;">
              <a:extLst>
                <a:ext uri="{FF2B5EF4-FFF2-40B4-BE49-F238E27FC236}">
                  <a16:creationId xmlns:a16="http://schemas.microsoft.com/office/drawing/2014/main" id="{BE9B6A59-3193-7A4B-8BBB-6682C3C257CC}"/>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9888B697-6E2D-5349-9053-0AE79882E673}"/>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2</a:t>
              </a:r>
            </a:p>
          </p:txBody>
        </p:sp>
      </p:grpSp>
      <p:sp>
        <p:nvSpPr>
          <p:cNvPr id="10" name="Title 1">
            <a:extLst>
              <a:ext uri="{FF2B5EF4-FFF2-40B4-BE49-F238E27FC236}">
                <a16:creationId xmlns:a16="http://schemas.microsoft.com/office/drawing/2014/main" id="{444CEF77-7C31-EB49-AEB7-9BFCE7EF9B5B}"/>
              </a:ext>
            </a:extLst>
          </p:cNvPr>
          <p:cNvSpPr>
            <a:spLocks noGrp="1"/>
          </p:cNvSpPr>
          <p:nvPr>
            <p:ph type="title"/>
          </p:nvPr>
        </p:nvSpPr>
        <p:spPr>
          <a:xfrm>
            <a:off x="1858160" y="308265"/>
            <a:ext cx="6930093" cy="475484"/>
          </a:xfrm>
        </p:spPr>
        <p:txBody>
          <a:bodyPr/>
          <a:lstStyle/>
          <a:p>
            <a:pPr algn="l"/>
            <a:r>
              <a:rPr lang="en-US" sz="2000" b="0" dirty="0">
                <a:solidFill>
                  <a:schemeClr val="tx1">
                    <a:lumMod val="65000"/>
                    <a:lumOff val="35000"/>
                  </a:schemeClr>
                </a:solidFill>
              </a:rPr>
              <a:t>Each item on the chart lists a minimum package weight by the name of the item.</a:t>
            </a:r>
          </a:p>
        </p:txBody>
      </p:sp>
      <p:sp>
        <p:nvSpPr>
          <p:cNvPr id="9" name="Rounded Rectangle 8" descr="[decorative]">
            <a:extLst>
              <a:ext uri="{FF2B5EF4-FFF2-40B4-BE49-F238E27FC236}">
                <a16:creationId xmlns:a16="http://schemas.microsoft.com/office/drawing/2014/main" id="{68AC3DCA-4C18-1749-A6EB-C38629921546}"/>
              </a:ext>
              <a:ext uri="{C183D7F6-B498-43B3-948B-1728B52AA6E4}">
                <adec:decorative xmlns:adec="http://schemas.microsoft.com/office/drawing/2017/decorative" val="0"/>
              </a:ext>
            </a:extLst>
          </p:cNvPr>
          <p:cNvSpPr/>
          <p:nvPr/>
        </p:nvSpPr>
        <p:spPr>
          <a:xfrm>
            <a:off x="1046042" y="1084333"/>
            <a:ext cx="7315612" cy="3793185"/>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TextBox 18">
            <a:extLst>
              <a:ext uri="{FF2B5EF4-FFF2-40B4-BE49-F238E27FC236}">
                <a16:creationId xmlns:a16="http://schemas.microsoft.com/office/drawing/2014/main" id="{4ADFF17D-3ADD-8A41-9187-D018AFFD2D67}"/>
              </a:ext>
            </a:extLst>
          </p:cNvPr>
          <p:cNvSpPr txBox="1"/>
          <p:nvPr/>
        </p:nvSpPr>
        <p:spPr>
          <a:xfrm>
            <a:off x="1222253" y="1245857"/>
            <a:ext cx="7012195" cy="295466"/>
          </a:xfrm>
          <a:prstGeom prst="rect">
            <a:avLst/>
          </a:prstGeom>
          <a:solidFill>
            <a:srgbClr val="642B75"/>
          </a:solidFill>
        </p:spPr>
        <p:txBody>
          <a:bodyPr wrap="square" tIns="54864" bIns="54864" rtlCol="0">
            <a:spAutoFit/>
          </a:bodyPr>
          <a:lstStyle/>
          <a:p>
            <a:pPr lvl="0" algn="ctr" defTabSz="914400"/>
            <a:r>
              <a:rPr lang="en-US" sz="1200" b="1" dirty="0">
                <a:solidFill>
                  <a:prstClr val="white"/>
                </a:solidFill>
                <a:latin typeface="Helvetica" pitchFamily="2" charset="0"/>
              </a:rPr>
              <a:t>Grains Measuring Chart for Single-Serving Packages </a:t>
            </a:r>
          </a:p>
        </p:txBody>
      </p:sp>
      <p:graphicFrame>
        <p:nvGraphicFramePr>
          <p:cNvPr id="17" name="Table 16" descr="Grains Measuring Chart for Single-Serving Packages &#10;">
            <a:extLst>
              <a:ext uri="{FF2B5EF4-FFF2-40B4-BE49-F238E27FC236}">
                <a16:creationId xmlns:a16="http://schemas.microsoft.com/office/drawing/2014/main" id="{FDD616C2-AC3C-684F-923D-B2080C4217F6}"/>
              </a:ext>
            </a:extLst>
          </p:cNvPr>
          <p:cNvGraphicFramePr>
            <a:graphicFrameLocks noGrp="1"/>
          </p:cNvGraphicFramePr>
          <p:nvPr>
            <p:extLst>
              <p:ext uri="{D42A27DB-BD31-4B8C-83A1-F6EECF244321}">
                <p14:modId xmlns:p14="http://schemas.microsoft.com/office/powerpoint/2010/main" val="3495209299"/>
              </p:ext>
            </p:extLst>
          </p:nvPr>
        </p:nvGraphicFramePr>
        <p:xfrm>
          <a:off x="1229128" y="1539884"/>
          <a:ext cx="7005320" cy="3191256"/>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560315588"/>
                    </a:ext>
                  </a:extLst>
                </a:gridCol>
                <a:gridCol w="1610360">
                  <a:extLst>
                    <a:ext uri="{9D8B030D-6E8A-4147-A177-3AD203B41FA5}">
                      <a16:colId xmlns:a16="http://schemas.microsoft.com/office/drawing/2014/main" val="263419930"/>
                    </a:ext>
                  </a:extLst>
                </a:gridCol>
                <a:gridCol w="1554480">
                  <a:extLst>
                    <a:ext uri="{9D8B030D-6E8A-4147-A177-3AD203B41FA5}">
                      <a16:colId xmlns:a16="http://schemas.microsoft.com/office/drawing/2014/main" val="3046016989"/>
                    </a:ext>
                  </a:extLst>
                </a:gridCol>
                <a:gridCol w="1371600">
                  <a:extLst>
                    <a:ext uri="{9D8B030D-6E8A-4147-A177-3AD203B41FA5}">
                      <a16:colId xmlns:a16="http://schemas.microsoft.com/office/drawing/2014/main" val="3929739260"/>
                    </a:ext>
                  </a:extLst>
                </a:gridCol>
              </a:tblGrid>
              <a:tr h="365760">
                <a:tc>
                  <a:txBody>
                    <a:bodyPr/>
                    <a:lstStyle/>
                    <a:p>
                      <a:pPr algn="ctr"/>
                      <a:r>
                        <a:rPr lang="en-US" sz="1000" b="1" i="0" dirty="0">
                          <a:solidFill>
                            <a:schemeClr val="tx1"/>
                          </a:solidFill>
                          <a:latin typeface="Helvetica" pitchFamily="2" charset="0"/>
                        </a:rPr>
                        <a:t>Grain Item and </a:t>
                      </a:r>
                    </a:p>
                    <a:p>
                      <a:pPr algn="ctr"/>
                      <a:r>
                        <a:rPr lang="en-US" sz="1000" b="1" i="0" dirty="0">
                          <a:solidFill>
                            <a:schemeClr val="tx1"/>
                          </a:solidFill>
                          <a:latin typeface="Helvetica" pitchFamily="2" charset="0"/>
                        </a:rPr>
                        <a:t>Package Weight*</a:t>
                      </a:r>
                    </a:p>
                  </a:txBody>
                  <a:tcPr marT="36576" marB="36576">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9525" cap="flat" cmpd="sng" algn="ctr">
                      <a:noFill/>
                      <a:prstDash val="sysDash"/>
                      <a:round/>
                      <a:headEnd type="none" w="med" len="med"/>
                      <a:tailEnd type="none" w="med" len="med"/>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0" i="0" dirty="0">
                          <a:effectLst/>
                          <a:latin typeface="Helvetica" pitchFamily="2" charset="0"/>
                        </a:rPr>
                        <a:t>Adults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T w="127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r>
                        <a:rPr lang="en-US" sz="1000" b="1" i="0" dirty="0">
                          <a:effectLst/>
                          <a:latin typeface="Helvetica" pitchFamily="2" charset="0"/>
                        </a:rPr>
                        <a:t>Bagel Chips</a:t>
                      </a:r>
                      <a:br>
                        <a:rPr lang="en-US" sz="1000" b="0" i="0" dirty="0">
                          <a:effectLst/>
                          <a:latin typeface="Helvetica" pitchFamily="2" charset="0"/>
                        </a:rPr>
                      </a:br>
                      <a:r>
                        <a:rPr lang="en-US" sz="1000" b="0" i="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r>
                        <a:rPr lang="en-US" sz="1000" b="1" i="0" dirty="0">
                          <a:effectLst/>
                          <a:latin typeface="Helvetica" pitchFamily="2" charset="0"/>
                        </a:rPr>
                        <a:t>Cereal, Ready-to-Eat, All Types** </a:t>
                      </a:r>
                      <a:br>
                        <a:rPr lang="en-US" sz="1000" b="0" i="0" dirty="0">
                          <a:effectLst/>
                          <a:latin typeface="Helvetica" pitchFamily="2" charset="0"/>
                        </a:rPr>
                      </a:br>
                      <a:r>
                        <a:rPr lang="en-US" sz="1000" b="0" i="0" dirty="0">
                          <a:effectLst/>
                          <a:latin typeface="Helvetica" pitchFamily="2" charset="0"/>
                        </a:rPr>
                        <a:t>at least 28 grams or 1 ounce </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r>
                        <a:rPr lang="en-US" sz="1000" b="1" dirty="0">
                          <a:effectLst/>
                          <a:latin typeface="Helvetica" pitchFamily="2" charset="0"/>
                        </a:rPr>
                        <a:t>Corn Chips</a:t>
                      </a:r>
                      <a:br>
                        <a:rPr lang="en-US" sz="1000" dirty="0">
                          <a:effectLst/>
                          <a:latin typeface="Helvetica" pitchFamily="2" charset="0"/>
                        </a:rPr>
                      </a:br>
                      <a:r>
                        <a:rPr lang="en-US" sz="100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2 packages </a:t>
                      </a:r>
                    </a:p>
                  </a:txBody>
                  <a:tcPr marL="38100" marR="38100" marT="38100" marB="38100" anchor="ctr">
                    <a:lnL w="9525" cap="flat" cmpd="sng" algn="ctr">
                      <a:solidFill>
                        <a:schemeClr val="tx1"/>
                      </a:solidFill>
                      <a:prstDash val="sysDash"/>
                      <a:round/>
                      <a:headEnd type="none" w="med" len="med"/>
                      <a:tailEnd type="none" w="med" len="med"/>
                    </a:lnL>
                    <a:noFill/>
                  </a:tcPr>
                </a:tc>
                <a:extLst>
                  <a:ext uri="{0D108BD9-81ED-4DB2-BD59-A6C34878D82A}">
                    <a16:rowId xmlns:a16="http://schemas.microsoft.com/office/drawing/2014/main" val="1429597614"/>
                  </a:ext>
                </a:extLst>
              </a:tr>
            </a:tbl>
          </a:graphicData>
        </a:graphic>
      </p:graphicFrame>
      <p:sp>
        <p:nvSpPr>
          <p:cNvPr id="18" name="TextBox 17">
            <a:extLst>
              <a:ext uri="{FF2B5EF4-FFF2-40B4-BE49-F238E27FC236}">
                <a16:creationId xmlns:a16="http://schemas.microsoft.com/office/drawing/2014/main" id="{3AD030C2-BA9E-0E44-806C-61DD11BF5ED0}"/>
              </a:ext>
            </a:extLst>
          </p:cNvPr>
          <p:cNvSpPr txBox="1"/>
          <p:nvPr/>
        </p:nvSpPr>
        <p:spPr>
          <a:xfrm>
            <a:off x="3687745" y="1541506"/>
            <a:ext cx="4546703" cy="400110"/>
          </a:xfrm>
          <a:prstGeom prst="rect">
            <a:avLst/>
          </a:prstGeom>
          <a:noFill/>
        </p:spPr>
        <p:txBody>
          <a:bodyPr wrap="square" rtlCol="0">
            <a:spAutoFit/>
          </a:bodyPr>
          <a:lstStyle/>
          <a:p>
            <a:pPr lvl="0" algn="ctr" defTabSz="914400">
              <a:lnSpc>
                <a:spcPts val="1200"/>
              </a:lnSpc>
            </a:pPr>
            <a:r>
              <a:rPr lang="en-US" sz="1000" b="1" dirty="0">
                <a:solidFill>
                  <a:prstClr val="black"/>
                </a:solidFill>
                <a:latin typeface="Helvetica" pitchFamily="2" charset="0"/>
              </a:rPr>
              <a:t>Child and Adult Care Food Program </a:t>
            </a:r>
          </a:p>
          <a:p>
            <a:pPr lvl="0" algn="ctr" defTabSz="914400">
              <a:lnSpc>
                <a:spcPts val="1200"/>
              </a:lnSpc>
            </a:pPr>
            <a:r>
              <a:rPr lang="en-US" sz="1000" b="1" dirty="0">
                <a:solidFill>
                  <a:prstClr val="black"/>
                </a:solidFill>
                <a:latin typeface="Helvetica" pitchFamily="2" charset="0"/>
              </a:rPr>
              <a:t>Age Group and Meal</a:t>
            </a:r>
          </a:p>
        </p:txBody>
      </p:sp>
      <p:pic>
        <p:nvPicPr>
          <p:cNvPr id="20" name="Picture 19" descr="Illustration of a bag of bagel chips">
            <a:extLst>
              <a:ext uri="{FF2B5EF4-FFF2-40B4-BE49-F238E27FC236}">
                <a16:creationId xmlns:a16="http://schemas.microsoft.com/office/drawing/2014/main" id="{9BA71087-BF57-8F48-A13E-EAB3B8C8DEAC}"/>
              </a:ext>
            </a:extLst>
          </p:cNvPr>
          <p:cNvPicPr>
            <a:picLocks noChangeAspect="1"/>
          </p:cNvPicPr>
          <p:nvPr/>
        </p:nvPicPr>
        <p:blipFill>
          <a:blip r:embed="rId3"/>
          <a:stretch>
            <a:fillRect/>
          </a:stretch>
        </p:blipFill>
        <p:spPr>
          <a:xfrm>
            <a:off x="1959383" y="2010828"/>
            <a:ext cx="1040299" cy="1434568"/>
          </a:xfrm>
          <a:prstGeom prst="rect">
            <a:avLst/>
          </a:prstGeom>
        </p:spPr>
      </p:pic>
      <p:sp>
        <p:nvSpPr>
          <p:cNvPr id="13" name="Rounded Rectangle 12" descr="Purple outline around &quot;at least 28 grams or 1 ounce&quot;">
            <a:extLst>
              <a:ext uri="{FF2B5EF4-FFF2-40B4-BE49-F238E27FC236}">
                <a16:creationId xmlns:a16="http://schemas.microsoft.com/office/drawing/2014/main" id="{CD557BD6-8237-5B4D-9C2C-83FB530C1F73}"/>
              </a:ext>
            </a:extLst>
          </p:cNvPr>
          <p:cNvSpPr/>
          <p:nvPr/>
        </p:nvSpPr>
        <p:spPr>
          <a:xfrm>
            <a:off x="1229127" y="4156363"/>
            <a:ext cx="2458617" cy="161637"/>
          </a:xfrm>
          <a:prstGeom prst="roundRect">
            <a:avLst>
              <a:gd name="adj" fmla="val 2071"/>
            </a:avLst>
          </a:prstGeom>
          <a:noFill/>
          <a:ln w="38100">
            <a:solidFill>
              <a:srgbClr val="541E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1578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descr="Step 2">
            <a:extLst>
              <a:ext uri="{FF2B5EF4-FFF2-40B4-BE49-F238E27FC236}">
                <a16:creationId xmlns:a16="http://schemas.microsoft.com/office/drawing/2014/main" id="{0DEE3A77-2FE1-0D43-8503-B36F521162B8}"/>
              </a:ext>
            </a:extLst>
          </p:cNvPr>
          <p:cNvGrpSpPr/>
          <p:nvPr/>
        </p:nvGrpSpPr>
        <p:grpSpPr>
          <a:xfrm>
            <a:off x="404007" y="237551"/>
            <a:ext cx="732029" cy="731520"/>
            <a:chOff x="1032950" y="131169"/>
            <a:chExt cx="732029" cy="731520"/>
          </a:xfrm>
        </p:grpSpPr>
        <p:sp>
          <p:nvSpPr>
            <p:cNvPr id="8" name="Oval 7" descr="&quot;Step 2&quot;">
              <a:extLst>
                <a:ext uri="{FF2B5EF4-FFF2-40B4-BE49-F238E27FC236}">
                  <a16:creationId xmlns:a16="http://schemas.microsoft.com/office/drawing/2014/main" id="{39987B30-014F-9E49-84F2-355A105B1F61}"/>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7ACFD0C1-FC33-3547-A079-6B4A284B5425}"/>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2</a:t>
              </a:r>
            </a:p>
          </p:txBody>
        </p:sp>
      </p:grpSp>
      <p:sp>
        <p:nvSpPr>
          <p:cNvPr id="2" name="Title 1">
            <a:extLst>
              <a:ext uri="{FF2B5EF4-FFF2-40B4-BE49-F238E27FC236}">
                <a16:creationId xmlns:a16="http://schemas.microsoft.com/office/drawing/2014/main" id="{F8065D3B-4A8F-A94C-AB2F-FCB5EBE36CDB}"/>
              </a:ext>
            </a:extLst>
          </p:cNvPr>
          <p:cNvSpPr>
            <a:spLocks noGrp="1"/>
          </p:cNvSpPr>
          <p:nvPr>
            <p:ph type="title"/>
          </p:nvPr>
        </p:nvSpPr>
        <p:spPr>
          <a:xfrm>
            <a:off x="1272617" y="374057"/>
            <a:ext cx="7151369" cy="475484"/>
          </a:xfrm>
        </p:spPr>
        <p:txBody>
          <a:bodyPr/>
          <a:lstStyle/>
          <a:p>
            <a:pPr algn="l"/>
            <a:r>
              <a:rPr lang="en-US" sz="2000" dirty="0">
                <a:solidFill>
                  <a:prstClr val="black">
                    <a:lumMod val="65000"/>
                    <a:lumOff val="35000"/>
                  </a:prstClr>
                </a:solidFill>
              </a:rPr>
              <a:t>(continued): </a:t>
            </a:r>
            <a:r>
              <a:rPr lang="en-US" sz="2000" b="0" dirty="0">
                <a:solidFill>
                  <a:prstClr val="black">
                    <a:lumMod val="65000"/>
                    <a:lumOff val="35000"/>
                  </a:prstClr>
                </a:solidFill>
              </a:rPr>
              <a:t>Look at the package you are serving and find its weight on the Nutrition Facts label or front of the package. </a:t>
            </a:r>
            <a:endParaRPr lang="en-US" sz="2000" dirty="0"/>
          </a:p>
        </p:txBody>
      </p:sp>
      <p:grpSp>
        <p:nvGrpSpPr>
          <p:cNvPr id="10" name="Group 9" descr="Illustration of a serving of Toasted O's Cereal with a purple outline circling &quot;Net Wt: 1 OZ (28g)&quot;">
            <a:extLst>
              <a:ext uri="{FF2B5EF4-FFF2-40B4-BE49-F238E27FC236}">
                <a16:creationId xmlns:a16="http://schemas.microsoft.com/office/drawing/2014/main" id="{A6AFB367-A9AC-F748-B9E4-07118E726413}"/>
              </a:ext>
            </a:extLst>
          </p:cNvPr>
          <p:cNvGrpSpPr/>
          <p:nvPr/>
        </p:nvGrpSpPr>
        <p:grpSpPr>
          <a:xfrm>
            <a:off x="2533545" y="1262818"/>
            <a:ext cx="4076910" cy="3008362"/>
            <a:chOff x="2533545" y="1262818"/>
            <a:chExt cx="4076910" cy="3008362"/>
          </a:xfrm>
        </p:grpSpPr>
        <p:pic>
          <p:nvPicPr>
            <p:cNvPr id="5" name="Picture 4" descr="Illustration of a serving of Toasted O's Cereal">
              <a:extLst>
                <a:ext uri="{FF2B5EF4-FFF2-40B4-BE49-F238E27FC236}">
                  <a16:creationId xmlns:a16="http://schemas.microsoft.com/office/drawing/2014/main" id="{56DFC5BF-6CCA-3344-8178-2834BEF5CE0C}"/>
                </a:ext>
              </a:extLst>
            </p:cNvPr>
            <p:cNvPicPr>
              <a:picLocks noChangeAspect="1"/>
            </p:cNvPicPr>
            <p:nvPr/>
          </p:nvPicPr>
          <p:blipFill rotWithShape="1">
            <a:blip r:embed="rId3"/>
            <a:srcRect l="3809" t="14170" r="3492" b="17428"/>
            <a:stretch/>
          </p:blipFill>
          <p:spPr>
            <a:xfrm>
              <a:off x="2533545" y="1262818"/>
              <a:ext cx="4076910" cy="3008362"/>
            </a:xfrm>
            <a:prstGeom prst="rect">
              <a:avLst/>
            </a:prstGeom>
          </p:spPr>
        </p:pic>
        <p:sp>
          <p:nvSpPr>
            <p:cNvPr id="6" name="Oval 5" descr="Purple outline circling &quot;Net Wt: 1 OZ (28g)&quot;">
              <a:extLst>
                <a:ext uri="{FF2B5EF4-FFF2-40B4-BE49-F238E27FC236}">
                  <a16:creationId xmlns:a16="http://schemas.microsoft.com/office/drawing/2014/main" id="{3F2CC407-5161-0447-B00C-EC93AE4EF8AF}"/>
                </a:ext>
              </a:extLst>
            </p:cNvPr>
            <p:cNvSpPr/>
            <p:nvPr/>
          </p:nvSpPr>
          <p:spPr>
            <a:xfrm>
              <a:off x="2705493" y="2780906"/>
              <a:ext cx="2177592" cy="575036"/>
            </a:xfrm>
            <a:prstGeom prst="ellipse">
              <a:avLst/>
            </a:prstGeom>
            <a:noFill/>
            <a:ln w="38100">
              <a:solidFill>
                <a:srgbClr val="541E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46084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Step 2">
            <a:extLst>
              <a:ext uri="{FF2B5EF4-FFF2-40B4-BE49-F238E27FC236}">
                <a16:creationId xmlns:a16="http://schemas.microsoft.com/office/drawing/2014/main" id="{96AC1A89-B6A6-2A4A-8AC7-CF78EBF68A64}"/>
              </a:ext>
            </a:extLst>
          </p:cNvPr>
          <p:cNvGrpSpPr/>
          <p:nvPr/>
        </p:nvGrpSpPr>
        <p:grpSpPr>
          <a:xfrm>
            <a:off x="404007" y="237551"/>
            <a:ext cx="732029" cy="731520"/>
            <a:chOff x="1032950" y="131169"/>
            <a:chExt cx="732029" cy="731520"/>
          </a:xfrm>
        </p:grpSpPr>
        <p:sp>
          <p:nvSpPr>
            <p:cNvPr id="11" name="Oval 10" descr="&quot;Step 2&quot;">
              <a:extLst>
                <a:ext uri="{FF2B5EF4-FFF2-40B4-BE49-F238E27FC236}">
                  <a16:creationId xmlns:a16="http://schemas.microsoft.com/office/drawing/2014/main" id="{6A2A9D15-DE4C-6648-8FD9-EB900C370E6F}"/>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879F15DB-E35B-F64B-BCA9-C06FD5FA4346}"/>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2</a:t>
              </a:r>
            </a:p>
          </p:txBody>
        </p:sp>
      </p:grpSp>
      <p:sp>
        <p:nvSpPr>
          <p:cNvPr id="2" name="Title 1">
            <a:extLst>
              <a:ext uri="{FF2B5EF4-FFF2-40B4-BE49-F238E27FC236}">
                <a16:creationId xmlns:a16="http://schemas.microsoft.com/office/drawing/2014/main" id="{F8065D3B-4A8F-A94C-AB2F-FCB5EBE36CDB}"/>
              </a:ext>
            </a:extLst>
          </p:cNvPr>
          <p:cNvSpPr>
            <a:spLocks noGrp="1"/>
          </p:cNvSpPr>
          <p:nvPr>
            <p:ph type="title"/>
          </p:nvPr>
        </p:nvSpPr>
        <p:spPr>
          <a:xfrm>
            <a:off x="1272617" y="374057"/>
            <a:ext cx="7151369" cy="475484"/>
          </a:xfrm>
        </p:spPr>
        <p:txBody>
          <a:bodyPr/>
          <a:lstStyle/>
          <a:p>
            <a:pPr algn="l"/>
            <a:r>
              <a:rPr lang="en-US" sz="2000" dirty="0">
                <a:solidFill>
                  <a:prstClr val="black">
                    <a:lumMod val="65000"/>
                    <a:lumOff val="35000"/>
                  </a:prstClr>
                </a:solidFill>
              </a:rPr>
              <a:t>(continued): </a:t>
            </a:r>
            <a:r>
              <a:rPr lang="en-US" sz="2000" b="0" dirty="0">
                <a:solidFill>
                  <a:prstClr val="black">
                    <a:lumMod val="65000"/>
                    <a:lumOff val="35000"/>
                  </a:prstClr>
                </a:solidFill>
              </a:rPr>
              <a:t>Look at the package you are serving and find its weight on the Nutrition Facts label or front of the package.  </a:t>
            </a:r>
            <a:endParaRPr lang="en-US" sz="2000" dirty="0"/>
          </a:p>
        </p:txBody>
      </p:sp>
      <p:grpSp>
        <p:nvGrpSpPr>
          <p:cNvPr id="13" name="Group 12" descr="Illustration of a serving of Toasted O's Cereal with a purple outline circling &quot;Net Wt: 1 oz (28g)&quot;">
            <a:extLst>
              <a:ext uri="{FF2B5EF4-FFF2-40B4-BE49-F238E27FC236}">
                <a16:creationId xmlns:a16="http://schemas.microsoft.com/office/drawing/2014/main" id="{6CD6D3E5-F435-5042-A6C4-07382421CD6B}"/>
              </a:ext>
            </a:extLst>
          </p:cNvPr>
          <p:cNvGrpSpPr/>
          <p:nvPr/>
        </p:nvGrpSpPr>
        <p:grpSpPr>
          <a:xfrm>
            <a:off x="1272617" y="1262818"/>
            <a:ext cx="4076910" cy="3008362"/>
            <a:chOff x="1272617" y="1262818"/>
            <a:chExt cx="4076910" cy="3008362"/>
          </a:xfrm>
        </p:grpSpPr>
        <p:pic>
          <p:nvPicPr>
            <p:cNvPr id="5" name="Picture 4" descr="Illustration of a serving of Toasted O's Cereal">
              <a:extLst>
                <a:ext uri="{FF2B5EF4-FFF2-40B4-BE49-F238E27FC236}">
                  <a16:creationId xmlns:a16="http://schemas.microsoft.com/office/drawing/2014/main" id="{56DFC5BF-6CCA-3344-8178-2834BEF5CE0C}"/>
                </a:ext>
              </a:extLst>
            </p:cNvPr>
            <p:cNvPicPr>
              <a:picLocks noChangeAspect="1"/>
            </p:cNvPicPr>
            <p:nvPr/>
          </p:nvPicPr>
          <p:blipFill rotWithShape="1">
            <a:blip r:embed="rId3"/>
            <a:srcRect l="3809" t="14170" r="3492" b="17428"/>
            <a:stretch/>
          </p:blipFill>
          <p:spPr>
            <a:xfrm>
              <a:off x="1272617" y="1262818"/>
              <a:ext cx="4076910" cy="3008362"/>
            </a:xfrm>
            <a:prstGeom prst="rect">
              <a:avLst/>
            </a:prstGeom>
          </p:spPr>
        </p:pic>
        <p:sp>
          <p:nvSpPr>
            <p:cNvPr id="6" name="Oval 5" descr="Purple outline circling &quot;Net Wt: 1 oz (28g)&quot;">
              <a:extLst>
                <a:ext uri="{FF2B5EF4-FFF2-40B4-BE49-F238E27FC236}">
                  <a16:creationId xmlns:a16="http://schemas.microsoft.com/office/drawing/2014/main" id="{3F2CC407-5161-0447-B00C-EC93AE4EF8AF}"/>
                </a:ext>
              </a:extLst>
            </p:cNvPr>
            <p:cNvSpPr/>
            <p:nvPr/>
          </p:nvSpPr>
          <p:spPr>
            <a:xfrm>
              <a:off x="1444565" y="2780906"/>
              <a:ext cx="2177592" cy="575036"/>
            </a:xfrm>
            <a:prstGeom prst="ellipse">
              <a:avLst/>
            </a:prstGeom>
            <a:noFill/>
            <a:ln w="38100">
              <a:solidFill>
                <a:srgbClr val="541E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5" name="Group 14" descr=" Grains Measuring Chart">
            <a:extLst>
              <a:ext uri="{FF2B5EF4-FFF2-40B4-BE49-F238E27FC236}">
                <a16:creationId xmlns:a16="http://schemas.microsoft.com/office/drawing/2014/main" id="{76F783F2-7838-4F66-B0D7-D7D5A7D648FB}"/>
              </a:ext>
            </a:extLst>
          </p:cNvPr>
          <p:cNvGrpSpPr/>
          <p:nvPr/>
        </p:nvGrpSpPr>
        <p:grpSpPr>
          <a:xfrm>
            <a:off x="5521475" y="1545995"/>
            <a:ext cx="3141758" cy="1687399"/>
            <a:chOff x="5521475" y="1545995"/>
            <a:chExt cx="3141758" cy="1687399"/>
          </a:xfrm>
        </p:grpSpPr>
        <p:sp>
          <p:nvSpPr>
            <p:cNvPr id="8" name="Rounded Rectangle 7" descr=" [decorative]">
              <a:extLst>
                <a:ext uri="{FF2B5EF4-FFF2-40B4-BE49-F238E27FC236}">
                  <a16:creationId xmlns:a16="http://schemas.microsoft.com/office/drawing/2014/main" id="{8B479991-4295-F745-A99F-94709E6E28EF}"/>
                </a:ext>
                <a:ext uri="{C183D7F6-B498-43B3-948B-1728B52AA6E4}">
                  <adec:decorative xmlns:adec="http://schemas.microsoft.com/office/drawing/2017/decorative" val="0"/>
                </a:ext>
              </a:extLst>
            </p:cNvPr>
            <p:cNvSpPr/>
            <p:nvPr/>
          </p:nvSpPr>
          <p:spPr>
            <a:xfrm>
              <a:off x="5521475" y="1545995"/>
              <a:ext cx="3141758" cy="1687399"/>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Rectangle 3" descr="[decorative]">
              <a:extLst>
                <a:ext uri="{FF2B5EF4-FFF2-40B4-BE49-F238E27FC236}">
                  <a16:creationId xmlns:a16="http://schemas.microsoft.com/office/drawing/2014/main" id="{2621D7F9-52A8-4394-8B06-F24E9A41708D}"/>
                </a:ext>
              </a:extLst>
            </p:cNvPr>
            <p:cNvSpPr/>
            <p:nvPr/>
          </p:nvSpPr>
          <p:spPr>
            <a:xfrm>
              <a:off x="5644024" y="2119745"/>
              <a:ext cx="2893084" cy="500906"/>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Rounded Rectangle 8" descr="Purple outline around &quot;at least 28 grams or 1 ounce&quot;">
            <a:extLst>
              <a:ext uri="{FF2B5EF4-FFF2-40B4-BE49-F238E27FC236}">
                <a16:creationId xmlns:a16="http://schemas.microsoft.com/office/drawing/2014/main" id="{45C85614-ACD3-3648-934D-4585647484B9}"/>
              </a:ext>
            </a:extLst>
          </p:cNvPr>
          <p:cNvSpPr/>
          <p:nvPr/>
        </p:nvSpPr>
        <p:spPr>
          <a:xfrm>
            <a:off x="5644024" y="2358766"/>
            <a:ext cx="2458617" cy="261885"/>
          </a:xfrm>
          <a:prstGeom prst="roundRect">
            <a:avLst>
              <a:gd name="adj" fmla="val 2071"/>
            </a:avLst>
          </a:prstGeom>
          <a:noFill/>
          <a:ln w="38100">
            <a:solidFill>
              <a:srgbClr val="541E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2AD861C-4472-42EB-9B19-66D2B6C3A4D1}"/>
              </a:ext>
            </a:extLst>
          </p:cNvPr>
          <p:cNvSpPr txBox="1"/>
          <p:nvPr/>
        </p:nvSpPr>
        <p:spPr>
          <a:xfrm>
            <a:off x="5590608" y="1617185"/>
            <a:ext cx="2946500" cy="1538883"/>
          </a:xfrm>
          <a:prstGeom prst="rect">
            <a:avLst/>
          </a:prstGeom>
          <a:noFill/>
        </p:spPr>
        <p:txBody>
          <a:bodyPr wrap="square" rtlCol="0">
            <a:spAutoFit/>
          </a:bodyPr>
          <a:lstStyle/>
          <a:p>
            <a:r>
              <a:rPr lang="en-US" sz="1400" b="1" i="0" dirty="0">
                <a:solidFill>
                  <a:schemeClr val="tx1"/>
                </a:solidFill>
                <a:effectLst/>
                <a:latin typeface="Helvetica" pitchFamily="2" charset="0"/>
              </a:rPr>
              <a:t>Bagel Chips</a:t>
            </a:r>
            <a:br>
              <a:rPr lang="en-US" sz="1400" b="0" i="0" dirty="0">
                <a:solidFill>
                  <a:schemeClr val="tx1"/>
                </a:solidFill>
                <a:effectLst/>
                <a:latin typeface="Helvetica" pitchFamily="2" charset="0"/>
              </a:rPr>
            </a:br>
            <a:r>
              <a:rPr lang="en-US" sz="1400" b="0" i="0" dirty="0">
                <a:solidFill>
                  <a:schemeClr val="tx1"/>
                </a:solidFill>
                <a:effectLst/>
                <a:latin typeface="Helvetica" pitchFamily="2" charset="0"/>
              </a:rPr>
              <a:t>at least 28 grams or 1 ounce</a:t>
            </a:r>
          </a:p>
          <a:p>
            <a:r>
              <a:rPr lang="en-US" sz="500" dirty="0">
                <a:latin typeface="Helvetica" pitchFamily="2" charset="0"/>
              </a:rPr>
              <a:t> </a:t>
            </a:r>
            <a:br>
              <a:rPr lang="en-US" sz="1400" b="0" i="0" dirty="0">
                <a:solidFill>
                  <a:schemeClr val="tx1"/>
                </a:solidFill>
                <a:effectLst/>
                <a:latin typeface="Helvetica" pitchFamily="2" charset="0"/>
              </a:rPr>
            </a:br>
            <a:r>
              <a:rPr lang="en-US" sz="1400" b="1" i="0" dirty="0">
                <a:effectLst/>
                <a:latin typeface="Helvetica" pitchFamily="2" charset="0"/>
              </a:rPr>
              <a:t>Cereal, Ready-to-Eat, All Types** </a:t>
            </a:r>
            <a:br>
              <a:rPr lang="en-US" sz="1400" b="0" i="0" dirty="0">
                <a:effectLst/>
                <a:latin typeface="Helvetica" pitchFamily="2" charset="0"/>
              </a:rPr>
            </a:br>
            <a:r>
              <a:rPr lang="en-US" sz="1400" b="0" i="0" dirty="0">
                <a:effectLst/>
                <a:latin typeface="Helvetica" pitchFamily="2" charset="0"/>
              </a:rPr>
              <a:t>at least 28 grams or 1 ounce</a:t>
            </a:r>
            <a:br>
              <a:rPr lang="en-US" sz="1400" b="0" i="0" dirty="0">
                <a:effectLst/>
                <a:latin typeface="Helvetica" pitchFamily="2" charset="0"/>
              </a:rPr>
            </a:br>
            <a:endParaRPr lang="en-US" sz="500" b="0" i="0" dirty="0">
              <a:effectLst/>
              <a:latin typeface="Helvetica" pitchFamily="2" charset="0"/>
            </a:endParaRPr>
          </a:p>
          <a:p>
            <a:r>
              <a:rPr lang="en-US" sz="1400" b="1" dirty="0">
                <a:effectLst/>
                <a:latin typeface="Helvetica" pitchFamily="2" charset="0"/>
              </a:rPr>
              <a:t>Corn Chips</a:t>
            </a:r>
            <a:br>
              <a:rPr lang="en-US" sz="1400" dirty="0">
                <a:effectLst/>
                <a:latin typeface="Helvetica" pitchFamily="2" charset="0"/>
              </a:rPr>
            </a:br>
            <a:r>
              <a:rPr lang="en-US" sz="1400" dirty="0">
                <a:effectLst/>
                <a:latin typeface="Helvetica" pitchFamily="2" charset="0"/>
              </a:rPr>
              <a:t>at least 28 grams or 1 ounce</a:t>
            </a:r>
            <a:r>
              <a:rPr lang="en-US" sz="1400" b="0" i="0" dirty="0">
                <a:effectLst/>
                <a:latin typeface="Helvetica" pitchFamily="2" charset="0"/>
              </a:rPr>
              <a:t> </a:t>
            </a:r>
            <a:endParaRPr lang="en-US" sz="1400" b="0" i="0" dirty="0">
              <a:solidFill>
                <a:schemeClr val="tx1"/>
              </a:solidFill>
              <a:effectLst/>
              <a:latin typeface="Helvetica" pitchFamily="2" charset="0"/>
            </a:endParaRPr>
          </a:p>
        </p:txBody>
      </p:sp>
    </p:spTree>
    <p:extLst>
      <p:ext uri="{BB962C8B-B14F-4D97-AF65-F5344CB8AC3E}">
        <p14:creationId xmlns:p14="http://schemas.microsoft.com/office/powerpoint/2010/main" val="1222423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descr="Step 3">
            <a:extLst>
              <a:ext uri="{FF2B5EF4-FFF2-40B4-BE49-F238E27FC236}">
                <a16:creationId xmlns:a16="http://schemas.microsoft.com/office/drawing/2014/main" id="{C69EC30A-386C-5F49-B776-50680C811228}"/>
              </a:ext>
            </a:extLst>
          </p:cNvPr>
          <p:cNvGrpSpPr/>
          <p:nvPr/>
        </p:nvGrpSpPr>
        <p:grpSpPr>
          <a:xfrm>
            <a:off x="872346" y="237551"/>
            <a:ext cx="732029" cy="731520"/>
            <a:chOff x="1032950" y="131169"/>
            <a:chExt cx="732029" cy="731520"/>
          </a:xfrm>
        </p:grpSpPr>
        <p:sp>
          <p:nvSpPr>
            <p:cNvPr id="21" name="Oval 20" descr="&quot;Step 3&quot;">
              <a:extLst>
                <a:ext uri="{FF2B5EF4-FFF2-40B4-BE49-F238E27FC236}">
                  <a16:creationId xmlns:a16="http://schemas.microsoft.com/office/drawing/2014/main" id="{242ABCDB-B9EC-E64B-9318-191F1C76E35C}"/>
                </a:ext>
              </a:extLst>
            </p:cNvPr>
            <p:cNvSpPr>
              <a:spLocks noChangeAspect="1"/>
            </p:cNvSpPr>
            <p:nvPr/>
          </p:nvSpPr>
          <p:spPr>
            <a:xfrm>
              <a:off x="1032950" y="131169"/>
              <a:ext cx="731520" cy="731520"/>
            </a:xfrm>
            <a:prstGeom prst="ellipse">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FA54BA0F-F0CB-CF47-8D4B-7FA1FD1D26E7}"/>
                </a:ext>
              </a:extLst>
            </p:cNvPr>
            <p:cNvSpPr txBox="1"/>
            <p:nvPr/>
          </p:nvSpPr>
          <p:spPr>
            <a:xfrm>
              <a:off x="1094603" y="177942"/>
              <a:ext cx="670376" cy="677108"/>
            </a:xfrm>
            <a:prstGeom prst="rect">
              <a:avLst/>
            </a:prstGeom>
            <a:noFill/>
          </p:spPr>
          <p:txBody>
            <a:bodyPr wrap="none" rtlCol="0">
              <a:spAutoFit/>
            </a:bodyPr>
            <a:lstStyle/>
            <a:p>
              <a:pPr algn="ctr"/>
              <a:r>
                <a:rPr lang="en-US" sz="1600" dirty="0">
                  <a:solidFill>
                    <a:schemeClr val="bg1"/>
                  </a:solidFill>
                  <a:latin typeface="Helvetica" pitchFamily="2" charset="0"/>
                </a:rPr>
                <a:t>Step</a:t>
              </a:r>
              <a:r>
                <a:rPr lang="en-US" dirty="0">
                  <a:solidFill>
                    <a:schemeClr val="bg1"/>
                  </a:solidFill>
                  <a:latin typeface="Helvetica" pitchFamily="2" charset="0"/>
                </a:rPr>
                <a:t> </a:t>
              </a:r>
            </a:p>
            <a:p>
              <a:pPr algn="ctr"/>
              <a:r>
                <a:rPr lang="en-US" sz="2000" b="1" dirty="0">
                  <a:solidFill>
                    <a:schemeClr val="bg1"/>
                  </a:solidFill>
                  <a:latin typeface="Helvetica" pitchFamily="2" charset="0"/>
                </a:rPr>
                <a:t>3</a:t>
              </a:r>
            </a:p>
          </p:txBody>
        </p:sp>
      </p:grpSp>
      <p:sp>
        <p:nvSpPr>
          <p:cNvPr id="7" name="Title 6">
            <a:extLst>
              <a:ext uri="{FF2B5EF4-FFF2-40B4-BE49-F238E27FC236}">
                <a16:creationId xmlns:a16="http://schemas.microsoft.com/office/drawing/2014/main" id="{78F196DE-587A-0440-AD7A-A2EF2FD262EF}"/>
              </a:ext>
            </a:extLst>
          </p:cNvPr>
          <p:cNvSpPr>
            <a:spLocks noGrp="1"/>
          </p:cNvSpPr>
          <p:nvPr>
            <p:ph type="title"/>
          </p:nvPr>
        </p:nvSpPr>
        <p:spPr>
          <a:xfrm>
            <a:off x="1669452" y="262254"/>
            <a:ext cx="7058493" cy="475484"/>
          </a:xfrm>
        </p:spPr>
        <p:txBody>
          <a:bodyPr/>
          <a:lstStyle/>
          <a:p>
            <a:pPr algn="l"/>
            <a:r>
              <a:rPr lang="en-US" sz="2000" b="0" dirty="0">
                <a:solidFill>
                  <a:schemeClr val="tx1">
                    <a:lumMod val="65000"/>
                    <a:lumOff val="35000"/>
                  </a:schemeClr>
                </a:solidFill>
                <a:ea typeface="+mn-ea"/>
                <a:cs typeface="+mn-cs"/>
              </a:rPr>
              <a:t>Look at the chart and find the column for the age group of your participants and the meal or snack you are serving.</a:t>
            </a:r>
            <a:endParaRPr lang="en-US" sz="2000" dirty="0">
              <a:solidFill>
                <a:schemeClr val="tx1">
                  <a:lumMod val="65000"/>
                  <a:lumOff val="35000"/>
                </a:schemeClr>
              </a:solidFill>
            </a:endParaRPr>
          </a:p>
        </p:txBody>
      </p:sp>
      <p:sp>
        <p:nvSpPr>
          <p:cNvPr id="11" name="Rounded Rectangle 10" descr="[decorative]">
            <a:extLst>
              <a:ext uri="{FF2B5EF4-FFF2-40B4-BE49-F238E27FC236}">
                <a16:creationId xmlns:a16="http://schemas.microsoft.com/office/drawing/2014/main" id="{BE7B7654-AAA7-634C-8446-388B03DBD5AD}"/>
              </a:ext>
              <a:ext uri="{C183D7F6-B498-43B3-948B-1728B52AA6E4}">
                <adec:decorative xmlns:adec="http://schemas.microsoft.com/office/drawing/2017/decorative" val="0"/>
              </a:ext>
            </a:extLst>
          </p:cNvPr>
          <p:cNvSpPr/>
          <p:nvPr/>
        </p:nvSpPr>
        <p:spPr>
          <a:xfrm>
            <a:off x="867621" y="1084333"/>
            <a:ext cx="7315612" cy="3793185"/>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TextBox 17">
            <a:extLst>
              <a:ext uri="{FF2B5EF4-FFF2-40B4-BE49-F238E27FC236}">
                <a16:creationId xmlns:a16="http://schemas.microsoft.com/office/drawing/2014/main" id="{83F8CC3C-AFB7-EA47-8EF9-90BF6ED63649}"/>
              </a:ext>
            </a:extLst>
          </p:cNvPr>
          <p:cNvSpPr txBox="1"/>
          <p:nvPr/>
        </p:nvSpPr>
        <p:spPr>
          <a:xfrm>
            <a:off x="1043832" y="1245857"/>
            <a:ext cx="7012195" cy="295466"/>
          </a:xfrm>
          <a:prstGeom prst="rect">
            <a:avLst/>
          </a:prstGeom>
          <a:solidFill>
            <a:srgbClr val="642B75"/>
          </a:solidFill>
        </p:spPr>
        <p:txBody>
          <a:bodyPr wrap="square" tIns="54864" bIns="54864" rtlCol="0">
            <a:spAutoFit/>
          </a:bodyPr>
          <a:lstStyle/>
          <a:p>
            <a:pPr lvl="0" algn="ctr" defTabSz="914400"/>
            <a:r>
              <a:rPr lang="en-US" sz="1200" b="1" dirty="0">
                <a:solidFill>
                  <a:prstClr val="white"/>
                </a:solidFill>
                <a:latin typeface="Helvetica" pitchFamily="2" charset="0"/>
              </a:rPr>
              <a:t>Grains Measuring Chart for Single-Serving Packages </a:t>
            </a:r>
          </a:p>
        </p:txBody>
      </p:sp>
      <p:graphicFrame>
        <p:nvGraphicFramePr>
          <p:cNvPr id="16" name="Table 15" descr="Grains Measuring Chart for Single-Serving Packages &#10;">
            <a:extLst>
              <a:ext uri="{FF2B5EF4-FFF2-40B4-BE49-F238E27FC236}">
                <a16:creationId xmlns:a16="http://schemas.microsoft.com/office/drawing/2014/main" id="{5E793AA6-1746-AD41-BD7A-0B624E6B6BAE}"/>
              </a:ext>
            </a:extLst>
          </p:cNvPr>
          <p:cNvGraphicFramePr>
            <a:graphicFrameLocks noGrp="1"/>
          </p:cNvGraphicFramePr>
          <p:nvPr>
            <p:extLst>
              <p:ext uri="{D42A27DB-BD31-4B8C-83A1-F6EECF244321}">
                <p14:modId xmlns:p14="http://schemas.microsoft.com/office/powerpoint/2010/main" val="679500172"/>
              </p:ext>
            </p:extLst>
          </p:nvPr>
        </p:nvGraphicFramePr>
        <p:xfrm>
          <a:off x="1050707" y="1539884"/>
          <a:ext cx="7005320" cy="3191256"/>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560315588"/>
                    </a:ext>
                  </a:extLst>
                </a:gridCol>
                <a:gridCol w="1610360">
                  <a:extLst>
                    <a:ext uri="{9D8B030D-6E8A-4147-A177-3AD203B41FA5}">
                      <a16:colId xmlns:a16="http://schemas.microsoft.com/office/drawing/2014/main" val="263419930"/>
                    </a:ext>
                  </a:extLst>
                </a:gridCol>
                <a:gridCol w="1554480">
                  <a:extLst>
                    <a:ext uri="{9D8B030D-6E8A-4147-A177-3AD203B41FA5}">
                      <a16:colId xmlns:a16="http://schemas.microsoft.com/office/drawing/2014/main" val="3046016989"/>
                    </a:ext>
                  </a:extLst>
                </a:gridCol>
                <a:gridCol w="1371600">
                  <a:extLst>
                    <a:ext uri="{9D8B030D-6E8A-4147-A177-3AD203B41FA5}">
                      <a16:colId xmlns:a16="http://schemas.microsoft.com/office/drawing/2014/main" val="3929739260"/>
                    </a:ext>
                  </a:extLst>
                </a:gridCol>
              </a:tblGrid>
              <a:tr h="365760">
                <a:tc>
                  <a:txBody>
                    <a:bodyPr/>
                    <a:lstStyle/>
                    <a:p>
                      <a:pPr algn="ctr"/>
                      <a:r>
                        <a:rPr lang="en-US" sz="1000" b="1" i="0" dirty="0">
                          <a:solidFill>
                            <a:schemeClr val="tx1"/>
                          </a:solidFill>
                          <a:latin typeface="Helvetica" pitchFamily="2" charset="0"/>
                        </a:rPr>
                        <a:t>Grain Item and </a:t>
                      </a:r>
                    </a:p>
                    <a:p>
                      <a:pPr algn="ctr"/>
                      <a:r>
                        <a:rPr lang="en-US" sz="1000" b="1" i="0" dirty="0">
                          <a:solidFill>
                            <a:schemeClr val="tx1"/>
                          </a:solidFill>
                          <a:latin typeface="Helvetica" pitchFamily="2" charset="0"/>
                        </a:rPr>
                        <a:t>Package Weight*</a:t>
                      </a:r>
                    </a:p>
                  </a:txBody>
                  <a:tcPr marT="36576" marB="36576">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9525" cap="flat" cmpd="sng" algn="ctr">
                      <a:noFill/>
                      <a:prstDash val="sysDash"/>
                      <a:round/>
                      <a:headEnd type="none" w="med" len="med"/>
                      <a:tailEnd type="none" w="med" len="med"/>
                    </a:lnB>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6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0" i="0" dirty="0">
                          <a:effectLst/>
                          <a:latin typeface="Helvetica" pitchFamily="2" charset="0"/>
                        </a:rPr>
                        <a:t>Adults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T w="127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r>
                        <a:rPr lang="en-US" sz="1000" b="1" i="0" dirty="0">
                          <a:effectLst/>
                          <a:latin typeface="Helvetica" pitchFamily="2" charset="0"/>
                        </a:rPr>
                        <a:t>Bagel Chips</a:t>
                      </a:r>
                      <a:br>
                        <a:rPr lang="en-US" sz="1000" b="0" i="0" dirty="0">
                          <a:effectLst/>
                          <a:latin typeface="Helvetica" pitchFamily="2" charset="0"/>
                        </a:rPr>
                      </a:br>
                      <a:r>
                        <a:rPr lang="en-US" sz="1000" b="0" i="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r>
                        <a:rPr lang="en-US" sz="1000" b="1" i="0" dirty="0">
                          <a:effectLst/>
                          <a:latin typeface="Helvetica" pitchFamily="2" charset="0"/>
                        </a:rPr>
                        <a:t>Cereal, Ready-to-Eat, All Types** </a:t>
                      </a:r>
                      <a:br>
                        <a:rPr lang="en-US" sz="1000" b="0" i="0" dirty="0">
                          <a:effectLst/>
                          <a:latin typeface="Helvetica" pitchFamily="2" charset="0"/>
                        </a:rPr>
                      </a:br>
                      <a:r>
                        <a:rPr lang="en-US" sz="1000" b="0" i="0" dirty="0">
                          <a:effectLst/>
                          <a:latin typeface="Helvetica" pitchFamily="2" charset="0"/>
                        </a:rPr>
                        <a:t>at least 28 grams or 1 ounce </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b="0" i="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r>
                        <a:rPr lang="en-US" sz="1000" b="1" dirty="0">
                          <a:effectLst/>
                          <a:latin typeface="Helvetica" pitchFamily="2" charset="0"/>
                        </a:rPr>
                        <a:t>Corn Chips</a:t>
                      </a:r>
                      <a:br>
                        <a:rPr lang="en-US" sz="1000" dirty="0">
                          <a:effectLst/>
                          <a:latin typeface="Helvetica" pitchFamily="2" charset="0"/>
                        </a:rPr>
                      </a:br>
                      <a:r>
                        <a:rPr lang="en-US" sz="1000" dirty="0">
                          <a:effectLst/>
                          <a:latin typeface="Helvetica" pitchFamily="2" charset="0"/>
                        </a:rPr>
                        <a:t>at least 28 grams or 1 ounce</a:t>
                      </a:r>
                    </a:p>
                  </a:txBody>
                  <a:tcPr marL="38100" marR="38100" marT="38100" marB="38100" anchor="ctr">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noFill/>
                  </a:tcPr>
                </a:tc>
                <a:tc>
                  <a:txBody>
                    <a:bodyPr/>
                    <a:lstStyle/>
                    <a:p>
                      <a:r>
                        <a:rPr lang="en-US" sz="1000" dirty="0">
                          <a:effectLst/>
                          <a:latin typeface="Helvetica" pitchFamily="2" charset="0"/>
                        </a:rPr>
                        <a:t>2 packages </a:t>
                      </a:r>
                    </a:p>
                  </a:txBody>
                  <a:tcPr marL="38100" marR="38100" marT="38100" marB="38100" anchor="ctr">
                    <a:lnL w="9525" cap="flat" cmpd="sng" algn="ctr">
                      <a:solidFill>
                        <a:schemeClr val="tx1"/>
                      </a:solidFill>
                      <a:prstDash val="sysDash"/>
                      <a:round/>
                      <a:headEnd type="none" w="med" len="med"/>
                      <a:tailEnd type="none" w="med" len="med"/>
                    </a:lnL>
                    <a:noFill/>
                  </a:tcPr>
                </a:tc>
                <a:extLst>
                  <a:ext uri="{0D108BD9-81ED-4DB2-BD59-A6C34878D82A}">
                    <a16:rowId xmlns:a16="http://schemas.microsoft.com/office/drawing/2014/main" val="1429597614"/>
                  </a:ext>
                </a:extLst>
              </a:tr>
            </a:tbl>
          </a:graphicData>
        </a:graphic>
      </p:graphicFrame>
      <p:sp>
        <p:nvSpPr>
          <p:cNvPr id="17" name="TextBox 16">
            <a:extLst>
              <a:ext uri="{FF2B5EF4-FFF2-40B4-BE49-F238E27FC236}">
                <a16:creationId xmlns:a16="http://schemas.microsoft.com/office/drawing/2014/main" id="{5F3587DB-FF32-D047-B53A-30342613DEB4}"/>
              </a:ext>
            </a:extLst>
          </p:cNvPr>
          <p:cNvSpPr txBox="1"/>
          <p:nvPr/>
        </p:nvSpPr>
        <p:spPr>
          <a:xfrm>
            <a:off x="3509324" y="1541506"/>
            <a:ext cx="4546703" cy="400110"/>
          </a:xfrm>
          <a:prstGeom prst="rect">
            <a:avLst/>
          </a:prstGeom>
          <a:noFill/>
        </p:spPr>
        <p:txBody>
          <a:bodyPr wrap="square" rtlCol="0">
            <a:spAutoFit/>
          </a:bodyPr>
          <a:lstStyle/>
          <a:p>
            <a:pPr lvl="0" algn="ctr" defTabSz="914400">
              <a:lnSpc>
                <a:spcPts val="1200"/>
              </a:lnSpc>
            </a:pPr>
            <a:r>
              <a:rPr lang="en-US" sz="1000" b="1" dirty="0">
                <a:solidFill>
                  <a:prstClr val="black"/>
                </a:solidFill>
                <a:latin typeface="Helvetica" pitchFamily="2" charset="0"/>
              </a:rPr>
              <a:t>Child and Adult Care Food Program </a:t>
            </a:r>
          </a:p>
          <a:p>
            <a:pPr lvl="0" algn="ctr" defTabSz="914400">
              <a:lnSpc>
                <a:spcPts val="1200"/>
              </a:lnSpc>
            </a:pPr>
            <a:r>
              <a:rPr lang="en-US" sz="1000" b="1" dirty="0">
                <a:solidFill>
                  <a:prstClr val="black"/>
                </a:solidFill>
                <a:latin typeface="Helvetica" pitchFamily="2" charset="0"/>
              </a:rPr>
              <a:t>Age Group and Meal</a:t>
            </a:r>
          </a:p>
        </p:txBody>
      </p:sp>
      <p:pic>
        <p:nvPicPr>
          <p:cNvPr id="19" name="Picture 18" descr="Illustration of a bag of bagel chips">
            <a:extLst>
              <a:ext uri="{FF2B5EF4-FFF2-40B4-BE49-F238E27FC236}">
                <a16:creationId xmlns:a16="http://schemas.microsoft.com/office/drawing/2014/main" id="{DD53A598-6BD8-754D-A1AC-119414C3471C}"/>
              </a:ext>
            </a:extLst>
          </p:cNvPr>
          <p:cNvPicPr>
            <a:picLocks noChangeAspect="1"/>
          </p:cNvPicPr>
          <p:nvPr/>
        </p:nvPicPr>
        <p:blipFill>
          <a:blip r:embed="rId3"/>
          <a:stretch>
            <a:fillRect/>
          </a:stretch>
        </p:blipFill>
        <p:spPr>
          <a:xfrm>
            <a:off x="1780962" y="2010828"/>
            <a:ext cx="1040299" cy="1434568"/>
          </a:xfrm>
          <a:prstGeom prst="rect">
            <a:avLst/>
          </a:prstGeom>
        </p:spPr>
      </p:pic>
      <p:sp>
        <p:nvSpPr>
          <p:cNvPr id="14" name="Rounded Rectangle 13" descr="Purple outline around the column of packages needed for a ½ ounce equivalent of grains for 1- through 5-year-olds at breakfast, lunch supper, snack">
            <a:extLst>
              <a:ext uri="{FF2B5EF4-FFF2-40B4-BE49-F238E27FC236}">
                <a16:creationId xmlns:a16="http://schemas.microsoft.com/office/drawing/2014/main" id="{12F66EFD-C816-074B-B626-81B65AB40CAF}"/>
              </a:ext>
            </a:extLst>
          </p:cNvPr>
          <p:cNvSpPr/>
          <p:nvPr/>
        </p:nvSpPr>
        <p:spPr>
          <a:xfrm>
            <a:off x="3518758" y="1921380"/>
            <a:ext cx="1611195" cy="2852838"/>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ounded Rectangle 14" descr="Green outline around the row of &quot;Cereal, Ready-to-Eat, All Types** at least 28 grams or 1 ounce&quot; ">
            <a:extLst>
              <a:ext uri="{FF2B5EF4-FFF2-40B4-BE49-F238E27FC236}">
                <a16:creationId xmlns:a16="http://schemas.microsoft.com/office/drawing/2014/main" id="{A1B50F47-8564-7B42-B5D2-D22EE63B4B02}"/>
              </a:ext>
            </a:extLst>
          </p:cNvPr>
          <p:cNvSpPr/>
          <p:nvPr/>
        </p:nvSpPr>
        <p:spPr>
          <a:xfrm>
            <a:off x="1064335" y="3972977"/>
            <a:ext cx="6949440" cy="386499"/>
          </a:xfrm>
          <a:prstGeom prst="roundRect">
            <a:avLst>
              <a:gd name="adj" fmla="val 2071"/>
            </a:avLst>
          </a:prstGeom>
          <a:noFill/>
          <a:ln w="38100">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4712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mage">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294771"/>
            <a:ext cx="2988297" cy="1669773"/>
          </a:xfrm>
        </p:spPr>
        <p:txBody>
          <a:bodyPr/>
          <a:lstStyle/>
          <a:p>
            <a:pPr>
              <a:spcBef>
                <a:spcPts val="1200"/>
              </a:spcBef>
              <a:spcAft>
                <a:spcPts val="2400"/>
              </a:spcAft>
            </a:pPr>
            <a:r>
              <a:rPr lang="en-US" b="1" dirty="0"/>
              <a:t>Try It Out!</a:t>
            </a:r>
            <a:br>
              <a:rPr lang="en-US" b="1" dirty="0"/>
            </a:br>
            <a:r>
              <a:rPr lang="en-US" dirty="0"/>
              <a:t>You want to serve </a:t>
            </a:r>
            <a:r>
              <a:rPr lang="en-US" b="1" dirty="0"/>
              <a:t>croissants </a:t>
            </a:r>
            <a:r>
              <a:rPr lang="en-US" dirty="0"/>
              <a:t>at breakfast to 3-year-olds at your child care center. You find packages of </a:t>
            </a:r>
            <a:br>
              <a:rPr lang="en-US" dirty="0"/>
            </a:br>
            <a:r>
              <a:rPr lang="en-US" dirty="0"/>
              <a:t>Brand C croissants.</a:t>
            </a:r>
            <a:br>
              <a:rPr lang="en-US" dirty="0"/>
            </a:br>
            <a:br>
              <a:rPr lang="en-US" dirty="0"/>
            </a:br>
            <a:r>
              <a:rPr lang="en-US" dirty="0"/>
              <a:t>Look at the package and find where the weight of the package is written.</a:t>
            </a:r>
          </a:p>
        </p:txBody>
      </p:sp>
      <p:sp>
        <p:nvSpPr>
          <p:cNvPr id="3" name="Text Placeholder 2">
            <a:extLst>
              <a:ext uri="{FF2B5EF4-FFF2-40B4-BE49-F238E27FC236}">
                <a16:creationId xmlns:a16="http://schemas.microsoft.com/office/drawing/2014/main" id="{A43A8E4F-F65B-F34A-AC9B-A8FFA86296D3}"/>
              </a:ext>
            </a:extLst>
          </p:cNvPr>
          <p:cNvSpPr>
            <a:spLocks noGrp="1"/>
          </p:cNvSpPr>
          <p:nvPr>
            <p:ph type="body" idx="1"/>
          </p:nvPr>
        </p:nvSpPr>
        <p:spPr>
          <a:xfrm>
            <a:off x="3428999" y="783817"/>
            <a:ext cx="5564171" cy="915547"/>
          </a:xfrm>
        </p:spPr>
        <p:txBody>
          <a:bodyPr/>
          <a:lstStyle/>
          <a:p>
            <a:r>
              <a:rPr lang="en-US" dirty="0"/>
              <a:t>Can you use the Grains Measuring Chart to determine how many packages of Brand C croissants to serve?  </a:t>
            </a:r>
          </a:p>
        </p:txBody>
      </p:sp>
      <p:sp>
        <p:nvSpPr>
          <p:cNvPr id="4" name="Content Placeholder 3">
            <a:extLst>
              <a:ext uri="{FF2B5EF4-FFF2-40B4-BE49-F238E27FC236}">
                <a16:creationId xmlns:a16="http://schemas.microsoft.com/office/drawing/2014/main" id="{838C717F-32BC-7C48-AE76-6A68331EC052}"/>
              </a:ext>
            </a:extLst>
          </p:cNvPr>
          <p:cNvSpPr>
            <a:spLocks noGrp="1"/>
          </p:cNvSpPr>
          <p:nvPr>
            <p:ph sz="half" idx="2"/>
          </p:nvPr>
        </p:nvSpPr>
        <p:spPr>
          <a:xfrm>
            <a:off x="3429000" y="1782422"/>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10" name="TextBox 9">
            <a:extLst>
              <a:ext uri="{FF2B5EF4-FFF2-40B4-BE49-F238E27FC236}">
                <a16:creationId xmlns:a16="http://schemas.microsoft.com/office/drawing/2014/main" id="{CE0A6758-303B-8646-962D-A4B3B8512FF5}"/>
              </a:ext>
            </a:extLst>
          </p:cNvPr>
          <p:cNvSpPr txBox="1"/>
          <p:nvPr/>
        </p:nvSpPr>
        <p:spPr>
          <a:xfrm>
            <a:off x="3428999" y="2749710"/>
            <a:ext cx="2210862"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642B75"/>
                </a:solidFill>
                <a:effectLst/>
                <a:uLnTx/>
                <a:uFillTx/>
                <a:latin typeface="Helvetica" pitchFamily="2" charset="0"/>
              </a:rPr>
              <a:t>Brand C Croissant</a:t>
            </a:r>
          </a:p>
        </p:txBody>
      </p:sp>
      <p:pic>
        <p:nvPicPr>
          <p:cNvPr id="7" name="Picture 6" descr="Illustration of a Croissant package">
            <a:extLst>
              <a:ext uri="{FF2B5EF4-FFF2-40B4-BE49-F238E27FC236}">
                <a16:creationId xmlns:a16="http://schemas.microsoft.com/office/drawing/2014/main" id="{20EFB866-F422-BC4D-9C66-71F47764AB6A}"/>
              </a:ext>
            </a:extLst>
          </p:cNvPr>
          <p:cNvPicPr>
            <a:picLocks noChangeAspect="1"/>
          </p:cNvPicPr>
          <p:nvPr/>
        </p:nvPicPr>
        <p:blipFill>
          <a:blip r:embed="rId3"/>
          <a:stretch>
            <a:fillRect/>
          </a:stretch>
        </p:blipFill>
        <p:spPr>
          <a:xfrm>
            <a:off x="3511847" y="3076706"/>
            <a:ext cx="2045167" cy="1636134"/>
          </a:xfrm>
          <a:prstGeom prst="rect">
            <a:avLst/>
          </a:prstGeom>
        </p:spPr>
      </p:pic>
      <p:grpSp>
        <p:nvGrpSpPr>
          <p:cNvPr id="9" name="Group 8" descr="Grains Measuring Chart">
            <a:extLst>
              <a:ext uri="{FF2B5EF4-FFF2-40B4-BE49-F238E27FC236}">
                <a16:creationId xmlns:a16="http://schemas.microsoft.com/office/drawing/2014/main" id="{C5D4C7FC-6318-40AE-89C6-19EE11FA2F93}"/>
              </a:ext>
            </a:extLst>
          </p:cNvPr>
          <p:cNvGrpSpPr/>
          <p:nvPr/>
        </p:nvGrpSpPr>
        <p:grpSpPr>
          <a:xfrm>
            <a:off x="5985091" y="2684119"/>
            <a:ext cx="2706421" cy="2109413"/>
            <a:chOff x="5985091" y="2684119"/>
            <a:chExt cx="2706421" cy="2109413"/>
          </a:xfrm>
        </p:grpSpPr>
        <p:sp>
          <p:nvSpPr>
            <p:cNvPr id="11" name="Rounded Rectangle 10" descr="[decorative]">
              <a:extLst>
                <a:ext uri="{FF2B5EF4-FFF2-40B4-BE49-F238E27FC236}">
                  <a16:creationId xmlns:a16="http://schemas.microsoft.com/office/drawing/2014/main" id="{FD5A5986-AE09-8949-B5D1-068BD0F373A4}"/>
                </a:ext>
                <a:ext uri="{C183D7F6-B498-43B3-948B-1728B52AA6E4}">
                  <adec:decorative xmlns:adec="http://schemas.microsoft.com/office/drawing/2017/decorative" val="0"/>
                </a:ext>
              </a:extLst>
            </p:cNvPr>
            <p:cNvSpPr/>
            <p:nvPr/>
          </p:nvSpPr>
          <p:spPr>
            <a:xfrm>
              <a:off x="5985091" y="2684119"/>
              <a:ext cx="2706421" cy="2109413"/>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descr="[decorative]">
              <a:extLst>
                <a:ext uri="{FF2B5EF4-FFF2-40B4-BE49-F238E27FC236}">
                  <a16:creationId xmlns:a16="http://schemas.microsoft.com/office/drawing/2014/main" id="{5A6587A6-7816-4127-A93A-5EA7A263DB6A}"/>
                </a:ext>
              </a:extLst>
            </p:cNvPr>
            <p:cNvSpPr/>
            <p:nvPr/>
          </p:nvSpPr>
          <p:spPr>
            <a:xfrm>
              <a:off x="6033977" y="2815708"/>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descr="[decorative]">
              <a:extLst>
                <a:ext uri="{FF2B5EF4-FFF2-40B4-BE49-F238E27FC236}">
                  <a16:creationId xmlns:a16="http://schemas.microsoft.com/office/drawing/2014/main" id="{9D766249-160A-4342-AA3A-B940E3C56DD8}"/>
                </a:ext>
              </a:extLst>
            </p:cNvPr>
            <p:cNvSpPr/>
            <p:nvPr/>
          </p:nvSpPr>
          <p:spPr>
            <a:xfrm>
              <a:off x="6020121" y="3563851"/>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descr="[decorative]">
              <a:extLst>
                <a:ext uri="{FF2B5EF4-FFF2-40B4-BE49-F238E27FC236}">
                  <a16:creationId xmlns:a16="http://schemas.microsoft.com/office/drawing/2014/main" id="{56EF2DA4-5BD2-400E-A73A-74161BBF2CBB}"/>
                </a:ext>
              </a:extLst>
            </p:cNvPr>
            <p:cNvSpPr/>
            <p:nvPr/>
          </p:nvSpPr>
          <p:spPr>
            <a:xfrm>
              <a:off x="6061681" y="4298149"/>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Box 5">
            <a:extLst>
              <a:ext uri="{FF2B5EF4-FFF2-40B4-BE49-F238E27FC236}">
                <a16:creationId xmlns:a16="http://schemas.microsoft.com/office/drawing/2014/main" id="{78A9EB76-5DB5-476B-8082-6D0DDBE01FA9}"/>
              </a:ext>
            </a:extLst>
          </p:cNvPr>
          <p:cNvSpPr txBox="1"/>
          <p:nvPr/>
        </p:nvSpPr>
        <p:spPr>
          <a:xfrm>
            <a:off x="6033977" y="2815708"/>
            <a:ext cx="2491843" cy="2046714"/>
          </a:xfrm>
          <a:prstGeom prst="rect">
            <a:avLst/>
          </a:prstGeom>
          <a:noFill/>
        </p:spPr>
        <p:txBody>
          <a:bodyPr wrap="square" rtlCol="0">
            <a:spAutoFit/>
          </a:bodyPr>
          <a:lstStyle/>
          <a:p>
            <a:r>
              <a:rPr lang="en-US" sz="1000" b="1" dirty="0">
                <a:solidFill>
                  <a:schemeClr val="tx1"/>
                </a:solidFill>
                <a:effectLst/>
                <a:latin typeface="Helvetica" pitchFamily="2" charset="0"/>
              </a:rPr>
              <a:t>Crackers, Sweet </a:t>
            </a:r>
            <a:r>
              <a:rPr lang="en-US" sz="1000" b="0" dirty="0">
                <a:solidFill>
                  <a:schemeClr val="tx1"/>
                </a:solidFill>
                <a:effectLst/>
                <a:latin typeface="Helvetica" pitchFamily="2" charset="0"/>
              </a:rPr>
              <a:t>(e.g., animal, graham, </a:t>
            </a:r>
            <a:br>
              <a:rPr lang="en-US" sz="1000" b="0" dirty="0">
                <a:solidFill>
                  <a:schemeClr val="tx1"/>
                </a:solidFill>
                <a:effectLst/>
                <a:latin typeface="Helvetica" pitchFamily="2" charset="0"/>
              </a:rPr>
            </a:br>
            <a:r>
              <a:rPr lang="en-US" sz="1000" b="0" dirty="0">
                <a:solidFill>
                  <a:schemeClr val="tx1"/>
                </a:solidFill>
                <a:effectLst/>
                <a:latin typeface="Helvetica" pitchFamily="2" charset="0"/>
              </a:rPr>
              <a:t>etc.) at least 28 grams or 1 ounce</a:t>
            </a:r>
          </a:p>
          <a:p>
            <a:br>
              <a:rPr lang="en-US" sz="400" b="0" dirty="0">
                <a:solidFill>
                  <a:schemeClr val="tx1"/>
                </a:solidFill>
                <a:effectLst/>
                <a:latin typeface="Helvetica" pitchFamily="2" charset="0"/>
              </a:rPr>
            </a:b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p>
            <a:r>
              <a:rPr lang="en-US" sz="400" b="1" dirty="0">
                <a:effectLst/>
                <a:latin typeface="Helvetica" pitchFamily="2" charset="0"/>
              </a:rPr>
              <a:t> </a:t>
            </a:r>
          </a:p>
          <a:p>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p>
            <a:endParaRPr lang="en-US" sz="400" dirty="0">
              <a:effectLst/>
              <a:latin typeface="Helvetica" pitchFamily="2" charset="0"/>
            </a:endParaRPr>
          </a:p>
          <a:p>
            <a:r>
              <a:rPr lang="en-US" sz="100" dirty="0">
                <a:effectLst/>
                <a:latin typeface="Helvetica" pitchFamily="2" charset="0"/>
              </a:rPr>
              <a:t> </a:t>
            </a:r>
            <a:endParaRPr lang="en-US" sz="700" dirty="0">
              <a:effectLst/>
              <a:latin typeface="Helvetica" pitchFamily="2" charset="0"/>
            </a:endParaRPr>
          </a:p>
          <a:p>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p>
            <a:endParaRPr lang="en-US" sz="300" dirty="0">
              <a:effectLst/>
              <a:latin typeface="Helvetica" pitchFamily="2" charset="0"/>
            </a:endParaRPr>
          </a:p>
          <a:p>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p>
            <a:endParaRPr lang="en-US" sz="1000" b="0" dirty="0">
              <a:solidFill>
                <a:schemeClr val="tx1"/>
              </a:solidFill>
              <a:effectLst/>
              <a:latin typeface="Helvetica" pitchFamily="2" charset="0"/>
            </a:endParaRPr>
          </a:p>
        </p:txBody>
      </p:sp>
    </p:spTree>
    <p:extLst>
      <p:ext uri="{BB962C8B-B14F-4D97-AF65-F5344CB8AC3E}">
        <p14:creationId xmlns:p14="http://schemas.microsoft.com/office/powerpoint/2010/main" val="1960836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642B75"/>
                </a:solidFill>
              </a:rPr>
              <a:t>USDA’s Team Nutrition</a:t>
            </a:r>
          </a:p>
        </p:txBody>
      </p:sp>
      <p:pic>
        <p:nvPicPr>
          <p:cNvPr id="8" name="Picture 2" descr="USDA Team Nutrition Image Art">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293126" y="661026"/>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descr="Three connectors that describe Team Nutrition objectives.">
            <a:extLst>
              <a:ext uri="{FF2B5EF4-FFF2-40B4-BE49-F238E27FC236}">
                <a16:creationId xmlns:a16="http://schemas.microsoft.com/office/drawing/2014/main" id="{02663649-7030-E14B-B316-37E3C58D7632}"/>
              </a:ext>
            </a:extLst>
          </p:cNvPr>
          <p:cNvGrpSpPr/>
          <p:nvPr/>
        </p:nvGrpSpPr>
        <p:grpSpPr>
          <a:xfrm>
            <a:off x="3125449" y="1244297"/>
            <a:ext cx="764499" cy="2012640"/>
            <a:chOff x="3125449" y="1244297"/>
            <a:chExt cx="764499" cy="2012640"/>
          </a:xfrm>
        </p:grpSpPr>
        <p:cxnSp>
          <p:nvCxnSpPr>
            <p:cNvPr id="10" name="Elbow Connector 9" descr="Connector to a Team Nutrition objective">
              <a:extLst>
                <a:ext uri="{FF2B5EF4-FFF2-40B4-BE49-F238E27FC236}">
                  <a16:creationId xmlns:a16="http://schemas.microsoft.com/office/drawing/2014/main" id="{4C4FDD55-4A85-2441-957F-0358953E1CD7}"/>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642B75"/>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descr="Connector to a Team Nutrition objective&#10;">
              <a:extLst>
                <a:ext uri="{FF2B5EF4-FFF2-40B4-BE49-F238E27FC236}">
                  <a16:creationId xmlns:a16="http://schemas.microsoft.com/office/drawing/2014/main" id="{36FEA5FE-F819-ED4F-98B3-C28FD4042DB4}"/>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642B75"/>
              </a:solidFill>
              <a:tailEnd type="oval"/>
            </a:ln>
          </p:spPr>
          <p:style>
            <a:lnRef idx="1">
              <a:schemeClr val="accent1"/>
            </a:lnRef>
            <a:fillRef idx="0">
              <a:schemeClr val="accent1"/>
            </a:fillRef>
            <a:effectRef idx="0">
              <a:schemeClr val="accent1"/>
            </a:effectRef>
            <a:fontRef idx="minor">
              <a:schemeClr val="tx1"/>
            </a:fontRef>
          </p:style>
        </p:cxnSp>
        <p:cxnSp>
          <p:nvCxnSpPr>
            <p:cNvPr id="12" name="Elbow Connector 11" descr="Connector to a Team Nutrition objective&#10;">
              <a:extLst>
                <a:ext uri="{FF2B5EF4-FFF2-40B4-BE49-F238E27FC236}">
                  <a16:creationId xmlns:a16="http://schemas.microsoft.com/office/drawing/2014/main" id="{AF1EC280-E93C-D549-B785-D8345879B879}"/>
                </a:ext>
                <a:ext uri="{C183D7F6-B498-43B3-948B-1728B52AA6E4}">
                  <adec:decorative xmlns:adec="http://schemas.microsoft.com/office/drawing/2017/decorative" val="0"/>
                </a:ext>
              </a:extLst>
            </p:cNvPr>
            <p:cNvCxnSpPr>
              <a:cxnSpLocks/>
            </p:cNvCxnSpPr>
            <p:nvPr/>
          </p:nvCxnSpPr>
          <p:spPr>
            <a:xfrm>
              <a:off x="3125449" y="2551213"/>
              <a:ext cx="764499" cy="705724"/>
            </a:xfrm>
            <a:prstGeom prst="bentConnector3">
              <a:avLst>
                <a:gd name="adj1" fmla="val 50000"/>
              </a:avLst>
            </a:prstGeom>
            <a:ln w="19050">
              <a:solidFill>
                <a:srgbClr val="642B75"/>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p:txBody>
          <a:bodyPr/>
          <a:lstStyle/>
          <a:p>
            <a:r>
              <a:rPr lang="en-US" dirty="0"/>
              <a:t>An initiative of the USDA’s Food and Nutrition Service to support the USDA’s Child Nutrition Programs.</a:t>
            </a:r>
          </a:p>
        </p:txBody>
      </p:sp>
      <p:sp>
        <p:nvSpPr>
          <p:cNvPr id="4" name="Text Placeholder 3"/>
          <p:cNvSpPr>
            <a:spLocks noGrp="1"/>
          </p:cNvSpPr>
          <p:nvPr>
            <p:ph type="body" idx="10"/>
          </p:nvPr>
        </p:nvSpPr>
        <p:spPr>
          <a:xfrm>
            <a:off x="4104673" y="1965960"/>
            <a:ext cx="4611037" cy="603504"/>
          </a:xfrm>
        </p:spPr>
        <p:txBody>
          <a:bodyPr/>
          <a:lstStyle/>
          <a:p>
            <a:r>
              <a:rPr lang="en-US" dirty="0"/>
              <a:t>Aims to improve children’s lifelong eating and physical activity habits.</a:t>
            </a:r>
          </a:p>
        </p:txBody>
      </p:sp>
      <p:sp>
        <p:nvSpPr>
          <p:cNvPr id="5" name="Text Placeholder 4"/>
          <p:cNvSpPr>
            <a:spLocks noGrp="1"/>
          </p:cNvSpPr>
          <p:nvPr>
            <p:ph type="body" idx="11"/>
          </p:nvPr>
        </p:nvSpPr>
        <p:spPr>
          <a:xfrm>
            <a:off x="4104673" y="2841438"/>
            <a:ext cx="4892040" cy="830997"/>
          </a:xfrm>
        </p:spPr>
        <p:txBody>
          <a:bodyPr/>
          <a:lstStyle/>
          <a:p>
            <a:r>
              <a:rPr lang="en-US" dirty="0"/>
              <a:t>Provides nutrition education and training materials to State agencies, sponsoring organizations, and CACFP sites.</a:t>
            </a:r>
          </a:p>
        </p:txBody>
      </p:sp>
      <p:pic>
        <p:nvPicPr>
          <p:cNvPr id="19" name="Picture 18" descr="Hyperlink Icon">
            <a:extLst>
              <a:ext uri="{FF2B5EF4-FFF2-40B4-BE49-F238E27FC236}">
                <a16:creationId xmlns:a16="http://schemas.microsoft.com/office/drawing/2014/main" id="{B4DB7C5E-5654-8342-9870-BAC52B2A7CD1}"/>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399750" y="4485221"/>
            <a:ext cx="423093" cy="423093"/>
          </a:xfrm>
          <a:prstGeom prst="rect">
            <a:avLst/>
          </a:prstGeom>
        </p:spPr>
      </p:pic>
      <p:sp>
        <p:nvSpPr>
          <p:cNvPr id="21" name="Text Placeholder 5">
            <a:extLst>
              <a:ext uri="{FF2B5EF4-FFF2-40B4-BE49-F238E27FC236}">
                <a16:creationId xmlns:a16="http://schemas.microsoft.com/office/drawing/2014/main" id="{B573DC05-3F68-684C-9ABA-42B454F66FBF}"/>
              </a:ext>
            </a:extLst>
          </p:cNvPr>
          <p:cNvSpPr>
            <a:spLocks noGrp="1"/>
          </p:cNvSpPr>
          <p:nvPr>
            <p:ph type="body" idx="12"/>
          </p:nvPr>
        </p:nvSpPr>
        <p:spPr>
          <a:xfrm>
            <a:off x="933200" y="4518837"/>
            <a:ext cx="3678212" cy="436369"/>
          </a:xfrm>
        </p:spPr>
        <p:txBody>
          <a:bodyPr/>
          <a:lstStyle/>
          <a:p>
            <a:r>
              <a:rPr lang="es-ES_tradnl" noProof="0" dirty="0"/>
              <a:t>TeamNutrition.usda.gov</a:t>
            </a:r>
          </a:p>
        </p:txBody>
      </p:sp>
      <p:sp>
        <p:nvSpPr>
          <p:cNvPr id="22" name="TextBox 21" descr="Hyperlink to &quot;Team Nutrition&quot; webpage">
            <a:hlinkClick r:id="rId5" tooltip="Página web de Team Nutrition USDA-FNS "/>
            <a:extLst>
              <a:ext uri="{FF2B5EF4-FFF2-40B4-BE49-F238E27FC236}">
                <a16:creationId xmlns:a16="http://schemas.microsoft.com/office/drawing/2014/main" id="{9CA545CA-611C-154E-A6C7-D4CBA624CA9D}"/>
              </a:ext>
            </a:extLst>
          </p:cNvPr>
          <p:cNvSpPr txBox="1"/>
          <p:nvPr/>
        </p:nvSpPr>
        <p:spPr>
          <a:xfrm>
            <a:off x="841058" y="4521884"/>
            <a:ext cx="3761645" cy="369332"/>
          </a:xfrm>
          <a:prstGeom prst="rect">
            <a:avLst/>
          </a:prstGeom>
          <a:noFill/>
        </p:spPr>
        <p:txBody>
          <a:bodyPr wrap="square" rtlCol="0">
            <a:spAutoFit/>
          </a:bodyPr>
          <a:lstStyle/>
          <a:p>
            <a:endParaRPr lang="es-ES_tradnl" dirty="0"/>
          </a:p>
        </p:txBody>
      </p:sp>
      <p:pic>
        <p:nvPicPr>
          <p:cNvPr id="20" name="Picture 19" descr="Twitter Icon">
            <a:extLst>
              <a:ext uri="{FF2B5EF4-FFF2-40B4-BE49-F238E27FC236}">
                <a16:creationId xmlns:a16="http://schemas.microsoft.com/office/drawing/2014/main" id="{07ED9254-E480-B34C-AC9F-DB31861ED217}"/>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4996645" y="4522833"/>
            <a:ext cx="461665" cy="461665"/>
          </a:xfrm>
          <a:prstGeom prst="rect">
            <a:avLst/>
          </a:prstGeom>
        </p:spPr>
      </p:pic>
      <p:sp>
        <p:nvSpPr>
          <p:cNvPr id="23" name="Text Placeholder 6">
            <a:extLst>
              <a:ext uri="{FF2B5EF4-FFF2-40B4-BE49-F238E27FC236}">
                <a16:creationId xmlns:a16="http://schemas.microsoft.com/office/drawing/2014/main" id="{5AC53CFE-DD8C-1C4D-9420-E3E9B1AD776D}"/>
              </a:ext>
            </a:extLst>
          </p:cNvPr>
          <p:cNvSpPr>
            <a:spLocks noGrp="1"/>
          </p:cNvSpPr>
          <p:nvPr>
            <p:ph type="body" idx="13"/>
          </p:nvPr>
        </p:nvSpPr>
        <p:spPr>
          <a:xfrm>
            <a:off x="5465788" y="4525579"/>
            <a:ext cx="2845468" cy="436369"/>
          </a:xfrm>
        </p:spPr>
        <p:txBody>
          <a:bodyPr/>
          <a:lstStyle/>
          <a:p>
            <a:r>
              <a:rPr lang="es-ES_tradnl" noProof="0" dirty="0">
                <a:cs typeface="Arial" panose="020B0604020202020204" pitchFamily="34" charset="0"/>
              </a:rPr>
              <a:t>@TeamNutrition</a:t>
            </a:r>
            <a:endParaRPr lang="es-ES_tradnl" noProof="0" dirty="0"/>
          </a:p>
        </p:txBody>
      </p:sp>
      <p:sp>
        <p:nvSpPr>
          <p:cNvPr id="24" name="TextBox 23" descr="Hyperlink to FNS Twitter feed">
            <a:hlinkClick r:id="rId7" tooltip="Página web de USDA Team Nutrition Twitter "/>
            <a:extLst>
              <a:ext uri="{FF2B5EF4-FFF2-40B4-BE49-F238E27FC236}">
                <a16:creationId xmlns:a16="http://schemas.microsoft.com/office/drawing/2014/main" id="{ECF1E560-31DF-3D4E-BD1D-F476A664882B}"/>
              </a:ext>
            </a:extLst>
          </p:cNvPr>
          <p:cNvSpPr txBox="1"/>
          <p:nvPr/>
        </p:nvSpPr>
        <p:spPr>
          <a:xfrm>
            <a:off x="5444313" y="4520390"/>
            <a:ext cx="2866943" cy="369332"/>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3920619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mage">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294771"/>
            <a:ext cx="2988297" cy="1669773"/>
          </a:xfrm>
        </p:spPr>
        <p:txBody>
          <a:bodyPr/>
          <a:lstStyle/>
          <a:p>
            <a:pPr>
              <a:spcBef>
                <a:spcPts val="1200"/>
              </a:spcBef>
              <a:spcAft>
                <a:spcPts val="2400"/>
              </a:spcAft>
            </a:pPr>
            <a:r>
              <a:rPr lang="en-US" b="1" dirty="0"/>
              <a:t>Answer</a:t>
            </a:r>
            <a:br>
              <a:rPr lang="en-US" b="1" dirty="0"/>
            </a:br>
            <a:r>
              <a:rPr lang="en-US" dirty="0"/>
              <a:t>Yes, you can use the Grains Measuring Chart to determine how many packages of Brand C croissants to serve.</a:t>
            </a:r>
            <a:br>
              <a:rPr lang="en-US" dirty="0"/>
            </a:br>
            <a:br>
              <a:rPr lang="en-US" dirty="0"/>
            </a:br>
            <a:r>
              <a:rPr lang="en-US" dirty="0"/>
              <a:t>Look at the package and find where the weight of the package is written.</a:t>
            </a:r>
          </a:p>
        </p:txBody>
      </p:sp>
      <p:sp>
        <p:nvSpPr>
          <p:cNvPr id="3" name="Text Placeholder 2">
            <a:extLst>
              <a:ext uri="{FF2B5EF4-FFF2-40B4-BE49-F238E27FC236}">
                <a16:creationId xmlns:a16="http://schemas.microsoft.com/office/drawing/2014/main" id="{A43A8E4F-F65B-F34A-AC9B-A8FFA86296D3}"/>
              </a:ext>
            </a:extLst>
          </p:cNvPr>
          <p:cNvSpPr>
            <a:spLocks noGrp="1"/>
          </p:cNvSpPr>
          <p:nvPr>
            <p:ph type="body" idx="1"/>
          </p:nvPr>
        </p:nvSpPr>
        <p:spPr>
          <a:xfrm>
            <a:off x="3428999" y="783817"/>
            <a:ext cx="5564171" cy="915547"/>
          </a:xfrm>
        </p:spPr>
        <p:txBody>
          <a:bodyPr/>
          <a:lstStyle/>
          <a:p>
            <a:r>
              <a:rPr lang="en-US" dirty="0"/>
              <a:t>Can you use the Grains Measuring Chart to determine how many packages of Brand C croissants to serve?  </a:t>
            </a:r>
          </a:p>
        </p:txBody>
      </p:sp>
      <p:sp>
        <p:nvSpPr>
          <p:cNvPr id="4" name="Content Placeholder 3">
            <a:extLst>
              <a:ext uri="{FF2B5EF4-FFF2-40B4-BE49-F238E27FC236}">
                <a16:creationId xmlns:a16="http://schemas.microsoft.com/office/drawing/2014/main" id="{838C717F-32BC-7C48-AE76-6A68331EC052}"/>
              </a:ext>
            </a:extLst>
          </p:cNvPr>
          <p:cNvSpPr>
            <a:spLocks noGrp="1"/>
          </p:cNvSpPr>
          <p:nvPr>
            <p:ph sz="half" idx="2"/>
          </p:nvPr>
        </p:nvSpPr>
        <p:spPr>
          <a:xfrm>
            <a:off x="3429000" y="1782422"/>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18" name="TextBox 17" descr="The box next to &quot;Yes&quot; is checked">
            <a:extLst>
              <a:ext uri="{FF2B5EF4-FFF2-40B4-BE49-F238E27FC236}">
                <a16:creationId xmlns:a16="http://schemas.microsoft.com/office/drawing/2014/main" id="{F4E23CC0-867C-4E49-A59D-FB43CDEBE0EF}"/>
              </a:ext>
            </a:extLst>
          </p:cNvPr>
          <p:cNvSpPr txBox="1"/>
          <p:nvPr/>
        </p:nvSpPr>
        <p:spPr>
          <a:xfrm>
            <a:off x="3429000" y="1652229"/>
            <a:ext cx="461044" cy="523220"/>
          </a:xfrm>
          <a:prstGeom prst="rect">
            <a:avLst/>
          </a:prstGeom>
          <a:noFill/>
        </p:spPr>
        <p:txBody>
          <a:bodyPr wrap="square" rtlCol="0">
            <a:spAutoFit/>
          </a:bodyPr>
          <a:lstStyle/>
          <a:p>
            <a:r>
              <a:rPr lang="en-US" sz="2800" b="1" dirty="0">
                <a:solidFill>
                  <a:srgbClr val="642B75"/>
                </a:solidFill>
              </a:rPr>
              <a:t>✓</a:t>
            </a:r>
          </a:p>
        </p:txBody>
      </p:sp>
      <p:sp>
        <p:nvSpPr>
          <p:cNvPr id="12" name="TextBox 11">
            <a:extLst>
              <a:ext uri="{FF2B5EF4-FFF2-40B4-BE49-F238E27FC236}">
                <a16:creationId xmlns:a16="http://schemas.microsoft.com/office/drawing/2014/main" id="{E5874557-B1F2-3047-AE88-1546A7E0E641}"/>
              </a:ext>
            </a:extLst>
          </p:cNvPr>
          <p:cNvSpPr txBox="1"/>
          <p:nvPr/>
        </p:nvSpPr>
        <p:spPr>
          <a:xfrm>
            <a:off x="3428999" y="2749710"/>
            <a:ext cx="2210862"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642B75"/>
                </a:solidFill>
                <a:effectLst/>
                <a:uLnTx/>
                <a:uFillTx/>
                <a:latin typeface="Helvetica" pitchFamily="2" charset="0"/>
              </a:rPr>
              <a:t>Brand C Croissant</a:t>
            </a:r>
          </a:p>
        </p:txBody>
      </p:sp>
      <p:grpSp>
        <p:nvGrpSpPr>
          <p:cNvPr id="6" name="Group 5" descr="Illustration of a Croissant package with a purple outline around &quot;Net Wt: 1.2 oz (34g)&quot;">
            <a:extLst>
              <a:ext uri="{FF2B5EF4-FFF2-40B4-BE49-F238E27FC236}">
                <a16:creationId xmlns:a16="http://schemas.microsoft.com/office/drawing/2014/main" id="{9FC56F7F-3D9A-A147-AE89-C1A2D5A6DD8B}"/>
              </a:ext>
            </a:extLst>
          </p:cNvPr>
          <p:cNvGrpSpPr/>
          <p:nvPr/>
        </p:nvGrpSpPr>
        <p:grpSpPr>
          <a:xfrm>
            <a:off x="3511847" y="3076706"/>
            <a:ext cx="2045167" cy="1636133"/>
            <a:chOff x="3511847" y="3076706"/>
            <a:chExt cx="2045167" cy="1636133"/>
          </a:xfrm>
        </p:grpSpPr>
        <p:pic>
          <p:nvPicPr>
            <p:cNvPr id="11" name="Picture 10" descr="Illustration of a Croissant package with a purple outline around &quot;Net Wt: 1.2 oz (34g)&quot;">
              <a:extLst>
                <a:ext uri="{FF2B5EF4-FFF2-40B4-BE49-F238E27FC236}">
                  <a16:creationId xmlns:a16="http://schemas.microsoft.com/office/drawing/2014/main" id="{59B50F42-EA35-4A47-91A8-326D5A4BD81B}"/>
                </a:ext>
              </a:extLst>
            </p:cNvPr>
            <p:cNvPicPr>
              <a:picLocks noChangeAspect="1"/>
            </p:cNvPicPr>
            <p:nvPr/>
          </p:nvPicPr>
          <p:blipFill>
            <a:blip r:embed="rId3"/>
            <a:srcRect/>
            <a:stretch/>
          </p:blipFill>
          <p:spPr>
            <a:xfrm>
              <a:off x="3511847" y="3076706"/>
              <a:ext cx="2045167" cy="1636133"/>
            </a:xfrm>
            <a:prstGeom prst="rect">
              <a:avLst/>
            </a:prstGeom>
          </p:spPr>
        </p:pic>
        <p:sp>
          <p:nvSpPr>
            <p:cNvPr id="16" name="Oval 15" descr="Purple outline circling &quot;Net Wt: 1.2 OZ (34g)&quot;">
              <a:extLst>
                <a:ext uri="{FF2B5EF4-FFF2-40B4-BE49-F238E27FC236}">
                  <a16:creationId xmlns:a16="http://schemas.microsoft.com/office/drawing/2014/main" id="{50A81569-8DAF-FC40-B4F0-B15E6F1CF30B}"/>
                </a:ext>
              </a:extLst>
            </p:cNvPr>
            <p:cNvSpPr/>
            <p:nvPr/>
          </p:nvSpPr>
          <p:spPr>
            <a:xfrm>
              <a:off x="3843892" y="4091019"/>
              <a:ext cx="1398616" cy="369332"/>
            </a:xfrm>
            <a:prstGeom prst="ellipse">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7" name="Group 16" descr="Grains Measuring Chart">
            <a:extLst>
              <a:ext uri="{FF2B5EF4-FFF2-40B4-BE49-F238E27FC236}">
                <a16:creationId xmlns:a16="http://schemas.microsoft.com/office/drawing/2014/main" id="{B8A4EC23-60D7-40B5-BAE0-6E33C403D295}"/>
              </a:ext>
            </a:extLst>
          </p:cNvPr>
          <p:cNvGrpSpPr/>
          <p:nvPr/>
        </p:nvGrpSpPr>
        <p:grpSpPr>
          <a:xfrm>
            <a:off x="5985091" y="2684119"/>
            <a:ext cx="2706421" cy="2109413"/>
            <a:chOff x="5985091" y="2684119"/>
            <a:chExt cx="2706421" cy="2109413"/>
          </a:xfrm>
        </p:grpSpPr>
        <p:sp>
          <p:nvSpPr>
            <p:cNvPr id="19" name="Rounded Rectangle 10" descr="[decorative]">
              <a:extLst>
                <a:ext uri="{FF2B5EF4-FFF2-40B4-BE49-F238E27FC236}">
                  <a16:creationId xmlns:a16="http://schemas.microsoft.com/office/drawing/2014/main" id="{C6A11CF1-9660-4820-8114-5E73943DCF09}"/>
                </a:ext>
                <a:ext uri="{C183D7F6-B498-43B3-948B-1728B52AA6E4}">
                  <adec:decorative xmlns:adec="http://schemas.microsoft.com/office/drawing/2017/decorative" val="0"/>
                </a:ext>
              </a:extLst>
            </p:cNvPr>
            <p:cNvSpPr/>
            <p:nvPr/>
          </p:nvSpPr>
          <p:spPr>
            <a:xfrm>
              <a:off x="5985091" y="2684119"/>
              <a:ext cx="2706421" cy="2109413"/>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Rectangle 19" descr="[decorative]">
              <a:extLst>
                <a:ext uri="{FF2B5EF4-FFF2-40B4-BE49-F238E27FC236}">
                  <a16:creationId xmlns:a16="http://schemas.microsoft.com/office/drawing/2014/main" id="{D379F482-A706-41E4-BC61-FACC32804F7A}"/>
                </a:ext>
              </a:extLst>
            </p:cNvPr>
            <p:cNvSpPr/>
            <p:nvPr/>
          </p:nvSpPr>
          <p:spPr>
            <a:xfrm>
              <a:off x="6033977" y="2815708"/>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decorative]">
              <a:extLst>
                <a:ext uri="{FF2B5EF4-FFF2-40B4-BE49-F238E27FC236}">
                  <a16:creationId xmlns:a16="http://schemas.microsoft.com/office/drawing/2014/main" id="{0E6AC28F-8E42-46AC-9B12-8D7FB151ECAD}"/>
                </a:ext>
              </a:extLst>
            </p:cNvPr>
            <p:cNvSpPr/>
            <p:nvPr/>
          </p:nvSpPr>
          <p:spPr>
            <a:xfrm>
              <a:off x="6020121" y="3563851"/>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decorative]">
              <a:extLst>
                <a:ext uri="{FF2B5EF4-FFF2-40B4-BE49-F238E27FC236}">
                  <a16:creationId xmlns:a16="http://schemas.microsoft.com/office/drawing/2014/main" id="{D15D4D1C-B237-43E7-B718-FD277F10DB5F}"/>
                </a:ext>
              </a:extLst>
            </p:cNvPr>
            <p:cNvSpPr/>
            <p:nvPr/>
          </p:nvSpPr>
          <p:spPr>
            <a:xfrm>
              <a:off x="6061681" y="4298149"/>
              <a:ext cx="2562216" cy="36576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ounded Rectangle 14" descr="Purple outline around &quot;at least 28 grams or 1.2 ounces&quot;">
            <a:extLst>
              <a:ext uri="{FF2B5EF4-FFF2-40B4-BE49-F238E27FC236}">
                <a16:creationId xmlns:a16="http://schemas.microsoft.com/office/drawing/2014/main" id="{84B05B93-07D5-FC41-A423-59D372DAFB7B}"/>
              </a:ext>
            </a:extLst>
          </p:cNvPr>
          <p:cNvSpPr/>
          <p:nvPr/>
        </p:nvSpPr>
        <p:spPr>
          <a:xfrm>
            <a:off x="6074863" y="3363547"/>
            <a:ext cx="1900737" cy="202614"/>
          </a:xfrm>
          <a:prstGeom prst="roundRect">
            <a:avLst>
              <a:gd name="adj" fmla="val 2071"/>
            </a:avLst>
          </a:prstGeom>
          <a:noFill/>
          <a:ln w="38100">
            <a:solidFill>
              <a:srgbClr val="541E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160E9715-626E-4CC8-A3F4-7BFE87E89CDE}"/>
              </a:ext>
            </a:extLst>
          </p:cNvPr>
          <p:cNvSpPr txBox="1"/>
          <p:nvPr/>
        </p:nvSpPr>
        <p:spPr>
          <a:xfrm>
            <a:off x="6033977" y="2815708"/>
            <a:ext cx="2491843" cy="2046714"/>
          </a:xfrm>
          <a:prstGeom prst="rect">
            <a:avLst/>
          </a:prstGeom>
          <a:noFill/>
        </p:spPr>
        <p:txBody>
          <a:bodyPr wrap="square" rtlCol="0">
            <a:spAutoFit/>
          </a:bodyPr>
          <a:lstStyle/>
          <a:p>
            <a:r>
              <a:rPr lang="en-US" sz="1000" b="1" dirty="0">
                <a:solidFill>
                  <a:schemeClr val="tx1"/>
                </a:solidFill>
                <a:effectLst/>
                <a:latin typeface="Helvetica" pitchFamily="2" charset="0"/>
              </a:rPr>
              <a:t>Crackers, Sweet </a:t>
            </a:r>
            <a:r>
              <a:rPr lang="en-US" sz="1000" b="0" dirty="0">
                <a:solidFill>
                  <a:schemeClr val="tx1"/>
                </a:solidFill>
                <a:effectLst/>
                <a:latin typeface="Helvetica" pitchFamily="2" charset="0"/>
              </a:rPr>
              <a:t>(e.g., animal, graham, </a:t>
            </a:r>
            <a:br>
              <a:rPr lang="en-US" sz="1000" b="0" dirty="0">
                <a:solidFill>
                  <a:schemeClr val="tx1"/>
                </a:solidFill>
                <a:effectLst/>
                <a:latin typeface="Helvetica" pitchFamily="2" charset="0"/>
              </a:rPr>
            </a:br>
            <a:r>
              <a:rPr lang="en-US" sz="1000" b="0" dirty="0">
                <a:solidFill>
                  <a:schemeClr val="tx1"/>
                </a:solidFill>
                <a:effectLst/>
                <a:latin typeface="Helvetica" pitchFamily="2" charset="0"/>
              </a:rPr>
              <a:t>etc.) at least 28 grams or 1 ounce</a:t>
            </a:r>
          </a:p>
          <a:p>
            <a:br>
              <a:rPr lang="en-US" sz="400" b="0" dirty="0">
                <a:solidFill>
                  <a:schemeClr val="tx1"/>
                </a:solidFill>
                <a:effectLst/>
                <a:latin typeface="Helvetica" pitchFamily="2" charset="0"/>
              </a:rPr>
            </a:b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p>
            <a:r>
              <a:rPr lang="en-US" sz="400" b="1" dirty="0">
                <a:effectLst/>
                <a:latin typeface="Helvetica" pitchFamily="2" charset="0"/>
              </a:rPr>
              <a:t> </a:t>
            </a:r>
          </a:p>
          <a:p>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p>
            <a:endParaRPr lang="en-US" sz="400" dirty="0">
              <a:effectLst/>
              <a:latin typeface="Helvetica" pitchFamily="2" charset="0"/>
            </a:endParaRPr>
          </a:p>
          <a:p>
            <a:r>
              <a:rPr lang="en-US" sz="100" dirty="0">
                <a:effectLst/>
                <a:latin typeface="Helvetica" pitchFamily="2" charset="0"/>
              </a:rPr>
              <a:t> </a:t>
            </a:r>
            <a:endParaRPr lang="en-US" sz="700" dirty="0">
              <a:effectLst/>
              <a:latin typeface="Helvetica" pitchFamily="2" charset="0"/>
            </a:endParaRPr>
          </a:p>
          <a:p>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p>
            <a:endParaRPr lang="en-US" sz="300" dirty="0">
              <a:effectLst/>
              <a:latin typeface="Helvetica" pitchFamily="2" charset="0"/>
            </a:endParaRPr>
          </a:p>
          <a:p>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p>
            <a:endParaRPr lang="en-US" sz="1000" b="0" dirty="0">
              <a:solidFill>
                <a:schemeClr val="tx1"/>
              </a:solidFill>
              <a:effectLst/>
              <a:latin typeface="Helvetica" pitchFamily="2" charset="0"/>
            </a:endParaRPr>
          </a:p>
        </p:txBody>
      </p:sp>
    </p:spTree>
    <p:extLst>
      <p:ext uri="{BB962C8B-B14F-4D97-AF65-F5344CB8AC3E}">
        <p14:creationId xmlns:p14="http://schemas.microsoft.com/office/powerpoint/2010/main" val="2566611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mage">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305215"/>
            <a:ext cx="3037398" cy="1639389"/>
          </a:xfrm>
        </p:spPr>
        <p:txBody>
          <a:bodyPr/>
          <a:lstStyle/>
          <a:p>
            <a:r>
              <a:rPr lang="en-US" b="1" dirty="0"/>
              <a:t>Try It Out!</a:t>
            </a:r>
            <a:br>
              <a:rPr lang="en-US" b="1" dirty="0"/>
            </a:br>
            <a:r>
              <a:rPr lang="en-US" dirty="0"/>
              <a:t>How many packages of Brand C croissants do you need to serve to meet grains requirements for </a:t>
            </a:r>
            <a:br>
              <a:rPr lang="en-US" dirty="0"/>
            </a:br>
            <a:r>
              <a:rPr lang="en-US" dirty="0"/>
              <a:t>3-year-olds at breakfast?</a:t>
            </a:r>
          </a:p>
        </p:txBody>
      </p:sp>
      <p:sp>
        <p:nvSpPr>
          <p:cNvPr id="3" name="TextBox 2">
            <a:extLst>
              <a:ext uri="{FF2B5EF4-FFF2-40B4-BE49-F238E27FC236}">
                <a16:creationId xmlns:a16="http://schemas.microsoft.com/office/drawing/2014/main" id="{7211DE69-6036-C548-89D3-8C7F2D9919E7}"/>
              </a:ext>
            </a:extLst>
          </p:cNvPr>
          <p:cNvSpPr txBox="1"/>
          <p:nvPr/>
        </p:nvSpPr>
        <p:spPr>
          <a:xfrm>
            <a:off x="54436" y="3669433"/>
            <a:ext cx="1903085" cy="1785104"/>
          </a:xfrm>
          <a:prstGeom prst="rect">
            <a:avLst/>
          </a:prstGeom>
          <a:noFill/>
        </p:spPr>
        <p:txBody>
          <a:bodyPr wrap="none" rtlCol="0">
            <a:spAutoFit/>
          </a:bodyPr>
          <a:lstStyle/>
          <a:p>
            <a:pPr marL="342900" indent="-342900">
              <a:spcAft>
                <a:spcPts val="600"/>
              </a:spcAft>
              <a:buFont typeface="Wingdings" panose="05000000000000000000" pitchFamily="2" charset="2"/>
              <a:buChar char="q"/>
            </a:pPr>
            <a:r>
              <a:rPr lang="en-US" dirty="0">
                <a:solidFill>
                  <a:schemeClr val="bg1"/>
                </a:solidFill>
                <a:latin typeface="Helvetica" pitchFamily="2" charset="0"/>
              </a:rPr>
              <a:t>¼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½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1.2 packages</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2 packages</a:t>
            </a:r>
          </a:p>
          <a:p>
            <a:endParaRPr lang="es-ES_tradnl" dirty="0">
              <a:solidFill>
                <a:schemeClr val="bg1"/>
              </a:solidFill>
              <a:latin typeface="Helvetica" pitchFamily="2" charset="0"/>
            </a:endParaRPr>
          </a:p>
        </p:txBody>
      </p:sp>
      <p:sp>
        <p:nvSpPr>
          <p:cNvPr id="18" name="Rectangle 17">
            <a:extLst>
              <a:ext uri="{FF2B5EF4-FFF2-40B4-BE49-F238E27FC236}">
                <a16:creationId xmlns:a16="http://schemas.microsoft.com/office/drawing/2014/main" id="{5B45B275-3C86-5441-A4BF-E333A2313373}"/>
              </a:ext>
            </a:extLst>
          </p:cNvPr>
          <p:cNvSpPr/>
          <p:nvPr/>
        </p:nvSpPr>
        <p:spPr>
          <a:xfrm>
            <a:off x="4675839" y="362730"/>
            <a:ext cx="2436886" cy="400110"/>
          </a:xfrm>
          <a:prstGeom prst="rect">
            <a:avLst/>
          </a:prstGeom>
        </p:spPr>
        <p:txBody>
          <a:bodyPr wrap="none">
            <a:spAutoFit/>
          </a:bodyPr>
          <a:lstStyle/>
          <a:p>
            <a:r>
              <a:rPr lang="en-US" sz="2000" b="1" dirty="0">
                <a:latin typeface="Helvetica" pitchFamily="2" charset="0"/>
              </a:rPr>
              <a:t>Brand C Croissant</a:t>
            </a:r>
          </a:p>
        </p:txBody>
      </p:sp>
      <p:pic>
        <p:nvPicPr>
          <p:cNvPr id="12" name="Picture 11" descr="Illustration of a Croissant package">
            <a:extLst>
              <a:ext uri="{FF2B5EF4-FFF2-40B4-BE49-F238E27FC236}">
                <a16:creationId xmlns:a16="http://schemas.microsoft.com/office/drawing/2014/main" id="{1E1F00BE-A8DC-604D-92A6-8EEA779CCDE0}"/>
              </a:ext>
            </a:extLst>
          </p:cNvPr>
          <p:cNvPicPr>
            <a:picLocks noChangeAspect="1"/>
          </p:cNvPicPr>
          <p:nvPr/>
        </p:nvPicPr>
        <p:blipFill>
          <a:blip r:embed="rId3"/>
          <a:srcRect/>
          <a:stretch/>
        </p:blipFill>
        <p:spPr>
          <a:xfrm>
            <a:off x="4871698" y="677763"/>
            <a:ext cx="2045167" cy="1636133"/>
          </a:xfrm>
          <a:prstGeom prst="rect">
            <a:avLst/>
          </a:prstGeom>
        </p:spPr>
      </p:pic>
      <p:sp>
        <p:nvSpPr>
          <p:cNvPr id="10" name="Rounded Rectangle 9" descr="[decorative]">
            <a:extLst>
              <a:ext uri="{FF2B5EF4-FFF2-40B4-BE49-F238E27FC236}">
                <a16:creationId xmlns:a16="http://schemas.microsoft.com/office/drawing/2014/main" id="{7ACDC009-5658-7447-A628-94018AC6C6A2}"/>
              </a:ext>
              <a:ext uri="{C183D7F6-B498-43B3-948B-1728B52AA6E4}">
                <adec:decorative xmlns:adec="http://schemas.microsoft.com/office/drawing/2017/decorative" val="0"/>
              </a:ext>
            </a:extLst>
          </p:cNvPr>
          <p:cNvSpPr/>
          <p:nvPr/>
        </p:nvSpPr>
        <p:spPr>
          <a:xfrm>
            <a:off x="3615341" y="2371385"/>
            <a:ext cx="4982526" cy="2520432"/>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4" name="Table 3" descr="Grains Measuring Chart">
            <a:extLst>
              <a:ext uri="{FF2B5EF4-FFF2-40B4-BE49-F238E27FC236}">
                <a16:creationId xmlns:a16="http://schemas.microsoft.com/office/drawing/2014/main" id="{9D9FD855-EC58-454C-9A48-1424DBDE8F9C}"/>
              </a:ext>
            </a:extLst>
          </p:cNvPr>
          <p:cNvGraphicFramePr>
            <a:graphicFrameLocks noGrp="1"/>
          </p:cNvGraphicFramePr>
          <p:nvPr>
            <p:extLst>
              <p:ext uri="{D42A27DB-BD31-4B8C-83A1-F6EECF244321}">
                <p14:modId xmlns:p14="http://schemas.microsoft.com/office/powerpoint/2010/main" val="3539307113"/>
              </p:ext>
            </p:extLst>
          </p:nvPr>
        </p:nvGraphicFramePr>
        <p:xfrm>
          <a:off x="3735086" y="2486363"/>
          <a:ext cx="4743036" cy="2290476"/>
        </p:xfrm>
        <a:graphic>
          <a:graphicData uri="http://schemas.openxmlformats.org/drawingml/2006/table">
            <a:tbl>
              <a:tblPr firstRow="1" bandRow="1">
                <a:tableStyleId>{5C22544A-7EE6-4342-B048-85BDC9FD1C3A}</a:tableStyleId>
              </a:tblPr>
              <a:tblGrid>
                <a:gridCol w="1962635">
                  <a:extLst>
                    <a:ext uri="{9D8B030D-6E8A-4147-A177-3AD203B41FA5}">
                      <a16:colId xmlns:a16="http://schemas.microsoft.com/office/drawing/2014/main" val="560315588"/>
                    </a:ext>
                  </a:extLst>
                </a:gridCol>
                <a:gridCol w="981318">
                  <a:extLst>
                    <a:ext uri="{9D8B030D-6E8A-4147-A177-3AD203B41FA5}">
                      <a16:colId xmlns:a16="http://schemas.microsoft.com/office/drawing/2014/main" val="263419930"/>
                    </a:ext>
                  </a:extLst>
                </a:gridCol>
                <a:gridCol w="981318">
                  <a:extLst>
                    <a:ext uri="{9D8B030D-6E8A-4147-A177-3AD203B41FA5}">
                      <a16:colId xmlns:a16="http://schemas.microsoft.com/office/drawing/2014/main" val="3046016989"/>
                    </a:ext>
                  </a:extLst>
                </a:gridCol>
                <a:gridCol w="817765">
                  <a:extLst>
                    <a:ext uri="{9D8B030D-6E8A-4147-A177-3AD203B41FA5}">
                      <a16:colId xmlns:a16="http://schemas.microsoft.com/office/drawing/2014/main" val="3929739260"/>
                    </a:ext>
                  </a:extLst>
                </a:gridCol>
              </a:tblGrid>
              <a:tr h="937704">
                <a:tc>
                  <a:txBody>
                    <a:bodyPr/>
                    <a:lstStyle/>
                    <a:p>
                      <a:endParaRPr lang="en-US" sz="800" dirty="0">
                        <a:latin typeface="Helvetica" pitchFamily="2" charset="0"/>
                      </a:endParaRPr>
                    </a:p>
                  </a:txBody>
                  <a:tcPr marL="81776" marR="81776" marT="32711" marB="32711">
                    <a:lnR w="9525" cap="flat" cmpd="sng" algn="ctr">
                      <a:solidFill>
                        <a:schemeClr val="tx1"/>
                      </a:solidFill>
                      <a:prstDash val="sysDash"/>
                      <a:round/>
                      <a:headEnd type="none" w="med" len="med"/>
                      <a:tailEnd type="none" w="med" len="med"/>
                    </a:lnR>
                    <a:lnB w="12700" cap="flat" cmpd="sng" algn="ctr">
                      <a:noFill/>
                      <a:prstDash val="solid"/>
                      <a:round/>
                      <a:headEnd type="none" w="med" len="med"/>
                      <a:tailEnd type="none" w="med" len="med"/>
                    </a:lnB>
                    <a:solidFill>
                      <a:srgbClr val="FFEDCE"/>
                    </a:solidFill>
                  </a:tcPr>
                </a:tc>
                <a:tc>
                  <a:txBody>
                    <a:bodyPr/>
                    <a:lstStyle/>
                    <a:p>
                      <a:pPr>
                        <a:spcBef>
                          <a:spcPts val="0"/>
                        </a:spcBef>
                        <a:spcAft>
                          <a:spcPts val="1200"/>
                        </a:spcAft>
                      </a:pPr>
                      <a:r>
                        <a:rPr lang="en-US" sz="800" b="1" i="0" dirty="0">
                          <a:solidFill>
                            <a:schemeClr val="tx1"/>
                          </a:solidFill>
                          <a:effectLst/>
                          <a:latin typeface="Helvetica" pitchFamily="2" charset="0"/>
                        </a:rPr>
                        <a:t>1- through </a:t>
                      </a:r>
                      <a:br>
                        <a:rPr lang="en-US" sz="800" b="1" i="0" dirty="0">
                          <a:solidFill>
                            <a:schemeClr val="tx1"/>
                          </a:solidFill>
                          <a:effectLst/>
                          <a:latin typeface="Helvetica" pitchFamily="2" charset="0"/>
                        </a:rPr>
                      </a:br>
                      <a:r>
                        <a:rPr lang="en-US" sz="800" b="1" i="0" dirty="0">
                          <a:solidFill>
                            <a:schemeClr val="tx1"/>
                          </a:solidFill>
                          <a:effectLst/>
                          <a:latin typeface="Helvetica" pitchFamily="2" charset="0"/>
                        </a:rPr>
                        <a:t>5-year-olds </a:t>
                      </a:r>
                      <a:br>
                        <a:rPr lang="en-US" sz="800" b="1" i="0" dirty="0">
                          <a:solidFill>
                            <a:schemeClr val="tx1"/>
                          </a:solidFill>
                          <a:effectLst/>
                          <a:latin typeface="Helvetica" pitchFamily="2" charset="0"/>
                        </a:rPr>
                      </a:br>
                      <a:r>
                        <a:rPr lang="en-US" sz="800" b="0" i="0" dirty="0">
                          <a:solidFill>
                            <a:schemeClr val="tx1"/>
                          </a:solidFill>
                          <a:effectLst/>
                          <a:latin typeface="Helvetica" pitchFamily="2" charset="0"/>
                        </a:rPr>
                        <a:t>at Breakfast, Lunch,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Supper, Snack</a:t>
                      </a:r>
                    </a:p>
                    <a:p>
                      <a:pPr>
                        <a:spcBef>
                          <a:spcPts val="0"/>
                        </a:spcBef>
                        <a:spcAft>
                          <a:spcPts val="1200"/>
                        </a:spcAft>
                      </a:pPr>
                      <a:br>
                        <a:rPr lang="en-US" sz="800" b="0" i="0" dirty="0">
                          <a:solidFill>
                            <a:schemeClr val="tx1"/>
                          </a:solidFill>
                          <a:effectLst/>
                          <a:latin typeface="Helvetica" pitchFamily="2" charset="0"/>
                        </a:rPr>
                      </a:br>
                      <a:endParaRPr lang="en-US" sz="800" b="0" i="0" dirty="0">
                        <a:solidFill>
                          <a:schemeClr val="tx1"/>
                        </a:solidFill>
                        <a:effectLst/>
                        <a:latin typeface="Helvetica" pitchFamily="2" charset="0"/>
                      </a:endParaRPr>
                    </a:p>
                  </a:txBody>
                  <a:tcPr marL="34074" marR="34074" marT="32711" marB="3271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800" b="1" i="0" dirty="0">
                          <a:solidFill>
                            <a:schemeClr val="tx1"/>
                          </a:solidFill>
                          <a:effectLst/>
                          <a:latin typeface="Helvetica" pitchFamily="2" charset="0"/>
                        </a:rPr>
                        <a:t>6- through </a:t>
                      </a:r>
                      <a:br>
                        <a:rPr lang="en-US" sz="800" b="1" i="0" dirty="0">
                          <a:solidFill>
                            <a:schemeClr val="tx1"/>
                          </a:solidFill>
                          <a:effectLst/>
                          <a:latin typeface="Helvetica" pitchFamily="2" charset="0"/>
                        </a:rPr>
                      </a:br>
                      <a:r>
                        <a:rPr lang="en-US" sz="800" b="1" i="0" dirty="0">
                          <a:solidFill>
                            <a:schemeClr val="tx1"/>
                          </a:solidFill>
                          <a:effectLst/>
                          <a:latin typeface="Helvetica" pitchFamily="2" charset="0"/>
                        </a:rPr>
                        <a:t>18-year-olds </a:t>
                      </a:r>
                      <a:br>
                        <a:rPr lang="en-US" sz="800" b="1" i="0" dirty="0">
                          <a:solidFill>
                            <a:schemeClr val="tx1"/>
                          </a:solidFill>
                          <a:effectLst/>
                          <a:latin typeface="Helvetica" pitchFamily="2" charset="0"/>
                        </a:rPr>
                      </a:br>
                      <a:r>
                        <a:rPr lang="en-US" sz="800" b="0" i="0" dirty="0">
                          <a:solidFill>
                            <a:schemeClr val="tx1"/>
                          </a:solidFill>
                          <a:effectLst/>
                          <a:latin typeface="Helvetica" pitchFamily="2" charset="0"/>
                        </a:rPr>
                        <a:t>at Breakfast, Lunch,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Supper, Snack</a:t>
                      </a:r>
                    </a:p>
                    <a:p>
                      <a:pPr>
                        <a:spcBef>
                          <a:spcPts val="0"/>
                        </a:spcBef>
                        <a:spcAft>
                          <a:spcPts val="1200"/>
                        </a:spcAft>
                      </a:pPr>
                      <a:r>
                        <a:rPr lang="en-US" sz="800" b="1" i="0" dirty="0">
                          <a:solidFill>
                            <a:schemeClr val="tx1"/>
                          </a:solidFill>
                          <a:effectLst/>
                          <a:latin typeface="Helvetica" pitchFamily="2" charset="0"/>
                        </a:rPr>
                        <a:t>Adults</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at Snack</a:t>
                      </a:r>
                    </a:p>
                  </a:txBody>
                  <a:tcPr marL="34074" marR="34074" marT="32711" marB="3271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800" b="0" i="0" dirty="0">
                          <a:solidFill>
                            <a:schemeClr val="tx1"/>
                          </a:solidFill>
                          <a:effectLst/>
                          <a:latin typeface="Helvetica" pitchFamily="2" charset="0"/>
                        </a:rPr>
                        <a:t>Adults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at Breakfast,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Lunch, Supper</a:t>
                      </a:r>
                    </a:p>
                    <a:p>
                      <a:pPr>
                        <a:spcBef>
                          <a:spcPts val="0"/>
                        </a:spcBef>
                        <a:spcAft>
                          <a:spcPts val="1200"/>
                        </a:spcAft>
                      </a:pPr>
                      <a:br>
                        <a:rPr lang="en-US" sz="800" b="0" i="0" dirty="0">
                          <a:solidFill>
                            <a:schemeClr val="tx1"/>
                          </a:solidFill>
                          <a:effectLst/>
                          <a:latin typeface="Helvetica" pitchFamily="2" charset="0"/>
                        </a:rPr>
                      </a:br>
                      <a:endParaRPr lang="en-US" sz="800" b="0" i="0" dirty="0">
                        <a:solidFill>
                          <a:schemeClr val="tx1"/>
                        </a:solidFill>
                        <a:effectLst/>
                        <a:latin typeface="Helvetica" pitchFamily="2" charset="0"/>
                      </a:endParaRPr>
                    </a:p>
                  </a:txBody>
                  <a:tcPr marL="34074" marR="34074" marT="32711" marB="32711">
                    <a:lnL w="9525" cap="flat" cmpd="sng" algn="ctr">
                      <a:solidFill>
                        <a:schemeClr val="tx1"/>
                      </a:solidFill>
                      <a:prstDash val="sysDash"/>
                      <a:round/>
                      <a:headEnd type="none" w="med" len="med"/>
                      <a:tailEnd type="none" w="med" len="med"/>
                    </a:lnL>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433415">
                <a:tc>
                  <a:txBody>
                    <a:bodyPr/>
                    <a:lstStyle/>
                    <a:p>
                      <a:endParaRPr lang="en-US" sz="800" dirty="0">
                        <a:latin typeface="Helvetica" pitchFamily="2" charset="0"/>
                      </a:endParaRPr>
                    </a:p>
                  </a:txBody>
                  <a:tcPr marL="81776" marR="81776" marT="32711" marB="32711">
                    <a:lnR w="9525" cap="flat" cmpd="sng" algn="ctr">
                      <a:solidFill>
                        <a:schemeClr val="tx1"/>
                      </a:solidFill>
                      <a:prstDash val="sysDash"/>
                      <a:round/>
                      <a:headEnd type="none" w="med" len="med"/>
                      <a:tailEnd type="none" w="med" len="med"/>
                    </a:lnR>
                    <a:lnT w="12700" cap="flat" cmpd="sng" algn="ctr">
                      <a:noFill/>
                      <a:prstDash val="solid"/>
                      <a:round/>
                      <a:headEnd type="none" w="med" len="med"/>
                      <a:tailEnd type="none" w="med" len="med"/>
                    </a:lnT>
                    <a:solidFill>
                      <a:srgbClr val="FFEDCE"/>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½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1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2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384349">
                <a:tc>
                  <a:txBody>
                    <a:bodyPr/>
                    <a:lstStyle/>
                    <a:p>
                      <a:r>
                        <a:rPr lang="en-US" sz="800" b="1" dirty="0">
                          <a:effectLst/>
                          <a:latin typeface="Helvetica" pitchFamily="2" charset="0"/>
                        </a:rPr>
                        <a:t>Crackers, Savory </a:t>
                      </a:r>
                      <a:r>
                        <a:rPr lang="en-US" sz="800" dirty="0">
                          <a:effectLst/>
                          <a:latin typeface="Helvetica" pitchFamily="2" charset="0"/>
                        </a:rPr>
                        <a:t>(e.g., cheese, saltines, </a:t>
                      </a:r>
                      <a:br>
                        <a:rPr lang="en-US" sz="800" dirty="0">
                          <a:effectLst/>
                          <a:latin typeface="Helvetica" pitchFamily="2" charset="0"/>
                        </a:rPr>
                      </a:br>
                      <a:r>
                        <a:rPr lang="en-US" sz="800" dirty="0">
                          <a:effectLst/>
                          <a:latin typeface="Helvetica" pitchFamily="2" charset="0"/>
                        </a:rPr>
                        <a:t>whole-wheat, etc.) </a:t>
                      </a:r>
                      <a:br>
                        <a:rPr lang="en-US" sz="800" dirty="0">
                          <a:effectLst/>
                          <a:latin typeface="Helvetica" pitchFamily="2" charset="0"/>
                        </a:rPr>
                      </a:br>
                      <a:r>
                        <a:rPr lang="en-US" sz="800" dirty="0">
                          <a:effectLst/>
                          <a:latin typeface="Helvetica" pitchFamily="2" charset="0"/>
                        </a:rPr>
                        <a:t>at least 22 grams or 0.8 ounces</a:t>
                      </a:r>
                    </a:p>
                  </a:txBody>
                  <a:tcPr marL="34074" marR="0" marT="8178" marB="8178"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61685">
                <a:tc>
                  <a:txBody>
                    <a:bodyPr/>
                    <a:lstStyle/>
                    <a:p>
                      <a:r>
                        <a:rPr lang="en-US" sz="800" b="1" dirty="0">
                          <a:effectLst/>
                          <a:latin typeface="Helvetica" pitchFamily="2" charset="0"/>
                        </a:rPr>
                        <a:t>Crackers, Sweet </a:t>
                      </a:r>
                      <a:r>
                        <a:rPr lang="en-US" sz="800" dirty="0">
                          <a:effectLst/>
                          <a:latin typeface="Helvetica" pitchFamily="2" charset="0"/>
                        </a:rPr>
                        <a:t>(e.g., animal, graham, </a:t>
                      </a:r>
                      <a:br>
                        <a:rPr lang="en-US" sz="800" dirty="0">
                          <a:effectLst/>
                          <a:latin typeface="Helvetica" pitchFamily="2" charset="0"/>
                        </a:rPr>
                      </a:br>
                      <a:r>
                        <a:rPr lang="en-US" sz="800" dirty="0">
                          <a:effectLst/>
                          <a:latin typeface="Helvetica" pitchFamily="2" charset="0"/>
                        </a:rPr>
                        <a:t>etc.) at least 28 grams or 1 ounce</a:t>
                      </a:r>
                    </a:p>
                  </a:txBody>
                  <a:tcPr marL="34074" marR="0" marT="8178" marB="8178"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61685">
                <a:tc>
                  <a:txBody>
                    <a:bodyPr/>
                    <a:lstStyle/>
                    <a:p>
                      <a:r>
                        <a:rPr lang="en-US" sz="800" b="1" dirty="0">
                          <a:effectLst/>
                          <a:latin typeface="Helvetica" pitchFamily="2" charset="0"/>
                        </a:rPr>
                        <a:t>Croissant </a:t>
                      </a:r>
                      <a:br>
                        <a:rPr lang="en-US" sz="800" b="1" dirty="0">
                          <a:effectLst/>
                          <a:latin typeface="Helvetica" pitchFamily="2" charset="0"/>
                        </a:rPr>
                      </a:br>
                      <a:r>
                        <a:rPr lang="en-US" sz="800" dirty="0">
                          <a:effectLst/>
                          <a:latin typeface="Helvetica" pitchFamily="2" charset="0"/>
                        </a:rPr>
                        <a:t>at least 34 grams or 1.2 ounces</a:t>
                      </a:r>
                    </a:p>
                  </a:txBody>
                  <a:tcPr marL="34074" marR="0" marT="8178" marB="8178"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bl>
          </a:graphicData>
        </a:graphic>
      </p:graphicFrame>
      <p:pic>
        <p:nvPicPr>
          <p:cNvPr id="15" name="Picture 14" descr="Illustration of a package of Oatmeal">
            <a:extLst>
              <a:ext uri="{FF2B5EF4-FFF2-40B4-BE49-F238E27FC236}">
                <a16:creationId xmlns:a16="http://schemas.microsoft.com/office/drawing/2014/main" id="{23A54223-568E-F545-B12C-7F9CFB3BFCF8}"/>
              </a:ext>
            </a:extLst>
          </p:cNvPr>
          <p:cNvPicPr>
            <a:picLocks noChangeAspect="1"/>
          </p:cNvPicPr>
          <p:nvPr/>
        </p:nvPicPr>
        <p:blipFill>
          <a:blip r:embed="rId4"/>
          <a:stretch>
            <a:fillRect/>
          </a:stretch>
        </p:blipFill>
        <p:spPr>
          <a:xfrm>
            <a:off x="4176363" y="2628312"/>
            <a:ext cx="998953" cy="1115498"/>
          </a:xfrm>
          <a:prstGeom prst="rect">
            <a:avLst/>
          </a:prstGeom>
        </p:spPr>
      </p:pic>
    </p:spTree>
    <p:extLst>
      <p:ext uri="{BB962C8B-B14F-4D97-AF65-F5344CB8AC3E}">
        <p14:creationId xmlns:p14="http://schemas.microsoft.com/office/powerpoint/2010/main" val="4054495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305215"/>
            <a:ext cx="3037398" cy="1639389"/>
          </a:xfrm>
        </p:spPr>
        <p:txBody>
          <a:bodyPr/>
          <a:lstStyle/>
          <a:p>
            <a:r>
              <a:rPr lang="en-US" b="1" dirty="0"/>
              <a:t>Answer</a:t>
            </a:r>
            <a:br>
              <a:rPr lang="en-US" dirty="0"/>
            </a:br>
            <a:r>
              <a:rPr lang="en-US" dirty="0"/>
              <a:t>How many packages of Brand C croissants do you need to serve to meet grains requirements for </a:t>
            </a:r>
            <a:br>
              <a:rPr lang="en-US" dirty="0"/>
            </a:br>
            <a:r>
              <a:rPr lang="en-US" dirty="0"/>
              <a:t>3-year-olds at breakfast?</a:t>
            </a:r>
          </a:p>
        </p:txBody>
      </p:sp>
      <p:sp>
        <p:nvSpPr>
          <p:cNvPr id="8" name="TextBox 7">
            <a:extLst>
              <a:ext uri="{FF2B5EF4-FFF2-40B4-BE49-F238E27FC236}">
                <a16:creationId xmlns:a16="http://schemas.microsoft.com/office/drawing/2014/main" id="{A7C7F79A-71A5-1C47-82F3-54A1E963F2A4}"/>
              </a:ext>
            </a:extLst>
          </p:cNvPr>
          <p:cNvSpPr txBox="1"/>
          <p:nvPr/>
        </p:nvSpPr>
        <p:spPr>
          <a:xfrm>
            <a:off x="54436" y="3680584"/>
            <a:ext cx="1903085" cy="1785104"/>
          </a:xfrm>
          <a:prstGeom prst="rect">
            <a:avLst/>
          </a:prstGeom>
          <a:noFill/>
        </p:spPr>
        <p:txBody>
          <a:bodyPr wrap="none" rtlCol="0">
            <a:spAutoFit/>
          </a:bodyPr>
          <a:lstStyle/>
          <a:p>
            <a:pPr marL="342900" indent="-342900">
              <a:spcAft>
                <a:spcPts val="600"/>
              </a:spcAft>
              <a:buFont typeface="Wingdings" panose="05000000000000000000" pitchFamily="2" charset="2"/>
              <a:buChar char="q"/>
            </a:pPr>
            <a:r>
              <a:rPr lang="en-US" dirty="0">
                <a:solidFill>
                  <a:schemeClr val="bg1"/>
                </a:solidFill>
                <a:latin typeface="Helvetica" pitchFamily="2" charset="0"/>
              </a:rPr>
              <a:t>¼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½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1.2 packages</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2 packages</a:t>
            </a:r>
          </a:p>
          <a:p>
            <a:endParaRPr lang="es-ES_tradnl" dirty="0">
              <a:solidFill>
                <a:schemeClr val="bg1"/>
              </a:solidFill>
              <a:latin typeface="Helvetica" pitchFamily="2" charset="0"/>
            </a:endParaRPr>
          </a:p>
        </p:txBody>
      </p:sp>
      <p:sp>
        <p:nvSpPr>
          <p:cNvPr id="11" name="TextBox 10" descr="The box next to &quot;1/2 package&quot; is checked. ">
            <a:extLst>
              <a:ext uri="{FF2B5EF4-FFF2-40B4-BE49-F238E27FC236}">
                <a16:creationId xmlns:a16="http://schemas.microsoft.com/office/drawing/2014/main" id="{1F572C40-D154-A442-8091-87ABC687655C}"/>
              </a:ext>
            </a:extLst>
          </p:cNvPr>
          <p:cNvSpPr txBox="1"/>
          <p:nvPr/>
        </p:nvSpPr>
        <p:spPr>
          <a:xfrm>
            <a:off x="40981" y="3865972"/>
            <a:ext cx="461044" cy="523220"/>
          </a:xfrm>
          <a:prstGeom prst="rect">
            <a:avLst/>
          </a:prstGeom>
          <a:noFill/>
        </p:spPr>
        <p:txBody>
          <a:bodyPr wrap="square" rtlCol="0">
            <a:spAutoFit/>
          </a:bodyPr>
          <a:lstStyle/>
          <a:p>
            <a:r>
              <a:rPr lang="en-US" sz="2800" b="1" dirty="0">
                <a:solidFill>
                  <a:schemeClr val="bg1"/>
                </a:solidFill>
              </a:rPr>
              <a:t>✓</a:t>
            </a:r>
          </a:p>
        </p:txBody>
      </p:sp>
      <p:sp>
        <p:nvSpPr>
          <p:cNvPr id="18" name="Rectangle 17">
            <a:extLst>
              <a:ext uri="{FF2B5EF4-FFF2-40B4-BE49-F238E27FC236}">
                <a16:creationId xmlns:a16="http://schemas.microsoft.com/office/drawing/2014/main" id="{5B45B275-3C86-5441-A4BF-E333A2313373}"/>
              </a:ext>
            </a:extLst>
          </p:cNvPr>
          <p:cNvSpPr/>
          <p:nvPr/>
        </p:nvSpPr>
        <p:spPr>
          <a:xfrm>
            <a:off x="4972152" y="1499309"/>
            <a:ext cx="2436886" cy="400110"/>
          </a:xfrm>
          <a:prstGeom prst="rect">
            <a:avLst/>
          </a:prstGeom>
        </p:spPr>
        <p:txBody>
          <a:bodyPr wrap="none">
            <a:spAutoFit/>
          </a:bodyPr>
          <a:lstStyle/>
          <a:p>
            <a:r>
              <a:rPr lang="en-US" sz="2000" b="1" dirty="0">
                <a:latin typeface="Helvetica" pitchFamily="2" charset="0"/>
              </a:rPr>
              <a:t>Brand C Croissant</a:t>
            </a:r>
          </a:p>
        </p:txBody>
      </p:sp>
      <p:pic>
        <p:nvPicPr>
          <p:cNvPr id="12" name="Picture 11" descr="Illustration of a Croissant package">
            <a:extLst>
              <a:ext uri="{FF2B5EF4-FFF2-40B4-BE49-F238E27FC236}">
                <a16:creationId xmlns:a16="http://schemas.microsoft.com/office/drawing/2014/main" id="{1E1F00BE-A8DC-604D-92A6-8EEA779CCDE0}"/>
              </a:ext>
            </a:extLst>
          </p:cNvPr>
          <p:cNvPicPr>
            <a:picLocks noChangeAspect="1"/>
          </p:cNvPicPr>
          <p:nvPr/>
        </p:nvPicPr>
        <p:blipFill>
          <a:blip r:embed="rId3"/>
          <a:srcRect/>
          <a:stretch/>
        </p:blipFill>
        <p:spPr>
          <a:xfrm>
            <a:off x="4705478" y="1915264"/>
            <a:ext cx="2833552" cy="2266841"/>
          </a:xfrm>
          <a:prstGeom prst="rect">
            <a:avLst/>
          </a:prstGeom>
        </p:spPr>
      </p:pic>
    </p:spTree>
    <p:extLst>
      <p:ext uri="{BB962C8B-B14F-4D97-AF65-F5344CB8AC3E}">
        <p14:creationId xmlns:p14="http://schemas.microsoft.com/office/powerpoint/2010/main" val="1158926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descr="[decorative]">
            <a:extLst>
              <a:ext uri="{FF2B5EF4-FFF2-40B4-BE49-F238E27FC236}">
                <a16:creationId xmlns:a16="http://schemas.microsoft.com/office/drawing/2014/main" id="{0DA12294-6A5E-1949-9653-DB155FEBA2D4}"/>
              </a:ext>
              <a:ext uri="{C183D7F6-B498-43B3-948B-1728B52AA6E4}">
                <adec:decorative xmlns:adec="http://schemas.microsoft.com/office/drawing/2017/decorative" val="0"/>
              </a:ext>
            </a:extLst>
          </p:cNvPr>
          <p:cNvSpPr/>
          <p:nvPr/>
        </p:nvSpPr>
        <p:spPr>
          <a:xfrm>
            <a:off x="782346" y="157992"/>
            <a:ext cx="7579308" cy="4862064"/>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itle 1">
            <a:extLst>
              <a:ext uri="{FF2B5EF4-FFF2-40B4-BE49-F238E27FC236}">
                <a16:creationId xmlns:a16="http://schemas.microsoft.com/office/drawing/2014/main" id="{CF8F4B0B-84DF-4CD3-9728-12A555FC8B9D}"/>
              </a:ext>
            </a:extLst>
          </p:cNvPr>
          <p:cNvSpPr>
            <a:spLocks noGrp="1"/>
          </p:cNvSpPr>
          <p:nvPr>
            <p:ph type="title"/>
          </p:nvPr>
        </p:nvSpPr>
        <p:spPr>
          <a:xfrm>
            <a:off x="896812" y="286021"/>
            <a:ext cx="7315200" cy="277088"/>
          </a:xfrm>
          <a:solidFill>
            <a:srgbClr val="642B75"/>
          </a:solidFill>
        </p:spPr>
        <p:txBody>
          <a:bodyPr/>
          <a:lstStyle/>
          <a:p>
            <a:pPr>
              <a:lnSpc>
                <a:spcPct val="100000"/>
              </a:lnSpc>
            </a:pPr>
            <a:r>
              <a:rPr lang="en-US" sz="1200" dirty="0">
                <a:solidFill>
                  <a:prstClr val="white"/>
                </a:solidFill>
              </a:rPr>
              <a:t>Grains Measuring Chart for Single-Serving Packages </a:t>
            </a:r>
            <a:endParaRPr lang="en-US" sz="1200" dirty="0"/>
          </a:p>
        </p:txBody>
      </p:sp>
      <p:graphicFrame>
        <p:nvGraphicFramePr>
          <p:cNvPr id="12" name="Table 11" descr="Grains Measuring Chart for Single-Serving Packages &#10;">
            <a:extLst>
              <a:ext uri="{FF2B5EF4-FFF2-40B4-BE49-F238E27FC236}">
                <a16:creationId xmlns:a16="http://schemas.microsoft.com/office/drawing/2014/main" id="{3A6F550C-DA2F-5346-9042-35EA5A0ECA6E}"/>
              </a:ext>
            </a:extLst>
          </p:cNvPr>
          <p:cNvGraphicFramePr>
            <a:graphicFrameLocks noGrp="1"/>
          </p:cNvGraphicFramePr>
          <p:nvPr>
            <p:extLst>
              <p:ext uri="{D42A27DB-BD31-4B8C-83A1-F6EECF244321}">
                <p14:modId xmlns:p14="http://schemas.microsoft.com/office/powerpoint/2010/main" val="2276907766"/>
              </p:ext>
            </p:extLst>
          </p:nvPr>
        </p:nvGraphicFramePr>
        <p:xfrm>
          <a:off x="914400" y="566801"/>
          <a:ext cx="7315200" cy="436473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65760">
                <a:tc>
                  <a:txBody>
                    <a:bodyPr/>
                    <a:lstStyle/>
                    <a:p>
                      <a:pPr marL="0" algn="ctr">
                        <a:lnSpc>
                          <a:spcPts val="1100"/>
                        </a:lnSpc>
                        <a:spcBef>
                          <a:spcPts val="0"/>
                        </a:spcBef>
                        <a:spcAft>
                          <a:spcPts val="0"/>
                        </a:spcAft>
                      </a:pPr>
                      <a:r>
                        <a:rPr lang="en-US" sz="1000" b="1" i="0" dirty="0">
                          <a:solidFill>
                            <a:schemeClr val="tx1"/>
                          </a:solidFill>
                          <a:latin typeface="Helvetica" pitchFamily="2" charset="0"/>
                        </a:rPr>
                        <a:t>Grain Item and </a:t>
                      </a:r>
                    </a:p>
                    <a:p>
                      <a:pPr marL="0" algn="ctr">
                        <a:lnSpc>
                          <a:spcPts val="1100"/>
                        </a:lnSpc>
                        <a:spcBef>
                          <a:spcPts val="0"/>
                        </a:spcBef>
                        <a:spcAft>
                          <a:spcPts val="0"/>
                        </a:spcAft>
                      </a:pPr>
                      <a:r>
                        <a:rPr lang="en-US" sz="1000" b="1" i="0" dirty="0">
                          <a:solidFill>
                            <a:schemeClr val="tx1"/>
                          </a:solidFill>
                          <a:latin typeface="Helvetica" pitchFamily="2" charset="0"/>
                        </a:rPr>
                        <a:t>Package Weight*</a:t>
                      </a:r>
                    </a:p>
                  </a:txBody>
                  <a:tcPr marT="27432" marB="27432">
                    <a:lnR w="9525" cap="flat" cmpd="sng" algn="ctr">
                      <a:solidFill>
                        <a:schemeClr val="tx1"/>
                      </a:solidFill>
                      <a:prstDash val="sysDash"/>
                      <a:round/>
                      <a:headEnd type="none" w="med" len="med"/>
                      <a:tailEnd type="none" w="med" len="med"/>
                    </a:lnR>
                    <a:lnT w="38100" cmpd="sng">
                      <a:noFill/>
                    </a:lnT>
                    <a:lnB w="9525" cap="flat" cmpd="sng" algn="ctr">
                      <a:noFill/>
                      <a:prstDash val="sysDash"/>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967422">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lnSpc>
                          <a:spcPts val="1100"/>
                        </a:lnSpc>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0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200"/>
                        </a:spcAft>
                      </a:pPr>
                      <a:r>
                        <a:rPr lang="en-US" sz="1000" b="1" i="0" dirty="0">
                          <a:effectLst/>
                          <a:latin typeface="Helvetica" pitchFamily="2" charset="0"/>
                        </a:rPr>
                        <a:t>Adults</a:t>
                      </a:r>
                      <a:r>
                        <a:rPr lang="en-US" sz="1000" b="0" i="0" dirty="0">
                          <a:effectLst/>
                          <a:latin typeface="Helvetica" pitchFamily="2" charset="0"/>
                        </a:rPr>
                        <a:t>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T w="381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pPr>
                        <a:lnSpc>
                          <a:spcPts val="1100"/>
                        </a:lnSpc>
                      </a:pPr>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pPr>
                        <a:lnSpc>
                          <a:spcPts val="1100"/>
                        </a:lnSpc>
                      </a:pPr>
                      <a:r>
                        <a:rPr lang="en-US" sz="1000" b="1" dirty="0">
                          <a:effectLst/>
                          <a:latin typeface="Helvetica" pitchFamily="2" charset="0"/>
                        </a:rPr>
                        <a:t>Crackers, Sweet </a:t>
                      </a:r>
                      <a:r>
                        <a:rPr lang="en-US" sz="1000" dirty="0">
                          <a:effectLst/>
                          <a:latin typeface="Helvetica" pitchFamily="2" charset="0"/>
                        </a:rPr>
                        <a:t>(e.g., animal, graham, etc.) </a:t>
                      </a:r>
                      <a:br>
                        <a:rPr lang="en-US" sz="1000"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pPr>
                        <a:lnSpc>
                          <a:spcPts val="1100"/>
                        </a:lnSpc>
                      </a:pP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pPr>
                        <a:lnSpc>
                          <a:spcPts val="1100"/>
                        </a:lnSpc>
                      </a:pPr>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pPr>
                        <a:lnSpc>
                          <a:spcPts val="1100"/>
                        </a:lnSpc>
                      </a:pPr>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r h="274320">
                <a:tc>
                  <a:txBody>
                    <a:bodyPr/>
                    <a:lstStyle/>
                    <a:p>
                      <a:pPr>
                        <a:lnSpc>
                          <a:spcPts val="1100"/>
                        </a:lnSpc>
                      </a:pPr>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105688009"/>
                  </a:ext>
                </a:extLst>
              </a:tr>
              <a:tr h="274320">
                <a:tc>
                  <a:txBody>
                    <a:bodyPr/>
                    <a:lstStyle/>
                    <a:p>
                      <a:pPr>
                        <a:lnSpc>
                          <a:spcPts val="1100"/>
                        </a:lnSpc>
                      </a:pPr>
                      <a:r>
                        <a:rPr lang="en-US" sz="1000" b="1" dirty="0">
                          <a:effectLst/>
                          <a:latin typeface="Helvetica" pitchFamily="2" charset="0"/>
                        </a:rPr>
                        <a:t>Oatmeal, Dry </a:t>
                      </a:r>
                      <a:r>
                        <a:rPr lang="en-US" sz="1000" dirty="0">
                          <a:effectLst/>
                          <a:latin typeface="Helvetica" pitchFamily="2" charset="0"/>
                        </a:rPr>
                        <a:t>(unflavored or flavored)** </a:t>
                      </a:r>
                      <a:br>
                        <a:rPr lang="en-US" sz="1000" dirty="0">
                          <a:effectLst/>
                          <a:latin typeface="Helvetica" pitchFamily="2" charset="0"/>
                        </a:rPr>
                      </a:br>
                      <a:r>
                        <a:rPr lang="en-US" sz="1000" dirty="0">
                          <a:effectLst/>
                          <a:latin typeface="Helvetica" pitchFamily="2" charset="0"/>
                        </a:rPr>
                        <a:t>at least 28 grams or 1 ounce</a:t>
                      </a:r>
                    </a:p>
                  </a:txBody>
                  <a:tcPr marL="38100" marR="3810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3810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684503148"/>
                  </a:ext>
                </a:extLst>
              </a:tr>
            </a:tbl>
          </a:graphicData>
        </a:graphic>
      </p:graphicFrame>
      <p:sp>
        <p:nvSpPr>
          <p:cNvPr id="15" name="TextBox 14">
            <a:extLst>
              <a:ext uri="{FF2B5EF4-FFF2-40B4-BE49-F238E27FC236}">
                <a16:creationId xmlns:a16="http://schemas.microsoft.com/office/drawing/2014/main" id="{81F6FB94-BDA5-C145-8F03-29D91A82ACE0}"/>
              </a:ext>
            </a:extLst>
          </p:cNvPr>
          <p:cNvSpPr txBox="1"/>
          <p:nvPr/>
        </p:nvSpPr>
        <p:spPr>
          <a:xfrm>
            <a:off x="3833688" y="574259"/>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pic>
        <p:nvPicPr>
          <p:cNvPr id="13" name="Picture 12" descr="Illustration of a package of Oatmeal">
            <a:extLst>
              <a:ext uri="{FF2B5EF4-FFF2-40B4-BE49-F238E27FC236}">
                <a16:creationId xmlns:a16="http://schemas.microsoft.com/office/drawing/2014/main" id="{F75B5924-5C7A-9D40-A1EC-2B6307F22070}"/>
              </a:ext>
            </a:extLst>
          </p:cNvPr>
          <p:cNvPicPr>
            <a:picLocks noChangeAspect="1"/>
          </p:cNvPicPr>
          <p:nvPr/>
        </p:nvPicPr>
        <p:blipFill>
          <a:blip r:embed="rId3"/>
          <a:stretch>
            <a:fillRect/>
          </a:stretch>
        </p:blipFill>
        <p:spPr>
          <a:xfrm>
            <a:off x="1765809" y="1000497"/>
            <a:ext cx="1164836" cy="1300734"/>
          </a:xfrm>
          <a:prstGeom prst="rect">
            <a:avLst/>
          </a:prstGeom>
        </p:spPr>
      </p:pic>
      <p:sp>
        <p:nvSpPr>
          <p:cNvPr id="7" name="Rounded Rectangle 6" descr="Purple outline around the column of packages needed for a ½ ounce equivalent of grains for 1- through 5-year-olds at breakfast, lunch supper, snack">
            <a:extLst>
              <a:ext uri="{FF2B5EF4-FFF2-40B4-BE49-F238E27FC236}">
                <a16:creationId xmlns:a16="http://schemas.microsoft.com/office/drawing/2014/main" id="{B10DAAC7-5C67-ED42-810D-75608A8D9F63}"/>
              </a:ext>
            </a:extLst>
          </p:cNvPr>
          <p:cNvSpPr/>
          <p:nvPr/>
        </p:nvSpPr>
        <p:spPr>
          <a:xfrm>
            <a:off x="3840196" y="923544"/>
            <a:ext cx="1457667" cy="4008696"/>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descr="Green outline around the row of &quot;Croissant &#10;at least 34 grams or 1.2 ounces&quot; ">
            <a:extLst>
              <a:ext uri="{FF2B5EF4-FFF2-40B4-BE49-F238E27FC236}">
                <a16:creationId xmlns:a16="http://schemas.microsoft.com/office/drawing/2014/main" id="{437D88D9-A8D4-DD41-A663-A01467AC48F2}"/>
              </a:ext>
            </a:extLst>
          </p:cNvPr>
          <p:cNvSpPr/>
          <p:nvPr/>
        </p:nvSpPr>
        <p:spPr>
          <a:xfrm>
            <a:off x="908459" y="3254804"/>
            <a:ext cx="7315200" cy="337642"/>
          </a:xfrm>
          <a:prstGeom prst="roundRect">
            <a:avLst>
              <a:gd name="adj" fmla="val 2071"/>
            </a:avLst>
          </a:prstGeom>
          <a:noFill/>
          <a:ln w="38100">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6221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32121-EC26-994C-A7E8-52C7B6B619C8}"/>
              </a:ext>
            </a:extLst>
          </p:cNvPr>
          <p:cNvSpPr>
            <a:spLocks noGrp="1"/>
          </p:cNvSpPr>
          <p:nvPr>
            <p:ph type="title"/>
          </p:nvPr>
        </p:nvSpPr>
        <p:spPr>
          <a:xfrm>
            <a:off x="0" y="357528"/>
            <a:ext cx="9144000" cy="475484"/>
          </a:xfrm>
        </p:spPr>
        <p:txBody>
          <a:bodyPr/>
          <a:lstStyle/>
          <a:p>
            <a:r>
              <a:rPr lang="en-US" dirty="0"/>
              <a:t>Using the Nutrition Facts Label </a:t>
            </a:r>
          </a:p>
        </p:txBody>
      </p:sp>
      <p:grpSp>
        <p:nvGrpSpPr>
          <p:cNvPr id="7" name="Group 6" descr="Illustration of a bag of Pretzels with a purple outline circling &quot;Net Wt: 1 OZ (28g)&quot;">
            <a:extLst>
              <a:ext uri="{FF2B5EF4-FFF2-40B4-BE49-F238E27FC236}">
                <a16:creationId xmlns:a16="http://schemas.microsoft.com/office/drawing/2014/main" id="{C46BB0D1-A1DE-E64B-BB3D-3CE65696E39F}"/>
              </a:ext>
            </a:extLst>
          </p:cNvPr>
          <p:cNvGrpSpPr/>
          <p:nvPr/>
        </p:nvGrpSpPr>
        <p:grpSpPr>
          <a:xfrm>
            <a:off x="1547146" y="1152764"/>
            <a:ext cx="2582944" cy="3076612"/>
            <a:chOff x="1547146" y="1152764"/>
            <a:chExt cx="2582944" cy="3076612"/>
          </a:xfrm>
        </p:grpSpPr>
        <p:pic>
          <p:nvPicPr>
            <p:cNvPr id="5" name="Picture 4" descr="Illustration of a bag of Pretzels">
              <a:extLst>
                <a:ext uri="{FF2B5EF4-FFF2-40B4-BE49-F238E27FC236}">
                  <a16:creationId xmlns:a16="http://schemas.microsoft.com/office/drawing/2014/main" id="{E11C3542-815B-524E-8596-1F2188679D0E}"/>
                </a:ext>
              </a:extLst>
            </p:cNvPr>
            <p:cNvPicPr>
              <a:picLocks noChangeAspect="1"/>
            </p:cNvPicPr>
            <p:nvPr/>
          </p:nvPicPr>
          <p:blipFill>
            <a:blip r:embed="rId3"/>
            <a:stretch>
              <a:fillRect/>
            </a:stretch>
          </p:blipFill>
          <p:spPr>
            <a:xfrm>
              <a:off x="1547146" y="1152764"/>
              <a:ext cx="2582944" cy="3076612"/>
            </a:xfrm>
            <a:prstGeom prst="rect">
              <a:avLst/>
            </a:prstGeom>
            <a:effectLst>
              <a:outerShdw blurRad="63500" sx="102000" sy="102000" algn="ctr" rotWithShape="0">
                <a:prstClr val="black">
                  <a:alpha val="15000"/>
                </a:prstClr>
              </a:outerShdw>
            </a:effectLst>
          </p:spPr>
        </p:pic>
        <p:sp>
          <p:nvSpPr>
            <p:cNvPr id="6" name="Oval 5" descr="Purple outline circling &quot;Net Wt: 1 OZ (28g)&quot;">
              <a:extLst>
                <a:ext uri="{FF2B5EF4-FFF2-40B4-BE49-F238E27FC236}">
                  <a16:creationId xmlns:a16="http://schemas.microsoft.com/office/drawing/2014/main" id="{752C7C46-D3E6-9A46-9BC1-6C3FDD1FEA2C}"/>
                </a:ext>
              </a:extLst>
            </p:cNvPr>
            <p:cNvSpPr/>
            <p:nvPr/>
          </p:nvSpPr>
          <p:spPr>
            <a:xfrm>
              <a:off x="2024520" y="3563331"/>
              <a:ext cx="1746202" cy="459143"/>
            </a:xfrm>
            <a:prstGeom prst="ellipse">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7E68ABE3-34FE-464D-84EB-AC9661173D08}"/>
              </a:ext>
            </a:extLst>
          </p:cNvPr>
          <p:cNvSpPr txBox="1"/>
          <p:nvPr/>
        </p:nvSpPr>
        <p:spPr>
          <a:xfrm>
            <a:off x="4826524" y="987318"/>
            <a:ext cx="2949023" cy="400110"/>
          </a:xfrm>
          <a:prstGeom prst="rect">
            <a:avLst/>
          </a:prstGeom>
          <a:noFill/>
        </p:spPr>
        <p:txBody>
          <a:bodyPr wrap="square" rtlCol="0">
            <a:spAutoFit/>
          </a:bodyPr>
          <a:lstStyle/>
          <a:p>
            <a:pPr algn="ctr"/>
            <a:r>
              <a:rPr lang="en-US" sz="2000" b="1" dirty="0">
                <a:latin typeface="Helvetica" pitchFamily="2" charset="0"/>
              </a:rPr>
              <a:t>Brand P Hard Pretzels</a:t>
            </a:r>
          </a:p>
        </p:txBody>
      </p:sp>
      <p:pic>
        <p:nvPicPr>
          <p:cNvPr id="3" name="Picture 2" descr="Nutrition Facts Label">
            <a:extLst>
              <a:ext uri="{FF2B5EF4-FFF2-40B4-BE49-F238E27FC236}">
                <a16:creationId xmlns:a16="http://schemas.microsoft.com/office/drawing/2014/main" id="{0400389C-B778-054C-AE24-295E4989E58B}"/>
              </a:ext>
            </a:extLst>
          </p:cNvPr>
          <p:cNvPicPr>
            <a:picLocks noChangeAspect="1"/>
          </p:cNvPicPr>
          <p:nvPr/>
        </p:nvPicPr>
        <p:blipFill rotWithShape="1">
          <a:blip r:embed="rId4"/>
          <a:srcRect l="-2616" t="-3073" r="-2372" b="-3628"/>
          <a:stretch/>
        </p:blipFill>
        <p:spPr>
          <a:xfrm>
            <a:off x="4826524" y="1406223"/>
            <a:ext cx="2949023" cy="2682240"/>
          </a:xfrm>
          <a:prstGeom prst="rect">
            <a:avLst/>
          </a:prstGeom>
          <a:solidFill>
            <a:schemeClr val="bg1"/>
          </a:solidFill>
          <a:ln w="25400">
            <a:solidFill>
              <a:schemeClr val="tx1"/>
            </a:solidFill>
          </a:ln>
        </p:spPr>
      </p:pic>
    </p:spTree>
    <p:extLst>
      <p:ext uri="{BB962C8B-B14F-4D97-AF65-F5344CB8AC3E}">
        <p14:creationId xmlns:p14="http://schemas.microsoft.com/office/powerpoint/2010/main" val="2635504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32121-EC26-994C-A7E8-52C7B6B619C8}"/>
              </a:ext>
            </a:extLst>
          </p:cNvPr>
          <p:cNvSpPr>
            <a:spLocks noGrp="1"/>
          </p:cNvSpPr>
          <p:nvPr>
            <p:ph type="title"/>
          </p:nvPr>
        </p:nvSpPr>
        <p:spPr/>
        <p:txBody>
          <a:bodyPr/>
          <a:lstStyle/>
          <a:p>
            <a:r>
              <a:rPr lang="en-US" dirty="0"/>
              <a:t>         Using the Nutrition Facts Label </a:t>
            </a:r>
            <a:r>
              <a:rPr lang="en-US" sz="900" dirty="0">
                <a:solidFill>
                  <a:srgbClr val="FFF8EB"/>
                </a:solidFill>
              </a:rPr>
              <a:t>Continued</a:t>
            </a:r>
          </a:p>
        </p:txBody>
      </p:sp>
      <p:grpSp>
        <p:nvGrpSpPr>
          <p:cNvPr id="5" name="Group 4" descr="Nutrition Facts Label with a purple outline around 1 package (serving size)">
            <a:extLst>
              <a:ext uri="{FF2B5EF4-FFF2-40B4-BE49-F238E27FC236}">
                <a16:creationId xmlns:a16="http://schemas.microsoft.com/office/drawing/2014/main" id="{51A5B6BF-E855-6C40-A3D0-5C00F7E7499B}"/>
              </a:ext>
            </a:extLst>
          </p:cNvPr>
          <p:cNvGrpSpPr/>
          <p:nvPr/>
        </p:nvGrpSpPr>
        <p:grpSpPr>
          <a:xfrm>
            <a:off x="3233395" y="987318"/>
            <a:ext cx="2949023" cy="3101145"/>
            <a:chOff x="3233395" y="987318"/>
            <a:chExt cx="2949023" cy="3101145"/>
          </a:xfrm>
        </p:grpSpPr>
        <p:sp>
          <p:nvSpPr>
            <p:cNvPr id="4" name="TextBox 3">
              <a:extLst>
                <a:ext uri="{FF2B5EF4-FFF2-40B4-BE49-F238E27FC236}">
                  <a16:creationId xmlns:a16="http://schemas.microsoft.com/office/drawing/2014/main" id="{7E68ABE3-34FE-464D-84EB-AC9661173D08}"/>
                </a:ext>
              </a:extLst>
            </p:cNvPr>
            <p:cNvSpPr txBox="1"/>
            <p:nvPr/>
          </p:nvSpPr>
          <p:spPr>
            <a:xfrm>
              <a:off x="3233395" y="987318"/>
              <a:ext cx="2949023" cy="400110"/>
            </a:xfrm>
            <a:prstGeom prst="rect">
              <a:avLst/>
            </a:prstGeom>
            <a:noFill/>
          </p:spPr>
          <p:txBody>
            <a:bodyPr wrap="square" rtlCol="0">
              <a:spAutoFit/>
            </a:bodyPr>
            <a:lstStyle/>
            <a:p>
              <a:pPr algn="ctr"/>
              <a:r>
                <a:rPr lang="en-US" sz="2000" b="1" dirty="0">
                  <a:latin typeface="Helvetica" pitchFamily="2" charset="0"/>
                </a:rPr>
                <a:t>Brand P Hard Pretzels</a:t>
              </a:r>
            </a:p>
          </p:txBody>
        </p:sp>
        <p:pic>
          <p:nvPicPr>
            <p:cNvPr id="3" name="Picture 2" descr="Nutrition Facts Label with a purple outline around 1 package (serving size)">
              <a:extLst>
                <a:ext uri="{FF2B5EF4-FFF2-40B4-BE49-F238E27FC236}">
                  <a16:creationId xmlns:a16="http://schemas.microsoft.com/office/drawing/2014/main" id="{0400389C-B778-054C-AE24-295E4989E58B}"/>
                </a:ext>
              </a:extLst>
            </p:cNvPr>
            <p:cNvPicPr>
              <a:picLocks noChangeAspect="1"/>
            </p:cNvPicPr>
            <p:nvPr/>
          </p:nvPicPr>
          <p:blipFill rotWithShape="1">
            <a:blip r:embed="rId3"/>
            <a:srcRect l="-2616" t="-3073" r="-2372" b="-3628"/>
            <a:stretch/>
          </p:blipFill>
          <p:spPr>
            <a:xfrm>
              <a:off x="3233395" y="1406223"/>
              <a:ext cx="2949023" cy="2682240"/>
            </a:xfrm>
            <a:prstGeom prst="rect">
              <a:avLst/>
            </a:prstGeom>
            <a:solidFill>
              <a:schemeClr val="bg1"/>
            </a:solidFill>
            <a:ln w="25400">
              <a:solidFill>
                <a:schemeClr val="tx1"/>
              </a:solidFill>
            </a:ln>
          </p:spPr>
        </p:pic>
        <p:sp>
          <p:nvSpPr>
            <p:cNvPr id="9" name="Rounded Rectangle 8" descr="Purple outline around &quot;1 package&quot;">
              <a:extLst>
                <a:ext uri="{FF2B5EF4-FFF2-40B4-BE49-F238E27FC236}">
                  <a16:creationId xmlns:a16="http://schemas.microsoft.com/office/drawing/2014/main" id="{C776038F-0220-EF42-9961-BD660704F32C}"/>
                </a:ext>
              </a:extLst>
            </p:cNvPr>
            <p:cNvSpPr/>
            <p:nvPr/>
          </p:nvSpPr>
          <p:spPr>
            <a:xfrm>
              <a:off x="4812919" y="2091698"/>
              <a:ext cx="852309" cy="242670"/>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8" name="Picture 7" descr="14 mini-twist hard pretzels">
            <a:extLst>
              <a:ext uri="{FF2B5EF4-FFF2-40B4-BE49-F238E27FC236}">
                <a16:creationId xmlns:a16="http://schemas.microsoft.com/office/drawing/2014/main" id="{2C9DBD7B-4380-2D44-AB03-BA48C123FAA0}"/>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99552" y="2350793"/>
            <a:ext cx="2949023" cy="2435179"/>
          </a:xfrm>
          <a:prstGeom prst="rect">
            <a:avLst/>
          </a:prstGeom>
          <a:effectLst>
            <a:outerShdw blurRad="50800" dist="38100" dir="2700000" algn="tl" rotWithShape="0">
              <a:prstClr val="black">
                <a:alpha val="32000"/>
              </a:prstClr>
            </a:outerShdw>
          </a:effectLst>
        </p:spPr>
      </p:pic>
    </p:spTree>
    <p:extLst>
      <p:ext uri="{BB962C8B-B14F-4D97-AF65-F5344CB8AC3E}">
        <p14:creationId xmlns:p14="http://schemas.microsoft.com/office/powerpoint/2010/main" val="760178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32121-EC26-994C-A7E8-52C7B6B619C8}"/>
              </a:ext>
            </a:extLst>
          </p:cNvPr>
          <p:cNvSpPr>
            <a:spLocks noGrp="1"/>
          </p:cNvSpPr>
          <p:nvPr>
            <p:ph type="title"/>
          </p:nvPr>
        </p:nvSpPr>
        <p:spPr/>
        <p:txBody>
          <a:bodyPr/>
          <a:lstStyle/>
          <a:p>
            <a:r>
              <a:rPr lang="en-US" dirty="0"/>
              <a:t>   Using the Nutrition Facts Label </a:t>
            </a:r>
            <a:r>
              <a:rPr lang="en-US" sz="900" dirty="0">
                <a:solidFill>
                  <a:srgbClr val="FFF8EB"/>
                </a:solidFill>
              </a:rPr>
              <a:t>Continued</a:t>
            </a:r>
            <a:r>
              <a:rPr lang="en-US" dirty="0"/>
              <a:t> </a:t>
            </a:r>
          </a:p>
        </p:txBody>
      </p:sp>
      <p:sp>
        <p:nvSpPr>
          <p:cNvPr id="4" name="TextBox 3">
            <a:extLst>
              <a:ext uri="{FF2B5EF4-FFF2-40B4-BE49-F238E27FC236}">
                <a16:creationId xmlns:a16="http://schemas.microsoft.com/office/drawing/2014/main" id="{7E68ABE3-34FE-464D-84EB-AC9661173D08}"/>
              </a:ext>
            </a:extLst>
          </p:cNvPr>
          <p:cNvSpPr txBox="1"/>
          <p:nvPr/>
        </p:nvSpPr>
        <p:spPr>
          <a:xfrm>
            <a:off x="3233395" y="987318"/>
            <a:ext cx="2949023" cy="400110"/>
          </a:xfrm>
          <a:prstGeom prst="rect">
            <a:avLst/>
          </a:prstGeom>
          <a:noFill/>
        </p:spPr>
        <p:txBody>
          <a:bodyPr wrap="square" rtlCol="0">
            <a:spAutoFit/>
          </a:bodyPr>
          <a:lstStyle/>
          <a:p>
            <a:pPr algn="ctr"/>
            <a:r>
              <a:rPr lang="en-US" sz="2000" b="1" dirty="0">
                <a:latin typeface="Helvetica" pitchFamily="2" charset="0"/>
              </a:rPr>
              <a:t>Brand P Hard Pretzels</a:t>
            </a:r>
          </a:p>
        </p:txBody>
      </p:sp>
      <p:grpSp>
        <p:nvGrpSpPr>
          <p:cNvPr id="7" name="Group 6" descr="Nutrition Facts Label with a green outline around &quot;(28g)&quot;">
            <a:extLst>
              <a:ext uri="{FF2B5EF4-FFF2-40B4-BE49-F238E27FC236}">
                <a16:creationId xmlns:a16="http://schemas.microsoft.com/office/drawing/2014/main" id="{52E0C077-8269-9E48-8352-7FD96B983224}"/>
              </a:ext>
            </a:extLst>
          </p:cNvPr>
          <p:cNvGrpSpPr/>
          <p:nvPr/>
        </p:nvGrpSpPr>
        <p:grpSpPr>
          <a:xfrm>
            <a:off x="3233395" y="1406223"/>
            <a:ext cx="2949023" cy="2682240"/>
            <a:chOff x="3233395" y="1406223"/>
            <a:chExt cx="2949023" cy="2682240"/>
          </a:xfrm>
        </p:grpSpPr>
        <p:pic>
          <p:nvPicPr>
            <p:cNvPr id="3" name="Picture 2" descr="Nutrition Facts Label with a green outline around &quot;(28g)&quot;">
              <a:extLst>
                <a:ext uri="{FF2B5EF4-FFF2-40B4-BE49-F238E27FC236}">
                  <a16:creationId xmlns:a16="http://schemas.microsoft.com/office/drawing/2014/main" id="{0400389C-B778-054C-AE24-295E4989E58B}"/>
                </a:ext>
              </a:extLst>
            </p:cNvPr>
            <p:cNvPicPr>
              <a:picLocks noChangeAspect="1"/>
            </p:cNvPicPr>
            <p:nvPr/>
          </p:nvPicPr>
          <p:blipFill rotWithShape="1">
            <a:blip r:embed="rId3"/>
            <a:srcRect l="-2616" t="-3073" r="-2372" b="-3628"/>
            <a:stretch/>
          </p:blipFill>
          <p:spPr>
            <a:xfrm>
              <a:off x="3233395" y="1406223"/>
              <a:ext cx="2949023" cy="2682240"/>
            </a:xfrm>
            <a:prstGeom prst="rect">
              <a:avLst/>
            </a:prstGeom>
            <a:solidFill>
              <a:schemeClr val="bg1"/>
            </a:solidFill>
            <a:ln w="25400">
              <a:solidFill>
                <a:schemeClr val="tx1"/>
              </a:solidFill>
            </a:ln>
          </p:spPr>
        </p:pic>
        <p:sp>
          <p:nvSpPr>
            <p:cNvPr id="9" name="Rounded Rectangle 8" descr="Green outline around &quot;(28g)&quot;">
              <a:extLst>
                <a:ext uri="{FF2B5EF4-FFF2-40B4-BE49-F238E27FC236}">
                  <a16:creationId xmlns:a16="http://schemas.microsoft.com/office/drawing/2014/main" id="{C776038F-0220-EF42-9961-BD660704F32C}"/>
                </a:ext>
              </a:extLst>
            </p:cNvPr>
            <p:cNvSpPr/>
            <p:nvPr/>
          </p:nvSpPr>
          <p:spPr>
            <a:xfrm flipH="1">
              <a:off x="5665227" y="2097096"/>
              <a:ext cx="450849" cy="226321"/>
            </a:xfrm>
            <a:prstGeom prst="roundRect">
              <a:avLst>
                <a:gd name="adj" fmla="val 2071"/>
              </a:avLst>
            </a:prstGeom>
            <a:noFill/>
            <a:ln w="38100">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6540"/>
                </a:solidFill>
              </a:endParaRPr>
            </a:p>
          </p:txBody>
        </p:sp>
      </p:grpSp>
      <p:pic>
        <p:nvPicPr>
          <p:cNvPr id="8" name="Picture 7" descr="14 mini-twist hard pretzels">
            <a:extLst>
              <a:ext uri="{FF2B5EF4-FFF2-40B4-BE49-F238E27FC236}">
                <a16:creationId xmlns:a16="http://schemas.microsoft.com/office/drawing/2014/main" id="{2C9DBD7B-4380-2D44-AB03-BA48C123FAA0}"/>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99552" y="2350793"/>
            <a:ext cx="2949023" cy="2435179"/>
          </a:xfrm>
          <a:prstGeom prst="rect">
            <a:avLst/>
          </a:prstGeom>
          <a:effectLst>
            <a:outerShdw blurRad="50800" dist="38100" dir="2700000" algn="tl" rotWithShape="0">
              <a:prstClr val="black">
                <a:alpha val="32000"/>
              </a:prstClr>
            </a:outerShdw>
          </a:effectLst>
        </p:spPr>
      </p:pic>
    </p:spTree>
    <p:extLst>
      <p:ext uri="{BB962C8B-B14F-4D97-AF65-F5344CB8AC3E}">
        <p14:creationId xmlns:p14="http://schemas.microsoft.com/office/powerpoint/2010/main" val="4179925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mage">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406933"/>
            <a:ext cx="2988297" cy="3360642"/>
          </a:xfrm>
        </p:spPr>
        <p:txBody>
          <a:bodyPr/>
          <a:lstStyle/>
          <a:p>
            <a:r>
              <a:rPr lang="en-US" b="1" dirty="0"/>
              <a:t>Try It Out! </a:t>
            </a:r>
            <a:br>
              <a:rPr lang="en-US" b="1" dirty="0"/>
            </a:br>
            <a:r>
              <a:rPr lang="en-US" dirty="0"/>
              <a:t>You want to serve packages of </a:t>
            </a:r>
            <a:r>
              <a:rPr lang="en-US" b="1" dirty="0"/>
              <a:t>Brand P hard pretzels </a:t>
            </a:r>
            <a:r>
              <a:rPr lang="en-US" dirty="0"/>
              <a:t>at snack to 8-year-olds. </a:t>
            </a:r>
            <a:br>
              <a:rPr lang="en-US" dirty="0"/>
            </a:br>
            <a:br>
              <a:rPr lang="en-US" dirty="0"/>
            </a:br>
            <a:r>
              <a:rPr lang="en-US" dirty="0"/>
              <a:t>The Nutrition Facts label for a package of Brand P hard pretzels is shown on the right. </a:t>
            </a:r>
          </a:p>
        </p:txBody>
      </p:sp>
      <p:sp>
        <p:nvSpPr>
          <p:cNvPr id="3" name="Text Placeholder 2">
            <a:extLst>
              <a:ext uri="{FF2B5EF4-FFF2-40B4-BE49-F238E27FC236}">
                <a16:creationId xmlns:a16="http://schemas.microsoft.com/office/drawing/2014/main" id="{A43A8E4F-F65B-F34A-AC9B-A8FFA86296D3}"/>
              </a:ext>
            </a:extLst>
          </p:cNvPr>
          <p:cNvSpPr>
            <a:spLocks noGrp="1"/>
          </p:cNvSpPr>
          <p:nvPr>
            <p:ph type="body" idx="1"/>
          </p:nvPr>
        </p:nvSpPr>
        <p:spPr>
          <a:xfrm>
            <a:off x="3428999" y="783817"/>
            <a:ext cx="5262513" cy="915547"/>
          </a:xfrm>
        </p:spPr>
        <p:txBody>
          <a:bodyPr/>
          <a:lstStyle/>
          <a:p>
            <a:r>
              <a:rPr lang="en-US" dirty="0"/>
              <a:t>Can you use the Grains Measuring Chart to determine how many packages of Brand P hard pretzels to serve?  </a:t>
            </a:r>
          </a:p>
        </p:txBody>
      </p:sp>
      <p:sp>
        <p:nvSpPr>
          <p:cNvPr id="4" name="Content Placeholder 3">
            <a:extLst>
              <a:ext uri="{FF2B5EF4-FFF2-40B4-BE49-F238E27FC236}">
                <a16:creationId xmlns:a16="http://schemas.microsoft.com/office/drawing/2014/main" id="{838C717F-32BC-7C48-AE76-6A68331EC052}"/>
              </a:ext>
            </a:extLst>
          </p:cNvPr>
          <p:cNvSpPr>
            <a:spLocks noGrp="1"/>
          </p:cNvSpPr>
          <p:nvPr>
            <p:ph sz="half" idx="2"/>
          </p:nvPr>
        </p:nvSpPr>
        <p:spPr>
          <a:xfrm>
            <a:off x="3429000" y="1782422"/>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12" name="TextBox 11">
            <a:extLst>
              <a:ext uri="{FF2B5EF4-FFF2-40B4-BE49-F238E27FC236}">
                <a16:creationId xmlns:a16="http://schemas.microsoft.com/office/drawing/2014/main" id="{E5874557-B1F2-3047-AE88-1546A7E0E641}"/>
              </a:ext>
            </a:extLst>
          </p:cNvPr>
          <p:cNvSpPr txBox="1"/>
          <p:nvPr/>
        </p:nvSpPr>
        <p:spPr>
          <a:xfrm>
            <a:off x="3319837" y="2640838"/>
            <a:ext cx="2608407" cy="369332"/>
          </a:xfrm>
          <a:prstGeom prst="rect">
            <a:avLst/>
          </a:prstGeom>
          <a:noFill/>
        </p:spPr>
        <p:txBody>
          <a:bodyPr wrap="none" rtlCol="0">
            <a:spAutoFit/>
          </a:bodyPr>
          <a:lstStyle/>
          <a:p>
            <a:pPr lvl="0" algn="ctr" defTabSz="914400">
              <a:defRPr/>
            </a:pPr>
            <a:r>
              <a:rPr lang="en-US" b="1" kern="0" dirty="0">
                <a:latin typeface="Helvetica" pitchFamily="2" charset="0"/>
              </a:rPr>
              <a:t>Brand P Hard Pretzels</a:t>
            </a:r>
          </a:p>
        </p:txBody>
      </p:sp>
      <p:pic>
        <p:nvPicPr>
          <p:cNvPr id="19" name="Picture 18" descr="Nutrition Facts Label 1 package (28g) serving contains 110 calories">
            <a:extLst>
              <a:ext uri="{FF2B5EF4-FFF2-40B4-BE49-F238E27FC236}">
                <a16:creationId xmlns:a16="http://schemas.microsoft.com/office/drawing/2014/main" id="{F48F9686-5B88-464C-A32F-75FB50FD8798}"/>
              </a:ext>
            </a:extLst>
          </p:cNvPr>
          <p:cNvPicPr>
            <a:picLocks noChangeAspect="1"/>
          </p:cNvPicPr>
          <p:nvPr/>
        </p:nvPicPr>
        <p:blipFill>
          <a:blip r:embed="rId3"/>
          <a:stretch>
            <a:fillRect/>
          </a:stretch>
        </p:blipFill>
        <p:spPr>
          <a:xfrm>
            <a:off x="3379334" y="3089519"/>
            <a:ext cx="2489413" cy="1303978"/>
          </a:xfrm>
          <a:prstGeom prst="rect">
            <a:avLst/>
          </a:prstGeom>
          <a:ln w="25400">
            <a:solidFill>
              <a:schemeClr val="tx1"/>
            </a:solidFill>
          </a:ln>
        </p:spPr>
      </p:pic>
      <p:grpSp>
        <p:nvGrpSpPr>
          <p:cNvPr id="10" name="Group 9" descr="Grains Measuring Chart">
            <a:extLst>
              <a:ext uri="{FF2B5EF4-FFF2-40B4-BE49-F238E27FC236}">
                <a16:creationId xmlns:a16="http://schemas.microsoft.com/office/drawing/2014/main" id="{4A6D6769-740D-430B-97BA-6FD9C5754F0D}"/>
              </a:ext>
            </a:extLst>
          </p:cNvPr>
          <p:cNvGrpSpPr/>
          <p:nvPr/>
        </p:nvGrpSpPr>
        <p:grpSpPr>
          <a:xfrm>
            <a:off x="6210624" y="2747435"/>
            <a:ext cx="2762153" cy="1769560"/>
            <a:chOff x="6210624" y="2747435"/>
            <a:chExt cx="2762153" cy="1769560"/>
          </a:xfrm>
        </p:grpSpPr>
        <p:sp>
          <p:nvSpPr>
            <p:cNvPr id="11" name="Rounded Rectangle 12" descr="[decorative]">
              <a:extLst>
                <a:ext uri="{FF2B5EF4-FFF2-40B4-BE49-F238E27FC236}">
                  <a16:creationId xmlns:a16="http://schemas.microsoft.com/office/drawing/2014/main" id="{C2728A16-61D2-489F-ACE1-0FCEFB36BC07}"/>
                </a:ext>
                <a:ext uri="{C183D7F6-B498-43B3-948B-1728B52AA6E4}">
                  <adec:decorative xmlns:adec="http://schemas.microsoft.com/office/drawing/2017/decorative" val="0"/>
                </a:ext>
              </a:extLst>
            </p:cNvPr>
            <p:cNvSpPr/>
            <p:nvPr/>
          </p:nvSpPr>
          <p:spPr>
            <a:xfrm>
              <a:off x="6210624" y="2747435"/>
              <a:ext cx="2762153" cy="1769560"/>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descr="[decorative]">
              <a:extLst>
                <a:ext uri="{FF2B5EF4-FFF2-40B4-BE49-F238E27FC236}">
                  <a16:creationId xmlns:a16="http://schemas.microsoft.com/office/drawing/2014/main" id="{33B95CED-5D62-41EC-A611-8F412B190E08}"/>
                </a:ext>
              </a:extLst>
            </p:cNvPr>
            <p:cNvSpPr/>
            <p:nvPr/>
          </p:nvSpPr>
          <p:spPr>
            <a:xfrm>
              <a:off x="6331966" y="2881660"/>
              <a:ext cx="2539894" cy="465708"/>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descr="[decorative]">
              <a:extLst>
                <a:ext uri="{FF2B5EF4-FFF2-40B4-BE49-F238E27FC236}">
                  <a16:creationId xmlns:a16="http://schemas.microsoft.com/office/drawing/2014/main" id="{3EF2056C-4A7D-4BAE-A40D-09955FDAD3EF}"/>
                </a:ext>
              </a:extLst>
            </p:cNvPr>
            <p:cNvSpPr/>
            <p:nvPr/>
          </p:nvSpPr>
          <p:spPr>
            <a:xfrm>
              <a:off x="6331965" y="3837376"/>
              <a:ext cx="2539895" cy="530721"/>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a:extLst>
              <a:ext uri="{FF2B5EF4-FFF2-40B4-BE49-F238E27FC236}">
                <a16:creationId xmlns:a16="http://schemas.microsoft.com/office/drawing/2014/main" id="{D2AF5D9D-8DBC-4DCD-9445-EBBD8C4354D1}"/>
              </a:ext>
            </a:extLst>
          </p:cNvPr>
          <p:cNvSpPr txBox="1"/>
          <p:nvPr/>
        </p:nvSpPr>
        <p:spPr>
          <a:xfrm>
            <a:off x="6256328" y="2873089"/>
            <a:ext cx="2954654" cy="1677382"/>
          </a:xfrm>
          <a:prstGeom prst="rect">
            <a:avLst/>
          </a:prstGeom>
          <a:noFill/>
        </p:spPr>
        <p:txBody>
          <a:bodyPr wrap="square" rtlCol="0">
            <a:spAutoFit/>
          </a:bodyPr>
          <a:lstStyle/>
          <a:p>
            <a:r>
              <a:rPr lang="en-US" sz="1400" b="1" dirty="0">
                <a:solidFill>
                  <a:schemeClr val="tx1"/>
                </a:solidFill>
                <a:effectLst/>
                <a:latin typeface="Helvetica" pitchFamily="2" charset="0"/>
              </a:rPr>
              <a:t>Pita Chips </a:t>
            </a:r>
            <a:br>
              <a:rPr lang="en-US" sz="1400" b="1" dirty="0">
                <a:solidFill>
                  <a:schemeClr val="tx1"/>
                </a:solidFill>
                <a:effectLst/>
                <a:latin typeface="Helvetica" pitchFamily="2" charset="0"/>
              </a:rPr>
            </a:br>
            <a:r>
              <a:rPr lang="en-US" sz="1400" b="0" dirty="0">
                <a:solidFill>
                  <a:schemeClr val="tx1"/>
                </a:solidFill>
                <a:effectLst/>
                <a:latin typeface="Helvetica" pitchFamily="2" charset="0"/>
              </a:rPr>
              <a:t>at least 28 grams or 1 ounce </a:t>
            </a:r>
          </a:p>
          <a:p>
            <a:r>
              <a:rPr lang="en-US" sz="500" dirty="0">
                <a:latin typeface="Helvetica" pitchFamily="2" charset="0"/>
              </a:rPr>
              <a:t> </a:t>
            </a:r>
            <a:br>
              <a:rPr lang="en-US" sz="1400" b="1" dirty="0">
                <a:solidFill>
                  <a:schemeClr val="tx1"/>
                </a:solidFill>
                <a:effectLst/>
                <a:latin typeface="Helvetica" pitchFamily="2" charset="0"/>
              </a:rPr>
            </a:br>
            <a:r>
              <a:rPr lang="en-US" sz="1400" b="1" dirty="0">
                <a:solidFill>
                  <a:schemeClr val="tx1"/>
                </a:solidFill>
                <a:effectLst/>
                <a:latin typeface="Helvetica" pitchFamily="2" charset="0"/>
              </a:rPr>
              <a:t>Pretzels, Hard</a:t>
            </a:r>
            <a:r>
              <a:rPr lang="en-US" sz="1400" dirty="0">
                <a:solidFill>
                  <a:schemeClr val="tx1"/>
                </a:solidFill>
                <a:effectLst/>
                <a:latin typeface="Helvetica" pitchFamily="2" charset="0"/>
              </a:rPr>
              <a:t>***</a:t>
            </a:r>
            <a:r>
              <a:rPr lang="en-US" sz="1400" b="1" dirty="0">
                <a:solidFill>
                  <a:schemeClr val="tx1"/>
                </a:solidFill>
                <a:effectLst/>
                <a:latin typeface="Helvetica" pitchFamily="2" charset="0"/>
              </a:rPr>
              <a: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22 grams or 0.8 ounces</a:t>
            </a:r>
            <a:r>
              <a:rPr lang="en-US" sz="500" dirty="0">
                <a:latin typeface="Helvetica" pitchFamily="2" charset="0"/>
              </a:rPr>
              <a:t> </a:t>
            </a:r>
            <a:br>
              <a:rPr lang="en-US" sz="1400" dirty="0">
                <a:solidFill>
                  <a:schemeClr val="tx1"/>
                </a:solidFill>
                <a:effectLst/>
                <a:latin typeface="Helvetica" pitchFamily="2" charset="0"/>
              </a:rPr>
            </a:br>
            <a:r>
              <a:rPr lang="en-US" sz="1400" b="1" dirty="0">
                <a:solidFill>
                  <a:schemeClr val="tx1"/>
                </a:solidFill>
                <a:effectLst/>
                <a:latin typeface="Helvetica" pitchFamily="2" charset="0"/>
              </a:rPr>
              <a:t>Popcorn</a:t>
            </a:r>
            <a:r>
              <a:rPr lang="en-US" sz="1400" dirty="0">
                <a:solidFill>
                  <a:schemeClr val="tx1"/>
                </a:solidFill>
                <a:effectLst/>
                <a:latin typeface="Helvetica" pitchFamily="2" charset="0"/>
              </a:rPr>
              <a:t>***</a:t>
            </a:r>
            <a:r>
              <a:rPr lang="en-US" sz="1400" b="1" dirty="0">
                <a:solidFill>
                  <a:schemeClr val="tx1"/>
                </a:solidFill>
                <a:effectLst/>
                <a:latin typeface="Helvetica" pitchFamily="2" charset="0"/>
              </a:rPr>
              <a: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14 grams or 0.5 ounce</a:t>
            </a:r>
            <a:br>
              <a:rPr lang="en-US" sz="1400" dirty="0">
                <a:solidFill>
                  <a:schemeClr val="tx1"/>
                </a:solidFill>
                <a:effectLst/>
                <a:latin typeface="Helvetica" pitchFamily="2" charset="0"/>
              </a:rPr>
            </a:br>
            <a:endParaRPr lang="en-US" sz="1400" dirty="0">
              <a:solidFill>
                <a:schemeClr val="tx1"/>
              </a:solidFill>
              <a:effectLst/>
              <a:latin typeface="Helvetica" pitchFamily="2" charset="0"/>
            </a:endParaRPr>
          </a:p>
        </p:txBody>
      </p:sp>
    </p:spTree>
    <p:extLst>
      <p:ext uri="{BB962C8B-B14F-4D97-AF65-F5344CB8AC3E}">
        <p14:creationId xmlns:p14="http://schemas.microsoft.com/office/powerpoint/2010/main" val="2928376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406933"/>
            <a:ext cx="2988297" cy="1669773"/>
          </a:xfrm>
        </p:spPr>
        <p:txBody>
          <a:bodyPr/>
          <a:lstStyle/>
          <a:p>
            <a:r>
              <a:rPr lang="en-US" b="1" dirty="0"/>
              <a:t>Answer</a:t>
            </a:r>
            <a:br>
              <a:rPr lang="en-US" b="1" dirty="0"/>
            </a:br>
            <a:r>
              <a:rPr lang="en-US" b="1" dirty="0"/>
              <a:t>Yes, </a:t>
            </a:r>
            <a:r>
              <a:rPr lang="en-US" dirty="0"/>
              <a:t>you can use the Grains Measuring Chart to determine how many packages of Brand P pretzels to serve. </a:t>
            </a:r>
          </a:p>
        </p:txBody>
      </p:sp>
      <p:sp>
        <p:nvSpPr>
          <p:cNvPr id="3" name="Text Placeholder 2">
            <a:extLst>
              <a:ext uri="{FF2B5EF4-FFF2-40B4-BE49-F238E27FC236}">
                <a16:creationId xmlns:a16="http://schemas.microsoft.com/office/drawing/2014/main" id="{A43A8E4F-F65B-F34A-AC9B-A8FFA86296D3}"/>
              </a:ext>
            </a:extLst>
          </p:cNvPr>
          <p:cNvSpPr>
            <a:spLocks noGrp="1"/>
          </p:cNvSpPr>
          <p:nvPr>
            <p:ph type="body" idx="1"/>
          </p:nvPr>
        </p:nvSpPr>
        <p:spPr>
          <a:xfrm>
            <a:off x="3428999" y="783817"/>
            <a:ext cx="5262513" cy="915547"/>
          </a:xfrm>
        </p:spPr>
        <p:txBody>
          <a:bodyPr/>
          <a:lstStyle/>
          <a:p>
            <a:r>
              <a:rPr lang="en-US" dirty="0"/>
              <a:t>Can you use the Grains Measuring Chart to determine how many packages of Brand P hard pretzels to serve?  </a:t>
            </a:r>
          </a:p>
        </p:txBody>
      </p:sp>
      <p:sp>
        <p:nvSpPr>
          <p:cNvPr id="4" name="Content Placeholder 3">
            <a:extLst>
              <a:ext uri="{FF2B5EF4-FFF2-40B4-BE49-F238E27FC236}">
                <a16:creationId xmlns:a16="http://schemas.microsoft.com/office/drawing/2014/main" id="{838C717F-32BC-7C48-AE76-6A68331EC052}"/>
              </a:ext>
            </a:extLst>
          </p:cNvPr>
          <p:cNvSpPr>
            <a:spLocks noGrp="1"/>
          </p:cNvSpPr>
          <p:nvPr>
            <p:ph sz="half" idx="2"/>
          </p:nvPr>
        </p:nvSpPr>
        <p:spPr>
          <a:xfrm>
            <a:off x="3429000" y="1782422"/>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21" name="TextBox 20" descr="The box next to &quot;Yes&quot; is checked">
            <a:extLst>
              <a:ext uri="{FF2B5EF4-FFF2-40B4-BE49-F238E27FC236}">
                <a16:creationId xmlns:a16="http://schemas.microsoft.com/office/drawing/2014/main" id="{D89A8222-6BAD-7746-B079-CD75AE75ED18}"/>
              </a:ext>
            </a:extLst>
          </p:cNvPr>
          <p:cNvSpPr txBox="1"/>
          <p:nvPr/>
        </p:nvSpPr>
        <p:spPr>
          <a:xfrm>
            <a:off x="3429000" y="1652229"/>
            <a:ext cx="461044" cy="523220"/>
          </a:xfrm>
          <a:prstGeom prst="rect">
            <a:avLst/>
          </a:prstGeom>
          <a:noFill/>
        </p:spPr>
        <p:txBody>
          <a:bodyPr wrap="square" rtlCol="0">
            <a:spAutoFit/>
          </a:bodyPr>
          <a:lstStyle/>
          <a:p>
            <a:r>
              <a:rPr lang="en-US" sz="2800" b="1" dirty="0">
                <a:solidFill>
                  <a:srgbClr val="642B75"/>
                </a:solidFill>
              </a:rPr>
              <a:t>✓</a:t>
            </a:r>
          </a:p>
        </p:txBody>
      </p:sp>
      <p:sp>
        <p:nvSpPr>
          <p:cNvPr id="12" name="TextBox 11">
            <a:extLst>
              <a:ext uri="{FF2B5EF4-FFF2-40B4-BE49-F238E27FC236}">
                <a16:creationId xmlns:a16="http://schemas.microsoft.com/office/drawing/2014/main" id="{E5874557-B1F2-3047-AE88-1546A7E0E641}"/>
              </a:ext>
            </a:extLst>
          </p:cNvPr>
          <p:cNvSpPr txBox="1"/>
          <p:nvPr/>
        </p:nvSpPr>
        <p:spPr>
          <a:xfrm>
            <a:off x="3319837" y="2640838"/>
            <a:ext cx="2608407" cy="369332"/>
          </a:xfrm>
          <a:prstGeom prst="rect">
            <a:avLst/>
          </a:prstGeom>
          <a:noFill/>
        </p:spPr>
        <p:txBody>
          <a:bodyPr wrap="none" rtlCol="0">
            <a:spAutoFit/>
          </a:bodyPr>
          <a:lstStyle/>
          <a:p>
            <a:pPr lvl="0" algn="ctr" defTabSz="914400">
              <a:defRPr/>
            </a:pPr>
            <a:r>
              <a:rPr lang="en-US" b="1" kern="0" dirty="0">
                <a:latin typeface="Helvetica" pitchFamily="2" charset="0"/>
              </a:rPr>
              <a:t>Brand P Hard Pretzels</a:t>
            </a:r>
          </a:p>
        </p:txBody>
      </p:sp>
      <p:grpSp>
        <p:nvGrpSpPr>
          <p:cNvPr id="6" name="Group 5" descr="Nutrition Facts Label with a blue outline around 1 package (serving size) and a green outline around 28 g)">
            <a:extLst>
              <a:ext uri="{FF2B5EF4-FFF2-40B4-BE49-F238E27FC236}">
                <a16:creationId xmlns:a16="http://schemas.microsoft.com/office/drawing/2014/main" id="{723483A8-CDC9-A347-825C-C9BA8B895120}"/>
              </a:ext>
            </a:extLst>
          </p:cNvPr>
          <p:cNvGrpSpPr/>
          <p:nvPr/>
        </p:nvGrpSpPr>
        <p:grpSpPr>
          <a:xfrm>
            <a:off x="3379334" y="3089519"/>
            <a:ext cx="2489413" cy="1303978"/>
            <a:chOff x="3379334" y="3089519"/>
            <a:chExt cx="2489413" cy="1303978"/>
          </a:xfrm>
        </p:grpSpPr>
        <p:pic>
          <p:nvPicPr>
            <p:cNvPr id="19" name="Picture 18" descr=" Nutrition Facts Label">
              <a:extLst>
                <a:ext uri="{FF2B5EF4-FFF2-40B4-BE49-F238E27FC236}">
                  <a16:creationId xmlns:a16="http://schemas.microsoft.com/office/drawing/2014/main" id="{F48F9686-5B88-464C-A32F-75FB50FD8798}"/>
                </a:ext>
              </a:extLst>
            </p:cNvPr>
            <p:cNvPicPr>
              <a:picLocks noChangeAspect="1"/>
            </p:cNvPicPr>
            <p:nvPr/>
          </p:nvPicPr>
          <p:blipFill>
            <a:blip r:embed="rId3"/>
            <a:stretch>
              <a:fillRect/>
            </a:stretch>
          </p:blipFill>
          <p:spPr>
            <a:xfrm>
              <a:off x="3379334" y="3089519"/>
              <a:ext cx="2489413" cy="1303978"/>
            </a:xfrm>
            <a:prstGeom prst="rect">
              <a:avLst/>
            </a:prstGeom>
            <a:ln w="25400">
              <a:solidFill>
                <a:schemeClr val="tx1"/>
              </a:solidFill>
            </a:ln>
          </p:spPr>
        </p:pic>
        <p:sp>
          <p:nvSpPr>
            <p:cNvPr id="23" name="Rounded Rectangle 22" descr="Blue outline around &quot;1 package&quot;">
              <a:extLst>
                <a:ext uri="{FF2B5EF4-FFF2-40B4-BE49-F238E27FC236}">
                  <a16:creationId xmlns:a16="http://schemas.microsoft.com/office/drawing/2014/main" id="{E58B48B0-2A61-DB40-9670-CFA5FBD06424}"/>
                </a:ext>
              </a:extLst>
            </p:cNvPr>
            <p:cNvSpPr/>
            <p:nvPr/>
          </p:nvSpPr>
          <p:spPr>
            <a:xfrm>
              <a:off x="4705350" y="3625714"/>
              <a:ext cx="749300" cy="206376"/>
            </a:xfrm>
            <a:prstGeom prst="roundRect">
              <a:avLst>
                <a:gd name="adj" fmla="val 2071"/>
              </a:avLst>
            </a:prstGeom>
            <a:noFill/>
            <a:ln w="28575">
              <a:solidFill>
                <a:srgbClr val="2054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ounded Rectangle 21" descr="A green outline around &quot;(28 g)&quot;">
              <a:extLst>
                <a:ext uri="{FF2B5EF4-FFF2-40B4-BE49-F238E27FC236}">
                  <a16:creationId xmlns:a16="http://schemas.microsoft.com/office/drawing/2014/main" id="{EEE8C346-901C-A94D-8087-94B0C1D1E2C9}"/>
                </a:ext>
              </a:extLst>
            </p:cNvPr>
            <p:cNvSpPr/>
            <p:nvPr/>
          </p:nvSpPr>
          <p:spPr>
            <a:xfrm>
              <a:off x="5483225" y="3625714"/>
              <a:ext cx="368300" cy="206376"/>
            </a:xfrm>
            <a:prstGeom prst="roundRect">
              <a:avLst>
                <a:gd name="adj" fmla="val 2071"/>
              </a:avLst>
            </a:prstGeom>
            <a:noFill/>
            <a:ln w="28575">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t>
              </a:r>
            </a:p>
          </p:txBody>
        </p:sp>
      </p:grpSp>
      <p:grpSp>
        <p:nvGrpSpPr>
          <p:cNvPr id="7" name="Group 6" descr="Grains Measuring Chart">
            <a:extLst>
              <a:ext uri="{FF2B5EF4-FFF2-40B4-BE49-F238E27FC236}">
                <a16:creationId xmlns:a16="http://schemas.microsoft.com/office/drawing/2014/main" id="{2118B14A-2A56-4D2D-BA3A-73C1F12B4DEE}"/>
              </a:ext>
            </a:extLst>
          </p:cNvPr>
          <p:cNvGrpSpPr/>
          <p:nvPr/>
        </p:nvGrpSpPr>
        <p:grpSpPr>
          <a:xfrm>
            <a:off x="6210624" y="2747435"/>
            <a:ext cx="2762153" cy="1769560"/>
            <a:chOff x="6210624" y="2747435"/>
            <a:chExt cx="2762153" cy="1769560"/>
          </a:xfrm>
        </p:grpSpPr>
        <p:sp>
          <p:nvSpPr>
            <p:cNvPr id="13" name="Rounded Rectangle 12" descr="[decorative]">
              <a:extLst>
                <a:ext uri="{FF2B5EF4-FFF2-40B4-BE49-F238E27FC236}">
                  <a16:creationId xmlns:a16="http://schemas.microsoft.com/office/drawing/2014/main" id="{A2CE351A-E3E9-9E4B-BD0A-8866053C33F3}"/>
                </a:ext>
                <a:ext uri="{C183D7F6-B498-43B3-948B-1728B52AA6E4}">
                  <adec:decorative xmlns:adec="http://schemas.microsoft.com/office/drawing/2017/decorative" val="0"/>
                </a:ext>
              </a:extLst>
            </p:cNvPr>
            <p:cNvSpPr/>
            <p:nvPr/>
          </p:nvSpPr>
          <p:spPr>
            <a:xfrm>
              <a:off x="6210624" y="2747435"/>
              <a:ext cx="2762153" cy="1769560"/>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descr="[decorative]">
              <a:extLst>
                <a:ext uri="{FF2B5EF4-FFF2-40B4-BE49-F238E27FC236}">
                  <a16:creationId xmlns:a16="http://schemas.microsoft.com/office/drawing/2014/main" id="{FB640490-3F01-4162-BBBC-FB1960B5F5E4}"/>
                </a:ext>
              </a:extLst>
            </p:cNvPr>
            <p:cNvSpPr/>
            <p:nvPr/>
          </p:nvSpPr>
          <p:spPr>
            <a:xfrm>
              <a:off x="6331966" y="2881660"/>
              <a:ext cx="2539894" cy="465708"/>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descr="[decorative]">
              <a:extLst>
                <a:ext uri="{FF2B5EF4-FFF2-40B4-BE49-F238E27FC236}">
                  <a16:creationId xmlns:a16="http://schemas.microsoft.com/office/drawing/2014/main" id="{ACB2F009-A6EF-4422-ACFF-7BE66A2BFBDE}"/>
                </a:ext>
              </a:extLst>
            </p:cNvPr>
            <p:cNvSpPr/>
            <p:nvPr/>
          </p:nvSpPr>
          <p:spPr>
            <a:xfrm>
              <a:off x="6331965" y="3837376"/>
              <a:ext cx="2539895" cy="530721"/>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Box 24">
            <a:extLst>
              <a:ext uri="{FF2B5EF4-FFF2-40B4-BE49-F238E27FC236}">
                <a16:creationId xmlns:a16="http://schemas.microsoft.com/office/drawing/2014/main" id="{86D55001-FA85-4887-844A-48865EF3ED9C}"/>
              </a:ext>
            </a:extLst>
          </p:cNvPr>
          <p:cNvSpPr txBox="1"/>
          <p:nvPr/>
        </p:nvSpPr>
        <p:spPr>
          <a:xfrm>
            <a:off x="6256328" y="2873089"/>
            <a:ext cx="2954654" cy="1677382"/>
          </a:xfrm>
          <a:prstGeom prst="rect">
            <a:avLst/>
          </a:prstGeom>
          <a:noFill/>
        </p:spPr>
        <p:txBody>
          <a:bodyPr wrap="square" rtlCol="0">
            <a:spAutoFit/>
          </a:bodyPr>
          <a:lstStyle/>
          <a:p>
            <a:r>
              <a:rPr lang="en-US" sz="1400" b="1" dirty="0">
                <a:solidFill>
                  <a:schemeClr val="tx1"/>
                </a:solidFill>
                <a:effectLst/>
                <a:latin typeface="Helvetica" pitchFamily="2" charset="0"/>
              </a:rPr>
              <a:t>Pita Chips </a:t>
            </a:r>
            <a:br>
              <a:rPr lang="en-US" sz="1400" b="1" dirty="0">
                <a:solidFill>
                  <a:schemeClr val="tx1"/>
                </a:solidFill>
                <a:effectLst/>
                <a:latin typeface="Helvetica" pitchFamily="2" charset="0"/>
              </a:rPr>
            </a:br>
            <a:r>
              <a:rPr lang="en-US" sz="1400" b="0" dirty="0">
                <a:solidFill>
                  <a:schemeClr val="tx1"/>
                </a:solidFill>
                <a:effectLst/>
                <a:latin typeface="Helvetica" pitchFamily="2" charset="0"/>
              </a:rPr>
              <a:t>at least 28 grams or 1 ounce </a:t>
            </a:r>
          </a:p>
          <a:p>
            <a:r>
              <a:rPr lang="en-US" sz="500" dirty="0">
                <a:latin typeface="Helvetica" pitchFamily="2" charset="0"/>
              </a:rPr>
              <a:t> </a:t>
            </a:r>
            <a:br>
              <a:rPr lang="en-US" sz="1400" b="1" dirty="0">
                <a:solidFill>
                  <a:schemeClr val="tx1"/>
                </a:solidFill>
                <a:effectLst/>
                <a:latin typeface="Helvetica" pitchFamily="2" charset="0"/>
              </a:rPr>
            </a:br>
            <a:r>
              <a:rPr lang="en-US" sz="1400" b="1" dirty="0">
                <a:solidFill>
                  <a:schemeClr val="tx1"/>
                </a:solidFill>
                <a:effectLst/>
                <a:latin typeface="Helvetica" pitchFamily="2" charset="0"/>
              </a:rPr>
              <a:t>Pretzels, Hard</a:t>
            </a:r>
            <a:r>
              <a:rPr lang="en-US" sz="1400" dirty="0">
                <a:solidFill>
                  <a:schemeClr val="tx1"/>
                </a:solidFill>
                <a:effectLst/>
                <a:latin typeface="Helvetica" pitchFamily="2" charset="0"/>
              </a:rPr>
              <a:t>***</a:t>
            </a:r>
            <a:r>
              <a:rPr lang="en-US" sz="1400" b="1" dirty="0">
                <a:solidFill>
                  <a:schemeClr val="tx1"/>
                </a:solidFill>
                <a:effectLst/>
                <a:latin typeface="Helvetica" pitchFamily="2" charset="0"/>
              </a:rPr>
              <a: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22 grams or 0.8 ounces</a:t>
            </a:r>
            <a:r>
              <a:rPr lang="en-US" sz="500" dirty="0">
                <a:latin typeface="Helvetica" pitchFamily="2" charset="0"/>
              </a:rPr>
              <a:t> </a:t>
            </a:r>
            <a:br>
              <a:rPr lang="en-US" sz="1400" dirty="0">
                <a:solidFill>
                  <a:schemeClr val="tx1"/>
                </a:solidFill>
                <a:effectLst/>
                <a:latin typeface="Helvetica" pitchFamily="2" charset="0"/>
              </a:rPr>
            </a:br>
            <a:r>
              <a:rPr lang="en-US" sz="1400" b="1" dirty="0">
                <a:solidFill>
                  <a:schemeClr val="tx1"/>
                </a:solidFill>
                <a:effectLst/>
                <a:latin typeface="Helvetica" pitchFamily="2" charset="0"/>
              </a:rPr>
              <a:t>Popcorn</a:t>
            </a:r>
            <a:r>
              <a:rPr lang="en-US" sz="1400" dirty="0">
                <a:solidFill>
                  <a:schemeClr val="tx1"/>
                </a:solidFill>
                <a:effectLst/>
                <a:latin typeface="Helvetica" pitchFamily="2" charset="0"/>
              </a:rPr>
              <a:t>***</a:t>
            </a:r>
            <a:r>
              <a:rPr lang="en-US" sz="1400" b="1" dirty="0">
                <a:solidFill>
                  <a:schemeClr val="tx1"/>
                </a:solidFill>
                <a:effectLst/>
                <a:latin typeface="Helvetica" pitchFamily="2" charset="0"/>
              </a:rPr>
              <a: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14 grams or 0.5 ounce</a:t>
            </a:r>
            <a:br>
              <a:rPr lang="en-US" sz="1400" dirty="0">
                <a:solidFill>
                  <a:schemeClr val="tx1"/>
                </a:solidFill>
                <a:effectLst/>
                <a:latin typeface="Helvetica" pitchFamily="2" charset="0"/>
              </a:rPr>
            </a:br>
            <a:endParaRPr lang="en-US" sz="1400" dirty="0">
              <a:solidFill>
                <a:schemeClr val="tx1"/>
              </a:solidFill>
              <a:effectLst/>
              <a:latin typeface="Helvetica" pitchFamily="2" charset="0"/>
            </a:endParaRPr>
          </a:p>
        </p:txBody>
      </p:sp>
      <p:sp>
        <p:nvSpPr>
          <p:cNvPr id="24" name="Rounded Rectangle 23" descr="Purple outline around &quot;at least 22 grams or 0.8 ounces&quot;">
            <a:extLst>
              <a:ext uri="{FF2B5EF4-FFF2-40B4-BE49-F238E27FC236}">
                <a16:creationId xmlns:a16="http://schemas.microsoft.com/office/drawing/2014/main" id="{DDF06002-5F6F-004C-A2BB-6E3F4B946300}"/>
              </a:ext>
            </a:extLst>
          </p:cNvPr>
          <p:cNvSpPr/>
          <p:nvPr/>
        </p:nvSpPr>
        <p:spPr>
          <a:xfrm>
            <a:off x="6327774" y="3635001"/>
            <a:ext cx="2544085" cy="206376"/>
          </a:xfrm>
          <a:prstGeom prst="roundRect">
            <a:avLst>
              <a:gd name="adj" fmla="val 2071"/>
            </a:avLst>
          </a:prstGeom>
          <a:noFill/>
          <a:ln w="28575">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3801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256055"/>
            <a:ext cx="3037398" cy="1639389"/>
          </a:xfrm>
        </p:spPr>
        <p:txBody>
          <a:bodyPr/>
          <a:lstStyle/>
          <a:p>
            <a:r>
              <a:rPr lang="en-US" b="1" dirty="0"/>
              <a:t>Try It Out!</a:t>
            </a:r>
            <a:br>
              <a:rPr lang="en-US" dirty="0"/>
            </a:br>
            <a:r>
              <a:rPr lang="en-US" dirty="0"/>
              <a:t>How many packages of Brand P hard pretzels do you need to serve to meet grains requirements for </a:t>
            </a:r>
            <a:br>
              <a:rPr lang="en-US" dirty="0"/>
            </a:br>
            <a:r>
              <a:rPr lang="en-US" dirty="0"/>
              <a:t>8-year-olds at snack?</a:t>
            </a:r>
          </a:p>
        </p:txBody>
      </p:sp>
      <p:sp>
        <p:nvSpPr>
          <p:cNvPr id="3" name="TextBox 2">
            <a:extLst>
              <a:ext uri="{FF2B5EF4-FFF2-40B4-BE49-F238E27FC236}">
                <a16:creationId xmlns:a16="http://schemas.microsoft.com/office/drawing/2014/main" id="{6471A1AE-40CC-F045-9FE4-ADD05AF35F27}"/>
              </a:ext>
            </a:extLst>
          </p:cNvPr>
          <p:cNvSpPr txBox="1"/>
          <p:nvPr/>
        </p:nvSpPr>
        <p:spPr>
          <a:xfrm>
            <a:off x="49166" y="3618280"/>
            <a:ext cx="1842171" cy="1554272"/>
          </a:xfrm>
          <a:prstGeom prst="rect">
            <a:avLst/>
          </a:prstGeom>
          <a:noFill/>
        </p:spPr>
        <p:txBody>
          <a:bodyPr wrap="none" rtlCol="0">
            <a:spAutoFit/>
          </a:bodyPr>
          <a:lstStyle/>
          <a:p>
            <a:pPr marL="342900" indent="-342900">
              <a:spcAft>
                <a:spcPts val="600"/>
              </a:spcAft>
              <a:buFont typeface="Wingdings" panose="05000000000000000000" pitchFamily="2" charset="2"/>
              <a:buChar char="q"/>
            </a:pPr>
            <a:r>
              <a:rPr lang="en-US" sz="2000" dirty="0">
                <a:solidFill>
                  <a:schemeClr val="bg1"/>
                </a:solidFill>
                <a:latin typeface="Helvetica" pitchFamily="2" charset="0"/>
              </a:rPr>
              <a:t>¼ package</a:t>
            </a:r>
          </a:p>
          <a:p>
            <a:pPr marL="342900" indent="-342900">
              <a:spcAft>
                <a:spcPts val="600"/>
              </a:spcAft>
              <a:buFont typeface="Wingdings" panose="05000000000000000000" pitchFamily="2" charset="2"/>
              <a:buChar char="q"/>
            </a:pPr>
            <a:r>
              <a:rPr lang="en-US" sz="2000" dirty="0">
                <a:solidFill>
                  <a:schemeClr val="bg1"/>
                </a:solidFill>
                <a:latin typeface="Helvetica" pitchFamily="2" charset="0"/>
              </a:rPr>
              <a:t>½ package</a:t>
            </a:r>
          </a:p>
          <a:p>
            <a:pPr marL="342900" indent="-342900">
              <a:spcAft>
                <a:spcPts val="600"/>
              </a:spcAft>
              <a:buFont typeface="Wingdings" panose="05000000000000000000" pitchFamily="2" charset="2"/>
              <a:buChar char="q"/>
            </a:pPr>
            <a:r>
              <a:rPr lang="en-US" sz="2000" dirty="0">
                <a:solidFill>
                  <a:schemeClr val="bg1"/>
                </a:solidFill>
                <a:latin typeface="Helvetica" pitchFamily="2" charset="0"/>
              </a:rPr>
              <a:t>1 package</a:t>
            </a:r>
          </a:p>
          <a:p>
            <a:pPr marL="342900" indent="-342900">
              <a:spcAft>
                <a:spcPts val="600"/>
              </a:spcAft>
              <a:buFont typeface="Wingdings" panose="05000000000000000000" pitchFamily="2" charset="2"/>
              <a:buChar char="q"/>
            </a:pPr>
            <a:r>
              <a:rPr lang="en-US" sz="2000" dirty="0">
                <a:solidFill>
                  <a:schemeClr val="bg1"/>
                </a:solidFill>
                <a:latin typeface="Helvetica" pitchFamily="2" charset="0"/>
              </a:rPr>
              <a:t>2 packages</a:t>
            </a:r>
          </a:p>
        </p:txBody>
      </p:sp>
      <p:sp>
        <p:nvSpPr>
          <p:cNvPr id="13" name="TextBox 12">
            <a:extLst>
              <a:ext uri="{FF2B5EF4-FFF2-40B4-BE49-F238E27FC236}">
                <a16:creationId xmlns:a16="http://schemas.microsoft.com/office/drawing/2014/main" id="{22EE2DEB-F144-4C43-ABB1-2DB3687FD1C2}"/>
              </a:ext>
            </a:extLst>
          </p:cNvPr>
          <p:cNvSpPr txBox="1"/>
          <p:nvPr/>
        </p:nvSpPr>
        <p:spPr>
          <a:xfrm>
            <a:off x="4769993" y="357764"/>
            <a:ext cx="2673222" cy="369332"/>
          </a:xfrm>
          <a:prstGeom prst="rect">
            <a:avLst/>
          </a:prstGeom>
          <a:noFill/>
        </p:spPr>
        <p:txBody>
          <a:bodyPr wrap="square" rtlCol="0">
            <a:spAutoFit/>
          </a:bodyPr>
          <a:lstStyle/>
          <a:p>
            <a:pPr lvl="0" algn="ctr" defTabSz="914400">
              <a:defRPr/>
            </a:pPr>
            <a:r>
              <a:rPr lang="en-US" b="1" kern="0" dirty="0">
                <a:latin typeface="Helvetica" pitchFamily="2" charset="0"/>
              </a:rPr>
              <a:t>Brand P Hard Pretzels</a:t>
            </a:r>
          </a:p>
        </p:txBody>
      </p:sp>
      <p:pic>
        <p:nvPicPr>
          <p:cNvPr id="11" name="Picture 10" descr="Nutrition Facts Label 1 package serving contains 110 calories">
            <a:extLst>
              <a:ext uri="{FF2B5EF4-FFF2-40B4-BE49-F238E27FC236}">
                <a16:creationId xmlns:a16="http://schemas.microsoft.com/office/drawing/2014/main" id="{F02A56FD-01B6-544F-B54B-524BBB7FE19E}"/>
              </a:ext>
            </a:extLst>
          </p:cNvPr>
          <p:cNvPicPr>
            <a:picLocks noChangeAspect="1"/>
          </p:cNvPicPr>
          <p:nvPr/>
        </p:nvPicPr>
        <p:blipFill>
          <a:blip r:embed="rId3"/>
          <a:stretch>
            <a:fillRect/>
          </a:stretch>
        </p:blipFill>
        <p:spPr>
          <a:xfrm>
            <a:off x="4769993" y="761435"/>
            <a:ext cx="2673222" cy="1400259"/>
          </a:xfrm>
          <a:prstGeom prst="rect">
            <a:avLst/>
          </a:prstGeom>
          <a:ln w="25400">
            <a:solidFill>
              <a:schemeClr val="tx1"/>
            </a:solidFill>
          </a:ln>
        </p:spPr>
      </p:pic>
      <p:sp>
        <p:nvSpPr>
          <p:cNvPr id="10" name="Rounded Rectangle 9" descr="[decorative]">
            <a:extLst>
              <a:ext uri="{FF2B5EF4-FFF2-40B4-BE49-F238E27FC236}">
                <a16:creationId xmlns:a16="http://schemas.microsoft.com/office/drawing/2014/main" id="{7ACDC009-5658-7447-A628-94018AC6C6A2}"/>
              </a:ext>
              <a:ext uri="{C183D7F6-B498-43B3-948B-1728B52AA6E4}">
                <adec:decorative xmlns:adec="http://schemas.microsoft.com/office/drawing/2017/decorative" val="0"/>
              </a:ext>
            </a:extLst>
          </p:cNvPr>
          <p:cNvSpPr/>
          <p:nvPr/>
        </p:nvSpPr>
        <p:spPr>
          <a:xfrm>
            <a:off x="3615341" y="2371385"/>
            <a:ext cx="4982526" cy="2520432"/>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4" name="Table 3" descr="Grains Measuring Chart">
            <a:extLst>
              <a:ext uri="{FF2B5EF4-FFF2-40B4-BE49-F238E27FC236}">
                <a16:creationId xmlns:a16="http://schemas.microsoft.com/office/drawing/2014/main" id="{9D9FD855-EC58-454C-9A48-1424DBDE8F9C}"/>
              </a:ext>
            </a:extLst>
          </p:cNvPr>
          <p:cNvGraphicFramePr>
            <a:graphicFrameLocks noGrp="1"/>
          </p:cNvGraphicFramePr>
          <p:nvPr>
            <p:extLst>
              <p:ext uri="{D42A27DB-BD31-4B8C-83A1-F6EECF244321}">
                <p14:modId xmlns:p14="http://schemas.microsoft.com/office/powerpoint/2010/main" val="4232997145"/>
              </p:ext>
            </p:extLst>
          </p:nvPr>
        </p:nvGraphicFramePr>
        <p:xfrm>
          <a:off x="3735086" y="2486363"/>
          <a:ext cx="4743036" cy="2290476"/>
        </p:xfrm>
        <a:graphic>
          <a:graphicData uri="http://schemas.openxmlformats.org/drawingml/2006/table">
            <a:tbl>
              <a:tblPr firstRow="1" bandRow="1">
                <a:tableStyleId>{5C22544A-7EE6-4342-B048-85BDC9FD1C3A}</a:tableStyleId>
              </a:tblPr>
              <a:tblGrid>
                <a:gridCol w="1962635">
                  <a:extLst>
                    <a:ext uri="{9D8B030D-6E8A-4147-A177-3AD203B41FA5}">
                      <a16:colId xmlns:a16="http://schemas.microsoft.com/office/drawing/2014/main" val="560315588"/>
                    </a:ext>
                  </a:extLst>
                </a:gridCol>
                <a:gridCol w="981318">
                  <a:extLst>
                    <a:ext uri="{9D8B030D-6E8A-4147-A177-3AD203B41FA5}">
                      <a16:colId xmlns:a16="http://schemas.microsoft.com/office/drawing/2014/main" val="263419930"/>
                    </a:ext>
                  </a:extLst>
                </a:gridCol>
                <a:gridCol w="981318">
                  <a:extLst>
                    <a:ext uri="{9D8B030D-6E8A-4147-A177-3AD203B41FA5}">
                      <a16:colId xmlns:a16="http://schemas.microsoft.com/office/drawing/2014/main" val="3046016989"/>
                    </a:ext>
                  </a:extLst>
                </a:gridCol>
                <a:gridCol w="817765">
                  <a:extLst>
                    <a:ext uri="{9D8B030D-6E8A-4147-A177-3AD203B41FA5}">
                      <a16:colId xmlns:a16="http://schemas.microsoft.com/office/drawing/2014/main" val="3929739260"/>
                    </a:ext>
                  </a:extLst>
                </a:gridCol>
              </a:tblGrid>
              <a:tr h="937704">
                <a:tc>
                  <a:txBody>
                    <a:bodyPr/>
                    <a:lstStyle/>
                    <a:p>
                      <a:pPr algn="ctr"/>
                      <a:r>
                        <a:rPr lang="en-US" sz="800" dirty="0">
                          <a:solidFill>
                            <a:schemeClr val="tx1"/>
                          </a:solidFill>
                          <a:latin typeface="Helvetica" pitchFamily="2" charset="0"/>
                        </a:rPr>
                        <a:t>Grain Item and</a:t>
                      </a:r>
                    </a:p>
                    <a:p>
                      <a:pPr algn="ctr"/>
                      <a:r>
                        <a:rPr lang="en-US" sz="800" dirty="0">
                          <a:solidFill>
                            <a:schemeClr val="tx1"/>
                          </a:solidFill>
                          <a:latin typeface="Helvetica" pitchFamily="2" charset="0"/>
                        </a:rPr>
                        <a:t>Package Weight*</a:t>
                      </a:r>
                    </a:p>
                  </a:txBody>
                  <a:tcPr marL="81776" marR="81776" marT="32711" marB="32711">
                    <a:lnR w="9525" cap="flat" cmpd="sng" algn="ctr">
                      <a:solidFill>
                        <a:schemeClr val="tx1"/>
                      </a:solidFill>
                      <a:prstDash val="sysDash"/>
                      <a:round/>
                      <a:headEnd type="none" w="med" len="med"/>
                      <a:tailEnd type="none" w="med" len="med"/>
                    </a:lnR>
                    <a:lnB w="12700" cap="flat" cmpd="sng" algn="ctr">
                      <a:noFill/>
                      <a:prstDash val="solid"/>
                      <a:round/>
                      <a:headEnd type="none" w="med" len="med"/>
                      <a:tailEnd type="none" w="med" len="med"/>
                    </a:lnB>
                    <a:solidFill>
                      <a:srgbClr val="FFEDCE"/>
                    </a:solidFill>
                  </a:tcPr>
                </a:tc>
                <a:tc>
                  <a:txBody>
                    <a:bodyPr/>
                    <a:lstStyle/>
                    <a:p>
                      <a:pPr>
                        <a:spcBef>
                          <a:spcPts val="0"/>
                        </a:spcBef>
                        <a:spcAft>
                          <a:spcPts val="1200"/>
                        </a:spcAft>
                      </a:pPr>
                      <a:r>
                        <a:rPr lang="en-US" sz="800" b="1" i="0" dirty="0">
                          <a:solidFill>
                            <a:schemeClr val="tx1"/>
                          </a:solidFill>
                          <a:effectLst/>
                          <a:latin typeface="Helvetica" pitchFamily="2" charset="0"/>
                        </a:rPr>
                        <a:t>1- through </a:t>
                      </a:r>
                      <a:br>
                        <a:rPr lang="en-US" sz="800" b="1" i="0" dirty="0">
                          <a:solidFill>
                            <a:schemeClr val="tx1"/>
                          </a:solidFill>
                          <a:effectLst/>
                          <a:latin typeface="Helvetica" pitchFamily="2" charset="0"/>
                        </a:rPr>
                      </a:br>
                      <a:r>
                        <a:rPr lang="en-US" sz="800" b="1" i="0" dirty="0">
                          <a:solidFill>
                            <a:schemeClr val="tx1"/>
                          </a:solidFill>
                          <a:effectLst/>
                          <a:latin typeface="Helvetica" pitchFamily="2" charset="0"/>
                        </a:rPr>
                        <a:t>5-year-olds </a:t>
                      </a:r>
                      <a:br>
                        <a:rPr lang="en-US" sz="800" b="1" i="0" dirty="0">
                          <a:solidFill>
                            <a:schemeClr val="tx1"/>
                          </a:solidFill>
                          <a:effectLst/>
                          <a:latin typeface="Helvetica" pitchFamily="2" charset="0"/>
                        </a:rPr>
                      </a:br>
                      <a:r>
                        <a:rPr lang="en-US" sz="800" b="0" i="0" dirty="0">
                          <a:solidFill>
                            <a:schemeClr val="tx1"/>
                          </a:solidFill>
                          <a:effectLst/>
                          <a:latin typeface="Helvetica" pitchFamily="2" charset="0"/>
                        </a:rPr>
                        <a:t>at Breakfast, Lunch,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Supper, Snack</a:t>
                      </a:r>
                    </a:p>
                    <a:p>
                      <a:pPr>
                        <a:spcBef>
                          <a:spcPts val="0"/>
                        </a:spcBef>
                        <a:spcAft>
                          <a:spcPts val="1200"/>
                        </a:spcAft>
                      </a:pPr>
                      <a:br>
                        <a:rPr lang="en-US" sz="800" b="0" i="0" dirty="0">
                          <a:solidFill>
                            <a:schemeClr val="tx1"/>
                          </a:solidFill>
                          <a:effectLst/>
                          <a:latin typeface="Helvetica" pitchFamily="2" charset="0"/>
                        </a:rPr>
                      </a:br>
                      <a:endParaRPr lang="en-US" sz="800" b="0" i="0" dirty="0">
                        <a:solidFill>
                          <a:schemeClr val="tx1"/>
                        </a:solidFill>
                        <a:effectLst/>
                        <a:latin typeface="Helvetica" pitchFamily="2" charset="0"/>
                      </a:endParaRPr>
                    </a:p>
                  </a:txBody>
                  <a:tcPr marL="34074" marR="34074" marT="32711" marB="3271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800" b="1" i="0" dirty="0">
                          <a:solidFill>
                            <a:schemeClr val="tx1"/>
                          </a:solidFill>
                          <a:effectLst/>
                          <a:latin typeface="Helvetica" pitchFamily="2" charset="0"/>
                        </a:rPr>
                        <a:t>6- through </a:t>
                      </a:r>
                      <a:br>
                        <a:rPr lang="en-US" sz="800" b="1" i="0" dirty="0">
                          <a:solidFill>
                            <a:schemeClr val="tx1"/>
                          </a:solidFill>
                          <a:effectLst/>
                          <a:latin typeface="Helvetica" pitchFamily="2" charset="0"/>
                        </a:rPr>
                      </a:br>
                      <a:r>
                        <a:rPr lang="en-US" sz="800" b="1" i="0" dirty="0">
                          <a:solidFill>
                            <a:schemeClr val="tx1"/>
                          </a:solidFill>
                          <a:effectLst/>
                          <a:latin typeface="Helvetica" pitchFamily="2" charset="0"/>
                        </a:rPr>
                        <a:t>18-year-olds </a:t>
                      </a:r>
                      <a:br>
                        <a:rPr lang="en-US" sz="800" b="1" i="0" dirty="0">
                          <a:solidFill>
                            <a:schemeClr val="tx1"/>
                          </a:solidFill>
                          <a:effectLst/>
                          <a:latin typeface="Helvetica" pitchFamily="2" charset="0"/>
                        </a:rPr>
                      </a:br>
                      <a:r>
                        <a:rPr lang="en-US" sz="800" b="0" i="0" dirty="0">
                          <a:solidFill>
                            <a:schemeClr val="tx1"/>
                          </a:solidFill>
                          <a:effectLst/>
                          <a:latin typeface="Helvetica" pitchFamily="2" charset="0"/>
                        </a:rPr>
                        <a:t>at Breakfast, Lunch,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Supper, Snack</a:t>
                      </a:r>
                    </a:p>
                    <a:p>
                      <a:pPr>
                        <a:spcBef>
                          <a:spcPts val="0"/>
                        </a:spcBef>
                        <a:spcAft>
                          <a:spcPts val="1200"/>
                        </a:spcAft>
                      </a:pPr>
                      <a:r>
                        <a:rPr lang="en-US" sz="800" b="1" i="0" dirty="0">
                          <a:solidFill>
                            <a:schemeClr val="tx1"/>
                          </a:solidFill>
                          <a:effectLst/>
                          <a:latin typeface="Helvetica" pitchFamily="2" charset="0"/>
                        </a:rPr>
                        <a:t>Adults</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at Snack</a:t>
                      </a:r>
                    </a:p>
                  </a:txBody>
                  <a:tcPr marL="34074" marR="34074" marT="32711" marB="3271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800" b="0" i="0" dirty="0">
                          <a:solidFill>
                            <a:schemeClr val="tx1"/>
                          </a:solidFill>
                          <a:effectLst/>
                          <a:latin typeface="Helvetica" pitchFamily="2" charset="0"/>
                        </a:rPr>
                        <a:t>Adults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at Breakfast, </a:t>
                      </a:r>
                      <a:br>
                        <a:rPr lang="en-US" sz="800" b="0" i="0" dirty="0">
                          <a:solidFill>
                            <a:schemeClr val="tx1"/>
                          </a:solidFill>
                          <a:effectLst/>
                          <a:latin typeface="Helvetica" pitchFamily="2" charset="0"/>
                        </a:rPr>
                      </a:br>
                      <a:r>
                        <a:rPr lang="en-US" sz="800" b="0" i="0" dirty="0">
                          <a:solidFill>
                            <a:schemeClr val="tx1"/>
                          </a:solidFill>
                          <a:effectLst/>
                          <a:latin typeface="Helvetica" pitchFamily="2" charset="0"/>
                        </a:rPr>
                        <a:t>Lunch, Supper</a:t>
                      </a:r>
                    </a:p>
                    <a:p>
                      <a:pPr>
                        <a:spcBef>
                          <a:spcPts val="0"/>
                        </a:spcBef>
                        <a:spcAft>
                          <a:spcPts val="1200"/>
                        </a:spcAft>
                      </a:pPr>
                      <a:br>
                        <a:rPr lang="en-US" sz="800" b="0" i="0" dirty="0">
                          <a:solidFill>
                            <a:schemeClr val="tx1"/>
                          </a:solidFill>
                          <a:effectLst/>
                          <a:latin typeface="Helvetica" pitchFamily="2" charset="0"/>
                        </a:rPr>
                      </a:br>
                      <a:endParaRPr lang="en-US" sz="800" b="0" i="0" dirty="0">
                        <a:solidFill>
                          <a:schemeClr val="tx1"/>
                        </a:solidFill>
                        <a:effectLst/>
                        <a:latin typeface="Helvetica" pitchFamily="2" charset="0"/>
                      </a:endParaRPr>
                    </a:p>
                  </a:txBody>
                  <a:tcPr marL="34074" marR="34074" marT="32711" marB="32711">
                    <a:lnL w="9525" cap="flat" cmpd="sng" algn="ctr">
                      <a:solidFill>
                        <a:schemeClr val="tx1"/>
                      </a:solidFill>
                      <a:prstDash val="sysDash"/>
                      <a:round/>
                      <a:headEnd type="none" w="med" len="med"/>
                      <a:tailEnd type="none" w="med" len="med"/>
                    </a:lnL>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433415">
                <a:tc>
                  <a:txBody>
                    <a:bodyPr/>
                    <a:lstStyle/>
                    <a:p>
                      <a:endParaRPr lang="en-US" sz="800" dirty="0">
                        <a:latin typeface="Helvetica" pitchFamily="2" charset="0"/>
                      </a:endParaRPr>
                    </a:p>
                  </a:txBody>
                  <a:tcPr marL="81776" marR="81776" marT="32711" marB="32711">
                    <a:lnR w="9525" cap="flat" cmpd="sng" algn="ctr">
                      <a:solidFill>
                        <a:schemeClr val="tx1"/>
                      </a:solidFill>
                      <a:prstDash val="sysDash"/>
                      <a:round/>
                      <a:headEnd type="none" w="med" len="med"/>
                      <a:tailEnd type="none" w="med" len="med"/>
                    </a:lnR>
                    <a:lnT w="12700" cap="flat" cmpd="sng" algn="ctr">
                      <a:noFill/>
                      <a:prstDash val="solid"/>
                      <a:round/>
                      <a:headEnd type="none" w="med" len="med"/>
                      <a:tailEnd type="none" w="med" len="med"/>
                    </a:lnT>
                    <a:solidFill>
                      <a:srgbClr val="FFEDCE"/>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½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1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800" b="1" dirty="0">
                          <a:effectLst/>
                          <a:latin typeface="Helvetica" pitchFamily="2" charset="0"/>
                        </a:rPr>
                        <a:t>Serve at Least</a:t>
                      </a:r>
                      <a:endParaRPr lang="en-US" sz="800" dirty="0">
                        <a:effectLst/>
                        <a:latin typeface="Helvetica" pitchFamily="2" charset="0"/>
                      </a:endParaRPr>
                    </a:p>
                    <a:p>
                      <a:r>
                        <a:rPr lang="en-US" sz="800" b="1" dirty="0">
                          <a:effectLst/>
                          <a:latin typeface="Helvetica" pitchFamily="2" charset="0"/>
                        </a:rPr>
                        <a:t>2 oz eq, </a:t>
                      </a:r>
                      <a:r>
                        <a:rPr lang="en-US" sz="800" dirty="0">
                          <a:effectLst/>
                          <a:latin typeface="Helvetica" pitchFamily="2" charset="0"/>
                        </a:rPr>
                        <a:t>which </a:t>
                      </a:r>
                      <a:br>
                        <a:rPr lang="en-US" sz="800" dirty="0">
                          <a:effectLst/>
                          <a:latin typeface="Helvetica" pitchFamily="2" charset="0"/>
                        </a:rPr>
                      </a:br>
                      <a:r>
                        <a:rPr lang="en-US" sz="800" dirty="0">
                          <a:effectLst/>
                          <a:latin typeface="Helvetica" pitchFamily="2" charset="0"/>
                        </a:rPr>
                        <a:t>equals about…</a:t>
                      </a:r>
                    </a:p>
                  </a:txBody>
                  <a:tcPr marL="34074" marR="34074" marT="32711" marB="32711"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384349">
                <a:tc>
                  <a:txBody>
                    <a:bodyPr/>
                    <a:lstStyle/>
                    <a:p>
                      <a:r>
                        <a:rPr lang="en-US" sz="800" b="1" dirty="0">
                          <a:effectLst/>
                          <a:latin typeface="Helvetica" pitchFamily="2" charset="0"/>
                        </a:rPr>
                        <a:t>Crackers, Savory </a:t>
                      </a:r>
                      <a:r>
                        <a:rPr lang="en-US" sz="800" dirty="0">
                          <a:effectLst/>
                          <a:latin typeface="Helvetica" pitchFamily="2" charset="0"/>
                        </a:rPr>
                        <a:t>(e.g., cheese, saltines, </a:t>
                      </a:r>
                      <a:br>
                        <a:rPr lang="en-US" sz="800" dirty="0">
                          <a:effectLst/>
                          <a:latin typeface="Helvetica" pitchFamily="2" charset="0"/>
                        </a:rPr>
                      </a:br>
                      <a:r>
                        <a:rPr lang="en-US" sz="800" dirty="0">
                          <a:effectLst/>
                          <a:latin typeface="Helvetica" pitchFamily="2" charset="0"/>
                        </a:rPr>
                        <a:t>whole-wheat, etc.) </a:t>
                      </a:r>
                      <a:br>
                        <a:rPr lang="en-US" sz="800" dirty="0">
                          <a:effectLst/>
                          <a:latin typeface="Helvetica" pitchFamily="2" charset="0"/>
                        </a:rPr>
                      </a:br>
                      <a:r>
                        <a:rPr lang="en-US" sz="800" dirty="0">
                          <a:effectLst/>
                          <a:latin typeface="Helvetica" pitchFamily="2" charset="0"/>
                        </a:rPr>
                        <a:t>at least 22 grams or 0.8 ounces</a:t>
                      </a:r>
                    </a:p>
                  </a:txBody>
                  <a:tcPr marL="34074" marR="0" marT="8178" marB="8178"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61685">
                <a:tc>
                  <a:txBody>
                    <a:bodyPr/>
                    <a:lstStyle/>
                    <a:p>
                      <a:r>
                        <a:rPr lang="en-US" sz="800" b="1" dirty="0">
                          <a:effectLst/>
                          <a:latin typeface="Helvetica" pitchFamily="2" charset="0"/>
                        </a:rPr>
                        <a:t>Pita Chips</a:t>
                      </a:r>
                      <a:br>
                        <a:rPr lang="en-US" sz="800" dirty="0">
                          <a:effectLst/>
                          <a:latin typeface="Helvetica" pitchFamily="2" charset="0"/>
                        </a:rPr>
                      </a:br>
                      <a:r>
                        <a:rPr lang="en-US" sz="800" dirty="0">
                          <a:effectLst/>
                          <a:latin typeface="Helvetica" pitchFamily="2" charset="0"/>
                        </a:rPr>
                        <a:t>at 28 grams or 1 ounce</a:t>
                      </a:r>
                    </a:p>
                  </a:txBody>
                  <a:tcPr marL="34074" marR="0" marT="8178" marB="8178"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61685">
                <a:tc>
                  <a:txBody>
                    <a:bodyPr/>
                    <a:lstStyle/>
                    <a:p>
                      <a:r>
                        <a:rPr lang="en-US" sz="800" b="1" dirty="0">
                          <a:effectLst/>
                          <a:latin typeface="Helvetica" pitchFamily="2" charset="0"/>
                        </a:rPr>
                        <a:t>Pretzels, Hard*** </a:t>
                      </a:r>
                      <a:br>
                        <a:rPr lang="en-US" sz="800" b="1" dirty="0">
                          <a:effectLst/>
                          <a:latin typeface="Helvetica" pitchFamily="2" charset="0"/>
                        </a:rPr>
                      </a:br>
                      <a:r>
                        <a:rPr lang="en-US" sz="800" dirty="0">
                          <a:effectLst/>
                          <a:latin typeface="Helvetica" pitchFamily="2" charset="0"/>
                        </a:rPr>
                        <a:t>at least 22 grams or 0.8 ounces</a:t>
                      </a:r>
                    </a:p>
                  </a:txBody>
                  <a:tcPr marL="34074" marR="0" marT="8178" marB="8178"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½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1 package</a:t>
                      </a:r>
                    </a:p>
                  </a:txBody>
                  <a:tcPr marL="34074" marR="0" marT="8178" marB="8178"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800" dirty="0">
                          <a:effectLst/>
                          <a:latin typeface="Helvetica" pitchFamily="2" charset="0"/>
                        </a:rPr>
                        <a:t>2 packages</a:t>
                      </a:r>
                    </a:p>
                  </a:txBody>
                  <a:tcPr marL="34074" marR="0" marT="8178" marB="8178"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bl>
          </a:graphicData>
        </a:graphic>
      </p:graphicFrame>
      <p:pic>
        <p:nvPicPr>
          <p:cNvPr id="15" name="Picture 14" descr="Illustration of a package of Oatmeal">
            <a:extLst>
              <a:ext uri="{FF2B5EF4-FFF2-40B4-BE49-F238E27FC236}">
                <a16:creationId xmlns:a16="http://schemas.microsoft.com/office/drawing/2014/main" id="{23A54223-568E-F545-B12C-7F9CFB3BFCF8}"/>
              </a:ext>
            </a:extLst>
          </p:cNvPr>
          <p:cNvPicPr>
            <a:picLocks noChangeAspect="1"/>
          </p:cNvPicPr>
          <p:nvPr/>
        </p:nvPicPr>
        <p:blipFill>
          <a:blip r:embed="rId4"/>
          <a:stretch>
            <a:fillRect/>
          </a:stretch>
        </p:blipFill>
        <p:spPr>
          <a:xfrm>
            <a:off x="4359244" y="2892472"/>
            <a:ext cx="740880" cy="827316"/>
          </a:xfrm>
          <a:prstGeom prst="rect">
            <a:avLst/>
          </a:prstGeom>
        </p:spPr>
      </p:pic>
    </p:spTree>
    <p:extLst>
      <p:ext uri="{BB962C8B-B14F-4D97-AF65-F5344CB8AC3E}">
        <p14:creationId xmlns:p14="http://schemas.microsoft.com/office/powerpoint/2010/main" val="125905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Question mark icon">
            <a:extLst>
              <a:ext uri="{FF2B5EF4-FFF2-40B4-BE49-F238E27FC236}">
                <a16:creationId xmlns:a16="http://schemas.microsoft.com/office/drawing/2014/main" id="{4B64FFE8-E372-D648-863E-A339093D6D9E}"/>
              </a:ext>
              <a:ext uri="{C183D7F6-B498-43B3-948B-1728B52AA6E4}">
                <adec:decorative xmlns:adec="http://schemas.microsoft.com/office/drawing/2017/decorative" val="0"/>
              </a:ext>
            </a:extLst>
          </p:cNvPr>
          <p:cNvSpPr txBox="1"/>
          <p:nvPr/>
        </p:nvSpPr>
        <p:spPr>
          <a:xfrm>
            <a:off x="603844" y="630030"/>
            <a:ext cx="1380227" cy="1446550"/>
          </a:xfrm>
          <a:prstGeom prst="rect">
            <a:avLst/>
          </a:prstGeom>
          <a:noFill/>
        </p:spPr>
        <p:txBody>
          <a:bodyPr wrap="square" rtlCol="0">
            <a:spAutoFit/>
          </a:bodyPr>
          <a:lstStyle/>
          <a:p>
            <a:pPr algn="ctr"/>
            <a:r>
              <a:rPr lang="en-US" sz="88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4363" y="2076580"/>
            <a:ext cx="2735566" cy="1669773"/>
          </a:xfrm>
        </p:spPr>
        <p:txBody>
          <a:bodyPr lIns="228600" tIns="0"/>
          <a:lstStyle/>
          <a:p>
            <a:r>
              <a:rPr lang="en-US" sz="2800" b="1" dirty="0"/>
              <a:t>Let Us Know Who You Are! </a:t>
            </a:r>
            <a:br>
              <a:rPr lang="en-US" sz="2800" b="1" dirty="0"/>
            </a:br>
            <a:r>
              <a:rPr lang="en-US" sz="280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554387" y="745280"/>
            <a:ext cx="5253258" cy="4332372"/>
          </a:xfrm>
        </p:spPr>
        <p:txBody>
          <a:bodyPr/>
          <a:lstStyle/>
          <a:p>
            <a:pPr marL="463550" indent="-463550">
              <a:spcBef>
                <a:spcPts val="600"/>
              </a:spcBef>
              <a:buClr>
                <a:srgbClr val="642B75"/>
              </a:buClr>
              <a:buFont typeface="Wingdings" pitchFamily="2" charset="2"/>
              <a:buChar char="q"/>
            </a:pPr>
            <a:r>
              <a:rPr lang="en-US" sz="2200" dirty="0"/>
              <a:t>Child care center</a:t>
            </a:r>
          </a:p>
          <a:p>
            <a:pPr marL="463550" indent="-463550">
              <a:spcBef>
                <a:spcPts val="600"/>
              </a:spcBef>
              <a:buClr>
                <a:srgbClr val="642B75"/>
              </a:buClr>
              <a:buFont typeface="Wingdings" pitchFamily="2" charset="2"/>
              <a:buChar char="q"/>
            </a:pPr>
            <a:r>
              <a:rPr lang="en-US" sz="2200" dirty="0"/>
              <a:t>Family child care home</a:t>
            </a:r>
          </a:p>
          <a:p>
            <a:pPr marL="463550" indent="-463550">
              <a:spcBef>
                <a:spcPts val="600"/>
              </a:spcBef>
              <a:buClr>
                <a:srgbClr val="642B75"/>
              </a:buClr>
              <a:buFont typeface="Wingdings" pitchFamily="2" charset="2"/>
              <a:buChar char="q"/>
            </a:pPr>
            <a:r>
              <a:rPr lang="en-US" sz="2200" dirty="0"/>
              <a:t>At-risk afterschool care center</a:t>
            </a:r>
          </a:p>
          <a:p>
            <a:pPr marL="463550" indent="-463550">
              <a:spcBef>
                <a:spcPts val="600"/>
              </a:spcBef>
              <a:buClr>
                <a:srgbClr val="642B75"/>
              </a:buClr>
              <a:buFont typeface="Wingdings" pitchFamily="2" charset="2"/>
              <a:buChar char="q"/>
            </a:pPr>
            <a:r>
              <a:rPr lang="en-US" sz="2200" dirty="0"/>
              <a:t>Adult day care center</a:t>
            </a:r>
          </a:p>
          <a:p>
            <a:pPr marL="463550" indent="-463550">
              <a:spcBef>
                <a:spcPts val="600"/>
              </a:spcBef>
              <a:buClr>
                <a:srgbClr val="642B75"/>
              </a:buClr>
              <a:buFont typeface="Wingdings" pitchFamily="2" charset="2"/>
              <a:buChar char="q"/>
            </a:pPr>
            <a:r>
              <a:rPr lang="en-US" sz="2200" dirty="0"/>
              <a:t>Sponsoring organization</a:t>
            </a:r>
          </a:p>
          <a:p>
            <a:pPr marL="463550" indent="-463550">
              <a:spcBef>
                <a:spcPts val="600"/>
              </a:spcBef>
              <a:buClr>
                <a:srgbClr val="642B75"/>
              </a:buClr>
              <a:buFont typeface="Wingdings" pitchFamily="2" charset="2"/>
              <a:buChar char="q"/>
            </a:pPr>
            <a:r>
              <a:rPr lang="en-US" sz="2200" dirty="0"/>
              <a:t>Emergency shelter</a:t>
            </a:r>
          </a:p>
          <a:p>
            <a:pPr marL="463550" indent="-463550">
              <a:spcBef>
                <a:spcPts val="600"/>
              </a:spcBef>
              <a:buClr>
                <a:srgbClr val="642B75"/>
              </a:buClr>
              <a:buFont typeface="Wingdings" pitchFamily="2" charset="2"/>
              <a:buChar char="q"/>
            </a:pPr>
            <a:r>
              <a:rPr lang="en-US" sz="2200" dirty="0"/>
              <a:t>School food authority </a:t>
            </a:r>
          </a:p>
          <a:p>
            <a:pPr marL="463550" indent="-463550">
              <a:spcBef>
                <a:spcPts val="600"/>
              </a:spcBef>
              <a:buClr>
                <a:srgbClr val="642B75"/>
              </a:buClr>
              <a:buFont typeface="Wingdings" pitchFamily="2" charset="2"/>
              <a:buChar char="q"/>
            </a:pPr>
            <a:r>
              <a:rPr lang="en-US" sz="2200" dirty="0"/>
              <a:t>State agency</a:t>
            </a:r>
          </a:p>
          <a:p>
            <a:pPr marL="463550" indent="-463550">
              <a:spcBef>
                <a:spcPts val="600"/>
              </a:spcBef>
              <a:buClr>
                <a:srgbClr val="642B75"/>
              </a:buClr>
              <a:buFont typeface="Wingdings" pitchFamily="2" charset="2"/>
              <a:buChar char="q"/>
            </a:pPr>
            <a:r>
              <a:rPr lang="en-US" sz="2200" dirty="0"/>
              <a:t>USDA Regional Office </a:t>
            </a:r>
          </a:p>
          <a:p>
            <a:pPr marL="463550" indent="-463550">
              <a:spcBef>
                <a:spcPts val="600"/>
              </a:spcBef>
              <a:buClr>
                <a:srgbClr val="642B75"/>
              </a:buClr>
              <a:buFont typeface="Wingdings" pitchFamily="2" charset="2"/>
              <a:buChar char="q"/>
            </a:pPr>
            <a:r>
              <a:rPr lang="en-US" sz="2200" dirty="0"/>
              <a:t>Other</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3BCB9AB3-C3D3-4F4B-8D48-8A5B65EEE55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014D066D-AB2C-9545-9C9B-F92B5248CD27}"/>
              </a:ext>
            </a:extLst>
          </p:cNvPr>
          <p:cNvSpPr>
            <a:spLocks noGrp="1"/>
          </p:cNvSpPr>
          <p:nvPr>
            <p:ph type="title"/>
          </p:nvPr>
        </p:nvSpPr>
        <p:spPr>
          <a:xfrm>
            <a:off x="0" y="1345855"/>
            <a:ext cx="3037398" cy="1639389"/>
          </a:xfrm>
        </p:spPr>
        <p:txBody>
          <a:bodyPr/>
          <a:lstStyle/>
          <a:p>
            <a:r>
              <a:rPr lang="en-US" sz="1900" b="1" dirty="0"/>
              <a:t>Answer</a:t>
            </a:r>
            <a:br>
              <a:rPr lang="en-US" sz="1900" dirty="0"/>
            </a:br>
            <a:r>
              <a:rPr lang="en-US" sz="1900" dirty="0"/>
              <a:t>How many packages of Brand P hard pretzels do you need to serve to meet grains requirements for </a:t>
            </a:r>
            <a:br>
              <a:rPr lang="en-US" sz="1900" dirty="0"/>
            </a:br>
            <a:r>
              <a:rPr lang="en-US" sz="1900" dirty="0"/>
              <a:t>8-year-olds at snack?</a:t>
            </a:r>
          </a:p>
        </p:txBody>
      </p:sp>
      <p:sp>
        <p:nvSpPr>
          <p:cNvPr id="3" name="Rectangle 2">
            <a:extLst>
              <a:ext uri="{FF2B5EF4-FFF2-40B4-BE49-F238E27FC236}">
                <a16:creationId xmlns:a16="http://schemas.microsoft.com/office/drawing/2014/main" id="{77321100-167A-0640-9858-D3E9B4E16373}"/>
              </a:ext>
            </a:extLst>
          </p:cNvPr>
          <p:cNvSpPr/>
          <p:nvPr/>
        </p:nvSpPr>
        <p:spPr>
          <a:xfrm>
            <a:off x="29246" y="3498979"/>
            <a:ext cx="3008152" cy="1431161"/>
          </a:xfrm>
          <a:prstGeom prst="rect">
            <a:avLst/>
          </a:prstGeom>
        </p:spPr>
        <p:txBody>
          <a:bodyPr wrap="square">
            <a:spAutoFit/>
          </a:bodyPr>
          <a:lstStyle/>
          <a:p>
            <a:pPr marL="342900" indent="-342900">
              <a:spcAft>
                <a:spcPts val="600"/>
              </a:spcAft>
              <a:buFont typeface="Wingdings" panose="05000000000000000000" pitchFamily="2" charset="2"/>
              <a:buChar char="q"/>
            </a:pPr>
            <a:r>
              <a:rPr lang="en-US" dirty="0">
                <a:solidFill>
                  <a:schemeClr val="bg1"/>
                </a:solidFill>
                <a:latin typeface="Helvetica" pitchFamily="2" charset="0"/>
              </a:rPr>
              <a:t>¼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½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1 package</a:t>
            </a:r>
          </a:p>
          <a:p>
            <a:pPr marL="342900" indent="-342900">
              <a:spcAft>
                <a:spcPts val="600"/>
              </a:spcAft>
              <a:buFont typeface="Wingdings" panose="05000000000000000000" pitchFamily="2" charset="2"/>
              <a:buChar char="q"/>
            </a:pPr>
            <a:r>
              <a:rPr lang="en-US" dirty="0">
                <a:solidFill>
                  <a:schemeClr val="bg1"/>
                </a:solidFill>
                <a:latin typeface="Helvetica" pitchFamily="2" charset="0"/>
              </a:rPr>
              <a:t>2 packages</a:t>
            </a:r>
          </a:p>
        </p:txBody>
      </p:sp>
      <p:sp>
        <p:nvSpPr>
          <p:cNvPr id="16" name="TextBox 15" descr="The box next to &quot;1 package&quot; is checked">
            <a:extLst>
              <a:ext uri="{FF2B5EF4-FFF2-40B4-BE49-F238E27FC236}">
                <a16:creationId xmlns:a16="http://schemas.microsoft.com/office/drawing/2014/main" id="{03A1FE70-01BD-744F-8379-EB531C0EBD2E}"/>
              </a:ext>
            </a:extLst>
          </p:cNvPr>
          <p:cNvSpPr txBox="1"/>
          <p:nvPr/>
        </p:nvSpPr>
        <p:spPr>
          <a:xfrm>
            <a:off x="23750" y="4038572"/>
            <a:ext cx="461044" cy="523220"/>
          </a:xfrm>
          <a:prstGeom prst="rect">
            <a:avLst/>
          </a:prstGeom>
          <a:noFill/>
        </p:spPr>
        <p:txBody>
          <a:bodyPr wrap="square" rtlCol="0">
            <a:spAutoFit/>
          </a:bodyPr>
          <a:lstStyle/>
          <a:p>
            <a:r>
              <a:rPr lang="en-US" sz="2800" b="1" dirty="0">
                <a:solidFill>
                  <a:schemeClr val="bg1"/>
                </a:solidFill>
              </a:rPr>
              <a:t>✓</a:t>
            </a:r>
          </a:p>
        </p:txBody>
      </p:sp>
      <p:sp>
        <p:nvSpPr>
          <p:cNvPr id="13" name="TextBox 12">
            <a:extLst>
              <a:ext uri="{FF2B5EF4-FFF2-40B4-BE49-F238E27FC236}">
                <a16:creationId xmlns:a16="http://schemas.microsoft.com/office/drawing/2014/main" id="{22EE2DEB-F144-4C43-ABB1-2DB3687FD1C2}"/>
              </a:ext>
            </a:extLst>
          </p:cNvPr>
          <p:cNvSpPr txBox="1"/>
          <p:nvPr/>
        </p:nvSpPr>
        <p:spPr>
          <a:xfrm>
            <a:off x="4437446" y="1120549"/>
            <a:ext cx="2673222" cy="369332"/>
          </a:xfrm>
          <a:prstGeom prst="rect">
            <a:avLst/>
          </a:prstGeom>
          <a:noFill/>
        </p:spPr>
        <p:txBody>
          <a:bodyPr wrap="square" rtlCol="0">
            <a:spAutoFit/>
          </a:bodyPr>
          <a:lstStyle/>
          <a:p>
            <a:pPr lvl="0" algn="ctr" defTabSz="914400">
              <a:defRPr/>
            </a:pPr>
            <a:r>
              <a:rPr lang="en-US" b="1" kern="0" dirty="0">
                <a:latin typeface="Helvetica" pitchFamily="2" charset="0"/>
              </a:rPr>
              <a:t>Brand P Hard Pretzels</a:t>
            </a:r>
          </a:p>
        </p:txBody>
      </p:sp>
      <p:pic>
        <p:nvPicPr>
          <p:cNvPr id="11" name="Picture 10" descr="Nutrition Facts Label displaying 1 package serving contains 110 calories">
            <a:extLst>
              <a:ext uri="{FF2B5EF4-FFF2-40B4-BE49-F238E27FC236}">
                <a16:creationId xmlns:a16="http://schemas.microsoft.com/office/drawing/2014/main" id="{F02A56FD-01B6-544F-B54B-524BBB7FE19E}"/>
              </a:ext>
            </a:extLst>
          </p:cNvPr>
          <p:cNvPicPr>
            <a:picLocks noChangeAspect="1"/>
          </p:cNvPicPr>
          <p:nvPr/>
        </p:nvPicPr>
        <p:blipFill>
          <a:blip r:embed="rId3"/>
          <a:stretch>
            <a:fillRect/>
          </a:stretch>
        </p:blipFill>
        <p:spPr>
          <a:xfrm>
            <a:off x="4144489" y="1555757"/>
            <a:ext cx="3501506" cy="1834122"/>
          </a:xfrm>
          <a:prstGeom prst="rect">
            <a:avLst/>
          </a:prstGeom>
          <a:ln w="25400">
            <a:solidFill>
              <a:schemeClr val="tx1"/>
            </a:solidFill>
          </a:ln>
        </p:spPr>
      </p:pic>
      <p:pic>
        <p:nvPicPr>
          <p:cNvPr id="12" name="Picture 11" descr="14 mini-twist hard pretzels">
            <a:extLst>
              <a:ext uri="{FF2B5EF4-FFF2-40B4-BE49-F238E27FC236}">
                <a16:creationId xmlns:a16="http://schemas.microsoft.com/office/drawing/2014/main" id="{9FB16C8D-AB5B-D245-8FEC-13DE8C35F8AD}"/>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716995" y="3139381"/>
            <a:ext cx="2427005" cy="2004119"/>
          </a:xfrm>
          <a:prstGeom prst="rect">
            <a:avLst/>
          </a:prstGeom>
          <a:effectLst>
            <a:outerShdw blurRad="50800" dist="38100" dir="2700000" algn="tl" rotWithShape="0">
              <a:prstClr val="black">
                <a:alpha val="32000"/>
              </a:prstClr>
            </a:outerShdw>
          </a:effectLst>
        </p:spPr>
      </p:pic>
    </p:spTree>
    <p:extLst>
      <p:ext uri="{BB962C8B-B14F-4D97-AF65-F5344CB8AC3E}">
        <p14:creationId xmlns:p14="http://schemas.microsoft.com/office/powerpoint/2010/main" val="45944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decorative]">
            <a:extLst>
              <a:ext uri="{FF2B5EF4-FFF2-40B4-BE49-F238E27FC236}">
                <a16:creationId xmlns:a16="http://schemas.microsoft.com/office/drawing/2014/main" id="{61FC2406-E326-7E49-9C3D-37514A6D525D}"/>
              </a:ext>
              <a:ext uri="{C183D7F6-B498-43B3-948B-1728B52AA6E4}">
                <adec:decorative xmlns:adec="http://schemas.microsoft.com/office/drawing/2017/decorative" val="0"/>
              </a:ext>
            </a:extLst>
          </p:cNvPr>
          <p:cNvSpPr/>
          <p:nvPr/>
        </p:nvSpPr>
        <p:spPr>
          <a:xfrm>
            <a:off x="782346" y="185424"/>
            <a:ext cx="7579308" cy="4744795"/>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itle 1">
            <a:extLst>
              <a:ext uri="{FF2B5EF4-FFF2-40B4-BE49-F238E27FC236}">
                <a16:creationId xmlns:a16="http://schemas.microsoft.com/office/drawing/2014/main" id="{E2E34D4F-9BF9-45A6-983E-81B30BBD2C19}"/>
              </a:ext>
            </a:extLst>
          </p:cNvPr>
          <p:cNvSpPr>
            <a:spLocks noGrp="1"/>
          </p:cNvSpPr>
          <p:nvPr>
            <p:ph type="title"/>
          </p:nvPr>
        </p:nvSpPr>
        <p:spPr>
          <a:xfrm>
            <a:off x="919114" y="274869"/>
            <a:ext cx="7315200" cy="386499"/>
          </a:xfrm>
          <a:solidFill>
            <a:srgbClr val="642B75"/>
          </a:solidFill>
        </p:spPr>
        <p:txBody>
          <a:bodyPr anchor="ctr"/>
          <a:lstStyle/>
          <a:p>
            <a:pPr>
              <a:lnSpc>
                <a:spcPct val="100000"/>
              </a:lnSpc>
              <a:spcAft>
                <a:spcPts val="50"/>
              </a:spcAft>
            </a:pPr>
            <a:r>
              <a:rPr lang="en-US" sz="1400" dirty="0">
                <a:solidFill>
                  <a:prstClr val="white"/>
                </a:solidFill>
              </a:rPr>
              <a:t>     Grains Measuring Chart for Single-Serving Packages </a:t>
            </a:r>
            <a:r>
              <a:rPr lang="en-US" sz="1400" dirty="0"/>
              <a:t>(6-18)</a:t>
            </a:r>
          </a:p>
        </p:txBody>
      </p:sp>
      <p:graphicFrame>
        <p:nvGraphicFramePr>
          <p:cNvPr id="4" name="Table 3" descr="Grains Measuring Chart for Single-Serving Packages &#10;">
            <a:extLst>
              <a:ext uri="{FF2B5EF4-FFF2-40B4-BE49-F238E27FC236}">
                <a16:creationId xmlns:a16="http://schemas.microsoft.com/office/drawing/2014/main" id="{A8667358-01AD-1D45-9B16-8503E2CBBA7C}"/>
              </a:ext>
            </a:extLst>
          </p:cNvPr>
          <p:cNvGraphicFramePr>
            <a:graphicFrameLocks noGrp="1"/>
          </p:cNvGraphicFramePr>
          <p:nvPr>
            <p:extLst>
              <p:ext uri="{D42A27DB-BD31-4B8C-83A1-F6EECF244321}">
                <p14:modId xmlns:p14="http://schemas.microsoft.com/office/powerpoint/2010/main" val="1787140096"/>
              </p:ext>
            </p:extLst>
          </p:nvPr>
        </p:nvGraphicFramePr>
        <p:xfrm>
          <a:off x="903249" y="650227"/>
          <a:ext cx="7315200" cy="4047744"/>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50526">
                <a:tc>
                  <a:txBody>
                    <a:bodyPr/>
                    <a:lstStyle/>
                    <a:p>
                      <a:pPr algn="ctr"/>
                      <a:r>
                        <a:rPr lang="en-US" sz="1000" b="1" i="0" dirty="0">
                          <a:solidFill>
                            <a:schemeClr val="tx1"/>
                          </a:solidFill>
                          <a:latin typeface="Helvetica" pitchFamily="2" charset="0"/>
                        </a:rPr>
                        <a:t>Grain Item and </a:t>
                      </a:r>
                    </a:p>
                    <a:p>
                      <a:pPr algn="ctr"/>
                      <a:r>
                        <a:rPr lang="en-US" sz="1000" b="1" i="0" dirty="0">
                          <a:solidFill>
                            <a:schemeClr val="tx1"/>
                          </a:solidFill>
                          <a:latin typeface="Helvetica" pitchFamily="2" charset="0"/>
                        </a:rPr>
                        <a:t>Package Weight*</a:t>
                      </a:r>
                    </a:p>
                  </a:txBody>
                  <a:tcPr marT="36576" marB="36576">
                    <a:lnR w="12700" cap="flat" cmpd="sng" algn="ctr">
                      <a:solidFill>
                        <a:schemeClr val="tx1"/>
                      </a:solidFill>
                      <a:prstDash val="solid"/>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ap="flat" cmpd="sng" algn="ctr">
                      <a:solidFill>
                        <a:schemeClr val="tx1"/>
                      </a:solidFill>
                      <a:prstDash val="solid"/>
                      <a:round/>
                      <a:headEnd type="none" w="med" len="med"/>
                      <a:tailEnd type="none" w="med" len="med"/>
                    </a:lnL>
                    <a:lnR w="12700" cap="flat" cmpd="sng" algn="ctr">
                      <a:solidFill>
                        <a:srgbClr val="BDC3D7"/>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ap="flat" cmpd="sng" algn="ctr">
                      <a:solidFill>
                        <a:srgbClr val="BDC3D7"/>
                      </a:solidFill>
                      <a:prstDash val="solid"/>
                      <a:round/>
                      <a:headEnd type="none" w="med" len="med"/>
                      <a:tailEnd type="none" w="med" len="med"/>
                    </a:lnL>
                    <a:lnR w="12700" cap="flat" cmpd="sng" algn="ctr">
                      <a:solidFill>
                        <a:srgbClr val="BDC3D7"/>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ap="flat" cmpd="sng" algn="ctr">
                      <a:solidFill>
                        <a:srgbClr val="BDC3D7"/>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36576" marB="36576">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tc>
                  <a:txBody>
                    <a:bodyPr/>
                    <a:lstStyle/>
                    <a:p>
                      <a:pPr>
                        <a:spcBef>
                          <a:spcPts val="0"/>
                        </a:spcBef>
                        <a:spcAft>
                          <a:spcPts val="1200"/>
                        </a:spcAft>
                      </a:pPr>
                      <a:r>
                        <a:rPr lang="en-US" sz="1000" b="0" i="0" dirty="0">
                          <a:effectLst/>
                          <a:latin typeface="Helvetica" pitchFamily="2" charset="0"/>
                        </a:rPr>
                        <a:t>Adults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36576" marB="36576">
                    <a:lnL w="9525" cap="flat" cmpd="sng" algn="ctr">
                      <a:solidFill>
                        <a:schemeClr val="tx1"/>
                      </a:solidFill>
                      <a:prstDash val="sysDash"/>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endParaRPr lang="en-US" sz="1000" dirty="0">
                        <a:latin typeface="Helvetica" pitchFamily="2" charset="0"/>
                      </a:endParaRPr>
                    </a:p>
                  </a:txBody>
                  <a:tcPr marT="36576" marB="36576">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r>
                        <a:rPr lang="en-US" sz="1000" b="1" dirty="0">
                          <a:effectLst/>
                          <a:latin typeface="Helvetica" pitchFamily="2" charset="0"/>
                        </a:rPr>
                        <a:t>Serve at Least</a:t>
                      </a:r>
                      <a:endParaRPr lang="en-US" sz="1000" dirty="0">
                        <a:effectLst/>
                        <a:latin typeface="Helvetica" pitchFamily="2" charset="0"/>
                      </a:endParaRPr>
                    </a:p>
                    <a:p>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36576" marB="36576"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9144" marB="9144"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½ package</a:t>
                      </a:r>
                    </a:p>
                  </a:txBody>
                  <a:tcPr marL="38100" marR="0" marT="9144" marB="9144"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dirty="0">
                          <a:effectLst/>
                          <a:latin typeface="Helvetica" pitchFamily="2" charset="0"/>
                        </a:rPr>
                        <a:t>1 package</a:t>
                      </a:r>
                    </a:p>
                  </a:txBody>
                  <a:tcPr marL="38100" marR="0" marT="9144" marB="9144"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r>
                        <a:rPr lang="en-US" sz="1000" dirty="0">
                          <a:effectLst/>
                          <a:latin typeface="Helvetica" pitchFamily="2" charset="0"/>
                        </a:rPr>
                        <a:t>2 packages</a:t>
                      </a:r>
                    </a:p>
                  </a:txBody>
                  <a:tcPr marL="38100" marR="0" marT="9144" marB="9144"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r>
                        <a:rPr lang="en-US" sz="1000" b="1" dirty="0">
                          <a:effectLst/>
                          <a:latin typeface="Helvetica" pitchFamily="2" charset="0"/>
                        </a:rPr>
                        <a:t>Pita Chips </a:t>
                      </a:r>
                      <a:br>
                        <a:rPr lang="en-US" sz="1000" b="1" dirty="0">
                          <a:effectLst/>
                          <a:latin typeface="Helvetica" pitchFamily="2" charset="0"/>
                        </a:rPr>
                      </a:br>
                      <a:r>
                        <a:rPr lang="en-US" sz="1000" dirty="0">
                          <a:effectLst/>
                          <a:latin typeface="Helvetica" pitchFamily="2" charset="0"/>
                        </a:rPr>
                        <a:t>at least 28 grams or 1 ounce </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r>
                        <a:rPr lang="en-US" sz="1000" b="1" dirty="0">
                          <a:effectLst/>
                          <a:latin typeface="Helvetica" pitchFamily="2" charset="0"/>
                        </a:rPr>
                        <a:t>Pretzels, Hard</a:t>
                      </a:r>
                      <a:r>
                        <a:rPr lang="en-US" sz="1000" dirty="0">
                          <a:effectLst/>
                          <a:latin typeface="Helvetica" pitchFamily="2" charset="0"/>
                        </a:rPr>
                        <a:t>***</a:t>
                      </a:r>
                      <a:r>
                        <a:rPr lang="en-US" sz="1000" b="1" dirty="0">
                          <a:effectLst/>
                          <a:latin typeface="Helvetica" pitchFamily="2" charset="0"/>
                        </a:rPr>
                        <a:t> </a:t>
                      </a:r>
                      <a:br>
                        <a:rPr lang="en-US" sz="1000" b="1" dirty="0">
                          <a:effectLst/>
                          <a:latin typeface="Helvetica" pitchFamily="2" charset="0"/>
                        </a:rPr>
                      </a:br>
                      <a:r>
                        <a:rPr lang="en-US" sz="1000" dirty="0">
                          <a:effectLst/>
                          <a:latin typeface="Helvetica" pitchFamily="2" charset="0"/>
                        </a:rPr>
                        <a:t>at least 22 grams or 0.8 ounces</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r>
                        <a:rPr lang="en-US" sz="1000" b="1" dirty="0">
                          <a:effectLst/>
                          <a:latin typeface="Helvetica" pitchFamily="2" charset="0"/>
                        </a:rPr>
                        <a:t>Popcorn</a:t>
                      </a:r>
                      <a:r>
                        <a:rPr lang="en-US" sz="1000" dirty="0">
                          <a:effectLst/>
                          <a:latin typeface="Helvetica" pitchFamily="2" charset="0"/>
                        </a:rPr>
                        <a:t>***</a:t>
                      </a:r>
                      <a:r>
                        <a:rPr lang="en-US" sz="1000" b="1" dirty="0">
                          <a:effectLst/>
                          <a:latin typeface="Helvetica" pitchFamily="2" charset="0"/>
                        </a:rPr>
                        <a:t> </a:t>
                      </a:r>
                      <a:br>
                        <a:rPr lang="en-US" sz="1000" b="1" dirty="0">
                          <a:effectLst/>
                          <a:latin typeface="Helvetica" pitchFamily="2" charset="0"/>
                        </a:rPr>
                      </a:br>
                      <a:r>
                        <a:rPr lang="en-US" sz="1000" dirty="0">
                          <a:effectLst/>
                          <a:latin typeface="Helvetica" pitchFamily="2" charset="0"/>
                        </a:rPr>
                        <a:t>at least 14 grams or 0.5 ounce</a:t>
                      </a:r>
                    </a:p>
                  </a:txBody>
                  <a:tcPr marL="38100" marR="38100" marT="38100" marB="38100" anchor="ctr">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r>
                        <a:rPr lang="en-US" sz="1000" dirty="0">
                          <a:effectLst/>
                          <a:latin typeface="Helvetica" pitchFamily="2" charset="0"/>
                        </a:rPr>
                        <a:t>4 packages</a:t>
                      </a:r>
                    </a:p>
                  </a:txBody>
                  <a:tcPr marL="38100" marR="38100" marT="38100" marB="38100"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r>
                        <a:rPr lang="en-US" sz="1000" b="1" dirty="0">
                          <a:effectLst/>
                          <a:latin typeface="Helvetica" pitchFamily="2" charset="0"/>
                        </a:rPr>
                        <a:t>Rice Cakes </a:t>
                      </a:r>
                      <a:br>
                        <a:rPr lang="en-US" sz="1000" b="1" dirty="0">
                          <a:effectLst/>
                          <a:latin typeface="Helvetica" pitchFamily="2" charset="0"/>
                        </a:rPr>
                      </a:br>
                      <a:r>
                        <a:rPr lang="en-US" sz="1000" dirty="0">
                          <a:effectLst/>
                          <a:latin typeface="Helvetica" pitchFamily="2" charset="0"/>
                        </a:rPr>
                        <a:t>at least 22 grams or 0.8 ounces</a:t>
                      </a:r>
                    </a:p>
                  </a:txBody>
                  <a:tcPr marL="38100" marR="38100" marT="38100" marB="38100" anchor="ctr">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½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1 package</a:t>
                      </a:r>
                    </a:p>
                  </a:txBody>
                  <a:tcPr marL="38100" marR="38100" marT="38100" marB="3810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r>
                        <a:rPr lang="en-US" sz="1000" dirty="0">
                          <a:effectLst/>
                          <a:latin typeface="Helvetica" pitchFamily="2" charset="0"/>
                        </a:rPr>
                        <a:t>2 packages</a:t>
                      </a:r>
                    </a:p>
                  </a:txBody>
                  <a:tcPr marL="38100" marR="38100" marT="38100" marB="38100"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bl>
          </a:graphicData>
        </a:graphic>
      </p:graphicFrame>
      <p:sp>
        <p:nvSpPr>
          <p:cNvPr id="9" name="TextBox 8">
            <a:extLst>
              <a:ext uri="{FF2B5EF4-FFF2-40B4-BE49-F238E27FC236}">
                <a16:creationId xmlns:a16="http://schemas.microsoft.com/office/drawing/2014/main" id="{33C59FEE-16C2-7341-9096-72D2073F9359}"/>
              </a:ext>
            </a:extLst>
          </p:cNvPr>
          <p:cNvSpPr txBox="1"/>
          <p:nvPr/>
        </p:nvSpPr>
        <p:spPr>
          <a:xfrm>
            <a:off x="3822698" y="679255"/>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pic>
        <p:nvPicPr>
          <p:cNvPr id="6" name="Picture 5" descr="Illustration of a package of Oatmeal">
            <a:extLst>
              <a:ext uri="{FF2B5EF4-FFF2-40B4-BE49-F238E27FC236}">
                <a16:creationId xmlns:a16="http://schemas.microsoft.com/office/drawing/2014/main" id="{F70F29F0-3E77-DB40-9807-23615A8ED485}"/>
              </a:ext>
            </a:extLst>
          </p:cNvPr>
          <p:cNvPicPr>
            <a:picLocks noChangeAspect="1"/>
          </p:cNvPicPr>
          <p:nvPr/>
        </p:nvPicPr>
        <p:blipFill>
          <a:blip r:embed="rId3"/>
          <a:stretch>
            <a:fillRect/>
          </a:stretch>
        </p:blipFill>
        <p:spPr>
          <a:xfrm>
            <a:off x="1736200" y="1172029"/>
            <a:ext cx="1253481" cy="1399721"/>
          </a:xfrm>
          <a:prstGeom prst="rect">
            <a:avLst/>
          </a:prstGeom>
        </p:spPr>
      </p:pic>
      <p:sp>
        <p:nvSpPr>
          <p:cNvPr id="7" name="Rounded Rectangle 6" descr="Purple outline around the column of packages needed for a 1 ounce equivalent of grains for 6- through 18-year-olds at breakfast, lunch supper, snack and adults at snack">
            <a:extLst>
              <a:ext uri="{FF2B5EF4-FFF2-40B4-BE49-F238E27FC236}">
                <a16:creationId xmlns:a16="http://schemas.microsoft.com/office/drawing/2014/main" id="{B10DAAC7-5C67-ED42-810D-75608A8D9F63}"/>
              </a:ext>
            </a:extLst>
          </p:cNvPr>
          <p:cNvSpPr/>
          <p:nvPr/>
        </p:nvSpPr>
        <p:spPr>
          <a:xfrm>
            <a:off x="5297262" y="1038216"/>
            <a:ext cx="1457667" cy="3642541"/>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descr="Green outline around the row of &quot;Pretzels, Hard at least 22 grams or 0.8 ounces&quot;">
            <a:extLst>
              <a:ext uri="{FF2B5EF4-FFF2-40B4-BE49-F238E27FC236}">
                <a16:creationId xmlns:a16="http://schemas.microsoft.com/office/drawing/2014/main" id="{437D88D9-A8D4-DD41-A663-A01467AC48F2}"/>
              </a:ext>
            </a:extLst>
          </p:cNvPr>
          <p:cNvSpPr/>
          <p:nvPr/>
        </p:nvSpPr>
        <p:spPr>
          <a:xfrm>
            <a:off x="908459" y="3578146"/>
            <a:ext cx="7315200" cy="386499"/>
          </a:xfrm>
          <a:prstGeom prst="roundRect">
            <a:avLst>
              <a:gd name="adj" fmla="val 2071"/>
            </a:avLst>
          </a:prstGeom>
          <a:noFill/>
          <a:ln w="38100">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30138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mage">
            <a:extLst>
              <a:ext uri="{FF2B5EF4-FFF2-40B4-BE49-F238E27FC236}">
                <a16:creationId xmlns:a16="http://schemas.microsoft.com/office/drawing/2014/main" id="{AF973635-9A6B-D546-A247-7EA881215D7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77FD3219-55F7-EA48-8685-5DD931D56C88}"/>
              </a:ext>
            </a:extLst>
          </p:cNvPr>
          <p:cNvSpPr>
            <a:spLocks noGrp="1"/>
          </p:cNvSpPr>
          <p:nvPr>
            <p:ph type="title"/>
          </p:nvPr>
        </p:nvSpPr>
        <p:spPr>
          <a:xfrm>
            <a:off x="0" y="1445623"/>
            <a:ext cx="2826327" cy="1669773"/>
          </a:xfrm>
        </p:spPr>
        <p:txBody>
          <a:bodyPr/>
          <a:lstStyle/>
          <a:p>
            <a:r>
              <a:rPr lang="en-US" b="1" dirty="0"/>
              <a:t>Try It Out! </a:t>
            </a:r>
            <a:br>
              <a:rPr lang="en-US" b="1" dirty="0"/>
            </a:br>
            <a:r>
              <a:rPr lang="en-US" dirty="0"/>
              <a:t>You want to serve Brand S savory crackers at supper to adult participants. </a:t>
            </a:r>
            <a:br>
              <a:rPr lang="en-US" dirty="0"/>
            </a:br>
            <a:br>
              <a:rPr lang="en-US" dirty="0"/>
            </a:br>
            <a:r>
              <a:rPr lang="en-US" dirty="0"/>
              <a:t>The Nutrition Facts label for a package of  Brand S savory crackers is shown on the right.</a:t>
            </a:r>
          </a:p>
        </p:txBody>
      </p:sp>
      <p:sp>
        <p:nvSpPr>
          <p:cNvPr id="3" name="Text Placeholder 2">
            <a:extLst>
              <a:ext uri="{FF2B5EF4-FFF2-40B4-BE49-F238E27FC236}">
                <a16:creationId xmlns:a16="http://schemas.microsoft.com/office/drawing/2014/main" id="{0846BE38-CB42-3847-9F7A-D78D5C7FA5DC}"/>
              </a:ext>
            </a:extLst>
          </p:cNvPr>
          <p:cNvSpPr>
            <a:spLocks noGrp="1"/>
          </p:cNvSpPr>
          <p:nvPr>
            <p:ph type="body" idx="1"/>
          </p:nvPr>
        </p:nvSpPr>
        <p:spPr>
          <a:xfrm>
            <a:off x="3158555" y="768072"/>
            <a:ext cx="5526621" cy="942745"/>
          </a:xfrm>
        </p:spPr>
        <p:txBody>
          <a:bodyPr/>
          <a:lstStyle/>
          <a:p>
            <a:r>
              <a:rPr lang="en-US" dirty="0"/>
              <a:t>Can you use the Grains Measuring </a:t>
            </a:r>
            <a:br>
              <a:rPr lang="en-US" dirty="0"/>
            </a:br>
            <a:r>
              <a:rPr lang="en-US" dirty="0"/>
              <a:t>Chart to determine how many packages of Brand S savory crackers to serve?  </a:t>
            </a:r>
          </a:p>
        </p:txBody>
      </p:sp>
      <p:sp>
        <p:nvSpPr>
          <p:cNvPr id="4" name="Content Placeholder 3">
            <a:extLst>
              <a:ext uri="{FF2B5EF4-FFF2-40B4-BE49-F238E27FC236}">
                <a16:creationId xmlns:a16="http://schemas.microsoft.com/office/drawing/2014/main" id="{1CD53F7B-9619-C045-81C9-C197C17BC608}"/>
              </a:ext>
            </a:extLst>
          </p:cNvPr>
          <p:cNvSpPr>
            <a:spLocks noGrp="1"/>
          </p:cNvSpPr>
          <p:nvPr>
            <p:ph sz="half" idx="2"/>
          </p:nvPr>
        </p:nvSpPr>
        <p:spPr>
          <a:xfrm>
            <a:off x="3158555" y="1790167"/>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11" name="TextBox 10">
            <a:extLst>
              <a:ext uri="{FF2B5EF4-FFF2-40B4-BE49-F238E27FC236}">
                <a16:creationId xmlns:a16="http://schemas.microsoft.com/office/drawing/2014/main" id="{557BFBB3-7BD4-A746-BA1F-BD8FC1518B00}"/>
              </a:ext>
            </a:extLst>
          </p:cNvPr>
          <p:cNvSpPr txBox="1"/>
          <p:nvPr/>
        </p:nvSpPr>
        <p:spPr>
          <a:xfrm>
            <a:off x="2934273" y="2745933"/>
            <a:ext cx="2954655" cy="369332"/>
          </a:xfrm>
          <a:prstGeom prst="rect">
            <a:avLst/>
          </a:prstGeom>
          <a:noFill/>
        </p:spPr>
        <p:txBody>
          <a:bodyPr wrap="none" rtlCol="0">
            <a:spAutoFit/>
          </a:bodyPr>
          <a:lstStyle/>
          <a:p>
            <a:pPr lvl="0" algn="ctr" defTabSz="914400">
              <a:defRPr/>
            </a:pPr>
            <a:r>
              <a:rPr lang="en-US" b="1" kern="0" dirty="0">
                <a:latin typeface="Helvetica" pitchFamily="2" charset="0"/>
              </a:rPr>
              <a:t>Brand S Savory Crackers</a:t>
            </a:r>
          </a:p>
        </p:txBody>
      </p:sp>
      <p:pic>
        <p:nvPicPr>
          <p:cNvPr id="10" name="Picture 9" descr="Nutrition Facts Label 1 pouch (21g) serving contains 100 calories">
            <a:extLst>
              <a:ext uri="{FF2B5EF4-FFF2-40B4-BE49-F238E27FC236}">
                <a16:creationId xmlns:a16="http://schemas.microsoft.com/office/drawing/2014/main" id="{B5DDDC49-9B0F-D844-AC9F-C75FFA8C8207}"/>
              </a:ext>
            </a:extLst>
          </p:cNvPr>
          <p:cNvPicPr>
            <a:picLocks noChangeAspect="1"/>
          </p:cNvPicPr>
          <p:nvPr/>
        </p:nvPicPr>
        <p:blipFill>
          <a:blip r:embed="rId3"/>
          <a:stretch>
            <a:fillRect/>
          </a:stretch>
        </p:blipFill>
        <p:spPr>
          <a:xfrm>
            <a:off x="3015110" y="3116541"/>
            <a:ext cx="2792980" cy="1472531"/>
          </a:xfrm>
          <a:prstGeom prst="rect">
            <a:avLst/>
          </a:prstGeom>
          <a:ln w="38100">
            <a:solidFill>
              <a:schemeClr val="tx1"/>
            </a:solidFill>
          </a:ln>
        </p:spPr>
      </p:pic>
      <p:grpSp>
        <p:nvGrpSpPr>
          <p:cNvPr id="8" name="Group 7" descr="Grains Measuring Chart">
            <a:extLst>
              <a:ext uri="{FF2B5EF4-FFF2-40B4-BE49-F238E27FC236}">
                <a16:creationId xmlns:a16="http://schemas.microsoft.com/office/drawing/2014/main" id="{D9600CE5-1C91-4AD9-B4E5-1062DCF352CD}"/>
              </a:ext>
            </a:extLst>
          </p:cNvPr>
          <p:cNvGrpSpPr/>
          <p:nvPr/>
        </p:nvGrpSpPr>
        <p:grpSpPr>
          <a:xfrm>
            <a:off x="6018122" y="2747434"/>
            <a:ext cx="2954655" cy="2216451"/>
            <a:chOff x="6018122" y="2747434"/>
            <a:chExt cx="2954655" cy="2216451"/>
          </a:xfrm>
        </p:grpSpPr>
        <p:sp>
          <p:nvSpPr>
            <p:cNvPr id="7" name="Rounded Rectangle 6" descr=" [decorative]">
              <a:extLst>
                <a:ext uri="{FF2B5EF4-FFF2-40B4-BE49-F238E27FC236}">
                  <a16:creationId xmlns:a16="http://schemas.microsoft.com/office/drawing/2014/main" id="{CCB34438-2BD8-5C48-94DF-168D9D3DE742}"/>
                </a:ext>
                <a:ext uri="{C183D7F6-B498-43B3-948B-1728B52AA6E4}">
                  <adec:decorative xmlns:adec="http://schemas.microsoft.com/office/drawing/2017/decorative" val="0"/>
                </a:ext>
              </a:extLst>
            </p:cNvPr>
            <p:cNvSpPr/>
            <p:nvPr/>
          </p:nvSpPr>
          <p:spPr>
            <a:xfrm>
              <a:off x="6018122" y="2747434"/>
              <a:ext cx="2954655" cy="2216451"/>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descr="[decorative]">
              <a:extLst>
                <a:ext uri="{FF2B5EF4-FFF2-40B4-BE49-F238E27FC236}">
                  <a16:creationId xmlns:a16="http://schemas.microsoft.com/office/drawing/2014/main" id="{11A469B1-2DD9-444B-821A-3744EA21234F}"/>
                </a:ext>
              </a:extLst>
            </p:cNvPr>
            <p:cNvSpPr/>
            <p:nvPr/>
          </p:nvSpPr>
          <p:spPr>
            <a:xfrm>
              <a:off x="6136058" y="2872901"/>
              <a:ext cx="2644991" cy="702073"/>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descr="[decorative]">
              <a:extLst>
                <a:ext uri="{FF2B5EF4-FFF2-40B4-BE49-F238E27FC236}">
                  <a16:creationId xmlns:a16="http://schemas.microsoft.com/office/drawing/2014/main" id="{80E8EBAA-EC1C-48F3-804F-CA668D6C71DF}"/>
                </a:ext>
              </a:extLst>
            </p:cNvPr>
            <p:cNvSpPr/>
            <p:nvPr/>
          </p:nvSpPr>
          <p:spPr>
            <a:xfrm>
              <a:off x="6136058" y="4345126"/>
              <a:ext cx="2644991" cy="49801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Box 5">
            <a:extLst>
              <a:ext uri="{FF2B5EF4-FFF2-40B4-BE49-F238E27FC236}">
                <a16:creationId xmlns:a16="http://schemas.microsoft.com/office/drawing/2014/main" id="{79C83CFF-8697-4B41-9839-B55ED5944995}"/>
              </a:ext>
            </a:extLst>
          </p:cNvPr>
          <p:cNvSpPr txBox="1"/>
          <p:nvPr/>
        </p:nvSpPr>
        <p:spPr>
          <a:xfrm>
            <a:off x="6098960" y="2872901"/>
            <a:ext cx="2954654" cy="2431435"/>
          </a:xfrm>
          <a:prstGeom prst="rect">
            <a:avLst/>
          </a:prstGeom>
          <a:noFill/>
        </p:spPr>
        <p:txBody>
          <a:bodyPr wrap="square" rtlCol="0">
            <a:spAutoFit/>
          </a:bodyPr>
          <a:lstStyle/>
          <a:p>
            <a:r>
              <a:rPr lang="en-US" sz="1400" b="1" dirty="0">
                <a:solidFill>
                  <a:schemeClr val="tx1"/>
                </a:solidFill>
                <a:effectLst/>
                <a:latin typeface="Helvetica" pitchFamily="2" charset="0"/>
              </a:rPr>
              <a:t>Crackers, </a:t>
            </a:r>
            <a:r>
              <a:rPr lang="en-US" sz="1400" b="0" dirty="0">
                <a:solidFill>
                  <a:schemeClr val="tx1"/>
                </a:solidFill>
                <a:effectLst/>
                <a:latin typeface="Helvetica" pitchFamily="2" charset="0"/>
              </a:rPr>
              <a:t>Savory (e.g., cheese, saltines, whole-wheat, etc.)</a:t>
            </a:r>
            <a:br>
              <a:rPr lang="en-US" sz="1400" b="0" dirty="0">
                <a:solidFill>
                  <a:schemeClr val="tx1"/>
                </a:solidFill>
                <a:effectLst/>
                <a:latin typeface="Helvetica" pitchFamily="2" charset="0"/>
              </a:rPr>
            </a:br>
            <a:r>
              <a:rPr lang="en-US" sz="1400" b="0" dirty="0">
                <a:solidFill>
                  <a:schemeClr val="tx1"/>
                </a:solidFill>
                <a:effectLst/>
                <a:latin typeface="Helvetica" pitchFamily="2" charset="0"/>
              </a:rPr>
              <a:t>at least 22 grams or 0.8 ounces</a:t>
            </a:r>
          </a:p>
          <a:p>
            <a:r>
              <a:rPr lang="en-US" sz="500" dirty="0">
                <a:latin typeface="Helvetica" pitchFamily="2" charset="0"/>
              </a:rPr>
              <a:t> </a:t>
            </a:r>
            <a:br>
              <a:rPr lang="en-US" sz="1400" b="1" dirty="0">
                <a:solidFill>
                  <a:schemeClr val="tx1"/>
                </a:solidFill>
                <a:effectLst/>
                <a:latin typeface="Helvetica" pitchFamily="2" charset="0"/>
              </a:rPr>
            </a:br>
            <a:r>
              <a:rPr lang="en-US" sz="1400" b="1" dirty="0">
                <a:solidFill>
                  <a:schemeClr val="tx1"/>
                </a:solidFill>
                <a:effectLst/>
                <a:latin typeface="Helvetica" pitchFamily="2" charset="0"/>
              </a:rPr>
              <a:t>Crackers, Sweet </a:t>
            </a:r>
            <a:r>
              <a:rPr lang="en-US" sz="1400" dirty="0">
                <a:solidFill>
                  <a:schemeClr val="tx1"/>
                </a:solidFill>
                <a:effectLst/>
                <a:latin typeface="Helvetica" pitchFamily="2" charset="0"/>
              </a:rPr>
              <a:t>(e.g., animal, graham, etc.) at least 28 grams </a:t>
            </a:r>
            <a:br>
              <a:rPr lang="en-US" sz="1400" dirty="0">
                <a:solidFill>
                  <a:schemeClr val="tx1"/>
                </a:solidFill>
                <a:effectLst/>
                <a:latin typeface="Helvetica" pitchFamily="2" charset="0"/>
              </a:rPr>
            </a:br>
            <a:r>
              <a:rPr lang="en-US" sz="1400" dirty="0">
                <a:solidFill>
                  <a:schemeClr val="tx1"/>
                </a:solidFill>
                <a:effectLst/>
                <a:latin typeface="Helvetica" pitchFamily="2" charset="0"/>
              </a:rPr>
              <a:t>or 1 ounce</a:t>
            </a:r>
          </a:p>
          <a:p>
            <a:r>
              <a:rPr lang="en-US" sz="500" dirty="0">
                <a:latin typeface="Helvetica" pitchFamily="2" charset="0"/>
              </a:rPr>
              <a:t> </a:t>
            </a:r>
            <a:br>
              <a:rPr lang="en-US" sz="1400" dirty="0">
                <a:solidFill>
                  <a:schemeClr val="tx1"/>
                </a:solidFill>
                <a:effectLst/>
                <a:latin typeface="Helvetica" pitchFamily="2" charset="0"/>
              </a:rPr>
            </a:br>
            <a:r>
              <a:rPr lang="en-US" sz="1400" b="1" dirty="0">
                <a:solidFill>
                  <a:schemeClr val="tx1"/>
                </a:solidFill>
                <a:effectLst/>
                <a:latin typeface="Helvetica" pitchFamily="2" charset="0"/>
              </a:rPr>
              <a:t>Croissant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34 grams or 1.2 ounces</a:t>
            </a:r>
          </a:p>
          <a:p>
            <a:br>
              <a:rPr lang="en-US" sz="1400" dirty="0">
                <a:solidFill>
                  <a:schemeClr val="tx1"/>
                </a:solidFill>
                <a:effectLst/>
                <a:latin typeface="Helvetica" pitchFamily="2" charset="0"/>
              </a:rPr>
            </a:br>
            <a:endParaRPr lang="en-US" sz="1400" dirty="0">
              <a:solidFill>
                <a:schemeClr val="tx1"/>
              </a:solidFill>
              <a:effectLst/>
              <a:latin typeface="Helvetica" pitchFamily="2" charset="0"/>
            </a:endParaRPr>
          </a:p>
        </p:txBody>
      </p:sp>
    </p:spTree>
    <p:extLst>
      <p:ext uri="{BB962C8B-B14F-4D97-AF65-F5344CB8AC3E}">
        <p14:creationId xmlns:p14="http://schemas.microsoft.com/office/powerpoint/2010/main" val="3224107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AF973635-9A6B-D546-A247-7EA881215D74}"/>
              </a:ext>
              <a:ext uri="{C183D7F6-B498-43B3-948B-1728B52AA6E4}">
                <adec:decorative xmlns:adec="http://schemas.microsoft.com/office/drawing/2017/decorative" val="0"/>
              </a:ext>
            </a:extLst>
          </p:cNvPr>
          <p:cNvSpPr txBox="1"/>
          <p:nvPr/>
        </p:nvSpPr>
        <p:spPr>
          <a:xfrm>
            <a:off x="577294" y="375925"/>
            <a:ext cx="1380227" cy="1323439"/>
          </a:xfrm>
          <a:prstGeom prst="rect">
            <a:avLst/>
          </a:prstGeom>
          <a:noFill/>
        </p:spPr>
        <p:txBody>
          <a:bodyPr wrap="square" rtlCol="0">
            <a:spAutoFit/>
          </a:bodyPr>
          <a:lstStyle/>
          <a:p>
            <a:pPr algn="ctr"/>
            <a:r>
              <a:rPr lang="en-US" sz="8000" b="1" dirty="0">
                <a:solidFill>
                  <a:srgbClr val="FFDEA3"/>
                </a:solidFill>
                <a:latin typeface="Helvetica" pitchFamily="2" charset="0"/>
              </a:rPr>
              <a:t>?</a:t>
            </a:r>
          </a:p>
        </p:txBody>
      </p:sp>
      <p:sp>
        <p:nvSpPr>
          <p:cNvPr id="2" name="Title 1">
            <a:extLst>
              <a:ext uri="{FF2B5EF4-FFF2-40B4-BE49-F238E27FC236}">
                <a16:creationId xmlns:a16="http://schemas.microsoft.com/office/drawing/2014/main" id="{77FD3219-55F7-EA48-8685-5DD931D56C88}"/>
              </a:ext>
            </a:extLst>
          </p:cNvPr>
          <p:cNvSpPr>
            <a:spLocks noGrp="1"/>
          </p:cNvSpPr>
          <p:nvPr>
            <p:ph type="title"/>
          </p:nvPr>
        </p:nvSpPr>
        <p:spPr>
          <a:xfrm>
            <a:off x="0" y="1445623"/>
            <a:ext cx="2648197" cy="1669773"/>
          </a:xfrm>
        </p:spPr>
        <p:txBody>
          <a:bodyPr/>
          <a:lstStyle/>
          <a:p>
            <a:r>
              <a:rPr lang="en-US" b="1" dirty="0"/>
              <a:t>Answer</a:t>
            </a:r>
            <a:br>
              <a:rPr lang="en-US" b="1" dirty="0"/>
            </a:br>
            <a:r>
              <a:rPr lang="en-US" b="1" dirty="0"/>
              <a:t>No</a:t>
            </a:r>
            <a:r>
              <a:rPr lang="en-US" dirty="0"/>
              <a:t>, you cannot use the Grains Measuring Chart to determine how many packages of Brand S savory crackers to serve to adult participants. </a:t>
            </a:r>
            <a:br>
              <a:rPr lang="en-US" dirty="0"/>
            </a:br>
            <a:endParaRPr lang="en-US" dirty="0"/>
          </a:p>
        </p:txBody>
      </p:sp>
      <p:pic>
        <p:nvPicPr>
          <p:cNvPr id="16" name="Picture 15" descr="Image of savory crackers">
            <a:extLst>
              <a:ext uri="{FF2B5EF4-FFF2-40B4-BE49-F238E27FC236}">
                <a16:creationId xmlns:a16="http://schemas.microsoft.com/office/drawing/2014/main" id="{559BF8E8-25FF-F64A-8A08-F64502E45761}"/>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8380" b="89994" l="4208" r="93778"/>
                    </a14:imgEffect>
                  </a14:imgLayer>
                </a14:imgProps>
              </a:ext>
              <a:ext uri="{28A0092B-C50C-407E-A947-70E740481C1C}">
                <a14:useLocalDpi xmlns:a14="http://schemas.microsoft.com/office/drawing/2010/main" val="0"/>
              </a:ext>
            </a:extLst>
          </a:blip>
          <a:stretch>
            <a:fillRect/>
          </a:stretch>
        </p:blipFill>
        <p:spPr>
          <a:xfrm rot="20122031">
            <a:off x="252067" y="4047408"/>
            <a:ext cx="1758226" cy="1258350"/>
          </a:xfrm>
          <a:prstGeom prst="flowChartConnector">
            <a:avLst/>
          </a:prstGeom>
        </p:spPr>
      </p:pic>
      <p:sp>
        <p:nvSpPr>
          <p:cNvPr id="3" name="Text Placeholder 2">
            <a:extLst>
              <a:ext uri="{FF2B5EF4-FFF2-40B4-BE49-F238E27FC236}">
                <a16:creationId xmlns:a16="http://schemas.microsoft.com/office/drawing/2014/main" id="{0846BE38-CB42-3847-9F7A-D78D5C7FA5DC}"/>
              </a:ext>
            </a:extLst>
          </p:cNvPr>
          <p:cNvSpPr>
            <a:spLocks noGrp="1"/>
          </p:cNvSpPr>
          <p:nvPr>
            <p:ph type="body" idx="1"/>
          </p:nvPr>
        </p:nvSpPr>
        <p:spPr>
          <a:xfrm>
            <a:off x="3158555" y="768072"/>
            <a:ext cx="5526621" cy="942745"/>
          </a:xfrm>
        </p:spPr>
        <p:txBody>
          <a:bodyPr/>
          <a:lstStyle/>
          <a:p>
            <a:r>
              <a:rPr lang="en-US" dirty="0"/>
              <a:t>Can you use the Grains Measuring </a:t>
            </a:r>
            <a:br>
              <a:rPr lang="en-US" dirty="0"/>
            </a:br>
            <a:r>
              <a:rPr lang="en-US" dirty="0"/>
              <a:t>Chart to determine how many packages of Brand S savory crackers to serve?  </a:t>
            </a:r>
          </a:p>
        </p:txBody>
      </p:sp>
      <p:sp>
        <p:nvSpPr>
          <p:cNvPr id="4" name="Content Placeholder 3">
            <a:extLst>
              <a:ext uri="{FF2B5EF4-FFF2-40B4-BE49-F238E27FC236}">
                <a16:creationId xmlns:a16="http://schemas.microsoft.com/office/drawing/2014/main" id="{1CD53F7B-9619-C045-81C9-C197C17BC608}"/>
              </a:ext>
            </a:extLst>
          </p:cNvPr>
          <p:cNvSpPr>
            <a:spLocks noGrp="1"/>
          </p:cNvSpPr>
          <p:nvPr>
            <p:ph sz="half" idx="2"/>
          </p:nvPr>
        </p:nvSpPr>
        <p:spPr>
          <a:xfrm>
            <a:off x="3158555" y="1790167"/>
            <a:ext cx="3868737" cy="613726"/>
          </a:xfrm>
        </p:spPr>
        <p:txBody>
          <a:bodyPr/>
          <a:lstStyle/>
          <a:p>
            <a:pPr marL="342900" indent="-342900">
              <a:buClr>
                <a:srgbClr val="642B75"/>
              </a:buClr>
            </a:pPr>
            <a:r>
              <a:rPr lang="en-US" dirty="0"/>
              <a:t>Yes</a:t>
            </a:r>
          </a:p>
          <a:p>
            <a:pPr marL="342900" indent="-342900">
              <a:spcBef>
                <a:spcPts val="0"/>
              </a:spcBef>
              <a:buClr>
                <a:srgbClr val="642B75"/>
              </a:buClr>
            </a:pPr>
            <a:r>
              <a:rPr lang="en-US" dirty="0"/>
              <a:t>No </a:t>
            </a:r>
          </a:p>
        </p:txBody>
      </p:sp>
      <p:sp>
        <p:nvSpPr>
          <p:cNvPr id="10" name="TextBox 9" descr="The box next to &quot;No&quot; is checked">
            <a:extLst>
              <a:ext uri="{FF2B5EF4-FFF2-40B4-BE49-F238E27FC236}">
                <a16:creationId xmlns:a16="http://schemas.microsoft.com/office/drawing/2014/main" id="{636367E7-3AF7-C54A-8F0A-DFD73830786A}"/>
              </a:ext>
            </a:extLst>
          </p:cNvPr>
          <p:cNvSpPr txBox="1"/>
          <p:nvPr/>
        </p:nvSpPr>
        <p:spPr>
          <a:xfrm>
            <a:off x="3146680" y="1952773"/>
            <a:ext cx="461044" cy="523220"/>
          </a:xfrm>
          <a:prstGeom prst="rect">
            <a:avLst/>
          </a:prstGeom>
          <a:noFill/>
        </p:spPr>
        <p:txBody>
          <a:bodyPr wrap="square" rtlCol="0">
            <a:spAutoFit/>
          </a:bodyPr>
          <a:lstStyle/>
          <a:p>
            <a:r>
              <a:rPr lang="en-US" sz="2800" b="1" dirty="0">
                <a:solidFill>
                  <a:srgbClr val="642B75"/>
                </a:solidFill>
              </a:rPr>
              <a:t>✓</a:t>
            </a:r>
          </a:p>
        </p:txBody>
      </p:sp>
      <p:sp>
        <p:nvSpPr>
          <p:cNvPr id="6" name="TextBox 5">
            <a:extLst>
              <a:ext uri="{FF2B5EF4-FFF2-40B4-BE49-F238E27FC236}">
                <a16:creationId xmlns:a16="http://schemas.microsoft.com/office/drawing/2014/main" id="{294F6906-220F-6C48-B09D-E46868055675}"/>
              </a:ext>
            </a:extLst>
          </p:cNvPr>
          <p:cNvSpPr txBox="1"/>
          <p:nvPr/>
        </p:nvSpPr>
        <p:spPr>
          <a:xfrm>
            <a:off x="2934273" y="2745933"/>
            <a:ext cx="2954655" cy="369332"/>
          </a:xfrm>
          <a:prstGeom prst="rect">
            <a:avLst/>
          </a:prstGeom>
          <a:noFill/>
        </p:spPr>
        <p:txBody>
          <a:bodyPr wrap="none" rtlCol="0">
            <a:spAutoFit/>
          </a:bodyPr>
          <a:lstStyle/>
          <a:p>
            <a:pPr lvl="0" algn="ctr" defTabSz="914400">
              <a:defRPr/>
            </a:pPr>
            <a:r>
              <a:rPr lang="en-US" b="1" kern="0" dirty="0">
                <a:latin typeface="Helvetica" pitchFamily="2" charset="0"/>
              </a:rPr>
              <a:t>Brand S Savory Crackers</a:t>
            </a:r>
          </a:p>
        </p:txBody>
      </p:sp>
      <p:grpSp>
        <p:nvGrpSpPr>
          <p:cNvPr id="8" name="Group 7" descr="Nutrition Facts Label with a blue outline around 1 pouch (serving size) and a green outline around 21 g)">
            <a:extLst>
              <a:ext uri="{FF2B5EF4-FFF2-40B4-BE49-F238E27FC236}">
                <a16:creationId xmlns:a16="http://schemas.microsoft.com/office/drawing/2014/main" id="{F6C046AA-7AD3-2646-B005-D390DA623C99}"/>
              </a:ext>
            </a:extLst>
          </p:cNvPr>
          <p:cNvGrpSpPr/>
          <p:nvPr/>
        </p:nvGrpSpPr>
        <p:grpSpPr>
          <a:xfrm>
            <a:off x="3015110" y="3116541"/>
            <a:ext cx="2792980" cy="1472531"/>
            <a:chOff x="3015110" y="3116541"/>
            <a:chExt cx="2792980" cy="1472531"/>
          </a:xfrm>
        </p:grpSpPr>
        <p:pic>
          <p:nvPicPr>
            <p:cNvPr id="15" name="Picture 14" descr="Nutrition Facts Label with a blue outline around 1 pouch (serving size) and a green outline around 21g">
              <a:extLst>
                <a:ext uri="{FF2B5EF4-FFF2-40B4-BE49-F238E27FC236}">
                  <a16:creationId xmlns:a16="http://schemas.microsoft.com/office/drawing/2014/main" id="{07C61836-DD31-EE4D-B111-AB8C54BEBDFF}"/>
                </a:ext>
              </a:extLst>
            </p:cNvPr>
            <p:cNvPicPr>
              <a:picLocks noChangeAspect="1"/>
            </p:cNvPicPr>
            <p:nvPr/>
          </p:nvPicPr>
          <p:blipFill>
            <a:blip r:embed="rId5"/>
            <a:stretch>
              <a:fillRect/>
            </a:stretch>
          </p:blipFill>
          <p:spPr>
            <a:xfrm>
              <a:off x="3015110" y="3116541"/>
              <a:ext cx="2792980" cy="1472531"/>
            </a:xfrm>
            <a:prstGeom prst="rect">
              <a:avLst/>
            </a:prstGeom>
            <a:ln w="38100">
              <a:solidFill>
                <a:schemeClr val="tx1"/>
              </a:solidFill>
            </a:ln>
          </p:spPr>
        </p:pic>
        <p:sp>
          <p:nvSpPr>
            <p:cNvPr id="13" name="Rounded Rectangle 12" descr="Blue outline around &quot;1 Pouch&quot;">
              <a:extLst>
                <a:ext uri="{FF2B5EF4-FFF2-40B4-BE49-F238E27FC236}">
                  <a16:creationId xmlns:a16="http://schemas.microsoft.com/office/drawing/2014/main" id="{ECA473D4-1031-BB45-BAD2-63D5BE4782FD}"/>
                </a:ext>
              </a:extLst>
            </p:cNvPr>
            <p:cNvSpPr/>
            <p:nvPr/>
          </p:nvSpPr>
          <p:spPr>
            <a:xfrm>
              <a:off x="4660263" y="3738250"/>
              <a:ext cx="681578" cy="206376"/>
            </a:xfrm>
            <a:prstGeom prst="roundRect">
              <a:avLst>
                <a:gd name="adj" fmla="val 2071"/>
              </a:avLst>
            </a:prstGeom>
            <a:noFill/>
            <a:ln w="31750">
              <a:solidFill>
                <a:srgbClr val="2054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descr="Green outline around &quot;21g&quot;">
              <a:extLst>
                <a:ext uri="{FF2B5EF4-FFF2-40B4-BE49-F238E27FC236}">
                  <a16:creationId xmlns:a16="http://schemas.microsoft.com/office/drawing/2014/main" id="{6C7A913D-4197-1F49-B5F1-19244ACFFC50}"/>
                </a:ext>
              </a:extLst>
            </p:cNvPr>
            <p:cNvSpPr/>
            <p:nvPr/>
          </p:nvSpPr>
          <p:spPr>
            <a:xfrm>
              <a:off x="5377478" y="3738250"/>
              <a:ext cx="401954" cy="206376"/>
            </a:xfrm>
            <a:prstGeom prst="roundRect">
              <a:avLst>
                <a:gd name="adj" fmla="val 2071"/>
              </a:avLst>
            </a:prstGeom>
            <a:noFill/>
            <a:ln w="31750">
              <a:solidFill>
                <a:srgbClr val="00654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t>
              </a:r>
            </a:p>
          </p:txBody>
        </p:sp>
      </p:grpSp>
      <p:grpSp>
        <p:nvGrpSpPr>
          <p:cNvPr id="21" name="Group 20" descr="Grains Measuring Chart">
            <a:extLst>
              <a:ext uri="{FF2B5EF4-FFF2-40B4-BE49-F238E27FC236}">
                <a16:creationId xmlns:a16="http://schemas.microsoft.com/office/drawing/2014/main" id="{88408679-F186-4B92-9794-84A2727E4BD7}"/>
              </a:ext>
            </a:extLst>
          </p:cNvPr>
          <p:cNvGrpSpPr/>
          <p:nvPr/>
        </p:nvGrpSpPr>
        <p:grpSpPr>
          <a:xfrm>
            <a:off x="6018122" y="2747434"/>
            <a:ext cx="2954655" cy="2216451"/>
            <a:chOff x="6018122" y="2747434"/>
            <a:chExt cx="2954655" cy="2216451"/>
          </a:xfrm>
        </p:grpSpPr>
        <p:sp>
          <p:nvSpPr>
            <p:cNvPr id="7" name="Rounded Rectangle 6" descr=" [decorative]">
              <a:extLst>
                <a:ext uri="{FF2B5EF4-FFF2-40B4-BE49-F238E27FC236}">
                  <a16:creationId xmlns:a16="http://schemas.microsoft.com/office/drawing/2014/main" id="{CCB34438-2BD8-5C48-94DF-168D9D3DE742}"/>
                </a:ext>
                <a:ext uri="{C183D7F6-B498-43B3-948B-1728B52AA6E4}">
                  <adec:decorative xmlns:adec="http://schemas.microsoft.com/office/drawing/2017/decorative" val="0"/>
                </a:ext>
              </a:extLst>
            </p:cNvPr>
            <p:cNvSpPr/>
            <p:nvPr/>
          </p:nvSpPr>
          <p:spPr>
            <a:xfrm>
              <a:off x="6018122" y="2747434"/>
              <a:ext cx="2954655" cy="2216451"/>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descr=" [decorative]">
              <a:extLst>
                <a:ext uri="{FF2B5EF4-FFF2-40B4-BE49-F238E27FC236}">
                  <a16:creationId xmlns:a16="http://schemas.microsoft.com/office/drawing/2014/main" id="{B1BF75BC-ECA3-4F42-9F21-DDAECACBE447}"/>
                </a:ext>
              </a:extLst>
            </p:cNvPr>
            <p:cNvSpPr/>
            <p:nvPr/>
          </p:nvSpPr>
          <p:spPr>
            <a:xfrm>
              <a:off x="6181077" y="2891959"/>
              <a:ext cx="2644991" cy="702073"/>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descr="[decorative]">
              <a:extLst>
                <a:ext uri="{FF2B5EF4-FFF2-40B4-BE49-F238E27FC236}">
                  <a16:creationId xmlns:a16="http://schemas.microsoft.com/office/drawing/2014/main" id="{6D3F299C-5766-4CC4-96C8-6FAB503CD821}"/>
                </a:ext>
              </a:extLst>
            </p:cNvPr>
            <p:cNvSpPr/>
            <p:nvPr/>
          </p:nvSpPr>
          <p:spPr>
            <a:xfrm>
              <a:off x="6181077" y="4328371"/>
              <a:ext cx="2644991" cy="498010"/>
            </a:xfrm>
            <a:prstGeom prst="rect">
              <a:avLst/>
            </a:prstGeom>
            <a:solidFill>
              <a:srgbClr val="FFE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ounded Rectangle 13" descr="Purple outline around &quot;at least 22 grams or 0.8 ounces&quot;">
            <a:extLst>
              <a:ext uri="{FF2B5EF4-FFF2-40B4-BE49-F238E27FC236}">
                <a16:creationId xmlns:a16="http://schemas.microsoft.com/office/drawing/2014/main" id="{0BD3ACDF-345A-D546-9EDE-BFED2D40CF10}"/>
              </a:ext>
            </a:extLst>
          </p:cNvPr>
          <p:cNvSpPr/>
          <p:nvPr/>
        </p:nvSpPr>
        <p:spPr>
          <a:xfrm>
            <a:off x="6160137" y="3326244"/>
            <a:ext cx="2544085" cy="267788"/>
          </a:xfrm>
          <a:prstGeom prst="roundRect">
            <a:avLst>
              <a:gd name="adj" fmla="val 2071"/>
            </a:avLst>
          </a:prstGeom>
          <a:noFill/>
          <a:ln w="3175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651183F0-564B-498E-AAF7-85D6469D3478}"/>
              </a:ext>
            </a:extLst>
          </p:cNvPr>
          <p:cNvSpPr txBox="1"/>
          <p:nvPr/>
        </p:nvSpPr>
        <p:spPr>
          <a:xfrm>
            <a:off x="6099683" y="2891959"/>
            <a:ext cx="2873094" cy="2169825"/>
          </a:xfrm>
          <a:prstGeom prst="rect">
            <a:avLst/>
          </a:prstGeom>
          <a:noFill/>
        </p:spPr>
        <p:txBody>
          <a:bodyPr wrap="square" rtlCol="0">
            <a:spAutoFit/>
          </a:bodyPr>
          <a:lstStyle/>
          <a:p>
            <a:r>
              <a:rPr lang="en-US" sz="1400" b="1" dirty="0">
                <a:solidFill>
                  <a:schemeClr val="tx1"/>
                </a:solidFill>
                <a:effectLst/>
                <a:latin typeface="Helvetica" pitchFamily="2" charset="0"/>
              </a:rPr>
              <a:t>Crackers, </a:t>
            </a:r>
            <a:r>
              <a:rPr lang="en-US" sz="1400" b="0" dirty="0">
                <a:solidFill>
                  <a:schemeClr val="tx1"/>
                </a:solidFill>
                <a:effectLst/>
                <a:latin typeface="Helvetica" pitchFamily="2" charset="0"/>
              </a:rPr>
              <a:t>Savory (e.g., cheese,</a:t>
            </a:r>
            <a:br>
              <a:rPr lang="en-US" sz="1400" b="0" dirty="0">
                <a:solidFill>
                  <a:schemeClr val="tx1"/>
                </a:solidFill>
                <a:effectLst/>
                <a:latin typeface="Helvetica" pitchFamily="2" charset="0"/>
              </a:rPr>
            </a:br>
            <a:r>
              <a:rPr lang="en-US" sz="1400" b="0" dirty="0">
                <a:solidFill>
                  <a:schemeClr val="tx1"/>
                </a:solidFill>
                <a:effectLst/>
                <a:latin typeface="Helvetica" pitchFamily="2" charset="0"/>
              </a:rPr>
              <a:t>saltines, whole-wheat, etc.)</a:t>
            </a:r>
            <a:br>
              <a:rPr lang="en-US" sz="1400" b="0" dirty="0">
                <a:solidFill>
                  <a:schemeClr val="tx1"/>
                </a:solidFill>
                <a:effectLst/>
                <a:latin typeface="Helvetica" pitchFamily="2" charset="0"/>
              </a:rPr>
            </a:br>
            <a:r>
              <a:rPr lang="en-US" sz="1400" b="0" dirty="0">
                <a:solidFill>
                  <a:schemeClr val="tx1"/>
                </a:solidFill>
                <a:effectLst/>
                <a:latin typeface="Helvetica" pitchFamily="2" charset="0"/>
              </a:rPr>
              <a:t>at least 22 grams or 0.8 ounces</a:t>
            </a:r>
            <a:br>
              <a:rPr lang="en-US" sz="1400" b="0" dirty="0">
                <a:solidFill>
                  <a:schemeClr val="tx1"/>
                </a:solidFill>
                <a:effectLst/>
                <a:latin typeface="Helvetica" pitchFamily="2" charset="0"/>
              </a:rPr>
            </a:br>
            <a:r>
              <a:rPr lang="en-US" sz="500" b="0" dirty="0">
                <a:solidFill>
                  <a:schemeClr val="tx1"/>
                </a:solidFill>
                <a:effectLst/>
                <a:latin typeface="Helvetica" pitchFamily="2" charset="0"/>
              </a:rPr>
              <a:t> </a:t>
            </a:r>
            <a:endParaRPr lang="en-US" sz="1400" b="0" dirty="0">
              <a:solidFill>
                <a:schemeClr val="tx1"/>
              </a:solidFill>
              <a:effectLst/>
              <a:latin typeface="Helvetica" pitchFamily="2" charset="0"/>
            </a:endParaRPr>
          </a:p>
          <a:p>
            <a:r>
              <a:rPr lang="en-US" sz="1400" b="1" dirty="0">
                <a:solidFill>
                  <a:schemeClr val="tx1"/>
                </a:solidFill>
                <a:effectLst/>
                <a:latin typeface="Helvetica" pitchFamily="2" charset="0"/>
              </a:rPr>
              <a:t>Crackers, Sweet</a:t>
            </a:r>
            <a:r>
              <a:rPr lang="en-US" sz="1400" b="0" dirty="0">
                <a:solidFill>
                  <a:schemeClr val="tx1"/>
                </a:solidFill>
                <a:effectLst/>
                <a:latin typeface="Helvetica" pitchFamily="2" charset="0"/>
              </a:rPr>
              <a:t> (e.g., animal, </a:t>
            </a:r>
          </a:p>
          <a:p>
            <a:r>
              <a:rPr lang="en-US" sz="1400" dirty="0">
                <a:latin typeface="Helvetica" pitchFamily="2" charset="0"/>
              </a:rPr>
              <a:t>g</a:t>
            </a:r>
            <a:r>
              <a:rPr lang="en-US" sz="1400" b="0" dirty="0">
                <a:solidFill>
                  <a:schemeClr val="tx1"/>
                </a:solidFill>
                <a:effectLst/>
                <a:latin typeface="Helvetica" pitchFamily="2" charset="0"/>
              </a:rPr>
              <a:t>raham, etc</a:t>
            </a:r>
            <a:r>
              <a:rPr lang="en-US" sz="1400" dirty="0">
                <a:latin typeface="Helvetica" pitchFamily="2" charset="0"/>
              </a:rPr>
              <a:t>.</a:t>
            </a:r>
            <a:r>
              <a:rPr lang="en-US" sz="1400" b="0" dirty="0">
                <a:solidFill>
                  <a:schemeClr val="tx1"/>
                </a:solidFill>
                <a:effectLst/>
                <a:latin typeface="Helvetica" pitchFamily="2" charset="0"/>
              </a:rPr>
              <a:t>) at</a:t>
            </a:r>
            <a:r>
              <a:rPr lang="en-US" sz="1400" dirty="0">
                <a:latin typeface="Helvetica" pitchFamily="2" charset="0"/>
              </a:rPr>
              <a:t> l</a:t>
            </a:r>
            <a:r>
              <a:rPr lang="en-US" sz="1400" b="0" dirty="0">
                <a:solidFill>
                  <a:schemeClr val="tx1"/>
                </a:solidFill>
                <a:effectLst/>
                <a:latin typeface="Helvetica" pitchFamily="2" charset="0"/>
              </a:rPr>
              <a:t>east 28 grams </a:t>
            </a:r>
            <a:br>
              <a:rPr lang="en-US" sz="1400" b="0" dirty="0">
                <a:solidFill>
                  <a:schemeClr val="tx1"/>
                </a:solidFill>
                <a:effectLst/>
                <a:latin typeface="Helvetica" pitchFamily="2" charset="0"/>
              </a:rPr>
            </a:br>
            <a:r>
              <a:rPr lang="en-US" sz="1400" b="0" dirty="0">
                <a:solidFill>
                  <a:schemeClr val="tx1"/>
                </a:solidFill>
                <a:effectLst/>
                <a:latin typeface="Helvetica" pitchFamily="2" charset="0"/>
              </a:rPr>
              <a:t>or </a:t>
            </a:r>
            <a:r>
              <a:rPr lang="en-US" sz="1400" dirty="0">
                <a:latin typeface="Helvetica" pitchFamily="2" charset="0"/>
              </a:rPr>
              <a:t>1</a:t>
            </a:r>
            <a:r>
              <a:rPr lang="en-US" sz="1400" b="0" dirty="0">
                <a:solidFill>
                  <a:schemeClr val="tx1"/>
                </a:solidFill>
                <a:effectLst/>
                <a:latin typeface="Helvetica" pitchFamily="2" charset="0"/>
              </a:rPr>
              <a:t> ounce</a:t>
            </a:r>
            <a:endParaRPr lang="en-US" sz="1400" dirty="0">
              <a:solidFill>
                <a:schemeClr val="tx1"/>
              </a:solidFill>
              <a:effectLst/>
              <a:latin typeface="Helvetica" pitchFamily="2" charset="0"/>
            </a:endParaRPr>
          </a:p>
          <a:p>
            <a:r>
              <a:rPr lang="en-US" sz="400" b="1" dirty="0">
                <a:solidFill>
                  <a:schemeClr val="tx1"/>
                </a:solidFill>
                <a:effectLst/>
                <a:latin typeface="Helvetica" pitchFamily="2" charset="0"/>
              </a:rPr>
              <a:t> </a:t>
            </a:r>
            <a:br>
              <a:rPr lang="en-US" sz="700" b="1" dirty="0">
                <a:solidFill>
                  <a:schemeClr val="tx1"/>
                </a:solidFill>
                <a:effectLst/>
                <a:latin typeface="Helvetica" pitchFamily="2" charset="0"/>
              </a:rPr>
            </a:br>
            <a:r>
              <a:rPr lang="en-US" sz="1400" b="1" dirty="0">
                <a:solidFill>
                  <a:schemeClr val="tx1"/>
                </a:solidFill>
                <a:effectLst/>
                <a:latin typeface="Helvetica" pitchFamily="2" charset="0"/>
              </a:rPr>
              <a:t>Croissant </a:t>
            </a:r>
            <a:br>
              <a:rPr lang="en-US" sz="1400" b="1" dirty="0">
                <a:solidFill>
                  <a:schemeClr val="tx1"/>
                </a:solidFill>
                <a:effectLst/>
                <a:latin typeface="Helvetica" pitchFamily="2" charset="0"/>
              </a:rPr>
            </a:br>
            <a:r>
              <a:rPr lang="en-US" sz="1400" dirty="0">
                <a:solidFill>
                  <a:schemeClr val="tx1"/>
                </a:solidFill>
                <a:effectLst/>
                <a:latin typeface="Helvetica" pitchFamily="2" charset="0"/>
              </a:rPr>
              <a:t>at least 34 grams or 1.2 ounces</a:t>
            </a:r>
          </a:p>
          <a:p>
            <a:endParaRPr lang="en-US" sz="1400" dirty="0">
              <a:solidFill>
                <a:schemeClr val="tx1"/>
              </a:solidFill>
              <a:effectLst/>
              <a:latin typeface="Helvetica" pitchFamily="2" charset="0"/>
            </a:endParaRPr>
          </a:p>
        </p:txBody>
      </p:sp>
    </p:spTree>
    <p:extLst>
      <p:ext uri="{BB962C8B-B14F-4D97-AF65-F5344CB8AC3E}">
        <p14:creationId xmlns:p14="http://schemas.microsoft.com/office/powerpoint/2010/main" val="1351629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E794A-5B0E-7941-BE86-E2E4B2ACDE94}"/>
              </a:ext>
            </a:extLst>
          </p:cNvPr>
          <p:cNvSpPr>
            <a:spLocks noGrp="1"/>
          </p:cNvSpPr>
          <p:nvPr>
            <p:ph type="title"/>
          </p:nvPr>
        </p:nvSpPr>
        <p:spPr/>
        <p:txBody>
          <a:bodyPr/>
          <a:lstStyle/>
          <a:p>
            <a:r>
              <a:rPr lang="en-US" dirty="0"/>
              <a:t>What if My Grain is Different? </a:t>
            </a:r>
          </a:p>
        </p:txBody>
      </p:sp>
      <p:sp>
        <p:nvSpPr>
          <p:cNvPr id="3" name="Text Placeholder 2">
            <a:extLst>
              <a:ext uri="{FF2B5EF4-FFF2-40B4-BE49-F238E27FC236}">
                <a16:creationId xmlns:a16="http://schemas.microsoft.com/office/drawing/2014/main" id="{8DFED909-C6A6-444B-8301-AC670C2AF16D}"/>
              </a:ext>
            </a:extLst>
          </p:cNvPr>
          <p:cNvSpPr>
            <a:spLocks noGrp="1"/>
          </p:cNvSpPr>
          <p:nvPr>
            <p:ph type="body" idx="1"/>
          </p:nvPr>
        </p:nvSpPr>
        <p:spPr>
          <a:xfrm>
            <a:off x="408264" y="1005840"/>
            <a:ext cx="3868737" cy="312738"/>
          </a:xfrm>
        </p:spPr>
        <p:txBody>
          <a:bodyPr/>
          <a:lstStyle/>
          <a:p>
            <a:r>
              <a:rPr lang="en-US" dirty="0"/>
              <a:t>Use a different tool if:</a:t>
            </a:r>
          </a:p>
        </p:txBody>
      </p:sp>
      <p:sp>
        <p:nvSpPr>
          <p:cNvPr id="4" name="Content Placeholder 3">
            <a:extLst>
              <a:ext uri="{FF2B5EF4-FFF2-40B4-BE49-F238E27FC236}">
                <a16:creationId xmlns:a16="http://schemas.microsoft.com/office/drawing/2014/main" id="{351B32D9-7C2E-E54D-BAEA-EB2B5C11FDE5}"/>
              </a:ext>
            </a:extLst>
          </p:cNvPr>
          <p:cNvSpPr>
            <a:spLocks noGrp="1"/>
          </p:cNvSpPr>
          <p:nvPr>
            <p:ph sz="half" idx="2"/>
          </p:nvPr>
        </p:nvSpPr>
        <p:spPr>
          <a:xfrm>
            <a:off x="411479" y="1463040"/>
            <a:ext cx="4900197" cy="3154680"/>
          </a:xfrm>
        </p:spPr>
        <p:txBody>
          <a:bodyPr/>
          <a:lstStyle/>
          <a:p>
            <a:pPr>
              <a:spcBef>
                <a:spcPts val="600"/>
              </a:spcBef>
              <a:buClr>
                <a:srgbClr val="642B75"/>
              </a:buClr>
            </a:pPr>
            <a:r>
              <a:rPr lang="en-US" dirty="0"/>
              <a:t>The package is smaller or lighter </a:t>
            </a:r>
            <a:br>
              <a:rPr lang="en-US" dirty="0"/>
            </a:br>
            <a:r>
              <a:rPr lang="en-US" dirty="0"/>
              <a:t>than what’s listed on the Grains Measuring Chart, </a:t>
            </a:r>
          </a:p>
          <a:p>
            <a:pPr>
              <a:spcBef>
                <a:spcPts val="600"/>
              </a:spcBef>
              <a:buClr>
                <a:srgbClr val="642B75"/>
              </a:buClr>
            </a:pPr>
            <a:r>
              <a:rPr lang="en-US" dirty="0"/>
              <a:t>The serving size is less than </a:t>
            </a:r>
            <a:br>
              <a:rPr lang="en-US" dirty="0"/>
            </a:br>
            <a:r>
              <a:rPr lang="en-US" dirty="0"/>
              <a:t>1 package (e.g., ¼, ½, etc.),</a:t>
            </a:r>
          </a:p>
          <a:p>
            <a:pPr>
              <a:spcBef>
                <a:spcPts val="600"/>
              </a:spcBef>
              <a:buClr>
                <a:srgbClr val="642B75"/>
              </a:buClr>
            </a:pPr>
            <a:r>
              <a:rPr lang="en-US" dirty="0"/>
              <a:t>The weight of one package is not listed,</a:t>
            </a:r>
          </a:p>
          <a:p>
            <a:pPr>
              <a:spcBef>
                <a:spcPts val="600"/>
              </a:spcBef>
              <a:buClr>
                <a:srgbClr val="642B75"/>
              </a:buClr>
            </a:pPr>
            <a:r>
              <a:rPr lang="en-US" dirty="0"/>
              <a:t>The item you are serving is not listed </a:t>
            </a:r>
            <a:br>
              <a:rPr lang="en-US" dirty="0"/>
            </a:br>
            <a:r>
              <a:rPr lang="en-US" dirty="0"/>
              <a:t>on the Grains Measuring Chart, or</a:t>
            </a:r>
          </a:p>
          <a:p>
            <a:pPr>
              <a:spcBef>
                <a:spcPts val="600"/>
              </a:spcBef>
              <a:buClr>
                <a:srgbClr val="642B75"/>
              </a:buClr>
            </a:pPr>
            <a:r>
              <a:rPr lang="en-US" dirty="0"/>
              <a:t>You are serving a grain to meet part of the grains requirement.</a:t>
            </a:r>
          </a:p>
        </p:txBody>
      </p:sp>
      <p:pic>
        <p:nvPicPr>
          <p:cNvPr id="14" name="Picture 13" descr="Screenshot of the “Using Ounce Equivalents for Grains in the Child and Adult Care Food Program” worksheet cover">
            <a:extLst>
              <a:ext uri="{FF2B5EF4-FFF2-40B4-BE49-F238E27FC236}">
                <a16:creationId xmlns:a16="http://schemas.microsoft.com/office/drawing/2014/main" id="{88E19EDF-8BF4-7E49-943C-1F68506CD4AC}"/>
              </a:ext>
            </a:extLst>
          </p:cNvPr>
          <p:cNvPicPr>
            <a:picLocks noChangeAspect="1"/>
          </p:cNvPicPr>
          <p:nvPr/>
        </p:nvPicPr>
        <p:blipFill>
          <a:blip r:embed="rId3"/>
          <a:stretch>
            <a:fillRect/>
          </a:stretch>
        </p:blipFill>
        <p:spPr>
          <a:xfrm>
            <a:off x="5765551" y="886171"/>
            <a:ext cx="1415969" cy="1828800"/>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15" name="Picture 14" descr="Screenshot of the “Calculating Ounce Equivalents of Grains in the Child and Adult Care Food Program” worksheet cover">
            <a:extLst>
              <a:ext uri="{FF2B5EF4-FFF2-40B4-BE49-F238E27FC236}">
                <a16:creationId xmlns:a16="http://schemas.microsoft.com/office/drawing/2014/main" id="{7246F6A9-50DA-0B4F-85A8-A1D2AFFFB1BF}"/>
              </a:ext>
            </a:extLst>
          </p:cNvPr>
          <p:cNvPicPr>
            <a:picLocks noChangeAspect="1"/>
          </p:cNvPicPr>
          <p:nvPr/>
        </p:nvPicPr>
        <p:blipFill>
          <a:blip r:embed="rId4"/>
          <a:srcRect/>
          <a:stretch/>
        </p:blipFill>
        <p:spPr>
          <a:xfrm>
            <a:off x="7387643" y="886171"/>
            <a:ext cx="1413164" cy="1828800"/>
          </a:xfrm>
          <a:prstGeom prst="rect">
            <a:avLst/>
          </a:prstGeom>
          <a:ln w="6350">
            <a:solidFill>
              <a:schemeClr val="bg1">
                <a:lumMod val="65000"/>
              </a:schemeClr>
            </a:solidFill>
          </a:ln>
          <a:effectLst>
            <a:outerShdw blurRad="63500" sx="102000" sy="102000" algn="ctr" rotWithShape="0">
              <a:prstClr val="black">
                <a:alpha val="15000"/>
              </a:prstClr>
            </a:outerShdw>
          </a:effectLst>
        </p:spPr>
      </p:pic>
      <p:grpSp>
        <p:nvGrpSpPr>
          <p:cNvPr id="5" name="Group 4" descr="A computer monitor with a screenshot of the &quot;USDA Food Buying Guide for Child Nutrition Programs&quot; web page and an arrow pointing to the Exhibit A Grains Tool">
            <a:extLst>
              <a:ext uri="{FF2B5EF4-FFF2-40B4-BE49-F238E27FC236}">
                <a16:creationId xmlns:a16="http://schemas.microsoft.com/office/drawing/2014/main" id="{ECC7DA30-6A34-C443-8A40-02B109E31F69}"/>
              </a:ext>
            </a:extLst>
          </p:cNvPr>
          <p:cNvGrpSpPr/>
          <p:nvPr/>
        </p:nvGrpSpPr>
        <p:grpSpPr>
          <a:xfrm>
            <a:off x="5517800" y="2769933"/>
            <a:ext cx="3493044" cy="2137410"/>
            <a:chOff x="5517800" y="2769933"/>
            <a:chExt cx="3493044" cy="2137410"/>
          </a:xfrm>
        </p:grpSpPr>
        <p:pic>
          <p:nvPicPr>
            <p:cNvPr id="9" name="Content Placeholder 13" descr="A computer monitor with a screenshot of the &quot;USDA Food Buying Guide for Child Nutrition Programs&quot; web page">
              <a:extLst>
                <a:ext uri="{FF2B5EF4-FFF2-40B4-BE49-F238E27FC236}">
                  <a16:creationId xmlns:a16="http://schemas.microsoft.com/office/drawing/2014/main" id="{CFC5FDD3-ABF8-3944-8BEB-819AD6BB3D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92444" y="2769933"/>
              <a:ext cx="3143756" cy="2137410"/>
            </a:xfrm>
            <a:prstGeom prst="rect">
              <a:avLst/>
            </a:prstGeom>
          </p:spPr>
        </p:pic>
        <p:cxnSp>
          <p:nvCxnSpPr>
            <p:cNvPr id="6" name="Straight Arrow Connector 5" descr="Arrow pointing out the &quot;Exhibit A Grains Tool&quot; on an image of a computer">
              <a:extLst>
                <a:ext uri="{FF2B5EF4-FFF2-40B4-BE49-F238E27FC236}">
                  <a16:creationId xmlns:a16="http://schemas.microsoft.com/office/drawing/2014/main" id="{7089AE36-0652-884D-9D83-DFF84C3B9A87}"/>
                </a:ext>
              </a:extLst>
            </p:cNvPr>
            <p:cNvCxnSpPr>
              <a:cxnSpLocks/>
            </p:cNvCxnSpPr>
            <p:nvPr/>
          </p:nvCxnSpPr>
          <p:spPr>
            <a:xfrm flipV="1">
              <a:off x="7274560" y="3849858"/>
              <a:ext cx="0" cy="437150"/>
            </a:xfrm>
            <a:prstGeom prst="straightConnector1">
              <a:avLst/>
            </a:prstGeom>
            <a:ln w="38100" cap="rnd">
              <a:solidFill>
                <a:srgbClr val="642B75"/>
              </a:solidFill>
              <a:round/>
              <a:tailEnd type="arrow"/>
            </a:ln>
          </p:spPr>
          <p:style>
            <a:lnRef idx="1">
              <a:schemeClr val="accent1"/>
            </a:lnRef>
            <a:fillRef idx="0">
              <a:schemeClr val="accent1"/>
            </a:fillRef>
            <a:effectRef idx="0">
              <a:schemeClr val="accent1"/>
            </a:effectRef>
            <a:fontRef idx="minor">
              <a:schemeClr val="tx1"/>
            </a:fontRef>
          </p:style>
        </p:cxnSp>
        <p:sp>
          <p:nvSpPr>
            <p:cNvPr id="10" name="Rounded Rectangle 9" descr=" ">
              <a:extLst>
                <a:ext uri="{FF2B5EF4-FFF2-40B4-BE49-F238E27FC236}">
                  <a16:creationId xmlns:a16="http://schemas.microsoft.com/office/drawing/2014/main" id="{68547CCF-4287-CD46-AC98-54F075B96B52}"/>
                </a:ext>
              </a:extLst>
            </p:cNvPr>
            <p:cNvSpPr/>
            <p:nvPr/>
          </p:nvSpPr>
          <p:spPr>
            <a:xfrm>
              <a:off x="5517800" y="4092292"/>
              <a:ext cx="3493044" cy="389433"/>
            </a:xfrm>
            <a:prstGeom prst="roundRect">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Helvetica" pitchFamily="2" charset="0"/>
                </a:rPr>
                <a:t>Exhibit A Grains Tool</a:t>
              </a:r>
            </a:p>
          </p:txBody>
        </p:sp>
      </p:grpSp>
    </p:spTree>
    <p:extLst>
      <p:ext uri="{BB962C8B-B14F-4D97-AF65-F5344CB8AC3E}">
        <p14:creationId xmlns:p14="http://schemas.microsoft.com/office/powerpoint/2010/main" val="4076919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E794A-5B0E-7941-BE86-E2E4B2ACDE94}"/>
              </a:ext>
            </a:extLst>
          </p:cNvPr>
          <p:cNvSpPr>
            <a:spLocks noGrp="1"/>
          </p:cNvSpPr>
          <p:nvPr>
            <p:ph type="title"/>
          </p:nvPr>
        </p:nvSpPr>
        <p:spPr/>
        <p:txBody>
          <a:bodyPr/>
          <a:lstStyle/>
          <a:p>
            <a:r>
              <a:rPr lang="en-US" dirty="0"/>
              <a:t>What if My Grain is Different? </a:t>
            </a:r>
            <a:r>
              <a:rPr lang="en-US" dirty="0">
                <a:solidFill>
                  <a:srgbClr val="642B75"/>
                </a:solidFill>
              </a:rPr>
              <a:t>Continued</a:t>
            </a:r>
          </a:p>
        </p:txBody>
      </p:sp>
      <p:sp>
        <p:nvSpPr>
          <p:cNvPr id="3" name="Text Placeholder 2">
            <a:extLst>
              <a:ext uri="{FF2B5EF4-FFF2-40B4-BE49-F238E27FC236}">
                <a16:creationId xmlns:a16="http://schemas.microsoft.com/office/drawing/2014/main" id="{8DFED909-C6A6-444B-8301-AC670C2AF16D}"/>
              </a:ext>
            </a:extLst>
          </p:cNvPr>
          <p:cNvSpPr>
            <a:spLocks noGrp="1"/>
          </p:cNvSpPr>
          <p:nvPr>
            <p:ph type="body" idx="1"/>
          </p:nvPr>
        </p:nvSpPr>
        <p:spPr>
          <a:xfrm>
            <a:off x="408264" y="1009979"/>
            <a:ext cx="3868737" cy="312738"/>
          </a:xfrm>
        </p:spPr>
        <p:txBody>
          <a:bodyPr/>
          <a:lstStyle/>
          <a:p>
            <a:r>
              <a:rPr lang="en-US" dirty="0"/>
              <a:t>Use a different tool if:</a:t>
            </a:r>
          </a:p>
        </p:txBody>
      </p:sp>
      <p:sp>
        <p:nvSpPr>
          <p:cNvPr id="4" name="Content Placeholder 3">
            <a:extLst>
              <a:ext uri="{FF2B5EF4-FFF2-40B4-BE49-F238E27FC236}">
                <a16:creationId xmlns:a16="http://schemas.microsoft.com/office/drawing/2014/main" id="{351B32D9-7C2E-E54D-BAEA-EB2B5C11FDE5}"/>
              </a:ext>
            </a:extLst>
          </p:cNvPr>
          <p:cNvSpPr>
            <a:spLocks noGrp="1"/>
          </p:cNvSpPr>
          <p:nvPr>
            <p:ph sz="half" idx="2"/>
          </p:nvPr>
        </p:nvSpPr>
        <p:spPr>
          <a:xfrm>
            <a:off x="408265" y="1463040"/>
            <a:ext cx="4869130" cy="3154680"/>
          </a:xfrm>
        </p:spPr>
        <p:txBody>
          <a:bodyPr/>
          <a:lstStyle/>
          <a:p>
            <a:pPr>
              <a:spcBef>
                <a:spcPts val="600"/>
              </a:spcBef>
              <a:buClr>
                <a:srgbClr val="642B75"/>
              </a:buClr>
            </a:pPr>
            <a:r>
              <a:rPr lang="en-US" dirty="0"/>
              <a:t>The package is smaller or lighter </a:t>
            </a:r>
            <a:br>
              <a:rPr lang="en-US" dirty="0"/>
            </a:br>
            <a:r>
              <a:rPr lang="en-US" dirty="0"/>
              <a:t>than what’s listed on the Grains Measuring Chart, </a:t>
            </a:r>
          </a:p>
          <a:p>
            <a:pPr>
              <a:spcBef>
                <a:spcPts val="600"/>
              </a:spcBef>
              <a:buClr>
                <a:srgbClr val="642B75"/>
              </a:buClr>
            </a:pPr>
            <a:r>
              <a:rPr lang="en-US" dirty="0"/>
              <a:t>The serving size is less than </a:t>
            </a:r>
            <a:br>
              <a:rPr lang="en-US" dirty="0"/>
            </a:br>
            <a:r>
              <a:rPr lang="en-US" dirty="0"/>
              <a:t>1 package (e.g., ¼, ½, etc.),</a:t>
            </a:r>
          </a:p>
          <a:p>
            <a:pPr>
              <a:spcBef>
                <a:spcPts val="600"/>
              </a:spcBef>
              <a:buClr>
                <a:srgbClr val="642B75"/>
              </a:buClr>
            </a:pPr>
            <a:r>
              <a:rPr lang="en-US" dirty="0"/>
              <a:t>The weight of one package is not listed,</a:t>
            </a:r>
          </a:p>
          <a:p>
            <a:pPr>
              <a:spcBef>
                <a:spcPts val="600"/>
              </a:spcBef>
              <a:buClr>
                <a:srgbClr val="642B75"/>
              </a:buClr>
            </a:pPr>
            <a:r>
              <a:rPr lang="en-US" dirty="0"/>
              <a:t>The item you are serving is not listed </a:t>
            </a:r>
            <a:br>
              <a:rPr lang="en-US" dirty="0"/>
            </a:br>
            <a:r>
              <a:rPr lang="en-US" dirty="0"/>
              <a:t>on the Grains Measuring Chart, or</a:t>
            </a:r>
          </a:p>
          <a:p>
            <a:pPr>
              <a:spcBef>
                <a:spcPts val="600"/>
              </a:spcBef>
              <a:buClr>
                <a:srgbClr val="642B75"/>
              </a:buClr>
            </a:pPr>
            <a:r>
              <a:rPr lang="en-US" dirty="0"/>
              <a:t>You are serving a grain to meet part of the grains requirement.</a:t>
            </a:r>
          </a:p>
        </p:txBody>
      </p:sp>
      <p:pic>
        <p:nvPicPr>
          <p:cNvPr id="9" name="Picture 8" descr="Screenshot of the “Using Ounce Equivalents for Grains in the Child and Adult Care Food Program” worksheet cover">
            <a:extLst>
              <a:ext uri="{FF2B5EF4-FFF2-40B4-BE49-F238E27FC236}">
                <a16:creationId xmlns:a16="http://schemas.microsoft.com/office/drawing/2014/main" id="{B4289BB4-9694-9D41-B126-C683E200E73E}"/>
              </a:ext>
            </a:extLst>
          </p:cNvPr>
          <p:cNvPicPr>
            <a:picLocks noChangeAspect="1"/>
          </p:cNvPicPr>
          <p:nvPr/>
        </p:nvPicPr>
        <p:blipFill>
          <a:blip r:embed="rId3"/>
          <a:stretch>
            <a:fillRect/>
          </a:stretch>
        </p:blipFill>
        <p:spPr>
          <a:xfrm>
            <a:off x="6217053" y="1062358"/>
            <a:ext cx="2518682" cy="3253016"/>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10" name="Picture 9" descr="Screenshot of the &quot;Using Ounce Equivalents for Grains in the CACFP&quot; training slides cover">
            <a:extLst>
              <a:ext uri="{FF2B5EF4-FFF2-40B4-BE49-F238E27FC236}">
                <a16:creationId xmlns:a16="http://schemas.microsoft.com/office/drawing/2014/main" id="{5AB51250-E4D2-9242-95FE-DB4729E032A6}"/>
              </a:ext>
            </a:extLst>
          </p:cNvPr>
          <p:cNvPicPr>
            <a:picLocks noChangeAspect="1"/>
          </p:cNvPicPr>
          <p:nvPr/>
        </p:nvPicPr>
        <p:blipFill>
          <a:blip r:embed="rId4"/>
          <a:stretch>
            <a:fillRect/>
          </a:stretch>
        </p:blipFill>
        <p:spPr>
          <a:xfrm>
            <a:off x="5471118" y="2491412"/>
            <a:ext cx="1855099" cy="1043493"/>
          </a:xfrm>
          <a:prstGeom prst="rect">
            <a:avLst/>
          </a:prstGeom>
          <a:ln>
            <a:solidFill>
              <a:schemeClr val="bg1">
                <a:lumMod val="65000"/>
              </a:schemeClr>
            </a:solidFill>
          </a:ln>
          <a:effectLst>
            <a:outerShdw blurRad="63500" sx="102000" sy="102000" algn="ctr" rotWithShape="0">
              <a:prstClr val="black">
                <a:alpha val="40000"/>
              </a:prstClr>
            </a:outerShdw>
          </a:effectLst>
        </p:spPr>
      </p:pic>
      <p:pic>
        <p:nvPicPr>
          <p:cNvPr id="7" name="Picture 6" descr="QR code to the “Using Ounce Equivalents for Grains in the CACFP” ">
            <a:extLst>
              <a:ext uri="{FF2B5EF4-FFF2-40B4-BE49-F238E27FC236}">
                <a16:creationId xmlns:a16="http://schemas.microsoft.com/office/drawing/2014/main" id="{6FC50922-C93E-6B44-8386-ED35B4BAC6DD}"/>
              </a:ext>
            </a:extLst>
          </p:cNvPr>
          <p:cNvPicPr>
            <a:picLocks noChangeAspect="1"/>
          </p:cNvPicPr>
          <p:nvPr/>
        </p:nvPicPr>
        <p:blipFill>
          <a:blip r:embed="rId5"/>
          <a:stretch>
            <a:fillRect/>
          </a:stretch>
        </p:blipFill>
        <p:spPr>
          <a:xfrm>
            <a:off x="5466290" y="4383677"/>
            <a:ext cx="657501" cy="657501"/>
          </a:xfrm>
          <a:prstGeom prst="rect">
            <a:avLst/>
          </a:prstGeom>
          <a:ln w="3175">
            <a:solidFill>
              <a:schemeClr val="tx1">
                <a:lumMod val="50000"/>
                <a:lumOff val="50000"/>
              </a:schemeClr>
            </a:solidFill>
          </a:ln>
        </p:spPr>
      </p:pic>
      <p:sp>
        <p:nvSpPr>
          <p:cNvPr id="5" name="TextBox 4">
            <a:extLst>
              <a:ext uri="{FF2B5EF4-FFF2-40B4-BE49-F238E27FC236}">
                <a16:creationId xmlns:a16="http://schemas.microsoft.com/office/drawing/2014/main" id="{EF7E74DA-6CD7-FE45-AF8A-015C58542228}"/>
              </a:ext>
            </a:extLst>
          </p:cNvPr>
          <p:cNvSpPr txBox="1"/>
          <p:nvPr/>
        </p:nvSpPr>
        <p:spPr>
          <a:xfrm>
            <a:off x="6123791" y="4428609"/>
            <a:ext cx="3034355" cy="553998"/>
          </a:xfrm>
          <a:prstGeom prst="rect">
            <a:avLst/>
          </a:prstGeom>
          <a:noFill/>
        </p:spPr>
        <p:txBody>
          <a:bodyPr wrap="square" rtlCol="0">
            <a:spAutoFit/>
          </a:bodyPr>
          <a:lstStyle/>
          <a:p>
            <a:r>
              <a:rPr lang="en-US" sz="1500" b="1" u="sng" dirty="0">
                <a:solidFill>
                  <a:schemeClr val="tx1">
                    <a:lumMod val="65000"/>
                    <a:lumOff val="35000"/>
                  </a:schemeClr>
                </a:solidFill>
                <a:latin typeface="Helvetica" pitchFamily="2" charset="0"/>
                <a:hlinkClick r:id="rId6" tooltip="Using Ounce Equivalents for Grains in the CACFP Webpage">
                  <a:extLst>
                    <a:ext uri="{A12FA001-AC4F-418D-AE19-62706E023703}">
                      <ahyp:hlinkClr xmlns:ahyp="http://schemas.microsoft.com/office/drawing/2018/hyperlinkcolor" val="tx"/>
                    </a:ext>
                  </a:extLst>
                </a:hlinkClick>
              </a:rPr>
              <a:t>fns.usda.gov/tn/using-ounce-</a:t>
            </a:r>
          </a:p>
          <a:p>
            <a:r>
              <a:rPr lang="en-US" sz="1500" b="1" u="sng" dirty="0">
                <a:solidFill>
                  <a:schemeClr val="tx1">
                    <a:lumMod val="65000"/>
                    <a:lumOff val="35000"/>
                  </a:schemeClr>
                </a:solidFill>
                <a:latin typeface="Helvetica" pitchFamily="2" charset="0"/>
                <a:hlinkClick r:id="rId6" tooltip="Using Ounce Equivalents for Grains in the CACFP Webpage">
                  <a:extLst>
                    <a:ext uri="{A12FA001-AC4F-418D-AE19-62706E023703}">
                      <ahyp:hlinkClr xmlns:ahyp="http://schemas.microsoft.com/office/drawing/2018/hyperlinkcolor" val="tx"/>
                    </a:ext>
                  </a:extLst>
                </a:hlinkClick>
              </a:rPr>
              <a:t>equivalents-grains-cacfp</a:t>
            </a:r>
            <a:endParaRPr lang="en-US" sz="1500" b="1" u="sng"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867184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E794A-5B0E-7941-BE86-E2E4B2ACDE94}"/>
              </a:ext>
            </a:extLst>
          </p:cNvPr>
          <p:cNvSpPr>
            <a:spLocks noGrp="1"/>
          </p:cNvSpPr>
          <p:nvPr>
            <p:ph type="title"/>
          </p:nvPr>
        </p:nvSpPr>
        <p:spPr/>
        <p:txBody>
          <a:bodyPr/>
          <a:lstStyle/>
          <a:p>
            <a:r>
              <a:rPr lang="en-US" dirty="0"/>
              <a:t>What if My Grain is Different? </a:t>
            </a:r>
            <a:r>
              <a:rPr lang="en-US" dirty="0">
                <a:solidFill>
                  <a:srgbClr val="642B75"/>
                </a:solidFill>
              </a:rPr>
              <a:t>Continued</a:t>
            </a:r>
            <a:r>
              <a:rPr lang="en-US" dirty="0"/>
              <a:t> </a:t>
            </a:r>
          </a:p>
        </p:txBody>
      </p:sp>
      <p:sp>
        <p:nvSpPr>
          <p:cNvPr id="3" name="Text Placeholder 2">
            <a:extLst>
              <a:ext uri="{FF2B5EF4-FFF2-40B4-BE49-F238E27FC236}">
                <a16:creationId xmlns:a16="http://schemas.microsoft.com/office/drawing/2014/main" id="{8DFED909-C6A6-444B-8301-AC670C2AF16D}"/>
              </a:ext>
            </a:extLst>
          </p:cNvPr>
          <p:cNvSpPr>
            <a:spLocks noGrp="1"/>
          </p:cNvSpPr>
          <p:nvPr>
            <p:ph type="body" idx="1"/>
          </p:nvPr>
        </p:nvSpPr>
        <p:spPr>
          <a:xfrm>
            <a:off x="408264" y="1009979"/>
            <a:ext cx="3868737" cy="312738"/>
          </a:xfrm>
        </p:spPr>
        <p:txBody>
          <a:bodyPr/>
          <a:lstStyle/>
          <a:p>
            <a:r>
              <a:rPr lang="en-US" dirty="0"/>
              <a:t>Use a different tool if:</a:t>
            </a:r>
          </a:p>
        </p:txBody>
      </p:sp>
      <p:sp>
        <p:nvSpPr>
          <p:cNvPr id="4" name="Content Placeholder 3">
            <a:extLst>
              <a:ext uri="{FF2B5EF4-FFF2-40B4-BE49-F238E27FC236}">
                <a16:creationId xmlns:a16="http://schemas.microsoft.com/office/drawing/2014/main" id="{351B32D9-7C2E-E54D-BAEA-EB2B5C11FDE5}"/>
              </a:ext>
            </a:extLst>
          </p:cNvPr>
          <p:cNvSpPr>
            <a:spLocks noGrp="1"/>
          </p:cNvSpPr>
          <p:nvPr>
            <p:ph sz="half" idx="2"/>
          </p:nvPr>
        </p:nvSpPr>
        <p:spPr>
          <a:xfrm>
            <a:off x="408265" y="1463040"/>
            <a:ext cx="4869130" cy="3154680"/>
          </a:xfrm>
        </p:spPr>
        <p:txBody>
          <a:bodyPr/>
          <a:lstStyle/>
          <a:p>
            <a:pPr>
              <a:spcBef>
                <a:spcPts val="600"/>
              </a:spcBef>
              <a:buClr>
                <a:srgbClr val="642B75"/>
              </a:buClr>
            </a:pPr>
            <a:r>
              <a:rPr lang="en-US" dirty="0"/>
              <a:t>The package is smaller or lighter </a:t>
            </a:r>
            <a:br>
              <a:rPr lang="en-US" dirty="0"/>
            </a:br>
            <a:r>
              <a:rPr lang="en-US" dirty="0"/>
              <a:t>than what’s listed on the Grains Measuring Chart, </a:t>
            </a:r>
          </a:p>
          <a:p>
            <a:pPr>
              <a:spcBef>
                <a:spcPts val="600"/>
              </a:spcBef>
              <a:buClr>
                <a:srgbClr val="642B75"/>
              </a:buClr>
            </a:pPr>
            <a:r>
              <a:rPr lang="en-US" dirty="0"/>
              <a:t>The serving size is less than </a:t>
            </a:r>
            <a:br>
              <a:rPr lang="en-US" dirty="0"/>
            </a:br>
            <a:r>
              <a:rPr lang="en-US" dirty="0"/>
              <a:t>1 package (e.g., ¼, ½, etc.),</a:t>
            </a:r>
          </a:p>
          <a:p>
            <a:pPr>
              <a:spcBef>
                <a:spcPts val="600"/>
              </a:spcBef>
              <a:buClr>
                <a:srgbClr val="642B75"/>
              </a:buClr>
            </a:pPr>
            <a:r>
              <a:rPr lang="en-US" dirty="0"/>
              <a:t>The weight of one package is not listed,</a:t>
            </a:r>
          </a:p>
          <a:p>
            <a:pPr>
              <a:spcBef>
                <a:spcPts val="600"/>
              </a:spcBef>
              <a:buClr>
                <a:srgbClr val="642B75"/>
              </a:buClr>
            </a:pPr>
            <a:r>
              <a:rPr lang="en-US" dirty="0"/>
              <a:t>The item you are serving is not listed </a:t>
            </a:r>
            <a:br>
              <a:rPr lang="en-US" dirty="0"/>
            </a:br>
            <a:r>
              <a:rPr lang="en-US" dirty="0"/>
              <a:t>on the Grains Measuring Chart, or</a:t>
            </a:r>
          </a:p>
          <a:p>
            <a:pPr>
              <a:spcBef>
                <a:spcPts val="600"/>
              </a:spcBef>
              <a:buClr>
                <a:srgbClr val="642B75"/>
              </a:buClr>
            </a:pPr>
            <a:r>
              <a:rPr lang="en-US" dirty="0"/>
              <a:t>You are serving a grain to meet part of the grains requirement.</a:t>
            </a:r>
          </a:p>
        </p:txBody>
      </p:sp>
      <p:pic>
        <p:nvPicPr>
          <p:cNvPr id="8" name="Picture 7" descr="Screenshot of the “Calculating Ounce Equivalents of Grains in the Child and Adult Care Food Program” worksheet cover">
            <a:extLst>
              <a:ext uri="{FF2B5EF4-FFF2-40B4-BE49-F238E27FC236}">
                <a16:creationId xmlns:a16="http://schemas.microsoft.com/office/drawing/2014/main" id="{80E3E12A-816B-E546-A350-E1960004DA86}"/>
              </a:ext>
            </a:extLst>
          </p:cNvPr>
          <p:cNvPicPr>
            <a:picLocks noChangeAspect="1"/>
          </p:cNvPicPr>
          <p:nvPr/>
        </p:nvPicPr>
        <p:blipFill>
          <a:blip r:embed="rId3"/>
          <a:srcRect/>
          <a:stretch/>
        </p:blipFill>
        <p:spPr>
          <a:xfrm>
            <a:off x="5732464" y="954066"/>
            <a:ext cx="2560149" cy="3313133"/>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9" name="Picture 8" descr="QR Code to “Calculating Ounce Equivalents of Grains in the CACFP” ">
            <a:extLst>
              <a:ext uri="{FF2B5EF4-FFF2-40B4-BE49-F238E27FC236}">
                <a16:creationId xmlns:a16="http://schemas.microsoft.com/office/drawing/2014/main" id="{65574131-5F70-5E47-B8D7-1A8EF47E99A4}"/>
              </a:ext>
            </a:extLst>
          </p:cNvPr>
          <p:cNvPicPr>
            <a:picLocks noChangeAspect="1"/>
          </p:cNvPicPr>
          <p:nvPr/>
        </p:nvPicPr>
        <p:blipFill>
          <a:blip r:embed="rId4"/>
          <a:stretch>
            <a:fillRect/>
          </a:stretch>
        </p:blipFill>
        <p:spPr>
          <a:xfrm>
            <a:off x="5209244" y="4458650"/>
            <a:ext cx="523220" cy="523220"/>
          </a:xfrm>
          <a:prstGeom prst="rect">
            <a:avLst/>
          </a:prstGeom>
          <a:ln w="3175">
            <a:solidFill>
              <a:schemeClr val="tx1">
                <a:lumMod val="50000"/>
                <a:lumOff val="50000"/>
              </a:schemeClr>
            </a:solidFill>
          </a:ln>
        </p:spPr>
      </p:pic>
      <p:sp>
        <p:nvSpPr>
          <p:cNvPr id="7" name="TextBox 6">
            <a:extLst>
              <a:ext uri="{FF2B5EF4-FFF2-40B4-BE49-F238E27FC236}">
                <a16:creationId xmlns:a16="http://schemas.microsoft.com/office/drawing/2014/main" id="{242489F8-46C6-7F4D-B37B-CBBDECFE570D}"/>
              </a:ext>
            </a:extLst>
          </p:cNvPr>
          <p:cNvSpPr txBox="1"/>
          <p:nvPr/>
        </p:nvSpPr>
        <p:spPr>
          <a:xfrm>
            <a:off x="5732464" y="4458650"/>
            <a:ext cx="3352927" cy="553998"/>
          </a:xfrm>
          <a:prstGeom prst="rect">
            <a:avLst/>
          </a:prstGeom>
          <a:noFill/>
        </p:spPr>
        <p:txBody>
          <a:bodyPr wrap="square" rtlCol="0">
            <a:spAutoFit/>
          </a:bodyPr>
          <a:lstStyle/>
          <a:p>
            <a:r>
              <a:rPr lang="en-US" sz="1500" b="1" u="sng" dirty="0">
                <a:solidFill>
                  <a:schemeClr val="tx1">
                    <a:lumMod val="65000"/>
                    <a:lumOff val="35000"/>
                  </a:schemeClr>
                </a:solidFill>
                <a:effectLst/>
                <a:latin typeface="Helvetica" panose="020B0604020202020204" pitchFamily="34" charset="0"/>
                <a:cs typeface="Helvetica" panose="020B0604020202020204" pitchFamily="34" charset="0"/>
                <a:hlinkClick r:id="rId5" tooltip="Calculating Ounce Equivalents of Grains in the CACFP Webpage">
                  <a:extLst>
                    <a:ext uri="{A12FA001-AC4F-418D-AE19-62706E023703}">
                      <ahyp:hlinkClr xmlns:ahyp="http://schemas.microsoft.com/office/drawing/2018/hyperlinkcolor" val="tx"/>
                    </a:ext>
                  </a:extLst>
                </a:hlinkClick>
              </a:rPr>
              <a:t>fns.usda.gov/tn/calculating-ounce-</a:t>
            </a:r>
          </a:p>
          <a:p>
            <a:r>
              <a:rPr lang="en-US" sz="1500" b="1" u="sng" dirty="0">
                <a:solidFill>
                  <a:schemeClr val="tx1">
                    <a:lumMod val="65000"/>
                    <a:lumOff val="35000"/>
                  </a:schemeClr>
                </a:solidFill>
                <a:effectLst/>
                <a:latin typeface="Helvetica" panose="020B0604020202020204" pitchFamily="34" charset="0"/>
                <a:cs typeface="Helvetica" panose="020B0604020202020204" pitchFamily="34" charset="0"/>
                <a:hlinkClick r:id="rId5" tooltip="Calculating Ounce Equivalents of Grains in the CACFP Webpage">
                  <a:extLst>
                    <a:ext uri="{A12FA001-AC4F-418D-AE19-62706E023703}">
                      <ahyp:hlinkClr xmlns:ahyp="http://schemas.microsoft.com/office/drawing/2018/hyperlinkcolor" val="tx"/>
                    </a:ext>
                  </a:extLst>
                </a:hlinkClick>
              </a:rPr>
              <a:t>equivalents-grains-cacfp</a:t>
            </a:r>
            <a:endParaRPr lang="en-US" sz="1500" b="1" u="sng" dirty="0">
              <a:solidFill>
                <a:schemeClr val="tx1">
                  <a:lumMod val="65000"/>
                  <a:lumOff val="35000"/>
                </a:schemeClr>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164142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E794A-5B0E-7941-BE86-E2E4B2ACDE94}"/>
              </a:ext>
            </a:extLst>
          </p:cNvPr>
          <p:cNvSpPr>
            <a:spLocks noGrp="1"/>
          </p:cNvSpPr>
          <p:nvPr>
            <p:ph type="title"/>
          </p:nvPr>
        </p:nvSpPr>
        <p:spPr/>
        <p:txBody>
          <a:bodyPr/>
          <a:lstStyle/>
          <a:p>
            <a:r>
              <a:rPr lang="en-US" dirty="0"/>
              <a:t>What if My Grain is Different? </a:t>
            </a:r>
            <a:r>
              <a:rPr lang="en-US" dirty="0">
                <a:solidFill>
                  <a:srgbClr val="642B75"/>
                </a:solidFill>
              </a:rPr>
              <a:t>Continued</a:t>
            </a:r>
            <a:r>
              <a:rPr lang="en-US" dirty="0"/>
              <a:t>  </a:t>
            </a:r>
          </a:p>
        </p:txBody>
      </p:sp>
      <p:sp>
        <p:nvSpPr>
          <p:cNvPr id="3" name="Text Placeholder 2">
            <a:extLst>
              <a:ext uri="{FF2B5EF4-FFF2-40B4-BE49-F238E27FC236}">
                <a16:creationId xmlns:a16="http://schemas.microsoft.com/office/drawing/2014/main" id="{8DFED909-C6A6-444B-8301-AC670C2AF16D}"/>
              </a:ext>
            </a:extLst>
          </p:cNvPr>
          <p:cNvSpPr>
            <a:spLocks noGrp="1"/>
          </p:cNvSpPr>
          <p:nvPr>
            <p:ph type="body" idx="1"/>
          </p:nvPr>
        </p:nvSpPr>
        <p:spPr>
          <a:xfrm>
            <a:off x="408264" y="1009979"/>
            <a:ext cx="3868737" cy="312738"/>
          </a:xfrm>
        </p:spPr>
        <p:txBody>
          <a:bodyPr/>
          <a:lstStyle/>
          <a:p>
            <a:r>
              <a:rPr lang="en-US" dirty="0"/>
              <a:t>Use a different tool if:</a:t>
            </a:r>
          </a:p>
        </p:txBody>
      </p:sp>
      <p:sp>
        <p:nvSpPr>
          <p:cNvPr id="4" name="Content Placeholder 3">
            <a:extLst>
              <a:ext uri="{FF2B5EF4-FFF2-40B4-BE49-F238E27FC236}">
                <a16:creationId xmlns:a16="http://schemas.microsoft.com/office/drawing/2014/main" id="{351B32D9-7C2E-E54D-BAEA-EB2B5C11FDE5}"/>
              </a:ext>
            </a:extLst>
          </p:cNvPr>
          <p:cNvSpPr>
            <a:spLocks noGrp="1"/>
          </p:cNvSpPr>
          <p:nvPr>
            <p:ph sz="half" idx="2"/>
          </p:nvPr>
        </p:nvSpPr>
        <p:spPr>
          <a:xfrm>
            <a:off x="408265" y="1463040"/>
            <a:ext cx="4869130" cy="3154680"/>
          </a:xfrm>
        </p:spPr>
        <p:txBody>
          <a:bodyPr/>
          <a:lstStyle/>
          <a:p>
            <a:pPr>
              <a:spcBef>
                <a:spcPts val="600"/>
              </a:spcBef>
              <a:buClr>
                <a:srgbClr val="642B75"/>
              </a:buClr>
            </a:pPr>
            <a:r>
              <a:rPr lang="en-US" dirty="0"/>
              <a:t>The package is smaller or lighter </a:t>
            </a:r>
            <a:br>
              <a:rPr lang="en-US" dirty="0"/>
            </a:br>
            <a:r>
              <a:rPr lang="en-US" dirty="0"/>
              <a:t>than what’s listed on the Grains Measuring Chart, </a:t>
            </a:r>
          </a:p>
          <a:p>
            <a:pPr>
              <a:spcBef>
                <a:spcPts val="600"/>
              </a:spcBef>
              <a:buClr>
                <a:srgbClr val="642B75"/>
              </a:buClr>
            </a:pPr>
            <a:r>
              <a:rPr lang="en-US" dirty="0"/>
              <a:t>The serving size is less than </a:t>
            </a:r>
            <a:br>
              <a:rPr lang="en-US" dirty="0"/>
            </a:br>
            <a:r>
              <a:rPr lang="en-US" dirty="0"/>
              <a:t>1 package (e.g., ¼, ½, etc.),</a:t>
            </a:r>
          </a:p>
          <a:p>
            <a:pPr>
              <a:spcBef>
                <a:spcPts val="600"/>
              </a:spcBef>
              <a:buClr>
                <a:srgbClr val="642B75"/>
              </a:buClr>
            </a:pPr>
            <a:r>
              <a:rPr lang="en-US" dirty="0"/>
              <a:t>The weight of one package is not listed,</a:t>
            </a:r>
          </a:p>
          <a:p>
            <a:pPr>
              <a:spcBef>
                <a:spcPts val="600"/>
              </a:spcBef>
              <a:buClr>
                <a:srgbClr val="642B75"/>
              </a:buClr>
            </a:pPr>
            <a:r>
              <a:rPr lang="en-US" dirty="0"/>
              <a:t>The item you are serving is not listed </a:t>
            </a:r>
            <a:br>
              <a:rPr lang="en-US" dirty="0"/>
            </a:br>
            <a:r>
              <a:rPr lang="en-US" dirty="0"/>
              <a:t>on the Grains Measuring Chart, or</a:t>
            </a:r>
          </a:p>
          <a:p>
            <a:pPr>
              <a:spcBef>
                <a:spcPts val="600"/>
              </a:spcBef>
              <a:buClr>
                <a:srgbClr val="642B75"/>
              </a:buClr>
            </a:pPr>
            <a:r>
              <a:rPr lang="en-US" dirty="0"/>
              <a:t>You are serving a grain to meet part of the grains requirement.</a:t>
            </a:r>
          </a:p>
        </p:txBody>
      </p:sp>
      <p:grpSp>
        <p:nvGrpSpPr>
          <p:cNvPr id="8" name="Group 7" descr="A computer monitor with a screenshot of the &quot;USDA Food Buying Guide for Child Nutrition Programs&quot; web page and an arrow pointing to the Exhibit A Grains Tool">
            <a:extLst>
              <a:ext uri="{FF2B5EF4-FFF2-40B4-BE49-F238E27FC236}">
                <a16:creationId xmlns:a16="http://schemas.microsoft.com/office/drawing/2014/main" id="{00DCDE9E-7BAA-3F49-95E5-4DC9C342F0C1}"/>
              </a:ext>
            </a:extLst>
          </p:cNvPr>
          <p:cNvGrpSpPr/>
          <p:nvPr/>
        </p:nvGrpSpPr>
        <p:grpSpPr>
          <a:xfrm>
            <a:off x="5242691" y="891025"/>
            <a:ext cx="3493044" cy="2283336"/>
            <a:chOff x="5242691" y="891025"/>
            <a:chExt cx="3493044" cy="2283336"/>
          </a:xfrm>
        </p:grpSpPr>
        <p:pic>
          <p:nvPicPr>
            <p:cNvPr id="6" name="Content Placeholder 13" descr="A computer monitor with a screenshot of the &quot;USDA Food Buying Guide for Child Nutrition Programs&quot; web page">
              <a:extLst>
                <a:ext uri="{FF2B5EF4-FFF2-40B4-BE49-F238E27FC236}">
                  <a16:creationId xmlns:a16="http://schemas.microsoft.com/office/drawing/2014/main" id="{191ED100-2879-5B4A-86DF-8BEAB05D56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77395" y="891025"/>
              <a:ext cx="3358387" cy="2283336"/>
            </a:xfrm>
            <a:prstGeom prst="rect">
              <a:avLst/>
            </a:prstGeom>
          </p:spPr>
        </p:pic>
        <p:cxnSp>
          <p:nvCxnSpPr>
            <p:cNvPr id="10" name="Straight Arrow Connector 9" descr="Arrow pointing out the &quot;Exhibit A Grains Tool&quot; on an image of a computer">
              <a:extLst>
                <a:ext uri="{FF2B5EF4-FFF2-40B4-BE49-F238E27FC236}">
                  <a16:creationId xmlns:a16="http://schemas.microsoft.com/office/drawing/2014/main" id="{A445979C-D960-0D46-9D77-4FCB6976B263}"/>
                </a:ext>
              </a:extLst>
            </p:cNvPr>
            <p:cNvCxnSpPr>
              <a:cxnSpLocks/>
            </p:cNvCxnSpPr>
            <p:nvPr/>
          </p:nvCxnSpPr>
          <p:spPr>
            <a:xfrm>
              <a:off x="6963842" y="1648495"/>
              <a:ext cx="0" cy="343508"/>
            </a:xfrm>
            <a:prstGeom prst="straightConnector1">
              <a:avLst/>
            </a:prstGeom>
            <a:ln w="38100" cap="rnd">
              <a:solidFill>
                <a:srgbClr val="642B75"/>
              </a:solidFill>
              <a:round/>
              <a:tailEnd type="arrow"/>
            </a:ln>
          </p:spPr>
          <p:style>
            <a:lnRef idx="1">
              <a:schemeClr val="accent1"/>
            </a:lnRef>
            <a:fillRef idx="0">
              <a:schemeClr val="accent1"/>
            </a:fillRef>
            <a:effectRef idx="0">
              <a:schemeClr val="accent1"/>
            </a:effectRef>
            <a:fontRef idx="minor">
              <a:schemeClr val="tx1"/>
            </a:fontRef>
          </p:style>
        </p:cxnSp>
        <p:sp>
          <p:nvSpPr>
            <p:cNvPr id="9" name="Rounded Rectangle 8" descr=" ">
              <a:extLst>
                <a:ext uri="{FF2B5EF4-FFF2-40B4-BE49-F238E27FC236}">
                  <a16:creationId xmlns:a16="http://schemas.microsoft.com/office/drawing/2014/main" id="{357EA214-DE9E-0F40-A4F9-479CAED06572}"/>
                </a:ext>
              </a:extLst>
            </p:cNvPr>
            <p:cNvSpPr/>
            <p:nvPr/>
          </p:nvSpPr>
          <p:spPr>
            <a:xfrm>
              <a:off x="5242691" y="1362529"/>
              <a:ext cx="3493044" cy="389433"/>
            </a:xfrm>
            <a:prstGeom prst="roundRect">
              <a:avLst/>
            </a:prstGeom>
            <a:solidFill>
              <a:srgbClr val="642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Helvetica" pitchFamily="2" charset="0"/>
                </a:rPr>
                <a:t>Exhibit A Grains Tool</a:t>
              </a:r>
            </a:p>
          </p:txBody>
        </p:sp>
      </p:grpSp>
      <p:grpSp>
        <p:nvGrpSpPr>
          <p:cNvPr id="5" name="Group 4" descr="A smart phone with a screenshot of the Grains tool from the &quot;Food Buying Guide for Child Nutrition Programs&quot; app with a purple outline around the &quot;more&quot; button">
            <a:extLst>
              <a:ext uri="{FF2B5EF4-FFF2-40B4-BE49-F238E27FC236}">
                <a16:creationId xmlns:a16="http://schemas.microsoft.com/office/drawing/2014/main" id="{A0A8A09D-8853-9844-9D81-14F287E95C32}"/>
              </a:ext>
            </a:extLst>
          </p:cNvPr>
          <p:cNvGrpSpPr/>
          <p:nvPr/>
        </p:nvGrpSpPr>
        <p:grpSpPr>
          <a:xfrm>
            <a:off x="7450881" y="1902854"/>
            <a:ext cx="1387544" cy="2704386"/>
            <a:chOff x="7463493" y="2133183"/>
            <a:chExt cx="1387544" cy="2704386"/>
          </a:xfrm>
        </p:grpSpPr>
        <p:pic>
          <p:nvPicPr>
            <p:cNvPr id="7" name="Picture 6" descr="A smart phone with a screenshot of the Grains tool from the &quot;Food Buying Guide for Child Nutrition Programs&quot; app with a purple outline around the &quot;more&quot; button">
              <a:extLst>
                <a:ext uri="{FF2B5EF4-FFF2-40B4-BE49-F238E27FC236}">
                  <a16:creationId xmlns:a16="http://schemas.microsoft.com/office/drawing/2014/main" id="{869E69CE-5129-5748-BD95-A6A2E928B4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63493" y="2133183"/>
              <a:ext cx="1387544" cy="2704386"/>
            </a:xfrm>
            <a:prstGeom prst="rect">
              <a:avLst/>
            </a:prstGeom>
            <a:effectLst>
              <a:outerShdw blurRad="63500" sx="102000" sy="102000" algn="ctr" rotWithShape="0">
                <a:prstClr val="black">
                  <a:alpha val="25000"/>
                </a:prstClr>
              </a:outerShdw>
            </a:effectLst>
          </p:spPr>
        </p:pic>
        <p:sp>
          <p:nvSpPr>
            <p:cNvPr id="13" name="Rounded Rectangle 12" descr="Purple outline around the &quot;more&quot; app button">
              <a:extLst>
                <a:ext uri="{FF2B5EF4-FFF2-40B4-BE49-F238E27FC236}">
                  <a16:creationId xmlns:a16="http://schemas.microsoft.com/office/drawing/2014/main" id="{808B5614-FCCF-5D46-AA9B-8E91C3E9F97A}"/>
                </a:ext>
              </a:extLst>
            </p:cNvPr>
            <p:cNvSpPr/>
            <p:nvPr/>
          </p:nvSpPr>
          <p:spPr>
            <a:xfrm>
              <a:off x="7953375" y="3979593"/>
              <a:ext cx="400096" cy="442595"/>
            </a:xfrm>
            <a:prstGeom prst="roundRect">
              <a:avLst>
                <a:gd name="adj" fmla="val 7022"/>
              </a:avLst>
            </a:prstGeom>
            <a:noFill/>
            <a:ln w="31750">
              <a:solidFill>
                <a:srgbClr val="642B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Helvetica" pitchFamily="2" charset="0"/>
              </a:endParaRPr>
            </a:p>
          </p:txBody>
        </p:sp>
      </p:grpSp>
      <p:pic>
        <p:nvPicPr>
          <p:cNvPr id="14" name="Picture 13" descr="QR Code to the &quot;Food Buying Guide for Child Nutrition Programs&quot;">
            <a:extLst>
              <a:ext uri="{FF2B5EF4-FFF2-40B4-BE49-F238E27FC236}">
                <a16:creationId xmlns:a16="http://schemas.microsoft.com/office/drawing/2014/main" id="{D4051FC9-FD9C-6149-89B7-90EAF9AFF8B5}"/>
              </a:ext>
            </a:extLst>
          </p:cNvPr>
          <p:cNvPicPr>
            <a:picLocks noChangeAspect="1"/>
          </p:cNvPicPr>
          <p:nvPr/>
        </p:nvPicPr>
        <p:blipFill>
          <a:blip r:embed="rId5"/>
          <a:stretch>
            <a:fillRect/>
          </a:stretch>
        </p:blipFill>
        <p:spPr>
          <a:xfrm>
            <a:off x="5404976" y="4471487"/>
            <a:ext cx="573289" cy="573289"/>
          </a:xfrm>
          <a:prstGeom prst="rect">
            <a:avLst/>
          </a:prstGeom>
          <a:ln w="3175">
            <a:solidFill>
              <a:schemeClr val="tx1">
                <a:lumMod val="50000"/>
                <a:lumOff val="50000"/>
              </a:schemeClr>
            </a:solidFill>
          </a:ln>
        </p:spPr>
      </p:pic>
      <p:sp>
        <p:nvSpPr>
          <p:cNvPr id="12" name="TextBox 11">
            <a:extLst>
              <a:ext uri="{FF2B5EF4-FFF2-40B4-BE49-F238E27FC236}">
                <a16:creationId xmlns:a16="http://schemas.microsoft.com/office/drawing/2014/main" id="{8026D147-2937-3442-94C0-9AC5F116A94D}"/>
              </a:ext>
            </a:extLst>
          </p:cNvPr>
          <p:cNvSpPr txBox="1"/>
          <p:nvPr/>
        </p:nvSpPr>
        <p:spPr>
          <a:xfrm>
            <a:off x="5978265" y="4596548"/>
            <a:ext cx="2976102" cy="323165"/>
          </a:xfrm>
          <a:prstGeom prst="rect">
            <a:avLst/>
          </a:prstGeom>
          <a:noFill/>
        </p:spPr>
        <p:txBody>
          <a:bodyPr wrap="square" rtlCol="0">
            <a:spAutoFit/>
          </a:bodyPr>
          <a:lstStyle/>
          <a:p>
            <a:r>
              <a:rPr lang="en-US" sz="1500" b="1" u="sng" dirty="0">
                <a:solidFill>
                  <a:schemeClr val="tx1">
                    <a:lumMod val="65000"/>
                    <a:lumOff val="35000"/>
                  </a:schemeClr>
                </a:solidFill>
                <a:effectLst/>
                <a:latin typeface="Helvetica" panose="020B0604020202020204" pitchFamily="34" charset="0"/>
                <a:cs typeface="Helvetica" panose="020B0604020202020204" pitchFamily="34" charset="0"/>
                <a:hlinkClick r:id="rId6" tooltip="Food Buying Guide for Child Nutrition Programs Webpage">
                  <a:extLst>
                    <a:ext uri="{A12FA001-AC4F-418D-AE19-62706E023703}">
                      <ahyp:hlinkClr xmlns:ahyp="http://schemas.microsoft.com/office/drawing/2018/hyperlinkcolor" val="tx"/>
                    </a:ext>
                  </a:extLst>
                </a:hlinkClick>
              </a:rPr>
              <a:t>foodbuyingguide.fns.usda.gov</a:t>
            </a:r>
            <a:endParaRPr lang="en-US" sz="1500" b="1" u="sng" dirty="0">
              <a:solidFill>
                <a:schemeClr val="tx1">
                  <a:lumMod val="65000"/>
                  <a:lumOff val="35000"/>
                </a:schemeClr>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18109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6F315-2304-D34E-9297-04C87B58C304}"/>
              </a:ext>
            </a:extLst>
          </p:cNvPr>
          <p:cNvSpPr>
            <a:spLocks noGrp="1"/>
          </p:cNvSpPr>
          <p:nvPr>
            <p:ph type="title"/>
          </p:nvPr>
        </p:nvSpPr>
        <p:spPr>
          <a:xfrm>
            <a:off x="0" y="1"/>
            <a:ext cx="9144000" cy="850790"/>
          </a:xfrm>
        </p:spPr>
        <p:txBody>
          <a:bodyPr/>
          <a:lstStyle/>
          <a:p>
            <a:r>
              <a:rPr lang="en-US" sz="2400" dirty="0"/>
              <a:t>Team Nutrition CACFP Grains Oz Eq Resources Webpage  </a:t>
            </a:r>
          </a:p>
        </p:txBody>
      </p:sp>
      <p:grpSp>
        <p:nvGrpSpPr>
          <p:cNvPr id="5" name="Group 4" descr="Team Nutrition CACFP Grains Oz Eq Resources Webpage  ">
            <a:extLst>
              <a:ext uri="{FF2B5EF4-FFF2-40B4-BE49-F238E27FC236}">
                <a16:creationId xmlns:a16="http://schemas.microsoft.com/office/drawing/2014/main" id="{223FB270-780E-C649-9D13-DAE854DB09E1}"/>
              </a:ext>
            </a:extLst>
          </p:cNvPr>
          <p:cNvGrpSpPr/>
          <p:nvPr/>
        </p:nvGrpSpPr>
        <p:grpSpPr>
          <a:xfrm>
            <a:off x="105113" y="1009804"/>
            <a:ext cx="7378977" cy="3354482"/>
            <a:chOff x="105113" y="1009804"/>
            <a:chExt cx="7378977" cy="3354482"/>
          </a:xfrm>
        </p:grpSpPr>
        <p:pic>
          <p:nvPicPr>
            <p:cNvPr id="6" name="Picture 5" descr="Computer monitor with image of the Food Buying Guide web page">
              <a:extLst>
                <a:ext uri="{FF2B5EF4-FFF2-40B4-BE49-F238E27FC236}">
                  <a16:creationId xmlns:a16="http://schemas.microsoft.com/office/drawing/2014/main" id="{7714DCC5-BCEB-2C40-A7A5-8406BAB143BA}"/>
                </a:ext>
              </a:extLst>
            </p:cNvPr>
            <p:cNvPicPr>
              <a:picLocks noChangeAspect="1"/>
            </p:cNvPicPr>
            <p:nvPr/>
          </p:nvPicPr>
          <p:blipFill>
            <a:blip r:embed="rId3"/>
            <a:srcRect/>
            <a:stretch/>
          </p:blipFill>
          <p:spPr>
            <a:xfrm>
              <a:off x="105113" y="1009804"/>
              <a:ext cx="3132984" cy="2162683"/>
            </a:xfrm>
            <a:prstGeom prst="rect">
              <a:avLst/>
            </a:prstGeom>
          </p:spPr>
        </p:pic>
        <p:pic>
          <p:nvPicPr>
            <p:cNvPr id="7" name="Picture 6" descr="Screenshot of the &quot;Using Ounce Equivalents for Grains in the Child and Adult Care Food Program&quot; worksheet cover">
              <a:extLst>
                <a:ext uri="{FF2B5EF4-FFF2-40B4-BE49-F238E27FC236}">
                  <a16:creationId xmlns:a16="http://schemas.microsoft.com/office/drawing/2014/main" id="{29958113-F871-304A-A490-001CB0DA0884}"/>
                </a:ext>
              </a:extLst>
            </p:cNvPr>
            <p:cNvPicPr>
              <a:picLocks noChangeAspect="1"/>
            </p:cNvPicPr>
            <p:nvPr/>
          </p:nvPicPr>
          <p:blipFill>
            <a:blip r:embed="rId4"/>
            <a:stretch>
              <a:fillRect/>
            </a:stretch>
          </p:blipFill>
          <p:spPr>
            <a:xfrm>
              <a:off x="3361179" y="1121683"/>
              <a:ext cx="1414234" cy="1826715"/>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8" name="Picture 7" descr="Screenshot of the &quot;Crediting Single-Serving Packages of Grains in the Child and Adult Care Food Program&quot; worksheet cover">
              <a:extLst>
                <a:ext uri="{FF2B5EF4-FFF2-40B4-BE49-F238E27FC236}">
                  <a16:creationId xmlns:a16="http://schemas.microsoft.com/office/drawing/2014/main" id="{A6E1643D-05FC-234A-9EB8-C43173D78921}"/>
                </a:ext>
              </a:extLst>
            </p:cNvPr>
            <p:cNvPicPr>
              <a:picLocks noChangeAspect="1"/>
            </p:cNvPicPr>
            <p:nvPr/>
          </p:nvPicPr>
          <p:blipFill>
            <a:blip r:embed="rId5"/>
            <a:stretch>
              <a:fillRect/>
            </a:stretch>
          </p:blipFill>
          <p:spPr>
            <a:xfrm>
              <a:off x="5020931" y="1121683"/>
              <a:ext cx="1407167" cy="1828958"/>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9" name="Picture 8" descr="Screenshot of the &quot;Feeding Infants Using Ounce Equivalents for Grains in the Child and Adult Care Food Program&quot; worksheet cover">
              <a:extLst>
                <a:ext uri="{FF2B5EF4-FFF2-40B4-BE49-F238E27FC236}">
                  <a16:creationId xmlns:a16="http://schemas.microsoft.com/office/drawing/2014/main" id="{D6329080-8169-6447-8693-8A4F7963B9C1}"/>
                </a:ext>
              </a:extLst>
            </p:cNvPr>
            <p:cNvPicPr>
              <a:picLocks noChangeAspect="1"/>
            </p:cNvPicPr>
            <p:nvPr/>
          </p:nvPicPr>
          <p:blipFill>
            <a:blip r:embed="rId6"/>
            <a:stretch>
              <a:fillRect/>
            </a:stretch>
          </p:blipFill>
          <p:spPr>
            <a:xfrm>
              <a:off x="6074800" y="2520382"/>
              <a:ext cx="1409290" cy="1828958"/>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12" name="Picture 11" descr="CACFP Halftime: Thirty on Thursdays Training Webinars icon">
              <a:extLst>
                <a:ext uri="{FF2B5EF4-FFF2-40B4-BE49-F238E27FC236}">
                  <a16:creationId xmlns:a16="http://schemas.microsoft.com/office/drawing/2014/main" id="{7DC3D886-EAF1-3048-8E2A-9CF250A6FC63}"/>
                </a:ext>
              </a:extLst>
            </p:cNvPr>
            <p:cNvPicPr>
              <a:picLocks noChangeAspect="1"/>
            </p:cNvPicPr>
            <p:nvPr/>
          </p:nvPicPr>
          <p:blipFill>
            <a:blip r:embed="rId7"/>
            <a:stretch>
              <a:fillRect/>
            </a:stretch>
          </p:blipFill>
          <p:spPr>
            <a:xfrm>
              <a:off x="769561" y="3254230"/>
              <a:ext cx="1804176" cy="1110056"/>
            </a:xfrm>
            <a:prstGeom prst="rect">
              <a:avLst/>
            </a:prstGeom>
          </p:spPr>
        </p:pic>
        <p:pic>
          <p:nvPicPr>
            <p:cNvPr id="10" name="Picture 9" descr="Screenshot of the &quot;Calculating Ounce Equivalents of Grains in the Child and Adult Care Food Program&quot; worksheet cover">
              <a:extLst>
                <a:ext uri="{FF2B5EF4-FFF2-40B4-BE49-F238E27FC236}">
                  <a16:creationId xmlns:a16="http://schemas.microsoft.com/office/drawing/2014/main" id="{3E0A0A95-DA0A-244A-9DC0-45270186CD78}"/>
                </a:ext>
              </a:extLst>
            </p:cNvPr>
            <p:cNvPicPr>
              <a:picLocks noChangeAspect="1"/>
            </p:cNvPicPr>
            <p:nvPr/>
          </p:nvPicPr>
          <p:blipFill>
            <a:blip r:embed="rId8"/>
            <a:stretch>
              <a:fillRect/>
            </a:stretch>
          </p:blipFill>
          <p:spPr>
            <a:xfrm>
              <a:off x="4123070" y="2497217"/>
              <a:ext cx="1409648" cy="1828958"/>
            </a:xfrm>
            <a:prstGeom prst="rect">
              <a:avLst/>
            </a:prstGeom>
            <a:ln w="3175">
              <a:solidFill>
                <a:schemeClr val="bg1">
                  <a:lumMod val="65000"/>
                </a:schemeClr>
              </a:solidFill>
            </a:ln>
            <a:effectLst>
              <a:outerShdw blurRad="63500" sx="102000" sy="102000" algn="ctr" rotWithShape="0">
                <a:prstClr val="black">
                  <a:alpha val="10000"/>
                </a:prstClr>
              </a:outerShdw>
            </a:effectLst>
          </p:spPr>
        </p:pic>
      </p:grpSp>
      <p:pic>
        <p:nvPicPr>
          <p:cNvPr id="4" name="Picture 3" descr="QR Code for CACFP Grains Ounce Equivalents Resources">
            <a:extLst>
              <a:ext uri="{FF2B5EF4-FFF2-40B4-BE49-F238E27FC236}">
                <a16:creationId xmlns:a16="http://schemas.microsoft.com/office/drawing/2014/main" id="{34E18551-C5F0-6547-93D9-FD30979D7DF1}"/>
              </a:ext>
            </a:extLst>
          </p:cNvPr>
          <p:cNvPicPr>
            <a:picLocks noChangeAspect="1"/>
          </p:cNvPicPr>
          <p:nvPr/>
        </p:nvPicPr>
        <p:blipFill>
          <a:blip r:embed="rId9"/>
          <a:stretch>
            <a:fillRect/>
          </a:stretch>
        </p:blipFill>
        <p:spPr>
          <a:xfrm>
            <a:off x="697869" y="4470905"/>
            <a:ext cx="569895" cy="569895"/>
          </a:xfrm>
          <a:prstGeom prst="rect">
            <a:avLst/>
          </a:prstGeom>
          <a:ln w="3175">
            <a:solidFill>
              <a:schemeClr val="tx1">
                <a:lumMod val="50000"/>
                <a:lumOff val="50000"/>
              </a:schemeClr>
            </a:solidFill>
          </a:ln>
        </p:spPr>
      </p:pic>
      <p:sp>
        <p:nvSpPr>
          <p:cNvPr id="14" name="Rectangle 13">
            <a:extLst>
              <a:ext uri="{FF2B5EF4-FFF2-40B4-BE49-F238E27FC236}">
                <a16:creationId xmlns:a16="http://schemas.microsoft.com/office/drawing/2014/main" id="{3F9FF94D-3614-374C-99DA-C653EBF6EF2D}"/>
              </a:ext>
            </a:extLst>
          </p:cNvPr>
          <p:cNvSpPr/>
          <p:nvPr/>
        </p:nvSpPr>
        <p:spPr>
          <a:xfrm>
            <a:off x="1267764" y="4571186"/>
            <a:ext cx="6648213"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10" tooltip="CACFP Grains Ounce Equivalents Resources Webpage">
                  <a:extLst>
                    <a:ext uri="{A12FA001-AC4F-418D-AE19-62706E023703}">
                      <ahyp:hlinkClr xmlns:ahyp="http://schemas.microsoft.com/office/drawing/2018/hyperlinkcolor" val="tx"/>
                    </a:ext>
                  </a:extLst>
                </a:hlinkClick>
              </a:rPr>
              <a:t>fns.usda.gov/tn/grains-ounce-equivalents-resources-cacfp</a:t>
            </a:r>
            <a:endParaRPr lang="en-US" b="1" u="sng"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129551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2D108-BF03-D748-9A19-E8E6B70C6141}"/>
              </a:ext>
            </a:extLst>
          </p:cNvPr>
          <p:cNvSpPr>
            <a:spLocks noGrp="1"/>
          </p:cNvSpPr>
          <p:nvPr>
            <p:ph type="title"/>
          </p:nvPr>
        </p:nvSpPr>
        <p:spPr>
          <a:xfrm>
            <a:off x="228600" y="98004"/>
            <a:ext cx="8789276" cy="475484"/>
          </a:xfrm>
        </p:spPr>
        <p:txBody>
          <a:bodyPr/>
          <a:lstStyle/>
          <a:p>
            <a:r>
              <a:rPr lang="en-US" dirty="0"/>
              <a:t>More Team Nutrition Resources!</a:t>
            </a:r>
          </a:p>
        </p:txBody>
      </p:sp>
      <p:grpSp>
        <p:nvGrpSpPr>
          <p:cNvPr id="7" name="Group 6" descr="Team Nutrition Resources">
            <a:extLst>
              <a:ext uri="{FF2B5EF4-FFF2-40B4-BE49-F238E27FC236}">
                <a16:creationId xmlns:a16="http://schemas.microsoft.com/office/drawing/2014/main" id="{FAB6E393-52C9-6C41-87D8-5EBD13B6BD64}"/>
              </a:ext>
            </a:extLst>
          </p:cNvPr>
          <p:cNvGrpSpPr/>
          <p:nvPr/>
        </p:nvGrpSpPr>
        <p:grpSpPr>
          <a:xfrm>
            <a:off x="863972" y="651510"/>
            <a:ext cx="7986380" cy="3705689"/>
            <a:chOff x="863972" y="651510"/>
            <a:chExt cx="7986380" cy="3705689"/>
          </a:xfrm>
        </p:grpSpPr>
        <p:sp>
          <p:nvSpPr>
            <p:cNvPr id="4" name="TextBox 3">
              <a:extLst>
                <a:ext uri="{FF2B5EF4-FFF2-40B4-BE49-F238E27FC236}">
                  <a16:creationId xmlns:a16="http://schemas.microsoft.com/office/drawing/2014/main" id="{383B66B5-1BFB-B248-A641-430EBBDBD7E6}"/>
                </a:ext>
              </a:extLst>
            </p:cNvPr>
            <p:cNvSpPr txBox="1"/>
            <p:nvPr/>
          </p:nvSpPr>
          <p:spPr>
            <a:xfrm>
              <a:off x="1054543" y="2574606"/>
              <a:ext cx="1331943" cy="338554"/>
            </a:xfrm>
            <a:prstGeom prst="rect">
              <a:avLst/>
            </a:prstGeom>
            <a:noFill/>
          </p:spPr>
          <p:txBody>
            <a:bodyPr wrap="square" rtlCol="0">
              <a:spAutoFit/>
            </a:bodyPr>
            <a:lstStyle/>
            <a:p>
              <a:pPr algn="ctr"/>
              <a:r>
                <a:rPr lang="en-US" sz="1600" dirty="0">
                  <a:solidFill>
                    <a:schemeClr val="tx1">
                      <a:lumMod val="65000"/>
                      <a:lumOff val="35000"/>
                    </a:schemeClr>
                  </a:solidFill>
                  <a:latin typeface="Helvetica" pitchFamily="2" charset="0"/>
                </a:rPr>
                <a:t>Posters</a:t>
              </a:r>
            </a:p>
          </p:txBody>
        </p:sp>
        <p:pic>
          <p:nvPicPr>
            <p:cNvPr id="5" name="Picture 4" descr="Screenshot of the &quot;Serve Tasty and Healthy Foods in the Child and Adult Care Food Program&quot; poster">
              <a:extLst>
                <a:ext uri="{FF2B5EF4-FFF2-40B4-BE49-F238E27FC236}">
                  <a16:creationId xmlns:a16="http://schemas.microsoft.com/office/drawing/2014/main" id="{7B9724D9-C919-4C49-8CCD-36A207BA1669}"/>
                </a:ext>
              </a:extLst>
            </p:cNvPr>
            <p:cNvPicPr>
              <a:picLocks noChangeAspect="1" noChangeArrowheads="1"/>
            </p:cNvPicPr>
            <p:nvPr/>
          </p:nvPicPr>
          <p:blipFill>
            <a:blip r:embed="rId3"/>
            <a:srcRect/>
            <a:stretch/>
          </p:blipFill>
          <p:spPr bwMode="auto">
            <a:xfrm>
              <a:off x="1073353" y="651510"/>
              <a:ext cx="1294323" cy="1920240"/>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4C8610-BA2D-EE4D-822C-8069CD0A2583}"/>
                </a:ext>
              </a:extLst>
            </p:cNvPr>
            <p:cNvSpPr txBox="1"/>
            <p:nvPr/>
          </p:nvSpPr>
          <p:spPr>
            <a:xfrm>
              <a:off x="3583686" y="2253948"/>
              <a:ext cx="2054182" cy="338554"/>
            </a:xfrm>
            <a:prstGeom prst="rect">
              <a:avLst/>
            </a:prstGeom>
            <a:noFill/>
          </p:spPr>
          <p:txBody>
            <a:bodyPr wrap="square" rtlCol="0">
              <a:spAutoFit/>
            </a:bodyPr>
            <a:lstStyle/>
            <a:p>
              <a:pPr algn="ctr"/>
              <a:r>
                <a:rPr lang="en-US" sz="1600" dirty="0">
                  <a:solidFill>
                    <a:schemeClr val="tx1">
                      <a:lumMod val="65000"/>
                      <a:lumOff val="35000"/>
                    </a:schemeClr>
                  </a:solidFill>
                  <a:latin typeface="Helvetica" pitchFamily="2" charset="0"/>
                </a:rPr>
                <a:t>Training Worksheets</a:t>
              </a:r>
            </a:p>
          </p:txBody>
        </p:sp>
        <p:pic>
          <p:nvPicPr>
            <p:cNvPr id="29" name="Picture 28" descr="Screenshot of the “Crediting Single-Serving Packages of Grains in the Child and Adult Care Food Program” worksheet cover">
              <a:extLst>
                <a:ext uri="{FF2B5EF4-FFF2-40B4-BE49-F238E27FC236}">
                  <a16:creationId xmlns:a16="http://schemas.microsoft.com/office/drawing/2014/main" id="{D3070546-F543-DD42-B0DC-3D3B11CB1CA7}"/>
                </a:ext>
              </a:extLst>
            </p:cNvPr>
            <p:cNvPicPr>
              <a:picLocks noChangeAspect="1"/>
            </p:cNvPicPr>
            <p:nvPr/>
          </p:nvPicPr>
          <p:blipFill>
            <a:blip r:embed="rId4"/>
            <a:srcRect/>
            <a:stretch/>
          </p:blipFill>
          <p:spPr>
            <a:xfrm>
              <a:off x="4016160" y="709211"/>
              <a:ext cx="1214851" cy="1564490"/>
            </a:xfrm>
            <a:prstGeom prst="rect">
              <a:avLst/>
            </a:prstGeom>
            <a:ln w="6350">
              <a:solidFill>
                <a:schemeClr val="bg1">
                  <a:lumMod val="65000"/>
                </a:schemeClr>
              </a:solidFill>
            </a:ln>
            <a:effectLst>
              <a:outerShdw blurRad="63500" sx="102000" sy="102000" algn="ctr" rotWithShape="0">
                <a:prstClr val="black">
                  <a:alpha val="15000"/>
                </a:prstClr>
              </a:outerShdw>
            </a:effectLst>
          </p:spPr>
        </p:pic>
        <p:sp>
          <p:nvSpPr>
            <p:cNvPr id="8" name="TextBox 7">
              <a:extLst>
                <a:ext uri="{FF2B5EF4-FFF2-40B4-BE49-F238E27FC236}">
                  <a16:creationId xmlns:a16="http://schemas.microsoft.com/office/drawing/2014/main" id="{5FE0F7EE-3212-C046-B772-7EB3DA0C4A07}"/>
                </a:ext>
              </a:extLst>
            </p:cNvPr>
            <p:cNvSpPr txBox="1"/>
            <p:nvPr/>
          </p:nvSpPr>
          <p:spPr>
            <a:xfrm>
              <a:off x="6184121" y="2253948"/>
              <a:ext cx="1684257" cy="338554"/>
            </a:xfrm>
            <a:prstGeom prst="rect">
              <a:avLst/>
            </a:prstGeom>
            <a:noFill/>
          </p:spPr>
          <p:txBody>
            <a:bodyPr wrap="square" rtlCol="0">
              <a:spAutoFit/>
            </a:bodyPr>
            <a:lstStyle/>
            <a:p>
              <a:pPr algn="ctr"/>
              <a:r>
                <a:rPr lang="en-US" sz="1600" dirty="0">
                  <a:solidFill>
                    <a:schemeClr val="tx1">
                      <a:lumMod val="65000"/>
                      <a:lumOff val="35000"/>
                    </a:schemeClr>
                  </a:solidFill>
                  <a:latin typeface="Helvetica" pitchFamily="2" charset="0"/>
                </a:rPr>
                <a:t>Training Toolkits </a:t>
              </a:r>
            </a:p>
          </p:txBody>
        </p:sp>
        <p:pic>
          <p:nvPicPr>
            <p:cNvPr id="9" name="Picture 14" descr="Screenshot of the &quot;Child and Adult Care Food Program Trainer's Tools: Feeding Infants&quot; Trainer's Guide cover">
              <a:extLst>
                <a:ext uri="{FF2B5EF4-FFF2-40B4-BE49-F238E27FC236}">
                  <a16:creationId xmlns:a16="http://schemas.microsoft.com/office/drawing/2014/main" id="{CEB9EF18-745A-024E-85A2-7DF14C499C42}"/>
                </a:ext>
              </a:extLst>
            </p:cNvPr>
            <p:cNvPicPr>
              <a:picLocks noChangeAspect="1" noChangeArrowheads="1"/>
            </p:cNvPicPr>
            <p:nvPr/>
          </p:nvPicPr>
          <p:blipFill>
            <a:blip r:embed="rId5"/>
            <a:srcRect/>
            <a:stretch/>
          </p:blipFill>
          <p:spPr bwMode="auto">
            <a:xfrm>
              <a:off x="6440778" y="720404"/>
              <a:ext cx="1178345" cy="1524918"/>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B6E007A-1F8A-0241-B537-26820D8B8BCA}"/>
                </a:ext>
              </a:extLst>
            </p:cNvPr>
            <p:cNvSpPr txBox="1"/>
            <p:nvPr/>
          </p:nvSpPr>
          <p:spPr>
            <a:xfrm>
              <a:off x="863972" y="3988112"/>
              <a:ext cx="1749661" cy="338554"/>
            </a:xfrm>
            <a:prstGeom prst="rect">
              <a:avLst/>
            </a:prstGeom>
            <a:noFill/>
          </p:spPr>
          <p:txBody>
            <a:bodyPr wrap="square" rtlCol="0">
              <a:spAutoFit/>
            </a:bodyPr>
            <a:lstStyle/>
            <a:p>
              <a:pPr algn="ctr"/>
              <a:r>
                <a:rPr lang="en-US" sz="1600" dirty="0">
                  <a:solidFill>
                    <a:schemeClr val="tx1">
                      <a:lumMod val="65000"/>
                      <a:lumOff val="35000"/>
                    </a:schemeClr>
                  </a:solidFill>
                  <a:latin typeface="Helvetica" pitchFamily="2" charset="0"/>
                </a:rPr>
                <a:t>Training Slides</a:t>
              </a:r>
            </a:p>
          </p:txBody>
        </p:sp>
        <p:pic>
          <p:nvPicPr>
            <p:cNvPr id="11" name="Picture 10" descr="Screenshot of the &quot;Meal Planning for the Child and Adult Care Food Program&quot; training slides cover">
              <a:extLst>
                <a:ext uri="{FF2B5EF4-FFF2-40B4-BE49-F238E27FC236}">
                  <a16:creationId xmlns:a16="http://schemas.microsoft.com/office/drawing/2014/main" id="{9A675BAE-706E-BF49-879A-41B45E36AA88}"/>
                </a:ext>
              </a:extLst>
            </p:cNvPr>
            <p:cNvPicPr>
              <a:picLocks noChangeAspect="1" noChangeArrowheads="1"/>
            </p:cNvPicPr>
            <p:nvPr/>
          </p:nvPicPr>
          <p:blipFill>
            <a:blip r:embed="rId6"/>
            <a:srcRect/>
            <a:stretch/>
          </p:blipFill>
          <p:spPr bwMode="auto">
            <a:xfrm>
              <a:off x="863972" y="3003927"/>
              <a:ext cx="1749661" cy="98418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pic>
          <p:nvPicPr>
            <p:cNvPr id="19" name="Picture 18" descr="Illustration of a computer">
              <a:extLst>
                <a:ext uri="{FF2B5EF4-FFF2-40B4-BE49-F238E27FC236}">
                  <a16:creationId xmlns:a16="http://schemas.microsoft.com/office/drawing/2014/main" id="{ABD40988-F865-704E-ACB2-46B78A629C18}"/>
                </a:ext>
              </a:extLst>
            </p:cNvPr>
            <p:cNvPicPr>
              <a:picLocks noChangeAspect="1"/>
            </p:cNvPicPr>
            <p:nvPr/>
          </p:nvPicPr>
          <p:blipFill>
            <a:blip r:embed="rId7"/>
            <a:srcRect/>
            <a:stretch/>
          </p:blipFill>
          <p:spPr>
            <a:xfrm>
              <a:off x="3848081" y="3013271"/>
              <a:ext cx="1525393" cy="1343928"/>
            </a:xfrm>
            <a:prstGeom prst="rect">
              <a:avLst/>
            </a:prstGeom>
          </p:spPr>
        </p:pic>
        <p:sp>
          <p:nvSpPr>
            <p:cNvPr id="12" name="TextBox 11">
              <a:extLst>
                <a:ext uri="{FF2B5EF4-FFF2-40B4-BE49-F238E27FC236}">
                  <a16:creationId xmlns:a16="http://schemas.microsoft.com/office/drawing/2014/main" id="{4428217A-FAEA-A245-9AC6-76AB113CC479}"/>
                </a:ext>
              </a:extLst>
            </p:cNvPr>
            <p:cNvSpPr txBox="1"/>
            <p:nvPr/>
          </p:nvSpPr>
          <p:spPr>
            <a:xfrm>
              <a:off x="5550019" y="3988112"/>
              <a:ext cx="3300333" cy="338554"/>
            </a:xfrm>
            <a:prstGeom prst="rect">
              <a:avLst/>
            </a:prstGeom>
            <a:noFill/>
          </p:spPr>
          <p:txBody>
            <a:bodyPr wrap="square" rtlCol="0">
              <a:spAutoFit/>
            </a:bodyPr>
            <a:lstStyle/>
            <a:p>
              <a:pPr algn="ctr"/>
              <a:r>
                <a:rPr lang="en-US" sz="1600" dirty="0">
                  <a:solidFill>
                    <a:schemeClr val="tx1">
                      <a:lumMod val="65000"/>
                      <a:lumOff val="35000"/>
                    </a:schemeClr>
                  </a:solidFill>
                  <a:latin typeface="Helvetica" pitchFamily="2" charset="0"/>
                </a:rPr>
                <a:t>CACFP Grains Oz Eq Resources</a:t>
              </a:r>
            </a:p>
          </p:txBody>
        </p:sp>
        <p:pic>
          <p:nvPicPr>
            <p:cNvPr id="13" name="Picture 2" descr="Illustration of a woman looking at her phone with a box of cheese crackers on the counter">
              <a:extLst>
                <a:ext uri="{FF2B5EF4-FFF2-40B4-BE49-F238E27FC236}">
                  <a16:creationId xmlns:a16="http://schemas.microsoft.com/office/drawing/2014/main" id="{7BBA2565-B275-8743-9DDD-426A7E08D2D0}"/>
                </a:ext>
              </a:extLst>
            </p:cNvPr>
            <p:cNvPicPr>
              <a:picLocks noChangeAspect="1" noChangeArrowheads="1"/>
            </p:cNvPicPr>
            <p:nvPr/>
          </p:nvPicPr>
          <p:blipFill>
            <a:blip r:embed="rId8"/>
            <a:srcRect/>
            <a:stretch/>
          </p:blipFill>
          <p:spPr bwMode="auto">
            <a:xfrm>
              <a:off x="6458770" y="2948124"/>
              <a:ext cx="1482830" cy="988553"/>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grpSp>
          <p:nvGrpSpPr>
            <p:cNvPr id="3" name="Group 2" descr="[decorative]">
              <a:extLst>
                <a:ext uri="{FF2B5EF4-FFF2-40B4-BE49-F238E27FC236}">
                  <a16:creationId xmlns:a16="http://schemas.microsoft.com/office/drawing/2014/main" id="{4663F91A-6777-427A-8FE4-84CFC8A6DE60}"/>
                </a:ext>
              </a:extLst>
            </p:cNvPr>
            <p:cNvGrpSpPr/>
            <p:nvPr/>
          </p:nvGrpSpPr>
          <p:grpSpPr>
            <a:xfrm>
              <a:off x="2360056" y="1611630"/>
              <a:ext cx="4753286" cy="1884389"/>
              <a:chOff x="2360056" y="1611630"/>
              <a:chExt cx="4753286" cy="1884389"/>
            </a:xfrm>
          </p:grpSpPr>
          <p:cxnSp>
            <p:nvCxnSpPr>
              <p:cNvPr id="23" name="Elbow Connector 22" descr="[decorative]">
                <a:extLst>
                  <a:ext uri="{FF2B5EF4-FFF2-40B4-BE49-F238E27FC236}">
                    <a16:creationId xmlns:a16="http://schemas.microsoft.com/office/drawing/2014/main" id="{EBD4336B-CA5D-7F4B-98A5-A4A8E3CEA4B9}"/>
                  </a:ext>
                  <a:ext uri="{C183D7F6-B498-43B3-948B-1728B52AA6E4}">
                    <adec:decorative xmlns:adec="http://schemas.microsoft.com/office/drawing/2017/decorative" val="0"/>
                  </a:ext>
                </a:extLst>
              </p:cNvPr>
              <p:cNvCxnSpPr>
                <a:cxnSpLocks/>
              </p:cNvCxnSpPr>
              <p:nvPr/>
            </p:nvCxnSpPr>
            <p:spPr>
              <a:xfrm>
                <a:off x="2360056" y="1611630"/>
                <a:ext cx="1640952" cy="1582362"/>
              </a:xfrm>
              <a:prstGeom prst="bentConnector3">
                <a:avLst>
                  <a:gd name="adj1" fmla="val 50000"/>
                </a:avLst>
              </a:prstGeom>
              <a:ln w="22225">
                <a:solidFill>
                  <a:srgbClr val="642B75"/>
                </a:solidFill>
                <a:head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descr="[decorative]">
                <a:extLst>
                  <a:ext uri="{FF2B5EF4-FFF2-40B4-BE49-F238E27FC236}">
                    <a16:creationId xmlns:a16="http://schemas.microsoft.com/office/drawing/2014/main" id="{16E113C0-B1B0-9D42-A89B-9D499EE01472}"/>
                  </a:ext>
                  <a:ext uri="{C183D7F6-B498-43B3-948B-1728B52AA6E4}">
                    <adec:decorative xmlns:adec="http://schemas.microsoft.com/office/drawing/2017/decorative" val="0"/>
                  </a:ext>
                </a:extLst>
              </p:cNvPr>
              <p:cNvCxnSpPr>
                <a:cxnSpLocks/>
              </p:cNvCxnSpPr>
              <p:nvPr/>
            </p:nvCxnSpPr>
            <p:spPr>
              <a:xfrm flipH="1">
                <a:off x="4610778" y="2612267"/>
                <a:ext cx="5499" cy="401004"/>
              </a:xfrm>
              <a:prstGeom prst="line">
                <a:avLst/>
              </a:prstGeom>
              <a:ln w="22225">
                <a:solidFill>
                  <a:srgbClr val="642B75"/>
                </a:solidFill>
                <a:headEnd type="oval"/>
              </a:ln>
            </p:spPr>
            <p:style>
              <a:lnRef idx="1">
                <a:schemeClr val="accent1"/>
              </a:lnRef>
              <a:fillRef idx="0">
                <a:schemeClr val="accent1"/>
              </a:fillRef>
              <a:effectRef idx="0">
                <a:schemeClr val="accent1"/>
              </a:effectRef>
              <a:fontRef idx="minor">
                <a:schemeClr val="tx1"/>
              </a:fontRef>
            </p:style>
          </p:cxnSp>
          <p:cxnSp>
            <p:nvCxnSpPr>
              <p:cNvPr id="25" name="Elbow Connector 24" descr="[decorative]">
                <a:extLst>
                  <a:ext uri="{FF2B5EF4-FFF2-40B4-BE49-F238E27FC236}">
                    <a16:creationId xmlns:a16="http://schemas.microsoft.com/office/drawing/2014/main" id="{56F69124-F8E4-D944-8DBA-012BBF80F0A7}"/>
                  </a:ext>
                  <a:ext uri="{C183D7F6-B498-43B3-948B-1728B52AA6E4}">
                    <adec:decorative xmlns:adec="http://schemas.microsoft.com/office/drawing/2017/decorative" val="0"/>
                  </a:ext>
                </a:extLst>
              </p:cNvPr>
              <p:cNvCxnSpPr>
                <a:cxnSpLocks/>
              </p:cNvCxnSpPr>
              <p:nvPr/>
            </p:nvCxnSpPr>
            <p:spPr>
              <a:xfrm rot="5400000">
                <a:off x="5777549" y="1684106"/>
                <a:ext cx="427397" cy="2244189"/>
              </a:xfrm>
              <a:prstGeom prst="bentConnector3">
                <a:avLst>
                  <a:gd name="adj1" fmla="val 44002"/>
                </a:avLst>
              </a:prstGeom>
              <a:ln w="22225">
                <a:solidFill>
                  <a:srgbClr val="642B75"/>
                </a:solidFill>
                <a:headEnd type="oval"/>
              </a:ln>
            </p:spPr>
            <p:style>
              <a:lnRef idx="1">
                <a:schemeClr val="accent1"/>
              </a:lnRef>
              <a:fillRef idx="0">
                <a:schemeClr val="accent1"/>
              </a:fillRef>
              <a:effectRef idx="0">
                <a:schemeClr val="accent1"/>
              </a:effectRef>
              <a:fontRef idx="minor">
                <a:schemeClr val="tx1"/>
              </a:fontRef>
            </p:style>
          </p:cxnSp>
          <p:cxnSp>
            <p:nvCxnSpPr>
              <p:cNvPr id="26" name="Elbow Connector 25" descr="[decorative]">
                <a:extLst>
                  <a:ext uri="{FF2B5EF4-FFF2-40B4-BE49-F238E27FC236}">
                    <a16:creationId xmlns:a16="http://schemas.microsoft.com/office/drawing/2014/main" id="{C80B2183-125F-0045-87C6-CAD91043AF55}"/>
                  </a:ext>
                  <a:ext uri="{C183D7F6-B498-43B3-948B-1728B52AA6E4}">
                    <adec:decorative xmlns:adec="http://schemas.microsoft.com/office/drawing/2017/decorative" val="0"/>
                  </a:ext>
                </a:extLst>
              </p:cNvPr>
              <p:cNvCxnSpPr>
                <a:cxnSpLocks/>
              </p:cNvCxnSpPr>
              <p:nvPr/>
            </p:nvCxnSpPr>
            <p:spPr>
              <a:xfrm flipV="1">
                <a:off x="2613633" y="3332996"/>
                <a:ext cx="1405367" cy="163023"/>
              </a:xfrm>
              <a:prstGeom prst="bentConnector3">
                <a:avLst>
                  <a:gd name="adj1" fmla="val 40423"/>
                </a:avLst>
              </a:prstGeom>
              <a:ln w="22225">
                <a:solidFill>
                  <a:srgbClr val="642B75"/>
                </a:solidFill>
                <a:headEnd type="oval"/>
              </a:ln>
            </p:spPr>
            <p:style>
              <a:lnRef idx="1">
                <a:schemeClr val="accent1"/>
              </a:lnRef>
              <a:fillRef idx="0">
                <a:schemeClr val="accent1"/>
              </a:fillRef>
              <a:effectRef idx="0">
                <a:schemeClr val="accent1"/>
              </a:effectRef>
              <a:fontRef idx="minor">
                <a:schemeClr val="tx1"/>
              </a:fontRef>
            </p:style>
          </p:cxnSp>
          <p:cxnSp>
            <p:nvCxnSpPr>
              <p:cNvPr id="27" name="Elbow Connector 26" descr="[decorative]">
                <a:extLst>
                  <a:ext uri="{FF2B5EF4-FFF2-40B4-BE49-F238E27FC236}">
                    <a16:creationId xmlns:a16="http://schemas.microsoft.com/office/drawing/2014/main" id="{13772C4E-533C-5340-A743-FA7A6B493B16}"/>
                  </a:ext>
                  <a:ext uri="{C183D7F6-B498-43B3-948B-1728B52AA6E4}">
                    <adec:decorative xmlns:adec="http://schemas.microsoft.com/office/drawing/2017/decorative" val="0"/>
                  </a:ext>
                </a:extLst>
              </p:cNvPr>
              <p:cNvCxnSpPr>
                <a:cxnSpLocks/>
              </p:cNvCxnSpPr>
              <p:nvPr/>
            </p:nvCxnSpPr>
            <p:spPr>
              <a:xfrm rot="10800000">
                <a:off x="5235456" y="3210325"/>
                <a:ext cx="1223314" cy="208102"/>
              </a:xfrm>
              <a:prstGeom prst="bentConnector3">
                <a:avLst>
                  <a:gd name="adj1" fmla="val 50000"/>
                </a:avLst>
              </a:prstGeom>
              <a:ln w="22225">
                <a:solidFill>
                  <a:srgbClr val="642B75"/>
                </a:solidFill>
                <a:headEnd type="oval"/>
              </a:ln>
            </p:spPr>
            <p:style>
              <a:lnRef idx="1">
                <a:schemeClr val="accent1"/>
              </a:lnRef>
              <a:fillRef idx="0">
                <a:schemeClr val="accent1"/>
              </a:fillRef>
              <a:effectRef idx="0">
                <a:schemeClr val="accent1"/>
              </a:effectRef>
              <a:fontRef idx="minor">
                <a:schemeClr val="tx1"/>
              </a:fontRef>
            </p:style>
          </p:cxnSp>
        </p:grpSp>
      </p:grpSp>
      <p:pic>
        <p:nvPicPr>
          <p:cNvPr id="32" name="Picture 31" descr="QR code to Team Nutrition webpage">
            <a:extLst>
              <a:ext uri="{FF2B5EF4-FFF2-40B4-BE49-F238E27FC236}">
                <a16:creationId xmlns:a16="http://schemas.microsoft.com/office/drawing/2014/main" id="{5B49E424-F941-B943-8ABA-9CFD091F2339}"/>
              </a:ext>
            </a:extLst>
          </p:cNvPr>
          <p:cNvPicPr>
            <a:picLocks noChangeAspect="1"/>
          </p:cNvPicPr>
          <p:nvPr/>
        </p:nvPicPr>
        <p:blipFill>
          <a:blip r:embed="rId9"/>
          <a:stretch>
            <a:fillRect/>
          </a:stretch>
        </p:blipFill>
        <p:spPr>
          <a:xfrm>
            <a:off x="2321165" y="4476318"/>
            <a:ext cx="553463" cy="553463"/>
          </a:xfrm>
          <a:prstGeom prst="rect">
            <a:avLst/>
          </a:prstGeom>
          <a:ln w="3175">
            <a:solidFill>
              <a:schemeClr val="bg2">
                <a:lumMod val="75000"/>
              </a:schemeClr>
            </a:solidFill>
          </a:ln>
        </p:spPr>
      </p:pic>
      <p:sp>
        <p:nvSpPr>
          <p:cNvPr id="22" name="Text Placeholder 7">
            <a:extLst>
              <a:ext uri="{FF2B5EF4-FFF2-40B4-BE49-F238E27FC236}">
                <a16:creationId xmlns:a16="http://schemas.microsoft.com/office/drawing/2014/main" id="{3366FCF1-55CC-B24B-BC0D-90CD06114422}"/>
              </a:ext>
            </a:extLst>
          </p:cNvPr>
          <p:cNvSpPr txBox="1">
            <a:spLocks/>
          </p:cNvSpPr>
          <p:nvPr/>
        </p:nvSpPr>
        <p:spPr>
          <a:xfrm>
            <a:off x="2880360" y="4517136"/>
            <a:ext cx="3714078" cy="466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400" b="1" u="sng" dirty="0">
                <a:solidFill>
                  <a:schemeClr val="bg1"/>
                </a:solidFill>
                <a:latin typeface="Helvetica" pitchFamily="2" charset="0"/>
              </a:rPr>
              <a:t>TeamNutrition.usda.gov</a:t>
            </a:r>
            <a:endParaRPr lang="es-ES_tradnl" sz="2400" b="1" u="sng" dirty="0">
              <a:solidFill>
                <a:schemeClr val="bg1"/>
              </a:solidFill>
              <a:latin typeface="Helvetica" pitchFamily="2" charset="0"/>
              <a:cs typeface="Arial" panose="020B0604020202020204" pitchFamily="34" charset="0"/>
            </a:endParaRPr>
          </a:p>
        </p:txBody>
      </p:sp>
      <p:sp>
        <p:nvSpPr>
          <p:cNvPr id="28" name="TextBox 27" descr="Hipervínculo al sitio web de &quot;Team Nutrition&quot;">
            <a:hlinkClick r:id="rId10" tooltip="Página web de Team Nutrition USDA-FNS "/>
            <a:extLst>
              <a:ext uri="{FF2B5EF4-FFF2-40B4-BE49-F238E27FC236}">
                <a16:creationId xmlns:a16="http://schemas.microsoft.com/office/drawing/2014/main" id="{E28A7392-548E-964D-9580-96DB15CF7D52}"/>
              </a:ext>
            </a:extLst>
          </p:cNvPr>
          <p:cNvSpPr txBox="1"/>
          <p:nvPr/>
        </p:nvSpPr>
        <p:spPr>
          <a:xfrm>
            <a:off x="2791373" y="4575130"/>
            <a:ext cx="3737861" cy="369332"/>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3721866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descr="[decorative]">
            <a:extLst>
              <a:ext uri="{FF2B5EF4-FFF2-40B4-BE49-F238E27FC236}">
                <a16:creationId xmlns:a16="http://schemas.microsoft.com/office/drawing/2014/main" id="{3AAA5FEF-81BE-224C-AC38-BCC224656B26}"/>
              </a:ext>
              <a:ext uri="{C183D7F6-B498-43B3-948B-1728B52AA6E4}">
                <adec:decorative xmlns:adec="http://schemas.microsoft.com/office/drawing/2017/decorative" val="0"/>
              </a:ext>
            </a:extLst>
          </p:cNvPr>
          <p:cNvSpPr/>
          <p:nvPr/>
        </p:nvSpPr>
        <p:spPr>
          <a:xfrm>
            <a:off x="1030953" y="883732"/>
            <a:ext cx="7184570" cy="3688267"/>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id="{5B483649-F359-5640-B6D5-1ED7EAEC99AA}"/>
              </a:ext>
            </a:extLst>
          </p:cNvPr>
          <p:cNvSpPr>
            <a:spLocks noGrp="1"/>
          </p:cNvSpPr>
          <p:nvPr>
            <p:ph type="title"/>
          </p:nvPr>
        </p:nvSpPr>
        <p:spPr>
          <a:xfrm>
            <a:off x="228600" y="274320"/>
            <a:ext cx="8789276" cy="475484"/>
          </a:xfrm>
        </p:spPr>
        <p:txBody>
          <a:bodyPr/>
          <a:lstStyle/>
          <a:p>
            <a:r>
              <a:rPr lang="en-US" dirty="0"/>
              <a:t>How Much is One Oz Eq of Grains?</a:t>
            </a:r>
          </a:p>
        </p:txBody>
      </p:sp>
      <p:sp>
        <p:nvSpPr>
          <p:cNvPr id="8" name="Rectangle 7" descr="[decorative]">
            <a:extLst>
              <a:ext uri="{FF2B5EF4-FFF2-40B4-BE49-F238E27FC236}">
                <a16:creationId xmlns:a16="http://schemas.microsoft.com/office/drawing/2014/main" id="{41CF6257-2CFF-0149-AF22-8F4223DA1D7D}"/>
              </a:ext>
            </a:extLst>
          </p:cNvPr>
          <p:cNvSpPr/>
          <p:nvPr/>
        </p:nvSpPr>
        <p:spPr>
          <a:xfrm>
            <a:off x="1223602" y="1042731"/>
            <a:ext cx="6799272" cy="3371007"/>
          </a:xfrm>
          <a:prstGeom prst="rect">
            <a:avLst/>
          </a:prstGeom>
          <a:solidFill>
            <a:srgbClr val="FEF6E5"/>
          </a:solidFill>
          <a:ln w="31750">
            <a:solidFill>
              <a:srgbClr val="5070B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48A26642-4556-9845-85CD-75EA91832EEC}"/>
              </a:ext>
            </a:extLst>
          </p:cNvPr>
          <p:cNvSpPr txBox="1"/>
          <p:nvPr/>
        </p:nvSpPr>
        <p:spPr>
          <a:xfrm>
            <a:off x="1465943" y="1308102"/>
            <a:ext cx="1894115" cy="523220"/>
          </a:xfrm>
          <a:prstGeom prst="rect">
            <a:avLst/>
          </a:prstGeom>
          <a:noFill/>
        </p:spPr>
        <p:txBody>
          <a:bodyPr wrap="square" rtlCol="0">
            <a:spAutoFit/>
          </a:bodyPr>
          <a:lstStyle/>
          <a:p>
            <a:pPr algn="ctr"/>
            <a:r>
              <a:rPr lang="en-US" sz="1400" dirty="0">
                <a:latin typeface="Helvetica" pitchFamily="2" charset="0"/>
              </a:rPr>
              <a:t>0.8 ounce (22 grams)</a:t>
            </a:r>
          </a:p>
          <a:p>
            <a:pPr algn="ctr"/>
            <a:r>
              <a:rPr lang="en-US" sz="1400" dirty="0">
                <a:latin typeface="Helvetica" pitchFamily="2" charset="0"/>
              </a:rPr>
              <a:t>of </a:t>
            </a:r>
            <a:r>
              <a:rPr lang="en-US" sz="1400" b="1" dirty="0">
                <a:latin typeface="Helvetica" pitchFamily="2" charset="0"/>
              </a:rPr>
              <a:t>Cheese Crackers</a:t>
            </a:r>
          </a:p>
        </p:txBody>
      </p:sp>
      <p:pic>
        <p:nvPicPr>
          <p:cNvPr id="10" name="Picture 9" descr="Illustration of a bag of Cheese Crackers">
            <a:extLst>
              <a:ext uri="{FF2B5EF4-FFF2-40B4-BE49-F238E27FC236}">
                <a16:creationId xmlns:a16="http://schemas.microsoft.com/office/drawing/2014/main" id="{4297A425-35D9-EA4B-9025-EC41E777057A}"/>
              </a:ext>
            </a:extLst>
          </p:cNvPr>
          <p:cNvPicPr>
            <a:picLocks noChangeAspect="1"/>
          </p:cNvPicPr>
          <p:nvPr/>
        </p:nvPicPr>
        <p:blipFill>
          <a:blip r:embed="rId3"/>
          <a:stretch>
            <a:fillRect/>
          </a:stretch>
        </p:blipFill>
        <p:spPr>
          <a:xfrm>
            <a:off x="1775345" y="1899692"/>
            <a:ext cx="1275310" cy="1995117"/>
          </a:xfrm>
          <a:prstGeom prst="rect">
            <a:avLst/>
          </a:prstGeom>
        </p:spPr>
      </p:pic>
      <p:sp>
        <p:nvSpPr>
          <p:cNvPr id="22" name="TextBox 21">
            <a:extLst>
              <a:ext uri="{FF2B5EF4-FFF2-40B4-BE49-F238E27FC236}">
                <a16:creationId xmlns:a16="http://schemas.microsoft.com/office/drawing/2014/main" id="{3B563459-F7AD-9E4D-95FD-A9411902E3CA}"/>
              </a:ext>
            </a:extLst>
          </p:cNvPr>
          <p:cNvSpPr txBox="1"/>
          <p:nvPr/>
        </p:nvSpPr>
        <p:spPr>
          <a:xfrm>
            <a:off x="1465943" y="3998104"/>
            <a:ext cx="1894115" cy="307777"/>
          </a:xfrm>
          <a:prstGeom prst="rect">
            <a:avLst/>
          </a:prstGeom>
          <a:noFill/>
        </p:spPr>
        <p:txBody>
          <a:bodyPr wrap="square" rtlCol="0">
            <a:spAutoFit/>
          </a:bodyPr>
          <a:lstStyle/>
          <a:p>
            <a:pPr algn="ctr"/>
            <a:r>
              <a:rPr lang="en-US" sz="1400" dirty="0">
                <a:latin typeface="Helvetica" pitchFamily="2" charset="0"/>
              </a:rPr>
              <a:t>= 1 oz eq of grains</a:t>
            </a:r>
          </a:p>
        </p:txBody>
      </p:sp>
      <p:sp>
        <p:nvSpPr>
          <p:cNvPr id="20" name="TextBox 19">
            <a:extLst>
              <a:ext uri="{FF2B5EF4-FFF2-40B4-BE49-F238E27FC236}">
                <a16:creationId xmlns:a16="http://schemas.microsoft.com/office/drawing/2014/main" id="{6D70C63D-CE27-6447-B73C-C0E3D3C93B3E}"/>
              </a:ext>
            </a:extLst>
          </p:cNvPr>
          <p:cNvSpPr txBox="1"/>
          <p:nvPr/>
        </p:nvSpPr>
        <p:spPr>
          <a:xfrm>
            <a:off x="3615872" y="1579909"/>
            <a:ext cx="2014731" cy="523220"/>
          </a:xfrm>
          <a:prstGeom prst="rect">
            <a:avLst/>
          </a:prstGeom>
          <a:noFill/>
        </p:spPr>
        <p:txBody>
          <a:bodyPr wrap="square" rtlCol="0">
            <a:spAutoFit/>
          </a:bodyPr>
          <a:lstStyle/>
          <a:p>
            <a:pPr algn="ctr"/>
            <a:r>
              <a:rPr lang="en-US" sz="1400" dirty="0">
                <a:latin typeface="Helvetica" pitchFamily="2" charset="0"/>
              </a:rPr>
              <a:t>1 ounce (28 grams)</a:t>
            </a:r>
          </a:p>
          <a:p>
            <a:pPr algn="ctr"/>
            <a:r>
              <a:rPr lang="en-US" sz="1400" dirty="0">
                <a:latin typeface="Helvetica" pitchFamily="2" charset="0"/>
              </a:rPr>
              <a:t>of </a:t>
            </a:r>
            <a:r>
              <a:rPr lang="en-US" sz="1400" b="1" dirty="0">
                <a:latin typeface="Helvetica" pitchFamily="2" charset="0"/>
              </a:rPr>
              <a:t>Toasted O's Cereal</a:t>
            </a:r>
          </a:p>
        </p:txBody>
      </p:sp>
      <p:pic>
        <p:nvPicPr>
          <p:cNvPr id="12" name="Picture 11" descr="Illustration of a box of Toasted O's Cereal">
            <a:extLst>
              <a:ext uri="{FF2B5EF4-FFF2-40B4-BE49-F238E27FC236}">
                <a16:creationId xmlns:a16="http://schemas.microsoft.com/office/drawing/2014/main" id="{549B314C-7023-8449-B493-7DC04B0FAB1B}"/>
              </a:ext>
            </a:extLst>
          </p:cNvPr>
          <p:cNvPicPr>
            <a:picLocks noChangeAspect="1"/>
          </p:cNvPicPr>
          <p:nvPr/>
        </p:nvPicPr>
        <p:blipFill rotWithShape="1">
          <a:blip r:embed="rId4"/>
          <a:srcRect l="3809" t="14170" r="3492" b="17428"/>
          <a:stretch/>
        </p:blipFill>
        <p:spPr>
          <a:xfrm>
            <a:off x="3555565" y="2319131"/>
            <a:ext cx="2135347" cy="1575678"/>
          </a:xfrm>
          <a:prstGeom prst="rect">
            <a:avLst/>
          </a:prstGeom>
        </p:spPr>
      </p:pic>
      <p:sp>
        <p:nvSpPr>
          <p:cNvPr id="23" name="TextBox 22">
            <a:extLst>
              <a:ext uri="{FF2B5EF4-FFF2-40B4-BE49-F238E27FC236}">
                <a16:creationId xmlns:a16="http://schemas.microsoft.com/office/drawing/2014/main" id="{CAE04D34-BFA8-484E-8DEA-4A0A47D4DB03}"/>
              </a:ext>
            </a:extLst>
          </p:cNvPr>
          <p:cNvSpPr txBox="1"/>
          <p:nvPr/>
        </p:nvSpPr>
        <p:spPr>
          <a:xfrm>
            <a:off x="3676181" y="3998104"/>
            <a:ext cx="1894115" cy="307777"/>
          </a:xfrm>
          <a:prstGeom prst="rect">
            <a:avLst/>
          </a:prstGeom>
          <a:noFill/>
        </p:spPr>
        <p:txBody>
          <a:bodyPr wrap="square" rtlCol="0">
            <a:spAutoFit/>
          </a:bodyPr>
          <a:lstStyle/>
          <a:p>
            <a:pPr algn="ctr"/>
            <a:r>
              <a:rPr lang="en-US" sz="1400" dirty="0">
                <a:latin typeface="Helvetica" pitchFamily="2" charset="0"/>
              </a:rPr>
              <a:t>= 1 oz eq of grains</a:t>
            </a:r>
          </a:p>
        </p:txBody>
      </p:sp>
      <p:sp>
        <p:nvSpPr>
          <p:cNvPr id="21" name="TextBox 20">
            <a:extLst>
              <a:ext uri="{FF2B5EF4-FFF2-40B4-BE49-F238E27FC236}">
                <a16:creationId xmlns:a16="http://schemas.microsoft.com/office/drawing/2014/main" id="{C89AD30A-5707-6B42-B696-1CD572D744F5}"/>
              </a:ext>
            </a:extLst>
          </p:cNvPr>
          <p:cNvSpPr txBox="1"/>
          <p:nvPr/>
        </p:nvSpPr>
        <p:spPr>
          <a:xfrm>
            <a:off x="6043805" y="1308102"/>
            <a:ext cx="1894115" cy="523220"/>
          </a:xfrm>
          <a:prstGeom prst="rect">
            <a:avLst/>
          </a:prstGeom>
          <a:noFill/>
        </p:spPr>
        <p:txBody>
          <a:bodyPr wrap="square" rtlCol="0">
            <a:spAutoFit/>
          </a:bodyPr>
          <a:lstStyle/>
          <a:p>
            <a:pPr algn="ctr"/>
            <a:r>
              <a:rPr lang="en-US" sz="1400" dirty="0">
                <a:latin typeface="Helvetica" pitchFamily="2" charset="0"/>
              </a:rPr>
              <a:t>2 ounces (55 grams)</a:t>
            </a:r>
          </a:p>
          <a:p>
            <a:pPr algn="ctr"/>
            <a:r>
              <a:rPr lang="en-US" sz="1400" dirty="0">
                <a:latin typeface="Helvetica" pitchFamily="2" charset="0"/>
              </a:rPr>
              <a:t>of </a:t>
            </a:r>
            <a:r>
              <a:rPr lang="en-US" sz="1400" b="1" dirty="0">
                <a:latin typeface="Helvetica" pitchFamily="2" charset="0"/>
              </a:rPr>
              <a:t>Blueberry Muffin</a:t>
            </a:r>
          </a:p>
        </p:txBody>
      </p:sp>
      <p:pic>
        <p:nvPicPr>
          <p:cNvPr id="18" name="Picture 17" descr="Illustration of a Blueberry Muffin package">
            <a:extLst>
              <a:ext uri="{FF2B5EF4-FFF2-40B4-BE49-F238E27FC236}">
                <a16:creationId xmlns:a16="http://schemas.microsoft.com/office/drawing/2014/main" id="{57D292DB-F308-EA43-81AE-1372AF91D817}"/>
              </a:ext>
            </a:extLst>
          </p:cNvPr>
          <p:cNvPicPr>
            <a:picLocks noChangeAspect="1"/>
          </p:cNvPicPr>
          <p:nvPr/>
        </p:nvPicPr>
        <p:blipFill>
          <a:blip r:embed="rId5"/>
          <a:stretch>
            <a:fillRect/>
          </a:stretch>
        </p:blipFill>
        <p:spPr>
          <a:xfrm>
            <a:off x="6182361" y="1988733"/>
            <a:ext cx="1617003" cy="1906076"/>
          </a:xfrm>
          <a:prstGeom prst="rect">
            <a:avLst/>
          </a:prstGeom>
        </p:spPr>
      </p:pic>
      <p:sp>
        <p:nvSpPr>
          <p:cNvPr id="24" name="TextBox 23">
            <a:extLst>
              <a:ext uri="{FF2B5EF4-FFF2-40B4-BE49-F238E27FC236}">
                <a16:creationId xmlns:a16="http://schemas.microsoft.com/office/drawing/2014/main" id="{65296864-CF59-3F45-B71E-1C3CF244C496}"/>
              </a:ext>
            </a:extLst>
          </p:cNvPr>
          <p:cNvSpPr txBox="1"/>
          <p:nvPr/>
        </p:nvSpPr>
        <p:spPr>
          <a:xfrm>
            <a:off x="6043805" y="3998104"/>
            <a:ext cx="1894115" cy="307777"/>
          </a:xfrm>
          <a:prstGeom prst="rect">
            <a:avLst/>
          </a:prstGeom>
          <a:noFill/>
        </p:spPr>
        <p:txBody>
          <a:bodyPr wrap="square" rtlCol="0">
            <a:spAutoFit/>
          </a:bodyPr>
          <a:lstStyle/>
          <a:p>
            <a:pPr algn="ctr"/>
            <a:r>
              <a:rPr lang="en-US" sz="1400" dirty="0">
                <a:latin typeface="Helvetica" pitchFamily="2" charset="0"/>
              </a:rPr>
              <a:t>= 1 oz eq of grains</a:t>
            </a:r>
          </a:p>
        </p:txBody>
      </p:sp>
      <p:sp>
        <p:nvSpPr>
          <p:cNvPr id="3" name="Text Placeholder 2">
            <a:extLst>
              <a:ext uri="{FF2B5EF4-FFF2-40B4-BE49-F238E27FC236}">
                <a16:creationId xmlns:a16="http://schemas.microsoft.com/office/drawing/2014/main" id="{762C1F90-F8DF-D142-95EC-FFF3AEBD0B17}"/>
              </a:ext>
            </a:extLst>
          </p:cNvPr>
          <p:cNvSpPr>
            <a:spLocks noGrp="1"/>
          </p:cNvSpPr>
          <p:nvPr>
            <p:ph type="body" idx="4294967295"/>
          </p:nvPr>
        </p:nvSpPr>
        <p:spPr>
          <a:xfrm>
            <a:off x="1030953" y="4657226"/>
            <a:ext cx="7184570" cy="307777"/>
          </a:xfrm>
          <a:prstGeom prst="rect">
            <a:avLst/>
          </a:prstGeom>
        </p:spPr>
        <p:txBody>
          <a:bodyPr/>
          <a:lstStyle/>
          <a:p>
            <a:pPr marL="0" lvl="0" indent="0" algn="ctr">
              <a:buFontTx/>
              <a:buNone/>
            </a:pPr>
            <a:r>
              <a:rPr lang="en-US" sz="1800" b="1" i="0" kern="1200" dirty="0">
                <a:solidFill>
                  <a:schemeClr val="tx1">
                    <a:lumMod val="65000"/>
                    <a:lumOff val="35000"/>
                  </a:schemeClr>
                </a:solidFill>
                <a:effectLst/>
                <a:latin typeface="Helvetica" pitchFamily="2" charset="0"/>
                <a:ea typeface="+mj-ea"/>
                <a:cs typeface="+mj-cs"/>
              </a:rPr>
              <a:t>1 ounce equivalent (oz eq) = 16 grams of grains</a:t>
            </a:r>
            <a:endParaRPr lang="es-ES_tradnl" sz="1800" dirty="0">
              <a:solidFill>
                <a:schemeClr val="tx1">
                  <a:lumMod val="65000"/>
                  <a:lumOff val="35000"/>
                </a:schemeClr>
              </a:solidFill>
            </a:endParaRPr>
          </a:p>
        </p:txBody>
      </p:sp>
    </p:spTree>
    <p:extLst>
      <p:ext uri="{BB962C8B-B14F-4D97-AF65-F5344CB8AC3E}">
        <p14:creationId xmlns:p14="http://schemas.microsoft.com/office/powerpoint/2010/main" val="33516232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hlinkClick r:id="rId3" tooltip="Team Nutrition USDA Website">
                  <a:extLst>
                    <a:ext uri="{A12FA001-AC4F-418D-AE19-62706E023703}">
                      <ahyp:hlinkClr xmlns:ahyp="http://schemas.microsoft.com/office/drawing/2018/hyperlinkcolor" val="tx"/>
                    </a:ext>
                  </a:extLst>
                </a:hlinkClick>
              </a:rPr>
              <a:t>TeamNutrition</a:t>
            </a:r>
            <a:r>
              <a:rPr lang="en-US" sz="2000" b="1" u="sng" dirty="0">
                <a:hlinkClick r:id="rId3">
                  <a:extLst>
                    <a:ext uri="{A12FA001-AC4F-418D-AE19-62706E023703}">
                      <ahyp:hlinkClr xmlns:ahyp="http://schemas.microsoft.com/office/drawing/2018/hyperlinkcolor" val="tx"/>
                    </a:ext>
                  </a:extLst>
                </a:hlinkClick>
              </a:rPr>
              <a:t>.usda.gov</a:t>
            </a:r>
            <a:r>
              <a:rPr lang="en-US" sz="2000" dirty="0"/>
              <a:t>.</a:t>
            </a:r>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711521"/>
            <a:ext cx="4211636" cy="2001929"/>
          </a:xfrm>
        </p:spPr>
        <p:txBody>
          <a:bodyPr/>
          <a:lstStyle/>
          <a:p>
            <a:pPr>
              <a:spcAft>
                <a:spcPts val="1200"/>
              </a:spcAft>
              <a:buClr>
                <a:srgbClr val="642B75"/>
              </a:buClr>
            </a:pPr>
            <a:r>
              <a:rPr lang="en-US" sz="2000" b="1" dirty="0"/>
              <a:t>FREE</a:t>
            </a:r>
            <a:r>
              <a:rPr lang="en-US" sz="2000" dirty="0"/>
              <a:t> for those participating in a USDA Child Nutrition Program, while supplies last.</a:t>
            </a:r>
          </a:p>
          <a:p>
            <a:pPr>
              <a:spcAft>
                <a:spcPts val="1200"/>
              </a:spcAft>
              <a:buClr>
                <a:srgbClr val="642B75"/>
              </a:buClr>
            </a:pPr>
            <a:r>
              <a:rPr lang="en-US" sz="2000" dirty="0"/>
              <a:t>Sponsoring organizations and State agencies can also order in bulk by sending an email to: </a:t>
            </a:r>
          </a:p>
        </p:txBody>
      </p:sp>
      <p:pic>
        <p:nvPicPr>
          <p:cNvPr id="15" name="Picture 14"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622350" y="4125468"/>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167766" y="4180106"/>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tooltip="Email Address of Team Nutrition USDA ">
                  <a:extLst>
                    <a:ext uri="{A12FA001-AC4F-418D-AE19-62706E023703}">
                      <ahyp:hlinkClr xmlns:ahyp="http://schemas.microsoft.com/office/drawing/2018/hyperlinkcolor" val="tx"/>
                    </a:ext>
                  </a:extLst>
                </a:hlinkClick>
              </a:rPr>
              <a:t>TeamNutrition@usda.gov</a:t>
            </a:r>
            <a:endParaRPr lang="en-US" sz="2000" u="sng" dirty="0"/>
          </a:p>
        </p:txBody>
      </p:sp>
      <p:pic>
        <p:nvPicPr>
          <p:cNvPr id="8" name="Picture 7" descr="Tablet showing Team Nutrition website">
            <a:extLst>
              <a:ext uri="{FF2B5EF4-FFF2-40B4-BE49-F238E27FC236}">
                <a16:creationId xmlns:a16="http://schemas.microsoft.com/office/drawing/2014/main" id="{05E3C009-B257-4A41-B595-360679FDA4CC}"/>
              </a:ext>
            </a:extLst>
          </p:cNvPr>
          <p:cNvPicPr>
            <a:picLocks noChangeAspect="1"/>
          </p:cNvPicPr>
          <p:nvPr/>
        </p:nvPicPr>
        <p:blipFill>
          <a:blip r:embed="rId6"/>
          <a:srcRect/>
          <a:stretch/>
        </p:blipFill>
        <p:spPr>
          <a:xfrm>
            <a:off x="4597826" y="1564452"/>
            <a:ext cx="4308113" cy="3579048"/>
          </a:xfrm>
          <a:prstGeom prst="rect">
            <a:avLst/>
          </a:prstGeom>
        </p:spPr>
      </p:pic>
    </p:spTree>
    <p:extLst>
      <p:ext uri="{BB962C8B-B14F-4D97-AF65-F5344CB8AC3E}">
        <p14:creationId xmlns:p14="http://schemas.microsoft.com/office/powerpoint/2010/main" val="2169668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685800"/>
            <a:ext cx="5867565" cy="820447"/>
          </a:xfrm>
        </p:spPr>
        <p:txBody>
          <a:bodyPr>
            <a:noAutofit/>
          </a:bodyPr>
          <a:lstStyle/>
          <a:p>
            <a:r>
              <a:rPr lang="en-US" sz="6000" dirty="0"/>
              <a:t>Thank you!</a:t>
            </a:r>
          </a:p>
        </p:txBody>
      </p:sp>
      <p:pic>
        <p:nvPicPr>
          <p:cNvPr id="5" name="Picture 4"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365760" y="1926205"/>
            <a:ext cx="352270" cy="352270"/>
          </a:xfrm>
          <a:prstGeom prst="rect">
            <a:avLst/>
          </a:prstGeom>
        </p:spPr>
      </p:pic>
      <p:sp>
        <p:nvSpPr>
          <p:cNvPr id="13" name="TextBox 12">
            <a:extLst>
              <a:ext uri="{FF2B5EF4-FFF2-40B4-BE49-F238E27FC236}">
                <a16:creationId xmlns:a16="http://schemas.microsoft.com/office/drawing/2014/main" id="{BD56382C-59BA-624F-B089-991397F4A8FB}"/>
              </a:ext>
            </a:extLst>
          </p:cNvPr>
          <p:cNvSpPr txBox="1"/>
          <p:nvPr/>
        </p:nvSpPr>
        <p:spPr>
          <a:xfrm>
            <a:off x="872197" y="1983541"/>
            <a:ext cx="3100849"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4">
                  <a:extLst>
                    <a:ext uri="{A12FA001-AC4F-418D-AE19-62706E023703}">
                      <ahyp:hlinkClr xmlns:ahyp="http://schemas.microsoft.com/office/drawing/2018/hyperlinkcolor" val="tx"/>
                    </a:ext>
                  </a:extLst>
                </a:hlinkClick>
              </a:rPr>
              <a:t>TeamNutrition.usda.gov</a:t>
            </a:r>
            <a:endParaRPr lang="en-US" sz="2000" b="1" dirty="0">
              <a:solidFill>
                <a:schemeClr val="tx1">
                  <a:lumMod val="65000"/>
                  <a:lumOff val="35000"/>
                </a:schemeClr>
              </a:solidFill>
              <a:latin typeface="Helvetica" pitchFamily="2" charset="0"/>
            </a:endParaRPr>
          </a:p>
        </p:txBody>
      </p:sp>
      <p:pic>
        <p:nvPicPr>
          <p:cNvPr id="8" name="Picture 7" descr="Twitter Icon">
            <a:extLst>
              <a:ext uri="{FF2B5EF4-FFF2-40B4-BE49-F238E27FC236}">
                <a16:creationId xmlns:a16="http://schemas.microsoft.com/office/drawing/2014/main" id="{6D8CD329-78A8-8244-A6A4-C1447E2354A5}"/>
              </a:ext>
              <a:ext uri="{C183D7F6-B498-43B3-948B-1728B52AA6E4}">
                <adec:decorative xmlns:adec="http://schemas.microsoft.com/office/drawing/2017/decorative" val="0"/>
              </a:ext>
            </a:extLst>
          </p:cNvPr>
          <p:cNvPicPr>
            <a:picLocks noChangeAspect="1"/>
          </p:cNvPicPr>
          <p:nvPr/>
        </p:nvPicPr>
        <p:blipFill>
          <a:blip r:embed="rId5"/>
          <a:srcRect/>
          <a:stretch/>
        </p:blipFill>
        <p:spPr>
          <a:xfrm>
            <a:off x="365760" y="2612005"/>
            <a:ext cx="400838" cy="400838"/>
          </a:xfrm>
          <a:prstGeom prst="rect">
            <a:avLst/>
          </a:prstGeom>
        </p:spPr>
      </p:pic>
      <p:sp>
        <p:nvSpPr>
          <p:cNvPr id="4" name="TextBox 3">
            <a:extLst>
              <a:ext uri="{FF2B5EF4-FFF2-40B4-BE49-F238E27FC236}">
                <a16:creationId xmlns:a16="http://schemas.microsoft.com/office/drawing/2014/main" id="{AE35F4BB-5D08-A64D-88FE-221A45E0080E}"/>
              </a:ext>
            </a:extLst>
          </p:cNvPr>
          <p:cNvSpPr txBox="1"/>
          <p:nvPr/>
        </p:nvSpPr>
        <p:spPr>
          <a:xfrm>
            <a:off x="849086" y="2628901"/>
            <a:ext cx="215347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rPr>
              <a:t>@</a:t>
            </a:r>
            <a:r>
              <a:rPr lang="en-US" sz="2000" b="1" u="sng" dirty="0">
                <a:solidFill>
                  <a:schemeClr val="tx1">
                    <a:lumMod val="65000"/>
                    <a:lumOff val="35000"/>
                  </a:schemeClr>
                </a:solidFill>
                <a:latin typeface="Helvetica" pitchFamily="2" charset="0"/>
                <a:hlinkClick r:id="rId6" tooltip="Twitter handle of Team Nutrition">
                  <a:extLst>
                    <a:ext uri="{A12FA001-AC4F-418D-AE19-62706E023703}">
                      <ahyp:hlinkClr xmlns:ahyp="http://schemas.microsoft.com/office/drawing/2018/hyperlinkcolor" val="tx"/>
                    </a:ext>
                  </a:extLst>
                </a:hlinkClick>
              </a:rPr>
              <a:t>TeamNutrition</a:t>
            </a:r>
            <a:endParaRPr lang="en-US" sz="2000" u="sng" dirty="0"/>
          </a:p>
        </p:txBody>
      </p:sp>
      <p:pic>
        <p:nvPicPr>
          <p:cNvPr id="11" name="Picture 10" descr="Email Icon">
            <a:extLst>
              <a:ext uri="{FF2B5EF4-FFF2-40B4-BE49-F238E27FC236}">
                <a16:creationId xmlns:a16="http://schemas.microsoft.com/office/drawing/2014/main" id="{782B860F-E650-A845-93E8-989FEDB52ED4}"/>
              </a:ext>
              <a:ext uri="{C183D7F6-B498-43B3-948B-1728B52AA6E4}">
                <adec:decorative xmlns:adec="http://schemas.microsoft.com/office/drawing/2017/decorative" val="0"/>
              </a:ext>
            </a:extLst>
          </p:cNvPr>
          <p:cNvPicPr>
            <a:picLocks noChangeAspect="1"/>
          </p:cNvPicPr>
          <p:nvPr/>
        </p:nvPicPr>
        <p:blipFill>
          <a:blip r:embed="rId7"/>
          <a:srcRect/>
          <a:stretch/>
        </p:blipFill>
        <p:spPr>
          <a:xfrm>
            <a:off x="383424" y="3318627"/>
            <a:ext cx="400838" cy="400838"/>
          </a:xfrm>
          <a:prstGeom prst="rect">
            <a:avLst/>
          </a:prstGeom>
        </p:spPr>
      </p:pic>
      <p:sp>
        <p:nvSpPr>
          <p:cNvPr id="12" name="TextBox 11">
            <a:extLst>
              <a:ext uri="{FF2B5EF4-FFF2-40B4-BE49-F238E27FC236}">
                <a16:creationId xmlns:a16="http://schemas.microsoft.com/office/drawing/2014/main" id="{77F162A8-9AE1-A548-9B6E-497760E01E00}"/>
              </a:ext>
            </a:extLst>
          </p:cNvPr>
          <p:cNvSpPr txBox="1"/>
          <p:nvPr/>
        </p:nvSpPr>
        <p:spPr>
          <a:xfrm>
            <a:off x="844059" y="3376249"/>
            <a:ext cx="328038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8" tooltip="Email Address of Team Nutrition">
                  <a:extLst>
                    <a:ext uri="{A12FA001-AC4F-418D-AE19-62706E023703}">
                      <ahyp:hlinkClr xmlns:ahyp="http://schemas.microsoft.com/office/drawing/2018/hyperlinkcolor" val="tx"/>
                    </a:ext>
                  </a:extLst>
                </a:hlinkClick>
              </a:rPr>
              <a:t>TeamNutrition@usda.gov</a:t>
            </a:r>
            <a:endParaRPr lang="en-US" sz="2000" b="1" u="sng" dirty="0">
              <a:solidFill>
                <a:schemeClr val="tx1">
                  <a:lumMod val="65000"/>
                  <a:lumOff val="35000"/>
                </a:schemeClr>
              </a:solidFill>
              <a:latin typeface="Helvetica" pitchFamily="2" charset="0"/>
            </a:endParaRPr>
          </a:p>
        </p:txBody>
      </p:sp>
      <p:pic>
        <p:nvPicPr>
          <p:cNvPr id="9" name="Picture 2" descr="The Team Nutrition E-newsletter icon">
            <a:extLst>
              <a:ext uri="{FF2B5EF4-FFF2-40B4-BE49-F238E27FC236}">
                <a16:creationId xmlns:a16="http://schemas.microsoft.com/office/drawing/2014/main" id="{51C713FC-C5A4-B041-8F74-E6F4358F66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Illustration of a woman thinking about the MyPlate food groups for fruits, grains, vegetables, protein and dairy. ">
            <a:extLst>
              <a:ext uri="{FF2B5EF4-FFF2-40B4-BE49-F238E27FC236}">
                <a16:creationId xmlns:a16="http://schemas.microsoft.com/office/drawing/2014/main" id="{F54E4113-25BC-4341-B2EB-9C11519DE975}"/>
              </a:ext>
              <a:ext uri="{C183D7F6-B498-43B3-948B-1728B52AA6E4}">
                <adec:decorative xmlns:adec="http://schemas.microsoft.com/office/drawing/2017/decorative" val="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50613" y="549469"/>
            <a:ext cx="3048000" cy="4267200"/>
          </a:xfrm>
          <a:prstGeom prst="rect">
            <a:avLst/>
          </a:prstGeom>
        </p:spPr>
      </p:pic>
      <p:sp>
        <p:nvSpPr>
          <p:cNvPr id="7" name="TextBox 6">
            <a:extLst>
              <a:ext uri="{FF2B5EF4-FFF2-40B4-BE49-F238E27FC236}">
                <a16:creationId xmlns:a16="http://schemas.microsoft.com/office/drawing/2014/main" id="{17972F30-F6EC-3D46-810E-716FA535D819}"/>
              </a:ext>
            </a:extLst>
          </p:cNvPr>
          <p:cNvSpPr txBox="1"/>
          <p:nvPr/>
        </p:nvSpPr>
        <p:spPr>
          <a:xfrm>
            <a:off x="153878" y="4778637"/>
            <a:ext cx="3783806" cy="246221"/>
          </a:xfrm>
          <a:prstGeom prst="rect">
            <a:avLst/>
          </a:prstGeom>
          <a:noFill/>
        </p:spPr>
        <p:txBody>
          <a:bodyPr wrap="square" rtlCol="0">
            <a:spAutoFit/>
          </a:bodyPr>
          <a:lstStyle/>
          <a:p>
            <a:r>
              <a:rPr lang="en-US" sz="1000" i="1" dirty="0">
                <a:solidFill>
                  <a:schemeClr val="bg1"/>
                </a:solidFill>
                <a:latin typeface="Helvetica Light Oblique" panose="020B0403020202020204" pitchFamily="34" charset="0"/>
              </a:rPr>
              <a:t>USDA is an equal opportunity provider, employer, and lender.</a:t>
            </a:r>
          </a:p>
        </p:txBody>
      </p:sp>
    </p:spTree>
    <p:extLst>
      <p:ext uri="{BB962C8B-B14F-4D97-AF65-F5344CB8AC3E}">
        <p14:creationId xmlns:p14="http://schemas.microsoft.com/office/powerpoint/2010/main" val="144947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AD9AC-BCDA-D844-87EC-CE95C4153F91}"/>
              </a:ext>
            </a:extLst>
          </p:cNvPr>
          <p:cNvSpPr>
            <a:spLocks noGrp="1"/>
          </p:cNvSpPr>
          <p:nvPr>
            <p:ph type="title"/>
          </p:nvPr>
        </p:nvSpPr>
        <p:spPr/>
        <p:txBody>
          <a:bodyPr/>
          <a:lstStyle/>
          <a:p>
            <a:r>
              <a:rPr lang="en-US" dirty="0"/>
              <a:t>Team Nutrition Grains Oz Eq Resources </a:t>
            </a:r>
          </a:p>
        </p:txBody>
      </p:sp>
      <p:pic>
        <p:nvPicPr>
          <p:cNvPr id="5" name="Picture 4" descr="Screenshot of the “Crediting Single-Serving Packages of Grains in the Child and Adult Care Food Program” worksheet cover">
            <a:extLst>
              <a:ext uri="{FF2B5EF4-FFF2-40B4-BE49-F238E27FC236}">
                <a16:creationId xmlns:a16="http://schemas.microsoft.com/office/drawing/2014/main" id="{EB7EF823-DABE-2640-81BF-C40AAF4362DF}"/>
              </a:ext>
            </a:extLst>
          </p:cNvPr>
          <p:cNvPicPr>
            <a:picLocks noChangeAspect="1"/>
          </p:cNvPicPr>
          <p:nvPr/>
        </p:nvPicPr>
        <p:blipFill>
          <a:blip r:embed="rId3"/>
          <a:srcRect/>
          <a:stretch/>
        </p:blipFill>
        <p:spPr>
          <a:xfrm>
            <a:off x="360363" y="1088744"/>
            <a:ext cx="2875085" cy="3702548"/>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7" name="Picture 6" descr="Screenshot of the “Using Ounce Equivalents for Grains in the Child and Adult Care Food Program” worksheet cover">
            <a:extLst>
              <a:ext uri="{FF2B5EF4-FFF2-40B4-BE49-F238E27FC236}">
                <a16:creationId xmlns:a16="http://schemas.microsoft.com/office/drawing/2014/main" id="{E55B7C09-5DEA-C949-A6D2-E46CFDD320AB}"/>
              </a:ext>
            </a:extLst>
          </p:cNvPr>
          <p:cNvPicPr>
            <a:picLocks noChangeAspect="1"/>
          </p:cNvPicPr>
          <p:nvPr/>
        </p:nvPicPr>
        <p:blipFill>
          <a:blip r:embed="rId4"/>
          <a:stretch>
            <a:fillRect/>
          </a:stretch>
        </p:blipFill>
        <p:spPr>
          <a:xfrm>
            <a:off x="3687993" y="1088744"/>
            <a:ext cx="1557565" cy="2011680"/>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6" name="Picture 5" descr="Screenshot of the “Feeding Infants Using Ounce Equivalents for Grains in the Child and Adult Care Food Program” worksheet cover">
            <a:extLst>
              <a:ext uri="{FF2B5EF4-FFF2-40B4-BE49-F238E27FC236}">
                <a16:creationId xmlns:a16="http://schemas.microsoft.com/office/drawing/2014/main" id="{6C09B67F-970B-B647-AA74-4E861A42CA3B}"/>
              </a:ext>
            </a:extLst>
          </p:cNvPr>
          <p:cNvPicPr>
            <a:picLocks noChangeAspect="1"/>
          </p:cNvPicPr>
          <p:nvPr/>
        </p:nvPicPr>
        <p:blipFill>
          <a:blip r:embed="rId5"/>
          <a:srcRect/>
          <a:stretch/>
        </p:blipFill>
        <p:spPr>
          <a:xfrm>
            <a:off x="5992160" y="1088744"/>
            <a:ext cx="1550221" cy="2006168"/>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8" name="Picture 7" descr="Screenshot of the “Calculating Ounce Equivalents of Grains in the Child and Adult Care Food Program” worksheet cover">
            <a:extLst>
              <a:ext uri="{FF2B5EF4-FFF2-40B4-BE49-F238E27FC236}">
                <a16:creationId xmlns:a16="http://schemas.microsoft.com/office/drawing/2014/main" id="{75B73CE6-B64C-994A-B6AD-97618D3125D5}"/>
              </a:ext>
            </a:extLst>
          </p:cNvPr>
          <p:cNvPicPr>
            <a:picLocks noChangeAspect="1"/>
          </p:cNvPicPr>
          <p:nvPr/>
        </p:nvPicPr>
        <p:blipFill>
          <a:blip r:embed="rId6"/>
          <a:srcRect/>
          <a:stretch/>
        </p:blipFill>
        <p:spPr>
          <a:xfrm>
            <a:off x="4643129" y="2671331"/>
            <a:ext cx="1550611" cy="2006673"/>
          </a:xfrm>
          <a:prstGeom prst="rect">
            <a:avLst/>
          </a:prstGeom>
          <a:ln w="6350">
            <a:solidFill>
              <a:schemeClr val="bg1">
                <a:lumMod val="65000"/>
              </a:schemeClr>
            </a:solidFill>
          </a:ln>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22368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F1F4-F0CF-3142-A98E-D43A1EB2F246}"/>
              </a:ext>
            </a:extLst>
          </p:cNvPr>
          <p:cNvSpPr>
            <a:spLocks noGrp="1"/>
          </p:cNvSpPr>
          <p:nvPr>
            <p:ph type="title"/>
          </p:nvPr>
        </p:nvSpPr>
        <p:spPr>
          <a:xfrm>
            <a:off x="137160" y="367688"/>
            <a:ext cx="8789276" cy="475484"/>
          </a:xfrm>
        </p:spPr>
        <p:txBody>
          <a:bodyPr/>
          <a:lstStyle/>
          <a:p>
            <a:r>
              <a:rPr lang="en-US" sz="2400" dirty="0"/>
              <a:t>Crediting Single-Serving Packages of Grains in the CACFP</a:t>
            </a:r>
            <a:endParaRPr lang="en-US" dirty="0"/>
          </a:p>
        </p:txBody>
      </p:sp>
      <p:pic>
        <p:nvPicPr>
          <p:cNvPr id="4" name="Picture 3" descr="Screenshot of the “Crediting Single-Serving Packages of Grains in the Child and Adult Care Food Program” worksheet cover">
            <a:extLst>
              <a:ext uri="{FF2B5EF4-FFF2-40B4-BE49-F238E27FC236}">
                <a16:creationId xmlns:a16="http://schemas.microsoft.com/office/drawing/2014/main" id="{B8684415-A6EA-E34D-A47A-B866908E6B26}"/>
              </a:ext>
            </a:extLst>
          </p:cNvPr>
          <p:cNvPicPr>
            <a:picLocks noChangeAspect="1"/>
          </p:cNvPicPr>
          <p:nvPr/>
        </p:nvPicPr>
        <p:blipFill>
          <a:blip r:embed="rId3"/>
          <a:stretch>
            <a:fillRect/>
          </a:stretch>
        </p:blipFill>
        <p:spPr>
          <a:xfrm>
            <a:off x="3344951" y="971550"/>
            <a:ext cx="2417689" cy="3108960"/>
          </a:xfrm>
          <a:prstGeom prst="rect">
            <a:avLst/>
          </a:prstGeom>
          <a:ln w="6350">
            <a:solidFill>
              <a:schemeClr val="bg1">
                <a:lumMod val="65000"/>
              </a:schemeClr>
            </a:solidFill>
          </a:ln>
          <a:effectLst>
            <a:outerShdw blurRad="63500" sx="102000" sy="102000" algn="ctr" rotWithShape="0">
              <a:prstClr val="black">
                <a:alpha val="15000"/>
              </a:prstClr>
            </a:outerShdw>
          </a:effectLst>
        </p:spPr>
      </p:pic>
      <p:pic>
        <p:nvPicPr>
          <p:cNvPr id="11" name="Picture 10" descr="QR code to the “Crediting Single-Serving Packages of Grains in the Child and Adult Care Food Program&quot; worksheet">
            <a:extLst>
              <a:ext uri="{FF2B5EF4-FFF2-40B4-BE49-F238E27FC236}">
                <a16:creationId xmlns:a16="http://schemas.microsoft.com/office/drawing/2014/main" id="{6BA43117-5A25-4C4B-9DF9-480D96E08775}"/>
              </a:ext>
            </a:extLst>
          </p:cNvPr>
          <p:cNvPicPr>
            <a:picLocks noChangeAspect="1"/>
          </p:cNvPicPr>
          <p:nvPr/>
        </p:nvPicPr>
        <p:blipFill>
          <a:blip r:embed="rId4"/>
          <a:stretch>
            <a:fillRect/>
          </a:stretch>
        </p:blipFill>
        <p:spPr>
          <a:xfrm>
            <a:off x="499615" y="4488908"/>
            <a:ext cx="573289" cy="573289"/>
          </a:xfrm>
          <a:prstGeom prst="rect">
            <a:avLst/>
          </a:prstGeom>
          <a:ln w="3175">
            <a:solidFill>
              <a:schemeClr val="tx1">
                <a:lumMod val="50000"/>
                <a:lumOff val="50000"/>
              </a:schemeClr>
            </a:solidFill>
          </a:ln>
        </p:spPr>
      </p:pic>
      <p:sp>
        <p:nvSpPr>
          <p:cNvPr id="6" name="Text Placeholder 2">
            <a:extLst>
              <a:ext uri="{FF2B5EF4-FFF2-40B4-BE49-F238E27FC236}">
                <a16:creationId xmlns:a16="http://schemas.microsoft.com/office/drawing/2014/main" id="{98D23FA5-FCE8-9F42-8714-204A804C6542}"/>
              </a:ext>
            </a:extLst>
          </p:cNvPr>
          <p:cNvSpPr txBox="1">
            <a:spLocks/>
          </p:cNvSpPr>
          <p:nvPr/>
        </p:nvSpPr>
        <p:spPr>
          <a:xfrm>
            <a:off x="737866" y="4592673"/>
            <a:ext cx="7768046" cy="3657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u="sng" dirty="0">
                <a:solidFill>
                  <a:schemeClr val="bg1"/>
                </a:solidFill>
                <a:latin typeface="Helvetica" panose="020B0604020202020204" pitchFamily="34" charset="0"/>
                <a:cs typeface="Helvetica" panose="020B0604020202020204" pitchFamily="34" charset="0"/>
              </a:rPr>
              <a:t>fns.usda.gov/tn/crediting-single-serving-packages-grains-cacfp</a:t>
            </a:r>
          </a:p>
        </p:txBody>
      </p:sp>
      <p:sp>
        <p:nvSpPr>
          <p:cNvPr id="7" name="TextBox 6" descr="Hyperlink to the “Crediting Single-Serving Packages of Grains in the Child and Adult Care Food Program” worksheet">
            <a:hlinkClick r:id="rId5" tooltip="Team Nutrition USDA-FNS Webpage "/>
            <a:extLst>
              <a:ext uri="{FF2B5EF4-FFF2-40B4-BE49-F238E27FC236}">
                <a16:creationId xmlns:a16="http://schemas.microsoft.com/office/drawing/2014/main" id="{1DE22D0B-AAF0-3F41-B973-0BDBA5FF5DBB}"/>
              </a:ext>
            </a:extLst>
          </p:cNvPr>
          <p:cNvSpPr txBox="1"/>
          <p:nvPr/>
        </p:nvSpPr>
        <p:spPr>
          <a:xfrm>
            <a:off x="1175657" y="4366124"/>
            <a:ext cx="7111882" cy="729010"/>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8129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6154-C6DC-5C4D-86C8-610E86DFF507}"/>
              </a:ext>
            </a:extLst>
          </p:cNvPr>
          <p:cNvSpPr>
            <a:spLocks noGrp="1"/>
          </p:cNvSpPr>
          <p:nvPr>
            <p:ph type="title"/>
          </p:nvPr>
        </p:nvSpPr>
        <p:spPr>
          <a:xfrm>
            <a:off x="137160" y="365838"/>
            <a:ext cx="8789276" cy="475484"/>
          </a:xfrm>
        </p:spPr>
        <p:txBody>
          <a:bodyPr/>
          <a:lstStyle/>
          <a:p>
            <a:r>
              <a:rPr lang="en-US" sz="2400" dirty="0"/>
              <a:t>Crediting Single-Serving Packages of Grains in the CACFP </a:t>
            </a:r>
            <a:br>
              <a:rPr lang="en-US" sz="2400" dirty="0"/>
            </a:br>
            <a:r>
              <a:rPr lang="en-US" sz="2400" dirty="0">
                <a:solidFill>
                  <a:srgbClr val="FFF8EB"/>
                </a:solidFill>
              </a:rPr>
              <a:t>continued</a:t>
            </a:r>
            <a:endParaRPr lang="en-US" dirty="0">
              <a:solidFill>
                <a:srgbClr val="FFF8EB"/>
              </a:solidFill>
            </a:endParaRPr>
          </a:p>
        </p:txBody>
      </p:sp>
      <p:pic>
        <p:nvPicPr>
          <p:cNvPr id="5" name="Picture 4" descr="Screenshot of the second page of the “Crediting Single-Serving Packages of Grains in the Child and Adult Care Food Program” worksheet">
            <a:extLst>
              <a:ext uri="{FF2B5EF4-FFF2-40B4-BE49-F238E27FC236}">
                <a16:creationId xmlns:a16="http://schemas.microsoft.com/office/drawing/2014/main" id="{F822DFFE-E7DD-1D47-BDFA-AFAEA4AAB62E}"/>
              </a:ext>
            </a:extLst>
          </p:cNvPr>
          <p:cNvPicPr>
            <a:picLocks noChangeAspect="1"/>
          </p:cNvPicPr>
          <p:nvPr/>
        </p:nvPicPr>
        <p:blipFill>
          <a:blip r:embed="rId3"/>
          <a:stretch>
            <a:fillRect/>
          </a:stretch>
        </p:blipFill>
        <p:spPr>
          <a:xfrm>
            <a:off x="1674414" y="992685"/>
            <a:ext cx="2410157" cy="3108960"/>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4" name="Picture 3" descr="Screenshot of the third page of the “Crediting Single-Serving Packages of Grains in the Child and Adult Care Food Program” worksheet">
            <a:extLst>
              <a:ext uri="{FF2B5EF4-FFF2-40B4-BE49-F238E27FC236}">
                <a16:creationId xmlns:a16="http://schemas.microsoft.com/office/drawing/2014/main" id="{9C4076FA-D978-8A48-B626-BE62CC3C162C}"/>
              </a:ext>
            </a:extLst>
          </p:cNvPr>
          <p:cNvPicPr>
            <a:picLocks noChangeAspect="1"/>
          </p:cNvPicPr>
          <p:nvPr/>
        </p:nvPicPr>
        <p:blipFill>
          <a:blip r:embed="rId4"/>
          <a:stretch>
            <a:fillRect/>
          </a:stretch>
        </p:blipFill>
        <p:spPr>
          <a:xfrm>
            <a:off x="4901232" y="989838"/>
            <a:ext cx="2402718" cy="3108960"/>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11" name="Picture 10" descr="QR code to the “Crediting Single-Serving Packages of Grains in the Child and Adult Care Food Program&quot; worksheet">
            <a:extLst>
              <a:ext uri="{FF2B5EF4-FFF2-40B4-BE49-F238E27FC236}">
                <a16:creationId xmlns:a16="http://schemas.microsoft.com/office/drawing/2014/main" id="{AFC0960E-1465-8D4C-9D53-4A5433371616}"/>
              </a:ext>
            </a:extLst>
          </p:cNvPr>
          <p:cNvPicPr>
            <a:picLocks noChangeAspect="1"/>
          </p:cNvPicPr>
          <p:nvPr/>
        </p:nvPicPr>
        <p:blipFill>
          <a:blip r:embed="rId5"/>
          <a:stretch>
            <a:fillRect/>
          </a:stretch>
        </p:blipFill>
        <p:spPr>
          <a:xfrm>
            <a:off x="503019" y="4486044"/>
            <a:ext cx="573289" cy="573289"/>
          </a:xfrm>
          <a:prstGeom prst="rect">
            <a:avLst/>
          </a:prstGeom>
          <a:ln w="3175">
            <a:solidFill>
              <a:schemeClr val="tx1">
                <a:lumMod val="50000"/>
                <a:lumOff val="50000"/>
              </a:schemeClr>
            </a:solidFill>
          </a:ln>
        </p:spPr>
      </p:pic>
      <p:sp>
        <p:nvSpPr>
          <p:cNvPr id="9" name="Text Placeholder 2">
            <a:extLst>
              <a:ext uri="{FF2B5EF4-FFF2-40B4-BE49-F238E27FC236}">
                <a16:creationId xmlns:a16="http://schemas.microsoft.com/office/drawing/2014/main" id="{4844B37F-0C5D-A943-ADB1-C11E5C3C2E8A}"/>
              </a:ext>
            </a:extLst>
          </p:cNvPr>
          <p:cNvSpPr txBox="1">
            <a:spLocks/>
          </p:cNvSpPr>
          <p:nvPr/>
        </p:nvSpPr>
        <p:spPr>
          <a:xfrm>
            <a:off x="737866" y="4592673"/>
            <a:ext cx="7768046" cy="3657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u="sng" dirty="0">
                <a:solidFill>
                  <a:schemeClr val="bg1"/>
                </a:solidFill>
                <a:latin typeface="Helvetica" panose="020B0604020202020204" pitchFamily="34" charset="0"/>
                <a:cs typeface="Helvetica" panose="020B0604020202020204" pitchFamily="34" charset="0"/>
              </a:rPr>
              <a:t>fns.usda.gov/tn/crediting-single-serving-packages-grains-cacfp</a:t>
            </a:r>
          </a:p>
        </p:txBody>
      </p:sp>
      <p:sp>
        <p:nvSpPr>
          <p:cNvPr id="10" name="TextBox 9" descr="Hyperlink to the “Crediting Single-Serving Packages of Grains in the Child and Adult Care Food Program” worksheet">
            <a:hlinkClick r:id="rId6" tooltip="Team Nutrition USDA-FNS Webpage "/>
            <a:extLst>
              <a:ext uri="{FF2B5EF4-FFF2-40B4-BE49-F238E27FC236}">
                <a16:creationId xmlns:a16="http://schemas.microsoft.com/office/drawing/2014/main" id="{D80A48E4-FEE7-2C4F-BBF2-473CAFF168B7}"/>
              </a:ext>
            </a:extLst>
          </p:cNvPr>
          <p:cNvSpPr txBox="1"/>
          <p:nvPr/>
        </p:nvSpPr>
        <p:spPr>
          <a:xfrm>
            <a:off x="1175657" y="4366124"/>
            <a:ext cx="7111882" cy="729010"/>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482620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descr="[decorative]">
            <a:extLst>
              <a:ext uri="{FF2B5EF4-FFF2-40B4-BE49-F238E27FC236}">
                <a16:creationId xmlns:a16="http://schemas.microsoft.com/office/drawing/2014/main" id="{B2CCA8ED-B9C6-B947-BE36-43C74D42BB7E}"/>
              </a:ext>
              <a:ext uri="{C183D7F6-B498-43B3-948B-1728B52AA6E4}">
                <adec:decorative xmlns:adec="http://schemas.microsoft.com/office/drawing/2017/decorative" val="0"/>
              </a:ext>
            </a:extLst>
          </p:cNvPr>
          <p:cNvSpPr/>
          <p:nvPr/>
        </p:nvSpPr>
        <p:spPr>
          <a:xfrm>
            <a:off x="782346" y="157992"/>
            <a:ext cx="7579308" cy="4862064"/>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id="{37996642-A639-4B36-9728-C1965CF25DDB}"/>
              </a:ext>
            </a:extLst>
          </p:cNvPr>
          <p:cNvSpPr>
            <a:spLocks noGrp="1"/>
          </p:cNvSpPr>
          <p:nvPr>
            <p:ph type="title"/>
          </p:nvPr>
        </p:nvSpPr>
        <p:spPr>
          <a:xfrm>
            <a:off x="904763" y="286021"/>
            <a:ext cx="7315200" cy="277088"/>
          </a:xfrm>
          <a:solidFill>
            <a:srgbClr val="642B75"/>
          </a:solidFill>
        </p:spPr>
        <p:txBody>
          <a:bodyPr/>
          <a:lstStyle/>
          <a:p>
            <a:pPr>
              <a:lnSpc>
                <a:spcPct val="100000"/>
              </a:lnSpc>
            </a:pPr>
            <a:r>
              <a:rPr lang="en-US" sz="1200" dirty="0">
                <a:solidFill>
                  <a:prstClr val="white"/>
                </a:solidFill>
              </a:rPr>
              <a:t>Grains Measuring Chart for Single-Serving Packages </a:t>
            </a:r>
            <a:br>
              <a:rPr lang="en-US" sz="1200" dirty="0">
                <a:solidFill>
                  <a:prstClr val="white"/>
                </a:solidFill>
              </a:rPr>
            </a:br>
            <a:endParaRPr lang="en-US" sz="1200" dirty="0"/>
          </a:p>
        </p:txBody>
      </p:sp>
      <p:graphicFrame>
        <p:nvGraphicFramePr>
          <p:cNvPr id="12" name="Table 11" descr="Grains Measuring Chart for Single-Serving Packages &#10;">
            <a:extLst>
              <a:ext uri="{FF2B5EF4-FFF2-40B4-BE49-F238E27FC236}">
                <a16:creationId xmlns:a16="http://schemas.microsoft.com/office/drawing/2014/main" id="{CAB01784-F23E-3040-8F94-B99B84CD0D54}"/>
              </a:ext>
            </a:extLst>
          </p:cNvPr>
          <p:cNvGraphicFramePr>
            <a:graphicFrameLocks noGrp="1"/>
          </p:cNvGraphicFramePr>
          <p:nvPr>
            <p:extLst>
              <p:ext uri="{D42A27DB-BD31-4B8C-83A1-F6EECF244321}">
                <p14:modId xmlns:p14="http://schemas.microsoft.com/office/powerpoint/2010/main" val="3284805669"/>
              </p:ext>
            </p:extLst>
          </p:nvPr>
        </p:nvGraphicFramePr>
        <p:xfrm>
          <a:off x="914400" y="566801"/>
          <a:ext cx="7315200" cy="436473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65760">
                <a:tc>
                  <a:txBody>
                    <a:bodyPr/>
                    <a:lstStyle/>
                    <a:p>
                      <a:pPr marL="0" algn="ctr">
                        <a:lnSpc>
                          <a:spcPts val="1100"/>
                        </a:lnSpc>
                        <a:spcBef>
                          <a:spcPts val="0"/>
                        </a:spcBef>
                        <a:spcAft>
                          <a:spcPts val="0"/>
                        </a:spcAft>
                      </a:pPr>
                      <a:r>
                        <a:rPr lang="en-US" sz="1000" b="1" i="0" dirty="0">
                          <a:solidFill>
                            <a:schemeClr val="tx1"/>
                          </a:solidFill>
                          <a:latin typeface="Helvetica" pitchFamily="2" charset="0"/>
                        </a:rPr>
                        <a:t>Grain Item and </a:t>
                      </a:r>
                    </a:p>
                    <a:p>
                      <a:pPr marL="0" algn="ctr">
                        <a:lnSpc>
                          <a:spcPts val="1100"/>
                        </a:lnSpc>
                        <a:spcBef>
                          <a:spcPts val="0"/>
                        </a:spcBef>
                        <a:spcAft>
                          <a:spcPts val="0"/>
                        </a:spcAft>
                      </a:pPr>
                      <a:r>
                        <a:rPr lang="en-US" sz="1000" b="1" i="0" dirty="0">
                          <a:solidFill>
                            <a:schemeClr val="tx1"/>
                          </a:solidFill>
                          <a:latin typeface="Helvetica" pitchFamily="2" charset="0"/>
                        </a:rPr>
                        <a:t>Package Weight*</a:t>
                      </a:r>
                    </a:p>
                  </a:txBody>
                  <a:tcPr marT="27432" marB="27432">
                    <a:lnR w="9525" cap="flat" cmpd="sng" algn="ctr">
                      <a:solidFill>
                        <a:schemeClr val="tx1"/>
                      </a:solidFill>
                      <a:prstDash val="sysDash"/>
                      <a:round/>
                      <a:headEnd type="none" w="med" len="med"/>
                      <a:tailEnd type="none" w="med" len="med"/>
                    </a:lnR>
                    <a:lnT w="38100" cmpd="sng">
                      <a:noFill/>
                    </a:lnT>
                    <a:lnB w="12700" cap="flat" cmpd="sng" algn="ctr">
                      <a:solidFill>
                        <a:srgbClr val="FFEDCE"/>
                      </a:solidFill>
                      <a:prstDash val="solid"/>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967422">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lnSpc>
                          <a:spcPts val="1100"/>
                        </a:lnSpc>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0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200"/>
                        </a:spcAft>
                      </a:pPr>
                      <a:r>
                        <a:rPr lang="en-US" sz="1000" b="1" i="0" dirty="0">
                          <a:effectLst/>
                          <a:latin typeface="Helvetica" pitchFamily="2" charset="0"/>
                        </a:rPr>
                        <a:t>Adults</a:t>
                      </a:r>
                      <a:r>
                        <a:rPr lang="en-US" sz="1000" b="0" i="0" dirty="0">
                          <a:effectLst/>
                          <a:latin typeface="Helvetica" pitchFamily="2" charset="0"/>
                        </a:rPr>
                        <a:t>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T w="381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pPr>
                        <a:lnSpc>
                          <a:spcPts val="1100"/>
                        </a:lnSpc>
                      </a:pPr>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pPr>
                        <a:lnSpc>
                          <a:spcPts val="1100"/>
                        </a:lnSpc>
                      </a:pPr>
                      <a:r>
                        <a:rPr lang="en-US" sz="1000" b="1" dirty="0">
                          <a:effectLst/>
                          <a:latin typeface="Helvetica" pitchFamily="2" charset="0"/>
                        </a:rPr>
                        <a:t>Crackers, Sweet </a:t>
                      </a:r>
                      <a:r>
                        <a:rPr lang="en-US" sz="1000" dirty="0">
                          <a:effectLst/>
                          <a:latin typeface="Helvetica" pitchFamily="2" charset="0"/>
                        </a:rPr>
                        <a:t>(e.g., animal, graham, etc.) </a:t>
                      </a:r>
                      <a:br>
                        <a:rPr lang="en-US" sz="1000"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pPr>
                        <a:lnSpc>
                          <a:spcPts val="1100"/>
                        </a:lnSpc>
                      </a:pP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pPr>
                        <a:lnSpc>
                          <a:spcPts val="1100"/>
                        </a:lnSpc>
                      </a:pPr>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pPr>
                        <a:lnSpc>
                          <a:spcPts val="1100"/>
                        </a:lnSpc>
                      </a:pPr>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r h="274320">
                <a:tc>
                  <a:txBody>
                    <a:bodyPr/>
                    <a:lstStyle/>
                    <a:p>
                      <a:pPr>
                        <a:lnSpc>
                          <a:spcPts val="1100"/>
                        </a:lnSpc>
                      </a:pPr>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105688009"/>
                  </a:ext>
                </a:extLst>
              </a:tr>
              <a:tr h="274320">
                <a:tc>
                  <a:txBody>
                    <a:bodyPr/>
                    <a:lstStyle/>
                    <a:p>
                      <a:pPr>
                        <a:lnSpc>
                          <a:spcPts val="1100"/>
                        </a:lnSpc>
                      </a:pPr>
                      <a:r>
                        <a:rPr lang="en-US" sz="1000" b="1" dirty="0">
                          <a:effectLst/>
                          <a:latin typeface="Helvetica" pitchFamily="2" charset="0"/>
                        </a:rPr>
                        <a:t>Oatmeal, Dry </a:t>
                      </a:r>
                      <a:r>
                        <a:rPr lang="en-US" sz="1000" dirty="0">
                          <a:effectLst/>
                          <a:latin typeface="Helvetica" pitchFamily="2" charset="0"/>
                        </a:rPr>
                        <a:t>(unflavored or flavored)** </a:t>
                      </a:r>
                      <a:br>
                        <a:rPr lang="en-US" sz="1000" dirty="0">
                          <a:effectLst/>
                          <a:latin typeface="Helvetica" pitchFamily="2" charset="0"/>
                        </a:rPr>
                      </a:br>
                      <a:r>
                        <a:rPr lang="en-US" sz="1000" dirty="0">
                          <a:effectLst/>
                          <a:latin typeface="Helvetica" pitchFamily="2" charset="0"/>
                        </a:rPr>
                        <a:t>at least 28 grams or 1 ounce</a:t>
                      </a:r>
                    </a:p>
                  </a:txBody>
                  <a:tcPr marL="38100" marR="3810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3810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684503148"/>
                  </a:ext>
                </a:extLst>
              </a:tr>
            </a:tbl>
          </a:graphicData>
        </a:graphic>
      </p:graphicFrame>
      <p:sp>
        <p:nvSpPr>
          <p:cNvPr id="8" name="TextBox 7">
            <a:extLst>
              <a:ext uri="{FF2B5EF4-FFF2-40B4-BE49-F238E27FC236}">
                <a16:creationId xmlns:a16="http://schemas.microsoft.com/office/drawing/2014/main" id="{95A22402-0C38-6F42-8232-FDBC772643BA}"/>
              </a:ext>
            </a:extLst>
          </p:cNvPr>
          <p:cNvSpPr txBox="1"/>
          <p:nvPr/>
        </p:nvSpPr>
        <p:spPr>
          <a:xfrm>
            <a:off x="3831772" y="563108"/>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pic>
        <p:nvPicPr>
          <p:cNvPr id="9" name="Picture 8" descr="Illustration of a package of oatmeal">
            <a:extLst>
              <a:ext uri="{FF2B5EF4-FFF2-40B4-BE49-F238E27FC236}">
                <a16:creationId xmlns:a16="http://schemas.microsoft.com/office/drawing/2014/main" id="{34116D24-7546-B240-AAF6-A3252A2122C1}"/>
              </a:ext>
            </a:extLst>
          </p:cNvPr>
          <p:cNvPicPr>
            <a:picLocks noChangeAspect="1"/>
          </p:cNvPicPr>
          <p:nvPr/>
        </p:nvPicPr>
        <p:blipFill>
          <a:blip r:embed="rId3"/>
          <a:stretch>
            <a:fillRect/>
          </a:stretch>
        </p:blipFill>
        <p:spPr>
          <a:xfrm>
            <a:off x="1765809" y="1000497"/>
            <a:ext cx="1164836" cy="1300734"/>
          </a:xfrm>
          <a:prstGeom prst="rect">
            <a:avLst/>
          </a:prstGeom>
        </p:spPr>
      </p:pic>
      <p:sp>
        <p:nvSpPr>
          <p:cNvPr id="7" name="Rounded Rectangle 6" descr="Purple outline around the column of &quot;Grain Item and Package Weight&quot;">
            <a:extLst>
              <a:ext uri="{FF2B5EF4-FFF2-40B4-BE49-F238E27FC236}">
                <a16:creationId xmlns:a16="http://schemas.microsoft.com/office/drawing/2014/main" id="{179494D8-ABD9-7F44-A812-86BB9A894A40}"/>
              </a:ext>
            </a:extLst>
          </p:cNvPr>
          <p:cNvSpPr/>
          <p:nvPr/>
        </p:nvSpPr>
        <p:spPr>
          <a:xfrm>
            <a:off x="914400" y="563108"/>
            <a:ext cx="2917371" cy="4343732"/>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8023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descr="[decorative]">
            <a:extLst>
              <a:ext uri="{FF2B5EF4-FFF2-40B4-BE49-F238E27FC236}">
                <a16:creationId xmlns:a16="http://schemas.microsoft.com/office/drawing/2014/main" id="{D8BC5125-7122-D744-B7A8-7F04FB960228}"/>
              </a:ext>
              <a:ext uri="{C183D7F6-B498-43B3-948B-1728B52AA6E4}">
                <adec:decorative xmlns:adec="http://schemas.microsoft.com/office/drawing/2017/decorative" val="0"/>
              </a:ext>
            </a:extLst>
          </p:cNvPr>
          <p:cNvSpPr/>
          <p:nvPr/>
        </p:nvSpPr>
        <p:spPr>
          <a:xfrm>
            <a:off x="782346" y="157992"/>
            <a:ext cx="7579308" cy="4862064"/>
          </a:xfrm>
          <a:prstGeom prst="roundRect">
            <a:avLst>
              <a:gd name="adj" fmla="val 288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itle 1">
            <a:extLst>
              <a:ext uri="{FF2B5EF4-FFF2-40B4-BE49-F238E27FC236}">
                <a16:creationId xmlns:a16="http://schemas.microsoft.com/office/drawing/2014/main" id="{AD38178C-5D90-4A36-B24A-CEDBCA98C580}"/>
              </a:ext>
            </a:extLst>
          </p:cNvPr>
          <p:cNvSpPr>
            <a:spLocks noGrp="1"/>
          </p:cNvSpPr>
          <p:nvPr>
            <p:ph type="title"/>
          </p:nvPr>
        </p:nvSpPr>
        <p:spPr>
          <a:xfrm>
            <a:off x="912714" y="286021"/>
            <a:ext cx="7315200" cy="277088"/>
          </a:xfrm>
          <a:solidFill>
            <a:srgbClr val="642B75"/>
          </a:solidFill>
        </p:spPr>
        <p:txBody>
          <a:bodyPr/>
          <a:lstStyle/>
          <a:p>
            <a:pPr>
              <a:lnSpc>
                <a:spcPct val="100000"/>
              </a:lnSpc>
            </a:pPr>
            <a:r>
              <a:rPr lang="en-US" sz="1200" dirty="0">
                <a:solidFill>
                  <a:prstClr val="white"/>
                </a:solidFill>
              </a:rPr>
              <a:t>                 Grains Measuring Chart for Single-Serving Packages </a:t>
            </a:r>
            <a:r>
              <a:rPr lang="en-US" sz="1200" dirty="0"/>
              <a:t>Continued</a:t>
            </a:r>
            <a:br>
              <a:rPr lang="en-US" sz="1200" dirty="0">
                <a:solidFill>
                  <a:schemeClr val="bg1"/>
                </a:solidFill>
              </a:rPr>
            </a:br>
            <a:endParaRPr lang="en-US" sz="1200" dirty="0">
              <a:solidFill>
                <a:schemeClr val="bg1"/>
              </a:solidFill>
            </a:endParaRPr>
          </a:p>
        </p:txBody>
      </p:sp>
      <p:graphicFrame>
        <p:nvGraphicFramePr>
          <p:cNvPr id="9" name="Table 8" descr="Grains Measuring Chart for Single-Serving Packages &#10;">
            <a:extLst>
              <a:ext uri="{FF2B5EF4-FFF2-40B4-BE49-F238E27FC236}">
                <a16:creationId xmlns:a16="http://schemas.microsoft.com/office/drawing/2014/main" id="{80B9E39A-B890-3B47-A85E-45FA2A92A612}"/>
              </a:ext>
            </a:extLst>
          </p:cNvPr>
          <p:cNvGraphicFramePr>
            <a:graphicFrameLocks noGrp="1"/>
          </p:cNvGraphicFramePr>
          <p:nvPr>
            <p:extLst>
              <p:ext uri="{D42A27DB-BD31-4B8C-83A1-F6EECF244321}">
                <p14:modId xmlns:p14="http://schemas.microsoft.com/office/powerpoint/2010/main" val="192389042"/>
              </p:ext>
            </p:extLst>
          </p:nvPr>
        </p:nvGraphicFramePr>
        <p:xfrm>
          <a:off x="914400" y="566801"/>
          <a:ext cx="7315200" cy="436473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560315588"/>
                    </a:ext>
                  </a:extLst>
                </a:gridCol>
                <a:gridCol w="1463040">
                  <a:extLst>
                    <a:ext uri="{9D8B030D-6E8A-4147-A177-3AD203B41FA5}">
                      <a16:colId xmlns:a16="http://schemas.microsoft.com/office/drawing/2014/main" val="263419930"/>
                    </a:ext>
                  </a:extLst>
                </a:gridCol>
                <a:gridCol w="1463040">
                  <a:extLst>
                    <a:ext uri="{9D8B030D-6E8A-4147-A177-3AD203B41FA5}">
                      <a16:colId xmlns:a16="http://schemas.microsoft.com/office/drawing/2014/main" val="3046016989"/>
                    </a:ext>
                  </a:extLst>
                </a:gridCol>
                <a:gridCol w="1463040">
                  <a:extLst>
                    <a:ext uri="{9D8B030D-6E8A-4147-A177-3AD203B41FA5}">
                      <a16:colId xmlns:a16="http://schemas.microsoft.com/office/drawing/2014/main" val="3929739260"/>
                    </a:ext>
                  </a:extLst>
                </a:gridCol>
              </a:tblGrid>
              <a:tr h="365760">
                <a:tc>
                  <a:txBody>
                    <a:bodyPr/>
                    <a:lstStyle/>
                    <a:p>
                      <a:pPr marL="0" algn="ctr">
                        <a:lnSpc>
                          <a:spcPts val="1100"/>
                        </a:lnSpc>
                        <a:spcBef>
                          <a:spcPts val="0"/>
                        </a:spcBef>
                        <a:spcAft>
                          <a:spcPts val="0"/>
                        </a:spcAft>
                      </a:pPr>
                      <a:r>
                        <a:rPr lang="en-US" sz="1000" b="1" i="0" dirty="0">
                          <a:solidFill>
                            <a:schemeClr val="tx1"/>
                          </a:solidFill>
                          <a:latin typeface="Helvetica" pitchFamily="2" charset="0"/>
                        </a:rPr>
                        <a:t>Grain Item and </a:t>
                      </a:r>
                    </a:p>
                    <a:p>
                      <a:pPr marL="0" algn="ctr">
                        <a:lnSpc>
                          <a:spcPts val="1100"/>
                        </a:lnSpc>
                        <a:spcBef>
                          <a:spcPts val="0"/>
                        </a:spcBef>
                        <a:spcAft>
                          <a:spcPts val="0"/>
                        </a:spcAft>
                      </a:pPr>
                      <a:r>
                        <a:rPr lang="en-US" sz="1000" b="1" i="0" dirty="0">
                          <a:solidFill>
                            <a:schemeClr val="tx1"/>
                          </a:solidFill>
                          <a:latin typeface="Helvetica" pitchFamily="2" charset="0"/>
                        </a:rPr>
                        <a:t>Package Weight*</a:t>
                      </a:r>
                    </a:p>
                  </a:txBody>
                  <a:tcPr marT="27432" marB="27432">
                    <a:lnR w="9525" cap="flat" cmpd="sng" algn="ctr">
                      <a:solidFill>
                        <a:schemeClr val="tx1"/>
                      </a:solidFill>
                      <a:prstDash val="sysDash"/>
                      <a:round/>
                      <a:headEnd type="none" w="med" len="med"/>
                      <a:tailEnd type="none" w="med" len="med"/>
                    </a:lnR>
                    <a:lnT w="38100" cmpd="sng">
                      <a:noFill/>
                    </a:lnT>
                    <a:lnB w="9525" cap="flat" cmpd="sng" algn="ctr">
                      <a:noFill/>
                      <a:prstDash val="sysDash"/>
                      <a:round/>
                      <a:headEnd type="none" w="med" len="med"/>
                      <a:tailEnd type="none" w="med" len="med"/>
                    </a:lnB>
                    <a:solidFill>
                      <a:srgbClr val="FFEDCE"/>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9525" cap="flat" cmpd="sng" algn="ctr">
                      <a:solidFill>
                        <a:schemeClr val="tx1"/>
                      </a:solidFill>
                      <a:prstDash val="sysDash"/>
                      <a:round/>
                      <a:headEnd type="none" w="med" len="med"/>
                      <a:tailEnd type="none" w="med" len="med"/>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Child and Adult Care Food Program </a:t>
                      </a:r>
                    </a:p>
                    <a:p>
                      <a:pPr marL="0" marR="0" lvl="0" indent="0" algn="ctr" defTabSz="914400" rtl="0" eaLnBrk="1" fontAlgn="auto" latinLnBrk="0" hangingPunct="1">
                        <a:lnSpc>
                          <a:spcPts val="8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BCC2D6"/>
                          </a:solidFill>
                          <a:effectLst/>
                          <a:uLnTx/>
                          <a:uFillTx/>
                          <a:latin typeface="Helvetica" pitchFamily="2" charset="0"/>
                          <a:ea typeface="+mn-ea"/>
                          <a:cs typeface="+mn-cs"/>
                        </a:rPr>
                        <a:t>Age Group and Meal</a:t>
                      </a:r>
                    </a:p>
                  </a:txBody>
                  <a:tcPr marT="27432" marB="27432"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rgbClr val="BDC3D7"/>
                    </a:solidFill>
                  </a:tcPr>
                </a:tc>
                <a:extLst>
                  <a:ext uri="{0D108BD9-81ED-4DB2-BD59-A6C34878D82A}">
                    <a16:rowId xmlns:a16="http://schemas.microsoft.com/office/drawing/2014/main" val="343247252"/>
                  </a:ext>
                </a:extLst>
              </a:tr>
              <a:tr h="967422">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9525" cap="flat" cmpd="sng" algn="ctr">
                      <a:noFill/>
                      <a:prstDash val="sysDash"/>
                      <a:round/>
                      <a:headEnd type="none" w="med" len="med"/>
                      <a:tailEnd type="none" w="med" len="med"/>
                    </a:lnT>
                    <a:lnB w="12700" cap="flat" cmpd="sng" algn="ctr">
                      <a:solidFill>
                        <a:srgbClr val="FFEDCE"/>
                      </a:solidFill>
                      <a:prstDash val="solid"/>
                      <a:round/>
                      <a:headEnd type="none" w="med" len="med"/>
                      <a:tailEnd type="none" w="med" len="med"/>
                    </a:lnB>
                    <a:solidFill>
                      <a:srgbClr val="FFEDCE"/>
                    </a:solidFill>
                  </a:tcPr>
                </a:tc>
                <a:tc>
                  <a:txBody>
                    <a:bodyPr/>
                    <a:lstStyle/>
                    <a:p>
                      <a:pPr>
                        <a:lnSpc>
                          <a:spcPts val="1100"/>
                        </a:lnSpc>
                        <a:spcBef>
                          <a:spcPts val="0"/>
                        </a:spcBef>
                        <a:spcAft>
                          <a:spcPts val="1200"/>
                        </a:spcAft>
                      </a:pPr>
                      <a:r>
                        <a:rPr lang="en-US" sz="1000" b="1" i="0" dirty="0">
                          <a:effectLst/>
                          <a:latin typeface="Helvetica" pitchFamily="2" charset="0"/>
                        </a:rPr>
                        <a:t>1- through </a:t>
                      </a:r>
                      <a:br>
                        <a:rPr lang="en-US" sz="1000" b="1" i="0" dirty="0">
                          <a:effectLst/>
                          <a:latin typeface="Helvetica" pitchFamily="2" charset="0"/>
                        </a:rPr>
                      </a:br>
                      <a:r>
                        <a:rPr lang="en-US" sz="1000" b="1" i="0" dirty="0">
                          <a:effectLst/>
                          <a:latin typeface="Helvetica" pitchFamily="2" charset="0"/>
                        </a:rPr>
                        <a:t>5-year-olds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000"/>
                        </a:spcAft>
                      </a:pPr>
                      <a:r>
                        <a:rPr lang="en-US" sz="1000" b="1" i="0" dirty="0">
                          <a:effectLst/>
                          <a:latin typeface="Helvetica" pitchFamily="2" charset="0"/>
                        </a:rPr>
                        <a:t>6- through </a:t>
                      </a:r>
                      <a:br>
                        <a:rPr lang="en-US" sz="1000" b="1" i="0" dirty="0">
                          <a:effectLst/>
                          <a:latin typeface="Helvetica" pitchFamily="2" charset="0"/>
                        </a:rPr>
                      </a:br>
                      <a:r>
                        <a:rPr lang="en-US" sz="1000" b="1" i="0" dirty="0">
                          <a:effectLst/>
                          <a:latin typeface="Helvetica" pitchFamily="2" charset="0"/>
                        </a:rPr>
                        <a:t>18-year-olds </a:t>
                      </a:r>
                      <a:br>
                        <a:rPr lang="en-US" sz="1000" b="1" i="0" dirty="0">
                          <a:effectLst/>
                          <a:latin typeface="Helvetica" pitchFamily="2" charset="0"/>
                        </a:rPr>
                      </a:br>
                      <a:r>
                        <a:rPr lang="en-US" sz="1000" b="0" i="0" dirty="0">
                          <a:effectLst/>
                          <a:latin typeface="Helvetica" pitchFamily="2" charset="0"/>
                        </a:rPr>
                        <a:t>at Breakfast, Lunch, </a:t>
                      </a:r>
                      <a:br>
                        <a:rPr lang="en-US" sz="1000" b="0" i="0" dirty="0">
                          <a:effectLst/>
                          <a:latin typeface="Helvetica" pitchFamily="2" charset="0"/>
                        </a:rPr>
                      </a:br>
                      <a:r>
                        <a:rPr lang="en-US" sz="1000" b="0" i="0" dirty="0">
                          <a:effectLst/>
                          <a:latin typeface="Helvetica" pitchFamily="2" charset="0"/>
                        </a:rPr>
                        <a:t>Supper, Snack</a:t>
                      </a:r>
                    </a:p>
                    <a:p>
                      <a:pPr>
                        <a:lnSpc>
                          <a:spcPts val="1100"/>
                        </a:lnSpc>
                        <a:spcBef>
                          <a:spcPts val="0"/>
                        </a:spcBef>
                        <a:spcAft>
                          <a:spcPts val="1200"/>
                        </a:spcAft>
                      </a:pPr>
                      <a:r>
                        <a:rPr lang="en-US" sz="1000" b="1" i="0" dirty="0">
                          <a:effectLst/>
                          <a:latin typeface="Helvetica" pitchFamily="2" charset="0"/>
                        </a:rPr>
                        <a:t>Adults</a:t>
                      </a:r>
                      <a:br>
                        <a:rPr lang="en-US" sz="1000" b="0" i="0" dirty="0">
                          <a:effectLst/>
                          <a:latin typeface="Helvetica" pitchFamily="2" charset="0"/>
                        </a:rPr>
                      </a:br>
                      <a:r>
                        <a:rPr lang="en-US" sz="1000" b="0" i="0" dirty="0">
                          <a:effectLst/>
                          <a:latin typeface="Helvetica" pitchFamily="2" charset="0"/>
                        </a:rPr>
                        <a:t>at Snack</a:t>
                      </a:r>
                    </a:p>
                  </a:txBody>
                  <a:tcPr marL="38100" marR="38100" marT="27432" marB="27432">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mpd="sng">
                      <a:noFill/>
                    </a:lnT>
                    <a:lnB w="28575" cap="flat" cmpd="sng" algn="ctr">
                      <a:solidFill>
                        <a:srgbClr val="FDB714"/>
                      </a:solidFill>
                      <a:prstDash val="solid"/>
                      <a:round/>
                      <a:headEnd type="none" w="med" len="med"/>
                      <a:tailEnd type="none" w="med" len="med"/>
                    </a:lnB>
                    <a:solidFill>
                      <a:schemeClr val="bg1"/>
                    </a:solidFill>
                  </a:tcPr>
                </a:tc>
                <a:tc>
                  <a:txBody>
                    <a:bodyPr/>
                    <a:lstStyle/>
                    <a:p>
                      <a:pPr>
                        <a:lnSpc>
                          <a:spcPts val="1100"/>
                        </a:lnSpc>
                        <a:spcBef>
                          <a:spcPts val="0"/>
                        </a:spcBef>
                        <a:spcAft>
                          <a:spcPts val="1200"/>
                        </a:spcAft>
                      </a:pPr>
                      <a:r>
                        <a:rPr lang="en-US" sz="1000" b="1" i="0" dirty="0">
                          <a:effectLst/>
                          <a:latin typeface="Helvetica" pitchFamily="2" charset="0"/>
                        </a:rPr>
                        <a:t>Adults</a:t>
                      </a:r>
                      <a:r>
                        <a:rPr lang="en-US" sz="1000" b="0" i="0" dirty="0">
                          <a:effectLst/>
                          <a:latin typeface="Helvetica" pitchFamily="2" charset="0"/>
                        </a:rPr>
                        <a:t> </a:t>
                      </a:r>
                      <a:br>
                        <a:rPr lang="en-US" sz="1000" b="0" i="0" dirty="0">
                          <a:effectLst/>
                          <a:latin typeface="Helvetica" pitchFamily="2" charset="0"/>
                        </a:rPr>
                      </a:br>
                      <a:r>
                        <a:rPr lang="en-US" sz="1000" b="0" i="0" dirty="0">
                          <a:effectLst/>
                          <a:latin typeface="Helvetica" pitchFamily="2" charset="0"/>
                        </a:rPr>
                        <a:t>at Breakfast, </a:t>
                      </a:r>
                      <a:br>
                        <a:rPr lang="en-US" sz="1000" b="0" i="0" dirty="0">
                          <a:effectLst/>
                          <a:latin typeface="Helvetica" pitchFamily="2" charset="0"/>
                        </a:rPr>
                      </a:br>
                      <a:r>
                        <a:rPr lang="en-US" sz="1000" b="0" i="0" dirty="0">
                          <a:effectLst/>
                          <a:latin typeface="Helvetica" pitchFamily="2" charset="0"/>
                        </a:rPr>
                        <a:t>Lunch, Supper</a:t>
                      </a:r>
                    </a:p>
                    <a:p>
                      <a:pPr>
                        <a:lnSpc>
                          <a:spcPts val="1100"/>
                        </a:lnSpc>
                        <a:spcBef>
                          <a:spcPts val="0"/>
                        </a:spcBef>
                        <a:spcAft>
                          <a:spcPts val="1200"/>
                        </a:spcAft>
                      </a:pPr>
                      <a:br>
                        <a:rPr lang="en-US" sz="1000" b="0" i="0" dirty="0">
                          <a:effectLst/>
                          <a:latin typeface="Helvetica" pitchFamily="2" charset="0"/>
                        </a:rPr>
                      </a:br>
                      <a:endParaRPr lang="en-US" sz="1000" b="0" i="0" dirty="0">
                        <a:effectLst/>
                        <a:latin typeface="Helvetica" pitchFamily="2" charset="0"/>
                      </a:endParaRPr>
                    </a:p>
                  </a:txBody>
                  <a:tcPr marL="38100" marR="38100" marT="27432" marB="27432">
                    <a:lnL w="9525" cap="flat" cmpd="sng" algn="ctr">
                      <a:solidFill>
                        <a:schemeClr val="tx1"/>
                      </a:solidFill>
                      <a:prstDash val="sysDash"/>
                      <a:round/>
                      <a:headEnd type="none" w="med" len="med"/>
                      <a:tailEnd type="none" w="med" len="med"/>
                    </a:lnL>
                    <a:lnT w="38100" cmpd="sng">
                      <a:noFill/>
                    </a:lnT>
                    <a:lnB w="28575" cap="flat" cmpd="sng" algn="ctr">
                      <a:solidFill>
                        <a:srgbClr val="FDB714"/>
                      </a:solidFill>
                      <a:prstDash val="solid"/>
                      <a:round/>
                      <a:headEnd type="none" w="med" len="med"/>
                      <a:tailEnd type="none" w="med" len="med"/>
                    </a:lnB>
                    <a:solidFill>
                      <a:schemeClr val="bg1"/>
                    </a:solidFill>
                  </a:tcPr>
                </a:tc>
                <a:extLst>
                  <a:ext uri="{0D108BD9-81ED-4DB2-BD59-A6C34878D82A}">
                    <a16:rowId xmlns:a16="http://schemas.microsoft.com/office/drawing/2014/main" val="950132774"/>
                  </a:ext>
                </a:extLst>
              </a:tr>
              <a:tr h="365760">
                <a:tc>
                  <a:txBody>
                    <a:bodyPr/>
                    <a:lstStyle/>
                    <a:p>
                      <a:pPr>
                        <a:lnSpc>
                          <a:spcPts val="1100"/>
                        </a:lnSpc>
                      </a:pPr>
                      <a:endParaRPr lang="en-US" sz="1000" dirty="0">
                        <a:latin typeface="Helvetica" pitchFamily="2" charset="0"/>
                      </a:endParaRPr>
                    </a:p>
                  </a:txBody>
                  <a:tcPr marT="27432" marB="27432">
                    <a:lnR w="9525" cap="flat" cmpd="sng" algn="ctr">
                      <a:solidFill>
                        <a:schemeClr val="tx1"/>
                      </a:solidFill>
                      <a:prstDash val="sysDash"/>
                      <a:round/>
                      <a:headEnd type="none" w="med" len="med"/>
                      <a:tailEnd type="none" w="med" len="med"/>
                    </a:lnR>
                    <a:lnT w="12700" cap="flat" cmpd="sng" algn="ctr">
                      <a:solidFill>
                        <a:srgbClr val="FFEDCE"/>
                      </a:solidFill>
                      <a:prstDash val="solid"/>
                      <a:round/>
                      <a:headEnd type="none" w="med" len="med"/>
                      <a:tailEnd type="none" w="med" len="med"/>
                    </a:lnT>
                    <a:solidFill>
                      <a:srgbClr val="FFEDCE"/>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½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1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tc>
                  <a:txBody>
                    <a:bodyPr/>
                    <a:lstStyle/>
                    <a:p>
                      <a:pPr>
                        <a:lnSpc>
                          <a:spcPts val="1100"/>
                        </a:lnSpc>
                      </a:pPr>
                      <a:r>
                        <a:rPr lang="en-US" sz="1000" b="1" dirty="0">
                          <a:effectLst/>
                          <a:latin typeface="Helvetica" pitchFamily="2" charset="0"/>
                        </a:rPr>
                        <a:t>Serve at Least</a:t>
                      </a:r>
                      <a:endParaRPr lang="en-US" sz="1000" dirty="0">
                        <a:effectLst/>
                        <a:latin typeface="Helvetica" pitchFamily="2" charset="0"/>
                      </a:endParaRPr>
                    </a:p>
                    <a:p>
                      <a:pPr>
                        <a:lnSpc>
                          <a:spcPts val="1100"/>
                        </a:lnSpc>
                      </a:pPr>
                      <a:r>
                        <a:rPr lang="en-US" sz="1000" b="1" dirty="0">
                          <a:effectLst/>
                          <a:latin typeface="Helvetica" pitchFamily="2" charset="0"/>
                        </a:rPr>
                        <a:t>2 oz eq, </a:t>
                      </a:r>
                      <a:r>
                        <a:rPr lang="en-US" sz="1000" dirty="0">
                          <a:effectLst/>
                          <a:latin typeface="Helvetica" pitchFamily="2" charset="0"/>
                        </a:rPr>
                        <a:t>which </a:t>
                      </a:r>
                      <a:br>
                        <a:rPr lang="en-US" sz="1000" dirty="0">
                          <a:effectLst/>
                          <a:latin typeface="Helvetica" pitchFamily="2" charset="0"/>
                        </a:rPr>
                      </a:br>
                      <a:r>
                        <a:rPr lang="en-US" sz="1000" dirty="0">
                          <a:effectLst/>
                          <a:latin typeface="Helvetica" pitchFamily="2" charset="0"/>
                        </a:rPr>
                        <a:t>equals about…</a:t>
                      </a:r>
                    </a:p>
                  </a:txBody>
                  <a:tcPr marL="38100" marR="3810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lnB w="28575" cap="flat" cmpd="sng" algn="ctr">
                      <a:solidFill>
                        <a:srgbClr val="FDB714"/>
                      </a:solidFill>
                      <a:prstDash val="solid"/>
                      <a:round/>
                      <a:headEnd type="none" w="med" len="med"/>
                      <a:tailEnd type="none" w="med" len="med"/>
                    </a:lnB>
                    <a:solidFill>
                      <a:srgbClr val="BDC3D7"/>
                    </a:solidFill>
                  </a:tcPr>
                </a:tc>
                <a:extLst>
                  <a:ext uri="{0D108BD9-81ED-4DB2-BD59-A6C34878D82A}">
                    <a16:rowId xmlns:a16="http://schemas.microsoft.com/office/drawing/2014/main" val="874202373"/>
                  </a:ext>
                </a:extLst>
              </a:tr>
              <a:tr h="274320">
                <a:tc>
                  <a:txBody>
                    <a:bodyPr/>
                    <a:lstStyle/>
                    <a:p>
                      <a:pPr>
                        <a:lnSpc>
                          <a:spcPts val="1100"/>
                        </a:lnSpc>
                      </a:pPr>
                      <a:r>
                        <a:rPr lang="en-US" sz="1000" b="1" dirty="0">
                          <a:effectLst/>
                          <a:latin typeface="Helvetica" pitchFamily="2" charset="0"/>
                        </a:rPr>
                        <a:t>Crackers, Savory </a:t>
                      </a:r>
                      <a:r>
                        <a:rPr lang="en-US" sz="1000" dirty="0">
                          <a:effectLst/>
                          <a:latin typeface="Helvetica" pitchFamily="2" charset="0"/>
                        </a:rPr>
                        <a:t>(e.g., cheese, saltines, </a:t>
                      </a:r>
                      <a:br>
                        <a:rPr lang="en-US" sz="1000" dirty="0">
                          <a:effectLst/>
                          <a:latin typeface="Helvetica" pitchFamily="2" charset="0"/>
                        </a:rPr>
                      </a:br>
                      <a:r>
                        <a:rPr lang="en-US" sz="1000" dirty="0">
                          <a:effectLst/>
                          <a:latin typeface="Helvetica" pitchFamily="2" charset="0"/>
                        </a:rPr>
                        <a:t>whole-wheat, etc.) </a:t>
                      </a:r>
                      <a:br>
                        <a:rPr lang="en-US" sz="1000" dirty="0">
                          <a:effectLst/>
                          <a:latin typeface="Helvetica" pitchFamily="2" charset="0"/>
                        </a:rPr>
                      </a:br>
                      <a:r>
                        <a:rPr lang="en-US" sz="1000" dirty="0">
                          <a:effectLst/>
                          <a:latin typeface="Helvetica" pitchFamily="2" charset="0"/>
                        </a:rPr>
                        <a:t>at least 22 grams or 0.8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rgbClr val="FDB714"/>
                      </a:solidFill>
                      <a:prstDash val="solid"/>
                      <a:round/>
                      <a:headEnd type="none" w="med" len="med"/>
                      <a:tailEnd type="none" w="med" len="med"/>
                    </a:lnT>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lnT w="28575" cap="flat" cmpd="sng" algn="ctr">
                      <a:solidFill>
                        <a:srgbClr val="FDB714"/>
                      </a:solidFill>
                      <a:prstDash val="solid"/>
                      <a:round/>
                      <a:headEnd type="none" w="med" len="med"/>
                      <a:tailEnd type="none" w="med" len="med"/>
                    </a:lnT>
                    <a:solidFill>
                      <a:schemeClr val="bg1"/>
                    </a:solidFill>
                  </a:tcPr>
                </a:tc>
                <a:extLst>
                  <a:ext uri="{0D108BD9-81ED-4DB2-BD59-A6C34878D82A}">
                    <a16:rowId xmlns:a16="http://schemas.microsoft.com/office/drawing/2014/main" val="329083704"/>
                  </a:ext>
                </a:extLst>
              </a:tr>
              <a:tr h="274320">
                <a:tc>
                  <a:txBody>
                    <a:bodyPr/>
                    <a:lstStyle/>
                    <a:p>
                      <a:pPr>
                        <a:lnSpc>
                          <a:spcPts val="1100"/>
                        </a:lnSpc>
                      </a:pPr>
                      <a:r>
                        <a:rPr lang="en-US" sz="1000" b="1" dirty="0">
                          <a:effectLst/>
                          <a:latin typeface="Helvetica" pitchFamily="2" charset="0"/>
                        </a:rPr>
                        <a:t>Crackers, Sweet </a:t>
                      </a:r>
                      <a:r>
                        <a:rPr lang="en-US" sz="1000" dirty="0">
                          <a:effectLst/>
                          <a:latin typeface="Helvetica" pitchFamily="2" charset="0"/>
                        </a:rPr>
                        <a:t>(e.g., animal, graham, etc.) </a:t>
                      </a:r>
                      <a:br>
                        <a:rPr lang="en-US" sz="1000"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951703704"/>
                  </a:ext>
                </a:extLst>
              </a:tr>
              <a:tr h="274320">
                <a:tc>
                  <a:txBody>
                    <a:bodyPr/>
                    <a:lstStyle/>
                    <a:p>
                      <a:pPr>
                        <a:lnSpc>
                          <a:spcPts val="1100"/>
                        </a:lnSpc>
                      </a:pPr>
                      <a:r>
                        <a:rPr lang="en-US" sz="1000" b="1" dirty="0">
                          <a:effectLst/>
                          <a:latin typeface="Helvetica" pitchFamily="2" charset="0"/>
                        </a:rPr>
                        <a:t>Croissant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2481254791"/>
                  </a:ext>
                </a:extLst>
              </a:tr>
              <a:tr h="274320">
                <a:tc>
                  <a:txBody>
                    <a:bodyPr/>
                    <a:lstStyle/>
                    <a:p>
                      <a:pPr>
                        <a:lnSpc>
                          <a:spcPts val="1100"/>
                        </a:lnSpc>
                      </a:pPr>
                      <a:r>
                        <a:rPr lang="en-US" sz="1000" b="1" dirty="0">
                          <a:effectLst/>
                          <a:latin typeface="Helvetica" pitchFamily="2" charset="0"/>
                        </a:rPr>
                        <a:t>Grits, Dry</a:t>
                      </a:r>
                      <a:br>
                        <a:rPr lang="en-US" sz="1000" b="1" dirty="0">
                          <a:effectLst/>
                          <a:latin typeface="Helvetica" pitchFamily="2" charset="0"/>
                        </a:rPr>
                      </a:br>
                      <a:r>
                        <a:rPr lang="en-US" sz="1000" dirty="0">
                          <a:effectLst/>
                          <a:latin typeface="Helvetica" pitchFamily="2" charset="0"/>
                        </a:rPr>
                        <a:t>at least 28 grams or 1 ounce</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1823758085"/>
                  </a:ext>
                </a:extLst>
              </a:tr>
              <a:tr h="274320">
                <a:tc>
                  <a:txBody>
                    <a:bodyPr/>
                    <a:lstStyle/>
                    <a:p>
                      <a:pPr>
                        <a:lnSpc>
                          <a:spcPts val="1100"/>
                        </a:lnSpc>
                      </a:pPr>
                      <a:r>
                        <a:rPr lang="en-US" sz="1000" b="1" dirty="0">
                          <a:effectLst/>
                          <a:latin typeface="Helvetica" pitchFamily="2" charset="0"/>
                        </a:rPr>
                        <a:t>Muffin, All Types </a:t>
                      </a:r>
                      <a:r>
                        <a:rPr lang="en-US" sz="1000" dirty="0">
                          <a:effectLst/>
                          <a:latin typeface="Helvetica" pitchFamily="2" charset="0"/>
                        </a:rPr>
                        <a:t>(except corn)</a:t>
                      </a:r>
                      <a:br>
                        <a:rPr lang="en-US" sz="1000" dirty="0">
                          <a:effectLst/>
                          <a:latin typeface="Helvetica" pitchFamily="2" charset="0"/>
                        </a:rPr>
                      </a:br>
                      <a:r>
                        <a:rPr lang="en-US" sz="1000" dirty="0">
                          <a:effectLst/>
                          <a:latin typeface="Helvetica" pitchFamily="2" charset="0"/>
                        </a:rPr>
                        <a:t>at least 55 grams or 2 ounces</a:t>
                      </a:r>
                    </a:p>
                  </a:txBody>
                  <a:tcPr marL="38100" marR="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888476971"/>
                  </a:ext>
                </a:extLst>
              </a:tr>
              <a:tr h="274320">
                <a:tc>
                  <a:txBody>
                    <a:bodyPr/>
                    <a:lstStyle/>
                    <a:p>
                      <a:pPr>
                        <a:lnSpc>
                          <a:spcPts val="1100"/>
                        </a:lnSpc>
                      </a:pPr>
                      <a:r>
                        <a:rPr lang="en-US" sz="1000" b="1" dirty="0">
                          <a:effectLst/>
                          <a:latin typeface="Helvetica" pitchFamily="2" charset="0"/>
                        </a:rPr>
                        <a:t>Muffin, Corn </a:t>
                      </a:r>
                      <a:br>
                        <a:rPr lang="en-US" sz="1000" b="1" dirty="0">
                          <a:effectLst/>
                          <a:latin typeface="Helvetica" pitchFamily="2" charset="0"/>
                        </a:rPr>
                      </a:br>
                      <a:r>
                        <a:rPr lang="en-US" sz="1000" dirty="0">
                          <a:effectLst/>
                          <a:latin typeface="Helvetica" pitchFamily="2" charset="0"/>
                        </a:rPr>
                        <a:t>at least 34 grams or 1.2 ounces</a:t>
                      </a:r>
                    </a:p>
                  </a:txBody>
                  <a:tcPr marL="38100" marR="0" marT="27432" marB="27432" anchor="ctr">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½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1 package</a:t>
                      </a:r>
                    </a:p>
                  </a:txBody>
                  <a:tcPr marL="38100" marR="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rgbClr val="FFEDCE"/>
                    </a:solidFill>
                  </a:tcPr>
                </a:tc>
                <a:tc>
                  <a:txBody>
                    <a:bodyPr/>
                    <a:lstStyle/>
                    <a:p>
                      <a:pPr>
                        <a:lnSpc>
                          <a:spcPts val="1100"/>
                        </a:lnSpc>
                      </a:pPr>
                      <a:r>
                        <a:rPr lang="en-US" sz="1000" dirty="0">
                          <a:effectLst/>
                          <a:latin typeface="Helvetica" pitchFamily="2" charset="0"/>
                        </a:rPr>
                        <a:t>2 packages</a:t>
                      </a:r>
                    </a:p>
                  </a:txBody>
                  <a:tcPr marL="38100" marR="0" marT="27432" marB="27432" anchor="ctr">
                    <a:lnL w="9525" cap="flat" cmpd="sng" algn="ctr">
                      <a:solidFill>
                        <a:schemeClr val="tx1"/>
                      </a:solidFill>
                      <a:prstDash val="sysDash"/>
                      <a:round/>
                      <a:headEnd type="none" w="med" len="med"/>
                      <a:tailEnd type="none" w="med" len="med"/>
                    </a:lnL>
                    <a:solidFill>
                      <a:srgbClr val="FFEDCE"/>
                    </a:solidFill>
                  </a:tcPr>
                </a:tc>
                <a:extLst>
                  <a:ext uri="{0D108BD9-81ED-4DB2-BD59-A6C34878D82A}">
                    <a16:rowId xmlns:a16="http://schemas.microsoft.com/office/drawing/2014/main" val="2105688009"/>
                  </a:ext>
                </a:extLst>
              </a:tr>
              <a:tr h="274320">
                <a:tc>
                  <a:txBody>
                    <a:bodyPr/>
                    <a:lstStyle/>
                    <a:p>
                      <a:pPr>
                        <a:lnSpc>
                          <a:spcPts val="1100"/>
                        </a:lnSpc>
                      </a:pPr>
                      <a:r>
                        <a:rPr lang="en-US" sz="1000" b="1" dirty="0">
                          <a:effectLst/>
                          <a:latin typeface="Helvetica" pitchFamily="2" charset="0"/>
                        </a:rPr>
                        <a:t>Oatmeal, Dry </a:t>
                      </a:r>
                      <a:r>
                        <a:rPr lang="en-US" sz="1000" dirty="0">
                          <a:effectLst/>
                          <a:latin typeface="Helvetica" pitchFamily="2" charset="0"/>
                        </a:rPr>
                        <a:t>(unflavored or flavored)** </a:t>
                      </a:r>
                      <a:br>
                        <a:rPr lang="en-US" sz="1000" dirty="0">
                          <a:effectLst/>
                          <a:latin typeface="Helvetica" pitchFamily="2" charset="0"/>
                        </a:rPr>
                      </a:br>
                      <a:r>
                        <a:rPr lang="en-US" sz="1000" dirty="0">
                          <a:effectLst/>
                          <a:latin typeface="Helvetica" pitchFamily="2" charset="0"/>
                        </a:rPr>
                        <a:t>at least 28 grams or 1 ounce</a:t>
                      </a:r>
                    </a:p>
                  </a:txBody>
                  <a:tcPr marL="38100" marR="38100" marT="27432" marB="27432" anchor="ctr">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½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1 package</a:t>
                      </a:r>
                    </a:p>
                  </a:txBody>
                  <a:tcPr marL="38100" marR="38100" marT="27432" marB="27432"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solidFill>
                      <a:schemeClr val="bg1"/>
                    </a:solidFill>
                  </a:tcPr>
                </a:tc>
                <a:tc>
                  <a:txBody>
                    <a:bodyPr/>
                    <a:lstStyle/>
                    <a:p>
                      <a:pPr>
                        <a:lnSpc>
                          <a:spcPts val="1100"/>
                        </a:lnSpc>
                      </a:pPr>
                      <a:r>
                        <a:rPr lang="en-US" sz="1000" dirty="0">
                          <a:effectLst/>
                          <a:latin typeface="Helvetica" pitchFamily="2" charset="0"/>
                        </a:rPr>
                        <a:t>2 packages</a:t>
                      </a:r>
                    </a:p>
                  </a:txBody>
                  <a:tcPr marL="38100" marR="38100" marT="27432" marB="27432" anchor="ctr">
                    <a:lnL w="9525" cap="flat" cmpd="sng" algn="ctr">
                      <a:solidFill>
                        <a:schemeClr val="tx1"/>
                      </a:solidFill>
                      <a:prstDash val="sysDash"/>
                      <a:round/>
                      <a:headEnd type="none" w="med" len="med"/>
                      <a:tailEnd type="none" w="med" len="med"/>
                    </a:lnL>
                    <a:solidFill>
                      <a:schemeClr val="bg1"/>
                    </a:solidFill>
                  </a:tcPr>
                </a:tc>
                <a:extLst>
                  <a:ext uri="{0D108BD9-81ED-4DB2-BD59-A6C34878D82A}">
                    <a16:rowId xmlns:a16="http://schemas.microsoft.com/office/drawing/2014/main" val="684503148"/>
                  </a:ext>
                </a:extLst>
              </a:tr>
            </a:tbl>
          </a:graphicData>
        </a:graphic>
      </p:graphicFrame>
      <p:sp>
        <p:nvSpPr>
          <p:cNvPr id="13" name="TextBox 12">
            <a:extLst>
              <a:ext uri="{FF2B5EF4-FFF2-40B4-BE49-F238E27FC236}">
                <a16:creationId xmlns:a16="http://schemas.microsoft.com/office/drawing/2014/main" id="{2404A2A3-19CE-D843-B9CA-15157EEB3D28}"/>
              </a:ext>
            </a:extLst>
          </p:cNvPr>
          <p:cNvSpPr txBox="1"/>
          <p:nvPr/>
        </p:nvSpPr>
        <p:spPr>
          <a:xfrm>
            <a:off x="3831772" y="563108"/>
            <a:ext cx="4389314" cy="374526"/>
          </a:xfrm>
          <a:prstGeom prst="rect">
            <a:avLst/>
          </a:prstGeom>
          <a:noFill/>
        </p:spPr>
        <p:txBody>
          <a:bodyPr wrap="square" rtlCol="0">
            <a:spAutoFit/>
          </a:bodyPr>
          <a:lstStyle/>
          <a:p>
            <a:pPr lvl="0" algn="ctr" defTabSz="914400">
              <a:lnSpc>
                <a:spcPts val="1100"/>
              </a:lnSpc>
            </a:pPr>
            <a:r>
              <a:rPr lang="en-US" sz="1000" b="1" dirty="0">
                <a:solidFill>
                  <a:prstClr val="black"/>
                </a:solidFill>
                <a:latin typeface="Helvetica" pitchFamily="2" charset="0"/>
              </a:rPr>
              <a:t>Child and Adult Care Food Program </a:t>
            </a:r>
          </a:p>
          <a:p>
            <a:pPr lvl="0" algn="ctr" defTabSz="914400">
              <a:lnSpc>
                <a:spcPts val="1100"/>
              </a:lnSpc>
            </a:pPr>
            <a:r>
              <a:rPr lang="en-US" sz="1000" b="1" dirty="0">
                <a:solidFill>
                  <a:prstClr val="black"/>
                </a:solidFill>
                <a:latin typeface="Helvetica" pitchFamily="2" charset="0"/>
              </a:rPr>
              <a:t>Age Group and Meal</a:t>
            </a:r>
          </a:p>
        </p:txBody>
      </p:sp>
      <p:sp>
        <p:nvSpPr>
          <p:cNvPr id="14" name="Rounded Rectangle 13" descr="Purple outline around the column of packages needed for a ½ ounce equivalent of grains for 1- through 5-year-olds at breakfast, lunch supper, snack">
            <a:extLst>
              <a:ext uri="{FF2B5EF4-FFF2-40B4-BE49-F238E27FC236}">
                <a16:creationId xmlns:a16="http://schemas.microsoft.com/office/drawing/2014/main" id="{FC998D4C-FC0C-5F49-9D50-3B1E2F079DE7}"/>
              </a:ext>
            </a:extLst>
          </p:cNvPr>
          <p:cNvSpPr/>
          <p:nvPr/>
        </p:nvSpPr>
        <p:spPr>
          <a:xfrm>
            <a:off x="3849624" y="932688"/>
            <a:ext cx="1454331" cy="3999552"/>
          </a:xfrm>
          <a:prstGeom prst="roundRect">
            <a:avLst>
              <a:gd name="adj" fmla="val 2071"/>
            </a:avLst>
          </a:prstGeom>
          <a:noFill/>
          <a:ln w="38100">
            <a:solidFill>
              <a:srgbClr val="642B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Illustration of a package of Oatmeal">
            <a:extLst>
              <a:ext uri="{FF2B5EF4-FFF2-40B4-BE49-F238E27FC236}">
                <a16:creationId xmlns:a16="http://schemas.microsoft.com/office/drawing/2014/main" id="{43D878C3-7B9B-2645-9BDA-B2E9FAF5EDA3}"/>
              </a:ext>
            </a:extLst>
          </p:cNvPr>
          <p:cNvPicPr>
            <a:picLocks noChangeAspect="1"/>
          </p:cNvPicPr>
          <p:nvPr/>
        </p:nvPicPr>
        <p:blipFill>
          <a:blip r:embed="rId3"/>
          <a:stretch>
            <a:fillRect/>
          </a:stretch>
        </p:blipFill>
        <p:spPr>
          <a:xfrm>
            <a:off x="1765809" y="1000497"/>
            <a:ext cx="1164836" cy="1300734"/>
          </a:xfrm>
          <a:prstGeom prst="rect">
            <a:avLst/>
          </a:prstGeom>
        </p:spPr>
      </p:pic>
    </p:spTree>
    <p:extLst>
      <p:ext uri="{BB962C8B-B14F-4D97-AF65-F5344CB8AC3E}">
        <p14:creationId xmlns:p14="http://schemas.microsoft.com/office/powerpoint/2010/main" val="2617832145"/>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General Slide 3">
  <a:themeElements>
    <a:clrScheme name="Custom 3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Cover Page">
  <a:themeElements>
    <a:clrScheme name="Custom 3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a:themeElements>
    <a:clrScheme name="Custom 1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A4A4A4"/>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eneral Slide 2 (one line)">
  <a:themeElements>
    <a:clrScheme name="Custom 29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General Slide_Shor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General Slide_Shorte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26524</TotalTime>
  <Words>9175</Words>
  <Application>Microsoft Office PowerPoint</Application>
  <PresentationFormat>On-screen Show (16:9)</PresentationFormat>
  <Paragraphs>975</Paragraphs>
  <Slides>41</Slides>
  <Notes>41</Notes>
  <HiddenSlides>0</HiddenSlides>
  <MMClips>0</MMClips>
  <ScaleCrop>false</ScaleCrop>
  <HeadingPairs>
    <vt:vector size="6" baseType="variant">
      <vt:variant>
        <vt:lpstr>Fonts Used</vt:lpstr>
      </vt:variant>
      <vt:variant>
        <vt:i4>6</vt:i4>
      </vt:variant>
      <vt:variant>
        <vt:lpstr>Theme</vt:lpstr>
      </vt:variant>
      <vt:variant>
        <vt:i4>13</vt:i4>
      </vt:variant>
      <vt:variant>
        <vt:lpstr>Slide Titles</vt:lpstr>
      </vt:variant>
      <vt:variant>
        <vt:i4>41</vt:i4>
      </vt:variant>
    </vt:vector>
  </HeadingPairs>
  <TitlesOfParts>
    <vt:vector size="60" baseType="lpstr">
      <vt:lpstr>Arial</vt:lpstr>
      <vt:lpstr>Calibri</vt:lpstr>
      <vt:lpstr>Helvetica</vt:lpstr>
      <vt:lpstr>Helvetica Light Oblique</vt:lpstr>
      <vt:lpstr>System Font Regular</vt:lpstr>
      <vt:lpstr>Wingdings</vt:lpstr>
      <vt:lpstr>2_Cover Page</vt:lpstr>
      <vt:lpstr>3_Cover Page</vt:lpstr>
      <vt:lpstr>General Slide</vt:lpstr>
      <vt:lpstr>General Slide 2 (two lines)</vt:lpstr>
      <vt:lpstr>1_General Slide 2 (one line)</vt:lpstr>
      <vt:lpstr>General Slide 3</vt:lpstr>
      <vt:lpstr>3_General Slide 3</vt:lpstr>
      <vt:lpstr>2_General Slide_Short</vt:lpstr>
      <vt:lpstr>3_General Slide_Shortest</vt:lpstr>
      <vt:lpstr>4_General Slide 3</vt:lpstr>
      <vt:lpstr>1_General Slide 3</vt:lpstr>
      <vt:lpstr>1_Cover Page</vt:lpstr>
      <vt:lpstr>4_Cover Page</vt:lpstr>
      <vt:lpstr>Crediting Single-Serving Packages of Grains  in the CACFP</vt:lpstr>
      <vt:lpstr>USDA’s Team Nutrition</vt:lpstr>
      <vt:lpstr>Let Us Know Who You Are!  I work for a…</vt:lpstr>
      <vt:lpstr>How Much is One Oz Eq of Grains?</vt:lpstr>
      <vt:lpstr>Team Nutrition Grains Oz Eq Resources </vt:lpstr>
      <vt:lpstr>Crediting Single-Serving Packages of Grains in the CACFP</vt:lpstr>
      <vt:lpstr>Crediting Single-Serving Packages of Grains in the CACFP  continued</vt:lpstr>
      <vt:lpstr>Grains Measuring Chart for Single-Serving Packages  </vt:lpstr>
      <vt:lpstr>                 Grains Measuring Chart for Single-Serving Packages Continued </vt:lpstr>
      <vt:lpstr>                 Grains Measuring Chart for Single-Serving Packages Continued</vt:lpstr>
      <vt:lpstr>                 Grains Measuring Chart for Single-Serving Packages Continued </vt:lpstr>
      <vt:lpstr>Grains Measuring Chart for Single-Serving Packages on page 2 </vt:lpstr>
      <vt:lpstr>Look at the Grains Measuring Chart and find the item to serve under the “Grain Item and Package Weight” column.  </vt:lpstr>
      <vt:lpstr>Look at the Grains Measuring Chart and find the item to serve under the “Grain Item and Package Weight” column.</vt:lpstr>
      <vt:lpstr>Each item on the chart lists a minimum package weight by the name of the item.</vt:lpstr>
      <vt:lpstr>(continued): Look at the package you are serving and find its weight on the Nutrition Facts label or front of the package. </vt:lpstr>
      <vt:lpstr>(continued): Look at the package you are serving and find its weight on the Nutrition Facts label or front of the package.  </vt:lpstr>
      <vt:lpstr>Look at the chart and find the column for the age group of your participants and the meal or snack you are serving.</vt:lpstr>
      <vt:lpstr>Try It Out! You want to serve croissants at breakfast to 3-year-olds at your child care center. You find packages of  Brand C croissants.  Look at the package and find where the weight of the package is written.</vt:lpstr>
      <vt:lpstr>Answer Yes, you can use the Grains Measuring Chart to determine how many packages of Brand C croissants to serve.  Look at the package and find where the weight of the package is written.</vt:lpstr>
      <vt:lpstr>Try It Out! How many packages of Brand C croissants do you need to serve to meet grains requirements for  3-year-olds at breakfast?</vt:lpstr>
      <vt:lpstr>Answer How many packages of Brand C croissants do you need to serve to meet grains requirements for  3-year-olds at breakfast?</vt:lpstr>
      <vt:lpstr>Grains Measuring Chart for Single-Serving Packages </vt:lpstr>
      <vt:lpstr>Using the Nutrition Facts Label </vt:lpstr>
      <vt:lpstr>         Using the Nutrition Facts Label Continued</vt:lpstr>
      <vt:lpstr>   Using the Nutrition Facts Label Continued </vt:lpstr>
      <vt:lpstr>Try It Out!  You want to serve packages of Brand P hard pretzels at snack to 8-year-olds.   The Nutrition Facts label for a package of Brand P hard pretzels is shown on the right. </vt:lpstr>
      <vt:lpstr>Answer Yes, you can use the Grains Measuring Chart to determine how many packages of Brand P pretzels to serve. </vt:lpstr>
      <vt:lpstr>Try It Out! How many packages of Brand P hard pretzels do you need to serve to meet grains requirements for  8-year-olds at snack?</vt:lpstr>
      <vt:lpstr>Answer How many packages of Brand P hard pretzels do you need to serve to meet grains requirements for  8-year-olds at snack?</vt:lpstr>
      <vt:lpstr>     Grains Measuring Chart for Single-Serving Packages (6-18)</vt:lpstr>
      <vt:lpstr>Try It Out!  You want to serve Brand S savory crackers at supper to adult participants.   The Nutrition Facts label for a package of  Brand S savory crackers is shown on the right.</vt:lpstr>
      <vt:lpstr>Answer No, you cannot use the Grains Measuring Chart to determine how many packages of Brand S savory crackers to serve to adult participants.  </vt:lpstr>
      <vt:lpstr>What if My Grain is Different? </vt:lpstr>
      <vt:lpstr>What if My Grain is Different? Continued</vt:lpstr>
      <vt:lpstr>What if My Grain is Different? Continued </vt:lpstr>
      <vt:lpstr>What if My Grain is Different? Continued  </vt:lpstr>
      <vt:lpstr>Team Nutrition CACFP Grains Oz Eq Resources Webpage  </vt:lpstr>
      <vt:lpstr>More Team Nutrition Resources!</vt:lpstr>
      <vt:lpstr>How To Order Print Copies</vt:lpstr>
      <vt:lpstr>Thank you!</vt:lpstr>
    </vt:vector>
  </TitlesOfParts>
  <Manager/>
  <Company>USDA Team Nutrition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Crediting Single-Serving Packages of Grains  in the CACFP</dc:title>
  <dc:subject>Single-Serving</dc:subject>
  <dc:creator>USDA Team Nutrition</dc:creator>
  <cp:keywords>grains, ounces, equivalents</cp:keywords>
  <dc:description/>
  <cp:lastModifiedBy>Mimi Wu - FNS</cp:lastModifiedBy>
  <cp:revision>750</cp:revision>
  <cp:lastPrinted>2021-09-25T23:03:04Z</cp:lastPrinted>
  <dcterms:created xsi:type="dcterms:W3CDTF">2018-10-28T19:53:06Z</dcterms:created>
  <dcterms:modified xsi:type="dcterms:W3CDTF">2022-03-10T14:59:58Z</dcterms:modified>
  <cp:category/>
</cp:coreProperties>
</file>