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slideLayouts/slideLayout3.xml" ContentType="application/vnd.openxmlformats-officedocument.presentationml.slideLayout+xml"/>
  <Override PartName="/ppt/theme/theme3.xml" ContentType="application/vnd.openxmlformats-officedocument.theme+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4.xml" ContentType="application/vnd.openxmlformats-officedocument.theme+xml"/>
  <Override PartName="/ppt/slideLayouts/slideLayout6.xml" ContentType="application/vnd.openxmlformats-officedocument.presentationml.slideLayout+xml"/>
  <Override PartName="/ppt/theme/theme5.xml" ContentType="application/vnd.openxmlformats-officedocument.theme+xml"/>
  <Override PartName="/ppt/slideLayouts/slideLayout7.xml" ContentType="application/vnd.openxmlformats-officedocument.presentationml.slideLayout+xml"/>
  <Override PartName="/ppt/theme/theme6.xml" ContentType="application/vnd.openxmlformats-officedocument.theme+xml"/>
  <Override PartName="/ppt/slideLayouts/slideLayout8.xml" ContentType="application/vnd.openxmlformats-officedocument.presentationml.slideLayout+xml"/>
  <Override PartName="/ppt/theme/theme7.xml" ContentType="application/vnd.openxmlformats-officedocument.theme+xml"/>
  <Override PartName="/ppt/slideLayouts/slideLayout9.xml" ContentType="application/vnd.openxmlformats-officedocument.presentationml.slideLayout+xml"/>
  <Override PartName="/ppt/theme/theme8.xml" ContentType="application/vnd.openxmlformats-officedocument.theme+xml"/>
  <Override PartName="/ppt/theme/theme9.xml" ContentType="application/vnd.openxmlformats-officedocument.theme+xml"/>
  <Override PartName="/ppt/theme/theme10.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0" r:id="rId5"/>
    <p:sldMasterId id="2147483662" r:id="rId6"/>
    <p:sldMasterId id="2147483670" r:id="rId7"/>
    <p:sldMasterId id="2147483678" r:id="rId8"/>
    <p:sldMasterId id="2147483672" r:id="rId9"/>
    <p:sldMasterId id="2147483674" r:id="rId10"/>
    <p:sldMasterId id="2147483676" r:id="rId11"/>
    <p:sldMasterId id="2147483682" r:id="rId12"/>
  </p:sldMasterIdLst>
  <p:notesMasterIdLst>
    <p:notesMasterId r:id="rId64"/>
  </p:notesMasterIdLst>
  <p:handoutMasterIdLst>
    <p:handoutMasterId r:id="rId65"/>
  </p:handoutMasterIdLst>
  <p:sldIdLst>
    <p:sldId id="256" r:id="rId13"/>
    <p:sldId id="617" r:id="rId14"/>
    <p:sldId id="258" r:id="rId15"/>
    <p:sldId id="734" r:id="rId16"/>
    <p:sldId id="735" r:id="rId17"/>
    <p:sldId id="736" r:id="rId18"/>
    <p:sldId id="737" r:id="rId19"/>
    <p:sldId id="783" r:id="rId20"/>
    <p:sldId id="784" r:id="rId21"/>
    <p:sldId id="785" r:id="rId22"/>
    <p:sldId id="786" r:id="rId23"/>
    <p:sldId id="744" r:id="rId24"/>
    <p:sldId id="745" r:id="rId25"/>
    <p:sldId id="746" r:id="rId26"/>
    <p:sldId id="787" r:id="rId27"/>
    <p:sldId id="788" r:id="rId28"/>
    <p:sldId id="750" r:id="rId29"/>
    <p:sldId id="280" r:id="rId30"/>
    <p:sldId id="751" r:id="rId31"/>
    <p:sldId id="752" r:id="rId32"/>
    <p:sldId id="753" r:id="rId33"/>
    <p:sldId id="754" r:id="rId34"/>
    <p:sldId id="755" r:id="rId35"/>
    <p:sldId id="789" r:id="rId36"/>
    <p:sldId id="768" r:id="rId37"/>
    <p:sldId id="769" r:id="rId38"/>
    <p:sldId id="770" r:id="rId39"/>
    <p:sldId id="771" r:id="rId40"/>
    <p:sldId id="772" r:id="rId41"/>
    <p:sldId id="790" r:id="rId42"/>
    <p:sldId id="791" r:id="rId43"/>
    <p:sldId id="792" r:id="rId44"/>
    <p:sldId id="776" r:id="rId45"/>
    <p:sldId id="777" r:id="rId46"/>
    <p:sldId id="778" r:id="rId47"/>
    <p:sldId id="779" r:id="rId48"/>
    <p:sldId id="793" r:id="rId49"/>
    <p:sldId id="747" r:id="rId50"/>
    <p:sldId id="781" r:id="rId51"/>
    <p:sldId id="782" r:id="rId52"/>
    <p:sldId id="766" r:id="rId53"/>
    <p:sldId id="767" r:id="rId54"/>
    <p:sldId id="765" r:id="rId55"/>
    <p:sldId id="764" r:id="rId56"/>
    <p:sldId id="763" r:id="rId57"/>
    <p:sldId id="762" r:id="rId58"/>
    <p:sldId id="761" r:id="rId59"/>
    <p:sldId id="760" r:id="rId60"/>
    <p:sldId id="758" r:id="rId61"/>
    <p:sldId id="757" r:id="rId62"/>
    <p:sldId id="759" r:id="rId63"/>
  </p:sldIdLst>
  <p:sldSz cx="9144000" cy="5143500" type="screen16x9"/>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CDD22E0-F241-BB5F-F24C-46238A9E4EE9}" name="Davis, Xaviera - FNS" initials="DXF" userId="S::xaviera.davis@usda.gov::9286097c-0dfc-43e0-9ad6-a39ae79263c1"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7" name="Brian Domenici" initials="BD" lastIdx="132" clrIdx="6">
    <p:extLst>
      <p:ext uri="{19B8F6BF-5375-455C-9EA6-DF929625EA0E}">
        <p15:presenceInfo xmlns:p15="http://schemas.microsoft.com/office/powerpoint/2012/main" userId="S::brian@halschild.onmicrosoft.com::d00f3977-c667-497d-939e-faa9442f229f" providerId="AD"/>
      </p:ext>
    </p:extLst>
  </p:cmAuthor>
  <p:cmAuthor id="1" name="Danielle Arreola" initials="DA" lastIdx="2" clrIdx="0"/>
  <p:cmAuthor id="8" name="Hillary Leersnyder" initials="HL" lastIdx="3" clrIdx="7">
    <p:extLst>
      <p:ext uri="{19B8F6BF-5375-455C-9EA6-DF929625EA0E}">
        <p15:presenceInfo xmlns:p15="http://schemas.microsoft.com/office/powerpoint/2012/main" userId="S::hleersnyder@yesandagency.com::9f9096c0-46e6-4124-930b-77156a5e538b" providerId="AD"/>
      </p:ext>
    </p:extLst>
  </p:cmAuthor>
  <p:cmAuthor id="2" name="Patricia Linn" initials="PL" lastIdx="1" clrIdx="1"/>
  <p:cmAuthor id="3" name="Halasz, Katey - FNS" initials="HK-F" lastIdx="8" clrIdx="2"/>
  <p:cmAuthor id="4" name="Garcia, Evelyn - FNS" initials="GE-F" lastIdx="118" clrIdx="3"/>
  <p:cmAuthor id="5" name="White, Alicia - FNS" initials="WA-F" lastIdx="64" clrIdx="4"/>
  <p:cmAuthor id="6" name="Wu, Tsun-Min &quot;Mimi&quot; - FNS" initials="WT&quot;-F" lastIdx="202" clrIdx="5"/>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03E1A"/>
    <a:srgbClr val="F8F5EA"/>
    <a:srgbClr val="9C5024"/>
    <a:srgbClr val="6F3D1A"/>
    <a:srgbClr val="DD3838"/>
    <a:srgbClr val="4F280E"/>
    <a:srgbClr val="EDDABC"/>
    <a:srgbClr val="005E5E"/>
    <a:srgbClr val="006B6E"/>
    <a:srgbClr val="9DD4D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433" autoAdjust="0"/>
    <p:restoredTop sz="84354" autoAdjust="0"/>
  </p:normalViewPr>
  <p:slideViewPr>
    <p:cSldViewPr snapToGrid="0" snapToObjects="1" showGuides="1">
      <p:cViewPr varScale="1">
        <p:scale>
          <a:sx n="74" d="100"/>
          <a:sy n="74" d="100"/>
        </p:scale>
        <p:origin x="420" y="60"/>
      </p:cViewPr>
      <p:guideLst>
        <p:guide orient="horz" pos="1620"/>
        <p:guide pos="2880"/>
      </p:guideLst>
    </p:cSldViewPr>
  </p:slideViewPr>
  <p:outlineViewPr>
    <p:cViewPr>
      <p:scale>
        <a:sx n="33" d="100"/>
        <a:sy n="33" d="100"/>
      </p:scale>
      <p:origin x="0" y="0"/>
    </p:cViewPr>
  </p:outlineViewPr>
  <p:notesTextViewPr>
    <p:cViewPr>
      <p:scale>
        <a:sx n="3" d="2"/>
        <a:sy n="3" d="2"/>
      </p:scale>
      <p:origin x="0" y="0"/>
    </p:cViewPr>
  </p:notesTextViewPr>
  <p:sorterViewPr>
    <p:cViewPr>
      <p:scale>
        <a:sx n="66" d="100"/>
        <a:sy n="66" d="100"/>
      </p:scale>
      <p:origin x="0" y="0"/>
    </p:cViewPr>
  </p:sorterViewPr>
  <p:notesViewPr>
    <p:cSldViewPr snapToGrid="0" snapToObjects="1">
      <p:cViewPr>
        <p:scale>
          <a:sx n="100" d="100"/>
          <a:sy n="100" d="100"/>
        </p:scale>
        <p:origin x="3008" y="0"/>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14.xml"/><Relationship Id="rId21" Type="http://schemas.openxmlformats.org/officeDocument/2006/relationships/slide" Target="slides/slide9.xml"/><Relationship Id="rId42" Type="http://schemas.openxmlformats.org/officeDocument/2006/relationships/slide" Target="slides/slide30.xml"/><Relationship Id="rId47" Type="http://schemas.openxmlformats.org/officeDocument/2006/relationships/slide" Target="slides/slide35.xml"/><Relationship Id="rId63" Type="http://schemas.openxmlformats.org/officeDocument/2006/relationships/slide" Target="slides/slide51.xml"/><Relationship Id="rId68" Type="http://schemas.openxmlformats.org/officeDocument/2006/relationships/viewProps" Target="viewProps.xml"/><Relationship Id="rId7" Type="http://schemas.openxmlformats.org/officeDocument/2006/relationships/slideMaster" Target="slideMasters/slideMaster3.xml"/><Relationship Id="rId71" Type="http://schemas.microsoft.com/office/2018/10/relationships/authors" Target="authors.xml"/><Relationship Id="rId2" Type="http://schemas.openxmlformats.org/officeDocument/2006/relationships/customXml" Target="../customXml/item2.xml"/><Relationship Id="rId16" Type="http://schemas.openxmlformats.org/officeDocument/2006/relationships/slide" Target="slides/slide4.xml"/><Relationship Id="rId29" Type="http://schemas.openxmlformats.org/officeDocument/2006/relationships/slide" Target="slides/slide17.xml"/><Relationship Id="rId11" Type="http://schemas.openxmlformats.org/officeDocument/2006/relationships/slideMaster" Target="slideMasters/slideMaster7.xml"/><Relationship Id="rId24" Type="http://schemas.openxmlformats.org/officeDocument/2006/relationships/slide" Target="slides/slide12.xml"/><Relationship Id="rId32" Type="http://schemas.openxmlformats.org/officeDocument/2006/relationships/slide" Target="slides/slide20.xml"/><Relationship Id="rId37" Type="http://schemas.openxmlformats.org/officeDocument/2006/relationships/slide" Target="slides/slide25.xml"/><Relationship Id="rId40" Type="http://schemas.openxmlformats.org/officeDocument/2006/relationships/slide" Target="slides/slide28.xml"/><Relationship Id="rId45" Type="http://schemas.openxmlformats.org/officeDocument/2006/relationships/slide" Target="slides/slide33.xml"/><Relationship Id="rId53" Type="http://schemas.openxmlformats.org/officeDocument/2006/relationships/slide" Target="slides/slide41.xml"/><Relationship Id="rId58" Type="http://schemas.openxmlformats.org/officeDocument/2006/relationships/slide" Target="slides/slide46.xml"/><Relationship Id="rId66" Type="http://schemas.openxmlformats.org/officeDocument/2006/relationships/commentAuthors" Target="commentAuthors.xml"/><Relationship Id="rId5" Type="http://schemas.openxmlformats.org/officeDocument/2006/relationships/slideMaster" Target="slideMasters/slideMaster1.xml"/><Relationship Id="rId61" Type="http://schemas.openxmlformats.org/officeDocument/2006/relationships/slide" Target="slides/slide49.xml"/><Relationship Id="rId19" Type="http://schemas.openxmlformats.org/officeDocument/2006/relationships/slide" Target="slides/slide7.xml"/><Relationship Id="rId14" Type="http://schemas.openxmlformats.org/officeDocument/2006/relationships/slide" Target="slides/slide2.xml"/><Relationship Id="rId22" Type="http://schemas.openxmlformats.org/officeDocument/2006/relationships/slide" Target="slides/slide10.xml"/><Relationship Id="rId27" Type="http://schemas.openxmlformats.org/officeDocument/2006/relationships/slide" Target="slides/slide15.xml"/><Relationship Id="rId30" Type="http://schemas.openxmlformats.org/officeDocument/2006/relationships/slide" Target="slides/slide18.xml"/><Relationship Id="rId35" Type="http://schemas.openxmlformats.org/officeDocument/2006/relationships/slide" Target="slides/slide23.xml"/><Relationship Id="rId43" Type="http://schemas.openxmlformats.org/officeDocument/2006/relationships/slide" Target="slides/slide31.xml"/><Relationship Id="rId48" Type="http://schemas.openxmlformats.org/officeDocument/2006/relationships/slide" Target="slides/slide36.xml"/><Relationship Id="rId56" Type="http://schemas.openxmlformats.org/officeDocument/2006/relationships/slide" Target="slides/slide44.xml"/><Relationship Id="rId64" Type="http://schemas.openxmlformats.org/officeDocument/2006/relationships/notesMaster" Target="notesMasters/notesMaster1.xml"/><Relationship Id="rId69" Type="http://schemas.openxmlformats.org/officeDocument/2006/relationships/theme" Target="theme/theme1.xml"/><Relationship Id="rId8" Type="http://schemas.openxmlformats.org/officeDocument/2006/relationships/slideMaster" Target="slideMasters/slideMaster4.xml"/><Relationship Id="rId51" Type="http://schemas.openxmlformats.org/officeDocument/2006/relationships/slide" Target="slides/slide39.xml"/><Relationship Id="rId3" Type="http://schemas.openxmlformats.org/officeDocument/2006/relationships/customXml" Target="../customXml/item3.xml"/><Relationship Id="rId12" Type="http://schemas.openxmlformats.org/officeDocument/2006/relationships/slideMaster" Target="slideMasters/slideMaster8.xml"/><Relationship Id="rId17" Type="http://schemas.openxmlformats.org/officeDocument/2006/relationships/slide" Target="slides/slide5.xml"/><Relationship Id="rId25" Type="http://schemas.openxmlformats.org/officeDocument/2006/relationships/slide" Target="slides/slide13.xml"/><Relationship Id="rId33" Type="http://schemas.openxmlformats.org/officeDocument/2006/relationships/slide" Target="slides/slide21.xml"/><Relationship Id="rId38" Type="http://schemas.openxmlformats.org/officeDocument/2006/relationships/slide" Target="slides/slide26.xml"/><Relationship Id="rId46" Type="http://schemas.openxmlformats.org/officeDocument/2006/relationships/slide" Target="slides/slide34.xml"/><Relationship Id="rId59" Type="http://schemas.openxmlformats.org/officeDocument/2006/relationships/slide" Target="slides/slide47.xml"/><Relationship Id="rId67" Type="http://schemas.openxmlformats.org/officeDocument/2006/relationships/presProps" Target="presProps.xml"/><Relationship Id="rId20" Type="http://schemas.openxmlformats.org/officeDocument/2006/relationships/slide" Target="slides/slide8.xml"/><Relationship Id="rId41" Type="http://schemas.openxmlformats.org/officeDocument/2006/relationships/slide" Target="slides/slide29.xml"/><Relationship Id="rId54" Type="http://schemas.openxmlformats.org/officeDocument/2006/relationships/slide" Target="slides/slide42.xml"/><Relationship Id="rId62" Type="http://schemas.openxmlformats.org/officeDocument/2006/relationships/slide" Target="slides/slide50.xml"/><Relationship Id="rId7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Master" Target="slideMasters/slideMaster2.xml"/><Relationship Id="rId15" Type="http://schemas.openxmlformats.org/officeDocument/2006/relationships/slide" Target="slides/slide3.xml"/><Relationship Id="rId23" Type="http://schemas.openxmlformats.org/officeDocument/2006/relationships/slide" Target="slides/slide11.xml"/><Relationship Id="rId28" Type="http://schemas.openxmlformats.org/officeDocument/2006/relationships/slide" Target="slides/slide16.xml"/><Relationship Id="rId36" Type="http://schemas.openxmlformats.org/officeDocument/2006/relationships/slide" Target="slides/slide24.xml"/><Relationship Id="rId49" Type="http://schemas.openxmlformats.org/officeDocument/2006/relationships/slide" Target="slides/slide37.xml"/><Relationship Id="rId57" Type="http://schemas.openxmlformats.org/officeDocument/2006/relationships/slide" Target="slides/slide45.xml"/><Relationship Id="rId10" Type="http://schemas.openxmlformats.org/officeDocument/2006/relationships/slideMaster" Target="slideMasters/slideMaster6.xml"/><Relationship Id="rId31" Type="http://schemas.openxmlformats.org/officeDocument/2006/relationships/slide" Target="slides/slide19.xml"/><Relationship Id="rId44" Type="http://schemas.openxmlformats.org/officeDocument/2006/relationships/slide" Target="slides/slide32.xml"/><Relationship Id="rId52" Type="http://schemas.openxmlformats.org/officeDocument/2006/relationships/slide" Target="slides/slide40.xml"/><Relationship Id="rId60" Type="http://schemas.openxmlformats.org/officeDocument/2006/relationships/slide" Target="slides/slide48.xml"/><Relationship Id="rId65" Type="http://schemas.openxmlformats.org/officeDocument/2006/relationships/handoutMaster" Target="handoutMasters/handoutMaster1.xml"/><Relationship Id="rId4" Type="http://schemas.openxmlformats.org/officeDocument/2006/relationships/customXml" Target="../customXml/item4.xml"/><Relationship Id="rId9" Type="http://schemas.openxmlformats.org/officeDocument/2006/relationships/slideMaster" Target="slideMasters/slideMaster5.xml"/><Relationship Id="rId13" Type="http://schemas.openxmlformats.org/officeDocument/2006/relationships/slide" Target="slides/slide1.xml"/><Relationship Id="rId18" Type="http://schemas.openxmlformats.org/officeDocument/2006/relationships/slide" Target="slides/slide6.xml"/><Relationship Id="rId39" Type="http://schemas.openxmlformats.org/officeDocument/2006/relationships/slide" Target="slides/slide27.xml"/><Relationship Id="rId34" Type="http://schemas.openxmlformats.org/officeDocument/2006/relationships/slide" Target="slides/slide22.xml"/><Relationship Id="rId50" Type="http://schemas.openxmlformats.org/officeDocument/2006/relationships/slide" Target="slides/slide38.xml"/><Relationship Id="rId55" Type="http://schemas.openxmlformats.org/officeDocument/2006/relationships/slide" Target="slides/slide4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10.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A9C5539C-1963-8045-8012-28C72B42862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A629E828-31A5-6E4D-A5A6-31650B275AFD}"/>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2F7D385-C535-6045-8C4F-8BA5F39695DA}" type="datetimeFigureOut">
              <a:rPr lang="en-US" smtClean="0"/>
              <a:t>2/22/2023</a:t>
            </a:fld>
            <a:endParaRPr lang="en-US"/>
          </a:p>
        </p:txBody>
      </p:sp>
      <p:sp>
        <p:nvSpPr>
          <p:cNvPr id="4" name="Footer Placeholder 3">
            <a:extLst>
              <a:ext uri="{FF2B5EF4-FFF2-40B4-BE49-F238E27FC236}">
                <a16:creationId xmlns:a16="http://schemas.microsoft.com/office/drawing/2014/main" id="{37314651-7C1C-654C-B55D-F0B34BEEE017}"/>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620D5AA8-52E3-FF49-9A12-8CF5FB2F782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A12CBA0-EC2B-7048-9CA7-000CBB4ECB52}" type="slidenum">
              <a:rPr lang="en-US" smtClean="0"/>
              <a:t>‹#›</a:t>
            </a:fld>
            <a:endParaRPr lang="en-US"/>
          </a:p>
        </p:txBody>
      </p:sp>
    </p:spTree>
    <p:extLst>
      <p:ext uri="{BB962C8B-B14F-4D97-AF65-F5344CB8AC3E}">
        <p14:creationId xmlns:p14="http://schemas.microsoft.com/office/powerpoint/2010/main" val="4319597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5358D1F-64A6-9F4F-9A89-22378524864A}" type="datetimeFigureOut">
              <a:rPr lang="en-US" smtClean="0"/>
              <a:t>2/22/2023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A92E9ED-D75D-DF40-B20F-46FB25F50A85}" type="slidenum">
              <a:rPr lang="en-US" smtClean="0"/>
              <a:t>‹#›</a:t>
            </a:fld>
            <a:endParaRPr lang="en-US"/>
          </a:p>
        </p:txBody>
      </p:sp>
    </p:spTree>
    <p:extLst>
      <p:ext uri="{BB962C8B-B14F-4D97-AF65-F5344CB8AC3E}">
        <p14:creationId xmlns:p14="http://schemas.microsoft.com/office/powerpoint/2010/main" val="1666313231"/>
      </p:ext>
    </p:extLst>
  </p:cSld>
  <p:clrMap bg1="lt1" tx1="dk1" bg2="lt2" tx2="dk2" accent1="accent1" accent2="accent2" accent3="accent3" accent4="accent4" accent5="accent5" accent6="accent6" hlink="hlink" folHlink="folHlink"/>
  <p:notesStyle>
    <a:lvl1pPr marL="0" algn="l" defTabSz="685800" rtl="0" eaLnBrk="1" latinLnBrk="0" hangingPunct="1">
      <a:defRPr sz="1200" kern="1200">
        <a:solidFill>
          <a:schemeClr val="tx1"/>
        </a:solidFill>
        <a:latin typeface="Arial" panose="020B0604020202020204" pitchFamily="34" charset="0"/>
        <a:ea typeface="+mn-ea"/>
        <a:cs typeface="Arial" panose="020B0604020202020204" pitchFamily="34" charset="0"/>
      </a:defRPr>
    </a:lvl1pPr>
    <a:lvl2pPr marL="342900" algn="l" defTabSz="685800" rtl="0" eaLnBrk="1" latinLnBrk="0" hangingPunct="1">
      <a:defRPr sz="1200" kern="1200">
        <a:solidFill>
          <a:schemeClr val="tx1"/>
        </a:solidFill>
        <a:latin typeface="Arial" panose="020B0604020202020204" pitchFamily="34" charset="0"/>
        <a:ea typeface="+mn-ea"/>
        <a:cs typeface="Arial" panose="020B0604020202020204" pitchFamily="34" charset="0"/>
      </a:defRPr>
    </a:lvl2pPr>
    <a:lvl3pPr marL="685800" algn="l" defTabSz="685800" rtl="0" eaLnBrk="1" latinLnBrk="0" hangingPunct="1">
      <a:defRPr sz="1200" kern="1200">
        <a:solidFill>
          <a:schemeClr val="tx1"/>
        </a:solidFill>
        <a:latin typeface="Arial" panose="020B0604020202020204" pitchFamily="34" charset="0"/>
        <a:ea typeface="+mn-ea"/>
        <a:cs typeface="Arial" panose="020B0604020202020204" pitchFamily="34" charset="0"/>
      </a:defRPr>
    </a:lvl3pPr>
    <a:lvl4pPr marL="1028700" algn="l" defTabSz="685800" rtl="0" eaLnBrk="1" latinLnBrk="0" hangingPunct="1">
      <a:defRPr sz="1200" kern="1200">
        <a:solidFill>
          <a:schemeClr val="tx1"/>
        </a:solidFill>
        <a:latin typeface="Arial" panose="020B0604020202020204" pitchFamily="34" charset="0"/>
        <a:ea typeface="+mn-ea"/>
        <a:cs typeface="Arial" panose="020B0604020202020204" pitchFamily="34" charset="0"/>
      </a:defRPr>
    </a:lvl4pPr>
    <a:lvl5pPr marL="1371600" algn="l" defTabSz="685800" rtl="0" eaLnBrk="1" latinLnBrk="0" hangingPunct="1">
      <a:defRPr sz="1200" kern="1200">
        <a:solidFill>
          <a:schemeClr val="tx1"/>
        </a:solidFill>
        <a:latin typeface="Arial" panose="020B0604020202020204" pitchFamily="34" charset="0"/>
        <a:ea typeface="+mn-ea"/>
        <a:cs typeface="Arial" panose="020B0604020202020204" pitchFamily="34" charset="0"/>
      </a:defRPr>
    </a:lvl5pPr>
    <a:lvl6pPr marL="1714500" algn="l" defTabSz="685800" rtl="0" eaLnBrk="1" latinLnBrk="0" hangingPunct="1">
      <a:defRPr sz="900" kern="1200">
        <a:solidFill>
          <a:schemeClr val="tx1"/>
        </a:solidFill>
        <a:latin typeface="+mn-lt"/>
        <a:ea typeface="+mn-ea"/>
        <a:cs typeface="+mn-cs"/>
      </a:defRPr>
    </a:lvl6pPr>
    <a:lvl7pPr marL="2057400" algn="l" defTabSz="685800" rtl="0" eaLnBrk="1" latinLnBrk="0" hangingPunct="1">
      <a:defRPr sz="900" kern="1200">
        <a:solidFill>
          <a:schemeClr val="tx1"/>
        </a:solidFill>
        <a:latin typeface="+mn-lt"/>
        <a:ea typeface="+mn-ea"/>
        <a:cs typeface="+mn-cs"/>
      </a:defRPr>
    </a:lvl7pPr>
    <a:lvl8pPr marL="2400300" algn="l" defTabSz="685800" rtl="0" eaLnBrk="1" latinLnBrk="0" hangingPunct="1">
      <a:defRPr sz="900" kern="1200">
        <a:solidFill>
          <a:schemeClr val="tx1"/>
        </a:solidFill>
        <a:latin typeface="+mn-lt"/>
        <a:ea typeface="+mn-ea"/>
        <a:cs typeface="+mn-cs"/>
      </a:defRPr>
    </a:lvl8pPr>
    <a:lvl9pPr marL="2743200" algn="l" defTabSz="685800" rtl="0" eaLnBrk="1" latinLnBrk="0" hangingPunct="1">
      <a:defRPr sz="9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0000"/>
              </a:lnSpc>
            </a:pPr>
            <a:endParaRPr lang="en-US" dirty="0">
              <a:cs typeface="Arial" panose="020B0604020202020204" pitchFamily="34" charset="0"/>
            </a:endParaRPr>
          </a:p>
        </p:txBody>
      </p:sp>
      <p:sp>
        <p:nvSpPr>
          <p:cNvPr id="4" name="Slide Number Placeholder 3"/>
          <p:cNvSpPr>
            <a:spLocks noGrp="1"/>
          </p:cNvSpPr>
          <p:nvPr>
            <p:ph type="sldNum" sz="quarter" idx="5"/>
          </p:nvPr>
        </p:nvSpPr>
        <p:spPr/>
        <p:txBody>
          <a:bodyPr/>
          <a:lstStyle/>
          <a:p>
            <a:fld id="{8A92E9ED-D75D-DF40-B20F-46FB25F50A85}" type="slidenum">
              <a:rPr lang="en-US" smtClean="0"/>
              <a:t>1</a:t>
            </a:fld>
            <a:endParaRPr lang="en-US" dirty="0"/>
          </a:p>
        </p:txBody>
      </p:sp>
    </p:spTree>
    <p:extLst>
      <p:ext uri="{BB962C8B-B14F-4D97-AF65-F5344CB8AC3E}">
        <p14:creationId xmlns:p14="http://schemas.microsoft.com/office/powerpoint/2010/main" val="376344333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Page 5 of the Identifying Whole Grain-Rich Foods for the CACFP Using the Ingredient List worksheet includes lists of whole-grain ingredients. This list is not meant to be exhaustive, meaning there are other whole-grain ingredients that are not included on this list. Page 5 also includes a note reminding operators that if an ingredient has the word “whole” in front of it, then it is a whole-grain ingredient. </a:t>
            </a:r>
          </a:p>
        </p:txBody>
      </p:sp>
      <p:sp>
        <p:nvSpPr>
          <p:cNvPr id="4" name="Slide Number Placeholder 3"/>
          <p:cNvSpPr>
            <a:spLocks noGrp="1"/>
          </p:cNvSpPr>
          <p:nvPr>
            <p:ph type="sldNum" sz="quarter" idx="5"/>
          </p:nvPr>
        </p:nvSpPr>
        <p:spPr/>
        <p:txBody>
          <a:bodyPr/>
          <a:lstStyle/>
          <a:p>
            <a:fld id="{8A92E9ED-D75D-DF40-B20F-46FB25F50A85}" type="slidenum">
              <a:rPr lang="en-US" smtClean="0"/>
              <a:t>10</a:t>
            </a:fld>
            <a:endParaRPr lang="en-US"/>
          </a:p>
        </p:txBody>
      </p:sp>
    </p:spTree>
    <p:extLst>
      <p:ext uri="{BB962C8B-B14F-4D97-AF65-F5344CB8AC3E}">
        <p14:creationId xmlns:p14="http://schemas.microsoft.com/office/powerpoint/2010/main" val="415539290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Page 6 of the worksheet includes lists</a:t>
            </a:r>
            <a:r>
              <a:rPr lang="en-US" baseline="0" dirty="0"/>
              <a:t> </a:t>
            </a:r>
            <a:r>
              <a:rPr lang="en-US" dirty="0"/>
              <a:t>o</a:t>
            </a:r>
            <a:r>
              <a:rPr lang="en-US" baseline="0" dirty="0"/>
              <a:t>f enriched, bran and germ ingredients. Similarly, these lists are not meant to be exhaustive, meaning there are other enriched, bran and germ ingredients that are not included on this page.  </a:t>
            </a:r>
          </a:p>
          <a:p>
            <a:endParaRPr lang="en-US" baseline="0" dirty="0"/>
          </a:p>
          <a:p>
            <a:r>
              <a:rPr lang="en-US" baseline="0" dirty="0"/>
              <a:t>Page 6 also includes a note reminding operators that if an ingredient list states or includes the nutrients used to enrich the ingredient, then the item has enriched grains. </a:t>
            </a:r>
          </a:p>
        </p:txBody>
      </p:sp>
      <p:sp>
        <p:nvSpPr>
          <p:cNvPr id="4" name="Slide Number Placeholder 3"/>
          <p:cNvSpPr>
            <a:spLocks noGrp="1"/>
          </p:cNvSpPr>
          <p:nvPr>
            <p:ph type="sldNum" sz="quarter" idx="5"/>
          </p:nvPr>
        </p:nvSpPr>
        <p:spPr/>
        <p:txBody>
          <a:bodyPr/>
          <a:lstStyle/>
          <a:p>
            <a:fld id="{8A92E9ED-D75D-DF40-B20F-46FB25F50A85}" type="slidenum">
              <a:rPr lang="en-US" smtClean="0"/>
              <a:t>11</a:t>
            </a:fld>
            <a:endParaRPr lang="en-US"/>
          </a:p>
        </p:txBody>
      </p:sp>
    </p:spTree>
    <p:extLst>
      <p:ext uri="{BB962C8B-B14F-4D97-AF65-F5344CB8AC3E}">
        <p14:creationId xmlns:p14="http://schemas.microsoft.com/office/powerpoint/2010/main" val="158599124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Page 6 of</a:t>
            </a:r>
            <a:r>
              <a:rPr lang="en-US" baseline="0" dirty="0"/>
              <a:t> the worksheet also includes a list of non-creditable grains or flours. These are ingredients </a:t>
            </a:r>
            <a:r>
              <a:rPr lang="en-US" dirty="0"/>
              <a:t>in grain products that are not whole-grain,</a:t>
            </a:r>
            <a:r>
              <a:rPr lang="en-US" baseline="0" dirty="0"/>
              <a:t> enriched, bran or germ. If any of these non-creditable grains or flours are the first, second, or third grain ingredients in a grain item, then you cannot use the Rule of Three to determine if the item is whole grain-rich.  </a:t>
            </a:r>
          </a:p>
        </p:txBody>
      </p:sp>
      <p:sp>
        <p:nvSpPr>
          <p:cNvPr id="4" name="Slide Number Placeholder 3"/>
          <p:cNvSpPr>
            <a:spLocks noGrp="1"/>
          </p:cNvSpPr>
          <p:nvPr>
            <p:ph type="sldNum" sz="quarter" idx="5"/>
          </p:nvPr>
        </p:nvSpPr>
        <p:spPr/>
        <p:txBody>
          <a:bodyPr/>
          <a:lstStyle/>
          <a:p>
            <a:fld id="{8A92E9ED-D75D-DF40-B20F-46FB25F50A85}" type="slidenum">
              <a:rPr lang="en-US" smtClean="0"/>
              <a:t>12</a:t>
            </a:fld>
            <a:endParaRPr lang="en-US"/>
          </a:p>
        </p:txBody>
      </p:sp>
    </p:spTree>
    <p:extLst>
      <p:ext uri="{BB962C8B-B14F-4D97-AF65-F5344CB8AC3E}">
        <p14:creationId xmlns:p14="http://schemas.microsoft.com/office/powerpoint/2010/main" val="29244350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 use the Rule of Three, start </a:t>
            </a:r>
            <a:r>
              <a:rPr lang="en-US" baseline="0" dirty="0"/>
              <a:t>by finding your ingredient list on the package of the item. </a:t>
            </a:r>
          </a:p>
          <a:p>
            <a:endParaRPr lang="en-US" baseline="0" dirty="0"/>
          </a:p>
          <a:p>
            <a:r>
              <a:rPr lang="en-US" baseline="0" dirty="0"/>
              <a:t>For items that will only count toward the grains component in a reimbursable meal or snack, you will want to look at the entire ingredient list. Common examples of these items include bread, pasta, bagels, pancakes, and breakfast cereals, just to name a few. </a:t>
            </a:r>
            <a:endParaRPr lang="en-US" dirty="0"/>
          </a:p>
        </p:txBody>
      </p:sp>
      <p:sp>
        <p:nvSpPr>
          <p:cNvPr id="4" name="Slide Number Placeholder 3"/>
          <p:cNvSpPr>
            <a:spLocks noGrp="1"/>
          </p:cNvSpPr>
          <p:nvPr>
            <p:ph type="sldNum" sz="quarter" idx="5"/>
          </p:nvPr>
        </p:nvSpPr>
        <p:spPr/>
        <p:txBody>
          <a:bodyPr/>
          <a:lstStyle/>
          <a:p>
            <a:fld id="{8A92E9ED-D75D-DF40-B20F-46FB25F50A85}" type="slidenum">
              <a:rPr lang="en-US" smtClean="0"/>
              <a:t>13</a:t>
            </a:fld>
            <a:endParaRPr lang="en-US"/>
          </a:p>
        </p:txBody>
      </p:sp>
    </p:spTree>
    <p:extLst>
      <p:ext uri="{BB962C8B-B14F-4D97-AF65-F5344CB8AC3E}">
        <p14:creationId xmlns:p14="http://schemas.microsoft.com/office/powerpoint/2010/main" val="179329101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Combination</a:t>
            </a:r>
            <a:r>
              <a:rPr lang="en-US" baseline="0" dirty="0"/>
              <a:t> foods are foods that have more than one meal component. For example, a burrito</a:t>
            </a:r>
            <a:r>
              <a:rPr lang="en-US" dirty="0"/>
              <a:t> may have a tortilla that counts toward the grains component, cheese that counts toward the meats/meat alternates component, and beans that count toward</a:t>
            </a:r>
            <a:r>
              <a:rPr lang="en-US" baseline="0" dirty="0"/>
              <a:t> </a:t>
            </a:r>
            <a:r>
              <a:rPr lang="en-US" dirty="0"/>
              <a:t>the vegetables component.</a:t>
            </a:r>
          </a:p>
          <a:p>
            <a:endParaRPr lang="en-US" baseline="0" dirty="0"/>
          </a:p>
          <a:p>
            <a:r>
              <a:rPr lang="en-US" baseline="0" dirty="0"/>
              <a:t>Other examples include:</a:t>
            </a:r>
          </a:p>
          <a:p>
            <a:pPr marL="165518" indent="-165518">
              <a:buFont typeface="Arial" panose="020B0604020202020204" pitchFamily="34" charset="0"/>
              <a:buChar char="•"/>
            </a:pPr>
            <a:r>
              <a:rPr lang="en-US" baseline="0" dirty="0"/>
              <a:t>a chicken and wild rice soup where rice counts toward the grains component, chicken counts toward the meats component, and diced carrots and celery count toward the vegetables component;</a:t>
            </a:r>
          </a:p>
          <a:p>
            <a:pPr marL="0" indent="0">
              <a:buFont typeface="Arial" panose="020B0604020202020204" pitchFamily="34" charset="0"/>
              <a:buNone/>
            </a:pPr>
            <a:endParaRPr lang="en-US" dirty="0"/>
          </a:p>
          <a:p>
            <a:pPr marL="165518" indent="-165518">
              <a:buFont typeface="Arial" panose="020B0604020202020204" pitchFamily="34" charset="0"/>
              <a:buChar char="•"/>
            </a:pPr>
            <a:r>
              <a:rPr lang="en-US" dirty="0"/>
              <a:t>A cheese pizza where the wheat crust counts toward the grains component</a:t>
            </a:r>
            <a:r>
              <a:rPr lang="en-US" baseline="0" dirty="0"/>
              <a:t> </a:t>
            </a:r>
            <a:r>
              <a:rPr lang="en-US" dirty="0"/>
              <a:t>and shredded cheese that counts toward the meats/meat alternates component. </a:t>
            </a:r>
          </a:p>
          <a:p>
            <a:pPr marL="165518" indent="-165518">
              <a:buFont typeface="Arial" panose="020B0604020202020204" pitchFamily="34" charset="0"/>
              <a:buChar char="•"/>
            </a:pPr>
            <a:endParaRPr lang="en-US" dirty="0"/>
          </a:p>
          <a:p>
            <a:r>
              <a:rPr lang="en-US" baseline="0" dirty="0"/>
              <a:t>When looking at a combination food to see if it’s whole grain-rich, you only need to look at the part of the ingredient list that applies for the grain food.  </a:t>
            </a:r>
          </a:p>
          <a:p>
            <a:endParaRPr lang="en-US" baseline="0" dirty="0"/>
          </a:p>
          <a:p>
            <a:r>
              <a:rPr lang="en-US" baseline="0" dirty="0"/>
              <a:t>Let’s go through a quick example. On the slide you see an ingredient list for the entire cheese pizza. To see if this pizza is whole grain rich…</a:t>
            </a:r>
            <a:endParaRPr lang="en-US" dirty="0"/>
          </a:p>
          <a:p>
            <a:endParaRPr lang="en-US" dirty="0"/>
          </a:p>
        </p:txBody>
      </p:sp>
      <p:sp>
        <p:nvSpPr>
          <p:cNvPr id="4" name="Slide Number Placeholder 3"/>
          <p:cNvSpPr>
            <a:spLocks noGrp="1"/>
          </p:cNvSpPr>
          <p:nvPr>
            <p:ph type="sldNum" sz="quarter" idx="5"/>
          </p:nvPr>
        </p:nvSpPr>
        <p:spPr/>
        <p:txBody>
          <a:bodyPr/>
          <a:lstStyle/>
          <a:p>
            <a:fld id="{8A92E9ED-D75D-DF40-B20F-46FB25F50A85}" type="slidenum">
              <a:rPr lang="en-US" smtClean="0"/>
              <a:t>14</a:t>
            </a:fld>
            <a:endParaRPr lang="en-US"/>
          </a:p>
        </p:txBody>
      </p:sp>
    </p:spTree>
    <p:extLst>
      <p:ext uri="{BB962C8B-B14F-4D97-AF65-F5344CB8AC3E}">
        <p14:creationId xmlns:p14="http://schemas.microsoft.com/office/powerpoint/2010/main" val="427243397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You only</a:t>
            </a:r>
            <a:r>
              <a:rPr lang="en-US" baseline="0" dirty="0"/>
              <a:t> need to look at the parts of the ingredient list for the crust, since that is the part of the pizza that will credit towards the grains component. </a:t>
            </a:r>
          </a:p>
          <a:p>
            <a:endParaRPr lang="en-US" baseline="0" dirty="0"/>
          </a:p>
          <a:p>
            <a:r>
              <a:rPr lang="en-US" baseline="0" dirty="0"/>
              <a:t>Here, the ingredients that make up the crust are outlined in red. </a:t>
            </a:r>
            <a:endParaRPr lang="en-US" dirty="0"/>
          </a:p>
          <a:p>
            <a:endParaRPr lang="en-US" dirty="0"/>
          </a:p>
        </p:txBody>
      </p:sp>
      <p:sp>
        <p:nvSpPr>
          <p:cNvPr id="4" name="Slide Number Placeholder 3"/>
          <p:cNvSpPr>
            <a:spLocks noGrp="1"/>
          </p:cNvSpPr>
          <p:nvPr>
            <p:ph type="sldNum" sz="quarter" idx="5"/>
          </p:nvPr>
        </p:nvSpPr>
        <p:spPr/>
        <p:txBody>
          <a:bodyPr/>
          <a:lstStyle/>
          <a:p>
            <a:fld id="{8A92E9ED-D75D-DF40-B20F-46FB25F50A85}" type="slidenum">
              <a:rPr lang="en-US" smtClean="0"/>
              <a:t>15</a:t>
            </a:fld>
            <a:endParaRPr lang="en-US"/>
          </a:p>
        </p:txBody>
      </p:sp>
    </p:spTree>
    <p:extLst>
      <p:ext uri="{BB962C8B-B14F-4D97-AF65-F5344CB8AC3E}">
        <p14:creationId xmlns:p14="http://schemas.microsoft.com/office/powerpoint/2010/main" val="410871757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Sometimes, grain items have “disregarded ingredients.” You can find these disregarded ingredients on page 2 of your </a:t>
            </a:r>
            <a:r>
              <a:rPr lang="en-US" baseline="0" dirty="0"/>
              <a:t>worksheet</a:t>
            </a:r>
            <a:r>
              <a:rPr lang="en-US" dirty="0"/>
              <a:t>. </a:t>
            </a:r>
          </a:p>
          <a:p>
            <a:endParaRPr lang="en-US" dirty="0"/>
          </a:p>
          <a:p>
            <a:r>
              <a:rPr lang="en-US" baseline="0" dirty="0"/>
              <a:t>Many of these disregarded ingredients are made from grains, but there is usually such a small amount that they can be ignored when using the Rule of Three. Once you have found the ingredient list, you want to look for any disregarded ingredients, and cross them out. Of course, if you are in the store looking at the ingredient list of a food before you buy it, you could put your finger over the disregarded ingredients rather than marking them out.</a:t>
            </a:r>
          </a:p>
          <a:p>
            <a:endParaRPr lang="en-US" baseline="0" dirty="0"/>
          </a:p>
          <a:p>
            <a:r>
              <a:rPr lang="en-US" baseline="0" dirty="0"/>
              <a:t>The ingredient list on the slide shows only the ingredients of the pizza crust. The ingredients for the pizza’s cheese and the pizza’s tomato sauce are not shown. You can see that the ingredients in the crust include water, wheat gluten, and the statement “Contains less than 2% of each of the following.” These items are on the Disregarded Ingredients list on page 2. That means all of these disregarded ingredients can be crossed out. </a:t>
            </a:r>
          </a:p>
        </p:txBody>
      </p:sp>
      <p:sp>
        <p:nvSpPr>
          <p:cNvPr id="4" name="Slide Number Placeholder 3"/>
          <p:cNvSpPr>
            <a:spLocks noGrp="1"/>
          </p:cNvSpPr>
          <p:nvPr>
            <p:ph type="sldNum" sz="quarter" idx="5"/>
          </p:nvPr>
        </p:nvSpPr>
        <p:spPr/>
        <p:txBody>
          <a:bodyPr/>
          <a:lstStyle/>
          <a:p>
            <a:fld id="{8A92E9ED-D75D-DF40-B20F-46FB25F50A85}" type="slidenum">
              <a:rPr lang="en-US" smtClean="0"/>
              <a:t>16</a:t>
            </a:fld>
            <a:endParaRPr lang="en-US"/>
          </a:p>
        </p:txBody>
      </p:sp>
    </p:spTree>
    <p:extLst>
      <p:ext uri="{BB962C8B-B14F-4D97-AF65-F5344CB8AC3E}">
        <p14:creationId xmlns:p14="http://schemas.microsoft.com/office/powerpoint/2010/main" val="161242685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baseline="0" dirty="0"/>
              <a:t>Now, we are ready to look at our first ingredient, and see if it meets the first step in the Rule of Three. </a:t>
            </a:r>
          </a:p>
        </p:txBody>
      </p:sp>
      <p:sp>
        <p:nvSpPr>
          <p:cNvPr id="4" name="Slide Number Placeholder 3"/>
          <p:cNvSpPr>
            <a:spLocks noGrp="1"/>
          </p:cNvSpPr>
          <p:nvPr>
            <p:ph type="sldNum" sz="quarter" idx="5"/>
          </p:nvPr>
        </p:nvSpPr>
        <p:spPr/>
        <p:txBody>
          <a:bodyPr/>
          <a:lstStyle/>
          <a:p>
            <a:fld id="{8A92E9ED-D75D-DF40-B20F-46FB25F50A85}" type="slidenum">
              <a:rPr lang="en-US" smtClean="0"/>
              <a:t>17</a:t>
            </a:fld>
            <a:endParaRPr lang="en-US"/>
          </a:p>
        </p:txBody>
      </p:sp>
    </p:spTree>
    <p:extLst>
      <p:ext uri="{BB962C8B-B14F-4D97-AF65-F5344CB8AC3E}">
        <p14:creationId xmlns:p14="http://schemas.microsoft.com/office/powerpoint/2010/main" val="397500168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49"/>
            <a:ext cx="5486400" cy="4284663"/>
          </a:xfrm>
        </p:spPr>
        <p:txBody>
          <a:bodyPr/>
          <a:lstStyle/>
          <a:p>
            <a:pPr defTabSz="882762">
              <a:defRPr/>
            </a:pPr>
            <a:r>
              <a:rPr lang="en-US" baseline="0" dirty="0"/>
              <a:t>Let’s do this together as a Try It Out! question. </a:t>
            </a:r>
          </a:p>
          <a:p>
            <a:pPr defTabSz="882762">
              <a:defRPr/>
            </a:pPr>
            <a:endParaRPr lang="en-US" baseline="0" dirty="0"/>
          </a:p>
          <a:p>
            <a:pPr defTabSz="882762">
              <a:defRPr/>
            </a:pPr>
            <a:r>
              <a:rPr lang="en-US" baseline="0" dirty="0"/>
              <a:t>Take a look at this ingredient list for the pizza crust. What is the </a:t>
            </a:r>
            <a:r>
              <a:rPr lang="en-US" b="1" baseline="0" dirty="0"/>
              <a:t>first </a:t>
            </a:r>
            <a:r>
              <a:rPr lang="en-US" baseline="0" dirty="0"/>
              <a:t>ingredient? This ingredient list is also shown on the top of page 2, under “Step 2.” </a:t>
            </a:r>
          </a:p>
          <a:p>
            <a:pPr defTabSz="882762">
              <a:defRPr/>
            </a:pPr>
            <a:endParaRPr lang="en-US" baseline="0" dirty="0"/>
          </a:p>
          <a:p>
            <a:pPr marL="171450" indent="-171450">
              <a:buFont typeface="Wingdings" panose="05000000000000000000" pitchFamily="2" charset="2"/>
              <a:buChar char="q"/>
            </a:pPr>
            <a:r>
              <a:rPr lang="en-US" sz="1200" dirty="0">
                <a:latin typeface="Arial" panose="020B0604020202020204" pitchFamily="34" charset="0"/>
                <a:cs typeface="Arial" panose="020B0604020202020204" pitchFamily="34" charset="0"/>
              </a:rPr>
              <a:t>Raise your hand if you think whole-wheat flour is the first ingredient</a:t>
            </a:r>
            <a:r>
              <a:rPr lang="en-US" sz="1200" baseline="0" dirty="0">
                <a:latin typeface="Arial" panose="020B0604020202020204" pitchFamily="34" charset="0"/>
                <a:cs typeface="Arial" panose="020B0604020202020204" pitchFamily="34" charset="0"/>
              </a:rPr>
              <a:t> [pause for a show of hands].</a:t>
            </a:r>
          </a:p>
          <a:p>
            <a:pPr marL="171450" indent="-171450">
              <a:buFont typeface="Wingdings" panose="05000000000000000000" pitchFamily="2" charset="2"/>
              <a:buChar char="q"/>
            </a:pPr>
            <a:endParaRPr lang="en-US" sz="1200" baseline="0" dirty="0">
              <a:solidFill>
                <a:schemeClr val="tx1"/>
              </a:solidFill>
              <a:latin typeface="Arial" panose="020B0604020202020204" pitchFamily="34" charset="0"/>
              <a:cs typeface="Arial" panose="020B0604020202020204" pitchFamily="34" charset="0"/>
            </a:endParaRPr>
          </a:p>
          <a:p>
            <a:pPr marL="171450" marR="0" lvl="0" indent="-171450" algn="l" defTabSz="882762"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en-US" sz="1200" dirty="0">
                <a:latin typeface="Arial" panose="020B0604020202020204" pitchFamily="34" charset="0"/>
                <a:cs typeface="Arial" panose="020B0604020202020204" pitchFamily="34" charset="0"/>
              </a:rPr>
              <a:t>Raise your hand if you think </a:t>
            </a:r>
            <a:r>
              <a:rPr lang="en-US" sz="1200" kern="1200" baseline="0" dirty="0">
                <a:solidFill>
                  <a:schemeClr val="tx1"/>
                </a:solidFill>
                <a:latin typeface="Arial" panose="020B0604020202020204" pitchFamily="34" charset="0"/>
                <a:ea typeface="+mn-ea"/>
                <a:cs typeface="Arial" panose="020B0604020202020204" pitchFamily="34" charset="0"/>
              </a:rPr>
              <a:t>e</a:t>
            </a:r>
            <a:r>
              <a:rPr lang="en-US" baseline="0" dirty="0"/>
              <a:t>nriched wheat flour </a:t>
            </a:r>
            <a:r>
              <a:rPr lang="en-US" sz="1200" dirty="0">
                <a:latin typeface="Arial" panose="020B0604020202020204" pitchFamily="34" charset="0"/>
                <a:cs typeface="Arial" panose="020B0604020202020204" pitchFamily="34" charset="0"/>
              </a:rPr>
              <a:t>is the first ingredient</a:t>
            </a:r>
            <a:r>
              <a:rPr lang="en-US" sz="1200" baseline="0" dirty="0">
                <a:latin typeface="Arial" panose="020B0604020202020204" pitchFamily="34" charset="0"/>
                <a:cs typeface="Arial" panose="020B0604020202020204" pitchFamily="34" charset="0"/>
              </a:rPr>
              <a:t> [pause for a show of hands].</a:t>
            </a:r>
          </a:p>
          <a:p>
            <a:pPr marL="171450" marR="0" lvl="0" indent="-171450" algn="l" defTabSz="882762" rtl="0" eaLnBrk="1" fontAlgn="auto" latinLnBrk="0" hangingPunct="1">
              <a:lnSpc>
                <a:spcPct val="100000"/>
              </a:lnSpc>
              <a:spcBef>
                <a:spcPts val="0"/>
              </a:spcBef>
              <a:spcAft>
                <a:spcPts val="0"/>
              </a:spcAft>
              <a:buClrTx/>
              <a:buSzTx/>
              <a:buFont typeface="Wingdings" panose="05000000000000000000" pitchFamily="2" charset="2"/>
              <a:buChar char="q"/>
              <a:tabLst/>
              <a:defRPr/>
            </a:pPr>
            <a:endParaRPr lang="en-US" sz="1200" baseline="0" dirty="0">
              <a:latin typeface="Arial" panose="020B0604020202020204" pitchFamily="34" charset="0"/>
              <a:cs typeface="Arial" panose="020B0604020202020204" pitchFamily="34" charset="0"/>
            </a:endParaRPr>
          </a:p>
          <a:p>
            <a:pPr marL="171450" marR="0" lvl="0" indent="-171450" algn="l" defTabSz="882762"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en-US" sz="1200" dirty="0">
                <a:latin typeface="Arial" panose="020B0604020202020204" pitchFamily="34" charset="0"/>
                <a:cs typeface="Arial" panose="020B0604020202020204" pitchFamily="34" charset="0"/>
              </a:rPr>
              <a:t>Raise your hand if you think </a:t>
            </a:r>
            <a:r>
              <a:rPr lang="en-US" sz="1200" kern="1200" baseline="0" dirty="0">
                <a:solidFill>
                  <a:schemeClr val="tx1"/>
                </a:solidFill>
                <a:latin typeface="Arial" panose="020B0604020202020204" pitchFamily="34" charset="0"/>
                <a:ea typeface="+mn-ea"/>
                <a:cs typeface="Arial" panose="020B0604020202020204" pitchFamily="34" charset="0"/>
              </a:rPr>
              <a:t>yeast </a:t>
            </a:r>
            <a:r>
              <a:rPr lang="en-US" sz="1200" dirty="0">
                <a:latin typeface="Arial" panose="020B0604020202020204" pitchFamily="34" charset="0"/>
                <a:cs typeface="Arial" panose="020B0604020202020204" pitchFamily="34" charset="0"/>
              </a:rPr>
              <a:t>is the first ingredient</a:t>
            </a:r>
            <a:r>
              <a:rPr lang="en-US" sz="1200" baseline="0" dirty="0">
                <a:latin typeface="Arial" panose="020B0604020202020204" pitchFamily="34" charset="0"/>
                <a:cs typeface="Arial" panose="020B0604020202020204" pitchFamily="34" charset="0"/>
              </a:rPr>
              <a:t> [pause for a show of hands].</a:t>
            </a:r>
          </a:p>
        </p:txBody>
      </p:sp>
      <p:sp>
        <p:nvSpPr>
          <p:cNvPr id="4" name="Slide Number Placeholder 3"/>
          <p:cNvSpPr>
            <a:spLocks noGrp="1"/>
          </p:cNvSpPr>
          <p:nvPr>
            <p:ph type="sldNum" sz="quarter" idx="5"/>
          </p:nvPr>
        </p:nvSpPr>
        <p:spPr/>
        <p:txBody>
          <a:bodyPr/>
          <a:lstStyle/>
          <a:p>
            <a:fld id="{8A92E9ED-D75D-DF40-B20F-46FB25F50A85}" type="slidenum">
              <a:rPr lang="en-US" smtClean="0"/>
              <a:t>18</a:t>
            </a:fld>
            <a:endParaRPr lang="en-US"/>
          </a:p>
        </p:txBody>
      </p:sp>
    </p:spTree>
    <p:extLst>
      <p:ext uri="{BB962C8B-B14F-4D97-AF65-F5344CB8AC3E}">
        <p14:creationId xmlns:p14="http://schemas.microsoft.com/office/powerpoint/2010/main" val="22096475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49"/>
            <a:ext cx="5486400" cy="4284663"/>
          </a:xfrm>
        </p:spPr>
        <p:txBody>
          <a:bodyPr/>
          <a:lstStyle/>
          <a:p>
            <a:pPr marL="0" marR="0" lvl="0" indent="0" algn="l" defTabSz="882762" rtl="0" eaLnBrk="1" fontAlgn="auto" latinLnBrk="0" hangingPunct="1">
              <a:lnSpc>
                <a:spcPct val="100000"/>
              </a:lnSpc>
              <a:spcBef>
                <a:spcPts val="0"/>
              </a:spcBef>
              <a:spcAft>
                <a:spcPts val="0"/>
              </a:spcAft>
              <a:buClrTx/>
              <a:buSzTx/>
              <a:buFont typeface="Wingdings" panose="05000000000000000000" pitchFamily="2" charset="2"/>
              <a:buNone/>
              <a:tabLst/>
              <a:defRPr/>
            </a:pPr>
            <a:r>
              <a:rPr lang="en-US" baseline="0" dirty="0"/>
              <a:t>Great job everyone! The first ingredient is whole-wheat flour! </a:t>
            </a:r>
          </a:p>
        </p:txBody>
      </p:sp>
      <p:sp>
        <p:nvSpPr>
          <p:cNvPr id="4" name="Slide Number Placeholder 3"/>
          <p:cNvSpPr>
            <a:spLocks noGrp="1"/>
          </p:cNvSpPr>
          <p:nvPr>
            <p:ph type="sldNum" sz="quarter" idx="5"/>
          </p:nvPr>
        </p:nvSpPr>
        <p:spPr/>
        <p:txBody>
          <a:bodyPr/>
          <a:lstStyle/>
          <a:p>
            <a:fld id="{8A92E9ED-D75D-DF40-B20F-46FB25F50A85}" type="slidenum">
              <a:rPr lang="en-US" smtClean="0"/>
              <a:t>19</a:t>
            </a:fld>
            <a:endParaRPr lang="en-US"/>
          </a:p>
        </p:txBody>
      </p:sp>
    </p:spTree>
    <p:extLst>
      <p:ext uri="{BB962C8B-B14F-4D97-AF65-F5344CB8AC3E}">
        <p14:creationId xmlns:p14="http://schemas.microsoft.com/office/powerpoint/2010/main" val="10317874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solidFill>
                  <a:schemeClr val="tx1"/>
                </a:solidFill>
                <a:latin typeface="Arial" panose="020B0604020202020204" pitchFamily="34" charset="0"/>
                <a:cs typeface="Arial" panose="020B0604020202020204" pitchFamily="34" charset="0"/>
              </a:rPr>
              <a:t>Team Nutrition is an initiative of the USDA Food and Nutrition Service that supports the Child Nutrition Programs, including the National School Lunch Program, the School Breakfast Program, and of course, the Child and Adult Care Food Program, or the CACFP. </a:t>
            </a:r>
          </a:p>
          <a:p>
            <a:endParaRPr lang="en-US" sz="1200" dirty="0">
              <a:solidFill>
                <a:schemeClr val="tx1"/>
              </a:solidFill>
              <a:latin typeface="Arial" panose="020B0604020202020204" pitchFamily="34" charset="0"/>
              <a:cs typeface="Arial" panose="020B0604020202020204" pitchFamily="34" charset="0"/>
            </a:endParaRPr>
          </a:p>
          <a:p>
            <a:r>
              <a:rPr lang="en-US" sz="1200" dirty="0">
                <a:solidFill>
                  <a:schemeClr val="tx1"/>
                </a:solidFill>
                <a:latin typeface="Arial" panose="020B0604020202020204" pitchFamily="34" charset="0"/>
                <a:cs typeface="Arial" panose="020B0604020202020204" pitchFamily="34" charset="0"/>
              </a:rPr>
              <a:t>The goal of Team Nutrition is to improve children's lifelong eating and physical activity habits through nutrition education based on the principles of the Dietary Guidelines for Americans and MyPlate. </a:t>
            </a:r>
          </a:p>
          <a:p>
            <a:endParaRPr lang="en-US" sz="1200" dirty="0">
              <a:solidFill>
                <a:schemeClr val="tx1"/>
              </a:solidFill>
              <a:latin typeface="Arial" panose="020B0604020202020204" pitchFamily="34" charset="0"/>
              <a:cs typeface="Arial" panose="020B0604020202020204" pitchFamily="34" charset="0"/>
            </a:endParaRPr>
          </a:p>
          <a:p>
            <a:r>
              <a:rPr lang="en-US" sz="1200" dirty="0">
                <a:solidFill>
                  <a:schemeClr val="tx1"/>
                </a:solidFill>
                <a:latin typeface="Arial" panose="020B0604020202020204" pitchFamily="34" charset="0"/>
                <a:cs typeface="Arial" panose="020B0604020202020204" pitchFamily="34" charset="0"/>
              </a:rPr>
              <a:t>It does so through training and technical assistance for those preparing and serving meals, providing nutrition education for children, and building support for healthier school and child care environments.</a:t>
            </a:r>
          </a:p>
        </p:txBody>
      </p:sp>
      <p:sp>
        <p:nvSpPr>
          <p:cNvPr id="4" name="Slide Number Placeholder 3"/>
          <p:cNvSpPr>
            <a:spLocks noGrp="1"/>
          </p:cNvSpPr>
          <p:nvPr>
            <p:ph type="sldNum" sz="quarter" idx="5"/>
          </p:nvPr>
        </p:nvSpPr>
        <p:spPr/>
        <p:txBody>
          <a:bodyPr/>
          <a:lstStyle/>
          <a:p>
            <a:fld id="{8A92E9ED-D75D-DF40-B20F-46FB25F50A85}" type="slidenum">
              <a:rPr lang="en-US" smtClean="0"/>
              <a:t>2</a:t>
            </a:fld>
            <a:endParaRPr lang="en-US" dirty="0"/>
          </a:p>
        </p:txBody>
      </p:sp>
    </p:spTree>
    <p:extLst>
      <p:ext uri="{BB962C8B-B14F-4D97-AF65-F5344CB8AC3E}">
        <p14:creationId xmlns:p14="http://schemas.microsoft.com/office/powerpoint/2010/main" val="103298076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When using the Rule of Three in CACFP, the first ingredient must be whole-grain. As we mentioned earlier, some common whole-grain ingredients are listed on page 5 of the training worksheet. Examples include brown rice, bulgur, oats, quinoa, whole wheat flour, wild rice, and more. </a:t>
            </a:r>
          </a:p>
          <a:p>
            <a:endParaRPr lang="en-US" dirty="0"/>
          </a:p>
          <a:p>
            <a:r>
              <a:rPr lang="en-US" baseline="0" dirty="0"/>
              <a:t>Again, this is not an exhaustive list of whole grain ingredients, so if you have any questions about whether an ingredient is whole-grain or not, please check with your sponsor or State agency. </a:t>
            </a:r>
          </a:p>
          <a:p>
            <a:endParaRPr lang="en-US" dirty="0"/>
          </a:p>
        </p:txBody>
      </p:sp>
      <p:sp>
        <p:nvSpPr>
          <p:cNvPr id="4" name="Slide Number Placeholder 3"/>
          <p:cNvSpPr>
            <a:spLocks noGrp="1"/>
          </p:cNvSpPr>
          <p:nvPr>
            <p:ph type="sldNum" sz="quarter" idx="5"/>
          </p:nvPr>
        </p:nvSpPr>
        <p:spPr/>
        <p:txBody>
          <a:bodyPr/>
          <a:lstStyle/>
          <a:p>
            <a:fld id="{8A92E9ED-D75D-DF40-B20F-46FB25F50A85}" type="slidenum">
              <a:rPr lang="en-US" smtClean="0"/>
              <a:t>20</a:t>
            </a:fld>
            <a:endParaRPr lang="en-US"/>
          </a:p>
        </p:txBody>
      </p:sp>
    </p:spTree>
    <p:extLst>
      <p:ext uri="{BB962C8B-B14F-4D97-AF65-F5344CB8AC3E}">
        <p14:creationId xmlns:p14="http://schemas.microsoft.com/office/powerpoint/2010/main" val="11146709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49"/>
            <a:ext cx="5486400" cy="4284663"/>
          </a:xfrm>
        </p:spPr>
        <p:txBody>
          <a:bodyPr/>
          <a:lstStyle/>
          <a:p>
            <a:r>
              <a:rPr lang="en-US" baseline="0" dirty="0"/>
              <a:t>Let’s do a knowledge check to see if the first ingredient is whole grain. </a:t>
            </a:r>
          </a:p>
          <a:p>
            <a:endParaRPr lang="en-US" baseline="0" dirty="0"/>
          </a:p>
          <a:p>
            <a:r>
              <a:rPr lang="en-US" baseline="0" dirty="0"/>
              <a:t>Take a look at the common whole-grain ingredients on page 5 of the handout. </a:t>
            </a:r>
          </a:p>
          <a:p>
            <a:endParaRPr lang="en-US" baseline="0" dirty="0"/>
          </a:p>
          <a:p>
            <a:r>
              <a:rPr lang="en-US" baseline="0" dirty="0"/>
              <a:t>Is the first grain ingredient in this ingredient list, the whole-wheat flour, a whole grain? </a:t>
            </a:r>
          </a:p>
          <a:p>
            <a:endParaRPr lang="en-US" baseline="0" dirty="0"/>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en-US" sz="1200" dirty="0">
                <a:latin typeface="Arial" panose="020B0604020202020204" pitchFamily="34" charset="0"/>
                <a:cs typeface="Arial" panose="020B0604020202020204" pitchFamily="34" charset="0"/>
              </a:rPr>
              <a:t>Raise your hand if you think that the first ingredient is a whole-grain </a:t>
            </a:r>
            <a:r>
              <a:rPr lang="en-US" sz="1200" baseline="0" dirty="0">
                <a:latin typeface="Arial" panose="020B0604020202020204" pitchFamily="34" charset="0"/>
                <a:cs typeface="Arial" panose="020B0604020202020204" pitchFamily="34" charset="0"/>
              </a:rPr>
              <a:t>[pause for a show of hands].</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endParaRPr lang="en-US" sz="1200" baseline="0" dirty="0">
              <a:latin typeface="Arial" panose="020B0604020202020204" pitchFamily="34" charset="0"/>
              <a:cs typeface="Arial" panose="020B060402020202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en-US" sz="1200" dirty="0">
                <a:latin typeface="Arial" panose="020B0604020202020204" pitchFamily="34" charset="0"/>
                <a:cs typeface="Arial" panose="020B0604020202020204" pitchFamily="34" charset="0"/>
              </a:rPr>
              <a:t>Raise your hand if you do NOT think that the first ingredient is a whole-grain </a:t>
            </a:r>
            <a:r>
              <a:rPr lang="en-US" sz="1200" baseline="0" dirty="0">
                <a:latin typeface="Arial" panose="020B0604020202020204" pitchFamily="34" charset="0"/>
                <a:cs typeface="Arial" panose="020B0604020202020204" pitchFamily="34" charset="0"/>
              </a:rPr>
              <a:t>[pause for a show of hands].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a:latin typeface="Arial" panose="020B0604020202020204" pitchFamily="34" charset="0"/>
              <a:cs typeface="Arial" panose="020B0604020202020204" pitchFamily="34" charset="0"/>
            </a:endParaRPr>
          </a:p>
          <a:p>
            <a:endParaRPr lang="en-US" baseline="0" dirty="0"/>
          </a:p>
        </p:txBody>
      </p:sp>
      <p:sp>
        <p:nvSpPr>
          <p:cNvPr id="4" name="Slide Number Placeholder 3"/>
          <p:cNvSpPr>
            <a:spLocks noGrp="1"/>
          </p:cNvSpPr>
          <p:nvPr>
            <p:ph type="sldNum" sz="quarter" idx="5"/>
          </p:nvPr>
        </p:nvSpPr>
        <p:spPr/>
        <p:txBody>
          <a:bodyPr/>
          <a:lstStyle/>
          <a:p>
            <a:fld id="{8A92E9ED-D75D-DF40-B20F-46FB25F50A85}" type="slidenum">
              <a:rPr lang="en-US" smtClean="0"/>
              <a:t>21</a:t>
            </a:fld>
            <a:endParaRPr lang="en-US"/>
          </a:p>
        </p:txBody>
      </p:sp>
    </p:spTree>
    <p:extLst>
      <p:ext uri="{BB962C8B-B14F-4D97-AF65-F5344CB8AC3E}">
        <p14:creationId xmlns:p14="http://schemas.microsoft.com/office/powerpoint/2010/main" val="69875105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49"/>
            <a:ext cx="5486400" cy="4284663"/>
          </a:xfrm>
        </p:spPr>
        <p:txBody>
          <a:bodyPr/>
          <a:lstStyle/>
          <a:p>
            <a:r>
              <a:rPr lang="en-US" baseline="0" dirty="0"/>
              <a:t>Nice work everyone! The answer is Yes! The first grain ingredient in this ingredient list is whole-grain. </a:t>
            </a:r>
          </a:p>
          <a:p>
            <a:endParaRPr lang="en-US" baseline="0" dirty="0"/>
          </a:p>
          <a:p>
            <a:r>
              <a:rPr lang="en-US" baseline="0" dirty="0"/>
              <a:t>As we talked mentioned earlier, the first ingredient is whole-wheat flour. Whole-wheat flour is on the list of whole-grain ingredients on page 5, so we know that the first grain ingredient in this ingredient list is whole-grain. </a:t>
            </a:r>
          </a:p>
          <a:p>
            <a:endParaRPr lang="en-US" baseline="0" dirty="0"/>
          </a:p>
          <a:p>
            <a:r>
              <a:rPr lang="en-US" baseline="0" dirty="0"/>
              <a:t>If the first grain ingredient is NOT whole grain, then you will need to use a different method to see if it’s whole grain-rich. Please contact your State agency or sponsor for more information. </a:t>
            </a:r>
          </a:p>
          <a:p>
            <a:endParaRPr lang="en-US" baseline="0" dirty="0"/>
          </a:p>
          <a:p>
            <a:endParaRPr lang="en-US" baseline="0" dirty="0"/>
          </a:p>
          <a:p>
            <a:endParaRPr lang="en-US" baseline="0" dirty="0"/>
          </a:p>
        </p:txBody>
      </p:sp>
      <p:sp>
        <p:nvSpPr>
          <p:cNvPr id="4" name="Slide Number Placeholder 3"/>
          <p:cNvSpPr>
            <a:spLocks noGrp="1"/>
          </p:cNvSpPr>
          <p:nvPr>
            <p:ph type="sldNum" sz="quarter" idx="5"/>
          </p:nvPr>
        </p:nvSpPr>
        <p:spPr/>
        <p:txBody>
          <a:bodyPr/>
          <a:lstStyle/>
          <a:p>
            <a:fld id="{8A92E9ED-D75D-DF40-B20F-46FB25F50A85}" type="slidenum">
              <a:rPr lang="en-US" smtClean="0"/>
              <a:t>22</a:t>
            </a:fld>
            <a:endParaRPr lang="en-US"/>
          </a:p>
        </p:txBody>
      </p:sp>
    </p:spTree>
    <p:extLst>
      <p:ext uri="{BB962C8B-B14F-4D97-AF65-F5344CB8AC3E}">
        <p14:creationId xmlns:p14="http://schemas.microsoft.com/office/powerpoint/2010/main" val="108854389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baseline="0" dirty="0"/>
              <a:t>Some grain foods may have only one grain ingredient, like the pasta and the crackers shown on the slide. If the item only has one grain ingredient, and it is a whole-grain ingredient, then you can stop here. Your food is whole grain-rich!</a:t>
            </a:r>
          </a:p>
          <a:p>
            <a:endParaRPr lang="en-US" dirty="0"/>
          </a:p>
        </p:txBody>
      </p:sp>
      <p:sp>
        <p:nvSpPr>
          <p:cNvPr id="4" name="Slide Number Placeholder 3"/>
          <p:cNvSpPr>
            <a:spLocks noGrp="1"/>
          </p:cNvSpPr>
          <p:nvPr>
            <p:ph type="sldNum" sz="quarter" idx="5"/>
          </p:nvPr>
        </p:nvSpPr>
        <p:spPr/>
        <p:txBody>
          <a:bodyPr/>
          <a:lstStyle/>
          <a:p>
            <a:fld id="{8A92E9ED-D75D-DF40-B20F-46FB25F50A85}" type="slidenum">
              <a:rPr lang="en-US" smtClean="0"/>
              <a:t>23</a:t>
            </a:fld>
            <a:endParaRPr lang="en-US"/>
          </a:p>
        </p:txBody>
      </p:sp>
    </p:spTree>
    <p:extLst>
      <p:ext uri="{BB962C8B-B14F-4D97-AF65-F5344CB8AC3E}">
        <p14:creationId xmlns:p14="http://schemas.microsoft.com/office/powerpoint/2010/main" val="150756963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When we look the ingredient list for the pizza crust, some of the words on the list tell us there may be other grain ingredients in the crust, such as “wheat flour” and “wheat bran,” as outlined in red on the slide. This lets us know that we should move on to the next step in the Rule of Three where we will look for the second grain ingredient. </a:t>
            </a:r>
          </a:p>
          <a:p>
            <a:endParaRPr lang="en-US" baseline="0" dirty="0"/>
          </a:p>
          <a:p>
            <a:endParaRPr lang="en-US" dirty="0"/>
          </a:p>
        </p:txBody>
      </p:sp>
      <p:sp>
        <p:nvSpPr>
          <p:cNvPr id="4" name="Slide Number Placeholder 3"/>
          <p:cNvSpPr>
            <a:spLocks noGrp="1"/>
          </p:cNvSpPr>
          <p:nvPr>
            <p:ph type="sldNum" sz="quarter" idx="5"/>
          </p:nvPr>
        </p:nvSpPr>
        <p:spPr/>
        <p:txBody>
          <a:bodyPr/>
          <a:lstStyle/>
          <a:p>
            <a:fld id="{8A92E9ED-D75D-DF40-B20F-46FB25F50A85}" type="slidenum">
              <a:rPr lang="en-US" smtClean="0"/>
              <a:t>24</a:t>
            </a:fld>
            <a:endParaRPr lang="en-US"/>
          </a:p>
        </p:txBody>
      </p:sp>
    </p:spTree>
    <p:extLst>
      <p:ext uri="{BB962C8B-B14F-4D97-AF65-F5344CB8AC3E}">
        <p14:creationId xmlns:p14="http://schemas.microsoft.com/office/powerpoint/2010/main" val="166694375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49"/>
            <a:ext cx="5486400" cy="4284663"/>
          </a:xfrm>
        </p:spPr>
        <p:txBody>
          <a:bodyPr/>
          <a:lstStyle/>
          <a:p>
            <a:r>
              <a:rPr lang="en-US" baseline="0" dirty="0"/>
              <a:t>Let’s look for the second grain ingredient in this pizza crust. We know the first ingredient is whole-wheat flour, which is a whole grain ingredient. What is the </a:t>
            </a:r>
            <a:r>
              <a:rPr lang="en-US" b="1" baseline="0" dirty="0"/>
              <a:t>second</a:t>
            </a:r>
            <a:r>
              <a:rPr lang="en-US" baseline="0" dirty="0"/>
              <a:t> grain ingredient? </a:t>
            </a:r>
          </a:p>
          <a:p>
            <a:endParaRPr lang="en-US" baseline="0" dirty="0"/>
          </a:p>
          <a:p>
            <a:pPr marL="171450" lvl="0" indent="-171450">
              <a:buFont typeface="Wingdings" panose="05000000000000000000" pitchFamily="2" charset="2"/>
              <a:buChar char="q"/>
            </a:pPr>
            <a:r>
              <a:rPr lang="en-US" sz="1200" kern="1200" dirty="0">
                <a:solidFill>
                  <a:schemeClr val="tx1"/>
                </a:solidFill>
                <a:effectLst/>
                <a:latin typeface="Arial" panose="020B0604020202020204" pitchFamily="34" charset="0"/>
                <a:ea typeface="+mn-ea"/>
                <a:cs typeface="Arial" panose="020B0604020202020204" pitchFamily="34" charset="0"/>
              </a:rPr>
              <a:t>Raise your hand if you think the second grain ingredient is enriched wheat flour [pause for a show of hands].</a:t>
            </a:r>
          </a:p>
          <a:p>
            <a:pPr marL="0" lvl="0" indent="0">
              <a:buFont typeface="Wingdings" panose="05000000000000000000" pitchFamily="2" charset="2"/>
              <a:buNone/>
            </a:pPr>
            <a:endParaRPr lang="en-US" sz="1200" kern="1200" dirty="0">
              <a:solidFill>
                <a:schemeClr val="tx1"/>
              </a:solidFill>
              <a:effectLst/>
              <a:latin typeface="Arial" panose="020B0604020202020204" pitchFamily="34" charset="0"/>
              <a:ea typeface="+mn-ea"/>
              <a:cs typeface="Arial" panose="020B0604020202020204" pitchFamily="34" charset="0"/>
            </a:endParaRPr>
          </a:p>
          <a:p>
            <a:pPr marL="171450" lvl="0" indent="-171450">
              <a:buFont typeface="Wingdings" panose="05000000000000000000" pitchFamily="2" charset="2"/>
              <a:buChar char="q"/>
            </a:pPr>
            <a:r>
              <a:rPr lang="en-US" sz="1200" kern="1200" dirty="0">
                <a:solidFill>
                  <a:schemeClr val="tx1"/>
                </a:solidFill>
                <a:effectLst/>
                <a:latin typeface="Arial" panose="020B0604020202020204" pitchFamily="34" charset="0"/>
                <a:ea typeface="+mn-ea"/>
                <a:cs typeface="Arial" panose="020B0604020202020204" pitchFamily="34" charset="0"/>
              </a:rPr>
              <a:t>Raise your hand if you think the second grain ingredient is malted barley flour [pause for a show of hands].</a:t>
            </a:r>
          </a:p>
          <a:p>
            <a:pPr marL="0" lvl="0" indent="0">
              <a:buFont typeface="Wingdings" panose="05000000000000000000" pitchFamily="2" charset="2"/>
              <a:buNone/>
            </a:pPr>
            <a:endParaRPr lang="en-US" sz="1200" kern="1200" dirty="0">
              <a:solidFill>
                <a:schemeClr val="tx1"/>
              </a:solidFill>
              <a:effectLst/>
              <a:latin typeface="Arial" panose="020B0604020202020204" pitchFamily="34" charset="0"/>
              <a:ea typeface="+mn-ea"/>
              <a:cs typeface="Arial" panose="020B0604020202020204" pitchFamily="34" charset="0"/>
            </a:endParaRPr>
          </a:p>
          <a:p>
            <a:pPr marL="171450" lvl="0" indent="-171450">
              <a:buFont typeface="Wingdings" panose="05000000000000000000" pitchFamily="2" charset="2"/>
              <a:buChar char="q"/>
            </a:pPr>
            <a:r>
              <a:rPr lang="en-US" sz="1200" kern="1200" dirty="0">
                <a:solidFill>
                  <a:schemeClr val="tx1"/>
                </a:solidFill>
                <a:effectLst/>
                <a:latin typeface="Arial" panose="020B0604020202020204" pitchFamily="34" charset="0"/>
                <a:ea typeface="+mn-ea"/>
                <a:cs typeface="Arial" panose="020B0604020202020204" pitchFamily="34" charset="0"/>
              </a:rPr>
              <a:t>Raise your hand if you think the</a:t>
            </a:r>
            <a:r>
              <a:rPr lang="en-US" sz="1200" kern="1200" baseline="0" dirty="0">
                <a:solidFill>
                  <a:schemeClr val="tx1"/>
                </a:solidFill>
                <a:effectLst/>
                <a:latin typeface="Arial" panose="020B0604020202020204" pitchFamily="34" charset="0"/>
                <a:ea typeface="+mn-ea"/>
                <a:cs typeface="Arial" panose="020B0604020202020204" pitchFamily="34" charset="0"/>
              </a:rPr>
              <a:t> second grain ingredient is </a:t>
            </a:r>
            <a:r>
              <a:rPr lang="en-US" sz="1200" kern="1200" dirty="0">
                <a:solidFill>
                  <a:schemeClr val="tx1"/>
                </a:solidFill>
                <a:effectLst/>
                <a:latin typeface="Arial" panose="020B0604020202020204" pitchFamily="34" charset="0"/>
                <a:ea typeface="+mn-ea"/>
                <a:cs typeface="Arial" panose="020B0604020202020204" pitchFamily="34" charset="0"/>
              </a:rPr>
              <a:t>wheat bran [pause for a show of hands].</a:t>
            </a:r>
          </a:p>
        </p:txBody>
      </p:sp>
      <p:sp>
        <p:nvSpPr>
          <p:cNvPr id="4" name="Slide Number Placeholder 3"/>
          <p:cNvSpPr>
            <a:spLocks noGrp="1"/>
          </p:cNvSpPr>
          <p:nvPr>
            <p:ph type="sldNum" sz="quarter" idx="5"/>
          </p:nvPr>
        </p:nvSpPr>
        <p:spPr/>
        <p:txBody>
          <a:bodyPr/>
          <a:lstStyle/>
          <a:p>
            <a:fld id="{8A92E9ED-D75D-DF40-B20F-46FB25F50A85}" type="slidenum">
              <a:rPr lang="en-US" smtClean="0"/>
              <a:t>25</a:t>
            </a:fld>
            <a:endParaRPr lang="en-US"/>
          </a:p>
        </p:txBody>
      </p:sp>
    </p:spTree>
    <p:extLst>
      <p:ext uri="{BB962C8B-B14F-4D97-AF65-F5344CB8AC3E}">
        <p14:creationId xmlns:p14="http://schemas.microsoft.com/office/powerpoint/2010/main" val="362423873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49"/>
            <a:ext cx="5486400" cy="4284663"/>
          </a:xfrm>
        </p:spPr>
        <p:txBody>
          <a:bodyPr/>
          <a:lstStyle/>
          <a:p>
            <a:r>
              <a:rPr lang="en-US" baseline="0" dirty="0"/>
              <a:t>Nice work everyone! The second grain ingredient is enriched wheat flour.</a:t>
            </a:r>
          </a:p>
          <a:p>
            <a:endParaRPr lang="en-US" baseline="0" dirty="0"/>
          </a:p>
          <a:p>
            <a:r>
              <a:rPr lang="en-US" baseline="0" dirty="0"/>
              <a:t> </a:t>
            </a:r>
          </a:p>
        </p:txBody>
      </p:sp>
      <p:sp>
        <p:nvSpPr>
          <p:cNvPr id="4" name="Slide Number Placeholder 3"/>
          <p:cNvSpPr>
            <a:spLocks noGrp="1"/>
          </p:cNvSpPr>
          <p:nvPr>
            <p:ph type="sldNum" sz="quarter" idx="5"/>
          </p:nvPr>
        </p:nvSpPr>
        <p:spPr/>
        <p:txBody>
          <a:bodyPr/>
          <a:lstStyle/>
          <a:p>
            <a:fld id="{8A92E9ED-D75D-DF40-B20F-46FB25F50A85}" type="slidenum">
              <a:rPr lang="en-US" smtClean="0"/>
              <a:t>26</a:t>
            </a:fld>
            <a:endParaRPr lang="en-US"/>
          </a:p>
        </p:txBody>
      </p:sp>
    </p:spTree>
    <p:extLst>
      <p:ext uri="{BB962C8B-B14F-4D97-AF65-F5344CB8AC3E}">
        <p14:creationId xmlns:p14="http://schemas.microsoft.com/office/powerpoint/2010/main" val="48526332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49"/>
            <a:ext cx="5486400" cy="4284663"/>
          </a:xfrm>
        </p:spPr>
        <p:txBody>
          <a:bodyPr/>
          <a:lstStyle/>
          <a:p>
            <a:r>
              <a:rPr lang="en-US" baseline="0" dirty="0"/>
              <a:t>When using the Rule of Three in CACFP, the first ingredient must be whole grain, and the </a:t>
            </a:r>
            <a:r>
              <a:rPr lang="en-US" b="1" baseline="0" dirty="0"/>
              <a:t>second</a:t>
            </a:r>
            <a:r>
              <a:rPr lang="en-US" baseline="0" dirty="0"/>
              <a:t> grain ingredient must be whole-grain, enriched, bran, or germ. </a:t>
            </a:r>
          </a:p>
          <a:p>
            <a:endParaRPr lang="en-US" baseline="0" dirty="0"/>
          </a:p>
          <a:p>
            <a:r>
              <a:rPr lang="en-US" baseline="0" dirty="0"/>
              <a:t>We know that the second grain ingredient in this pizza crust is enriched wheat flour. What kind of ingredient is enriched wheat flour? Is it whole-grain, enriched, bran, or germ, or is it none of the above? Take a look at the Whole-Grain Ingredients chart on page 5, as well as the charts of enriched, bran, germ and non-creditable grains on page 6. </a:t>
            </a:r>
          </a:p>
          <a:p>
            <a:endParaRPr lang="en-US" baseline="0" dirty="0"/>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en-US" sz="1200" dirty="0">
                <a:latin typeface="Arial" panose="020B0604020202020204" pitchFamily="34" charset="0"/>
                <a:cs typeface="Arial" panose="020B0604020202020204" pitchFamily="34" charset="0"/>
              </a:rPr>
              <a:t>Raise your hand if you think that enriched wheat flour</a:t>
            </a:r>
            <a:r>
              <a:rPr lang="en-US" sz="1200" baseline="0" dirty="0">
                <a:latin typeface="Arial" panose="020B0604020202020204" pitchFamily="34" charset="0"/>
                <a:cs typeface="Arial" panose="020B0604020202020204" pitchFamily="34" charset="0"/>
              </a:rPr>
              <a:t> </a:t>
            </a:r>
            <a:r>
              <a:rPr lang="en-US" sz="1200" dirty="0">
                <a:latin typeface="Arial" panose="020B0604020202020204" pitchFamily="34" charset="0"/>
                <a:cs typeface="Arial" panose="020B0604020202020204" pitchFamily="34" charset="0"/>
              </a:rPr>
              <a:t>is a whole-grain ingredient </a:t>
            </a:r>
            <a:r>
              <a:rPr lang="en-US" sz="1200" baseline="0" dirty="0">
                <a:latin typeface="Arial" panose="020B0604020202020204" pitchFamily="34" charset="0"/>
                <a:cs typeface="Arial" panose="020B0604020202020204" pitchFamily="34" charset="0"/>
              </a:rPr>
              <a:t>[pause for a show of hands].</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endParaRPr lang="en-US" sz="1200" baseline="0" dirty="0">
              <a:latin typeface="Arial" panose="020B0604020202020204" pitchFamily="34" charset="0"/>
              <a:cs typeface="Arial" panose="020B060402020202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en-US" sz="1200" dirty="0">
                <a:latin typeface="Arial" panose="020B0604020202020204" pitchFamily="34" charset="0"/>
                <a:cs typeface="Arial" panose="020B0604020202020204" pitchFamily="34" charset="0"/>
              </a:rPr>
              <a:t>Raise your hand if you think that enriched wheat flour is an enriched ingredient [</a:t>
            </a:r>
            <a:r>
              <a:rPr lang="en-US" sz="1200" baseline="0" dirty="0">
                <a:latin typeface="Arial" panose="020B0604020202020204" pitchFamily="34" charset="0"/>
                <a:cs typeface="Arial" panose="020B0604020202020204" pitchFamily="34" charset="0"/>
              </a:rPr>
              <a:t>pause for a show of hands].</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endParaRPr lang="en-US" sz="1200" baseline="0" dirty="0">
              <a:latin typeface="Arial" panose="020B0604020202020204" pitchFamily="34" charset="0"/>
              <a:cs typeface="Arial" panose="020B060402020202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en-US" sz="1200" dirty="0">
                <a:latin typeface="Arial" panose="020B0604020202020204" pitchFamily="34" charset="0"/>
                <a:cs typeface="Arial" panose="020B0604020202020204" pitchFamily="34" charset="0"/>
              </a:rPr>
              <a:t>Raise your hand if you think that enriched wheat flour is a type of bran or germ </a:t>
            </a:r>
            <a:r>
              <a:rPr lang="en-US" sz="1200" baseline="0" dirty="0">
                <a:latin typeface="Arial" panose="020B0604020202020204" pitchFamily="34" charset="0"/>
                <a:cs typeface="Arial" panose="020B0604020202020204" pitchFamily="34" charset="0"/>
              </a:rPr>
              <a:t>[pause for a show of hands].</a:t>
            </a:r>
          </a:p>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endParaRPr lang="en-US" sz="1200" baseline="0" dirty="0">
              <a:latin typeface="Arial" panose="020B0604020202020204" pitchFamily="34" charset="0"/>
              <a:cs typeface="Arial" panose="020B060402020202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en-US" sz="1200" dirty="0">
                <a:latin typeface="Arial" panose="020B0604020202020204" pitchFamily="34" charset="0"/>
                <a:cs typeface="Arial" panose="020B0604020202020204" pitchFamily="34" charset="0"/>
              </a:rPr>
              <a:t>Raise your hand if you think that enriched wheat flour is a non-creditable</a:t>
            </a:r>
            <a:r>
              <a:rPr lang="en-US" sz="1200" baseline="0" dirty="0">
                <a:latin typeface="Arial" panose="020B0604020202020204" pitchFamily="34" charset="0"/>
                <a:cs typeface="Arial" panose="020B0604020202020204" pitchFamily="34" charset="0"/>
              </a:rPr>
              <a:t> ingredient</a:t>
            </a:r>
            <a:r>
              <a:rPr lang="en-US" sz="1200" dirty="0">
                <a:latin typeface="Arial" panose="020B0604020202020204" pitchFamily="34" charset="0"/>
                <a:cs typeface="Arial" panose="020B0604020202020204" pitchFamily="34" charset="0"/>
              </a:rPr>
              <a:t> </a:t>
            </a:r>
            <a:r>
              <a:rPr lang="en-US" sz="1200" baseline="0" dirty="0">
                <a:latin typeface="Arial" panose="020B0604020202020204" pitchFamily="34" charset="0"/>
                <a:cs typeface="Arial" panose="020B0604020202020204" pitchFamily="34" charset="0"/>
              </a:rPr>
              <a:t>[pause for a show of hands].</a:t>
            </a:r>
          </a:p>
        </p:txBody>
      </p:sp>
      <p:sp>
        <p:nvSpPr>
          <p:cNvPr id="4" name="Slide Number Placeholder 3"/>
          <p:cNvSpPr>
            <a:spLocks noGrp="1"/>
          </p:cNvSpPr>
          <p:nvPr>
            <p:ph type="sldNum" sz="quarter" idx="5"/>
          </p:nvPr>
        </p:nvSpPr>
        <p:spPr/>
        <p:txBody>
          <a:bodyPr/>
          <a:lstStyle/>
          <a:p>
            <a:fld id="{8A92E9ED-D75D-DF40-B20F-46FB25F50A85}" type="slidenum">
              <a:rPr lang="en-US" smtClean="0"/>
              <a:t>27</a:t>
            </a:fld>
            <a:endParaRPr lang="en-US"/>
          </a:p>
        </p:txBody>
      </p:sp>
    </p:spTree>
    <p:extLst>
      <p:ext uri="{BB962C8B-B14F-4D97-AF65-F5344CB8AC3E}">
        <p14:creationId xmlns:p14="http://schemas.microsoft.com/office/powerpoint/2010/main" val="323763547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49"/>
            <a:ext cx="5486400" cy="4284663"/>
          </a:xfrm>
        </p:spPr>
        <p:txBody>
          <a:bodyPr/>
          <a:lstStyle/>
          <a:p>
            <a:r>
              <a:rPr lang="en-US" baseline="0" dirty="0"/>
              <a:t>Nice work everyone! Enriched wheat flour is an enriched ingredient. Enriched wheat flour is shown on the “Enriched Grain Ingredients” chart on page 6 of the worksheet. </a:t>
            </a:r>
          </a:p>
          <a:p>
            <a:endParaRPr lang="en-US"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If the second grain ingredient is not whole-grain, enriched, bran, or germ, then you will need to use a different method to see if the food is whole grain-rich. If the second grain ingredient is a non-creditable grain or flour, you will also need to use a different method to see if the food is whole grain-rich. Please contact your State agency or sponsor for more information. </a:t>
            </a:r>
          </a:p>
        </p:txBody>
      </p:sp>
      <p:sp>
        <p:nvSpPr>
          <p:cNvPr id="4" name="Slide Number Placeholder 3"/>
          <p:cNvSpPr>
            <a:spLocks noGrp="1"/>
          </p:cNvSpPr>
          <p:nvPr>
            <p:ph type="sldNum" sz="quarter" idx="5"/>
          </p:nvPr>
        </p:nvSpPr>
        <p:spPr/>
        <p:txBody>
          <a:bodyPr/>
          <a:lstStyle/>
          <a:p>
            <a:fld id="{8A92E9ED-D75D-DF40-B20F-46FB25F50A85}" type="slidenum">
              <a:rPr lang="en-US" smtClean="0"/>
              <a:t>28</a:t>
            </a:fld>
            <a:endParaRPr lang="en-US"/>
          </a:p>
        </p:txBody>
      </p:sp>
    </p:spTree>
    <p:extLst>
      <p:ext uri="{BB962C8B-B14F-4D97-AF65-F5344CB8AC3E}">
        <p14:creationId xmlns:p14="http://schemas.microsoft.com/office/powerpoint/2010/main" val="420542053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Let’s take a closer look at the enriched wheat flour. Some of you might have noticed that the enriched wheat flour has a parenthesis next to it, and the parenthesis includes a long list of ingredients that make up the enriched wheat flour. Think of the ingredients in the parenthesis as a part of the ingredient in front of it. In other words, the bleached wheat flour, malted barley flour, the niacin (which is a vitamin), and all the way down to folic acid, are all part of the enriched wheat flour. </a:t>
            </a:r>
          </a:p>
          <a:p>
            <a:endParaRPr lang="en-US" baseline="0" dirty="0"/>
          </a:p>
          <a:p>
            <a:r>
              <a:rPr lang="en-US" baseline="0" dirty="0"/>
              <a:t>When using the Rule of Three, the enriched wheat flour and everything in the parenthesis count as ONE grain ingredient. So, everything inside the red boxes is considered part of the enriched wheat flour.</a:t>
            </a:r>
          </a:p>
        </p:txBody>
      </p:sp>
      <p:sp>
        <p:nvSpPr>
          <p:cNvPr id="4" name="Slide Number Placeholder 3"/>
          <p:cNvSpPr>
            <a:spLocks noGrp="1"/>
          </p:cNvSpPr>
          <p:nvPr>
            <p:ph type="sldNum" sz="quarter" idx="5"/>
          </p:nvPr>
        </p:nvSpPr>
        <p:spPr/>
        <p:txBody>
          <a:bodyPr/>
          <a:lstStyle/>
          <a:p>
            <a:fld id="{8A92E9ED-D75D-DF40-B20F-46FB25F50A85}" type="slidenum">
              <a:rPr lang="en-US" smtClean="0"/>
              <a:t>29</a:t>
            </a:fld>
            <a:endParaRPr lang="en-US"/>
          </a:p>
        </p:txBody>
      </p:sp>
    </p:spTree>
    <p:extLst>
      <p:ext uri="{BB962C8B-B14F-4D97-AF65-F5344CB8AC3E}">
        <p14:creationId xmlns:p14="http://schemas.microsoft.com/office/powerpoint/2010/main" val="321964811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Before we get started, I want to know who has joined us today. </a:t>
            </a:r>
          </a:p>
          <a:p>
            <a:endParaRPr lang="en-US" dirty="0"/>
          </a:p>
          <a:p>
            <a:r>
              <a:rPr lang="en-US" dirty="0"/>
              <a:t>Please raise your hand if you work for:</a:t>
            </a:r>
          </a:p>
          <a:p>
            <a:pPr marL="171450" indent="-171450">
              <a:buFont typeface="Wingdings" pitchFamily="2" charset="2"/>
              <a:buChar char="q"/>
            </a:pPr>
            <a:r>
              <a:rPr lang="en-US" dirty="0"/>
              <a:t>a child care center [pause and wait for a show of hands], </a:t>
            </a:r>
          </a:p>
          <a:p>
            <a:pPr marL="171450" indent="-171450">
              <a:buFont typeface="Wingdings" pitchFamily="2" charset="2"/>
              <a:buChar char="q"/>
            </a:pPr>
            <a:r>
              <a:rPr lang="en-US" dirty="0"/>
              <a:t>a family child care home [pause and wait for a show of hands], </a:t>
            </a:r>
          </a:p>
          <a:p>
            <a:pPr marL="171450" indent="-171450">
              <a:buFont typeface="Wingdings" pitchFamily="2" charset="2"/>
              <a:buChar char="q"/>
            </a:pPr>
            <a:r>
              <a:rPr lang="en-US" dirty="0"/>
              <a:t>an at-risk afterschool care center [pause and wait for a show of hands], </a:t>
            </a:r>
          </a:p>
          <a:p>
            <a:pPr marL="171450" indent="-171450">
              <a:buFont typeface="Wingdings" pitchFamily="2" charset="2"/>
              <a:buChar char="q"/>
            </a:pPr>
            <a:r>
              <a:rPr lang="en-US" dirty="0"/>
              <a:t>a sponsoring organization [pause and wait for a show of hands],</a:t>
            </a:r>
          </a:p>
          <a:p>
            <a:pPr marL="171450" indent="-171450">
              <a:buFont typeface="Wingdings" pitchFamily="2" charset="2"/>
              <a:buChar char="q"/>
            </a:pPr>
            <a:r>
              <a:rPr lang="en-US" dirty="0"/>
              <a:t>an emergency shelter [pause and wait for a show of hands], </a:t>
            </a:r>
          </a:p>
          <a:p>
            <a:pPr marL="171450" indent="-171450">
              <a:buFont typeface="Wingdings" pitchFamily="2" charset="2"/>
              <a:buChar char="q"/>
            </a:pPr>
            <a:r>
              <a:rPr lang="en-US" dirty="0"/>
              <a:t>a school food authority [pause and wait for a show of hands], </a:t>
            </a:r>
          </a:p>
          <a:p>
            <a:pPr marL="171450" indent="-171450">
              <a:buFont typeface="Wingdings" pitchFamily="2" charset="2"/>
              <a:buChar char="q"/>
            </a:pPr>
            <a:r>
              <a:rPr lang="en-US" dirty="0"/>
              <a:t>a State agency [pause and wait for a show of hands], </a:t>
            </a:r>
          </a:p>
          <a:p>
            <a:pPr marL="171450" indent="-171450">
              <a:buFont typeface="Wingdings" pitchFamily="2" charset="2"/>
              <a:buChar char="q"/>
            </a:pPr>
            <a:r>
              <a:rPr lang="en-US" dirty="0"/>
              <a:t>a USDA Regional office [pause and wait for a show of hands], or </a:t>
            </a:r>
          </a:p>
          <a:p>
            <a:pPr marL="171450" indent="-171450">
              <a:buFont typeface="Wingdings" pitchFamily="2" charset="2"/>
              <a:buChar char="q"/>
            </a:pPr>
            <a:r>
              <a:rPr lang="en-US" dirty="0"/>
              <a:t>other [pause and wait for a show of hands]. </a:t>
            </a:r>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8A92E9ED-D75D-DF40-B20F-46FB25F50A85}" type="slidenum">
              <a:rPr lang="en-US" smtClean="0"/>
              <a:t>3</a:t>
            </a:fld>
            <a:endParaRPr lang="en-US" dirty="0"/>
          </a:p>
        </p:txBody>
      </p:sp>
    </p:spTree>
    <p:extLst>
      <p:ext uri="{BB962C8B-B14F-4D97-AF65-F5344CB8AC3E}">
        <p14:creationId xmlns:p14="http://schemas.microsoft.com/office/powerpoint/2010/main" val="386990812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Let’s go back to looking at the entire ingredient list for the pizza crust—we talked about how the first grain ingredient, the whole-wheat flour, was a whole grain, and we talked about how the second grain ingredient, the enriched wheat flour, is enriched.</a:t>
            </a:r>
          </a:p>
          <a:p>
            <a:endParaRPr lang="en-US" baseline="0" dirty="0"/>
          </a:p>
          <a:p>
            <a:pPr defTabSz="882762">
              <a:defRPr/>
            </a:pPr>
            <a:r>
              <a:rPr lang="en-US" baseline="0" dirty="0"/>
              <a:t>If you had a product that had only two grain ingredients, and the first ingredient was whole grain, and the second grain ingredient was whole grain, enriched, bran or germ, then you could stop here—you know your food is whole grain-rich! </a:t>
            </a:r>
          </a:p>
          <a:p>
            <a:endParaRPr lang="en-US" baseline="0" dirty="0"/>
          </a:p>
          <a:p>
            <a:r>
              <a:rPr lang="en-US" baseline="0" dirty="0"/>
              <a:t>For this pizza crust, we see another word on the list that tells us there may another grain ingredient in the crust—the wheat bran. So, we know that we should move on to the last step in the Rule of Three where we will look for the third grain ingredient. </a:t>
            </a:r>
          </a:p>
        </p:txBody>
      </p:sp>
      <p:sp>
        <p:nvSpPr>
          <p:cNvPr id="4" name="Slide Number Placeholder 3"/>
          <p:cNvSpPr>
            <a:spLocks noGrp="1"/>
          </p:cNvSpPr>
          <p:nvPr>
            <p:ph type="sldNum" sz="quarter" idx="5"/>
          </p:nvPr>
        </p:nvSpPr>
        <p:spPr/>
        <p:txBody>
          <a:bodyPr/>
          <a:lstStyle/>
          <a:p>
            <a:fld id="{8A92E9ED-D75D-DF40-B20F-46FB25F50A85}" type="slidenum">
              <a:rPr lang="en-US" smtClean="0"/>
              <a:t>30</a:t>
            </a:fld>
            <a:endParaRPr lang="en-US"/>
          </a:p>
        </p:txBody>
      </p:sp>
    </p:spTree>
    <p:extLst>
      <p:ext uri="{BB962C8B-B14F-4D97-AF65-F5344CB8AC3E}">
        <p14:creationId xmlns:p14="http://schemas.microsoft.com/office/powerpoint/2010/main" val="64885481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49"/>
            <a:ext cx="5486400" cy="4284663"/>
          </a:xfrm>
        </p:spPr>
        <p:txBody>
          <a:bodyPr/>
          <a:lstStyle/>
          <a:p>
            <a:r>
              <a:rPr lang="en-US" baseline="0" dirty="0"/>
              <a:t>We know the first ingredient is whole-wheat flour, which is a whole grain ingredient. We know the second grain ingredient is enriched wheat flour, and that includes all of the ingredients that are in parenthesis next to “enriched wheat flour.” </a:t>
            </a:r>
          </a:p>
          <a:p>
            <a:endParaRPr lang="en-US" baseline="0" dirty="0"/>
          </a:p>
          <a:p>
            <a:r>
              <a:rPr lang="en-US" baseline="0" dirty="0"/>
              <a:t>What is the third grain ingredient in this pizza crust? </a:t>
            </a:r>
          </a:p>
          <a:p>
            <a:endParaRPr lang="en-US" baseline="0" dirty="0"/>
          </a:p>
          <a:p>
            <a:pPr marL="171450" lvl="0" indent="-171450">
              <a:buFont typeface="Wingdings" panose="05000000000000000000" pitchFamily="2" charset="2"/>
              <a:buChar char="q"/>
            </a:pPr>
            <a:r>
              <a:rPr lang="en-US" sz="1200" kern="1200" dirty="0">
                <a:solidFill>
                  <a:schemeClr val="tx1"/>
                </a:solidFill>
                <a:effectLst/>
                <a:latin typeface="Arial" panose="020B0604020202020204" pitchFamily="34" charset="0"/>
                <a:ea typeface="+mn-ea"/>
                <a:cs typeface="Arial" panose="020B0604020202020204" pitchFamily="34" charset="0"/>
              </a:rPr>
              <a:t>Raise your hand if you think the third grain ingredient</a:t>
            </a:r>
            <a:r>
              <a:rPr lang="en-US" sz="1200" kern="1200" baseline="0" dirty="0">
                <a:solidFill>
                  <a:schemeClr val="tx1"/>
                </a:solidFill>
                <a:effectLst/>
                <a:latin typeface="Arial" panose="020B0604020202020204" pitchFamily="34" charset="0"/>
                <a:ea typeface="+mn-ea"/>
                <a:cs typeface="Arial" panose="020B0604020202020204" pitchFamily="34" charset="0"/>
              </a:rPr>
              <a:t> is </a:t>
            </a:r>
            <a:r>
              <a:rPr lang="en-US" sz="1200" kern="1200" dirty="0">
                <a:solidFill>
                  <a:schemeClr val="tx1"/>
                </a:solidFill>
                <a:effectLst/>
                <a:latin typeface="Arial" panose="020B0604020202020204" pitchFamily="34" charset="0"/>
                <a:ea typeface="+mn-ea"/>
                <a:cs typeface="Arial" panose="020B0604020202020204" pitchFamily="34" charset="0"/>
              </a:rPr>
              <a:t>bleached wheat flour [pause for a show of hands].</a:t>
            </a:r>
          </a:p>
          <a:p>
            <a:pPr marL="0" lvl="0" indent="0">
              <a:buFont typeface="Wingdings" panose="05000000000000000000" pitchFamily="2" charset="2"/>
              <a:buNone/>
            </a:pPr>
            <a:endParaRPr lang="en-US" sz="1200" kern="1200" dirty="0">
              <a:solidFill>
                <a:schemeClr val="tx1"/>
              </a:solidFill>
              <a:effectLst/>
              <a:latin typeface="Arial" panose="020B0604020202020204" pitchFamily="34" charset="0"/>
              <a:ea typeface="+mn-ea"/>
              <a:cs typeface="Arial" panose="020B0604020202020204" pitchFamily="34" charset="0"/>
            </a:endParaRPr>
          </a:p>
          <a:p>
            <a:pPr marL="171450" lvl="0" indent="-171450">
              <a:buFont typeface="Wingdings" panose="05000000000000000000" pitchFamily="2" charset="2"/>
              <a:buChar char="q"/>
            </a:pPr>
            <a:r>
              <a:rPr lang="en-US" sz="1200" kern="1200" dirty="0">
                <a:solidFill>
                  <a:schemeClr val="tx1"/>
                </a:solidFill>
                <a:effectLst/>
                <a:latin typeface="Arial" panose="020B0604020202020204" pitchFamily="34" charset="0"/>
                <a:ea typeface="+mn-ea"/>
                <a:cs typeface="Arial" panose="020B0604020202020204" pitchFamily="34" charset="0"/>
              </a:rPr>
              <a:t>Raise your hand if you think the third grain ingredient</a:t>
            </a:r>
            <a:r>
              <a:rPr lang="en-US" sz="1200" kern="1200" baseline="0" dirty="0">
                <a:solidFill>
                  <a:schemeClr val="tx1"/>
                </a:solidFill>
                <a:effectLst/>
                <a:latin typeface="Arial" panose="020B0604020202020204" pitchFamily="34" charset="0"/>
                <a:ea typeface="+mn-ea"/>
                <a:cs typeface="Arial" panose="020B0604020202020204" pitchFamily="34" charset="0"/>
              </a:rPr>
              <a:t> is </a:t>
            </a:r>
            <a:r>
              <a:rPr lang="en-US" sz="1200" kern="1200" dirty="0">
                <a:solidFill>
                  <a:schemeClr val="tx1"/>
                </a:solidFill>
                <a:effectLst/>
                <a:latin typeface="Arial" panose="020B0604020202020204" pitchFamily="34" charset="0"/>
                <a:ea typeface="+mn-ea"/>
                <a:cs typeface="Arial" panose="020B0604020202020204" pitchFamily="34" charset="0"/>
              </a:rPr>
              <a:t>malted barley flour [pause for a show of hands].</a:t>
            </a:r>
          </a:p>
          <a:p>
            <a:pPr marL="0" lvl="0" indent="0">
              <a:buFont typeface="Wingdings" panose="05000000000000000000" pitchFamily="2" charset="2"/>
              <a:buNone/>
            </a:pPr>
            <a:endParaRPr lang="en-US" sz="1200" kern="1200" dirty="0">
              <a:solidFill>
                <a:schemeClr val="tx1"/>
              </a:solidFill>
              <a:effectLst/>
              <a:latin typeface="Arial" panose="020B0604020202020204" pitchFamily="34" charset="0"/>
              <a:ea typeface="+mn-ea"/>
              <a:cs typeface="Arial" panose="020B0604020202020204" pitchFamily="34" charset="0"/>
            </a:endParaRPr>
          </a:p>
          <a:p>
            <a:pPr marL="171450" lvl="0" indent="-171450">
              <a:buFont typeface="Wingdings" panose="05000000000000000000" pitchFamily="2" charset="2"/>
              <a:buChar char="q"/>
            </a:pPr>
            <a:r>
              <a:rPr lang="en-US" sz="1200" kern="1200" dirty="0">
                <a:solidFill>
                  <a:schemeClr val="tx1"/>
                </a:solidFill>
                <a:effectLst/>
                <a:latin typeface="Arial" panose="020B0604020202020204" pitchFamily="34" charset="0"/>
                <a:ea typeface="+mn-ea"/>
                <a:cs typeface="Arial" panose="020B0604020202020204" pitchFamily="34" charset="0"/>
              </a:rPr>
              <a:t>Raise your hand if you think the third grain ingredient is wheat bran [pause for a show of hands].</a:t>
            </a:r>
          </a:p>
          <a:p>
            <a:pPr marL="0" lvl="0" indent="0">
              <a:buFont typeface="Wingdings" panose="05000000000000000000" pitchFamily="2" charset="2"/>
              <a:buNone/>
            </a:pPr>
            <a:endParaRPr lang="en-US" sz="1200" kern="1200" dirty="0">
              <a:solidFill>
                <a:schemeClr val="tx1"/>
              </a:solidFill>
              <a:effectLst/>
              <a:latin typeface="Arial" panose="020B0604020202020204" pitchFamily="34" charset="0"/>
              <a:ea typeface="+mn-ea"/>
              <a:cs typeface="Arial" panose="020B060402020202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en-US" sz="1200" kern="1200" dirty="0">
                <a:solidFill>
                  <a:schemeClr val="tx1"/>
                </a:solidFill>
                <a:effectLst/>
                <a:latin typeface="Arial" panose="020B0604020202020204" pitchFamily="34" charset="0"/>
                <a:ea typeface="+mn-ea"/>
                <a:cs typeface="Arial" panose="020B0604020202020204" pitchFamily="34" charset="0"/>
              </a:rPr>
              <a:t>Raise your hand if you think the third</a:t>
            </a:r>
            <a:r>
              <a:rPr lang="en-US" sz="1200" kern="1200" baseline="0" dirty="0">
                <a:solidFill>
                  <a:schemeClr val="tx1"/>
                </a:solidFill>
                <a:effectLst/>
                <a:latin typeface="Arial" panose="020B0604020202020204" pitchFamily="34" charset="0"/>
                <a:ea typeface="+mn-ea"/>
                <a:cs typeface="Arial" panose="020B0604020202020204" pitchFamily="34" charset="0"/>
              </a:rPr>
              <a:t> grain </a:t>
            </a:r>
            <a:r>
              <a:rPr lang="en-US" sz="1200" kern="1200" dirty="0">
                <a:solidFill>
                  <a:schemeClr val="tx1"/>
                </a:solidFill>
                <a:effectLst/>
                <a:latin typeface="Arial" panose="020B0604020202020204" pitchFamily="34" charset="0"/>
                <a:ea typeface="+mn-ea"/>
                <a:cs typeface="Arial" panose="020B0604020202020204" pitchFamily="34" charset="0"/>
              </a:rPr>
              <a:t>ingredient is</a:t>
            </a:r>
            <a:r>
              <a:rPr lang="en-US" sz="1200" kern="1200" baseline="0" dirty="0">
                <a:solidFill>
                  <a:schemeClr val="tx1"/>
                </a:solidFill>
                <a:effectLst/>
                <a:latin typeface="Arial" panose="020B0604020202020204" pitchFamily="34" charset="0"/>
                <a:ea typeface="+mn-ea"/>
                <a:cs typeface="Arial" panose="020B0604020202020204" pitchFamily="34" charset="0"/>
              </a:rPr>
              <a:t> yeast</a:t>
            </a:r>
            <a:r>
              <a:rPr lang="en-US" sz="1200" kern="1200" dirty="0">
                <a:solidFill>
                  <a:schemeClr val="tx1"/>
                </a:solidFill>
                <a:effectLst/>
                <a:latin typeface="Arial" panose="020B0604020202020204" pitchFamily="34" charset="0"/>
                <a:ea typeface="+mn-ea"/>
                <a:cs typeface="Arial" panose="020B0604020202020204" pitchFamily="34" charset="0"/>
              </a:rPr>
              <a:t> [pause for a show of hands].</a:t>
            </a:r>
          </a:p>
        </p:txBody>
      </p:sp>
      <p:sp>
        <p:nvSpPr>
          <p:cNvPr id="4" name="Slide Number Placeholder 3"/>
          <p:cNvSpPr>
            <a:spLocks noGrp="1"/>
          </p:cNvSpPr>
          <p:nvPr>
            <p:ph type="sldNum" sz="quarter" idx="5"/>
          </p:nvPr>
        </p:nvSpPr>
        <p:spPr/>
        <p:txBody>
          <a:bodyPr/>
          <a:lstStyle/>
          <a:p>
            <a:fld id="{8A92E9ED-D75D-DF40-B20F-46FB25F50A85}" type="slidenum">
              <a:rPr lang="en-US" smtClean="0"/>
              <a:t>31</a:t>
            </a:fld>
            <a:endParaRPr lang="en-US"/>
          </a:p>
        </p:txBody>
      </p:sp>
    </p:spTree>
    <p:extLst>
      <p:ext uri="{BB962C8B-B14F-4D97-AF65-F5344CB8AC3E}">
        <p14:creationId xmlns:p14="http://schemas.microsoft.com/office/powerpoint/2010/main" val="171404558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49"/>
            <a:ext cx="5486400" cy="4284663"/>
          </a:xfrm>
        </p:spPr>
        <p:txBody>
          <a:bodyPr/>
          <a:lstStyle/>
          <a:p>
            <a:r>
              <a:rPr lang="en-US" baseline="0" dirty="0"/>
              <a:t>Nice work! The third grain ingredient is wheat bran. </a:t>
            </a:r>
          </a:p>
        </p:txBody>
      </p:sp>
      <p:sp>
        <p:nvSpPr>
          <p:cNvPr id="4" name="Slide Number Placeholder 3"/>
          <p:cNvSpPr>
            <a:spLocks noGrp="1"/>
          </p:cNvSpPr>
          <p:nvPr>
            <p:ph type="sldNum" sz="quarter" idx="5"/>
          </p:nvPr>
        </p:nvSpPr>
        <p:spPr/>
        <p:txBody>
          <a:bodyPr/>
          <a:lstStyle/>
          <a:p>
            <a:fld id="{8A92E9ED-D75D-DF40-B20F-46FB25F50A85}" type="slidenum">
              <a:rPr lang="en-US" smtClean="0"/>
              <a:t>32</a:t>
            </a:fld>
            <a:endParaRPr lang="en-US"/>
          </a:p>
        </p:txBody>
      </p:sp>
    </p:spTree>
    <p:extLst>
      <p:ext uri="{BB962C8B-B14F-4D97-AF65-F5344CB8AC3E}">
        <p14:creationId xmlns:p14="http://schemas.microsoft.com/office/powerpoint/2010/main" val="294463126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49"/>
            <a:ext cx="5486400" cy="4284663"/>
          </a:xfrm>
        </p:spPr>
        <p:txBody>
          <a:bodyPr/>
          <a:lstStyle/>
          <a:p>
            <a:r>
              <a:rPr lang="en-US" baseline="0" dirty="0"/>
              <a:t>When using the Rule of Three in CACFP, the first grain ingredient must be whole grain, and the second and third grain ingredients must be whole-grain, enriched, bran, or germ. </a:t>
            </a:r>
          </a:p>
          <a:p>
            <a:endParaRPr lang="en-US" baseline="0" dirty="0"/>
          </a:p>
          <a:p>
            <a:r>
              <a:rPr lang="en-US" baseline="0" dirty="0"/>
              <a:t>We know that the third grain ingredient in this pizza crust is wheat bran. Take a look at the Whole-Grain Ingredients chart on page 5, as well as the charts of enriched, bran, germ and non-creditable grains on page 6. </a:t>
            </a:r>
          </a:p>
          <a:p>
            <a:endParaRPr lang="en-US" baseline="0" dirty="0"/>
          </a:p>
          <a:p>
            <a:r>
              <a:rPr lang="en-US" baseline="0" dirty="0"/>
              <a:t>What kind of ingredient is wheat bran? Is it whole-grain, enriched, bran, or germ, or is it none of the above?  </a:t>
            </a:r>
          </a:p>
          <a:p>
            <a:endParaRPr lang="en-US" baseline="0" dirty="0"/>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en-US" sz="1200" dirty="0">
                <a:latin typeface="Arial" panose="020B0604020202020204" pitchFamily="34" charset="0"/>
                <a:cs typeface="Arial" panose="020B0604020202020204" pitchFamily="34" charset="0"/>
              </a:rPr>
              <a:t>Raise your hand if you think that wheat bran is a whole-grain ingredient </a:t>
            </a:r>
            <a:r>
              <a:rPr lang="en-US" sz="1200" baseline="0" dirty="0">
                <a:latin typeface="Arial" panose="020B0604020202020204" pitchFamily="34" charset="0"/>
                <a:cs typeface="Arial" panose="020B0604020202020204" pitchFamily="34" charset="0"/>
              </a:rPr>
              <a:t>[pause for a show of hands].</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endParaRPr lang="en-US" sz="1200" baseline="0" dirty="0">
              <a:latin typeface="Arial" panose="020B0604020202020204" pitchFamily="34" charset="0"/>
              <a:cs typeface="Arial" panose="020B060402020202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en-US" sz="1200" dirty="0">
                <a:latin typeface="Arial" panose="020B0604020202020204" pitchFamily="34" charset="0"/>
                <a:cs typeface="Arial" panose="020B0604020202020204" pitchFamily="34" charset="0"/>
              </a:rPr>
              <a:t>Raise your hand if you think that wheat bran is an enriched ingredient [</a:t>
            </a:r>
            <a:r>
              <a:rPr lang="en-US" sz="1200" baseline="0" dirty="0">
                <a:latin typeface="Arial" panose="020B0604020202020204" pitchFamily="34" charset="0"/>
                <a:cs typeface="Arial" panose="020B0604020202020204" pitchFamily="34" charset="0"/>
              </a:rPr>
              <a:t>pause for a show of hands].</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endParaRPr lang="en-US" sz="1200" baseline="0" dirty="0">
              <a:latin typeface="Arial" panose="020B0604020202020204" pitchFamily="34" charset="0"/>
              <a:cs typeface="Arial" panose="020B060402020202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en-US" sz="1200" dirty="0">
                <a:latin typeface="Arial" panose="020B0604020202020204" pitchFamily="34" charset="0"/>
                <a:cs typeface="Arial" panose="020B0604020202020204" pitchFamily="34" charset="0"/>
              </a:rPr>
              <a:t>Raise your hand if you think that wheat bran is a type of bran or germ </a:t>
            </a:r>
            <a:r>
              <a:rPr lang="en-US" sz="1200" baseline="0" dirty="0">
                <a:latin typeface="Arial" panose="020B0604020202020204" pitchFamily="34" charset="0"/>
                <a:cs typeface="Arial" panose="020B0604020202020204" pitchFamily="34" charset="0"/>
              </a:rPr>
              <a:t>[pause for a show of hands].</a:t>
            </a:r>
          </a:p>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endParaRPr lang="en-US" sz="1200" baseline="0" dirty="0">
              <a:latin typeface="Arial" panose="020B0604020202020204" pitchFamily="34" charset="0"/>
              <a:cs typeface="Arial" panose="020B060402020202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en-US" sz="1200" dirty="0">
                <a:latin typeface="Arial" panose="020B0604020202020204" pitchFamily="34" charset="0"/>
                <a:cs typeface="Arial" panose="020B0604020202020204" pitchFamily="34" charset="0"/>
              </a:rPr>
              <a:t>Raise your hand if you think that wheat bran is a non-creditable</a:t>
            </a:r>
            <a:r>
              <a:rPr lang="en-US" sz="1200" baseline="0" dirty="0">
                <a:latin typeface="Arial" panose="020B0604020202020204" pitchFamily="34" charset="0"/>
                <a:cs typeface="Arial" panose="020B0604020202020204" pitchFamily="34" charset="0"/>
              </a:rPr>
              <a:t> ingredient</a:t>
            </a:r>
            <a:r>
              <a:rPr lang="en-US" sz="1200" dirty="0">
                <a:latin typeface="Arial" panose="020B0604020202020204" pitchFamily="34" charset="0"/>
                <a:cs typeface="Arial" panose="020B0604020202020204" pitchFamily="34" charset="0"/>
              </a:rPr>
              <a:t> </a:t>
            </a:r>
            <a:r>
              <a:rPr lang="en-US" sz="1200" baseline="0" dirty="0">
                <a:latin typeface="Arial" panose="020B0604020202020204" pitchFamily="34" charset="0"/>
                <a:cs typeface="Arial" panose="020B0604020202020204" pitchFamily="34" charset="0"/>
              </a:rPr>
              <a:t>[pause for a show of hands].</a:t>
            </a:r>
          </a:p>
        </p:txBody>
      </p:sp>
      <p:sp>
        <p:nvSpPr>
          <p:cNvPr id="4" name="Slide Number Placeholder 3"/>
          <p:cNvSpPr>
            <a:spLocks noGrp="1"/>
          </p:cNvSpPr>
          <p:nvPr>
            <p:ph type="sldNum" sz="quarter" idx="5"/>
          </p:nvPr>
        </p:nvSpPr>
        <p:spPr/>
        <p:txBody>
          <a:bodyPr/>
          <a:lstStyle/>
          <a:p>
            <a:fld id="{8A92E9ED-D75D-DF40-B20F-46FB25F50A85}" type="slidenum">
              <a:rPr lang="en-US" smtClean="0"/>
              <a:t>33</a:t>
            </a:fld>
            <a:endParaRPr lang="en-US"/>
          </a:p>
        </p:txBody>
      </p:sp>
    </p:spTree>
    <p:extLst>
      <p:ext uri="{BB962C8B-B14F-4D97-AF65-F5344CB8AC3E}">
        <p14:creationId xmlns:p14="http://schemas.microsoft.com/office/powerpoint/2010/main" val="144131530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49"/>
            <a:ext cx="5486400" cy="4284663"/>
          </a:xfrm>
        </p:spPr>
        <p:txBody>
          <a:bodyPr/>
          <a:lstStyle/>
          <a:p>
            <a:r>
              <a:rPr lang="en-US" baseline="0" dirty="0"/>
              <a:t>Nice work everyone! Wheat bran is a type of bran. Wheat bran is shown on the “Bran or Grain Ingredients” chart on page 6 of the worksheet. </a:t>
            </a:r>
          </a:p>
          <a:p>
            <a:endParaRPr lang="en-US"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If the third grain ingredient is not whole-grain, enriched, bran, or germ, then you will need to use a different method to see if the food is whole grain-rich. If the third grain ingredient is a non-creditable grain or flour, you will also need to use a different method to see if the food is whole grain-rich. Please contact your State agency or sponsor for more information. </a:t>
            </a:r>
          </a:p>
          <a:p>
            <a:endParaRPr lang="en-US" baseline="0" dirty="0"/>
          </a:p>
          <a:p>
            <a:endParaRPr lang="en-US" baseline="0" dirty="0"/>
          </a:p>
        </p:txBody>
      </p:sp>
      <p:sp>
        <p:nvSpPr>
          <p:cNvPr id="4" name="Slide Number Placeholder 3"/>
          <p:cNvSpPr>
            <a:spLocks noGrp="1"/>
          </p:cNvSpPr>
          <p:nvPr>
            <p:ph type="sldNum" sz="quarter" idx="5"/>
          </p:nvPr>
        </p:nvSpPr>
        <p:spPr/>
        <p:txBody>
          <a:bodyPr/>
          <a:lstStyle/>
          <a:p>
            <a:fld id="{8A92E9ED-D75D-DF40-B20F-46FB25F50A85}" type="slidenum">
              <a:rPr lang="en-US" smtClean="0"/>
              <a:t>34</a:t>
            </a:fld>
            <a:endParaRPr lang="en-US"/>
          </a:p>
        </p:txBody>
      </p:sp>
    </p:spTree>
    <p:extLst>
      <p:ext uri="{BB962C8B-B14F-4D97-AF65-F5344CB8AC3E}">
        <p14:creationId xmlns:p14="http://schemas.microsoft.com/office/powerpoint/2010/main" val="178466732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49"/>
            <a:ext cx="5486400" cy="4284663"/>
          </a:xfrm>
        </p:spPr>
        <p:txBody>
          <a:bodyPr/>
          <a:lstStyle/>
          <a:p>
            <a:r>
              <a:rPr lang="en-US" dirty="0"/>
              <a:t>Keeping this in mind, let’s do one last Try It</a:t>
            </a:r>
            <a:r>
              <a:rPr lang="en-US" baseline="0" dirty="0"/>
              <a:t> Out! question</a:t>
            </a:r>
            <a:r>
              <a:rPr lang="en-US" dirty="0"/>
              <a:t>.</a:t>
            </a:r>
            <a:r>
              <a:rPr lang="en-US" baseline="0" dirty="0"/>
              <a:t> I</a:t>
            </a:r>
            <a:r>
              <a:rPr lang="en-US" dirty="0"/>
              <a:t>s this pizza crust whole grain-rich? </a:t>
            </a:r>
          </a:p>
          <a:p>
            <a:endParaRPr lang="en-US" dirty="0"/>
          </a:p>
          <a:p>
            <a:r>
              <a:rPr lang="en-US" dirty="0"/>
              <a:t>Remember that for a grain</a:t>
            </a:r>
            <a:r>
              <a:rPr lang="en-US" baseline="0" dirty="0"/>
              <a:t> item to be considered whole grain-rich using the Rule of Three, the first ingredient must be whole-grain, the second ingredient must be whole-grain, enriched, bran, or germ, and the third ingredient must be whole-grain, enriched, bran or germ. </a:t>
            </a:r>
          </a:p>
          <a:p>
            <a:endParaRPr lang="en-US" dirty="0"/>
          </a:p>
          <a:p>
            <a:r>
              <a:rPr lang="en-US" baseline="0" dirty="0"/>
              <a:t>Thinking back over the three grain ingredients we talked about today—the whole-wheat flour, the enriched wheat flour, and the wheat bran:</a:t>
            </a:r>
          </a:p>
          <a:p>
            <a:endParaRPr lang="en-US" baseline="0" dirty="0"/>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en-US" sz="1200" dirty="0">
                <a:latin typeface="Arial" panose="020B0604020202020204" pitchFamily="34" charset="0"/>
                <a:cs typeface="Arial" panose="020B0604020202020204" pitchFamily="34" charset="0"/>
              </a:rPr>
              <a:t>Raise your hand if you think this </a:t>
            </a:r>
            <a:r>
              <a:rPr lang="en-US" baseline="0" dirty="0"/>
              <a:t>pizza crust is </a:t>
            </a:r>
            <a:r>
              <a:rPr lang="en-US" dirty="0"/>
              <a:t>considered</a:t>
            </a:r>
            <a:r>
              <a:rPr lang="en-US" baseline="0" dirty="0"/>
              <a:t> whole grain-rich</a:t>
            </a:r>
            <a:r>
              <a:rPr lang="en-US" dirty="0"/>
              <a:t> in the CACFP </a:t>
            </a:r>
            <a:r>
              <a:rPr lang="en-US" sz="1200" baseline="0" dirty="0">
                <a:latin typeface="Arial" panose="020B0604020202020204" pitchFamily="34" charset="0"/>
                <a:cs typeface="Arial" panose="020B0604020202020204" pitchFamily="34" charset="0"/>
              </a:rPr>
              <a:t>[pause for a show of hands].</a:t>
            </a:r>
          </a:p>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endParaRPr lang="en-US" sz="1200" baseline="0" dirty="0">
              <a:latin typeface="Arial" panose="020B0604020202020204" pitchFamily="34" charset="0"/>
              <a:cs typeface="Arial" panose="020B060402020202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en-US" sz="1200" dirty="0">
                <a:latin typeface="Arial" panose="020B0604020202020204" pitchFamily="34" charset="0"/>
                <a:cs typeface="Arial" panose="020B0604020202020204" pitchFamily="34" charset="0"/>
              </a:rPr>
              <a:t>Raise your hand if you think this </a:t>
            </a:r>
            <a:r>
              <a:rPr lang="en-US" baseline="0" dirty="0"/>
              <a:t>pizza crust is NOT </a:t>
            </a:r>
            <a:r>
              <a:rPr lang="en-US" dirty="0"/>
              <a:t>considered</a:t>
            </a:r>
            <a:r>
              <a:rPr lang="en-US" baseline="0" dirty="0"/>
              <a:t> whole grain-rich</a:t>
            </a:r>
            <a:r>
              <a:rPr lang="en-US" dirty="0"/>
              <a:t> in the CACFP </a:t>
            </a:r>
            <a:r>
              <a:rPr lang="en-US" sz="1200" baseline="0" dirty="0">
                <a:latin typeface="Arial" panose="020B0604020202020204" pitchFamily="34" charset="0"/>
                <a:cs typeface="Arial" panose="020B0604020202020204" pitchFamily="34" charset="0"/>
              </a:rPr>
              <a:t>[pause for a show of hands].</a:t>
            </a:r>
          </a:p>
        </p:txBody>
      </p:sp>
      <p:sp>
        <p:nvSpPr>
          <p:cNvPr id="4" name="Slide Number Placeholder 3"/>
          <p:cNvSpPr>
            <a:spLocks noGrp="1"/>
          </p:cNvSpPr>
          <p:nvPr>
            <p:ph type="sldNum" sz="quarter" idx="5"/>
          </p:nvPr>
        </p:nvSpPr>
        <p:spPr/>
        <p:txBody>
          <a:bodyPr/>
          <a:lstStyle/>
          <a:p>
            <a:fld id="{8A92E9ED-D75D-DF40-B20F-46FB25F50A85}" type="slidenum">
              <a:rPr lang="en-US" smtClean="0"/>
              <a:t>35</a:t>
            </a:fld>
            <a:endParaRPr lang="en-US"/>
          </a:p>
        </p:txBody>
      </p:sp>
    </p:spTree>
    <p:extLst>
      <p:ext uri="{BB962C8B-B14F-4D97-AF65-F5344CB8AC3E}">
        <p14:creationId xmlns:p14="http://schemas.microsoft.com/office/powerpoint/2010/main" val="24584438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49"/>
            <a:ext cx="5486400" cy="4284663"/>
          </a:xfrm>
        </p:spPr>
        <p:txBody>
          <a:bodyPr/>
          <a:lstStyle/>
          <a:p>
            <a:pPr defTabSz="882762">
              <a:defRPr/>
            </a:pPr>
            <a:r>
              <a:rPr lang="en-US" dirty="0"/>
              <a:t>Nice work everyone! The answer is Yes! This pizza</a:t>
            </a:r>
            <a:r>
              <a:rPr lang="en-US" baseline="0" dirty="0"/>
              <a:t> crust is considered whole grain-rich because:</a:t>
            </a:r>
          </a:p>
          <a:p>
            <a:pPr marL="171450" indent="-171450" defTabSz="882762">
              <a:buFont typeface="Arial" panose="020B0604020202020204" pitchFamily="34" charset="0"/>
              <a:buChar char="•"/>
              <a:defRPr/>
            </a:pPr>
            <a:r>
              <a:rPr lang="en-US" baseline="0" dirty="0"/>
              <a:t>the first grain ingredient, the whole-wheat flour, is whole-grain, </a:t>
            </a:r>
          </a:p>
          <a:p>
            <a:pPr marL="171450" indent="-171450" defTabSz="882762">
              <a:buFont typeface="Arial" panose="020B0604020202020204" pitchFamily="34" charset="0"/>
              <a:buChar char="•"/>
              <a:defRPr/>
            </a:pPr>
            <a:r>
              <a:rPr lang="en-US" baseline="0" dirty="0"/>
              <a:t>the second grain ingredient, the enriched wheat flour, is enriched; and </a:t>
            </a:r>
          </a:p>
          <a:p>
            <a:pPr marL="171450" indent="-171450" defTabSz="882762">
              <a:buFont typeface="Arial" panose="020B0604020202020204" pitchFamily="34" charset="0"/>
              <a:buChar char="•"/>
              <a:defRPr/>
            </a:pPr>
            <a:r>
              <a:rPr lang="en-US" baseline="0" dirty="0"/>
              <a:t>the third grain ingredient is wheat bran, which is a type of bran. </a:t>
            </a:r>
            <a:endParaRPr lang="en-US" dirty="0"/>
          </a:p>
        </p:txBody>
      </p:sp>
      <p:sp>
        <p:nvSpPr>
          <p:cNvPr id="4" name="Slide Number Placeholder 3"/>
          <p:cNvSpPr>
            <a:spLocks noGrp="1"/>
          </p:cNvSpPr>
          <p:nvPr>
            <p:ph type="sldNum" sz="quarter" idx="5"/>
          </p:nvPr>
        </p:nvSpPr>
        <p:spPr/>
        <p:txBody>
          <a:bodyPr/>
          <a:lstStyle/>
          <a:p>
            <a:fld id="{8A92E9ED-D75D-DF40-B20F-46FB25F50A85}" type="slidenum">
              <a:rPr lang="en-US" smtClean="0"/>
              <a:t>36</a:t>
            </a:fld>
            <a:endParaRPr lang="en-US"/>
          </a:p>
        </p:txBody>
      </p:sp>
    </p:spTree>
    <p:extLst>
      <p:ext uri="{BB962C8B-B14F-4D97-AF65-F5344CB8AC3E}">
        <p14:creationId xmlns:p14="http://schemas.microsoft.com/office/powerpoint/2010/main" val="352610691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Now, let’s talk quickly about ready-to-eat</a:t>
            </a:r>
            <a:r>
              <a:rPr lang="en-US" baseline="0" dirty="0"/>
              <a:t> breakfast cereals. For ready-to-eat </a:t>
            </a:r>
            <a:r>
              <a:rPr lang="en-US" dirty="0"/>
              <a:t>cereals, you may not always have to look at the first three grain ingredients to tell if it’s whole grain-rich in CACFP. </a:t>
            </a:r>
            <a:r>
              <a:rPr lang="en-US" baseline="0" dirty="0"/>
              <a:t> </a:t>
            </a:r>
          </a:p>
          <a:p>
            <a:endParaRPr lang="en-US" baseline="0" dirty="0"/>
          </a:p>
          <a:p>
            <a:r>
              <a:rPr lang="en-US" baseline="0" dirty="0"/>
              <a:t>Before looking at the cereal to see if it’s whole grain-rich, you want to make sure it meets the sugar limit for cereal in the CACFP, which is no more than 6 grams of sugar per one ounce of dry cereal. For more information on the CACFP sugar limit for breakfast cereals, please see Team Nutrition’s “Choose Breakfast Cereals That Are Lower in Sugar” training worksheet, webinar recording, and presentation slides. These resources can be found at the web address at the bottom of this slide. </a:t>
            </a:r>
          </a:p>
          <a:p>
            <a:endParaRPr lang="en-US" baseline="0" dirty="0"/>
          </a:p>
        </p:txBody>
      </p:sp>
      <p:sp>
        <p:nvSpPr>
          <p:cNvPr id="4" name="Slide Number Placeholder 3"/>
          <p:cNvSpPr>
            <a:spLocks noGrp="1"/>
          </p:cNvSpPr>
          <p:nvPr>
            <p:ph type="sldNum" sz="quarter" idx="5"/>
          </p:nvPr>
        </p:nvSpPr>
        <p:spPr/>
        <p:txBody>
          <a:bodyPr/>
          <a:lstStyle/>
          <a:p>
            <a:fld id="{8A92E9ED-D75D-DF40-B20F-46FB25F50A85}" type="slidenum">
              <a:rPr lang="en-US" smtClean="0"/>
              <a:t>37</a:t>
            </a:fld>
            <a:endParaRPr lang="en-US"/>
          </a:p>
        </p:txBody>
      </p:sp>
    </p:spTree>
    <p:extLst>
      <p:ext uri="{BB962C8B-B14F-4D97-AF65-F5344CB8AC3E}">
        <p14:creationId xmlns:p14="http://schemas.microsoft.com/office/powerpoint/2010/main" val="377465809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Once you have made sure your cereal meets the sugar limit, take a look at the first grain ingredient. The first ingredient in the cereal must be a whole grain. If the first ingredient is not a whole grain, then you must use another method to determine if this cereal is whole grain-rich.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aseline="0" dirty="0"/>
          </a:p>
          <a:p>
            <a:r>
              <a:rPr lang="en-US" baseline="0" dirty="0"/>
              <a:t>The first ingredient in this cereal is whole grain oat flour. The Whole-Grain Ingredients chart on page six shows that whole grain oat flour is a whole grain ingredient, so we can move to the next step. </a:t>
            </a:r>
          </a:p>
          <a:p>
            <a:endParaRPr lang="en-US" baseline="0" dirty="0"/>
          </a:p>
          <a:p>
            <a:endParaRPr lang="en-US" dirty="0"/>
          </a:p>
        </p:txBody>
      </p:sp>
      <p:sp>
        <p:nvSpPr>
          <p:cNvPr id="4" name="Slide Number Placeholder 3"/>
          <p:cNvSpPr>
            <a:spLocks noGrp="1"/>
          </p:cNvSpPr>
          <p:nvPr>
            <p:ph type="sldNum" sz="quarter" idx="5"/>
          </p:nvPr>
        </p:nvSpPr>
        <p:spPr/>
        <p:txBody>
          <a:bodyPr/>
          <a:lstStyle/>
          <a:p>
            <a:fld id="{8A92E9ED-D75D-DF40-B20F-46FB25F50A85}" type="slidenum">
              <a:rPr lang="en-US" smtClean="0"/>
              <a:t>38</a:t>
            </a:fld>
            <a:endParaRPr lang="en-US"/>
          </a:p>
        </p:txBody>
      </p:sp>
    </p:spTree>
    <p:extLst>
      <p:ext uri="{BB962C8B-B14F-4D97-AF65-F5344CB8AC3E}">
        <p14:creationId xmlns:p14="http://schemas.microsoft.com/office/powerpoint/2010/main" val="117940537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After we have made sure the first ingredient in the cereal is whole grain, the next step is to look for fortification. This means we do not need to look for a second or third grain ingredient, once we make sure the first ingredient in the ingredient list is a whole grain. </a:t>
            </a:r>
          </a:p>
          <a:p>
            <a:endParaRPr lang="en-US"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To see if the cereal is fortified, look at the ingredient list. If the ingredient list includes any vitamins and minerals that have been added to the product, then the cereal is fortified. Or, you can look for the word “fortified” on the cereal package. </a:t>
            </a:r>
          </a:p>
          <a:p>
            <a:endParaRPr lang="en-US" baseline="0" dirty="0"/>
          </a:p>
        </p:txBody>
      </p:sp>
      <p:sp>
        <p:nvSpPr>
          <p:cNvPr id="4" name="Slide Number Placeholder 3"/>
          <p:cNvSpPr>
            <a:spLocks noGrp="1"/>
          </p:cNvSpPr>
          <p:nvPr>
            <p:ph type="sldNum" sz="quarter" idx="5"/>
          </p:nvPr>
        </p:nvSpPr>
        <p:spPr/>
        <p:txBody>
          <a:bodyPr/>
          <a:lstStyle/>
          <a:p>
            <a:fld id="{8A92E9ED-D75D-DF40-B20F-46FB25F50A85}" type="slidenum">
              <a:rPr lang="en-US" smtClean="0"/>
              <a:t>39</a:t>
            </a:fld>
            <a:endParaRPr lang="en-US"/>
          </a:p>
        </p:txBody>
      </p:sp>
    </p:spTree>
    <p:extLst>
      <p:ext uri="{BB962C8B-B14F-4D97-AF65-F5344CB8AC3E}">
        <p14:creationId xmlns:p14="http://schemas.microsoft.com/office/powerpoint/2010/main" val="8966122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latin typeface="Arial" panose="020B0604020202020204" pitchFamily="34" charset="0"/>
                <a:cs typeface="Arial" panose="020B0604020202020204" pitchFamily="34" charset="0"/>
              </a:rPr>
              <a:t>So, let’s get started!</a:t>
            </a:r>
            <a:r>
              <a:rPr lang="en-US" sz="1200" baseline="0" dirty="0">
                <a:latin typeface="Arial" panose="020B0604020202020204" pitchFamily="34" charset="0"/>
                <a:cs typeface="Arial" panose="020B0604020202020204" pitchFamily="34" charset="0"/>
              </a:rPr>
              <a:t> Today’s topic is </a:t>
            </a:r>
            <a:r>
              <a:rPr lang="en-US" sz="1200" b="0" baseline="0" dirty="0">
                <a:latin typeface="Arial" panose="020B0604020202020204" pitchFamily="34" charset="0"/>
                <a:cs typeface="Arial" panose="020B0604020202020204" pitchFamily="34" charset="0"/>
              </a:rPr>
              <a:t>“</a:t>
            </a:r>
            <a:r>
              <a:rPr lang="en-US" sz="1200" dirty="0">
                <a:latin typeface="Arial" panose="020B0604020202020204" pitchFamily="34" charset="0"/>
                <a:cs typeface="Arial" panose="020B0604020202020204" pitchFamily="34" charset="0"/>
              </a:rPr>
              <a:t>Identifying Whole Grain-Rich Foods for the CACFP Using the Ingredient List.”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a:latin typeface="Arial" panose="020B0604020202020204" pitchFamily="34" charset="0"/>
              <a:cs typeface="Arial" panose="020B0604020202020204" pitchFamily="34" charset="0"/>
            </a:endParaRPr>
          </a:p>
          <a:p>
            <a:r>
              <a:rPr lang="en-US" sz="1200" baseline="0" dirty="0">
                <a:latin typeface="Arial" panose="020B0604020202020204" pitchFamily="34" charset="0"/>
                <a:cs typeface="Arial" panose="020B0604020202020204" pitchFamily="34" charset="0"/>
              </a:rPr>
              <a:t>As many of you know, in the CACFP, grains served during at least one snack or meal every day must be whole grain-rich. This applies only to children and adults in the CACFP. You are not required to serve infants whole grain-rich foods, but you are welcome to serve them to infants as well, if you’d like. </a:t>
            </a:r>
          </a:p>
          <a:p>
            <a:endParaRPr lang="en-US" sz="1200" b="1" baseline="0" dirty="0">
              <a:latin typeface="Arial" panose="020B0604020202020204" pitchFamily="34" charset="0"/>
              <a:cs typeface="Arial" panose="020B0604020202020204" pitchFamily="34" charset="0"/>
            </a:endParaRPr>
          </a:p>
          <a:p>
            <a:r>
              <a:rPr lang="en-US" sz="1200" dirty="0">
                <a:latin typeface="Arial" panose="020B0604020202020204" pitchFamily="34" charset="0"/>
                <a:cs typeface="Arial" panose="020B0604020202020204" pitchFamily="34" charset="0"/>
              </a:rPr>
              <a:t>The term</a:t>
            </a:r>
            <a:r>
              <a:rPr lang="en-US" sz="1200" baseline="0" dirty="0">
                <a:latin typeface="Arial" panose="020B0604020202020204" pitchFamily="34" charset="0"/>
                <a:cs typeface="Arial" panose="020B0604020202020204" pitchFamily="34" charset="0"/>
              </a:rPr>
              <a:t> “w</a:t>
            </a:r>
            <a:r>
              <a:rPr lang="en-US" sz="1200" dirty="0">
                <a:latin typeface="Arial" panose="020B0604020202020204" pitchFamily="34" charset="0"/>
                <a:cs typeface="Arial" panose="020B0604020202020204" pitchFamily="34" charset="0"/>
              </a:rPr>
              <a:t>hole grain-rich” means at least half the grain ingredients are whole-grain ingredients, and the remaining grain ingredients are enriched grains, bran, or germ. </a:t>
            </a:r>
          </a:p>
          <a:p>
            <a:endParaRPr lang="en-US" sz="1200" dirty="0">
              <a:latin typeface="Arial" panose="020B0604020202020204" pitchFamily="34" charset="0"/>
              <a:cs typeface="Arial" panose="020B0604020202020204" pitchFamily="34" charset="0"/>
            </a:endParaRPr>
          </a:p>
          <a:p>
            <a:r>
              <a:rPr lang="en-US" sz="1200" b="1" dirty="0">
                <a:latin typeface="Arial" panose="020B0604020202020204" pitchFamily="34" charset="0"/>
                <a:cs typeface="Arial" panose="020B0604020202020204" pitchFamily="34" charset="0"/>
              </a:rPr>
              <a:t>Whole-grain</a:t>
            </a:r>
            <a:r>
              <a:rPr lang="en-US" sz="1200" dirty="0">
                <a:latin typeface="Arial" panose="020B0604020202020204" pitchFamily="34" charset="0"/>
                <a:cs typeface="Arial" panose="020B0604020202020204" pitchFamily="34" charset="0"/>
              </a:rPr>
              <a:t> ingredients have all parts of the grain kernel intact. This means that the nutrients that are naturally in the bran and germ are still in the food. </a:t>
            </a:r>
          </a:p>
          <a:p>
            <a:endParaRPr lang="en-US" sz="1200" dirty="0">
              <a:latin typeface="Arial" panose="020B0604020202020204" pitchFamily="34" charset="0"/>
              <a:cs typeface="Arial" panose="020B0604020202020204" pitchFamily="34" charset="0"/>
            </a:endParaRPr>
          </a:p>
          <a:p>
            <a:r>
              <a:rPr lang="en-US" sz="1200" b="1" dirty="0">
                <a:latin typeface="Arial" panose="020B0604020202020204" pitchFamily="34" charset="0"/>
                <a:cs typeface="Arial" panose="020B0604020202020204" pitchFamily="34" charset="0"/>
              </a:rPr>
              <a:t>Enriched </a:t>
            </a:r>
            <a:r>
              <a:rPr lang="en-US" sz="1200" dirty="0">
                <a:latin typeface="Arial" panose="020B0604020202020204" pitchFamily="34" charset="0"/>
                <a:cs typeface="Arial" panose="020B0604020202020204" pitchFamily="34" charset="0"/>
              </a:rPr>
              <a:t>grain ingredients mean the bran and germ are removed during processing, and then some vitamins and minerals are added back in</a:t>
            </a:r>
            <a:r>
              <a:rPr lang="en-US" sz="1200" dirty="0">
                <a:solidFill>
                  <a:srgbClr val="FF0000"/>
                </a:solidFill>
                <a:latin typeface="Arial" panose="020B0604020202020204" pitchFamily="34" charset="0"/>
                <a:cs typeface="Arial" panose="020B0604020202020204" pitchFamily="34" charset="0"/>
              </a:rPr>
              <a:t>. </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A92E9ED-D75D-DF40-B20F-46FB25F50A8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5458205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This ingredient list for cereal on this slide shows that the first ingredient, whole grain oat flour, is whole grain. The ingredient list also shows that there are vitamins and minerals in this cereal. This tells us that the cereal is fortified. Because the first ingredient is whole grain, and the cereal is fortified, this cereal is whole grain-rich in the CACFP. </a:t>
            </a:r>
          </a:p>
          <a:p>
            <a:endParaRPr lang="en-US"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If the first ingredient</a:t>
            </a:r>
            <a:r>
              <a:rPr lang="en-US" baseline="0" dirty="0"/>
              <a:t> is whole-grain, but </a:t>
            </a:r>
            <a:r>
              <a:rPr lang="en-US" dirty="0"/>
              <a:t>your cereal is not fortified, or if you don’t know if it’s fortified, then you can use the regular Rule of Three that we just talked about—where we look at the first three grain ingredients—to tell if your cereal is whole grain-rich. Or, you can use another method</a:t>
            </a:r>
            <a:r>
              <a:rPr lang="en-US" baseline="0" dirty="0"/>
              <a:t> to see if the cereal is whole grain-rich. </a:t>
            </a:r>
          </a:p>
        </p:txBody>
      </p:sp>
      <p:sp>
        <p:nvSpPr>
          <p:cNvPr id="4" name="Slide Number Placeholder 3"/>
          <p:cNvSpPr>
            <a:spLocks noGrp="1"/>
          </p:cNvSpPr>
          <p:nvPr>
            <p:ph type="sldNum" sz="quarter" idx="5"/>
          </p:nvPr>
        </p:nvSpPr>
        <p:spPr/>
        <p:txBody>
          <a:bodyPr/>
          <a:lstStyle/>
          <a:p>
            <a:fld id="{8A92E9ED-D75D-DF40-B20F-46FB25F50A85}" type="slidenum">
              <a:rPr lang="en-US" smtClean="0"/>
              <a:t>40</a:t>
            </a:fld>
            <a:endParaRPr lang="en-US"/>
          </a:p>
        </p:txBody>
      </p:sp>
    </p:spTree>
    <p:extLst>
      <p:ext uri="{BB962C8B-B14F-4D97-AF65-F5344CB8AC3E}">
        <p14:creationId xmlns:p14="http://schemas.microsoft.com/office/powerpoint/2010/main" val="2349917632"/>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882643">
              <a:defRPr/>
            </a:pPr>
            <a:r>
              <a:rPr lang="en-US" baseline="0" dirty="0"/>
              <a:t>Finally, let’s take a closer look at other methods you can use to tell if an item is whole grain-rich in the CACFP. You can use </a:t>
            </a:r>
            <a:r>
              <a:rPr lang="en-US" b="1" baseline="0" dirty="0"/>
              <a:t>any</a:t>
            </a:r>
            <a:r>
              <a:rPr lang="en-US" baseline="0" dirty="0"/>
              <a:t> of these methods.</a:t>
            </a:r>
            <a:r>
              <a:rPr lang="en-US" dirty="0"/>
              <a:t> The</a:t>
            </a:r>
            <a:r>
              <a:rPr lang="en-US" baseline="0" dirty="0"/>
              <a:t> item only needs to meet </a:t>
            </a:r>
            <a:r>
              <a:rPr lang="en-US" b="1" baseline="0" dirty="0"/>
              <a:t>one</a:t>
            </a:r>
            <a:r>
              <a:rPr lang="en-US" baseline="0" dirty="0"/>
              <a:t> of the methods to be considered whole grain-rich. It does not have to meet all the methods.</a:t>
            </a:r>
          </a:p>
          <a:p>
            <a:pPr defTabSz="882643">
              <a:defRPr/>
            </a:pPr>
            <a:endParaRPr lang="en-US" baseline="0" dirty="0"/>
          </a:p>
          <a:p>
            <a:pPr defTabSz="882643">
              <a:defRPr/>
            </a:pPr>
            <a:r>
              <a:rPr lang="en-US" baseline="0" dirty="0"/>
              <a:t>Team Nutrition has created a training worksheet titled “How to Spot Whole Grain-Rich Foods for the Child and Adult Care Food Program.” This worksheet describes the different methods for determining if an item is whole grain-rich. You can download this worksheet from the web address on the screen if you’d like. You can also just follow along with the pictures shown on the slides.  </a:t>
            </a:r>
          </a:p>
          <a:p>
            <a:pPr defTabSz="882643">
              <a:defRPr/>
            </a:pPr>
            <a:endParaRPr lang="en-US" baseline="0" dirty="0"/>
          </a:p>
        </p:txBody>
      </p:sp>
      <p:sp>
        <p:nvSpPr>
          <p:cNvPr id="4" name="Slide Number Placeholder 3"/>
          <p:cNvSpPr>
            <a:spLocks noGrp="1"/>
          </p:cNvSpPr>
          <p:nvPr>
            <p:ph type="sldNum" sz="quarter" idx="5"/>
          </p:nvPr>
        </p:nvSpPr>
        <p:spPr/>
        <p:txBody>
          <a:bodyPr/>
          <a:lstStyle/>
          <a:p>
            <a:fld id="{8A92E9ED-D75D-DF40-B20F-46FB25F50A85}" type="slidenum">
              <a:rPr lang="en-US" smtClean="0"/>
              <a:t>41</a:t>
            </a:fld>
            <a:endParaRPr lang="en-US"/>
          </a:p>
        </p:txBody>
      </p:sp>
    </p:spTree>
    <p:extLst>
      <p:ext uri="{BB962C8B-B14F-4D97-AF65-F5344CB8AC3E}">
        <p14:creationId xmlns:p14="http://schemas.microsoft.com/office/powerpoint/2010/main" val="43910989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882643">
              <a:defRPr/>
            </a:pPr>
            <a:r>
              <a:rPr lang="en-US" baseline="0" dirty="0"/>
              <a:t>The first page of this worksheet gives a brief overview of the Rule of Three that we discussed today. </a:t>
            </a:r>
          </a:p>
        </p:txBody>
      </p:sp>
      <p:sp>
        <p:nvSpPr>
          <p:cNvPr id="4" name="Slide Number Placeholder 3"/>
          <p:cNvSpPr>
            <a:spLocks noGrp="1"/>
          </p:cNvSpPr>
          <p:nvPr>
            <p:ph type="sldNum" sz="quarter" idx="5"/>
          </p:nvPr>
        </p:nvSpPr>
        <p:spPr/>
        <p:txBody>
          <a:bodyPr/>
          <a:lstStyle/>
          <a:p>
            <a:fld id="{8A92E9ED-D75D-DF40-B20F-46FB25F50A85}" type="slidenum">
              <a:rPr lang="en-US" smtClean="0"/>
              <a:t>42</a:t>
            </a:fld>
            <a:endParaRPr lang="en-US"/>
          </a:p>
        </p:txBody>
      </p:sp>
    </p:spTree>
    <p:extLst>
      <p:ext uri="{BB962C8B-B14F-4D97-AF65-F5344CB8AC3E}">
        <p14:creationId xmlns:p14="http://schemas.microsoft.com/office/powerpoint/2010/main" val="246158406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882643">
              <a:defRPr/>
            </a:pPr>
            <a:r>
              <a:rPr lang="en-US" baseline="0" dirty="0"/>
              <a:t>Page 2 of this worksheet states that another way to tell if a food is whole grain-rich is to find it on any State agency’s WIC-approved whole-grains list.   </a:t>
            </a:r>
          </a:p>
          <a:p>
            <a:pPr defTabSz="882643">
              <a:defRPr/>
            </a:pPr>
            <a:endParaRPr lang="en-US" baseline="0" dirty="0"/>
          </a:p>
          <a:p>
            <a:pPr marL="0" marR="0" lvl="0" indent="0" algn="l" defTabSz="882643" rtl="0" eaLnBrk="1" fontAlgn="auto" latinLnBrk="0" hangingPunct="1">
              <a:lnSpc>
                <a:spcPct val="100000"/>
              </a:lnSpc>
              <a:spcBef>
                <a:spcPts val="0"/>
              </a:spcBef>
              <a:spcAft>
                <a:spcPts val="0"/>
              </a:spcAft>
              <a:buClrTx/>
              <a:buSzTx/>
              <a:buFontTx/>
              <a:buNone/>
              <a:tabLst/>
              <a:defRPr/>
            </a:pPr>
            <a:r>
              <a:rPr lang="en-US" baseline="0" dirty="0"/>
              <a:t>If the food is found on any State agency’s WIC-approved whole-grains list, or marked</a:t>
            </a:r>
            <a:r>
              <a:rPr lang="en-US" dirty="0"/>
              <a:t> as a whole-grain food on the list, </a:t>
            </a:r>
            <a:r>
              <a:rPr lang="en-US" baseline="0" dirty="0"/>
              <a:t>then the food is whole grain-rich. </a:t>
            </a:r>
          </a:p>
          <a:p>
            <a:pPr defTabSz="882643">
              <a:defRPr/>
            </a:pPr>
            <a:endParaRPr lang="en-US" baseline="0" dirty="0"/>
          </a:p>
          <a:p>
            <a:pPr defTabSz="882643">
              <a:defRPr/>
            </a:pPr>
            <a:endParaRPr lang="en-US" dirty="0"/>
          </a:p>
          <a:p>
            <a:pPr defTabSz="882643">
              <a:defRPr/>
            </a:pPr>
            <a:endParaRPr lang="en-US" baseline="0" dirty="0"/>
          </a:p>
        </p:txBody>
      </p:sp>
      <p:sp>
        <p:nvSpPr>
          <p:cNvPr id="4" name="Slide Number Placeholder 3"/>
          <p:cNvSpPr>
            <a:spLocks noGrp="1"/>
          </p:cNvSpPr>
          <p:nvPr>
            <p:ph type="sldNum" sz="quarter" idx="5"/>
          </p:nvPr>
        </p:nvSpPr>
        <p:spPr/>
        <p:txBody>
          <a:bodyPr/>
          <a:lstStyle/>
          <a:p>
            <a:fld id="{8A92E9ED-D75D-DF40-B20F-46FB25F50A85}" type="slidenum">
              <a:rPr lang="en-US" smtClean="0"/>
              <a:t>43</a:t>
            </a:fld>
            <a:endParaRPr lang="en-US"/>
          </a:p>
        </p:txBody>
      </p:sp>
    </p:spTree>
    <p:extLst>
      <p:ext uri="{BB962C8B-B14F-4D97-AF65-F5344CB8AC3E}">
        <p14:creationId xmlns:p14="http://schemas.microsoft.com/office/powerpoint/2010/main" val="2887685393"/>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882643">
              <a:defRPr/>
            </a:pPr>
            <a:r>
              <a:rPr lang="en-US" baseline="0" dirty="0"/>
              <a:t>Team Nutrition has created a training worksheet, presentation slides, and a 30-minute recorded webinar on how to use the WIC lists to identify whole grain-rich items in the CACFP. You can find these resources at the web address on the bottom of the slide. </a:t>
            </a:r>
          </a:p>
          <a:p>
            <a:pPr defTabSz="882643">
              <a:defRPr/>
            </a:pPr>
            <a:endParaRPr lang="en-US" baseline="0" dirty="0">
              <a:solidFill>
                <a:srgbClr val="FF0000"/>
              </a:solidFill>
            </a:endParaRPr>
          </a:p>
        </p:txBody>
      </p:sp>
      <p:sp>
        <p:nvSpPr>
          <p:cNvPr id="4" name="Slide Number Placeholder 3"/>
          <p:cNvSpPr>
            <a:spLocks noGrp="1"/>
          </p:cNvSpPr>
          <p:nvPr>
            <p:ph type="sldNum" sz="quarter" idx="5"/>
          </p:nvPr>
        </p:nvSpPr>
        <p:spPr/>
        <p:txBody>
          <a:bodyPr/>
          <a:lstStyle/>
          <a:p>
            <a:fld id="{8A92E9ED-D75D-DF40-B20F-46FB25F50A85}" type="slidenum">
              <a:rPr lang="en-US" smtClean="0"/>
              <a:t>44</a:t>
            </a:fld>
            <a:endParaRPr lang="en-US"/>
          </a:p>
        </p:txBody>
      </p:sp>
    </p:spTree>
    <p:extLst>
      <p:ext uri="{BB962C8B-B14F-4D97-AF65-F5344CB8AC3E}">
        <p14:creationId xmlns:p14="http://schemas.microsoft.com/office/powerpoint/2010/main" val="1752831702"/>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882643" rtl="0" eaLnBrk="1" fontAlgn="auto" latinLnBrk="0" hangingPunct="1">
              <a:lnSpc>
                <a:spcPct val="100000"/>
              </a:lnSpc>
              <a:spcBef>
                <a:spcPts val="0"/>
              </a:spcBef>
              <a:spcAft>
                <a:spcPts val="0"/>
              </a:spcAft>
              <a:buClrTx/>
              <a:buSzTx/>
              <a:buFontTx/>
              <a:buNone/>
              <a:tabLst/>
              <a:defRPr/>
            </a:pPr>
            <a:r>
              <a:rPr lang="en-US" baseline="0" dirty="0"/>
              <a:t>Another method to tell if an item is whole grain-rich is if it has a U.S. Food and Drug Administration (FDA)-approved whole-grain health claim. The two FDA-approved whole-grain health claims that show that an item is whole grain-rich are shown on the slide. This is also shown on page 2 of the “How to Spot Whole Grain-Rich Foods for the Child and Adult Care Food Program” training worksheet.  </a:t>
            </a:r>
          </a:p>
          <a:p>
            <a:pPr marL="0" marR="0" lvl="0" indent="0" algn="l" defTabSz="882643" rtl="0" eaLnBrk="1" fontAlgn="auto" latinLnBrk="0" hangingPunct="1">
              <a:lnSpc>
                <a:spcPct val="100000"/>
              </a:lnSpc>
              <a:spcBef>
                <a:spcPts val="0"/>
              </a:spcBef>
              <a:spcAft>
                <a:spcPts val="0"/>
              </a:spcAft>
              <a:buClrTx/>
              <a:buSzTx/>
              <a:buFontTx/>
              <a:buNone/>
              <a:tabLst/>
              <a:defRPr/>
            </a:pPr>
            <a:r>
              <a:rPr lang="en-US" baseline="0" dirty="0"/>
              <a:t> </a:t>
            </a:r>
          </a:p>
          <a:p>
            <a:pPr defTabSz="882643">
              <a:defRPr/>
            </a:pPr>
            <a:endParaRPr lang="en-US" baseline="0" dirty="0"/>
          </a:p>
        </p:txBody>
      </p:sp>
      <p:sp>
        <p:nvSpPr>
          <p:cNvPr id="4" name="Slide Number Placeholder 3"/>
          <p:cNvSpPr>
            <a:spLocks noGrp="1"/>
          </p:cNvSpPr>
          <p:nvPr>
            <p:ph type="sldNum" sz="quarter" idx="5"/>
          </p:nvPr>
        </p:nvSpPr>
        <p:spPr/>
        <p:txBody>
          <a:bodyPr/>
          <a:lstStyle/>
          <a:p>
            <a:fld id="{8A92E9ED-D75D-DF40-B20F-46FB25F50A85}" type="slidenum">
              <a:rPr lang="en-US" smtClean="0"/>
              <a:t>45</a:t>
            </a:fld>
            <a:endParaRPr lang="en-US"/>
          </a:p>
        </p:txBody>
      </p:sp>
    </p:spTree>
    <p:extLst>
      <p:ext uri="{BB962C8B-B14F-4D97-AF65-F5344CB8AC3E}">
        <p14:creationId xmlns:p14="http://schemas.microsoft.com/office/powerpoint/2010/main" val="2251567618"/>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882643">
              <a:defRPr/>
            </a:pPr>
            <a:r>
              <a:rPr lang="en-US" baseline="0" dirty="0"/>
              <a:t>Another method to show if an item is whole grain-rich applies to only certain breads and pasta. Foods labeled exactly as written on this slide, or on page 2 of the “How to Spot Whole Grain-Rich Foods for the Child and Adult Care Food Program” training worksheet are considered whole grain-rich:</a:t>
            </a:r>
          </a:p>
          <a:p>
            <a:pPr defTabSz="882643">
              <a:defRPr/>
            </a:pPr>
            <a:endParaRPr lang="en-US" baseline="0" dirty="0"/>
          </a:p>
          <a:p>
            <a:pPr marL="171450" indent="-171450" defTabSz="882643">
              <a:buFont typeface="Arial" panose="020B0604020202020204" pitchFamily="34" charset="0"/>
              <a:buChar char="•"/>
              <a:defRPr/>
            </a:pPr>
            <a:r>
              <a:rPr lang="en-US" baseline="0" dirty="0"/>
              <a:t>Whole wheat bread, rolls, and buns.</a:t>
            </a:r>
          </a:p>
          <a:p>
            <a:pPr marL="171450" indent="-171450" defTabSz="882643">
              <a:buFont typeface="Arial" panose="020B0604020202020204" pitchFamily="34" charset="0"/>
              <a:buChar char="•"/>
              <a:defRPr/>
            </a:pPr>
            <a:r>
              <a:rPr lang="en-US" baseline="0" dirty="0"/>
              <a:t>Entire wheat bread, rolls, and buns.</a:t>
            </a:r>
          </a:p>
          <a:p>
            <a:pPr marL="171450" indent="-171450" defTabSz="882643">
              <a:buFont typeface="Arial" panose="020B0604020202020204" pitchFamily="34" charset="0"/>
              <a:buChar char="•"/>
              <a:defRPr/>
            </a:pPr>
            <a:r>
              <a:rPr lang="en-US" baseline="0" dirty="0"/>
              <a:t>Graham bread, rolls and buns. Note that this does not include graham crackers. </a:t>
            </a:r>
          </a:p>
          <a:p>
            <a:pPr marL="171450" indent="-171450" defTabSz="882643">
              <a:buFont typeface="Arial" panose="020B0604020202020204" pitchFamily="34" charset="0"/>
              <a:buChar char="•"/>
              <a:defRPr/>
            </a:pPr>
            <a:r>
              <a:rPr lang="en-US" baseline="0" dirty="0"/>
              <a:t>Whole wheat spaghetti, vermicelli, macaroni and macaroni products. </a:t>
            </a:r>
          </a:p>
          <a:p>
            <a:pPr defTabSz="882643">
              <a:defRPr/>
            </a:pPr>
            <a:endParaRPr lang="en-US" baseline="0" dirty="0"/>
          </a:p>
        </p:txBody>
      </p:sp>
      <p:sp>
        <p:nvSpPr>
          <p:cNvPr id="4" name="Slide Number Placeholder 3"/>
          <p:cNvSpPr>
            <a:spLocks noGrp="1"/>
          </p:cNvSpPr>
          <p:nvPr>
            <p:ph type="sldNum" sz="quarter" idx="5"/>
          </p:nvPr>
        </p:nvSpPr>
        <p:spPr/>
        <p:txBody>
          <a:bodyPr/>
          <a:lstStyle/>
          <a:p>
            <a:fld id="{8A92E9ED-D75D-DF40-B20F-46FB25F50A85}" type="slidenum">
              <a:rPr lang="en-US" smtClean="0"/>
              <a:t>46</a:t>
            </a:fld>
            <a:endParaRPr lang="en-US"/>
          </a:p>
        </p:txBody>
      </p:sp>
    </p:spTree>
    <p:extLst>
      <p:ext uri="{BB962C8B-B14F-4D97-AF65-F5344CB8AC3E}">
        <p14:creationId xmlns:p14="http://schemas.microsoft.com/office/powerpoint/2010/main" val="57604406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882643">
              <a:defRPr/>
            </a:pPr>
            <a:r>
              <a:rPr lang="en-US" baseline="0" dirty="0"/>
              <a:t>If an item meets the whole grain-rich criteria for the National School Lunch Program or Breakfast Program, then it is whole grain-rich. </a:t>
            </a:r>
          </a:p>
          <a:p>
            <a:pPr defTabSz="882643">
              <a:defRPr/>
            </a:pPr>
            <a:endParaRPr lang="en-US" dirty="0"/>
          </a:p>
        </p:txBody>
      </p:sp>
      <p:sp>
        <p:nvSpPr>
          <p:cNvPr id="4" name="Slide Number Placeholder 3"/>
          <p:cNvSpPr>
            <a:spLocks noGrp="1"/>
          </p:cNvSpPr>
          <p:nvPr>
            <p:ph type="sldNum" sz="quarter" idx="5"/>
          </p:nvPr>
        </p:nvSpPr>
        <p:spPr/>
        <p:txBody>
          <a:bodyPr/>
          <a:lstStyle/>
          <a:p>
            <a:fld id="{8A92E9ED-D75D-DF40-B20F-46FB25F50A85}" type="slidenum">
              <a:rPr lang="en-US" smtClean="0"/>
              <a:t>47</a:t>
            </a:fld>
            <a:endParaRPr lang="en-US"/>
          </a:p>
        </p:txBody>
      </p:sp>
    </p:spTree>
    <p:extLst>
      <p:ext uri="{BB962C8B-B14F-4D97-AF65-F5344CB8AC3E}">
        <p14:creationId xmlns:p14="http://schemas.microsoft.com/office/powerpoint/2010/main" val="3249790254"/>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882643">
              <a:defRPr/>
            </a:pPr>
            <a:r>
              <a:rPr lang="en-US" baseline="0" dirty="0"/>
              <a:t>And finally, if you have proper documentation from a manufacturer, or a standardized recipe that shows that whole grains are the main grain ingredient by weight, then the item is whole grain-rich.</a:t>
            </a:r>
          </a:p>
          <a:p>
            <a:pPr defTabSz="882643">
              <a:defRPr/>
            </a:pPr>
            <a:endParaRPr lang="en-US" baseline="0" dirty="0"/>
          </a:p>
          <a:p>
            <a:pPr defTabSz="882643">
              <a:defRPr/>
            </a:pPr>
            <a:endParaRPr lang="en-US" baseline="0" dirty="0"/>
          </a:p>
        </p:txBody>
      </p:sp>
      <p:sp>
        <p:nvSpPr>
          <p:cNvPr id="4" name="Slide Number Placeholder 3"/>
          <p:cNvSpPr>
            <a:spLocks noGrp="1"/>
          </p:cNvSpPr>
          <p:nvPr>
            <p:ph type="sldNum" sz="quarter" idx="5"/>
          </p:nvPr>
        </p:nvSpPr>
        <p:spPr/>
        <p:txBody>
          <a:bodyPr/>
          <a:lstStyle/>
          <a:p>
            <a:fld id="{8A92E9ED-D75D-DF40-B20F-46FB25F50A85}" type="slidenum">
              <a:rPr lang="en-US" smtClean="0"/>
              <a:t>48</a:t>
            </a:fld>
            <a:endParaRPr lang="en-US"/>
          </a:p>
        </p:txBody>
      </p:sp>
    </p:spTree>
    <p:extLst>
      <p:ext uri="{BB962C8B-B14F-4D97-AF65-F5344CB8AC3E}">
        <p14:creationId xmlns:p14="http://schemas.microsoft.com/office/powerpoint/2010/main" val="433263623"/>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3010">
              <a:defRPr/>
            </a:pPr>
            <a:r>
              <a:rPr lang="en-US" sz="1200" dirty="0">
                <a:latin typeface="Arial" panose="020B0604020202020204" pitchFamily="34" charset="0"/>
                <a:cs typeface="Arial" panose="020B0604020202020204" pitchFamily="34" charset="0"/>
              </a:rPr>
              <a:t>For all Child Nutrition operators, such as CACFP operators, Team Nutrition’s print materials are free to order. </a:t>
            </a:r>
          </a:p>
          <a:p>
            <a:pPr defTabSz="933010">
              <a:defRPr/>
            </a:pPr>
            <a:endParaRPr lang="en-US" sz="1200" dirty="0">
              <a:latin typeface="Arial" panose="020B0604020202020204" pitchFamily="34" charset="0"/>
              <a:cs typeface="Arial" panose="020B0604020202020204" pitchFamily="34" charset="0"/>
            </a:endParaRPr>
          </a:p>
          <a:p>
            <a:pPr defTabSz="933010">
              <a:defRPr/>
            </a:pPr>
            <a:r>
              <a:rPr lang="en-US" sz="1200" dirty="0">
                <a:latin typeface="Arial" panose="020B0604020202020204" pitchFamily="34" charset="0"/>
                <a:cs typeface="Arial" panose="020B0604020202020204" pitchFamily="34" charset="0"/>
              </a:rPr>
              <a:t>If program operators would like to order Team Nutrition’s free materials in print, they can go to the “Resource Order Form” link on the Team Nutrition website to order print copies of the materials.  </a:t>
            </a:r>
          </a:p>
          <a:p>
            <a:pPr defTabSz="933010">
              <a:defRPr/>
            </a:pPr>
            <a:endParaRPr lang="en-US" sz="1200" dirty="0">
              <a:latin typeface="Arial" panose="020B0604020202020204" pitchFamily="34" charset="0"/>
              <a:cs typeface="Arial" panose="020B0604020202020204" pitchFamily="34" charset="0"/>
            </a:endParaRPr>
          </a:p>
          <a:p>
            <a:r>
              <a:rPr lang="en-US" sz="1200" dirty="0">
                <a:latin typeface="Arial" panose="020B0604020202020204" pitchFamily="34" charset="0"/>
                <a:cs typeface="Arial" panose="020B0604020202020204" pitchFamily="34" charset="0"/>
              </a:rPr>
              <a:t>For bulk orders, you can email </a:t>
            </a:r>
            <a:r>
              <a:rPr lang="en-US" sz="1200" dirty="0" err="1">
                <a:latin typeface="Arial" panose="020B0604020202020204" pitchFamily="34" charset="0"/>
                <a:cs typeface="Arial" panose="020B0604020202020204" pitchFamily="34" charset="0"/>
              </a:rPr>
              <a:t>TeamNutrition@USDA.gov</a:t>
            </a:r>
            <a:r>
              <a:rPr lang="en-US" sz="1200" dirty="0">
                <a:latin typeface="Arial" panose="020B0604020202020204" pitchFamily="34" charset="0"/>
                <a:cs typeface="Arial" panose="020B0604020202020204" pitchFamily="34" charset="0"/>
              </a:rPr>
              <a:t>.</a:t>
            </a:r>
          </a:p>
          <a:p>
            <a:endParaRPr lang="en-US" dirty="0"/>
          </a:p>
        </p:txBody>
      </p:sp>
      <p:sp>
        <p:nvSpPr>
          <p:cNvPr id="4" name="Slide Number Placeholder 3"/>
          <p:cNvSpPr>
            <a:spLocks noGrp="1"/>
          </p:cNvSpPr>
          <p:nvPr>
            <p:ph type="sldNum" sz="quarter" idx="5"/>
          </p:nvPr>
        </p:nvSpPr>
        <p:spPr/>
        <p:txBody>
          <a:bodyPr/>
          <a:lstStyle/>
          <a:p>
            <a:fld id="{8A92E9ED-D75D-DF40-B20F-46FB25F50A85}" type="slidenum">
              <a:rPr lang="en-US" smtClean="0"/>
              <a:t>49</a:t>
            </a:fld>
            <a:endParaRPr lang="en-US"/>
          </a:p>
        </p:txBody>
      </p:sp>
    </p:spTree>
    <p:extLst>
      <p:ext uri="{BB962C8B-B14F-4D97-AF65-F5344CB8AC3E}">
        <p14:creationId xmlns:p14="http://schemas.microsoft.com/office/powerpoint/2010/main" val="310673242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latin typeface="Arial" panose="020B0604020202020204" pitchFamily="34" charset="0"/>
                <a:cs typeface="Arial" panose="020B0604020202020204" pitchFamily="34" charset="0"/>
              </a:rPr>
              <a:t>We realize this information may be a lot to cover, so this</a:t>
            </a:r>
            <a:r>
              <a:rPr lang="en-US" sz="1200" baseline="0" dirty="0">
                <a:latin typeface="Arial" panose="020B0604020202020204" pitchFamily="34" charset="0"/>
                <a:cs typeface="Arial" panose="020B0604020202020204" pitchFamily="34" charset="0"/>
              </a:rPr>
              <a:t> presentation is part one of a two-part presentation on this topic. The USDA’s Team Nutrition initiative has created a worksheet on “Identifying Whole Grain-Rich Foods for the USDA CACFP Using the Ingredient List.” Please download the worksheet from the web address on the slide. We will be using this worksheet throughout today’s presentation.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a:p>
          <a:p>
            <a:endParaRPr lang="en-US" sz="1200" dirty="0">
              <a:latin typeface="Arial" panose="020B0604020202020204" pitchFamily="34" charset="0"/>
              <a:cs typeface="Arial" panose="020B0604020202020204" pitchFamily="34" charset="0"/>
            </a:endParaRPr>
          </a:p>
          <a:p>
            <a:endParaRPr lang="en-US" sz="1200" baseline="0" dirty="0">
              <a:latin typeface="Arial" panose="020B0604020202020204" pitchFamily="34" charset="0"/>
              <a:cs typeface="Arial" panose="020B0604020202020204" pitchFamily="34" charset="0"/>
            </a:endParaRPr>
          </a:p>
          <a:p>
            <a:endParaRPr lang="en-US" sz="1200" dirty="0">
              <a:latin typeface="Arial" panose="020B0604020202020204" pitchFamily="34" charset="0"/>
              <a:cs typeface="Arial" panose="020B0604020202020204" pitchFamily="34" charset="0"/>
            </a:endParaRPr>
          </a:p>
          <a:p>
            <a:endParaRPr lang="en-US" sz="1200" dirty="0">
              <a:solidFill>
                <a:srgbClr val="FF0000"/>
              </a:solidFill>
              <a:latin typeface="Arial" panose="020B0604020202020204" pitchFamily="34" charset="0"/>
              <a:cs typeface="Arial" panose="020B0604020202020204" pitchFamily="34" charset="0"/>
            </a:endParaRPr>
          </a:p>
          <a:p>
            <a:endParaRPr lang="en-US" sz="1200" dirty="0">
              <a:latin typeface="Arial" panose="020B0604020202020204" pitchFamily="34" charset="0"/>
              <a:cs typeface="Arial" panose="020B0604020202020204" pitchFamily="34" charset="0"/>
            </a:endParaRPr>
          </a:p>
          <a:p>
            <a:endParaRPr lang="en-US" baseline="0" dirty="0"/>
          </a:p>
          <a:p>
            <a:endParaRPr lang="en-US" baseline="0" dirty="0"/>
          </a:p>
          <a:p>
            <a:endParaRPr lang="en-US" baseline="0" dirty="0"/>
          </a:p>
          <a:p>
            <a:endParaRPr lang="en-US" dirty="0"/>
          </a:p>
        </p:txBody>
      </p:sp>
      <p:sp>
        <p:nvSpPr>
          <p:cNvPr id="4" name="Slide Number Placeholder 3"/>
          <p:cNvSpPr>
            <a:spLocks noGrp="1"/>
          </p:cNvSpPr>
          <p:nvPr>
            <p:ph type="sldNum" sz="quarter" idx="5"/>
          </p:nvPr>
        </p:nvSpPr>
        <p:spPr/>
        <p:txBody>
          <a:bodyPr/>
          <a:lstStyle/>
          <a:p>
            <a:fld id="{8A92E9ED-D75D-DF40-B20F-46FB25F50A85}" type="slidenum">
              <a:rPr lang="en-US" smtClean="0"/>
              <a:t>5</a:t>
            </a:fld>
            <a:endParaRPr lang="en-US"/>
          </a:p>
        </p:txBody>
      </p:sp>
    </p:spTree>
    <p:extLst>
      <p:ext uri="{BB962C8B-B14F-4D97-AF65-F5344CB8AC3E}">
        <p14:creationId xmlns:p14="http://schemas.microsoft.com/office/powerpoint/2010/main" val="205483956"/>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2479" rtl="0" eaLnBrk="1" fontAlgn="auto" latinLnBrk="0" hangingPunct="1">
              <a:lnSpc>
                <a:spcPct val="100000"/>
              </a:lnSpc>
              <a:spcBef>
                <a:spcPts val="0"/>
              </a:spcBef>
              <a:spcAft>
                <a:spcPts val="0"/>
              </a:spcAft>
              <a:buClrTx/>
              <a:buSzTx/>
              <a:buFontTx/>
              <a:buNone/>
              <a:tabLst/>
              <a:defRPr/>
            </a:pPr>
            <a:r>
              <a:rPr lang="en-US" sz="1200" dirty="0">
                <a:latin typeface="Arial" panose="020B0604020202020204" pitchFamily="34" charset="0"/>
                <a:cs typeface="Arial" panose="020B0604020202020204" pitchFamily="34" charset="0"/>
              </a:rPr>
              <a:t>All</a:t>
            </a:r>
            <a:r>
              <a:rPr lang="en-US" sz="1200" baseline="0" dirty="0">
                <a:latin typeface="Arial" panose="020B0604020202020204" pitchFamily="34" charset="0"/>
                <a:cs typeface="Arial" panose="020B0604020202020204" pitchFamily="34" charset="0"/>
              </a:rPr>
              <a:t> </a:t>
            </a:r>
            <a:r>
              <a:rPr lang="en-US" sz="1200" dirty="0">
                <a:latin typeface="Arial" panose="020B0604020202020204" pitchFamily="34" charset="0"/>
                <a:cs typeface="Arial" panose="020B0604020202020204" pitchFamily="34" charset="0"/>
              </a:rPr>
              <a:t>Team Nutrition materials are available online from Team</a:t>
            </a:r>
            <a:r>
              <a:rPr lang="en-US" sz="1200" baseline="0" dirty="0">
                <a:latin typeface="Arial" panose="020B0604020202020204" pitchFamily="34" charset="0"/>
                <a:cs typeface="Arial" panose="020B0604020202020204" pitchFamily="34" charset="0"/>
              </a:rPr>
              <a:t> Nutrition’s </a:t>
            </a:r>
            <a:r>
              <a:rPr lang="en-US" sz="1200" dirty="0">
                <a:latin typeface="Arial" panose="020B0604020202020204" pitchFamily="34" charset="0"/>
                <a:cs typeface="Arial" panose="020B0604020202020204" pitchFamily="34" charset="0"/>
              </a:rPr>
              <a:t>website and are available for free download to anybody who is interested.</a:t>
            </a:r>
          </a:p>
          <a:p>
            <a:pPr defTabSz="912479">
              <a:defRPr/>
            </a:pPr>
            <a:endParaRPr lang="en-US" sz="12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8A92E9ED-D75D-DF40-B20F-46FB25F50A85}" type="slidenum">
              <a:rPr lang="en-US" smtClean="0"/>
              <a:t>50</a:t>
            </a:fld>
            <a:endParaRPr lang="en-US"/>
          </a:p>
        </p:txBody>
      </p:sp>
    </p:spTree>
    <p:extLst>
      <p:ext uri="{BB962C8B-B14F-4D97-AF65-F5344CB8AC3E}">
        <p14:creationId xmlns:p14="http://schemas.microsoft.com/office/powerpoint/2010/main" val="104422560"/>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latin typeface="Arial" panose="020B0604020202020204" pitchFamily="34" charset="0"/>
                <a:cs typeface="Arial" panose="020B0604020202020204" pitchFamily="34" charset="0"/>
              </a:rPr>
              <a:t>These training slides were provided by U.S. Department of Agriculture's Team Nutrition. If you would like to learn more about Team Nutrition and additional resources available, please visit their website, subscribe to their e-newsletter, connect with them via email at </a:t>
            </a:r>
            <a:r>
              <a:rPr lang="en-US" sz="1200" dirty="0" err="1">
                <a:latin typeface="Arial" panose="020B0604020202020204" pitchFamily="34" charset="0"/>
                <a:cs typeface="Arial" panose="020B0604020202020204" pitchFamily="34" charset="0"/>
              </a:rPr>
              <a:t>TeamNutrition@USDA.gov</a:t>
            </a:r>
            <a:r>
              <a:rPr lang="en-US" sz="1200" dirty="0">
                <a:latin typeface="Arial" panose="020B0604020202020204" pitchFamily="34" charset="0"/>
                <a:cs typeface="Arial" panose="020B0604020202020204" pitchFamily="34" charset="0"/>
              </a:rPr>
              <a:t>, and follow them on Twitter. </a:t>
            </a:r>
          </a:p>
          <a:p>
            <a:endParaRPr lang="en-US" sz="1200" dirty="0">
              <a:latin typeface="Arial" panose="020B0604020202020204" pitchFamily="34" charset="0"/>
              <a:cs typeface="Arial" panose="020B0604020202020204" pitchFamily="34" charset="0"/>
            </a:endParaRPr>
          </a:p>
          <a:p>
            <a:r>
              <a:rPr lang="en-US" sz="1200" dirty="0">
                <a:latin typeface="Arial" panose="020B0604020202020204" pitchFamily="34" charset="0"/>
                <a:cs typeface="Arial" panose="020B0604020202020204" pitchFamily="34" charset="0"/>
              </a:rPr>
              <a:t>Thank you! </a:t>
            </a:r>
          </a:p>
          <a:p>
            <a:endParaRPr lang="en-US" baseline="0" dirty="0"/>
          </a:p>
        </p:txBody>
      </p:sp>
      <p:sp>
        <p:nvSpPr>
          <p:cNvPr id="4" name="Slide Number Placeholder 3"/>
          <p:cNvSpPr>
            <a:spLocks noGrp="1"/>
          </p:cNvSpPr>
          <p:nvPr>
            <p:ph type="sldNum" sz="quarter" idx="5"/>
          </p:nvPr>
        </p:nvSpPr>
        <p:spPr/>
        <p:txBody>
          <a:bodyPr/>
          <a:lstStyle/>
          <a:p>
            <a:fld id="{8A92E9ED-D75D-DF40-B20F-46FB25F50A85}" type="slidenum">
              <a:rPr lang="en-US" smtClean="0"/>
              <a:t>51</a:t>
            </a:fld>
            <a:endParaRPr lang="en-US"/>
          </a:p>
        </p:txBody>
      </p:sp>
    </p:spTree>
    <p:extLst>
      <p:ext uri="{BB962C8B-B14F-4D97-AF65-F5344CB8AC3E}">
        <p14:creationId xmlns:p14="http://schemas.microsoft.com/office/powerpoint/2010/main" val="249652323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aseline="0" dirty="0">
                <a:solidFill>
                  <a:schemeClr val="tx1"/>
                </a:solidFill>
                <a:latin typeface="Arial" panose="020B0604020202020204" pitchFamily="34" charset="0"/>
                <a:cs typeface="Arial" panose="020B0604020202020204" pitchFamily="34" charset="0"/>
              </a:rPr>
              <a:t>Before we begin today, we want to mention that there are many methods that you can use to determine if a grain is whole grain-rich in the CACFP. Today’s presentation will focus on looking at the item’s ingredient list, and applying a method called “The Rule of Three” to see if the item is whole grain-rich. However, we will also provide an overview of the other methods at the end of today’s session.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aseline="0" dirty="0"/>
              <a:t>As many of you know, m</a:t>
            </a:r>
            <a:r>
              <a:rPr lang="en-US" sz="1200" baseline="0" dirty="0">
                <a:solidFill>
                  <a:schemeClr val="tx1"/>
                </a:solidFill>
              </a:rPr>
              <a:t>any foods have ingredient lists on the box, bag, or other packaging that tell you what ingredients are in a food. Ingredients are listed in the order of most to least in a food. For example, the ingredient list on this slide lists “whole grain wheat” as the first ingredient. This means there is more whole grain wheat in this cereal than any other ingredient. </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A92E9ED-D75D-DF40-B20F-46FB25F50A8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3281071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882643" rtl="0" eaLnBrk="1" fontAlgn="auto" latinLnBrk="0" hangingPunct="1">
              <a:lnSpc>
                <a:spcPct val="100000"/>
              </a:lnSpc>
              <a:spcBef>
                <a:spcPts val="0"/>
              </a:spcBef>
              <a:spcAft>
                <a:spcPts val="0"/>
              </a:spcAft>
              <a:buClrTx/>
              <a:buSzTx/>
              <a:buFontTx/>
              <a:buNone/>
              <a:tabLst/>
              <a:defRPr/>
            </a:pPr>
            <a:r>
              <a:rPr lang="en-US" sz="1200" baseline="0" dirty="0"/>
              <a:t>To use the Rule of Three, the first step is to find the ingredient list on the food package. Then, you can simplify the ingredient list by looking for ingredients that can be disregarded or ignored. </a:t>
            </a:r>
          </a:p>
          <a:p>
            <a:pPr defTabSz="882643">
              <a:defRPr/>
            </a:pPr>
            <a:endParaRPr lang="en-US" baseline="0"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A92E9ED-D75D-DF40-B20F-46FB25F50A8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3111060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882643">
              <a:defRPr/>
            </a:pPr>
            <a:r>
              <a:rPr lang="en-US" baseline="0" dirty="0">
                <a:solidFill>
                  <a:schemeClr val="tx1"/>
                </a:solidFill>
              </a:rPr>
              <a:t>Then, you look at the first three grain ingredients in the item </a:t>
            </a:r>
            <a:r>
              <a:rPr lang="en-US" baseline="0" dirty="0"/>
              <a:t>to see if your food is whole grain-rich. Looking at the first three grain ingredients lets you know if the food is made up of mostly whole grains. You can still use the Rule of Three even if your food has only one or two grain ingredients, or if you have more than three grain ingredients. </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A92E9ED-D75D-DF40-B20F-46FB25F50A8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8506623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882643">
              <a:defRPr/>
            </a:pPr>
            <a:r>
              <a:rPr lang="en-US" baseline="0" dirty="0"/>
              <a:t>In the Rule of Three, the first ingredient must be whole-grain. The second grain ingredient, if the food has a second grain ingredient, must be whole-grain, enriched, bran or germ. The third grain ingredient, if the food has a third grain ingredient, must also be whole-grain, enriched, bran or germ. </a:t>
            </a:r>
          </a:p>
          <a:p>
            <a:pPr defTabSz="882643">
              <a:defRPr/>
            </a:pPr>
            <a:endParaRPr lang="en-US" dirty="0"/>
          </a:p>
          <a:p>
            <a:pPr defTabSz="882643">
              <a:defRPr/>
            </a:pPr>
            <a:r>
              <a:rPr lang="en-US" baseline="0" dirty="0"/>
              <a:t>If your food does not meet this criteria, you will need to use another method</a:t>
            </a:r>
            <a:r>
              <a:rPr lang="en-US" dirty="0"/>
              <a:t> to see if your food is whole grain-rich. Again, for today’s training, our focus will be on seeing if a food is whole grain-rich using the Rule of Three.</a:t>
            </a:r>
            <a:endParaRPr lang="en-US" baseline="0"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A92E9ED-D75D-DF40-B20F-46FB25F50A8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4630673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Page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BC7233-CC69-E946-8617-77D442B76BB7}"/>
              </a:ext>
            </a:extLst>
          </p:cNvPr>
          <p:cNvSpPr>
            <a:spLocks noGrp="1"/>
          </p:cNvSpPr>
          <p:nvPr>
            <p:ph type="ctrTitle"/>
          </p:nvPr>
        </p:nvSpPr>
        <p:spPr>
          <a:xfrm>
            <a:off x="365760" y="1133856"/>
            <a:ext cx="7372350" cy="573957"/>
          </a:xfrm>
          <a:prstGeom prst="rect">
            <a:avLst/>
          </a:prstGeom>
        </p:spPr>
        <p:txBody>
          <a:bodyPr lIns="0" tIns="0" rIns="0" bIns="0" anchor="t" anchorCtr="0">
            <a:normAutofit/>
          </a:bodyPr>
          <a:lstStyle>
            <a:lvl1pPr algn="l">
              <a:defRPr sz="4000" b="1" i="0">
                <a:solidFill>
                  <a:srgbClr val="6F3D1A"/>
                </a:solidFill>
                <a:latin typeface="Helvetica" pitchFamily="2" charset="0"/>
              </a:defRPr>
            </a:lvl1pPr>
          </a:lstStyle>
          <a:p>
            <a:r>
              <a:rPr lang="en-US" dirty="0"/>
              <a:t>Click to edit Master title style</a:t>
            </a:r>
          </a:p>
        </p:txBody>
      </p:sp>
      <p:sp>
        <p:nvSpPr>
          <p:cNvPr id="3" name="Subtitle 2">
            <a:extLst>
              <a:ext uri="{FF2B5EF4-FFF2-40B4-BE49-F238E27FC236}">
                <a16:creationId xmlns:a16="http://schemas.microsoft.com/office/drawing/2014/main" id="{241D46D9-FA02-184B-9A52-0C4ABB7EFD14}"/>
              </a:ext>
            </a:extLst>
          </p:cNvPr>
          <p:cNvSpPr>
            <a:spLocks noGrp="1"/>
          </p:cNvSpPr>
          <p:nvPr>
            <p:ph type="subTitle" idx="1"/>
          </p:nvPr>
        </p:nvSpPr>
        <p:spPr>
          <a:xfrm>
            <a:off x="374209" y="3657600"/>
            <a:ext cx="5199656" cy="675005"/>
          </a:xfrm>
          <a:prstGeom prst="rect">
            <a:avLst/>
          </a:prstGeom>
        </p:spPr>
        <p:txBody>
          <a:bodyPr/>
          <a:lstStyle>
            <a:lvl1pPr marL="0" indent="0" algn="l">
              <a:buNone/>
              <a:defRPr sz="2400" b="0" i="0">
                <a:solidFill>
                  <a:schemeClr val="tx1">
                    <a:lumMod val="65000"/>
                    <a:lumOff val="35000"/>
                  </a:schemeClr>
                </a:solidFill>
                <a:latin typeface="Helvetica"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13" name="Text Placeholder 12">
            <a:extLst>
              <a:ext uri="{FF2B5EF4-FFF2-40B4-BE49-F238E27FC236}">
                <a16:creationId xmlns:a16="http://schemas.microsoft.com/office/drawing/2014/main" id="{3D4B538B-91B0-6945-B582-5438D428218F}"/>
              </a:ext>
            </a:extLst>
          </p:cNvPr>
          <p:cNvSpPr>
            <a:spLocks noGrp="1"/>
          </p:cNvSpPr>
          <p:nvPr>
            <p:ph type="body" sz="quarter" idx="13"/>
          </p:nvPr>
        </p:nvSpPr>
        <p:spPr>
          <a:xfrm>
            <a:off x="374209" y="4602916"/>
            <a:ext cx="5199656" cy="374387"/>
          </a:xfrm>
          <a:prstGeom prst="rect">
            <a:avLst/>
          </a:prstGeom>
        </p:spPr>
        <p:txBody>
          <a:bodyPr>
            <a:normAutofit/>
          </a:bodyPr>
          <a:lstStyle>
            <a:lvl1pPr marL="0" indent="0">
              <a:buNone/>
              <a:defRPr sz="1800" b="0" i="0">
                <a:solidFill>
                  <a:schemeClr val="tx1">
                    <a:lumMod val="65000"/>
                    <a:lumOff val="35000"/>
                  </a:schemeClr>
                </a:solidFill>
                <a:latin typeface="Helvetica" pitchFamily="2" charset="0"/>
              </a:defRPr>
            </a:lvl1pPr>
          </a:lstStyle>
          <a:p>
            <a:pPr lvl="0"/>
            <a:endParaRPr lang="en-US" dirty="0"/>
          </a:p>
        </p:txBody>
      </p:sp>
    </p:spTree>
    <p:extLst>
      <p:ext uri="{BB962C8B-B14F-4D97-AF65-F5344CB8AC3E}">
        <p14:creationId xmlns:p14="http://schemas.microsoft.com/office/powerpoint/2010/main" val="18952806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General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4A41B4-4561-3A4E-9F21-12921170E228}"/>
              </a:ext>
            </a:extLst>
          </p:cNvPr>
          <p:cNvSpPr>
            <a:spLocks noGrp="1"/>
          </p:cNvSpPr>
          <p:nvPr>
            <p:ph type="title"/>
          </p:nvPr>
        </p:nvSpPr>
        <p:spPr>
          <a:xfrm>
            <a:off x="0" y="0"/>
            <a:ext cx="7886700" cy="819149"/>
          </a:xfrm>
          <a:prstGeom prst="rect">
            <a:avLst/>
          </a:prstGeom>
        </p:spPr>
        <p:txBody>
          <a:bodyPr lIns="365760" tIns="228600" rIns="0" bIns="0"/>
          <a:lstStyle>
            <a:lvl1pPr>
              <a:defRPr sz="3000">
                <a:solidFill>
                  <a:schemeClr val="tx1">
                    <a:lumMod val="75000"/>
                    <a:lumOff val="25000"/>
                  </a:schemeClr>
                </a:solidFill>
              </a:defRPr>
            </a:lvl1pPr>
          </a:lstStyle>
          <a:p>
            <a:r>
              <a:rPr lang="en-US" dirty="0"/>
              <a:t>Click to edit Master title style</a:t>
            </a:r>
          </a:p>
        </p:txBody>
      </p:sp>
      <p:sp>
        <p:nvSpPr>
          <p:cNvPr id="3" name="Text Placeholder 2">
            <a:extLst>
              <a:ext uri="{FF2B5EF4-FFF2-40B4-BE49-F238E27FC236}">
                <a16:creationId xmlns:a16="http://schemas.microsoft.com/office/drawing/2014/main" id="{30D35928-03C8-3141-B92D-462CD9C22E25}"/>
              </a:ext>
            </a:extLst>
          </p:cNvPr>
          <p:cNvSpPr>
            <a:spLocks noGrp="1"/>
          </p:cNvSpPr>
          <p:nvPr>
            <p:ph type="body" idx="1"/>
          </p:nvPr>
        </p:nvSpPr>
        <p:spPr>
          <a:xfrm>
            <a:off x="408264" y="944563"/>
            <a:ext cx="3868737" cy="312738"/>
          </a:xfrm>
          <a:prstGeom prst="rect">
            <a:avLst/>
          </a:prstGeom>
        </p:spPr>
        <p:txBody>
          <a:bodyPr lIns="0" anchor="t" anchorCtr="0"/>
          <a:lstStyle>
            <a:lvl1pPr marL="0" indent="0">
              <a:buNone/>
              <a:defRPr sz="1800" b="0" i="0">
                <a:solidFill>
                  <a:schemeClr val="tx1">
                    <a:lumMod val="65000"/>
                    <a:lumOff val="35000"/>
                  </a:schemeClr>
                </a:solidFill>
                <a:latin typeface="Helvetica" pitchFamily="2"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4" name="Content Placeholder 3">
            <a:extLst>
              <a:ext uri="{FF2B5EF4-FFF2-40B4-BE49-F238E27FC236}">
                <a16:creationId xmlns:a16="http://schemas.microsoft.com/office/drawing/2014/main" id="{43C06CDE-AD19-0E42-906C-B252F6F3EAF4}"/>
              </a:ext>
            </a:extLst>
          </p:cNvPr>
          <p:cNvSpPr>
            <a:spLocks noGrp="1"/>
          </p:cNvSpPr>
          <p:nvPr>
            <p:ph sz="half" idx="2"/>
          </p:nvPr>
        </p:nvSpPr>
        <p:spPr>
          <a:xfrm>
            <a:off x="408264" y="1317624"/>
            <a:ext cx="3868737" cy="613726"/>
          </a:xfrm>
          <a:prstGeom prst="rect">
            <a:avLst/>
          </a:prstGeom>
        </p:spPr>
        <p:txBody>
          <a:bodyPr/>
          <a:lstStyle>
            <a:lvl1pPr marL="0" indent="-137160">
              <a:buClr>
                <a:srgbClr val="0D5929"/>
              </a:buClr>
              <a:buFont typeface="Arial" panose="020B0604020202020204" pitchFamily="34" charset="0"/>
              <a:buChar char="•"/>
              <a:defRPr sz="1800" b="0" i="0">
                <a:solidFill>
                  <a:schemeClr val="tx1">
                    <a:lumMod val="65000"/>
                    <a:lumOff val="35000"/>
                  </a:schemeClr>
                </a:solidFill>
                <a:latin typeface="Helvetica" pitchFamily="2" charset="0"/>
              </a:defRPr>
            </a:lvl1pPr>
            <a:lvl5pPr marL="1828800" indent="0">
              <a:buNone/>
              <a:defRPr/>
            </a:lvl5pPr>
          </a:lstStyle>
          <a:p>
            <a:pPr lvl="0"/>
            <a:r>
              <a:rPr lang="en-US" dirty="0"/>
              <a:t>Edit Master text styles</a:t>
            </a:r>
          </a:p>
        </p:txBody>
      </p:sp>
    </p:spTree>
    <p:extLst>
      <p:ext uri="{BB962C8B-B14F-4D97-AF65-F5344CB8AC3E}">
        <p14:creationId xmlns:p14="http://schemas.microsoft.com/office/powerpoint/2010/main" val="29986032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General Slide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4A41B4-4561-3A4E-9F21-12921170E228}"/>
              </a:ext>
            </a:extLst>
          </p:cNvPr>
          <p:cNvSpPr>
            <a:spLocks noGrp="1"/>
          </p:cNvSpPr>
          <p:nvPr>
            <p:ph type="title" hasCustomPrompt="1"/>
          </p:nvPr>
        </p:nvSpPr>
        <p:spPr>
          <a:xfrm>
            <a:off x="0" y="0"/>
            <a:ext cx="7886700" cy="1009979"/>
          </a:xfrm>
          <a:prstGeom prst="rect">
            <a:avLst/>
          </a:prstGeom>
        </p:spPr>
        <p:txBody>
          <a:bodyPr lIns="365760" tIns="228600" rIns="0" bIns="0"/>
          <a:lstStyle>
            <a:lvl1pPr>
              <a:lnSpc>
                <a:spcPct val="100000"/>
              </a:lnSpc>
              <a:defRPr sz="3000">
                <a:solidFill>
                  <a:schemeClr val="tx1">
                    <a:lumMod val="75000"/>
                    <a:lumOff val="25000"/>
                  </a:schemeClr>
                </a:solidFill>
              </a:defRPr>
            </a:lvl1pPr>
          </a:lstStyle>
          <a:p>
            <a:r>
              <a:rPr lang="en-US" dirty="0"/>
              <a:t>Click to edit title</a:t>
            </a:r>
            <a:br>
              <a:rPr lang="en-US" dirty="0"/>
            </a:br>
            <a:r>
              <a:rPr lang="en-US" dirty="0"/>
              <a:t>Second line title</a:t>
            </a:r>
          </a:p>
        </p:txBody>
      </p:sp>
      <p:sp>
        <p:nvSpPr>
          <p:cNvPr id="3" name="Text Placeholder 2">
            <a:extLst>
              <a:ext uri="{FF2B5EF4-FFF2-40B4-BE49-F238E27FC236}">
                <a16:creationId xmlns:a16="http://schemas.microsoft.com/office/drawing/2014/main" id="{30D35928-03C8-3141-B92D-462CD9C22E25}"/>
              </a:ext>
            </a:extLst>
          </p:cNvPr>
          <p:cNvSpPr>
            <a:spLocks noGrp="1"/>
          </p:cNvSpPr>
          <p:nvPr>
            <p:ph type="body" idx="1"/>
          </p:nvPr>
        </p:nvSpPr>
        <p:spPr>
          <a:xfrm>
            <a:off x="368507" y="1421642"/>
            <a:ext cx="3868737" cy="312738"/>
          </a:xfrm>
          <a:prstGeom prst="rect">
            <a:avLst/>
          </a:prstGeom>
        </p:spPr>
        <p:txBody>
          <a:bodyPr lIns="0" anchor="t" anchorCtr="0"/>
          <a:lstStyle>
            <a:lvl1pPr marL="0" indent="0">
              <a:buNone/>
              <a:defRPr sz="1800" b="0" i="0">
                <a:solidFill>
                  <a:schemeClr val="tx1">
                    <a:lumMod val="65000"/>
                    <a:lumOff val="35000"/>
                  </a:schemeClr>
                </a:solidFill>
                <a:latin typeface="Helvetica" pitchFamily="2"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4" name="Content Placeholder 3">
            <a:extLst>
              <a:ext uri="{FF2B5EF4-FFF2-40B4-BE49-F238E27FC236}">
                <a16:creationId xmlns:a16="http://schemas.microsoft.com/office/drawing/2014/main" id="{43C06CDE-AD19-0E42-906C-B252F6F3EAF4}"/>
              </a:ext>
            </a:extLst>
          </p:cNvPr>
          <p:cNvSpPr>
            <a:spLocks noGrp="1"/>
          </p:cNvSpPr>
          <p:nvPr>
            <p:ph sz="half" idx="2"/>
          </p:nvPr>
        </p:nvSpPr>
        <p:spPr>
          <a:xfrm>
            <a:off x="368507" y="1794703"/>
            <a:ext cx="3868737" cy="613726"/>
          </a:xfrm>
          <a:prstGeom prst="rect">
            <a:avLst/>
          </a:prstGeom>
        </p:spPr>
        <p:txBody>
          <a:bodyPr/>
          <a:lstStyle>
            <a:lvl1pPr marL="0" indent="-137160">
              <a:buClr>
                <a:srgbClr val="0D5929"/>
              </a:buClr>
              <a:buFont typeface="Arial" panose="020B0604020202020204" pitchFamily="34" charset="0"/>
              <a:buChar char="•"/>
              <a:defRPr sz="1800" b="0" i="0">
                <a:solidFill>
                  <a:schemeClr val="tx1">
                    <a:lumMod val="65000"/>
                    <a:lumOff val="35000"/>
                  </a:schemeClr>
                </a:solidFill>
                <a:latin typeface="Helvetica" pitchFamily="2" charset="0"/>
              </a:defRPr>
            </a:lvl1pPr>
            <a:lvl5pPr marL="1828800" indent="0">
              <a:buNone/>
              <a:defRPr/>
            </a:lvl5pPr>
          </a:lstStyle>
          <a:p>
            <a:pPr lvl="0"/>
            <a:r>
              <a:rPr lang="en-US" dirty="0"/>
              <a:t>Edit Master text styles</a:t>
            </a:r>
          </a:p>
        </p:txBody>
      </p:sp>
    </p:spTree>
    <p:extLst>
      <p:ext uri="{BB962C8B-B14F-4D97-AF65-F5344CB8AC3E}">
        <p14:creationId xmlns:p14="http://schemas.microsoft.com/office/powerpoint/2010/main" val="30470461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General Slide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4A41B4-4561-3A4E-9F21-12921170E228}"/>
              </a:ext>
            </a:extLst>
          </p:cNvPr>
          <p:cNvSpPr>
            <a:spLocks noGrp="1"/>
          </p:cNvSpPr>
          <p:nvPr>
            <p:ph type="title" hasCustomPrompt="1"/>
          </p:nvPr>
        </p:nvSpPr>
        <p:spPr>
          <a:xfrm>
            <a:off x="0" y="0"/>
            <a:ext cx="7886700" cy="1009979"/>
          </a:xfrm>
          <a:prstGeom prst="rect">
            <a:avLst/>
          </a:prstGeom>
        </p:spPr>
        <p:txBody>
          <a:bodyPr lIns="365760" tIns="228600" rIns="0" bIns="0"/>
          <a:lstStyle>
            <a:lvl1pPr>
              <a:lnSpc>
                <a:spcPct val="100000"/>
              </a:lnSpc>
              <a:defRPr sz="3000">
                <a:solidFill>
                  <a:schemeClr val="tx1">
                    <a:lumMod val="75000"/>
                    <a:lumOff val="25000"/>
                  </a:schemeClr>
                </a:solidFill>
              </a:defRPr>
            </a:lvl1pPr>
          </a:lstStyle>
          <a:p>
            <a:r>
              <a:rPr lang="en-US" dirty="0"/>
              <a:t>Click to edit title</a:t>
            </a:r>
          </a:p>
        </p:txBody>
      </p:sp>
      <p:sp>
        <p:nvSpPr>
          <p:cNvPr id="3" name="Text Placeholder 2">
            <a:extLst>
              <a:ext uri="{FF2B5EF4-FFF2-40B4-BE49-F238E27FC236}">
                <a16:creationId xmlns:a16="http://schemas.microsoft.com/office/drawing/2014/main" id="{30D35928-03C8-3141-B92D-462CD9C22E25}"/>
              </a:ext>
            </a:extLst>
          </p:cNvPr>
          <p:cNvSpPr>
            <a:spLocks noGrp="1"/>
          </p:cNvSpPr>
          <p:nvPr>
            <p:ph type="body" idx="1"/>
          </p:nvPr>
        </p:nvSpPr>
        <p:spPr>
          <a:xfrm>
            <a:off x="408264" y="1421642"/>
            <a:ext cx="3868737" cy="312738"/>
          </a:xfrm>
          <a:prstGeom prst="rect">
            <a:avLst/>
          </a:prstGeom>
        </p:spPr>
        <p:txBody>
          <a:bodyPr lIns="0" anchor="t" anchorCtr="0"/>
          <a:lstStyle>
            <a:lvl1pPr marL="0" indent="0">
              <a:buNone/>
              <a:defRPr sz="1800" b="0" i="0">
                <a:solidFill>
                  <a:schemeClr val="tx1">
                    <a:lumMod val="65000"/>
                    <a:lumOff val="35000"/>
                  </a:schemeClr>
                </a:solidFill>
                <a:latin typeface="Helvetica" pitchFamily="2"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4" name="Content Placeholder 3">
            <a:extLst>
              <a:ext uri="{FF2B5EF4-FFF2-40B4-BE49-F238E27FC236}">
                <a16:creationId xmlns:a16="http://schemas.microsoft.com/office/drawing/2014/main" id="{43C06CDE-AD19-0E42-906C-B252F6F3EAF4}"/>
              </a:ext>
            </a:extLst>
          </p:cNvPr>
          <p:cNvSpPr>
            <a:spLocks noGrp="1"/>
          </p:cNvSpPr>
          <p:nvPr>
            <p:ph sz="half" idx="2"/>
          </p:nvPr>
        </p:nvSpPr>
        <p:spPr>
          <a:xfrm>
            <a:off x="408264" y="1794703"/>
            <a:ext cx="3868737" cy="613726"/>
          </a:xfrm>
          <a:prstGeom prst="rect">
            <a:avLst/>
          </a:prstGeom>
        </p:spPr>
        <p:txBody>
          <a:bodyPr/>
          <a:lstStyle>
            <a:lvl1pPr marL="0" indent="-137160">
              <a:buClr>
                <a:srgbClr val="0D5929"/>
              </a:buClr>
              <a:buFont typeface="Arial" panose="020B0604020202020204" pitchFamily="34" charset="0"/>
              <a:buChar char="•"/>
              <a:defRPr sz="1800" b="0" i="0">
                <a:solidFill>
                  <a:schemeClr val="tx1">
                    <a:lumMod val="65000"/>
                    <a:lumOff val="35000"/>
                  </a:schemeClr>
                </a:solidFill>
                <a:latin typeface="Helvetica" pitchFamily="2" charset="0"/>
              </a:defRPr>
            </a:lvl1pPr>
            <a:lvl5pPr marL="1828800" indent="0">
              <a:buNone/>
              <a:defRPr/>
            </a:lvl5pPr>
          </a:lstStyle>
          <a:p>
            <a:pPr lvl="0"/>
            <a:r>
              <a:rPr lang="en-US" dirty="0"/>
              <a:t>Edit Master text styles</a:t>
            </a:r>
          </a:p>
        </p:txBody>
      </p:sp>
    </p:spTree>
    <p:extLst>
      <p:ext uri="{BB962C8B-B14F-4D97-AF65-F5344CB8AC3E}">
        <p14:creationId xmlns:p14="http://schemas.microsoft.com/office/powerpoint/2010/main" val="24308745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General Slide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4A41B4-4561-3A4E-9F21-12921170E228}"/>
              </a:ext>
            </a:extLst>
          </p:cNvPr>
          <p:cNvSpPr>
            <a:spLocks noGrp="1"/>
          </p:cNvSpPr>
          <p:nvPr>
            <p:ph type="title" hasCustomPrompt="1"/>
          </p:nvPr>
        </p:nvSpPr>
        <p:spPr>
          <a:xfrm>
            <a:off x="0" y="1"/>
            <a:ext cx="8436334" cy="850790"/>
          </a:xfrm>
          <a:prstGeom prst="rect">
            <a:avLst/>
          </a:prstGeom>
        </p:spPr>
        <p:txBody>
          <a:bodyPr lIns="365760" tIns="228600" rIns="45720" bIns="0" anchor="t" anchorCtr="0"/>
          <a:lstStyle>
            <a:lvl1pPr>
              <a:lnSpc>
                <a:spcPct val="100000"/>
              </a:lnSpc>
              <a:defRPr sz="3000">
                <a:solidFill>
                  <a:schemeClr val="tx1">
                    <a:lumMod val="75000"/>
                    <a:lumOff val="25000"/>
                  </a:schemeClr>
                </a:solidFill>
              </a:defRPr>
            </a:lvl1pPr>
          </a:lstStyle>
          <a:p>
            <a:r>
              <a:rPr lang="en-US" dirty="0"/>
              <a:t>Click to edit title</a:t>
            </a:r>
          </a:p>
        </p:txBody>
      </p:sp>
      <p:sp>
        <p:nvSpPr>
          <p:cNvPr id="3" name="Text Placeholder 2">
            <a:extLst>
              <a:ext uri="{FF2B5EF4-FFF2-40B4-BE49-F238E27FC236}">
                <a16:creationId xmlns:a16="http://schemas.microsoft.com/office/drawing/2014/main" id="{30D35928-03C8-3141-B92D-462CD9C22E25}"/>
              </a:ext>
            </a:extLst>
          </p:cNvPr>
          <p:cNvSpPr>
            <a:spLocks noGrp="1"/>
          </p:cNvSpPr>
          <p:nvPr>
            <p:ph type="body" idx="1"/>
          </p:nvPr>
        </p:nvSpPr>
        <p:spPr>
          <a:xfrm>
            <a:off x="360363" y="1088744"/>
            <a:ext cx="3868737" cy="312738"/>
          </a:xfrm>
          <a:prstGeom prst="rect">
            <a:avLst/>
          </a:prstGeom>
        </p:spPr>
        <p:txBody>
          <a:bodyPr lIns="0" anchor="t" anchorCtr="0"/>
          <a:lstStyle>
            <a:lvl1pPr marL="0" indent="0">
              <a:buNone/>
              <a:defRPr sz="1800" b="0" i="0">
                <a:solidFill>
                  <a:schemeClr val="tx1">
                    <a:lumMod val="65000"/>
                    <a:lumOff val="35000"/>
                  </a:schemeClr>
                </a:solidFill>
                <a:latin typeface="Helvetica" pitchFamily="2"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4" name="Content Placeholder 3">
            <a:extLst>
              <a:ext uri="{FF2B5EF4-FFF2-40B4-BE49-F238E27FC236}">
                <a16:creationId xmlns:a16="http://schemas.microsoft.com/office/drawing/2014/main" id="{43C06CDE-AD19-0E42-906C-B252F6F3EAF4}"/>
              </a:ext>
            </a:extLst>
          </p:cNvPr>
          <p:cNvSpPr>
            <a:spLocks noGrp="1"/>
          </p:cNvSpPr>
          <p:nvPr>
            <p:ph sz="half" idx="2"/>
          </p:nvPr>
        </p:nvSpPr>
        <p:spPr>
          <a:xfrm>
            <a:off x="360363" y="1461805"/>
            <a:ext cx="3868737" cy="613726"/>
          </a:xfrm>
          <a:prstGeom prst="rect">
            <a:avLst/>
          </a:prstGeom>
        </p:spPr>
        <p:txBody>
          <a:bodyPr/>
          <a:lstStyle>
            <a:lvl1pPr marL="0" indent="-137160">
              <a:buClr>
                <a:srgbClr val="740507"/>
              </a:buClr>
              <a:buFont typeface="Arial" panose="020B0604020202020204" pitchFamily="34" charset="0"/>
              <a:buChar char="•"/>
              <a:defRPr sz="1800" b="0" i="0">
                <a:solidFill>
                  <a:schemeClr val="tx1">
                    <a:lumMod val="65000"/>
                    <a:lumOff val="35000"/>
                  </a:schemeClr>
                </a:solidFill>
                <a:latin typeface="Helvetica" pitchFamily="2" charset="0"/>
              </a:defRPr>
            </a:lvl1pPr>
            <a:lvl5pPr marL="1828800" indent="0">
              <a:buNone/>
              <a:defRPr/>
            </a:lvl5pPr>
          </a:lstStyle>
          <a:p>
            <a:pPr lvl="0"/>
            <a:r>
              <a:rPr lang="en-US" dirty="0"/>
              <a:t>Edit Master text styles</a:t>
            </a:r>
          </a:p>
        </p:txBody>
      </p:sp>
    </p:spTree>
    <p:extLst>
      <p:ext uri="{BB962C8B-B14F-4D97-AF65-F5344CB8AC3E}">
        <p14:creationId xmlns:p14="http://schemas.microsoft.com/office/powerpoint/2010/main" val="24561780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General Slide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4A41B4-4561-3A4E-9F21-12921170E228}"/>
              </a:ext>
            </a:extLst>
          </p:cNvPr>
          <p:cNvSpPr>
            <a:spLocks noGrp="1"/>
          </p:cNvSpPr>
          <p:nvPr>
            <p:ph type="title" hasCustomPrompt="1"/>
          </p:nvPr>
        </p:nvSpPr>
        <p:spPr>
          <a:xfrm>
            <a:off x="0" y="1891826"/>
            <a:ext cx="3037398" cy="1669773"/>
          </a:xfrm>
          <a:prstGeom prst="rect">
            <a:avLst/>
          </a:prstGeom>
        </p:spPr>
        <p:txBody>
          <a:bodyPr lIns="137160" tIns="228600" rIns="45720" bIns="0" anchor="t" anchorCtr="0"/>
          <a:lstStyle>
            <a:lvl1pPr>
              <a:lnSpc>
                <a:spcPct val="100000"/>
              </a:lnSpc>
              <a:defRPr sz="2800">
                <a:solidFill>
                  <a:schemeClr val="tx1">
                    <a:lumMod val="75000"/>
                    <a:lumOff val="25000"/>
                  </a:schemeClr>
                </a:solidFill>
              </a:defRPr>
            </a:lvl1pPr>
          </a:lstStyle>
          <a:p>
            <a:r>
              <a:rPr lang="en-US" dirty="0"/>
              <a:t>Click to edit title</a:t>
            </a:r>
          </a:p>
        </p:txBody>
      </p:sp>
      <p:sp>
        <p:nvSpPr>
          <p:cNvPr id="3" name="Text Placeholder 2">
            <a:extLst>
              <a:ext uri="{FF2B5EF4-FFF2-40B4-BE49-F238E27FC236}">
                <a16:creationId xmlns:a16="http://schemas.microsoft.com/office/drawing/2014/main" id="{30D35928-03C8-3141-B92D-462CD9C22E25}"/>
              </a:ext>
            </a:extLst>
          </p:cNvPr>
          <p:cNvSpPr>
            <a:spLocks noGrp="1"/>
          </p:cNvSpPr>
          <p:nvPr>
            <p:ph type="body" idx="1"/>
          </p:nvPr>
        </p:nvSpPr>
        <p:spPr>
          <a:xfrm>
            <a:off x="3657600" y="1132885"/>
            <a:ext cx="3868737" cy="312738"/>
          </a:xfrm>
          <a:prstGeom prst="rect">
            <a:avLst/>
          </a:prstGeom>
        </p:spPr>
        <p:txBody>
          <a:bodyPr lIns="0" anchor="t" anchorCtr="0"/>
          <a:lstStyle>
            <a:lvl1pPr marL="0" indent="0">
              <a:buNone/>
              <a:defRPr sz="2000" b="0" i="0">
                <a:solidFill>
                  <a:schemeClr val="tx1">
                    <a:lumMod val="65000"/>
                    <a:lumOff val="35000"/>
                  </a:schemeClr>
                </a:solidFill>
                <a:latin typeface="Helvetica" pitchFamily="2"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4" name="Content Placeholder 3">
            <a:extLst>
              <a:ext uri="{FF2B5EF4-FFF2-40B4-BE49-F238E27FC236}">
                <a16:creationId xmlns:a16="http://schemas.microsoft.com/office/drawing/2014/main" id="{43C06CDE-AD19-0E42-906C-B252F6F3EAF4}"/>
              </a:ext>
            </a:extLst>
          </p:cNvPr>
          <p:cNvSpPr>
            <a:spLocks noGrp="1"/>
          </p:cNvSpPr>
          <p:nvPr>
            <p:ph sz="half" idx="2" hasCustomPrompt="1"/>
          </p:nvPr>
        </p:nvSpPr>
        <p:spPr>
          <a:xfrm>
            <a:off x="3657600" y="1584963"/>
            <a:ext cx="3868737" cy="613726"/>
          </a:xfrm>
          <a:prstGeom prst="rect">
            <a:avLst/>
          </a:prstGeom>
        </p:spPr>
        <p:txBody>
          <a:bodyPr/>
          <a:lstStyle>
            <a:lvl1pPr marL="274320" indent="-274320">
              <a:buClr>
                <a:srgbClr val="0D5929"/>
              </a:buClr>
              <a:buFont typeface="Wingdings" pitchFamily="2" charset="2"/>
              <a:buChar char="q"/>
              <a:defRPr sz="2000" b="0" i="0">
                <a:solidFill>
                  <a:schemeClr val="tx1">
                    <a:lumMod val="65000"/>
                    <a:lumOff val="35000"/>
                  </a:schemeClr>
                </a:solidFill>
                <a:latin typeface="Helvetica" pitchFamily="2" charset="0"/>
              </a:defRPr>
            </a:lvl1pPr>
            <a:lvl5pPr marL="1828800" indent="0">
              <a:buNone/>
              <a:defRPr/>
            </a:lvl5pPr>
          </a:lstStyle>
          <a:p>
            <a:pPr lvl="0"/>
            <a:r>
              <a:rPr lang="en-US" dirty="0"/>
              <a:t> Edit Master text styles</a:t>
            </a:r>
          </a:p>
        </p:txBody>
      </p:sp>
    </p:spTree>
    <p:extLst>
      <p:ext uri="{BB962C8B-B14F-4D97-AF65-F5344CB8AC3E}">
        <p14:creationId xmlns:p14="http://schemas.microsoft.com/office/powerpoint/2010/main" val="29862798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General Slide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4A41B4-4561-3A4E-9F21-12921170E228}"/>
              </a:ext>
            </a:extLst>
          </p:cNvPr>
          <p:cNvSpPr>
            <a:spLocks noGrp="1"/>
          </p:cNvSpPr>
          <p:nvPr>
            <p:ph type="title" hasCustomPrompt="1"/>
          </p:nvPr>
        </p:nvSpPr>
        <p:spPr>
          <a:xfrm>
            <a:off x="0" y="1"/>
            <a:ext cx="8436334" cy="850790"/>
          </a:xfrm>
          <a:prstGeom prst="rect">
            <a:avLst/>
          </a:prstGeom>
        </p:spPr>
        <p:txBody>
          <a:bodyPr lIns="365760" tIns="228600" rIns="45720" bIns="0" anchor="t" anchorCtr="0"/>
          <a:lstStyle>
            <a:lvl1pPr>
              <a:lnSpc>
                <a:spcPct val="100000"/>
              </a:lnSpc>
              <a:defRPr sz="3200">
                <a:solidFill>
                  <a:schemeClr val="tx1">
                    <a:lumMod val="75000"/>
                    <a:lumOff val="25000"/>
                  </a:schemeClr>
                </a:solidFill>
              </a:defRPr>
            </a:lvl1pPr>
          </a:lstStyle>
          <a:p>
            <a:r>
              <a:rPr lang="en-US" dirty="0"/>
              <a:t>Click to edit title</a:t>
            </a:r>
          </a:p>
        </p:txBody>
      </p:sp>
      <p:sp>
        <p:nvSpPr>
          <p:cNvPr id="3" name="Text Placeholder 2">
            <a:extLst>
              <a:ext uri="{FF2B5EF4-FFF2-40B4-BE49-F238E27FC236}">
                <a16:creationId xmlns:a16="http://schemas.microsoft.com/office/drawing/2014/main" id="{30D35928-03C8-3141-B92D-462CD9C22E25}"/>
              </a:ext>
            </a:extLst>
          </p:cNvPr>
          <p:cNvSpPr>
            <a:spLocks noGrp="1"/>
          </p:cNvSpPr>
          <p:nvPr>
            <p:ph type="body" idx="1"/>
          </p:nvPr>
        </p:nvSpPr>
        <p:spPr>
          <a:xfrm>
            <a:off x="360363" y="1088744"/>
            <a:ext cx="3868737" cy="312738"/>
          </a:xfrm>
          <a:prstGeom prst="rect">
            <a:avLst/>
          </a:prstGeom>
        </p:spPr>
        <p:txBody>
          <a:bodyPr lIns="0" anchor="t" anchorCtr="0"/>
          <a:lstStyle>
            <a:lvl1pPr marL="0" indent="0">
              <a:buNone/>
              <a:defRPr sz="1800" b="0" i="0">
                <a:solidFill>
                  <a:schemeClr val="tx1">
                    <a:lumMod val="65000"/>
                    <a:lumOff val="35000"/>
                  </a:schemeClr>
                </a:solidFill>
                <a:latin typeface="Helvetica" pitchFamily="2"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4" name="Content Placeholder 3">
            <a:extLst>
              <a:ext uri="{FF2B5EF4-FFF2-40B4-BE49-F238E27FC236}">
                <a16:creationId xmlns:a16="http://schemas.microsoft.com/office/drawing/2014/main" id="{43C06CDE-AD19-0E42-906C-B252F6F3EAF4}"/>
              </a:ext>
            </a:extLst>
          </p:cNvPr>
          <p:cNvSpPr>
            <a:spLocks noGrp="1"/>
          </p:cNvSpPr>
          <p:nvPr>
            <p:ph sz="half" idx="2"/>
          </p:nvPr>
        </p:nvSpPr>
        <p:spPr>
          <a:xfrm>
            <a:off x="360363" y="1461805"/>
            <a:ext cx="3868737" cy="613726"/>
          </a:xfrm>
          <a:prstGeom prst="rect">
            <a:avLst/>
          </a:prstGeom>
        </p:spPr>
        <p:txBody>
          <a:bodyPr/>
          <a:lstStyle>
            <a:lvl1pPr marL="0" indent="-137160">
              <a:buClr>
                <a:srgbClr val="0D5929"/>
              </a:buClr>
              <a:buFont typeface="Arial" panose="020B0604020202020204" pitchFamily="34" charset="0"/>
              <a:buChar char="•"/>
              <a:defRPr sz="1800" b="0" i="0">
                <a:solidFill>
                  <a:schemeClr val="tx1">
                    <a:lumMod val="65000"/>
                    <a:lumOff val="35000"/>
                  </a:schemeClr>
                </a:solidFill>
                <a:latin typeface="Helvetica" pitchFamily="2" charset="0"/>
              </a:defRPr>
            </a:lvl1pPr>
            <a:lvl5pPr marL="1828800" indent="0">
              <a:buNone/>
              <a:defRPr/>
            </a:lvl5pPr>
          </a:lstStyle>
          <a:p>
            <a:pPr lvl="0"/>
            <a:r>
              <a:rPr lang="en-US" dirty="0"/>
              <a:t>Edit Master text styles</a:t>
            </a:r>
          </a:p>
        </p:txBody>
      </p:sp>
    </p:spTree>
    <p:extLst>
      <p:ext uri="{BB962C8B-B14F-4D97-AF65-F5344CB8AC3E}">
        <p14:creationId xmlns:p14="http://schemas.microsoft.com/office/powerpoint/2010/main" val="24045501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ver Page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BC7233-CC69-E946-8617-77D442B76BB7}"/>
              </a:ext>
            </a:extLst>
          </p:cNvPr>
          <p:cNvSpPr>
            <a:spLocks noGrp="1"/>
          </p:cNvSpPr>
          <p:nvPr>
            <p:ph type="ctrTitle" hasCustomPrompt="1"/>
          </p:nvPr>
        </p:nvSpPr>
        <p:spPr>
          <a:xfrm>
            <a:off x="365760" y="411480"/>
            <a:ext cx="7372350" cy="573957"/>
          </a:xfrm>
          <a:prstGeom prst="rect">
            <a:avLst/>
          </a:prstGeom>
        </p:spPr>
        <p:txBody>
          <a:bodyPr lIns="0" tIns="0" rIns="0" bIns="0" anchor="t" anchorCtr="0">
            <a:normAutofit/>
          </a:bodyPr>
          <a:lstStyle>
            <a:lvl1pPr algn="l">
              <a:defRPr sz="4000" b="1" i="0">
                <a:solidFill>
                  <a:schemeClr val="tx1">
                    <a:lumMod val="75000"/>
                    <a:lumOff val="25000"/>
                  </a:schemeClr>
                </a:solidFill>
                <a:latin typeface="Helvetica" pitchFamily="2" charset="0"/>
              </a:defRPr>
            </a:lvl1pPr>
          </a:lstStyle>
          <a:p>
            <a:r>
              <a:rPr lang="en-US" dirty="0"/>
              <a:t>Click to edit title</a:t>
            </a:r>
          </a:p>
        </p:txBody>
      </p:sp>
      <p:sp>
        <p:nvSpPr>
          <p:cNvPr id="3" name="Subtitle 2">
            <a:extLst>
              <a:ext uri="{FF2B5EF4-FFF2-40B4-BE49-F238E27FC236}">
                <a16:creationId xmlns:a16="http://schemas.microsoft.com/office/drawing/2014/main" id="{241D46D9-FA02-184B-9A52-0C4ABB7EFD14}"/>
              </a:ext>
            </a:extLst>
          </p:cNvPr>
          <p:cNvSpPr>
            <a:spLocks noGrp="1"/>
          </p:cNvSpPr>
          <p:nvPr>
            <p:ph type="subTitle" idx="1"/>
          </p:nvPr>
        </p:nvSpPr>
        <p:spPr>
          <a:xfrm>
            <a:off x="365760" y="2039112"/>
            <a:ext cx="5199656" cy="675005"/>
          </a:xfrm>
          <a:prstGeom prst="rect">
            <a:avLst/>
          </a:prstGeom>
        </p:spPr>
        <p:txBody>
          <a:bodyPr/>
          <a:lstStyle>
            <a:lvl1pPr marL="0" indent="0" algn="l">
              <a:buNone/>
              <a:defRPr sz="2400" b="0" i="0">
                <a:solidFill>
                  <a:schemeClr val="tx1">
                    <a:lumMod val="65000"/>
                    <a:lumOff val="35000"/>
                  </a:schemeClr>
                </a:solidFill>
                <a:latin typeface="Helvetica"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13957216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E73D7E-6852-5748-AF59-7B5E79E63453}"/>
              </a:ext>
            </a:extLst>
          </p:cNvPr>
          <p:cNvSpPr>
            <a:spLocks noGrp="1"/>
          </p:cNvSpPr>
          <p:nvPr>
            <p:ph type="title"/>
          </p:nvPr>
        </p:nvSpPr>
        <p:spPr>
          <a:xfrm>
            <a:off x="0" y="240403"/>
            <a:ext cx="9144000" cy="475484"/>
          </a:xfrm>
          <a:prstGeom prst="rect">
            <a:avLst/>
          </a:prstGeom>
        </p:spPr>
        <p:txBody>
          <a:bodyPr/>
          <a:lstStyle>
            <a:lvl1pPr algn="ctr">
              <a:defRPr sz="3000" b="1" i="0">
                <a:solidFill>
                  <a:schemeClr val="tx1">
                    <a:lumMod val="75000"/>
                    <a:lumOff val="25000"/>
                  </a:schemeClr>
                </a:solidFill>
                <a:latin typeface="Helvetica" pitchFamily="2" charset="0"/>
              </a:defRPr>
            </a:lvl1pPr>
          </a:lstStyle>
          <a:p>
            <a:r>
              <a:rPr lang="en-US" dirty="0"/>
              <a:t>Click to edit Master title style</a:t>
            </a:r>
          </a:p>
        </p:txBody>
      </p:sp>
    </p:spTree>
    <p:extLst>
      <p:ext uri="{BB962C8B-B14F-4D97-AF65-F5344CB8AC3E}">
        <p14:creationId xmlns:p14="http://schemas.microsoft.com/office/powerpoint/2010/main" val="2678819383"/>
      </p:ext>
    </p:extLst>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2.xml"/></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3.xml"/></Relationships>
</file>

<file path=ppt/slideMasters/_rels/slideMaster4.xml.rels><?xml version="1.0" encoding="UTF-8" standalone="yes"?>
<Relationships xmlns="http://schemas.openxmlformats.org/package/2006/relationships"><Relationship Id="rId3" Type="http://schemas.openxmlformats.org/officeDocument/2006/relationships/theme" Target="../theme/theme4.xml"/><Relationship Id="rId2" Type="http://schemas.openxmlformats.org/officeDocument/2006/relationships/slideLayout" Target="../slideLayouts/slideLayout5.xml"/><Relationship Id="rId1" Type="http://schemas.openxmlformats.org/officeDocument/2006/relationships/slideLayout" Target="../slideLayouts/slideLayout4.xml"/></Relationships>
</file>

<file path=ppt/slideMasters/_rels/slideMaster5.xml.rels><?xml version="1.0" encoding="UTF-8" standalone="yes"?>
<Relationships xmlns="http://schemas.openxmlformats.org/package/2006/relationships"><Relationship Id="rId2" Type="http://schemas.openxmlformats.org/officeDocument/2006/relationships/theme" Target="../theme/theme5.xml"/><Relationship Id="rId1" Type="http://schemas.openxmlformats.org/officeDocument/2006/relationships/slideLayout" Target="../slideLayouts/slideLayout6.xml"/></Relationships>
</file>

<file path=ppt/slideMasters/_rels/slideMaster6.xml.rels><?xml version="1.0" encoding="UTF-8" standalone="yes"?>
<Relationships xmlns="http://schemas.openxmlformats.org/package/2006/relationships"><Relationship Id="rId2" Type="http://schemas.openxmlformats.org/officeDocument/2006/relationships/theme" Target="../theme/theme6.xml"/><Relationship Id="rId1" Type="http://schemas.openxmlformats.org/officeDocument/2006/relationships/slideLayout" Target="../slideLayouts/slideLayout7.xml"/></Relationships>
</file>

<file path=ppt/slideMasters/_rels/slideMaster7.xml.rels><?xml version="1.0" encoding="UTF-8" standalone="yes"?>
<Relationships xmlns="http://schemas.openxmlformats.org/package/2006/relationships"><Relationship Id="rId2" Type="http://schemas.openxmlformats.org/officeDocument/2006/relationships/theme" Target="../theme/theme7.xml"/><Relationship Id="rId1" Type="http://schemas.openxmlformats.org/officeDocument/2006/relationships/slideLayout" Target="../slideLayouts/slideLayout8.xml"/></Relationships>
</file>

<file path=ppt/slideMasters/_rels/slideMaster8.xml.rels><?xml version="1.0" encoding="UTF-8" standalone="yes"?>
<Relationships xmlns="http://schemas.openxmlformats.org/package/2006/relationships"><Relationship Id="rId2" Type="http://schemas.openxmlformats.org/officeDocument/2006/relationships/theme" Target="../theme/theme8.xml"/><Relationship Id="rId1"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 name="Round Single Corner Rectangle 2">
            <a:extLst>
              <a:ext uri="{FF2B5EF4-FFF2-40B4-BE49-F238E27FC236}">
                <a16:creationId xmlns:a16="http://schemas.microsoft.com/office/drawing/2014/main" id="{6DF50208-8C8A-0943-9CAF-9282FC96A677}"/>
              </a:ext>
            </a:extLst>
          </p:cNvPr>
          <p:cNvSpPr/>
          <p:nvPr userDrawn="1"/>
        </p:nvSpPr>
        <p:spPr>
          <a:xfrm rot="10800000" flipH="1">
            <a:off x="0" y="0"/>
            <a:ext cx="8694751" cy="3440246"/>
          </a:xfrm>
          <a:prstGeom prst="round1Rect">
            <a:avLst>
              <a:gd name="adj" fmla="val 16776"/>
            </a:avLst>
          </a:prstGeom>
          <a:solidFill>
            <a:srgbClr val="EDDAB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844325024"/>
      </p:ext>
    </p:extLst>
  </p:cSld>
  <p:clrMap bg1="lt1" tx1="dk1" bg2="lt2" tx2="dk2" accent1="accent1" accent2="accent2" accent3="accent3" accent4="accent4" accent5="accent5" accent6="accent6" hlink="hlink" folHlink="folHlink"/>
  <p:sldLayoutIdLst>
    <p:sldLayoutId id="2147483681"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5" name="Freeform 14">
            <a:extLst>
              <a:ext uri="{FF2B5EF4-FFF2-40B4-BE49-F238E27FC236}">
                <a16:creationId xmlns:a16="http://schemas.microsoft.com/office/drawing/2014/main" id="{86003A7F-5BB8-EB4A-8942-167BCFC3ADA0}"/>
              </a:ext>
            </a:extLst>
          </p:cNvPr>
          <p:cNvSpPr/>
          <p:nvPr userDrawn="1"/>
        </p:nvSpPr>
        <p:spPr>
          <a:xfrm>
            <a:off x="0" y="4359942"/>
            <a:ext cx="8799626" cy="800100"/>
          </a:xfrm>
          <a:custGeom>
            <a:avLst/>
            <a:gdLst>
              <a:gd name="connsiteX0" fmla="*/ 0 w 8799626"/>
              <a:gd name="connsiteY0" fmla="*/ 0 h 800100"/>
              <a:gd name="connsiteX1" fmla="*/ 8016068 w 8799626"/>
              <a:gd name="connsiteY1" fmla="*/ 0 h 800100"/>
              <a:gd name="connsiteX2" fmla="*/ 8799626 w 8799626"/>
              <a:gd name="connsiteY2" fmla="*/ 783558 h 800100"/>
              <a:gd name="connsiteX3" fmla="*/ 8799626 w 8799626"/>
              <a:gd name="connsiteY3" fmla="*/ 800100 h 800100"/>
              <a:gd name="connsiteX4" fmla="*/ 0 w 8799626"/>
              <a:gd name="connsiteY4" fmla="*/ 800100 h 800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99626" h="800100">
                <a:moveTo>
                  <a:pt x="0" y="0"/>
                </a:moveTo>
                <a:lnTo>
                  <a:pt x="8016068" y="0"/>
                </a:lnTo>
                <a:cubicBezTo>
                  <a:pt x="8448815" y="0"/>
                  <a:pt x="8799626" y="350811"/>
                  <a:pt x="8799626" y="783558"/>
                </a:cubicBezTo>
                <a:lnTo>
                  <a:pt x="8799626" y="800100"/>
                </a:lnTo>
                <a:lnTo>
                  <a:pt x="0" y="800100"/>
                </a:lnTo>
                <a:close/>
              </a:path>
            </a:pathLst>
          </a:custGeom>
          <a:solidFill>
            <a:srgbClr val="EDDAB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16349313"/>
      </p:ext>
    </p:extLst>
  </p:cSld>
  <p:clrMap bg1="lt1" tx1="dk1" bg2="lt2" tx2="dk2" accent1="accent1" accent2="accent2" accent3="accent3" accent4="accent4" accent5="accent5" accent6="accent6" hlink="hlink" folHlink="folHlink"/>
  <p:sldLayoutIdLst>
    <p:sldLayoutId id="2147483667" r:id="rId1"/>
  </p:sldLayoutIdLst>
  <p:txStyles>
    <p:titleStyle>
      <a:lvl1pPr algn="l" defTabSz="914400" rtl="0" eaLnBrk="1" latinLnBrk="0" hangingPunct="1">
        <a:lnSpc>
          <a:spcPct val="90000"/>
        </a:lnSpc>
        <a:spcBef>
          <a:spcPct val="0"/>
        </a:spcBef>
        <a:buNone/>
        <a:defRPr sz="3200" b="1" i="0" kern="1200">
          <a:solidFill>
            <a:srgbClr val="005837"/>
          </a:solidFill>
          <a:latin typeface="Helvetica" pitchFamily="2"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 name="Freeform 4">
            <a:extLst>
              <a:ext uri="{FF2B5EF4-FFF2-40B4-BE49-F238E27FC236}">
                <a16:creationId xmlns:a16="http://schemas.microsoft.com/office/drawing/2014/main" id="{334CFF23-0877-C94F-BFE3-7D34AF875D8D}"/>
              </a:ext>
            </a:extLst>
          </p:cNvPr>
          <p:cNvSpPr/>
          <p:nvPr userDrawn="1"/>
        </p:nvSpPr>
        <p:spPr>
          <a:xfrm rot="10800000" flipH="1">
            <a:off x="0" y="0"/>
            <a:ext cx="8887091" cy="1156965"/>
          </a:xfrm>
          <a:custGeom>
            <a:avLst/>
            <a:gdLst>
              <a:gd name="connsiteX0" fmla="*/ 0 w 8887091"/>
              <a:gd name="connsiteY0" fmla="*/ 1156965 h 1156965"/>
              <a:gd name="connsiteX1" fmla="*/ 8887091 w 8887091"/>
              <a:gd name="connsiteY1" fmla="*/ 1156965 h 1156965"/>
              <a:gd name="connsiteX2" fmla="*/ 8887091 w 8887091"/>
              <a:gd name="connsiteY2" fmla="*/ 783558 h 1156965"/>
              <a:gd name="connsiteX3" fmla="*/ 8103533 w 8887091"/>
              <a:gd name="connsiteY3" fmla="*/ 0 h 1156965"/>
              <a:gd name="connsiteX4" fmla="*/ 0 w 8887091"/>
              <a:gd name="connsiteY4" fmla="*/ 0 h 11569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887091" h="1156965">
                <a:moveTo>
                  <a:pt x="0" y="1156965"/>
                </a:moveTo>
                <a:lnTo>
                  <a:pt x="8887091" y="1156965"/>
                </a:lnTo>
                <a:lnTo>
                  <a:pt x="8887091" y="783558"/>
                </a:lnTo>
                <a:cubicBezTo>
                  <a:pt x="8887091" y="350811"/>
                  <a:pt x="8536280" y="0"/>
                  <a:pt x="8103533" y="0"/>
                </a:cubicBezTo>
                <a:lnTo>
                  <a:pt x="0" y="0"/>
                </a:lnTo>
                <a:close/>
              </a:path>
            </a:pathLst>
          </a:custGeom>
          <a:solidFill>
            <a:srgbClr val="EDDABC"/>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3762342420"/>
      </p:ext>
    </p:extLst>
  </p:cSld>
  <p:clrMap bg1="lt1" tx1="dk1" bg2="lt2" tx2="dk2" accent1="accent1" accent2="accent2" accent3="accent3" accent4="accent4" accent5="accent5" accent6="accent6" hlink="hlink" folHlink="folHlink"/>
  <p:sldLayoutIdLst>
    <p:sldLayoutId id="2147483671" r:id="rId1"/>
  </p:sldLayoutIdLst>
  <p:txStyles>
    <p:titleStyle>
      <a:lvl1pPr algn="l" defTabSz="914400" rtl="0" eaLnBrk="1" latinLnBrk="0" hangingPunct="1">
        <a:lnSpc>
          <a:spcPct val="90000"/>
        </a:lnSpc>
        <a:spcBef>
          <a:spcPct val="0"/>
        </a:spcBef>
        <a:buNone/>
        <a:defRPr sz="3200" b="1" i="0" kern="1200">
          <a:solidFill>
            <a:srgbClr val="005837"/>
          </a:solidFill>
          <a:latin typeface="Helvetica" pitchFamily="2"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 name="Freeform 4">
            <a:extLst>
              <a:ext uri="{FF2B5EF4-FFF2-40B4-BE49-F238E27FC236}">
                <a16:creationId xmlns:a16="http://schemas.microsoft.com/office/drawing/2014/main" id="{E593868D-C677-A24C-9434-5E9C9B071050}"/>
              </a:ext>
            </a:extLst>
          </p:cNvPr>
          <p:cNvSpPr/>
          <p:nvPr userDrawn="1"/>
        </p:nvSpPr>
        <p:spPr>
          <a:xfrm rot="10800000" flipH="1">
            <a:off x="-1" y="0"/>
            <a:ext cx="8887092" cy="815361"/>
          </a:xfrm>
          <a:custGeom>
            <a:avLst/>
            <a:gdLst>
              <a:gd name="connsiteX0" fmla="*/ 0 w 8887092"/>
              <a:gd name="connsiteY0" fmla="*/ 815361 h 815361"/>
              <a:gd name="connsiteX1" fmla="*/ 8887092 w 8887092"/>
              <a:gd name="connsiteY1" fmla="*/ 815361 h 815361"/>
              <a:gd name="connsiteX2" fmla="*/ 8887092 w 8887092"/>
              <a:gd name="connsiteY2" fmla="*/ 783558 h 815361"/>
              <a:gd name="connsiteX3" fmla="*/ 8103534 w 8887092"/>
              <a:gd name="connsiteY3" fmla="*/ 0 h 815361"/>
              <a:gd name="connsiteX4" fmla="*/ 0 w 8887092"/>
              <a:gd name="connsiteY4" fmla="*/ 0 h 8153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887092" h="815361">
                <a:moveTo>
                  <a:pt x="0" y="815361"/>
                </a:moveTo>
                <a:lnTo>
                  <a:pt x="8887092" y="815361"/>
                </a:lnTo>
                <a:lnTo>
                  <a:pt x="8887092" y="783558"/>
                </a:lnTo>
                <a:cubicBezTo>
                  <a:pt x="8887092" y="350811"/>
                  <a:pt x="8536281" y="0"/>
                  <a:pt x="8103534" y="0"/>
                </a:cubicBezTo>
                <a:lnTo>
                  <a:pt x="0" y="0"/>
                </a:lnTo>
                <a:close/>
              </a:path>
            </a:pathLst>
          </a:custGeom>
          <a:solidFill>
            <a:srgbClr val="EDDABC"/>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2968860758"/>
      </p:ext>
    </p:extLst>
  </p:cSld>
  <p:clrMap bg1="lt1" tx1="dk1" bg2="lt2" tx2="dk2" accent1="accent1" accent2="accent2" accent3="accent3" accent4="accent4" accent5="accent5" accent6="accent6" hlink="hlink" folHlink="folHlink"/>
  <p:sldLayoutIdLst>
    <p:sldLayoutId id="2147483679" r:id="rId1"/>
    <p:sldLayoutId id="2147483689" r:id="rId2"/>
  </p:sldLayoutIdLst>
  <p:txStyles>
    <p:titleStyle>
      <a:lvl1pPr algn="l" defTabSz="914400" rtl="0" eaLnBrk="1" latinLnBrk="0" hangingPunct="1">
        <a:lnSpc>
          <a:spcPct val="90000"/>
        </a:lnSpc>
        <a:spcBef>
          <a:spcPct val="0"/>
        </a:spcBef>
        <a:buNone/>
        <a:defRPr sz="3200" b="1" i="0" kern="1200">
          <a:solidFill>
            <a:srgbClr val="005837"/>
          </a:solidFill>
          <a:latin typeface="Helvetica" pitchFamily="2"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 name="Round Single Corner Rectangle 2">
            <a:extLst>
              <a:ext uri="{FF2B5EF4-FFF2-40B4-BE49-F238E27FC236}">
                <a16:creationId xmlns:a16="http://schemas.microsoft.com/office/drawing/2014/main" id="{1BD96013-A12D-8942-AE2D-9206E886D087}"/>
              </a:ext>
            </a:extLst>
          </p:cNvPr>
          <p:cNvSpPr/>
          <p:nvPr userDrawn="1"/>
        </p:nvSpPr>
        <p:spPr>
          <a:xfrm rot="5400000" flipH="1">
            <a:off x="-818139" y="1168922"/>
            <a:ext cx="4792713" cy="3156440"/>
          </a:xfrm>
          <a:prstGeom prst="round1Rect">
            <a:avLst>
              <a:gd name="adj" fmla="val 26085"/>
            </a:avLst>
          </a:prstGeom>
          <a:solidFill>
            <a:srgbClr val="EDDAB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93965893"/>
      </p:ext>
    </p:extLst>
  </p:cSld>
  <p:clrMap bg1="lt1" tx1="dk1" bg2="lt2" tx2="dk2" accent1="accent1" accent2="accent2" accent3="accent3" accent4="accent4" accent5="accent5" accent6="accent6" hlink="hlink" folHlink="folHlink"/>
  <p:sldLayoutIdLst>
    <p:sldLayoutId id="2147483673" r:id="rId1"/>
  </p:sldLayoutIdLst>
  <p:txStyles>
    <p:titleStyle>
      <a:lvl1pPr algn="l" defTabSz="914400" rtl="0" eaLnBrk="1" latinLnBrk="0" hangingPunct="1">
        <a:lnSpc>
          <a:spcPct val="90000"/>
        </a:lnSpc>
        <a:spcBef>
          <a:spcPct val="0"/>
        </a:spcBef>
        <a:buNone/>
        <a:defRPr sz="3200" b="1" i="0" kern="1200">
          <a:solidFill>
            <a:srgbClr val="005837"/>
          </a:solidFill>
          <a:latin typeface="Helvetica" pitchFamily="2"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rgbClr val="D7F0DA"/>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77C8633-7BBC-3344-A6B4-E3BA1B74B7BD}"/>
              </a:ext>
            </a:extLst>
          </p:cNvPr>
          <p:cNvSpPr/>
          <p:nvPr userDrawn="1"/>
        </p:nvSpPr>
        <p:spPr>
          <a:xfrm>
            <a:off x="0" y="0"/>
            <a:ext cx="9144000" cy="5143500"/>
          </a:xfrm>
          <a:prstGeom prst="rect">
            <a:avLst/>
          </a:prstGeom>
          <a:solidFill>
            <a:srgbClr val="EDDAB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ound Single Corner Rectangle 2">
            <a:extLst>
              <a:ext uri="{FF2B5EF4-FFF2-40B4-BE49-F238E27FC236}">
                <a16:creationId xmlns:a16="http://schemas.microsoft.com/office/drawing/2014/main" id="{1BD96013-A12D-8942-AE2D-9206E886D087}"/>
              </a:ext>
            </a:extLst>
          </p:cNvPr>
          <p:cNvSpPr/>
          <p:nvPr userDrawn="1"/>
        </p:nvSpPr>
        <p:spPr>
          <a:xfrm>
            <a:off x="1" y="858710"/>
            <a:ext cx="8475128" cy="4284790"/>
          </a:xfrm>
          <a:prstGeom prst="round1Rect">
            <a:avLst>
              <a:gd name="adj" fmla="val 18477"/>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5170358"/>
      </p:ext>
    </p:extLst>
  </p:cSld>
  <p:clrMap bg1="lt1" tx1="dk1" bg2="lt2" tx2="dk2" accent1="accent1" accent2="accent2" accent3="accent3" accent4="accent4" accent5="accent5" accent6="accent6" hlink="hlink" folHlink="folHlink"/>
  <p:sldLayoutIdLst>
    <p:sldLayoutId id="2147483675" r:id="rId1"/>
  </p:sldLayoutIdLst>
  <p:txStyles>
    <p:titleStyle>
      <a:lvl1pPr algn="l" defTabSz="914400" rtl="0" eaLnBrk="1" latinLnBrk="0" hangingPunct="1">
        <a:lnSpc>
          <a:spcPct val="90000"/>
        </a:lnSpc>
        <a:spcBef>
          <a:spcPct val="0"/>
        </a:spcBef>
        <a:buNone/>
        <a:defRPr sz="3200" b="1" i="0" kern="1200">
          <a:solidFill>
            <a:srgbClr val="005837"/>
          </a:solidFill>
          <a:latin typeface="Helvetica" pitchFamily="2"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rgbClr val="D7F0DA"/>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809C50CB-BD94-0B41-9FC0-D6046BDE1306}"/>
              </a:ext>
            </a:extLst>
          </p:cNvPr>
          <p:cNvSpPr/>
          <p:nvPr userDrawn="1"/>
        </p:nvSpPr>
        <p:spPr>
          <a:xfrm>
            <a:off x="0" y="0"/>
            <a:ext cx="9144000" cy="5143500"/>
          </a:xfrm>
          <a:prstGeom prst="rect">
            <a:avLst/>
          </a:prstGeom>
          <a:solidFill>
            <a:srgbClr val="EDDAB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ound Single Corner Rectangle 7">
            <a:extLst>
              <a:ext uri="{FF2B5EF4-FFF2-40B4-BE49-F238E27FC236}">
                <a16:creationId xmlns:a16="http://schemas.microsoft.com/office/drawing/2014/main" id="{D8572ED8-C533-4E4F-A341-FDF6ED63BD82}"/>
              </a:ext>
            </a:extLst>
          </p:cNvPr>
          <p:cNvSpPr/>
          <p:nvPr userDrawn="1"/>
        </p:nvSpPr>
        <p:spPr>
          <a:xfrm rot="10800000" flipH="1">
            <a:off x="0" y="-1"/>
            <a:ext cx="8245503" cy="4632285"/>
          </a:xfrm>
          <a:prstGeom prst="round1Rect">
            <a:avLst>
              <a:gd name="adj" fmla="val 16776"/>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15345671"/>
      </p:ext>
    </p:extLst>
  </p:cSld>
  <p:clrMap bg1="lt1" tx1="dk1" bg2="lt2" tx2="dk2" accent1="accent1" accent2="accent2" accent3="accent3" accent4="accent4" accent5="accent5" accent6="accent6" hlink="hlink" folHlink="folHlink"/>
  <p:sldLayoutIdLst>
    <p:sldLayoutId id="2147483677"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gradFill>
          <a:gsLst>
            <a:gs pos="100000">
              <a:schemeClr val="accent1">
                <a:lumMod val="5000"/>
                <a:lumOff val="95000"/>
              </a:schemeClr>
            </a:gs>
            <a:gs pos="0">
              <a:srgbClr val="EDDABC"/>
            </a:gs>
          </a:gsLst>
          <a:lin ang="5400000" scaled="1"/>
        </a:gra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06395697"/>
      </p:ext>
    </p:extLst>
  </p:cSld>
  <p:clrMap bg1="lt1" tx1="dk1" bg2="lt2" tx2="dk2" accent1="accent1" accent2="accent2" accent3="accent3" accent4="accent4" accent5="accent5" accent6="accent6" hlink="hlink" folHlink="folHlink"/>
  <p:sldLayoutIdLst>
    <p:sldLayoutId id="2147483688"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0.xml"/><Relationship Id="rId1" Type="http://schemas.openxmlformats.org/officeDocument/2006/relationships/slideLayout" Target="../slideLayouts/slideLayout4.xml"/><Relationship Id="rId4" Type="http://schemas.openxmlformats.org/officeDocument/2006/relationships/image" Target="../media/image13.png"/></Relationships>
</file>

<file path=ppt/slides/_rels/slide11.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11.xml"/><Relationship Id="rId1" Type="http://schemas.openxmlformats.org/officeDocument/2006/relationships/slideLayout" Target="../slideLayouts/slideLayout4.xml"/><Relationship Id="rId5" Type="http://schemas.openxmlformats.org/officeDocument/2006/relationships/image" Target="../media/image16.png"/><Relationship Id="rId4" Type="http://schemas.openxmlformats.org/officeDocument/2006/relationships/image" Target="../media/image15.png"/></Relationships>
</file>

<file path=ppt/slides/_rels/slide12.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12.xml"/><Relationship Id="rId1" Type="http://schemas.openxmlformats.org/officeDocument/2006/relationships/slideLayout" Target="../slideLayouts/slideLayout4.xml"/><Relationship Id="rId4" Type="http://schemas.openxmlformats.org/officeDocument/2006/relationships/image" Target="../media/image17.png"/></Relationships>
</file>

<file path=ppt/slides/_rels/slide1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3.xml"/><Relationship Id="rId1" Type="http://schemas.openxmlformats.org/officeDocument/2006/relationships/slideLayout" Target="../slideLayouts/slideLayout4.xml"/><Relationship Id="rId4" Type="http://schemas.openxmlformats.org/officeDocument/2006/relationships/image" Target="../media/image19.png"/></Relationships>
</file>

<file path=ppt/slides/_rels/slide14.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4.xml"/><Relationship Id="rId1" Type="http://schemas.openxmlformats.org/officeDocument/2006/relationships/slideLayout" Target="../slideLayouts/slideLayout3.xml"/><Relationship Id="rId4" Type="http://schemas.openxmlformats.org/officeDocument/2006/relationships/image" Target="../media/image21.png"/></Relationships>
</file>

<file path=ppt/slides/_rels/slide1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5.xml"/><Relationship Id="rId1" Type="http://schemas.openxmlformats.org/officeDocument/2006/relationships/slideLayout" Target="../slideLayouts/slideLayout4.xml"/><Relationship Id="rId4" Type="http://schemas.openxmlformats.org/officeDocument/2006/relationships/image" Target="../media/image23.png"/></Relationships>
</file>

<file path=ppt/slides/_rels/slide1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hyperlink" Target="http://www.teamnutrition.usda.gov/" TargetMode="Externa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20.xml"/><Relationship Id="rId1" Type="http://schemas.openxmlformats.org/officeDocument/2006/relationships/slideLayout" Target="../slideLayouts/slideLayout4.xml"/><Relationship Id="rId4" Type="http://schemas.openxmlformats.org/officeDocument/2006/relationships/image" Target="../media/image24.png"/></Relationships>
</file>

<file path=ppt/slides/_rels/slide21.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21.xm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22.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23.xml"/><Relationship Id="rId1" Type="http://schemas.openxmlformats.org/officeDocument/2006/relationships/slideLayout" Target="../slideLayouts/slideLayout4.xml"/><Relationship Id="rId4" Type="http://schemas.openxmlformats.org/officeDocument/2006/relationships/image" Target="../media/image26.tiff"/></Relationships>
</file>

<file path=ppt/slides/_rels/slide2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5.xml"/><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6.xml"/><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27.xml"/><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28.xml"/><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9.xml"/><Relationship Id="rId1" Type="http://schemas.openxmlformats.org/officeDocument/2006/relationships/slideLayout" Target="../slideLayouts/slideLayout4.xml"/><Relationship Id="rId4" Type="http://schemas.openxmlformats.org/officeDocument/2006/relationships/image" Target="../media/image28.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30.xml"/><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31.xml"/><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32.xml"/><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33.xml"/><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34.xml"/><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35.xml"/><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36.xml"/><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3" Type="http://schemas.openxmlformats.org/officeDocument/2006/relationships/image" Target="../media/image30.emf"/><Relationship Id="rId7" Type="http://schemas.openxmlformats.org/officeDocument/2006/relationships/hyperlink" Target="http://www.fns.usda.gov/tn/choose-breakfast-cereals-are-lower-sugar" TargetMode="External"/><Relationship Id="rId2" Type="http://schemas.openxmlformats.org/officeDocument/2006/relationships/notesSlide" Target="../notesSlides/notesSlide37.xml"/><Relationship Id="rId1" Type="http://schemas.openxmlformats.org/officeDocument/2006/relationships/slideLayout" Target="../slideLayouts/slideLayout5.xml"/><Relationship Id="rId6" Type="http://schemas.openxmlformats.org/officeDocument/2006/relationships/image" Target="../media/image3.png"/><Relationship Id="rId5" Type="http://schemas.openxmlformats.org/officeDocument/2006/relationships/image" Target="../media/image32.png"/><Relationship Id="rId4" Type="http://schemas.openxmlformats.org/officeDocument/2006/relationships/image" Target="../media/image31.png"/></Relationships>
</file>

<file path=ppt/slides/_rels/slide38.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notesSlide" Target="../notesSlides/notesSlide38.xml"/><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39.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5.xml"/></Relationships>
</file>

<file path=ppt/slides/_rels/slide41.xml.rels><?xml version="1.0" encoding="UTF-8" standalone="yes"?>
<Relationships xmlns="http://schemas.openxmlformats.org/package/2006/relationships"><Relationship Id="rId3" Type="http://schemas.openxmlformats.org/officeDocument/2006/relationships/image" Target="../media/image35.jpg"/><Relationship Id="rId7" Type="http://schemas.openxmlformats.org/officeDocument/2006/relationships/hyperlink" Target="http://www.fns.usda.gov/tn/how-spot-whole-grain-rich-foods-cacfp" TargetMode="External"/><Relationship Id="rId2" Type="http://schemas.openxmlformats.org/officeDocument/2006/relationships/notesSlide" Target="../notesSlides/notesSlide41.xml"/><Relationship Id="rId1" Type="http://schemas.openxmlformats.org/officeDocument/2006/relationships/slideLayout" Target="../slideLayouts/slideLayout3.xml"/><Relationship Id="rId6" Type="http://schemas.openxmlformats.org/officeDocument/2006/relationships/image" Target="../media/image3.png"/><Relationship Id="rId5" Type="http://schemas.openxmlformats.org/officeDocument/2006/relationships/image" Target="../media/image37.jpg"/><Relationship Id="rId4" Type="http://schemas.openxmlformats.org/officeDocument/2006/relationships/image" Target="../media/image36.jpg"/></Relationships>
</file>

<file path=ppt/slides/_rels/slide42.xml.rels><?xml version="1.0" encoding="UTF-8" standalone="yes"?>
<Relationships xmlns="http://schemas.openxmlformats.org/package/2006/relationships"><Relationship Id="rId3" Type="http://schemas.openxmlformats.org/officeDocument/2006/relationships/image" Target="../media/image35.jpg"/><Relationship Id="rId2" Type="http://schemas.openxmlformats.org/officeDocument/2006/relationships/notesSlide" Target="../notesSlides/notesSlide42.xml"/><Relationship Id="rId1" Type="http://schemas.openxmlformats.org/officeDocument/2006/relationships/slideLayout" Target="../slideLayouts/slideLayout5.xml"/><Relationship Id="rId6" Type="http://schemas.openxmlformats.org/officeDocument/2006/relationships/hyperlink" Target="http://www.fns.usda.gov/tn/how-spot-whole-grain-rich-foods-cacfp" TargetMode="External"/><Relationship Id="rId5" Type="http://schemas.openxmlformats.org/officeDocument/2006/relationships/image" Target="../media/image3.png"/><Relationship Id="rId4" Type="http://schemas.openxmlformats.org/officeDocument/2006/relationships/image" Target="../media/image38.png"/></Relationships>
</file>

<file path=ppt/slides/_rels/slide43.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43.xml"/><Relationship Id="rId1" Type="http://schemas.openxmlformats.org/officeDocument/2006/relationships/slideLayout" Target="../slideLayouts/slideLayout5.xml"/><Relationship Id="rId5" Type="http://schemas.openxmlformats.org/officeDocument/2006/relationships/hyperlink" Target="http://www.fns.usda.gov/tn/how-spot-whole-grain-rich-foods-cacfp" TargetMode="External"/><Relationship Id="rId4" Type="http://schemas.openxmlformats.org/officeDocument/2006/relationships/image" Target="../media/image3.png"/></Relationships>
</file>

<file path=ppt/slides/_rels/slide44.xml.rels><?xml version="1.0" encoding="UTF-8" standalone="yes"?>
<Relationships xmlns="http://schemas.openxmlformats.org/package/2006/relationships"><Relationship Id="rId8" Type="http://schemas.openxmlformats.org/officeDocument/2006/relationships/hyperlink" Target="http://www.fns.usda.gov/tn/using-wic-food-lists-identify-grains-cacfp" TargetMode="External"/><Relationship Id="rId3" Type="http://schemas.openxmlformats.org/officeDocument/2006/relationships/image" Target="../media/image39.png"/><Relationship Id="rId7" Type="http://schemas.openxmlformats.org/officeDocument/2006/relationships/image" Target="../media/image3.png"/><Relationship Id="rId2" Type="http://schemas.openxmlformats.org/officeDocument/2006/relationships/notesSlide" Target="../notesSlides/notesSlide44.xml"/><Relationship Id="rId1" Type="http://schemas.openxmlformats.org/officeDocument/2006/relationships/slideLayout" Target="../slideLayouts/slideLayout3.xml"/><Relationship Id="rId6" Type="http://schemas.openxmlformats.org/officeDocument/2006/relationships/image" Target="../media/image41.png"/><Relationship Id="rId5" Type="http://schemas.openxmlformats.org/officeDocument/2006/relationships/image" Target="../media/image40.png"/><Relationship Id="rId4" Type="http://schemas.openxmlformats.org/officeDocument/2006/relationships/image" Target="../media/image31.png"/></Relationships>
</file>

<file path=ppt/slides/_rels/slide45.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45.xml"/><Relationship Id="rId1" Type="http://schemas.openxmlformats.org/officeDocument/2006/relationships/slideLayout" Target="../slideLayouts/slideLayout5.xml"/><Relationship Id="rId6" Type="http://schemas.openxmlformats.org/officeDocument/2006/relationships/hyperlink" Target="http://www.fns.usda.gov/tn/how-spot-whole-grain-rich-foods-cacfp" TargetMode="External"/><Relationship Id="rId5" Type="http://schemas.openxmlformats.org/officeDocument/2006/relationships/image" Target="../media/image3.png"/><Relationship Id="rId4" Type="http://schemas.openxmlformats.org/officeDocument/2006/relationships/image" Target="../media/image42.png"/></Relationships>
</file>

<file path=ppt/slides/_rels/slide46.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46.xml"/><Relationship Id="rId1" Type="http://schemas.openxmlformats.org/officeDocument/2006/relationships/slideLayout" Target="../slideLayouts/slideLayout5.xml"/><Relationship Id="rId6" Type="http://schemas.openxmlformats.org/officeDocument/2006/relationships/hyperlink" Target="http://www.fns.usda.gov/tn/how-spot-whole-grain-rich-foods-cacfp" TargetMode="External"/><Relationship Id="rId5" Type="http://schemas.openxmlformats.org/officeDocument/2006/relationships/image" Target="../media/image3.png"/><Relationship Id="rId4" Type="http://schemas.openxmlformats.org/officeDocument/2006/relationships/image" Target="../media/image43.png"/></Relationships>
</file>

<file path=ppt/slides/_rels/slide47.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47.xml"/><Relationship Id="rId1" Type="http://schemas.openxmlformats.org/officeDocument/2006/relationships/slideLayout" Target="../slideLayouts/slideLayout5.xml"/><Relationship Id="rId6" Type="http://schemas.openxmlformats.org/officeDocument/2006/relationships/hyperlink" Target="http://www.fns.usda.gov/tn/how-spot-whole-grain-rich-foods-cacfp" TargetMode="External"/><Relationship Id="rId5" Type="http://schemas.openxmlformats.org/officeDocument/2006/relationships/image" Target="../media/image3.png"/><Relationship Id="rId4" Type="http://schemas.openxmlformats.org/officeDocument/2006/relationships/image" Target="../media/image44.png"/></Relationships>
</file>

<file path=ppt/slides/_rels/slide48.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48.xml"/><Relationship Id="rId1" Type="http://schemas.openxmlformats.org/officeDocument/2006/relationships/slideLayout" Target="../slideLayouts/slideLayout5.xml"/><Relationship Id="rId4" Type="http://schemas.openxmlformats.org/officeDocument/2006/relationships/image" Target="../media/image45.png"/></Relationships>
</file>

<file path=ppt/slides/_rels/slide49.xml.rels><?xml version="1.0" encoding="UTF-8" standalone="yes"?>
<Relationships xmlns="http://schemas.openxmlformats.org/package/2006/relationships"><Relationship Id="rId3" Type="http://schemas.openxmlformats.org/officeDocument/2006/relationships/hyperlink" Target="http://teamnutrition.usda.gov/" TargetMode="External"/><Relationship Id="rId2" Type="http://schemas.openxmlformats.org/officeDocument/2006/relationships/notesSlide" Target="../notesSlides/notesSlide49.xml"/><Relationship Id="rId1" Type="http://schemas.openxmlformats.org/officeDocument/2006/relationships/slideLayout" Target="../slideLayouts/slideLayout5.xml"/><Relationship Id="rId6" Type="http://schemas.openxmlformats.org/officeDocument/2006/relationships/image" Target="../media/image47.png"/><Relationship Id="rId5" Type="http://schemas.openxmlformats.org/officeDocument/2006/relationships/hyperlink" Target="mailto:TeamNutrition@USDA.gov" TargetMode="External"/><Relationship Id="rId4" Type="http://schemas.openxmlformats.org/officeDocument/2006/relationships/image" Target="../media/image46.png"/></Relationships>
</file>

<file path=ppt/slides/_rels/slide5.xml.rels><?xml version="1.0" encoding="UTF-8" standalone="yes"?>
<Relationships xmlns="http://schemas.openxmlformats.org/package/2006/relationships"><Relationship Id="rId3" Type="http://schemas.openxmlformats.org/officeDocument/2006/relationships/image" Target="../media/image6.jpg"/><Relationship Id="rId7" Type="http://schemas.openxmlformats.org/officeDocument/2006/relationships/hyperlink" Target="http://www.fns.usda.gov/tn/identifying-whole-grain-rich-foods-cacfp" TargetMode="External"/><Relationship Id="rId2" Type="http://schemas.openxmlformats.org/officeDocument/2006/relationships/notesSlide" Target="../notesSlides/notesSlide5.xml"/><Relationship Id="rId1" Type="http://schemas.openxmlformats.org/officeDocument/2006/relationships/slideLayout" Target="../slideLayouts/slideLayout3.xml"/><Relationship Id="rId6" Type="http://schemas.openxmlformats.org/officeDocument/2006/relationships/image" Target="../media/image3.png"/><Relationship Id="rId5" Type="http://schemas.openxmlformats.org/officeDocument/2006/relationships/image" Target="../media/image8.png"/><Relationship Id="rId4" Type="http://schemas.openxmlformats.org/officeDocument/2006/relationships/image" Target="../media/image7.png"/></Relationships>
</file>

<file path=ppt/slides/_rels/slide50.xml.rels><?xml version="1.0" encoding="UTF-8" standalone="yes"?>
<Relationships xmlns="http://schemas.openxmlformats.org/package/2006/relationships"><Relationship Id="rId8" Type="http://schemas.openxmlformats.org/officeDocument/2006/relationships/image" Target="../media/image53.png"/><Relationship Id="rId13" Type="http://schemas.openxmlformats.org/officeDocument/2006/relationships/image" Target="../media/image58.jpeg"/><Relationship Id="rId18" Type="http://schemas.openxmlformats.org/officeDocument/2006/relationships/image" Target="../media/image63.png"/><Relationship Id="rId3" Type="http://schemas.openxmlformats.org/officeDocument/2006/relationships/image" Target="../media/image48.jpeg"/><Relationship Id="rId7" Type="http://schemas.openxmlformats.org/officeDocument/2006/relationships/image" Target="../media/image52.png"/><Relationship Id="rId12" Type="http://schemas.openxmlformats.org/officeDocument/2006/relationships/image" Target="../media/image57.png"/><Relationship Id="rId17" Type="http://schemas.openxmlformats.org/officeDocument/2006/relationships/image" Target="../media/image62.png"/><Relationship Id="rId2" Type="http://schemas.openxmlformats.org/officeDocument/2006/relationships/notesSlide" Target="../notesSlides/notesSlide50.xml"/><Relationship Id="rId16" Type="http://schemas.openxmlformats.org/officeDocument/2006/relationships/image" Target="../media/image61.png"/><Relationship Id="rId20" Type="http://schemas.openxmlformats.org/officeDocument/2006/relationships/hyperlink" Target="mailto:TeamNutrition.USDA.gov" TargetMode="External"/><Relationship Id="rId1" Type="http://schemas.openxmlformats.org/officeDocument/2006/relationships/slideLayout" Target="../slideLayouts/slideLayout2.xml"/><Relationship Id="rId6" Type="http://schemas.openxmlformats.org/officeDocument/2006/relationships/image" Target="../media/image51.png"/><Relationship Id="rId11" Type="http://schemas.openxmlformats.org/officeDocument/2006/relationships/image" Target="../media/image56.jpeg"/><Relationship Id="rId5" Type="http://schemas.openxmlformats.org/officeDocument/2006/relationships/image" Target="../media/image50.png"/><Relationship Id="rId15" Type="http://schemas.openxmlformats.org/officeDocument/2006/relationships/image" Target="../media/image60.png"/><Relationship Id="rId10" Type="http://schemas.openxmlformats.org/officeDocument/2006/relationships/image" Target="../media/image55.png"/><Relationship Id="rId19" Type="http://schemas.openxmlformats.org/officeDocument/2006/relationships/image" Target="../media/image3.png"/><Relationship Id="rId4" Type="http://schemas.openxmlformats.org/officeDocument/2006/relationships/image" Target="../media/image49.png"/><Relationship Id="rId9" Type="http://schemas.openxmlformats.org/officeDocument/2006/relationships/image" Target="../media/image54.png"/><Relationship Id="rId14" Type="http://schemas.openxmlformats.org/officeDocument/2006/relationships/image" Target="../media/image59.png"/></Relationships>
</file>

<file path=ppt/slides/_rels/slide51.xml.rels><?xml version="1.0" encoding="UTF-8" standalone="yes"?>
<Relationships xmlns="http://schemas.openxmlformats.org/package/2006/relationships"><Relationship Id="rId8" Type="http://schemas.openxmlformats.org/officeDocument/2006/relationships/hyperlink" Target="mailto:TeamNutrition@USDA.gov" TargetMode="External"/><Relationship Id="rId3" Type="http://schemas.openxmlformats.org/officeDocument/2006/relationships/image" Target="../media/image3.png"/><Relationship Id="rId7" Type="http://schemas.openxmlformats.org/officeDocument/2006/relationships/image" Target="../media/image46.png"/><Relationship Id="rId2" Type="http://schemas.openxmlformats.org/officeDocument/2006/relationships/notesSlide" Target="../notesSlides/notesSlide51.xml"/><Relationship Id="rId1" Type="http://schemas.openxmlformats.org/officeDocument/2006/relationships/slideLayout" Target="../slideLayouts/slideLayout8.xml"/><Relationship Id="rId6" Type="http://schemas.openxmlformats.org/officeDocument/2006/relationships/hyperlink" Target="https://twitter.com/@teamnutrition" TargetMode="External"/><Relationship Id="rId5" Type="http://schemas.openxmlformats.org/officeDocument/2006/relationships/image" Target="../media/image4.png"/><Relationship Id="rId10" Type="http://schemas.openxmlformats.org/officeDocument/2006/relationships/image" Target="../media/image65.png"/><Relationship Id="rId4" Type="http://schemas.openxmlformats.org/officeDocument/2006/relationships/hyperlink" Target="https://teamnutrition.usda.gov/" TargetMode="External"/><Relationship Id="rId9" Type="http://schemas.openxmlformats.org/officeDocument/2006/relationships/image" Target="../media/image64.png"/></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0A7651-C638-BC49-86CB-8021C665896B}"/>
              </a:ext>
            </a:extLst>
          </p:cNvPr>
          <p:cNvSpPr>
            <a:spLocks noGrp="1"/>
          </p:cNvSpPr>
          <p:nvPr>
            <p:ph type="ctrTitle"/>
          </p:nvPr>
        </p:nvSpPr>
        <p:spPr>
          <a:xfrm>
            <a:off x="365761" y="378880"/>
            <a:ext cx="6283396" cy="3113620"/>
          </a:xfrm>
        </p:spPr>
        <p:txBody>
          <a:bodyPr>
            <a:noAutofit/>
          </a:bodyPr>
          <a:lstStyle/>
          <a:p>
            <a:r>
              <a:rPr lang="en-US" sz="4400" dirty="0">
                <a:solidFill>
                  <a:srgbClr val="4F280E"/>
                </a:solidFill>
              </a:rPr>
              <a:t>Identifying Whole Grain-Rich Foods for the CACFP Using the Ingredient List </a:t>
            </a:r>
            <a:br>
              <a:rPr lang="en-US" sz="4400" dirty="0">
                <a:solidFill>
                  <a:srgbClr val="4F280E"/>
                </a:solidFill>
              </a:rPr>
            </a:br>
            <a:r>
              <a:rPr lang="en-US" sz="4400" dirty="0">
                <a:solidFill>
                  <a:srgbClr val="4F280E"/>
                </a:solidFill>
              </a:rPr>
              <a:t>Part 1 </a:t>
            </a:r>
          </a:p>
        </p:txBody>
      </p:sp>
      <p:sp>
        <p:nvSpPr>
          <p:cNvPr id="3" name="Subtitle 2">
            <a:extLst>
              <a:ext uri="{FF2B5EF4-FFF2-40B4-BE49-F238E27FC236}">
                <a16:creationId xmlns:a16="http://schemas.microsoft.com/office/drawing/2014/main" id="{1F124BE3-AADE-8A4F-B979-BF5C42F87E10}"/>
              </a:ext>
            </a:extLst>
          </p:cNvPr>
          <p:cNvSpPr>
            <a:spLocks noGrp="1"/>
          </p:cNvSpPr>
          <p:nvPr>
            <p:ph type="subTitle" idx="1"/>
          </p:nvPr>
        </p:nvSpPr>
        <p:spPr>
          <a:xfrm>
            <a:off x="374209" y="3657600"/>
            <a:ext cx="3994591" cy="1308100"/>
          </a:xfrm>
        </p:spPr>
        <p:txBody>
          <a:bodyPr/>
          <a:lstStyle/>
          <a:p>
            <a:pPr>
              <a:lnSpc>
                <a:spcPts val="3000"/>
              </a:lnSpc>
            </a:pPr>
            <a:r>
              <a:rPr lang="en-US" sz="2200" dirty="0"/>
              <a:t>A Training Presentation for </a:t>
            </a:r>
            <a:br>
              <a:rPr lang="en-US" sz="2200" dirty="0"/>
            </a:br>
            <a:r>
              <a:rPr lang="en-US" sz="2200" dirty="0"/>
              <a:t>Child and Adult Care Food </a:t>
            </a:r>
            <a:br>
              <a:rPr lang="en-US" sz="2200" dirty="0"/>
            </a:br>
            <a:r>
              <a:rPr lang="en-US" sz="2200" dirty="0"/>
              <a:t>Program (CACFP) Operators</a:t>
            </a:r>
          </a:p>
        </p:txBody>
      </p:sp>
      <p:pic>
        <p:nvPicPr>
          <p:cNvPr id="6" name="Picture 5" descr="A woman looking at the ingredient list on a package o food. &#10;&#10;Description automatically generated with low confidence">
            <a:extLst>
              <a:ext uri="{FF2B5EF4-FFF2-40B4-BE49-F238E27FC236}">
                <a16:creationId xmlns:a16="http://schemas.microsoft.com/office/drawing/2014/main" id="{F372001B-E24A-5549-BADD-0D0D135F14AD}"/>
              </a:ext>
            </a:extLst>
          </p:cNvPr>
          <p:cNvPicPr>
            <a:picLocks noChangeAspect="1"/>
          </p:cNvPicPr>
          <p:nvPr/>
        </p:nvPicPr>
        <p:blipFill rotWithShape="1">
          <a:blip r:embed="rId3"/>
          <a:srcRect b="10916"/>
          <a:stretch/>
        </p:blipFill>
        <p:spPr>
          <a:xfrm>
            <a:off x="5957677" y="1412603"/>
            <a:ext cx="2708541" cy="3730897"/>
          </a:xfrm>
          <a:prstGeom prst="rect">
            <a:avLst/>
          </a:prstGeom>
        </p:spPr>
      </p:pic>
    </p:spTree>
    <p:extLst>
      <p:ext uri="{BB962C8B-B14F-4D97-AF65-F5344CB8AC3E}">
        <p14:creationId xmlns:p14="http://schemas.microsoft.com/office/powerpoint/2010/main" val="316312442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AA6749-ACC3-024A-8941-09B314B45871}"/>
              </a:ext>
            </a:extLst>
          </p:cNvPr>
          <p:cNvSpPr>
            <a:spLocks noGrp="1"/>
          </p:cNvSpPr>
          <p:nvPr>
            <p:ph type="title"/>
          </p:nvPr>
        </p:nvSpPr>
        <p:spPr/>
        <p:txBody>
          <a:bodyPr/>
          <a:lstStyle/>
          <a:p>
            <a:r>
              <a:rPr lang="en-US" dirty="0">
                <a:solidFill>
                  <a:srgbClr val="4F280E"/>
                </a:solidFill>
              </a:rPr>
              <a:t>Whole-Grain Ingredients </a:t>
            </a:r>
            <a:br>
              <a:rPr lang="en-US" dirty="0">
                <a:solidFill>
                  <a:srgbClr val="4F280E"/>
                </a:solidFill>
              </a:rPr>
            </a:br>
            <a:br>
              <a:rPr lang="en-US" dirty="0">
                <a:solidFill>
                  <a:srgbClr val="4F280E"/>
                </a:solidFill>
              </a:rPr>
            </a:br>
            <a:endParaRPr lang="en-US" dirty="0">
              <a:solidFill>
                <a:srgbClr val="4F280E"/>
              </a:solidFill>
            </a:endParaRPr>
          </a:p>
        </p:txBody>
      </p:sp>
      <p:pic>
        <p:nvPicPr>
          <p:cNvPr id="10" name="Picture 9" descr="Page 5 of the &quot;Identifying Whole Grain-Rich Foods for the CACFP Using the Ingredient List&quot; worksheet">
            <a:extLst>
              <a:ext uri="{FF2B5EF4-FFF2-40B4-BE49-F238E27FC236}">
                <a16:creationId xmlns:a16="http://schemas.microsoft.com/office/drawing/2014/main" id="{168627ED-66DF-1145-9DF1-11C5EB8AFF98}"/>
              </a:ext>
            </a:extLst>
          </p:cNvPr>
          <p:cNvPicPr>
            <a:picLocks noChangeAspect="1"/>
          </p:cNvPicPr>
          <p:nvPr/>
        </p:nvPicPr>
        <p:blipFill>
          <a:blip r:embed="rId3"/>
          <a:srcRect t="617" b="617"/>
          <a:stretch/>
        </p:blipFill>
        <p:spPr>
          <a:xfrm>
            <a:off x="173970" y="920967"/>
            <a:ext cx="3084913" cy="4021810"/>
          </a:xfrm>
          <a:prstGeom prst="rect">
            <a:avLst/>
          </a:prstGeom>
          <a:effectLst>
            <a:outerShdw blurRad="63500" sx="102000" sy="102000" algn="ctr" rotWithShape="0">
              <a:srgbClr val="000000">
                <a:alpha val="10000"/>
              </a:srgbClr>
            </a:outerShdw>
          </a:effectLst>
        </p:spPr>
      </p:pic>
      <p:sp>
        <p:nvSpPr>
          <p:cNvPr id="12" name="Snip Same Side Corner Rectangle 11">
            <a:extLst>
              <a:ext uri="{FF2B5EF4-FFF2-40B4-BE49-F238E27FC236}">
                <a16:creationId xmlns:a16="http://schemas.microsoft.com/office/drawing/2014/main" id="{97520491-CB28-4959-B68E-ACF36C26DF58}"/>
              </a:ext>
              <a:ext uri="{C183D7F6-B498-43B3-948B-1728B52AA6E4}">
                <adec:decorative xmlns:adec="http://schemas.microsoft.com/office/drawing/2017/decorative" val="1"/>
              </a:ext>
            </a:extLst>
          </p:cNvPr>
          <p:cNvSpPr/>
          <p:nvPr/>
        </p:nvSpPr>
        <p:spPr>
          <a:xfrm rot="16200000">
            <a:off x="4087886" y="1128016"/>
            <a:ext cx="1629595" cy="2886951"/>
          </a:xfrm>
          <a:prstGeom prst="snip2SameRect">
            <a:avLst>
              <a:gd name="adj1" fmla="val 26673"/>
              <a:gd name="adj2" fmla="val 0"/>
            </a:avLst>
          </a:prstGeom>
          <a:gradFill flip="none" rotWithShape="1">
            <a:gsLst>
              <a:gs pos="0">
                <a:schemeClr val="accent3">
                  <a:lumMod val="45000"/>
                  <a:lumOff val="55000"/>
                  <a:alpha val="0"/>
                </a:schemeClr>
              </a:gs>
              <a:gs pos="25000">
                <a:schemeClr val="accent3">
                  <a:lumMod val="45000"/>
                  <a:lumOff val="55000"/>
                </a:schemeClr>
              </a:gs>
              <a:gs pos="93000">
                <a:schemeClr val="accent3">
                  <a:lumMod val="30000"/>
                  <a:lumOff val="70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6" name="Picture 5" descr="Callout identifying whole-grain ingredients">
            <a:extLst>
              <a:ext uri="{FF2B5EF4-FFF2-40B4-BE49-F238E27FC236}">
                <a16:creationId xmlns:a16="http://schemas.microsoft.com/office/drawing/2014/main" id="{19948B64-4FAB-754C-AD32-9267CB7DA003}"/>
              </a:ext>
            </a:extLst>
          </p:cNvPr>
          <p:cNvPicPr>
            <a:picLocks noChangeAspect="1"/>
          </p:cNvPicPr>
          <p:nvPr/>
        </p:nvPicPr>
        <p:blipFill>
          <a:blip r:embed="rId4"/>
          <a:srcRect t="3264" b="3264"/>
          <a:stretch/>
        </p:blipFill>
        <p:spPr>
          <a:xfrm>
            <a:off x="3811186" y="1744694"/>
            <a:ext cx="4486940" cy="1677627"/>
          </a:xfrm>
          <a:prstGeom prst="rect">
            <a:avLst/>
          </a:prstGeom>
        </p:spPr>
      </p:pic>
      <p:sp>
        <p:nvSpPr>
          <p:cNvPr id="8" name="Rounded Rectangle 7">
            <a:extLst>
              <a:ext uri="{FF2B5EF4-FFF2-40B4-BE49-F238E27FC236}">
                <a16:creationId xmlns:a16="http://schemas.microsoft.com/office/drawing/2014/main" id="{7B8884BF-DB28-4FF8-B759-8D30D96C66DD}"/>
              </a:ext>
              <a:ext uri="{C183D7F6-B498-43B3-948B-1728B52AA6E4}">
                <adec:decorative xmlns:adec="http://schemas.microsoft.com/office/drawing/2017/decorative" val="1"/>
              </a:ext>
            </a:extLst>
          </p:cNvPr>
          <p:cNvSpPr/>
          <p:nvPr/>
        </p:nvSpPr>
        <p:spPr>
          <a:xfrm>
            <a:off x="308343" y="3875879"/>
            <a:ext cx="1307805" cy="560267"/>
          </a:xfrm>
          <a:prstGeom prst="roundRect">
            <a:avLst>
              <a:gd name="adj" fmla="val 0"/>
            </a:avLst>
          </a:prstGeom>
          <a:noFill/>
          <a:ln w="19050">
            <a:solidFill>
              <a:srgbClr val="6F3D1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cxnSp>
        <p:nvCxnSpPr>
          <p:cNvPr id="9" name="Elbow Connector 8">
            <a:extLst>
              <a:ext uri="{FF2B5EF4-FFF2-40B4-BE49-F238E27FC236}">
                <a16:creationId xmlns:a16="http://schemas.microsoft.com/office/drawing/2014/main" id="{27FB9052-E9DF-4BFE-A950-17C61767F355}"/>
              </a:ext>
              <a:ext uri="{C183D7F6-B498-43B3-948B-1728B52AA6E4}">
                <adec:decorative xmlns:adec="http://schemas.microsoft.com/office/drawing/2017/decorative" val="1"/>
              </a:ext>
            </a:extLst>
          </p:cNvPr>
          <p:cNvCxnSpPr>
            <a:cxnSpLocks/>
            <a:stCxn id="8" idx="3"/>
            <a:endCxn id="6" idx="1"/>
          </p:cNvCxnSpPr>
          <p:nvPr/>
        </p:nvCxnSpPr>
        <p:spPr>
          <a:xfrm flipV="1">
            <a:off x="1616148" y="2583508"/>
            <a:ext cx="2195038" cy="1572505"/>
          </a:xfrm>
          <a:prstGeom prst="bentConnector3">
            <a:avLst>
              <a:gd name="adj1" fmla="val 50000"/>
            </a:avLst>
          </a:prstGeom>
          <a:ln w="19050">
            <a:solidFill>
              <a:srgbClr val="6F3D1A"/>
            </a:solidFill>
            <a:tailEnd type="ova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9252238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AA6749-ACC3-024A-8941-09B314B45871}"/>
              </a:ext>
            </a:extLst>
          </p:cNvPr>
          <p:cNvSpPr>
            <a:spLocks noGrp="1"/>
          </p:cNvSpPr>
          <p:nvPr>
            <p:ph type="title"/>
          </p:nvPr>
        </p:nvSpPr>
        <p:spPr/>
        <p:txBody>
          <a:bodyPr/>
          <a:lstStyle/>
          <a:p>
            <a:r>
              <a:rPr lang="en-US" dirty="0">
                <a:solidFill>
                  <a:srgbClr val="4F280E"/>
                </a:solidFill>
              </a:rPr>
              <a:t>Enriched, Bran, and Germ Ingredients</a:t>
            </a:r>
          </a:p>
        </p:txBody>
      </p:sp>
      <p:pic>
        <p:nvPicPr>
          <p:cNvPr id="7" name="Picture 6" descr="Page 6 of the &quot;Identifying Whole Grain-Rich Foods for the CACFP Using the Ingredient List&quot; worksheet">
            <a:extLst>
              <a:ext uri="{FF2B5EF4-FFF2-40B4-BE49-F238E27FC236}">
                <a16:creationId xmlns:a16="http://schemas.microsoft.com/office/drawing/2014/main" id="{A946EEB0-5C68-884A-A1F4-349AC627AD56}"/>
              </a:ext>
            </a:extLst>
          </p:cNvPr>
          <p:cNvPicPr>
            <a:picLocks noChangeAspect="1"/>
          </p:cNvPicPr>
          <p:nvPr/>
        </p:nvPicPr>
        <p:blipFill>
          <a:blip r:embed="rId3"/>
          <a:srcRect t="682" b="682"/>
          <a:stretch/>
        </p:blipFill>
        <p:spPr>
          <a:xfrm>
            <a:off x="310649" y="1009980"/>
            <a:ext cx="3070504" cy="3919390"/>
          </a:xfrm>
          <a:prstGeom prst="rect">
            <a:avLst/>
          </a:prstGeom>
          <a:effectLst>
            <a:outerShdw blurRad="63500" sx="102000" sy="102000" algn="ctr" rotWithShape="0">
              <a:srgbClr val="000000">
                <a:alpha val="10000"/>
              </a:srgbClr>
            </a:outerShdw>
          </a:effectLst>
        </p:spPr>
      </p:pic>
      <p:sp>
        <p:nvSpPr>
          <p:cNvPr id="6" name="Rounded Rectangle 7">
            <a:extLst>
              <a:ext uri="{FF2B5EF4-FFF2-40B4-BE49-F238E27FC236}">
                <a16:creationId xmlns:a16="http://schemas.microsoft.com/office/drawing/2014/main" id="{6ACE6F50-8BC2-43EE-B930-9B8EE82F6C97}"/>
              </a:ext>
              <a:ext uri="{C183D7F6-B498-43B3-948B-1728B52AA6E4}">
                <adec:decorative xmlns:adec="http://schemas.microsoft.com/office/drawing/2017/decorative" val="1"/>
              </a:ext>
            </a:extLst>
          </p:cNvPr>
          <p:cNvSpPr/>
          <p:nvPr/>
        </p:nvSpPr>
        <p:spPr>
          <a:xfrm>
            <a:off x="361508" y="2175240"/>
            <a:ext cx="1988290" cy="659214"/>
          </a:xfrm>
          <a:prstGeom prst="roundRect">
            <a:avLst>
              <a:gd name="adj" fmla="val 0"/>
            </a:avLst>
          </a:prstGeom>
          <a:noFill/>
          <a:ln w="19050">
            <a:solidFill>
              <a:srgbClr val="6F3D1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5" name="Snip Same Side Corner Rectangle 11">
            <a:extLst>
              <a:ext uri="{FF2B5EF4-FFF2-40B4-BE49-F238E27FC236}">
                <a16:creationId xmlns:a16="http://schemas.microsoft.com/office/drawing/2014/main" id="{0467C57B-8F18-4803-B9D8-3B11B24FCA81}"/>
              </a:ext>
              <a:ext uri="{C183D7F6-B498-43B3-948B-1728B52AA6E4}">
                <adec:decorative xmlns:adec="http://schemas.microsoft.com/office/drawing/2017/decorative" val="1"/>
              </a:ext>
            </a:extLst>
          </p:cNvPr>
          <p:cNvSpPr/>
          <p:nvPr/>
        </p:nvSpPr>
        <p:spPr>
          <a:xfrm rot="16200000">
            <a:off x="3956709" y="1988030"/>
            <a:ext cx="1339701" cy="2886951"/>
          </a:xfrm>
          <a:prstGeom prst="snip2SameRect">
            <a:avLst>
              <a:gd name="adj1" fmla="val 26673"/>
              <a:gd name="adj2" fmla="val 0"/>
            </a:avLst>
          </a:prstGeom>
          <a:gradFill flip="none" rotWithShape="1">
            <a:gsLst>
              <a:gs pos="0">
                <a:schemeClr val="accent3">
                  <a:lumMod val="45000"/>
                  <a:lumOff val="55000"/>
                  <a:alpha val="0"/>
                </a:schemeClr>
              </a:gs>
              <a:gs pos="25000">
                <a:schemeClr val="accent3">
                  <a:lumMod val="45000"/>
                  <a:lumOff val="55000"/>
                </a:schemeClr>
              </a:gs>
              <a:gs pos="93000">
                <a:schemeClr val="accent3">
                  <a:lumMod val="30000"/>
                  <a:lumOff val="70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8" name="Picture 7" descr="Callout identifying the addition to the ingredients listed ">
            <a:extLst>
              <a:ext uri="{FF2B5EF4-FFF2-40B4-BE49-F238E27FC236}">
                <a16:creationId xmlns:a16="http://schemas.microsoft.com/office/drawing/2014/main" id="{99F18718-4A25-1940-B384-F7DA5730FC9B}"/>
              </a:ext>
            </a:extLst>
          </p:cNvPr>
          <p:cNvPicPr>
            <a:picLocks noChangeAspect="1"/>
          </p:cNvPicPr>
          <p:nvPr/>
        </p:nvPicPr>
        <p:blipFill>
          <a:blip r:embed="rId4"/>
          <a:srcRect t="5837" b="5837"/>
          <a:stretch/>
        </p:blipFill>
        <p:spPr>
          <a:xfrm>
            <a:off x="3787496" y="2760001"/>
            <a:ext cx="5356504" cy="1339702"/>
          </a:xfrm>
          <a:prstGeom prst="rect">
            <a:avLst/>
          </a:prstGeom>
        </p:spPr>
      </p:pic>
      <p:pic>
        <p:nvPicPr>
          <p:cNvPr id="9" name="Picture 8">
            <a:extLst>
              <a:ext uri="{FF2B5EF4-FFF2-40B4-BE49-F238E27FC236}">
                <a16:creationId xmlns:a16="http://schemas.microsoft.com/office/drawing/2014/main" id="{E64F60B5-EFAB-4EBF-B774-2AF629F5512D}"/>
              </a:ext>
              <a:ext uri="{C183D7F6-B498-43B3-948B-1728B52AA6E4}">
                <adec:decorative xmlns:adec="http://schemas.microsoft.com/office/drawing/2017/decorative" val="1"/>
              </a:ext>
            </a:extLst>
          </p:cNvPr>
          <p:cNvPicPr>
            <a:picLocks noChangeAspect="1"/>
          </p:cNvPicPr>
          <p:nvPr/>
        </p:nvPicPr>
        <p:blipFill rotWithShape="1">
          <a:blip r:embed="rId5"/>
          <a:srcRect l="94297" t="16069" r="1568" b="80872"/>
          <a:stretch/>
        </p:blipFill>
        <p:spPr>
          <a:xfrm flipV="1">
            <a:off x="8485235" y="2733369"/>
            <a:ext cx="324465" cy="74979"/>
          </a:xfrm>
          <a:prstGeom prst="rect">
            <a:avLst/>
          </a:prstGeom>
        </p:spPr>
      </p:pic>
      <p:cxnSp>
        <p:nvCxnSpPr>
          <p:cNvPr id="10" name="Elbow Connector 8">
            <a:extLst>
              <a:ext uri="{FF2B5EF4-FFF2-40B4-BE49-F238E27FC236}">
                <a16:creationId xmlns:a16="http://schemas.microsoft.com/office/drawing/2014/main" id="{4FDE355D-3DF6-4B48-A6F3-F66B6DEEC4AB}"/>
              </a:ext>
              <a:ext uri="{C183D7F6-B498-43B3-948B-1728B52AA6E4}">
                <adec:decorative xmlns:adec="http://schemas.microsoft.com/office/drawing/2017/decorative" val="1"/>
              </a:ext>
            </a:extLst>
          </p:cNvPr>
          <p:cNvCxnSpPr>
            <a:cxnSpLocks/>
            <a:stCxn id="6" idx="3"/>
            <a:endCxn id="8" idx="1"/>
          </p:cNvCxnSpPr>
          <p:nvPr/>
        </p:nvCxnSpPr>
        <p:spPr>
          <a:xfrm>
            <a:off x="2349798" y="2504847"/>
            <a:ext cx="1437698" cy="925005"/>
          </a:xfrm>
          <a:prstGeom prst="bentConnector3">
            <a:avLst>
              <a:gd name="adj1" fmla="val 50000"/>
            </a:avLst>
          </a:prstGeom>
          <a:ln w="19050">
            <a:solidFill>
              <a:srgbClr val="6F3D1A"/>
            </a:solidFill>
            <a:tailEnd type="ova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2512679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AA6749-ACC3-024A-8941-09B314B45871}"/>
              </a:ext>
            </a:extLst>
          </p:cNvPr>
          <p:cNvSpPr>
            <a:spLocks noGrp="1"/>
          </p:cNvSpPr>
          <p:nvPr>
            <p:ph type="title"/>
          </p:nvPr>
        </p:nvSpPr>
        <p:spPr/>
        <p:txBody>
          <a:bodyPr/>
          <a:lstStyle/>
          <a:p>
            <a:r>
              <a:rPr lang="en-US" dirty="0">
                <a:solidFill>
                  <a:srgbClr val="4F280E"/>
                </a:solidFill>
              </a:rPr>
              <a:t>Non-Creditable Grains or Flours</a:t>
            </a:r>
          </a:p>
        </p:txBody>
      </p:sp>
      <p:pic>
        <p:nvPicPr>
          <p:cNvPr id="12" name="Picture 11" descr="Page 6 of the &quot;Identifying Whole Grain-Rich Foods for the CACFP Using the Ingredient List&quot; worksheet">
            <a:extLst>
              <a:ext uri="{FF2B5EF4-FFF2-40B4-BE49-F238E27FC236}">
                <a16:creationId xmlns:a16="http://schemas.microsoft.com/office/drawing/2014/main" id="{FC940A9E-95D5-432F-A838-AF7AFF8A3113}"/>
              </a:ext>
            </a:extLst>
          </p:cNvPr>
          <p:cNvPicPr>
            <a:picLocks noChangeAspect="1"/>
          </p:cNvPicPr>
          <p:nvPr/>
        </p:nvPicPr>
        <p:blipFill>
          <a:blip r:embed="rId3"/>
          <a:srcRect t="682" b="682"/>
          <a:stretch/>
        </p:blipFill>
        <p:spPr>
          <a:xfrm>
            <a:off x="310649" y="1009980"/>
            <a:ext cx="3070504" cy="3919390"/>
          </a:xfrm>
          <a:prstGeom prst="rect">
            <a:avLst/>
          </a:prstGeom>
          <a:effectLst>
            <a:outerShdw blurRad="63500" sx="102000" sy="102000" algn="ctr" rotWithShape="0">
              <a:srgbClr val="000000">
                <a:alpha val="10000"/>
              </a:srgbClr>
            </a:outerShdw>
          </a:effectLst>
        </p:spPr>
      </p:pic>
      <p:sp>
        <p:nvSpPr>
          <p:cNvPr id="11" name="Rounded Rectangle 10">
            <a:extLst>
              <a:ext uri="{FF2B5EF4-FFF2-40B4-BE49-F238E27FC236}">
                <a16:creationId xmlns:a16="http://schemas.microsoft.com/office/drawing/2014/main" id="{23FDE19A-5960-D44D-A676-1CE09A5C6E74}"/>
              </a:ext>
              <a:ext uri="{C183D7F6-B498-43B3-948B-1728B52AA6E4}">
                <adec:decorative xmlns:adec="http://schemas.microsoft.com/office/drawing/2017/decorative" val="1"/>
              </a:ext>
            </a:extLst>
          </p:cNvPr>
          <p:cNvSpPr/>
          <p:nvPr/>
        </p:nvSpPr>
        <p:spPr>
          <a:xfrm>
            <a:off x="385808" y="3479544"/>
            <a:ext cx="2642532" cy="1305919"/>
          </a:xfrm>
          <a:prstGeom prst="roundRect">
            <a:avLst>
              <a:gd name="adj" fmla="val 0"/>
            </a:avLst>
          </a:prstGeom>
          <a:noFill/>
          <a:ln w="19050">
            <a:solidFill>
              <a:srgbClr val="6F3D1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0" name="Snip Same Side Corner Rectangle 9">
            <a:extLst>
              <a:ext uri="{FF2B5EF4-FFF2-40B4-BE49-F238E27FC236}">
                <a16:creationId xmlns:a16="http://schemas.microsoft.com/office/drawing/2014/main" id="{C1A916D7-2CEA-994B-BA59-01D582A6A08E}"/>
              </a:ext>
              <a:ext uri="{C183D7F6-B498-43B3-948B-1728B52AA6E4}">
                <adec:decorative xmlns:adec="http://schemas.microsoft.com/office/drawing/2017/decorative" val="1"/>
              </a:ext>
            </a:extLst>
          </p:cNvPr>
          <p:cNvSpPr/>
          <p:nvPr/>
        </p:nvSpPr>
        <p:spPr>
          <a:xfrm rot="16200000">
            <a:off x="3562510" y="1514709"/>
            <a:ext cx="2191248" cy="2886951"/>
          </a:xfrm>
          <a:prstGeom prst="snip2SameRect">
            <a:avLst>
              <a:gd name="adj1" fmla="val 26673"/>
              <a:gd name="adj2" fmla="val 0"/>
            </a:avLst>
          </a:prstGeom>
          <a:gradFill flip="none" rotWithShape="1">
            <a:gsLst>
              <a:gs pos="0">
                <a:schemeClr val="accent3">
                  <a:lumMod val="45000"/>
                  <a:lumOff val="55000"/>
                  <a:alpha val="0"/>
                </a:schemeClr>
              </a:gs>
              <a:gs pos="25000">
                <a:schemeClr val="accent3">
                  <a:lumMod val="45000"/>
                  <a:lumOff val="55000"/>
                </a:schemeClr>
              </a:gs>
              <a:gs pos="93000">
                <a:schemeClr val="accent3">
                  <a:lumMod val="30000"/>
                  <a:lumOff val="70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 name="Rounded Rectangle 13">
            <a:extLst>
              <a:ext uri="{FF2B5EF4-FFF2-40B4-BE49-F238E27FC236}">
                <a16:creationId xmlns:a16="http://schemas.microsoft.com/office/drawing/2014/main" id="{A332964A-4581-DC49-AF5B-FFF93AE0C3EB}"/>
              </a:ext>
              <a:ext uri="{C183D7F6-B498-43B3-948B-1728B52AA6E4}">
                <adec:decorative xmlns:adec="http://schemas.microsoft.com/office/drawing/2017/decorative" val="1"/>
              </a:ext>
            </a:extLst>
          </p:cNvPr>
          <p:cNvSpPr/>
          <p:nvPr/>
        </p:nvSpPr>
        <p:spPr>
          <a:xfrm>
            <a:off x="3753790" y="1716446"/>
            <a:ext cx="4987538" cy="2515311"/>
          </a:xfrm>
          <a:prstGeom prst="roundRect">
            <a:avLst>
              <a:gd name="adj" fmla="val 4586"/>
            </a:avLst>
          </a:prstGeom>
          <a:solidFill>
            <a:schemeClr val="bg1"/>
          </a:solidFill>
          <a:ln>
            <a:noFill/>
          </a:ln>
          <a:effectLst>
            <a:outerShdw blurRad="635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8" name="Picture 7" descr="Callout idenitfying non-creditable grains or flours">
            <a:extLst>
              <a:ext uri="{FF2B5EF4-FFF2-40B4-BE49-F238E27FC236}">
                <a16:creationId xmlns:a16="http://schemas.microsoft.com/office/drawing/2014/main" id="{16894125-3D01-1041-8B4A-B569AF782344}"/>
              </a:ext>
            </a:extLst>
          </p:cNvPr>
          <p:cNvPicPr>
            <a:picLocks noChangeAspect="1"/>
          </p:cNvPicPr>
          <p:nvPr/>
        </p:nvPicPr>
        <p:blipFill rotWithShape="1">
          <a:blip r:embed="rId4"/>
          <a:srcRect r="4988"/>
          <a:stretch/>
        </p:blipFill>
        <p:spPr>
          <a:xfrm>
            <a:off x="3890186" y="1806218"/>
            <a:ext cx="4705731" cy="2326286"/>
          </a:xfrm>
          <a:prstGeom prst="rect">
            <a:avLst/>
          </a:prstGeom>
          <a:ln w="3175">
            <a:noFill/>
          </a:ln>
        </p:spPr>
      </p:pic>
      <p:cxnSp>
        <p:nvCxnSpPr>
          <p:cNvPr id="13" name="Elbow Connector 12">
            <a:extLst>
              <a:ext uri="{FF2B5EF4-FFF2-40B4-BE49-F238E27FC236}">
                <a16:creationId xmlns:a16="http://schemas.microsoft.com/office/drawing/2014/main" id="{8919CEA4-CD8F-3745-B0E2-57F6EE2D78B8}"/>
              </a:ext>
              <a:ext uri="{C183D7F6-B498-43B3-948B-1728B52AA6E4}">
                <adec:decorative xmlns:adec="http://schemas.microsoft.com/office/drawing/2017/decorative" val="1"/>
              </a:ext>
            </a:extLst>
          </p:cNvPr>
          <p:cNvCxnSpPr>
            <a:cxnSpLocks/>
            <a:stCxn id="11" idx="3"/>
            <a:endCxn id="14" idx="1"/>
          </p:cNvCxnSpPr>
          <p:nvPr/>
        </p:nvCxnSpPr>
        <p:spPr>
          <a:xfrm flipV="1">
            <a:off x="3028340" y="2974102"/>
            <a:ext cx="725450" cy="1158402"/>
          </a:xfrm>
          <a:prstGeom prst="bentConnector3">
            <a:avLst>
              <a:gd name="adj1" fmla="val 50000"/>
            </a:avLst>
          </a:prstGeom>
          <a:ln w="19050">
            <a:solidFill>
              <a:srgbClr val="6F3D1A"/>
            </a:solidFill>
            <a:tailEnd type="ova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3698632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AA6749-ACC3-024A-8941-09B314B45871}"/>
              </a:ext>
            </a:extLst>
          </p:cNvPr>
          <p:cNvSpPr>
            <a:spLocks noGrp="1"/>
          </p:cNvSpPr>
          <p:nvPr>
            <p:ph type="title"/>
          </p:nvPr>
        </p:nvSpPr>
        <p:spPr/>
        <p:txBody>
          <a:bodyPr/>
          <a:lstStyle/>
          <a:p>
            <a:r>
              <a:rPr lang="en-US" dirty="0">
                <a:solidFill>
                  <a:srgbClr val="4F280E"/>
                </a:solidFill>
              </a:rPr>
              <a:t>Step 1: Find the Ingredient List</a:t>
            </a:r>
          </a:p>
        </p:txBody>
      </p:sp>
      <p:sp>
        <p:nvSpPr>
          <p:cNvPr id="12" name="Rectangle 11">
            <a:extLst>
              <a:ext uri="{FF2B5EF4-FFF2-40B4-BE49-F238E27FC236}">
                <a16:creationId xmlns:a16="http://schemas.microsoft.com/office/drawing/2014/main" id="{52626FEF-EA8C-B44C-9E51-E901ED4F1557}"/>
              </a:ext>
            </a:extLst>
          </p:cNvPr>
          <p:cNvSpPr/>
          <p:nvPr/>
        </p:nvSpPr>
        <p:spPr>
          <a:xfrm>
            <a:off x="534255" y="1389191"/>
            <a:ext cx="3187140" cy="3231654"/>
          </a:xfrm>
          <a:prstGeom prst="rect">
            <a:avLst/>
          </a:prstGeom>
        </p:spPr>
        <p:txBody>
          <a:bodyPr wrap="square">
            <a:spAutoFit/>
          </a:bodyPr>
          <a:lstStyle/>
          <a:p>
            <a:pPr lvl="0">
              <a:spcBef>
                <a:spcPts val="1200"/>
              </a:spcBef>
              <a:buClr>
                <a:srgbClr val="4F280E"/>
              </a:buClr>
              <a:defRPr/>
            </a:pPr>
            <a:r>
              <a:rPr lang="en-US" sz="1600" dirty="0">
                <a:solidFill>
                  <a:schemeClr val="tx1">
                    <a:lumMod val="65000"/>
                    <a:lumOff val="35000"/>
                  </a:schemeClr>
                </a:solidFill>
                <a:latin typeface="Helvetica" pitchFamily="2" charset="0"/>
              </a:rPr>
              <a:t>For foods that only contain the grains component, look at the entire ingredient list.</a:t>
            </a:r>
          </a:p>
          <a:p>
            <a:pPr lvl="0">
              <a:spcBef>
                <a:spcPts val="1200"/>
              </a:spcBef>
              <a:buClr>
                <a:srgbClr val="4E8DD1"/>
              </a:buClr>
              <a:defRPr/>
            </a:pPr>
            <a:r>
              <a:rPr lang="en-US" sz="1600" b="1" dirty="0">
                <a:solidFill>
                  <a:schemeClr val="tx1">
                    <a:lumMod val="65000"/>
                    <a:lumOff val="35000"/>
                  </a:schemeClr>
                </a:solidFill>
                <a:latin typeface="Helvetica" pitchFamily="2" charset="0"/>
              </a:rPr>
              <a:t>Examples include:</a:t>
            </a:r>
          </a:p>
          <a:p>
            <a:pPr marL="285750" lvl="0" indent="-285750">
              <a:spcBef>
                <a:spcPts val="1200"/>
              </a:spcBef>
              <a:buClr>
                <a:srgbClr val="6F3D1A"/>
              </a:buClr>
              <a:buFont typeface="Arial" panose="020B0604020202020204" pitchFamily="34" charset="0"/>
              <a:buChar char="•"/>
              <a:defRPr/>
            </a:pPr>
            <a:r>
              <a:rPr lang="en-US" sz="1600" dirty="0">
                <a:solidFill>
                  <a:schemeClr val="tx1">
                    <a:lumMod val="65000"/>
                    <a:lumOff val="35000"/>
                  </a:schemeClr>
                </a:solidFill>
                <a:latin typeface="Helvetica" pitchFamily="2" charset="0"/>
              </a:rPr>
              <a:t>Bread </a:t>
            </a:r>
          </a:p>
          <a:p>
            <a:pPr marL="285750" lvl="0" indent="-285750">
              <a:spcBef>
                <a:spcPts val="1200"/>
              </a:spcBef>
              <a:buClr>
                <a:srgbClr val="6F3D1A"/>
              </a:buClr>
              <a:buFont typeface="Arial" panose="020B0604020202020204" pitchFamily="34" charset="0"/>
              <a:buChar char="•"/>
              <a:defRPr/>
            </a:pPr>
            <a:r>
              <a:rPr lang="en-US" sz="1600" dirty="0">
                <a:solidFill>
                  <a:schemeClr val="tx1">
                    <a:lumMod val="65000"/>
                    <a:lumOff val="35000"/>
                  </a:schemeClr>
                </a:solidFill>
                <a:latin typeface="Helvetica" pitchFamily="2" charset="0"/>
              </a:rPr>
              <a:t>Pastas </a:t>
            </a:r>
          </a:p>
          <a:p>
            <a:pPr marL="285750" lvl="0" indent="-285750">
              <a:spcBef>
                <a:spcPts val="1200"/>
              </a:spcBef>
              <a:buClr>
                <a:srgbClr val="6F3D1A"/>
              </a:buClr>
              <a:buFont typeface="Arial" panose="020B0604020202020204" pitchFamily="34" charset="0"/>
              <a:buChar char="•"/>
              <a:defRPr/>
            </a:pPr>
            <a:r>
              <a:rPr lang="en-US" sz="1600" dirty="0">
                <a:solidFill>
                  <a:schemeClr val="tx1">
                    <a:lumMod val="65000"/>
                    <a:lumOff val="35000"/>
                  </a:schemeClr>
                </a:solidFill>
                <a:latin typeface="Helvetica" pitchFamily="2" charset="0"/>
              </a:rPr>
              <a:t>Bagels </a:t>
            </a:r>
          </a:p>
          <a:p>
            <a:pPr marL="285750" lvl="0" indent="-285750">
              <a:spcBef>
                <a:spcPts val="1200"/>
              </a:spcBef>
              <a:buClr>
                <a:srgbClr val="6F3D1A"/>
              </a:buClr>
              <a:buFont typeface="Arial" panose="020B0604020202020204" pitchFamily="34" charset="0"/>
              <a:buChar char="•"/>
              <a:defRPr/>
            </a:pPr>
            <a:r>
              <a:rPr lang="en-US" sz="1600" dirty="0">
                <a:solidFill>
                  <a:schemeClr val="tx1">
                    <a:lumMod val="65000"/>
                    <a:lumOff val="35000"/>
                  </a:schemeClr>
                </a:solidFill>
                <a:latin typeface="Helvetica" pitchFamily="2" charset="0"/>
              </a:rPr>
              <a:t>Pancakes </a:t>
            </a:r>
          </a:p>
          <a:p>
            <a:pPr marL="285750" lvl="0" indent="-285750">
              <a:spcBef>
                <a:spcPts val="1200"/>
              </a:spcBef>
              <a:buClr>
                <a:srgbClr val="6F3D1A"/>
              </a:buClr>
              <a:buFont typeface="Arial" panose="020B0604020202020204" pitchFamily="34" charset="0"/>
              <a:buChar char="•"/>
              <a:defRPr/>
            </a:pPr>
            <a:r>
              <a:rPr lang="en-US" sz="1600" dirty="0">
                <a:solidFill>
                  <a:schemeClr val="tx1">
                    <a:lumMod val="65000"/>
                    <a:lumOff val="35000"/>
                  </a:schemeClr>
                </a:solidFill>
                <a:latin typeface="Helvetica" pitchFamily="2" charset="0"/>
              </a:rPr>
              <a:t>Breakfast cereals</a:t>
            </a:r>
          </a:p>
        </p:txBody>
      </p:sp>
      <p:pic>
        <p:nvPicPr>
          <p:cNvPr id="4" name="Picture 3" descr="Picture of a loaf of bread">
            <a:extLst>
              <a:ext uri="{FF2B5EF4-FFF2-40B4-BE49-F238E27FC236}">
                <a16:creationId xmlns:a16="http://schemas.microsoft.com/office/drawing/2014/main" id="{6AF0F901-28C6-DE4C-AA1B-2B68C77D283B}"/>
              </a:ext>
            </a:extLst>
          </p:cNvPr>
          <p:cNvPicPr>
            <a:picLocks noChangeAspect="1"/>
          </p:cNvPicPr>
          <p:nvPr/>
        </p:nvPicPr>
        <p:blipFill>
          <a:blip r:embed="rId3"/>
          <a:srcRect/>
          <a:stretch/>
        </p:blipFill>
        <p:spPr>
          <a:xfrm>
            <a:off x="4578414" y="1048282"/>
            <a:ext cx="4024917" cy="2681252"/>
          </a:xfrm>
          <a:prstGeom prst="rect">
            <a:avLst/>
          </a:prstGeom>
        </p:spPr>
      </p:pic>
      <p:pic>
        <p:nvPicPr>
          <p:cNvPr id="5" name="Picture 4" descr="INGREDIENTS: Whole-wheat flour, water, yeast, brown sugar, wheat gluten, contains 2% or less of each of the following: salt, dough conditioners, soybean oil, vinegar, cultured wheat flour, citric acid. ">
            <a:extLst>
              <a:ext uri="{FF2B5EF4-FFF2-40B4-BE49-F238E27FC236}">
                <a16:creationId xmlns:a16="http://schemas.microsoft.com/office/drawing/2014/main" id="{8C7A856F-4AC0-674D-A012-E55FAACC0EDE}"/>
              </a:ext>
            </a:extLst>
          </p:cNvPr>
          <p:cNvPicPr>
            <a:picLocks noChangeAspect="1"/>
          </p:cNvPicPr>
          <p:nvPr/>
        </p:nvPicPr>
        <p:blipFill>
          <a:blip r:embed="rId4"/>
          <a:stretch>
            <a:fillRect/>
          </a:stretch>
        </p:blipFill>
        <p:spPr>
          <a:xfrm>
            <a:off x="4621875" y="3717383"/>
            <a:ext cx="4000569" cy="916161"/>
          </a:xfrm>
          <a:prstGeom prst="rect">
            <a:avLst/>
          </a:prstGeom>
        </p:spPr>
      </p:pic>
    </p:spTree>
    <p:extLst>
      <p:ext uri="{BB962C8B-B14F-4D97-AF65-F5344CB8AC3E}">
        <p14:creationId xmlns:p14="http://schemas.microsoft.com/office/powerpoint/2010/main" val="298837583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AA6749-ACC3-024A-8941-09B314B45871}"/>
              </a:ext>
            </a:extLst>
          </p:cNvPr>
          <p:cNvSpPr>
            <a:spLocks noGrp="1"/>
          </p:cNvSpPr>
          <p:nvPr>
            <p:ph type="title"/>
          </p:nvPr>
        </p:nvSpPr>
        <p:spPr/>
        <p:txBody>
          <a:bodyPr/>
          <a:lstStyle/>
          <a:p>
            <a:r>
              <a:rPr lang="en-US" dirty="0">
                <a:solidFill>
                  <a:srgbClr val="4F280E"/>
                </a:solidFill>
              </a:rPr>
              <a:t>Step 1: Find the Ingredient List (Combination Foods)</a:t>
            </a:r>
          </a:p>
        </p:txBody>
      </p:sp>
      <p:sp>
        <p:nvSpPr>
          <p:cNvPr id="12" name="Rectangle 11">
            <a:extLst>
              <a:ext uri="{FF2B5EF4-FFF2-40B4-BE49-F238E27FC236}">
                <a16:creationId xmlns:a16="http://schemas.microsoft.com/office/drawing/2014/main" id="{52626FEF-EA8C-B44C-9E51-E901ED4F1557}"/>
              </a:ext>
            </a:extLst>
          </p:cNvPr>
          <p:cNvSpPr/>
          <p:nvPr/>
        </p:nvSpPr>
        <p:spPr>
          <a:xfrm>
            <a:off x="534255" y="1389191"/>
            <a:ext cx="3005899" cy="2677656"/>
          </a:xfrm>
          <a:prstGeom prst="rect">
            <a:avLst/>
          </a:prstGeom>
        </p:spPr>
        <p:txBody>
          <a:bodyPr wrap="square">
            <a:spAutoFit/>
          </a:bodyPr>
          <a:lstStyle/>
          <a:p>
            <a:pPr lvl="0">
              <a:spcBef>
                <a:spcPts val="1200"/>
              </a:spcBef>
              <a:buClr>
                <a:srgbClr val="4F280E"/>
              </a:buClr>
              <a:defRPr/>
            </a:pPr>
            <a:r>
              <a:rPr lang="en-US" sz="1600" dirty="0">
                <a:solidFill>
                  <a:schemeClr val="tx1">
                    <a:lumMod val="65000"/>
                    <a:lumOff val="35000"/>
                  </a:schemeClr>
                </a:solidFill>
                <a:latin typeface="Helvetica" pitchFamily="2" charset="0"/>
              </a:rPr>
              <a:t>For combination foods, look at the ingredients in the grain portion of the food.</a:t>
            </a:r>
          </a:p>
          <a:p>
            <a:pPr lvl="0">
              <a:spcBef>
                <a:spcPts val="1200"/>
              </a:spcBef>
              <a:buClr>
                <a:srgbClr val="4E8DD1"/>
              </a:buClr>
              <a:defRPr/>
            </a:pPr>
            <a:r>
              <a:rPr lang="en-US" sz="1600" b="1" dirty="0">
                <a:solidFill>
                  <a:schemeClr val="tx1">
                    <a:lumMod val="65000"/>
                    <a:lumOff val="35000"/>
                  </a:schemeClr>
                </a:solidFill>
                <a:latin typeface="Helvetica" pitchFamily="2" charset="0"/>
              </a:rPr>
              <a:t>Examples include:</a:t>
            </a:r>
          </a:p>
          <a:p>
            <a:pPr marL="285750" lvl="0" indent="-285750">
              <a:spcBef>
                <a:spcPts val="1200"/>
              </a:spcBef>
              <a:buClr>
                <a:srgbClr val="6F3D1A"/>
              </a:buClr>
              <a:buFont typeface="Arial" panose="020B0604020202020204" pitchFamily="34" charset="0"/>
              <a:buChar char="•"/>
              <a:defRPr/>
            </a:pPr>
            <a:r>
              <a:rPr lang="en-US" sz="1600" dirty="0">
                <a:solidFill>
                  <a:schemeClr val="tx1">
                    <a:lumMod val="65000"/>
                    <a:lumOff val="35000"/>
                  </a:schemeClr>
                </a:solidFill>
                <a:latin typeface="Helvetica" pitchFamily="2" charset="0"/>
              </a:rPr>
              <a:t>The tortilla in a burrito</a:t>
            </a:r>
          </a:p>
          <a:p>
            <a:pPr marL="285750" lvl="0" indent="-285750">
              <a:spcBef>
                <a:spcPts val="1200"/>
              </a:spcBef>
              <a:buClr>
                <a:srgbClr val="6F3D1A"/>
              </a:buClr>
              <a:buFont typeface="Arial" panose="020B0604020202020204" pitchFamily="34" charset="0"/>
              <a:buChar char="•"/>
              <a:defRPr/>
            </a:pPr>
            <a:r>
              <a:rPr lang="en-US" sz="1600" dirty="0">
                <a:solidFill>
                  <a:schemeClr val="tx1">
                    <a:lumMod val="65000"/>
                    <a:lumOff val="35000"/>
                  </a:schemeClr>
                </a:solidFill>
                <a:latin typeface="Helvetica" pitchFamily="2" charset="0"/>
              </a:rPr>
              <a:t>Wild rice in a chicken and wild rice soup </a:t>
            </a:r>
          </a:p>
          <a:p>
            <a:pPr marL="285750" lvl="0" indent="-285750">
              <a:spcBef>
                <a:spcPts val="1200"/>
              </a:spcBef>
              <a:buClr>
                <a:srgbClr val="6F3D1A"/>
              </a:buClr>
              <a:buFont typeface="Arial" panose="020B0604020202020204" pitchFamily="34" charset="0"/>
              <a:buChar char="•"/>
              <a:defRPr/>
            </a:pPr>
            <a:r>
              <a:rPr lang="en-US" sz="1600" dirty="0">
                <a:solidFill>
                  <a:schemeClr val="tx1">
                    <a:lumMod val="65000"/>
                    <a:lumOff val="35000"/>
                  </a:schemeClr>
                </a:solidFill>
                <a:latin typeface="Helvetica" pitchFamily="2" charset="0"/>
              </a:rPr>
              <a:t>The crust of a pizza</a:t>
            </a:r>
          </a:p>
        </p:txBody>
      </p:sp>
      <p:pic>
        <p:nvPicPr>
          <p:cNvPr id="4" name="Picture 3" descr="Picture of a pizza">
            <a:extLst>
              <a:ext uri="{FF2B5EF4-FFF2-40B4-BE49-F238E27FC236}">
                <a16:creationId xmlns:a16="http://schemas.microsoft.com/office/drawing/2014/main" id="{0009FFB9-4924-884E-95AF-ED737A0A5AA8}"/>
              </a:ext>
            </a:extLst>
          </p:cNvPr>
          <p:cNvPicPr>
            <a:picLocks noChangeAspect="1"/>
          </p:cNvPicPr>
          <p:nvPr/>
        </p:nvPicPr>
        <p:blipFill rotWithShape="1">
          <a:blip r:embed="rId3"/>
          <a:srcRect t="8599"/>
          <a:stretch/>
        </p:blipFill>
        <p:spPr>
          <a:xfrm>
            <a:off x="4963043" y="1262357"/>
            <a:ext cx="2827310" cy="1722778"/>
          </a:xfrm>
          <a:prstGeom prst="rect">
            <a:avLst/>
          </a:prstGeom>
        </p:spPr>
      </p:pic>
      <p:pic>
        <p:nvPicPr>
          <p:cNvPr id="7" name="Picture 6" descr="INGREDIENTS: Crust: Whole-wheat flour, enriched wheat flour (bleached wheat flour, malted barley flour, niacin, reduced iron, thiamine mononitrate, riboflavin, folic acid), wheat bran, water soybean oil dextrose, baking powder, yeast, salt, dough conditioners, wheat gluten, contains less than 2% of each of the following: vegetable shortening, sesame flour, preservatives. Shredded mozzarella cheese: Pasteurized part skim milk, cheese cultures, salt, enzymes. Sauce: Water, tomato paste, pizza seasoning, modified food starch. ">
            <a:extLst>
              <a:ext uri="{FF2B5EF4-FFF2-40B4-BE49-F238E27FC236}">
                <a16:creationId xmlns:a16="http://schemas.microsoft.com/office/drawing/2014/main" id="{A59F674B-6689-7A47-BB7B-ED8E64A5E4D6}"/>
              </a:ext>
            </a:extLst>
          </p:cNvPr>
          <p:cNvPicPr>
            <a:picLocks noChangeAspect="1"/>
          </p:cNvPicPr>
          <p:nvPr/>
        </p:nvPicPr>
        <p:blipFill rotWithShape="1">
          <a:blip r:embed="rId4"/>
          <a:srcRect l="2074" t="4833" r="2262"/>
          <a:stretch/>
        </p:blipFill>
        <p:spPr>
          <a:xfrm>
            <a:off x="4572000" y="2906631"/>
            <a:ext cx="3939848" cy="2062311"/>
          </a:xfrm>
          <a:prstGeom prst="rect">
            <a:avLst/>
          </a:prstGeom>
        </p:spPr>
      </p:pic>
    </p:spTree>
    <p:extLst>
      <p:ext uri="{BB962C8B-B14F-4D97-AF65-F5344CB8AC3E}">
        <p14:creationId xmlns:p14="http://schemas.microsoft.com/office/powerpoint/2010/main" val="214201886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AA6749-ACC3-024A-8941-09B314B45871}"/>
              </a:ext>
            </a:extLst>
          </p:cNvPr>
          <p:cNvSpPr>
            <a:spLocks noGrp="1"/>
          </p:cNvSpPr>
          <p:nvPr>
            <p:ph type="title"/>
          </p:nvPr>
        </p:nvSpPr>
        <p:spPr/>
        <p:txBody>
          <a:bodyPr/>
          <a:lstStyle/>
          <a:p>
            <a:r>
              <a:rPr lang="en-US" dirty="0">
                <a:solidFill>
                  <a:srgbClr val="4F280E"/>
                </a:solidFill>
              </a:rPr>
              <a:t>A Closer Look at Combination Foods </a:t>
            </a:r>
          </a:p>
        </p:txBody>
      </p:sp>
      <p:pic>
        <p:nvPicPr>
          <p:cNvPr id="4" name="Picture 3" descr="Picture of a woman holding a magnifying glass">
            <a:extLst>
              <a:ext uri="{FF2B5EF4-FFF2-40B4-BE49-F238E27FC236}">
                <a16:creationId xmlns:a16="http://schemas.microsoft.com/office/drawing/2014/main" id="{FC796C0F-A005-8948-901A-22C746D446FB}"/>
              </a:ext>
            </a:extLst>
          </p:cNvPr>
          <p:cNvPicPr>
            <a:picLocks noChangeAspect="1"/>
          </p:cNvPicPr>
          <p:nvPr/>
        </p:nvPicPr>
        <p:blipFill>
          <a:blip r:embed="rId3"/>
          <a:stretch>
            <a:fillRect/>
          </a:stretch>
        </p:blipFill>
        <p:spPr>
          <a:xfrm>
            <a:off x="207341" y="1107347"/>
            <a:ext cx="2120389" cy="3843206"/>
          </a:xfrm>
          <a:prstGeom prst="rect">
            <a:avLst/>
          </a:prstGeom>
        </p:spPr>
      </p:pic>
      <p:pic>
        <p:nvPicPr>
          <p:cNvPr id="6" name="Picture 5" descr="INGREDIENTS (outlined in red): Crust: Whole-wheat flour, enriched wheat flour (bleached wheat flour, malted barley flour, niacin, reduced iron, thiamine mononitrate, riboflavin, folic acid), wheat bran, water soybean oil dextrose, baking powder, yeast, salt, dough conditioners, wheat gluten, contains less than 2% of each of the following: vegetable shortening, sesame flour, preservatives. ">
            <a:extLst>
              <a:ext uri="{FF2B5EF4-FFF2-40B4-BE49-F238E27FC236}">
                <a16:creationId xmlns:a16="http://schemas.microsoft.com/office/drawing/2014/main" id="{CF92C3CE-6517-3941-A74B-DAC0F654BCB8}"/>
              </a:ext>
            </a:extLst>
          </p:cNvPr>
          <p:cNvPicPr>
            <a:picLocks noChangeAspect="1"/>
          </p:cNvPicPr>
          <p:nvPr/>
        </p:nvPicPr>
        <p:blipFill>
          <a:blip r:embed="rId4"/>
          <a:stretch>
            <a:fillRect/>
          </a:stretch>
        </p:blipFill>
        <p:spPr>
          <a:xfrm>
            <a:off x="2152991" y="1329070"/>
            <a:ext cx="5756120" cy="2900030"/>
          </a:xfrm>
          <a:prstGeom prst="rect">
            <a:avLst/>
          </a:prstGeom>
        </p:spPr>
      </p:pic>
      <p:sp>
        <p:nvSpPr>
          <p:cNvPr id="7" name="Rounded Rectangle 6">
            <a:extLst>
              <a:ext uri="{FF2B5EF4-FFF2-40B4-BE49-F238E27FC236}">
                <a16:creationId xmlns:a16="http://schemas.microsoft.com/office/drawing/2014/main" id="{25909ACD-3C2F-8441-8938-8CB1A7F7C6C7}"/>
              </a:ext>
              <a:ext uri="{C183D7F6-B498-43B3-948B-1728B52AA6E4}">
                <adec:decorative xmlns:adec="http://schemas.microsoft.com/office/drawing/2017/decorative" val="1"/>
              </a:ext>
            </a:extLst>
          </p:cNvPr>
          <p:cNvSpPr/>
          <p:nvPr/>
        </p:nvSpPr>
        <p:spPr>
          <a:xfrm>
            <a:off x="2268616" y="1460659"/>
            <a:ext cx="5364084" cy="1856699"/>
          </a:xfrm>
          <a:prstGeom prst="roundRect">
            <a:avLst>
              <a:gd name="adj" fmla="val 0"/>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Tree>
    <p:extLst>
      <p:ext uri="{BB962C8B-B14F-4D97-AF65-F5344CB8AC3E}">
        <p14:creationId xmlns:p14="http://schemas.microsoft.com/office/powerpoint/2010/main" val="38153166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AA6749-ACC3-024A-8941-09B314B45871}"/>
              </a:ext>
            </a:extLst>
          </p:cNvPr>
          <p:cNvSpPr>
            <a:spLocks noGrp="1"/>
          </p:cNvSpPr>
          <p:nvPr>
            <p:ph type="title"/>
          </p:nvPr>
        </p:nvSpPr>
        <p:spPr/>
        <p:txBody>
          <a:bodyPr/>
          <a:lstStyle/>
          <a:p>
            <a:r>
              <a:rPr lang="en-US" dirty="0">
                <a:solidFill>
                  <a:srgbClr val="4F280E"/>
                </a:solidFill>
              </a:rPr>
              <a:t>Step 2: Simplify the Ingredient List </a:t>
            </a:r>
          </a:p>
        </p:txBody>
      </p:sp>
      <p:sp>
        <p:nvSpPr>
          <p:cNvPr id="12" name="Rectangle 11">
            <a:extLst>
              <a:ext uri="{FF2B5EF4-FFF2-40B4-BE49-F238E27FC236}">
                <a16:creationId xmlns:a16="http://schemas.microsoft.com/office/drawing/2014/main" id="{52626FEF-EA8C-B44C-9E51-E901ED4F1557}"/>
              </a:ext>
            </a:extLst>
          </p:cNvPr>
          <p:cNvSpPr/>
          <p:nvPr/>
        </p:nvSpPr>
        <p:spPr>
          <a:xfrm>
            <a:off x="534255" y="1389191"/>
            <a:ext cx="2251475" cy="1969770"/>
          </a:xfrm>
          <a:prstGeom prst="rect">
            <a:avLst/>
          </a:prstGeom>
        </p:spPr>
        <p:txBody>
          <a:bodyPr wrap="square">
            <a:spAutoFit/>
          </a:bodyPr>
          <a:lstStyle/>
          <a:p>
            <a:pPr marL="285750" lvl="0" indent="-285750">
              <a:spcBef>
                <a:spcPts val="1200"/>
              </a:spcBef>
              <a:buClr>
                <a:srgbClr val="4F280E"/>
              </a:buClr>
              <a:buFont typeface="Arial" panose="020B0604020202020204" pitchFamily="34" charset="0"/>
              <a:buChar char="•"/>
              <a:defRPr/>
            </a:pPr>
            <a:r>
              <a:rPr lang="en-US" sz="1600" dirty="0">
                <a:solidFill>
                  <a:prstClr val="black">
                    <a:lumMod val="65000"/>
                    <a:lumOff val="35000"/>
                  </a:prstClr>
                </a:solidFill>
                <a:latin typeface="Helvetica" pitchFamily="2" charset="0"/>
              </a:rPr>
              <a:t>See page 2 for list of disregarded ingredients.</a:t>
            </a:r>
          </a:p>
          <a:p>
            <a:pPr marL="285750" lvl="0" indent="-285750">
              <a:spcBef>
                <a:spcPts val="1200"/>
              </a:spcBef>
              <a:buClr>
                <a:srgbClr val="4F280E"/>
              </a:buClr>
              <a:buFont typeface="Arial" panose="020B0604020202020204" pitchFamily="34" charset="0"/>
              <a:buChar char="•"/>
              <a:defRPr/>
            </a:pPr>
            <a:r>
              <a:rPr lang="en-US" sz="1600" dirty="0">
                <a:solidFill>
                  <a:prstClr val="black">
                    <a:lumMod val="65000"/>
                    <a:lumOff val="35000"/>
                  </a:prstClr>
                </a:solidFill>
                <a:latin typeface="Helvetica" pitchFamily="2" charset="0"/>
              </a:rPr>
              <a:t>Cross out disregarded ingredients on the ingredient list.</a:t>
            </a:r>
          </a:p>
        </p:txBody>
      </p:sp>
      <p:pic>
        <p:nvPicPr>
          <p:cNvPr id="4" name="Picture 3" descr="INGREDIENTS: Crust: Whole-wheat flour, enriched wheat flour (bleached wheat flour, malted barley flour, niacin, reduced iron, thiamine mononitrate, riboflavin, folic acid), wheat bran, soybean oil, dextrose, baking powder, yeast, salt, dough conditioners. The following ingredients were crossed out for simplicity: water, wheat gluten, contains less than 2% of each of the following: vegetable shortening, sesame flour, preservatives.">
            <a:extLst>
              <a:ext uri="{FF2B5EF4-FFF2-40B4-BE49-F238E27FC236}">
                <a16:creationId xmlns:a16="http://schemas.microsoft.com/office/drawing/2014/main" id="{1E746712-DEB1-0240-9F12-0686D6ADE15F}"/>
              </a:ext>
            </a:extLst>
          </p:cNvPr>
          <p:cNvPicPr>
            <a:picLocks noChangeAspect="1"/>
          </p:cNvPicPr>
          <p:nvPr/>
        </p:nvPicPr>
        <p:blipFill>
          <a:blip r:embed="rId3"/>
          <a:stretch>
            <a:fillRect/>
          </a:stretch>
        </p:blipFill>
        <p:spPr>
          <a:xfrm>
            <a:off x="3302000" y="1421576"/>
            <a:ext cx="4966020" cy="2718624"/>
          </a:xfrm>
          <a:prstGeom prst="rect">
            <a:avLst/>
          </a:prstGeom>
        </p:spPr>
      </p:pic>
    </p:spTree>
    <p:extLst>
      <p:ext uri="{BB962C8B-B14F-4D97-AF65-F5344CB8AC3E}">
        <p14:creationId xmlns:p14="http://schemas.microsoft.com/office/powerpoint/2010/main" val="336214529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AA6749-ACC3-024A-8941-09B314B45871}"/>
              </a:ext>
            </a:extLst>
          </p:cNvPr>
          <p:cNvSpPr>
            <a:spLocks noGrp="1"/>
          </p:cNvSpPr>
          <p:nvPr>
            <p:ph type="title"/>
          </p:nvPr>
        </p:nvSpPr>
        <p:spPr/>
        <p:txBody>
          <a:bodyPr/>
          <a:lstStyle/>
          <a:p>
            <a:r>
              <a:rPr lang="en-US" dirty="0">
                <a:solidFill>
                  <a:srgbClr val="4F280E"/>
                </a:solidFill>
              </a:rPr>
              <a:t>Step 3: Look at the First Ingredient</a:t>
            </a:r>
          </a:p>
        </p:txBody>
      </p:sp>
      <p:pic>
        <p:nvPicPr>
          <p:cNvPr id="4" name="Picture 3" descr="INGREDIENTS: Crust: Whole-wheat flour, enriched wheat flour (bleached wheat flour, malted barley flour, niacin, reduced iron, thiamine mononitrate, riboflavin, folic acid), wheat bran, soybean oil, dextrose, baking powder, yeast, salt, dough conditioners. The following ingredients were crossed out for simplicity: water, wheat gluten, contains less than 2% of each of the following: vegetable shortening, sesame flour, preservatives.">
            <a:extLst>
              <a:ext uri="{FF2B5EF4-FFF2-40B4-BE49-F238E27FC236}">
                <a16:creationId xmlns:a16="http://schemas.microsoft.com/office/drawing/2014/main" id="{1234F989-AF86-9845-8328-5EC033124418}"/>
              </a:ext>
            </a:extLst>
          </p:cNvPr>
          <p:cNvPicPr>
            <a:picLocks noChangeAspect="1"/>
          </p:cNvPicPr>
          <p:nvPr/>
        </p:nvPicPr>
        <p:blipFill rotWithShape="1">
          <a:blip r:embed="rId3"/>
          <a:srcRect b="20769"/>
          <a:stretch/>
        </p:blipFill>
        <p:spPr>
          <a:xfrm>
            <a:off x="1130300" y="1469944"/>
            <a:ext cx="6478376" cy="2809956"/>
          </a:xfrm>
          <a:prstGeom prst="rect">
            <a:avLst/>
          </a:prstGeom>
        </p:spPr>
      </p:pic>
    </p:spTree>
    <p:extLst>
      <p:ext uri="{BB962C8B-B14F-4D97-AF65-F5344CB8AC3E}">
        <p14:creationId xmlns:p14="http://schemas.microsoft.com/office/powerpoint/2010/main" val="277906375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descr="Question mark">
            <a:extLst>
              <a:ext uri="{FF2B5EF4-FFF2-40B4-BE49-F238E27FC236}">
                <a16:creationId xmlns:a16="http://schemas.microsoft.com/office/drawing/2014/main" id="{C681DAF6-68D9-1442-9B3C-5471847C93D8}"/>
              </a:ext>
              <a:ext uri="{C183D7F6-B498-43B3-948B-1728B52AA6E4}">
                <adec:decorative xmlns:adec="http://schemas.microsoft.com/office/drawing/2017/decorative" val="0"/>
              </a:ext>
            </a:extLst>
          </p:cNvPr>
          <p:cNvSpPr txBox="1"/>
          <p:nvPr/>
        </p:nvSpPr>
        <p:spPr>
          <a:xfrm>
            <a:off x="-68054" y="1536564"/>
            <a:ext cx="3173506" cy="1938992"/>
          </a:xfrm>
          <a:prstGeom prst="rect">
            <a:avLst/>
          </a:prstGeom>
          <a:noFill/>
        </p:spPr>
        <p:txBody>
          <a:bodyPr wrap="square" rtlCol="0">
            <a:spAutoFit/>
          </a:bodyPr>
          <a:lstStyle/>
          <a:p>
            <a:pPr algn="ctr"/>
            <a:r>
              <a:rPr lang="en-US" sz="12000" b="1" dirty="0">
                <a:solidFill>
                  <a:srgbClr val="6F3D1A"/>
                </a:solidFill>
                <a:latin typeface="Helvetica" pitchFamily="2" charset="0"/>
              </a:rPr>
              <a:t>?</a:t>
            </a:r>
          </a:p>
        </p:txBody>
      </p:sp>
      <p:sp>
        <p:nvSpPr>
          <p:cNvPr id="14" name="Title 1">
            <a:extLst>
              <a:ext uri="{FF2B5EF4-FFF2-40B4-BE49-F238E27FC236}">
                <a16:creationId xmlns:a16="http://schemas.microsoft.com/office/drawing/2014/main" id="{9746AB80-1DE0-284A-B76B-CAD356AFC22D}"/>
              </a:ext>
            </a:extLst>
          </p:cNvPr>
          <p:cNvSpPr>
            <a:spLocks noGrp="1"/>
          </p:cNvSpPr>
          <p:nvPr>
            <p:ph type="title"/>
          </p:nvPr>
        </p:nvSpPr>
        <p:spPr>
          <a:xfrm>
            <a:off x="0" y="3077985"/>
            <a:ext cx="3037398" cy="1669773"/>
          </a:xfrm>
        </p:spPr>
        <p:txBody>
          <a:bodyPr/>
          <a:lstStyle/>
          <a:p>
            <a:pPr algn="ctr"/>
            <a:r>
              <a:rPr lang="en-US" dirty="0">
                <a:solidFill>
                  <a:srgbClr val="4F280E"/>
                </a:solidFill>
              </a:rPr>
              <a:t>Try It Out!</a:t>
            </a:r>
            <a:endParaRPr lang="en-US" b="0" dirty="0">
              <a:solidFill>
                <a:srgbClr val="4F280E"/>
              </a:solidFill>
            </a:endParaRPr>
          </a:p>
        </p:txBody>
      </p:sp>
      <p:sp>
        <p:nvSpPr>
          <p:cNvPr id="9" name="Rectangle 8">
            <a:extLst>
              <a:ext uri="{FF2B5EF4-FFF2-40B4-BE49-F238E27FC236}">
                <a16:creationId xmlns:a16="http://schemas.microsoft.com/office/drawing/2014/main" id="{23EDF015-F1E3-044C-BED8-1C23A65E9113}"/>
              </a:ext>
            </a:extLst>
          </p:cNvPr>
          <p:cNvSpPr/>
          <p:nvPr/>
        </p:nvSpPr>
        <p:spPr>
          <a:xfrm>
            <a:off x="3599712" y="526104"/>
            <a:ext cx="4542802" cy="400110"/>
          </a:xfrm>
          <a:prstGeom prst="rect">
            <a:avLst/>
          </a:prstGeom>
        </p:spPr>
        <p:txBody>
          <a:bodyPr wrap="square">
            <a:spAutoFit/>
          </a:bodyPr>
          <a:lstStyle/>
          <a:p>
            <a:pPr>
              <a:spcBef>
                <a:spcPts val="1200"/>
              </a:spcBef>
              <a:buClr>
                <a:srgbClr val="0D5929"/>
              </a:buClr>
            </a:pPr>
            <a:r>
              <a:rPr lang="en-US" sz="2000" dirty="0">
                <a:solidFill>
                  <a:schemeClr val="tx1">
                    <a:lumMod val="65000"/>
                    <a:lumOff val="35000"/>
                  </a:schemeClr>
                </a:solidFill>
                <a:latin typeface="Helvetica" pitchFamily="2" charset="0"/>
              </a:rPr>
              <a:t>What is the first ingredient?</a:t>
            </a:r>
          </a:p>
        </p:txBody>
      </p:sp>
      <p:sp>
        <p:nvSpPr>
          <p:cNvPr id="8" name="Rectangle 7">
            <a:extLst>
              <a:ext uri="{FF2B5EF4-FFF2-40B4-BE49-F238E27FC236}">
                <a16:creationId xmlns:a16="http://schemas.microsoft.com/office/drawing/2014/main" id="{FE919D6A-5ABC-A144-A9AE-051F8BEE2A17}"/>
              </a:ext>
            </a:extLst>
          </p:cNvPr>
          <p:cNvSpPr/>
          <p:nvPr/>
        </p:nvSpPr>
        <p:spPr>
          <a:xfrm>
            <a:off x="3599712" y="1209272"/>
            <a:ext cx="4072327" cy="1138773"/>
          </a:xfrm>
          <a:prstGeom prst="rect">
            <a:avLst/>
          </a:prstGeom>
        </p:spPr>
        <p:txBody>
          <a:bodyPr wrap="square">
            <a:spAutoFit/>
          </a:bodyPr>
          <a:lstStyle/>
          <a:p>
            <a:pPr marL="342900" indent="-342900">
              <a:spcBef>
                <a:spcPts val="1200"/>
              </a:spcBef>
              <a:buClr>
                <a:srgbClr val="4F280E"/>
              </a:buClr>
              <a:buFont typeface="Wingdings" pitchFamily="2" charset="2"/>
              <a:buChar char="q"/>
            </a:pPr>
            <a:r>
              <a:rPr lang="en-US" sz="1600" dirty="0">
                <a:solidFill>
                  <a:schemeClr val="tx1">
                    <a:lumMod val="65000"/>
                    <a:lumOff val="35000"/>
                  </a:schemeClr>
                </a:solidFill>
                <a:latin typeface="Helvetica" pitchFamily="2" charset="0"/>
              </a:rPr>
              <a:t>Whole-wheat flour</a:t>
            </a:r>
          </a:p>
          <a:p>
            <a:pPr marL="342900" indent="-342900">
              <a:spcBef>
                <a:spcPts val="1200"/>
              </a:spcBef>
              <a:buClr>
                <a:srgbClr val="4F280E"/>
              </a:buClr>
              <a:buFont typeface="Wingdings" pitchFamily="2" charset="2"/>
              <a:buChar char="q"/>
            </a:pPr>
            <a:r>
              <a:rPr lang="en-US" sz="1600" dirty="0">
                <a:solidFill>
                  <a:schemeClr val="tx1">
                    <a:lumMod val="65000"/>
                    <a:lumOff val="35000"/>
                  </a:schemeClr>
                </a:solidFill>
                <a:latin typeface="Helvetica" pitchFamily="2" charset="0"/>
              </a:rPr>
              <a:t>Enriched wheat flour</a:t>
            </a:r>
          </a:p>
          <a:p>
            <a:pPr marL="342900" indent="-342900">
              <a:spcBef>
                <a:spcPts val="1200"/>
              </a:spcBef>
              <a:buClr>
                <a:srgbClr val="4F280E"/>
              </a:buClr>
              <a:buFont typeface="Wingdings" pitchFamily="2" charset="2"/>
              <a:buChar char="q"/>
            </a:pPr>
            <a:r>
              <a:rPr lang="en-US" sz="1600" dirty="0">
                <a:solidFill>
                  <a:schemeClr val="tx1">
                    <a:lumMod val="65000"/>
                    <a:lumOff val="35000"/>
                  </a:schemeClr>
                </a:solidFill>
                <a:latin typeface="Helvetica" pitchFamily="2" charset="0"/>
              </a:rPr>
              <a:t>Yeast</a:t>
            </a:r>
          </a:p>
        </p:txBody>
      </p:sp>
      <p:pic>
        <p:nvPicPr>
          <p:cNvPr id="7" name="Picture 6" descr="INGREDIENTS: Crust: Whole-wheat flour, enriched wheat flour (bleached wheat flour, malted barley flour, niacin, reduced iron, thiamine mononitrate, riboflavin, folic acid), wheat bran, soybean oil, dextrose, baking powder, yeast, salt, dough conditioners. The following ingredients were crossed out for simplicity: water, wheat gluten, contains less than 2% of each of the following: vegetable shortening, sesame flour, preservatives.">
            <a:extLst>
              <a:ext uri="{FF2B5EF4-FFF2-40B4-BE49-F238E27FC236}">
                <a16:creationId xmlns:a16="http://schemas.microsoft.com/office/drawing/2014/main" id="{66AE28C0-7FBD-A043-8288-6517BF4596D4}"/>
              </a:ext>
            </a:extLst>
          </p:cNvPr>
          <p:cNvPicPr>
            <a:picLocks noChangeAspect="1"/>
          </p:cNvPicPr>
          <p:nvPr/>
        </p:nvPicPr>
        <p:blipFill rotWithShape="1">
          <a:blip r:embed="rId3"/>
          <a:srcRect b="20769"/>
          <a:stretch/>
        </p:blipFill>
        <p:spPr>
          <a:xfrm>
            <a:off x="3657600" y="2755221"/>
            <a:ext cx="4738476" cy="2055285"/>
          </a:xfrm>
          <a:prstGeom prst="rect">
            <a:avLst/>
          </a:prstGeom>
        </p:spPr>
      </p:pic>
    </p:spTree>
    <p:extLst>
      <p:ext uri="{BB962C8B-B14F-4D97-AF65-F5344CB8AC3E}">
        <p14:creationId xmlns:p14="http://schemas.microsoft.com/office/powerpoint/2010/main" val="246558458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descr="Question mark">
            <a:extLst>
              <a:ext uri="{FF2B5EF4-FFF2-40B4-BE49-F238E27FC236}">
                <a16:creationId xmlns:a16="http://schemas.microsoft.com/office/drawing/2014/main" id="{C681DAF6-68D9-1442-9B3C-5471847C93D8}"/>
              </a:ext>
              <a:ext uri="{C183D7F6-B498-43B3-948B-1728B52AA6E4}">
                <adec:decorative xmlns:adec="http://schemas.microsoft.com/office/drawing/2017/decorative" val="0"/>
              </a:ext>
            </a:extLst>
          </p:cNvPr>
          <p:cNvSpPr txBox="1"/>
          <p:nvPr/>
        </p:nvSpPr>
        <p:spPr>
          <a:xfrm>
            <a:off x="-68054" y="1536564"/>
            <a:ext cx="3173506" cy="1938992"/>
          </a:xfrm>
          <a:prstGeom prst="rect">
            <a:avLst/>
          </a:prstGeom>
          <a:noFill/>
        </p:spPr>
        <p:txBody>
          <a:bodyPr wrap="square" rtlCol="0">
            <a:spAutoFit/>
          </a:bodyPr>
          <a:lstStyle/>
          <a:p>
            <a:pPr algn="ctr"/>
            <a:r>
              <a:rPr lang="en-US" sz="12000" b="1" dirty="0">
                <a:solidFill>
                  <a:srgbClr val="6F3D1A"/>
                </a:solidFill>
                <a:latin typeface="Helvetica" pitchFamily="2" charset="0"/>
              </a:rPr>
              <a:t>?</a:t>
            </a:r>
          </a:p>
        </p:txBody>
      </p:sp>
      <p:sp>
        <p:nvSpPr>
          <p:cNvPr id="14" name="Title 1">
            <a:extLst>
              <a:ext uri="{FF2B5EF4-FFF2-40B4-BE49-F238E27FC236}">
                <a16:creationId xmlns:a16="http://schemas.microsoft.com/office/drawing/2014/main" id="{9746AB80-1DE0-284A-B76B-CAD356AFC22D}"/>
              </a:ext>
            </a:extLst>
          </p:cNvPr>
          <p:cNvSpPr>
            <a:spLocks noGrp="1"/>
          </p:cNvSpPr>
          <p:nvPr>
            <p:ph type="title"/>
          </p:nvPr>
        </p:nvSpPr>
        <p:spPr>
          <a:xfrm>
            <a:off x="0" y="3077985"/>
            <a:ext cx="3037398" cy="1669773"/>
          </a:xfrm>
        </p:spPr>
        <p:txBody>
          <a:bodyPr/>
          <a:lstStyle/>
          <a:p>
            <a:pPr algn="ctr"/>
            <a:r>
              <a:rPr lang="en-US" dirty="0">
                <a:solidFill>
                  <a:srgbClr val="4F280E"/>
                </a:solidFill>
              </a:rPr>
              <a:t>Try It Out!</a:t>
            </a:r>
            <a:br>
              <a:rPr lang="en-US" dirty="0">
                <a:solidFill>
                  <a:srgbClr val="4F280E"/>
                </a:solidFill>
              </a:rPr>
            </a:br>
            <a:r>
              <a:rPr lang="en-US" dirty="0">
                <a:solidFill>
                  <a:srgbClr val="4F280E"/>
                </a:solidFill>
              </a:rPr>
              <a:t>Answer</a:t>
            </a:r>
            <a:endParaRPr lang="en-US" b="0" dirty="0">
              <a:solidFill>
                <a:srgbClr val="4F280E"/>
              </a:solidFill>
            </a:endParaRPr>
          </a:p>
        </p:txBody>
      </p:sp>
      <p:sp>
        <p:nvSpPr>
          <p:cNvPr id="6" name="Rectangle 5">
            <a:extLst>
              <a:ext uri="{FF2B5EF4-FFF2-40B4-BE49-F238E27FC236}">
                <a16:creationId xmlns:a16="http://schemas.microsoft.com/office/drawing/2014/main" id="{D102ECCA-A778-124B-8DC7-438A879F45BE}"/>
              </a:ext>
            </a:extLst>
          </p:cNvPr>
          <p:cNvSpPr/>
          <p:nvPr/>
        </p:nvSpPr>
        <p:spPr>
          <a:xfrm>
            <a:off x="3599712" y="526104"/>
            <a:ext cx="4542802" cy="400110"/>
          </a:xfrm>
          <a:prstGeom prst="rect">
            <a:avLst/>
          </a:prstGeom>
        </p:spPr>
        <p:txBody>
          <a:bodyPr wrap="square">
            <a:spAutoFit/>
          </a:bodyPr>
          <a:lstStyle/>
          <a:p>
            <a:pPr>
              <a:spcBef>
                <a:spcPts val="1200"/>
              </a:spcBef>
              <a:buClr>
                <a:srgbClr val="0D5929"/>
              </a:buClr>
            </a:pPr>
            <a:r>
              <a:rPr lang="en-US" sz="2000" dirty="0">
                <a:solidFill>
                  <a:schemeClr val="tx1">
                    <a:lumMod val="65000"/>
                    <a:lumOff val="35000"/>
                  </a:schemeClr>
                </a:solidFill>
                <a:latin typeface="Helvetica" pitchFamily="2" charset="0"/>
              </a:rPr>
              <a:t>What is the first ingredient?</a:t>
            </a:r>
          </a:p>
        </p:txBody>
      </p:sp>
      <p:sp>
        <p:nvSpPr>
          <p:cNvPr id="12" name="Rectangle 11" descr="Whole-wheat flour (Checked) &#10;Enriched wheat flour &#10;Yeast">
            <a:extLst>
              <a:ext uri="{FF2B5EF4-FFF2-40B4-BE49-F238E27FC236}">
                <a16:creationId xmlns:a16="http://schemas.microsoft.com/office/drawing/2014/main" id="{E80667EC-7B21-B844-969A-F9156CD5E0BD}"/>
              </a:ext>
            </a:extLst>
          </p:cNvPr>
          <p:cNvSpPr/>
          <p:nvPr/>
        </p:nvSpPr>
        <p:spPr>
          <a:xfrm>
            <a:off x="3599712" y="1209272"/>
            <a:ext cx="4072327" cy="1538883"/>
          </a:xfrm>
          <a:prstGeom prst="rect">
            <a:avLst/>
          </a:prstGeom>
        </p:spPr>
        <p:txBody>
          <a:bodyPr wrap="square">
            <a:spAutoFit/>
          </a:bodyPr>
          <a:lstStyle/>
          <a:p>
            <a:pPr marL="342900" indent="-342900">
              <a:spcBef>
                <a:spcPts val="1200"/>
              </a:spcBef>
              <a:buClr>
                <a:srgbClr val="4F280E"/>
              </a:buClr>
              <a:buFont typeface="Wingdings" pitchFamily="2" charset="2"/>
              <a:buChar char="q"/>
            </a:pPr>
            <a:r>
              <a:rPr lang="en-US" sz="1600" b="1" dirty="0">
                <a:solidFill>
                  <a:srgbClr val="6F3D1A"/>
                </a:solidFill>
                <a:latin typeface="Helvetica" pitchFamily="2" charset="0"/>
              </a:rPr>
              <a:t>Whole-wheat flour</a:t>
            </a:r>
          </a:p>
          <a:p>
            <a:pPr marL="342900" indent="-342900">
              <a:spcBef>
                <a:spcPts val="1200"/>
              </a:spcBef>
              <a:buClr>
                <a:srgbClr val="4F280E"/>
              </a:buClr>
              <a:buFont typeface="Wingdings" pitchFamily="2" charset="2"/>
              <a:buChar char="q"/>
            </a:pPr>
            <a:r>
              <a:rPr lang="en-US" sz="1600" dirty="0">
                <a:solidFill>
                  <a:schemeClr val="tx1">
                    <a:lumMod val="65000"/>
                    <a:lumOff val="35000"/>
                  </a:schemeClr>
                </a:solidFill>
                <a:latin typeface="Helvetica" pitchFamily="2" charset="0"/>
              </a:rPr>
              <a:t>Enriched wheat flour</a:t>
            </a:r>
          </a:p>
          <a:p>
            <a:pPr marL="342900" indent="-342900">
              <a:spcBef>
                <a:spcPts val="1200"/>
              </a:spcBef>
              <a:buClr>
                <a:srgbClr val="4F280E"/>
              </a:buClr>
              <a:buFont typeface="Wingdings" pitchFamily="2" charset="2"/>
              <a:buChar char="q"/>
            </a:pPr>
            <a:r>
              <a:rPr lang="en-US" sz="1600" dirty="0">
                <a:solidFill>
                  <a:schemeClr val="tx1">
                    <a:lumMod val="65000"/>
                    <a:lumOff val="35000"/>
                  </a:schemeClr>
                </a:solidFill>
                <a:latin typeface="Helvetica" pitchFamily="2" charset="0"/>
              </a:rPr>
              <a:t>Yeast</a:t>
            </a:r>
          </a:p>
          <a:p>
            <a:pPr marL="342900" indent="-342900">
              <a:spcBef>
                <a:spcPts val="1200"/>
              </a:spcBef>
              <a:buClr>
                <a:srgbClr val="4F280E"/>
              </a:buClr>
              <a:buFont typeface="Wingdings" pitchFamily="2" charset="2"/>
              <a:buChar char="q"/>
            </a:pPr>
            <a:endParaRPr lang="en-US" sz="1600" dirty="0">
              <a:solidFill>
                <a:schemeClr val="tx1">
                  <a:lumMod val="65000"/>
                  <a:lumOff val="35000"/>
                </a:schemeClr>
              </a:solidFill>
              <a:latin typeface="Helvetica" pitchFamily="2" charset="0"/>
            </a:endParaRPr>
          </a:p>
        </p:txBody>
      </p:sp>
      <p:sp>
        <p:nvSpPr>
          <p:cNvPr id="3" name="L-Shape 2">
            <a:extLst>
              <a:ext uri="{FF2B5EF4-FFF2-40B4-BE49-F238E27FC236}">
                <a16:creationId xmlns:a16="http://schemas.microsoft.com/office/drawing/2014/main" id="{D905EF93-4B82-0740-83EF-0575DCB4FD35}"/>
              </a:ext>
              <a:ext uri="{C183D7F6-B498-43B3-948B-1728B52AA6E4}">
                <adec:decorative xmlns:adec="http://schemas.microsoft.com/office/drawing/2017/decorative" val="1"/>
              </a:ext>
            </a:extLst>
          </p:cNvPr>
          <p:cNvSpPr/>
          <p:nvPr/>
        </p:nvSpPr>
        <p:spPr>
          <a:xfrm rot="18927568">
            <a:off x="3700736" y="1192583"/>
            <a:ext cx="255220" cy="114099"/>
          </a:xfrm>
          <a:prstGeom prst="corner">
            <a:avLst>
              <a:gd name="adj1" fmla="val 15015"/>
              <a:gd name="adj2" fmla="val 12957"/>
            </a:avLst>
          </a:prstGeom>
          <a:solidFill>
            <a:srgbClr val="6F3D1A"/>
          </a:solidFill>
          <a:ln w="15875">
            <a:solidFill>
              <a:srgbClr val="6F3D1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INGREDIENTS: Crust: Whole-wheat flour (outlined in red), enriched wheat flour (bleached wheat flour, malted barley flour, niacin, reduced iron, thiamine mononitrate, riboflavin, folic acid), wheat bran, soybean oil, dextrose, baking powder, yeast, salt, dough conditioners. The following ingredients were crossed out for simplicity: water, wheat gluten, contains less than 2% of each of the following: vegetable shortening, sesame flour, preservatives.">
            <a:extLst>
              <a:ext uri="{FF2B5EF4-FFF2-40B4-BE49-F238E27FC236}">
                <a16:creationId xmlns:a16="http://schemas.microsoft.com/office/drawing/2014/main" id="{AC263FE3-980A-E442-A5E6-798E6FB2031C}"/>
              </a:ext>
            </a:extLst>
          </p:cNvPr>
          <p:cNvPicPr>
            <a:picLocks noChangeAspect="1"/>
          </p:cNvPicPr>
          <p:nvPr/>
        </p:nvPicPr>
        <p:blipFill rotWithShape="1">
          <a:blip r:embed="rId3"/>
          <a:srcRect b="20769"/>
          <a:stretch/>
        </p:blipFill>
        <p:spPr>
          <a:xfrm>
            <a:off x="3657600" y="2755221"/>
            <a:ext cx="4738476" cy="2055285"/>
          </a:xfrm>
          <a:prstGeom prst="rect">
            <a:avLst/>
          </a:prstGeom>
        </p:spPr>
      </p:pic>
      <p:sp>
        <p:nvSpPr>
          <p:cNvPr id="2" name="Rectangle 1">
            <a:extLst>
              <a:ext uri="{FF2B5EF4-FFF2-40B4-BE49-F238E27FC236}">
                <a16:creationId xmlns:a16="http://schemas.microsoft.com/office/drawing/2014/main" id="{280F72E2-62FE-BE42-8E25-28E0A2527FE3}"/>
              </a:ext>
              <a:ext uri="{C183D7F6-B498-43B3-948B-1728B52AA6E4}">
                <adec:decorative xmlns:adec="http://schemas.microsoft.com/office/drawing/2017/decorative" val="1"/>
              </a:ext>
            </a:extLst>
          </p:cNvPr>
          <p:cNvSpPr/>
          <p:nvPr/>
        </p:nvSpPr>
        <p:spPr>
          <a:xfrm>
            <a:off x="5982686" y="2861318"/>
            <a:ext cx="1705537" cy="226502"/>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258426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2435B72E-2DA3-4640-89BA-4F5B9406ED0A}"/>
              </a:ext>
            </a:extLst>
          </p:cNvPr>
          <p:cNvSpPr>
            <a:spLocks noGrp="1"/>
          </p:cNvSpPr>
          <p:nvPr>
            <p:ph type="title"/>
          </p:nvPr>
        </p:nvSpPr>
        <p:spPr>
          <a:xfrm>
            <a:off x="0" y="0"/>
            <a:ext cx="7886700" cy="819149"/>
          </a:xfrm>
        </p:spPr>
        <p:txBody>
          <a:bodyPr/>
          <a:lstStyle/>
          <a:p>
            <a:r>
              <a:rPr lang="en-US" dirty="0">
                <a:solidFill>
                  <a:srgbClr val="4F280E"/>
                </a:solidFill>
              </a:rPr>
              <a:t>USDA’s Team Nutrition</a:t>
            </a:r>
          </a:p>
        </p:txBody>
      </p:sp>
      <p:grpSp>
        <p:nvGrpSpPr>
          <p:cNvPr id="2" name="Group 1" descr="Icon: Team Nutrition, USDA">
            <a:extLst>
              <a:ext uri="{FF2B5EF4-FFF2-40B4-BE49-F238E27FC236}">
                <a16:creationId xmlns:a16="http://schemas.microsoft.com/office/drawing/2014/main" id="{F58B4F33-E34D-5F4D-AA09-DC556F6638CB}"/>
              </a:ext>
            </a:extLst>
          </p:cNvPr>
          <p:cNvGrpSpPr/>
          <p:nvPr/>
        </p:nvGrpSpPr>
        <p:grpSpPr>
          <a:xfrm>
            <a:off x="303636" y="968402"/>
            <a:ext cx="3586312" cy="2695311"/>
            <a:chOff x="303636" y="968402"/>
            <a:chExt cx="3586312" cy="2695311"/>
          </a:xfrm>
        </p:grpSpPr>
        <p:pic>
          <p:nvPicPr>
            <p:cNvPr id="8" name="Picture 2" descr="Icon: Team Nutrition, USDA">
              <a:extLst>
                <a:ext uri="{FF2B5EF4-FFF2-40B4-BE49-F238E27FC236}">
                  <a16:creationId xmlns:a16="http://schemas.microsoft.com/office/drawing/2014/main" id="{3A167706-CD57-4746-B598-14235832D3E9}"/>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tretch>
              <a:fillRect/>
            </a:stretch>
          </p:blipFill>
          <p:spPr bwMode="auto">
            <a:xfrm>
              <a:off x="303636" y="968402"/>
              <a:ext cx="2695311" cy="26953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15" name="Elbow Connector 14" descr="[decorative]">
              <a:extLst>
                <a:ext uri="{FF2B5EF4-FFF2-40B4-BE49-F238E27FC236}">
                  <a16:creationId xmlns:a16="http://schemas.microsoft.com/office/drawing/2014/main" id="{1B55768D-8EE9-684E-848F-79684E56D685}"/>
                </a:ext>
                <a:ext uri="{C183D7F6-B498-43B3-948B-1728B52AA6E4}">
                  <adec:decorative xmlns:adec="http://schemas.microsoft.com/office/drawing/2017/decorative" val="0"/>
                </a:ext>
              </a:extLst>
            </p:cNvPr>
            <p:cNvCxnSpPr>
              <a:cxnSpLocks/>
            </p:cNvCxnSpPr>
            <p:nvPr/>
          </p:nvCxnSpPr>
          <p:spPr>
            <a:xfrm flipV="1">
              <a:off x="3125449" y="1244297"/>
              <a:ext cx="764499" cy="764385"/>
            </a:xfrm>
            <a:prstGeom prst="bentConnector3">
              <a:avLst>
                <a:gd name="adj1" fmla="val 50000"/>
              </a:avLst>
            </a:prstGeom>
            <a:ln w="19050">
              <a:solidFill>
                <a:srgbClr val="6F3D1A"/>
              </a:solidFill>
              <a:tailEnd type="oval"/>
            </a:ln>
          </p:spPr>
          <p:style>
            <a:lnRef idx="1">
              <a:schemeClr val="accent1"/>
            </a:lnRef>
            <a:fillRef idx="0">
              <a:schemeClr val="accent1"/>
            </a:fillRef>
            <a:effectRef idx="0">
              <a:schemeClr val="accent1"/>
            </a:effectRef>
            <a:fontRef idx="minor">
              <a:schemeClr val="tx1"/>
            </a:fontRef>
          </p:style>
        </p:cxnSp>
        <p:cxnSp>
          <p:nvCxnSpPr>
            <p:cNvPr id="7" name="Straight Connector 6" descr="[decorative]">
              <a:extLst>
                <a:ext uri="{FF2B5EF4-FFF2-40B4-BE49-F238E27FC236}">
                  <a16:creationId xmlns:a16="http://schemas.microsoft.com/office/drawing/2014/main" id="{09DCD0D2-0D51-7749-8200-FAB07C62B0B3}"/>
                </a:ext>
                <a:ext uri="{C183D7F6-B498-43B3-948B-1728B52AA6E4}">
                  <adec:decorative xmlns:adec="http://schemas.microsoft.com/office/drawing/2017/decorative" val="0"/>
                </a:ext>
              </a:extLst>
            </p:cNvPr>
            <p:cNvCxnSpPr>
              <a:cxnSpLocks/>
            </p:cNvCxnSpPr>
            <p:nvPr/>
          </p:nvCxnSpPr>
          <p:spPr>
            <a:xfrm>
              <a:off x="3125449" y="2278101"/>
              <a:ext cx="764499" cy="0"/>
            </a:xfrm>
            <a:prstGeom prst="line">
              <a:avLst/>
            </a:prstGeom>
            <a:ln w="19050">
              <a:solidFill>
                <a:srgbClr val="6F3D1A"/>
              </a:solidFill>
              <a:tailEnd type="oval"/>
            </a:ln>
          </p:spPr>
          <p:style>
            <a:lnRef idx="1">
              <a:schemeClr val="accent1"/>
            </a:lnRef>
            <a:fillRef idx="0">
              <a:schemeClr val="accent1"/>
            </a:fillRef>
            <a:effectRef idx="0">
              <a:schemeClr val="accent1"/>
            </a:effectRef>
            <a:fontRef idx="minor">
              <a:schemeClr val="tx1"/>
            </a:fontRef>
          </p:style>
        </p:cxnSp>
        <p:cxnSp>
          <p:nvCxnSpPr>
            <p:cNvPr id="16" name="Elbow Connector 15" descr="[decorative]">
              <a:extLst>
                <a:ext uri="{FF2B5EF4-FFF2-40B4-BE49-F238E27FC236}">
                  <a16:creationId xmlns:a16="http://schemas.microsoft.com/office/drawing/2014/main" id="{24F8A41F-954F-E04C-9853-09366AC66190}"/>
                </a:ext>
                <a:ext uri="{C183D7F6-B498-43B3-948B-1728B52AA6E4}">
                  <adec:decorative xmlns:adec="http://schemas.microsoft.com/office/drawing/2017/decorative" val="0"/>
                </a:ext>
              </a:extLst>
            </p:cNvPr>
            <p:cNvCxnSpPr>
              <a:cxnSpLocks/>
            </p:cNvCxnSpPr>
            <p:nvPr/>
          </p:nvCxnSpPr>
          <p:spPr>
            <a:xfrm>
              <a:off x="3125449" y="2551213"/>
              <a:ext cx="764499" cy="521885"/>
            </a:xfrm>
            <a:prstGeom prst="bentConnector3">
              <a:avLst>
                <a:gd name="adj1" fmla="val 50000"/>
              </a:avLst>
            </a:prstGeom>
            <a:ln w="19050">
              <a:solidFill>
                <a:srgbClr val="6F3D1A"/>
              </a:solidFill>
              <a:tailEnd type="oval"/>
            </a:ln>
          </p:spPr>
          <p:style>
            <a:lnRef idx="1">
              <a:schemeClr val="accent1"/>
            </a:lnRef>
            <a:fillRef idx="0">
              <a:schemeClr val="accent1"/>
            </a:fillRef>
            <a:effectRef idx="0">
              <a:schemeClr val="accent1"/>
            </a:effectRef>
            <a:fontRef idx="minor">
              <a:schemeClr val="tx1"/>
            </a:fontRef>
          </p:style>
        </p:cxnSp>
      </p:grpSp>
      <p:sp>
        <p:nvSpPr>
          <p:cNvPr id="17" name="Text Placeholder 2">
            <a:extLst>
              <a:ext uri="{FF2B5EF4-FFF2-40B4-BE49-F238E27FC236}">
                <a16:creationId xmlns:a16="http://schemas.microsoft.com/office/drawing/2014/main" id="{E2D9BD12-2C6F-DA4E-B1B3-4F353F0E3A0A}"/>
              </a:ext>
            </a:extLst>
          </p:cNvPr>
          <p:cNvSpPr txBox="1">
            <a:spLocks/>
          </p:cNvSpPr>
          <p:nvPr/>
        </p:nvSpPr>
        <p:spPr>
          <a:xfrm>
            <a:off x="4104674" y="1063759"/>
            <a:ext cx="4611037" cy="830997"/>
          </a:xfrm>
          <a:prstGeom prst="rect">
            <a:avLst/>
          </a:prstGeom>
        </p:spPr>
        <p:txBody>
          <a:bodyPr lIns="0" anchor="t" anchorCtr="0"/>
          <a:lstStyle>
            <a:lvl1pPr marL="0" indent="0" algn="l" defTabSz="914400" rtl="0" eaLnBrk="1" latinLnBrk="0" hangingPunct="1">
              <a:lnSpc>
                <a:spcPct val="90000"/>
              </a:lnSpc>
              <a:spcBef>
                <a:spcPts val="1000"/>
              </a:spcBef>
              <a:buFont typeface="Arial" panose="020B0604020202020204" pitchFamily="34" charset="0"/>
              <a:buNone/>
              <a:defRPr sz="1800" b="0" i="0" kern="1200">
                <a:solidFill>
                  <a:schemeClr val="tx1">
                    <a:lumMod val="65000"/>
                    <a:lumOff val="35000"/>
                  </a:schemeClr>
                </a:solidFill>
                <a:latin typeface="Helvetica" pitchFamily="2"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r>
              <a:rPr lang="en-US" dirty="0"/>
              <a:t>An initiative of the USDA’s Food and Nutrition Service to support the USDA’s Child Nutrition Programs.</a:t>
            </a:r>
          </a:p>
          <a:p>
            <a:endParaRPr lang="en-US" dirty="0"/>
          </a:p>
        </p:txBody>
      </p:sp>
      <p:sp>
        <p:nvSpPr>
          <p:cNvPr id="18" name="Text Placeholder 2">
            <a:extLst>
              <a:ext uri="{FF2B5EF4-FFF2-40B4-BE49-F238E27FC236}">
                <a16:creationId xmlns:a16="http://schemas.microsoft.com/office/drawing/2014/main" id="{1A7198CE-7F8F-B140-9102-664CACE76401}"/>
              </a:ext>
            </a:extLst>
          </p:cNvPr>
          <p:cNvSpPr txBox="1">
            <a:spLocks/>
          </p:cNvSpPr>
          <p:nvPr/>
        </p:nvSpPr>
        <p:spPr>
          <a:xfrm>
            <a:off x="4104674" y="2109351"/>
            <a:ext cx="4611036" cy="599788"/>
          </a:xfrm>
          <a:prstGeom prst="rect">
            <a:avLst/>
          </a:prstGeom>
        </p:spPr>
        <p:txBody>
          <a:bodyPr lIns="0" anchor="t" anchorCtr="0"/>
          <a:lstStyle>
            <a:lvl1pPr marL="0" indent="0" algn="l" defTabSz="914400" rtl="0" eaLnBrk="1" latinLnBrk="0" hangingPunct="1">
              <a:lnSpc>
                <a:spcPct val="90000"/>
              </a:lnSpc>
              <a:spcBef>
                <a:spcPts val="1000"/>
              </a:spcBef>
              <a:buFont typeface="Arial" panose="020B0604020202020204" pitchFamily="34" charset="0"/>
              <a:buNone/>
              <a:defRPr sz="1800" b="0" i="0" kern="1200">
                <a:solidFill>
                  <a:schemeClr val="tx1">
                    <a:lumMod val="65000"/>
                    <a:lumOff val="35000"/>
                  </a:schemeClr>
                </a:solidFill>
                <a:latin typeface="Helvetica" pitchFamily="2"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r>
              <a:rPr lang="en-US" dirty="0"/>
              <a:t>Aims to improve children’s lifelong eating and physical activity habits.</a:t>
            </a:r>
          </a:p>
        </p:txBody>
      </p:sp>
      <p:sp>
        <p:nvSpPr>
          <p:cNvPr id="21" name="Text Placeholder 2">
            <a:extLst>
              <a:ext uri="{FF2B5EF4-FFF2-40B4-BE49-F238E27FC236}">
                <a16:creationId xmlns:a16="http://schemas.microsoft.com/office/drawing/2014/main" id="{089A8ED2-AE72-9C49-AA45-5E8180AD324A}"/>
              </a:ext>
            </a:extLst>
          </p:cNvPr>
          <p:cNvSpPr txBox="1">
            <a:spLocks/>
          </p:cNvSpPr>
          <p:nvPr/>
        </p:nvSpPr>
        <p:spPr>
          <a:xfrm>
            <a:off x="4104674" y="2923735"/>
            <a:ext cx="4889919" cy="1157664"/>
          </a:xfrm>
          <a:prstGeom prst="rect">
            <a:avLst/>
          </a:prstGeom>
        </p:spPr>
        <p:txBody>
          <a:bodyPr lIns="0" anchor="t" anchorCtr="0"/>
          <a:lstStyle>
            <a:lvl1pPr marL="0" indent="0" algn="l" defTabSz="914400" rtl="0" eaLnBrk="1" latinLnBrk="0" hangingPunct="1">
              <a:lnSpc>
                <a:spcPct val="90000"/>
              </a:lnSpc>
              <a:spcBef>
                <a:spcPts val="1000"/>
              </a:spcBef>
              <a:buFont typeface="Arial" panose="020B0604020202020204" pitchFamily="34" charset="0"/>
              <a:buNone/>
              <a:defRPr sz="1800" b="0" i="0" kern="1200">
                <a:solidFill>
                  <a:schemeClr val="tx1">
                    <a:lumMod val="65000"/>
                    <a:lumOff val="35000"/>
                  </a:schemeClr>
                </a:solidFill>
                <a:latin typeface="Helvetica" pitchFamily="2"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r>
              <a:rPr lang="en-US" dirty="0"/>
              <a:t>Provides nutrition education and training materials to State agencies, sponsoring organizations, and CACFP sites.</a:t>
            </a:r>
          </a:p>
        </p:txBody>
      </p:sp>
      <p:pic>
        <p:nvPicPr>
          <p:cNvPr id="26" name="Picture 25" descr="Hyperlink icon">
            <a:extLst>
              <a:ext uri="{FF2B5EF4-FFF2-40B4-BE49-F238E27FC236}">
                <a16:creationId xmlns:a16="http://schemas.microsoft.com/office/drawing/2014/main" id="{43C7ABE9-1A20-2B41-8DCA-13E5130B1092}"/>
              </a:ext>
            </a:extLst>
          </p:cNvPr>
          <p:cNvPicPr>
            <a:picLocks noChangeAspect="1"/>
          </p:cNvPicPr>
          <p:nvPr/>
        </p:nvPicPr>
        <p:blipFill>
          <a:blip r:embed="rId4"/>
          <a:stretch>
            <a:fillRect/>
          </a:stretch>
        </p:blipFill>
        <p:spPr>
          <a:xfrm>
            <a:off x="268643" y="4486757"/>
            <a:ext cx="420624" cy="420624"/>
          </a:xfrm>
          <a:prstGeom prst="rect">
            <a:avLst/>
          </a:prstGeom>
        </p:spPr>
      </p:pic>
      <p:sp>
        <p:nvSpPr>
          <p:cNvPr id="11" name="Rectangle 10">
            <a:extLst>
              <a:ext uri="{FF2B5EF4-FFF2-40B4-BE49-F238E27FC236}">
                <a16:creationId xmlns:a16="http://schemas.microsoft.com/office/drawing/2014/main" id="{F2E8605C-0510-FD4D-B9A9-E01E933E9002}"/>
              </a:ext>
            </a:extLst>
          </p:cNvPr>
          <p:cNvSpPr/>
          <p:nvPr/>
        </p:nvSpPr>
        <p:spPr>
          <a:xfrm>
            <a:off x="859981" y="4461859"/>
            <a:ext cx="4310758" cy="461665"/>
          </a:xfrm>
          <a:prstGeom prst="rect">
            <a:avLst/>
          </a:prstGeom>
        </p:spPr>
        <p:txBody>
          <a:bodyPr wrap="square" lIns="0">
            <a:spAutoFit/>
          </a:bodyPr>
          <a:lstStyle/>
          <a:p>
            <a:r>
              <a:rPr lang="en-US" sz="2400" b="1" u="sng" dirty="0">
                <a:solidFill>
                  <a:srgbClr val="703E1A"/>
                </a:solidFill>
                <a:latin typeface="Helvetica" pitchFamily="2" charset="0"/>
                <a:hlinkClick r:id="rId5" tooltip="U S D A Team Nutrition">
                  <a:extLst>
                    <a:ext uri="{A12FA001-AC4F-418D-AE19-62706E023703}">
                      <ahyp:hlinkClr xmlns:ahyp="http://schemas.microsoft.com/office/drawing/2018/hyperlinkcolor" val="tx"/>
                    </a:ext>
                  </a:extLst>
                </a:hlinkClick>
              </a:rPr>
              <a:t>TeamNutrition.USDA.gov</a:t>
            </a:r>
            <a:endParaRPr lang="en-US" sz="2400" b="1" u="sng" dirty="0">
              <a:solidFill>
                <a:srgbClr val="703E1A"/>
              </a:solidFill>
              <a:latin typeface="Helvetica" pitchFamily="2" charset="0"/>
              <a:cs typeface="Arial" panose="020B0604020202020204" pitchFamily="34" charset="0"/>
            </a:endParaRPr>
          </a:p>
        </p:txBody>
      </p:sp>
      <p:pic>
        <p:nvPicPr>
          <p:cNvPr id="27" name="Picture 26" descr="Twitter icon">
            <a:extLst>
              <a:ext uri="{FF2B5EF4-FFF2-40B4-BE49-F238E27FC236}">
                <a16:creationId xmlns:a16="http://schemas.microsoft.com/office/drawing/2014/main" id="{6E6F26C2-336C-C647-97DC-A35BAD26F694}"/>
              </a:ext>
            </a:extLst>
          </p:cNvPr>
          <p:cNvPicPr>
            <a:picLocks noChangeAspect="1"/>
          </p:cNvPicPr>
          <p:nvPr/>
        </p:nvPicPr>
        <p:blipFill>
          <a:blip r:embed="rId6"/>
          <a:stretch>
            <a:fillRect/>
          </a:stretch>
        </p:blipFill>
        <p:spPr>
          <a:xfrm>
            <a:off x="4791648" y="4519632"/>
            <a:ext cx="457200" cy="457200"/>
          </a:xfrm>
          <a:prstGeom prst="rect">
            <a:avLst/>
          </a:prstGeom>
        </p:spPr>
      </p:pic>
      <p:sp>
        <p:nvSpPr>
          <p:cNvPr id="14" name="Rectangle 13">
            <a:extLst>
              <a:ext uri="{FF2B5EF4-FFF2-40B4-BE49-F238E27FC236}">
                <a16:creationId xmlns:a16="http://schemas.microsoft.com/office/drawing/2014/main" id="{B10A1C4A-AEDE-5448-9649-9EC765F29B73}"/>
              </a:ext>
            </a:extLst>
          </p:cNvPr>
          <p:cNvSpPr/>
          <p:nvPr/>
        </p:nvSpPr>
        <p:spPr>
          <a:xfrm>
            <a:off x="5338984" y="4461859"/>
            <a:ext cx="3244226" cy="461665"/>
          </a:xfrm>
          <a:prstGeom prst="rect">
            <a:avLst/>
          </a:prstGeom>
        </p:spPr>
        <p:txBody>
          <a:bodyPr wrap="square" lIns="0" rIns="0">
            <a:spAutoFit/>
          </a:bodyPr>
          <a:lstStyle/>
          <a:p>
            <a:r>
              <a:rPr lang="en-US" sz="2400" b="1" dirty="0">
                <a:solidFill>
                  <a:srgbClr val="4F280E"/>
                </a:solidFill>
                <a:latin typeface="Helvetica" pitchFamily="2" charset="0"/>
                <a:cs typeface="Arial" panose="020B0604020202020204" pitchFamily="34" charset="0"/>
              </a:rPr>
              <a:t>@</a:t>
            </a:r>
            <a:r>
              <a:rPr lang="en-US" sz="2400" b="1" u="sng" dirty="0">
                <a:solidFill>
                  <a:srgbClr val="4F280E"/>
                </a:solidFill>
                <a:latin typeface="Helvetica" pitchFamily="2" charset="0"/>
                <a:cs typeface="Arial" panose="020B0604020202020204" pitchFamily="34" charset="0"/>
              </a:rPr>
              <a:t>TeamNutrition</a:t>
            </a:r>
          </a:p>
        </p:txBody>
      </p:sp>
    </p:spTree>
    <p:extLst>
      <p:ext uri="{BB962C8B-B14F-4D97-AF65-F5344CB8AC3E}">
        <p14:creationId xmlns:p14="http://schemas.microsoft.com/office/powerpoint/2010/main" val="196679752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AA6749-ACC3-024A-8941-09B314B45871}"/>
              </a:ext>
            </a:extLst>
          </p:cNvPr>
          <p:cNvSpPr>
            <a:spLocks noGrp="1"/>
          </p:cNvSpPr>
          <p:nvPr>
            <p:ph type="title"/>
          </p:nvPr>
        </p:nvSpPr>
        <p:spPr/>
        <p:txBody>
          <a:bodyPr/>
          <a:lstStyle/>
          <a:p>
            <a:r>
              <a:rPr lang="en-US" dirty="0">
                <a:solidFill>
                  <a:srgbClr val="4F280E"/>
                </a:solidFill>
              </a:rPr>
              <a:t>Is the First Ingredient Whole-Grain?</a:t>
            </a:r>
          </a:p>
        </p:txBody>
      </p:sp>
      <p:pic>
        <p:nvPicPr>
          <p:cNvPr id="6" name="Picture 5" descr="Page 5 of the &quot;Identifying Whole Grain-Rich Foods for the CACFP Using the Ingredient List&quot; worksheet">
            <a:extLst>
              <a:ext uri="{FF2B5EF4-FFF2-40B4-BE49-F238E27FC236}">
                <a16:creationId xmlns:a16="http://schemas.microsoft.com/office/drawing/2014/main" id="{A0BF769F-60D6-0E4E-9D37-D56C4A386883}"/>
              </a:ext>
            </a:extLst>
          </p:cNvPr>
          <p:cNvPicPr>
            <a:picLocks noChangeAspect="1"/>
          </p:cNvPicPr>
          <p:nvPr/>
        </p:nvPicPr>
        <p:blipFill>
          <a:blip r:embed="rId3"/>
          <a:srcRect t="617" b="617"/>
          <a:stretch/>
        </p:blipFill>
        <p:spPr>
          <a:xfrm>
            <a:off x="270137" y="938798"/>
            <a:ext cx="3084913" cy="4021810"/>
          </a:xfrm>
          <a:prstGeom prst="rect">
            <a:avLst/>
          </a:prstGeom>
          <a:effectLst>
            <a:outerShdw blurRad="63500" sx="102000" sy="102000" algn="ctr" rotWithShape="0">
              <a:srgbClr val="000000">
                <a:alpha val="10000"/>
              </a:srgbClr>
            </a:outerShdw>
          </a:effectLst>
        </p:spPr>
      </p:pic>
      <p:pic>
        <p:nvPicPr>
          <p:cNvPr id="7" name="Picture 6" descr="INGREDIENTS: Crust: Whole-wheat flour, enriched wheat flour (bleached wheat flour, malted barley flour, niacin, reduced iron, thiamine mononitrate, riboflavin, folic acid), wheat bran, soybean oil, dextrose, baking powder, yeast, salt, dough conditioners. The following ingredients were crossed out for simplicity: water, wheat gluten, contains less than 2% of each of the following: vegetable shortening, sesame flour, preservatives.">
            <a:extLst>
              <a:ext uri="{FF2B5EF4-FFF2-40B4-BE49-F238E27FC236}">
                <a16:creationId xmlns:a16="http://schemas.microsoft.com/office/drawing/2014/main" id="{81B8CA3C-E8A8-4E45-B2CC-58C93443387E}"/>
              </a:ext>
            </a:extLst>
          </p:cNvPr>
          <p:cNvPicPr>
            <a:picLocks noChangeAspect="1"/>
          </p:cNvPicPr>
          <p:nvPr/>
        </p:nvPicPr>
        <p:blipFill rotWithShape="1">
          <a:blip r:embed="rId4"/>
          <a:srcRect b="20769"/>
          <a:stretch/>
        </p:blipFill>
        <p:spPr>
          <a:xfrm>
            <a:off x="3625186" y="1755294"/>
            <a:ext cx="5088501" cy="2207106"/>
          </a:xfrm>
          <a:prstGeom prst="rect">
            <a:avLst/>
          </a:prstGeom>
        </p:spPr>
      </p:pic>
    </p:spTree>
    <p:extLst>
      <p:ext uri="{BB962C8B-B14F-4D97-AF65-F5344CB8AC3E}">
        <p14:creationId xmlns:p14="http://schemas.microsoft.com/office/powerpoint/2010/main" val="50544486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descr="Question mark">
            <a:extLst>
              <a:ext uri="{FF2B5EF4-FFF2-40B4-BE49-F238E27FC236}">
                <a16:creationId xmlns:a16="http://schemas.microsoft.com/office/drawing/2014/main" id="{C681DAF6-68D9-1442-9B3C-5471847C93D8}"/>
              </a:ext>
              <a:ext uri="{C183D7F6-B498-43B3-948B-1728B52AA6E4}">
                <adec:decorative xmlns:adec="http://schemas.microsoft.com/office/drawing/2017/decorative" val="0"/>
              </a:ext>
            </a:extLst>
          </p:cNvPr>
          <p:cNvSpPr txBox="1"/>
          <p:nvPr/>
        </p:nvSpPr>
        <p:spPr>
          <a:xfrm>
            <a:off x="-68054" y="1536564"/>
            <a:ext cx="3173506" cy="1938992"/>
          </a:xfrm>
          <a:prstGeom prst="rect">
            <a:avLst/>
          </a:prstGeom>
          <a:noFill/>
        </p:spPr>
        <p:txBody>
          <a:bodyPr wrap="square" rtlCol="0">
            <a:spAutoFit/>
          </a:bodyPr>
          <a:lstStyle/>
          <a:p>
            <a:pPr algn="ctr"/>
            <a:r>
              <a:rPr lang="en-US" sz="12000" b="1" dirty="0">
                <a:solidFill>
                  <a:srgbClr val="6F3D1A"/>
                </a:solidFill>
                <a:latin typeface="Helvetica" pitchFamily="2" charset="0"/>
              </a:rPr>
              <a:t>?</a:t>
            </a:r>
          </a:p>
        </p:txBody>
      </p:sp>
      <p:sp>
        <p:nvSpPr>
          <p:cNvPr id="14" name="Title 1">
            <a:extLst>
              <a:ext uri="{FF2B5EF4-FFF2-40B4-BE49-F238E27FC236}">
                <a16:creationId xmlns:a16="http://schemas.microsoft.com/office/drawing/2014/main" id="{9746AB80-1DE0-284A-B76B-CAD356AFC22D}"/>
              </a:ext>
            </a:extLst>
          </p:cNvPr>
          <p:cNvSpPr>
            <a:spLocks noGrp="1"/>
          </p:cNvSpPr>
          <p:nvPr>
            <p:ph type="title"/>
          </p:nvPr>
        </p:nvSpPr>
        <p:spPr>
          <a:xfrm>
            <a:off x="0" y="3077985"/>
            <a:ext cx="3037398" cy="1669773"/>
          </a:xfrm>
        </p:spPr>
        <p:txBody>
          <a:bodyPr/>
          <a:lstStyle/>
          <a:p>
            <a:pPr algn="ctr"/>
            <a:r>
              <a:rPr lang="en-US" dirty="0">
                <a:solidFill>
                  <a:srgbClr val="4F280E"/>
                </a:solidFill>
              </a:rPr>
              <a:t>Try It Out!</a:t>
            </a:r>
            <a:endParaRPr lang="en-US" b="0" dirty="0">
              <a:solidFill>
                <a:srgbClr val="4F280E"/>
              </a:solidFill>
            </a:endParaRPr>
          </a:p>
        </p:txBody>
      </p:sp>
      <p:sp>
        <p:nvSpPr>
          <p:cNvPr id="11" name="Rectangle 10">
            <a:extLst>
              <a:ext uri="{FF2B5EF4-FFF2-40B4-BE49-F238E27FC236}">
                <a16:creationId xmlns:a16="http://schemas.microsoft.com/office/drawing/2014/main" id="{9347D334-17F4-6A47-8ECA-45928269CDB1}"/>
              </a:ext>
            </a:extLst>
          </p:cNvPr>
          <p:cNvSpPr/>
          <p:nvPr/>
        </p:nvSpPr>
        <p:spPr>
          <a:xfrm>
            <a:off x="3599712" y="526103"/>
            <a:ext cx="2360096" cy="1938992"/>
          </a:xfrm>
          <a:prstGeom prst="rect">
            <a:avLst/>
          </a:prstGeom>
        </p:spPr>
        <p:txBody>
          <a:bodyPr wrap="square">
            <a:spAutoFit/>
          </a:bodyPr>
          <a:lstStyle/>
          <a:p>
            <a:pPr>
              <a:spcBef>
                <a:spcPts val="1200"/>
              </a:spcBef>
              <a:buClr>
                <a:srgbClr val="0D5929"/>
              </a:buClr>
            </a:pPr>
            <a:r>
              <a:rPr lang="en-US" sz="2000" dirty="0">
                <a:solidFill>
                  <a:schemeClr val="tx1">
                    <a:lumMod val="65000"/>
                    <a:lumOff val="35000"/>
                  </a:schemeClr>
                </a:solidFill>
                <a:latin typeface="Helvetica" pitchFamily="2" charset="0"/>
              </a:rPr>
              <a:t>The first </a:t>
            </a:r>
            <a:br>
              <a:rPr lang="en-US" sz="2000" dirty="0">
                <a:solidFill>
                  <a:schemeClr val="tx1">
                    <a:lumMod val="65000"/>
                    <a:lumOff val="35000"/>
                  </a:schemeClr>
                </a:solidFill>
                <a:latin typeface="Helvetica" pitchFamily="2" charset="0"/>
              </a:rPr>
            </a:br>
            <a:r>
              <a:rPr lang="en-US" sz="2000" dirty="0">
                <a:solidFill>
                  <a:schemeClr val="tx1">
                    <a:lumMod val="65000"/>
                    <a:lumOff val="35000"/>
                  </a:schemeClr>
                </a:solidFill>
                <a:latin typeface="Helvetica" pitchFamily="2" charset="0"/>
              </a:rPr>
              <a:t>ingredient is </a:t>
            </a:r>
            <a:r>
              <a:rPr lang="en-US" sz="2000" b="1" dirty="0">
                <a:solidFill>
                  <a:schemeClr val="tx1">
                    <a:lumMod val="65000"/>
                    <a:lumOff val="35000"/>
                  </a:schemeClr>
                </a:solidFill>
                <a:latin typeface="Helvetica" pitchFamily="2" charset="0"/>
              </a:rPr>
              <a:t>whole-wheat flour. </a:t>
            </a:r>
            <a:r>
              <a:rPr lang="en-US" sz="2000" dirty="0">
                <a:solidFill>
                  <a:schemeClr val="tx1">
                    <a:lumMod val="65000"/>
                    <a:lumOff val="35000"/>
                  </a:schemeClr>
                </a:solidFill>
                <a:latin typeface="Helvetica" pitchFamily="2" charset="0"/>
              </a:rPr>
              <a:t>Is the first ingredient whole grain?</a:t>
            </a:r>
          </a:p>
        </p:txBody>
      </p:sp>
      <p:sp>
        <p:nvSpPr>
          <p:cNvPr id="9" name="Rectangle 8">
            <a:extLst>
              <a:ext uri="{FF2B5EF4-FFF2-40B4-BE49-F238E27FC236}">
                <a16:creationId xmlns:a16="http://schemas.microsoft.com/office/drawing/2014/main" id="{62DD4A5C-44E0-984C-B899-949EC3B4B7BD}"/>
              </a:ext>
            </a:extLst>
          </p:cNvPr>
          <p:cNvSpPr/>
          <p:nvPr/>
        </p:nvSpPr>
        <p:spPr>
          <a:xfrm>
            <a:off x="3599713" y="2589432"/>
            <a:ext cx="1302488" cy="1138773"/>
          </a:xfrm>
          <a:prstGeom prst="rect">
            <a:avLst/>
          </a:prstGeom>
        </p:spPr>
        <p:txBody>
          <a:bodyPr wrap="square">
            <a:spAutoFit/>
          </a:bodyPr>
          <a:lstStyle/>
          <a:p>
            <a:pPr marL="342900" indent="-342900">
              <a:spcBef>
                <a:spcPts val="1200"/>
              </a:spcBef>
              <a:buClr>
                <a:srgbClr val="4F280E"/>
              </a:buClr>
              <a:buFont typeface="Wingdings" pitchFamily="2" charset="2"/>
              <a:buChar char="q"/>
            </a:pPr>
            <a:r>
              <a:rPr lang="en-US" sz="1600" dirty="0">
                <a:solidFill>
                  <a:schemeClr val="tx1">
                    <a:lumMod val="65000"/>
                    <a:lumOff val="35000"/>
                  </a:schemeClr>
                </a:solidFill>
                <a:latin typeface="Helvetica" pitchFamily="2" charset="0"/>
              </a:rPr>
              <a:t>Yes</a:t>
            </a:r>
          </a:p>
          <a:p>
            <a:pPr marL="342900" indent="-342900">
              <a:spcBef>
                <a:spcPts val="1200"/>
              </a:spcBef>
              <a:buClr>
                <a:srgbClr val="4F280E"/>
              </a:buClr>
              <a:buFont typeface="Wingdings" pitchFamily="2" charset="2"/>
              <a:buChar char="q"/>
            </a:pPr>
            <a:r>
              <a:rPr lang="en-US" sz="1600" dirty="0">
                <a:solidFill>
                  <a:schemeClr val="tx1">
                    <a:lumMod val="65000"/>
                    <a:lumOff val="35000"/>
                  </a:schemeClr>
                </a:solidFill>
                <a:latin typeface="Helvetica" pitchFamily="2" charset="0"/>
              </a:rPr>
              <a:t>No</a:t>
            </a:r>
          </a:p>
          <a:p>
            <a:pPr marL="342900" indent="-342900">
              <a:spcBef>
                <a:spcPts val="1200"/>
              </a:spcBef>
              <a:buClr>
                <a:srgbClr val="4F280E"/>
              </a:buClr>
              <a:buFont typeface="Wingdings" pitchFamily="2" charset="2"/>
              <a:buChar char="q"/>
            </a:pPr>
            <a:endParaRPr lang="en-US" sz="1600" dirty="0">
              <a:solidFill>
                <a:schemeClr val="tx1">
                  <a:lumMod val="65000"/>
                  <a:lumOff val="35000"/>
                </a:schemeClr>
              </a:solidFill>
              <a:latin typeface="Helvetica" pitchFamily="2" charset="0"/>
            </a:endParaRPr>
          </a:p>
        </p:txBody>
      </p:sp>
      <p:pic>
        <p:nvPicPr>
          <p:cNvPr id="7" name="Picture 6" descr="Page 5 of the &quot;Identifying Whole Grain-Rich Foods for the CACFP Using the Ingredient List&quot; worksheet">
            <a:extLst>
              <a:ext uri="{FF2B5EF4-FFF2-40B4-BE49-F238E27FC236}">
                <a16:creationId xmlns:a16="http://schemas.microsoft.com/office/drawing/2014/main" id="{EF936562-099A-764E-93BB-C42E0AA99140}"/>
              </a:ext>
            </a:extLst>
          </p:cNvPr>
          <p:cNvPicPr>
            <a:picLocks noChangeAspect="1"/>
          </p:cNvPicPr>
          <p:nvPr/>
        </p:nvPicPr>
        <p:blipFill>
          <a:blip r:embed="rId3"/>
          <a:srcRect t="617" b="617"/>
          <a:stretch/>
        </p:blipFill>
        <p:spPr>
          <a:xfrm>
            <a:off x="5712542" y="567769"/>
            <a:ext cx="3264125" cy="4255449"/>
          </a:xfrm>
          <a:prstGeom prst="rect">
            <a:avLst/>
          </a:prstGeom>
          <a:effectLst>
            <a:outerShdw blurRad="63500" sx="102000" sy="102000" algn="ctr" rotWithShape="0">
              <a:srgbClr val="000000">
                <a:alpha val="10000"/>
              </a:srgbClr>
            </a:outerShdw>
          </a:effectLst>
        </p:spPr>
      </p:pic>
    </p:spTree>
    <p:extLst>
      <p:ext uri="{BB962C8B-B14F-4D97-AF65-F5344CB8AC3E}">
        <p14:creationId xmlns:p14="http://schemas.microsoft.com/office/powerpoint/2010/main" val="107233149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descr="Question mark">
            <a:extLst>
              <a:ext uri="{FF2B5EF4-FFF2-40B4-BE49-F238E27FC236}">
                <a16:creationId xmlns:a16="http://schemas.microsoft.com/office/drawing/2014/main" id="{C681DAF6-68D9-1442-9B3C-5471847C93D8}"/>
              </a:ext>
              <a:ext uri="{C183D7F6-B498-43B3-948B-1728B52AA6E4}">
                <adec:decorative xmlns:adec="http://schemas.microsoft.com/office/drawing/2017/decorative" val="0"/>
              </a:ext>
            </a:extLst>
          </p:cNvPr>
          <p:cNvSpPr txBox="1"/>
          <p:nvPr/>
        </p:nvSpPr>
        <p:spPr>
          <a:xfrm>
            <a:off x="-68054" y="1536564"/>
            <a:ext cx="3173506" cy="1938992"/>
          </a:xfrm>
          <a:prstGeom prst="rect">
            <a:avLst/>
          </a:prstGeom>
          <a:noFill/>
        </p:spPr>
        <p:txBody>
          <a:bodyPr wrap="square" rtlCol="0">
            <a:spAutoFit/>
          </a:bodyPr>
          <a:lstStyle/>
          <a:p>
            <a:pPr algn="ctr"/>
            <a:r>
              <a:rPr lang="en-US" sz="12000" b="1" dirty="0">
                <a:solidFill>
                  <a:srgbClr val="6F3D1A"/>
                </a:solidFill>
                <a:latin typeface="Helvetica" pitchFamily="2" charset="0"/>
              </a:rPr>
              <a:t>?</a:t>
            </a:r>
          </a:p>
        </p:txBody>
      </p:sp>
      <p:sp>
        <p:nvSpPr>
          <p:cNvPr id="14" name="Title 1">
            <a:extLst>
              <a:ext uri="{FF2B5EF4-FFF2-40B4-BE49-F238E27FC236}">
                <a16:creationId xmlns:a16="http://schemas.microsoft.com/office/drawing/2014/main" id="{9746AB80-1DE0-284A-B76B-CAD356AFC22D}"/>
              </a:ext>
            </a:extLst>
          </p:cNvPr>
          <p:cNvSpPr>
            <a:spLocks noGrp="1"/>
          </p:cNvSpPr>
          <p:nvPr>
            <p:ph type="title"/>
          </p:nvPr>
        </p:nvSpPr>
        <p:spPr>
          <a:xfrm>
            <a:off x="0" y="3077985"/>
            <a:ext cx="3037398" cy="1669773"/>
          </a:xfrm>
        </p:spPr>
        <p:txBody>
          <a:bodyPr/>
          <a:lstStyle/>
          <a:p>
            <a:pPr algn="ctr"/>
            <a:r>
              <a:rPr lang="en-US" dirty="0">
                <a:solidFill>
                  <a:srgbClr val="4F280E"/>
                </a:solidFill>
              </a:rPr>
              <a:t>Try It Out!</a:t>
            </a:r>
            <a:br>
              <a:rPr lang="en-US" dirty="0">
                <a:solidFill>
                  <a:srgbClr val="4F280E"/>
                </a:solidFill>
              </a:rPr>
            </a:br>
            <a:r>
              <a:rPr lang="en-US" dirty="0">
                <a:solidFill>
                  <a:srgbClr val="4F280E"/>
                </a:solidFill>
              </a:rPr>
              <a:t>Answer</a:t>
            </a:r>
            <a:endParaRPr lang="en-US" b="0" dirty="0">
              <a:solidFill>
                <a:srgbClr val="4F280E"/>
              </a:solidFill>
            </a:endParaRPr>
          </a:p>
        </p:txBody>
      </p:sp>
      <p:sp>
        <p:nvSpPr>
          <p:cNvPr id="6" name="Rectangle 5">
            <a:extLst>
              <a:ext uri="{FF2B5EF4-FFF2-40B4-BE49-F238E27FC236}">
                <a16:creationId xmlns:a16="http://schemas.microsoft.com/office/drawing/2014/main" id="{D102ECCA-A778-124B-8DC7-438A879F45BE}"/>
              </a:ext>
            </a:extLst>
          </p:cNvPr>
          <p:cNvSpPr/>
          <p:nvPr/>
        </p:nvSpPr>
        <p:spPr>
          <a:xfrm>
            <a:off x="3599712" y="526103"/>
            <a:ext cx="2360096" cy="1938992"/>
          </a:xfrm>
          <a:prstGeom prst="rect">
            <a:avLst/>
          </a:prstGeom>
        </p:spPr>
        <p:txBody>
          <a:bodyPr wrap="square">
            <a:spAutoFit/>
          </a:bodyPr>
          <a:lstStyle/>
          <a:p>
            <a:pPr>
              <a:spcBef>
                <a:spcPts val="1200"/>
              </a:spcBef>
              <a:buClr>
                <a:srgbClr val="0D5929"/>
              </a:buClr>
            </a:pPr>
            <a:r>
              <a:rPr lang="en-US" sz="2000" dirty="0">
                <a:solidFill>
                  <a:schemeClr val="tx1">
                    <a:lumMod val="65000"/>
                    <a:lumOff val="35000"/>
                  </a:schemeClr>
                </a:solidFill>
                <a:latin typeface="Helvetica" pitchFamily="2" charset="0"/>
              </a:rPr>
              <a:t>The first </a:t>
            </a:r>
            <a:br>
              <a:rPr lang="en-US" sz="2000" dirty="0">
                <a:solidFill>
                  <a:schemeClr val="tx1">
                    <a:lumMod val="65000"/>
                    <a:lumOff val="35000"/>
                  </a:schemeClr>
                </a:solidFill>
                <a:latin typeface="Helvetica" pitchFamily="2" charset="0"/>
              </a:rPr>
            </a:br>
            <a:r>
              <a:rPr lang="en-US" sz="2000" dirty="0">
                <a:solidFill>
                  <a:schemeClr val="tx1">
                    <a:lumMod val="65000"/>
                    <a:lumOff val="35000"/>
                  </a:schemeClr>
                </a:solidFill>
                <a:latin typeface="Helvetica" pitchFamily="2" charset="0"/>
              </a:rPr>
              <a:t>ingredient is </a:t>
            </a:r>
            <a:r>
              <a:rPr lang="en-US" sz="2000" b="1" dirty="0">
                <a:solidFill>
                  <a:schemeClr val="tx1">
                    <a:lumMod val="65000"/>
                    <a:lumOff val="35000"/>
                  </a:schemeClr>
                </a:solidFill>
                <a:latin typeface="Helvetica" pitchFamily="2" charset="0"/>
              </a:rPr>
              <a:t>whole-wheat flour. </a:t>
            </a:r>
            <a:r>
              <a:rPr lang="en-US" sz="2000" dirty="0">
                <a:solidFill>
                  <a:schemeClr val="tx1">
                    <a:lumMod val="65000"/>
                    <a:lumOff val="35000"/>
                  </a:schemeClr>
                </a:solidFill>
                <a:latin typeface="Helvetica" pitchFamily="2" charset="0"/>
              </a:rPr>
              <a:t>Is the first ingredient whole grain?</a:t>
            </a:r>
          </a:p>
        </p:txBody>
      </p:sp>
      <p:sp>
        <p:nvSpPr>
          <p:cNvPr id="12" name="Rectangle 11" descr="Yes (Checked) &#10;No">
            <a:extLst>
              <a:ext uri="{FF2B5EF4-FFF2-40B4-BE49-F238E27FC236}">
                <a16:creationId xmlns:a16="http://schemas.microsoft.com/office/drawing/2014/main" id="{E80667EC-7B21-B844-969A-F9156CD5E0BD}"/>
              </a:ext>
            </a:extLst>
          </p:cNvPr>
          <p:cNvSpPr/>
          <p:nvPr/>
        </p:nvSpPr>
        <p:spPr>
          <a:xfrm>
            <a:off x="3599713" y="2589432"/>
            <a:ext cx="1258966" cy="738664"/>
          </a:xfrm>
          <a:prstGeom prst="rect">
            <a:avLst/>
          </a:prstGeom>
        </p:spPr>
        <p:txBody>
          <a:bodyPr wrap="square">
            <a:spAutoFit/>
          </a:bodyPr>
          <a:lstStyle/>
          <a:p>
            <a:pPr marL="342900" indent="-342900">
              <a:spcBef>
                <a:spcPts val="1200"/>
              </a:spcBef>
              <a:buClr>
                <a:srgbClr val="4F280E"/>
              </a:buClr>
              <a:buFont typeface="Wingdings" pitchFamily="2" charset="2"/>
              <a:buChar char="q"/>
            </a:pPr>
            <a:r>
              <a:rPr lang="en-US" sz="1600" b="1" dirty="0">
                <a:solidFill>
                  <a:srgbClr val="6F3D1A"/>
                </a:solidFill>
                <a:latin typeface="Helvetica" pitchFamily="2" charset="0"/>
              </a:rPr>
              <a:t>Yes</a:t>
            </a:r>
          </a:p>
          <a:p>
            <a:pPr marL="342900" indent="-342900">
              <a:spcBef>
                <a:spcPts val="1200"/>
              </a:spcBef>
              <a:buClr>
                <a:srgbClr val="4F280E"/>
              </a:buClr>
              <a:buFont typeface="Wingdings" pitchFamily="2" charset="2"/>
              <a:buChar char="q"/>
            </a:pPr>
            <a:r>
              <a:rPr lang="en-US" sz="1600" dirty="0">
                <a:solidFill>
                  <a:schemeClr val="tx1">
                    <a:lumMod val="65000"/>
                    <a:lumOff val="35000"/>
                  </a:schemeClr>
                </a:solidFill>
                <a:latin typeface="Helvetica" pitchFamily="2" charset="0"/>
              </a:rPr>
              <a:t>No</a:t>
            </a:r>
          </a:p>
        </p:txBody>
      </p:sp>
      <p:sp>
        <p:nvSpPr>
          <p:cNvPr id="7" name="L-Shape 6">
            <a:extLst>
              <a:ext uri="{FF2B5EF4-FFF2-40B4-BE49-F238E27FC236}">
                <a16:creationId xmlns:a16="http://schemas.microsoft.com/office/drawing/2014/main" id="{1452EE19-66DF-A847-A6F5-45AD2743E83F}"/>
              </a:ext>
              <a:ext uri="{C183D7F6-B498-43B3-948B-1728B52AA6E4}">
                <adec:decorative xmlns:adec="http://schemas.microsoft.com/office/drawing/2017/decorative" val="1"/>
              </a:ext>
            </a:extLst>
          </p:cNvPr>
          <p:cNvSpPr/>
          <p:nvPr/>
        </p:nvSpPr>
        <p:spPr>
          <a:xfrm rot="18927568">
            <a:off x="3700736" y="2579182"/>
            <a:ext cx="255220" cy="114099"/>
          </a:xfrm>
          <a:prstGeom prst="corner">
            <a:avLst>
              <a:gd name="adj1" fmla="val 15015"/>
              <a:gd name="adj2" fmla="val 12957"/>
            </a:avLst>
          </a:prstGeom>
          <a:solidFill>
            <a:srgbClr val="6F3D1A"/>
          </a:solidFill>
          <a:ln w="15875">
            <a:solidFill>
              <a:srgbClr val="6F3D1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85F871BB-E551-A846-BA74-56DF2EA16ED9}"/>
              </a:ext>
            </a:extLst>
          </p:cNvPr>
          <p:cNvSpPr txBox="1"/>
          <p:nvPr/>
        </p:nvSpPr>
        <p:spPr>
          <a:xfrm>
            <a:off x="3599712" y="3728205"/>
            <a:ext cx="2044149" cy="369332"/>
          </a:xfrm>
          <a:prstGeom prst="rect">
            <a:avLst/>
          </a:prstGeom>
          <a:noFill/>
        </p:spPr>
        <p:txBody>
          <a:bodyPr wrap="none" rtlCol="0">
            <a:spAutoFit/>
          </a:bodyPr>
          <a:lstStyle/>
          <a:p>
            <a:r>
              <a:rPr lang="en-US" dirty="0">
                <a:solidFill>
                  <a:srgbClr val="6F3D1A"/>
                </a:solidFill>
                <a:latin typeface="Helvetica" pitchFamily="2" charset="0"/>
              </a:rPr>
              <a:t>Whole-wheat flour</a:t>
            </a:r>
          </a:p>
        </p:txBody>
      </p:sp>
      <p:pic>
        <p:nvPicPr>
          <p:cNvPr id="17" name="Picture 16" descr="Page 5 of the &quot;Identifying Whole Grain-Rich Foods for the CACFP Using the Ingredient List&quot; worksheet">
            <a:extLst>
              <a:ext uri="{FF2B5EF4-FFF2-40B4-BE49-F238E27FC236}">
                <a16:creationId xmlns:a16="http://schemas.microsoft.com/office/drawing/2014/main" id="{5CF59916-F9B7-46C7-81B0-113D5D9355F0}"/>
              </a:ext>
            </a:extLst>
          </p:cNvPr>
          <p:cNvPicPr>
            <a:picLocks noChangeAspect="1"/>
          </p:cNvPicPr>
          <p:nvPr/>
        </p:nvPicPr>
        <p:blipFill>
          <a:blip r:embed="rId3"/>
          <a:srcRect t="617" b="617"/>
          <a:stretch/>
        </p:blipFill>
        <p:spPr>
          <a:xfrm>
            <a:off x="5712542" y="567769"/>
            <a:ext cx="3264125" cy="4255449"/>
          </a:xfrm>
          <a:prstGeom prst="rect">
            <a:avLst/>
          </a:prstGeom>
          <a:effectLst>
            <a:outerShdw blurRad="63500" sx="102000" sy="102000" algn="ctr" rotWithShape="0">
              <a:srgbClr val="000000">
                <a:alpha val="10000"/>
              </a:srgbClr>
            </a:outerShdw>
          </a:effectLst>
        </p:spPr>
      </p:pic>
      <p:cxnSp>
        <p:nvCxnSpPr>
          <p:cNvPr id="11" name="Elbow Connector 10">
            <a:extLst>
              <a:ext uri="{FF2B5EF4-FFF2-40B4-BE49-F238E27FC236}">
                <a16:creationId xmlns:a16="http://schemas.microsoft.com/office/drawing/2014/main" id="{91A7FA71-4A08-EA44-8BA4-707213DA2C4E}"/>
              </a:ext>
              <a:ext uri="{C183D7F6-B498-43B3-948B-1728B52AA6E4}">
                <adec:decorative xmlns:adec="http://schemas.microsoft.com/office/drawing/2017/decorative" val="1"/>
              </a:ext>
            </a:extLst>
          </p:cNvPr>
          <p:cNvCxnSpPr>
            <a:cxnSpLocks/>
            <a:stCxn id="9" idx="1"/>
            <a:endCxn id="4" idx="3"/>
          </p:cNvCxnSpPr>
          <p:nvPr/>
        </p:nvCxnSpPr>
        <p:spPr>
          <a:xfrm rot="10800000" flipV="1">
            <a:off x="5643861" y="3109371"/>
            <a:ext cx="2205742" cy="803500"/>
          </a:xfrm>
          <a:prstGeom prst="bentConnector3">
            <a:avLst>
              <a:gd name="adj1" fmla="val 50000"/>
            </a:avLst>
          </a:prstGeom>
          <a:ln w="19050">
            <a:solidFill>
              <a:srgbClr val="6F3D1A"/>
            </a:solidFill>
            <a:tailEnd type="oval"/>
          </a:ln>
        </p:spPr>
        <p:style>
          <a:lnRef idx="1">
            <a:schemeClr val="accent1"/>
          </a:lnRef>
          <a:fillRef idx="0">
            <a:schemeClr val="accent1"/>
          </a:fillRef>
          <a:effectRef idx="0">
            <a:schemeClr val="accent1"/>
          </a:effectRef>
          <a:fontRef idx="minor">
            <a:schemeClr val="tx1"/>
          </a:fontRef>
        </p:style>
      </p:cxnSp>
      <p:sp>
        <p:nvSpPr>
          <p:cNvPr id="9" name="Rounded Rectangle 8">
            <a:extLst>
              <a:ext uri="{FF2B5EF4-FFF2-40B4-BE49-F238E27FC236}">
                <a16:creationId xmlns:a16="http://schemas.microsoft.com/office/drawing/2014/main" id="{934785A7-7A2B-7441-8BC2-27D19084B2F5}"/>
              </a:ext>
              <a:ext uri="{C183D7F6-B498-43B3-948B-1728B52AA6E4}">
                <adec:decorative xmlns:adec="http://schemas.microsoft.com/office/drawing/2017/decorative" val="1"/>
              </a:ext>
            </a:extLst>
          </p:cNvPr>
          <p:cNvSpPr/>
          <p:nvPr/>
        </p:nvSpPr>
        <p:spPr>
          <a:xfrm>
            <a:off x="7849603" y="3056852"/>
            <a:ext cx="756825" cy="105037"/>
          </a:xfrm>
          <a:prstGeom prst="roundRect">
            <a:avLst>
              <a:gd name="adj" fmla="val 0"/>
            </a:avLst>
          </a:prstGeom>
          <a:noFill/>
          <a:ln w="19050">
            <a:solidFill>
              <a:srgbClr val="6F3D1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Tree>
    <p:extLst>
      <p:ext uri="{BB962C8B-B14F-4D97-AF65-F5344CB8AC3E}">
        <p14:creationId xmlns:p14="http://schemas.microsoft.com/office/powerpoint/2010/main" val="148035629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AA6749-ACC3-024A-8941-09B314B45871}"/>
              </a:ext>
            </a:extLst>
          </p:cNvPr>
          <p:cNvSpPr>
            <a:spLocks noGrp="1"/>
          </p:cNvSpPr>
          <p:nvPr>
            <p:ph type="title"/>
          </p:nvPr>
        </p:nvSpPr>
        <p:spPr/>
        <p:txBody>
          <a:bodyPr/>
          <a:lstStyle/>
          <a:p>
            <a:r>
              <a:rPr lang="en-US" dirty="0">
                <a:solidFill>
                  <a:srgbClr val="4F280E"/>
                </a:solidFill>
              </a:rPr>
              <a:t>Foods with One Grain Ingredient</a:t>
            </a:r>
          </a:p>
        </p:txBody>
      </p:sp>
      <p:pic>
        <p:nvPicPr>
          <p:cNvPr id="13" name="Picture 12" descr="Photo of whole grain durum wheat flour pasta">
            <a:extLst>
              <a:ext uri="{FF2B5EF4-FFF2-40B4-BE49-F238E27FC236}">
                <a16:creationId xmlns:a16="http://schemas.microsoft.com/office/drawing/2014/main" id="{84342BB2-44DC-7449-9B48-0607A10CB4C5}"/>
              </a:ext>
            </a:extLst>
          </p:cNvPr>
          <p:cNvPicPr>
            <a:picLocks noChangeAspect="1"/>
          </p:cNvPicPr>
          <p:nvPr/>
        </p:nvPicPr>
        <p:blipFill rotWithShape="1">
          <a:blip r:embed="rId3"/>
          <a:srcRect b="6687"/>
          <a:stretch/>
        </p:blipFill>
        <p:spPr>
          <a:xfrm>
            <a:off x="992327" y="1119320"/>
            <a:ext cx="2861005" cy="1779797"/>
          </a:xfrm>
          <a:prstGeom prst="rect">
            <a:avLst/>
          </a:prstGeom>
        </p:spPr>
      </p:pic>
      <p:sp>
        <p:nvSpPr>
          <p:cNvPr id="4" name="Rounded Rectangle 3">
            <a:extLst>
              <a:ext uri="{FF2B5EF4-FFF2-40B4-BE49-F238E27FC236}">
                <a16:creationId xmlns:a16="http://schemas.microsoft.com/office/drawing/2014/main" id="{D880210B-1183-9E4D-A784-E400399957FA}"/>
              </a:ext>
              <a:ext uri="{C183D7F6-B498-43B3-948B-1728B52AA6E4}">
                <adec:decorative xmlns:adec="http://schemas.microsoft.com/office/drawing/2017/decorative" val="1"/>
              </a:ext>
            </a:extLst>
          </p:cNvPr>
          <p:cNvSpPr/>
          <p:nvPr/>
        </p:nvSpPr>
        <p:spPr>
          <a:xfrm>
            <a:off x="649238" y="3044856"/>
            <a:ext cx="3547186" cy="1677973"/>
          </a:xfrm>
          <a:prstGeom prst="roundRect">
            <a:avLst>
              <a:gd name="adj" fmla="val 4586"/>
            </a:avLst>
          </a:prstGeom>
          <a:solidFill>
            <a:schemeClr val="bg1"/>
          </a:solidFill>
          <a:ln>
            <a:noFill/>
          </a:ln>
          <a:effectLst>
            <a:outerShdw blurRad="635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6" name="Rectangle 5" descr="Ingredients: Whole Grain Durum Wheat Flour ">
            <a:extLst>
              <a:ext uri="{FF2B5EF4-FFF2-40B4-BE49-F238E27FC236}">
                <a16:creationId xmlns:a16="http://schemas.microsoft.com/office/drawing/2014/main" id="{8AC91C6A-635A-7F4B-8520-B5FEA2574930}"/>
              </a:ext>
            </a:extLst>
          </p:cNvPr>
          <p:cNvSpPr/>
          <p:nvPr/>
        </p:nvSpPr>
        <p:spPr>
          <a:xfrm>
            <a:off x="820415" y="3211245"/>
            <a:ext cx="3204831" cy="584775"/>
          </a:xfrm>
          <a:prstGeom prst="rect">
            <a:avLst/>
          </a:prstGeom>
        </p:spPr>
        <p:txBody>
          <a:bodyPr wrap="square">
            <a:spAutoFit/>
          </a:bodyPr>
          <a:lstStyle/>
          <a:p>
            <a:r>
              <a:rPr lang="en-US" sz="1600" b="1" dirty="0">
                <a:solidFill>
                  <a:schemeClr val="tx1">
                    <a:lumMod val="65000"/>
                    <a:lumOff val="35000"/>
                  </a:schemeClr>
                </a:solidFill>
                <a:latin typeface="Helvetica" pitchFamily="2" charset="0"/>
                <a:cs typeface="Arial" panose="020B0604020202020204" pitchFamily="34" charset="0"/>
              </a:rPr>
              <a:t>Ingredients: </a:t>
            </a:r>
            <a:br>
              <a:rPr lang="en-US" sz="1600" b="1" dirty="0">
                <a:solidFill>
                  <a:schemeClr val="tx1">
                    <a:lumMod val="65000"/>
                    <a:lumOff val="35000"/>
                  </a:schemeClr>
                </a:solidFill>
                <a:latin typeface="Helvetica" pitchFamily="2" charset="0"/>
                <a:cs typeface="Arial" panose="020B0604020202020204" pitchFamily="34" charset="0"/>
              </a:rPr>
            </a:br>
            <a:r>
              <a:rPr lang="en-US" sz="1600" dirty="0">
                <a:solidFill>
                  <a:schemeClr val="tx1">
                    <a:lumMod val="65000"/>
                    <a:lumOff val="35000"/>
                  </a:schemeClr>
                </a:solidFill>
                <a:latin typeface="Helvetica" pitchFamily="2" charset="0"/>
                <a:cs typeface="Arial" panose="020B0604020202020204" pitchFamily="34" charset="0"/>
              </a:rPr>
              <a:t>Whole Grain Durum Wheat Flour</a:t>
            </a:r>
          </a:p>
        </p:txBody>
      </p:sp>
      <p:pic>
        <p:nvPicPr>
          <p:cNvPr id="11" name="Picture 10" descr="Photo of whole grain crackers">
            <a:extLst>
              <a:ext uri="{FF2B5EF4-FFF2-40B4-BE49-F238E27FC236}">
                <a16:creationId xmlns:a16="http://schemas.microsoft.com/office/drawing/2014/main" id="{57CAD686-80FB-C64D-9B4A-9F3D615985A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277205" y="1137519"/>
            <a:ext cx="2486816" cy="1779796"/>
          </a:xfrm>
          <a:prstGeom prst="rect">
            <a:avLst/>
          </a:prstGeom>
        </p:spPr>
      </p:pic>
      <p:sp>
        <p:nvSpPr>
          <p:cNvPr id="9" name="Rounded Rectangle 8">
            <a:extLst>
              <a:ext uri="{FF2B5EF4-FFF2-40B4-BE49-F238E27FC236}">
                <a16:creationId xmlns:a16="http://schemas.microsoft.com/office/drawing/2014/main" id="{B4EBBD47-E4E8-E74A-9B9B-F80351F1F289}"/>
              </a:ext>
              <a:ext uri="{C183D7F6-B498-43B3-948B-1728B52AA6E4}">
                <adec:decorative xmlns:adec="http://schemas.microsoft.com/office/drawing/2017/decorative" val="1"/>
              </a:ext>
            </a:extLst>
          </p:cNvPr>
          <p:cNvSpPr/>
          <p:nvPr/>
        </p:nvSpPr>
        <p:spPr>
          <a:xfrm>
            <a:off x="4947576" y="3044856"/>
            <a:ext cx="3547185" cy="1677973"/>
          </a:xfrm>
          <a:prstGeom prst="roundRect">
            <a:avLst>
              <a:gd name="adj" fmla="val 4586"/>
            </a:avLst>
          </a:prstGeom>
          <a:solidFill>
            <a:schemeClr val="bg1"/>
          </a:solidFill>
          <a:ln>
            <a:noFill/>
          </a:ln>
          <a:effectLst>
            <a:outerShdw blurRad="635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0" name="Rectangle 9" descr="Ingredients: Whole Grain Wheat Flour (outlined in red), Soybean Oil, Sugar, Cornstarch, Malt Syrup, Salt, Refiner's Syrup, Leavening, Vegetable Color ">
            <a:extLst>
              <a:ext uri="{FF2B5EF4-FFF2-40B4-BE49-F238E27FC236}">
                <a16:creationId xmlns:a16="http://schemas.microsoft.com/office/drawing/2014/main" id="{FD4BE38F-E0E1-7A40-8CEE-2340B586AEBB}"/>
              </a:ext>
            </a:extLst>
          </p:cNvPr>
          <p:cNvSpPr/>
          <p:nvPr/>
        </p:nvSpPr>
        <p:spPr>
          <a:xfrm>
            <a:off x="5182553" y="3211245"/>
            <a:ext cx="3209262" cy="1323439"/>
          </a:xfrm>
          <a:prstGeom prst="rect">
            <a:avLst/>
          </a:prstGeom>
        </p:spPr>
        <p:txBody>
          <a:bodyPr wrap="square">
            <a:spAutoFit/>
          </a:bodyPr>
          <a:lstStyle/>
          <a:p>
            <a:r>
              <a:rPr lang="en-US" sz="1600" b="1" dirty="0">
                <a:solidFill>
                  <a:schemeClr val="tx1">
                    <a:lumMod val="65000"/>
                    <a:lumOff val="35000"/>
                  </a:schemeClr>
                </a:solidFill>
                <a:latin typeface="Helvetica" pitchFamily="2" charset="0"/>
                <a:cs typeface="Arial" panose="020B0604020202020204" pitchFamily="34" charset="0"/>
              </a:rPr>
              <a:t>Ingredients: </a:t>
            </a:r>
            <a:br>
              <a:rPr lang="en-US" sz="1600" b="1" dirty="0">
                <a:solidFill>
                  <a:schemeClr val="tx1">
                    <a:lumMod val="65000"/>
                    <a:lumOff val="35000"/>
                  </a:schemeClr>
                </a:solidFill>
                <a:latin typeface="Helvetica" pitchFamily="2" charset="0"/>
                <a:cs typeface="Arial" panose="020B0604020202020204" pitchFamily="34" charset="0"/>
              </a:rPr>
            </a:br>
            <a:r>
              <a:rPr lang="en-US" sz="1600" dirty="0">
                <a:solidFill>
                  <a:schemeClr val="tx1">
                    <a:lumMod val="65000"/>
                    <a:lumOff val="35000"/>
                  </a:schemeClr>
                </a:solidFill>
                <a:latin typeface="Helvetica" pitchFamily="2" charset="0"/>
                <a:cs typeface="Arial" panose="020B0604020202020204" pitchFamily="34" charset="0"/>
              </a:rPr>
              <a:t>Whole Grain Wheat Flour, Soybean Oil, Sugar, Cornstarch, Malt Syrup, Salt, Refiner’s Syrup, Leavening, Vegetable Color</a:t>
            </a:r>
            <a:endParaRPr lang="en-US" sz="1400" dirty="0">
              <a:latin typeface="Helvetica" pitchFamily="2" charset="0"/>
              <a:cs typeface="Arial" panose="020B0604020202020204" pitchFamily="34" charset="0"/>
            </a:endParaRPr>
          </a:p>
        </p:txBody>
      </p:sp>
      <p:sp>
        <p:nvSpPr>
          <p:cNvPr id="14" name="Rounded Rectangle 11">
            <a:extLst>
              <a:ext uri="{FF2B5EF4-FFF2-40B4-BE49-F238E27FC236}">
                <a16:creationId xmlns:a16="http://schemas.microsoft.com/office/drawing/2014/main" id="{5D9D2369-468B-4C40-AB2C-BAB1849D90C5}"/>
              </a:ext>
              <a:ext uri="{C183D7F6-B498-43B3-948B-1728B52AA6E4}">
                <adec:decorative xmlns:adec="http://schemas.microsoft.com/office/drawing/2017/decorative" val="1"/>
              </a:ext>
            </a:extLst>
          </p:cNvPr>
          <p:cNvSpPr/>
          <p:nvPr/>
        </p:nvSpPr>
        <p:spPr>
          <a:xfrm>
            <a:off x="5205800" y="3497122"/>
            <a:ext cx="2442612" cy="248392"/>
          </a:xfrm>
          <a:prstGeom prst="roundRect">
            <a:avLst>
              <a:gd name="adj" fmla="val 0"/>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Tree>
    <p:extLst>
      <p:ext uri="{BB962C8B-B14F-4D97-AF65-F5344CB8AC3E}">
        <p14:creationId xmlns:p14="http://schemas.microsoft.com/office/powerpoint/2010/main" val="36086222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AA6749-ACC3-024A-8941-09B314B45871}"/>
              </a:ext>
            </a:extLst>
          </p:cNvPr>
          <p:cNvSpPr>
            <a:spLocks noGrp="1"/>
          </p:cNvSpPr>
          <p:nvPr>
            <p:ph type="title"/>
          </p:nvPr>
        </p:nvSpPr>
        <p:spPr>
          <a:xfrm>
            <a:off x="-1" y="0"/>
            <a:ext cx="8832915" cy="1009979"/>
          </a:xfrm>
        </p:spPr>
        <p:txBody>
          <a:bodyPr/>
          <a:lstStyle/>
          <a:p>
            <a:r>
              <a:rPr lang="en-US" dirty="0">
                <a:solidFill>
                  <a:srgbClr val="4F280E"/>
                </a:solidFill>
              </a:rPr>
              <a:t>Step 4: Look for the Second Grain Ingredient </a:t>
            </a:r>
          </a:p>
        </p:txBody>
      </p:sp>
      <p:pic>
        <p:nvPicPr>
          <p:cNvPr id="5" name="Picture 4" descr="INGREDIENTS: Crust: Whole-wheat flour (highlighted in blue), enriched wheat flour (wheat flour is outlined in red) (bleached wheat flour, malted barley flour, niacin, reduced iron, thiamine mononitrate, riboflavin, folic acid), wheat bran (outlined in red), soybean oil, dextrose, baking powder, yeast, salt, dough conditioners. The following ingredients were crossed out for simplicity: water, wheat gluten, contains less than 2% of each of the following: vegetable shortening, sesame flour, preservatives.">
            <a:extLst>
              <a:ext uri="{FF2B5EF4-FFF2-40B4-BE49-F238E27FC236}">
                <a16:creationId xmlns:a16="http://schemas.microsoft.com/office/drawing/2014/main" id="{FC82657E-A5E9-9F48-A01D-82709C105BA7}"/>
              </a:ext>
            </a:extLst>
          </p:cNvPr>
          <p:cNvPicPr>
            <a:picLocks noChangeAspect="1"/>
          </p:cNvPicPr>
          <p:nvPr/>
        </p:nvPicPr>
        <p:blipFill>
          <a:blip r:embed="rId3"/>
          <a:stretch>
            <a:fillRect/>
          </a:stretch>
        </p:blipFill>
        <p:spPr>
          <a:xfrm>
            <a:off x="1092200" y="1511299"/>
            <a:ext cx="6894596" cy="2944043"/>
          </a:xfrm>
          <a:prstGeom prst="rect">
            <a:avLst/>
          </a:prstGeom>
        </p:spPr>
      </p:pic>
      <p:sp>
        <p:nvSpPr>
          <p:cNvPr id="6" name="Rounded Rectangle 5">
            <a:extLst>
              <a:ext uri="{FF2B5EF4-FFF2-40B4-BE49-F238E27FC236}">
                <a16:creationId xmlns:a16="http://schemas.microsoft.com/office/drawing/2014/main" id="{6084A40C-750D-254D-879A-7CAF077515F5}"/>
              </a:ext>
              <a:ext uri="{C183D7F6-B498-43B3-948B-1728B52AA6E4}">
                <adec:decorative xmlns:adec="http://schemas.microsoft.com/office/drawing/2017/decorative" val="1"/>
              </a:ext>
            </a:extLst>
          </p:cNvPr>
          <p:cNvSpPr/>
          <p:nvPr/>
        </p:nvSpPr>
        <p:spPr>
          <a:xfrm>
            <a:off x="2465748" y="2014041"/>
            <a:ext cx="1559497" cy="295526"/>
          </a:xfrm>
          <a:prstGeom prst="roundRect">
            <a:avLst>
              <a:gd name="adj" fmla="val 0"/>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7" name="Rounded Rectangle 6">
            <a:extLst>
              <a:ext uri="{FF2B5EF4-FFF2-40B4-BE49-F238E27FC236}">
                <a16:creationId xmlns:a16="http://schemas.microsoft.com/office/drawing/2014/main" id="{89DC2528-29A5-F64B-879E-B183ACE6F7CC}"/>
              </a:ext>
              <a:ext uri="{C183D7F6-B498-43B3-948B-1728B52AA6E4}">
                <adec:decorative xmlns:adec="http://schemas.microsoft.com/office/drawing/2017/decorative" val="1"/>
              </a:ext>
            </a:extLst>
          </p:cNvPr>
          <p:cNvSpPr/>
          <p:nvPr/>
        </p:nvSpPr>
        <p:spPr>
          <a:xfrm>
            <a:off x="5690525" y="2673917"/>
            <a:ext cx="1559497" cy="295526"/>
          </a:xfrm>
          <a:prstGeom prst="roundRect">
            <a:avLst>
              <a:gd name="adj" fmla="val 0"/>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Tree>
    <p:extLst>
      <p:ext uri="{BB962C8B-B14F-4D97-AF65-F5344CB8AC3E}">
        <p14:creationId xmlns:p14="http://schemas.microsoft.com/office/powerpoint/2010/main" val="129129571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descr="Question mark">
            <a:extLst>
              <a:ext uri="{FF2B5EF4-FFF2-40B4-BE49-F238E27FC236}">
                <a16:creationId xmlns:a16="http://schemas.microsoft.com/office/drawing/2014/main" id="{C681DAF6-68D9-1442-9B3C-5471847C93D8}"/>
              </a:ext>
              <a:ext uri="{C183D7F6-B498-43B3-948B-1728B52AA6E4}">
                <adec:decorative xmlns:adec="http://schemas.microsoft.com/office/drawing/2017/decorative" val="0"/>
              </a:ext>
            </a:extLst>
          </p:cNvPr>
          <p:cNvSpPr txBox="1"/>
          <p:nvPr/>
        </p:nvSpPr>
        <p:spPr>
          <a:xfrm>
            <a:off x="-68054" y="1536564"/>
            <a:ext cx="3173506" cy="1938992"/>
          </a:xfrm>
          <a:prstGeom prst="rect">
            <a:avLst/>
          </a:prstGeom>
          <a:noFill/>
        </p:spPr>
        <p:txBody>
          <a:bodyPr wrap="square" rtlCol="0">
            <a:spAutoFit/>
          </a:bodyPr>
          <a:lstStyle/>
          <a:p>
            <a:pPr algn="ctr"/>
            <a:r>
              <a:rPr lang="en-US" sz="12000" b="1" dirty="0">
                <a:solidFill>
                  <a:srgbClr val="6F3D1A"/>
                </a:solidFill>
                <a:latin typeface="Helvetica" pitchFamily="2" charset="0"/>
              </a:rPr>
              <a:t>?</a:t>
            </a:r>
          </a:p>
        </p:txBody>
      </p:sp>
      <p:sp>
        <p:nvSpPr>
          <p:cNvPr id="14" name="Title 1">
            <a:extLst>
              <a:ext uri="{FF2B5EF4-FFF2-40B4-BE49-F238E27FC236}">
                <a16:creationId xmlns:a16="http://schemas.microsoft.com/office/drawing/2014/main" id="{9746AB80-1DE0-284A-B76B-CAD356AFC22D}"/>
              </a:ext>
            </a:extLst>
          </p:cNvPr>
          <p:cNvSpPr>
            <a:spLocks noGrp="1"/>
          </p:cNvSpPr>
          <p:nvPr>
            <p:ph type="title"/>
          </p:nvPr>
        </p:nvSpPr>
        <p:spPr>
          <a:xfrm>
            <a:off x="0" y="3077985"/>
            <a:ext cx="3037398" cy="1669773"/>
          </a:xfrm>
        </p:spPr>
        <p:txBody>
          <a:bodyPr/>
          <a:lstStyle/>
          <a:p>
            <a:pPr algn="ctr"/>
            <a:r>
              <a:rPr lang="en-US" dirty="0">
                <a:solidFill>
                  <a:srgbClr val="4F280E"/>
                </a:solidFill>
              </a:rPr>
              <a:t>Try It Out!</a:t>
            </a:r>
            <a:endParaRPr lang="en-US" b="0" dirty="0">
              <a:solidFill>
                <a:srgbClr val="4F280E"/>
              </a:solidFill>
            </a:endParaRPr>
          </a:p>
        </p:txBody>
      </p:sp>
      <p:sp>
        <p:nvSpPr>
          <p:cNvPr id="6" name="Rectangle 5">
            <a:extLst>
              <a:ext uri="{FF2B5EF4-FFF2-40B4-BE49-F238E27FC236}">
                <a16:creationId xmlns:a16="http://schemas.microsoft.com/office/drawing/2014/main" id="{D102ECCA-A778-124B-8DC7-438A879F45BE}"/>
              </a:ext>
            </a:extLst>
          </p:cNvPr>
          <p:cNvSpPr/>
          <p:nvPr/>
        </p:nvSpPr>
        <p:spPr>
          <a:xfrm>
            <a:off x="3599711" y="526104"/>
            <a:ext cx="4950399" cy="400110"/>
          </a:xfrm>
          <a:prstGeom prst="rect">
            <a:avLst/>
          </a:prstGeom>
        </p:spPr>
        <p:txBody>
          <a:bodyPr wrap="square">
            <a:spAutoFit/>
          </a:bodyPr>
          <a:lstStyle/>
          <a:p>
            <a:pPr>
              <a:spcBef>
                <a:spcPts val="1200"/>
              </a:spcBef>
              <a:buClr>
                <a:srgbClr val="0D5929"/>
              </a:buClr>
            </a:pPr>
            <a:r>
              <a:rPr lang="en-US" sz="2000" dirty="0">
                <a:solidFill>
                  <a:schemeClr val="tx1">
                    <a:lumMod val="65000"/>
                    <a:lumOff val="35000"/>
                  </a:schemeClr>
                </a:solidFill>
                <a:latin typeface="Helvetica" pitchFamily="2" charset="0"/>
              </a:rPr>
              <a:t>What is the second grain ingredient?</a:t>
            </a:r>
          </a:p>
        </p:txBody>
      </p:sp>
      <p:sp>
        <p:nvSpPr>
          <p:cNvPr id="12" name="Rectangle 11">
            <a:extLst>
              <a:ext uri="{FF2B5EF4-FFF2-40B4-BE49-F238E27FC236}">
                <a16:creationId xmlns:a16="http://schemas.microsoft.com/office/drawing/2014/main" id="{E80667EC-7B21-B844-969A-F9156CD5E0BD}"/>
              </a:ext>
            </a:extLst>
          </p:cNvPr>
          <p:cNvSpPr/>
          <p:nvPr/>
        </p:nvSpPr>
        <p:spPr>
          <a:xfrm>
            <a:off x="3599712" y="1138993"/>
            <a:ext cx="4072327" cy="1138773"/>
          </a:xfrm>
          <a:prstGeom prst="rect">
            <a:avLst/>
          </a:prstGeom>
        </p:spPr>
        <p:txBody>
          <a:bodyPr wrap="square">
            <a:spAutoFit/>
          </a:bodyPr>
          <a:lstStyle/>
          <a:p>
            <a:pPr marL="342900" indent="-342900">
              <a:spcBef>
                <a:spcPts val="1200"/>
              </a:spcBef>
              <a:buClr>
                <a:srgbClr val="4F280E"/>
              </a:buClr>
              <a:buFont typeface="Wingdings" pitchFamily="2" charset="2"/>
              <a:buChar char="q"/>
            </a:pPr>
            <a:r>
              <a:rPr lang="en-US" sz="1600" dirty="0">
                <a:solidFill>
                  <a:schemeClr val="tx1">
                    <a:lumMod val="65000"/>
                    <a:lumOff val="35000"/>
                  </a:schemeClr>
                </a:solidFill>
                <a:latin typeface="Helvetica" pitchFamily="2" charset="0"/>
              </a:rPr>
              <a:t>Enriched wheat flour </a:t>
            </a:r>
          </a:p>
          <a:p>
            <a:pPr marL="342900" indent="-342900">
              <a:spcBef>
                <a:spcPts val="1200"/>
              </a:spcBef>
              <a:buClr>
                <a:srgbClr val="4F280E"/>
              </a:buClr>
              <a:buFont typeface="Wingdings" pitchFamily="2" charset="2"/>
              <a:buChar char="q"/>
            </a:pPr>
            <a:r>
              <a:rPr lang="en-US" sz="1600" dirty="0">
                <a:solidFill>
                  <a:schemeClr val="tx1">
                    <a:lumMod val="65000"/>
                    <a:lumOff val="35000"/>
                  </a:schemeClr>
                </a:solidFill>
                <a:latin typeface="Helvetica" pitchFamily="2" charset="0"/>
              </a:rPr>
              <a:t>Malted barley flour</a:t>
            </a:r>
          </a:p>
          <a:p>
            <a:pPr marL="342900" indent="-342900">
              <a:spcBef>
                <a:spcPts val="1200"/>
              </a:spcBef>
              <a:buClr>
                <a:srgbClr val="4F280E"/>
              </a:buClr>
              <a:buFont typeface="Wingdings" pitchFamily="2" charset="2"/>
              <a:buChar char="q"/>
            </a:pPr>
            <a:r>
              <a:rPr lang="en-US" sz="1600" dirty="0">
                <a:solidFill>
                  <a:schemeClr val="tx1">
                    <a:lumMod val="65000"/>
                    <a:lumOff val="35000"/>
                  </a:schemeClr>
                </a:solidFill>
                <a:latin typeface="Helvetica" pitchFamily="2" charset="0"/>
              </a:rPr>
              <a:t>Wheat bran </a:t>
            </a:r>
          </a:p>
        </p:txBody>
      </p:sp>
      <p:pic>
        <p:nvPicPr>
          <p:cNvPr id="7" name="Picture 6" descr="INGREDIENTS: Crust: Whole-wheat flour (highlighted in blue), enriched wheat flour, (bleached wheat flour, malted barley flour, niacin, reduced iron, thiamine mononitrate, riboflavin, folic acid), wheat bran, soybean oil, dextrose, baking powder, yeast, salt, dough conditioners. The following ingredients were crossed out for simplicity: water, wheat gluten, contains less than 2% of each of the following: vegetable shortening, sesame flour, preservatives.">
            <a:extLst>
              <a:ext uri="{FF2B5EF4-FFF2-40B4-BE49-F238E27FC236}">
                <a16:creationId xmlns:a16="http://schemas.microsoft.com/office/drawing/2014/main" id="{89F3E780-4665-DC42-B4A3-F7C6DDC7CB3F}"/>
              </a:ext>
            </a:extLst>
          </p:cNvPr>
          <p:cNvPicPr>
            <a:picLocks noChangeAspect="1"/>
          </p:cNvPicPr>
          <p:nvPr/>
        </p:nvPicPr>
        <p:blipFill>
          <a:blip r:embed="rId3"/>
          <a:stretch>
            <a:fillRect/>
          </a:stretch>
        </p:blipFill>
        <p:spPr>
          <a:xfrm>
            <a:off x="3730750" y="2719000"/>
            <a:ext cx="5018045" cy="2142742"/>
          </a:xfrm>
          <a:prstGeom prst="rect">
            <a:avLst/>
          </a:prstGeom>
          <a:noFill/>
        </p:spPr>
      </p:pic>
    </p:spTree>
    <p:extLst>
      <p:ext uri="{BB962C8B-B14F-4D97-AF65-F5344CB8AC3E}">
        <p14:creationId xmlns:p14="http://schemas.microsoft.com/office/powerpoint/2010/main" val="56182220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descr="Question mark">
            <a:extLst>
              <a:ext uri="{FF2B5EF4-FFF2-40B4-BE49-F238E27FC236}">
                <a16:creationId xmlns:a16="http://schemas.microsoft.com/office/drawing/2014/main" id="{C681DAF6-68D9-1442-9B3C-5471847C93D8}"/>
              </a:ext>
              <a:ext uri="{C183D7F6-B498-43B3-948B-1728B52AA6E4}">
                <adec:decorative xmlns:adec="http://schemas.microsoft.com/office/drawing/2017/decorative" val="0"/>
              </a:ext>
            </a:extLst>
          </p:cNvPr>
          <p:cNvSpPr txBox="1"/>
          <p:nvPr/>
        </p:nvSpPr>
        <p:spPr>
          <a:xfrm>
            <a:off x="-68054" y="1536564"/>
            <a:ext cx="3173506" cy="1938992"/>
          </a:xfrm>
          <a:prstGeom prst="rect">
            <a:avLst/>
          </a:prstGeom>
          <a:noFill/>
        </p:spPr>
        <p:txBody>
          <a:bodyPr wrap="square" rtlCol="0">
            <a:spAutoFit/>
          </a:bodyPr>
          <a:lstStyle/>
          <a:p>
            <a:pPr algn="ctr"/>
            <a:r>
              <a:rPr lang="en-US" sz="12000" b="1" dirty="0">
                <a:solidFill>
                  <a:srgbClr val="6F3D1A"/>
                </a:solidFill>
                <a:latin typeface="Helvetica" pitchFamily="2" charset="0"/>
              </a:rPr>
              <a:t>?</a:t>
            </a:r>
          </a:p>
        </p:txBody>
      </p:sp>
      <p:sp>
        <p:nvSpPr>
          <p:cNvPr id="14" name="Title 1">
            <a:extLst>
              <a:ext uri="{FF2B5EF4-FFF2-40B4-BE49-F238E27FC236}">
                <a16:creationId xmlns:a16="http://schemas.microsoft.com/office/drawing/2014/main" id="{9746AB80-1DE0-284A-B76B-CAD356AFC22D}"/>
              </a:ext>
            </a:extLst>
          </p:cNvPr>
          <p:cNvSpPr>
            <a:spLocks noGrp="1"/>
          </p:cNvSpPr>
          <p:nvPr>
            <p:ph type="title"/>
          </p:nvPr>
        </p:nvSpPr>
        <p:spPr>
          <a:xfrm>
            <a:off x="0" y="3077985"/>
            <a:ext cx="3037398" cy="1669773"/>
          </a:xfrm>
        </p:spPr>
        <p:txBody>
          <a:bodyPr/>
          <a:lstStyle/>
          <a:p>
            <a:pPr algn="ctr"/>
            <a:r>
              <a:rPr lang="en-US" dirty="0">
                <a:solidFill>
                  <a:srgbClr val="4F280E"/>
                </a:solidFill>
              </a:rPr>
              <a:t>Try It Out!</a:t>
            </a:r>
            <a:br>
              <a:rPr lang="en-US" dirty="0">
                <a:solidFill>
                  <a:srgbClr val="4F280E"/>
                </a:solidFill>
              </a:rPr>
            </a:br>
            <a:r>
              <a:rPr lang="en-US" dirty="0">
                <a:solidFill>
                  <a:srgbClr val="4F280E"/>
                </a:solidFill>
              </a:rPr>
              <a:t>Answer</a:t>
            </a:r>
            <a:endParaRPr lang="en-US" b="0" dirty="0">
              <a:solidFill>
                <a:srgbClr val="4F280E"/>
              </a:solidFill>
            </a:endParaRPr>
          </a:p>
        </p:txBody>
      </p:sp>
      <p:sp>
        <p:nvSpPr>
          <p:cNvPr id="9" name="Rectangle 8">
            <a:extLst>
              <a:ext uri="{FF2B5EF4-FFF2-40B4-BE49-F238E27FC236}">
                <a16:creationId xmlns:a16="http://schemas.microsoft.com/office/drawing/2014/main" id="{E0B0D966-E72D-CE49-A256-D4E9BDB5ACC5}"/>
              </a:ext>
            </a:extLst>
          </p:cNvPr>
          <p:cNvSpPr/>
          <p:nvPr/>
        </p:nvSpPr>
        <p:spPr>
          <a:xfrm>
            <a:off x="3599711" y="526104"/>
            <a:ext cx="4950399" cy="400110"/>
          </a:xfrm>
          <a:prstGeom prst="rect">
            <a:avLst/>
          </a:prstGeom>
        </p:spPr>
        <p:txBody>
          <a:bodyPr wrap="square">
            <a:spAutoFit/>
          </a:bodyPr>
          <a:lstStyle/>
          <a:p>
            <a:pPr>
              <a:spcBef>
                <a:spcPts val="1200"/>
              </a:spcBef>
              <a:buClr>
                <a:srgbClr val="0D5929"/>
              </a:buClr>
            </a:pPr>
            <a:r>
              <a:rPr lang="en-US" sz="2000" dirty="0">
                <a:solidFill>
                  <a:schemeClr val="tx1">
                    <a:lumMod val="65000"/>
                    <a:lumOff val="35000"/>
                  </a:schemeClr>
                </a:solidFill>
                <a:latin typeface="Helvetica" pitchFamily="2" charset="0"/>
              </a:rPr>
              <a:t>What is the second grain ingredient?</a:t>
            </a:r>
          </a:p>
        </p:txBody>
      </p:sp>
      <p:sp>
        <p:nvSpPr>
          <p:cNvPr id="8" name="Rectangle 7" descr="Enriched wheat flour (Checked) &#10;Malted barley flour &#10;Wheat bran">
            <a:extLst>
              <a:ext uri="{FF2B5EF4-FFF2-40B4-BE49-F238E27FC236}">
                <a16:creationId xmlns:a16="http://schemas.microsoft.com/office/drawing/2014/main" id="{5995715E-C0B3-7241-8A09-6B94B4332625}"/>
              </a:ext>
            </a:extLst>
          </p:cNvPr>
          <p:cNvSpPr/>
          <p:nvPr/>
        </p:nvSpPr>
        <p:spPr>
          <a:xfrm>
            <a:off x="3599712" y="1138993"/>
            <a:ext cx="4072327" cy="1138773"/>
          </a:xfrm>
          <a:prstGeom prst="rect">
            <a:avLst/>
          </a:prstGeom>
        </p:spPr>
        <p:txBody>
          <a:bodyPr wrap="square">
            <a:spAutoFit/>
          </a:bodyPr>
          <a:lstStyle/>
          <a:p>
            <a:pPr marL="342900" indent="-342900">
              <a:spcBef>
                <a:spcPts val="1200"/>
              </a:spcBef>
              <a:buClr>
                <a:srgbClr val="4F280E"/>
              </a:buClr>
              <a:buFont typeface="Wingdings" pitchFamily="2" charset="2"/>
              <a:buChar char="q"/>
            </a:pPr>
            <a:r>
              <a:rPr lang="en-US" sz="1600" b="1" dirty="0">
                <a:solidFill>
                  <a:srgbClr val="6F3D1A"/>
                </a:solidFill>
                <a:latin typeface="Helvetica" pitchFamily="2" charset="0"/>
              </a:rPr>
              <a:t>Enriched wheat flour </a:t>
            </a:r>
          </a:p>
          <a:p>
            <a:pPr marL="342900" indent="-342900">
              <a:spcBef>
                <a:spcPts val="1200"/>
              </a:spcBef>
              <a:buClr>
                <a:srgbClr val="4F280E"/>
              </a:buClr>
              <a:buFont typeface="Wingdings" pitchFamily="2" charset="2"/>
              <a:buChar char="q"/>
            </a:pPr>
            <a:r>
              <a:rPr lang="en-US" sz="1600" dirty="0">
                <a:solidFill>
                  <a:schemeClr val="tx1">
                    <a:lumMod val="65000"/>
                    <a:lumOff val="35000"/>
                  </a:schemeClr>
                </a:solidFill>
                <a:latin typeface="Helvetica" pitchFamily="2" charset="0"/>
              </a:rPr>
              <a:t>Malted barley flour</a:t>
            </a:r>
          </a:p>
          <a:p>
            <a:pPr marL="342900" indent="-342900">
              <a:spcBef>
                <a:spcPts val="1200"/>
              </a:spcBef>
              <a:buClr>
                <a:srgbClr val="4F280E"/>
              </a:buClr>
              <a:buFont typeface="Wingdings" pitchFamily="2" charset="2"/>
              <a:buChar char="q"/>
            </a:pPr>
            <a:r>
              <a:rPr lang="en-US" sz="1600" dirty="0">
                <a:solidFill>
                  <a:schemeClr val="tx1">
                    <a:lumMod val="65000"/>
                    <a:lumOff val="35000"/>
                  </a:schemeClr>
                </a:solidFill>
                <a:latin typeface="Helvetica" pitchFamily="2" charset="0"/>
              </a:rPr>
              <a:t>Wheat bran</a:t>
            </a:r>
          </a:p>
        </p:txBody>
      </p:sp>
      <p:sp>
        <p:nvSpPr>
          <p:cNvPr id="7" name="L-Shape 6">
            <a:extLst>
              <a:ext uri="{FF2B5EF4-FFF2-40B4-BE49-F238E27FC236}">
                <a16:creationId xmlns:a16="http://schemas.microsoft.com/office/drawing/2014/main" id="{4F1F3C6C-C177-BB48-98BB-276A38F57EE5}"/>
              </a:ext>
              <a:ext uri="{C183D7F6-B498-43B3-948B-1728B52AA6E4}">
                <adec:decorative xmlns:adec="http://schemas.microsoft.com/office/drawing/2017/decorative" val="1"/>
              </a:ext>
            </a:extLst>
          </p:cNvPr>
          <p:cNvSpPr/>
          <p:nvPr/>
        </p:nvSpPr>
        <p:spPr>
          <a:xfrm rot="18927568">
            <a:off x="3700735" y="1120689"/>
            <a:ext cx="255220" cy="114099"/>
          </a:xfrm>
          <a:prstGeom prst="corner">
            <a:avLst>
              <a:gd name="adj1" fmla="val 15015"/>
              <a:gd name="adj2" fmla="val 12957"/>
            </a:avLst>
          </a:prstGeom>
          <a:solidFill>
            <a:srgbClr val="6F3D1A"/>
          </a:solidFill>
          <a:ln w="15875">
            <a:solidFill>
              <a:srgbClr val="6F3D1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descr="INGREDIENTS: Crust: Whole-wheat flour (highlighted in blue), enriched wheat flour, (highlighted in blue), bleached wheat flour, malted barley flour, niacin, reduced iron, thiamine mononitrate, riboflavin, folic acid), wheat bran, soybean oil, dextrose, baking powder, yeast, salt, dough conditioners. The following ingredients were crossed out for simplicity: water, wheat gluten, contains less than 2% of each of the following: vegetable shortening, sesame flour, preservatives.">
            <a:extLst>
              <a:ext uri="{FF2B5EF4-FFF2-40B4-BE49-F238E27FC236}">
                <a16:creationId xmlns:a16="http://schemas.microsoft.com/office/drawing/2014/main" id="{E4A81C21-F084-8D46-A467-140E80091A81}"/>
              </a:ext>
            </a:extLst>
          </p:cNvPr>
          <p:cNvPicPr>
            <a:picLocks noChangeAspect="1"/>
          </p:cNvPicPr>
          <p:nvPr/>
        </p:nvPicPr>
        <p:blipFill>
          <a:blip r:embed="rId3"/>
          <a:srcRect/>
          <a:stretch/>
        </p:blipFill>
        <p:spPr>
          <a:xfrm>
            <a:off x="3730750" y="2719000"/>
            <a:ext cx="5018045" cy="2142741"/>
          </a:xfrm>
          <a:prstGeom prst="rect">
            <a:avLst/>
          </a:prstGeom>
        </p:spPr>
      </p:pic>
    </p:spTree>
    <p:extLst>
      <p:ext uri="{BB962C8B-B14F-4D97-AF65-F5344CB8AC3E}">
        <p14:creationId xmlns:p14="http://schemas.microsoft.com/office/powerpoint/2010/main" val="90422609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descr="Question mark">
            <a:extLst>
              <a:ext uri="{FF2B5EF4-FFF2-40B4-BE49-F238E27FC236}">
                <a16:creationId xmlns:a16="http://schemas.microsoft.com/office/drawing/2014/main" id="{C681DAF6-68D9-1442-9B3C-5471847C93D8}"/>
              </a:ext>
              <a:ext uri="{C183D7F6-B498-43B3-948B-1728B52AA6E4}">
                <adec:decorative xmlns:adec="http://schemas.microsoft.com/office/drawing/2017/decorative" val="0"/>
              </a:ext>
            </a:extLst>
          </p:cNvPr>
          <p:cNvSpPr txBox="1"/>
          <p:nvPr/>
        </p:nvSpPr>
        <p:spPr>
          <a:xfrm>
            <a:off x="-68054" y="1507989"/>
            <a:ext cx="3173506" cy="1938992"/>
          </a:xfrm>
          <a:prstGeom prst="rect">
            <a:avLst/>
          </a:prstGeom>
          <a:noFill/>
        </p:spPr>
        <p:txBody>
          <a:bodyPr wrap="square" rtlCol="0">
            <a:spAutoFit/>
          </a:bodyPr>
          <a:lstStyle/>
          <a:p>
            <a:pPr algn="ctr"/>
            <a:r>
              <a:rPr lang="en-US" sz="12000" b="1" dirty="0">
                <a:solidFill>
                  <a:srgbClr val="6F3D1A"/>
                </a:solidFill>
                <a:latin typeface="Helvetica" pitchFamily="2" charset="0"/>
              </a:rPr>
              <a:t>?</a:t>
            </a:r>
          </a:p>
        </p:txBody>
      </p:sp>
      <p:sp>
        <p:nvSpPr>
          <p:cNvPr id="14" name="Title 1">
            <a:extLst>
              <a:ext uri="{FF2B5EF4-FFF2-40B4-BE49-F238E27FC236}">
                <a16:creationId xmlns:a16="http://schemas.microsoft.com/office/drawing/2014/main" id="{9746AB80-1DE0-284A-B76B-CAD356AFC22D}"/>
              </a:ext>
            </a:extLst>
          </p:cNvPr>
          <p:cNvSpPr>
            <a:spLocks noGrp="1"/>
          </p:cNvSpPr>
          <p:nvPr>
            <p:ph type="title"/>
          </p:nvPr>
        </p:nvSpPr>
        <p:spPr>
          <a:xfrm>
            <a:off x="0" y="3077985"/>
            <a:ext cx="3037398" cy="1669773"/>
          </a:xfrm>
        </p:spPr>
        <p:txBody>
          <a:bodyPr/>
          <a:lstStyle/>
          <a:p>
            <a:pPr algn="ctr"/>
            <a:r>
              <a:rPr lang="en-US" dirty="0">
                <a:solidFill>
                  <a:srgbClr val="4F280E"/>
                </a:solidFill>
              </a:rPr>
              <a:t>Try It Out!</a:t>
            </a:r>
            <a:endParaRPr lang="en-US" b="0" dirty="0">
              <a:solidFill>
                <a:srgbClr val="4F280E"/>
              </a:solidFill>
            </a:endParaRPr>
          </a:p>
        </p:txBody>
      </p:sp>
      <p:sp>
        <p:nvSpPr>
          <p:cNvPr id="6" name="Rectangle 5">
            <a:extLst>
              <a:ext uri="{FF2B5EF4-FFF2-40B4-BE49-F238E27FC236}">
                <a16:creationId xmlns:a16="http://schemas.microsoft.com/office/drawing/2014/main" id="{D102ECCA-A778-124B-8DC7-438A879F45BE}"/>
              </a:ext>
            </a:extLst>
          </p:cNvPr>
          <p:cNvSpPr/>
          <p:nvPr/>
        </p:nvSpPr>
        <p:spPr>
          <a:xfrm>
            <a:off x="3599712" y="526104"/>
            <a:ext cx="2438838" cy="1631216"/>
          </a:xfrm>
          <a:prstGeom prst="rect">
            <a:avLst/>
          </a:prstGeom>
        </p:spPr>
        <p:txBody>
          <a:bodyPr wrap="square">
            <a:spAutoFit/>
          </a:bodyPr>
          <a:lstStyle/>
          <a:p>
            <a:pPr>
              <a:spcBef>
                <a:spcPts val="1200"/>
              </a:spcBef>
              <a:buClr>
                <a:srgbClr val="0D5929"/>
              </a:buClr>
            </a:pPr>
            <a:r>
              <a:rPr lang="en-US" sz="2000" dirty="0">
                <a:solidFill>
                  <a:schemeClr val="tx1">
                    <a:lumMod val="65000"/>
                    <a:lumOff val="35000"/>
                  </a:schemeClr>
                </a:solidFill>
                <a:latin typeface="Helvetica" pitchFamily="2" charset="0"/>
              </a:rPr>
              <a:t>The second grain ingredient is </a:t>
            </a:r>
            <a:r>
              <a:rPr lang="en-US" sz="2000" b="1" dirty="0">
                <a:solidFill>
                  <a:schemeClr val="tx1">
                    <a:lumMod val="65000"/>
                    <a:lumOff val="35000"/>
                  </a:schemeClr>
                </a:solidFill>
                <a:latin typeface="Helvetica" pitchFamily="2" charset="0"/>
              </a:rPr>
              <a:t>enriched wheat flour. </a:t>
            </a:r>
            <a:r>
              <a:rPr lang="en-US" sz="2000" dirty="0">
                <a:solidFill>
                  <a:schemeClr val="tx1">
                    <a:lumMod val="65000"/>
                    <a:lumOff val="35000"/>
                  </a:schemeClr>
                </a:solidFill>
                <a:latin typeface="Helvetica" pitchFamily="2" charset="0"/>
              </a:rPr>
              <a:t>Is this ingredient…</a:t>
            </a:r>
          </a:p>
        </p:txBody>
      </p:sp>
      <p:sp>
        <p:nvSpPr>
          <p:cNvPr id="12" name="Rectangle 11">
            <a:extLst>
              <a:ext uri="{FF2B5EF4-FFF2-40B4-BE49-F238E27FC236}">
                <a16:creationId xmlns:a16="http://schemas.microsoft.com/office/drawing/2014/main" id="{E80667EC-7B21-B844-969A-F9156CD5E0BD}"/>
              </a:ext>
            </a:extLst>
          </p:cNvPr>
          <p:cNvSpPr/>
          <p:nvPr/>
        </p:nvSpPr>
        <p:spPr>
          <a:xfrm>
            <a:off x="3599713" y="2306005"/>
            <a:ext cx="1975588" cy="1538883"/>
          </a:xfrm>
          <a:prstGeom prst="rect">
            <a:avLst/>
          </a:prstGeom>
        </p:spPr>
        <p:txBody>
          <a:bodyPr wrap="square">
            <a:spAutoFit/>
          </a:bodyPr>
          <a:lstStyle/>
          <a:p>
            <a:pPr marL="342900" indent="-342900">
              <a:spcBef>
                <a:spcPts val="1200"/>
              </a:spcBef>
              <a:buClr>
                <a:srgbClr val="4F280E"/>
              </a:buClr>
              <a:buFont typeface="Wingdings" pitchFamily="2" charset="2"/>
              <a:buChar char="q"/>
            </a:pPr>
            <a:r>
              <a:rPr lang="en-US" sz="1600" dirty="0">
                <a:solidFill>
                  <a:schemeClr val="tx1">
                    <a:lumMod val="65000"/>
                    <a:lumOff val="35000"/>
                  </a:schemeClr>
                </a:solidFill>
                <a:latin typeface="Helvetica" pitchFamily="2" charset="0"/>
              </a:rPr>
              <a:t>Whole-grain</a:t>
            </a:r>
          </a:p>
          <a:p>
            <a:pPr marL="342900" indent="-342900">
              <a:spcBef>
                <a:spcPts val="1200"/>
              </a:spcBef>
              <a:buClr>
                <a:srgbClr val="4F280E"/>
              </a:buClr>
              <a:buFont typeface="Wingdings" pitchFamily="2" charset="2"/>
              <a:buChar char="q"/>
            </a:pPr>
            <a:r>
              <a:rPr lang="en-US" sz="1600" dirty="0">
                <a:solidFill>
                  <a:schemeClr val="tx1">
                    <a:lumMod val="65000"/>
                    <a:lumOff val="35000"/>
                  </a:schemeClr>
                </a:solidFill>
                <a:latin typeface="Helvetica" pitchFamily="2" charset="0"/>
              </a:rPr>
              <a:t>Enriched</a:t>
            </a:r>
          </a:p>
          <a:p>
            <a:pPr marL="342900" indent="-342900">
              <a:spcBef>
                <a:spcPts val="1200"/>
              </a:spcBef>
              <a:buClr>
                <a:srgbClr val="4F280E"/>
              </a:buClr>
              <a:buFont typeface="Wingdings" pitchFamily="2" charset="2"/>
              <a:buChar char="q"/>
            </a:pPr>
            <a:r>
              <a:rPr lang="en-US" sz="1600" dirty="0">
                <a:solidFill>
                  <a:schemeClr val="tx1">
                    <a:lumMod val="65000"/>
                    <a:lumOff val="35000"/>
                  </a:schemeClr>
                </a:solidFill>
                <a:latin typeface="Helvetica" pitchFamily="2" charset="0"/>
              </a:rPr>
              <a:t>Bran or germ</a:t>
            </a:r>
          </a:p>
          <a:p>
            <a:pPr marL="342900" indent="-342900">
              <a:spcBef>
                <a:spcPts val="1200"/>
              </a:spcBef>
              <a:buClr>
                <a:srgbClr val="4F280E"/>
              </a:buClr>
              <a:buFont typeface="Wingdings" pitchFamily="2" charset="2"/>
              <a:buChar char="q"/>
            </a:pPr>
            <a:r>
              <a:rPr lang="en-US" sz="1600" dirty="0">
                <a:solidFill>
                  <a:schemeClr val="tx1">
                    <a:lumMod val="65000"/>
                    <a:lumOff val="35000"/>
                  </a:schemeClr>
                </a:solidFill>
                <a:latin typeface="Helvetica" pitchFamily="2" charset="0"/>
              </a:rPr>
              <a:t>Non-creditable</a:t>
            </a:r>
          </a:p>
        </p:txBody>
      </p:sp>
      <p:pic>
        <p:nvPicPr>
          <p:cNvPr id="8" name="Picture 7" descr="Page 6 of the &quot;Identifying Whole Grain-Rich Foods for the CACFP Using the Ingredient List&quot; worksheet">
            <a:extLst>
              <a:ext uri="{FF2B5EF4-FFF2-40B4-BE49-F238E27FC236}">
                <a16:creationId xmlns:a16="http://schemas.microsoft.com/office/drawing/2014/main" id="{474A628A-7798-0641-8D1A-ECFAF3DA1422}"/>
              </a:ext>
            </a:extLst>
          </p:cNvPr>
          <p:cNvPicPr>
            <a:picLocks noChangeAspect="1"/>
          </p:cNvPicPr>
          <p:nvPr/>
        </p:nvPicPr>
        <p:blipFill>
          <a:blip r:embed="rId3"/>
          <a:srcRect/>
          <a:stretch/>
        </p:blipFill>
        <p:spPr>
          <a:xfrm>
            <a:off x="5844515" y="585249"/>
            <a:ext cx="3016356" cy="3903520"/>
          </a:xfrm>
          <a:prstGeom prst="rect">
            <a:avLst/>
          </a:prstGeom>
          <a:effectLst>
            <a:outerShdw blurRad="63500" sx="102000" sy="102000" algn="ctr" rotWithShape="0">
              <a:srgbClr val="000000">
                <a:alpha val="10000"/>
              </a:srgbClr>
            </a:outerShdw>
          </a:effectLst>
        </p:spPr>
      </p:pic>
    </p:spTree>
    <p:extLst>
      <p:ext uri="{BB962C8B-B14F-4D97-AF65-F5344CB8AC3E}">
        <p14:creationId xmlns:p14="http://schemas.microsoft.com/office/powerpoint/2010/main" val="248014708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descr="Question mark">
            <a:extLst>
              <a:ext uri="{FF2B5EF4-FFF2-40B4-BE49-F238E27FC236}">
                <a16:creationId xmlns:a16="http://schemas.microsoft.com/office/drawing/2014/main" id="{C681DAF6-68D9-1442-9B3C-5471847C93D8}"/>
              </a:ext>
              <a:ext uri="{C183D7F6-B498-43B3-948B-1728B52AA6E4}">
                <adec:decorative xmlns:adec="http://schemas.microsoft.com/office/drawing/2017/decorative" val="0"/>
              </a:ext>
            </a:extLst>
          </p:cNvPr>
          <p:cNvSpPr txBox="1"/>
          <p:nvPr/>
        </p:nvSpPr>
        <p:spPr>
          <a:xfrm>
            <a:off x="-68054" y="1536564"/>
            <a:ext cx="3173506" cy="1938992"/>
          </a:xfrm>
          <a:prstGeom prst="rect">
            <a:avLst/>
          </a:prstGeom>
          <a:noFill/>
        </p:spPr>
        <p:txBody>
          <a:bodyPr wrap="square" rtlCol="0">
            <a:spAutoFit/>
          </a:bodyPr>
          <a:lstStyle/>
          <a:p>
            <a:pPr algn="ctr"/>
            <a:r>
              <a:rPr lang="en-US" sz="12000" b="1" dirty="0">
                <a:solidFill>
                  <a:srgbClr val="6F3D1A"/>
                </a:solidFill>
                <a:latin typeface="Helvetica" pitchFamily="2" charset="0"/>
              </a:rPr>
              <a:t>?</a:t>
            </a:r>
          </a:p>
        </p:txBody>
      </p:sp>
      <p:sp>
        <p:nvSpPr>
          <p:cNvPr id="14" name="Title 1">
            <a:extLst>
              <a:ext uri="{FF2B5EF4-FFF2-40B4-BE49-F238E27FC236}">
                <a16:creationId xmlns:a16="http://schemas.microsoft.com/office/drawing/2014/main" id="{9746AB80-1DE0-284A-B76B-CAD356AFC22D}"/>
              </a:ext>
            </a:extLst>
          </p:cNvPr>
          <p:cNvSpPr>
            <a:spLocks noGrp="1"/>
          </p:cNvSpPr>
          <p:nvPr>
            <p:ph type="title"/>
          </p:nvPr>
        </p:nvSpPr>
        <p:spPr>
          <a:xfrm>
            <a:off x="0" y="3077985"/>
            <a:ext cx="3037398" cy="1669773"/>
          </a:xfrm>
        </p:spPr>
        <p:txBody>
          <a:bodyPr/>
          <a:lstStyle/>
          <a:p>
            <a:pPr algn="ctr"/>
            <a:r>
              <a:rPr lang="en-US" dirty="0">
                <a:solidFill>
                  <a:srgbClr val="4F280E"/>
                </a:solidFill>
              </a:rPr>
              <a:t>Try It Out!</a:t>
            </a:r>
            <a:br>
              <a:rPr lang="en-US" dirty="0">
                <a:solidFill>
                  <a:srgbClr val="4F280E"/>
                </a:solidFill>
              </a:rPr>
            </a:br>
            <a:r>
              <a:rPr lang="en-US" dirty="0">
                <a:solidFill>
                  <a:srgbClr val="4F280E"/>
                </a:solidFill>
              </a:rPr>
              <a:t>Answer</a:t>
            </a:r>
            <a:endParaRPr lang="en-US" b="0" dirty="0">
              <a:solidFill>
                <a:srgbClr val="4F280E"/>
              </a:solidFill>
            </a:endParaRPr>
          </a:p>
        </p:txBody>
      </p:sp>
      <p:sp>
        <p:nvSpPr>
          <p:cNvPr id="16" name="Rectangle 15">
            <a:extLst>
              <a:ext uri="{FF2B5EF4-FFF2-40B4-BE49-F238E27FC236}">
                <a16:creationId xmlns:a16="http://schemas.microsoft.com/office/drawing/2014/main" id="{2C545FF2-C4F2-E64F-9957-06CC831987E4}"/>
              </a:ext>
            </a:extLst>
          </p:cNvPr>
          <p:cNvSpPr/>
          <p:nvPr/>
        </p:nvSpPr>
        <p:spPr>
          <a:xfrm>
            <a:off x="3599712" y="526104"/>
            <a:ext cx="2438838" cy="1631216"/>
          </a:xfrm>
          <a:prstGeom prst="rect">
            <a:avLst/>
          </a:prstGeom>
        </p:spPr>
        <p:txBody>
          <a:bodyPr wrap="square">
            <a:spAutoFit/>
          </a:bodyPr>
          <a:lstStyle/>
          <a:p>
            <a:pPr>
              <a:spcBef>
                <a:spcPts val="1200"/>
              </a:spcBef>
              <a:buClr>
                <a:srgbClr val="0D5929"/>
              </a:buClr>
            </a:pPr>
            <a:r>
              <a:rPr lang="en-US" sz="2000" dirty="0">
                <a:solidFill>
                  <a:schemeClr val="tx1">
                    <a:lumMod val="65000"/>
                    <a:lumOff val="35000"/>
                  </a:schemeClr>
                </a:solidFill>
                <a:latin typeface="Helvetica" pitchFamily="2" charset="0"/>
              </a:rPr>
              <a:t>The second grain ingredient is </a:t>
            </a:r>
            <a:r>
              <a:rPr lang="en-US" sz="2000" b="1" dirty="0">
                <a:solidFill>
                  <a:schemeClr val="tx1">
                    <a:lumMod val="65000"/>
                    <a:lumOff val="35000"/>
                  </a:schemeClr>
                </a:solidFill>
                <a:latin typeface="Helvetica" pitchFamily="2" charset="0"/>
              </a:rPr>
              <a:t>enriched wheat flour. </a:t>
            </a:r>
            <a:r>
              <a:rPr lang="en-US" sz="2000" dirty="0">
                <a:solidFill>
                  <a:schemeClr val="tx1">
                    <a:lumMod val="65000"/>
                    <a:lumOff val="35000"/>
                  </a:schemeClr>
                </a:solidFill>
                <a:latin typeface="Helvetica" pitchFamily="2" charset="0"/>
              </a:rPr>
              <a:t>Is this ingredient…</a:t>
            </a:r>
          </a:p>
        </p:txBody>
      </p:sp>
      <p:sp>
        <p:nvSpPr>
          <p:cNvPr id="15" name="Rectangle 14" descr="Whole-grain &#10;Enriched (Checked) &#10;Bran or germ &#10;Non-creditable">
            <a:extLst>
              <a:ext uri="{FF2B5EF4-FFF2-40B4-BE49-F238E27FC236}">
                <a16:creationId xmlns:a16="http://schemas.microsoft.com/office/drawing/2014/main" id="{95870970-1A2E-A24D-B9DC-FDC75D241ECD}"/>
              </a:ext>
            </a:extLst>
          </p:cNvPr>
          <p:cNvSpPr/>
          <p:nvPr/>
        </p:nvSpPr>
        <p:spPr>
          <a:xfrm>
            <a:off x="3599712" y="2306005"/>
            <a:ext cx="2287807" cy="1538883"/>
          </a:xfrm>
          <a:prstGeom prst="rect">
            <a:avLst/>
          </a:prstGeom>
        </p:spPr>
        <p:txBody>
          <a:bodyPr wrap="square">
            <a:spAutoFit/>
          </a:bodyPr>
          <a:lstStyle/>
          <a:p>
            <a:pPr marL="342900" indent="-342900">
              <a:spcBef>
                <a:spcPts val="1200"/>
              </a:spcBef>
              <a:buClr>
                <a:srgbClr val="4F280E"/>
              </a:buClr>
              <a:buFont typeface="Wingdings" pitchFamily="2" charset="2"/>
              <a:buChar char="q"/>
            </a:pPr>
            <a:r>
              <a:rPr lang="en-US" sz="1600" dirty="0">
                <a:solidFill>
                  <a:schemeClr val="tx1">
                    <a:lumMod val="65000"/>
                    <a:lumOff val="35000"/>
                  </a:schemeClr>
                </a:solidFill>
                <a:latin typeface="Helvetica" pitchFamily="2" charset="0"/>
              </a:rPr>
              <a:t>Whole-grain</a:t>
            </a:r>
          </a:p>
          <a:p>
            <a:pPr marL="342900" indent="-342900">
              <a:spcBef>
                <a:spcPts val="1200"/>
              </a:spcBef>
              <a:buClr>
                <a:srgbClr val="4F280E"/>
              </a:buClr>
              <a:buFont typeface="Wingdings" pitchFamily="2" charset="2"/>
              <a:buChar char="q"/>
            </a:pPr>
            <a:r>
              <a:rPr lang="en-US" sz="1600" b="1" dirty="0">
                <a:solidFill>
                  <a:srgbClr val="6F3D1A"/>
                </a:solidFill>
                <a:latin typeface="Helvetica" pitchFamily="2" charset="0"/>
              </a:rPr>
              <a:t>Enriched</a:t>
            </a:r>
          </a:p>
          <a:p>
            <a:pPr marL="342900" indent="-342900">
              <a:spcBef>
                <a:spcPts val="1200"/>
              </a:spcBef>
              <a:buClr>
                <a:srgbClr val="4F280E"/>
              </a:buClr>
              <a:buFont typeface="Wingdings" pitchFamily="2" charset="2"/>
              <a:buChar char="q"/>
            </a:pPr>
            <a:r>
              <a:rPr lang="en-US" sz="1600" dirty="0">
                <a:solidFill>
                  <a:schemeClr val="tx1">
                    <a:lumMod val="65000"/>
                    <a:lumOff val="35000"/>
                  </a:schemeClr>
                </a:solidFill>
                <a:latin typeface="Helvetica" pitchFamily="2" charset="0"/>
              </a:rPr>
              <a:t>Bran or germ</a:t>
            </a:r>
          </a:p>
          <a:p>
            <a:pPr marL="342900" indent="-342900">
              <a:spcBef>
                <a:spcPts val="1200"/>
              </a:spcBef>
              <a:buClr>
                <a:srgbClr val="4F280E"/>
              </a:buClr>
              <a:buFont typeface="Wingdings" pitchFamily="2" charset="2"/>
              <a:buChar char="q"/>
            </a:pPr>
            <a:r>
              <a:rPr lang="en-US" sz="1600" dirty="0">
                <a:solidFill>
                  <a:schemeClr val="tx1">
                    <a:lumMod val="65000"/>
                    <a:lumOff val="35000"/>
                  </a:schemeClr>
                </a:solidFill>
                <a:latin typeface="Helvetica" pitchFamily="2" charset="0"/>
              </a:rPr>
              <a:t>Non-creditable</a:t>
            </a:r>
          </a:p>
        </p:txBody>
      </p:sp>
      <p:sp>
        <p:nvSpPr>
          <p:cNvPr id="8" name="L-Shape 7">
            <a:extLst>
              <a:ext uri="{FF2B5EF4-FFF2-40B4-BE49-F238E27FC236}">
                <a16:creationId xmlns:a16="http://schemas.microsoft.com/office/drawing/2014/main" id="{13278F75-2F41-6548-95C9-EA4F69E3554F}"/>
              </a:ext>
              <a:ext uri="{C183D7F6-B498-43B3-948B-1728B52AA6E4}">
                <adec:decorative xmlns:adec="http://schemas.microsoft.com/office/drawing/2017/decorative" val="1"/>
              </a:ext>
            </a:extLst>
          </p:cNvPr>
          <p:cNvSpPr/>
          <p:nvPr/>
        </p:nvSpPr>
        <p:spPr>
          <a:xfrm rot="18927568">
            <a:off x="3700736" y="2680222"/>
            <a:ext cx="255220" cy="114099"/>
          </a:xfrm>
          <a:prstGeom prst="corner">
            <a:avLst>
              <a:gd name="adj1" fmla="val 15015"/>
              <a:gd name="adj2" fmla="val 12957"/>
            </a:avLst>
          </a:prstGeom>
          <a:solidFill>
            <a:srgbClr val="6F3D1A"/>
          </a:solidFill>
          <a:ln w="15875">
            <a:solidFill>
              <a:srgbClr val="6F3D1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F1507E38-A2DD-A24B-A3B4-81ED31E64F2D}"/>
              </a:ext>
            </a:extLst>
          </p:cNvPr>
          <p:cNvSpPr txBox="1"/>
          <p:nvPr/>
        </p:nvSpPr>
        <p:spPr>
          <a:xfrm>
            <a:off x="3428097" y="4178582"/>
            <a:ext cx="2287806" cy="369332"/>
          </a:xfrm>
          <a:prstGeom prst="rect">
            <a:avLst/>
          </a:prstGeom>
          <a:noFill/>
        </p:spPr>
        <p:txBody>
          <a:bodyPr wrap="none" rtlCol="0">
            <a:spAutoFit/>
          </a:bodyPr>
          <a:lstStyle/>
          <a:p>
            <a:r>
              <a:rPr lang="en-US" dirty="0">
                <a:solidFill>
                  <a:srgbClr val="6F3D1A"/>
                </a:solidFill>
                <a:latin typeface="Helvetica" pitchFamily="2" charset="0"/>
              </a:rPr>
              <a:t>Enriched wheat flour</a:t>
            </a:r>
          </a:p>
        </p:txBody>
      </p:sp>
      <p:pic>
        <p:nvPicPr>
          <p:cNvPr id="17" name="Picture 16" descr="Page 6 of the &quot;Identifying Whole Grain-Rich Foods for the CACFP Using the Ingredient List&quot; worksheet">
            <a:extLst>
              <a:ext uri="{FF2B5EF4-FFF2-40B4-BE49-F238E27FC236}">
                <a16:creationId xmlns:a16="http://schemas.microsoft.com/office/drawing/2014/main" id="{B264E6FE-2C42-5940-A903-1EED7BFE6BC3}"/>
              </a:ext>
            </a:extLst>
          </p:cNvPr>
          <p:cNvPicPr>
            <a:picLocks noChangeAspect="1"/>
          </p:cNvPicPr>
          <p:nvPr/>
        </p:nvPicPr>
        <p:blipFill>
          <a:blip r:embed="rId3"/>
          <a:srcRect/>
          <a:stretch/>
        </p:blipFill>
        <p:spPr>
          <a:xfrm>
            <a:off x="5844515" y="585249"/>
            <a:ext cx="3016356" cy="3903520"/>
          </a:xfrm>
          <a:prstGeom prst="rect">
            <a:avLst/>
          </a:prstGeom>
          <a:effectLst>
            <a:outerShdw blurRad="63500" sx="102000" sy="102000" algn="ctr" rotWithShape="0">
              <a:srgbClr val="000000">
                <a:alpha val="10000"/>
              </a:srgbClr>
            </a:outerShdw>
          </a:effectLst>
        </p:spPr>
      </p:pic>
      <p:cxnSp>
        <p:nvCxnSpPr>
          <p:cNvPr id="11" name="Elbow Connector 10">
            <a:extLst>
              <a:ext uri="{FF2B5EF4-FFF2-40B4-BE49-F238E27FC236}">
                <a16:creationId xmlns:a16="http://schemas.microsoft.com/office/drawing/2014/main" id="{135CAE6B-3C45-B241-BE87-BCFE8B7A4781}"/>
              </a:ext>
              <a:ext uri="{C183D7F6-B498-43B3-948B-1728B52AA6E4}">
                <adec:decorative xmlns:adec="http://schemas.microsoft.com/office/drawing/2017/decorative" val="1"/>
              </a:ext>
            </a:extLst>
          </p:cNvPr>
          <p:cNvCxnSpPr>
            <a:cxnSpLocks/>
            <a:stCxn id="9" idx="1"/>
            <a:endCxn id="13" idx="3"/>
          </p:cNvCxnSpPr>
          <p:nvPr/>
        </p:nvCxnSpPr>
        <p:spPr>
          <a:xfrm rot="10800000" flipV="1">
            <a:off x="5715904" y="1185418"/>
            <a:ext cx="1100401" cy="3177830"/>
          </a:xfrm>
          <a:prstGeom prst="bentConnector3">
            <a:avLst>
              <a:gd name="adj1" fmla="val 50000"/>
            </a:avLst>
          </a:prstGeom>
          <a:ln w="19050">
            <a:solidFill>
              <a:srgbClr val="6F3D1A"/>
            </a:solidFill>
            <a:tailEnd type="oval"/>
          </a:ln>
        </p:spPr>
        <p:style>
          <a:lnRef idx="1">
            <a:schemeClr val="accent1"/>
          </a:lnRef>
          <a:fillRef idx="0">
            <a:schemeClr val="accent1"/>
          </a:fillRef>
          <a:effectRef idx="0">
            <a:schemeClr val="accent1"/>
          </a:effectRef>
          <a:fontRef idx="minor">
            <a:schemeClr val="tx1"/>
          </a:fontRef>
        </p:style>
      </p:cxnSp>
      <p:sp>
        <p:nvSpPr>
          <p:cNvPr id="9" name="Rounded Rectangle 8">
            <a:extLst>
              <a:ext uri="{FF2B5EF4-FFF2-40B4-BE49-F238E27FC236}">
                <a16:creationId xmlns:a16="http://schemas.microsoft.com/office/drawing/2014/main" id="{826B54C0-F1DE-7640-BA25-3CB513ADEEA2}"/>
              </a:ext>
              <a:ext uri="{C183D7F6-B498-43B3-948B-1728B52AA6E4}">
                <adec:decorative xmlns:adec="http://schemas.microsoft.com/office/drawing/2017/decorative" val="1"/>
              </a:ext>
            </a:extLst>
          </p:cNvPr>
          <p:cNvSpPr/>
          <p:nvPr/>
        </p:nvSpPr>
        <p:spPr>
          <a:xfrm>
            <a:off x="6816304" y="1132899"/>
            <a:ext cx="756825" cy="105037"/>
          </a:xfrm>
          <a:prstGeom prst="roundRect">
            <a:avLst>
              <a:gd name="adj" fmla="val 0"/>
            </a:avLst>
          </a:prstGeom>
          <a:noFill/>
          <a:ln w="19050">
            <a:solidFill>
              <a:srgbClr val="6F3D1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Tree>
    <p:extLst>
      <p:ext uri="{BB962C8B-B14F-4D97-AF65-F5344CB8AC3E}">
        <p14:creationId xmlns:p14="http://schemas.microsoft.com/office/powerpoint/2010/main" val="251328295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AA6749-ACC3-024A-8941-09B314B45871}"/>
              </a:ext>
            </a:extLst>
          </p:cNvPr>
          <p:cNvSpPr>
            <a:spLocks noGrp="1"/>
          </p:cNvSpPr>
          <p:nvPr>
            <p:ph type="title"/>
          </p:nvPr>
        </p:nvSpPr>
        <p:spPr/>
        <p:txBody>
          <a:bodyPr/>
          <a:lstStyle/>
          <a:p>
            <a:r>
              <a:rPr lang="en-US" dirty="0">
                <a:solidFill>
                  <a:srgbClr val="4F280E"/>
                </a:solidFill>
              </a:rPr>
              <a:t>A Closer Look…</a:t>
            </a:r>
          </a:p>
        </p:txBody>
      </p:sp>
      <p:pic>
        <p:nvPicPr>
          <p:cNvPr id="4" name="Picture 3" descr="Picture of a woman holding a magnifying glass">
            <a:extLst>
              <a:ext uri="{FF2B5EF4-FFF2-40B4-BE49-F238E27FC236}">
                <a16:creationId xmlns:a16="http://schemas.microsoft.com/office/drawing/2014/main" id="{FC796C0F-A005-8948-901A-22C746D446FB}"/>
              </a:ext>
            </a:extLst>
          </p:cNvPr>
          <p:cNvPicPr>
            <a:picLocks noChangeAspect="1"/>
          </p:cNvPicPr>
          <p:nvPr/>
        </p:nvPicPr>
        <p:blipFill>
          <a:blip r:embed="rId3"/>
          <a:stretch>
            <a:fillRect/>
          </a:stretch>
        </p:blipFill>
        <p:spPr>
          <a:xfrm>
            <a:off x="171777" y="1107347"/>
            <a:ext cx="2120389" cy="3843206"/>
          </a:xfrm>
          <a:prstGeom prst="rect">
            <a:avLst/>
          </a:prstGeom>
        </p:spPr>
      </p:pic>
      <p:pic>
        <p:nvPicPr>
          <p:cNvPr id="8" name="Picture 7" descr="INGREDIENTS: Crust: Whole-wheat flour (highlighted in blue), enriched wheat flour, (highlighted in blue), (bleached wheat flour, malted barley flour, niacin, reduced iron, thiamine mononitrate, riboflavin, and folic acid are outlined in red), wheat bran, soybean oil, dextrose, baking powder, yeast, salt, dough conditioners. The following ingredients were crossed out for simplicity: water, wheat gluten, contains less than 2% of each of the following: vegetable shortening, sesame flour, preservatives.">
            <a:extLst>
              <a:ext uri="{FF2B5EF4-FFF2-40B4-BE49-F238E27FC236}">
                <a16:creationId xmlns:a16="http://schemas.microsoft.com/office/drawing/2014/main" id="{423F5A95-7AC7-5E44-A3BE-50906B66235C}"/>
              </a:ext>
            </a:extLst>
          </p:cNvPr>
          <p:cNvPicPr>
            <a:picLocks noChangeAspect="1"/>
          </p:cNvPicPr>
          <p:nvPr/>
        </p:nvPicPr>
        <p:blipFill>
          <a:blip r:embed="rId4"/>
          <a:srcRect/>
          <a:stretch/>
        </p:blipFill>
        <p:spPr>
          <a:xfrm>
            <a:off x="2068555" y="1600002"/>
            <a:ext cx="5645693" cy="2410751"/>
          </a:xfrm>
          <a:prstGeom prst="rect">
            <a:avLst/>
          </a:prstGeom>
        </p:spPr>
      </p:pic>
      <p:sp>
        <p:nvSpPr>
          <p:cNvPr id="7" name="Rounded Rectangle 6">
            <a:extLst>
              <a:ext uri="{FF2B5EF4-FFF2-40B4-BE49-F238E27FC236}">
                <a16:creationId xmlns:a16="http://schemas.microsoft.com/office/drawing/2014/main" id="{25909ACD-3C2F-8441-8938-8CB1A7F7C6C7}"/>
              </a:ext>
              <a:ext uri="{C183D7F6-B498-43B3-948B-1728B52AA6E4}">
                <adec:decorative xmlns:adec="http://schemas.microsoft.com/office/drawing/2017/decorative" val="1"/>
              </a:ext>
            </a:extLst>
          </p:cNvPr>
          <p:cNvSpPr/>
          <p:nvPr/>
        </p:nvSpPr>
        <p:spPr>
          <a:xfrm>
            <a:off x="4762323" y="2014625"/>
            <a:ext cx="2501637" cy="273377"/>
          </a:xfrm>
          <a:prstGeom prst="roundRect">
            <a:avLst>
              <a:gd name="adj" fmla="val 0"/>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9" name="Rounded Rectangle 8">
            <a:extLst>
              <a:ext uri="{FF2B5EF4-FFF2-40B4-BE49-F238E27FC236}">
                <a16:creationId xmlns:a16="http://schemas.microsoft.com/office/drawing/2014/main" id="{E456B7A2-C071-CB47-920E-5779DE9CEB8F}"/>
              </a:ext>
              <a:ext uri="{C183D7F6-B498-43B3-948B-1728B52AA6E4}">
                <adec:decorative xmlns:adec="http://schemas.microsoft.com/office/drawing/2017/decorative" val="1"/>
              </a:ext>
            </a:extLst>
          </p:cNvPr>
          <p:cNvSpPr/>
          <p:nvPr/>
        </p:nvSpPr>
        <p:spPr>
          <a:xfrm>
            <a:off x="2239475" y="2287355"/>
            <a:ext cx="5024486" cy="273377"/>
          </a:xfrm>
          <a:prstGeom prst="roundRect">
            <a:avLst>
              <a:gd name="adj" fmla="val 0"/>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0" name="Rounded Rectangle 9">
            <a:extLst>
              <a:ext uri="{FF2B5EF4-FFF2-40B4-BE49-F238E27FC236}">
                <a16:creationId xmlns:a16="http://schemas.microsoft.com/office/drawing/2014/main" id="{F66005AE-E3E1-094F-8D08-E3F2B4B2F735}"/>
              </a:ext>
              <a:ext uri="{C183D7F6-B498-43B3-948B-1728B52AA6E4}">
                <adec:decorative xmlns:adec="http://schemas.microsoft.com/office/drawing/2017/decorative" val="1"/>
              </a:ext>
            </a:extLst>
          </p:cNvPr>
          <p:cNvSpPr/>
          <p:nvPr/>
        </p:nvSpPr>
        <p:spPr>
          <a:xfrm>
            <a:off x="2239474" y="2560085"/>
            <a:ext cx="3637333" cy="273377"/>
          </a:xfrm>
          <a:prstGeom prst="roundRect">
            <a:avLst>
              <a:gd name="adj" fmla="val 0"/>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Tree>
    <p:extLst>
      <p:ext uri="{BB962C8B-B14F-4D97-AF65-F5344CB8AC3E}">
        <p14:creationId xmlns:p14="http://schemas.microsoft.com/office/powerpoint/2010/main" val="27438326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descr="Question mark">
            <a:extLst>
              <a:ext uri="{FF2B5EF4-FFF2-40B4-BE49-F238E27FC236}">
                <a16:creationId xmlns:a16="http://schemas.microsoft.com/office/drawing/2014/main" id="{C712A434-3D16-1A4C-82D5-259793352E2C}"/>
              </a:ext>
              <a:ext uri="{C183D7F6-B498-43B3-948B-1728B52AA6E4}">
                <adec:decorative xmlns:adec="http://schemas.microsoft.com/office/drawing/2017/decorative" val="0"/>
              </a:ext>
            </a:extLst>
          </p:cNvPr>
          <p:cNvSpPr txBox="1"/>
          <p:nvPr/>
        </p:nvSpPr>
        <p:spPr>
          <a:xfrm>
            <a:off x="-191589" y="632758"/>
            <a:ext cx="3146612" cy="1938992"/>
          </a:xfrm>
          <a:prstGeom prst="rect">
            <a:avLst/>
          </a:prstGeom>
          <a:noFill/>
        </p:spPr>
        <p:txBody>
          <a:bodyPr wrap="square" rtlCol="0">
            <a:spAutoFit/>
          </a:bodyPr>
          <a:lstStyle/>
          <a:p>
            <a:pPr algn="ctr"/>
            <a:r>
              <a:rPr lang="en-US" sz="12000" b="1" dirty="0">
                <a:solidFill>
                  <a:srgbClr val="6F3D1A"/>
                </a:solidFill>
                <a:latin typeface="Helvetica" pitchFamily="2" charset="0"/>
              </a:rPr>
              <a:t>?</a:t>
            </a:r>
          </a:p>
        </p:txBody>
      </p:sp>
      <p:sp>
        <p:nvSpPr>
          <p:cNvPr id="2" name="Title 1">
            <a:extLst>
              <a:ext uri="{FF2B5EF4-FFF2-40B4-BE49-F238E27FC236}">
                <a16:creationId xmlns:a16="http://schemas.microsoft.com/office/drawing/2014/main" id="{94755CF0-EA1B-BF44-A9E8-B10C9AE77E02}"/>
              </a:ext>
            </a:extLst>
          </p:cNvPr>
          <p:cNvSpPr>
            <a:spLocks noGrp="1"/>
          </p:cNvSpPr>
          <p:nvPr>
            <p:ph type="title"/>
          </p:nvPr>
        </p:nvSpPr>
        <p:spPr>
          <a:xfrm>
            <a:off x="161674" y="2316822"/>
            <a:ext cx="2984938" cy="1669773"/>
          </a:xfrm>
        </p:spPr>
        <p:txBody>
          <a:bodyPr/>
          <a:lstStyle/>
          <a:p>
            <a:r>
              <a:rPr lang="en-US" dirty="0">
                <a:solidFill>
                  <a:srgbClr val="4F280E"/>
                </a:solidFill>
              </a:rPr>
              <a:t>Let Us Know Who You Are! </a:t>
            </a:r>
            <a:br>
              <a:rPr lang="en-US" dirty="0">
                <a:solidFill>
                  <a:srgbClr val="4F280E"/>
                </a:solidFill>
              </a:rPr>
            </a:br>
            <a:r>
              <a:rPr lang="en-US" b="0" dirty="0">
                <a:solidFill>
                  <a:srgbClr val="4F280E"/>
                </a:solidFill>
              </a:rPr>
              <a:t>I work for a…</a:t>
            </a:r>
          </a:p>
        </p:txBody>
      </p:sp>
      <p:sp>
        <p:nvSpPr>
          <p:cNvPr id="4" name="Content Placeholder 3">
            <a:extLst>
              <a:ext uri="{FF2B5EF4-FFF2-40B4-BE49-F238E27FC236}">
                <a16:creationId xmlns:a16="http://schemas.microsoft.com/office/drawing/2014/main" id="{55B0B985-D151-A14E-B77D-E379BB68BF7D}"/>
              </a:ext>
            </a:extLst>
          </p:cNvPr>
          <p:cNvSpPr>
            <a:spLocks noGrp="1"/>
          </p:cNvSpPr>
          <p:nvPr>
            <p:ph sz="half" idx="2"/>
          </p:nvPr>
        </p:nvSpPr>
        <p:spPr>
          <a:xfrm>
            <a:off x="3657600" y="914400"/>
            <a:ext cx="5486400" cy="3807502"/>
          </a:xfrm>
        </p:spPr>
        <p:txBody>
          <a:bodyPr/>
          <a:lstStyle/>
          <a:p>
            <a:pPr marL="342900" indent="-342900">
              <a:buClr>
                <a:srgbClr val="6F3D1A"/>
              </a:buClr>
            </a:pPr>
            <a:r>
              <a:rPr lang="en-US" dirty="0"/>
              <a:t>Child care center</a:t>
            </a:r>
          </a:p>
          <a:p>
            <a:pPr marL="342900" indent="-342900">
              <a:buClr>
                <a:srgbClr val="6F3D1A"/>
              </a:buClr>
            </a:pPr>
            <a:r>
              <a:rPr lang="en-US" dirty="0"/>
              <a:t>Family child care home</a:t>
            </a:r>
          </a:p>
          <a:p>
            <a:pPr marL="342900" indent="-342900">
              <a:buClr>
                <a:srgbClr val="6F3D1A"/>
              </a:buClr>
            </a:pPr>
            <a:r>
              <a:rPr lang="en-US" dirty="0"/>
              <a:t>At-risk afterschool care center</a:t>
            </a:r>
          </a:p>
          <a:p>
            <a:pPr marL="342900" indent="-342900">
              <a:buClr>
                <a:srgbClr val="6F3D1A"/>
              </a:buClr>
            </a:pPr>
            <a:r>
              <a:rPr lang="en-US" dirty="0"/>
              <a:t>Adult day care center</a:t>
            </a:r>
          </a:p>
          <a:p>
            <a:pPr marL="342900" indent="-342900">
              <a:buClr>
                <a:srgbClr val="6F3D1A"/>
              </a:buClr>
            </a:pPr>
            <a:r>
              <a:rPr lang="en-US" dirty="0"/>
              <a:t>Sponsoring organization</a:t>
            </a:r>
          </a:p>
          <a:p>
            <a:pPr marL="342900" indent="-342900">
              <a:buClr>
                <a:srgbClr val="6F3D1A"/>
              </a:buClr>
            </a:pPr>
            <a:r>
              <a:rPr lang="en-US" dirty="0"/>
              <a:t>Emergency shelter</a:t>
            </a:r>
          </a:p>
          <a:p>
            <a:pPr marL="342900" indent="-342900">
              <a:buClr>
                <a:srgbClr val="6F3D1A"/>
              </a:buClr>
            </a:pPr>
            <a:r>
              <a:rPr lang="en-US" dirty="0"/>
              <a:t>School food authority</a:t>
            </a:r>
          </a:p>
          <a:p>
            <a:pPr marL="342900" indent="-342900">
              <a:buClr>
                <a:srgbClr val="6F3D1A"/>
              </a:buClr>
            </a:pPr>
            <a:r>
              <a:rPr lang="en-US" dirty="0"/>
              <a:t>State agency</a:t>
            </a:r>
          </a:p>
          <a:p>
            <a:pPr marL="342900" indent="-342900">
              <a:buClr>
                <a:srgbClr val="6F3D1A"/>
              </a:buClr>
            </a:pPr>
            <a:r>
              <a:rPr lang="en-US" dirty="0"/>
              <a:t>USDA Regional Office </a:t>
            </a:r>
          </a:p>
          <a:p>
            <a:pPr marL="342900" indent="-342900">
              <a:buClr>
                <a:srgbClr val="6F3D1A"/>
              </a:buClr>
            </a:pPr>
            <a:r>
              <a:rPr lang="en-US" dirty="0"/>
              <a:t>Other</a:t>
            </a:r>
          </a:p>
        </p:txBody>
      </p:sp>
    </p:spTree>
    <p:extLst>
      <p:ext uri="{BB962C8B-B14F-4D97-AF65-F5344CB8AC3E}">
        <p14:creationId xmlns:p14="http://schemas.microsoft.com/office/powerpoint/2010/main" val="394653896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AA6749-ACC3-024A-8941-09B314B45871}"/>
              </a:ext>
            </a:extLst>
          </p:cNvPr>
          <p:cNvSpPr>
            <a:spLocks noGrp="1"/>
          </p:cNvSpPr>
          <p:nvPr>
            <p:ph type="title"/>
          </p:nvPr>
        </p:nvSpPr>
        <p:spPr>
          <a:xfrm>
            <a:off x="0" y="0"/>
            <a:ext cx="9238268" cy="1009979"/>
          </a:xfrm>
        </p:spPr>
        <p:txBody>
          <a:bodyPr/>
          <a:lstStyle/>
          <a:p>
            <a:r>
              <a:rPr lang="en-US" dirty="0">
                <a:solidFill>
                  <a:srgbClr val="4F280E"/>
                </a:solidFill>
              </a:rPr>
              <a:t>Step 5: Look for the Third Grain Ingredient </a:t>
            </a:r>
          </a:p>
        </p:txBody>
      </p:sp>
      <p:pic>
        <p:nvPicPr>
          <p:cNvPr id="5" name="Picture 4" descr="INGREDIENTS: Crust: Whole-wheat flour (highlighted in blue), enriched wheat flour, (highlighted in blue), (bleached wheat flour, malted barley flour, niacin, reduced iron, thiamine mononitrate, riboflavin, and folic acid), wheat bran (outlined in red), soybean oil, dextrose, baking powder, yeast, salt, dough conditioners. The following ingredients were crossed out for simplicity: water, wheat gluten, contains less than 2% of each of the following: vegetable shortening, sesame flour, preservatives.">
            <a:extLst>
              <a:ext uri="{FF2B5EF4-FFF2-40B4-BE49-F238E27FC236}">
                <a16:creationId xmlns:a16="http://schemas.microsoft.com/office/drawing/2014/main" id="{8A68FC44-D1E8-A64B-BBE9-6A56392902B9}"/>
              </a:ext>
            </a:extLst>
          </p:cNvPr>
          <p:cNvPicPr>
            <a:picLocks noChangeAspect="1"/>
          </p:cNvPicPr>
          <p:nvPr/>
        </p:nvPicPr>
        <p:blipFill>
          <a:blip r:embed="rId3"/>
          <a:srcRect/>
          <a:stretch/>
        </p:blipFill>
        <p:spPr>
          <a:xfrm>
            <a:off x="1736453" y="1600002"/>
            <a:ext cx="5645693" cy="2410751"/>
          </a:xfrm>
          <a:prstGeom prst="rect">
            <a:avLst/>
          </a:prstGeom>
        </p:spPr>
      </p:pic>
      <p:sp>
        <p:nvSpPr>
          <p:cNvPr id="10" name="Rounded Rectangle 9">
            <a:extLst>
              <a:ext uri="{FF2B5EF4-FFF2-40B4-BE49-F238E27FC236}">
                <a16:creationId xmlns:a16="http://schemas.microsoft.com/office/drawing/2014/main" id="{F66005AE-E3E1-094F-8D08-E3F2B4B2F735}"/>
              </a:ext>
              <a:ext uri="{C183D7F6-B498-43B3-948B-1728B52AA6E4}">
                <adec:decorative xmlns:adec="http://schemas.microsoft.com/office/drawing/2017/decorative" val="1"/>
              </a:ext>
            </a:extLst>
          </p:cNvPr>
          <p:cNvSpPr/>
          <p:nvPr/>
        </p:nvSpPr>
        <p:spPr>
          <a:xfrm flipH="1">
            <a:off x="5460999" y="2547385"/>
            <a:ext cx="1432872" cy="273377"/>
          </a:xfrm>
          <a:prstGeom prst="roundRect">
            <a:avLst>
              <a:gd name="adj" fmla="val 0"/>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Tree>
    <p:extLst>
      <p:ext uri="{BB962C8B-B14F-4D97-AF65-F5344CB8AC3E}">
        <p14:creationId xmlns:p14="http://schemas.microsoft.com/office/powerpoint/2010/main" val="9892470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descr="Question mark">
            <a:extLst>
              <a:ext uri="{FF2B5EF4-FFF2-40B4-BE49-F238E27FC236}">
                <a16:creationId xmlns:a16="http://schemas.microsoft.com/office/drawing/2014/main" id="{C681DAF6-68D9-1442-9B3C-5471847C93D8}"/>
              </a:ext>
              <a:ext uri="{C183D7F6-B498-43B3-948B-1728B52AA6E4}">
                <adec:decorative xmlns:adec="http://schemas.microsoft.com/office/drawing/2017/decorative" val="0"/>
              </a:ext>
            </a:extLst>
          </p:cNvPr>
          <p:cNvSpPr txBox="1"/>
          <p:nvPr/>
        </p:nvSpPr>
        <p:spPr>
          <a:xfrm>
            <a:off x="-68054" y="1536564"/>
            <a:ext cx="3173506" cy="1938992"/>
          </a:xfrm>
          <a:prstGeom prst="rect">
            <a:avLst/>
          </a:prstGeom>
          <a:noFill/>
        </p:spPr>
        <p:txBody>
          <a:bodyPr wrap="square" rtlCol="0">
            <a:spAutoFit/>
          </a:bodyPr>
          <a:lstStyle/>
          <a:p>
            <a:pPr algn="ctr"/>
            <a:r>
              <a:rPr lang="en-US" sz="12000" b="1" dirty="0">
                <a:solidFill>
                  <a:srgbClr val="6F3D1A"/>
                </a:solidFill>
                <a:latin typeface="Helvetica" pitchFamily="2" charset="0"/>
              </a:rPr>
              <a:t>?</a:t>
            </a:r>
          </a:p>
        </p:txBody>
      </p:sp>
      <p:sp>
        <p:nvSpPr>
          <p:cNvPr id="14" name="Title 1">
            <a:extLst>
              <a:ext uri="{FF2B5EF4-FFF2-40B4-BE49-F238E27FC236}">
                <a16:creationId xmlns:a16="http://schemas.microsoft.com/office/drawing/2014/main" id="{9746AB80-1DE0-284A-B76B-CAD356AFC22D}"/>
              </a:ext>
            </a:extLst>
          </p:cNvPr>
          <p:cNvSpPr>
            <a:spLocks noGrp="1"/>
          </p:cNvSpPr>
          <p:nvPr>
            <p:ph type="title"/>
          </p:nvPr>
        </p:nvSpPr>
        <p:spPr>
          <a:xfrm>
            <a:off x="0" y="3077985"/>
            <a:ext cx="3037398" cy="1669773"/>
          </a:xfrm>
        </p:spPr>
        <p:txBody>
          <a:bodyPr/>
          <a:lstStyle/>
          <a:p>
            <a:pPr algn="ctr"/>
            <a:r>
              <a:rPr lang="en-US" dirty="0">
                <a:solidFill>
                  <a:srgbClr val="4F280E"/>
                </a:solidFill>
              </a:rPr>
              <a:t>Try It Out!</a:t>
            </a:r>
            <a:endParaRPr lang="en-US" b="0" dirty="0">
              <a:solidFill>
                <a:srgbClr val="4F280E"/>
              </a:solidFill>
            </a:endParaRPr>
          </a:p>
        </p:txBody>
      </p:sp>
      <p:sp>
        <p:nvSpPr>
          <p:cNvPr id="6" name="Rectangle 5">
            <a:extLst>
              <a:ext uri="{FF2B5EF4-FFF2-40B4-BE49-F238E27FC236}">
                <a16:creationId xmlns:a16="http://schemas.microsoft.com/office/drawing/2014/main" id="{D102ECCA-A778-124B-8DC7-438A879F45BE}"/>
              </a:ext>
            </a:extLst>
          </p:cNvPr>
          <p:cNvSpPr/>
          <p:nvPr/>
        </p:nvSpPr>
        <p:spPr>
          <a:xfrm>
            <a:off x="3599711" y="526104"/>
            <a:ext cx="4950399" cy="400110"/>
          </a:xfrm>
          <a:prstGeom prst="rect">
            <a:avLst/>
          </a:prstGeom>
        </p:spPr>
        <p:txBody>
          <a:bodyPr wrap="square">
            <a:spAutoFit/>
          </a:bodyPr>
          <a:lstStyle/>
          <a:p>
            <a:pPr>
              <a:spcBef>
                <a:spcPts val="1200"/>
              </a:spcBef>
              <a:buClr>
                <a:srgbClr val="0D5929"/>
              </a:buClr>
            </a:pPr>
            <a:r>
              <a:rPr lang="en-US" sz="2000" dirty="0">
                <a:solidFill>
                  <a:schemeClr val="tx1">
                    <a:lumMod val="65000"/>
                    <a:lumOff val="35000"/>
                  </a:schemeClr>
                </a:solidFill>
                <a:latin typeface="Helvetica" pitchFamily="2" charset="0"/>
              </a:rPr>
              <a:t>What is the third grain ingredient? </a:t>
            </a:r>
          </a:p>
        </p:txBody>
      </p:sp>
      <p:sp>
        <p:nvSpPr>
          <p:cNvPr id="12" name="Rectangle 11">
            <a:extLst>
              <a:ext uri="{FF2B5EF4-FFF2-40B4-BE49-F238E27FC236}">
                <a16:creationId xmlns:a16="http://schemas.microsoft.com/office/drawing/2014/main" id="{E80667EC-7B21-B844-969A-F9156CD5E0BD}"/>
              </a:ext>
            </a:extLst>
          </p:cNvPr>
          <p:cNvSpPr/>
          <p:nvPr/>
        </p:nvSpPr>
        <p:spPr>
          <a:xfrm>
            <a:off x="3599712" y="1138993"/>
            <a:ext cx="4072327" cy="1538883"/>
          </a:xfrm>
          <a:prstGeom prst="rect">
            <a:avLst/>
          </a:prstGeom>
        </p:spPr>
        <p:txBody>
          <a:bodyPr wrap="square">
            <a:spAutoFit/>
          </a:bodyPr>
          <a:lstStyle/>
          <a:p>
            <a:pPr marL="342900" indent="-342900">
              <a:spcBef>
                <a:spcPts val="1200"/>
              </a:spcBef>
              <a:buClr>
                <a:srgbClr val="4F280E"/>
              </a:buClr>
              <a:buFont typeface="Wingdings" pitchFamily="2" charset="2"/>
              <a:buChar char="q"/>
            </a:pPr>
            <a:r>
              <a:rPr lang="en-US" sz="1600" dirty="0">
                <a:solidFill>
                  <a:schemeClr val="tx1">
                    <a:lumMod val="65000"/>
                    <a:lumOff val="35000"/>
                  </a:schemeClr>
                </a:solidFill>
                <a:latin typeface="Helvetica" pitchFamily="2" charset="0"/>
              </a:rPr>
              <a:t>Bleached wheat flour </a:t>
            </a:r>
          </a:p>
          <a:p>
            <a:pPr marL="342900" indent="-342900">
              <a:spcBef>
                <a:spcPts val="1200"/>
              </a:spcBef>
              <a:buClr>
                <a:srgbClr val="4F280E"/>
              </a:buClr>
              <a:buFont typeface="Wingdings" pitchFamily="2" charset="2"/>
              <a:buChar char="q"/>
            </a:pPr>
            <a:r>
              <a:rPr lang="en-US" sz="1600" dirty="0">
                <a:solidFill>
                  <a:schemeClr val="tx1">
                    <a:lumMod val="65000"/>
                    <a:lumOff val="35000"/>
                  </a:schemeClr>
                </a:solidFill>
                <a:latin typeface="Helvetica" pitchFamily="2" charset="0"/>
              </a:rPr>
              <a:t>Malted barley flour</a:t>
            </a:r>
          </a:p>
          <a:p>
            <a:pPr marL="342900" indent="-342900">
              <a:spcBef>
                <a:spcPts val="1200"/>
              </a:spcBef>
              <a:buClr>
                <a:srgbClr val="4F280E"/>
              </a:buClr>
              <a:buFont typeface="Wingdings" pitchFamily="2" charset="2"/>
              <a:buChar char="q"/>
            </a:pPr>
            <a:r>
              <a:rPr lang="en-US" sz="1600" dirty="0">
                <a:solidFill>
                  <a:schemeClr val="tx1">
                    <a:lumMod val="65000"/>
                    <a:lumOff val="35000"/>
                  </a:schemeClr>
                </a:solidFill>
                <a:latin typeface="Helvetica" pitchFamily="2" charset="0"/>
              </a:rPr>
              <a:t>Wheat bran </a:t>
            </a:r>
          </a:p>
          <a:p>
            <a:pPr marL="342900" indent="-342900">
              <a:spcBef>
                <a:spcPts val="1200"/>
              </a:spcBef>
              <a:buClr>
                <a:srgbClr val="4F280E"/>
              </a:buClr>
              <a:buFont typeface="Wingdings" pitchFamily="2" charset="2"/>
              <a:buChar char="q"/>
            </a:pPr>
            <a:r>
              <a:rPr lang="en-US" sz="1600" dirty="0">
                <a:solidFill>
                  <a:schemeClr val="tx1">
                    <a:lumMod val="65000"/>
                    <a:lumOff val="35000"/>
                  </a:schemeClr>
                </a:solidFill>
                <a:latin typeface="Helvetica" pitchFamily="2" charset="0"/>
              </a:rPr>
              <a:t>Yeast </a:t>
            </a:r>
          </a:p>
        </p:txBody>
      </p:sp>
      <p:pic>
        <p:nvPicPr>
          <p:cNvPr id="7" name="Picture 6" descr="INGREDIENTS: Crust: Whole-wheat flour (highlighted in blue), enriched wheat flour (highlighted in blue), (bleached wheat flour, malted barley flour, niacin, reduced iron, thiamine mononitrate, riboflavin, and folic acid), wheat bran, soybean oil, dextrose, baking powder, yeast, salt, dough conditioners. The following ingredients were crossed out for simplicity: water, wheat gluten, contains less than 2% of each of the following: vegetable shortening, sesame flour, preservatives.">
            <a:extLst>
              <a:ext uri="{FF2B5EF4-FFF2-40B4-BE49-F238E27FC236}">
                <a16:creationId xmlns:a16="http://schemas.microsoft.com/office/drawing/2014/main" id="{0CADB615-81DA-DC4A-AFFE-C0020B33E925}"/>
              </a:ext>
            </a:extLst>
          </p:cNvPr>
          <p:cNvPicPr>
            <a:picLocks noChangeAspect="1"/>
          </p:cNvPicPr>
          <p:nvPr/>
        </p:nvPicPr>
        <p:blipFill>
          <a:blip r:embed="rId3"/>
          <a:srcRect/>
          <a:stretch/>
        </p:blipFill>
        <p:spPr>
          <a:xfrm>
            <a:off x="3705351" y="2843086"/>
            <a:ext cx="4727450" cy="2018655"/>
          </a:xfrm>
          <a:prstGeom prst="rect">
            <a:avLst/>
          </a:prstGeom>
        </p:spPr>
      </p:pic>
    </p:spTree>
    <p:extLst>
      <p:ext uri="{BB962C8B-B14F-4D97-AF65-F5344CB8AC3E}">
        <p14:creationId xmlns:p14="http://schemas.microsoft.com/office/powerpoint/2010/main" val="99063997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descr="Question mark">
            <a:extLst>
              <a:ext uri="{FF2B5EF4-FFF2-40B4-BE49-F238E27FC236}">
                <a16:creationId xmlns:a16="http://schemas.microsoft.com/office/drawing/2014/main" id="{C681DAF6-68D9-1442-9B3C-5471847C93D8}"/>
              </a:ext>
              <a:ext uri="{C183D7F6-B498-43B3-948B-1728B52AA6E4}">
                <adec:decorative xmlns:adec="http://schemas.microsoft.com/office/drawing/2017/decorative" val="0"/>
              </a:ext>
            </a:extLst>
          </p:cNvPr>
          <p:cNvSpPr txBox="1"/>
          <p:nvPr/>
        </p:nvSpPr>
        <p:spPr>
          <a:xfrm>
            <a:off x="-68054" y="1536564"/>
            <a:ext cx="3173506" cy="1938992"/>
          </a:xfrm>
          <a:prstGeom prst="rect">
            <a:avLst/>
          </a:prstGeom>
          <a:noFill/>
        </p:spPr>
        <p:txBody>
          <a:bodyPr wrap="square" rtlCol="0">
            <a:spAutoFit/>
          </a:bodyPr>
          <a:lstStyle/>
          <a:p>
            <a:pPr algn="ctr"/>
            <a:r>
              <a:rPr lang="en-US" sz="12000" b="1" dirty="0">
                <a:solidFill>
                  <a:srgbClr val="6F3D1A"/>
                </a:solidFill>
                <a:latin typeface="Helvetica" pitchFamily="2" charset="0"/>
              </a:rPr>
              <a:t>?</a:t>
            </a:r>
          </a:p>
        </p:txBody>
      </p:sp>
      <p:sp>
        <p:nvSpPr>
          <p:cNvPr id="14" name="Title 1">
            <a:extLst>
              <a:ext uri="{FF2B5EF4-FFF2-40B4-BE49-F238E27FC236}">
                <a16:creationId xmlns:a16="http://schemas.microsoft.com/office/drawing/2014/main" id="{9746AB80-1DE0-284A-B76B-CAD356AFC22D}"/>
              </a:ext>
            </a:extLst>
          </p:cNvPr>
          <p:cNvSpPr>
            <a:spLocks noGrp="1"/>
          </p:cNvSpPr>
          <p:nvPr>
            <p:ph type="title"/>
          </p:nvPr>
        </p:nvSpPr>
        <p:spPr>
          <a:xfrm>
            <a:off x="0" y="3077985"/>
            <a:ext cx="3037398" cy="1669773"/>
          </a:xfrm>
        </p:spPr>
        <p:txBody>
          <a:bodyPr/>
          <a:lstStyle/>
          <a:p>
            <a:pPr algn="ctr"/>
            <a:r>
              <a:rPr lang="en-US" dirty="0">
                <a:solidFill>
                  <a:srgbClr val="4F280E"/>
                </a:solidFill>
              </a:rPr>
              <a:t>Try It Out!</a:t>
            </a:r>
            <a:br>
              <a:rPr lang="en-US" dirty="0">
                <a:solidFill>
                  <a:srgbClr val="4F280E"/>
                </a:solidFill>
              </a:rPr>
            </a:br>
            <a:r>
              <a:rPr lang="en-US" dirty="0">
                <a:solidFill>
                  <a:srgbClr val="4F280E"/>
                </a:solidFill>
              </a:rPr>
              <a:t>Answer</a:t>
            </a:r>
            <a:endParaRPr lang="en-US" b="0" dirty="0">
              <a:solidFill>
                <a:srgbClr val="4F280E"/>
              </a:solidFill>
            </a:endParaRPr>
          </a:p>
        </p:txBody>
      </p:sp>
      <p:sp>
        <p:nvSpPr>
          <p:cNvPr id="6" name="Rectangle 5">
            <a:extLst>
              <a:ext uri="{FF2B5EF4-FFF2-40B4-BE49-F238E27FC236}">
                <a16:creationId xmlns:a16="http://schemas.microsoft.com/office/drawing/2014/main" id="{D102ECCA-A778-124B-8DC7-438A879F45BE}"/>
              </a:ext>
            </a:extLst>
          </p:cNvPr>
          <p:cNvSpPr/>
          <p:nvPr/>
        </p:nvSpPr>
        <p:spPr>
          <a:xfrm>
            <a:off x="3599711" y="526104"/>
            <a:ext cx="4950399" cy="400110"/>
          </a:xfrm>
          <a:prstGeom prst="rect">
            <a:avLst/>
          </a:prstGeom>
        </p:spPr>
        <p:txBody>
          <a:bodyPr wrap="square">
            <a:spAutoFit/>
          </a:bodyPr>
          <a:lstStyle/>
          <a:p>
            <a:pPr>
              <a:spcBef>
                <a:spcPts val="1200"/>
              </a:spcBef>
              <a:buClr>
                <a:srgbClr val="0D5929"/>
              </a:buClr>
            </a:pPr>
            <a:r>
              <a:rPr lang="en-US" sz="2000" dirty="0">
                <a:solidFill>
                  <a:schemeClr val="tx1">
                    <a:lumMod val="65000"/>
                    <a:lumOff val="35000"/>
                  </a:schemeClr>
                </a:solidFill>
                <a:latin typeface="Helvetica" pitchFamily="2" charset="0"/>
              </a:rPr>
              <a:t>What is the third grain ingredient? </a:t>
            </a:r>
          </a:p>
        </p:txBody>
      </p:sp>
      <p:sp>
        <p:nvSpPr>
          <p:cNvPr id="12" name="Rectangle 11" descr="Bleached wheat flour &#10;Malted barley flour &#10;Wheat bran (Checked) &#10;Yeast">
            <a:extLst>
              <a:ext uri="{FF2B5EF4-FFF2-40B4-BE49-F238E27FC236}">
                <a16:creationId xmlns:a16="http://schemas.microsoft.com/office/drawing/2014/main" id="{E80667EC-7B21-B844-969A-F9156CD5E0BD}"/>
              </a:ext>
            </a:extLst>
          </p:cNvPr>
          <p:cNvSpPr/>
          <p:nvPr/>
        </p:nvSpPr>
        <p:spPr>
          <a:xfrm>
            <a:off x="3599712" y="1138993"/>
            <a:ext cx="4072327" cy="1538883"/>
          </a:xfrm>
          <a:prstGeom prst="rect">
            <a:avLst/>
          </a:prstGeom>
        </p:spPr>
        <p:txBody>
          <a:bodyPr wrap="square">
            <a:spAutoFit/>
          </a:bodyPr>
          <a:lstStyle/>
          <a:p>
            <a:pPr marL="342900" indent="-342900">
              <a:spcBef>
                <a:spcPts val="1200"/>
              </a:spcBef>
              <a:buClr>
                <a:srgbClr val="4F280E"/>
              </a:buClr>
              <a:buFont typeface="Wingdings" pitchFamily="2" charset="2"/>
              <a:buChar char="q"/>
            </a:pPr>
            <a:r>
              <a:rPr lang="en-US" sz="1600" dirty="0">
                <a:solidFill>
                  <a:schemeClr val="tx1">
                    <a:lumMod val="65000"/>
                    <a:lumOff val="35000"/>
                  </a:schemeClr>
                </a:solidFill>
                <a:latin typeface="Helvetica" pitchFamily="2" charset="0"/>
              </a:rPr>
              <a:t>Bleached wheat flour </a:t>
            </a:r>
          </a:p>
          <a:p>
            <a:pPr marL="342900" indent="-342900">
              <a:spcBef>
                <a:spcPts val="1200"/>
              </a:spcBef>
              <a:buClr>
                <a:srgbClr val="4F280E"/>
              </a:buClr>
              <a:buFont typeface="Wingdings" pitchFamily="2" charset="2"/>
              <a:buChar char="q"/>
            </a:pPr>
            <a:r>
              <a:rPr lang="en-US" sz="1600" dirty="0">
                <a:solidFill>
                  <a:schemeClr val="tx1">
                    <a:lumMod val="65000"/>
                    <a:lumOff val="35000"/>
                  </a:schemeClr>
                </a:solidFill>
                <a:latin typeface="Helvetica" pitchFamily="2" charset="0"/>
              </a:rPr>
              <a:t>Malted barley flour</a:t>
            </a:r>
          </a:p>
          <a:p>
            <a:pPr marL="342900" indent="-342900">
              <a:spcBef>
                <a:spcPts val="1200"/>
              </a:spcBef>
              <a:buClr>
                <a:srgbClr val="4F280E"/>
              </a:buClr>
              <a:buFont typeface="Wingdings" pitchFamily="2" charset="2"/>
              <a:buChar char="q"/>
            </a:pPr>
            <a:r>
              <a:rPr lang="en-US" sz="1600" b="1" dirty="0">
                <a:solidFill>
                  <a:srgbClr val="6F3D1A"/>
                </a:solidFill>
                <a:latin typeface="Helvetica" pitchFamily="2" charset="0"/>
              </a:rPr>
              <a:t>Wheat bran </a:t>
            </a:r>
          </a:p>
          <a:p>
            <a:pPr marL="342900" indent="-342900">
              <a:spcBef>
                <a:spcPts val="1200"/>
              </a:spcBef>
              <a:buClr>
                <a:srgbClr val="4F280E"/>
              </a:buClr>
              <a:buFont typeface="Wingdings" pitchFamily="2" charset="2"/>
              <a:buChar char="q"/>
            </a:pPr>
            <a:r>
              <a:rPr lang="en-US" sz="1600" dirty="0">
                <a:solidFill>
                  <a:schemeClr val="tx1">
                    <a:lumMod val="65000"/>
                    <a:lumOff val="35000"/>
                  </a:schemeClr>
                </a:solidFill>
                <a:latin typeface="Helvetica" pitchFamily="2" charset="0"/>
              </a:rPr>
              <a:t>Yeast </a:t>
            </a:r>
          </a:p>
        </p:txBody>
      </p:sp>
      <p:sp>
        <p:nvSpPr>
          <p:cNvPr id="8" name="L-Shape 7">
            <a:extLst>
              <a:ext uri="{FF2B5EF4-FFF2-40B4-BE49-F238E27FC236}">
                <a16:creationId xmlns:a16="http://schemas.microsoft.com/office/drawing/2014/main" id="{AF7C701D-86D1-E048-A550-04259A80508D}"/>
              </a:ext>
              <a:ext uri="{C183D7F6-B498-43B3-948B-1728B52AA6E4}">
                <adec:decorative xmlns:adec="http://schemas.microsoft.com/office/drawing/2017/decorative" val="1"/>
              </a:ext>
            </a:extLst>
          </p:cNvPr>
          <p:cNvSpPr/>
          <p:nvPr/>
        </p:nvSpPr>
        <p:spPr>
          <a:xfrm rot="18927568">
            <a:off x="3700736" y="1921270"/>
            <a:ext cx="255220" cy="114099"/>
          </a:xfrm>
          <a:prstGeom prst="corner">
            <a:avLst>
              <a:gd name="adj1" fmla="val 15015"/>
              <a:gd name="adj2" fmla="val 12957"/>
            </a:avLst>
          </a:prstGeom>
          <a:solidFill>
            <a:srgbClr val="6F3D1A"/>
          </a:solidFill>
          <a:ln w="15875">
            <a:solidFill>
              <a:srgbClr val="6F3D1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INGREDIENTS: Crust: Whole-wheat flour (highlighted in blue), enriched wheat flour (highlighted in blue), (bleached wheat flour, malted barley flour, niacin, reduced iron, thiamine mononitrate, riboflavin, and folic acid), wheat bran (highlighted in blue), soybean oil, dextrose, baking powder, yeast, salt, dough conditioners. The following ingredients were crossed out for simplicity: water, wheat gluten, contains less than 2% of each of the following: vegetable shortening, sesame flour, preservatives.">
            <a:extLst>
              <a:ext uri="{FF2B5EF4-FFF2-40B4-BE49-F238E27FC236}">
                <a16:creationId xmlns:a16="http://schemas.microsoft.com/office/drawing/2014/main" id="{4038C169-44FC-F64F-A172-FDDC5E5CC1B3}"/>
              </a:ext>
            </a:extLst>
          </p:cNvPr>
          <p:cNvPicPr>
            <a:picLocks noChangeAspect="1"/>
          </p:cNvPicPr>
          <p:nvPr/>
        </p:nvPicPr>
        <p:blipFill>
          <a:blip r:embed="rId3"/>
          <a:srcRect/>
          <a:stretch/>
        </p:blipFill>
        <p:spPr>
          <a:xfrm>
            <a:off x="3705351" y="2843086"/>
            <a:ext cx="4238402" cy="2018655"/>
          </a:xfrm>
          <a:prstGeom prst="rect">
            <a:avLst/>
          </a:prstGeom>
        </p:spPr>
      </p:pic>
    </p:spTree>
    <p:extLst>
      <p:ext uri="{BB962C8B-B14F-4D97-AF65-F5344CB8AC3E}">
        <p14:creationId xmlns:p14="http://schemas.microsoft.com/office/powerpoint/2010/main" val="237582666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descr="Question mark">
            <a:extLst>
              <a:ext uri="{FF2B5EF4-FFF2-40B4-BE49-F238E27FC236}">
                <a16:creationId xmlns:a16="http://schemas.microsoft.com/office/drawing/2014/main" id="{C681DAF6-68D9-1442-9B3C-5471847C93D8}"/>
              </a:ext>
              <a:ext uri="{C183D7F6-B498-43B3-948B-1728B52AA6E4}">
                <adec:decorative xmlns:adec="http://schemas.microsoft.com/office/drawing/2017/decorative" val="0"/>
              </a:ext>
            </a:extLst>
          </p:cNvPr>
          <p:cNvSpPr txBox="1"/>
          <p:nvPr/>
        </p:nvSpPr>
        <p:spPr>
          <a:xfrm>
            <a:off x="-68054" y="1536564"/>
            <a:ext cx="3173506" cy="1938992"/>
          </a:xfrm>
          <a:prstGeom prst="rect">
            <a:avLst/>
          </a:prstGeom>
          <a:noFill/>
        </p:spPr>
        <p:txBody>
          <a:bodyPr wrap="square" rtlCol="0">
            <a:spAutoFit/>
          </a:bodyPr>
          <a:lstStyle/>
          <a:p>
            <a:pPr algn="ctr"/>
            <a:r>
              <a:rPr lang="en-US" sz="12000" b="1" dirty="0">
                <a:solidFill>
                  <a:srgbClr val="6F3D1A"/>
                </a:solidFill>
                <a:latin typeface="Helvetica" pitchFamily="2" charset="0"/>
              </a:rPr>
              <a:t>?</a:t>
            </a:r>
          </a:p>
        </p:txBody>
      </p:sp>
      <p:sp>
        <p:nvSpPr>
          <p:cNvPr id="14" name="Title 1">
            <a:extLst>
              <a:ext uri="{FF2B5EF4-FFF2-40B4-BE49-F238E27FC236}">
                <a16:creationId xmlns:a16="http://schemas.microsoft.com/office/drawing/2014/main" id="{9746AB80-1DE0-284A-B76B-CAD356AFC22D}"/>
              </a:ext>
            </a:extLst>
          </p:cNvPr>
          <p:cNvSpPr>
            <a:spLocks noGrp="1"/>
          </p:cNvSpPr>
          <p:nvPr>
            <p:ph type="title"/>
          </p:nvPr>
        </p:nvSpPr>
        <p:spPr>
          <a:xfrm>
            <a:off x="0" y="3077985"/>
            <a:ext cx="3037398" cy="1669773"/>
          </a:xfrm>
        </p:spPr>
        <p:txBody>
          <a:bodyPr/>
          <a:lstStyle/>
          <a:p>
            <a:pPr algn="ctr"/>
            <a:r>
              <a:rPr lang="en-US" dirty="0">
                <a:solidFill>
                  <a:srgbClr val="4F280E"/>
                </a:solidFill>
              </a:rPr>
              <a:t>Try It Out!</a:t>
            </a:r>
            <a:endParaRPr lang="en-US" b="0" dirty="0">
              <a:solidFill>
                <a:srgbClr val="4F280E"/>
              </a:solidFill>
            </a:endParaRPr>
          </a:p>
        </p:txBody>
      </p:sp>
      <p:sp>
        <p:nvSpPr>
          <p:cNvPr id="6" name="Rectangle 5">
            <a:extLst>
              <a:ext uri="{FF2B5EF4-FFF2-40B4-BE49-F238E27FC236}">
                <a16:creationId xmlns:a16="http://schemas.microsoft.com/office/drawing/2014/main" id="{D102ECCA-A778-124B-8DC7-438A879F45BE}"/>
              </a:ext>
            </a:extLst>
          </p:cNvPr>
          <p:cNvSpPr/>
          <p:nvPr/>
        </p:nvSpPr>
        <p:spPr>
          <a:xfrm>
            <a:off x="3599712" y="526104"/>
            <a:ext cx="2072668" cy="1631216"/>
          </a:xfrm>
          <a:prstGeom prst="rect">
            <a:avLst/>
          </a:prstGeom>
        </p:spPr>
        <p:txBody>
          <a:bodyPr wrap="square">
            <a:spAutoFit/>
          </a:bodyPr>
          <a:lstStyle/>
          <a:p>
            <a:pPr>
              <a:spcBef>
                <a:spcPts val="1200"/>
              </a:spcBef>
              <a:buClr>
                <a:srgbClr val="0D5929"/>
              </a:buClr>
            </a:pPr>
            <a:r>
              <a:rPr lang="en-US" sz="2000" dirty="0">
                <a:solidFill>
                  <a:schemeClr val="tx1">
                    <a:lumMod val="65000"/>
                    <a:lumOff val="35000"/>
                  </a:schemeClr>
                </a:solidFill>
                <a:latin typeface="Helvetica" pitchFamily="2" charset="0"/>
              </a:rPr>
              <a:t>The third grain ingredient is </a:t>
            </a:r>
            <a:r>
              <a:rPr lang="en-US" sz="2000" b="1" dirty="0">
                <a:solidFill>
                  <a:schemeClr val="tx1">
                    <a:lumMod val="65000"/>
                    <a:lumOff val="35000"/>
                  </a:schemeClr>
                </a:solidFill>
                <a:latin typeface="Helvetica" pitchFamily="2" charset="0"/>
              </a:rPr>
              <a:t>wheat bran</a:t>
            </a:r>
            <a:r>
              <a:rPr lang="en-US" sz="2000" dirty="0">
                <a:solidFill>
                  <a:schemeClr val="tx1">
                    <a:lumMod val="65000"/>
                    <a:lumOff val="35000"/>
                  </a:schemeClr>
                </a:solidFill>
                <a:latin typeface="Helvetica" pitchFamily="2" charset="0"/>
              </a:rPr>
              <a:t>. </a:t>
            </a:r>
            <a:br>
              <a:rPr lang="en-US" sz="2000" dirty="0">
                <a:solidFill>
                  <a:schemeClr val="tx1">
                    <a:lumMod val="65000"/>
                    <a:lumOff val="35000"/>
                  </a:schemeClr>
                </a:solidFill>
                <a:latin typeface="Helvetica" pitchFamily="2" charset="0"/>
              </a:rPr>
            </a:br>
            <a:r>
              <a:rPr lang="en-US" sz="2000" dirty="0">
                <a:solidFill>
                  <a:schemeClr val="tx1">
                    <a:lumMod val="65000"/>
                    <a:lumOff val="35000"/>
                  </a:schemeClr>
                </a:solidFill>
                <a:latin typeface="Helvetica" pitchFamily="2" charset="0"/>
              </a:rPr>
              <a:t>Is this ingredient...</a:t>
            </a:r>
          </a:p>
        </p:txBody>
      </p:sp>
      <p:sp>
        <p:nvSpPr>
          <p:cNvPr id="12" name="Rectangle 11">
            <a:extLst>
              <a:ext uri="{FF2B5EF4-FFF2-40B4-BE49-F238E27FC236}">
                <a16:creationId xmlns:a16="http://schemas.microsoft.com/office/drawing/2014/main" id="{E80667EC-7B21-B844-969A-F9156CD5E0BD}"/>
              </a:ext>
            </a:extLst>
          </p:cNvPr>
          <p:cNvSpPr/>
          <p:nvPr/>
        </p:nvSpPr>
        <p:spPr>
          <a:xfrm>
            <a:off x="3599713" y="2320076"/>
            <a:ext cx="1937488" cy="2339102"/>
          </a:xfrm>
          <a:prstGeom prst="rect">
            <a:avLst/>
          </a:prstGeom>
        </p:spPr>
        <p:txBody>
          <a:bodyPr wrap="square">
            <a:spAutoFit/>
          </a:bodyPr>
          <a:lstStyle/>
          <a:p>
            <a:pPr marL="342900" indent="-342900">
              <a:spcBef>
                <a:spcPts val="1200"/>
              </a:spcBef>
              <a:buClr>
                <a:srgbClr val="4F280E"/>
              </a:buClr>
              <a:buFont typeface="Wingdings" pitchFamily="2" charset="2"/>
              <a:buChar char="q"/>
            </a:pPr>
            <a:r>
              <a:rPr lang="en-US" sz="1600" dirty="0">
                <a:solidFill>
                  <a:schemeClr val="tx1">
                    <a:lumMod val="65000"/>
                    <a:lumOff val="35000"/>
                  </a:schemeClr>
                </a:solidFill>
                <a:latin typeface="Helvetica" pitchFamily="2" charset="0"/>
              </a:rPr>
              <a:t>Whole-grain</a:t>
            </a:r>
          </a:p>
          <a:p>
            <a:pPr marL="342900" indent="-342900">
              <a:spcBef>
                <a:spcPts val="1200"/>
              </a:spcBef>
              <a:buClr>
                <a:srgbClr val="4F280E"/>
              </a:buClr>
              <a:buFont typeface="Wingdings" pitchFamily="2" charset="2"/>
              <a:buChar char="q"/>
            </a:pPr>
            <a:r>
              <a:rPr lang="en-US" sz="1600" dirty="0">
                <a:solidFill>
                  <a:schemeClr val="tx1">
                    <a:lumMod val="65000"/>
                    <a:lumOff val="35000"/>
                  </a:schemeClr>
                </a:solidFill>
                <a:latin typeface="Helvetica" pitchFamily="2" charset="0"/>
              </a:rPr>
              <a:t>Enriched</a:t>
            </a:r>
          </a:p>
          <a:p>
            <a:pPr marL="342900" indent="-342900">
              <a:spcBef>
                <a:spcPts val="1200"/>
              </a:spcBef>
              <a:buClr>
                <a:srgbClr val="4F280E"/>
              </a:buClr>
              <a:buFont typeface="Wingdings" pitchFamily="2" charset="2"/>
              <a:buChar char="q"/>
            </a:pPr>
            <a:r>
              <a:rPr lang="en-US" sz="1600" dirty="0">
                <a:solidFill>
                  <a:schemeClr val="tx1">
                    <a:lumMod val="65000"/>
                    <a:lumOff val="35000"/>
                  </a:schemeClr>
                </a:solidFill>
                <a:latin typeface="Helvetica" pitchFamily="2" charset="0"/>
              </a:rPr>
              <a:t>Bran or germ</a:t>
            </a:r>
          </a:p>
          <a:p>
            <a:pPr marL="342900" indent="-342900">
              <a:spcBef>
                <a:spcPts val="1200"/>
              </a:spcBef>
              <a:buClr>
                <a:srgbClr val="4F280E"/>
              </a:buClr>
              <a:buFont typeface="Wingdings" pitchFamily="2" charset="2"/>
              <a:buChar char="q"/>
            </a:pPr>
            <a:r>
              <a:rPr lang="en-US" sz="1600" dirty="0">
                <a:solidFill>
                  <a:schemeClr val="tx1">
                    <a:lumMod val="65000"/>
                    <a:lumOff val="35000"/>
                  </a:schemeClr>
                </a:solidFill>
                <a:latin typeface="Helvetica" pitchFamily="2" charset="0"/>
              </a:rPr>
              <a:t>Non-creditable</a:t>
            </a:r>
          </a:p>
          <a:p>
            <a:pPr marL="342900" indent="-342900">
              <a:spcBef>
                <a:spcPts val="1200"/>
              </a:spcBef>
              <a:buClr>
                <a:srgbClr val="4F280E"/>
              </a:buClr>
              <a:buFont typeface="Wingdings" pitchFamily="2" charset="2"/>
              <a:buChar char="q"/>
            </a:pPr>
            <a:endParaRPr lang="en-US" sz="1600" dirty="0">
              <a:solidFill>
                <a:schemeClr val="tx1">
                  <a:lumMod val="65000"/>
                  <a:lumOff val="35000"/>
                </a:schemeClr>
              </a:solidFill>
              <a:latin typeface="Helvetica" pitchFamily="2" charset="0"/>
            </a:endParaRPr>
          </a:p>
          <a:p>
            <a:pPr marL="342900" indent="-342900">
              <a:spcBef>
                <a:spcPts val="1200"/>
              </a:spcBef>
              <a:buClr>
                <a:srgbClr val="4F280E"/>
              </a:buClr>
              <a:buFont typeface="Wingdings" pitchFamily="2" charset="2"/>
              <a:buChar char="q"/>
            </a:pPr>
            <a:endParaRPr lang="en-US" sz="1600" dirty="0">
              <a:solidFill>
                <a:schemeClr val="tx1">
                  <a:lumMod val="65000"/>
                  <a:lumOff val="35000"/>
                </a:schemeClr>
              </a:solidFill>
              <a:latin typeface="Helvetica" pitchFamily="2" charset="0"/>
            </a:endParaRPr>
          </a:p>
        </p:txBody>
      </p:sp>
      <p:pic>
        <p:nvPicPr>
          <p:cNvPr id="9" name="Picture 8" descr="Page 6 of the &quot;Identifying Whole Grain-Rich Foods for the CACFP Using the Ingredient List&quot; worksheet">
            <a:extLst>
              <a:ext uri="{FF2B5EF4-FFF2-40B4-BE49-F238E27FC236}">
                <a16:creationId xmlns:a16="http://schemas.microsoft.com/office/drawing/2014/main" id="{5B2F8DB3-8586-A74F-92E7-E9FFADACC395}"/>
              </a:ext>
            </a:extLst>
          </p:cNvPr>
          <p:cNvPicPr>
            <a:picLocks noChangeAspect="1"/>
          </p:cNvPicPr>
          <p:nvPr/>
        </p:nvPicPr>
        <p:blipFill>
          <a:blip r:embed="rId3"/>
          <a:srcRect/>
          <a:stretch/>
        </p:blipFill>
        <p:spPr>
          <a:xfrm>
            <a:off x="5798020" y="585249"/>
            <a:ext cx="3016356" cy="3903520"/>
          </a:xfrm>
          <a:prstGeom prst="rect">
            <a:avLst/>
          </a:prstGeom>
          <a:effectLst>
            <a:outerShdw blurRad="63500" sx="102000" sy="102000" algn="ctr" rotWithShape="0">
              <a:srgbClr val="000000">
                <a:alpha val="10000"/>
              </a:srgbClr>
            </a:outerShdw>
          </a:effectLst>
        </p:spPr>
      </p:pic>
    </p:spTree>
    <p:extLst>
      <p:ext uri="{BB962C8B-B14F-4D97-AF65-F5344CB8AC3E}">
        <p14:creationId xmlns:p14="http://schemas.microsoft.com/office/powerpoint/2010/main" val="202805238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descr="Question mark">
            <a:extLst>
              <a:ext uri="{FF2B5EF4-FFF2-40B4-BE49-F238E27FC236}">
                <a16:creationId xmlns:a16="http://schemas.microsoft.com/office/drawing/2014/main" id="{C681DAF6-68D9-1442-9B3C-5471847C93D8}"/>
              </a:ext>
              <a:ext uri="{C183D7F6-B498-43B3-948B-1728B52AA6E4}">
                <adec:decorative xmlns:adec="http://schemas.microsoft.com/office/drawing/2017/decorative" val="0"/>
              </a:ext>
            </a:extLst>
          </p:cNvPr>
          <p:cNvSpPr txBox="1"/>
          <p:nvPr/>
        </p:nvSpPr>
        <p:spPr>
          <a:xfrm>
            <a:off x="-68054" y="1536564"/>
            <a:ext cx="3173506" cy="1938992"/>
          </a:xfrm>
          <a:prstGeom prst="rect">
            <a:avLst/>
          </a:prstGeom>
          <a:noFill/>
        </p:spPr>
        <p:txBody>
          <a:bodyPr wrap="square" rtlCol="0">
            <a:spAutoFit/>
          </a:bodyPr>
          <a:lstStyle/>
          <a:p>
            <a:pPr algn="ctr"/>
            <a:r>
              <a:rPr lang="en-US" sz="12000" b="1" dirty="0">
                <a:solidFill>
                  <a:srgbClr val="6F3D1A"/>
                </a:solidFill>
                <a:latin typeface="Helvetica" pitchFamily="2" charset="0"/>
              </a:rPr>
              <a:t>?</a:t>
            </a:r>
          </a:p>
        </p:txBody>
      </p:sp>
      <p:sp>
        <p:nvSpPr>
          <p:cNvPr id="14" name="Title 1">
            <a:extLst>
              <a:ext uri="{FF2B5EF4-FFF2-40B4-BE49-F238E27FC236}">
                <a16:creationId xmlns:a16="http://schemas.microsoft.com/office/drawing/2014/main" id="{9746AB80-1DE0-284A-B76B-CAD356AFC22D}"/>
              </a:ext>
            </a:extLst>
          </p:cNvPr>
          <p:cNvSpPr>
            <a:spLocks noGrp="1"/>
          </p:cNvSpPr>
          <p:nvPr>
            <p:ph type="title"/>
          </p:nvPr>
        </p:nvSpPr>
        <p:spPr>
          <a:xfrm>
            <a:off x="0" y="3077985"/>
            <a:ext cx="3037398" cy="1669773"/>
          </a:xfrm>
        </p:spPr>
        <p:txBody>
          <a:bodyPr/>
          <a:lstStyle/>
          <a:p>
            <a:pPr algn="ctr"/>
            <a:r>
              <a:rPr lang="en-US" dirty="0">
                <a:solidFill>
                  <a:srgbClr val="4F280E"/>
                </a:solidFill>
              </a:rPr>
              <a:t>Try It Out!</a:t>
            </a:r>
            <a:br>
              <a:rPr lang="en-US" dirty="0">
                <a:solidFill>
                  <a:srgbClr val="4F280E"/>
                </a:solidFill>
              </a:rPr>
            </a:br>
            <a:r>
              <a:rPr lang="en-US" dirty="0">
                <a:solidFill>
                  <a:srgbClr val="4F280E"/>
                </a:solidFill>
              </a:rPr>
              <a:t>Answer</a:t>
            </a:r>
            <a:endParaRPr lang="en-US" b="0" dirty="0">
              <a:solidFill>
                <a:srgbClr val="4F280E"/>
              </a:solidFill>
            </a:endParaRPr>
          </a:p>
        </p:txBody>
      </p:sp>
      <p:sp>
        <p:nvSpPr>
          <p:cNvPr id="19" name="Rectangle 18">
            <a:extLst>
              <a:ext uri="{FF2B5EF4-FFF2-40B4-BE49-F238E27FC236}">
                <a16:creationId xmlns:a16="http://schemas.microsoft.com/office/drawing/2014/main" id="{DFA58820-CACF-4C4D-872B-C976C08A615E}"/>
              </a:ext>
            </a:extLst>
          </p:cNvPr>
          <p:cNvSpPr/>
          <p:nvPr/>
        </p:nvSpPr>
        <p:spPr>
          <a:xfrm>
            <a:off x="3599712" y="526104"/>
            <a:ext cx="2072668" cy="1631216"/>
          </a:xfrm>
          <a:prstGeom prst="rect">
            <a:avLst/>
          </a:prstGeom>
        </p:spPr>
        <p:txBody>
          <a:bodyPr wrap="square">
            <a:spAutoFit/>
          </a:bodyPr>
          <a:lstStyle/>
          <a:p>
            <a:pPr>
              <a:spcBef>
                <a:spcPts val="1200"/>
              </a:spcBef>
              <a:buClr>
                <a:srgbClr val="0D5929"/>
              </a:buClr>
            </a:pPr>
            <a:r>
              <a:rPr lang="en-US" sz="2000" dirty="0">
                <a:solidFill>
                  <a:schemeClr val="tx1">
                    <a:lumMod val="65000"/>
                    <a:lumOff val="35000"/>
                  </a:schemeClr>
                </a:solidFill>
                <a:latin typeface="Helvetica" pitchFamily="2" charset="0"/>
              </a:rPr>
              <a:t>The third grain ingredient is </a:t>
            </a:r>
            <a:r>
              <a:rPr lang="en-US" sz="2000" b="1" dirty="0">
                <a:solidFill>
                  <a:schemeClr val="tx1">
                    <a:lumMod val="65000"/>
                    <a:lumOff val="35000"/>
                  </a:schemeClr>
                </a:solidFill>
                <a:latin typeface="Helvetica" pitchFamily="2" charset="0"/>
              </a:rPr>
              <a:t>wheat bran</a:t>
            </a:r>
            <a:r>
              <a:rPr lang="en-US" sz="2000" dirty="0">
                <a:solidFill>
                  <a:schemeClr val="tx1">
                    <a:lumMod val="65000"/>
                    <a:lumOff val="35000"/>
                  </a:schemeClr>
                </a:solidFill>
                <a:latin typeface="Helvetica" pitchFamily="2" charset="0"/>
              </a:rPr>
              <a:t>. </a:t>
            </a:r>
            <a:br>
              <a:rPr lang="en-US" sz="2000" dirty="0">
                <a:solidFill>
                  <a:schemeClr val="tx1">
                    <a:lumMod val="65000"/>
                    <a:lumOff val="35000"/>
                  </a:schemeClr>
                </a:solidFill>
                <a:latin typeface="Helvetica" pitchFamily="2" charset="0"/>
              </a:rPr>
            </a:br>
            <a:r>
              <a:rPr lang="en-US" sz="2000" dirty="0">
                <a:solidFill>
                  <a:schemeClr val="tx1">
                    <a:lumMod val="65000"/>
                    <a:lumOff val="35000"/>
                  </a:schemeClr>
                </a:solidFill>
                <a:latin typeface="Helvetica" pitchFamily="2" charset="0"/>
              </a:rPr>
              <a:t>Is this ingredient...</a:t>
            </a:r>
          </a:p>
        </p:txBody>
      </p:sp>
      <p:sp>
        <p:nvSpPr>
          <p:cNvPr id="18" name="Rectangle 17" descr="Whole-grain &#10;Enriched &#10;Bran or germ (Checked) &#10;Non-creditable">
            <a:extLst>
              <a:ext uri="{FF2B5EF4-FFF2-40B4-BE49-F238E27FC236}">
                <a16:creationId xmlns:a16="http://schemas.microsoft.com/office/drawing/2014/main" id="{B47BF5FE-7CBD-824B-BAD5-180B8BA42EBD}"/>
              </a:ext>
            </a:extLst>
          </p:cNvPr>
          <p:cNvSpPr/>
          <p:nvPr/>
        </p:nvSpPr>
        <p:spPr>
          <a:xfrm>
            <a:off x="3599713" y="2320076"/>
            <a:ext cx="2072668" cy="1538883"/>
          </a:xfrm>
          <a:prstGeom prst="rect">
            <a:avLst/>
          </a:prstGeom>
        </p:spPr>
        <p:txBody>
          <a:bodyPr wrap="square">
            <a:spAutoFit/>
          </a:bodyPr>
          <a:lstStyle/>
          <a:p>
            <a:pPr marL="342900" indent="-342900">
              <a:spcBef>
                <a:spcPts val="1200"/>
              </a:spcBef>
              <a:buClr>
                <a:srgbClr val="4F280E"/>
              </a:buClr>
              <a:buFont typeface="Wingdings" pitchFamily="2" charset="2"/>
              <a:buChar char="q"/>
            </a:pPr>
            <a:r>
              <a:rPr lang="en-US" sz="1600" dirty="0">
                <a:solidFill>
                  <a:schemeClr val="tx1">
                    <a:lumMod val="65000"/>
                    <a:lumOff val="35000"/>
                  </a:schemeClr>
                </a:solidFill>
                <a:latin typeface="Helvetica" pitchFamily="2" charset="0"/>
              </a:rPr>
              <a:t>Whole-grain</a:t>
            </a:r>
          </a:p>
          <a:p>
            <a:pPr marL="342900" indent="-342900">
              <a:spcBef>
                <a:spcPts val="1200"/>
              </a:spcBef>
              <a:buClr>
                <a:srgbClr val="4F280E"/>
              </a:buClr>
              <a:buFont typeface="Wingdings" pitchFamily="2" charset="2"/>
              <a:buChar char="q"/>
            </a:pPr>
            <a:r>
              <a:rPr lang="en-US" sz="1600" dirty="0">
                <a:solidFill>
                  <a:schemeClr val="tx1">
                    <a:lumMod val="65000"/>
                    <a:lumOff val="35000"/>
                  </a:schemeClr>
                </a:solidFill>
                <a:latin typeface="Helvetica" pitchFamily="2" charset="0"/>
              </a:rPr>
              <a:t>Enriched</a:t>
            </a:r>
          </a:p>
          <a:p>
            <a:pPr marL="342900" indent="-342900">
              <a:spcBef>
                <a:spcPts val="1200"/>
              </a:spcBef>
              <a:buClr>
                <a:srgbClr val="4F280E"/>
              </a:buClr>
              <a:buFont typeface="Wingdings" pitchFamily="2" charset="2"/>
              <a:buChar char="q"/>
            </a:pPr>
            <a:r>
              <a:rPr lang="en-US" sz="1600" b="1" dirty="0">
                <a:solidFill>
                  <a:srgbClr val="6F3D1A"/>
                </a:solidFill>
                <a:latin typeface="Helvetica" pitchFamily="2" charset="0"/>
              </a:rPr>
              <a:t>Bran or germ</a:t>
            </a:r>
          </a:p>
          <a:p>
            <a:pPr marL="342900" indent="-342900">
              <a:spcBef>
                <a:spcPts val="1200"/>
              </a:spcBef>
              <a:buClr>
                <a:srgbClr val="4F280E"/>
              </a:buClr>
              <a:buFont typeface="Wingdings" pitchFamily="2" charset="2"/>
              <a:buChar char="q"/>
            </a:pPr>
            <a:r>
              <a:rPr lang="en-US" sz="1600" dirty="0">
                <a:solidFill>
                  <a:schemeClr val="tx1">
                    <a:lumMod val="65000"/>
                    <a:lumOff val="35000"/>
                  </a:schemeClr>
                </a:solidFill>
                <a:latin typeface="Helvetica" pitchFamily="2" charset="0"/>
              </a:rPr>
              <a:t>Non-creditable</a:t>
            </a:r>
          </a:p>
        </p:txBody>
      </p:sp>
      <p:sp>
        <p:nvSpPr>
          <p:cNvPr id="8" name="L-Shape 7">
            <a:extLst>
              <a:ext uri="{FF2B5EF4-FFF2-40B4-BE49-F238E27FC236}">
                <a16:creationId xmlns:a16="http://schemas.microsoft.com/office/drawing/2014/main" id="{B51E2544-63A6-1149-95C9-4109139DF4DD}"/>
              </a:ext>
              <a:ext uri="{C183D7F6-B498-43B3-948B-1728B52AA6E4}">
                <adec:decorative xmlns:adec="http://schemas.microsoft.com/office/drawing/2017/decorative" val="1"/>
              </a:ext>
            </a:extLst>
          </p:cNvPr>
          <p:cNvSpPr/>
          <p:nvPr/>
        </p:nvSpPr>
        <p:spPr>
          <a:xfrm rot="18927568">
            <a:off x="3700736" y="3104407"/>
            <a:ext cx="255220" cy="114099"/>
          </a:xfrm>
          <a:prstGeom prst="corner">
            <a:avLst>
              <a:gd name="adj1" fmla="val 15015"/>
              <a:gd name="adj2" fmla="val 12957"/>
            </a:avLst>
          </a:prstGeom>
          <a:solidFill>
            <a:srgbClr val="6F3D1A"/>
          </a:solidFill>
          <a:ln w="15875">
            <a:solidFill>
              <a:srgbClr val="6F3D1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58E4AB18-77BE-4173-97D6-38FD8E8D74E3}"/>
              </a:ext>
            </a:extLst>
          </p:cNvPr>
          <p:cNvSpPr txBox="1"/>
          <p:nvPr/>
        </p:nvSpPr>
        <p:spPr>
          <a:xfrm>
            <a:off x="3883350" y="4228291"/>
            <a:ext cx="1377300" cy="369332"/>
          </a:xfrm>
          <a:prstGeom prst="rect">
            <a:avLst/>
          </a:prstGeom>
          <a:noFill/>
        </p:spPr>
        <p:txBody>
          <a:bodyPr wrap="none" rtlCol="0">
            <a:spAutoFit/>
          </a:bodyPr>
          <a:lstStyle/>
          <a:p>
            <a:r>
              <a:rPr lang="en-US" dirty="0">
                <a:solidFill>
                  <a:srgbClr val="6F3D1A"/>
                </a:solidFill>
                <a:latin typeface="Helvetica" pitchFamily="2" charset="0"/>
              </a:rPr>
              <a:t>Wheat bran</a:t>
            </a:r>
          </a:p>
        </p:txBody>
      </p:sp>
      <p:pic>
        <p:nvPicPr>
          <p:cNvPr id="2" name="Picture 1" descr="Page 6 of the &quot;Identifying Whole Grain-Rich Foods for the CACFP Using the Ingredient List&quot; worksheet">
            <a:extLst>
              <a:ext uri="{FF2B5EF4-FFF2-40B4-BE49-F238E27FC236}">
                <a16:creationId xmlns:a16="http://schemas.microsoft.com/office/drawing/2014/main" id="{0455840B-978C-3C1C-0B83-9BA99D93118F}"/>
              </a:ext>
            </a:extLst>
          </p:cNvPr>
          <p:cNvPicPr>
            <a:picLocks noChangeAspect="1"/>
          </p:cNvPicPr>
          <p:nvPr/>
        </p:nvPicPr>
        <p:blipFill>
          <a:blip r:embed="rId3"/>
          <a:srcRect/>
          <a:stretch/>
        </p:blipFill>
        <p:spPr>
          <a:xfrm>
            <a:off x="5798020" y="585249"/>
            <a:ext cx="3016356" cy="3903520"/>
          </a:xfrm>
          <a:prstGeom prst="rect">
            <a:avLst/>
          </a:prstGeom>
          <a:effectLst>
            <a:outerShdw blurRad="63500" sx="102000" sy="102000" algn="ctr" rotWithShape="0">
              <a:srgbClr val="000000">
                <a:alpha val="10000"/>
              </a:srgbClr>
            </a:outerShdw>
          </a:effectLst>
        </p:spPr>
      </p:pic>
      <p:cxnSp>
        <p:nvCxnSpPr>
          <p:cNvPr id="13" name="Elbow Connector 10">
            <a:extLst>
              <a:ext uri="{FF2B5EF4-FFF2-40B4-BE49-F238E27FC236}">
                <a16:creationId xmlns:a16="http://schemas.microsoft.com/office/drawing/2014/main" id="{DAE419EB-F256-4D18-A48C-E03EB707F781}"/>
              </a:ext>
              <a:ext uri="{C183D7F6-B498-43B3-948B-1728B52AA6E4}">
                <adec:decorative xmlns:adec="http://schemas.microsoft.com/office/drawing/2017/decorative" val="1"/>
              </a:ext>
            </a:extLst>
          </p:cNvPr>
          <p:cNvCxnSpPr>
            <a:cxnSpLocks/>
            <a:stCxn id="9" idx="1"/>
            <a:endCxn id="15" idx="3"/>
          </p:cNvCxnSpPr>
          <p:nvPr/>
        </p:nvCxnSpPr>
        <p:spPr>
          <a:xfrm rot="10800000" flipV="1">
            <a:off x="5260650" y="2749671"/>
            <a:ext cx="2449568" cy="1663285"/>
          </a:xfrm>
          <a:prstGeom prst="bentConnector3">
            <a:avLst>
              <a:gd name="adj1" fmla="val 50000"/>
            </a:avLst>
          </a:prstGeom>
          <a:ln w="19050">
            <a:solidFill>
              <a:srgbClr val="6F3D1A"/>
            </a:solidFill>
            <a:tailEnd type="oval"/>
          </a:ln>
        </p:spPr>
        <p:style>
          <a:lnRef idx="1">
            <a:schemeClr val="accent1"/>
          </a:lnRef>
          <a:fillRef idx="0">
            <a:schemeClr val="accent1"/>
          </a:fillRef>
          <a:effectRef idx="0">
            <a:schemeClr val="accent1"/>
          </a:effectRef>
          <a:fontRef idx="minor">
            <a:schemeClr val="tx1"/>
          </a:fontRef>
        </p:style>
      </p:cxnSp>
      <p:sp>
        <p:nvSpPr>
          <p:cNvPr id="9" name="Rounded Rectangle 8">
            <a:extLst>
              <a:ext uri="{FF2B5EF4-FFF2-40B4-BE49-F238E27FC236}">
                <a16:creationId xmlns:a16="http://schemas.microsoft.com/office/drawing/2014/main" id="{13C9BDE6-BE35-8A4B-BE52-364E0967BDFE}"/>
              </a:ext>
              <a:ext uri="{C183D7F6-B498-43B3-948B-1728B52AA6E4}">
                <adec:decorative xmlns:adec="http://schemas.microsoft.com/office/drawing/2017/decorative" val="1"/>
              </a:ext>
            </a:extLst>
          </p:cNvPr>
          <p:cNvSpPr/>
          <p:nvPr/>
        </p:nvSpPr>
        <p:spPr>
          <a:xfrm>
            <a:off x="7710218" y="2686233"/>
            <a:ext cx="480767" cy="126877"/>
          </a:xfrm>
          <a:prstGeom prst="roundRect">
            <a:avLst>
              <a:gd name="adj" fmla="val 0"/>
            </a:avLst>
          </a:prstGeom>
          <a:noFill/>
          <a:ln w="19050">
            <a:solidFill>
              <a:srgbClr val="6F3D1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Tree>
    <p:extLst>
      <p:ext uri="{BB962C8B-B14F-4D97-AF65-F5344CB8AC3E}">
        <p14:creationId xmlns:p14="http://schemas.microsoft.com/office/powerpoint/2010/main" val="141832435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descr="Question mark">
            <a:extLst>
              <a:ext uri="{FF2B5EF4-FFF2-40B4-BE49-F238E27FC236}">
                <a16:creationId xmlns:a16="http://schemas.microsoft.com/office/drawing/2014/main" id="{C681DAF6-68D9-1442-9B3C-5471847C93D8}"/>
              </a:ext>
              <a:ext uri="{C183D7F6-B498-43B3-948B-1728B52AA6E4}">
                <adec:decorative xmlns:adec="http://schemas.microsoft.com/office/drawing/2017/decorative" val="0"/>
              </a:ext>
            </a:extLst>
          </p:cNvPr>
          <p:cNvSpPr txBox="1"/>
          <p:nvPr/>
        </p:nvSpPr>
        <p:spPr>
          <a:xfrm>
            <a:off x="-68054" y="1536564"/>
            <a:ext cx="3173506" cy="1938992"/>
          </a:xfrm>
          <a:prstGeom prst="rect">
            <a:avLst/>
          </a:prstGeom>
          <a:noFill/>
        </p:spPr>
        <p:txBody>
          <a:bodyPr wrap="square" rtlCol="0">
            <a:spAutoFit/>
          </a:bodyPr>
          <a:lstStyle/>
          <a:p>
            <a:pPr algn="ctr"/>
            <a:r>
              <a:rPr lang="en-US" sz="12000" b="1" dirty="0">
                <a:solidFill>
                  <a:srgbClr val="6F3D1A"/>
                </a:solidFill>
                <a:latin typeface="Helvetica" pitchFamily="2" charset="0"/>
              </a:rPr>
              <a:t>?</a:t>
            </a:r>
          </a:p>
        </p:txBody>
      </p:sp>
      <p:sp>
        <p:nvSpPr>
          <p:cNvPr id="14" name="Title 1">
            <a:extLst>
              <a:ext uri="{FF2B5EF4-FFF2-40B4-BE49-F238E27FC236}">
                <a16:creationId xmlns:a16="http://schemas.microsoft.com/office/drawing/2014/main" id="{9746AB80-1DE0-284A-B76B-CAD356AFC22D}"/>
              </a:ext>
            </a:extLst>
          </p:cNvPr>
          <p:cNvSpPr>
            <a:spLocks noGrp="1"/>
          </p:cNvSpPr>
          <p:nvPr>
            <p:ph type="title"/>
          </p:nvPr>
        </p:nvSpPr>
        <p:spPr>
          <a:xfrm>
            <a:off x="0" y="3077985"/>
            <a:ext cx="3037398" cy="1669773"/>
          </a:xfrm>
        </p:spPr>
        <p:txBody>
          <a:bodyPr/>
          <a:lstStyle/>
          <a:p>
            <a:pPr algn="ctr"/>
            <a:r>
              <a:rPr lang="en-US" dirty="0">
                <a:solidFill>
                  <a:srgbClr val="4F280E"/>
                </a:solidFill>
              </a:rPr>
              <a:t>Try It Out!</a:t>
            </a:r>
            <a:endParaRPr lang="en-US" b="0" dirty="0">
              <a:solidFill>
                <a:srgbClr val="4F280E"/>
              </a:solidFill>
            </a:endParaRPr>
          </a:p>
        </p:txBody>
      </p:sp>
      <p:sp>
        <p:nvSpPr>
          <p:cNvPr id="11" name="Rectangle 10">
            <a:extLst>
              <a:ext uri="{FF2B5EF4-FFF2-40B4-BE49-F238E27FC236}">
                <a16:creationId xmlns:a16="http://schemas.microsoft.com/office/drawing/2014/main" id="{DF22FBB7-63DB-DB46-B235-C613A1A7504C}"/>
              </a:ext>
            </a:extLst>
          </p:cNvPr>
          <p:cNvSpPr/>
          <p:nvPr/>
        </p:nvSpPr>
        <p:spPr>
          <a:xfrm>
            <a:off x="3599712" y="361693"/>
            <a:ext cx="2067442" cy="400110"/>
          </a:xfrm>
          <a:prstGeom prst="rect">
            <a:avLst/>
          </a:prstGeom>
        </p:spPr>
        <p:txBody>
          <a:bodyPr wrap="square">
            <a:spAutoFit/>
          </a:bodyPr>
          <a:lstStyle/>
          <a:p>
            <a:pPr>
              <a:spcBef>
                <a:spcPts val="1200"/>
              </a:spcBef>
              <a:buClr>
                <a:srgbClr val="0D5929"/>
              </a:buClr>
            </a:pPr>
            <a:r>
              <a:rPr lang="en-US" sz="2000" dirty="0">
                <a:solidFill>
                  <a:schemeClr val="tx1">
                    <a:lumMod val="65000"/>
                    <a:lumOff val="35000"/>
                  </a:schemeClr>
                </a:solidFill>
                <a:latin typeface="Helvetica" pitchFamily="2" charset="0"/>
              </a:rPr>
              <a:t>Rule of Three:</a:t>
            </a:r>
          </a:p>
        </p:txBody>
      </p:sp>
      <p:sp>
        <p:nvSpPr>
          <p:cNvPr id="15" name="Rectangle 14">
            <a:extLst>
              <a:ext uri="{FF2B5EF4-FFF2-40B4-BE49-F238E27FC236}">
                <a16:creationId xmlns:a16="http://schemas.microsoft.com/office/drawing/2014/main" id="{FEF0EB34-9B35-4BE2-A2F9-CAD51AB34B61}"/>
              </a:ext>
            </a:extLst>
          </p:cNvPr>
          <p:cNvSpPr/>
          <p:nvPr/>
        </p:nvSpPr>
        <p:spPr>
          <a:xfrm>
            <a:off x="3599949" y="874844"/>
            <a:ext cx="1322925" cy="738664"/>
          </a:xfrm>
          <a:prstGeom prst="rect">
            <a:avLst/>
          </a:prstGeom>
        </p:spPr>
        <p:txBody>
          <a:bodyPr wrap="square">
            <a:spAutoFit/>
          </a:bodyPr>
          <a:lstStyle/>
          <a:p>
            <a:pPr lvl="0">
              <a:spcBef>
                <a:spcPts val="1200"/>
              </a:spcBef>
              <a:buClr>
                <a:srgbClr val="4F280E"/>
              </a:buClr>
              <a:defRPr/>
            </a:pPr>
            <a:r>
              <a:rPr lang="en-US" sz="1400" dirty="0">
                <a:solidFill>
                  <a:prstClr val="black">
                    <a:lumMod val="65000"/>
                    <a:lumOff val="35000"/>
                  </a:prstClr>
                </a:solidFill>
                <a:latin typeface="Helvetica" pitchFamily="2" charset="0"/>
              </a:rPr>
              <a:t>1st ingredient must be </a:t>
            </a:r>
            <a:r>
              <a:rPr lang="en-US" sz="1400" b="1" dirty="0">
                <a:solidFill>
                  <a:srgbClr val="6F3D1A"/>
                </a:solidFill>
                <a:latin typeface="Helvetica" pitchFamily="2" charset="0"/>
              </a:rPr>
              <a:t>whole-grain</a:t>
            </a:r>
          </a:p>
        </p:txBody>
      </p:sp>
      <p:sp>
        <p:nvSpPr>
          <p:cNvPr id="18" name="Rectangle 17">
            <a:extLst>
              <a:ext uri="{FF2B5EF4-FFF2-40B4-BE49-F238E27FC236}">
                <a16:creationId xmlns:a16="http://schemas.microsoft.com/office/drawing/2014/main" id="{B6A52495-3804-4635-8962-EB56E2361879}"/>
              </a:ext>
            </a:extLst>
          </p:cNvPr>
          <p:cNvSpPr/>
          <p:nvPr/>
        </p:nvSpPr>
        <p:spPr>
          <a:xfrm>
            <a:off x="5070159" y="852457"/>
            <a:ext cx="1755935" cy="954107"/>
          </a:xfrm>
          <a:prstGeom prst="rect">
            <a:avLst/>
          </a:prstGeom>
        </p:spPr>
        <p:txBody>
          <a:bodyPr wrap="square">
            <a:spAutoFit/>
          </a:bodyPr>
          <a:lstStyle/>
          <a:p>
            <a:pPr lvl="0">
              <a:spcBef>
                <a:spcPts val="1200"/>
              </a:spcBef>
              <a:buClr>
                <a:srgbClr val="4F280E"/>
              </a:buClr>
              <a:defRPr/>
            </a:pPr>
            <a:r>
              <a:rPr lang="en-US" sz="1400" dirty="0">
                <a:solidFill>
                  <a:prstClr val="black">
                    <a:lumMod val="65000"/>
                    <a:lumOff val="35000"/>
                  </a:prstClr>
                </a:solidFill>
                <a:latin typeface="Helvetica" pitchFamily="2" charset="0"/>
              </a:rPr>
              <a:t>2nd ingredient must be </a:t>
            </a:r>
            <a:r>
              <a:rPr lang="en-US" sz="1400" b="1" dirty="0">
                <a:solidFill>
                  <a:srgbClr val="6F3D1A"/>
                </a:solidFill>
                <a:latin typeface="Helvetica" pitchFamily="2" charset="0"/>
              </a:rPr>
              <a:t>whole-grain</a:t>
            </a:r>
            <a:r>
              <a:rPr lang="en-US" sz="1400" dirty="0">
                <a:solidFill>
                  <a:prstClr val="black">
                    <a:lumMod val="65000"/>
                    <a:lumOff val="35000"/>
                  </a:prstClr>
                </a:solidFill>
                <a:latin typeface="Helvetica" pitchFamily="2" charset="0"/>
              </a:rPr>
              <a:t>,</a:t>
            </a:r>
            <a:r>
              <a:rPr lang="en-US" sz="1400" b="1" dirty="0">
                <a:solidFill>
                  <a:srgbClr val="6F3D1A"/>
                </a:solidFill>
                <a:latin typeface="Helvetica" pitchFamily="2" charset="0"/>
              </a:rPr>
              <a:t> enriched</a:t>
            </a:r>
            <a:r>
              <a:rPr lang="en-US" sz="1400" dirty="0">
                <a:solidFill>
                  <a:prstClr val="black">
                    <a:lumMod val="65000"/>
                    <a:lumOff val="35000"/>
                  </a:prstClr>
                </a:solidFill>
                <a:latin typeface="Helvetica" pitchFamily="2" charset="0"/>
              </a:rPr>
              <a:t>, </a:t>
            </a:r>
            <a:r>
              <a:rPr lang="en-US" sz="1400" b="1" dirty="0">
                <a:solidFill>
                  <a:srgbClr val="6F3D1A"/>
                </a:solidFill>
                <a:latin typeface="Helvetica" pitchFamily="2" charset="0"/>
              </a:rPr>
              <a:t>bran</a:t>
            </a:r>
            <a:r>
              <a:rPr lang="en-US" sz="1400" dirty="0">
                <a:solidFill>
                  <a:srgbClr val="6F3D1A"/>
                </a:solidFill>
                <a:latin typeface="Helvetica" pitchFamily="2" charset="0"/>
              </a:rPr>
              <a:t>,</a:t>
            </a:r>
            <a:r>
              <a:rPr lang="en-US" sz="1400" dirty="0">
                <a:solidFill>
                  <a:prstClr val="black">
                    <a:lumMod val="65000"/>
                    <a:lumOff val="35000"/>
                  </a:prstClr>
                </a:solidFill>
                <a:latin typeface="Helvetica" pitchFamily="2" charset="0"/>
              </a:rPr>
              <a:t> or </a:t>
            </a:r>
            <a:r>
              <a:rPr lang="en-US" sz="1400" b="1" dirty="0">
                <a:solidFill>
                  <a:srgbClr val="6F3D1A"/>
                </a:solidFill>
                <a:latin typeface="Helvetica" pitchFamily="2" charset="0"/>
              </a:rPr>
              <a:t>germ</a:t>
            </a:r>
          </a:p>
        </p:txBody>
      </p:sp>
      <p:sp>
        <p:nvSpPr>
          <p:cNvPr id="19" name="Rectangle 18">
            <a:extLst>
              <a:ext uri="{FF2B5EF4-FFF2-40B4-BE49-F238E27FC236}">
                <a16:creationId xmlns:a16="http://schemas.microsoft.com/office/drawing/2014/main" id="{07FEC703-2DD7-40E3-AA86-6B3944BAF285}"/>
              </a:ext>
            </a:extLst>
          </p:cNvPr>
          <p:cNvSpPr/>
          <p:nvPr/>
        </p:nvSpPr>
        <p:spPr>
          <a:xfrm>
            <a:off x="6994601" y="852457"/>
            <a:ext cx="1755934" cy="954107"/>
          </a:xfrm>
          <a:prstGeom prst="rect">
            <a:avLst/>
          </a:prstGeom>
        </p:spPr>
        <p:txBody>
          <a:bodyPr wrap="square">
            <a:spAutoFit/>
          </a:bodyPr>
          <a:lstStyle/>
          <a:p>
            <a:pPr lvl="0">
              <a:spcBef>
                <a:spcPts val="1200"/>
              </a:spcBef>
              <a:buClr>
                <a:srgbClr val="4F280E"/>
              </a:buClr>
              <a:defRPr/>
            </a:pPr>
            <a:r>
              <a:rPr lang="en-US" sz="1400" dirty="0">
                <a:solidFill>
                  <a:prstClr val="black">
                    <a:lumMod val="65000"/>
                    <a:lumOff val="35000"/>
                  </a:prstClr>
                </a:solidFill>
                <a:latin typeface="Helvetica" pitchFamily="2" charset="0"/>
              </a:rPr>
              <a:t>3rd ingredient must be </a:t>
            </a:r>
            <a:r>
              <a:rPr lang="en-US" sz="1400" b="1" dirty="0">
                <a:solidFill>
                  <a:srgbClr val="6F3D1A"/>
                </a:solidFill>
                <a:latin typeface="Helvetica" pitchFamily="2" charset="0"/>
              </a:rPr>
              <a:t>whole-grain</a:t>
            </a:r>
            <a:r>
              <a:rPr lang="en-US" sz="1400" dirty="0">
                <a:solidFill>
                  <a:prstClr val="black">
                    <a:lumMod val="65000"/>
                    <a:lumOff val="35000"/>
                  </a:prstClr>
                </a:solidFill>
                <a:latin typeface="Helvetica" pitchFamily="2" charset="0"/>
              </a:rPr>
              <a:t>,</a:t>
            </a:r>
            <a:r>
              <a:rPr lang="en-US" sz="1400" b="1" dirty="0">
                <a:solidFill>
                  <a:srgbClr val="6F3D1A"/>
                </a:solidFill>
                <a:latin typeface="Helvetica" pitchFamily="2" charset="0"/>
              </a:rPr>
              <a:t> enriched</a:t>
            </a:r>
            <a:r>
              <a:rPr lang="en-US" sz="1400" dirty="0">
                <a:solidFill>
                  <a:prstClr val="black">
                    <a:lumMod val="65000"/>
                    <a:lumOff val="35000"/>
                  </a:prstClr>
                </a:solidFill>
                <a:latin typeface="Helvetica" pitchFamily="2" charset="0"/>
              </a:rPr>
              <a:t>, </a:t>
            </a:r>
            <a:r>
              <a:rPr lang="en-US" sz="1400" b="1" dirty="0">
                <a:solidFill>
                  <a:srgbClr val="6F3D1A"/>
                </a:solidFill>
                <a:latin typeface="Helvetica" pitchFamily="2" charset="0"/>
              </a:rPr>
              <a:t>bran</a:t>
            </a:r>
            <a:r>
              <a:rPr lang="en-US" sz="1400" dirty="0">
                <a:solidFill>
                  <a:srgbClr val="6F3D1A"/>
                </a:solidFill>
                <a:latin typeface="Helvetica" pitchFamily="2" charset="0"/>
              </a:rPr>
              <a:t>,</a:t>
            </a:r>
            <a:r>
              <a:rPr lang="en-US" sz="1400" dirty="0">
                <a:solidFill>
                  <a:prstClr val="black">
                    <a:lumMod val="65000"/>
                    <a:lumOff val="35000"/>
                  </a:prstClr>
                </a:solidFill>
                <a:latin typeface="Helvetica" pitchFamily="2" charset="0"/>
              </a:rPr>
              <a:t> or </a:t>
            </a:r>
            <a:r>
              <a:rPr lang="en-US" sz="1400" b="1" dirty="0">
                <a:solidFill>
                  <a:srgbClr val="6F3D1A"/>
                </a:solidFill>
                <a:latin typeface="Helvetica" pitchFamily="2" charset="0"/>
              </a:rPr>
              <a:t>germ</a:t>
            </a:r>
          </a:p>
        </p:txBody>
      </p:sp>
      <p:sp>
        <p:nvSpPr>
          <p:cNvPr id="6" name="Rectangle 5">
            <a:extLst>
              <a:ext uri="{FF2B5EF4-FFF2-40B4-BE49-F238E27FC236}">
                <a16:creationId xmlns:a16="http://schemas.microsoft.com/office/drawing/2014/main" id="{D102ECCA-A778-124B-8DC7-438A879F45BE}"/>
              </a:ext>
            </a:extLst>
          </p:cNvPr>
          <p:cNvSpPr/>
          <p:nvPr/>
        </p:nvSpPr>
        <p:spPr>
          <a:xfrm>
            <a:off x="3599711" y="2118478"/>
            <a:ext cx="4342809" cy="400110"/>
          </a:xfrm>
          <a:prstGeom prst="rect">
            <a:avLst/>
          </a:prstGeom>
        </p:spPr>
        <p:txBody>
          <a:bodyPr wrap="square">
            <a:spAutoFit/>
          </a:bodyPr>
          <a:lstStyle/>
          <a:p>
            <a:pPr>
              <a:spcBef>
                <a:spcPts val="1200"/>
              </a:spcBef>
              <a:buClr>
                <a:srgbClr val="0D5929"/>
              </a:buClr>
            </a:pPr>
            <a:r>
              <a:rPr lang="en-US" sz="2000" dirty="0">
                <a:solidFill>
                  <a:schemeClr val="tx1">
                    <a:lumMod val="65000"/>
                    <a:lumOff val="35000"/>
                  </a:schemeClr>
                </a:solidFill>
                <a:latin typeface="Helvetica" pitchFamily="2" charset="0"/>
              </a:rPr>
              <a:t>Is this pizza crust whole grain-rich?  </a:t>
            </a:r>
          </a:p>
        </p:txBody>
      </p:sp>
      <p:sp>
        <p:nvSpPr>
          <p:cNvPr id="12" name="Rectangle 11">
            <a:extLst>
              <a:ext uri="{FF2B5EF4-FFF2-40B4-BE49-F238E27FC236}">
                <a16:creationId xmlns:a16="http://schemas.microsoft.com/office/drawing/2014/main" id="{E80667EC-7B21-B844-969A-F9156CD5E0BD}"/>
              </a:ext>
            </a:extLst>
          </p:cNvPr>
          <p:cNvSpPr/>
          <p:nvPr/>
        </p:nvSpPr>
        <p:spPr>
          <a:xfrm>
            <a:off x="3599712" y="2620007"/>
            <a:ext cx="1434201" cy="338554"/>
          </a:xfrm>
          <a:prstGeom prst="rect">
            <a:avLst/>
          </a:prstGeom>
        </p:spPr>
        <p:txBody>
          <a:bodyPr wrap="square">
            <a:spAutoFit/>
          </a:bodyPr>
          <a:lstStyle/>
          <a:p>
            <a:pPr marL="342900" indent="-342900">
              <a:spcBef>
                <a:spcPts val="1200"/>
              </a:spcBef>
              <a:buClr>
                <a:srgbClr val="4F280E"/>
              </a:buClr>
              <a:buFont typeface="Wingdings" pitchFamily="2" charset="2"/>
              <a:buChar char="q"/>
            </a:pPr>
            <a:r>
              <a:rPr lang="en-US" sz="1600">
                <a:solidFill>
                  <a:schemeClr val="tx1">
                    <a:lumMod val="65000"/>
                    <a:lumOff val="35000"/>
                  </a:schemeClr>
                </a:solidFill>
                <a:latin typeface="Helvetica" pitchFamily="2" charset="0"/>
              </a:rPr>
              <a:t>Yes</a:t>
            </a:r>
            <a:endParaRPr lang="en-US" sz="1600" dirty="0">
              <a:solidFill>
                <a:schemeClr val="tx1">
                  <a:lumMod val="65000"/>
                  <a:lumOff val="35000"/>
                </a:schemeClr>
              </a:solidFill>
              <a:latin typeface="Helvetica" pitchFamily="2" charset="0"/>
            </a:endParaRPr>
          </a:p>
        </p:txBody>
      </p:sp>
      <p:sp>
        <p:nvSpPr>
          <p:cNvPr id="9" name="Rectangle 8">
            <a:extLst>
              <a:ext uri="{FF2B5EF4-FFF2-40B4-BE49-F238E27FC236}">
                <a16:creationId xmlns:a16="http://schemas.microsoft.com/office/drawing/2014/main" id="{5886DBF7-0866-E54C-889C-23109AB2346D}"/>
              </a:ext>
            </a:extLst>
          </p:cNvPr>
          <p:cNvSpPr/>
          <p:nvPr/>
        </p:nvSpPr>
        <p:spPr>
          <a:xfrm>
            <a:off x="5381378" y="2630640"/>
            <a:ext cx="1434201" cy="338554"/>
          </a:xfrm>
          <a:prstGeom prst="rect">
            <a:avLst/>
          </a:prstGeom>
        </p:spPr>
        <p:txBody>
          <a:bodyPr wrap="square">
            <a:spAutoFit/>
          </a:bodyPr>
          <a:lstStyle/>
          <a:p>
            <a:pPr marL="342900" indent="-342900">
              <a:spcBef>
                <a:spcPts val="1200"/>
              </a:spcBef>
              <a:buClr>
                <a:srgbClr val="4F280E"/>
              </a:buClr>
              <a:buFont typeface="Wingdings" pitchFamily="2" charset="2"/>
              <a:buChar char="q"/>
            </a:pPr>
            <a:r>
              <a:rPr lang="en-US" sz="1600" dirty="0">
                <a:solidFill>
                  <a:schemeClr val="tx1">
                    <a:lumMod val="65000"/>
                    <a:lumOff val="35000"/>
                  </a:schemeClr>
                </a:solidFill>
                <a:latin typeface="Helvetica" pitchFamily="2" charset="0"/>
              </a:rPr>
              <a:t>No</a:t>
            </a:r>
          </a:p>
        </p:txBody>
      </p:sp>
      <p:pic>
        <p:nvPicPr>
          <p:cNvPr id="13" name="Picture 12" descr="INGREDIENTS: Crust: Whole-wheat flour (highlighted in blue), enriched wheat flour (highlighted in blue), (bleached wheat flour, malted barley flour, niacin, reduced iron, thiamine mononitrate, riboflavin, and folic acid), wheat bran (highlighted in blue), soybean oil, dextrose, baking powder, yeast, salt, dough conditioners. The following ingredients were crossed out for simplicity: water, wheat gluten, contains less than 2% of each of the following: vegetable shortening, sesame flour, preservatives.">
            <a:extLst>
              <a:ext uri="{FF2B5EF4-FFF2-40B4-BE49-F238E27FC236}">
                <a16:creationId xmlns:a16="http://schemas.microsoft.com/office/drawing/2014/main" id="{7FD627B7-DE00-024B-BC7D-E0EB61E5A7D1}"/>
              </a:ext>
            </a:extLst>
          </p:cNvPr>
          <p:cNvPicPr>
            <a:picLocks noChangeAspect="1"/>
          </p:cNvPicPr>
          <p:nvPr/>
        </p:nvPicPr>
        <p:blipFill>
          <a:blip r:embed="rId3"/>
          <a:srcRect/>
          <a:stretch/>
        </p:blipFill>
        <p:spPr>
          <a:xfrm>
            <a:off x="3654551" y="3067776"/>
            <a:ext cx="3873300" cy="1844765"/>
          </a:xfrm>
          <a:prstGeom prst="rect">
            <a:avLst/>
          </a:prstGeom>
        </p:spPr>
      </p:pic>
    </p:spTree>
    <p:extLst>
      <p:ext uri="{BB962C8B-B14F-4D97-AF65-F5344CB8AC3E}">
        <p14:creationId xmlns:p14="http://schemas.microsoft.com/office/powerpoint/2010/main" val="292666527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descr="Question mark">
            <a:extLst>
              <a:ext uri="{FF2B5EF4-FFF2-40B4-BE49-F238E27FC236}">
                <a16:creationId xmlns:a16="http://schemas.microsoft.com/office/drawing/2014/main" id="{C681DAF6-68D9-1442-9B3C-5471847C93D8}"/>
              </a:ext>
              <a:ext uri="{C183D7F6-B498-43B3-948B-1728B52AA6E4}">
                <adec:decorative xmlns:adec="http://schemas.microsoft.com/office/drawing/2017/decorative" val="0"/>
              </a:ext>
            </a:extLst>
          </p:cNvPr>
          <p:cNvSpPr txBox="1"/>
          <p:nvPr/>
        </p:nvSpPr>
        <p:spPr>
          <a:xfrm>
            <a:off x="-68054" y="1536564"/>
            <a:ext cx="3173506" cy="1938992"/>
          </a:xfrm>
          <a:prstGeom prst="rect">
            <a:avLst/>
          </a:prstGeom>
          <a:noFill/>
        </p:spPr>
        <p:txBody>
          <a:bodyPr wrap="square" rtlCol="0">
            <a:spAutoFit/>
          </a:bodyPr>
          <a:lstStyle/>
          <a:p>
            <a:pPr algn="ctr"/>
            <a:r>
              <a:rPr lang="en-US" sz="12000" b="1" dirty="0">
                <a:solidFill>
                  <a:srgbClr val="6F3D1A"/>
                </a:solidFill>
                <a:latin typeface="Helvetica" pitchFamily="2" charset="0"/>
              </a:rPr>
              <a:t>?</a:t>
            </a:r>
          </a:p>
        </p:txBody>
      </p:sp>
      <p:sp>
        <p:nvSpPr>
          <p:cNvPr id="14" name="Title 1">
            <a:extLst>
              <a:ext uri="{FF2B5EF4-FFF2-40B4-BE49-F238E27FC236}">
                <a16:creationId xmlns:a16="http://schemas.microsoft.com/office/drawing/2014/main" id="{9746AB80-1DE0-284A-B76B-CAD356AFC22D}"/>
              </a:ext>
            </a:extLst>
          </p:cNvPr>
          <p:cNvSpPr>
            <a:spLocks noGrp="1"/>
          </p:cNvSpPr>
          <p:nvPr>
            <p:ph type="title"/>
          </p:nvPr>
        </p:nvSpPr>
        <p:spPr>
          <a:xfrm>
            <a:off x="0" y="3077985"/>
            <a:ext cx="3037398" cy="1669773"/>
          </a:xfrm>
        </p:spPr>
        <p:txBody>
          <a:bodyPr/>
          <a:lstStyle/>
          <a:p>
            <a:pPr algn="ctr"/>
            <a:r>
              <a:rPr lang="en-US" dirty="0">
                <a:solidFill>
                  <a:srgbClr val="4F280E"/>
                </a:solidFill>
              </a:rPr>
              <a:t>Try It Out!</a:t>
            </a:r>
            <a:br>
              <a:rPr lang="en-US" dirty="0">
                <a:solidFill>
                  <a:srgbClr val="4F280E"/>
                </a:solidFill>
              </a:rPr>
            </a:br>
            <a:r>
              <a:rPr lang="en-US" dirty="0">
                <a:solidFill>
                  <a:srgbClr val="4F280E"/>
                </a:solidFill>
              </a:rPr>
              <a:t>Answer</a:t>
            </a:r>
            <a:endParaRPr lang="en-US" b="0" dirty="0">
              <a:solidFill>
                <a:srgbClr val="4F280E"/>
              </a:solidFill>
            </a:endParaRPr>
          </a:p>
        </p:txBody>
      </p:sp>
      <p:sp>
        <p:nvSpPr>
          <p:cNvPr id="11" name="Rectangle 10">
            <a:extLst>
              <a:ext uri="{FF2B5EF4-FFF2-40B4-BE49-F238E27FC236}">
                <a16:creationId xmlns:a16="http://schemas.microsoft.com/office/drawing/2014/main" id="{DF22FBB7-63DB-DB46-B235-C613A1A7504C}"/>
              </a:ext>
            </a:extLst>
          </p:cNvPr>
          <p:cNvSpPr/>
          <p:nvPr/>
        </p:nvSpPr>
        <p:spPr>
          <a:xfrm>
            <a:off x="3599711" y="361693"/>
            <a:ext cx="4950399" cy="400110"/>
          </a:xfrm>
          <a:prstGeom prst="rect">
            <a:avLst/>
          </a:prstGeom>
        </p:spPr>
        <p:txBody>
          <a:bodyPr wrap="square">
            <a:spAutoFit/>
          </a:bodyPr>
          <a:lstStyle/>
          <a:p>
            <a:pPr>
              <a:spcBef>
                <a:spcPts val="1200"/>
              </a:spcBef>
              <a:buClr>
                <a:srgbClr val="0D5929"/>
              </a:buClr>
            </a:pPr>
            <a:r>
              <a:rPr lang="en-US" sz="2000" dirty="0">
                <a:solidFill>
                  <a:schemeClr val="tx1">
                    <a:lumMod val="65000"/>
                    <a:lumOff val="35000"/>
                  </a:schemeClr>
                </a:solidFill>
                <a:latin typeface="Helvetica" pitchFamily="2" charset="0"/>
              </a:rPr>
              <a:t>Rule of Three:</a:t>
            </a:r>
          </a:p>
        </p:txBody>
      </p:sp>
      <p:sp>
        <p:nvSpPr>
          <p:cNvPr id="17" name="Rectangle 16">
            <a:extLst>
              <a:ext uri="{FF2B5EF4-FFF2-40B4-BE49-F238E27FC236}">
                <a16:creationId xmlns:a16="http://schemas.microsoft.com/office/drawing/2014/main" id="{8A78836C-70D0-4387-8D03-D0E00BF490F7}"/>
              </a:ext>
            </a:extLst>
          </p:cNvPr>
          <p:cNvSpPr/>
          <p:nvPr/>
        </p:nvSpPr>
        <p:spPr>
          <a:xfrm>
            <a:off x="3599949" y="874844"/>
            <a:ext cx="1322925" cy="738664"/>
          </a:xfrm>
          <a:prstGeom prst="rect">
            <a:avLst/>
          </a:prstGeom>
        </p:spPr>
        <p:txBody>
          <a:bodyPr wrap="square">
            <a:spAutoFit/>
          </a:bodyPr>
          <a:lstStyle/>
          <a:p>
            <a:pPr lvl="0">
              <a:spcBef>
                <a:spcPts val="1200"/>
              </a:spcBef>
              <a:buClr>
                <a:srgbClr val="4F280E"/>
              </a:buClr>
              <a:defRPr/>
            </a:pPr>
            <a:r>
              <a:rPr lang="en-US" sz="1400" dirty="0">
                <a:solidFill>
                  <a:prstClr val="black">
                    <a:lumMod val="65000"/>
                    <a:lumOff val="35000"/>
                  </a:prstClr>
                </a:solidFill>
                <a:latin typeface="Helvetica" pitchFamily="2" charset="0"/>
              </a:rPr>
              <a:t>1st ingredient must be </a:t>
            </a:r>
            <a:r>
              <a:rPr lang="en-US" sz="1400" b="1" dirty="0">
                <a:solidFill>
                  <a:srgbClr val="6F3D1A"/>
                </a:solidFill>
                <a:latin typeface="Helvetica" pitchFamily="2" charset="0"/>
              </a:rPr>
              <a:t>whole-grain</a:t>
            </a:r>
          </a:p>
        </p:txBody>
      </p:sp>
      <p:sp>
        <p:nvSpPr>
          <p:cNvPr id="20" name="Rectangle 19">
            <a:extLst>
              <a:ext uri="{FF2B5EF4-FFF2-40B4-BE49-F238E27FC236}">
                <a16:creationId xmlns:a16="http://schemas.microsoft.com/office/drawing/2014/main" id="{B75A6C1C-0523-4D6C-A24B-E41F342B7B73}"/>
              </a:ext>
            </a:extLst>
          </p:cNvPr>
          <p:cNvSpPr/>
          <p:nvPr/>
        </p:nvSpPr>
        <p:spPr>
          <a:xfrm>
            <a:off x="5070159" y="852457"/>
            <a:ext cx="1755935" cy="954107"/>
          </a:xfrm>
          <a:prstGeom prst="rect">
            <a:avLst/>
          </a:prstGeom>
        </p:spPr>
        <p:txBody>
          <a:bodyPr wrap="square">
            <a:spAutoFit/>
          </a:bodyPr>
          <a:lstStyle/>
          <a:p>
            <a:pPr lvl="0">
              <a:spcBef>
                <a:spcPts val="1200"/>
              </a:spcBef>
              <a:buClr>
                <a:srgbClr val="4F280E"/>
              </a:buClr>
              <a:defRPr/>
            </a:pPr>
            <a:r>
              <a:rPr lang="en-US" sz="1400" dirty="0">
                <a:solidFill>
                  <a:prstClr val="black">
                    <a:lumMod val="65000"/>
                    <a:lumOff val="35000"/>
                  </a:prstClr>
                </a:solidFill>
                <a:latin typeface="Helvetica" pitchFamily="2" charset="0"/>
              </a:rPr>
              <a:t>2nd ingredient must be </a:t>
            </a:r>
            <a:r>
              <a:rPr lang="en-US" sz="1400" b="1" dirty="0">
                <a:solidFill>
                  <a:srgbClr val="6F3D1A"/>
                </a:solidFill>
                <a:latin typeface="Helvetica" pitchFamily="2" charset="0"/>
              </a:rPr>
              <a:t>whole-grain</a:t>
            </a:r>
            <a:r>
              <a:rPr lang="en-US" sz="1400" dirty="0">
                <a:solidFill>
                  <a:prstClr val="black">
                    <a:lumMod val="65000"/>
                    <a:lumOff val="35000"/>
                  </a:prstClr>
                </a:solidFill>
                <a:latin typeface="Helvetica" pitchFamily="2" charset="0"/>
              </a:rPr>
              <a:t>,</a:t>
            </a:r>
            <a:r>
              <a:rPr lang="en-US" sz="1400" b="1" dirty="0">
                <a:solidFill>
                  <a:srgbClr val="6F3D1A"/>
                </a:solidFill>
                <a:latin typeface="Helvetica" pitchFamily="2" charset="0"/>
              </a:rPr>
              <a:t> enriched</a:t>
            </a:r>
            <a:r>
              <a:rPr lang="en-US" sz="1400" dirty="0">
                <a:solidFill>
                  <a:prstClr val="black">
                    <a:lumMod val="65000"/>
                    <a:lumOff val="35000"/>
                  </a:prstClr>
                </a:solidFill>
                <a:latin typeface="Helvetica" pitchFamily="2" charset="0"/>
              </a:rPr>
              <a:t>, </a:t>
            </a:r>
            <a:r>
              <a:rPr lang="en-US" sz="1400" b="1" dirty="0">
                <a:solidFill>
                  <a:srgbClr val="6F3D1A"/>
                </a:solidFill>
                <a:latin typeface="Helvetica" pitchFamily="2" charset="0"/>
              </a:rPr>
              <a:t>bran</a:t>
            </a:r>
            <a:r>
              <a:rPr lang="en-US" sz="1400" dirty="0">
                <a:solidFill>
                  <a:srgbClr val="6F3D1A"/>
                </a:solidFill>
                <a:latin typeface="Helvetica" pitchFamily="2" charset="0"/>
              </a:rPr>
              <a:t>,</a:t>
            </a:r>
            <a:r>
              <a:rPr lang="en-US" sz="1400" dirty="0">
                <a:solidFill>
                  <a:prstClr val="black">
                    <a:lumMod val="65000"/>
                    <a:lumOff val="35000"/>
                  </a:prstClr>
                </a:solidFill>
                <a:latin typeface="Helvetica" pitchFamily="2" charset="0"/>
              </a:rPr>
              <a:t> or </a:t>
            </a:r>
            <a:r>
              <a:rPr lang="en-US" sz="1400" b="1" dirty="0">
                <a:solidFill>
                  <a:srgbClr val="6F3D1A"/>
                </a:solidFill>
                <a:latin typeface="Helvetica" pitchFamily="2" charset="0"/>
              </a:rPr>
              <a:t>germ</a:t>
            </a:r>
          </a:p>
        </p:txBody>
      </p:sp>
      <p:sp>
        <p:nvSpPr>
          <p:cNvPr id="21" name="Rectangle 20">
            <a:extLst>
              <a:ext uri="{FF2B5EF4-FFF2-40B4-BE49-F238E27FC236}">
                <a16:creationId xmlns:a16="http://schemas.microsoft.com/office/drawing/2014/main" id="{2A966003-CC08-48FE-8B41-2ECBC7557DCB}"/>
              </a:ext>
            </a:extLst>
          </p:cNvPr>
          <p:cNvSpPr/>
          <p:nvPr/>
        </p:nvSpPr>
        <p:spPr>
          <a:xfrm>
            <a:off x="6994601" y="852457"/>
            <a:ext cx="1755934" cy="954107"/>
          </a:xfrm>
          <a:prstGeom prst="rect">
            <a:avLst/>
          </a:prstGeom>
        </p:spPr>
        <p:txBody>
          <a:bodyPr wrap="square">
            <a:spAutoFit/>
          </a:bodyPr>
          <a:lstStyle/>
          <a:p>
            <a:pPr lvl="0">
              <a:spcBef>
                <a:spcPts val="1200"/>
              </a:spcBef>
              <a:buClr>
                <a:srgbClr val="4F280E"/>
              </a:buClr>
              <a:defRPr/>
            </a:pPr>
            <a:r>
              <a:rPr lang="en-US" sz="1400" dirty="0">
                <a:solidFill>
                  <a:prstClr val="black">
                    <a:lumMod val="65000"/>
                    <a:lumOff val="35000"/>
                  </a:prstClr>
                </a:solidFill>
                <a:latin typeface="Helvetica" pitchFamily="2" charset="0"/>
              </a:rPr>
              <a:t>3rd ingredient must be </a:t>
            </a:r>
            <a:r>
              <a:rPr lang="en-US" sz="1400" b="1" dirty="0">
                <a:solidFill>
                  <a:srgbClr val="6F3D1A"/>
                </a:solidFill>
                <a:latin typeface="Helvetica" pitchFamily="2" charset="0"/>
              </a:rPr>
              <a:t>whole-grain</a:t>
            </a:r>
            <a:r>
              <a:rPr lang="en-US" sz="1400" dirty="0">
                <a:solidFill>
                  <a:prstClr val="black">
                    <a:lumMod val="65000"/>
                    <a:lumOff val="35000"/>
                  </a:prstClr>
                </a:solidFill>
                <a:latin typeface="Helvetica" pitchFamily="2" charset="0"/>
              </a:rPr>
              <a:t>,</a:t>
            </a:r>
            <a:r>
              <a:rPr lang="en-US" sz="1400" b="1" dirty="0">
                <a:solidFill>
                  <a:srgbClr val="6F3D1A"/>
                </a:solidFill>
                <a:latin typeface="Helvetica" pitchFamily="2" charset="0"/>
              </a:rPr>
              <a:t> enriched</a:t>
            </a:r>
            <a:r>
              <a:rPr lang="en-US" sz="1400" dirty="0">
                <a:solidFill>
                  <a:prstClr val="black">
                    <a:lumMod val="65000"/>
                    <a:lumOff val="35000"/>
                  </a:prstClr>
                </a:solidFill>
                <a:latin typeface="Helvetica" pitchFamily="2" charset="0"/>
              </a:rPr>
              <a:t>, </a:t>
            </a:r>
            <a:r>
              <a:rPr lang="en-US" sz="1400" b="1" dirty="0">
                <a:solidFill>
                  <a:srgbClr val="6F3D1A"/>
                </a:solidFill>
                <a:latin typeface="Helvetica" pitchFamily="2" charset="0"/>
              </a:rPr>
              <a:t>bran</a:t>
            </a:r>
            <a:r>
              <a:rPr lang="en-US" sz="1400" dirty="0">
                <a:solidFill>
                  <a:srgbClr val="6F3D1A"/>
                </a:solidFill>
                <a:latin typeface="Helvetica" pitchFamily="2" charset="0"/>
              </a:rPr>
              <a:t>,</a:t>
            </a:r>
            <a:r>
              <a:rPr lang="en-US" sz="1400" dirty="0">
                <a:solidFill>
                  <a:prstClr val="black">
                    <a:lumMod val="65000"/>
                    <a:lumOff val="35000"/>
                  </a:prstClr>
                </a:solidFill>
                <a:latin typeface="Helvetica" pitchFamily="2" charset="0"/>
              </a:rPr>
              <a:t> or </a:t>
            </a:r>
            <a:r>
              <a:rPr lang="en-US" sz="1400" b="1" dirty="0">
                <a:solidFill>
                  <a:srgbClr val="6F3D1A"/>
                </a:solidFill>
                <a:latin typeface="Helvetica" pitchFamily="2" charset="0"/>
              </a:rPr>
              <a:t>germ</a:t>
            </a:r>
          </a:p>
        </p:txBody>
      </p:sp>
      <p:sp>
        <p:nvSpPr>
          <p:cNvPr id="16" name="Rectangle 15">
            <a:extLst>
              <a:ext uri="{FF2B5EF4-FFF2-40B4-BE49-F238E27FC236}">
                <a16:creationId xmlns:a16="http://schemas.microsoft.com/office/drawing/2014/main" id="{F99CCB33-6D78-4BE6-AA99-9574B4441036}"/>
              </a:ext>
            </a:extLst>
          </p:cNvPr>
          <p:cNvSpPr/>
          <p:nvPr/>
        </p:nvSpPr>
        <p:spPr>
          <a:xfrm>
            <a:off x="3599711" y="2118478"/>
            <a:ext cx="4342809" cy="400110"/>
          </a:xfrm>
          <a:prstGeom prst="rect">
            <a:avLst/>
          </a:prstGeom>
        </p:spPr>
        <p:txBody>
          <a:bodyPr wrap="square">
            <a:spAutoFit/>
          </a:bodyPr>
          <a:lstStyle/>
          <a:p>
            <a:pPr>
              <a:spcBef>
                <a:spcPts val="1200"/>
              </a:spcBef>
              <a:buClr>
                <a:srgbClr val="0D5929"/>
              </a:buClr>
            </a:pPr>
            <a:r>
              <a:rPr lang="en-US" sz="2000" dirty="0">
                <a:solidFill>
                  <a:schemeClr val="tx1">
                    <a:lumMod val="65000"/>
                    <a:lumOff val="35000"/>
                  </a:schemeClr>
                </a:solidFill>
                <a:latin typeface="Helvetica" pitchFamily="2" charset="0"/>
              </a:rPr>
              <a:t>Is this pizza crust whole grain-rich?  </a:t>
            </a:r>
          </a:p>
        </p:txBody>
      </p:sp>
      <p:sp>
        <p:nvSpPr>
          <p:cNvPr id="12" name="Rectangle 11" descr="Yes (Checked)">
            <a:extLst>
              <a:ext uri="{FF2B5EF4-FFF2-40B4-BE49-F238E27FC236}">
                <a16:creationId xmlns:a16="http://schemas.microsoft.com/office/drawing/2014/main" id="{E80667EC-7B21-B844-969A-F9156CD5E0BD}"/>
              </a:ext>
            </a:extLst>
          </p:cNvPr>
          <p:cNvSpPr/>
          <p:nvPr/>
        </p:nvSpPr>
        <p:spPr>
          <a:xfrm>
            <a:off x="3599712" y="2620007"/>
            <a:ext cx="1434201" cy="338554"/>
          </a:xfrm>
          <a:prstGeom prst="rect">
            <a:avLst/>
          </a:prstGeom>
        </p:spPr>
        <p:txBody>
          <a:bodyPr wrap="square">
            <a:spAutoFit/>
          </a:bodyPr>
          <a:lstStyle/>
          <a:p>
            <a:pPr marL="342900" indent="-342900">
              <a:spcBef>
                <a:spcPts val="1200"/>
              </a:spcBef>
              <a:buClr>
                <a:srgbClr val="4F280E"/>
              </a:buClr>
              <a:buFont typeface="Wingdings" pitchFamily="2" charset="2"/>
              <a:buChar char="q"/>
            </a:pPr>
            <a:r>
              <a:rPr lang="en-US" sz="1600" b="1" dirty="0">
                <a:solidFill>
                  <a:srgbClr val="6F3D1A"/>
                </a:solidFill>
                <a:latin typeface="Helvetica" pitchFamily="2" charset="0"/>
              </a:rPr>
              <a:t>Yes</a:t>
            </a:r>
          </a:p>
        </p:txBody>
      </p:sp>
      <p:sp>
        <p:nvSpPr>
          <p:cNvPr id="8" name="L-Shape 7">
            <a:extLst>
              <a:ext uri="{FF2B5EF4-FFF2-40B4-BE49-F238E27FC236}">
                <a16:creationId xmlns:a16="http://schemas.microsoft.com/office/drawing/2014/main" id="{AF7C701D-86D1-E048-A550-04259A80508D}"/>
              </a:ext>
              <a:ext uri="{C183D7F6-B498-43B3-948B-1728B52AA6E4}">
                <adec:decorative xmlns:adec="http://schemas.microsoft.com/office/drawing/2017/decorative" val="1"/>
              </a:ext>
            </a:extLst>
          </p:cNvPr>
          <p:cNvSpPr/>
          <p:nvPr/>
        </p:nvSpPr>
        <p:spPr>
          <a:xfrm rot="18927568">
            <a:off x="3697399" y="2625279"/>
            <a:ext cx="255220" cy="114099"/>
          </a:xfrm>
          <a:prstGeom prst="corner">
            <a:avLst>
              <a:gd name="adj1" fmla="val 15015"/>
              <a:gd name="adj2" fmla="val 12957"/>
            </a:avLst>
          </a:prstGeom>
          <a:solidFill>
            <a:srgbClr val="6F3D1A"/>
          </a:solidFill>
          <a:ln w="15875">
            <a:solidFill>
              <a:srgbClr val="6F3D1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5886DBF7-0866-E54C-889C-23109AB2346D}"/>
              </a:ext>
            </a:extLst>
          </p:cNvPr>
          <p:cNvSpPr/>
          <p:nvPr/>
        </p:nvSpPr>
        <p:spPr>
          <a:xfrm>
            <a:off x="5381378" y="2630640"/>
            <a:ext cx="1434201" cy="338554"/>
          </a:xfrm>
          <a:prstGeom prst="rect">
            <a:avLst/>
          </a:prstGeom>
        </p:spPr>
        <p:txBody>
          <a:bodyPr wrap="square">
            <a:spAutoFit/>
          </a:bodyPr>
          <a:lstStyle/>
          <a:p>
            <a:pPr marL="342900" indent="-342900">
              <a:spcBef>
                <a:spcPts val="1200"/>
              </a:spcBef>
              <a:buClr>
                <a:srgbClr val="4F280E"/>
              </a:buClr>
              <a:buFont typeface="Wingdings" pitchFamily="2" charset="2"/>
              <a:buChar char="q"/>
            </a:pPr>
            <a:r>
              <a:rPr lang="en-US" sz="1600" dirty="0">
                <a:solidFill>
                  <a:schemeClr val="tx1">
                    <a:lumMod val="65000"/>
                    <a:lumOff val="35000"/>
                  </a:schemeClr>
                </a:solidFill>
                <a:latin typeface="Helvetica" pitchFamily="2" charset="0"/>
              </a:rPr>
              <a:t>No</a:t>
            </a:r>
          </a:p>
        </p:txBody>
      </p:sp>
      <p:pic>
        <p:nvPicPr>
          <p:cNvPr id="15" name="Picture 14" descr="INGREDIENTS: Crust: Whole-wheat flour (highlighted in blue), enriched wheat flour (highlighted in blue), (bleached wheat flour, malted barley flour, niacin, reduced iron, thiamine mononitrate, riboflavin, and folic acid), wheat bran (highlighted in blue), soybean oil, dextrose, baking powder, yeast, salt, dough conditioners. The following ingredients were crossed out for simplicity: water, wheat gluten, contains less than 2% of each of the following: vegetable shortening, sesame flour, preservatives.">
            <a:extLst>
              <a:ext uri="{FF2B5EF4-FFF2-40B4-BE49-F238E27FC236}">
                <a16:creationId xmlns:a16="http://schemas.microsoft.com/office/drawing/2014/main" id="{AB95573F-6AAF-8B42-BEE7-9EA1A728CC61}"/>
              </a:ext>
            </a:extLst>
          </p:cNvPr>
          <p:cNvPicPr>
            <a:picLocks noChangeAspect="1"/>
          </p:cNvPicPr>
          <p:nvPr/>
        </p:nvPicPr>
        <p:blipFill>
          <a:blip r:embed="rId3"/>
          <a:srcRect/>
          <a:stretch/>
        </p:blipFill>
        <p:spPr>
          <a:xfrm>
            <a:off x="3654551" y="3067776"/>
            <a:ext cx="3873300" cy="1844765"/>
          </a:xfrm>
          <a:prstGeom prst="rect">
            <a:avLst/>
          </a:prstGeom>
        </p:spPr>
      </p:pic>
    </p:spTree>
    <p:extLst>
      <p:ext uri="{BB962C8B-B14F-4D97-AF65-F5344CB8AC3E}">
        <p14:creationId xmlns:p14="http://schemas.microsoft.com/office/powerpoint/2010/main" val="188470436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9A4D29-981D-4C44-B1CA-85CF3A1DB6EB}"/>
              </a:ext>
            </a:extLst>
          </p:cNvPr>
          <p:cNvSpPr>
            <a:spLocks noGrp="1"/>
          </p:cNvSpPr>
          <p:nvPr>
            <p:ph type="title"/>
          </p:nvPr>
        </p:nvSpPr>
        <p:spPr>
          <a:xfrm>
            <a:off x="-1" y="1"/>
            <a:ext cx="8768443" cy="850790"/>
          </a:xfrm>
        </p:spPr>
        <p:txBody>
          <a:bodyPr/>
          <a:lstStyle/>
          <a:p>
            <a:r>
              <a:rPr lang="en-US" dirty="0">
                <a:solidFill>
                  <a:srgbClr val="4F280E"/>
                </a:solidFill>
              </a:rPr>
              <a:t>Ready-to-Eat Cereals: Check the Sugar Limit</a:t>
            </a:r>
            <a:endParaRPr lang="en-US" sz="3000" dirty="0">
              <a:solidFill>
                <a:srgbClr val="4F280E"/>
              </a:solidFill>
            </a:endParaRPr>
          </a:p>
        </p:txBody>
      </p:sp>
      <p:sp>
        <p:nvSpPr>
          <p:cNvPr id="5" name="Rectangle 4">
            <a:extLst>
              <a:ext uri="{FF2B5EF4-FFF2-40B4-BE49-F238E27FC236}">
                <a16:creationId xmlns:a16="http://schemas.microsoft.com/office/drawing/2014/main" id="{1E445C0C-4FD1-DE48-A5D2-43173CCCBAA2}"/>
              </a:ext>
            </a:extLst>
          </p:cNvPr>
          <p:cNvSpPr/>
          <p:nvPr/>
        </p:nvSpPr>
        <p:spPr>
          <a:xfrm>
            <a:off x="534256" y="1389191"/>
            <a:ext cx="2614298" cy="2585323"/>
          </a:xfrm>
          <a:prstGeom prst="rect">
            <a:avLst/>
          </a:prstGeom>
        </p:spPr>
        <p:txBody>
          <a:bodyPr wrap="square">
            <a:spAutoFit/>
          </a:bodyPr>
          <a:lstStyle/>
          <a:p>
            <a:pPr marL="285750" lvl="0" indent="-285750">
              <a:spcBef>
                <a:spcPts val="1200"/>
              </a:spcBef>
              <a:buClr>
                <a:srgbClr val="4F280E"/>
              </a:buClr>
              <a:buFont typeface="Arial" panose="020B0604020202020204" pitchFamily="34" charset="0"/>
              <a:buChar char="•"/>
              <a:defRPr/>
            </a:pPr>
            <a:r>
              <a:rPr lang="en-US" sz="1600" dirty="0">
                <a:solidFill>
                  <a:schemeClr val="tx1">
                    <a:lumMod val="65000"/>
                    <a:lumOff val="35000"/>
                  </a:schemeClr>
                </a:solidFill>
                <a:latin typeface="Helvetica" pitchFamily="2" charset="0"/>
              </a:rPr>
              <a:t>Make sure the cereal meets the CACFP sugar limit. </a:t>
            </a:r>
          </a:p>
          <a:p>
            <a:pPr marL="285750" lvl="0" indent="-285750">
              <a:spcBef>
                <a:spcPts val="1200"/>
              </a:spcBef>
              <a:buClr>
                <a:srgbClr val="4F280E"/>
              </a:buClr>
              <a:buFont typeface="Arial" panose="020B0604020202020204" pitchFamily="34" charset="0"/>
              <a:buChar char="•"/>
              <a:defRPr/>
            </a:pPr>
            <a:r>
              <a:rPr lang="en-US" sz="1600" dirty="0">
                <a:solidFill>
                  <a:schemeClr val="tx1">
                    <a:lumMod val="65000"/>
                    <a:lumOff val="35000"/>
                  </a:schemeClr>
                </a:solidFill>
                <a:latin typeface="Helvetica" pitchFamily="2" charset="0"/>
              </a:rPr>
              <a:t>For more information, see Team Nutrition’s “Choose Breakfast Cereals That Are Lower in Sugar.</a:t>
            </a:r>
          </a:p>
          <a:p>
            <a:pPr marL="285750" lvl="0" indent="-285750">
              <a:spcBef>
                <a:spcPts val="1200"/>
              </a:spcBef>
              <a:buClr>
                <a:srgbClr val="4F280E"/>
              </a:buClr>
              <a:buFont typeface="Arial" panose="020B0604020202020204" pitchFamily="34" charset="0"/>
              <a:buChar char="•"/>
              <a:defRPr/>
            </a:pPr>
            <a:endParaRPr lang="en-US" sz="1400" dirty="0">
              <a:solidFill>
                <a:prstClr val="black">
                  <a:lumMod val="65000"/>
                  <a:lumOff val="35000"/>
                </a:prstClr>
              </a:solidFill>
              <a:latin typeface="Helvetica" pitchFamily="2" charset="0"/>
            </a:endParaRPr>
          </a:p>
        </p:txBody>
      </p:sp>
      <p:pic>
        <p:nvPicPr>
          <p:cNvPr id="4" name="Picture 3" descr="Picture of &quot;Choose Breakfast Cereals That Are Lower in Sugar&quot; worksheet">
            <a:extLst>
              <a:ext uri="{FF2B5EF4-FFF2-40B4-BE49-F238E27FC236}">
                <a16:creationId xmlns:a16="http://schemas.microsoft.com/office/drawing/2014/main" id="{73ACA368-788C-2C45-9232-BE5AA29D918C}"/>
              </a:ext>
            </a:extLst>
          </p:cNvPr>
          <p:cNvPicPr>
            <a:picLocks noChangeAspect="1"/>
          </p:cNvPicPr>
          <p:nvPr/>
        </p:nvPicPr>
        <p:blipFill>
          <a:blip r:embed="rId3"/>
          <a:stretch>
            <a:fillRect/>
          </a:stretch>
        </p:blipFill>
        <p:spPr>
          <a:xfrm>
            <a:off x="3173954" y="1014702"/>
            <a:ext cx="2403921" cy="3110956"/>
          </a:xfrm>
          <a:prstGeom prst="rect">
            <a:avLst/>
          </a:prstGeom>
          <a:solidFill>
            <a:schemeClr val="bg1"/>
          </a:solidFill>
          <a:effectLst>
            <a:outerShdw blurRad="63500" sx="102000" sy="102000" algn="ctr" rotWithShape="0">
              <a:prstClr val="black">
                <a:alpha val="10000"/>
              </a:prstClr>
            </a:outerShdw>
          </a:effectLst>
        </p:spPr>
      </p:pic>
      <p:sp>
        <p:nvSpPr>
          <p:cNvPr id="11" name="Rectangle 10">
            <a:extLst>
              <a:ext uri="{FF2B5EF4-FFF2-40B4-BE49-F238E27FC236}">
                <a16:creationId xmlns:a16="http://schemas.microsoft.com/office/drawing/2014/main" id="{772FD48E-E0E6-B549-9387-856B792706EF}"/>
              </a:ext>
            </a:extLst>
          </p:cNvPr>
          <p:cNvSpPr/>
          <p:nvPr/>
        </p:nvSpPr>
        <p:spPr>
          <a:xfrm>
            <a:off x="2806341" y="4176937"/>
            <a:ext cx="3165153" cy="338554"/>
          </a:xfrm>
          <a:prstGeom prst="rect">
            <a:avLst/>
          </a:prstGeom>
        </p:spPr>
        <p:txBody>
          <a:bodyPr wrap="square">
            <a:spAutoFit/>
          </a:bodyPr>
          <a:lstStyle/>
          <a:p>
            <a:pPr algn="ctr">
              <a:spcBef>
                <a:spcPts val="1200"/>
              </a:spcBef>
              <a:buClr>
                <a:srgbClr val="0D5929"/>
              </a:buClr>
            </a:pPr>
            <a:r>
              <a:rPr lang="en-US" sz="1600" b="1" dirty="0">
                <a:solidFill>
                  <a:srgbClr val="6F3D1A"/>
                </a:solidFill>
                <a:latin typeface="Helvetica" pitchFamily="2" charset="0"/>
              </a:rPr>
              <a:t>Training Worksheet</a:t>
            </a:r>
          </a:p>
        </p:txBody>
      </p:sp>
      <p:pic>
        <p:nvPicPr>
          <p:cNvPr id="9" name="Picture 8">
            <a:extLst>
              <a:ext uri="{FF2B5EF4-FFF2-40B4-BE49-F238E27FC236}">
                <a16:creationId xmlns:a16="http://schemas.microsoft.com/office/drawing/2014/main" id="{11D286E5-CB26-E844-B0D7-2E975C37E64B}"/>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5933785" y="1389191"/>
            <a:ext cx="2817361" cy="2268360"/>
          </a:xfrm>
          <a:prstGeom prst="rect">
            <a:avLst/>
          </a:prstGeom>
        </p:spPr>
      </p:pic>
      <p:pic>
        <p:nvPicPr>
          <p:cNvPr id="10" name="Picture 9" descr="Picture of &quot;Choose BreakfastC Cereals That Are Lower in Added Sugars&quot; presentation slides">
            <a:extLst>
              <a:ext uri="{FF2B5EF4-FFF2-40B4-BE49-F238E27FC236}">
                <a16:creationId xmlns:a16="http://schemas.microsoft.com/office/drawing/2014/main" id="{D44D4AE7-2D00-4E40-A19E-F6CAFC506DDE}"/>
              </a:ext>
            </a:extLst>
          </p:cNvPr>
          <p:cNvPicPr>
            <a:picLocks noChangeAspect="1"/>
          </p:cNvPicPr>
          <p:nvPr/>
        </p:nvPicPr>
        <p:blipFill>
          <a:blip r:embed="rId5"/>
          <a:stretch>
            <a:fillRect/>
          </a:stretch>
        </p:blipFill>
        <p:spPr>
          <a:xfrm>
            <a:off x="6035827" y="1472071"/>
            <a:ext cx="2595705" cy="1535079"/>
          </a:xfrm>
          <a:prstGeom prst="rect">
            <a:avLst/>
          </a:prstGeom>
        </p:spPr>
      </p:pic>
      <p:sp>
        <p:nvSpPr>
          <p:cNvPr id="12" name="Rectangle 11">
            <a:extLst>
              <a:ext uri="{FF2B5EF4-FFF2-40B4-BE49-F238E27FC236}">
                <a16:creationId xmlns:a16="http://schemas.microsoft.com/office/drawing/2014/main" id="{EDCF1783-A7AE-214A-BDFD-1113A892AD35}"/>
              </a:ext>
            </a:extLst>
          </p:cNvPr>
          <p:cNvSpPr/>
          <p:nvPr/>
        </p:nvSpPr>
        <p:spPr>
          <a:xfrm>
            <a:off x="5672089" y="3950325"/>
            <a:ext cx="3165153" cy="584775"/>
          </a:xfrm>
          <a:prstGeom prst="rect">
            <a:avLst/>
          </a:prstGeom>
        </p:spPr>
        <p:txBody>
          <a:bodyPr wrap="square">
            <a:spAutoFit/>
          </a:bodyPr>
          <a:lstStyle/>
          <a:p>
            <a:pPr algn="ctr">
              <a:spcBef>
                <a:spcPts val="1200"/>
              </a:spcBef>
              <a:buClr>
                <a:srgbClr val="0D5929"/>
              </a:buClr>
            </a:pPr>
            <a:r>
              <a:rPr lang="en-US" sz="1600" b="1" dirty="0">
                <a:solidFill>
                  <a:srgbClr val="6F3D1A"/>
                </a:solidFill>
                <a:latin typeface="Helvetica" pitchFamily="2" charset="0"/>
              </a:rPr>
              <a:t>Webinar Recording and Presentation Slides</a:t>
            </a:r>
          </a:p>
        </p:txBody>
      </p:sp>
      <p:pic>
        <p:nvPicPr>
          <p:cNvPr id="7" name="Picture 6" descr="Hyperlink icon.">
            <a:extLst>
              <a:ext uri="{FF2B5EF4-FFF2-40B4-BE49-F238E27FC236}">
                <a16:creationId xmlns:a16="http://schemas.microsoft.com/office/drawing/2014/main" id="{790B0F0F-F0F0-E148-89DD-D9646793D134}"/>
              </a:ext>
            </a:extLst>
          </p:cNvPr>
          <p:cNvPicPr>
            <a:picLocks noChangeAspect="1"/>
          </p:cNvPicPr>
          <p:nvPr/>
        </p:nvPicPr>
        <p:blipFill>
          <a:blip r:embed="rId6"/>
          <a:stretch>
            <a:fillRect/>
          </a:stretch>
        </p:blipFill>
        <p:spPr>
          <a:xfrm>
            <a:off x="1392733" y="4657318"/>
            <a:ext cx="278226" cy="278226"/>
          </a:xfrm>
          <a:prstGeom prst="rect">
            <a:avLst/>
          </a:prstGeom>
        </p:spPr>
      </p:pic>
      <p:sp>
        <p:nvSpPr>
          <p:cNvPr id="6" name="TextBox 5">
            <a:extLst>
              <a:ext uri="{FF2B5EF4-FFF2-40B4-BE49-F238E27FC236}">
                <a16:creationId xmlns:a16="http://schemas.microsoft.com/office/drawing/2014/main" id="{4BF09DBA-8DF8-CE48-993B-A127CAE64C56}"/>
              </a:ext>
            </a:extLst>
          </p:cNvPr>
          <p:cNvSpPr txBox="1"/>
          <p:nvPr/>
        </p:nvSpPr>
        <p:spPr>
          <a:xfrm>
            <a:off x="958599" y="4660193"/>
            <a:ext cx="7226802" cy="584775"/>
          </a:xfrm>
          <a:prstGeom prst="rect">
            <a:avLst/>
          </a:prstGeom>
          <a:noFill/>
        </p:spPr>
        <p:txBody>
          <a:bodyPr wrap="square" rtlCol="0">
            <a:spAutoFit/>
          </a:bodyPr>
          <a:lstStyle/>
          <a:p>
            <a:pPr algn="ctr"/>
            <a:r>
              <a:rPr lang="en-US" sz="1600" b="1" u="sng" dirty="0">
                <a:solidFill>
                  <a:srgbClr val="703E1A"/>
                </a:solidFill>
                <a:latin typeface="Helvetica" pitchFamily="2" charset="0"/>
                <a:hlinkClick r:id="rId7" tooltip="U S D A choose breakfast cereals are lower sugar">
                  <a:extLst>
                    <a:ext uri="{A12FA001-AC4F-418D-AE19-62706E023703}">
                      <ahyp:hlinkClr xmlns:ahyp="http://schemas.microsoft.com/office/drawing/2018/hyperlinkcolor" val="tx"/>
                    </a:ext>
                  </a:extLst>
                </a:hlinkClick>
              </a:rPr>
              <a:t>fns.usda.gov/</a:t>
            </a:r>
            <a:r>
              <a:rPr lang="en-US" sz="1600" b="1" u="sng" dirty="0" err="1">
                <a:solidFill>
                  <a:srgbClr val="703E1A"/>
                </a:solidFill>
                <a:latin typeface="Helvetica" pitchFamily="2" charset="0"/>
                <a:hlinkClick r:id="rId7" tooltip="U S D A choose breakfast cereals are lower sugar">
                  <a:extLst>
                    <a:ext uri="{A12FA001-AC4F-418D-AE19-62706E023703}">
                      <ahyp:hlinkClr xmlns:ahyp="http://schemas.microsoft.com/office/drawing/2018/hyperlinkcolor" val="tx"/>
                    </a:ext>
                  </a:extLst>
                </a:hlinkClick>
              </a:rPr>
              <a:t>tn</a:t>
            </a:r>
            <a:r>
              <a:rPr lang="en-US" sz="1600" b="1" u="sng" dirty="0">
                <a:solidFill>
                  <a:srgbClr val="703E1A"/>
                </a:solidFill>
                <a:latin typeface="Helvetica" pitchFamily="2" charset="0"/>
                <a:hlinkClick r:id="rId7" tooltip="U S D A choose breakfast cereals are lower sugar">
                  <a:extLst>
                    <a:ext uri="{A12FA001-AC4F-418D-AE19-62706E023703}">
                      <ahyp:hlinkClr xmlns:ahyp="http://schemas.microsoft.com/office/drawing/2018/hyperlinkcolor" val="tx"/>
                    </a:ext>
                  </a:extLst>
                </a:hlinkClick>
              </a:rPr>
              <a:t>/choose-breakfast-cereals-are-lower-sugar</a:t>
            </a:r>
            <a:endParaRPr lang="en-US" sz="1600" b="1" u="sng" dirty="0">
              <a:solidFill>
                <a:srgbClr val="703E1A"/>
              </a:solidFill>
              <a:latin typeface="Helvetica" pitchFamily="2" charset="0"/>
            </a:endParaRPr>
          </a:p>
          <a:p>
            <a:pPr algn="ctr"/>
            <a:endParaRPr lang="en-US" sz="1600" b="1" u="sng" dirty="0" err="1">
              <a:solidFill>
                <a:srgbClr val="4F280E"/>
              </a:solidFill>
              <a:latin typeface="Helvetica" pitchFamily="2" charset="0"/>
            </a:endParaRPr>
          </a:p>
        </p:txBody>
      </p:sp>
    </p:spTree>
    <p:extLst>
      <p:ext uri="{BB962C8B-B14F-4D97-AF65-F5344CB8AC3E}">
        <p14:creationId xmlns:p14="http://schemas.microsoft.com/office/powerpoint/2010/main" val="137403826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4E4B83-E640-AF47-A183-8C42BE283B2C}"/>
              </a:ext>
            </a:extLst>
          </p:cNvPr>
          <p:cNvSpPr>
            <a:spLocks noGrp="1"/>
          </p:cNvSpPr>
          <p:nvPr>
            <p:ph type="title"/>
          </p:nvPr>
        </p:nvSpPr>
        <p:spPr>
          <a:xfrm>
            <a:off x="0" y="0"/>
            <a:ext cx="7975076" cy="1009979"/>
          </a:xfrm>
        </p:spPr>
        <p:txBody>
          <a:bodyPr/>
          <a:lstStyle/>
          <a:p>
            <a:r>
              <a:rPr lang="en-US" noProof="1"/>
              <a:t>Ready-to-Eat Cereals: </a:t>
            </a:r>
            <a:br>
              <a:rPr lang="en-US" noProof="1"/>
            </a:br>
            <a:r>
              <a:rPr lang="en-US" noProof="1"/>
              <a:t>Look at the First Ingredient</a:t>
            </a:r>
          </a:p>
        </p:txBody>
      </p:sp>
      <p:sp>
        <p:nvSpPr>
          <p:cNvPr id="5" name="Rectangle 4">
            <a:extLst>
              <a:ext uri="{FF2B5EF4-FFF2-40B4-BE49-F238E27FC236}">
                <a16:creationId xmlns:a16="http://schemas.microsoft.com/office/drawing/2014/main" id="{6A0A1CF3-63ED-B746-98E2-A47235ABE08F}"/>
              </a:ext>
            </a:extLst>
          </p:cNvPr>
          <p:cNvSpPr/>
          <p:nvPr/>
        </p:nvSpPr>
        <p:spPr>
          <a:xfrm>
            <a:off x="429257" y="1670174"/>
            <a:ext cx="2866835" cy="584775"/>
          </a:xfrm>
          <a:prstGeom prst="rect">
            <a:avLst/>
          </a:prstGeom>
        </p:spPr>
        <p:txBody>
          <a:bodyPr wrap="square">
            <a:spAutoFit/>
          </a:bodyPr>
          <a:lstStyle/>
          <a:p>
            <a:pPr lvl="0">
              <a:spcBef>
                <a:spcPts val="1200"/>
              </a:spcBef>
              <a:buClr>
                <a:srgbClr val="4F280E"/>
              </a:buClr>
              <a:defRPr/>
            </a:pPr>
            <a:r>
              <a:rPr lang="en-US" sz="1600" noProof="1">
                <a:solidFill>
                  <a:schemeClr val="tx1">
                    <a:lumMod val="65000"/>
                    <a:lumOff val="35000"/>
                  </a:schemeClr>
                </a:solidFill>
                <a:latin typeface="Helvetica" pitchFamily="2" charset="0"/>
              </a:rPr>
              <a:t>Make sure the first ingredient is whole-grain. </a:t>
            </a:r>
          </a:p>
        </p:txBody>
      </p:sp>
      <p:grpSp>
        <p:nvGrpSpPr>
          <p:cNvPr id="3" name="Group 2" descr="INGREDIENTS: Whole grain oat flour (highlighted in blue), corn flour, sugar, salt, tripotassium phosphate, vitamin E. Vitamins and Minerals: calcium carbonate, iron and zinc, vitamin C, vitamin B6, vitamin A, vitamin B12. ">
            <a:extLst>
              <a:ext uri="{FF2B5EF4-FFF2-40B4-BE49-F238E27FC236}">
                <a16:creationId xmlns:a16="http://schemas.microsoft.com/office/drawing/2014/main" id="{6AC7A006-A524-1F48-91B5-F43E5A5012E9}"/>
              </a:ext>
            </a:extLst>
          </p:cNvPr>
          <p:cNvGrpSpPr/>
          <p:nvPr/>
        </p:nvGrpSpPr>
        <p:grpSpPr>
          <a:xfrm>
            <a:off x="527210" y="2561918"/>
            <a:ext cx="3628650" cy="1282495"/>
            <a:chOff x="527210" y="2561918"/>
            <a:chExt cx="3628650" cy="1282495"/>
          </a:xfrm>
        </p:grpSpPr>
        <p:sp>
          <p:nvSpPr>
            <p:cNvPr id="12" name="Content Placeholder 2" descr="[decorative]">
              <a:extLst>
                <a:ext uri="{FF2B5EF4-FFF2-40B4-BE49-F238E27FC236}">
                  <a16:creationId xmlns:a16="http://schemas.microsoft.com/office/drawing/2014/main" id="{202AEB86-4C68-A042-8BAB-DC2F1EB3C326}"/>
                </a:ext>
              </a:extLst>
            </p:cNvPr>
            <p:cNvSpPr txBox="1">
              <a:spLocks/>
            </p:cNvSpPr>
            <p:nvPr/>
          </p:nvSpPr>
          <p:spPr>
            <a:xfrm>
              <a:off x="527210" y="2561918"/>
              <a:ext cx="3628650" cy="1282495"/>
            </a:xfrm>
            <a:prstGeom prst="rect">
              <a:avLst/>
            </a:prstGeom>
            <a:solidFill>
              <a:srgbClr val="F8F4EA"/>
            </a:solidFill>
            <a:ln w="34925">
              <a:solidFill>
                <a:srgbClr val="143A72"/>
              </a:solidFill>
            </a:ln>
          </p:spPr>
          <p:txBody>
            <a:bodyPr lIns="91440" tIns="91440" rIns="91440" bIns="91440" anchor="t" anchorCtr="0">
              <a:noAutofit/>
            </a:bodyPr>
            <a:lstStyle>
              <a:lvl1pPr marL="0" indent="0" algn="l" defTabSz="914400" rtl="0" eaLnBrk="1" latinLnBrk="0" hangingPunct="1">
                <a:lnSpc>
                  <a:spcPct val="90000"/>
                </a:lnSpc>
                <a:spcBef>
                  <a:spcPts val="1000"/>
                </a:spcBef>
                <a:buFont typeface="Arial" panose="020B0604020202020204" pitchFamily="34" charset="0"/>
                <a:buNone/>
                <a:defRPr sz="2000" b="0" i="0" kern="1200">
                  <a:solidFill>
                    <a:schemeClr val="tx1">
                      <a:lumMod val="65000"/>
                      <a:lumOff val="35000"/>
                    </a:schemeClr>
                  </a:solidFill>
                  <a:latin typeface="Helvetica" pitchFamily="2"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nSpc>
                  <a:spcPct val="100000"/>
                </a:lnSpc>
                <a:spcBef>
                  <a:spcPts val="0"/>
                </a:spcBef>
              </a:pPr>
              <a:endParaRPr lang="en-US" sz="1600" noProof="1"/>
            </a:p>
            <a:p>
              <a:pPr>
                <a:lnSpc>
                  <a:spcPct val="100000"/>
                </a:lnSpc>
                <a:spcBef>
                  <a:spcPts val="0"/>
                </a:spcBef>
              </a:pPr>
              <a:endParaRPr lang="en-US" sz="1600" noProof="1"/>
            </a:p>
          </p:txBody>
        </p:sp>
        <p:sp>
          <p:nvSpPr>
            <p:cNvPr id="13" name="Rectangle 12" descr="[decorative]">
              <a:extLst>
                <a:ext uri="{FF2B5EF4-FFF2-40B4-BE49-F238E27FC236}">
                  <a16:creationId xmlns:a16="http://schemas.microsoft.com/office/drawing/2014/main" id="{C4396ED2-7617-234E-B6A9-4B77C38C1FCF}"/>
                </a:ext>
              </a:extLst>
            </p:cNvPr>
            <p:cNvSpPr/>
            <p:nvPr/>
          </p:nvSpPr>
          <p:spPr>
            <a:xfrm>
              <a:off x="1882846" y="2698347"/>
              <a:ext cx="1741136" cy="214830"/>
            </a:xfrm>
            <a:prstGeom prst="rect">
              <a:avLst/>
            </a:prstGeom>
            <a:solidFill>
              <a:srgbClr val="042E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noProof="1"/>
            </a:p>
          </p:txBody>
        </p:sp>
        <p:sp>
          <p:nvSpPr>
            <p:cNvPr id="14" name="Rectangle 13">
              <a:extLst>
                <a:ext uri="{FF2B5EF4-FFF2-40B4-BE49-F238E27FC236}">
                  <a16:creationId xmlns:a16="http://schemas.microsoft.com/office/drawing/2014/main" id="{B11F9149-E8F5-4942-92C2-D956DE9500D8}"/>
                </a:ext>
              </a:extLst>
            </p:cNvPr>
            <p:cNvSpPr/>
            <p:nvPr/>
          </p:nvSpPr>
          <p:spPr>
            <a:xfrm>
              <a:off x="596034" y="2658902"/>
              <a:ext cx="3499571" cy="1092607"/>
            </a:xfrm>
            <a:prstGeom prst="rect">
              <a:avLst/>
            </a:prstGeom>
          </p:spPr>
          <p:txBody>
            <a:bodyPr wrap="square">
              <a:spAutoFit/>
            </a:bodyPr>
            <a:lstStyle/>
            <a:p>
              <a:pPr>
                <a:lnSpc>
                  <a:spcPct val="100000"/>
                </a:lnSpc>
                <a:spcBef>
                  <a:spcPts val="0"/>
                </a:spcBef>
              </a:pPr>
              <a:r>
                <a:rPr lang="en-US" sz="1300" b="1" noProof="1">
                  <a:latin typeface="Helvetica" pitchFamily="2" charset="0"/>
                </a:rPr>
                <a:t>INGREDIENTS: </a:t>
              </a:r>
              <a:r>
                <a:rPr lang="en-US" sz="1300" b="1" noProof="1">
                  <a:solidFill>
                    <a:schemeClr val="bg1"/>
                  </a:solidFill>
                  <a:latin typeface="Helvetica" pitchFamily="2" charset="0"/>
                </a:rPr>
                <a:t>Whole grain oat flour, </a:t>
              </a:r>
              <a:r>
                <a:rPr lang="en-US" sz="1300" noProof="1">
                  <a:latin typeface="Helvetica" pitchFamily="2" charset="0"/>
                </a:rPr>
                <a:t>corn flour, sugar, salt, tripotassium phosphate, vitamin E. Vitamins and Minerals: calcium carbonate, iron and zinc, vitamin C, vitamin B6, vitamin A, vitamin B12.</a:t>
              </a:r>
            </a:p>
          </p:txBody>
        </p:sp>
      </p:grpSp>
      <p:pic>
        <p:nvPicPr>
          <p:cNvPr id="8" name="Picture 7" descr="Page 5 of the &quot;Identifying Whole Grain-Rich Foods for the CACFP Using the Ingredient List&quot; worksheet">
            <a:extLst>
              <a:ext uri="{FF2B5EF4-FFF2-40B4-BE49-F238E27FC236}">
                <a16:creationId xmlns:a16="http://schemas.microsoft.com/office/drawing/2014/main" id="{008DCFD5-629D-4C4E-83A8-833E250B2C43}"/>
              </a:ext>
            </a:extLst>
          </p:cNvPr>
          <p:cNvPicPr>
            <a:picLocks noChangeAspect="1"/>
          </p:cNvPicPr>
          <p:nvPr/>
        </p:nvPicPr>
        <p:blipFill>
          <a:blip r:embed="rId3"/>
          <a:srcRect t="490" b="490"/>
          <a:stretch/>
        </p:blipFill>
        <p:spPr>
          <a:xfrm>
            <a:off x="4384293" y="1395168"/>
            <a:ext cx="2704667" cy="3529257"/>
          </a:xfrm>
          <a:prstGeom prst="rect">
            <a:avLst/>
          </a:prstGeom>
          <a:effectLst>
            <a:outerShdw blurRad="63500" sx="102000" sy="102000" algn="ctr" rotWithShape="0">
              <a:srgbClr val="000000">
                <a:alpha val="10000"/>
              </a:srgbClr>
            </a:outerShdw>
          </a:effectLst>
        </p:spPr>
      </p:pic>
      <p:sp>
        <p:nvSpPr>
          <p:cNvPr id="9" name="Rounded Rectangle 8">
            <a:extLst>
              <a:ext uri="{FF2B5EF4-FFF2-40B4-BE49-F238E27FC236}">
                <a16:creationId xmlns:a16="http://schemas.microsoft.com/office/drawing/2014/main" id="{8CC5F0AE-3059-B14A-BFED-21F1B9D5B27F}"/>
              </a:ext>
              <a:ext uri="{C183D7F6-B498-43B3-948B-1728B52AA6E4}">
                <adec:decorative xmlns:adec="http://schemas.microsoft.com/office/drawing/2017/decorative" val="1"/>
              </a:ext>
            </a:extLst>
          </p:cNvPr>
          <p:cNvSpPr/>
          <p:nvPr/>
        </p:nvSpPr>
        <p:spPr>
          <a:xfrm>
            <a:off x="6170660" y="2863297"/>
            <a:ext cx="634277" cy="103694"/>
          </a:xfrm>
          <a:prstGeom prst="roundRect">
            <a:avLst>
              <a:gd name="adj" fmla="val 0"/>
            </a:avLst>
          </a:prstGeom>
          <a:noFill/>
          <a:ln w="19050">
            <a:solidFill>
              <a:srgbClr val="6F3D1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1">
              <a:solidFill>
                <a:prstClr val="white"/>
              </a:solidFill>
            </a:endParaRPr>
          </a:p>
        </p:txBody>
      </p:sp>
      <p:cxnSp>
        <p:nvCxnSpPr>
          <p:cNvPr id="10" name="Elbow Connector 9">
            <a:extLst>
              <a:ext uri="{FF2B5EF4-FFF2-40B4-BE49-F238E27FC236}">
                <a16:creationId xmlns:a16="http://schemas.microsoft.com/office/drawing/2014/main" id="{D8619598-2C1E-FF44-835B-647E7F4CB815}"/>
              </a:ext>
              <a:ext uri="{C183D7F6-B498-43B3-948B-1728B52AA6E4}">
                <adec:decorative xmlns:adec="http://schemas.microsoft.com/office/drawing/2017/decorative" val="1"/>
              </a:ext>
            </a:extLst>
          </p:cNvPr>
          <p:cNvCxnSpPr>
            <a:cxnSpLocks/>
            <a:stCxn id="9" idx="3"/>
            <a:endCxn id="11" idx="0"/>
          </p:cNvCxnSpPr>
          <p:nvPr/>
        </p:nvCxnSpPr>
        <p:spPr>
          <a:xfrm>
            <a:off x="6804937" y="2915144"/>
            <a:ext cx="1155005" cy="207388"/>
          </a:xfrm>
          <a:prstGeom prst="bentConnector2">
            <a:avLst/>
          </a:prstGeom>
          <a:ln w="19050">
            <a:solidFill>
              <a:srgbClr val="6F3D1A"/>
            </a:solidFill>
            <a:tailEnd type="oval"/>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17888B07-5690-0547-A852-60D0FA8B1D3B}"/>
              </a:ext>
            </a:extLst>
          </p:cNvPr>
          <p:cNvSpPr txBox="1"/>
          <p:nvPr/>
        </p:nvSpPr>
        <p:spPr>
          <a:xfrm>
            <a:off x="7247674" y="3122532"/>
            <a:ext cx="1424536" cy="646331"/>
          </a:xfrm>
          <a:prstGeom prst="rect">
            <a:avLst/>
          </a:prstGeom>
          <a:noFill/>
        </p:spPr>
        <p:txBody>
          <a:bodyPr wrap="square" rtlCol="0">
            <a:spAutoFit/>
          </a:bodyPr>
          <a:lstStyle/>
          <a:p>
            <a:pPr algn="ctr"/>
            <a:r>
              <a:rPr lang="en-US" noProof="1">
                <a:solidFill>
                  <a:srgbClr val="6F3D1A"/>
                </a:solidFill>
                <a:latin typeface="Helvetica" pitchFamily="2" charset="0"/>
              </a:rPr>
              <a:t>Whole grain oat flour</a:t>
            </a:r>
          </a:p>
        </p:txBody>
      </p:sp>
    </p:spTree>
    <p:extLst>
      <p:ext uri="{BB962C8B-B14F-4D97-AF65-F5344CB8AC3E}">
        <p14:creationId xmlns:p14="http://schemas.microsoft.com/office/powerpoint/2010/main" val="342891200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9A4D29-981D-4C44-B1CA-85CF3A1DB6EB}"/>
              </a:ext>
            </a:extLst>
          </p:cNvPr>
          <p:cNvSpPr>
            <a:spLocks noGrp="1"/>
          </p:cNvSpPr>
          <p:nvPr>
            <p:ph type="title"/>
          </p:nvPr>
        </p:nvSpPr>
        <p:spPr>
          <a:xfrm>
            <a:off x="-1" y="1"/>
            <a:ext cx="8768443" cy="850790"/>
          </a:xfrm>
        </p:spPr>
        <p:txBody>
          <a:bodyPr/>
          <a:lstStyle/>
          <a:p>
            <a:r>
              <a:rPr lang="en-US" noProof="1">
                <a:solidFill>
                  <a:srgbClr val="4F280E"/>
                </a:solidFill>
              </a:rPr>
              <a:t>Ready-to-Eat Cereals: Look for Fortification</a:t>
            </a:r>
            <a:endParaRPr lang="en-US" sz="3000" noProof="1">
              <a:solidFill>
                <a:srgbClr val="4F280E"/>
              </a:solidFill>
            </a:endParaRPr>
          </a:p>
        </p:txBody>
      </p:sp>
      <p:sp>
        <p:nvSpPr>
          <p:cNvPr id="5" name="Rectangle 4">
            <a:extLst>
              <a:ext uri="{FF2B5EF4-FFF2-40B4-BE49-F238E27FC236}">
                <a16:creationId xmlns:a16="http://schemas.microsoft.com/office/drawing/2014/main" id="{1E445C0C-4FD1-DE48-A5D2-43173CCCBAA2}"/>
              </a:ext>
            </a:extLst>
          </p:cNvPr>
          <p:cNvSpPr/>
          <p:nvPr/>
        </p:nvSpPr>
        <p:spPr>
          <a:xfrm>
            <a:off x="534256" y="1346079"/>
            <a:ext cx="2900060" cy="584775"/>
          </a:xfrm>
          <a:prstGeom prst="rect">
            <a:avLst/>
          </a:prstGeom>
        </p:spPr>
        <p:txBody>
          <a:bodyPr wrap="square">
            <a:spAutoFit/>
          </a:bodyPr>
          <a:lstStyle/>
          <a:p>
            <a:pPr lvl="0">
              <a:spcBef>
                <a:spcPts val="1200"/>
              </a:spcBef>
              <a:buClr>
                <a:srgbClr val="4F280E"/>
              </a:buClr>
              <a:defRPr/>
            </a:pPr>
            <a:r>
              <a:rPr lang="en-US" sz="1600" noProof="1">
                <a:solidFill>
                  <a:schemeClr val="tx1">
                    <a:lumMod val="65000"/>
                    <a:lumOff val="35000"/>
                  </a:schemeClr>
                </a:solidFill>
                <a:latin typeface="Helvetica" pitchFamily="2" charset="0"/>
              </a:rPr>
              <a:t>Look for vitamins and minerals in the ingredient list. </a:t>
            </a:r>
          </a:p>
        </p:txBody>
      </p:sp>
      <p:grpSp>
        <p:nvGrpSpPr>
          <p:cNvPr id="3" name="Group 2" descr="INGREDIENTS: Whole grain oat flour, corn flour, sugar, salt, tripotassium phosphate, vitamin E. Vitamins and Minerals (highlighted in blue): calcium carbonate, iron and zinc, vitamin C, vitamin B6, vitamin A, vitamin B12. ">
            <a:extLst>
              <a:ext uri="{FF2B5EF4-FFF2-40B4-BE49-F238E27FC236}">
                <a16:creationId xmlns:a16="http://schemas.microsoft.com/office/drawing/2014/main" id="{B92C674A-B3DE-5F46-9AFE-48177451E969}"/>
              </a:ext>
            </a:extLst>
          </p:cNvPr>
          <p:cNvGrpSpPr/>
          <p:nvPr/>
        </p:nvGrpSpPr>
        <p:grpSpPr>
          <a:xfrm>
            <a:off x="527210" y="2561918"/>
            <a:ext cx="3628650" cy="1282495"/>
            <a:chOff x="527210" y="2561918"/>
            <a:chExt cx="3628650" cy="1282495"/>
          </a:xfrm>
        </p:grpSpPr>
        <p:sp>
          <p:nvSpPr>
            <p:cNvPr id="14" name="Content Placeholder 2" descr="[decorative]">
              <a:extLst>
                <a:ext uri="{FF2B5EF4-FFF2-40B4-BE49-F238E27FC236}">
                  <a16:creationId xmlns:a16="http://schemas.microsoft.com/office/drawing/2014/main" id="{05344C58-ACBE-43EB-85D9-F294BD0B7045}"/>
                </a:ext>
              </a:extLst>
            </p:cNvPr>
            <p:cNvSpPr txBox="1">
              <a:spLocks/>
            </p:cNvSpPr>
            <p:nvPr/>
          </p:nvSpPr>
          <p:spPr>
            <a:xfrm>
              <a:off x="527210" y="2561918"/>
              <a:ext cx="3628650" cy="1282495"/>
            </a:xfrm>
            <a:prstGeom prst="rect">
              <a:avLst/>
            </a:prstGeom>
            <a:solidFill>
              <a:srgbClr val="F8F4EA"/>
            </a:solidFill>
            <a:ln w="34925">
              <a:solidFill>
                <a:srgbClr val="143A72"/>
              </a:solidFill>
            </a:ln>
          </p:spPr>
          <p:txBody>
            <a:bodyPr lIns="91440" tIns="91440" rIns="91440" bIns="91440" anchor="t" anchorCtr="0">
              <a:noAutofit/>
            </a:bodyPr>
            <a:lstStyle>
              <a:lvl1pPr marL="0" indent="0" algn="l" defTabSz="914400" rtl="0" eaLnBrk="1" latinLnBrk="0" hangingPunct="1">
                <a:lnSpc>
                  <a:spcPct val="90000"/>
                </a:lnSpc>
                <a:spcBef>
                  <a:spcPts val="1000"/>
                </a:spcBef>
                <a:buFont typeface="Arial" panose="020B0604020202020204" pitchFamily="34" charset="0"/>
                <a:buNone/>
                <a:defRPr sz="2000" b="0" i="0" kern="1200">
                  <a:solidFill>
                    <a:schemeClr val="tx1">
                      <a:lumMod val="65000"/>
                      <a:lumOff val="35000"/>
                    </a:schemeClr>
                  </a:solidFill>
                  <a:latin typeface="Helvetica" pitchFamily="2"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nSpc>
                  <a:spcPct val="100000"/>
                </a:lnSpc>
                <a:spcBef>
                  <a:spcPts val="0"/>
                </a:spcBef>
              </a:pPr>
              <a:endParaRPr lang="en-US" sz="1600" noProof="1"/>
            </a:p>
            <a:p>
              <a:pPr>
                <a:lnSpc>
                  <a:spcPct val="100000"/>
                </a:lnSpc>
                <a:spcBef>
                  <a:spcPts val="0"/>
                </a:spcBef>
              </a:pPr>
              <a:endParaRPr lang="en-US" sz="1600" noProof="1"/>
            </a:p>
          </p:txBody>
        </p:sp>
        <p:sp>
          <p:nvSpPr>
            <p:cNvPr id="10" name="Rectangle 9" descr="[decorative]">
              <a:extLst>
                <a:ext uri="{FF2B5EF4-FFF2-40B4-BE49-F238E27FC236}">
                  <a16:creationId xmlns:a16="http://schemas.microsoft.com/office/drawing/2014/main" id="{9FE6F3A0-CEB7-0E46-A211-D47EDC19FE54}"/>
                </a:ext>
              </a:extLst>
            </p:cNvPr>
            <p:cNvSpPr/>
            <p:nvPr/>
          </p:nvSpPr>
          <p:spPr>
            <a:xfrm>
              <a:off x="1424198" y="3090717"/>
              <a:ext cx="1844984" cy="214830"/>
            </a:xfrm>
            <a:prstGeom prst="rect">
              <a:avLst/>
            </a:prstGeom>
            <a:solidFill>
              <a:srgbClr val="042E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noProof="1"/>
            </a:p>
          </p:txBody>
        </p:sp>
        <p:sp>
          <p:nvSpPr>
            <p:cNvPr id="12" name="Rectangle 11" descr="[decorative]">
              <a:extLst>
                <a:ext uri="{FF2B5EF4-FFF2-40B4-BE49-F238E27FC236}">
                  <a16:creationId xmlns:a16="http://schemas.microsoft.com/office/drawing/2014/main" id="{0FB857D6-4798-CF4A-8464-F11513A4E2F0}"/>
                </a:ext>
              </a:extLst>
            </p:cNvPr>
            <p:cNvSpPr/>
            <p:nvPr/>
          </p:nvSpPr>
          <p:spPr>
            <a:xfrm>
              <a:off x="596034" y="2658902"/>
              <a:ext cx="3499571" cy="1092607"/>
            </a:xfrm>
            <a:prstGeom prst="rect">
              <a:avLst/>
            </a:prstGeom>
          </p:spPr>
          <p:txBody>
            <a:bodyPr wrap="square">
              <a:spAutoFit/>
            </a:bodyPr>
            <a:lstStyle/>
            <a:p>
              <a:pPr>
                <a:lnSpc>
                  <a:spcPct val="100000"/>
                </a:lnSpc>
                <a:spcBef>
                  <a:spcPts val="0"/>
                </a:spcBef>
              </a:pPr>
              <a:r>
                <a:rPr lang="en-US" sz="1300" b="1" noProof="1">
                  <a:latin typeface="Helvetica" pitchFamily="2" charset="0"/>
                </a:rPr>
                <a:t>INGREDIENTS: </a:t>
              </a:r>
              <a:r>
                <a:rPr lang="en-US" sz="1300" noProof="1">
                  <a:latin typeface="Helvetica" pitchFamily="2" charset="0"/>
                </a:rPr>
                <a:t>Whole grain oat flour, corn flour, sugar, salt, tripotassium phosphate, vitamin E. </a:t>
              </a:r>
              <a:r>
                <a:rPr lang="en-US" sz="1300" b="1" noProof="1">
                  <a:solidFill>
                    <a:schemeClr val="bg1"/>
                  </a:solidFill>
                  <a:latin typeface="Helvetica" pitchFamily="2" charset="0"/>
                </a:rPr>
                <a:t>Vitamins and Minerals: </a:t>
              </a:r>
              <a:r>
                <a:rPr lang="en-US" sz="1300" noProof="1">
                  <a:latin typeface="Helvetica" pitchFamily="2" charset="0"/>
                </a:rPr>
                <a:t>calcium carbonate, iron and zinc, vitamin C, vitamin B6, vitamin A, vitamin B12.</a:t>
              </a:r>
            </a:p>
          </p:txBody>
        </p:sp>
      </p:grpSp>
      <p:sp>
        <p:nvSpPr>
          <p:cNvPr id="11" name="Rectangle 10">
            <a:extLst>
              <a:ext uri="{FF2B5EF4-FFF2-40B4-BE49-F238E27FC236}">
                <a16:creationId xmlns:a16="http://schemas.microsoft.com/office/drawing/2014/main" id="{772FD48E-E0E6-B549-9387-856B792706EF}"/>
              </a:ext>
            </a:extLst>
          </p:cNvPr>
          <p:cNvSpPr/>
          <p:nvPr/>
        </p:nvSpPr>
        <p:spPr>
          <a:xfrm>
            <a:off x="3070192" y="1446658"/>
            <a:ext cx="3165153" cy="338554"/>
          </a:xfrm>
          <a:prstGeom prst="rect">
            <a:avLst/>
          </a:prstGeom>
        </p:spPr>
        <p:txBody>
          <a:bodyPr wrap="square">
            <a:spAutoFit/>
          </a:bodyPr>
          <a:lstStyle/>
          <a:p>
            <a:pPr algn="ctr">
              <a:spcBef>
                <a:spcPts val="1200"/>
              </a:spcBef>
              <a:buClr>
                <a:srgbClr val="0D5929"/>
              </a:buClr>
            </a:pPr>
            <a:r>
              <a:rPr lang="en-US" sz="1600" b="1" noProof="1">
                <a:solidFill>
                  <a:srgbClr val="6F3D1A"/>
                </a:solidFill>
                <a:latin typeface="Helvetica" pitchFamily="2" charset="0"/>
              </a:rPr>
              <a:t>OR</a:t>
            </a:r>
          </a:p>
        </p:txBody>
      </p:sp>
      <p:sp>
        <p:nvSpPr>
          <p:cNvPr id="13" name="Rectangle 12">
            <a:extLst>
              <a:ext uri="{FF2B5EF4-FFF2-40B4-BE49-F238E27FC236}">
                <a16:creationId xmlns:a16="http://schemas.microsoft.com/office/drawing/2014/main" id="{D6290E43-CC2D-074E-B04A-EE833CF594B7}"/>
              </a:ext>
            </a:extLst>
          </p:cNvPr>
          <p:cNvSpPr/>
          <p:nvPr/>
        </p:nvSpPr>
        <p:spPr>
          <a:xfrm>
            <a:off x="5507856" y="1346078"/>
            <a:ext cx="2774917" cy="584775"/>
          </a:xfrm>
          <a:prstGeom prst="rect">
            <a:avLst/>
          </a:prstGeom>
        </p:spPr>
        <p:txBody>
          <a:bodyPr wrap="square">
            <a:spAutoFit/>
          </a:bodyPr>
          <a:lstStyle/>
          <a:p>
            <a:pPr lvl="0">
              <a:spcBef>
                <a:spcPts val="1200"/>
              </a:spcBef>
              <a:buClr>
                <a:srgbClr val="4F280E"/>
              </a:buClr>
              <a:defRPr/>
            </a:pPr>
            <a:r>
              <a:rPr lang="en-US" sz="1600" noProof="1">
                <a:solidFill>
                  <a:schemeClr val="tx1">
                    <a:lumMod val="65000"/>
                    <a:lumOff val="35000"/>
                  </a:schemeClr>
                </a:solidFill>
                <a:latin typeface="Helvetica" pitchFamily="2" charset="0"/>
              </a:rPr>
              <a:t>Look for the word “fortified” on the package.</a:t>
            </a:r>
          </a:p>
        </p:txBody>
      </p:sp>
      <p:pic>
        <p:nvPicPr>
          <p:cNvPr id="15" name="Picture 14" descr="Picture of a fortified cereal package">
            <a:extLst>
              <a:ext uri="{FF2B5EF4-FFF2-40B4-BE49-F238E27FC236}">
                <a16:creationId xmlns:a16="http://schemas.microsoft.com/office/drawing/2014/main" id="{9D07C254-C35A-E844-8CA2-CE32CB283C67}"/>
              </a:ext>
            </a:extLst>
          </p:cNvPr>
          <p:cNvPicPr>
            <a:picLocks noChangeAspect="1"/>
          </p:cNvPicPr>
          <p:nvPr/>
        </p:nvPicPr>
        <p:blipFill>
          <a:blip r:embed="rId3"/>
          <a:srcRect/>
          <a:stretch/>
        </p:blipFill>
        <p:spPr>
          <a:xfrm>
            <a:off x="5572501" y="1963331"/>
            <a:ext cx="2311285" cy="2684432"/>
          </a:xfrm>
          <a:prstGeom prst="rect">
            <a:avLst/>
          </a:prstGeom>
        </p:spPr>
      </p:pic>
    </p:spTree>
    <p:extLst>
      <p:ext uri="{BB962C8B-B14F-4D97-AF65-F5344CB8AC3E}">
        <p14:creationId xmlns:p14="http://schemas.microsoft.com/office/powerpoint/2010/main" val="26559828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00A173-5738-194A-BBD6-CD470C4B6559}"/>
              </a:ext>
            </a:extLst>
          </p:cNvPr>
          <p:cNvSpPr>
            <a:spLocks noGrp="1"/>
          </p:cNvSpPr>
          <p:nvPr>
            <p:ph type="title"/>
          </p:nvPr>
        </p:nvSpPr>
        <p:spPr>
          <a:xfrm>
            <a:off x="0" y="12700"/>
            <a:ext cx="9144000" cy="850790"/>
          </a:xfrm>
        </p:spPr>
        <p:txBody>
          <a:bodyPr/>
          <a:lstStyle/>
          <a:p>
            <a:r>
              <a:rPr lang="en-US" sz="3000" dirty="0">
                <a:solidFill>
                  <a:srgbClr val="4F280E"/>
                </a:solidFill>
              </a:rPr>
              <a:t>Whole Grain-Rich Requirements for the CACFP </a:t>
            </a:r>
            <a:endParaRPr lang="en-US" sz="3000" dirty="0">
              <a:solidFill>
                <a:srgbClr val="4F280E"/>
              </a:solidFill>
              <a:latin typeface="Arial" panose="020B0604020202020204" pitchFamily="34" charset="0"/>
              <a:cs typeface="Arial" panose="020B0604020202020204" pitchFamily="34" charset="0"/>
            </a:endParaRPr>
          </a:p>
        </p:txBody>
      </p:sp>
      <p:sp>
        <p:nvSpPr>
          <p:cNvPr id="11" name="Rectangle 10">
            <a:extLst>
              <a:ext uri="{FF2B5EF4-FFF2-40B4-BE49-F238E27FC236}">
                <a16:creationId xmlns:a16="http://schemas.microsoft.com/office/drawing/2014/main" id="{A23F33BB-BF0D-7242-B300-5C9F3FDAA953}"/>
              </a:ext>
            </a:extLst>
          </p:cNvPr>
          <p:cNvSpPr/>
          <p:nvPr/>
        </p:nvSpPr>
        <p:spPr>
          <a:xfrm>
            <a:off x="387287" y="1299271"/>
            <a:ext cx="1500795" cy="707886"/>
          </a:xfrm>
          <a:prstGeom prst="rect">
            <a:avLst/>
          </a:prstGeom>
        </p:spPr>
        <p:txBody>
          <a:bodyPr wrap="square">
            <a:spAutoFit/>
          </a:bodyPr>
          <a:lstStyle/>
          <a:p>
            <a:pPr>
              <a:spcBef>
                <a:spcPts val="1200"/>
              </a:spcBef>
              <a:buClr>
                <a:srgbClr val="0D5929"/>
              </a:buClr>
            </a:pPr>
            <a:r>
              <a:rPr lang="en-US" sz="2000" b="1" dirty="0">
                <a:solidFill>
                  <a:schemeClr val="tx1">
                    <a:lumMod val="65000"/>
                    <a:lumOff val="35000"/>
                  </a:schemeClr>
                </a:solidFill>
                <a:latin typeface="Helvetica" pitchFamily="2" charset="0"/>
              </a:rPr>
              <a:t>Anatomy of a Grain</a:t>
            </a:r>
            <a:endParaRPr lang="en-US" sz="2000" b="1" dirty="0">
              <a:solidFill>
                <a:srgbClr val="4F280E"/>
              </a:solidFill>
              <a:latin typeface="Helvetica" pitchFamily="2" charset="0"/>
            </a:endParaRPr>
          </a:p>
        </p:txBody>
      </p:sp>
      <p:pic>
        <p:nvPicPr>
          <p:cNvPr id="5" name="Picture 4" descr="Picture showing the anatomy of a grain">
            <a:extLst>
              <a:ext uri="{FF2B5EF4-FFF2-40B4-BE49-F238E27FC236}">
                <a16:creationId xmlns:a16="http://schemas.microsoft.com/office/drawing/2014/main" id="{1F1A00C7-FC87-8249-9947-BC335C89E0DE}"/>
              </a:ext>
            </a:extLst>
          </p:cNvPr>
          <p:cNvPicPr>
            <a:picLocks noChangeAspect="1"/>
          </p:cNvPicPr>
          <p:nvPr/>
        </p:nvPicPr>
        <p:blipFill>
          <a:blip r:embed="rId3"/>
          <a:stretch>
            <a:fillRect/>
          </a:stretch>
        </p:blipFill>
        <p:spPr>
          <a:xfrm>
            <a:off x="1082519" y="988414"/>
            <a:ext cx="2389526" cy="4051761"/>
          </a:xfrm>
          <a:prstGeom prst="rect">
            <a:avLst/>
          </a:prstGeom>
        </p:spPr>
      </p:pic>
      <p:sp>
        <p:nvSpPr>
          <p:cNvPr id="6" name="TextBox 5">
            <a:extLst>
              <a:ext uri="{FF2B5EF4-FFF2-40B4-BE49-F238E27FC236}">
                <a16:creationId xmlns:a16="http://schemas.microsoft.com/office/drawing/2014/main" id="{B2F8B5D5-1206-1C40-B1C3-BB5F77190A6F}"/>
              </a:ext>
            </a:extLst>
          </p:cNvPr>
          <p:cNvSpPr txBox="1"/>
          <p:nvPr/>
        </p:nvSpPr>
        <p:spPr>
          <a:xfrm>
            <a:off x="444364" y="2501386"/>
            <a:ext cx="906017" cy="261610"/>
          </a:xfrm>
          <a:prstGeom prst="rect">
            <a:avLst/>
          </a:prstGeom>
          <a:noFill/>
        </p:spPr>
        <p:txBody>
          <a:bodyPr wrap="none" rtlCol="0">
            <a:spAutoFit/>
          </a:bodyPr>
          <a:lstStyle/>
          <a:p>
            <a:r>
              <a:rPr lang="en-US" sz="1100" dirty="0">
                <a:solidFill>
                  <a:schemeClr val="tx1">
                    <a:lumMod val="65000"/>
                    <a:lumOff val="35000"/>
                  </a:schemeClr>
                </a:solidFill>
                <a:latin typeface="Helvetica" pitchFamily="2" charset="0"/>
              </a:rPr>
              <a:t>Endosperm</a:t>
            </a:r>
          </a:p>
        </p:txBody>
      </p:sp>
      <p:sp>
        <p:nvSpPr>
          <p:cNvPr id="14" name="TextBox 13">
            <a:extLst>
              <a:ext uri="{FF2B5EF4-FFF2-40B4-BE49-F238E27FC236}">
                <a16:creationId xmlns:a16="http://schemas.microsoft.com/office/drawing/2014/main" id="{D4399706-C6AA-D744-8EBC-1E270E335E3C}"/>
              </a:ext>
            </a:extLst>
          </p:cNvPr>
          <p:cNvSpPr txBox="1"/>
          <p:nvPr/>
        </p:nvSpPr>
        <p:spPr>
          <a:xfrm>
            <a:off x="444364" y="3211770"/>
            <a:ext cx="482824" cy="261610"/>
          </a:xfrm>
          <a:prstGeom prst="rect">
            <a:avLst/>
          </a:prstGeom>
          <a:noFill/>
        </p:spPr>
        <p:txBody>
          <a:bodyPr wrap="none" rtlCol="0">
            <a:spAutoFit/>
          </a:bodyPr>
          <a:lstStyle/>
          <a:p>
            <a:r>
              <a:rPr lang="en-US" sz="1100" dirty="0">
                <a:solidFill>
                  <a:schemeClr val="tx1">
                    <a:lumMod val="65000"/>
                    <a:lumOff val="35000"/>
                  </a:schemeClr>
                </a:solidFill>
                <a:latin typeface="Helvetica" pitchFamily="2" charset="0"/>
              </a:rPr>
              <a:t>Bran</a:t>
            </a:r>
          </a:p>
        </p:txBody>
      </p:sp>
      <p:sp>
        <p:nvSpPr>
          <p:cNvPr id="16" name="TextBox 15">
            <a:extLst>
              <a:ext uri="{FF2B5EF4-FFF2-40B4-BE49-F238E27FC236}">
                <a16:creationId xmlns:a16="http://schemas.microsoft.com/office/drawing/2014/main" id="{CB919E37-8D81-604E-8B24-FB9EEBB90C16}"/>
              </a:ext>
            </a:extLst>
          </p:cNvPr>
          <p:cNvSpPr txBox="1"/>
          <p:nvPr/>
        </p:nvSpPr>
        <p:spPr>
          <a:xfrm>
            <a:off x="444364" y="4057470"/>
            <a:ext cx="535724" cy="261610"/>
          </a:xfrm>
          <a:prstGeom prst="rect">
            <a:avLst/>
          </a:prstGeom>
          <a:noFill/>
        </p:spPr>
        <p:txBody>
          <a:bodyPr wrap="none" rtlCol="0">
            <a:spAutoFit/>
          </a:bodyPr>
          <a:lstStyle/>
          <a:p>
            <a:r>
              <a:rPr lang="en-US" sz="1100" dirty="0">
                <a:solidFill>
                  <a:schemeClr val="tx1">
                    <a:lumMod val="65000"/>
                    <a:lumOff val="35000"/>
                  </a:schemeClr>
                </a:solidFill>
                <a:latin typeface="Helvetica" pitchFamily="2" charset="0"/>
              </a:rPr>
              <a:t>Germ</a:t>
            </a:r>
          </a:p>
        </p:txBody>
      </p:sp>
      <p:cxnSp>
        <p:nvCxnSpPr>
          <p:cNvPr id="8" name="Straight Connector 7">
            <a:extLst>
              <a:ext uri="{FF2B5EF4-FFF2-40B4-BE49-F238E27FC236}">
                <a16:creationId xmlns:a16="http://schemas.microsoft.com/office/drawing/2014/main" id="{87362411-8B12-A241-9879-EE564EC7E596}"/>
              </a:ext>
              <a:ext uri="{C183D7F6-B498-43B3-948B-1728B52AA6E4}">
                <adec:decorative xmlns:adec="http://schemas.microsoft.com/office/drawing/2017/decorative" val="1"/>
              </a:ext>
            </a:extLst>
          </p:cNvPr>
          <p:cNvCxnSpPr/>
          <p:nvPr/>
        </p:nvCxnSpPr>
        <p:spPr>
          <a:xfrm flipH="1">
            <a:off x="1350381" y="2632191"/>
            <a:ext cx="942589" cy="0"/>
          </a:xfrm>
          <a:prstGeom prst="line">
            <a:avLst/>
          </a:prstGeom>
          <a:ln w="19050">
            <a:solidFill>
              <a:schemeClr val="tx1">
                <a:lumMod val="50000"/>
                <a:lumOff val="50000"/>
              </a:schemeClr>
            </a:solidFill>
            <a:headEnd type="ova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3FEE30CC-1166-6C49-9B7D-1B2B3F6D91E1}"/>
              </a:ext>
              <a:ext uri="{C183D7F6-B498-43B3-948B-1728B52AA6E4}">
                <adec:decorative xmlns:adec="http://schemas.microsoft.com/office/drawing/2017/decorative" val="1"/>
              </a:ext>
            </a:extLst>
          </p:cNvPr>
          <p:cNvCxnSpPr>
            <a:cxnSpLocks/>
          </p:cNvCxnSpPr>
          <p:nvPr/>
        </p:nvCxnSpPr>
        <p:spPr>
          <a:xfrm flipH="1">
            <a:off x="893182" y="3347086"/>
            <a:ext cx="677752" cy="0"/>
          </a:xfrm>
          <a:prstGeom prst="line">
            <a:avLst/>
          </a:prstGeom>
          <a:ln w="19050">
            <a:solidFill>
              <a:schemeClr val="tx1">
                <a:lumMod val="50000"/>
                <a:lumOff val="50000"/>
              </a:schemeClr>
            </a:solidFill>
            <a:headEnd type="ova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3E67F7F2-75E9-8D46-90D0-CFA649B2841A}"/>
              </a:ext>
              <a:ext uri="{C183D7F6-B498-43B3-948B-1728B52AA6E4}">
                <adec:decorative xmlns:adec="http://schemas.microsoft.com/office/drawing/2017/decorative" val="1"/>
              </a:ext>
            </a:extLst>
          </p:cNvPr>
          <p:cNvCxnSpPr>
            <a:cxnSpLocks/>
          </p:cNvCxnSpPr>
          <p:nvPr/>
        </p:nvCxnSpPr>
        <p:spPr>
          <a:xfrm flipH="1">
            <a:off x="943060" y="4199998"/>
            <a:ext cx="1525648" cy="0"/>
          </a:xfrm>
          <a:prstGeom prst="line">
            <a:avLst/>
          </a:prstGeom>
          <a:ln w="19050">
            <a:solidFill>
              <a:schemeClr val="tx1">
                <a:lumMod val="50000"/>
                <a:lumOff val="50000"/>
              </a:schemeClr>
            </a:solidFill>
            <a:headEnd type="oval"/>
          </a:ln>
        </p:spPr>
        <p:style>
          <a:lnRef idx="1">
            <a:schemeClr val="accent1"/>
          </a:lnRef>
          <a:fillRef idx="0">
            <a:schemeClr val="accent1"/>
          </a:fillRef>
          <a:effectRef idx="0">
            <a:schemeClr val="accent1"/>
          </a:effectRef>
          <a:fontRef idx="minor">
            <a:schemeClr val="tx1"/>
          </a:fontRef>
        </p:style>
      </p:cxnSp>
      <p:sp>
        <p:nvSpPr>
          <p:cNvPr id="12" name="Snip Same Side Corner Rectangle 11">
            <a:extLst>
              <a:ext uri="{FF2B5EF4-FFF2-40B4-BE49-F238E27FC236}">
                <a16:creationId xmlns:a16="http://schemas.microsoft.com/office/drawing/2014/main" id="{4D7583A1-13AF-1A44-9D00-53610572B102}"/>
              </a:ext>
              <a:ext uri="{C183D7F6-B498-43B3-948B-1728B52AA6E4}">
                <adec:decorative xmlns:adec="http://schemas.microsoft.com/office/drawing/2017/decorative" val="1"/>
              </a:ext>
            </a:extLst>
          </p:cNvPr>
          <p:cNvSpPr/>
          <p:nvPr/>
        </p:nvSpPr>
        <p:spPr>
          <a:xfrm rot="16200000">
            <a:off x="3099713" y="1546313"/>
            <a:ext cx="3280140" cy="2886951"/>
          </a:xfrm>
          <a:prstGeom prst="snip2SameRect">
            <a:avLst>
              <a:gd name="adj1" fmla="val 26673"/>
              <a:gd name="adj2" fmla="val 0"/>
            </a:avLst>
          </a:prstGeom>
          <a:gradFill flip="none" rotWithShape="1">
            <a:gsLst>
              <a:gs pos="0">
                <a:schemeClr val="accent3">
                  <a:lumMod val="45000"/>
                  <a:lumOff val="55000"/>
                  <a:alpha val="0"/>
                </a:schemeClr>
              </a:gs>
              <a:gs pos="25000">
                <a:schemeClr val="accent3">
                  <a:lumMod val="45000"/>
                  <a:lumOff val="55000"/>
                </a:schemeClr>
              </a:gs>
              <a:gs pos="93000">
                <a:schemeClr val="accent3">
                  <a:lumMod val="30000"/>
                  <a:lumOff val="70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3" name="Rounded Rectangle 12">
            <a:extLst>
              <a:ext uri="{FF2B5EF4-FFF2-40B4-BE49-F238E27FC236}">
                <a16:creationId xmlns:a16="http://schemas.microsoft.com/office/drawing/2014/main" id="{1878E0D4-3850-B645-9A14-F92A552A5DA1}"/>
              </a:ext>
              <a:ext uri="{C183D7F6-B498-43B3-948B-1728B52AA6E4}">
                <adec:decorative xmlns:adec="http://schemas.microsoft.com/office/drawing/2017/decorative" val="1"/>
              </a:ext>
            </a:extLst>
          </p:cNvPr>
          <p:cNvSpPr/>
          <p:nvPr/>
        </p:nvSpPr>
        <p:spPr>
          <a:xfrm>
            <a:off x="4028530" y="1262137"/>
            <a:ext cx="3977785" cy="3504316"/>
          </a:xfrm>
          <a:prstGeom prst="roundRect">
            <a:avLst>
              <a:gd name="adj" fmla="val 4586"/>
            </a:avLst>
          </a:prstGeom>
          <a:solidFill>
            <a:schemeClr val="bg1"/>
          </a:solidFill>
          <a:ln>
            <a:noFill/>
          </a:ln>
          <a:effectLst>
            <a:outerShdw blurRad="635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5" name="Rectangle 14">
            <a:extLst>
              <a:ext uri="{FF2B5EF4-FFF2-40B4-BE49-F238E27FC236}">
                <a16:creationId xmlns:a16="http://schemas.microsoft.com/office/drawing/2014/main" id="{0BC86992-97EC-BE4D-B4AB-5165E31302E7}"/>
              </a:ext>
            </a:extLst>
          </p:cNvPr>
          <p:cNvSpPr/>
          <p:nvPr/>
        </p:nvSpPr>
        <p:spPr>
          <a:xfrm>
            <a:off x="4221633" y="1405865"/>
            <a:ext cx="3578956" cy="3170099"/>
          </a:xfrm>
          <a:prstGeom prst="rect">
            <a:avLst/>
          </a:prstGeom>
        </p:spPr>
        <p:txBody>
          <a:bodyPr wrap="square">
            <a:spAutoFit/>
          </a:bodyPr>
          <a:lstStyle/>
          <a:p>
            <a:pPr marL="285750" lvl="0" indent="-285750">
              <a:spcBef>
                <a:spcPts val="1200"/>
              </a:spcBef>
              <a:buClr>
                <a:srgbClr val="4F280E"/>
              </a:buClr>
              <a:buFont typeface="Arial" panose="020B0604020202020204" pitchFamily="34" charset="0"/>
              <a:buChar char="•"/>
              <a:defRPr/>
            </a:pPr>
            <a:r>
              <a:rPr lang="en-US" sz="1600" dirty="0">
                <a:solidFill>
                  <a:schemeClr val="tx1">
                    <a:lumMod val="65000"/>
                    <a:lumOff val="35000"/>
                  </a:schemeClr>
                </a:solidFill>
                <a:latin typeface="Helvetica" pitchFamily="2" charset="0"/>
              </a:rPr>
              <a:t>Grains served at one meal or snack every day must be </a:t>
            </a:r>
            <a:r>
              <a:rPr lang="en-US" sz="1600" b="1" dirty="0">
                <a:solidFill>
                  <a:schemeClr val="tx1">
                    <a:lumMod val="65000"/>
                    <a:lumOff val="35000"/>
                  </a:schemeClr>
                </a:solidFill>
                <a:latin typeface="Helvetica" pitchFamily="2" charset="0"/>
              </a:rPr>
              <a:t>whole grain-rich</a:t>
            </a:r>
            <a:endParaRPr lang="en-US" sz="1600" dirty="0">
              <a:solidFill>
                <a:schemeClr val="tx1">
                  <a:lumMod val="65000"/>
                  <a:lumOff val="35000"/>
                </a:schemeClr>
              </a:solidFill>
              <a:latin typeface="Helvetica" pitchFamily="2" charset="0"/>
            </a:endParaRPr>
          </a:p>
          <a:p>
            <a:pPr marL="285750" lvl="0" indent="-285750">
              <a:spcBef>
                <a:spcPts val="1200"/>
              </a:spcBef>
              <a:buClr>
                <a:srgbClr val="4F280E"/>
              </a:buClr>
              <a:buFont typeface="Arial" panose="020B0604020202020204" pitchFamily="34" charset="0"/>
              <a:buChar char="•"/>
              <a:defRPr/>
            </a:pPr>
            <a:r>
              <a:rPr lang="en-US" sz="1600" dirty="0">
                <a:solidFill>
                  <a:schemeClr val="tx1">
                    <a:lumMod val="65000"/>
                    <a:lumOff val="35000"/>
                  </a:schemeClr>
                </a:solidFill>
                <a:latin typeface="Helvetica" pitchFamily="2" charset="0"/>
              </a:rPr>
              <a:t>Required for child and adult meal patterns only</a:t>
            </a:r>
          </a:p>
          <a:p>
            <a:pPr lvl="0">
              <a:spcBef>
                <a:spcPts val="1200"/>
              </a:spcBef>
              <a:buClr>
                <a:srgbClr val="4E8DD1"/>
              </a:buClr>
              <a:defRPr/>
            </a:pPr>
            <a:r>
              <a:rPr lang="en-US" sz="1600" b="1" dirty="0">
                <a:solidFill>
                  <a:schemeClr val="tx1">
                    <a:lumMod val="65000"/>
                    <a:lumOff val="35000"/>
                  </a:schemeClr>
                </a:solidFill>
                <a:latin typeface="Helvetica" pitchFamily="2" charset="0"/>
              </a:rPr>
              <a:t>Whole grain-rich </a:t>
            </a:r>
            <a:r>
              <a:rPr lang="en-US" sz="1600" dirty="0">
                <a:solidFill>
                  <a:schemeClr val="tx1">
                    <a:lumMod val="65000"/>
                    <a:lumOff val="35000"/>
                  </a:schemeClr>
                </a:solidFill>
                <a:latin typeface="Helvetica" pitchFamily="2" charset="0"/>
              </a:rPr>
              <a:t>means:</a:t>
            </a:r>
          </a:p>
          <a:p>
            <a:pPr marL="285750" lvl="0" indent="-285750">
              <a:spcBef>
                <a:spcPts val="1200"/>
              </a:spcBef>
              <a:buClr>
                <a:srgbClr val="6F3D1A"/>
              </a:buClr>
              <a:buFont typeface="Arial" panose="020B0604020202020204" pitchFamily="34" charset="0"/>
              <a:buChar char="•"/>
              <a:defRPr/>
            </a:pPr>
            <a:r>
              <a:rPr lang="en-US" sz="1600" dirty="0">
                <a:solidFill>
                  <a:schemeClr val="tx1">
                    <a:lumMod val="65000"/>
                    <a:lumOff val="35000"/>
                  </a:schemeClr>
                </a:solidFill>
                <a:latin typeface="Helvetica" pitchFamily="2" charset="0"/>
              </a:rPr>
              <a:t>At least half the grain ingredients are whole-grain</a:t>
            </a:r>
          </a:p>
          <a:p>
            <a:pPr marL="285750" lvl="0" indent="-285750">
              <a:spcBef>
                <a:spcPts val="1200"/>
              </a:spcBef>
              <a:buClr>
                <a:srgbClr val="6F3D1A"/>
              </a:buClr>
              <a:buFont typeface="Arial" panose="020B0604020202020204" pitchFamily="34" charset="0"/>
              <a:buChar char="•"/>
              <a:defRPr/>
            </a:pPr>
            <a:r>
              <a:rPr lang="en-US" sz="1600" dirty="0">
                <a:solidFill>
                  <a:schemeClr val="tx1">
                    <a:lumMod val="65000"/>
                    <a:lumOff val="35000"/>
                  </a:schemeClr>
                </a:solidFill>
                <a:latin typeface="Helvetica" pitchFamily="2" charset="0"/>
              </a:rPr>
              <a:t>Remaining grain ingredients are enriched, bran, or germ</a:t>
            </a:r>
          </a:p>
        </p:txBody>
      </p:sp>
    </p:spTree>
    <p:extLst>
      <p:ext uri="{BB962C8B-B14F-4D97-AF65-F5344CB8AC3E}">
        <p14:creationId xmlns:p14="http://schemas.microsoft.com/office/powerpoint/2010/main" val="235814641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9A4D29-981D-4C44-B1CA-85CF3A1DB6EB}"/>
              </a:ext>
            </a:extLst>
          </p:cNvPr>
          <p:cNvSpPr>
            <a:spLocks noGrp="1"/>
          </p:cNvSpPr>
          <p:nvPr>
            <p:ph type="title"/>
          </p:nvPr>
        </p:nvSpPr>
        <p:spPr>
          <a:xfrm>
            <a:off x="-1" y="1"/>
            <a:ext cx="8768443" cy="850790"/>
          </a:xfrm>
        </p:spPr>
        <p:txBody>
          <a:bodyPr/>
          <a:lstStyle/>
          <a:p>
            <a:r>
              <a:rPr lang="en-US" noProof="1">
                <a:solidFill>
                  <a:srgbClr val="4F280E"/>
                </a:solidFill>
              </a:rPr>
              <a:t>Ready-to-Eat Cereals: Whole Grain-Rich</a:t>
            </a:r>
            <a:endParaRPr lang="en-US" sz="3000" noProof="1">
              <a:solidFill>
                <a:srgbClr val="4F280E"/>
              </a:solidFill>
            </a:endParaRPr>
          </a:p>
        </p:txBody>
      </p:sp>
      <p:grpSp>
        <p:nvGrpSpPr>
          <p:cNvPr id="3" name="Group 2" descr="INGREDIENTS: Whole grain oat flour (highlighted in blue), corn flour, sugar, salt, tripotassium phosphate, vitamin E. Vitamins and Minerals (highlighted in blue): calcium carbonate, iron and zinc, vitamin C, vitamin B6, vitamin A, vitamin B12. ">
            <a:extLst>
              <a:ext uri="{FF2B5EF4-FFF2-40B4-BE49-F238E27FC236}">
                <a16:creationId xmlns:a16="http://schemas.microsoft.com/office/drawing/2014/main" id="{CEC048EB-BFD3-724D-BA63-960B987D5454}"/>
              </a:ext>
            </a:extLst>
          </p:cNvPr>
          <p:cNvGrpSpPr/>
          <p:nvPr/>
        </p:nvGrpSpPr>
        <p:grpSpPr>
          <a:xfrm>
            <a:off x="1233652" y="1704766"/>
            <a:ext cx="6676696" cy="2332935"/>
            <a:chOff x="1165067" y="1502465"/>
            <a:chExt cx="6676696" cy="2332935"/>
          </a:xfrm>
        </p:grpSpPr>
        <p:sp>
          <p:nvSpPr>
            <p:cNvPr id="4" name="Content Placeholder 2" descr="[decorative]">
              <a:extLst>
                <a:ext uri="{FF2B5EF4-FFF2-40B4-BE49-F238E27FC236}">
                  <a16:creationId xmlns:a16="http://schemas.microsoft.com/office/drawing/2014/main" id="{242B9C5D-A0E0-284E-A5E6-45CC89E3201F}"/>
                </a:ext>
              </a:extLst>
            </p:cNvPr>
            <p:cNvSpPr txBox="1">
              <a:spLocks/>
            </p:cNvSpPr>
            <p:nvPr/>
          </p:nvSpPr>
          <p:spPr>
            <a:xfrm>
              <a:off x="1165067" y="1502465"/>
              <a:ext cx="6676696" cy="2332935"/>
            </a:xfrm>
            <a:prstGeom prst="rect">
              <a:avLst/>
            </a:prstGeom>
            <a:solidFill>
              <a:srgbClr val="F8F4EA"/>
            </a:solidFill>
            <a:ln w="34925">
              <a:solidFill>
                <a:srgbClr val="143A72"/>
              </a:solidFill>
            </a:ln>
          </p:spPr>
          <p:txBody>
            <a:bodyPr lIns="91440" tIns="91440" rIns="91440" bIns="91440" anchor="t" anchorCtr="0">
              <a:noAutofit/>
            </a:bodyPr>
            <a:lstStyle>
              <a:lvl1pPr marL="0" indent="0" algn="l" defTabSz="914400" rtl="0" eaLnBrk="1" latinLnBrk="0" hangingPunct="1">
                <a:lnSpc>
                  <a:spcPct val="90000"/>
                </a:lnSpc>
                <a:spcBef>
                  <a:spcPts val="1000"/>
                </a:spcBef>
                <a:buFont typeface="Arial" panose="020B0604020202020204" pitchFamily="34" charset="0"/>
                <a:buNone/>
                <a:defRPr sz="2000" b="0" i="0" kern="1200">
                  <a:solidFill>
                    <a:schemeClr val="tx1">
                      <a:lumMod val="65000"/>
                      <a:lumOff val="35000"/>
                    </a:schemeClr>
                  </a:solidFill>
                  <a:latin typeface="Helvetica" pitchFamily="2"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nSpc>
                  <a:spcPct val="100000"/>
                </a:lnSpc>
                <a:spcBef>
                  <a:spcPts val="0"/>
                </a:spcBef>
              </a:pPr>
              <a:endParaRPr lang="en-US" sz="1500" noProof="1"/>
            </a:p>
            <a:p>
              <a:pPr>
                <a:lnSpc>
                  <a:spcPct val="100000"/>
                </a:lnSpc>
                <a:spcBef>
                  <a:spcPts val="0"/>
                </a:spcBef>
              </a:pPr>
              <a:endParaRPr lang="en-US" sz="1500" noProof="1"/>
            </a:p>
          </p:txBody>
        </p:sp>
        <p:sp>
          <p:nvSpPr>
            <p:cNvPr id="5" name="Rectangle 4" descr="[decorative]">
              <a:extLst>
                <a:ext uri="{FF2B5EF4-FFF2-40B4-BE49-F238E27FC236}">
                  <a16:creationId xmlns:a16="http://schemas.microsoft.com/office/drawing/2014/main" id="{5213D2DB-541B-814C-9F28-7186D580F920}"/>
                </a:ext>
              </a:extLst>
            </p:cNvPr>
            <p:cNvSpPr/>
            <p:nvPr/>
          </p:nvSpPr>
          <p:spPr>
            <a:xfrm>
              <a:off x="3611362" y="1698162"/>
              <a:ext cx="3185947" cy="405076"/>
            </a:xfrm>
            <a:prstGeom prst="rect">
              <a:avLst/>
            </a:prstGeom>
            <a:solidFill>
              <a:srgbClr val="042E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1"/>
            </a:p>
          </p:txBody>
        </p:sp>
        <p:sp>
          <p:nvSpPr>
            <p:cNvPr id="12" name="Rectangle 11" descr="[decorative]">
              <a:extLst>
                <a:ext uri="{FF2B5EF4-FFF2-40B4-BE49-F238E27FC236}">
                  <a16:creationId xmlns:a16="http://schemas.microsoft.com/office/drawing/2014/main" id="{BF3C11F7-B871-E84B-BDEF-05C078378565}"/>
                </a:ext>
              </a:extLst>
            </p:cNvPr>
            <p:cNvSpPr/>
            <p:nvPr/>
          </p:nvSpPr>
          <p:spPr>
            <a:xfrm>
              <a:off x="2798562" y="2447462"/>
              <a:ext cx="3360937" cy="405076"/>
            </a:xfrm>
            <a:prstGeom prst="rect">
              <a:avLst/>
            </a:prstGeom>
            <a:solidFill>
              <a:srgbClr val="042E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1"/>
            </a:p>
          </p:txBody>
        </p:sp>
        <p:sp>
          <p:nvSpPr>
            <p:cNvPr id="7" name="Rectangle 6">
              <a:extLst>
                <a:ext uri="{FF2B5EF4-FFF2-40B4-BE49-F238E27FC236}">
                  <a16:creationId xmlns:a16="http://schemas.microsoft.com/office/drawing/2014/main" id="{B8F46DDF-E247-694D-8275-3158D795F796}"/>
                </a:ext>
              </a:extLst>
            </p:cNvPr>
            <p:cNvSpPr/>
            <p:nvPr/>
          </p:nvSpPr>
          <p:spPr>
            <a:xfrm>
              <a:off x="1302237" y="1698162"/>
              <a:ext cx="6317764" cy="1938992"/>
            </a:xfrm>
            <a:prstGeom prst="rect">
              <a:avLst/>
            </a:prstGeom>
          </p:spPr>
          <p:txBody>
            <a:bodyPr wrap="square">
              <a:spAutoFit/>
            </a:bodyPr>
            <a:lstStyle/>
            <a:p>
              <a:pPr>
                <a:lnSpc>
                  <a:spcPct val="100000"/>
                </a:lnSpc>
                <a:spcBef>
                  <a:spcPts val="0"/>
                </a:spcBef>
              </a:pPr>
              <a:r>
                <a:rPr lang="en-US" sz="2400" b="1" noProof="1">
                  <a:latin typeface="Helvetica" pitchFamily="2" charset="0"/>
                </a:rPr>
                <a:t>INGREDIENTS: </a:t>
              </a:r>
              <a:r>
                <a:rPr lang="en-US" sz="2400" b="1" noProof="1">
                  <a:solidFill>
                    <a:schemeClr val="bg1"/>
                  </a:solidFill>
                  <a:latin typeface="Helvetica" pitchFamily="2" charset="0"/>
                </a:rPr>
                <a:t>Whole grain oat flour, </a:t>
              </a:r>
              <a:r>
                <a:rPr lang="en-US" sz="2400" noProof="1">
                  <a:latin typeface="Helvetica" pitchFamily="2" charset="0"/>
                </a:rPr>
                <a:t>corn flour, sugar, salt, tripotassium phosphate, vitamin E. </a:t>
              </a:r>
              <a:r>
                <a:rPr lang="en-US" sz="2400" b="1" noProof="1">
                  <a:solidFill>
                    <a:schemeClr val="bg1"/>
                  </a:solidFill>
                  <a:latin typeface="Helvetica" pitchFamily="2" charset="0"/>
                </a:rPr>
                <a:t>Vitamins and Minerals: </a:t>
              </a:r>
              <a:r>
                <a:rPr lang="en-US" sz="2400" noProof="1">
                  <a:latin typeface="Helvetica" pitchFamily="2" charset="0"/>
                </a:rPr>
                <a:t>calcium carbonate, iron and zinc, vitamin C, vitamin B6, vitamin A, vitamin B12.</a:t>
              </a:r>
            </a:p>
          </p:txBody>
        </p:sp>
      </p:grpSp>
    </p:spTree>
    <p:extLst>
      <p:ext uri="{BB962C8B-B14F-4D97-AF65-F5344CB8AC3E}">
        <p14:creationId xmlns:p14="http://schemas.microsoft.com/office/powerpoint/2010/main" val="262530025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9A4D29-981D-4C44-B1CA-85CF3A1DB6EB}"/>
              </a:ext>
            </a:extLst>
          </p:cNvPr>
          <p:cNvSpPr>
            <a:spLocks noGrp="1"/>
          </p:cNvSpPr>
          <p:nvPr>
            <p:ph type="title"/>
          </p:nvPr>
        </p:nvSpPr>
        <p:spPr>
          <a:xfrm>
            <a:off x="0" y="0"/>
            <a:ext cx="7070103" cy="1009979"/>
          </a:xfrm>
        </p:spPr>
        <p:txBody>
          <a:bodyPr/>
          <a:lstStyle/>
          <a:p>
            <a:r>
              <a:rPr lang="en-US" noProof="1">
                <a:solidFill>
                  <a:srgbClr val="4F280E"/>
                </a:solidFill>
              </a:rPr>
              <a:t>How to Spot Whole Grain-Rich Foods for the CACFP</a:t>
            </a:r>
            <a:endParaRPr lang="en-US" sz="3000" noProof="1">
              <a:solidFill>
                <a:srgbClr val="4F280E"/>
              </a:solidFill>
            </a:endParaRPr>
          </a:p>
        </p:txBody>
      </p:sp>
      <p:pic>
        <p:nvPicPr>
          <p:cNvPr id="8" name="Picture 7" descr="Page 1 of the &quot;How to Spot Whole Grain-Rich Foods for the CACFP&quot; worksheet">
            <a:extLst>
              <a:ext uri="{FF2B5EF4-FFF2-40B4-BE49-F238E27FC236}">
                <a16:creationId xmlns:a16="http://schemas.microsoft.com/office/drawing/2014/main" id="{59379D89-5B7E-B848-B1E8-8FFA6F262930}"/>
              </a:ext>
            </a:extLst>
          </p:cNvPr>
          <p:cNvPicPr>
            <a:picLocks noChangeAspect="1"/>
          </p:cNvPicPr>
          <p:nvPr/>
        </p:nvPicPr>
        <p:blipFill>
          <a:blip r:embed="rId3"/>
          <a:srcRect/>
          <a:stretch/>
        </p:blipFill>
        <p:spPr>
          <a:xfrm>
            <a:off x="536478" y="1428112"/>
            <a:ext cx="2382084" cy="3082697"/>
          </a:xfrm>
          <a:prstGeom prst="rect">
            <a:avLst/>
          </a:prstGeom>
          <a:effectLst>
            <a:outerShdw blurRad="63500" sx="102000" sy="102000" algn="ctr" rotWithShape="0">
              <a:srgbClr val="000000">
                <a:alpha val="10000"/>
              </a:srgbClr>
            </a:outerShdw>
          </a:effectLst>
        </p:spPr>
      </p:pic>
      <p:pic>
        <p:nvPicPr>
          <p:cNvPr id="9" name="Picture 8" descr="Page 2 of the &quot;How to Spot Whole Grain-Rich Foods for the CACFP&quot; worksheet">
            <a:extLst>
              <a:ext uri="{FF2B5EF4-FFF2-40B4-BE49-F238E27FC236}">
                <a16:creationId xmlns:a16="http://schemas.microsoft.com/office/drawing/2014/main" id="{5AA84F57-A4F4-5041-8DB9-9F0E70E66391}"/>
              </a:ext>
            </a:extLst>
          </p:cNvPr>
          <p:cNvPicPr>
            <a:picLocks noChangeAspect="1"/>
          </p:cNvPicPr>
          <p:nvPr/>
        </p:nvPicPr>
        <p:blipFill>
          <a:blip r:embed="rId4"/>
          <a:srcRect/>
          <a:stretch/>
        </p:blipFill>
        <p:spPr>
          <a:xfrm>
            <a:off x="3259625" y="1428112"/>
            <a:ext cx="2382083" cy="3082696"/>
          </a:xfrm>
          <a:prstGeom prst="rect">
            <a:avLst/>
          </a:prstGeom>
          <a:effectLst>
            <a:outerShdw blurRad="63500" sx="102000" sy="102000" algn="ctr" rotWithShape="0">
              <a:srgbClr val="000000">
                <a:alpha val="10000"/>
              </a:srgbClr>
            </a:outerShdw>
          </a:effectLst>
        </p:spPr>
      </p:pic>
      <p:pic>
        <p:nvPicPr>
          <p:cNvPr id="10" name="Picture 9" descr="Page 3 of the &quot;How to Spot Whole Grain-Rich Foods for the CACFP&quot; worksheet">
            <a:extLst>
              <a:ext uri="{FF2B5EF4-FFF2-40B4-BE49-F238E27FC236}">
                <a16:creationId xmlns:a16="http://schemas.microsoft.com/office/drawing/2014/main" id="{627DA45F-7F6B-7648-BEDF-7B63363FCAAC}"/>
              </a:ext>
            </a:extLst>
          </p:cNvPr>
          <p:cNvPicPr>
            <a:picLocks noChangeAspect="1"/>
          </p:cNvPicPr>
          <p:nvPr/>
        </p:nvPicPr>
        <p:blipFill>
          <a:blip r:embed="rId5"/>
          <a:srcRect/>
          <a:stretch/>
        </p:blipFill>
        <p:spPr>
          <a:xfrm>
            <a:off x="5982772" y="1428112"/>
            <a:ext cx="2382084" cy="3082696"/>
          </a:xfrm>
          <a:prstGeom prst="rect">
            <a:avLst/>
          </a:prstGeom>
          <a:effectLst>
            <a:outerShdw blurRad="63500" sx="102000" sy="102000" algn="ctr" rotWithShape="0">
              <a:srgbClr val="000000">
                <a:alpha val="10000"/>
              </a:srgbClr>
            </a:outerShdw>
          </a:effectLst>
        </p:spPr>
      </p:pic>
      <p:pic>
        <p:nvPicPr>
          <p:cNvPr id="7" name="Picture 6" descr="Hyperlink icon.">
            <a:extLst>
              <a:ext uri="{FF2B5EF4-FFF2-40B4-BE49-F238E27FC236}">
                <a16:creationId xmlns:a16="http://schemas.microsoft.com/office/drawing/2014/main" id="{790B0F0F-F0F0-E148-89DD-D9646793D134}"/>
              </a:ext>
            </a:extLst>
          </p:cNvPr>
          <p:cNvPicPr>
            <a:picLocks noChangeAspect="1"/>
          </p:cNvPicPr>
          <p:nvPr/>
        </p:nvPicPr>
        <p:blipFill>
          <a:blip r:embed="rId6"/>
          <a:stretch>
            <a:fillRect/>
          </a:stretch>
        </p:blipFill>
        <p:spPr>
          <a:xfrm>
            <a:off x="1449294" y="4657318"/>
            <a:ext cx="278226" cy="278226"/>
          </a:xfrm>
          <a:prstGeom prst="rect">
            <a:avLst/>
          </a:prstGeom>
        </p:spPr>
      </p:pic>
      <p:sp>
        <p:nvSpPr>
          <p:cNvPr id="6" name="TextBox 5">
            <a:extLst>
              <a:ext uri="{FF2B5EF4-FFF2-40B4-BE49-F238E27FC236}">
                <a16:creationId xmlns:a16="http://schemas.microsoft.com/office/drawing/2014/main" id="{4BF09DBA-8DF8-CE48-993B-A127CAE64C56}"/>
              </a:ext>
            </a:extLst>
          </p:cNvPr>
          <p:cNvSpPr txBox="1"/>
          <p:nvPr/>
        </p:nvSpPr>
        <p:spPr>
          <a:xfrm>
            <a:off x="958599" y="4660193"/>
            <a:ext cx="7226802" cy="338554"/>
          </a:xfrm>
          <a:prstGeom prst="rect">
            <a:avLst/>
          </a:prstGeom>
          <a:noFill/>
        </p:spPr>
        <p:txBody>
          <a:bodyPr wrap="square" rtlCol="0">
            <a:spAutoFit/>
          </a:bodyPr>
          <a:lstStyle/>
          <a:p>
            <a:pPr algn="ctr"/>
            <a:r>
              <a:rPr lang="en-US" sz="1600" b="1" u="sng" noProof="1">
                <a:solidFill>
                  <a:srgbClr val="703E1A"/>
                </a:solidFill>
                <a:latin typeface="Helvetica" pitchFamily="2" charset="0"/>
                <a:hlinkClick r:id="rId7" tooltip="U S D A How to spot whole grain-rich foods">
                  <a:extLst>
                    <a:ext uri="{A12FA001-AC4F-418D-AE19-62706E023703}">
                      <ahyp:hlinkClr xmlns:ahyp="http://schemas.microsoft.com/office/drawing/2018/hyperlinkcolor" val="tx"/>
                    </a:ext>
                  </a:extLst>
                </a:hlinkClick>
              </a:rPr>
              <a:t>fns.usda.gov/tn/how-spot-whole-grain-rich-foods-cacfp</a:t>
            </a:r>
            <a:endParaRPr lang="en-US" sz="1600" b="1" u="sng" noProof="1">
              <a:solidFill>
                <a:srgbClr val="703E1A"/>
              </a:solidFill>
              <a:latin typeface="Helvetica" pitchFamily="2" charset="0"/>
            </a:endParaRPr>
          </a:p>
        </p:txBody>
      </p:sp>
    </p:spTree>
    <p:extLst>
      <p:ext uri="{BB962C8B-B14F-4D97-AF65-F5344CB8AC3E}">
        <p14:creationId xmlns:p14="http://schemas.microsoft.com/office/powerpoint/2010/main" val="387299218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9A4D29-981D-4C44-B1CA-85CF3A1DB6EB}"/>
              </a:ext>
            </a:extLst>
          </p:cNvPr>
          <p:cNvSpPr>
            <a:spLocks noGrp="1"/>
          </p:cNvSpPr>
          <p:nvPr>
            <p:ph type="title"/>
          </p:nvPr>
        </p:nvSpPr>
        <p:spPr>
          <a:xfrm>
            <a:off x="-1" y="1"/>
            <a:ext cx="8768443" cy="850790"/>
          </a:xfrm>
        </p:spPr>
        <p:txBody>
          <a:bodyPr/>
          <a:lstStyle/>
          <a:p>
            <a:r>
              <a:rPr lang="en-US" noProof="1">
                <a:solidFill>
                  <a:srgbClr val="4F280E"/>
                </a:solidFill>
              </a:rPr>
              <a:t>The Rule of Three</a:t>
            </a:r>
            <a:endParaRPr lang="en-US" sz="3000" noProof="1">
              <a:solidFill>
                <a:srgbClr val="4F280E"/>
              </a:solidFill>
            </a:endParaRPr>
          </a:p>
        </p:txBody>
      </p:sp>
      <p:pic>
        <p:nvPicPr>
          <p:cNvPr id="5" name="Picture 4" descr="Page 1 of the &quot;How to Spot Whole Grain-Rich Foods for the CACFP&quot; worksheet">
            <a:extLst>
              <a:ext uri="{FF2B5EF4-FFF2-40B4-BE49-F238E27FC236}">
                <a16:creationId xmlns:a16="http://schemas.microsoft.com/office/drawing/2014/main" id="{F605AB35-62D2-F145-8128-7945001344BA}"/>
              </a:ext>
            </a:extLst>
          </p:cNvPr>
          <p:cNvPicPr>
            <a:picLocks noChangeAspect="1"/>
          </p:cNvPicPr>
          <p:nvPr/>
        </p:nvPicPr>
        <p:blipFill>
          <a:blip r:embed="rId3"/>
          <a:srcRect/>
          <a:stretch/>
        </p:blipFill>
        <p:spPr>
          <a:xfrm>
            <a:off x="304969" y="976861"/>
            <a:ext cx="2668797" cy="3453737"/>
          </a:xfrm>
          <a:prstGeom prst="rect">
            <a:avLst/>
          </a:prstGeom>
          <a:effectLst>
            <a:outerShdw blurRad="63500" sx="102000" sy="102000" algn="ctr" rotWithShape="0">
              <a:srgbClr val="000000">
                <a:alpha val="10000"/>
              </a:srgbClr>
            </a:outerShdw>
          </a:effectLst>
        </p:spPr>
      </p:pic>
      <p:sp>
        <p:nvSpPr>
          <p:cNvPr id="11" name="Rounded Rectangle 10">
            <a:extLst>
              <a:ext uri="{FF2B5EF4-FFF2-40B4-BE49-F238E27FC236}">
                <a16:creationId xmlns:a16="http://schemas.microsoft.com/office/drawing/2014/main" id="{66DE18AF-0504-7A4F-A21C-C4B7F4708C6E}"/>
              </a:ext>
              <a:ext uri="{C183D7F6-B498-43B3-948B-1728B52AA6E4}">
                <adec:decorative xmlns:adec="http://schemas.microsoft.com/office/drawing/2017/decorative" val="1"/>
              </a:ext>
            </a:extLst>
          </p:cNvPr>
          <p:cNvSpPr/>
          <p:nvPr/>
        </p:nvSpPr>
        <p:spPr>
          <a:xfrm>
            <a:off x="415591" y="2972942"/>
            <a:ext cx="2399798" cy="1109171"/>
          </a:xfrm>
          <a:prstGeom prst="roundRect">
            <a:avLst>
              <a:gd name="adj" fmla="val 0"/>
            </a:avLst>
          </a:prstGeom>
          <a:noFill/>
          <a:ln w="19050">
            <a:solidFill>
              <a:srgbClr val="6F3D1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1">
              <a:solidFill>
                <a:prstClr val="white"/>
              </a:solidFill>
            </a:endParaRPr>
          </a:p>
        </p:txBody>
      </p:sp>
      <p:sp>
        <p:nvSpPr>
          <p:cNvPr id="8" name="Snip Same Side Corner Rectangle 7">
            <a:extLst>
              <a:ext uri="{FF2B5EF4-FFF2-40B4-BE49-F238E27FC236}">
                <a16:creationId xmlns:a16="http://schemas.microsoft.com/office/drawing/2014/main" id="{77104427-77AF-294F-8A0E-00E70680ACC4}"/>
              </a:ext>
              <a:ext uri="{C183D7F6-B498-43B3-948B-1728B52AA6E4}">
                <adec:decorative xmlns:adec="http://schemas.microsoft.com/office/drawing/2017/decorative" val="1"/>
              </a:ext>
            </a:extLst>
          </p:cNvPr>
          <p:cNvSpPr/>
          <p:nvPr/>
        </p:nvSpPr>
        <p:spPr>
          <a:xfrm rot="16200000">
            <a:off x="2509247" y="1294701"/>
            <a:ext cx="3353580" cy="2886951"/>
          </a:xfrm>
          <a:prstGeom prst="snip2SameRect">
            <a:avLst>
              <a:gd name="adj1" fmla="val 26673"/>
              <a:gd name="adj2" fmla="val 0"/>
            </a:avLst>
          </a:prstGeom>
          <a:gradFill flip="none" rotWithShape="1">
            <a:gsLst>
              <a:gs pos="0">
                <a:schemeClr val="accent3">
                  <a:lumMod val="45000"/>
                  <a:lumOff val="55000"/>
                  <a:alpha val="0"/>
                </a:schemeClr>
              </a:gs>
              <a:gs pos="25000">
                <a:schemeClr val="accent3">
                  <a:lumMod val="45000"/>
                  <a:lumOff val="55000"/>
                </a:schemeClr>
              </a:gs>
              <a:gs pos="93000">
                <a:schemeClr val="accent3">
                  <a:lumMod val="30000"/>
                  <a:lumOff val="70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1">
              <a:ln>
                <a:noFill/>
              </a:ln>
              <a:solidFill>
                <a:prstClr val="white"/>
              </a:solidFill>
              <a:effectLst/>
              <a:uLnTx/>
              <a:uFillTx/>
              <a:latin typeface="Calibri" panose="020F0502020204030204"/>
              <a:ea typeface="+mn-ea"/>
              <a:cs typeface="+mn-cs"/>
            </a:endParaRPr>
          </a:p>
        </p:txBody>
      </p:sp>
      <p:sp>
        <p:nvSpPr>
          <p:cNvPr id="9" name="Rounded Rectangle 8">
            <a:extLst>
              <a:ext uri="{FF2B5EF4-FFF2-40B4-BE49-F238E27FC236}">
                <a16:creationId xmlns:a16="http://schemas.microsoft.com/office/drawing/2014/main" id="{E12AC1E0-BDB0-7341-8829-5EF7E4995807}"/>
              </a:ext>
              <a:ext uri="{C183D7F6-B498-43B3-948B-1728B52AA6E4}">
                <adec:decorative xmlns:adec="http://schemas.microsoft.com/office/drawing/2017/decorative" val="1"/>
              </a:ext>
            </a:extLst>
          </p:cNvPr>
          <p:cNvSpPr/>
          <p:nvPr/>
        </p:nvSpPr>
        <p:spPr>
          <a:xfrm>
            <a:off x="3432768" y="970343"/>
            <a:ext cx="4802390" cy="3535669"/>
          </a:xfrm>
          <a:prstGeom prst="roundRect">
            <a:avLst>
              <a:gd name="adj" fmla="val 4586"/>
            </a:avLst>
          </a:prstGeom>
          <a:solidFill>
            <a:schemeClr val="bg1"/>
          </a:solidFill>
          <a:ln>
            <a:noFill/>
          </a:ln>
          <a:effectLst>
            <a:outerShdw blurRad="635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1">
              <a:ln>
                <a:noFill/>
              </a:ln>
              <a:solidFill>
                <a:prstClr val="white"/>
              </a:solidFill>
              <a:effectLst/>
              <a:uLnTx/>
              <a:uFillTx/>
              <a:latin typeface="Calibri" panose="020F0502020204030204"/>
              <a:ea typeface="+mn-ea"/>
              <a:cs typeface="+mn-cs"/>
            </a:endParaRPr>
          </a:p>
        </p:txBody>
      </p:sp>
      <p:sp>
        <p:nvSpPr>
          <p:cNvPr id="10" name="Rectangle 9">
            <a:extLst>
              <a:ext uri="{FF2B5EF4-FFF2-40B4-BE49-F238E27FC236}">
                <a16:creationId xmlns:a16="http://schemas.microsoft.com/office/drawing/2014/main" id="{8A588BD8-3FAF-874F-B61C-DE7B447BEC54}"/>
              </a:ext>
            </a:extLst>
          </p:cNvPr>
          <p:cNvSpPr/>
          <p:nvPr/>
        </p:nvSpPr>
        <p:spPr>
          <a:xfrm>
            <a:off x="3597077" y="1096017"/>
            <a:ext cx="2720715" cy="3323987"/>
          </a:xfrm>
          <a:prstGeom prst="rect">
            <a:avLst/>
          </a:prstGeom>
        </p:spPr>
        <p:txBody>
          <a:bodyPr wrap="square">
            <a:spAutoFit/>
          </a:bodyPr>
          <a:lstStyle/>
          <a:p>
            <a:r>
              <a:rPr lang="en-US" sz="1400" b="1" noProof="1">
                <a:solidFill>
                  <a:srgbClr val="6F3D1A"/>
                </a:solidFill>
                <a:latin typeface="Helvetica" pitchFamily="2" charset="0"/>
                <a:cs typeface="Arial" panose="020B0604020202020204" pitchFamily="34" charset="0"/>
              </a:rPr>
              <a:t>The Rule of Three. </a:t>
            </a:r>
            <a:r>
              <a:rPr lang="en-US" sz="1400" noProof="1">
                <a:solidFill>
                  <a:schemeClr val="tx1">
                    <a:lumMod val="65000"/>
                    <a:lumOff val="35000"/>
                  </a:schemeClr>
                </a:solidFill>
                <a:latin typeface="Helvetica" pitchFamily="2" charset="0"/>
                <a:cs typeface="Arial" panose="020B0604020202020204" pitchFamily="34" charset="0"/>
              </a:rPr>
              <a:t>Foods that meet the Rule of Three are whole grain-rich. According to the Rule of Three, foods are whole grain-rich if the first ingredient (or second after water) in the food is whole grain, and the second and third grain ingredients are whole grain, enriched, bran, or germ. See “Identifying Whole Grain-Rich Foods for the CACFP Using the Ingredient List” at https://teamnutrition.usda.gov for more information.</a:t>
            </a:r>
          </a:p>
        </p:txBody>
      </p:sp>
      <p:sp>
        <p:nvSpPr>
          <p:cNvPr id="15" name="TextBox 14">
            <a:extLst>
              <a:ext uri="{FF2B5EF4-FFF2-40B4-BE49-F238E27FC236}">
                <a16:creationId xmlns:a16="http://schemas.microsoft.com/office/drawing/2014/main" id="{C9060CE9-50AB-FD49-8524-56476544A0FF}"/>
              </a:ext>
            </a:extLst>
          </p:cNvPr>
          <p:cNvSpPr txBox="1"/>
          <p:nvPr/>
        </p:nvSpPr>
        <p:spPr>
          <a:xfrm>
            <a:off x="6296526" y="1313061"/>
            <a:ext cx="1659957" cy="1154162"/>
          </a:xfrm>
          <a:prstGeom prst="rect">
            <a:avLst/>
          </a:prstGeom>
          <a:noFill/>
        </p:spPr>
        <p:txBody>
          <a:bodyPr wrap="square" rtlCol="0">
            <a:spAutoFit/>
          </a:bodyPr>
          <a:lstStyle/>
          <a:p>
            <a:r>
              <a:rPr lang="en-US" sz="1000" i="1" noProof="1">
                <a:solidFill>
                  <a:schemeClr val="tx1">
                    <a:lumMod val="65000"/>
                    <a:lumOff val="35000"/>
                  </a:schemeClr>
                </a:solidFill>
                <a:latin typeface="Helvetica" pitchFamily="2" charset="0"/>
              </a:rPr>
              <a:t>In the image below, the first grain ingredient is whole grain. There is not a second or third grain ingredient, so this cracker is whole grain-rich. </a:t>
            </a:r>
          </a:p>
          <a:p>
            <a:endParaRPr lang="en-US" sz="900" i="1" noProof="1">
              <a:latin typeface="Helvetica" pitchFamily="2" charset="0"/>
            </a:endParaRPr>
          </a:p>
        </p:txBody>
      </p:sp>
      <p:sp>
        <p:nvSpPr>
          <p:cNvPr id="16" name="Triangle 15" descr="Picture of an ingredient list">
            <a:extLst>
              <a:ext uri="{FF2B5EF4-FFF2-40B4-BE49-F238E27FC236}">
                <a16:creationId xmlns:a16="http://schemas.microsoft.com/office/drawing/2014/main" id="{E7AEFE3E-4F3E-784D-81F9-0B934F48C803}"/>
              </a:ext>
            </a:extLst>
          </p:cNvPr>
          <p:cNvSpPr/>
          <p:nvPr/>
        </p:nvSpPr>
        <p:spPr>
          <a:xfrm flipV="1">
            <a:off x="6384859" y="2291632"/>
            <a:ext cx="124669" cy="107473"/>
          </a:xfrm>
          <a:prstGeom prst="triangle">
            <a:avLst/>
          </a:prstGeom>
          <a:solidFill>
            <a:srgbClr val="6F3D1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1"/>
          </a:p>
        </p:txBody>
      </p:sp>
      <p:pic>
        <p:nvPicPr>
          <p:cNvPr id="14" name="Picture 13" descr="Picture of a box of whole grain-rich crackers">
            <a:extLst>
              <a:ext uri="{FF2B5EF4-FFF2-40B4-BE49-F238E27FC236}">
                <a16:creationId xmlns:a16="http://schemas.microsoft.com/office/drawing/2014/main" id="{E0F0BD6E-42D6-B149-B724-CDF82E7BA3F6}"/>
              </a:ext>
            </a:extLst>
          </p:cNvPr>
          <p:cNvPicPr>
            <a:picLocks noChangeAspect="1"/>
          </p:cNvPicPr>
          <p:nvPr/>
        </p:nvPicPr>
        <p:blipFill>
          <a:blip r:embed="rId4"/>
          <a:stretch>
            <a:fillRect/>
          </a:stretch>
        </p:blipFill>
        <p:spPr>
          <a:xfrm>
            <a:off x="6134492" y="2422459"/>
            <a:ext cx="1994335" cy="1992508"/>
          </a:xfrm>
          <a:prstGeom prst="rect">
            <a:avLst/>
          </a:prstGeom>
        </p:spPr>
      </p:pic>
      <p:cxnSp>
        <p:nvCxnSpPr>
          <p:cNvPr id="17" name="Elbow Connector 10">
            <a:extLst>
              <a:ext uri="{FF2B5EF4-FFF2-40B4-BE49-F238E27FC236}">
                <a16:creationId xmlns:a16="http://schemas.microsoft.com/office/drawing/2014/main" id="{00FEE2C8-7C15-403C-B0A8-B287E513DEAB}"/>
              </a:ext>
              <a:ext uri="{C183D7F6-B498-43B3-948B-1728B52AA6E4}">
                <adec:decorative xmlns:adec="http://schemas.microsoft.com/office/drawing/2017/decorative" val="1"/>
              </a:ext>
            </a:extLst>
          </p:cNvPr>
          <p:cNvCxnSpPr>
            <a:cxnSpLocks/>
          </p:cNvCxnSpPr>
          <p:nvPr/>
        </p:nvCxnSpPr>
        <p:spPr>
          <a:xfrm flipV="1">
            <a:off x="2815389" y="3248605"/>
            <a:ext cx="625496" cy="362212"/>
          </a:xfrm>
          <a:prstGeom prst="bentConnector3">
            <a:avLst>
              <a:gd name="adj1" fmla="val 50000"/>
            </a:avLst>
          </a:prstGeom>
          <a:ln w="19050">
            <a:solidFill>
              <a:srgbClr val="6F3D1A"/>
            </a:solidFill>
            <a:tailEnd type="oval"/>
          </a:ln>
        </p:spPr>
        <p:style>
          <a:lnRef idx="1">
            <a:schemeClr val="accent1"/>
          </a:lnRef>
          <a:fillRef idx="0">
            <a:schemeClr val="accent1"/>
          </a:fillRef>
          <a:effectRef idx="0">
            <a:schemeClr val="accent1"/>
          </a:effectRef>
          <a:fontRef idx="minor">
            <a:schemeClr val="tx1"/>
          </a:fontRef>
        </p:style>
      </p:cxnSp>
      <p:pic>
        <p:nvPicPr>
          <p:cNvPr id="7" name="Picture 6" descr="Hyperlink icon.">
            <a:extLst>
              <a:ext uri="{FF2B5EF4-FFF2-40B4-BE49-F238E27FC236}">
                <a16:creationId xmlns:a16="http://schemas.microsoft.com/office/drawing/2014/main" id="{790B0F0F-F0F0-E148-89DD-D9646793D134}"/>
              </a:ext>
            </a:extLst>
          </p:cNvPr>
          <p:cNvPicPr>
            <a:picLocks noChangeAspect="1"/>
          </p:cNvPicPr>
          <p:nvPr/>
        </p:nvPicPr>
        <p:blipFill>
          <a:blip r:embed="rId5"/>
          <a:stretch>
            <a:fillRect/>
          </a:stretch>
        </p:blipFill>
        <p:spPr>
          <a:xfrm>
            <a:off x="1449294" y="4657318"/>
            <a:ext cx="278226" cy="278226"/>
          </a:xfrm>
          <a:prstGeom prst="rect">
            <a:avLst/>
          </a:prstGeom>
        </p:spPr>
      </p:pic>
      <p:sp>
        <p:nvSpPr>
          <p:cNvPr id="6" name="TextBox 5">
            <a:extLst>
              <a:ext uri="{FF2B5EF4-FFF2-40B4-BE49-F238E27FC236}">
                <a16:creationId xmlns:a16="http://schemas.microsoft.com/office/drawing/2014/main" id="{4BF09DBA-8DF8-CE48-993B-A127CAE64C56}"/>
              </a:ext>
            </a:extLst>
          </p:cNvPr>
          <p:cNvSpPr txBox="1"/>
          <p:nvPr/>
        </p:nvSpPr>
        <p:spPr>
          <a:xfrm>
            <a:off x="958599" y="4660193"/>
            <a:ext cx="7226802" cy="338554"/>
          </a:xfrm>
          <a:prstGeom prst="rect">
            <a:avLst/>
          </a:prstGeom>
          <a:noFill/>
        </p:spPr>
        <p:txBody>
          <a:bodyPr wrap="square" rtlCol="0">
            <a:spAutoFit/>
          </a:bodyPr>
          <a:lstStyle/>
          <a:p>
            <a:pPr algn="ctr"/>
            <a:r>
              <a:rPr lang="en-US" sz="1600" b="1" u="sng" noProof="1">
                <a:solidFill>
                  <a:srgbClr val="703E1A"/>
                </a:solidFill>
                <a:latin typeface="Helvetica" pitchFamily="2" charset="0"/>
                <a:hlinkClick r:id="rId6" tooltip="U S D A How to spot whole grain rich foods">
                  <a:extLst>
                    <a:ext uri="{A12FA001-AC4F-418D-AE19-62706E023703}">
                      <ahyp:hlinkClr xmlns:ahyp="http://schemas.microsoft.com/office/drawing/2018/hyperlinkcolor" val="tx"/>
                    </a:ext>
                  </a:extLst>
                </a:hlinkClick>
              </a:rPr>
              <a:t>fns.usda.gov/tn/how-spot-whole-grain-rich-foods-cacfp</a:t>
            </a:r>
            <a:endParaRPr lang="en-US" sz="1600" b="1" u="sng" noProof="1">
              <a:solidFill>
                <a:srgbClr val="703E1A"/>
              </a:solidFill>
              <a:latin typeface="Helvetica" pitchFamily="2" charset="0"/>
            </a:endParaRPr>
          </a:p>
        </p:txBody>
      </p:sp>
    </p:spTree>
    <p:extLst>
      <p:ext uri="{BB962C8B-B14F-4D97-AF65-F5344CB8AC3E}">
        <p14:creationId xmlns:p14="http://schemas.microsoft.com/office/powerpoint/2010/main" val="77859130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9A4D29-981D-4C44-B1CA-85CF3A1DB6EB}"/>
              </a:ext>
            </a:extLst>
          </p:cNvPr>
          <p:cNvSpPr>
            <a:spLocks noGrp="1"/>
          </p:cNvSpPr>
          <p:nvPr>
            <p:ph type="title"/>
          </p:nvPr>
        </p:nvSpPr>
        <p:spPr>
          <a:xfrm>
            <a:off x="-1" y="1"/>
            <a:ext cx="8768443" cy="850790"/>
          </a:xfrm>
        </p:spPr>
        <p:txBody>
          <a:bodyPr/>
          <a:lstStyle/>
          <a:p>
            <a:r>
              <a:rPr lang="en-US" dirty="0">
                <a:solidFill>
                  <a:srgbClr val="4F280E"/>
                </a:solidFill>
              </a:rPr>
              <a:t>WIC Food Lists </a:t>
            </a:r>
            <a:endParaRPr lang="en-US" sz="3000" dirty="0">
              <a:solidFill>
                <a:srgbClr val="4F280E"/>
              </a:solidFill>
            </a:endParaRPr>
          </a:p>
        </p:txBody>
      </p:sp>
      <p:pic>
        <p:nvPicPr>
          <p:cNvPr id="5" name="Picture 4" descr="Page 2 of the &quot;How to Spot Whole Grain-Rich Foods for the CACFP&quot; worksheet">
            <a:extLst>
              <a:ext uri="{FF2B5EF4-FFF2-40B4-BE49-F238E27FC236}">
                <a16:creationId xmlns:a16="http://schemas.microsoft.com/office/drawing/2014/main" id="{7C693BEB-F6C5-D14A-85F6-BBA645638A01}"/>
              </a:ext>
            </a:extLst>
          </p:cNvPr>
          <p:cNvPicPr>
            <a:picLocks noChangeAspect="1"/>
          </p:cNvPicPr>
          <p:nvPr/>
        </p:nvPicPr>
        <p:blipFill>
          <a:blip r:embed="rId3"/>
          <a:srcRect/>
          <a:stretch/>
        </p:blipFill>
        <p:spPr>
          <a:xfrm>
            <a:off x="304969" y="976861"/>
            <a:ext cx="2668797" cy="3453737"/>
          </a:xfrm>
          <a:prstGeom prst="rect">
            <a:avLst/>
          </a:prstGeom>
          <a:effectLst>
            <a:outerShdw blurRad="63500" sx="102000" sy="102000" algn="ctr" rotWithShape="0">
              <a:srgbClr val="000000">
                <a:alpha val="10000"/>
              </a:srgbClr>
            </a:outerShdw>
          </a:effectLst>
        </p:spPr>
      </p:pic>
      <p:sp>
        <p:nvSpPr>
          <p:cNvPr id="11" name="Rounded Rectangle 10">
            <a:extLst>
              <a:ext uri="{FF2B5EF4-FFF2-40B4-BE49-F238E27FC236}">
                <a16:creationId xmlns:a16="http://schemas.microsoft.com/office/drawing/2014/main" id="{DD441DC5-3D7B-EB41-AE57-F315AF3E2890}"/>
              </a:ext>
              <a:ext uri="{C183D7F6-B498-43B3-948B-1728B52AA6E4}">
                <adec:decorative xmlns:adec="http://schemas.microsoft.com/office/drawing/2017/decorative" val="1"/>
              </a:ext>
            </a:extLst>
          </p:cNvPr>
          <p:cNvSpPr/>
          <p:nvPr/>
        </p:nvSpPr>
        <p:spPr>
          <a:xfrm>
            <a:off x="415591" y="1128101"/>
            <a:ext cx="1319950" cy="660594"/>
          </a:xfrm>
          <a:prstGeom prst="roundRect">
            <a:avLst>
              <a:gd name="adj" fmla="val 0"/>
            </a:avLst>
          </a:prstGeom>
          <a:noFill/>
          <a:ln w="19050">
            <a:solidFill>
              <a:srgbClr val="6F3D1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8" name="Snip Same Side Corner Rectangle 7">
            <a:extLst>
              <a:ext uri="{FF2B5EF4-FFF2-40B4-BE49-F238E27FC236}">
                <a16:creationId xmlns:a16="http://schemas.microsoft.com/office/drawing/2014/main" id="{F600B28C-CD6D-E947-9EE8-B284858402A5}"/>
              </a:ext>
              <a:ext uri="{C183D7F6-B498-43B3-948B-1728B52AA6E4}">
                <adec:decorative xmlns:adec="http://schemas.microsoft.com/office/drawing/2017/decorative" val="1"/>
              </a:ext>
            </a:extLst>
          </p:cNvPr>
          <p:cNvSpPr/>
          <p:nvPr/>
        </p:nvSpPr>
        <p:spPr>
          <a:xfrm rot="16200000">
            <a:off x="2339119" y="1294701"/>
            <a:ext cx="3353580" cy="2886951"/>
          </a:xfrm>
          <a:prstGeom prst="snip2SameRect">
            <a:avLst>
              <a:gd name="adj1" fmla="val 26673"/>
              <a:gd name="adj2" fmla="val 0"/>
            </a:avLst>
          </a:prstGeom>
          <a:gradFill flip="none" rotWithShape="1">
            <a:gsLst>
              <a:gs pos="0">
                <a:schemeClr val="accent3">
                  <a:lumMod val="45000"/>
                  <a:lumOff val="55000"/>
                  <a:alpha val="0"/>
                </a:schemeClr>
              </a:gs>
              <a:gs pos="25000">
                <a:schemeClr val="accent3">
                  <a:lumMod val="45000"/>
                  <a:lumOff val="55000"/>
                </a:schemeClr>
              </a:gs>
              <a:gs pos="93000">
                <a:schemeClr val="accent3">
                  <a:lumMod val="30000"/>
                  <a:lumOff val="70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9" name="Rounded Rectangle 8">
            <a:extLst>
              <a:ext uri="{FF2B5EF4-FFF2-40B4-BE49-F238E27FC236}">
                <a16:creationId xmlns:a16="http://schemas.microsoft.com/office/drawing/2014/main" id="{81D7B32D-6043-E64E-BD7D-6C4B5ACAC509}"/>
              </a:ext>
              <a:ext uri="{C183D7F6-B498-43B3-948B-1728B52AA6E4}">
                <adec:decorative xmlns:adec="http://schemas.microsoft.com/office/drawing/2017/decorative" val="1"/>
              </a:ext>
            </a:extLst>
          </p:cNvPr>
          <p:cNvSpPr/>
          <p:nvPr/>
        </p:nvSpPr>
        <p:spPr>
          <a:xfrm>
            <a:off x="3315805" y="970343"/>
            <a:ext cx="4802390" cy="3535669"/>
          </a:xfrm>
          <a:prstGeom prst="roundRect">
            <a:avLst>
              <a:gd name="adj" fmla="val 4586"/>
            </a:avLst>
          </a:prstGeom>
          <a:solidFill>
            <a:schemeClr val="bg1"/>
          </a:solidFill>
          <a:ln>
            <a:noFill/>
          </a:ln>
          <a:effectLst>
            <a:outerShdw blurRad="635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0" name="Rectangle 9">
            <a:extLst>
              <a:ext uri="{FF2B5EF4-FFF2-40B4-BE49-F238E27FC236}">
                <a16:creationId xmlns:a16="http://schemas.microsoft.com/office/drawing/2014/main" id="{080644B8-A980-7C44-B269-C0E91EA6BC23}"/>
              </a:ext>
            </a:extLst>
          </p:cNvPr>
          <p:cNvSpPr/>
          <p:nvPr/>
        </p:nvSpPr>
        <p:spPr>
          <a:xfrm>
            <a:off x="3673380" y="1303346"/>
            <a:ext cx="4151038" cy="2800767"/>
          </a:xfrm>
          <a:prstGeom prst="rect">
            <a:avLst/>
          </a:prstGeom>
        </p:spPr>
        <p:txBody>
          <a:bodyPr wrap="square">
            <a:spAutoFit/>
          </a:bodyPr>
          <a:lstStyle/>
          <a:p>
            <a:r>
              <a:rPr lang="en-US" sz="1600" b="1" dirty="0">
                <a:solidFill>
                  <a:srgbClr val="6F3D1A"/>
                </a:solidFill>
                <a:latin typeface="Helvetica" pitchFamily="2" charset="0"/>
                <a:cs typeface="Arial" panose="020B0604020202020204" pitchFamily="34" charset="0"/>
              </a:rPr>
              <a:t>WIC Lists. </a:t>
            </a:r>
            <a:r>
              <a:rPr lang="en-US" sz="1600" dirty="0">
                <a:solidFill>
                  <a:schemeClr val="tx1">
                    <a:lumMod val="65000"/>
                    <a:lumOff val="35000"/>
                  </a:schemeClr>
                </a:solidFill>
                <a:latin typeface="Helvetica" pitchFamily="2" charset="0"/>
                <a:cs typeface="Arial" panose="020B0604020202020204" pitchFamily="34" charset="0"/>
              </a:rPr>
              <a:t>Aside from cereals, any grain included on a State’s Special Supplemental Nutrition Program for Women, Infants, and Children (WIC) Approved Foods List is considered whole grain-rich in the CACFP. This includes tortillas, pastas, rice, and breads on a State WIC list. Not all cereals on a WIC list are whole grain-rich. When using the WIC list to choose a whole grain-rich cereal, be sure to choose one that is marked as whole grain on the WIC list.</a:t>
            </a:r>
          </a:p>
        </p:txBody>
      </p:sp>
      <p:cxnSp>
        <p:nvCxnSpPr>
          <p:cNvPr id="12" name="Elbow Connector 11">
            <a:extLst>
              <a:ext uri="{FF2B5EF4-FFF2-40B4-BE49-F238E27FC236}">
                <a16:creationId xmlns:a16="http://schemas.microsoft.com/office/drawing/2014/main" id="{A107F2C6-78E1-B34E-B57B-A57D88EBCC79}"/>
              </a:ext>
              <a:ext uri="{C183D7F6-B498-43B3-948B-1728B52AA6E4}">
                <adec:decorative xmlns:adec="http://schemas.microsoft.com/office/drawing/2017/decorative" val="1"/>
              </a:ext>
            </a:extLst>
          </p:cNvPr>
          <p:cNvCxnSpPr>
            <a:cxnSpLocks/>
          </p:cNvCxnSpPr>
          <p:nvPr/>
        </p:nvCxnSpPr>
        <p:spPr>
          <a:xfrm>
            <a:off x="1727520" y="1458398"/>
            <a:ext cx="1848292" cy="414822"/>
          </a:xfrm>
          <a:prstGeom prst="bentConnector3">
            <a:avLst>
              <a:gd name="adj1" fmla="val 63806"/>
            </a:avLst>
          </a:prstGeom>
          <a:ln w="19050">
            <a:solidFill>
              <a:srgbClr val="6F3D1A"/>
            </a:solidFill>
            <a:tailEnd type="oval"/>
          </a:ln>
        </p:spPr>
        <p:style>
          <a:lnRef idx="1">
            <a:schemeClr val="accent1"/>
          </a:lnRef>
          <a:fillRef idx="0">
            <a:schemeClr val="accent1"/>
          </a:fillRef>
          <a:effectRef idx="0">
            <a:schemeClr val="accent1"/>
          </a:effectRef>
          <a:fontRef idx="minor">
            <a:schemeClr val="tx1"/>
          </a:fontRef>
        </p:style>
      </p:cxnSp>
      <p:pic>
        <p:nvPicPr>
          <p:cNvPr id="7" name="Picture 6" descr="Hyperlink icon.">
            <a:extLst>
              <a:ext uri="{FF2B5EF4-FFF2-40B4-BE49-F238E27FC236}">
                <a16:creationId xmlns:a16="http://schemas.microsoft.com/office/drawing/2014/main" id="{790B0F0F-F0F0-E148-89DD-D9646793D134}"/>
              </a:ext>
            </a:extLst>
          </p:cNvPr>
          <p:cNvPicPr>
            <a:picLocks noChangeAspect="1"/>
          </p:cNvPicPr>
          <p:nvPr/>
        </p:nvPicPr>
        <p:blipFill>
          <a:blip r:embed="rId4"/>
          <a:stretch>
            <a:fillRect/>
          </a:stretch>
        </p:blipFill>
        <p:spPr>
          <a:xfrm>
            <a:off x="1449294" y="4657318"/>
            <a:ext cx="278226" cy="278226"/>
          </a:xfrm>
          <a:prstGeom prst="rect">
            <a:avLst/>
          </a:prstGeom>
        </p:spPr>
      </p:pic>
      <p:sp>
        <p:nvSpPr>
          <p:cNvPr id="6" name="TextBox 5">
            <a:extLst>
              <a:ext uri="{FF2B5EF4-FFF2-40B4-BE49-F238E27FC236}">
                <a16:creationId xmlns:a16="http://schemas.microsoft.com/office/drawing/2014/main" id="{4BF09DBA-8DF8-CE48-993B-A127CAE64C56}"/>
              </a:ext>
            </a:extLst>
          </p:cNvPr>
          <p:cNvSpPr txBox="1"/>
          <p:nvPr/>
        </p:nvSpPr>
        <p:spPr>
          <a:xfrm>
            <a:off x="958599" y="4660193"/>
            <a:ext cx="7226802" cy="338554"/>
          </a:xfrm>
          <a:prstGeom prst="rect">
            <a:avLst/>
          </a:prstGeom>
          <a:noFill/>
        </p:spPr>
        <p:txBody>
          <a:bodyPr wrap="square" rtlCol="0">
            <a:spAutoFit/>
          </a:bodyPr>
          <a:lstStyle/>
          <a:p>
            <a:pPr algn="ctr"/>
            <a:r>
              <a:rPr lang="en-US" sz="1600" b="1" u="sng" dirty="0">
                <a:solidFill>
                  <a:srgbClr val="703E1A"/>
                </a:solidFill>
                <a:latin typeface="Helvetica" pitchFamily="2" charset="0"/>
                <a:hlinkClick r:id="rId5" tooltip="U S D A How to spot whole grain rich foods">
                  <a:extLst>
                    <a:ext uri="{A12FA001-AC4F-418D-AE19-62706E023703}">
                      <ahyp:hlinkClr xmlns:ahyp="http://schemas.microsoft.com/office/drawing/2018/hyperlinkcolor" val="tx"/>
                    </a:ext>
                  </a:extLst>
                </a:hlinkClick>
              </a:rPr>
              <a:t>fns.usda.gov/</a:t>
            </a:r>
            <a:r>
              <a:rPr lang="en-US" sz="1600" b="1" u="sng" dirty="0" err="1">
                <a:solidFill>
                  <a:srgbClr val="703E1A"/>
                </a:solidFill>
                <a:latin typeface="Helvetica" pitchFamily="2" charset="0"/>
                <a:hlinkClick r:id="rId5" tooltip="U S D A How to spot whole grain rich foods">
                  <a:extLst>
                    <a:ext uri="{A12FA001-AC4F-418D-AE19-62706E023703}">
                      <ahyp:hlinkClr xmlns:ahyp="http://schemas.microsoft.com/office/drawing/2018/hyperlinkcolor" val="tx"/>
                    </a:ext>
                  </a:extLst>
                </a:hlinkClick>
              </a:rPr>
              <a:t>tn</a:t>
            </a:r>
            <a:r>
              <a:rPr lang="en-US" sz="1600" b="1" u="sng" dirty="0">
                <a:solidFill>
                  <a:srgbClr val="703E1A"/>
                </a:solidFill>
                <a:latin typeface="Helvetica" pitchFamily="2" charset="0"/>
                <a:hlinkClick r:id="rId5" tooltip="U S D A How to spot whole grain rich foods">
                  <a:extLst>
                    <a:ext uri="{A12FA001-AC4F-418D-AE19-62706E023703}">
                      <ahyp:hlinkClr xmlns:ahyp="http://schemas.microsoft.com/office/drawing/2018/hyperlinkcolor" val="tx"/>
                    </a:ext>
                  </a:extLst>
                </a:hlinkClick>
              </a:rPr>
              <a:t>/how-spot-whole-grain-rich-foods-</a:t>
            </a:r>
            <a:r>
              <a:rPr lang="en-US" sz="1600" b="1" u="sng" dirty="0" err="1">
                <a:solidFill>
                  <a:srgbClr val="703E1A"/>
                </a:solidFill>
                <a:latin typeface="Helvetica" pitchFamily="2" charset="0"/>
                <a:hlinkClick r:id="rId5" tooltip="U S D A How to spot whole grain rich foods">
                  <a:extLst>
                    <a:ext uri="{A12FA001-AC4F-418D-AE19-62706E023703}">
                      <ahyp:hlinkClr xmlns:ahyp="http://schemas.microsoft.com/office/drawing/2018/hyperlinkcolor" val="tx"/>
                    </a:ext>
                  </a:extLst>
                </a:hlinkClick>
              </a:rPr>
              <a:t>cacfp</a:t>
            </a:r>
            <a:endParaRPr lang="en-US" sz="1600" b="1" u="sng" dirty="0">
              <a:solidFill>
                <a:srgbClr val="703E1A"/>
              </a:solidFill>
              <a:latin typeface="Helvetica" pitchFamily="2" charset="0"/>
            </a:endParaRPr>
          </a:p>
        </p:txBody>
      </p:sp>
    </p:spTree>
    <p:extLst>
      <p:ext uri="{BB962C8B-B14F-4D97-AF65-F5344CB8AC3E}">
        <p14:creationId xmlns:p14="http://schemas.microsoft.com/office/powerpoint/2010/main" val="332448953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9A4D29-981D-4C44-B1CA-85CF3A1DB6EB}"/>
              </a:ext>
            </a:extLst>
          </p:cNvPr>
          <p:cNvSpPr>
            <a:spLocks noGrp="1"/>
          </p:cNvSpPr>
          <p:nvPr>
            <p:ph type="title"/>
          </p:nvPr>
        </p:nvSpPr>
        <p:spPr>
          <a:xfrm>
            <a:off x="0" y="0"/>
            <a:ext cx="7226802" cy="1009979"/>
          </a:xfrm>
        </p:spPr>
        <p:txBody>
          <a:bodyPr/>
          <a:lstStyle/>
          <a:p>
            <a:r>
              <a:rPr lang="en-US" dirty="0">
                <a:solidFill>
                  <a:srgbClr val="4F280E"/>
                </a:solidFill>
              </a:rPr>
              <a:t>Using WIC Food Lists to Identify Grains for the CACFP</a:t>
            </a:r>
            <a:endParaRPr lang="en-US" sz="3000" dirty="0">
              <a:solidFill>
                <a:srgbClr val="4F280E"/>
              </a:solidFill>
            </a:endParaRPr>
          </a:p>
        </p:txBody>
      </p:sp>
      <p:pic>
        <p:nvPicPr>
          <p:cNvPr id="13" name="Picture 12" descr="Picture of &quot;Using the Special Supplemental Nutrition Program for Women, Infants and Children (WIC) Food Lists to Identify Grains for the CACFP&quot; worksheet">
            <a:extLst>
              <a:ext uri="{FF2B5EF4-FFF2-40B4-BE49-F238E27FC236}">
                <a16:creationId xmlns:a16="http://schemas.microsoft.com/office/drawing/2014/main" id="{47FFD343-DD13-174B-8C11-E15D1F76BCBB}"/>
              </a:ext>
            </a:extLst>
          </p:cNvPr>
          <p:cNvPicPr>
            <a:picLocks noChangeAspect="1"/>
          </p:cNvPicPr>
          <p:nvPr/>
        </p:nvPicPr>
        <p:blipFill>
          <a:blip r:embed="rId3"/>
          <a:stretch>
            <a:fillRect/>
          </a:stretch>
        </p:blipFill>
        <p:spPr>
          <a:xfrm>
            <a:off x="553056" y="1291974"/>
            <a:ext cx="1953837" cy="2595148"/>
          </a:xfrm>
          <a:prstGeom prst="rect">
            <a:avLst/>
          </a:prstGeom>
          <a:effectLst>
            <a:outerShdw blurRad="63500" sx="102000" sy="102000" algn="ctr" rotWithShape="0">
              <a:srgbClr val="000000">
                <a:alpha val="10000"/>
              </a:srgbClr>
            </a:outerShdw>
          </a:effectLst>
        </p:spPr>
      </p:pic>
      <p:sp>
        <p:nvSpPr>
          <p:cNvPr id="11" name="Rectangle 10">
            <a:extLst>
              <a:ext uri="{FF2B5EF4-FFF2-40B4-BE49-F238E27FC236}">
                <a16:creationId xmlns:a16="http://schemas.microsoft.com/office/drawing/2014/main" id="{49320735-6DF0-2D49-AE2A-F82A99575CE1}"/>
              </a:ext>
            </a:extLst>
          </p:cNvPr>
          <p:cNvSpPr/>
          <p:nvPr/>
        </p:nvSpPr>
        <p:spPr>
          <a:xfrm>
            <a:off x="-59407" y="3950325"/>
            <a:ext cx="3165153" cy="338554"/>
          </a:xfrm>
          <a:prstGeom prst="rect">
            <a:avLst/>
          </a:prstGeom>
        </p:spPr>
        <p:txBody>
          <a:bodyPr wrap="square">
            <a:spAutoFit/>
          </a:bodyPr>
          <a:lstStyle/>
          <a:p>
            <a:pPr algn="ctr">
              <a:spcBef>
                <a:spcPts val="1200"/>
              </a:spcBef>
              <a:buClr>
                <a:srgbClr val="0D5929"/>
              </a:buClr>
            </a:pPr>
            <a:r>
              <a:rPr lang="en-US" sz="1600" b="1" dirty="0">
                <a:solidFill>
                  <a:srgbClr val="4F280E"/>
                </a:solidFill>
                <a:latin typeface="Helvetica" pitchFamily="2" charset="0"/>
              </a:rPr>
              <a:t>Training Worksheet</a:t>
            </a:r>
          </a:p>
        </p:txBody>
      </p:sp>
      <p:grpSp>
        <p:nvGrpSpPr>
          <p:cNvPr id="16" name="Group 15" descr="Picture of &quot;CACFP Halftime: Thirty on Thursdays&quot; training webinars">
            <a:extLst>
              <a:ext uri="{FF2B5EF4-FFF2-40B4-BE49-F238E27FC236}">
                <a16:creationId xmlns:a16="http://schemas.microsoft.com/office/drawing/2014/main" id="{B8DC5D07-FE32-3F48-BCC7-40E586DF0DC1}"/>
              </a:ext>
            </a:extLst>
          </p:cNvPr>
          <p:cNvGrpSpPr/>
          <p:nvPr/>
        </p:nvGrpSpPr>
        <p:grpSpPr>
          <a:xfrm>
            <a:off x="2806341" y="1496308"/>
            <a:ext cx="2817361" cy="2268360"/>
            <a:chOff x="2982038" y="1496308"/>
            <a:chExt cx="2817361" cy="2268360"/>
          </a:xfrm>
        </p:grpSpPr>
        <p:pic>
          <p:nvPicPr>
            <p:cNvPr id="12" name="Picture 11" descr="[decorative]">
              <a:extLst>
                <a:ext uri="{FF2B5EF4-FFF2-40B4-BE49-F238E27FC236}">
                  <a16:creationId xmlns:a16="http://schemas.microsoft.com/office/drawing/2014/main" id="{6A69CE9F-DAD0-CE48-B94B-7613F4D6B5DD}"/>
                </a:ext>
              </a:extLst>
            </p:cNvPr>
            <p:cNvPicPr>
              <a:picLocks noChangeAspect="1"/>
            </p:cNvPicPr>
            <p:nvPr/>
          </p:nvPicPr>
          <p:blipFill>
            <a:blip r:embed="rId4"/>
            <a:stretch>
              <a:fillRect/>
            </a:stretch>
          </p:blipFill>
          <p:spPr>
            <a:xfrm>
              <a:off x="2982038" y="1496308"/>
              <a:ext cx="2817361" cy="2268360"/>
            </a:xfrm>
            <a:prstGeom prst="rect">
              <a:avLst/>
            </a:prstGeom>
          </p:spPr>
        </p:pic>
        <p:sp>
          <p:nvSpPr>
            <p:cNvPr id="5" name="Rectangle 4" descr="[decorative]">
              <a:extLst>
                <a:ext uri="{FF2B5EF4-FFF2-40B4-BE49-F238E27FC236}">
                  <a16:creationId xmlns:a16="http://schemas.microsoft.com/office/drawing/2014/main" id="{8DAB7E98-71AA-9746-A112-E9D8C8393D21}"/>
                </a:ext>
              </a:extLst>
            </p:cNvPr>
            <p:cNvSpPr/>
            <p:nvPr/>
          </p:nvSpPr>
          <p:spPr>
            <a:xfrm>
              <a:off x="3105746" y="1598229"/>
              <a:ext cx="2566343" cy="151393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7" name="Rectangle 16">
            <a:extLst>
              <a:ext uri="{FF2B5EF4-FFF2-40B4-BE49-F238E27FC236}">
                <a16:creationId xmlns:a16="http://schemas.microsoft.com/office/drawing/2014/main" id="{7435B81C-94D0-8D42-B63F-2B6EB48D5CC2}"/>
              </a:ext>
              <a:ext uri="{C183D7F6-B498-43B3-948B-1728B52AA6E4}">
                <adec:decorative xmlns:adec="http://schemas.microsoft.com/office/drawing/2017/decorative" val="1"/>
              </a:ext>
            </a:extLst>
          </p:cNvPr>
          <p:cNvSpPr/>
          <p:nvPr/>
        </p:nvSpPr>
        <p:spPr>
          <a:xfrm>
            <a:off x="2984500" y="1640231"/>
            <a:ext cx="2435226" cy="142364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3" descr="Picture of &quot;CACFP Halftime: Thirty on Thursdays&quot; training webinars">
            <a:extLst>
              <a:ext uri="{FF2B5EF4-FFF2-40B4-BE49-F238E27FC236}">
                <a16:creationId xmlns:a16="http://schemas.microsoft.com/office/drawing/2014/main" id="{1D7DDD5E-895B-8B40-B564-520D6FFE4CC9}"/>
              </a:ext>
            </a:extLst>
          </p:cNvPr>
          <p:cNvPicPr>
            <a:picLocks noChangeAspect="1"/>
          </p:cNvPicPr>
          <p:nvPr/>
        </p:nvPicPr>
        <p:blipFill>
          <a:blip r:embed="rId5"/>
          <a:stretch>
            <a:fillRect/>
          </a:stretch>
        </p:blipFill>
        <p:spPr>
          <a:xfrm>
            <a:off x="3100644" y="1640231"/>
            <a:ext cx="2248135" cy="1383707"/>
          </a:xfrm>
          <a:prstGeom prst="rect">
            <a:avLst/>
          </a:prstGeom>
        </p:spPr>
      </p:pic>
      <p:sp>
        <p:nvSpPr>
          <p:cNvPr id="9" name="Rectangle 8">
            <a:extLst>
              <a:ext uri="{FF2B5EF4-FFF2-40B4-BE49-F238E27FC236}">
                <a16:creationId xmlns:a16="http://schemas.microsoft.com/office/drawing/2014/main" id="{A9C366DF-9312-3646-A2D5-8CB439406477}"/>
              </a:ext>
            </a:extLst>
          </p:cNvPr>
          <p:cNvSpPr/>
          <p:nvPr/>
        </p:nvSpPr>
        <p:spPr>
          <a:xfrm>
            <a:off x="2630642" y="3950325"/>
            <a:ext cx="3165153" cy="338554"/>
          </a:xfrm>
          <a:prstGeom prst="rect">
            <a:avLst/>
          </a:prstGeom>
        </p:spPr>
        <p:txBody>
          <a:bodyPr wrap="square">
            <a:spAutoFit/>
          </a:bodyPr>
          <a:lstStyle/>
          <a:p>
            <a:pPr algn="ctr">
              <a:spcBef>
                <a:spcPts val="1200"/>
              </a:spcBef>
              <a:buClr>
                <a:srgbClr val="0D5929"/>
              </a:buClr>
            </a:pPr>
            <a:r>
              <a:rPr lang="en-US" sz="1600" b="1" dirty="0">
                <a:solidFill>
                  <a:srgbClr val="4F280E"/>
                </a:solidFill>
                <a:latin typeface="Helvetica" pitchFamily="2" charset="0"/>
              </a:rPr>
              <a:t>Webinar Recording</a:t>
            </a:r>
          </a:p>
        </p:txBody>
      </p:sp>
      <p:pic>
        <p:nvPicPr>
          <p:cNvPr id="8" name="Picture 7">
            <a:extLst>
              <a:ext uri="{FF2B5EF4-FFF2-40B4-BE49-F238E27FC236}">
                <a16:creationId xmlns:a16="http://schemas.microsoft.com/office/drawing/2014/main" id="{EE6E4185-3C6C-E64D-8869-C8FD7F7D421B}"/>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5933785" y="1496308"/>
            <a:ext cx="2817361" cy="2268360"/>
          </a:xfrm>
          <a:prstGeom prst="rect">
            <a:avLst/>
          </a:prstGeom>
        </p:spPr>
      </p:pic>
      <p:sp>
        <p:nvSpPr>
          <p:cNvPr id="18" name="Rectangle 17">
            <a:extLst>
              <a:ext uri="{FF2B5EF4-FFF2-40B4-BE49-F238E27FC236}">
                <a16:creationId xmlns:a16="http://schemas.microsoft.com/office/drawing/2014/main" id="{65DF5C6B-A1C0-B240-99F0-3597467EF7FB}"/>
              </a:ext>
              <a:ext uri="{C183D7F6-B498-43B3-948B-1728B52AA6E4}">
                <adec:decorative xmlns:adec="http://schemas.microsoft.com/office/drawing/2017/decorative" val="1"/>
              </a:ext>
            </a:extLst>
          </p:cNvPr>
          <p:cNvSpPr/>
          <p:nvPr/>
        </p:nvSpPr>
        <p:spPr>
          <a:xfrm>
            <a:off x="6036837" y="1598229"/>
            <a:ext cx="2578463" cy="151393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4" name="Picture 13" descr="Picture of &quot;Using the Special Supplemental Nutrition Program for Women, Infants and Children (WIC) Food Lists to Identify Grains for the CACFP&quot; presentation slides">
            <a:extLst>
              <a:ext uri="{FF2B5EF4-FFF2-40B4-BE49-F238E27FC236}">
                <a16:creationId xmlns:a16="http://schemas.microsoft.com/office/drawing/2014/main" id="{32C9E1B9-2F77-0C45-9AAC-C5870F4374F3}"/>
              </a:ext>
            </a:extLst>
          </p:cNvPr>
          <p:cNvPicPr>
            <a:picLocks noChangeAspect="1"/>
          </p:cNvPicPr>
          <p:nvPr/>
        </p:nvPicPr>
        <p:blipFill>
          <a:blip r:embed="rId6"/>
          <a:stretch>
            <a:fillRect/>
          </a:stretch>
        </p:blipFill>
        <p:spPr>
          <a:xfrm>
            <a:off x="6036837" y="1598229"/>
            <a:ext cx="2578462" cy="1450385"/>
          </a:xfrm>
          <a:prstGeom prst="rect">
            <a:avLst/>
          </a:prstGeom>
        </p:spPr>
      </p:pic>
      <p:sp>
        <p:nvSpPr>
          <p:cNvPr id="10" name="Rectangle 9">
            <a:extLst>
              <a:ext uri="{FF2B5EF4-FFF2-40B4-BE49-F238E27FC236}">
                <a16:creationId xmlns:a16="http://schemas.microsoft.com/office/drawing/2014/main" id="{E605CD37-5FDF-4348-A310-7BA29F3415D0}"/>
              </a:ext>
            </a:extLst>
          </p:cNvPr>
          <p:cNvSpPr/>
          <p:nvPr/>
        </p:nvSpPr>
        <p:spPr>
          <a:xfrm>
            <a:off x="5672089" y="3950325"/>
            <a:ext cx="3165153" cy="338554"/>
          </a:xfrm>
          <a:prstGeom prst="rect">
            <a:avLst/>
          </a:prstGeom>
        </p:spPr>
        <p:txBody>
          <a:bodyPr wrap="square">
            <a:spAutoFit/>
          </a:bodyPr>
          <a:lstStyle/>
          <a:p>
            <a:pPr algn="ctr">
              <a:spcBef>
                <a:spcPts val="1200"/>
              </a:spcBef>
              <a:buClr>
                <a:srgbClr val="0D5929"/>
              </a:buClr>
            </a:pPr>
            <a:r>
              <a:rPr lang="en-US" sz="1600" b="1" dirty="0">
                <a:solidFill>
                  <a:srgbClr val="4F280E"/>
                </a:solidFill>
                <a:latin typeface="Helvetica" pitchFamily="2" charset="0"/>
              </a:rPr>
              <a:t>Presentation Slides</a:t>
            </a:r>
          </a:p>
        </p:txBody>
      </p:sp>
      <p:pic>
        <p:nvPicPr>
          <p:cNvPr id="7" name="Picture 6" descr="Hyperlink icon.">
            <a:extLst>
              <a:ext uri="{FF2B5EF4-FFF2-40B4-BE49-F238E27FC236}">
                <a16:creationId xmlns:a16="http://schemas.microsoft.com/office/drawing/2014/main" id="{790B0F0F-F0F0-E148-89DD-D9646793D134}"/>
              </a:ext>
            </a:extLst>
          </p:cNvPr>
          <p:cNvPicPr>
            <a:picLocks noChangeAspect="1"/>
          </p:cNvPicPr>
          <p:nvPr/>
        </p:nvPicPr>
        <p:blipFill>
          <a:blip r:embed="rId7"/>
          <a:stretch>
            <a:fillRect/>
          </a:stretch>
        </p:blipFill>
        <p:spPr>
          <a:xfrm>
            <a:off x="1449294" y="4657318"/>
            <a:ext cx="278226" cy="278226"/>
          </a:xfrm>
          <a:prstGeom prst="rect">
            <a:avLst/>
          </a:prstGeom>
        </p:spPr>
      </p:pic>
      <p:sp>
        <p:nvSpPr>
          <p:cNvPr id="6" name="TextBox 5">
            <a:extLst>
              <a:ext uri="{FF2B5EF4-FFF2-40B4-BE49-F238E27FC236}">
                <a16:creationId xmlns:a16="http://schemas.microsoft.com/office/drawing/2014/main" id="{4BF09DBA-8DF8-CE48-993B-A127CAE64C56}"/>
              </a:ext>
            </a:extLst>
          </p:cNvPr>
          <p:cNvSpPr txBox="1"/>
          <p:nvPr/>
        </p:nvSpPr>
        <p:spPr>
          <a:xfrm>
            <a:off x="958599" y="4660193"/>
            <a:ext cx="7226802" cy="338554"/>
          </a:xfrm>
          <a:prstGeom prst="rect">
            <a:avLst/>
          </a:prstGeom>
          <a:noFill/>
        </p:spPr>
        <p:txBody>
          <a:bodyPr wrap="square" rtlCol="0">
            <a:spAutoFit/>
          </a:bodyPr>
          <a:lstStyle/>
          <a:p>
            <a:pPr algn="ctr"/>
            <a:r>
              <a:rPr lang="en-US" sz="1600" b="1" u="sng" dirty="0">
                <a:solidFill>
                  <a:srgbClr val="703E1A"/>
                </a:solidFill>
                <a:latin typeface="Helvetica" pitchFamily="2" charset="0"/>
                <a:hlinkClick r:id="rId8" tooltip="U S D A Using WIC food list identify grains">
                  <a:extLst>
                    <a:ext uri="{A12FA001-AC4F-418D-AE19-62706E023703}">
                      <ahyp:hlinkClr xmlns:ahyp="http://schemas.microsoft.com/office/drawing/2018/hyperlinkcolor" val="tx"/>
                    </a:ext>
                  </a:extLst>
                </a:hlinkClick>
              </a:rPr>
              <a:t>fns.usda.gov/</a:t>
            </a:r>
            <a:r>
              <a:rPr lang="en-US" sz="1600" b="1" u="sng" dirty="0" err="1">
                <a:solidFill>
                  <a:srgbClr val="703E1A"/>
                </a:solidFill>
                <a:latin typeface="Helvetica" pitchFamily="2" charset="0"/>
                <a:hlinkClick r:id="rId8" tooltip="U S D A Using WIC food list identify grains">
                  <a:extLst>
                    <a:ext uri="{A12FA001-AC4F-418D-AE19-62706E023703}">
                      <ahyp:hlinkClr xmlns:ahyp="http://schemas.microsoft.com/office/drawing/2018/hyperlinkcolor" val="tx"/>
                    </a:ext>
                  </a:extLst>
                </a:hlinkClick>
              </a:rPr>
              <a:t>tn</a:t>
            </a:r>
            <a:r>
              <a:rPr lang="en-US" sz="1600" b="1" u="sng" dirty="0">
                <a:solidFill>
                  <a:srgbClr val="703E1A"/>
                </a:solidFill>
                <a:latin typeface="Helvetica" pitchFamily="2" charset="0"/>
                <a:hlinkClick r:id="rId8" tooltip="U S D A Using WIC food list identify grains">
                  <a:extLst>
                    <a:ext uri="{A12FA001-AC4F-418D-AE19-62706E023703}">
                      <ahyp:hlinkClr xmlns:ahyp="http://schemas.microsoft.com/office/drawing/2018/hyperlinkcolor" val="tx"/>
                    </a:ext>
                  </a:extLst>
                </a:hlinkClick>
              </a:rPr>
              <a:t>/using-</a:t>
            </a:r>
            <a:r>
              <a:rPr lang="en-US" sz="1600" b="1" u="sng" dirty="0" err="1">
                <a:solidFill>
                  <a:srgbClr val="703E1A"/>
                </a:solidFill>
                <a:latin typeface="Helvetica" pitchFamily="2" charset="0"/>
                <a:hlinkClick r:id="rId8" tooltip="U S D A Using WIC food list identify grains">
                  <a:extLst>
                    <a:ext uri="{A12FA001-AC4F-418D-AE19-62706E023703}">
                      <ahyp:hlinkClr xmlns:ahyp="http://schemas.microsoft.com/office/drawing/2018/hyperlinkcolor" val="tx"/>
                    </a:ext>
                  </a:extLst>
                </a:hlinkClick>
              </a:rPr>
              <a:t>wic</a:t>
            </a:r>
            <a:r>
              <a:rPr lang="en-US" sz="1600" b="1" u="sng" dirty="0">
                <a:solidFill>
                  <a:srgbClr val="703E1A"/>
                </a:solidFill>
                <a:latin typeface="Helvetica" pitchFamily="2" charset="0"/>
                <a:hlinkClick r:id="rId8" tooltip="U S D A Using WIC food list identify grains">
                  <a:extLst>
                    <a:ext uri="{A12FA001-AC4F-418D-AE19-62706E023703}">
                      <ahyp:hlinkClr xmlns:ahyp="http://schemas.microsoft.com/office/drawing/2018/hyperlinkcolor" val="tx"/>
                    </a:ext>
                  </a:extLst>
                </a:hlinkClick>
              </a:rPr>
              <a:t>-food-lists-identify-grains-</a:t>
            </a:r>
            <a:r>
              <a:rPr lang="en-US" sz="1600" b="1" u="sng" dirty="0" err="1">
                <a:solidFill>
                  <a:srgbClr val="703E1A"/>
                </a:solidFill>
                <a:latin typeface="Helvetica" pitchFamily="2" charset="0"/>
                <a:hlinkClick r:id="rId8" tooltip="U S D A Using WIC food list identify grains">
                  <a:extLst>
                    <a:ext uri="{A12FA001-AC4F-418D-AE19-62706E023703}">
                      <ahyp:hlinkClr xmlns:ahyp="http://schemas.microsoft.com/office/drawing/2018/hyperlinkcolor" val="tx"/>
                    </a:ext>
                  </a:extLst>
                </a:hlinkClick>
              </a:rPr>
              <a:t>cacfp</a:t>
            </a:r>
            <a:endParaRPr lang="en-US" sz="1600" b="1" u="sng" dirty="0">
              <a:solidFill>
                <a:srgbClr val="703E1A"/>
              </a:solidFill>
              <a:latin typeface="Helvetica" pitchFamily="2" charset="0"/>
            </a:endParaRPr>
          </a:p>
        </p:txBody>
      </p:sp>
    </p:spTree>
    <p:extLst>
      <p:ext uri="{BB962C8B-B14F-4D97-AF65-F5344CB8AC3E}">
        <p14:creationId xmlns:p14="http://schemas.microsoft.com/office/powerpoint/2010/main" val="117167461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9A4D29-981D-4C44-B1CA-85CF3A1DB6EB}"/>
              </a:ext>
            </a:extLst>
          </p:cNvPr>
          <p:cNvSpPr>
            <a:spLocks noGrp="1"/>
          </p:cNvSpPr>
          <p:nvPr>
            <p:ph type="title"/>
          </p:nvPr>
        </p:nvSpPr>
        <p:spPr>
          <a:xfrm>
            <a:off x="-1" y="1"/>
            <a:ext cx="8768443" cy="850790"/>
          </a:xfrm>
        </p:spPr>
        <p:txBody>
          <a:bodyPr/>
          <a:lstStyle/>
          <a:p>
            <a:r>
              <a:rPr lang="en-US" dirty="0">
                <a:solidFill>
                  <a:srgbClr val="4F280E"/>
                </a:solidFill>
              </a:rPr>
              <a:t>FDA Whole Grain Health Claims </a:t>
            </a:r>
            <a:endParaRPr lang="en-US" sz="3000" dirty="0">
              <a:solidFill>
                <a:srgbClr val="4F280E"/>
              </a:solidFill>
            </a:endParaRPr>
          </a:p>
        </p:txBody>
      </p:sp>
      <p:pic>
        <p:nvPicPr>
          <p:cNvPr id="5" name="Picture 4" descr="Page 2 of the &quot;How to Spot Whole Grain-Rich Foods for the CACFP&quot; worksheet">
            <a:extLst>
              <a:ext uri="{FF2B5EF4-FFF2-40B4-BE49-F238E27FC236}">
                <a16:creationId xmlns:a16="http://schemas.microsoft.com/office/drawing/2014/main" id="{A9187E31-58AB-3B46-BDEF-E76CA342EBA7}"/>
              </a:ext>
            </a:extLst>
          </p:cNvPr>
          <p:cNvPicPr>
            <a:picLocks noChangeAspect="1"/>
          </p:cNvPicPr>
          <p:nvPr/>
        </p:nvPicPr>
        <p:blipFill>
          <a:blip r:embed="rId3"/>
          <a:srcRect/>
          <a:stretch/>
        </p:blipFill>
        <p:spPr>
          <a:xfrm>
            <a:off x="304969" y="976861"/>
            <a:ext cx="2668797" cy="3453737"/>
          </a:xfrm>
          <a:prstGeom prst="rect">
            <a:avLst/>
          </a:prstGeom>
          <a:effectLst>
            <a:outerShdw blurRad="63500" sx="102000" sy="102000" algn="ctr" rotWithShape="0">
              <a:srgbClr val="000000">
                <a:alpha val="10000"/>
              </a:srgbClr>
            </a:outerShdw>
          </a:effectLst>
        </p:spPr>
      </p:pic>
      <p:sp>
        <p:nvSpPr>
          <p:cNvPr id="14" name="Rounded Rectangle 13">
            <a:extLst>
              <a:ext uri="{FF2B5EF4-FFF2-40B4-BE49-F238E27FC236}">
                <a16:creationId xmlns:a16="http://schemas.microsoft.com/office/drawing/2014/main" id="{C7F21878-CC51-1745-9126-0C751324FA43}"/>
              </a:ext>
              <a:ext uri="{C183D7F6-B498-43B3-948B-1728B52AA6E4}">
                <adec:decorative xmlns:adec="http://schemas.microsoft.com/office/drawing/2017/decorative" val="1"/>
              </a:ext>
            </a:extLst>
          </p:cNvPr>
          <p:cNvSpPr/>
          <p:nvPr/>
        </p:nvSpPr>
        <p:spPr>
          <a:xfrm>
            <a:off x="407570" y="2571749"/>
            <a:ext cx="2383756" cy="668755"/>
          </a:xfrm>
          <a:prstGeom prst="roundRect">
            <a:avLst>
              <a:gd name="adj" fmla="val 0"/>
            </a:avLst>
          </a:prstGeom>
          <a:noFill/>
          <a:ln w="19050">
            <a:solidFill>
              <a:srgbClr val="6F3D1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8" name="Snip Same Side Corner Rectangle 7">
            <a:extLst>
              <a:ext uri="{FF2B5EF4-FFF2-40B4-BE49-F238E27FC236}">
                <a16:creationId xmlns:a16="http://schemas.microsoft.com/office/drawing/2014/main" id="{7BB8C1B8-BF51-364A-8D2D-E6798BB838C9}"/>
              </a:ext>
              <a:ext uri="{C183D7F6-B498-43B3-948B-1728B52AA6E4}">
                <adec:decorative xmlns:adec="http://schemas.microsoft.com/office/drawing/2017/decorative" val="1"/>
              </a:ext>
            </a:extLst>
          </p:cNvPr>
          <p:cNvSpPr/>
          <p:nvPr/>
        </p:nvSpPr>
        <p:spPr>
          <a:xfrm rot="16200000">
            <a:off x="2598255" y="1226960"/>
            <a:ext cx="2941640" cy="2886951"/>
          </a:xfrm>
          <a:prstGeom prst="snip2SameRect">
            <a:avLst>
              <a:gd name="adj1" fmla="val 26673"/>
              <a:gd name="adj2" fmla="val 0"/>
            </a:avLst>
          </a:prstGeom>
          <a:gradFill flip="none" rotWithShape="1">
            <a:gsLst>
              <a:gs pos="0">
                <a:schemeClr val="accent3">
                  <a:lumMod val="45000"/>
                  <a:lumOff val="55000"/>
                  <a:alpha val="0"/>
                </a:schemeClr>
              </a:gs>
              <a:gs pos="25000">
                <a:schemeClr val="accent3">
                  <a:lumMod val="45000"/>
                  <a:lumOff val="55000"/>
                </a:schemeClr>
              </a:gs>
              <a:gs pos="93000">
                <a:schemeClr val="accent3">
                  <a:lumMod val="30000"/>
                  <a:lumOff val="70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9" name="Rounded Rectangle 8">
            <a:extLst>
              <a:ext uri="{FF2B5EF4-FFF2-40B4-BE49-F238E27FC236}">
                <a16:creationId xmlns:a16="http://schemas.microsoft.com/office/drawing/2014/main" id="{2C1103B4-F3CD-3548-B0C8-251FE5153153}"/>
              </a:ext>
              <a:ext uri="{C183D7F6-B498-43B3-948B-1728B52AA6E4}">
                <adec:decorative xmlns:adec="http://schemas.microsoft.com/office/drawing/2017/decorative" val="1"/>
              </a:ext>
            </a:extLst>
          </p:cNvPr>
          <p:cNvSpPr/>
          <p:nvPr/>
        </p:nvSpPr>
        <p:spPr>
          <a:xfrm>
            <a:off x="3315804" y="1140472"/>
            <a:ext cx="5264669" cy="3070023"/>
          </a:xfrm>
          <a:prstGeom prst="roundRect">
            <a:avLst>
              <a:gd name="adj" fmla="val 4586"/>
            </a:avLst>
          </a:prstGeom>
          <a:solidFill>
            <a:schemeClr val="bg1"/>
          </a:solidFill>
          <a:ln>
            <a:noFill/>
          </a:ln>
          <a:effectLst>
            <a:outerShdw blurRad="635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0" name="Rectangle 9">
            <a:extLst>
              <a:ext uri="{FF2B5EF4-FFF2-40B4-BE49-F238E27FC236}">
                <a16:creationId xmlns:a16="http://schemas.microsoft.com/office/drawing/2014/main" id="{92B09BB1-B50E-EC49-ABEA-54CC616D6BA8}"/>
              </a:ext>
            </a:extLst>
          </p:cNvPr>
          <p:cNvSpPr/>
          <p:nvPr/>
        </p:nvSpPr>
        <p:spPr>
          <a:xfrm>
            <a:off x="3575810" y="1429342"/>
            <a:ext cx="4609591" cy="1077218"/>
          </a:xfrm>
          <a:prstGeom prst="rect">
            <a:avLst/>
          </a:prstGeom>
        </p:spPr>
        <p:txBody>
          <a:bodyPr wrap="square">
            <a:spAutoFit/>
          </a:bodyPr>
          <a:lstStyle/>
          <a:p>
            <a:r>
              <a:rPr lang="en-US" sz="1600" b="1" dirty="0">
                <a:solidFill>
                  <a:srgbClr val="4F280E"/>
                </a:solidFill>
                <a:latin typeface="Helvetica" pitchFamily="2" charset="0"/>
                <a:cs typeface="Arial" panose="020B0604020202020204" pitchFamily="34" charset="0"/>
              </a:rPr>
              <a:t>FDA Whole Grain Health Claims</a:t>
            </a:r>
            <a:r>
              <a:rPr lang="en-US" sz="1600" b="1" dirty="0">
                <a:solidFill>
                  <a:schemeClr val="tx1">
                    <a:lumMod val="65000"/>
                    <a:lumOff val="35000"/>
                  </a:schemeClr>
                </a:solidFill>
                <a:latin typeface="Helvetica" pitchFamily="2" charset="0"/>
                <a:cs typeface="Arial" panose="020B0604020202020204" pitchFamily="34" charset="0"/>
              </a:rPr>
              <a:t>. </a:t>
            </a:r>
            <a:r>
              <a:rPr lang="en-US" sz="1600" dirty="0">
                <a:solidFill>
                  <a:schemeClr val="tx1">
                    <a:lumMod val="65000"/>
                    <a:lumOff val="35000"/>
                  </a:schemeClr>
                </a:solidFill>
                <a:latin typeface="Helvetica" pitchFamily="2" charset="0"/>
                <a:cs typeface="Arial" panose="020B0604020202020204" pitchFamily="34" charset="0"/>
              </a:rPr>
              <a:t>Foods are whole grain-rich if their package has one of the two whole grain health claim statements from the U.S. Food and Drug Administration (FDA):</a:t>
            </a:r>
          </a:p>
        </p:txBody>
      </p:sp>
      <p:pic>
        <p:nvPicPr>
          <p:cNvPr id="16" name="Picture 15" descr="Example of a whole grain-rich statement">
            <a:extLst>
              <a:ext uri="{FF2B5EF4-FFF2-40B4-BE49-F238E27FC236}">
                <a16:creationId xmlns:a16="http://schemas.microsoft.com/office/drawing/2014/main" id="{A80518B1-4343-6140-830D-D42ED47A0286}"/>
              </a:ext>
            </a:extLst>
          </p:cNvPr>
          <p:cNvPicPr>
            <a:picLocks noChangeAspect="1"/>
          </p:cNvPicPr>
          <p:nvPr/>
        </p:nvPicPr>
        <p:blipFill rotWithShape="1">
          <a:blip r:embed="rId3"/>
          <a:srcRect l="11457" t="51335" r="51965" b="35275"/>
          <a:stretch/>
        </p:blipFill>
        <p:spPr>
          <a:xfrm>
            <a:off x="3558869" y="2717319"/>
            <a:ext cx="2336540" cy="1106888"/>
          </a:xfrm>
          <a:prstGeom prst="rect">
            <a:avLst/>
          </a:prstGeom>
          <a:effectLst/>
        </p:spPr>
      </p:pic>
      <p:pic>
        <p:nvPicPr>
          <p:cNvPr id="12" name="Picture 11" descr="or">
            <a:extLst>
              <a:ext uri="{FF2B5EF4-FFF2-40B4-BE49-F238E27FC236}">
                <a16:creationId xmlns:a16="http://schemas.microsoft.com/office/drawing/2014/main" id="{415781E8-83FF-D443-953A-10539E099154}"/>
              </a:ext>
            </a:extLst>
          </p:cNvPr>
          <p:cNvPicPr>
            <a:picLocks noChangeAspect="1"/>
          </p:cNvPicPr>
          <p:nvPr/>
        </p:nvPicPr>
        <p:blipFill rotWithShape="1">
          <a:blip r:embed="rId4"/>
          <a:srcRect l="49053" r="43795"/>
          <a:stretch/>
        </p:blipFill>
        <p:spPr>
          <a:xfrm>
            <a:off x="5888002" y="2793473"/>
            <a:ext cx="344195" cy="980482"/>
          </a:xfrm>
          <a:prstGeom prst="rect">
            <a:avLst/>
          </a:prstGeom>
        </p:spPr>
      </p:pic>
      <p:pic>
        <p:nvPicPr>
          <p:cNvPr id="17" name="Picture 16" descr="Example of a whole grain-rich statement">
            <a:extLst>
              <a:ext uri="{FF2B5EF4-FFF2-40B4-BE49-F238E27FC236}">
                <a16:creationId xmlns:a16="http://schemas.microsoft.com/office/drawing/2014/main" id="{B117DABA-9DBC-3142-AE43-12D71CB92BD2}"/>
              </a:ext>
            </a:extLst>
          </p:cNvPr>
          <p:cNvPicPr>
            <a:picLocks noChangeAspect="1"/>
          </p:cNvPicPr>
          <p:nvPr/>
        </p:nvPicPr>
        <p:blipFill rotWithShape="1">
          <a:blip r:embed="rId3"/>
          <a:srcRect l="56156" t="51335" r="7266" b="35275"/>
          <a:stretch/>
        </p:blipFill>
        <p:spPr>
          <a:xfrm>
            <a:off x="6179604" y="2717319"/>
            <a:ext cx="2336540" cy="1106888"/>
          </a:xfrm>
          <a:prstGeom prst="rect">
            <a:avLst/>
          </a:prstGeom>
          <a:effectLst/>
        </p:spPr>
      </p:pic>
      <p:cxnSp>
        <p:nvCxnSpPr>
          <p:cNvPr id="13" name="Elbow Connector 10">
            <a:extLst>
              <a:ext uri="{FF2B5EF4-FFF2-40B4-BE49-F238E27FC236}">
                <a16:creationId xmlns:a16="http://schemas.microsoft.com/office/drawing/2014/main" id="{D08C94F4-0F4E-4BBB-9896-54B99118E1E1}"/>
              </a:ext>
              <a:ext uri="{C183D7F6-B498-43B3-948B-1728B52AA6E4}">
                <adec:decorative xmlns:adec="http://schemas.microsoft.com/office/drawing/2017/decorative" val="1"/>
              </a:ext>
            </a:extLst>
          </p:cNvPr>
          <p:cNvCxnSpPr>
            <a:cxnSpLocks/>
            <a:endCxn id="9" idx="1"/>
          </p:cNvCxnSpPr>
          <p:nvPr/>
        </p:nvCxnSpPr>
        <p:spPr>
          <a:xfrm flipV="1">
            <a:off x="2793002" y="2675484"/>
            <a:ext cx="522802" cy="285178"/>
          </a:xfrm>
          <a:prstGeom prst="bentConnector3">
            <a:avLst>
              <a:gd name="adj1" fmla="val 50000"/>
            </a:avLst>
          </a:prstGeom>
          <a:ln w="19050">
            <a:solidFill>
              <a:srgbClr val="6F3D1A"/>
            </a:solidFill>
            <a:tailEnd type="oval"/>
          </a:ln>
        </p:spPr>
        <p:style>
          <a:lnRef idx="1">
            <a:schemeClr val="accent1"/>
          </a:lnRef>
          <a:fillRef idx="0">
            <a:schemeClr val="accent1"/>
          </a:fillRef>
          <a:effectRef idx="0">
            <a:schemeClr val="accent1"/>
          </a:effectRef>
          <a:fontRef idx="minor">
            <a:schemeClr val="tx1"/>
          </a:fontRef>
        </p:style>
      </p:cxnSp>
      <p:pic>
        <p:nvPicPr>
          <p:cNvPr id="7" name="Picture 6" descr="Hyperlink icon.">
            <a:extLst>
              <a:ext uri="{FF2B5EF4-FFF2-40B4-BE49-F238E27FC236}">
                <a16:creationId xmlns:a16="http://schemas.microsoft.com/office/drawing/2014/main" id="{790B0F0F-F0F0-E148-89DD-D9646793D134}"/>
              </a:ext>
            </a:extLst>
          </p:cNvPr>
          <p:cNvPicPr>
            <a:picLocks noChangeAspect="1"/>
          </p:cNvPicPr>
          <p:nvPr/>
        </p:nvPicPr>
        <p:blipFill>
          <a:blip r:embed="rId5"/>
          <a:stretch>
            <a:fillRect/>
          </a:stretch>
        </p:blipFill>
        <p:spPr>
          <a:xfrm>
            <a:off x="1449294" y="4657318"/>
            <a:ext cx="278226" cy="278226"/>
          </a:xfrm>
          <a:prstGeom prst="rect">
            <a:avLst/>
          </a:prstGeom>
        </p:spPr>
      </p:pic>
      <p:sp>
        <p:nvSpPr>
          <p:cNvPr id="6" name="TextBox 5">
            <a:extLst>
              <a:ext uri="{FF2B5EF4-FFF2-40B4-BE49-F238E27FC236}">
                <a16:creationId xmlns:a16="http://schemas.microsoft.com/office/drawing/2014/main" id="{4BF09DBA-8DF8-CE48-993B-A127CAE64C56}"/>
              </a:ext>
            </a:extLst>
          </p:cNvPr>
          <p:cNvSpPr txBox="1"/>
          <p:nvPr/>
        </p:nvSpPr>
        <p:spPr>
          <a:xfrm>
            <a:off x="958599" y="4660193"/>
            <a:ext cx="7226802" cy="338554"/>
          </a:xfrm>
          <a:prstGeom prst="rect">
            <a:avLst/>
          </a:prstGeom>
          <a:noFill/>
        </p:spPr>
        <p:txBody>
          <a:bodyPr wrap="square" rtlCol="0">
            <a:spAutoFit/>
          </a:bodyPr>
          <a:lstStyle/>
          <a:p>
            <a:pPr algn="ctr"/>
            <a:r>
              <a:rPr lang="en-US" sz="1600" b="1" u="sng" dirty="0">
                <a:solidFill>
                  <a:srgbClr val="703E1A"/>
                </a:solidFill>
                <a:latin typeface="Helvetica" pitchFamily="2" charset="0"/>
                <a:hlinkClick r:id="rId6" tooltip="U S D A how to spot whole grain rich foods">
                  <a:extLst>
                    <a:ext uri="{A12FA001-AC4F-418D-AE19-62706E023703}">
                      <ahyp:hlinkClr xmlns:ahyp="http://schemas.microsoft.com/office/drawing/2018/hyperlinkcolor" val="tx"/>
                    </a:ext>
                  </a:extLst>
                </a:hlinkClick>
              </a:rPr>
              <a:t>fns.usda.gov/</a:t>
            </a:r>
            <a:r>
              <a:rPr lang="en-US" sz="1600" b="1" u="sng" dirty="0" err="1">
                <a:solidFill>
                  <a:srgbClr val="703E1A"/>
                </a:solidFill>
                <a:latin typeface="Helvetica" pitchFamily="2" charset="0"/>
                <a:hlinkClick r:id="rId6" tooltip="U S D A how to spot whole grain rich foods">
                  <a:extLst>
                    <a:ext uri="{A12FA001-AC4F-418D-AE19-62706E023703}">
                      <ahyp:hlinkClr xmlns:ahyp="http://schemas.microsoft.com/office/drawing/2018/hyperlinkcolor" val="tx"/>
                    </a:ext>
                  </a:extLst>
                </a:hlinkClick>
              </a:rPr>
              <a:t>tn</a:t>
            </a:r>
            <a:r>
              <a:rPr lang="en-US" sz="1600" b="1" u="sng" dirty="0">
                <a:solidFill>
                  <a:srgbClr val="703E1A"/>
                </a:solidFill>
                <a:latin typeface="Helvetica" pitchFamily="2" charset="0"/>
                <a:hlinkClick r:id="rId6" tooltip="U S D A how to spot whole grain rich foods">
                  <a:extLst>
                    <a:ext uri="{A12FA001-AC4F-418D-AE19-62706E023703}">
                      <ahyp:hlinkClr xmlns:ahyp="http://schemas.microsoft.com/office/drawing/2018/hyperlinkcolor" val="tx"/>
                    </a:ext>
                  </a:extLst>
                </a:hlinkClick>
              </a:rPr>
              <a:t>/how-spot-whole-grain-rich-foods-</a:t>
            </a:r>
            <a:r>
              <a:rPr lang="en-US" sz="1600" b="1" u="sng" dirty="0" err="1">
                <a:solidFill>
                  <a:srgbClr val="703E1A"/>
                </a:solidFill>
                <a:latin typeface="Helvetica" pitchFamily="2" charset="0"/>
                <a:hlinkClick r:id="rId6" tooltip="U S D A how to spot whole grain rich foods">
                  <a:extLst>
                    <a:ext uri="{A12FA001-AC4F-418D-AE19-62706E023703}">
                      <ahyp:hlinkClr xmlns:ahyp="http://schemas.microsoft.com/office/drawing/2018/hyperlinkcolor" val="tx"/>
                    </a:ext>
                  </a:extLst>
                </a:hlinkClick>
              </a:rPr>
              <a:t>cacfp</a:t>
            </a:r>
            <a:endParaRPr lang="en-US" sz="1600" b="1" u="sng" dirty="0">
              <a:solidFill>
                <a:srgbClr val="703E1A"/>
              </a:solidFill>
              <a:latin typeface="Helvetica" pitchFamily="2" charset="0"/>
            </a:endParaRPr>
          </a:p>
        </p:txBody>
      </p:sp>
    </p:spTree>
    <p:extLst>
      <p:ext uri="{BB962C8B-B14F-4D97-AF65-F5344CB8AC3E}">
        <p14:creationId xmlns:p14="http://schemas.microsoft.com/office/powerpoint/2010/main" val="413107797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9A4D29-981D-4C44-B1CA-85CF3A1DB6EB}"/>
              </a:ext>
            </a:extLst>
          </p:cNvPr>
          <p:cNvSpPr>
            <a:spLocks noGrp="1"/>
          </p:cNvSpPr>
          <p:nvPr>
            <p:ph type="title"/>
          </p:nvPr>
        </p:nvSpPr>
        <p:spPr>
          <a:xfrm>
            <a:off x="-1" y="1"/>
            <a:ext cx="8768443" cy="850790"/>
          </a:xfrm>
        </p:spPr>
        <p:txBody>
          <a:bodyPr/>
          <a:lstStyle/>
          <a:p>
            <a:r>
              <a:rPr lang="en-US" dirty="0">
                <a:solidFill>
                  <a:srgbClr val="4F280E"/>
                </a:solidFill>
              </a:rPr>
              <a:t>Labels </a:t>
            </a:r>
            <a:endParaRPr lang="en-US" sz="3000" dirty="0">
              <a:solidFill>
                <a:srgbClr val="4F280E"/>
              </a:solidFill>
            </a:endParaRPr>
          </a:p>
        </p:txBody>
      </p:sp>
      <p:pic>
        <p:nvPicPr>
          <p:cNvPr id="5" name="Picture 4" descr="Page 2 of the &quot;How to Spot Whole Grain-Rich Foods for the CACFP&quot; worksheet">
            <a:extLst>
              <a:ext uri="{FF2B5EF4-FFF2-40B4-BE49-F238E27FC236}">
                <a16:creationId xmlns:a16="http://schemas.microsoft.com/office/drawing/2014/main" id="{BCA6D37A-7097-7846-954D-A8D7773355CC}"/>
              </a:ext>
            </a:extLst>
          </p:cNvPr>
          <p:cNvPicPr>
            <a:picLocks noChangeAspect="1"/>
          </p:cNvPicPr>
          <p:nvPr/>
        </p:nvPicPr>
        <p:blipFill>
          <a:blip r:embed="rId3"/>
          <a:srcRect/>
          <a:stretch/>
        </p:blipFill>
        <p:spPr>
          <a:xfrm>
            <a:off x="304969" y="976861"/>
            <a:ext cx="2668797" cy="3453737"/>
          </a:xfrm>
          <a:prstGeom prst="rect">
            <a:avLst/>
          </a:prstGeom>
          <a:effectLst>
            <a:outerShdw blurRad="63500" sx="102000" sy="102000" algn="ctr" rotWithShape="0">
              <a:srgbClr val="000000">
                <a:alpha val="10000"/>
              </a:srgbClr>
            </a:outerShdw>
          </a:effectLst>
        </p:spPr>
      </p:pic>
      <p:sp>
        <p:nvSpPr>
          <p:cNvPr id="11" name="Rounded Rectangle 10">
            <a:extLst>
              <a:ext uri="{FF2B5EF4-FFF2-40B4-BE49-F238E27FC236}">
                <a16:creationId xmlns:a16="http://schemas.microsoft.com/office/drawing/2014/main" id="{A62F537B-1947-644F-8E1C-53969EA3162B}"/>
              </a:ext>
              <a:ext uri="{C183D7F6-B498-43B3-948B-1728B52AA6E4}">
                <adec:decorative xmlns:adec="http://schemas.microsoft.com/office/drawing/2017/decorative" val="1"/>
              </a:ext>
            </a:extLst>
          </p:cNvPr>
          <p:cNvSpPr/>
          <p:nvPr/>
        </p:nvSpPr>
        <p:spPr>
          <a:xfrm>
            <a:off x="407570" y="3227247"/>
            <a:ext cx="2383756" cy="1080058"/>
          </a:xfrm>
          <a:prstGeom prst="roundRect">
            <a:avLst>
              <a:gd name="adj" fmla="val 0"/>
            </a:avLst>
          </a:prstGeom>
          <a:noFill/>
          <a:ln w="19050">
            <a:solidFill>
              <a:srgbClr val="6F3D1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8" name="Snip Same Side Corner Rectangle 7">
            <a:extLst>
              <a:ext uri="{FF2B5EF4-FFF2-40B4-BE49-F238E27FC236}">
                <a16:creationId xmlns:a16="http://schemas.microsoft.com/office/drawing/2014/main" id="{8224D6DA-C55C-C042-A2A1-C02E874EBAA6}"/>
              </a:ext>
              <a:ext uri="{C183D7F6-B498-43B3-948B-1728B52AA6E4}">
                <adec:decorative xmlns:adec="http://schemas.microsoft.com/office/drawing/2017/decorative" val="1"/>
              </a:ext>
            </a:extLst>
          </p:cNvPr>
          <p:cNvSpPr/>
          <p:nvPr/>
        </p:nvSpPr>
        <p:spPr>
          <a:xfrm rot="16200000">
            <a:off x="2339119" y="1294701"/>
            <a:ext cx="3353580" cy="2886951"/>
          </a:xfrm>
          <a:prstGeom prst="snip2SameRect">
            <a:avLst>
              <a:gd name="adj1" fmla="val 26673"/>
              <a:gd name="adj2" fmla="val 0"/>
            </a:avLst>
          </a:prstGeom>
          <a:gradFill flip="none" rotWithShape="1">
            <a:gsLst>
              <a:gs pos="0">
                <a:schemeClr val="accent3">
                  <a:lumMod val="45000"/>
                  <a:lumOff val="55000"/>
                  <a:alpha val="0"/>
                </a:schemeClr>
              </a:gs>
              <a:gs pos="25000">
                <a:schemeClr val="accent3">
                  <a:lumMod val="45000"/>
                  <a:lumOff val="55000"/>
                </a:schemeClr>
              </a:gs>
              <a:gs pos="93000">
                <a:schemeClr val="accent3">
                  <a:lumMod val="30000"/>
                  <a:lumOff val="70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9" name="Rounded Rectangle 8">
            <a:extLst>
              <a:ext uri="{FF2B5EF4-FFF2-40B4-BE49-F238E27FC236}">
                <a16:creationId xmlns:a16="http://schemas.microsoft.com/office/drawing/2014/main" id="{35FC333A-ACF1-8B44-8DED-4B8CC603E6A0}"/>
              </a:ext>
              <a:ext uri="{C183D7F6-B498-43B3-948B-1728B52AA6E4}">
                <adec:decorative xmlns:adec="http://schemas.microsoft.com/office/drawing/2017/decorative" val="1"/>
              </a:ext>
            </a:extLst>
          </p:cNvPr>
          <p:cNvSpPr/>
          <p:nvPr/>
        </p:nvSpPr>
        <p:spPr>
          <a:xfrm>
            <a:off x="3315805" y="970343"/>
            <a:ext cx="5062394" cy="3601657"/>
          </a:xfrm>
          <a:prstGeom prst="roundRect">
            <a:avLst>
              <a:gd name="adj" fmla="val 4586"/>
            </a:avLst>
          </a:prstGeom>
          <a:solidFill>
            <a:schemeClr val="bg1"/>
          </a:solidFill>
          <a:ln>
            <a:noFill/>
          </a:ln>
          <a:effectLst>
            <a:outerShdw blurRad="635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0" name="Rectangle 9">
            <a:extLst>
              <a:ext uri="{FF2B5EF4-FFF2-40B4-BE49-F238E27FC236}">
                <a16:creationId xmlns:a16="http://schemas.microsoft.com/office/drawing/2014/main" id="{1FD099A4-CB93-2D4D-987E-3153D519B87E}"/>
              </a:ext>
            </a:extLst>
          </p:cNvPr>
          <p:cNvSpPr/>
          <p:nvPr/>
        </p:nvSpPr>
        <p:spPr>
          <a:xfrm>
            <a:off x="3526194" y="1055770"/>
            <a:ext cx="4802389" cy="3123932"/>
          </a:xfrm>
          <a:prstGeom prst="rect">
            <a:avLst/>
          </a:prstGeom>
        </p:spPr>
        <p:txBody>
          <a:bodyPr wrap="square">
            <a:spAutoFit/>
          </a:bodyPr>
          <a:lstStyle/>
          <a:p>
            <a:r>
              <a:rPr lang="en-US" sz="1600" b="1" dirty="0">
                <a:solidFill>
                  <a:srgbClr val="4F280E"/>
                </a:solidFill>
                <a:latin typeface="Helvetica" pitchFamily="2" charset="0"/>
                <a:cs typeface="Arial" panose="020B0604020202020204" pitchFamily="34" charset="0"/>
              </a:rPr>
              <a:t>Labels</a:t>
            </a:r>
            <a:r>
              <a:rPr lang="en-US" sz="1600" dirty="0">
                <a:solidFill>
                  <a:srgbClr val="4F280E"/>
                </a:solidFill>
                <a:latin typeface="Helvetica" pitchFamily="2" charset="0"/>
                <a:cs typeface="Arial" panose="020B0604020202020204" pitchFamily="34" charset="0"/>
              </a:rPr>
              <a:t>. </a:t>
            </a:r>
            <a:r>
              <a:rPr lang="en-US" sz="1600" dirty="0">
                <a:solidFill>
                  <a:schemeClr val="tx1">
                    <a:lumMod val="65000"/>
                    <a:lumOff val="35000"/>
                  </a:schemeClr>
                </a:solidFill>
                <a:latin typeface="Helvetica" pitchFamily="2" charset="0"/>
                <a:cs typeface="Arial" panose="020B0604020202020204" pitchFamily="34" charset="0"/>
              </a:rPr>
              <a:t>Certain breads and pastas that have the words “whole wheat” in the name are wholegrain-rich. Foods labeled exactly as written below are whole grain-rich:</a:t>
            </a:r>
            <a:br>
              <a:rPr lang="en-US" sz="1600" dirty="0">
                <a:solidFill>
                  <a:schemeClr val="tx1">
                    <a:lumMod val="65000"/>
                    <a:lumOff val="35000"/>
                  </a:schemeClr>
                </a:solidFill>
                <a:latin typeface="Helvetica" pitchFamily="2" charset="0"/>
                <a:cs typeface="Arial" panose="020B0604020202020204" pitchFamily="34" charset="0"/>
              </a:rPr>
            </a:br>
            <a:endParaRPr lang="en-US" sz="1600" dirty="0">
              <a:solidFill>
                <a:schemeClr val="tx1">
                  <a:lumMod val="65000"/>
                  <a:lumOff val="35000"/>
                </a:schemeClr>
              </a:solidFill>
              <a:latin typeface="Helvetica" pitchFamily="2" charset="0"/>
              <a:cs typeface="Arial" panose="020B0604020202020204" pitchFamily="34" charset="0"/>
            </a:endParaRPr>
          </a:p>
          <a:p>
            <a:pPr marL="285750" indent="-285750">
              <a:spcAft>
                <a:spcPts val="200"/>
              </a:spcAft>
              <a:buClr>
                <a:srgbClr val="6F3D1A"/>
              </a:buClr>
              <a:buFont typeface="Arial" panose="020B0604020202020204" pitchFamily="34" charset="0"/>
              <a:buChar char="•"/>
            </a:pPr>
            <a:r>
              <a:rPr lang="en-US" sz="1600" dirty="0">
                <a:solidFill>
                  <a:schemeClr val="tx1">
                    <a:lumMod val="65000"/>
                    <a:lumOff val="35000"/>
                  </a:schemeClr>
                </a:solidFill>
                <a:latin typeface="Helvetica" pitchFamily="2" charset="0"/>
                <a:cs typeface="Arial" panose="020B0604020202020204" pitchFamily="34" charset="0"/>
              </a:rPr>
              <a:t>Whole wheat bread, rolls, and buns</a:t>
            </a:r>
          </a:p>
          <a:p>
            <a:pPr marL="285750" indent="-285750">
              <a:spcAft>
                <a:spcPts val="200"/>
              </a:spcAft>
              <a:buClr>
                <a:srgbClr val="6F3D1A"/>
              </a:buClr>
              <a:buFont typeface="Arial" panose="020B0604020202020204" pitchFamily="34" charset="0"/>
              <a:buChar char="•"/>
            </a:pPr>
            <a:r>
              <a:rPr lang="en-US" sz="1600" dirty="0">
                <a:solidFill>
                  <a:schemeClr val="tx1">
                    <a:lumMod val="65000"/>
                    <a:lumOff val="35000"/>
                  </a:schemeClr>
                </a:solidFill>
                <a:latin typeface="Helvetica" pitchFamily="2" charset="0"/>
                <a:cs typeface="Arial" panose="020B0604020202020204" pitchFamily="34" charset="0"/>
              </a:rPr>
              <a:t>Entire wheat bread, rolls, and buns</a:t>
            </a:r>
          </a:p>
          <a:p>
            <a:pPr marL="285750" indent="-285750">
              <a:spcAft>
                <a:spcPts val="200"/>
              </a:spcAft>
              <a:buClr>
                <a:srgbClr val="6F3D1A"/>
              </a:buClr>
              <a:buFont typeface="Arial" panose="020B0604020202020204" pitchFamily="34" charset="0"/>
              <a:buChar char="•"/>
            </a:pPr>
            <a:r>
              <a:rPr lang="en-US" sz="1600" dirty="0">
                <a:solidFill>
                  <a:schemeClr val="tx1">
                    <a:lumMod val="65000"/>
                    <a:lumOff val="35000"/>
                  </a:schemeClr>
                </a:solidFill>
                <a:latin typeface="Helvetica" pitchFamily="2" charset="0"/>
                <a:cs typeface="Arial" panose="020B0604020202020204" pitchFamily="34" charset="0"/>
              </a:rPr>
              <a:t>Graham bread, rolls, and buns</a:t>
            </a:r>
            <a:br>
              <a:rPr lang="en-US" sz="1600" dirty="0">
                <a:solidFill>
                  <a:schemeClr val="tx1">
                    <a:lumMod val="65000"/>
                    <a:lumOff val="35000"/>
                  </a:schemeClr>
                </a:solidFill>
                <a:latin typeface="Helvetica" pitchFamily="2" charset="0"/>
                <a:cs typeface="Arial" panose="020B0604020202020204" pitchFamily="34" charset="0"/>
              </a:rPr>
            </a:br>
            <a:r>
              <a:rPr lang="en-US" sz="1600" dirty="0">
                <a:solidFill>
                  <a:schemeClr val="tx1">
                    <a:lumMod val="65000"/>
                    <a:lumOff val="35000"/>
                  </a:schemeClr>
                </a:solidFill>
                <a:latin typeface="Helvetica" pitchFamily="2" charset="0"/>
                <a:cs typeface="Arial" panose="020B0604020202020204" pitchFamily="34" charset="0"/>
              </a:rPr>
              <a:t>(not graham crackers)</a:t>
            </a:r>
          </a:p>
          <a:p>
            <a:pPr marL="285750" indent="-285750">
              <a:spcAft>
                <a:spcPts val="200"/>
              </a:spcAft>
              <a:buClr>
                <a:srgbClr val="6F3D1A"/>
              </a:buClr>
              <a:buFont typeface="Arial" panose="020B0604020202020204" pitchFamily="34" charset="0"/>
              <a:buChar char="•"/>
            </a:pPr>
            <a:r>
              <a:rPr lang="en-US" sz="1600" dirty="0">
                <a:solidFill>
                  <a:schemeClr val="tx1">
                    <a:lumMod val="65000"/>
                    <a:lumOff val="35000"/>
                  </a:schemeClr>
                </a:solidFill>
                <a:latin typeface="Helvetica" pitchFamily="2" charset="0"/>
                <a:cs typeface="Arial" panose="020B0604020202020204" pitchFamily="34" charset="0"/>
              </a:rPr>
              <a:t>Whole wheat spaghetti,</a:t>
            </a:r>
            <a:br>
              <a:rPr lang="en-US" sz="1600" dirty="0">
                <a:solidFill>
                  <a:schemeClr val="tx1">
                    <a:lumMod val="65000"/>
                    <a:lumOff val="35000"/>
                  </a:schemeClr>
                </a:solidFill>
                <a:latin typeface="Helvetica" pitchFamily="2" charset="0"/>
                <a:cs typeface="Arial" panose="020B0604020202020204" pitchFamily="34" charset="0"/>
              </a:rPr>
            </a:br>
            <a:r>
              <a:rPr lang="en-US" sz="1600" dirty="0">
                <a:solidFill>
                  <a:schemeClr val="tx1">
                    <a:lumMod val="65000"/>
                    <a:lumOff val="35000"/>
                  </a:schemeClr>
                </a:solidFill>
                <a:latin typeface="Helvetica" pitchFamily="2" charset="0"/>
                <a:cs typeface="Arial" panose="020B0604020202020204" pitchFamily="34" charset="0"/>
              </a:rPr>
              <a:t>vermicelli, macaroni, and</a:t>
            </a:r>
            <a:br>
              <a:rPr lang="en-US" sz="1600" dirty="0">
                <a:solidFill>
                  <a:schemeClr val="tx1">
                    <a:lumMod val="65000"/>
                    <a:lumOff val="35000"/>
                  </a:schemeClr>
                </a:solidFill>
                <a:latin typeface="Helvetica" pitchFamily="2" charset="0"/>
                <a:cs typeface="Arial" panose="020B0604020202020204" pitchFamily="34" charset="0"/>
              </a:rPr>
            </a:br>
            <a:r>
              <a:rPr lang="en-US" sz="1600" dirty="0">
                <a:solidFill>
                  <a:schemeClr val="tx1">
                    <a:lumMod val="65000"/>
                    <a:lumOff val="35000"/>
                  </a:schemeClr>
                </a:solidFill>
                <a:latin typeface="Helvetica" pitchFamily="2" charset="0"/>
                <a:cs typeface="Arial" panose="020B0604020202020204" pitchFamily="34" charset="0"/>
              </a:rPr>
              <a:t>macaroni products</a:t>
            </a:r>
          </a:p>
        </p:txBody>
      </p:sp>
      <p:pic>
        <p:nvPicPr>
          <p:cNvPr id="4" name="Picture 3" descr="Picture of whole grain-rich foods">
            <a:extLst>
              <a:ext uri="{FF2B5EF4-FFF2-40B4-BE49-F238E27FC236}">
                <a16:creationId xmlns:a16="http://schemas.microsoft.com/office/drawing/2014/main" id="{DEB0A59E-A5F8-144C-812E-5E0B64E080D7}"/>
              </a:ext>
            </a:extLst>
          </p:cNvPr>
          <p:cNvPicPr>
            <a:picLocks noChangeAspect="1"/>
          </p:cNvPicPr>
          <p:nvPr/>
        </p:nvPicPr>
        <p:blipFill rotWithShape="1">
          <a:blip r:embed="rId4"/>
          <a:srcRect l="19205" t="69186"/>
          <a:stretch/>
        </p:blipFill>
        <p:spPr>
          <a:xfrm>
            <a:off x="5620050" y="3309316"/>
            <a:ext cx="2836780" cy="1400132"/>
          </a:xfrm>
          <a:prstGeom prst="rect">
            <a:avLst/>
          </a:prstGeom>
        </p:spPr>
      </p:pic>
      <p:cxnSp>
        <p:nvCxnSpPr>
          <p:cNvPr id="18" name="Elbow Connector 10">
            <a:extLst>
              <a:ext uri="{FF2B5EF4-FFF2-40B4-BE49-F238E27FC236}">
                <a16:creationId xmlns:a16="http://schemas.microsoft.com/office/drawing/2014/main" id="{2F5E90A2-A122-4084-81BD-AB8DECD9DC5A}"/>
              </a:ext>
              <a:ext uri="{C183D7F6-B498-43B3-948B-1728B52AA6E4}">
                <adec:decorative xmlns:adec="http://schemas.microsoft.com/office/drawing/2017/decorative" val="1"/>
              </a:ext>
            </a:extLst>
          </p:cNvPr>
          <p:cNvCxnSpPr>
            <a:cxnSpLocks/>
          </p:cNvCxnSpPr>
          <p:nvPr/>
        </p:nvCxnSpPr>
        <p:spPr>
          <a:xfrm flipV="1">
            <a:off x="2810427" y="3303325"/>
            <a:ext cx="478898" cy="448268"/>
          </a:xfrm>
          <a:prstGeom prst="bentConnector3">
            <a:avLst>
              <a:gd name="adj1" fmla="val 50000"/>
            </a:avLst>
          </a:prstGeom>
          <a:ln w="19050">
            <a:solidFill>
              <a:srgbClr val="6F3D1A"/>
            </a:solidFill>
            <a:tailEnd type="oval"/>
          </a:ln>
        </p:spPr>
        <p:style>
          <a:lnRef idx="1">
            <a:schemeClr val="accent1"/>
          </a:lnRef>
          <a:fillRef idx="0">
            <a:schemeClr val="accent1"/>
          </a:fillRef>
          <a:effectRef idx="0">
            <a:schemeClr val="accent1"/>
          </a:effectRef>
          <a:fontRef idx="minor">
            <a:schemeClr val="tx1"/>
          </a:fontRef>
        </p:style>
      </p:cxnSp>
      <p:pic>
        <p:nvPicPr>
          <p:cNvPr id="7" name="Picture 6" descr="Hyperlink icon.">
            <a:extLst>
              <a:ext uri="{FF2B5EF4-FFF2-40B4-BE49-F238E27FC236}">
                <a16:creationId xmlns:a16="http://schemas.microsoft.com/office/drawing/2014/main" id="{790B0F0F-F0F0-E148-89DD-D9646793D134}"/>
              </a:ext>
            </a:extLst>
          </p:cNvPr>
          <p:cNvPicPr>
            <a:picLocks noChangeAspect="1"/>
          </p:cNvPicPr>
          <p:nvPr/>
        </p:nvPicPr>
        <p:blipFill>
          <a:blip r:embed="rId5"/>
          <a:stretch>
            <a:fillRect/>
          </a:stretch>
        </p:blipFill>
        <p:spPr>
          <a:xfrm>
            <a:off x="1449294" y="4657318"/>
            <a:ext cx="278226" cy="278226"/>
          </a:xfrm>
          <a:prstGeom prst="rect">
            <a:avLst/>
          </a:prstGeom>
        </p:spPr>
      </p:pic>
      <p:sp>
        <p:nvSpPr>
          <p:cNvPr id="6" name="TextBox 5">
            <a:extLst>
              <a:ext uri="{FF2B5EF4-FFF2-40B4-BE49-F238E27FC236}">
                <a16:creationId xmlns:a16="http://schemas.microsoft.com/office/drawing/2014/main" id="{4BF09DBA-8DF8-CE48-993B-A127CAE64C56}"/>
              </a:ext>
            </a:extLst>
          </p:cNvPr>
          <p:cNvSpPr txBox="1"/>
          <p:nvPr/>
        </p:nvSpPr>
        <p:spPr>
          <a:xfrm>
            <a:off x="958599" y="4660193"/>
            <a:ext cx="7226802" cy="338554"/>
          </a:xfrm>
          <a:prstGeom prst="rect">
            <a:avLst/>
          </a:prstGeom>
          <a:noFill/>
        </p:spPr>
        <p:txBody>
          <a:bodyPr wrap="square" rtlCol="0">
            <a:spAutoFit/>
          </a:bodyPr>
          <a:lstStyle/>
          <a:p>
            <a:pPr algn="ctr"/>
            <a:r>
              <a:rPr lang="en-US" sz="1600" b="1" u="sng" dirty="0">
                <a:solidFill>
                  <a:srgbClr val="703E1A"/>
                </a:solidFill>
                <a:latin typeface="Helvetica" pitchFamily="2" charset="0"/>
                <a:hlinkClick r:id="rId6" tooltip="U S D A how to spot whole grain rich foods">
                  <a:extLst>
                    <a:ext uri="{A12FA001-AC4F-418D-AE19-62706E023703}">
                      <ahyp:hlinkClr xmlns:ahyp="http://schemas.microsoft.com/office/drawing/2018/hyperlinkcolor" val="tx"/>
                    </a:ext>
                  </a:extLst>
                </a:hlinkClick>
              </a:rPr>
              <a:t>fns.usda.gov/</a:t>
            </a:r>
            <a:r>
              <a:rPr lang="en-US" sz="1600" b="1" u="sng" dirty="0" err="1">
                <a:solidFill>
                  <a:srgbClr val="703E1A"/>
                </a:solidFill>
                <a:latin typeface="Helvetica" pitchFamily="2" charset="0"/>
                <a:hlinkClick r:id="rId6" tooltip="U S D A how to spot whole grain rich foods">
                  <a:extLst>
                    <a:ext uri="{A12FA001-AC4F-418D-AE19-62706E023703}">
                      <ahyp:hlinkClr xmlns:ahyp="http://schemas.microsoft.com/office/drawing/2018/hyperlinkcolor" val="tx"/>
                    </a:ext>
                  </a:extLst>
                </a:hlinkClick>
              </a:rPr>
              <a:t>tn</a:t>
            </a:r>
            <a:r>
              <a:rPr lang="en-US" sz="1600" b="1" u="sng" dirty="0">
                <a:solidFill>
                  <a:srgbClr val="703E1A"/>
                </a:solidFill>
                <a:latin typeface="Helvetica" pitchFamily="2" charset="0"/>
                <a:hlinkClick r:id="rId6" tooltip="U S D A how to spot whole grain rich foods">
                  <a:extLst>
                    <a:ext uri="{A12FA001-AC4F-418D-AE19-62706E023703}">
                      <ahyp:hlinkClr xmlns:ahyp="http://schemas.microsoft.com/office/drawing/2018/hyperlinkcolor" val="tx"/>
                    </a:ext>
                  </a:extLst>
                </a:hlinkClick>
              </a:rPr>
              <a:t>/how-spot-whole-grain-rich-foods-</a:t>
            </a:r>
            <a:r>
              <a:rPr lang="en-US" sz="1600" b="1" u="sng" dirty="0" err="1">
                <a:solidFill>
                  <a:srgbClr val="703E1A"/>
                </a:solidFill>
                <a:latin typeface="Helvetica" pitchFamily="2" charset="0"/>
                <a:hlinkClick r:id="rId6" tooltip="U S D A how to spot whole grain rich foods">
                  <a:extLst>
                    <a:ext uri="{A12FA001-AC4F-418D-AE19-62706E023703}">
                      <ahyp:hlinkClr xmlns:ahyp="http://schemas.microsoft.com/office/drawing/2018/hyperlinkcolor" val="tx"/>
                    </a:ext>
                  </a:extLst>
                </a:hlinkClick>
              </a:rPr>
              <a:t>cacfp</a:t>
            </a:r>
            <a:endParaRPr lang="en-US" sz="1600" b="1" u="sng" dirty="0">
              <a:solidFill>
                <a:srgbClr val="703E1A"/>
              </a:solidFill>
              <a:latin typeface="Helvetica" pitchFamily="2" charset="0"/>
            </a:endParaRPr>
          </a:p>
        </p:txBody>
      </p:sp>
    </p:spTree>
    <p:extLst>
      <p:ext uri="{BB962C8B-B14F-4D97-AF65-F5344CB8AC3E}">
        <p14:creationId xmlns:p14="http://schemas.microsoft.com/office/powerpoint/2010/main" val="44903396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9A4D29-981D-4C44-B1CA-85CF3A1DB6EB}"/>
              </a:ext>
            </a:extLst>
          </p:cNvPr>
          <p:cNvSpPr>
            <a:spLocks noGrp="1"/>
          </p:cNvSpPr>
          <p:nvPr>
            <p:ph type="title"/>
          </p:nvPr>
        </p:nvSpPr>
        <p:spPr>
          <a:xfrm>
            <a:off x="-1" y="1"/>
            <a:ext cx="8768443" cy="850790"/>
          </a:xfrm>
        </p:spPr>
        <p:txBody>
          <a:bodyPr/>
          <a:lstStyle/>
          <a:p>
            <a:r>
              <a:rPr lang="en-US" dirty="0">
                <a:solidFill>
                  <a:srgbClr val="4F280E"/>
                </a:solidFill>
              </a:rPr>
              <a:t>Whole Grain-Rich in Schools </a:t>
            </a:r>
            <a:endParaRPr lang="en-US" sz="3000" dirty="0">
              <a:solidFill>
                <a:srgbClr val="4F280E"/>
              </a:solidFill>
            </a:endParaRPr>
          </a:p>
        </p:txBody>
      </p:sp>
      <p:pic>
        <p:nvPicPr>
          <p:cNvPr id="4" name="Picture 3" descr="Page 2 of the &quot;How to Spot Whole Grain-Rich Foods for the CACFP&quot; worksheet">
            <a:extLst>
              <a:ext uri="{FF2B5EF4-FFF2-40B4-BE49-F238E27FC236}">
                <a16:creationId xmlns:a16="http://schemas.microsoft.com/office/drawing/2014/main" id="{7FD6D5CC-F1AD-E445-B727-D6CF4BB94446}"/>
              </a:ext>
            </a:extLst>
          </p:cNvPr>
          <p:cNvPicPr>
            <a:picLocks noChangeAspect="1"/>
          </p:cNvPicPr>
          <p:nvPr/>
        </p:nvPicPr>
        <p:blipFill>
          <a:blip r:embed="rId3"/>
          <a:srcRect/>
          <a:stretch/>
        </p:blipFill>
        <p:spPr>
          <a:xfrm>
            <a:off x="304969" y="976861"/>
            <a:ext cx="2668797" cy="3453737"/>
          </a:xfrm>
          <a:prstGeom prst="rect">
            <a:avLst/>
          </a:prstGeom>
          <a:effectLst>
            <a:outerShdw blurRad="63500" sx="102000" sy="102000" algn="ctr" rotWithShape="0">
              <a:srgbClr val="000000">
                <a:alpha val="10000"/>
              </a:srgbClr>
            </a:outerShdw>
          </a:effectLst>
        </p:spPr>
      </p:pic>
      <p:sp>
        <p:nvSpPr>
          <p:cNvPr id="17" name="Rounded Rectangle 16">
            <a:extLst>
              <a:ext uri="{FF2B5EF4-FFF2-40B4-BE49-F238E27FC236}">
                <a16:creationId xmlns:a16="http://schemas.microsoft.com/office/drawing/2014/main" id="{479F113A-A147-3A4A-A711-5E37B5A79037}"/>
              </a:ext>
              <a:ext uri="{C183D7F6-B498-43B3-948B-1728B52AA6E4}">
                <adec:decorative xmlns:adec="http://schemas.microsoft.com/office/drawing/2017/decorative" val="1"/>
              </a:ext>
            </a:extLst>
          </p:cNvPr>
          <p:cNvSpPr/>
          <p:nvPr/>
        </p:nvSpPr>
        <p:spPr>
          <a:xfrm>
            <a:off x="1727519" y="1112479"/>
            <a:ext cx="1127975" cy="652154"/>
          </a:xfrm>
          <a:prstGeom prst="roundRect">
            <a:avLst>
              <a:gd name="adj" fmla="val 0"/>
            </a:avLst>
          </a:prstGeom>
          <a:noFill/>
          <a:ln w="19050">
            <a:solidFill>
              <a:srgbClr val="6F3D1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0" name="Snip Same Side Corner Rectangle 9">
            <a:extLst>
              <a:ext uri="{FF2B5EF4-FFF2-40B4-BE49-F238E27FC236}">
                <a16:creationId xmlns:a16="http://schemas.microsoft.com/office/drawing/2014/main" id="{3EE65DC0-D452-ED4C-8AC6-151A76B7EAA5}"/>
              </a:ext>
              <a:ext uri="{C183D7F6-B498-43B3-948B-1728B52AA6E4}">
                <adec:decorative xmlns:adec="http://schemas.microsoft.com/office/drawing/2017/decorative" val="1"/>
              </a:ext>
            </a:extLst>
          </p:cNvPr>
          <p:cNvSpPr/>
          <p:nvPr/>
        </p:nvSpPr>
        <p:spPr>
          <a:xfrm rot="16200000">
            <a:off x="2339119" y="1294701"/>
            <a:ext cx="3353580" cy="2886951"/>
          </a:xfrm>
          <a:prstGeom prst="snip2SameRect">
            <a:avLst>
              <a:gd name="adj1" fmla="val 26673"/>
              <a:gd name="adj2" fmla="val 0"/>
            </a:avLst>
          </a:prstGeom>
          <a:gradFill flip="none" rotWithShape="1">
            <a:gsLst>
              <a:gs pos="0">
                <a:schemeClr val="accent3">
                  <a:lumMod val="45000"/>
                  <a:lumOff val="55000"/>
                  <a:alpha val="0"/>
                </a:schemeClr>
              </a:gs>
              <a:gs pos="25000">
                <a:schemeClr val="accent3">
                  <a:lumMod val="45000"/>
                  <a:lumOff val="55000"/>
                </a:schemeClr>
              </a:gs>
              <a:gs pos="93000">
                <a:schemeClr val="accent3">
                  <a:lumMod val="30000"/>
                  <a:lumOff val="70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2" name="Rounded Rectangle 11">
            <a:extLst>
              <a:ext uri="{FF2B5EF4-FFF2-40B4-BE49-F238E27FC236}">
                <a16:creationId xmlns:a16="http://schemas.microsoft.com/office/drawing/2014/main" id="{02C270CA-086D-8448-94FA-DDF03DB61E05}"/>
              </a:ext>
              <a:ext uri="{C183D7F6-B498-43B3-948B-1728B52AA6E4}">
                <adec:decorative xmlns:adec="http://schemas.microsoft.com/office/drawing/2017/decorative" val="1"/>
              </a:ext>
            </a:extLst>
          </p:cNvPr>
          <p:cNvSpPr/>
          <p:nvPr/>
        </p:nvSpPr>
        <p:spPr>
          <a:xfrm>
            <a:off x="3315805" y="970343"/>
            <a:ext cx="4802390" cy="3535669"/>
          </a:xfrm>
          <a:prstGeom prst="roundRect">
            <a:avLst>
              <a:gd name="adj" fmla="val 4586"/>
            </a:avLst>
          </a:prstGeom>
          <a:solidFill>
            <a:schemeClr val="bg1"/>
          </a:solidFill>
          <a:ln>
            <a:noFill/>
          </a:ln>
          <a:effectLst>
            <a:outerShdw blurRad="635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777D2314-2D23-E946-BA70-9F77B0006DCC}"/>
              </a:ext>
            </a:extLst>
          </p:cNvPr>
          <p:cNvSpPr/>
          <p:nvPr/>
        </p:nvSpPr>
        <p:spPr>
          <a:xfrm>
            <a:off x="3575811" y="1101845"/>
            <a:ext cx="4366710" cy="2062103"/>
          </a:xfrm>
          <a:prstGeom prst="rect">
            <a:avLst/>
          </a:prstGeom>
        </p:spPr>
        <p:txBody>
          <a:bodyPr wrap="square">
            <a:spAutoFit/>
          </a:bodyPr>
          <a:lstStyle/>
          <a:p>
            <a:r>
              <a:rPr lang="en-US" sz="1600" b="1" dirty="0">
                <a:solidFill>
                  <a:srgbClr val="4F280E"/>
                </a:solidFill>
                <a:latin typeface="Helvetica" pitchFamily="2" charset="0"/>
                <a:cs typeface="Arial" panose="020B0604020202020204" pitchFamily="34" charset="0"/>
              </a:rPr>
              <a:t>Whole Grain-Rich </a:t>
            </a:r>
            <a:r>
              <a:rPr lang="en-US" sz="1600" dirty="0">
                <a:solidFill>
                  <a:schemeClr val="tx1">
                    <a:lumMod val="65000"/>
                    <a:lumOff val="35000"/>
                  </a:schemeClr>
                </a:solidFill>
                <a:latin typeface="Helvetica" pitchFamily="2" charset="0"/>
                <a:cs typeface="Arial" panose="020B0604020202020204" pitchFamily="34" charset="0"/>
              </a:rPr>
              <a:t>in Schools. Foods that are considered whole grain-rich in the School Meals program (the National School Lunch Program and School Breakfast Program) are whole grain-rich in the CACFP. Not all grains served in the School Meals programs are whole grain-rich, so be sure to look specifically for foods that are whole grain-rich.</a:t>
            </a:r>
          </a:p>
        </p:txBody>
      </p:sp>
      <p:pic>
        <p:nvPicPr>
          <p:cNvPr id="8" name="Picture 7" descr="Picture of a school">
            <a:extLst>
              <a:ext uri="{FF2B5EF4-FFF2-40B4-BE49-F238E27FC236}">
                <a16:creationId xmlns:a16="http://schemas.microsoft.com/office/drawing/2014/main" id="{FEA1871F-787C-0D4C-934B-310DE47AFF09}"/>
              </a:ext>
            </a:extLst>
          </p:cNvPr>
          <p:cNvPicPr>
            <a:picLocks noChangeAspect="1"/>
          </p:cNvPicPr>
          <p:nvPr/>
        </p:nvPicPr>
        <p:blipFill>
          <a:blip r:embed="rId4"/>
          <a:stretch>
            <a:fillRect/>
          </a:stretch>
        </p:blipFill>
        <p:spPr>
          <a:xfrm>
            <a:off x="4114795" y="2876715"/>
            <a:ext cx="3260799" cy="1621309"/>
          </a:xfrm>
          <a:prstGeom prst="rect">
            <a:avLst/>
          </a:prstGeom>
        </p:spPr>
      </p:pic>
      <p:cxnSp>
        <p:nvCxnSpPr>
          <p:cNvPr id="18" name="Elbow Connector 17">
            <a:extLst>
              <a:ext uri="{FF2B5EF4-FFF2-40B4-BE49-F238E27FC236}">
                <a16:creationId xmlns:a16="http://schemas.microsoft.com/office/drawing/2014/main" id="{DCD83A7F-5F95-5D43-900A-5E34F5D475A8}"/>
              </a:ext>
              <a:ext uri="{C183D7F6-B498-43B3-948B-1728B52AA6E4}">
                <adec:decorative xmlns:adec="http://schemas.microsoft.com/office/drawing/2017/decorative" val="1"/>
              </a:ext>
            </a:extLst>
          </p:cNvPr>
          <p:cNvCxnSpPr>
            <a:cxnSpLocks/>
            <a:stCxn id="17" idx="3"/>
          </p:cNvCxnSpPr>
          <p:nvPr/>
        </p:nvCxnSpPr>
        <p:spPr>
          <a:xfrm flipV="1">
            <a:off x="2855494" y="1259306"/>
            <a:ext cx="720317" cy="179250"/>
          </a:xfrm>
          <a:prstGeom prst="bentConnector3">
            <a:avLst>
              <a:gd name="adj1" fmla="val 50000"/>
            </a:avLst>
          </a:prstGeom>
          <a:ln w="19050">
            <a:solidFill>
              <a:srgbClr val="6F3D1A"/>
            </a:solidFill>
            <a:tailEnd type="oval"/>
          </a:ln>
        </p:spPr>
        <p:style>
          <a:lnRef idx="1">
            <a:schemeClr val="accent1"/>
          </a:lnRef>
          <a:fillRef idx="0">
            <a:schemeClr val="accent1"/>
          </a:fillRef>
          <a:effectRef idx="0">
            <a:schemeClr val="accent1"/>
          </a:effectRef>
          <a:fontRef idx="minor">
            <a:schemeClr val="tx1"/>
          </a:fontRef>
        </p:style>
      </p:cxnSp>
      <p:pic>
        <p:nvPicPr>
          <p:cNvPr id="7" name="Picture 6" descr="Hyperlink icon.">
            <a:extLst>
              <a:ext uri="{FF2B5EF4-FFF2-40B4-BE49-F238E27FC236}">
                <a16:creationId xmlns:a16="http://schemas.microsoft.com/office/drawing/2014/main" id="{790B0F0F-F0F0-E148-89DD-D9646793D134}"/>
              </a:ext>
            </a:extLst>
          </p:cNvPr>
          <p:cNvPicPr>
            <a:picLocks noChangeAspect="1"/>
          </p:cNvPicPr>
          <p:nvPr/>
        </p:nvPicPr>
        <p:blipFill>
          <a:blip r:embed="rId5"/>
          <a:stretch>
            <a:fillRect/>
          </a:stretch>
        </p:blipFill>
        <p:spPr>
          <a:xfrm>
            <a:off x="1449294" y="4657318"/>
            <a:ext cx="278226" cy="278226"/>
          </a:xfrm>
          <a:prstGeom prst="rect">
            <a:avLst/>
          </a:prstGeom>
        </p:spPr>
      </p:pic>
      <p:sp>
        <p:nvSpPr>
          <p:cNvPr id="6" name="TextBox 5">
            <a:extLst>
              <a:ext uri="{FF2B5EF4-FFF2-40B4-BE49-F238E27FC236}">
                <a16:creationId xmlns:a16="http://schemas.microsoft.com/office/drawing/2014/main" id="{4BF09DBA-8DF8-CE48-993B-A127CAE64C56}"/>
              </a:ext>
            </a:extLst>
          </p:cNvPr>
          <p:cNvSpPr txBox="1"/>
          <p:nvPr/>
        </p:nvSpPr>
        <p:spPr>
          <a:xfrm>
            <a:off x="958599" y="4660193"/>
            <a:ext cx="7226802" cy="338554"/>
          </a:xfrm>
          <a:prstGeom prst="rect">
            <a:avLst/>
          </a:prstGeom>
          <a:noFill/>
        </p:spPr>
        <p:txBody>
          <a:bodyPr wrap="square" rtlCol="0">
            <a:spAutoFit/>
          </a:bodyPr>
          <a:lstStyle/>
          <a:p>
            <a:pPr algn="ctr"/>
            <a:r>
              <a:rPr lang="en-US" sz="1600" b="1" u="sng" dirty="0">
                <a:solidFill>
                  <a:srgbClr val="703E1A"/>
                </a:solidFill>
                <a:latin typeface="Helvetica" pitchFamily="2" charset="0"/>
                <a:hlinkClick r:id="rId6" tooltip="U S D A how to spot whole grain rich foods">
                  <a:extLst>
                    <a:ext uri="{A12FA001-AC4F-418D-AE19-62706E023703}">
                      <ahyp:hlinkClr xmlns:ahyp="http://schemas.microsoft.com/office/drawing/2018/hyperlinkcolor" val="tx"/>
                    </a:ext>
                  </a:extLst>
                </a:hlinkClick>
              </a:rPr>
              <a:t>fns.usda.gov/</a:t>
            </a:r>
            <a:r>
              <a:rPr lang="en-US" sz="1600" b="1" u="sng" dirty="0" err="1">
                <a:solidFill>
                  <a:srgbClr val="703E1A"/>
                </a:solidFill>
                <a:latin typeface="Helvetica" pitchFamily="2" charset="0"/>
                <a:hlinkClick r:id="rId6" tooltip="U S D A how to spot whole grain rich foods">
                  <a:extLst>
                    <a:ext uri="{A12FA001-AC4F-418D-AE19-62706E023703}">
                      <ahyp:hlinkClr xmlns:ahyp="http://schemas.microsoft.com/office/drawing/2018/hyperlinkcolor" val="tx"/>
                    </a:ext>
                  </a:extLst>
                </a:hlinkClick>
              </a:rPr>
              <a:t>tn</a:t>
            </a:r>
            <a:r>
              <a:rPr lang="en-US" sz="1600" b="1" u="sng" dirty="0">
                <a:solidFill>
                  <a:srgbClr val="703E1A"/>
                </a:solidFill>
                <a:latin typeface="Helvetica" pitchFamily="2" charset="0"/>
                <a:hlinkClick r:id="rId6" tooltip="U S D A how to spot whole grain rich foods">
                  <a:extLst>
                    <a:ext uri="{A12FA001-AC4F-418D-AE19-62706E023703}">
                      <ahyp:hlinkClr xmlns:ahyp="http://schemas.microsoft.com/office/drawing/2018/hyperlinkcolor" val="tx"/>
                    </a:ext>
                  </a:extLst>
                </a:hlinkClick>
              </a:rPr>
              <a:t>/how-spot-whole-grain-rich-foods-</a:t>
            </a:r>
            <a:r>
              <a:rPr lang="en-US" sz="1600" b="1" u="sng" dirty="0" err="1">
                <a:solidFill>
                  <a:srgbClr val="703E1A"/>
                </a:solidFill>
                <a:latin typeface="Helvetica" pitchFamily="2" charset="0"/>
                <a:hlinkClick r:id="rId6" tooltip="U S D A how to spot whole grain rich foods">
                  <a:extLst>
                    <a:ext uri="{A12FA001-AC4F-418D-AE19-62706E023703}">
                      <ahyp:hlinkClr xmlns:ahyp="http://schemas.microsoft.com/office/drawing/2018/hyperlinkcolor" val="tx"/>
                    </a:ext>
                  </a:extLst>
                </a:hlinkClick>
              </a:rPr>
              <a:t>cacfp</a:t>
            </a:r>
            <a:endParaRPr lang="en-US" sz="1600" b="1" u="sng" dirty="0">
              <a:solidFill>
                <a:srgbClr val="703E1A"/>
              </a:solidFill>
              <a:latin typeface="Helvetica" pitchFamily="2" charset="0"/>
            </a:endParaRPr>
          </a:p>
        </p:txBody>
      </p:sp>
    </p:spTree>
    <p:extLst>
      <p:ext uri="{BB962C8B-B14F-4D97-AF65-F5344CB8AC3E}">
        <p14:creationId xmlns:p14="http://schemas.microsoft.com/office/powerpoint/2010/main" val="177806183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9A4D29-981D-4C44-B1CA-85CF3A1DB6EB}"/>
              </a:ext>
            </a:extLst>
          </p:cNvPr>
          <p:cNvSpPr>
            <a:spLocks noGrp="1"/>
          </p:cNvSpPr>
          <p:nvPr>
            <p:ph type="title"/>
          </p:nvPr>
        </p:nvSpPr>
        <p:spPr>
          <a:xfrm>
            <a:off x="-1" y="1"/>
            <a:ext cx="8768443" cy="850790"/>
          </a:xfrm>
        </p:spPr>
        <p:txBody>
          <a:bodyPr/>
          <a:lstStyle/>
          <a:p>
            <a:r>
              <a:rPr lang="en-US" dirty="0">
                <a:solidFill>
                  <a:srgbClr val="4F280E"/>
                </a:solidFill>
              </a:rPr>
              <a:t>Documentation </a:t>
            </a:r>
            <a:endParaRPr lang="en-US" sz="3000" dirty="0">
              <a:solidFill>
                <a:srgbClr val="4F280E"/>
              </a:solidFill>
            </a:endParaRPr>
          </a:p>
        </p:txBody>
      </p:sp>
      <p:pic>
        <p:nvPicPr>
          <p:cNvPr id="17" name="Picture 16" descr="Page 2 of the &quot;How to Spot Whole Grain-Rich Foods for the CACFP&quot; worksheet">
            <a:extLst>
              <a:ext uri="{FF2B5EF4-FFF2-40B4-BE49-F238E27FC236}">
                <a16:creationId xmlns:a16="http://schemas.microsoft.com/office/drawing/2014/main" id="{A24ACBC3-DFBE-8047-935A-2710AAF329EE}"/>
              </a:ext>
            </a:extLst>
          </p:cNvPr>
          <p:cNvPicPr>
            <a:picLocks noChangeAspect="1"/>
          </p:cNvPicPr>
          <p:nvPr/>
        </p:nvPicPr>
        <p:blipFill>
          <a:blip r:embed="rId3"/>
          <a:srcRect/>
          <a:stretch/>
        </p:blipFill>
        <p:spPr>
          <a:xfrm>
            <a:off x="304969" y="976861"/>
            <a:ext cx="2668797" cy="3453737"/>
          </a:xfrm>
          <a:prstGeom prst="rect">
            <a:avLst/>
          </a:prstGeom>
          <a:effectLst>
            <a:outerShdw blurRad="63500" sx="102000" sy="102000" algn="ctr" rotWithShape="0">
              <a:srgbClr val="000000">
                <a:alpha val="10000"/>
              </a:srgbClr>
            </a:outerShdw>
          </a:effectLst>
        </p:spPr>
      </p:pic>
      <p:sp>
        <p:nvSpPr>
          <p:cNvPr id="21" name="Rounded Rectangle 20">
            <a:extLst>
              <a:ext uri="{FF2B5EF4-FFF2-40B4-BE49-F238E27FC236}">
                <a16:creationId xmlns:a16="http://schemas.microsoft.com/office/drawing/2014/main" id="{1AE231B3-48D1-C843-9498-CBA3BF37BE50}"/>
              </a:ext>
              <a:ext uri="{C183D7F6-B498-43B3-948B-1728B52AA6E4}">
                <adec:decorative xmlns:adec="http://schemas.microsoft.com/office/drawing/2017/decorative" val="1"/>
              </a:ext>
            </a:extLst>
          </p:cNvPr>
          <p:cNvSpPr/>
          <p:nvPr/>
        </p:nvSpPr>
        <p:spPr>
          <a:xfrm>
            <a:off x="413364" y="1772654"/>
            <a:ext cx="1127975" cy="593557"/>
          </a:xfrm>
          <a:prstGeom prst="roundRect">
            <a:avLst>
              <a:gd name="adj" fmla="val 0"/>
            </a:avLst>
          </a:prstGeom>
          <a:noFill/>
          <a:ln w="19050">
            <a:solidFill>
              <a:srgbClr val="6F3D1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8" name="Snip Same Side Corner Rectangle 17">
            <a:extLst>
              <a:ext uri="{FF2B5EF4-FFF2-40B4-BE49-F238E27FC236}">
                <a16:creationId xmlns:a16="http://schemas.microsoft.com/office/drawing/2014/main" id="{D613F745-36D6-B546-91AF-A664ACAADC4F}"/>
              </a:ext>
              <a:ext uri="{C183D7F6-B498-43B3-948B-1728B52AA6E4}">
                <adec:decorative xmlns:adec="http://schemas.microsoft.com/office/drawing/2017/decorative" val="1"/>
              </a:ext>
            </a:extLst>
          </p:cNvPr>
          <p:cNvSpPr/>
          <p:nvPr/>
        </p:nvSpPr>
        <p:spPr>
          <a:xfrm rot="16200000">
            <a:off x="2339119" y="1294701"/>
            <a:ext cx="3353580" cy="2886951"/>
          </a:xfrm>
          <a:prstGeom prst="snip2SameRect">
            <a:avLst>
              <a:gd name="adj1" fmla="val 26673"/>
              <a:gd name="adj2" fmla="val 0"/>
            </a:avLst>
          </a:prstGeom>
          <a:gradFill flip="none" rotWithShape="1">
            <a:gsLst>
              <a:gs pos="0">
                <a:schemeClr val="accent3">
                  <a:lumMod val="45000"/>
                  <a:lumOff val="55000"/>
                  <a:alpha val="0"/>
                </a:schemeClr>
              </a:gs>
              <a:gs pos="25000">
                <a:schemeClr val="accent3">
                  <a:lumMod val="45000"/>
                  <a:lumOff val="55000"/>
                </a:schemeClr>
              </a:gs>
              <a:gs pos="93000">
                <a:schemeClr val="accent3">
                  <a:lumMod val="30000"/>
                  <a:lumOff val="70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9" name="Rounded Rectangle 18">
            <a:extLst>
              <a:ext uri="{FF2B5EF4-FFF2-40B4-BE49-F238E27FC236}">
                <a16:creationId xmlns:a16="http://schemas.microsoft.com/office/drawing/2014/main" id="{382947F4-09AC-6846-A6F6-738AB12D6898}"/>
              </a:ext>
              <a:ext uri="{C183D7F6-B498-43B3-948B-1728B52AA6E4}">
                <adec:decorative xmlns:adec="http://schemas.microsoft.com/office/drawing/2017/decorative" val="1"/>
              </a:ext>
            </a:extLst>
          </p:cNvPr>
          <p:cNvSpPr/>
          <p:nvPr/>
        </p:nvSpPr>
        <p:spPr>
          <a:xfrm>
            <a:off x="3315804" y="970343"/>
            <a:ext cx="5414831" cy="3535669"/>
          </a:xfrm>
          <a:prstGeom prst="roundRect">
            <a:avLst>
              <a:gd name="adj" fmla="val 4586"/>
            </a:avLst>
          </a:prstGeom>
          <a:solidFill>
            <a:schemeClr val="bg1"/>
          </a:solidFill>
          <a:ln>
            <a:noFill/>
          </a:ln>
          <a:effectLst>
            <a:outerShdw blurRad="635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0" name="Rectangle 19">
            <a:extLst>
              <a:ext uri="{FF2B5EF4-FFF2-40B4-BE49-F238E27FC236}">
                <a16:creationId xmlns:a16="http://schemas.microsoft.com/office/drawing/2014/main" id="{E8B029FF-46E7-B148-8FDA-73B86088D131}"/>
              </a:ext>
            </a:extLst>
          </p:cNvPr>
          <p:cNvSpPr/>
          <p:nvPr/>
        </p:nvSpPr>
        <p:spPr>
          <a:xfrm>
            <a:off x="3575811" y="1112478"/>
            <a:ext cx="2267464" cy="3293209"/>
          </a:xfrm>
          <a:prstGeom prst="rect">
            <a:avLst/>
          </a:prstGeom>
        </p:spPr>
        <p:txBody>
          <a:bodyPr wrap="square">
            <a:spAutoFit/>
          </a:bodyPr>
          <a:lstStyle/>
          <a:p>
            <a:r>
              <a:rPr lang="en-US" sz="1600" b="1" dirty="0">
                <a:solidFill>
                  <a:srgbClr val="4F280E"/>
                </a:solidFill>
                <a:latin typeface="Helvetica" pitchFamily="2" charset="0"/>
                <a:cs typeface="Arial" panose="020B0604020202020204" pitchFamily="34" charset="0"/>
              </a:rPr>
              <a:t>Documentation. </a:t>
            </a:r>
            <a:r>
              <a:rPr lang="en-US" sz="1600" dirty="0">
                <a:solidFill>
                  <a:schemeClr val="tx1">
                    <a:lumMod val="65000"/>
                    <a:lumOff val="35000"/>
                  </a:schemeClr>
                </a:solidFill>
                <a:latin typeface="Helvetica" pitchFamily="2" charset="0"/>
                <a:cs typeface="Arial" panose="020B0604020202020204" pitchFamily="34" charset="0"/>
              </a:rPr>
              <a:t>Foods that have a standardized recipe or documentation such as a Child Nutrition (CN) Label or a Product Formulation Statement (PFS) showing that whole grains are the primary grain ingredient in the food are whole grain-rich in the CACFP.</a:t>
            </a:r>
          </a:p>
        </p:txBody>
      </p:sp>
      <p:pic>
        <p:nvPicPr>
          <p:cNvPr id="4" name="Picture 3" descr="Photo of the Banana Bread Squares USDA recipe for CACFP">
            <a:extLst>
              <a:ext uri="{FF2B5EF4-FFF2-40B4-BE49-F238E27FC236}">
                <a16:creationId xmlns:a16="http://schemas.microsoft.com/office/drawing/2014/main" id="{DBE1062D-8F31-4244-863B-5DB449307172}"/>
              </a:ext>
            </a:extLst>
          </p:cNvPr>
          <p:cNvPicPr>
            <a:picLocks noChangeAspect="1"/>
          </p:cNvPicPr>
          <p:nvPr/>
        </p:nvPicPr>
        <p:blipFill>
          <a:blip r:embed="rId4"/>
          <a:srcRect/>
          <a:stretch/>
        </p:blipFill>
        <p:spPr>
          <a:xfrm>
            <a:off x="5801424" y="1091571"/>
            <a:ext cx="2821577" cy="3291839"/>
          </a:xfrm>
          <a:prstGeom prst="rect">
            <a:avLst/>
          </a:prstGeom>
          <a:effectLst>
            <a:outerShdw blurRad="63500" sx="102000" sy="102000" algn="ctr" rotWithShape="0">
              <a:srgbClr val="000000">
                <a:alpha val="10000"/>
              </a:srgbClr>
            </a:outerShdw>
          </a:effectLst>
        </p:spPr>
      </p:pic>
      <p:cxnSp>
        <p:nvCxnSpPr>
          <p:cNvPr id="22" name="Elbow Connector 21">
            <a:extLst>
              <a:ext uri="{FF2B5EF4-FFF2-40B4-BE49-F238E27FC236}">
                <a16:creationId xmlns:a16="http://schemas.microsoft.com/office/drawing/2014/main" id="{0D2666D5-D0E7-5240-A268-DF936B155E4A}"/>
              </a:ext>
              <a:ext uri="{C183D7F6-B498-43B3-948B-1728B52AA6E4}">
                <adec:decorative xmlns:adec="http://schemas.microsoft.com/office/drawing/2017/decorative" val="1"/>
              </a:ext>
            </a:extLst>
          </p:cNvPr>
          <p:cNvCxnSpPr>
            <a:cxnSpLocks/>
            <a:stCxn id="21" idx="3"/>
          </p:cNvCxnSpPr>
          <p:nvPr/>
        </p:nvCxnSpPr>
        <p:spPr>
          <a:xfrm flipV="1">
            <a:off x="1541339" y="1270484"/>
            <a:ext cx="2034472" cy="798949"/>
          </a:xfrm>
          <a:prstGeom prst="bentConnector3">
            <a:avLst>
              <a:gd name="adj1" fmla="val 65679"/>
            </a:avLst>
          </a:prstGeom>
          <a:ln w="19050">
            <a:solidFill>
              <a:srgbClr val="6F3D1A"/>
            </a:solidFill>
            <a:tailEnd type="ova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2981581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9A4D29-981D-4C44-B1CA-85CF3A1DB6EB}"/>
              </a:ext>
            </a:extLst>
          </p:cNvPr>
          <p:cNvSpPr>
            <a:spLocks noGrp="1"/>
          </p:cNvSpPr>
          <p:nvPr>
            <p:ph type="title"/>
          </p:nvPr>
        </p:nvSpPr>
        <p:spPr/>
        <p:txBody>
          <a:bodyPr/>
          <a:lstStyle/>
          <a:p>
            <a:r>
              <a:rPr lang="en-US" sz="3000" dirty="0">
                <a:solidFill>
                  <a:srgbClr val="4F280E"/>
                </a:solidFill>
              </a:rPr>
              <a:t>How To Order Print Copies</a:t>
            </a:r>
          </a:p>
        </p:txBody>
      </p:sp>
      <p:sp>
        <p:nvSpPr>
          <p:cNvPr id="3" name="Text Placeholder 2">
            <a:extLst>
              <a:ext uri="{FF2B5EF4-FFF2-40B4-BE49-F238E27FC236}">
                <a16:creationId xmlns:a16="http://schemas.microsoft.com/office/drawing/2014/main" id="{26FC0810-BF36-E240-BE1C-496C92E22B1C}"/>
              </a:ext>
            </a:extLst>
          </p:cNvPr>
          <p:cNvSpPr>
            <a:spLocks noGrp="1"/>
          </p:cNvSpPr>
          <p:nvPr>
            <p:ph type="body" idx="1"/>
          </p:nvPr>
        </p:nvSpPr>
        <p:spPr>
          <a:xfrm>
            <a:off x="360361" y="1097796"/>
            <a:ext cx="7557511" cy="613725"/>
          </a:xfrm>
        </p:spPr>
        <p:txBody>
          <a:bodyPr/>
          <a:lstStyle/>
          <a:p>
            <a:r>
              <a:rPr lang="en-US" sz="2000" dirty="0"/>
              <a:t>Resource Order Form at </a:t>
            </a:r>
            <a:r>
              <a:rPr lang="en-US" sz="2000" b="1" u="sng" dirty="0">
                <a:solidFill>
                  <a:srgbClr val="4F280E"/>
                </a:solidFill>
                <a:hlinkClick r:id="rId3" tooltip="U S D A Team Nutrition">
                  <a:extLst>
                    <a:ext uri="{A12FA001-AC4F-418D-AE19-62706E023703}">
                      <ahyp:hlinkClr xmlns:ahyp="http://schemas.microsoft.com/office/drawing/2018/hyperlinkcolor" val="tx"/>
                    </a:ext>
                  </a:extLst>
                </a:hlinkClick>
              </a:rPr>
              <a:t>TeamNutrition.USDA.gov</a:t>
            </a:r>
            <a:r>
              <a:rPr lang="en-US" sz="2000" dirty="0">
                <a:solidFill>
                  <a:srgbClr val="4F280E"/>
                </a:solidFill>
              </a:rPr>
              <a:t>.</a:t>
            </a:r>
          </a:p>
          <a:p>
            <a:endParaRPr lang="en-US" dirty="0"/>
          </a:p>
        </p:txBody>
      </p:sp>
      <p:sp>
        <p:nvSpPr>
          <p:cNvPr id="4" name="Content Placeholder 3">
            <a:extLst>
              <a:ext uri="{FF2B5EF4-FFF2-40B4-BE49-F238E27FC236}">
                <a16:creationId xmlns:a16="http://schemas.microsoft.com/office/drawing/2014/main" id="{CF975966-2849-6A45-9C7A-B5568BD199A7}"/>
              </a:ext>
            </a:extLst>
          </p:cNvPr>
          <p:cNvSpPr>
            <a:spLocks noGrp="1"/>
          </p:cNvSpPr>
          <p:nvPr>
            <p:ph sz="half" idx="2"/>
          </p:nvPr>
        </p:nvSpPr>
        <p:spPr>
          <a:xfrm>
            <a:off x="186743" y="1803710"/>
            <a:ext cx="4362108" cy="1249591"/>
          </a:xfrm>
        </p:spPr>
        <p:txBody>
          <a:bodyPr/>
          <a:lstStyle/>
          <a:p>
            <a:pPr marL="238125" indent="-238125">
              <a:spcAft>
                <a:spcPts val="1200"/>
              </a:spcAft>
              <a:buClr>
                <a:srgbClr val="0D5929"/>
              </a:buClr>
            </a:pPr>
            <a:r>
              <a:rPr lang="en-US" sz="2000" b="1" dirty="0"/>
              <a:t>FREE</a:t>
            </a:r>
            <a:r>
              <a:rPr lang="en-US" sz="2000" dirty="0"/>
              <a:t> for Child Nutrition operators, while supplies last. </a:t>
            </a:r>
          </a:p>
          <a:p>
            <a:pPr marL="238125" indent="-238125">
              <a:spcAft>
                <a:spcPts val="1200"/>
              </a:spcAft>
              <a:buClr>
                <a:srgbClr val="0D5929"/>
              </a:buClr>
            </a:pPr>
            <a:r>
              <a:rPr lang="en-US" sz="2000" dirty="0"/>
              <a:t>Sponsoring organizations and State agencies can also order in bulk by sending an email to: </a:t>
            </a:r>
          </a:p>
          <a:p>
            <a:endParaRPr lang="en-US" sz="2400" dirty="0"/>
          </a:p>
        </p:txBody>
      </p:sp>
      <p:pic>
        <p:nvPicPr>
          <p:cNvPr id="8" name="Picture 7" descr="Email icon.">
            <a:extLst>
              <a:ext uri="{FF2B5EF4-FFF2-40B4-BE49-F238E27FC236}">
                <a16:creationId xmlns:a16="http://schemas.microsoft.com/office/drawing/2014/main" id="{897D9920-5524-9A47-B474-89C5282F09B7}"/>
              </a:ext>
            </a:extLst>
          </p:cNvPr>
          <p:cNvPicPr>
            <a:picLocks noChangeAspect="1"/>
          </p:cNvPicPr>
          <p:nvPr/>
        </p:nvPicPr>
        <p:blipFill>
          <a:blip r:embed="rId4"/>
          <a:stretch>
            <a:fillRect/>
          </a:stretch>
        </p:blipFill>
        <p:spPr>
          <a:xfrm>
            <a:off x="457926" y="3803188"/>
            <a:ext cx="478387" cy="485032"/>
          </a:xfrm>
          <a:prstGeom prst="rect">
            <a:avLst/>
          </a:prstGeom>
        </p:spPr>
      </p:pic>
      <p:sp>
        <p:nvSpPr>
          <p:cNvPr id="5" name="Text Placeholder 2">
            <a:extLst>
              <a:ext uri="{FF2B5EF4-FFF2-40B4-BE49-F238E27FC236}">
                <a16:creationId xmlns:a16="http://schemas.microsoft.com/office/drawing/2014/main" id="{D7DB1E27-6C79-204A-911D-6D0C1BA3D9A7}"/>
              </a:ext>
            </a:extLst>
          </p:cNvPr>
          <p:cNvSpPr txBox="1">
            <a:spLocks/>
          </p:cNvSpPr>
          <p:nvPr/>
        </p:nvSpPr>
        <p:spPr>
          <a:xfrm>
            <a:off x="1087864" y="3910367"/>
            <a:ext cx="3597168" cy="613725"/>
          </a:xfrm>
          <a:prstGeom prst="rect">
            <a:avLst/>
          </a:prstGeom>
        </p:spPr>
        <p:txBody>
          <a:bodyPr lIns="0" anchor="t" anchorCtr="0"/>
          <a:lstStyle>
            <a:lvl1pPr marL="0" indent="0" algn="l" defTabSz="914400" rtl="0" eaLnBrk="1" latinLnBrk="0" hangingPunct="1">
              <a:lnSpc>
                <a:spcPct val="90000"/>
              </a:lnSpc>
              <a:spcBef>
                <a:spcPts val="1000"/>
              </a:spcBef>
              <a:buFont typeface="Arial" panose="020B0604020202020204" pitchFamily="34" charset="0"/>
              <a:buNone/>
              <a:defRPr sz="1800" b="0" i="0" kern="1200">
                <a:solidFill>
                  <a:schemeClr val="tx1">
                    <a:lumMod val="65000"/>
                    <a:lumOff val="35000"/>
                  </a:schemeClr>
                </a:solidFill>
                <a:latin typeface="Helvetica" pitchFamily="2"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r>
              <a:rPr lang="en-US" sz="2000" b="1" u="sng" dirty="0">
                <a:solidFill>
                  <a:srgbClr val="4F280E"/>
                </a:solidFill>
                <a:hlinkClick r:id="rId5" tooltip="U S D A Team Nutrition email">
                  <a:extLst>
                    <a:ext uri="{A12FA001-AC4F-418D-AE19-62706E023703}">
                      <ahyp:hlinkClr xmlns:ahyp="http://schemas.microsoft.com/office/drawing/2018/hyperlinkcolor" val="tx"/>
                    </a:ext>
                  </a:extLst>
                </a:hlinkClick>
              </a:rPr>
              <a:t>TeamNutrition@USDA.gov</a:t>
            </a:r>
            <a:endParaRPr lang="en-US" sz="2000" u="sng" dirty="0">
              <a:solidFill>
                <a:srgbClr val="4F280E"/>
              </a:solidFill>
            </a:endParaRPr>
          </a:p>
        </p:txBody>
      </p:sp>
      <p:pic>
        <p:nvPicPr>
          <p:cNvPr id="11" name="Picture 10" descr="Tablet showing Team Nutrition website">
            <a:extLst>
              <a:ext uri="{FF2B5EF4-FFF2-40B4-BE49-F238E27FC236}">
                <a16:creationId xmlns:a16="http://schemas.microsoft.com/office/drawing/2014/main" id="{983D98DA-68D4-714D-9F30-8638477F9707}"/>
              </a:ext>
            </a:extLst>
          </p:cNvPr>
          <p:cNvPicPr>
            <a:picLocks noChangeAspect="1"/>
          </p:cNvPicPr>
          <p:nvPr/>
        </p:nvPicPr>
        <p:blipFill>
          <a:blip r:embed="rId6"/>
          <a:srcRect l="1122" r="1122"/>
          <a:stretch/>
        </p:blipFill>
        <p:spPr>
          <a:xfrm>
            <a:off x="4708886" y="1403217"/>
            <a:ext cx="4211636" cy="3740283"/>
          </a:xfrm>
          <a:prstGeom prst="rect">
            <a:avLst/>
          </a:prstGeom>
        </p:spPr>
      </p:pic>
    </p:spTree>
    <p:extLst>
      <p:ext uri="{BB962C8B-B14F-4D97-AF65-F5344CB8AC3E}">
        <p14:creationId xmlns:p14="http://schemas.microsoft.com/office/powerpoint/2010/main" val="36919994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784C39-6307-6E4A-8D58-B3BAEDB87C7A}"/>
              </a:ext>
            </a:extLst>
          </p:cNvPr>
          <p:cNvSpPr>
            <a:spLocks noGrp="1"/>
          </p:cNvSpPr>
          <p:nvPr>
            <p:ph type="title"/>
          </p:nvPr>
        </p:nvSpPr>
        <p:spPr/>
        <p:txBody>
          <a:bodyPr/>
          <a:lstStyle/>
          <a:p>
            <a:r>
              <a:rPr lang="en-US" dirty="0">
                <a:solidFill>
                  <a:srgbClr val="4F280E"/>
                </a:solidFill>
              </a:rPr>
              <a:t>Identifying Whole Grain-Rich Foods for the CACFP Using the Ingredient List </a:t>
            </a:r>
          </a:p>
        </p:txBody>
      </p:sp>
      <p:pic>
        <p:nvPicPr>
          <p:cNvPr id="10" name="Picture 9" descr="Cover page of the &quot;Identifying Whole Grain-Rich Foods for the CACFP Using the Ingredient List&quot; worksheet">
            <a:extLst>
              <a:ext uri="{FF2B5EF4-FFF2-40B4-BE49-F238E27FC236}">
                <a16:creationId xmlns:a16="http://schemas.microsoft.com/office/drawing/2014/main" id="{C2F4753A-B8E4-9D48-9F7A-0F457C0BEF5B}"/>
              </a:ext>
            </a:extLst>
          </p:cNvPr>
          <p:cNvPicPr>
            <a:picLocks noChangeAspect="1"/>
          </p:cNvPicPr>
          <p:nvPr/>
        </p:nvPicPr>
        <p:blipFill>
          <a:blip r:embed="rId3"/>
          <a:srcRect/>
          <a:stretch/>
        </p:blipFill>
        <p:spPr>
          <a:xfrm>
            <a:off x="417902" y="1353940"/>
            <a:ext cx="2386470" cy="3088374"/>
          </a:xfrm>
          <a:prstGeom prst="rect">
            <a:avLst/>
          </a:prstGeom>
          <a:effectLst>
            <a:outerShdw blurRad="63500" sx="102000" sy="102000" algn="ctr" rotWithShape="0">
              <a:srgbClr val="000000">
                <a:alpha val="10000"/>
              </a:srgbClr>
            </a:outerShdw>
          </a:effectLst>
        </p:spPr>
      </p:pic>
      <p:pic>
        <p:nvPicPr>
          <p:cNvPr id="11" name="Picture 10" descr="Page 2 of the &quot;Identifying Whole Grain-Rich Foods for the CACFP Using the Ingredient List&quot; worksheet">
            <a:extLst>
              <a:ext uri="{FF2B5EF4-FFF2-40B4-BE49-F238E27FC236}">
                <a16:creationId xmlns:a16="http://schemas.microsoft.com/office/drawing/2014/main" id="{A2E8955E-E2F1-9742-8B20-A258F15D3552}"/>
              </a:ext>
            </a:extLst>
          </p:cNvPr>
          <p:cNvPicPr>
            <a:picLocks noChangeAspect="1"/>
          </p:cNvPicPr>
          <p:nvPr/>
        </p:nvPicPr>
        <p:blipFill>
          <a:blip r:embed="rId4"/>
          <a:srcRect/>
          <a:stretch/>
        </p:blipFill>
        <p:spPr>
          <a:xfrm>
            <a:off x="3013835" y="1341647"/>
            <a:ext cx="2424897" cy="3122794"/>
          </a:xfrm>
          <a:prstGeom prst="rect">
            <a:avLst/>
          </a:prstGeom>
          <a:effectLst>
            <a:outerShdw blurRad="63500" sx="102000" sy="102000" algn="ctr" rotWithShape="0">
              <a:srgbClr val="000000">
                <a:alpha val="10000"/>
              </a:srgbClr>
            </a:outerShdw>
          </a:effectLst>
        </p:spPr>
      </p:pic>
      <p:pic>
        <p:nvPicPr>
          <p:cNvPr id="12" name="Picture 11" descr="Page 5 of the &quot;Identifying Whole Grain-Rich Foods for the CACFP Using the Ingredient List&quot; worksheet">
            <a:extLst>
              <a:ext uri="{FF2B5EF4-FFF2-40B4-BE49-F238E27FC236}">
                <a16:creationId xmlns:a16="http://schemas.microsoft.com/office/drawing/2014/main" id="{70D5ED2A-86CD-A54A-AA33-1BA2D96A83EA}"/>
              </a:ext>
            </a:extLst>
          </p:cNvPr>
          <p:cNvPicPr>
            <a:picLocks noChangeAspect="1"/>
          </p:cNvPicPr>
          <p:nvPr/>
        </p:nvPicPr>
        <p:blipFill>
          <a:blip r:embed="rId5"/>
          <a:srcRect/>
          <a:stretch/>
        </p:blipFill>
        <p:spPr>
          <a:xfrm>
            <a:off x="5685445" y="1331422"/>
            <a:ext cx="2381245" cy="3143243"/>
          </a:xfrm>
          <a:prstGeom prst="rect">
            <a:avLst/>
          </a:prstGeom>
          <a:effectLst>
            <a:outerShdw blurRad="63500" sx="102000" sy="102000" algn="ctr" rotWithShape="0">
              <a:srgbClr val="000000">
                <a:alpha val="10000"/>
              </a:srgbClr>
            </a:outerShdw>
          </a:effectLst>
        </p:spPr>
      </p:pic>
      <p:pic>
        <p:nvPicPr>
          <p:cNvPr id="9" name="Picture 8" descr="Hyperlink icon.">
            <a:extLst>
              <a:ext uri="{FF2B5EF4-FFF2-40B4-BE49-F238E27FC236}">
                <a16:creationId xmlns:a16="http://schemas.microsoft.com/office/drawing/2014/main" id="{FFC365A1-EF16-A04A-86AD-950EEFD80BF3}"/>
              </a:ext>
            </a:extLst>
          </p:cNvPr>
          <p:cNvPicPr>
            <a:picLocks noChangeAspect="1"/>
          </p:cNvPicPr>
          <p:nvPr/>
        </p:nvPicPr>
        <p:blipFill>
          <a:blip r:embed="rId6"/>
          <a:stretch>
            <a:fillRect/>
          </a:stretch>
        </p:blipFill>
        <p:spPr>
          <a:xfrm>
            <a:off x="1449294" y="4657318"/>
            <a:ext cx="278226" cy="278226"/>
          </a:xfrm>
          <a:prstGeom prst="rect">
            <a:avLst/>
          </a:prstGeom>
        </p:spPr>
      </p:pic>
      <p:sp>
        <p:nvSpPr>
          <p:cNvPr id="6" name="TextBox 5">
            <a:extLst>
              <a:ext uri="{FF2B5EF4-FFF2-40B4-BE49-F238E27FC236}">
                <a16:creationId xmlns:a16="http://schemas.microsoft.com/office/drawing/2014/main" id="{8764E6C4-54BA-0442-B6F4-41CDDB384EE9}"/>
              </a:ext>
            </a:extLst>
          </p:cNvPr>
          <p:cNvSpPr txBox="1"/>
          <p:nvPr/>
        </p:nvSpPr>
        <p:spPr>
          <a:xfrm>
            <a:off x="958599" y="4660193"/>
            <a:ext cx="7226802" cy="338554"/>
          </a:xfrm>
          <a:prstGeom prst="rect">
            <a:avLst/>
          </a:prstGeom>
          <a:noFill/>
        </p:spPr>
        <p:txBody>
          <a:bodyPr wrap="square" rtlCol="0">
            <a:spAutoFit/>
          </a:bodyPr>
          <a:lstStyle/>
          <a:p>
            <a:pPr algn="ctr"/>
            <a:r>
              <a:rPr lang="en-US" sz="1600" b="1" u="sng" dirty="0">
                <a:solidFill>
                  <a:srgbClr val="703E1A"/>
                </a:solidFill>
                <a:latin typeface="Helvetica" pitchFamily="2" charset="0"/>
                <a:hlinkClick r:id="rId7" tooltip="U S D A Identifying Whole Grain-Rich Foods">
                  <a:extLst>
                    <a:ext uri="{A12FA001-AC4F-418D-AE19-62706E023703}">
                      <ahyp:hlinkClr xmlns:ahyp="http://schemas.microsoft.com/office/drawing/2018/hyperlinkcolor" val="tx"/>
                    </a:ext>
                  </a:extLst>
                </a:hlinkClick>
              </a:rPr>
              <a:t>fns.usda.gov/</a:t>
            </a:r>
            <a:r>
              <a:rPr lang="en-US" sz="1600" b="1" u="sng" dirty="0" err="1">
                <a:solidFill>
                  <a:srgbClr val="703E1A"/>
                </a:solidFill>
                <a:latin typeface="Helvetica" pitchFamily="2" charset="0"/>
                <a:hlinkClick r:id="rId7" tooltip="U S D A Identifying Whole Grain-Rich Foods">
                  <a:extLst>
                    <a:ext uri="{A12FA001-AC4F-418D-AE19-62706E023703}">
                      <ahyp:hlinkClr xmlns:ahyp="http://schemas.microsoft.com/office/drawing/2018/hyperlinkcolor" val="tx"/>
                    </a:ext>
                  </a:extLst>
                </a:hlinkClick>
              </a:rPr>
              <a:t>tn</a:t>
            </a:r>
            <a:r>
              <a:rPr lang="en-US" sz="1600" b="1" u="sng" dirty="0">
                <a:solidFill>
                  <a:srgbClr val="703E1A"/>
                </a:solidFill>
                <a:latin typeface="Helvetica" pitchFamily="2" charset="0"/>
                <a:hlinkClick r:id="rId7" tooltip="U S D A Identifying Whole Grain-Rich Foods">
                  <a:extLst>
                    <a:ext uri="{A12FA001-AC4F-418D-AE19-62706E023703}">
                      <ahyp:hlinkClr xmlns:ahyp="http://schemas.microsoft.com/office/drawing/2018/hyperlinkcolor" val="tx"/>
                    </a:ext>
                  </a:extLst>
                </a:hlinkClick>
              </a:rPr>
              <a:t>/identifying-whole-grain-rich-foods-</a:t>
            </a:r>
            <a:r>
              <a:rPr lang="en-US" sz="1600" b="1" u="sng" dirty="0" err="1">
                <a:solidFill>
                  <a:srgbClr val="703E1A"/>
                </a:solidFill>
                <a:latin typeface="Helvetica" pitchFamily="2" charset="0"/>
                <a:hlinkClick r:id="rId7" tooltip="U S D A Identifying Whole Grain-Rich Foods">
                  <a:extLst>
                    <a:ext uri="{A12FA001-AC4F-418D-AE19-62706E023703}">
                      <ahyp:hlinkClr xmlns:ahyp="http://schemas.microsoft.com/office/drawing/2018/hyperlinkcolor" val="tx"/>
                    </a:ext>
                  </a:extLst>
                </a:hlinkClick>
              </a:rPr>
              <a:t>cacfp</a:t>
            </a:r>
            <a:endParaRPr lang="en-US" sz="1600" b="1" u="sng" dirty="0">
              <a:solidFill>
                <a:srgbClr val="703E1A"/>
              </a:solidFill>
              <a:latin typeface="Helvetica" pitchFamily="2" charset="0"/>
            </a:endParaRPr>
          </a:p>
        </p:txBody>
      </p:sp>
    </p:spTree>
    <p:extLst>
      <p:ext uri="{BB962C8B-B14F-4D97-AF65-F5344CB8AC3E}">
        <p14:creationId xmlns:p14="http://schemas.microsoft.com/office/powerpoint/2010/main" val="125708656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F65DDF12-1A15-0643-89AC-AA51E165C518}"/>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1201861" y="68562"/>
            <a:ext cx="6740277" cy="4280256"/>
          </a:xfrm>
          <a:prstGeom prst="rect">
            <a:avLst/>
          </a:prstGeom>
        </p:spPr>
      </p:pic>
      <p:sp>
        <p:nvSpPr>
          <p:cNvPr id="9" name="Rectangle 8">
            <a:extLst>
              <a:ext uri="{FF2B5EF4-FFF2-40B4-BE49-F238E27FC236}">
                <a16:creationId xmlns:a16="http://schemas.microsoft.com/office/drawing/2014/main" id="{47EDF914-CE55-1D42-B6FA-4C5775192C8F}"/>
              </a:ext>
              <a:ext uri="{C183D7F6-B498-43B3-948B-1728B52AA6E4}">
                <adec:decorative xmlns:adec="http://schemas.microsoft.com/office/drawing/2017/decorative" val="1"/>
              </a:ext>
            </a:extLst>
          </p:cNvPr>
          <p:cNvSpPr/>
          <p:nvPr/>
        </p:nvSpPr>
        <p:spPr>
          <a:xfrm>
            <a:off x="1482321" y="375582"/>
            <a:ext cx="6175779" cy="297428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itle 1">
            <a:extLst>
              <a:ext uri="{FF2B5EF4-FFF2-40B4-BE49-F238E27FC236}">
                <a16:creationId xmlns:a16="http://schemas.microsoft.com/office/drawing/2014/main" id="{C680DBD6-7912-544F-8117-35335B0C6D2F}"/>
              </a:ext>
            </a:extLst>
          </p:cNvPr>
          <p:cNvSpPr>
            <a:spLocks noGrp="1"/>
          </p:cNvSpPr>
          <p:nvPr>
            <p:ph type="title"/>
          </p:nvPr>
        </p:nvSpPr>
        <p:spPr>
          <a:xfrm>
            <a:off x="1482320" y="257628"/>
            <a:ext cx="6175780" cy="475488"/>
          </a:xfrm>
        </p:spPr>
        <p:txBody>
          <a:bodyPr/>
          <a:lstStyle/>
          <a:p>
            <a:pPr algn="ctr"/>
            <a:r>
              <a:rPr lang="en-US" sz="1600" dirty="0">
                <a:solidFill>
                  <a:srgbClr val="005E5E"/>
                </a:solidFill>
              </a:rPr>
              <a:t>More Team Nutrition Resources!</a:t>
            </a:r>
          </a:p>
        </p:txBody>
      </p:sp>
      <p:grpSp>
        <p:nvGrpSpPr>
          <p:cNvPr id="2" name="Group 1" descr="Examples of more Team Nutrition resources">
            <a:extLst>
              <a:ext uri="{FF2B5EF4-FFF2-40B4-BE49-F238E27FC236}">
                <a16:creationId xmlns:a16="http://schemas.microsoft.com/office/drawing/2014/main" id="{91735B42-9B3F-98F6-B73A-374690964724}"/>
              </a:ext>
            </a:extLst>
          </p:cNvPr>
          <p:cNvGrpSpPr/>
          <p:nvPr/>
        </p:nvGrpSpPr>
        <p:grpSpPr>
          <a:xfrm>
            <a:off x="1732944" y="765335"/>
            <a:ext cx="5702005" cy="2472068"/>
            <a:chOff x="1732944" y="765335"/>
            <a:chExt cx="5702005" cy="2472068"/>
          </a:xfrm>
        </p:grpSpPr>
        <p:pic>
          <p:nvPicPr>
            <p:cNvPr id="17" name="Picture 16" descr="Team Nutrition resources">
              <a:extLst>
                <a:ext uri="{FF2B5EF4-FFF2-40B4-BE49-F238E27FC236}">
                  <a16:creationId xmlns:a16="http://schemas.microsoft.com/office/drawing/2014/main" id="{25801A38-2FE5-9E43-B835-084061799C58}"/>
                </a:ext>
              </a:extLst>
            </p:cNvPr>
            <p:cNvPicPr>
              <a:picLocks noChangeAspect="1"/>
            </p:cNvPicPr>
            <p:nvPr/>
          </p:nvPicPr>
          <p:blipFill>
            <a:blip r:embed="rId4" cstate="hqprint">
              <a:extLst>
                <a:ext uri="{28A0092B-C50C-407E-A947-70E740481C1C}">
                  <a14:useLocalDpi xmlns:a14="http://schemas.microsoft.com/office/drawing/2010/main"/>
                </a:ext>
              </a:extLst>
            </a:blip>
            <a:srcRect/>
            <a:stretch/>
          </p:blipFill>
          <p:spPr>
            <a:xfrm>
              <a:off x="2260483" y="765335"/>
              <a:ext cx="664014" cy="858791"/>
            </a:xfrm>
            <a:prstGeom prst="rect">
              <a:avLst/>
            </a:prstGeom>
            <a:effectLst>
              <a:outerShdw blurRad="38100" sx="105000" sy="105000" algn="ctr" rotWithShape="0">
                <a:srgbClr val="000000">
                  <a:alpha val="10000"/>
                </a:srgbClr>
              </a:outerShdw>
            </a:effectLst>
          </p:spPr>
        </p:pic>
        <p:pic>
          <p:nvPicPr>
            <p:cNvPr id="18" name="Picture 17" descr="Team Nutrition resources">
              <a:extLst>
                <a:ext uri="{FF2B5EF4-FFF2-40B4-BE49-F238E27FC236}">
                  <a16:creationId xmlns:a16="http://schemas.microsoft.com/office/drawing/2014/main" id="{05894FDF-71CD-4D4C-A3E8-8586B9F1EA89}"/>
                </a:ext>
              </a:extLst>
            </p:cNvPr>
            <p:cNvPicPr>
              <a:picLocks noChangeAspect="1"/>
            </p:cNvPicPr>
            <p:nvPr/>
          </p:nvPicPr>
          <p:blipFill>
            <a:blip r:embed="rId5" cstate="hqprint">
              <a:extLst>
                <a:ext uri="{28A0092B-C50C-407E-A947-70E740481C1C}">
                  <a14:useLocalDpi xmlns:a14="http://schemas.microsoft.com/office/drawing/2010/main"/>
                </a:ext>
              </a:extLst>
            </a:blip>
            <a:srcRect/>
            <a:stretch/>
          </p:blipFill>
          <p:spPr>
            <a:xfrm>
              <a:off x="3267202" y="765335"/>
              <a:ext cx="664013" cy="858791"/>
            </a:xfrm>
            <a:prstGeom prst="rect">
              <a:avLst/>
            </a:prstGeom>
            <a:effectLst>
              <a:outerShdw blurRad="38100" sx="105000" sy="105000" algn="ctr" rotWithShape="0">
                <a:srgbClr val="000000">
                  <a:alpha val="10000"/>
                </a:srgbClr>
              </a:outerShdw>
            </a:effectLst>
          </p:spPr>
        </p:pic>
        <p:pic>
          <p:nvPicPr>
            <p:cNvPr id="19" name="Picture 18" descr="Team Nutrition resources">
              <a:extLst>
                <a:ext uri="{FF2B5EF4-FFF2-40B4-BE49-F238E27FC236}">
                  <a16:creationId xmlns:a16="http://schemas.microsoft.com/office/drawing/2014/main" id="{B4D26CDF-691F-554A-B1A9-9A44A4DDA790}"/>
                </a:ext>
              </a:extLst>
            </p:cNvPr>
            <p:cNvPicPr>
              <a:picLocks noChangeAspect="1"/>
            </p:cNvPicPr>
            <p:nvPr/>
          </p:nvPicPr>
          <p:blipFill>
            <a:blip r:embed="rId6" cstate="hqprint">
              <a:extLst>
                <a:ext uri="{28A0092B-C50C-407E-A947-70E740481C1C}">
                  <a14:useLocalDpi xmlns:a14="http://schemas.microsoft.com/office/drawing/2010/main"/>
                </a:ext>
              </a:extLst>
            </a:blip>
            <a:srcRect/>
            <a:stretch/>
          </p:blipFill>
          <p:spPr>
            <a:xfrm>
              <a:off x="4273921" y="765335"/>
              <a:ext cx="664013" cy="858791"/>
            </a:xfrm>
            <a:prstGeom prst="rect">
              <a:avLst/>
            </a:prstGeom>
            <a:effectLst>
              <a:outerShdw blurRad="38100" sx="105000" sy="105000" algn="ctr" rotWithShape="0">
                <a:srgbClr val="000000">
                  <a:alpha val="10000"/>
                </a:srgbClr>
              </a:outerShdw>
            </a:effectLst>
          </p:spPr>
        </p:pic>
        <p:pic>
          <p:nvPicPr>
            <p:cNvPr id="20" name="Picture 19" descr="Team Nutrition resources">
              <a:extLst>
                <a:ext uri="{FF2B5EF4-FFF2-40B4-BE49-F238E27FC236}">
                  <a16:creationId xmlns:a16="http://schemas.microsoft.com/office/drawing/2014/main" id="{9D816962-B6B1-CB4F-B1C8-BB95006FD3A3}"/>
                </a:ext>
              </a:extLst>
            </p:cNvPr>
            <p:cNvPicPr>
              <a:picLocks noChangeAspect="1"/>
            </p:cNvPicPr>
            <p:nvPr/>
          </p:nvPicPr>
          <p:blipFill>
            <a:blip r:embed="rId7" cstate="hqprint">
              <a:extLst>
                <a:ext uri="{28A0092B-C50C-407E-A947-70E740481C1C}">
                  <a14:useLocalDpi xmlns:a14="http://schemas.microsoft.com/office/drawing/2010/main"/>
                </a:ext>
              </a:extLst>
            </a:blip>
            <a:srcRect/>
            <a:stretch/>
          </p:blipFill>
          <p:spPr>
            <a:xfrm>
              <a:off x="5280640" y="765335"/>
              <a:ext cx="664013" cy="858791"/>
            </a:xfrm>
            <a:prstGeom prst="rect">
              <a:avLst/>
            </a:prstGeom>
            <a:effectLst>
              <a:outerShdw blurRad="38100" sx="105000" sy="105000" algn="ctr" rotWithShape="0">
                <a:srgbClr val="000000">
                  <a:alpha val="10000"/>
                </a:srgbClr>
              </a:outerShdw>
            </a:effectLst>
          </p:spPr>
        </p:pic>
        <p:pic>
          <p:nvPicPr>
            <p:cNvPr id="21" name="Picture 20" descr="Team Nutrition resources">
              <a:extLst>
                <a:ext uri="{FF2B5EF4-FFF2-40B4-BE49-F238E27FC236}">
                  <a16:creationId xmlns:a16="http://schemas.microsoft.com/office/drawing/2014/main" id="{5F5D0134-A3B4-2049-BB06-A7B334C4B9B9}"/>
                </a:ext>
              </a:extLst>
            </p:cNvPr>
            <p:cNvPicPr>
              <a:picLocks noChangeAspect="1"/>
            </p:cNvPicPr>
            <p:nvPr/>
          </p:nvPicPr>
          <p:blipFill>
            <a:blip r:embed="rId8" cstate="hqprint">
              <a:extLst>
                <a:ext uri="{28A0092B-C50C-407E-A947-70E740481C1C}">
                  <a14:useLocalDpi xmlns:a14="http://schemas.microsoft.com/office/drawing/2010/main"/>
                </a:ext>
              </a:extLst>
            </a:blip>
            <a:srcRect/>
            <a:stretch/>
          </p:blipFill>
          <p:spPr>
            <a:xfrm>
              <a:off x="6287360" y="765335"/>
              <a:ext cx="664013" cy="858791"/>
            </a:xfrm>
            <a:prstGeom prst="rect">
              <a:avLst/>
            </a:prstGeom>
            <a:effectLst>
              <a:outerShdw blurRad="38100" sx="105000" sy="105000" algn="ctr" rotWithShape="0">
                <a:srgbClr val="000000">
                  <a:alpha val="10000"/>
                </a:srgbClr>
              </a:outerShdw>
            </a:effectLst>
          </p:spPr>
        </p:pic>
        <p:pic>
          <p:nvPicPr>
            <p:cNvPr id="22" name="Picture 21" descr="Team Nutrition resources">
              <a:extLst>
                <a:ext uri="{FF2B5EF4-FFF2-40B4-BE49-F238E27FC236}">
                  <a16:creationId xmlns:a16="http://schemas.microsoft.com/office/drawing/2014/main" id="{D2E8C7E2-39A2-CA48-9058-0A3C76956702}"/>
                </a:ext>
              </a:extLst>
            </p:cNvPr>
            <p:cNvPicPr>
              <a:picLocks noChangeAspect="1"/>
            </p:cNvPicPr>
            <p:nvPr/>
          </p:nvPicPr>
          <p:blipFill>
            <a:blip r:embed="rId9" cstate="hqprint">
              <a:extLst>
                <a:ext uri="{28A0092B-C50C-407E-A947-70E740481C1C}">
                  <a14:useLocalDpi xmlns:a14="http://schemas.microsoft.com/office/drawing/2010/main"/>
                </a:ext>
              </a:extLst>
            </a:blip>
            <a:srcRect/>
            <a:stretch/>
          </p:blipFill>
          <p:spPr>
            <a:xfrm>
              <a:off x="2796813" y="1090650"/>
              <a:ext cx="664013" cy="858791"/>
            </a:xfrm>
            <a:prstGeom prst="rect">
              <a:avLst/>
            </a:prstGeom>
            <a:effectLst>
              <a:outerShdw blurRad="38100" sx="105000" sy="105000" algn="ctr" rotWithShape="0">
                <a:srgbClr val="000000">
                  <a:alpha val="10000"/>
                </a:srgbClr>
              </a:outerShdw>
            </a:effectLst>
          </p:spPr>
        </p:pic>
        <p:pic>
          <p:nvPicPr>
            <p:cNvPr id="23" name="Picture 22" descr="Team Nutrition resources">
              <a:extLst>
                <a:ext uri="{FF2B5EF4-FFF2-40B4-BE49-F238E27FC236}">
                  <a16:creationId xmlns:a16="http://schemas.microsoft.com/office/drawing/2014/main" id="{CC9E2B7F-E6D4-774E-A10F-417CC6B74801}"/>
                </a:ext>
              </a:extLst>
            </p:cNvPr>
            <p:cNvPicPr>
              <a:picLocks noChangeAspect="1"/>
            </p:cNvPicPr>
            <p:nvPr/>
          </p:nvPicPr>
          <p:blipFill>
            <a:blip r:embed="rId10" cstate="hqprint">
              <a:extLst>
                <a:ext uri="{28A0092B-C50C-407E-A947-70E740481C1C}">
                  <a14:useLocalDpi xmlns:a14="http://schemas.microsoft.com/office/drawing/2010/main"/>
                </a:ext>
              </a:extLst>
            </a:blip>
            <a:srcRect/>
            <a:stretch/>
          </p:blipFill>
          <p:spPr>
            <a:xfrm>
              <a:off x="3763967" y="1090650"/>
              <a:ext cx="664013" cy="858791"/>
            </a:xfrm>
            <a:prstGeom prst="rect">
              <a:avLst/>
            </a:prstGeom>
            <a:effectLst>
              <a:outerShdw blurRad="38100" sx="105000" sy="105000" algn="ctr" rotWithShape="0">
                <a:srgbClr val="000000">
                  <a:alpha val="10000"/>
                </a:srgbClr>
              </a:outerShdw>
            </a:effectLst>
          </p:spPr>
        </p:pic>
        <p:pic>
          <p:nvPicPr>
            <p:cNvPr id="24" name="Picture 23" descr="Team Nutrition resources">
              <a:extLst>
                <a:ext uri="{FF2B5EF4-FFF2-40B4-BE49-F238E27FC236}">
                  <a16:creationId xmlns:a16="http://schemas.microsoft.com/office/drawing/2014/main" id="{B44762F9-9BBC-8242-A3F2-4E409D42AB68}"/>
                </a:ext>
              </a:extLst>
            </p:cNvPr>
            <p:cNvPicPr>
              <a:picLocks noChangeAspect="1"/>
            </p:cNvPicPr>
            <p:nvPr/>
          </p:nvPicPr>
          <p:blipFill>
            <a:blip r:embed="rId11" cstate="hqprint">
              <a:extLst>
                <a:ext uri="{28A0092B-C50C-407E-A947-70E740481C1C}">
                  <a14:useLocalDpi xmlns:a14="http://schemas.microsoft.com/office/drawing/2010/main"/>
                </a:ext>
              </a:extLst>
            </a:blip>
            <a:srcRect/>
            <a:stretch/>
          </p:blipFill>
          <p:spPr>
            <a:xfrm>
              <a:off x="4801459" y="1090650"/>
              <a:ext cx="664013" cy="858791"/>
            </a:xfrm>
            <a:prstGeom prst="rect">
              <a:avLst/>
            </a:prstGeom>
            <a:effectLst>
              <a:outerShdw blurRad="38100" sx="105000" sy="105000" algn="ctr" rotWithShape="0">
                <a:srgbClr val="000000">
                  <a:alpha val="10000"/>
                </a:srgbClr>
              </a:outerShdw>
            </a:effectLst>
          </p:spPr>
        </p:pic>
        <p:pic>
          <p:nvPicPr>
            <p:cNvPr id="25" name="Picture 24" descr="Team Nutrition resources">
              <a:extLst>
                <a:ext uri="{FF2B5EF4-FFF2-40B4-BE49-F238E27FC236}">
                  <a16:creationId xmlns:a16="http://schemas.microsoft.com/office/drawing/2014/main" id="{75E91AFE-09B8-C84F-A2EA-D4A4F9795DA2}"/>
                </a:ext>
              </a:extLst>
            </p:cNvPr>
            <p:cNvPicPr>
              <a:picLocks noChangeAspect="1"/>
            </p:cNvPicPr>
            <p:nvPr/>
          </p:nvPicPr>
          <p:blipFill>
            <a:blip r:embed="rId12" cstate="hqprint">
              <a:extLst>
                <a:ext uri="{28A0092B-C50C-407E-A947-70E740481C1C}">
                  <a14:useLocalDpi xmlns:a14="http://schemas.microsoft.com/office/drawing/2010/main"/>
                </a:ext>
              </a:extLst>
            </a:blip>
            <a:srcRect/>
            <a:stretch/>
          </p:blipFill>
          <p:spPr>
            <a:xfrm>
              <a:off x="5768613" y="1090650"/>
              <a:ext cx="664013" cy="858791"/>
            </a:xfrm>
            <a:prstGeom prst="rect">
              <a:avLst/>
            </a:prstGeom>
            <a:effectLst>
              <a:outerShdw blurRad="38100" sx="105000" sy="105000" algn="ctr" rotWithShape="0">
                <a:srgbClr val="000000">
                  <a:alpha val="10000"/>
                </a:srgbClr>
              </a:outerShdw>
            </a:effectLst>
          </p:spPr>
        </p:pic>
        <p:pic>
          <p:nvPicPr>
            <p:cNvPr id="26" name="Picture 25" descr="Team Nutrition resources">
              <a:extLst>
                <a:ext uri="{FF2B5EF4-FFF2-40B4-BE49-F238E27FC236}">
                  <a16:creationId xmlns:a16="http://schemas.microsoft.com/office/drawing/2014/main" id="{0D48153A-E144-5D48-AF8F-5BC788D5C054}"/>
                </a:ext>
              </a:extLst>
            </p:cNvPr>
            <p:cNvPicPr>
              <a:picLocks noChangeAspect="1"/>
            </p:cNvPicPr>
            <p:nvPr/>
          </p:nvPicPr>
          <p:blipFill>
            <a:blip r:embed="rId13" cstate="hqprint">
              <a:extLst>
                <a:ext uri="{28A0092B-C50C-407E-A947-70E740481C1C}">
                  <a14:useLocalDpi xmlns:a14="http://schemas.microsoft.com/office/drawing/2010/main"/>
                </a:ext>
              </a:extLst>
            </a:blip>
            <a:srcRect/>
            <a:stretch/>
          </p:blipFill>
          <p:spPr>
            <a:xfrm>
              <a:off x="6770936" y="1090650"/>
              <a:ext cx="664013" cy="858790"/>
            </a:xfrm>
            <a:prstGeom prst="rect">
              <a:avLst/>
            </a:prstGeom>
            <a:effectLst>
              <a:outerShdw blurRad="38100" sx="105000" sy="105000" algn="ctr" rotWithShape="0">
                <a:srgbClr val="000000">
                  <a:alpha val="10000"/>
                </a:srgbClr>
              </a:outerShdw>
            </a:effectLst>
          </p:spPr>
        </p:pic>
        <p:pic>
          <p:nvPicPr>
            <p:cNvPr id="27" name="Picture 26" descr="Team Nutrition resources">
              <a:extLst>
                <a:ext uri="{FF2B5EF4-FFF2-40B4-BE49-F238E27FC236}">
                  <a16:creationId xmlns:a16="http://schemas.microsoft.com/office/drawing/2014/main" id="{43EA5601-836E-944B-8904-B2B1ECE69CD1}"/>
                </a:ext>
              </a:extLst>
            </p:cNvPr>
            <p:cNvPicPr>
              <a:picLocks noChangeAspect="1"/>
            </p:cNvPicPr>
            <p:nvPr/>
          </p:nvPicPr>
          <p:blipFill>
            <a:blip r:embed="rId14" cstate="hqprint">
              <a:extLst>
                <a:ext uri="{28A0092B-C50C-407E-A947-70E740481C1C}">
                  <a14:useLocalDpi xmlns:a14="http://schemas.microsoft.com/office/drawing/2010/main"/>
                </a:ext>
              </a:extLst>
            </a:blip>
            <a:srcRect/>
            <a:stretch/>
          </p:blipFill>
          <p:spPr>
            <a:xfrm>
              <a:off x="1732944" y="1090650"/>
              <a:ext cx="664013" cy="858790"/>
            </a:xfrm>
            <a:prstGeom prst="rect">
              <a:avLst/>
            </a:prstGeom>
            <a:effectLst>
              <a:outerShdw blurRad="38100" sx="105000" sy="105000" algn="ctr" rotWithShape="0">
                <a:srgbClr val="000000">
                  <a:alpha val="10000"/>
                </a:srgbClr>
              </a:outerShdw>
            </a:effectLst>
          </p:spPr>
        </p:pic>
        <p:pic>
          <p:nvPicPr>
            <p:cNvPr id="32" name="Picture 2" descr="Team Nutrition resources">
              <a:extLst>
                <a:ext uri="{FF2B5EF4-FFF2-40B4-BE49-F238E27FC236}">
                  <a16:creationId xmlns:a16="http://schemas.microsoft.com/office/drawing/2014/main" id="{0BEA9111-C199-3244-945F-B261BFE90E15}"/>
                </a:ext>
              </a:extLst>
            </p:cNvPr>
            <p:cNvPicPr>
              <a:picLocks noChangeAspect="1" noChangeArrowheads="1"/>
            </p:cNvPicPr>
            <p:nvPr/>
          </p:nvPicPr>
          <p:blipFill rotWithShape="1">
            <a:blip r:embed="rId15" cstate="hqprint">
              <a:extLst>
                <a:ext uri="{28A0092B-C50C-407E-A947-70E740481C1C}">
                  <a14:useLocalDpi xmlns:a14="http://schemas.microsoft.com/office/drawing/2010/main"/>
                </a:ext>
              </a:extLst>
            </a:blip>
            <a:srcRect t="-1093"/>
            <a:stretch/>
          </p:blipFill>
          <p:spPr bwMode="auto">
            <a:xfrm>
              <a:off x="4616949" y="2063827"/>
              <a:ext cx="782824" cy="1173082"/>
            </a:xfrm>
            <a:prstGeom prst="rect">
              <a:avLst/>
            </a:prstGeom>
            <a:solidFill>
              <a:schemeClr val="bg1"/>
            </a:solidFill>
            <a:ln w="12700">
              <a:noFill/>
              <a:miter lim="800000"/>
              <a:headEnd/>
              <a:tailEnd/>
            </a:ln>
            <a:effectLst>
              <a:outerShdw blurRad="63500" sx="102000" sy="102000" algn="ctr" rotWithShape="0">
                <a:prstClr val="black">
                  <a:alpha val="10000"/>
                </a:prstClr>
              </a:outerShdw>
            </a:effectLst>
          </p:spPr>
        </p:pic>
        <p:pic>
          <p:nvPicPr>
            <p:cNvPr id="33" name="Picture 11" descr="Team Nutrition resources">
              <a:extLst>
                <a:ext uri="{FF2B5EF4-FFF2-40B4-BE49-F238E27FC236}">
                  <a16:creationId xmlns:a16="http://schemas.microsoft.com/office/drawing/2014/main" id="{8307250D-CD13-9249-8E78-CC3FA91FB5C7}"/>
                </a:ext>
              </a:extLst>
            </p:cNvPr>
            <p:cNvPicPr>
              <a:picLocks noChangeAspect="1" noChangeArrowheads="1"/>
            </p:cNvPicPr>
            <p:nvPr/>
          </p:nvPicPr>
          <p:blipFill rotWithShape="1">
            <a:blip r:embed="rId16" cstate="hqprint">
              <a:extLst>
                <a:ext uri="{28A0092B-C50C-407E-A947-70E740481C1C}">
                  <a14:useLocalDpi xmlns:a14="http://schemas.microsoft.com/office/drawing/2010/main"/>
                </a:ext>
              </a:extLst>
            </a:blip>
            <a:srcRect t="-1049"/>
            <a:stretch/>
          </p:blipFill>
          <p:spPr bwMode="auto">
            <a:xfrm>
              <a:off x="3740649" y="2063827"/>
              <a:ext cx="782824" cy="1173576"/>
            </a:xfrm>
            <a:prstGeom prst="rect">
              <a:avLst/>
            </a:prstGeom>
            <a:solidFill>
              <a:schemeClr val="bg1"/>
            </a:solidFill>
            <a:ln w="12700">
              <a:noFill/>
              <a:miter lim="800000"/>
              <a:headEnd/>
              <a:tailEnd/>
            </a:ln>
            <a:effectLst>
              <a:outerShdw blurRad="63500" sx="102000" sy="102000" algn="ctr" rotWithShape="0">
                <a:prstClr val="black">
                  <a:alpha val="10000"/>
                </a:prstClr>
              </a:outerShdw>
            </a:effectLst>
          </p:spPr>
        </p:pic>
        <p:pic>
          <p:nvPicPr>
            <p:cNvPr id="34" name="Picture 10" descr="Team Nutrition resources">
              <a:extLst>
                <a:ext uri="{FF2B5EF4-FFF2-40B4-BE49-F238E27FC236}">
                  <a16:creationId xmlns:a16="http://schemas.microsoft.com/office/drawing/2014/main" id="{DBDC3DBC-A3A7-8947-8EFB-030C8D637D69}"/>
                </a:ext>
              </a:extLst>
            </p:cNvPr>
            <p:cNvPicPr>
              <a:picLocks noChangeAspect="1" noChangeArrowheads="1"/>
            </p:cNvPicPr>
            <p:nvPr/>
          </p:nvPicPr>
          <p:blipFill rotWithShape="1">
            <a:blip r:embed="rId17" cstate="hqprint">
              <a:extLst>
                <a:ext uri="{28A0092B-C50C-407E-A947-70E740481C1C}">
                  <a14:useLocalDpi xmlns:a14="http://schemas.microsoft.com/office/drawing/2010/main"/>
                </a:ext>
              </a:extLst>
            </a:blip>
            <a:srcRect t="-1137"/>
            <a:stretch/>
          </p:blipFill>
          <p:spPr bwMode="auto">
            <a:xfrm>
              <a:off x="5493248" y="2063827"/>
              <a:ext cx="782824" cy="1172587"/>
            </a:xfrm>
            <a:prstGeom prst="rect">
              <a:avLst/>
            </a:prstGeom>
            <a:solidFill>
              <a:schemeClr val="bg1"/>
            </a:solidFill>
            <a:ln w="12700">
              <a:noFill/>
              <a:miter lim="800000"/>
              <a:headEnd/>
              <a:tailEnd/>
            </a:ln>
            <a:effectLst>
              <a:outerShdw blurRad="63500" sx="102000" sy="102000" algn="ctr" rotWithShape="0">
                <a:prstClr val="black">
                  <a:alpha val="10000"/>
                </a:prstClr>
              </a:outerShdw>
            </a:effectLst>
          </p:spPr>
        </p:pic>
        <p:pic>
          <p:nvPicPr>
            <p:cNvPr id="35" name="Picture 7" descr="Team Nutrition resources">
              <a:extLst>
                <a:ext uri="{FF2B5EF4-FFF2-40B4-BE49-F238E27FC236}">
                  <a16:creationId xmlns:a16="http://schemas.microsoft.com/office/drawing/2014/main" id="{2973FB1E-F11F-1444-95AE-A6C7A5CBA442}"/>
                </a:ext>
              </a:extLst>
            </p:cNvPr>
            <p:cNvPicPr>
              <a:picLocks noChangeAspect="1" noChangeArrowheads="1"/>
            </p:cNvPicPr>
            <p:nvPr/>
          </p:nvPicPr>
          <p:blipFill rotWithShape="1">
            <a:blip r:embed="rId18" cstate="hqprint">
              <a:extLst>
                <a:ext uri="{28A0092B-C50C-407E-A947-70E740481C1C}">
                  <a14:useLocalDpi xmlns:a14="http://schemas.microsoft.com/office/drawing/2010/main"/>
                </a:ext>
              </a:extLst>
            </a:blip>
            <a:srcRect t="-1135"/>
            <a:stretch/>
          </p:blipFill>
          <p:spPr bwMode="auto">
            <a:xfrm>
              <a:off x="2864349" y="2063827"/>
              <a:ext cx="782824" cy="1173576"/>
            </a:xfrm>
            <a:prstGeom prst="rect">
              <a:avLst/>
            </a:prstGeom>
            <a:solidFill>
              <a:schemeClr val="bg1"/>
            </a:solidFill>
            <a:ln w="12700">
              <a:noFill/>
              <a:miter lim="800000"/>
              <a:headEnd/>
              <a:tailEnd/>
            </a:ln>
            <a:effectLst>
              <a:outerShdw blurRad="63500" sx="102000" sy="102000" algn="ctr" rotWithShape="0">
                <a:prstClr val="black">
                  <a:alpha val="10000"/>
                </a:prstClr>
              </a:outerShdw>
            </a:effectLst>
          </p:spPr>
        </p:pic>
      </p:grpSp>
      <p:pic>
        <p:nvPicPr>
          <p:cNvPr id="30" name="Picture 29" descr="Hyperlink icon.">
            <a:extLst>
              <a:ext uri="{FF2B5EF4-FFF2-40B4-BE49-F238E27FC236}">
                <a16:creationId xmlns:a16="http://schemas.microsoft.com/office/drawing/2014/main" id="{FE370665-D435-1741-9BE8-0550D2506BFF}"/>
              </a:ext>
            </a:extLst>
          </p:cNvPr>
          <p:cNvPicPr>
            <a:picLocks noChangeAspect="1"/>
          </p:cNvPicPr>
          <p:nvPr/>
        </p:nvPicPr>
        <p:blipFill>
          <a:blip r:embed="rId19"/>
          <a:stretch>
            <a:fillRect/>
          </a:stretch>
        </p:blipFill>
        <p:spPr>
          <a:xfrm>
            <a:off x="2308189" y="4503380"/>
            <a:ext cx="438912" cy="438912"/>
          </a:xfrm>
          <a:prstGeom prst="rect">
            <a:avLst/>
          </a:prstGeom>
        </p:spPr>
      </p:pic>
      <p:sp>
        <p:nvSpPr>
          <p:cNvPr id="8" name="Rectangle 7">
            <a:extLst>
              <a:ext uri="{FF2B5EF4-FFF2-40B4-BE49-F238E27FC236}">
                <a16:creationId xmlns:a16="http://schemas.microsoft.com/office/drawing/2014/main" id="{A7C1BBE4-E075-B54C-9AA5-6FC03A5E1E6A}"/>
              </a:ext>
            </a:extLst>
          </p:cNvPr>
          <p:cNvSpPr/>
          <p:nvPr/>
        </p:nvSpPr>
        <p:spPr>
          <a:xfrm>
            <a:off x="2906881" y="4517092"/>
            <a:ext cx="4044491" cy="461665"/>
          </a:xfrm>
          <a:prstGeom prst="rect">
            <a:avLst/>
          </a:prstGeom>
        </p:spPr>
        <p:txBody>
          <a:bodyPr wrap="square" lIns="0">
            <a:spAutoFit/>
          </a:bodyPr>
          <a:lstStyle/>
          <a:p>
            <a:r>
              <a:rPr lang="en-US" sz="2400" b="1" u="sng" dirty="0">
                <a:solidFill>
                  <a:srgbClr val="703E1A"/>
                </a:solidFill>
                <a:latin typeface="Helvetica" pitchFamily="2" charset="0"/>
                <a:hlinkClick r:id="rId20" tooltip="U S D A Team Nutrition">
                  <a:extLst>
                    <a:ext uri="{A12FA001-AC4F-418D-AE19-62706E023703}">
                      <ahyp:hlinkClr xmlns:ahyp="http://schemas.microsoft.com/office/drawing/2018/hyperlinkcolor" val="tx"/>
                    </a:ext>
                  </a:extLst>
                </a:hlinkClick>
              </a:rPr>
              <a:t>TeamNutrition.USDA.gov</a:t>
            </a:r>
            <a:endParaRPr lang="en-US" sz="2400" b="1" u="sng" dirty="0">
              <a:solidFill>
                <a:srgbClr val="703E1A"/>
              </a:solidFill>
              <a:latin typeface="Helvetica" pitchFamily="2" charset="0"/>
              <a:cs typeface="Arial" panose="020B0604020202020204" pitchFamily="34" charset="0"/>
            </a:endParaRPr>
          </a:p>
        </p:txBody>
      </p:sp>
    </p:spTree>
    <p:extLst>
      <p:ext uri="{BB962C8B-B14F-4D97-AF65-F5344CB8AC3E}">
        <p14:creationId xmlns:p14="http://schemas.microsoft.com/office/powerpoint/2010/main" val="167321148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99441E-A122-6E47-9FEB-89259D485427}"/>
              </a:ext>
            </a:extLst>
          </p:cNvPr>
          <p:cNvSpPr>
            <a:spLocks noGrp="1"/>
          </p:cNvSpPr>
          <p:nvPr>
            <p:ph type="ctrTitle"/>
          </p:nvPr>
        </p:nvSpPr>
        <p:spPr>
          <a:xfrm>
            <a:off x="365760" y="411480"/>
            <a:ext cx="5867565" cy="820447"/>
          </a:xfrm>
        </p:spPr>
        <p:txBody>
          <a:bodyPr>
            <a:noAutofit/>
          </a:bodyPr>
          <a:lstStyle/>
          <a:p>
            <a:r>
              <a:rPr lang="en-US" sz="6000" dirty="0">
                <a:solidFill>
                  <a:srgbClr val="4F280E"/>
                </a:solidFill>
              </a:rPr>
              <a:t>Thank You!</a:t>
            </a:r>
          </a:p>
        </p:txBody>
      </p:sp>
      <p:pic>
        <p:nvPicPr>
          <p:cNvPr id="20" name="Picture 19" descr="Hyperlink icon.">
            <a:extLst>
              <a:ext uri="{FF2B5EF4-FFF2-40B4-BE49-F238E27FC236}">
                <a16:creationId xmlns:a16="http://schemas.microsoft.com/office/drawing/2014/main" id="{6D466EB2-16B8-EB4C-AD38-36A5717BFAB1}"/>
              </a:ext>
            </a:extLst>
          </p:cNvPr>
          <p:cNvPicPr>
            <a:picLocks noChangeAspect="1"/>
          </p:cNvPicPr>
          <p:nvPr/>
        </p:nvPicPr>
        <p:blipFill>
          <a:blip r:embed="rId3"/>
          <a:stretch>
            <a:fillRect/>
          </a:stretch>
        </p:blipFill>
        <p:spPr>
          <a:xfrm>
            <a:off x="328285" y="1996012"/>
            <a:ext cx="457200" cy="457200"/>
          </a:xfrm>
          <a:prstGeom prst="rect">
            <a:avLst/>
          </a:prstGeom>
        </p:spPr>
      </p:pic>
      <p:sp>
        <p:nvSpPr>
          <p:cNvPr id="7" name="Subtitle 6">
            <a:extLst>
              <a:ext uri="{FF2B5EF4-FFF2-40B4-BE49-F238E27FC236}">
                <a16:creationId xmlns:a16="http://schemas.microsoft.com/office/drawing/2014/main" id="{F4D33E00-68B1-E844-A37C-4F314EC10D89}"/>
              </a:ext>
            </a:extLst>
          </p:cNvPr>
          <p:cNvSpPr>
            <a:spLocks noGrp="1"/>
          </p:cNvSpPr>
          <p:nvPr>
            <p:ph type="subTitle" idx="1"/>
          </p:nvPr>
        </p:nvSpPr>
        <p:spPr>
          <a:xfrm>
            <a:off x="925634" y="2039112"/>
            <a:ext cx="3980195" cy="391975"/>
          </a:xfrm>
        </p:spPr>
        <p:txBody>
          <a:bodyPr lIns="0" tIns="45720" rIns="91440"/>
          <a:lstStyle/>
          <a:p>
            <a:r>
              <a:rPr lang="en-US" sz="2000" b="1" u="sng" dirty="0">
                <a:solidFill>
                  <a:srgbClr val="4F280E"/>
                </a:solidFill>
                <a:hlinkClick r:id="rId4" tooltip="U S D A Team Nutrition">
                  <a:extLst>
                    <a:ext uri="{A12FA001-AC4F-418D-AE19-62706E023703}">
                      <ahyp:hlinkClr xmlns:ahyp="http://schemas.microsoft.com/office/drawing/2018/hyperlinkcolor" val="tx"/>
                    </a:ext>
                  </a:extLst>
                </a:hlinkClick>
              </a:rPr>
              <a:t>TeamNutrition.USDA.gov</a:t>
            </a:r>
            <a:endParaRPr lang="en-US" sz="2000" b="1" u="sng" dirty="0">
              <a:solidFill>
                <a:srgbClr val="4F280E"/>
              </a:solidFill>
            </a:endParaRPr>
          </a:p>
          <a:p>
            <a:endParaRPr lang="en-US" dirty="0">
              <a:solidFill>
                <a:srgbClr val="4F280E"/>
              </a:solidFill>
            </a:endParaRPr>
          </a:p>
        </p:txBody>
      </p:sp>
      <p:pic>
        <p:nvPicPr>
          <p:cNvPr id="19" name="Picture 18" descr="Twitter icon.">
            <a:extLst>
              <a:ext uri="{FF2B5EF4-FFF2-40B4-BE49-F238E27FC236}">
                <a16:creationId xmlns:a16="http://schemas.microsoft.com/office/drawing/2014/main" id="{63F00171-A8C0-C146-90D2-926BB7B37806}"/>
              </a:ext>
            </a:extLst>
          </p:cNvPr>
          <p:cNvPicPr>
            <a:picLocks noChangeAspect="1"/>
          </p:cNvPicPr>
          <p:nvPr/>
        </p:nvPicPr>
        <p:blipFill>
          <a:blip r:embed="rId5"/>
          <a:stretch>
            <a:fillRect/>
          </a:stretch>
        </p:blipFill>
        <p:spPr>
          <a:xfrm>
            <a:off x="328285" y="2655473"/>
            <a:ext cx="457200" cy="457200"/>
          </a:xfrm>
          <a:prstGeom prst="rect">
            <a:avLst/>
          </a:prstGeom>
        </p:spPr>
      </p:pic>
      <p:sp>
        <p:nvSpPr>
          <p:cNvPr id="13" name="Text Placeholder 2">
            <a:extLst>
              <a:ext uri="{FF2B5EF4-FFF2-40B4-BE49-F238E27FC236}">
                <a16:creationId xmlns:a16="http://schemas.microsoft.com/office/drawing/2014/main" id="{AB5722A2-2B69-2040-8929-C4E1421353CB}"/>
              </a:ext>
            </a:extLst>
          </p:cNvPr>
          <p:cNvSpPr txBox="1">
            <a:spLocks/>
          </p:cNvSpPr>
          <p:nvPr/>
        </p:nvSpPr>
        <p:spPr>
          <a:xfrm>
            <a:off x="925634" y="2706859"/>
            <a:ext cx="3597168" cy="391975"/>
          </a:xfrm>
          <a:prstGeom prst="rect">
            <a:avLst/>
          </a:prstGeom>
        </p:spPr>
        <p:txBody>
          <a:bodyPr lIns="0" anchor="t" anchorCtr="0"/>
          <a:lstStyle>
            <a:lvl1pPr marL="0" indent="0" algn="l" defTabSz="914400" rtl="0" eaLnBrk="1" latinLnBrk="0" hangingPunct="1">
              <a:lnSpc>
                <a:spcPct val="90000"/>
              </a:lnSpc>
              <a:spcBef>
                <a:spcPts val="1000"/>
              </a:spcBef>
              <a:buFont typeface="Arial" panose="020B0604020202020204" pitchFamily="34" charset="0"/>
              <a:buNone/>
              <a:defRPr sz="1800" b="0" i="0" kern="1200">
                <a:solidFill>
                  <a:schemeClr val="tx1">
                    <a:lumMod val="65000"/>
                    <a:lumOff val="35000"/>
                  </a:schemeClr>
                </a:solidFill>
                <a:latin typeface="Helvetica" pitchFamily="2"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nSpc>
                <a:spcPct val="100000"/>
              </a:lnSpc>
              <a:spcBef>
                <a:spcPts val="0"/>
              </a:spcBef>
              <a:spcAft>
                <a:spcPts val="3000"/>
              </a:spcAft>
            </a:pPr>
            <a:r>
              <a:rPr lang="en-US" sz="2000" b="1" dirty="0">
                <a:solidFill>
                  <a:srgbClr val="4F280E"/>
                </a:solidFill>
                <a:hlinkClick r:id="rId6" tooltip="U S D A Team Nutrition Twitter">
                  <a:extLst>
                    <a:ext uri="{A12FA001-AC4F-418D-AE19-62706E023703}">
                      <ahyp:hlinkClr xmlns:ahyp="http://schemas.microsoft.com/office/drawing/2018/hyperlinkcolor" val="tx"/>
                    </a:ext>
                  </a:extLst>
                </a:hlinkClick>
              </a:rPr>
              <a:t>@TeamNutrition</a:t>
            </a:r>
            <a:endParaRPr lang="en-US" sz="2000" b="1" dirty="0">
              <a:solidFill>
                <a:srgbClr val="4F280E"/>
              </a:solidFill>
            </a:endParaRPr>
          </a:p>
        </p:txBody>
      </p:sp>
      <p:pic>
        <p:nvPicPr>
          <p:cNvPr id="21" name="Picture 20" descr="Email icon.">
            <a:extLst>
              <a:ext uri="{FF2B5EF4-FFF2-40B4-BE49-F238E27FC236}">
                <a16:creationId xmlns:a16="http://schemas.microsoft.com/office/drawing/2014/main" id="{97EE5642-089C-6345-946B-E4F792BE0286}"/>
              </a:ext>
            </a:extLst>
          </p:cNvPr>
          <p:cNvPicPr>
            <a:picLocks noChangeAspect="1"/>
          </p:cNvPicPr>
          <p:nvPr/>
        </p:nvPicPr>
        <p:blipFill>
          <a:blip r:embed="rId7"/>
          <a:stretch>
            <a:fillRect/>
          </a:stretch>
        </p:blipFill>
        <p:spPr>
          <a:xfrm>
            <a:off x="307097" y="3277059"/>
            <a:ext cx="478387" cy="485032"/>
          </a:xfrm>
          <a:prstGeom prst="rect">
            <a:avLst/>
          </a:prstGeom>
        </p:spPr>
      </p:pic>
      <p:sp>
        <p:nvSpPr>
          <p:cNvPr id="15" name="Text Placeholder 2">
            <a:extLst>
              <a:ext uri="{FF2B5EF4-FFF2-40B4-BE49-F238E27FC236}">
                <a16:creationId xmlns:a16="http://schemas.microsoft.com/office/drawing/2014/main" id="{33FED3DF-D32B-7C4E-9C59-CE12AB3191EC}"/>
              </a:ext>
            </a:extLst>
          </p:cNvPr>
          <p:cNvSpPr txBox="1">
            <a:spLocks/>
          </p:cNvSpPr>
          <p:nvPr/>
        </p:nvSpPr>
        <p:spPr>
          <a:xfrm>
            <a:off x="925634" y="3406926"/>
            <a:ext cx="3597168" cy="346200"/>
          </a:xfrm>
          <a:prstGeom prst="rect">
            <a:avLst/>
          </a:prstGeom>
        </p:spPr>
        <p:txBody>
          <a:bodyPr lIns="0" anchor="t" anchorCtr="0"/>
          <a:lstStyle>
            <a:lvl1pPr marL="0" indent="0" algn="l" defTabSz="914400" rtl="0" eaLnBrk="1" latinLnBrk="0" hangingPunct="1">
              <a:lnSpc>
                <a:spcPct val="90000"/>
              </a:lnSpc>
              <a:spcBef>
                <a:spcPts val="1000"/>
              </a:spcBef>
              <a:buFont typeface="Arial" panose="020B0604020202020204" pitchFamily="34" charset="0"/>
              <a:buNone/>
              <a:defRPr sz="1800" b="0" i="0" kern="1200">
                <a:solidFill>
                  <a:schemeClr val="tx1">
                    <a:lumMod val="65000"/>
                    <a:lumOff val="35000"/>
                  </a:schemeClr>
                </a:solidFill>
                <a:latin typeface="Helvetica" pitchFamily="2"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r>
              <a:rPr lang="en-US" sz="2000" b="1" u="sng" dirty="0">
                <a:solidFill>
                  <a:srgbClr val="4F280E"/>
                </a:solidFill>
                <a:hlinkClick r:id="rId8" tooltip="U S D A Team Nutrition email">
                  <a:extLst>
                    <a:ext uri="{A12FA001-AC4F-418D-AE19-62706E023703}">
                      <ahyp:hlinkClr xmlns:ahyp="http://schemas.microsoft.com/office/drawing/2018/hyperlinkcolor" val="tx"/>
                    </a:ext>
                  </a:extLst>
                </a:hlinkClick>
              </a:rPr>
              <a:t>TeamNutrition@USDA.gov</a:t>
            </a:r>
            <a:endParaRPr lang="en-US" sz="2000" u="sng" dirty="0">
              <a:solidFill>
                <a:srgbClr val="4F280E"/>
              </a:solidFill>
            </a:endParaRPr>
          </a:p>
        </p:txBody>
      </p:sp>
      <p:pic>
        <p:nvPicPr>
          <p:cNvPr id="9" name="Picture 2" descr="Icon: The Team Nutrition E-newsletter">
            <a:extLst>
              <a:ext uri="{FF2B5EF4-FFF2-40B4-BE49-F238E27FC236}">
                <a16:creationId xmlns:a16="http://schemas.microsoft.com/office/drawing/2014/main" id="{1311A378-C658-E146-B795-506C32BFE83B}"/>
              </a:ext>
            </a:extLst>
          </p:cNvPr>
          <p:cNvPicPr>
            <a:picLocks noChangeAspect="1" noChangeArrowheads="1"/>
          </p:cNvPicPr>
          <p:nvPr/>
        </p:nvPicPr>
        <p:blipFill>
          <a:blip r:embed="rId9" cstate="screen">
            <a:extLst>
              <a:ext uri="{28A0092B-C50C-407E-A947-70E740481C1C}">
                <a14:useLocalDpi xmlns:a14="http://schemas.microsoft.com/office/drawing/2010/main"/>
              </a:ext>
            </a:extLst>
          </a:blip>
          <a:srcRect/>
          <a:stretch>
            <a:fillRect/>
          </a:stretch>
        </p:blipFill>
        <p:spPr bwMode="auto">
          <a:xfrm>
            <a:off x="384048" y="3931920"/>
            <a:ext cx="3048001" cy="5156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6" name="TextBox 15">
            <a:extLst>
              <a:ext uri="{FF2B5EF4-FFF2-40B4-BE49-F238E27FC236}">
                <a16:creationId xmlns:a16="http://schemas.microsoft.com/office/drawing/2014/main" id="{880C8325-7836-9141-9C06-B8AEF08C9E2B}"/>
              </a:ext>
            </a:extLst>
          </p:cNvPr>
          <p:cNvSpPr txBox="1"/>
          <p:nvPr/>
        </p:nvSpPr>
        <p:spPr>
          <a:xfrm>
            <a:off x="153878" y="4778637"/>
            <a:ext cx="3783806" cy="246221"/>
          </a:xfrm>
          <a:prstGeom prst="rect">
            <a:avLst/>
          </a:prstGeom>
          <a:noFill/>
        </p:spPr>
        <p:txBody>
          <a:bodyPr wrap="square" rtlCol="0">
            <a:spAutoFit/>
          </a:bodyPr>
          <a:lstStyle/>
          <a:p>
            <a:r>
              <a:rPr lang="en-US" sz="1000" i="1">
                <a:latin typeface="Helvetica Light Oblique" panose="020B0403020202020204" pitchFamily="34" charset="0"/>
              </a:rPr>
              <a:t>USDA is an equal opportunity provider, employer, and lender.</a:t>
            </a:r>
          </a:p>
        </p:txBody>
      </p:sp>
      <p:pic>
        <p:nvPicPr>
          <p:cNvPr id="6" name="Picture 5" descr="A girl thinking about the MyPlate food groups for fruits, grains, vegetables, protein and dairy.">
            <a:extLst>
              <a:ext uri="{FF2B5EF4-FFF2-40B4-BE49-F238E27FC236}">
                <a16:creationId xmlns:a16="http://schemas.microsoft.com/office/drawing/2014/main" id="{F54E4113-25BC-4341-B2EB-9C11519DE975}"/>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5712739" y="708308"/>
            <a:ext cx="3067285" cy="4128175"/>
          </a:xfrm>
          <a:prstGeom prst="rect">
            <a:avLst/>
          </a:prstGeom>
        </p:spPr>
      </p:pic>
    </p:spTree>
    <p:extLst>
      <p:ext uri="{BB962C8B-B14F-4D97-AF65-F5344CB8AC3E}">
        <p14:creationId xmlns:p14="http://schemas.microsoft.com/office/powerpoint/2010/main" val="36494982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00A173-5738-194A-BBD6-CD470C4B6559}"/>
              </a:ext>
            </a:extLst>
          </p:cNvPr>
          <p:cNvSpPr>
            <a:spLocks noGrp="1"/>
          </p:cNvSpPr>
          <p:nvPr>
            <p:ph type="title"/>
          </p:nvPr>
        </p:nvSpPr>
        <p:spPr>
          <a:xfrm>
            <a:off x="0" y="12700"/>
            <a:ext cx="9144000" cy="850790"/>
          </a:xfrm>
        </p:spPr>
        <p:txBody>
          <a:bodyPr/>
          <a:lstStyle/>
          <a:p>
            <a:r>
              <a:rPr lang="en-US" sz="3000" dirty="0">
                <a:solidFill>
                  <a:srgbClr val="4F280E"/>
                </a:solidFill>
              </a:rPr>
              <a:t>The Rule of Three</a:t>
            </a:r>
            <a:endParaRPr lang="en-US" sz="3000" dirty="0">
              <a:solidFill>
                <a:srgbClr val="4F280E"/>
              </a:solidFill>
              <a:latin typeface="Arial" panose="020B0604020202020204" pitchFamily="34" charset="0"/>
              <a:cs typeface="Arial" panose="020B0604020202020204" pitchFamily="34" charset="0"/>
            </a:endParaRPr>
          </a:p>
        </p:txBody>
      </p:sp>
      <p:pic>
        <p:nvPicPr>
          <p:cNvPr id="10" name="Picture 9" descr="Picture of a magnifying glass over a box of cereal">
            <a:extLst>
              <a:ext uri="{FF2B5EF4-FFF2-40B4-BE49-F238E27FC236}">
                <a16:creationId xmlns:a16="http://schemas.microsoft.com/office/drawing/2014/main" id="{4F17BEDA-108B-114C-BBDE-C14B88DABCFB}"/>
              </a:ext>
              <a:ext uri="{C183D7F6-B498-43B3-948B-1728B52AA6E4}">
                <adec:decorative xmlns:adec="http://schemas.microsoft.com/office/drawing/2017/decorative" val="0"/>
              </a:ext>
            </a:extLst>
          </p:cNvPr>
          <p:cNvPicPr>
            <a:picLocks noChangeAspect="1"/>
          </p:cNvPicPr>
          <p:nvPr/>
        </p:nvPicPr>
        <p:blipFill>
          <a:blip r:embed="rId3"/>
          <a:stretch>
            <a:fillRect/>
          </a:stretch>
        </p:blipFill>
        <p:spPr>
          <a:xfrm>
            <a:off x="380225" y="1719294"/>
            <a:ext cx="3026328" cy="2312096"/>
          </a:xfrm>
          <a:prstGeom prst="rect">
            <a:avLst/>
          </a:prstGeom>
        </p:spPr>
      </p:pic>
      <p:sp>
        <p:nvSpPr>
          <p:cNvPr id="12" name="Snip Same Side Corner Rectangle 11">
            <a:extLst>
              <a:ext uri="{FF2B5EF4-FFF2-40B4-BE49-F238E27FC236}">
                <a16:creationId xmlns:a16="http://schemas.microsoft.com/office/drawing/2014/main" id="{4D7583A1-13AF-1A44-9D00-53610572B102}"/>
              </a:ext>
              <a:ext uri="{C183D7F6-B498-43B3-948B-1728B52AA6E4}">
                <adec:decorative xmlns:adec="http://schemas.microsoft.com/office/drawing/2017/decorative" val="1"/>
              </a:ext>
            </a:extLst>
          </p:cNvPr>
          <p:cNvSpPr/>
          <p:nvPr/>
        </p:nvSpPr>
        <p:spPr>
          <a:xfrm rot="16200000">
            <a:off x="3551877" y="1461544"/>
            <a:ext cx="2191248" cy="2886951"/>
          </a:xfrm>
          <a:prstGeom prst="snip2SameRect">
            <a:avLst>
              <a:gd name="adj1" fmla="val 26673"/>
              <a:gd name="adj2" fmla="val 0"/>
            </a:avLst>
          </a:prstGeom>
          <a:gradFill flip="none" rotWithShape="1">
            <a:gsLst>
              <a:gs pos="0">
                <a:schemeClr val="accent3">
                  <a:lumMod val="45000"/>
                  <a:lumOff val="55000"/>
                  <a:alpha val="0"/>
                </a:schemeClr>
              </a:gs>
              <a:gs pos="25000">
                <a:schemeClr val="accent3">
                  <a:lumMod val="45000"/>
                  <a:lumOff val="55000"/>
                </a:schemeClr>
              </a:gs>
              <a:gs pos="93000">
                <a:schemeClr val="accent3">
                  <a:lumMod val="30000"/>
                  <a:lumOff val="70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3" name="Rounded Rectangle 12">
            <a:extLst>
              <a:ext uri="{FF2B5EF4-FFF2-40B4-BE49-F238E27FC236}">
                <a16:creationId xmlns:a16="http://schemas.microsoft.com/office/drawing/2014/main" id="{1878E0D4-3850-B645-9A14-F92A552A5DA1}"/>
              </a:ext>
              <a:ext uri="{C183D7F6-B498-43B3-948B-1728B52AA6E4}">
                <adec:decorative xmlns:adec="http://schemas.microsoft.com/office/drawing/2017/decorative" val="1"/>
              </a:ext>
            </a:extLst>
          </p:cNvPr>
          <p:cNvSpPr/>
          <p:nvPr/>
        </p:nvSpPr>
        <p:spPr>
          <a:xfrm>
            <a:off x="3760082" y="1719294"/>
            <a:ext cx="4172785" cy="2377144"/>
          </a:xfrm>
          <a:prstGeom prst="roundRect">
            <a:avLst>
              <a:gd name="adj" fmla="val 4586"/>
            </a:avLst>
          </a:prstGeom>
          <a:solidFill>
            <a:schemeClr val="bg1"/>
          </a:solidFill>
          <a:ln>
            <a:noFill/>
          </a:ln>
          <a:effectLst>
            <a:outerShdw blurRad="635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5" name="Rectangle 14">
            <a:extLst>
              <a:ext uri="{FF2B5EF4-FFF2-40B4-BE49-F238E27FC236}">
                <a16:creationId xmlns:a16="http://schemas.microsoft.com/office/drawing/2014/main" id="{0BC86992-97EC-BE4D-B4AB-5165E31302E7}"/>
              </a:ext>
            </a:extLst>
          </p:cNvPr>
          <p:cNvSpPr/>
          <p:nvPr/>
        </p:nvSpPr>
        <p:spPr>
          <a:xfrm>
            <a:off x="4038249" y="1884290"/>
            <a:ext cx="3691621" cy="2062103"/>
          </a:xfrm>
          <a:prstGeom prst="rect">
            <a:avLst/>
          </a:prstGeom>
        </p:spPr>
        <p:txBody>
          <a:bodyPr wrap="square">
            <a:spAutoFit/>
          </a:bodyPr>
          <a:lstStyle/>
          <a:p>
            <a:r>
              <a:rPr lang="en-US" sz="1600" b="1" dirty="0">
                <a:solidFill>
                  <a:schemeClr val="tx1">
                    <a:lumMod val="65000"/>
                    <a:lumOff val="35000"/>
                  </a:schemeClr>
                </a:solidFill>
                <a:latin typeface="Helvetica" pitchFamily="2" charset="0"/>
                <a:cs typeface="Arial" panose="020B0604020202020204" pitchFamily="34" charset="0"/>
              </a:rPr>
              <a:t>Ingredients: </a:t>
            </a:r>
            <a:r>
              <a:rPr lang="en-US" sz="1600" dirty="0">
                <a:solidFill>
                  <a:schemeClr val="tx1">
                    <a:lumMod val="65000"/>
                    <a:lumOff val="35000"/>
                  </a:schemeClr>
                </a:solidFill>
                <a:latin typeface="Helvetica" pitchFamily="2" charset="0"/>
                <a:cs typeface="Arial" panose="020B0604020202020204" pitchFamily="34" charset="0"/>
              </a:rPr>
              <a:t>Whole Grain Wheat, Wheat Bran, Enriched Corn Flour, Sugar, Salt, </a:t>
            </a:r>
            <a:r>
              <a:rPr lang="en-US" sz="1600" dirty="0" err="1">
                <a:solidFill>
                  <a:schemeClr val="tx1">
                    <a:lumMod val="65000"/>
                    <a:lumOff val="35000"/>
                  </a:schemeClr>
                </a:solidFill>
                <a:latin typeface="Helvetica" pitchFamily="2" charset="0"/>
                <a:cs typeface="Arial" panose="020B0604020202020204" pitchFamily="34" charset="0"/>
              </a:rPr>
              <a:t>Tripotassium</a:t>
            </a:r>
            <a:r>
              <a:rPr lang="en-US" sz="1600" dirty="0">
                <a:solidFill>
                  <a:schemeClr val="tx1">
                    <a:lumMod val="65000"/>
                    <a:lumOff val="35000"/>
                  </a:schemeClr>
                </a:solidFill>
                <a:latin typeface="Helvetica" pitchFamily="2" charset="0"/>
                <a:cs typeface="Arial" panose="020B0604020202020204" pitchFamily="34" charset="0"/>
              </a:rPr>
              <a:t> Phosphate, Wheat Starch, Vitamin E. </a:t>
            </a:r>
          </a:p>
          <a:p>
            <a:endParaRPr lang="en-US" sz="1600" dirty="0">
              <a:solidFill>
                <a:schemeClr val="tx1">
                  <a:lumMod val="65000"/>
                  <a:lumOff val="35000"/>
                </a:schemeClr>
              </a:solidFill>
              <a:latin typeface="Helvetica" pitchFamily="2" charset="0"/>
              <a:cs typeface="Arial" panose="020B0604020202020204" pitchFamily="34" charset="0"/>
            </a:endParaRPr>
          </a:p>
          <a:p>
            <a:r>
              <a:rPr lang="en-US" sz="1600" b="1" dirty="0">
                <a:solidFill>
                  <a:schemeClr val="tx1">
                    <a:lumMod val="65000"/>
                    <a:lumOff val="35000"/>
                  </a:schemeClr>
                </a:solidFill>
                <a:latin typeface="Helvetica" pitchFamily="2" charset="0"/>
                <a:cs typeface="Arial" panose="020B0604020202020204" pitchFamily="34" charset="0"/>
              </a:rPr>
              <a:t>Vitamins and Minerals: </a:t>
            </a:r>
            <a:r>
              <a:rPr lang="en-US" sz="1600" dirty="0">
                <a:solidFill>
                  <a:schemeClr val="tx1">
                    <a:lumMod val="65000"/>
                    <a:lumOff val="35000"/>
                  </a:schemeClr>
                </a:solidFill>
                <a:latin typeface="Helvetica" pitchFamily="2" charset="0"/>
                <a:cs typeface="Arial" panose="020B0604020202020204" pitchFamily="34" charset="0"/>
              </a:rPr>
              <a:t>Calcium Carbonate, Iron, Zinc, Vitamin C, Vitamin B6, Vitamin A.</a:t>
            </a:r>
          </a:p>
        </p:txBody>
      </p:sp>
    </p:spTree>
    <p:extLst>
      <p:ext uri="{BB962C8B-B14F-4D97-AF65-F5344CB8AC3E}">
        <p14:creationId xmlns:p14="http://schemas.microsoft.com/office/powerpoint/2010/main" val="3482269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00A173-5738-194A-BBD6-CD470C4B6559}"/>
              </a:ext>
            </a:extLst>
          </p:cNvPr>
          <p:cNvSpPr>
            <a:spLocks noGrp="1"/>
          </p:cNvSpPr>
          <p:nvPr>
            <p:ph type="title"/>
          </p:nvPr>
        </p:nvSpPr>
        <p:spPr>
          <a:xfrm>
            <a:off x="0" y="12700"/>
            <a:ext cx="9144000" cy="850790"/>
          </a:xfrm>
        </p:spPr>
        <p:txBody>
          <a:bodyPr/>
          <a:lstStyle/>
          <a:p>
            <a:r>
              <a:rPr lang="en-US" sz="3000" dirty="0">
                <a:solidFill>
                  <a:srgbClr val="4F280E"/>
                </a:solidFill>
              </a:rPr>
              <a:t>The Rule of Three</a:t>
            </a:r>
            <a:endParaRPr lang="en-US" sz="3000" dirty="0">
              <a:solidFill>
                <a:srgbClr val="4F280E"/>
              </a:solidFill>
              <a:latin typeface="Arial" panose="020B0604020202020204" pitchFamily="34" charset="0"/>
              <a:cs typeface="Arial" panose="020B0604020202020204" pitchFamily="34" charset="0"/>
            </a:endParaRPr>
          </a:p>
        </p:txBody>
      </p:sp>
      <p:pic>
        <p:nvPicPr>
          <p:cNvPr id="7" name="Picture 6" descr="Cover page of the &quot;Identifying Whole Grain-Rich Foods for the CACFP Using the Ingredient List&quot; worksheet">
            <a:extLst>
              <a:ext uri="{FF2B5EF4-FFF2-40B4-BE49-F238E27FC236}">
                <a16:creationId xmlns:a16="http://schemas.microsoft.com/office/drawing/2014/main" id="{35A1B188-4A2B-3A47-A5CE-EEC2D54ECCA3}"/>
              </a:ext>
            </a:extLst>
          </p:cNvPr>
          <p:cNvPicPr>
            <a:picLocks noChangeAspect="1"/>
          </p:cNvPicPr>
          <p:nvPr/>
        </p:nvPicPr>
        <p:blipFill>
          <a:blip r:embed="rId3"/>
          <a:srcRect/>
          <a:stretch/>
        </p:blipFill>
        <p:spPr>
          <a:xfrm>
            <a:off x="353769" y="1153334"/>
            <a:ext cx="2827826" cy="3659539"/>
          </a:xfrm>
          <a:prstGeom prst="rect">
            <a:avLst/>
          </a:prstGeom>
          <a:effectLst>
            <a:outerShdw blurRad="63500" sx="102000" sy="102000" algn="ctr" rotWithShape="0">
              <a:srgbClr val="000000">
                <a:alpha val="10000"/>
              </a:srgbClr>
            </a:outerShdw>
          </a:effectLst>
        </p:spPr>
      </p:pic>
      <p:sp>
        <p:nvSpPr>
          <p:cNvPr id="8" name="Rounded Rectangle 7">
            <a:extLst>
              <a:ext uri="{FF2B5EF4-FFF2-40B4-BE49-F238E27FC236}">
                <a16:creationId xmlns:a16="http://schemas.microsoft.com/office/drawing/2014/main" id="{AA812B53-DAD4-8844-9657-509C515087BD}"/>
              </a:ext>
              <a:ext uri="{C183D7F6-B498-43B3-948B-1728B52AA6E4}">
                <adec:decorative xmlns:adec="http://schemas.microsoft.com/office/drawing/2017/decorative" val="1"/>
              </a:ext>
            </a:extLst>
          </p:cNvPr>
          <p:cNvSpPr/>
          <p:nvPr/>
        </p:nvSpPr>
        <p:spPr>
          <a:xfrm>
            <a:off x="418011" y="2518568"/>
            <a:ext cx="2724547" cy="642642"/>
          </a:xfrm>
          <a:prstGeom prst="roundRect">
            <a:avLst>
              <a:gd name="adj" fmla="val 0"/>
            </a:avLst>
          </a:prstGeom>
          <a:noFill/>
          <a:ln w="19050">
            <a:solidFill>
              <a:srgbClr val="6F3D1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2" name="Snip Same Side Corner Rectangle 11">
            <a:extLst>
              <a:ext uri="{FF2B5EF4-FFF2-40B4-BE49-F238E27FC236}">
                <a16:creationId xmlns:a16="http://schemas.microsoft.com/office/drawing/2014/main" id="{4D7583A1-13AF-1A44-9D00-53610572B102}"/>
              </a:ext>
              <a:ext uri="{C183D7F6-B498-43B3-948B-1728B52AA6E4}">
                <adec:decorative xmlns:adec="http://schemas.microsoft.com/office/drawing/2017/decorative" val="1"/>
              </a:ext>
            </a:extLst>
          </p:cNvPr>
          <p:cNvSpPr/>
          <p:nvPr/>
        </p:nvSpPr>
        <p:spPr>
          <a:xfrm rot="16200000">
            <a:off x="3551877" y="1461544"/>
            <a:ext cx="2191248" cy="2886951"/>
          </a:xfrm>
          <a:prstGeom prst="snip2SameRect">
            <a:avLst>
              <a:gd name="adj1" fmla="val 26673"/>
              <a:gd name="adj2" fmla="val 0"/>
            </a:avLst>
          </a:prstGeom>
          <a:gradFill flip="none" rotWithShape="1">
            <a:gsLst>
              <a:gs pos="0">
                <a:schemeClr val="accent3">
                  <a:lumMod val="45000"/>
                  <a:lumOff val="55000"/>
                  <a:alpha val="0"/>
                </a:schemeClr>
              </a:gs>
              <a:gs pos="25000">
                <a:schemeClr val="accent3">
                  <a:lumMod val="45000"/>
                  <a:lumOff val="55000"/>
                </a:schemeClr>
              </a:gs>
              <a:gs pos="93000">
                <a:schemeClr val="accent3">
                  <a:lumMod val="30000"/>
                  <a:lumOff val="70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3" name="Rounded Rectangle 12">
            <a:extLst>
              <a:ext uri="{FF2B5EF4-FFF2-40B4-BE49-F238E27FC236}">
                <a16:creationId xmlns:a16="http://schemas.microsoft.com/office/drawing/2014/main" id="{1878E0D4-3850-B645-9A14-F92A552A5DA1}"/>
              </a:ext>
              <a:ext uri="{C183D7F6-B498-43B3-948B-1728B52AA6E4}">
                <adec:decorative xmlns:adec="http://schemas.microsoft.com/office/drawing/2017/decorative" val="1"/>
              </a:ext>
            </a:extLst>
          </p:cNvPr>
          <p:cNvSpPr/>
          <p:nvPr/>
        </p:nvSpPr>
        <p:spPr>
          <a:xfrm>
            <a:off x="3760082" y="1719294"/>
            <a:ext cx="4172785" cy="2377144"/>
          </a:xfrm>
          <a:prstGeom prst="roundRect">
            <a:avLst>
              <a:gd name="adj" fmla="val 4586"/>
            </a:avLst>
          </a:prstGeom>
          <a:solidFill>
            <a:schemeClr val="bg1"/>
          </a:solidFill>
          <a:ln>
            <a:noFill/>
          </a:ln>
          <a:effectLst>
            <a:outerShdw blurRad="635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10" name="Picture 9" descr="Picture of steps 1 and 2 in the Rule of Three">
            <a:extLst>
              <a:ext uri="{FF2B5EF4-FFF2-40B4-BE49-F238E27FC236}">
                <a16:creationId xmlns:a16="http://schemas.microsoft.com/office/drawing/2014/main" id="{62887453-59A2-EB4F-A02C-1EB7D371601C}"/>
              </a:ext>
            </a:extLst>
          </p:cNvPr>
          <p:cNvPicPr>
            <a:picLocks noChangeAspect="1"/>
          </p:cNvPicPr>
          <p:nvPr/>
        </p:nvPicPr>
        <p:blipFill rotWithShape="1">
          <a:blip r:embed="rId4"/>
          <a:srcRect l="-57" r="61209"/>
          <a:stretch/>
        </p:blipFill>
        <p:spPr>
          <a:xfrm>
            <a:off x="4045593" y="2091460"/>
            <a:ext cx="3688708" cy="1619104"/>
          </a:xfrm>
          <a:prstGeom prst="rect">
            <a:avLst/>
          </a:prstGeom>
        </p:spPr>
      </p:pic>
      <p:cxnSp>
        <p:nvCxnSpPr>
          <p:cNvPr id="9" name="Elbow Connector 8">
            <a:extLst>
              <a:ext uri="{FF2B5EF4-FFF2-40B4-BE49-F238E27FC236}">
                <a16:creationId xmlns:a16="http://schemas.microsoft.com/office/drawing/2014/main" id="{E7DAFD19-EF23-4445-8075-F5E52142944B}"/>
              </a:ext>
              <a:ext uri="{C183D7F6-B498-43B3-948B-1728B52AA6E4}">
                <adec:decorative xmlns:adec="http://schemas.microsoft.com/office/drawing/2017/decorative" val="1"/>
              </a:ext>
            </a:extLst>
          </p:cNvPr>
          <p:cNvCxnSpPr>
            <a:cxnSpLocks/>
            <a:stCxn id="8" idx="3"/>
          </p:cNvCxnSpPr>
          <p:nvPr/>
        </p:nvCxnSpPr>
        <p:spPr>
          <a:xfrm flipV="1">
            <a:off x="3142558" y="2149455"/>
            <a:ext cx="863796" cy="690434"/>
          </a:xfrm>
          <a:prstGeom prst="bentConnector3">
            <a:avLst>
              <a:gd name="adj1" fmla="val 50000"/>
            </a:avLst>
          </a:prstGeom>
          <a:ln w="19050">
            <a:solidFill>
              <a:srgbClr val="6F3D1A"/>
            </a:solidFill>
            <a:tailEnd type="ova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045406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00A173-5738-194A-BBD6-CD470C4B6559}"/>
              </a:ext>
            </a:extLst>
          </p:cNvPr>
          <p:cNvSpPr>
            <a:spLocks noGrp="1"/>
          </p:cNvSpPr>
          <p:nvPr>
            <p:ph type="title"/>
          </p:nvPr>
        </p:nvSpPr>
        <p:spPr>
          <a:xfrm>
            <a:off x="0" y="12700"/>
            <a:ext cx="9144000" cy="850790"/>
          </a:xfrm>
        </p:spPr>
        <p:txBody>
          <a:bodyPr/>
          <a:lstStyle/>
          <a:p>
            <a:r>
              <a:rPr lang="en-US" sz="3000" dirty="0">
                <a:solidFill>
                  <a:srgbClr val="4F280E"/>
                </a:solidFill>
              </a:rPr>
              <a:t>The Rule of Three</a:t>
            </a:r>
            <a:endParaRPr lang="en-US" sz="3000" dirty="0">
              <a:solidFill>
                <a:srgbClr val="4F280E"/>
              </a:solidFill>
              <a:latin typeface="Arial" panose="020B0604020202020204" pitchFamily="34" charset="0"/>
              <a:cs typeface="Arial" panose="020B0604020202020204" pitchFamily="34" charset="0"/>
            </a:endParaRPr>
          </a:p>
        </p:txBody>
      </p:sp>
      <p:pic>
        <p:nvPicPr>
          <p:cNvPr id="5" name="Picture 4" descr="Picture of steps 3, 4, and 5 in the Rule of Three">
            <a:extLst>
              <a:ext uri="{FF2B5EF4-FFF2-40B4-BE49-F238E27FC236}">
                <a16:creationId xmlns:a16="http://schemas.microsoft.com/office/drawing/2014/main" id="{D913FC55-3235-BF48-9DEB-46286DC1891D}"/>
              </a:ext>
            </a:extLst>
          </p:cNvPr>
          <p:cNvPicPr>
            <a:picLocks noChangeAspect="1"/>
          </p:cNvPicPr>
          <p:nvPr/>
        </p:nvPicPr>
        <p:blipFill rotWithShape="1">
          <a:blip r:embed="rId3"/>
          <a:srcRect l="40989" r="152"/>
          <a:stretch/>
        </p:blipFill>
        <p:spPr>
          <a:xfrm>
            <a:off x="259692" y="1083945"/>
            <a:ext cx="7994823" cy="2316121"/>
          </a:xfrm>
          <a:prstGeom prst="rect">
            <a:avLst/>
          </a:prstGeom>
        </p:spPr>
      </p:pic>
      <p:sp>
        <p:nvSpPr>
          <p:cNvPr id="3" name="Rectangle 2" descr="[decorative]">
            <a:extLst>
              <a:ext uri="{FF2B5EF4-FFF2-40B4-BE49-F238E27FC236}">
                <a16:creationId xmlns:a16="http://schemas.microsoft.com/office/drawing/2014/main" id="{7E09DC70-07F2-B642-9428-BD04B459F54E}"/>
              </a:ext>
            </a:extLst>
          </p:cNvPr>
          <p:cNvSpPr/>
          <p:nvPr/>
        </p:nvSpPr>
        <p:spPr>
          <a:xfrm>
            <a:off x="169619" y="2301301"/>
            <a:ext cx="162427" cy="25867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82055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00A173-5738-194A-BBD6-CD470C4B6559}"/>
              </a:ext>
            </a:extLst>
          </p:cNvPr>
          <p:cNvSpPr>
            <a:spLocks noGrp="1"/>
          </p:cNvSpPr>
          <p:nvPr>
            <p:ph type="title"/>
          </p:nvPr>
        </p:nvSpPr>
        <p:spPr>
          <a:xfrm>
            <a:off x="0" y="12700"/>
            <a:ext cx="9144000" cy="850790"/>
          </a:xfrm>
        </p:spPr>
        <p:txBody>
          <a:bodyPr/>
          <a:lstStyle/>
          <a:p>
            <a:r>
              <a:rPr lang="en-US" sz="3000" dirty="0">
                <a:solidFill>
                  <a:srgbClr val="4F280E"/>
                </a:solidFill>
              </a:rPr>
              <a:t>The Rule of Three</a:t>
            </a:r>
            <a:endParaRPr lang="en-US" sz="3000" dirty="0">
              <a:solidFill>
                <a:srgbClr val="4F280E"/>
              </a:solidFill>
              <a:latin typeface="Arial" panose="020B0604020202020204" pitchFamily="34" charset="0"/>
              <a:cs typeface="Arial" panose="020B0604020202020204" pitchFamily="34" charset="0"/>
            </a:endParaRPr>
          </a:p>
        </p:txBody>
      </p:sp>
      <p:pic>
        <p:nvPicPr>
          <p:cNvPr id="15" name="Picture 14" descr="Picture of the Rule of Three">
            <a:extLst>
              <a:ext uri="{FF2B5EF4-FFF2-40B4-BE49-F238E27FC236}">
                <a16:creationId xmlns:a16="http://schemas.microsoft.com/office/drawing/2014/main" id="{613E23B7-77BD-9840-A4AE-0F5DC3A1E884}"/>
              </a:ext>
            </a:extLst>
          </p:cNvPr>
          <p:cNvPicPr>
            <a:picLocks noChangeAspect="1"/>
          </p:cNvPicPr>
          <p:nvPr/>
        </p:nvPicPr>
        <p:blipFill rotWithShape="1">
          <a:blip r:embed="rId3"/>
          <a:srcRect l="-485" r="-564"/>
          <a:stretch/>
        </p:blipFill>
        <p:spPr>
          <a:xfrm>
            <a:off x="217006" y="1138236"/>
            <a:ext cx="7708900" cy="2189542"/>
          </a:xfrm>
          <a:prstGeom prst="rect">
            <a:avLst/>
          </a:prstGeom>
        </p:spPr>
      </p:pic>
      <p:sp>
        <p:nvSpPr>
          <p:cNvPr id="4" name="TextBox 3">
            <a:extLst>
              <a:ext uri="{FF2B5EF4-FFF2-40B4-BE49-F238E27FC236}">
                <a16:creationId xmlns:a16="http://schemas.microsoft.com/office/drawing/2014/main" id="{72803FD2-3C1B-0943-A049-61A5BAECFBAD}"/>
              </a:ext>
            </a:extLst>
          </p:cNvPr>
          <p:cNvSpPr txBox="1"/>
          <p:nvPr/>
        </p:nvSpPr>
        <p:spPr>
          <a:xfrm>
            <a:off x="718379" y="3614948"/>
            <a:ext cx="1808921" cy="307777"/>
          </a:xfrm>
          <a:prstGeom prst="rect">
            <a:avLst/>
          </a:prstGeom>
          <a:noFill/>
        </p:spPr>
        <p:txBody>
          <a:bodyPr wrap="square" rtlCol="0">
            <a:spAutoFit/>
          </a:bodyPr>
          <a:lstStyle/>
          <a:p>
            <a:pPr marL="285750" indent="-285750">
              <a:spcBef>
                <a:spcPts val="1200"/>
              </a:spcBef>
              <a:buClr>
                <a:srgbClr val="4F280E"/>
              </a:buClr>
              <a:buFont typeface="Wingdings" pitchFamily="2" charset="2"/>
              <a:buChar char="ü"/>
              <a:defRPr/>
            </a:pPr>
            <a:r>
              <a:rPr lang="en-US" sz="1400" dirty="0">
                <a:solidFill>
                  <a:prstClr val="black">
                    <a:lumMod val="65000"/>
                    <a:lumOff val="35000"/>
                  </a:prstClr>
                </a:solidFill>
                <a:latin typeface="Helvetica" pitchFamily="2" charset="0"/>
              </a:rPr>
              <a:t>Whole-grain </a:t>
            </a:r>
          </a:p>
        </p:txBody>
      </p:sp>
      <p:sp>
        <p:nvSpPr>
          <p:cNvPr id="5" name="TextBox 4">
            <a:extLst>
              <a:ext uri="{FF2B5EF4-FFF2-40B4-BE49-F238E27FC236}">
                <a16:creationId xmlns:a16="http://schemas.microsoft.com/office/drawing/2014/main" id="{ED240D0C-8C63-2448-9912-7AD847206419}"/>
              </a:ext>
            </a:extLst>
          </p:cNvPr>
          <p:cNvSpPr txBox="1"/>
          <p:nvPr/>
        </p:nvSpPr>
        <p:spPr>
          <a:xfrm>
            <a:off x="3314700" y="3614948"/>
            <a:ext cx="1714500" cy="1046440"/>
          </a:xfrm>
          <a:prstGeom prst="rect">
            <a:avLst/>
          </a:prstGeom>
          <a:noFill/>
        </p:spPr>
        <p:txBody>
          <a:bodyPr wrap="square" rtlCol="0">
            <a:spAutoFit/>
          </a:bodyPr>
          <a:lstStyle/>
          <a:p>
            <a:pPr marL="285750" indent="-285750">
              <a:spcBef>
                <a:spcPts val="1200"/>
              </a:spcBef>
              <a:buClr>
                <a:srgbClr val="4F280E"/>
              </a:buClr>
              <a:buFont typeface="Wingdings" pitchFamily="2" charset="2"/>
              <a:buChar char="ü"/>
              <a:defRPr/>
            </a:pPr>
            <a:r>
              <a:rPr lang="en-US" sz="1400" dirty="0">
                <a:solidFill>
                  <a:prstClr val="black">
                    <a:lumMod val="65000"/>
                    <a:lumOff val="35000"/>
                  </a:prstClr>
                </a:solidFill>
                <a:latin typeface="Helvetica" pitchFamily="2" charset="0"/>
              </a:rPr>
              <a:t>Whole-grain</a:t>
            </a:r>
          </a:p>
          <a:p>
            <a:pPr marL="285750" indent="-285750">
              <a:spcBef>
                <a:spcPts val="1200"/>
              </a:spcBef>
              <a:buClr>
                <a:srgbClr val="4F280E"/>
              </a:buClr>
              <a:buFont typeface="Wingdings" pitchFamily="2" charset="2"/>
              <a:buChar char="ü"/>
              <a:defRPr/>
            </a:pPr>
            <a:r>
              <a:rPr lang="en-US" sz="1400" dirty="0">
                <a:solidFill>
                  <a:prstClr val="black">
                    <a:lumMod val="65000"/>
                    <a:lumOff val="35000"/>
                  </a:prstClr>
                </a:solidFill>
                <a:latin typeface="Helvetica" pitchFamily="2" charset="0"/>
              </a:rPr>
              <a:t>Enriched</a:t>
            </a:r>
          </a:p>
          <a:p>
            <a:pPr marL="285750" indent="-285750">
              <a:spcBef>
                <a:spcPts val="1200"/>
              </a:spcBef>
              <a:buClr>
                <a:srgbClr val="4F280E"/>
              </a:buClr>
              <a:buFont typeface="Wingdings" pitchFamily="2" charset="2"/>
              <a:buChar char="ü"/>
              <a:defRPr/>
            </a:pPr>
            <a:r>
              <a:rPr lang="en-US" sz="1400" dirty="0">
                <a:solidFill>
                  <a:prstClr val="black">
                    <a:lumMod val="65000"/>
                    <a:lumOff val="35000"/>
                  </a:prstClr>
                </a:solidFill>
                <a:latin typeface="Helvetica" pitchFamily="2" charset="0"/>
              </a:rPr>
              <a:t>Bran or germ </a:t>
            </a:r>
          </a:p>
        </p:txBody>
      </p:sp>
      <p:sp>
        <p:nvSpPr>
          <p:cNvPr id="6" name="Rectangle 5">
            <a:extLst>
              <a:ext uri="{FF2B5EF4-FFF2-40B4-BE49-F238E27FC236}">
                <a16:creationId xmlns:a16="http://schemas.microsoft.com/office/drawing/2014/main" id="{F61766F1-DB2F-E247-A858-33C9FF63E73C}"/>
              </a:ext>
            </a:extLst>
          </p:cNvPr>
          <p:cNvSpPr/>
          <p:nvPr/>
        </p:nvSpPr>
        <p:spPr>
          <a:xfrm>
            <a:off x="6034443" y="3614948"/>
            <a:ext cx="2196263" cy="1046440"/>
          </a:xfrm>
          <a:prstGeom prst="rect">
            <a:avLst/>
          </a:prstGeom>
        </p:spPr>
        <p:txBody>
          <a:bodyPr wrap="square">
            <a:spAutoFit/>
          </a:bodyPr>
          <a:lstStyle/>
          <a:p>
            <a:pPr marL="285750" indent="-285750">
              <a:spcBef>
                <a:spcPts val="1200"/>
              </a:spcBef>
              <a:buClr>
                <a:srgbClr val="4F280E"/>
              </a:buClr>
              <a:buFont typeface="Wingdings" pitchFamily="2" charset="2"/>
              <a:buChar char="ü"/>
              <a:defRPr/>
            </a:pPr>
            <a:r>
              <a:rPr lang="en-US" sz="1400" dirty="0">
                <a:solidFill>
                  <a:prstClr val="black">
                    <a:lumMod val="65000"/>
                    <a:lumOff val="35000"/>
                  </a:prstClr>
                </a:solidFill>
                <a:latin typeface="Helvetica" pitchFamily="2" charset="0"/>
              </a:rPr>
              <a:t>Whole-grain</a:t>
            </a:r>
          </a:p>
          <a:p>
            <a:pPr marL="285750" indent="-285750">
              <a:spcBef>
                <a:spcPts val="1200"/>
              </a:spcBef>
              <a:buClr>
                <a:srgbClr val="4F280E"/>
              </a:buClr>
              <a:buFont typeface="Wingdings" pitchFamily="2" charset="2"/>
              <a:buChar char="ü"/>
              <a:defRPr/>
            </a:pPr>
            <a:r>
              <a:rPr lang="en-US" sz="1400" dirty="0">
                <a:solidFill>
                  <a:prstClr val="black">
                    <a:lumMod val="65000"/>
                    <a:lumOff val="35000"/>
                  </a:prstClr>
                </a:solidFill>
                <a:latin typeface="Helvetica" pitchFamily="2" charset="0"/>
              </a:rPr>
              <a:t>Enriched</a:t>
            </a:r>
          </a:p>
          <a:p>
            <a:pPr marL="285750" indent="-285750">
              <a:spcBef>
                <a:spcPts val="1200"/>
              </a:spcBef>
              <a:buClr>
                <a:srgbClr val="4F280E"/>
              </a:buClr>
              <a:buFont typeface="Wingdings" pitchFamily="2" charset="2"/>
              <a:buChar char="ü"/>
              <a:defRPr/>
            </a:pPr>
            <a:r>
              <a:rPr lang="en-US" sz="1400" dirty="0">
                <a:solidFill>
                  <a:prstClr val="black">
                    <a:lumMod val="65000"/>
                    <a:lumOff val="35000"/>
                  </a:prstClr>
                </a:solidFill>
                <a:latin typeface="Helvetica" pitchFamily="2" charset="0"/>
              </a:rPr>
              <a:t>Bran or germ </a:t>
            </a:r>
          </a:p>
        </p:txBody>
      </p:sp>
    </p:spTree>
    <p:extLst>
      <p:ext uri="{BB962C8B-B14F-4D97-AF65-F5344CB8AC3E}">
        <p14:creationId xmlns:p14="http://schemas.microsoft.com/office/powerpoint/2010/main" val="3257863364"/>
      </p:ext>
    </p:extLst>
  </p:cSld>
  <p:clrMapOvr>
    <a:masterClrMapping/>
  </p:clrMapOvr>
</p:sld>
</file>

<file path=ppt/theme/theme1.xml><?xml version="1.0" encoding="utf-8"?>
<a:theme xmlns:a="http://schemas.openxmlformats.org/drawingml/2006/main" name="2_Cover Pag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0.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General Slid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General Slide 2 (two lines)">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1_General Slide 2 (one lin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General Slide 3">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1_General Slide 3">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1_Cover Pag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3_Cover Pag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2.xml><?xml version="1.0" encoding="utf-8"?>
<ct:contentTypeSchema xmlns:ct="http://schemas.microsoft.com/office/2006/metadata/contentType" xmlns:ma="http://schemas.microsoft.com/office/2006/metadata/properties/metaAttributes" ct:_="" ma:_="" ma:contentTypeName="Document" ma:contentTypeID="0x010100A0D16A7EF1577148A591081FC1B4E135" ma:contentTypeVersion="21" ma:contentTypeDescription="Create a new document." ma:contentTypeScope="" ma:versionID="a5e1e00329c5f5051c69b6a62e75c447">
  <xsd:schema xmlns:xsd="http://www.w3.org/2001/XMLSchema" xmlns:xs="http://www.w3.org/2001/XMLSchema" xmlns:p="http://schemas.microsoft.com/office/2006/metadata/properties" xmlns:ns2="4bd49a66-0c9a-4825-901a-d39c3b6dfea6" xmlns:ns3="3e6893cb-43c1-47a6-b020-59da46ef8525" targetNamespace="http://schemas.microsoft.com/office/2006/metadata/properties" ma:root="true" ma:fieldsID="9bcc225901bde22d78baedbc71c6537d" ns2:_="" ns3:_="">
    <xsd:import namespace="4bd49a66-0c9a-4825-901a-d39c3b6dfea6"/>
    <xsd:import namespace="3e6893cb-43c1-47a6-b020-59da46ef8525"/>
    <xsd:element name="properties">
      <xsd:complexType>
        <xsd:sequence>
          <xsd:element name="documentManagement">
            <xsd:complexType>
              <xsd:all>
                <xsd:element ref="ns2:_dlc_DocId" minOccurs="0"/>
                <xsd:element ref="ns2:_dlc_DocIdUrl" minOccurs="0"/>
                <xsd:element ref="ns2:_dlc_DocIdPersistId" minOccurs="0"/>
                <xsd:element ref="ns2:SharedWithUsers" minOccurs="0"/>
                <xsd:element ref="ns2:SharedWithDetails" minOccurs="0"/>
                <xsd:element ref="ns3:MediaServiceMetadata" minOccurs="0"/>
                <xsd:element ref="ns3:MediaServiceFastMetadata" minOccurs="0"/>
                <xsd:element ref="ns3:MediaServiceAutoTags" minOccurs="0"/>
                <xsd:element ref="ns3:MediaServiceOCR" minOccurs="0"/>
                <xsd:element ref="ns3:MediaServiceGenerationTime" minOccurs="0"/>
                <xsd:element ref="ns3:MediaServiceEventHashCode" minOccurs="0"/>
                <xsd:element ref="ns3:MediaServiceDateTaken" minOccurs="0"/>
                <xsd:element ref="ns3:MediaServiceLocation" minOccurs="0"/>
                <xsd:element ref="ns3:MediaServiceAutoKeyPoints" minOccurs="0"/>
                <xsd:element ref="ns3:MediaServiceKeyPoints" minOccurs="0"/>
                <xsd:element ref="ns3:MediaLengthInSeconds" minOccurs="0"/>
                <xsd:element ref="ns3:lcf76f155ced4ddcb4097134ff3c332f" minOccurs="0"/>
                <xsd:element ref="ns2: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bd49a66-0c9a-4825-901a-d39c3b6dfea6"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dexed="true"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element name="TaxCatchAll" ma:index="26" nillable="true" ma:displayName="Taxonomy Catch All Column" ma:hidden="true" ma:list="{53d0adbd-3e23-473c-8bec-0318ec0046c3}" ma:internalName="TaxCatchAll" ma:showField="CatchAllData" ma:web="4bd49a66-0c9a-4825-901a-d39c3b6dfea6">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3e6893cb-43c1-47a6-b020-59da46ef8525" elementFormDefault="qualified">
    <xsd:import namespace="http://schemas.microsoft.com/office/2006/documentManagement/types"/>
    <xsd:import namespace="http://schemas.microsoft.com/office/infopath/2007/PartnerControls"/>
    <xsd:element name="MediaServiceMetadata" ma:index="13" nillable="true" ma:displayName="MediaServiceMetadata" ma:hidden="true" ma:internalName="MediaServiceMetadata" ma:readOnly="true">
      <xsd:simpleType>
        <xsd:restriction base="dms:Note"/>
      </xsd:simpleType>
    </xsd:element>
    <xsd:element name="MediaServiceFastMetadata" ma:index="14" nillable="true" ma:displayName="MediaServiceFastMetadata" ma:hidden="true" ma:internalName="MediaServiceFastMetadata" ma:readOnly="true">
      <xsd:simpleType>
        <xsd:restriction base="dms:Note"/>
      </xsd:simpleType>
    </xsd:element>
    <xsd:element name="MediaServiceAutoTags" ma:index="15" nillable="true" ma:displayName="Tags" ma:internalName="MediaServiceAutoTags"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DateTaken" ma:index="19" nillable="true" ma:displayName="MediaServiceDateTaken" ma:hidden="true" ma:internalName="MediaServiceDateTaken" ma:readOnly="true">
      <xsd:simpleType>
        <xsd:restriction base="dms:Text"/>
      </xsd:simpleType>
    </xsd:element>
    <xsd:element name="MediaServiceLocation" ma:index="20" nillable="true" ma:displayName="Location" ma:internalName="MediaServiceLocation" ma:readOnly="true">
      <xsd:simpleType>
        <xsd:restriction base="dms:Text"/>
      </xsd:simpleType>
    </xsd:element>
    <xsd:element name="MediaServiceAutoKeyPoints" ma:index="21" nillable="true" ma:displayName="MediaServiceAutoKeyPoints" ma:hidden="true" ma:internalName="MediaServiceAutoKeyPoints" ma:readOnly="true">
      <xsd:simpleType>
        <xsd:restriction base="dms:Note"/>
      </xsd:simpleType>
    </xsd:element>
    <xsd:element name="MediaServiceKeyPoints" ma:index="22" nillable="true" ma:displayName="KeyPoints" ma:internalName="MediaServiceKeyPoints" ma:readOnly="true">
      <xsd:simpleType>
        <xsd:restriction base="dms:Note">
          <xsd:maxLength value="255"/>
        </xsd:restriction>
      </xsd:simpleType>
    </xsd:element>
    <xsd:element name="MediaLengthInSeconds" ma:index="23" nillable="true" ma:displayName="Length (seconds)" ma:internalName="MediaLengthInSeconds" ma:readOnly="true">
      <xsd:simpleType>
        <xsd:restriction base="dms:Unknown"/>
      </xsd:simpleType>
    </xsd:element>
    <xsd:element name="lcf76f155ced4ddcb4097134ff3c332f" ma:index="25" nillable="true" ma:taxonomy="true" ma:internalName="lcf76f155ced4ddcb4097134ff3c332f" ma:taxonomyFieldName="MediaServiceImageTags" ma:displayName="Image Tags" ma:readOnly="false" ma:fieldId="{5cf76f15-5ced-4ddc-b409-7134ff3c332f}" ma:taxonomyMulti="true" ma:sspId="c4e5137d-3345-4a10-a5e1-bef4d10b1afe" ma:termSetId="09814cd3-568e-fe90-9814-8d621ff8fb84" ma:anchorId="fba54fb3-c3e1-fe81-a776-ca4b69148c4d" ma:open="true" ma:isKeyword="false">
      <xsd:complexType>
        <xsd:sequence>
          <xsd:element ref="pc:Terms" minOccurs="0" maxOccurs="1"/>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p:properties xmlns:p="http://schemas.microsoft.com/office/2006/metadata/properties" xmlns:xsi="http://www.w3.org/2001/XMLSchema-instance" xmlns:pc="http://schemas.microsoft.com/office/infopath/2007/PartnerControls">
  <documentManagement>
    <_dlc_DocId xmlns="4bd49a66-0c9a-4825-901a-d39c3b6dfea6">DAAQPPAFKQVK-273346498-260991</_dlc_DocId>
    <_dlc_DocIdUrl xmlns="4bd49a66-0c9a-4825-901a-d39c3b6dfea6">
      <Url>https://aboutsage.sharepoint.com/sites/sage-drive/_layouts/15/DocIdRedir.aspx?ID=DAAQPPAFKQVK-273346498-260991</Url>
      <Description>DAAQPPAFKQVK-273346498-260991</Description>
    </_dlc_DocIdUrl>
    <lcf76f155ced4ddcb4097134ff3c332f xmlns="3e6893cb-43c1-47a6-b020-59da46ef8525">
      <Terms xmlns="http://schemas.microsoft.com/office/infopath/2007/PartnerControls"/>
    </lcf76f155ced4ddcb4097134ff3c332f>
    <TaxCatchAll xmlns="4bd49a66-0c9a-4825-901a-d39c3b6dfea6" xsi:nil="true"/>
  </documentManagement>
</p:properties>
</file>

<file path=customXml/itemProps1.xml><?xml version="1.0" encoding="utf-8"?>
<ds:datastoreItem xmlns:ds="http://schemas.openxmlformats.org/officeDocument/2006/customXml" ds:itemID="{4734F4BB-86E6-478D-90E6-3D3460CFEF01}">
  <ds:schemaRefs>
    <ds:schemaRef ds:uri="http://schemas.microsoft.com/sharepoint/events"/>
  </ds:schemaRefs>
</ds:datastoreItem>
</file>

<file path=customXml/itemProps2.xml><?xml version="1.0" encoding="utf-8"?>
<ds:datastoreItem xmlns:ds="http://schemas.openxmlformats.org/officeDocument/2006/customXml" ds:itemID="{22E9F802-4878-4317-A113-7BE23056DD6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bd49a66-0c9a-4825-901a-d39c3b6dfea6"/>
    <ds:schemaRef ds:uri="3e6893cb-43c1-47a6-b020-59da46ef852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A7289D0C-3C1D-4012-8D55-79CF2D1D2960}">
  <ds:schemaRefs>
    <ds:schemaRef ds:uri="http://schemas.microsoft.com/sharepoint/v3/contenttype/forms"/>
  </ds:schemaRefs>
</ds:datastoreItem>
</file>

<file path=customXml/itemProps4.xml><?xml version="1.0" encoding="utf-8"?>
<ds:datastoreItem xmlns:ds="http://schemas.openxmlformats.org/officeDocument/2006/customXml" ds:itemID="{E6AB9843-B917-4B00-AE5A-C6B258C57701}">
  <ds:schemaRefs>
    <ds:schemaRef ds:uri="http://purl.org/dc/dcmitype/"/>
    <ds:schemaRef ds:uri="http://purl.org/dc/elements/1.1/"/>
    <ds:schemaRef ds:uri="http://schemas.microsoft.com/office/2006/documentManagement/types"/>
    <ds:schemaRef ds:uri="http://purl.org/dc/terms/"/>
    <ds:schemaRef ds:uri="http://schemas.microsoft.com/office/2006/metadata/properties"/>
    <ds:schemaRef ds:uri="http://schemas.microsoft.com/office/infopath/2007/PartnerControls"/>
    <ds:schemaRef ds:uri="http://www.w3.org/XML/1998/namespace"/>
    <ds:schemaRef ds:uri="http://schemas.openxmlformats.org/package/2006/metadata/core-properties"/>
    <ds:schemaRef ds:uri="3e6893cb-43c1-47a6-b020-59da46ef8525"/>
    <ds:schemaRef ds:uri="4bd49a66-0c9a-4825-901a-d39c3b6dfea6"/>
  </ds:schemaRefs>
</ds:datastoreItem>
</file>

<file path=docProps/app.xml><?xml version="1.0" encoding="utf-8"?>
<Properties xmlns="http://schemas.openxmlformats.org/officeDocument/2006/extended-properties" xmlns:vt="http://schemas.openxmlformats.org/officeDocument/2006/docPropsVTypes">
  <Template>Office Theme</Template>
  <TotalTime>36889</TotalTime>
  <Words>6406</Words>
  <Application>Microsoft Office PowerPoint</Application>
  <PresentationFormat>On-screen Show (16:9)</PresentationFormat>
  <Paragraphs>497</Paragraphs>
  <Slides>51</Slides>
  <Notes>51</Notes>
  <HiddenSlides>0</HiddenSlides>
  <MMClips>0</MMClips>
  <ScaleCrop>false</ScaleCrop>
  <HeadingPairs>
    <vt:vector size="6" baseType="variant">
      <vt:variant>
        <vt:lpstr>Fonts Used</vt:lpstr>
      </vt:variant>
      <vt:variant>
        <vt:i4>5</vt:i4>
      </vt:variant>
      <vt:variant>
        <vt:lpstr>Theme</vt:lpstr>
      </vt:variant>
      <vt:variant>
        <vt:i4>8</vt:i4>
      </vt:variant>
      <vt:variant>
        <vt:lpstr>Slide Titles</vt:lpstr>
      </vt:variant>
      <vt:variant>
        <vt:i4>51</vt:i4>
      </vt:variant>
    </vt:vector>
  </HeadingPairs>
  <TitlesOfParts>
    <vt:vector size="64" baseType="lpstr">
      <vt:lpstr>Arial</vt:lpstr>
      <vt:lpstr>Calibri</vt:lpstr>
      <vt:lpstr>Helvetica</vt:lpstr>
      <vt:lpstr>Helvetica Light Oblique</vt:lpstr>
      <vt:lpstr>Wingdings</vt:lpstr>
      <vt:lpstr>2_Cover Page</vt:lpstr>
      <vt:lpstr>General Slide</vt:lpstr>
      <vt:lpstr>General Slide 2 (two lines)</vt:lpstr>
      <vt:lpstr>1_General Slide 2 (one line)</vt:lpstr>
      <vt:lpstr>General Slide 3</vt:lpstr>
      <vt:lpstr>1_General Slide 3</vt:lpstr>
      <vt:lpstr>1_Cover Page</vt:lpstr>
      <vt:lpstr>3_Cover Page</vt:lpstr>
      <vt:lpstr>Identifying Whole Grain-Rich Foods for the CACFP Using the Ingredient List  Part 1 </vt:lpstr>
      <vt:lpstr>USDA’s Team Nutrition</vt:lpstr>
      <vt:lpstr>Let Us Know Who You Are!  I work for a…</vt:lpstr>
      <vt:lpstr>Whole Grain-Rich Requirements for the CACFP </vt:lpstr>
      <vt:lpstr>Identifying Whole Grain-Rich Foods for the CACFP Using the Ingredient List </vt:lpstr>
      <vt:lpstr>The Rule of Three</vt:lpstr>
      <vt:lpstr>The Rule of Three</vt:lpstr>
      <vt:lpstr>The Rule of Three</vt:lpstr>
      <vt:lpstr>The Rule of Three</vt:lpstr>
      <vt:lpstr>Whole-Grain Ingredients   </vt:lpstr>
      <vt:lpstr>Enriched, Bran, and Germ Ingredients</vt:lpstr>
      <vt:lpstr>Non-Creditable Grains or Flours</vt:lpstr>
      <vt:lpstr>Step 1: Find the Ingredient List</vt:lpstr>
      <vt:lpstr>Step 1: Find the Ingredient List (Combination Foods)</vt:lpstr>
      <vt:lpstr>A Closer Look at Combination Foods </vt:lpstr>
      <vt:lpstr>Step 2: Simplify the Ingredient List </vt:lpstr>
      <vt:lpstr>Step 3: Look at the First Ingredient</vt:lpstr>
      <vt:lpstr>Try It Out!</vt:lpstr>
      <vt:lpstr>Try It Out! Answer</vt:lpstr>
      <vt:lpstr>Is the First Ingredient Whole-Grain?</vt:lpstr>
      <vt:lpstr>Try It Out!</vt:lpstr>
      <vt:lpstr>Try It Out! Answer</vt:lpstr>
      <vt:lpstr>Foods with One Grain Ingredient</vt:lpstr>
      <vt:lpstr>Step 4: Look for the Second Grain Ingredient </vt:lpstr>
      <vt:lpstr>Try It Out!</vt:lpstr>
      <vt:lpstr>Try It Out! Answer</vt:lpstr>
      <vt:lpstr>Try It Out!</vt:lpstr>
      <vt:lpstr>Try It Out! Answer</vt:lpstr>
      <vt:lpstr>A Closer Look…</vt:lpstr>
      <vt:lpstr>Step 5: Look for the Third Grain Ingredient </vt:lpstr>
      <vt:lpstr>Try It Out!</vt:lpstr>
      <vt:lpstr>Try It Out! Answer</vt:lpstr>
      <vt:lpstr>Try It Out!</vt:lpstr>
      <vt:lpstr>Try It Out! Answer</vt:lpstr>
      <vt:lpstr>Try It Out!</vt:lpstr>
      <vt:lpstr>Try It Out! Answer</vt:lpstr>
      <vt:lpstr>Ready-to-Eat Cereals: Check the Sugar Limit</vt:lpstr>
      <vt:lpstr>Ready-to-Eat Cereals:  Look at the First Ingredient</vt:lpstr>
      <vt:lpstr>Ready-to-Eat Cereals: Look for Fortification</vt:lpstr>
      <vt:lpstr>Ready-to-Eat Cereals: Whole Grain-Rich</vt:lpstr>
      <vt:lpstr>How to Spot Whole Grain-Rich Foods for the CACFP</vt:lpstr>
      <vt:lpstr>The Rule of Three</vt:lpstr>
      <vt:lpstr>WIC Food Lists </vt:lpstr>
      <vt:lpstr>Using WIC Food Lists to Identify Grains for the CACFP</vt:lpstr>
      <vt:lpstr>FDA Whole Grain Health Claims </vt:lpstr>
      <vt:lpstr>Labels </vt:lpstr>
      <vt:lpstr>Whole Grain-Rich in Schools </vt:lpstr>
      <vt:lpstr>Documentation </vt:lpstr>
      <vt:lpstr>How To Order Print Copies</vt:lpstr>
      <vt:lpstr>More Team Nutrition Resources!</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Meal Planning for the CACFP</dc:title>
  <dc:creator>USDA</dc:creator>
  <cp:lastModifiedBy>Croteau, Kimberly - FNS</cp:lastModifiedBy>
  <cp:revision>901</cp:revision>
  <cp:lastPrinted>2019-04-04T19:56:40Z</cp:lastPrinted>
  <dcterms:created xsi:type="dcterms:W3CDTF">2018-10-28T19:53:06Z</dcterms:created>
  <dcterms:modified xsi:type="dcterms:W3CDTF">2023-02-22T17:16:42Z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0x010100A0D16A7EF1577148A591081FC1B4E135</vt:lpwstr>
  </property>
  <property fmtid="{D5CDD505-2E9C-101B-9397-08002B2CF9AE}" pid="3" name="_dlc_DocIdItemGuid">
    <vt:lpwstr>43582e7f-0501-4269-b5a0-8c4b79d1688e</vt:lpwstr>
  </property>
  <property fmtid="{D5CDD505-2E9C-101B-9397-08002B2CF9AE}" pid="4" name="MediaServiceImageTags">
    <vt:lpwstr/>
  </property>
</Properties>
</file>