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2DF_4AED9E63.xml" ContentType="application/vnd.ms-powerpoint.comments+xml"/>
  <Override PartName="/ppt/notesSlides/notesSlide5.xml" ContentType="application/vnd.openxmlformats-officedocument.presentationml.notesSlide+xml"/>
  <Override PartName="/ppt/comments/modernComment_30F_28851841.xml" ContentType="application/vnd.ms-powerpoint.comments+xml"/>
  <Override PartName="/ppt/notesSlides/notesSlide6.xml" ContentType="application/vnd.openxmlformats-officedocument.presentationml.notesSlide+xml"/>
  <Override PartName="/ppt/comments/modernComment_310_BABB14D5.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5"/>
    <p:sldMasterId id="2147483662" r:id="rId6"/>
    <p:sldMasterId id="2147483670" r:id="rId7"/>
    <p:sldMasterId id="2147483678" r:id="rId8"/>
    <p:sldMasterId id="2147483672" r:id="rId9"/>
    <p:sldMasterId id="2147483674" r:id="rId10"/>
    <p:sldMasterId id="2147483676" r:id="rId11"/>
    <p:sldMasterId id="2147483682" r:id="rId12"/>
  </p:sldMasterIdLst>
  <p:notesMasterIdLst>
    <p:notesMasterId r:id="rId53"/>
  </p:notesMasterIdLst>
  <p:handoutMasterIdLst>
    <p:handoutMasterId r:id="rId54"/>
  </p:handoutMasterIdLst>
  <p:sldIdLst>
    <p:sldId id="256" r:id="rId13"/>
    <p:sldId id="617" r:id="rId14"/>
    <p:sldId id="258" r:id="rId15"/>
    <p:sldId id="735" r:id="rId16"/>
    <p:sldId id="783" r:id="rId17"/>
    <p:sldId id="784" r:id="rId18"/>
    <p:sldId id="736" r:id="rId19"/>
    <p:sldId id="734" r:id="rId20"/>
    <p:sldId id="786" r:id="rId21"/>
    <p:sldId id="787" r:id="rId22"/>
    <p:sldId id="280" r:id="rId23"/>
    <p:sldId id="788" r:id="rId24"/>
    <p:sldId id="789" r:id="rId25"/>
    <p:sldId id="790" r:id="rId26"/>
    <p:sldId id="791" r:id="rId27"/>
    <p:sldId id="740" r:id="rId28"/>
    <p:sldId id="743" r:id="rId29"/>
    <p:sldId id="742" r:id="rId30"/>
    <p:sldId id="744" r:id="rId31"/>
    <p:sldId id="792" r:id="rId32"/>
    <p:sldId id="793" r:id="rId33"/>
    <p:sldId id="794" r:id="rId34"/>
    <p:sldId id="795" r:id="rId35"/>
    <p:sldId id="748" r:id="rId36"/>
    <p:sldId id="799" r:id="rId37"/>
    <p:sldId id="798" r:id="rId38"/>
    <p:sldId id="800" r:id="rId39"/>
    <p:sldId id="801" r:id="rId40"/>
    <p:sldId id="802" r:id="rId41"/>
    <p:sldId id="803" r:id="rId42"/>
    <p:sldId id="804" r:id="rId43"/>
    <p:sldId id="805" r:id="rId44"/>
    <p:sldId id="806" r:id="rId45"/>
    <p:sldId id="807" r:id="rId46"/>
    <p:sldId id="808" r:id="rId47"/>
    <p:sldId id="809" r:id="rId48"/>
    <p:sldId id="797" r:id="rId49"/>
    <p:sldId id="758" r:id="rId50"/>
    <p:sldId id="757" r:id="rId51"/>
    <p:sldId id="759" r:id="rId5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73E105-B075-D439-D591-701FE2621D46}" name="Dana Parker" initials="DP" userId="S::dana.parker@aboutsage.com::2dbca854-b1eb-4b73-aef6-0497456036be" providerId="AD"/>
  <p188:author id="{98FC9D21-ECF9-CC93-CF5A-4D617378AD7F}" name="Juliana Clifford" initials="JC" userId="S::juliana.clifford@aboutsage.com::05cc34f5-42f3-428e-9e73-15e3a49611d2" providerId="AD"/>
  <p188:author id="{CCDD22E0-F241-BB5F-F24C-46238A9E4EE9}" name="Davis, Xaviera - FNS" initials="DXF" userId="S::xaviera.davis@usda.gov::9286097c-0dfc-43e0-9ad6-a39ae79263c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rian Domenici" initials="BD" lastIdx="81" clrIdx="6">
    <p:extLst>
      <p:ext uri="{19B8F6BF-5375-455C-9EA6-DF929625EA0E}">
        <p15:presenceInfo xmlns:p15="http://schemas.microsoft.com/office/powerpoint/2012/main" userId="S::brian@halschild.onmicrosoft.com::d00f3977-c667-497d-939e-faa9442f229f" providerId="AD"/>
      </p:ext>
    </p:extLst>
  </p:cmAuthor>
  <p:cmAuthor id="1" name="Danielle Arreola" initials="DA" lastIdx="2" clrIdx="0"/>
  <p:cmAuthor id="8" name="Hillary Leersnyder" initials="HL" lastIdx="7" clrIdx="7">
    <p:extLst>
      <p:ext uri="{19B8F6BF-5375-455C-9EA6-DF929625EA0E}">
        <p15:presenceInfo xmlns:p15="http://schemas.microsoft.com/office/powerpoint/2012/main" userId="S::hleersnyder@yesandagency.com::9f9096c0-46e6-4124-930b-77156a5e538b" providerId="AD"/>
      </p:ext>
    </p:extLst>
  </p:cmAuthor>
  <p:cmAuthor id="2" name="Patricia Linn" initials="PL" lastIdx="1" clrIdx="1"/>
  <p:cmAuthor id="9" name="NETTA" initials="WT&quot;-F" lastIdx="30" clrIdx="8">
    <p:extLst>
      <p:ext uri="{19B8F6BF-5375-455C-9EA6-DF929625EA0E}">
        <p15:presenceInfo xmlns:p15="http://schemas.microsoft.com/office/powerpoint/2012/main" userId="NETTA" providerId="None"/>
      </p:ext>
    </p:extLst>
  </p:cmAuthor>
  <p:cmAuthor id="3" name="Halasz, Katey - FNS" initials="HK-F" lastIdx="8" clrIdx="2"/>
  <p:cmAuthor id="10" name="Mason Pocklington" initials="MP" lastIdx="13" clrIdx="9">
    <p:extLst>
      <p:ext uri="{19B8F6BF-5375-455C-9EA6-DF929625EA0E}">
        <p15:presenceInfo xmlns:p15="http://schemas.microsoft.com/office/powerpoint/2012/main" userId="S::mpocklington@yesandagency.com::25c83508-115f-42f6-8288-319bc30acd07" providerId="AD"/>
      </p:ext>
    </p:extLst>
  </p:cmAuthor>
  <p:cmAuthor id="4" name="Garcia, Evelyn - FNS" initials="GE-F" lastIdx="142" clrIdx="3"/>
  <p:cmAuthor id="5" name="White, Alicia - FNS" initials="WA-F" lastIdx="64" clrIdx="4"/>
  <p:cmAuthor id="6" name="Wu, Tsun-Min &quot;Mimi&quot; - FNS" initials="WT&quot;-F" lastIdx="15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E1A"/>
    <a:srgbClr val="7A4A28"/>
    <a:srgbClr val="40AD48"/>
    <a:srgbClr val="641D16"/>
    <a:srgbClr val="653215"/>
    <a:srgbClr val="633617"/>
    <a:srgbClr val="6F3D1A"/>
    <a:srgbClr val="042E69"/>
    <a:srgbClr val="0F475B"/>
    <a:srgbClr val="005E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36" autoAdjust="0"/>
    <p:restoredTop sz="79181" autoAdjust="0"/>
  </p:normalViewPr>
  <p:slideViewPr>
    <p:cSldViewPr snapToGrid="0" snapToObjects="1" showGuides="1">
      <p:cViewPr varScale="1">
        <p:scale>
          <a:sx n="70" d="100"/>
          <a:sy n="70" d="100"/>
        </p:scale>
        <p:origin x="460" y="48"/>
      </p:cViewPr>
      <p:guideLst>
        <p:guide orient="horz" pos="1620"/>
        <p:guide pos="2880"/>
      </p:guideLst>
    </p:cSldViewPr>
  </p:slideViewPr>
  <p:outlineViewPr>
    <p:cViewPr>
      <p:scale>
        <a:sx n="33" d="100"/>
        <a:sy n="33" d="100"/>
      </p:scale>
      <p:origin x="0" y="-2568"/>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p:scale>
          <a:sx n="100" d="100"/>
          <a:sy n="100" d="100"/>
        </p:scale>
        <p:origin x="3552" y="-72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commentAuthors" Target="commentAuthor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1.xml"/><Relationship Id="rId19" Type="http://schemas.openxmlformats.org/officeDocument/2006/relationships/slide" Target="slides/slide7.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presProps" Target="presProps.xml"/><Relationship Id="rId8" Type="http://schemas.openxmlformats.org/officeDocument/2006/relationships/slideMaster" Target="slideMasters/slideMaster4.xml"/><Relationship Id="rId51" Type="http://schemas.openxmlformats.org/officeDocument/2006/relationships/slide" Target="slides/slide39.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tableStyles" Target="tableStyles.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viewProps" Target="viewProps.xml"/><Relationship Id="rId10" Type="http://schemas.openxmlformats.org/officeDocument/2006/relationships/slideMaster" Target="slideMasters/slideMaster6.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microsoft.com/office/2018/10/relationships/authors" Target="authors.xml"/></Relationships>
</file>

<file path=ppt/comments/modernComment_2DF_4AED9E63.xml><?xml version="1.0" encoding="utf-8"?>
<p188:cmLst xmlns:a="http://schemas.openxmlformats.org/drawingml/2006/main" xmlns:r="http://schemas.openxmlformats.org/officeDocument/2006/relationships" xmlns:p188="http://schemas.microsoft.com/office/powerpoint/2018/8/main">
  <p188:cm id="{D6B45CD4-D8BF-4E45-94C7-5EBCE53E9131}" authorId="{CCDD22E0-F241-BB5F-F24C-46238A9E4EE9}" status="resolved" created="2022-11-28T18:53:39.346" complete="100000">
    <ac:txMkLst xmlns:ac="http://schemas.microsoft.com/office/drawing/2013/main/command">
      <pc:docMk xmlns:pc="http://schemas.microsoft.com/office/powerpoint/2013/main/command"/>
      <pc:sldMk xmlns:pc="http://schemas.microsoft.com/office/powerpoint/2013/main/command" cId="1257086563" sldId="735"/>
      <ac:spMk id="6" creationId="{8764E6C4-54BA-0442-B6F4-41CDDB384EE9}"/>
      <ac:txMk cp="3" len="1">
        <ac:context len="51" hash="3210749687"/>
      </ac:txMk>
    </ac:txMkLst>
    <p188:pos x="2116295" y="261431"/>
    <p188:txBody>
      <a:bodyPr/>
      <a:lstStyle/>
      <a:p>
        <a:r>
          <a:rPr lang="en-US"/>
          <a:t>make the USDA lower case</a:t>
        </a:r>
      </a:p>
    </p188:txBody>
  </p188:cm>
</p188:cmLst>
</file>

<file path=ppt/comments/modernComment_30F_28851841.xml><?xml version="1.0" encoding="utf-8"?>
<p188:cmLst xmlns:a="http://schemas.openxmlformats.org/drawingml/2006/main" xmlns:r="http://schemas.openxmlformats.org/officeDocument/2006/relationships" xmlns:p188="http://schemas.microsoft.com/office/powerpoint/2018/8/main">
  <p188:cm id="{312F6490-F6E6-4082-8ED9-BD4422A05639}" authorId="{CCDD22E0-F241-BB5F-F24C-46238A9E4EE9}" status="resolved" created="2022-11-28T18:54:08.654" complete="100000">
    <ac:txMkLst xmlns:ac="http://schemas.microsoft.com/office/drawing/2013/main/command">
      <pc:docMk xmlns:pc="http://schemas.microsoft.com/office/powerpoint/2013/main/command"/>
      <pc:sldMk xmlns:pc="http://schemas.microsoft.com/office/powerpoint/2013/main/command" cId="679811137" sldId="783"/>
      <ac:spMk id="6" creationId="{8764E6C4-54BA-0442-B6F4-41CDDB384EE9}"/>
      <ac:txMk cp="8" len="5">
        <ac:context len="84" hash="1630557572"/>
      </ac:txMk>
    </ac:txMkLst>
    <p188:pos x="1961186" y="261431"/>
    <p188:txBody>
      <a:bodyPr/>
      <a:lstStyle/>
      <a:p>
        <a:r>
          <a:rPr lang="en-US"/>
          <a:t>make the USDA lower case</a:t>
        </a:r>
      </a:p>
    </p188:txBody>
  </p188:cm>
</p188:cmLst>
</file>

<file path=ppt/comments/modernComment_310_BABB14D5.xml><?xml version="1.0" encoding="utf-8"?>
<p188:cmLst xmlns:a="http://schemas.openxmlformats.org/drawingml/2006/main" xmlns:r="http://schemas.openxmlformats.org/officeDocument/2006/relationships" xmlns:p188="http://schemas.microsoft.com/office/powerpoint/2018/8/main">
  <p188:cm id="{A69F90BB-0601-4108-A70A-039B82132CA5}" authorId="{CCDD22E0-F241-BB5F-F24C-46238A9E4EE9}" status="resolved" created="2022-11-28T18:54:30.129" complete="100000">
    <ac:txMkLst xmlns:ac="http://schemas.microsoft.com/office/drawing/2013/main/command">
      <pc:docMk xmlns:pc="http://schemas.microsoft.com/office/powerpoint/2013/main/command"/>
      <pc:sldMk xmlns:pc="http://schemas.microsoft.com/office/powerpoint/2013/main/command" cId="3132822741" sldId="784"/>
      <ac:spMk id="6" creationId="{8764E6C4-54BA-0442-B6F4-41CDDB384EE9}"/>
      <ac:txMk cp="4" len="4">
        <ac:context len="57" hash="2481343218"/>
      </ac:txMk>
    </ac:txMkLst>
    <p188:pos x="1802530" y="261431"/>
    <p188:txBody>
      <a:bodyPr/>
      <a:lstStyle/>
      <a:p>
        <a:r>
          <a:rPr lang="en-US"/>
          <a:t>make the USDA lower case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2/22/2023</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3429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6858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0287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3716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dirty="0">
                <a:solidFill>
                  <a:schemeClr val="tx1"/>
                </a:solidFill>
              </a:rPr>
              <a:t>Although there are many different ways to tell if a food is whole grain-rich in the CACFP, you only</a:t>
            </a:r>
            <a:r>
              <a:rPr lang="en-US" baseline="0" dirty="0">
                <a:solidFill>
                  <a:schemeClr val="tx1"/>
                </a:solidFill>
              </a:rPr>
              <a:t> need to use </a:t>
            </a:r>
            <a:r>
              <a:rPr lang="en-US" b="1" baseline="0" dirty="0">
                <a:solidFill>
                  <a:schemeClr val="tx1"/>
                </a:solidFill>
              </a:rPr>
              <a:t>one</a:t>
            </a:r>
            <a:r>
              <a:rPr lang="en-US" baseline="0" dirty="0">
                <a:solidFill>
                  <a:schemeClr val="tx1"/>
                </a:solidFill>
              </a:rPr>
              <a:t> of the methods. The</a:t>
            </a:r>
            <a:r>
              <a:rPr lang="en-US" dirty="0">
                <a:solidFill>
                  <a:schemeClr val="tx1"/>
                </a:solidFill>
              </a:rPr>
              <a:t> </a:t>
            </a:r>
            <a:r>
              <a:rPr lang="en-US" baseline="0" dirty="0">
                <a:solidFill>
                  <a:schemeClr val="tx1"/>
                </a:solidFill>
              </a:rPr>
              <a:t>food does not have to meet </a:t>
            </a:r>
            <a:r>
              <a:rPr lang="en-US" b="1" baseline="0" dirty="0">
                <a:solidFill>
                  <a:schemeClr val="tx1"/>
                </a:solidFill>
              </a:rPr>
              <a:t>all</a:t>
            </a:r>
            <a:r>
              <a:rPr lang="en-US" baseline="0" dirty="0">
                <a:solidFill>
                  <a:schemeClr val="tx1"/>
                </a:solidFill>
              </a:rPr>
              <a:t> the methods to be considered whole grain-rich. Some States may have stricter or other standards for identifying if a food is whole grain-rich, so please check with your State agency or sponsoring organizations if you have any questions about which methods you can or should be using. </a:t>
            </a:r>
          </a:p>
          <a:p>
            <a:pPr defTabSz="882643">
              <a:defRPr/>
            </a:pPr>
            <a:endParaRPr lang="en-US" dirty="0"/>
          </a:p>
          <a:p>
            <a:pPr defTabSz="882643">
              <a:defRPr/>
            </a:pPr>
            <a:r>
              <a:rPr lang="en-US" baseline="0" dirty="0"/>
              <a:t>Some methods you can use to tell if a food is whole grain-rich in the CACFP include if:</a:t>
            </a:r>
          </a:p>
          <a:p>
            <a:pPr defTabSz="882643">
              <a:defRPr/>
            </a:pPr>
            <a:r>
              <a:rPr lang="en-US" dirty="0"/>
              <a:t> </a:t>
            </a:r>
            <a:endParaRPr lang="en-US" baseline="0" dirty="0"/>
          </a:p>
          <a:p>
            <a:pPr marL="0" marR="0" lvl="0" indent="0" algn="l" defTabSz="882643" rtl="0" eaLnBrk="1" fontAlgn="auto" latinLnBrk="0" hangingPunct="1">
              <a:lnSpc>
                <a:spcPct val="100000"/>
              </a:lnSpc>
              <a:spcBef>
                <a:spcPts val="0"/>
              </a:spcBef>
              <a:spcAft>
                <a:spcPts val="0"/>
              </a:spcAft>
              <a:buClrTx/>
              <a:buSzTx/>
              <a:buFontTx/>
              <a:buNone/>
              <a:tabLst/>
              <a:defRPr/>
            </a:pPr>
            <a:r>
              <a:rPr lang="en-US" baseline="0" dirty="0"/>
              <a:t>The food is listed as a whole grain on </a:t>
            </a:r>
            <a:r>
              <a:rPr lang="en-US" b="1" baseline="0" dirty="0"/>
              <a:t>any</a:t>
            </a:r>
            <a:r>
              <a:rPr lang="en-US" baseline="0" dirty="0"/>
              <a:t> State’s WIC Authorized Foods List.</a:t>
            </a:r>
            <a:endParaRPr lang="en-US" dirty="0"/>
          </a:p>
          <a:p>
            <a:pPr marL="0" marR="0" lvl="0" indent="0" algn="l" defTabSz="882643" rtl="0" eaLnBrk="1" fontAlgn="auto" latinLnBrk="0" hangingPunct="1">
              <a:lnSpc>
                <a:spcPct val="100000"/>
              </a:lnSpc>
              <a:spcBef>
                <a:spcPts val="0"/>
              </a:spcBef>
              <a:spcAft>
                <a:spcPts val="0"/>
              </a:spcAft>
              <a:buClrTx/>
              <a:buSzTx/>
              <a:buFontTx/>
              <a:buNone/>
              <a:tabLst/>
              <a:defRPr/>
            </a:pPr>
            <a:r>
              <a:rPr lang="en-US" baseline="0" dirty="0"/>
              <a:t>OR</a:t>
            </a:r>
          </a:p>
          <a:p>
            <a:pPr defTabSz="882643">
              <a:defRPr/>
            </a:pPr>
            <a:r>
              <a:rPr lang="en-US" baseline="0" dirty="0"/>
              <a:t>If a certain food, including bread, rolls, buns, macaroni, spaghetti, or vermicelli</a:t>
            </a:r>
            <a:r>
              <a:rPr lang="en-US" dirty="0"/>
              <a:t> are labeled</a:t>
            </a:r>
            <a:r>
              <a:rPr lang="en-US" baseline="0" dirty="0"/>
              <a:t> “whole wheat, entire wheat, or graham” such as “whole wheat rolls, entire wheat bread, or graham buns;”</a:t>
            </a:r>
          </a:p>
          <a:p>
            <a:pPr defTabSz="882643">
              <a:defRPr/>
            </a:pPr>
            <a:r>
              <a:rPr lang="en-US" baseline="0" dirty="0"/>
              <a:t>OR</a:t>
            </a:r>
          </a:p>
          <a:p>
            <a:pPr defTabSz="882643">
              <a:defRPr/>
            </a:pPr>
            <a:r>
              <a:rPr lang="en-US" baseline="0" dirty="0"/>
              <a:t>If a food has something called an FDA (US Food and Drug Administration) approved whole-grain health claim; </a:t>
            </a:r>
          </a:p>
          <a:p>
            <a:pPr defTabSz="882643">
              <a:defRPr/>
            </a:pPr>
            <a:r>
              <a:rPr lang="en-US" baseline="0" dirty="0"/>
              <a:t>OR</a:t>
            </a:r>
          </a:p>
          <a:p>
            <a:pPr defTabSz="882643">
              <a:defRPr/>
            </a:pPr>
            <a:r>
              <a:rPr lang="en-US" baseline="0" dirty="0"/>
              <a:t>If it’s considered whole grain-rich in the School Meals</a:t>
            </a:r>
            <a:r>
              <a:rPr lang="en-US" dirty="0"/>
              <a:t> Programs, such as the</a:t>
            </a:r>
            <a:r>
              <a:rPr lang="en-US" baseline="0" dirty="0"/>
              <a:t> National School Lunch Program or School Breakfast Program;</a:t>
            </a:r>
            <a:endParaRPr lang="en-US" dirty="0"/>
          </a:p>
          <a:p>
            <a:pPr defTabSz="882643">
              <a:defRPr/>
            </a:pPr>
            <a:r>
              <a:rPr lang="en-US" baseline="0" dirty="0"/>
              <a:t>OR</a:t>
            </a:r>
          </a:p>
          <a:p>
            <a:pPr defTabSz="882643">
              <a:defRPr/>
            </a:pPr>
            <a:r>
              <a:rPr lang="en-US" baseline="0" dirty="0"/>
              <a:t>If you have proper documentation from a manufacturer, or a standardized recipe that shows that whole grains are the main grain ingredient by weight;</a:t>
            </a:r>
            <a:endParaRPr lang="en-US" dirty="0"/>
          </a:p>
          <a:p>
            <a:pPr defTabSz="882643">
              <a:defRPr/>
            </a:pPr>
            <a:r>
              <a:rPr lang="en-US" baseline="0" dirty="0"/>
              <a:t>OR</a:t>
            </a:r>
            <a:r>
              <a:rPr lang="en-US" dirty="0"/>
              <a:t> </a:t>
            </a:r>
          </a:p>
          <a:p>
            <a:pPr defTabSz="882643">
              <a:defRPr/>
            </a:pPr>
            <a:r>
              <a:rPr lang="en-US" dirty="0"/>
              <a:t>Finally, if the ingredients in the food meet the criteria listed</a:t>
            </a:r>
            <a:r>
              <a:rPr lang="en-US" baseline="0" dirty="0"/>
              <a:t> in the </a:t>
            </a:r>
            <a:r>
              <a:rPr lang="en-US" dirty="0"/>
              <a:t>Rule of Three. </a:t>
            </a:r>
          </a:p>
          <a:p>
            <a:pPr defTabSz="882643">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2815779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defTabSz="882762">
              <a:defRPr/>
            </a:pPr>
            <a:r>
              <a:rPr lang="en-US" baseline="0" dirty="0"/>
              <a:t>Now, let’s do a quick practice question. </a:t>
            </a:r>
          </a:p>
          <a:p>
            <a:pPr defTabSz="882762">
              <a:defRPr/>
            </a:pPr>
            <a:endParaRPr lang="en-US" baseline="0" dirty="0"/>
          </a:p>
          <a:p>
            <a:pPr defTabSz="882762">
              <a:defRPr/>
            </a:pPr>
            <a:r>
              <a:rPr lang="en-US" baseline="0" dirty="0"/>
              <a:t>Brand B whole-grain bread meets the criteria for the Rule of Three, but does not have either one of the FDA-approved whole-grain health claims. Is this bread whole grain-rich in the CACFP? </a:t>
            </a:r>
          </a:p>
          <a:p>
            <a:pPr defTabSz="882762">
              <a:defRPr/>
            </a:pPr>
            <a:endParaRPr lang="en-US" baseline="0" dirty="0"/>
          </a:p>
          <a:p>
            <a:pPr defTabSz="882762">
              <a:defRPr/>
            </a:pPr>
            <a:r>
              <a:rPr lang="en-US" baseline="0" dirty="0"/>
              <a:t>I’ll give you all a minute to think about this. As you can see, the statements written in italics at the bottom of the slide are the two FDA-approved whole-grain health claims that you might find on food packages. Brand B whole-grain bread does not have this claim, but does meet the criteria for Rule of Three. </a:t>
            </a:r>
          </a:p>
          <a:p>
            <a:pPr defTabSz="882762">
              <a:defRPr/>
            </a:pPr>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this bread is </a:t>
            </a:r>
            <a:r>
              <a:rPr lang="en-US" dirty="0"/>
              <a:t>whole grain-rich in the CACFP </a:t>
            </a:r>
            <a:r>
              <a:rPr lang="en-US" sz="1200" dirty="0">
                <a:latin typeface="Arial" panose="020B0604020202020204" pitchFamily="34" charset="0"/>
                <a:cs typeface="Arial" panose="020B0604020202020204" pitchFamily="34" charset="0"/>
              </a:rPr>
              <a:t>[pause and wait for a show of hands].</a:t>
            </a:r>
          </a:p>
          <a:p>
            <a:pPr marL="171450" indent="-171450" defTabSz="882762">
              <a:buFont typeface="Wingdings" panose="05000000000000000000" pitchFamily="2" charset="2"/>
              <a:buChar char="q"/>
              <a:defRPr/>
            </a:pPr>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this bread is NOT</a:t>
            </a:r>
            <a:r>
              <a:rPr lang="en-US" sz="1200" baseline="0" dirty="0">
                <a:latin typeface="Arial" panose="020B0604020202020204" pitchFamily="34" charset="0"/>
                <a:cs typeface="Arial" panose="020B0604020202020204" pitchFamily="34" charset="0"/>
              </a:rPr>
              <a:t> </a:t>
            </a:r>
            <a:r>
              <a:rPr lang="en-US" dirty="0"/>
              <a:t>whole grain-rich in the CACFP </a:t>
            </a:r>
            <a:r>
              <a:rPr lang="en-US" sz="1200" dirty="0">
                <a:latin typeface="Arial" panose="020B0604020202020204" pitchFamily="34" charset="0"/>
                <a:cs typeface="Arial" panose="020B0604020202020204" pitchFamily="34" charset="0"/>
              </a:rPr>
              <a:t>[pause and wait for a show of hands].</a:t>
            </a:r>
          </a:p>
          <a:p>
            <a:pPr defTabSz="882762">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220964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defTabSz="882762">
              <a:defRPr/>
            </a:pPr>
            <a:r>
              <a:rPr lang="en-US" baseline="0" dirty="0"/>
              <a:t>Nice work everyone! The answer, as many of you responded, is yes, this bread is whole grain-rich. It meets the Rule of Three, and the Rule of Three is one of the ways that you can tell if a food is whole grain-rich. Remember that if just ONE method shows that a food is whole grain-rich, then it is considered whole grain-rich in the CACFP. The food does NOT need to meet all the methods,</a:t>
            </a:r>
            <a:r>
              <a:rPr lang="en-US" dirty="0"/>
              <a:t> it just needs to meet ONE of the methods. </a:t>
            </a: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565786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defTabSz="882762">
              <a:defRPr/>
            </a:pPr>
            <a:r>
              <a:rPr lang="en-US" baseline="0" dirty="0"/>
              <a:t>Ok, let’s do another knowledge check. </a:t>
            </a:r>
          </a:p>
          <a:p>
            <a:pPr defTabSz="882762">
              <a:defRPr/>
            </a:pPr>
            <a:endParaRPr lang="en-US" baseline="0" dirty="0"/>
          </a:p>
          <a:p>
            <a:pPr defTabSz="882762">
              <a:defRPr/>
            </a:pPr>
            <a:r>
              <a:rPr lang="en-US" baseline="0" dirty="0"/>
              <a:t>Brand T tortillas are listed on your State’s WIC Authorized Foods List as an approved whole-grain food, but do not meet the criteria for the Rule of Three. Are Brand T tortillas whole grain-rich in the CACFP? </a:t>
            </a:r>
          </a:p>
          <a:p>
            <a:pPr defTabSz="882762">
              <a:defRPr/>
            </a:pPr>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Brand T tortillas are </a:t>
            </a:r>
            <a:r>
              <a:rPr lang="en-US" dirty="0"/>
              <a:t>whole grain-rich in the CACFP </a:t>
            </a:r>
            <a:r>
              <a:rPr lang="en-US" sz="1200" dirty="0">
                <a:latin typeface="Arial" panose="020B0604020202020204" pitchFamily="34" charset="0"/>
                <a:cs typeface="Arial" panose="020B0604020202020204" pitchFamily="34" charset="0"/>
              </a:rPr>
              <a:t>[pause and wait for a show of hands].</a:t>
            </a:r>
          </a:p>
          <a:p>
            <a:pPr marL="171450" indent="-171450" defTabSz="882762">
              <a:buFont typeface="Wingdings" panose="05000000000000000000" pitchFamily="2" charset="2"/>
              <a:buChar char="q"/>
              <a:defRPr/>
            </a:pPr>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Brand T tortillas are NOT</a:t>
            </a:r>
            <a:r>
              <a:rPr lang="en-US" sz="1200" baseline="0" dirty="0">
                <a:latin typeface="Arial" panose="020B0604020202020204" pitchFamily="34" charset="0"/>
                <a:cs typeface="Arial" panose="020B0604020202020204" pitchFamily="34" charset="0"/>
              </a:rPr>
              <a:t> </a:t>
            </a:r>
            <a:r>
              <a:rPr lang="en-US" dirty="0"/>
              <a:t>whole grain-rich in the CACFP </a:t>
            </a:r>
            <a:r>
              <a:rPr lang="en-US" sz="1200" dirty="0">
                <a:latin typeface="Arial" panose="020B0604020202020204" pitchFamily="34" charset="0"/>
                <a:cs typeface="Arial" panose="020B0604020202020204" pitchFamily="34" charset="0"/>
              </a:rPr>
              <a:t>[pause and wait for a show of hands].</a:t>
            </a:r>
          </a:p>
          <a:p>
            <a:pPr defTabSz="882762">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3840371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defTabSz="882762">
              <a:defRPr/>
            </a:pPr>
            <a:r>
              <a:rPr lang="en-US" baseline="0" dirty="0"/>
              <a:t>Nice work everyone! The answer is yes, Brand T tortillas would be considered whole grain-rich in the CACFP. It is listed on your State’s WIC Authorized Foods List as an approved whole-grain food. Any foods listed on any State’s WIC Authorized Foods List as an approved whole grain are considered whole grain-rich in the CACFP. </a:t>
            </a:r>
          </a:p>
          <a:p>
            <a:pPr defTabSz="882762">
              <a:defRPr/>
            </a:pPr>
            <a:endParaRPr lang="en-US" baseline="0" dirty="0"/>
          </a:p>
          <a:p>
            <a:pPr defTabSz="882762">
              <a:defRPr/>
            </a:pPr>
            <a:r>
              <a:rPr lang="en-US" baseline="0" dirty="0"/>
              <a:t>Just like with the previous example, remember that if just ONE method shows that a food is whole grain-rich, then the food is considered whole grain-rich in the CACFP. </a:t>
            </a:r>
            <a:r>
              <a:rPr lang="en-US" dirty="0"/>
              <a:t>Again, the food does not need to meet ALL the methods to be considered whole grain-rich—just one is enough! </a:t>
            </a: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2253107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Finally, just another reminder that some States may have other standards for identifying if a food is whole grain-rich. For example, some States require that all ingredients, or all grain ingredients in a whole grain-rich food are whole-grain or enriched, not just the first three ingredients. </a:t>
            </a:r>
            <a:r>
              <a:rPr lang="en-US" dirty="0"/>
              <a:t>Please</a:t>
            </a:r>
            <a:r>
              <a:rPr lang="en-US" baseline="0" dirty="0"/>
              <a:t> check with your State agency or sponsoring organization if you have questions about which methods you can or should use to determine if a food is whole grain-rich.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0547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82643" rtl="0" eaLnBrk="1" fontAlgn="auto" latinLnBrk="0" hangingPunct="1">
              <a:lnSpc>
                <a:spcPct val="100000"/>
              </a:lnSpc>
              <a:spcBef>
                <a:spcPts val="0"/>
              </a:spcBef>
              <a:spcAft>
                <a:spcPts val="0"/>
              </a:spcAft>
              <a:buClrTx/>
              <a:buSzTx/>
              <a:buFontTx/>
              <a:buNone/>
              <a:tabLst/>
              <a:defRPr/>
            </a:pPr>
            <a:r>
              <a:rPr lang="en-US" baseline="0" dirty="0">
                <a:solidFill>
                  <a:schemeClr val="tx1"/>
                </a:solidFill>
              </a:rPr>
              <a:t>Now, let’s take a closer look at the Rule of Three. As we mentioned, the Rule of Three was covered on Part 1 of “Identifying Whole Grain-Rich Foods for the CACFP Using the Ingredient List” training. </a:t>
            </a:r>
          </a:p>
          <a:p>
            <a:pPr marL="0" marR="0" lvl="0" indent="0" algn="l" defTabSz="882643" rtl="0" eaLnBrk="1" fontAlgn="auto" latinLnBrk="0" hangingPunct="1">
              <a:lnSpc>
                <a:spcPct val="100000"/>
              </a:lnSpc>
              <a:spcBef>
                <a:spcPts val="0"/>
              </a:spcBef>
              <a:spcAft>
                <a:spcPts val="0"/>
              </a:spcAft>
              <a:buClrTx/>
              <a:buSzTx/>
              <a:buFontTx/>
              <a:buNone/>
              <a:tabLst/>
              <a:defRPr/>
            </a:pPr>
            <a:endParaRPr lang="en-US" baseline="0" dirty="0">
              <a:solidFill>
                <a:schemeClr val="tx1"/>
              </a:solidFill>
            </a:endParaRPr>
          </a:p>
          <a:p>
            <a:pPr marL="0" marR="0" lvl="0" indent="0" algn="l" defTabSz="882643" rtl="0" eaLnBrk="1" fontAlgn="auto" latinLnBrk="0" hangingPunct="1">
              <a:lnSpc>
                <a:spcPct val="100000"/>
              </a:lnSpc>
              <a:spcBef>
                <a:spcPts val="0"/>
              </a:spcBef>
              <a:spcAft>
                <a:spcPts val="0"/>
              </a:spcAft>
              <a:buClrTx/>
              <a:buSzTx/>
              <a:buFontTx/>
              <a:buNone/>
              <a:tabLst/>
              <a:defRPr/>
            </a:pPr>
            <a:r>
              <a:rPr lang="en-US" baseline="0" dirty="0">
                <a:solidFill>
                  <a:schemeClr val="tx1"/>
                </a:solidFill>
              </a:rPr>
              <a:t>As a very quick review, in the Rule of Three, you are looking at the first three grain ingredients in your grain </a:t>
            </a:r>
            <a:r>
              <a:rPr lang="en-US" baseline="0" dirty="0"/>
              <a:t>food to see if your food is whole grain-rich.  </a:t>
            </a:r>
          </a:p>
          <a:p>
            <a:pPr marL="0" marR="0" lvl="0" indent="0" algn="l" defTabSz="882643" rtl="0" eaLnBrk="1" fontAlgn="auto" latinLnBrk="0" hangingPunct="1">
              <a:lnSpc>
                <a:spcPct val="100000"/>
              </a:lnSpc>
              <a:spcBef>
                <a:spcPts val="0"/>
              </a:spcBef>
              <a:spcAft>
                <a:spcPts val="0"/>
              </a:spcAft>
              <a:buClrTx/>
              <a:buSzTx/>
              <a:buFontTx/>
              <a:buNone/>
              <a:tabLst/>
              <a:defRPr/>
            </a:pPr>
            <a:endParaRPr lang="en-US" baseline="0" dirty="0"/>
          </a:p>
          <a:p>
            <a:pPr defTabSz="882643">
              <a:defRPr/>
            </a:pPr>
            <a:r>
              <a:rPr lang="en-US" baseline="0" dirty="0"/>
              <a:t>In the Rule of Three, the first ingredient must be whole-grain. If water is the food’s first ingredient, then the </a:t>
            </a:r>
            <a:r>
              <a:rPr lang="en-US" dirty="0"/>
              <a:t>next </a:t>
            </a:r>
            <a:r>
              <a:rPr lang="en-US" baseline="0" dirty="0"/>
              <a:t>ingredient must be a grain, and must be whole-grain. </a:t>
            </a:r>
          </a:p>
          <a:p>
            <a:pPr defTabSz="882643">
              <a:defRPr/>
            </a:pPr>
            <a:endParaRPr lang="en-US" dirty="0"/>
          </a:p>
          <a:p>
            <a:pPr defTabSz="882643">
              <a:defRPr/>
            </a:pPr>
            <a:r>
              <a:rPr lang="en-US" baseline="0" dirty="0"/>
              <a:t>If the food has a second grain ingredient, it must be whole-grain, enriched, bran or germ. </a:t>
            </a:r>
          </a:p>
          <a:p>
            <a:pPr defTabSz="882643">
              <a:defRPr/>
            </a:pPr>
            <a:endParaRPr lang="en-US" baseline="0" dirty="0"/>
          </a:p>
          <a:p>
            <a:pPr defTabSz="882643">
              <a:defRPr/>
            </a:pPr>
            <a:r>
              <a:rPr lang="en-US" baseline="0" dirty="0"/>
              <a:t>If the food has a third grain ingredient, it must also be whole-grain, enriched, bran or germ. </a:t>
            </a:r>
          </a:p>
          <a:p>
            <a:pPr defTabSz="882643">
              <a:defRPr/>
            </a:pPr>
            <a:endParaRPr lang="en-US" dirty="0"/>
          </a:p>
          <a:p>
            <a:pPr defTabSz="882643">
              <a:defRPr/>
            </a:pPr>
            <a:endParaRPr lang="en-US" baseline="0" dirty="0">
              <a:solidFill>
                <a:schemeClr val="tx1"/>
              </a:solidFill>
            </a:endParaRPr>
          </a:p>
          <a:p>
            <a:pPr defTabSz="882643">
              <a:defRPr/>
            </a:pPr>
            <a:endParaRPr lang="en-US" baseline="0" dirty="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096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Page 5 of the “Identifying Whole Grain-Rich Foods for the CACFP Using the Ingredient List” worksheet includes a list of whole-grain ingredients. This list is not meant to be exhaustive, meaning there are other whole-grain ingredients that are not included on this list.  Page 5 also includes a note reminding operators that if an ingredient has “whole” in front of it, then it is a whole-grain ingredient. </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2850811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Page 6 of the worksheet includes lists</a:t>
            </a:r>
            <a:r>
              <a:rPr lang="en-US" baseline="0" dirty="0">
                <a:solidFill>
                  <a:schemeClr val="tx1"/>
                </a:solidFill>
              </a:rPr>
              <a:t> </a:t>
            </a:r>
            <a:r>
              <a:rPr lang="en-US" dirty="0">
                <a:solidFill>
                  <a:schemeClr val="tx1"/>
                </a:solidFill>
              </a:rPr>
              <a:t>o</a:t>
            </a:r>
            <a:r>
              <a:rPr lang="en-US" baseline="0" dirty="0">
                <a:solidFill>
                  <a:schemeClr val="tx1"/>
                </a:solidFill>
              </a:rPr>
              <a:t>f enriched, bran, and germ ingredients. Similarly, these lists are not meant to be exhaustive, meaning there are other enriched, bran, and germ ingredients that are not included on this list.  </a:t>
            </a:r>
          </a:p>
          <a:p>
            <a:endParaRPr lang="en-US" baseline="0" dirty="0"/>
          </a:p>
          <a:p>
            <a:r>
              <a:rPr lang="en-US" baseline="0" dirty="0"/>
              <a:t>Page 6 also includes a note reminding operators that if an ingredient list states or includes the nutrients used to enrich the ingredient, then the item has enriched grains. </a:t>
            </a:r>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2136269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Page 6 of</a:t>
            </a:r>
            <a:r>
              <a:rPr lang="en-US" baseline="0" dirty="0"/>
              <a:t> the worksheet also includes a chart of non-creditable grains or flours. These are ingredients </a:t>
            </a:r>
            <a:r>
              <a:rPr lang="en-US" dirty="0"/>
              <a:t>in grain products that are not whole-grain,</a:t>
            </a:r>
            <a:r>
              <a:rPr lang="en-US" baseline="0" dirty="0"/>
              <a:t> enriched, bran, or germ. If any of these non-creditable grains or flours are the first, second, or third grain ingredients in your grain food, then you cannot use the Rule of Three to determine if this food is whole grain-rich.  </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292443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032980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grain items have what we call “disregarded ingredients.” You can find these disregarded ingredients on page 2 of your handout, under Step 2. Remember</a:t>
            </a:r>
            <a:r>
              <a:rPr lang="en-US" baseline="0" dirty="0"/>
              <a:t> that you can ignore these disregarded ingredients when using the Rule of Three. </a:t>
            </a:r>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3319545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dirty="0"/>
              <a:t>So, let’s put the Rule of Three into practice</a:t>
            </a:r>
            <a:r>
              <a:rPr lang="en-US" baseline="0" dirty="0"/>
              <a:t>. This is the ingredient list for a pizza. This list shows only the crust of the pizza, since that is the part of the pizza that counts as a grain. </a:t>
            </a:r>
          </a:p>
          <a:p>
            <a:pPr defTabSz="882762">
              <a:defRPr/>
            </a:pPr>
            <a:endParaRPr lang="en-US" baseline="0" dirty="0"/>
          </a:p>
          <a:p>
            <a:pPr defTabSz="882762">
              <a:defRPr/>
            </a:pPr>
            <a:r>
              <a:rPr lang="en-US" baseline="0" dirty="0"/>
              <a:t>Looking at the Grain Ingredients charts on pages 5 and 6:</a:t>
            </a:r>
          </a:p>
          <a:p>
            <a:pPr marL="171450" indent="-171450" defTabSz="882762">
              <a:buFont typeface="Arial" panose="020B0604020202020204" pitchFamily="34" charset="0"/>
              <a:buChar char="•"/>
              <a:defRPr/>
            </a:pPr>
            <a:r>
              <a:rPr lang="en-US" baseline="0" dirty="0"/>
              <a:t>We know that this pizza crust is whole grain-rich because the first ingredient, the whole-wheat flour, is whole-grain. </a:t>
            </a:r>
          </a:p>
          <a:p>
            <a:pPr marL="171450" indent="-171450" defTabSz="882762">
              <a:buFont typeface="Arial" panose="020B0604020202020204" pitchFamily="34" charset="0"/>
              <a:buChar char="•"/>
              <a:defRPr/>
            </a:pPr>
            <a:endParaRPr lang="en-US" baseline="0" dirty="0"/>
          </a:p>
          <a:p>
            <a:pPr marL="171450" indent="-171450" defTabSz="882762">
              <a:buFont typeface="Arial" panose="020B0604020202020204" pitchFamily="34" charset="0"/>
              <a:buChar char="•"/>
              <a:defRPr/>
            </a:pPr>
            <a:r>
              <a:rPr lang="en-US" baseline="0" dirty="0"/>
              <a:t>The second grain ingredient is enriched wheat flour, which is an enriched grain ingredient.</a:t>
            </a:r>
          </a:p>
          <a:p>
            <a:pPr marL="0" indent="0" defTabSz="882762">
              <a:buFont typeface="Arial" panose="020B0604020202020204" pitchFamily="34" charset="0"/>
              <a:buNone/>
              <a:defRPr/>
            </a:pPr>
            <a:endParaRPr lang="en-US" baseline="0" dirty="0"/>
          </a:p>
          <a:p>
            <a:pPr marL="171450" indent="-171450" defTabSz="882762">
              <a:buFont typeface="Arial" panose="020B0604020202020204" pitchFamily="34" charset="0"/>
              <a:buChar char="•"/>
              <a:defRPr/>
            </a:pPr>
            <a:r>
              <a:rPr lang="en-US" baseline="0" dirty="0"/>
              <a:t>The third grain ingredient is wheat bran, which is a type of bran.</a:t>
            </a:r>
          </a:p>
          <a:p>
            <a:pPr defTabSz="882762">
              <a:defRPr/>
            </a:pPr>
            <a:endParaRPr lang="en-US" dirty="0"/>
          </a:p>
          <a:p>
            <a:pPr defTabSz="882762">
              <a:defRPr/>
            </a:pPr>
            <a:r>
              <a:rPr lang="en-US" baseline="0" dirty="0"/>
              <a:t>This crust meets the criteria for the Rule of Three, so it can be considered whole grain-rich in the CACFP.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23443557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defTabSz="882762">
              <a:defRPr/>
            </a:pPr>
            <a:r>
              <a:rPr lang="en-US" baseline="0" dirty="0"/>
              <a:t>Now, let’s practice with a quick knowledge check! Take a look at this ingredient list for crackers. Are these crackers whole grain-rich when using the Rule of Three?</a:t>
            </a:r>
          </a:p>
          <a:p>
            <a:pPr defTabSz="882762">
              <a:defRPr/>
            </a:pPr>
            <a:endParaRPr lang="en-US" baseline="0" dirty="0"/>
          </a:p>
          <a:p>
            <a:pPr defTabSz="882762">
              <a:defRPr/>
            </a:pPr>
            <a:r>
              <a:rPr lang="en-US" baseline="0" dirty="0"/>
              <a:t>Remember that for the Rule of Three, the first ingredient, or second after water, must be whole-grain, and then the second and third grain ingredients, if the food has them, must be whole-grain, enriched, bran, or germ. Again, you can find the list of grain ingredients on pages 5 and 6 of the handout. </a:t>
            </a:r>
          </a:p>
          <a:p>
            <a:pPr defTabSz="882762">
              <a:defRPr/>
            </a:pPr>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these crackers are </a:t>
            </a:r>
            <a:r>
              <a:rPr lang="en-US" dirty="0"/>
              <a:t>whole grain-rich in the CACFP, using the Rule of Three </a:t>
            </a:r>
            <a:r>
              <a:rPr lang="en-US" sz="1200" dirty="0">
                <a:latin typeface="Arial" panose="020B0604020202020204" pitchFamily="34" charset="0"/>
                <a:cs typeface="Arial" panose="020B0604020202020204" pitchFamily="34" charset="0"/>
              </a:rPr>
              <a:t>[pause and wait for a show of hands].</a:t>
            </a:r>
          </a:p>
          <a:p>
            <a:pPr marL="171450" indent="-171450" defTabSz="882762">
              <a:buFont typeface="Wingdings" panose="05000000000000000000" pitchFamily="2" charset="2"/>
              <a:buChar char="q"/>
              <a:defRPr/>
            </a:pPr>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these crackers are NOT</a:t>
            </a:r>
            <a:r>
              <a:rPr lang="en-US" sz="1200" baseline="0" dirty="0">
                <a:latin typeface="Arial" panose="020B0604020202020204" pitchFamily="34" charset="0"/>
                <a:cs typeface="Arial" panose="020B0604020202020204" pitchFamily="34" charset="0"/>
              </a:rPr>
              <a:t> </a:t>
            </a:r>
            <a:r>
              <a:rPr lang="en-US" dirty="0"/>
              <a:t>whole grain-rich in the CACFP using the Rule of Three </a:t>
            </a:r>
            <a:r>
              <a:rPr lang="en-US" sz="1200" dirty="0">
                <a:latin typeface="Arial" panose="020B0604020202020204" pitchFamily="34" charset="0"/>
                <a:cs typeface="Arial" panose="020B0604020202020204" pitchFamily="34" charset="0"/>
              </a:rPr>
              <a:t>[pause and wait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349366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defTabSz="882762">
              <a:defRPr/>
            </a:pPr>
            <a:r>
              <a:rPr lang="en-US" baseline="0" dirty="0"/>
              <a:t>Nice work everyone! As many of you answered, yes, these crackers are whole grain-rich using the Rule of Three. The first ingredient is whole-wheat flour, which is a whole-grain ingredient. The second grain ingredient is enriched wheat flour, which is an enriched ingredient. Those are the only two grain ingredients in this food, so we do not need to look at a third grain ingredient to determine if these crackers are whole grain-rich. </a:t>
            </a:r>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3439906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Let’s take a closer look at the enriched wheat flour.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Some of you might have noticed that the enriched wheat flour has a parenthesis next to it, and the parenthesis includes a long list of ingredients that make up the enriched wheat flour. Think of the ingredients in the parenthesis as a part of the ingredient in front of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In other words, the flour, the niacin (which is a vitamin), reduced iron, and all the way down to folic acid, are all part of the enriched wheat flour. This ingredient label lists it as “enriched wheat flour” but you may also see it written as “flour blend,” “enriched flour,” </a:t>
            </a:r>
            <a:r>
              <a:rPr lang="en-US" sz="1200" kern="1200" dirty="0">
                <a:solidFill>
                  <a:schemeClr val="tx1"/>
                </a:solidFill>
                <a:effectLst/>
                <a:latin typeface="Arial" panose="020B0604020202020204" pitchFamily="34" charset="0"/>
                <a:ea typeface="+mn-ea"/>
                <a:cs typeface="Arial" panose="020B0604020202020204" pitchFamily="34" charset="0"/>
              </a:rPr>
              <a:t>“whole-grain flour,” “whole grains,” “blended flour,” or other similar terms. Treat these flour blends as one grain ingredient when applying the </a:t>
            </a:r>
            <a:r>
              <a:rPr lang="en-US" sz="1200" i="0" kern="1200" dirty="0">
                <a:solidFill>
                  <a:schemeClr val="tx1"/>
                </a:solidFill>
                <a:effectLst/>
                <a:latin typeface="Arial" panose="020B0604020202020204" pitchFamily="34" charset="0"/>
                <a:ea typeface="+mn-ea"/>
                <a:cs typeface="Arial" panose="020B0604020202020204" pitchFamily="34" charset="0"/>
              </a:rPr>
              <a:t>Rule of Three.</a:t>
            </a: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2229196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you are using the Rule of Three and see a flour blend, keep in mind that:</a:t>
            </a:r>
          </a:p>
          <a:p>
            <a:endParaRPr lang="en-US" dirty="0"/>
          </a:p>
          <a:p>
            <a:r>
              <a:rPr lang="en-US" dirty="0"/>
              <a:t>If the flour blend is the first grain ingredient on the ingredient list, then all</a:t>
            </a:r>
            <a:r>
              <a:rPr lang="en-US" baseline="0" dirty="0"/>
              <a:t> the ingredients in this flour blend must be whole-grain. This means there cannot be any enriched, bran, germ, or non-creditable grain ingredients in this flour blend. </a:t>
            </a:r>
          </a:p>
          <a:p>
            <a:endParaRPr lang="en-US" baseline="0" dirty="0"/>
          </a:p>
          <a:p>
            <a:r>
              <a:rPr lang="en-US" baseline="0" dirty="0"/>
              <a:t>If the flour blend is the second and/or third ingredient, then all the ingredients in the flour blend must be creditable, meaning they are all whole-grain, enriched, bran, and/or germ. Any vitamins and minerals </a:t>
            </a:r>
            <a:r>
              <a:rPr lang="en-US" dirty="0"/>
              <a:t>added to</a:t>
            </a:r>
            <a:r>
              <a:rPr lang="en-US" baseline="0" dirty="0"/>
              <a:t> the flour are also allowed. </a:t>
            </a:r>
          </a:p>
          <a:p>
            <a:endParaRPr lang="en-US" baseline="0" dirty="0"/>
          </a:p>
          <a:p>
            <a:r>
              <a:rPr lang="en-US" baseline="0" dirty="0"/>
              <a:t>If there are non-creditable ingredients in the flour blend, and the flour blend is the first, second, or third grain ingredient, then the entire flour blend is considered a non-creditable ingredient. That means you must use another method to determine if food is whole grain-rich. </a:t>
            </a:r>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2197015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Page 4 of your handout looks at flour blends in detail. We will spend the rest of this session going through the information on this page. </a:t>
            </a:r>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36836207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Let’s start by looking at the ingredients list for bread shown on the screen. You can also find this ingredients list on page 4 of your handout. The first ingredient is “</a:t>
            </a:r>
            <a:r>
              <a:rPr lang="en-US" baseline="0" dirty="0"/>
              <a:t>whole grain flour.” But just because the bread company </a:t>
            </a:r>
            <a:r>
              <a:rPr lang="en-US" dirty="0"/>
              <a:t>has called it a “whole grain flour,” it doesn’t automatically mean that the flour blend is whole-grain in the CACFP. A manufacturer can add a tiny sprinkle of a whole grain in a flour blend and call it a “whole grain flour.” That’s why when we see grain ingredients with a parenthesis behind it, we need to make sure the ingredient is truly whole-grain.  </a:t>
            </a:r>
          </a:p>
          <a:p>
            <a:endParaRPr lang="en-US" baseline="0" dirty="0"/>
          </a:p>
          <a:p>
            <a:r>
              <a:rPr lang="en-US" baseline="0" dirty="0"/>
              <a:t>Take a minute to go through the ingredients in the “whole grain flour” and decide if it is actually whole-grain. Again, the ingredients for the whole grain flour are shown in the parenthesis after “whole grain flour.” </a:t>
            </a:r>
          </a:p>
          <a:p>
            <a:endParaRPr lang="en-US" baseline="0" dirty="0"/>
          </a:p>
          <a:p>
            <a:r>
              <a:rPr lang="en-US" dirty="0"/>
              <a:t>Remember that for a flour blend to be considered</a:t>
            </a:r>
            <a:r>
              <a:rPr lang="en-US" baseline="0" dirty="0"/>
              <a:t> whole-grain</a:t>
            </a:r>
            <a:r>
              <a:rPr lang="en-US" dirty="0"/>
              <a:t>, </a:t>
            </a:r>
            <a:r>
              <a:rPr lang="en-US" b="1" dirty="0"/>
              <a:t>all</a:t>
            </a:r>
            <a:r>
              <a:rPr lang="en-US" dirty="0"/>
              <a:t> the ingredients</a:t>
            </a:r>
            <a:r>
              <a:rPr lang="en-US" baseline="0" dirty="0"/>
              <a:t> in the blend must be whole-grain. The list of whole-grain ingredients are on page 5 of your handout. You can also look at the list on the slide. </a:t>
            </a:r>
          </a:p>
          <a:p>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the “whole grain flour” is whole-grain ingredient</a:t>
            </a:r>
            <a:r>
              <a:rPr lang="en-US" dirty="0"/>
              <a:t> </a:t>
            </a:r>
            <a:r>
              <a:rPr lang="en-US" sz="1200" dirty="0">
                <a:latin typeface="Arial" panose="020B0604020202020204" pitchFamily="34" charset="0"/>
                <a:cs typeface="Arial" panose="020B0604020202020204" pitchFamily="34" charset="0"/>
              </a:rPr>
              <a:t>[pause and wait for a show of hands].</a:t>
            </a:r>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dirty="0">
              <a:latin typeface="Arial" panose="020B0604020202020204" pitchFamily="34" charset="0"/>
              <a:cs typeface="Arial" panose="020B0604020202020204" pitchFamily="34" charset="0"/>
            </a:endParaRPr>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the “whole grain flour” is NOT whole-grain ingredient</a:t>
            </a:r>
            <a:r>
              <a:rPr lang="en-US" dirty="0"/>
              <a:t> </a:t>
            </a:r>
            <a:r>
              <a:rPr lang="en-US" sz="1200" dirty="0">
                <a:latin typeface="Arial" panose="020B0604020202020204" pitchFamily="34" charset="0"/>
                <a:cs typeface="Arial" panose="020B0604020202020204" pitchFamily="34" charset="0"/>
              </a:rPr>
              <a:t>[pause and wait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1497528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Nice work everyone!</a:t>
            </a:r>
            <a:r>
              <a:rPr lang="en-US" baseline="0" dirty="0"/>
              <a:t> The answer is Yes! This flour blend is whole-grain. We know this because the ingredients in the parenthesis next to “whole grain flour”: the whole-wheat flour, brown rice flour, and whole grain oat flour, are all whole-grain ingredients. </a:t>
            </a:r>
          </a:p>
          <a:p>
            <a:endParaRPr lang="en-US" baseline="0" dirty="0"/>
          </a:p>
          <a:p>
            <a:r>
              <a:rPr lang="en-US" baseline="0" dirty="0"/>
              <a:t>Remember that in the Rule of Three, if a flour blend is the first grain ingredient, it must be a whole-grain flour blend. To be considered a whole-grain flour blend, all the ingredients in that flour blend must be whole-grain. </a:t>
            </a:r>
          </a:p>
          <a:p>
            <a:endParaRPr lang="en-US" baseline="0" dirty="0"/>
          </a:p>
          <a:p>
            <a:r>
              <a:rPr lang="en-US" baseline="0" dirty="0"/>
              <a:t>Now that we have verified that the first grain ingredient is whole-grain, we can continue with the Rule of Three and look for a second grain ingredient. </a:t>
            </a: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831030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We see that this bread has a second grain ingredient, </a:t>
            </a:r>
            <a:r>
              <a:rPr lang="en-US" baseline="0" dirty="0"/>
              <a:t>the flour blend, that is highlighted in blue on the screen. If a flour blend is the second or third grain ingredient, then all ingredients in the blend must be creditable. In other words, all ingredients in that flour blend must be whole-grain, enriched, bran, and/or germ.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Take a minute to go through the ingredients in the flour blend and decide if all the ingredients in the parenthesis are whole-grain, enriched, bran, and/or germ. Again, the ingredients for the flour blend are shown in the parenthesis after “flour blend.” Lists of grain ingredients are on pages 5 and 6 of your handout. You can also look at the lists of grain ingredients on the right side of the slide.  </a:t>
            </a:r>
          </a:p>
          <a:p>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the second flour blend is creditable [pause and wait for a show of hands].</a:t>
            </a:r>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the second flour blend is NOT creditable [pause and wait for a show of hands].</a:t>
            </a:r>
          </a:p>
          <a:p>
            <a:endParaRPr lang="en-US" b="1"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1230431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started, I want to know who has joined us today. </a:t>
            </a:r>
          </a:p>
          <a:p>
            <a:endParaRPr lang="en-US" dirty="0"/>
          </a:p>
          <a:p>
            <a:r>
              <a:rPr lang="en-US" dirty="0"/>
              <a:t>Please raise your hand if you work for:</a:t>
            </a:r>
          </a:p>
          <a:p>
            <a:pPr marL="171450" indent="-171450">
              <a:buFont typeface="Wingdings" pitchFamily="2" charset="2"/>
              <a:buChar char="q"/>
            </a:pPr>
            <a:r>
              <a:rPr lang="en-US" dirty="0"/>
              <a:t>a child care center [pause and wait for a show of hands], </a:t>
            </a:r>
          </a:p>
          <a:p>
            <a:pPr marL="171450" indent="-171450">
              <a:buFont typeface="Wingdings" pitchFamily="2" charset="2"/>
              <a:buChar char="q"/>
            </a:pPr>
            <a:r>
              <a:rPr lang="en-US" dirty="0"/>
              <a:t>a family child care home [pause and wait for a show of hands], </a:t>
            </a:r>
          </a:p>
          <a:p>
            <a:pPr marL="171450" indent="-171450">
              <a:buFont typeface="Wingdings" pitchFamily="2" charset="2"/>
              <a:buChar char="q"/>
            </a:pPr>
            <a:r>
              <a:rPr lang="en-US" dirty="0"/>
              <a:t>an at-risk afterschool care center [pause and wait for a show of hands], </a:t>
            </a:r>
          </a:p>
          <a:p>
            <a:pPr marL="171450" indent="-171450">
              <a:buFont typeface="Wingdings" pitchFamily="2" charset="2"/>
              <a:buChar char="q"/>
            </a:pPr>
            <a:r>
              <a:rPr lang="en-US" dirty="0"/>
              <a:t>a sponsoring organization [pause and wait for a show of hands],</a:t>
            </a:r>
          </a:p>
          <a:p>
            <a:pPr marL="171450" indent="-171450">
              <a:buFont typeface="Wingdings" pitchFamily="2" charset="2"/>
              <a:buChar char="q"/>
            </a:pPr>
            <a:r>
              <a:rPr lang="en-US" dirty="0"/>
              <a:t>an emergency shelter [pause and wait for a show of hands], </a:t>
            </a:r>
          </a:p>
          <a:p>
            <a:pPr marL="171450" indent="-171450">
              <a:buFont typeface="Wingdings" pitchFamily="2" charset="2"/>
              <a:buChar char="q"/>
            </a:pPr>
            <a:r>
              <a:rPr lang="en-US" dirty="0"/>
              <a:t>a school food authority [pause and wait for a show of hands], </a:t>
            </a:r>
          </a:p>
          <a:p>
            <a:pPr marL="171450" indent="-171450">
              <a:buFont typeface="Wingdings" pitchFamily="2" charset="2"/>
              <a:buChar char="q"/>
            </a:pPr>
            <a:r>
              <a:rPr lang="en-US" dirty="0"/>
              <a:t>a State agency [pause and wait for a show of hands], </a:t>
            </a:r>
          </a:p>
          <a:p>
            <a:pPr marL="171450" indent="-171450">
              <a:buFont typeface="Wingdings" pitchFamily="2" charset="2"/>
              <a:buChar char="q"/>
            </a:pPr>
            <a:r>
              <a:rPr lang="en-US" dirty="0"/>
              <a:t>a USDA Regional office [pause and wait for a show of hands], or </a:t>
            </a:r>
          </a:p>
          <a:p>
            <a:pPr marL="171450" indent="-171450">
              <a:buFont typeface="Wingdings" pitchFamily="2" charset="2"/>
              <a:buChar char="q"/>
            </a:pPr>
            <a:r>
              <a:rPr lang="en-US" dirty="0"/>
              <a:t>other [pause and wait for a show of hands].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Nice</a:t>
            </a:r>
            <a:r>
              <a:rPr lang="en-US" baseline="0" dirty="0"/>
              <a:t> work everyone! Yes, the second flour blend is creditable.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know the second flour blend is creditable because it contains graham flour, which is a whole grain. It also contains enriched wheat flour and enriched corn flour, which are enriched ingredients. It also includes wheat bran, which is a bran ingredient. It does not include any non-creditable grains or flours.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Now, we can move to the next step in the Rule of Three, which is to look for a third grain ingredient. </a:t>
            </a: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13150749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Let’s take a look at the bread’s ingredients list again. We just talked about whole grain flour, which is the first grain ingredient, as well as the flour blend, which is the second grain ingredient. Does this bread contain a third grain ingredient? </a:t>
            </a:r>
          </a:p>
          <a:p>
            <a:endParaRPr lang="en-US" baseline="0" dirty="0"/>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the bread contains a third grain ingredient [pause and wait for a show of hands].</a:t>
            </a:r>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the bread does NOT contain a third grain ingredient [pause and wait for a show of hands].</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10491071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Nice work everyone! This bread does not contain a third grain ingredient.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36247075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Now, let’s put</a:t>
            </a:r>
            <a:r>
              <a:rPr lang="en-US" baseline="0" dirty="0"/>
              <a:t> it all together! Is this bread whole grain-rich in the CACFP? </a:t>
            </a:r>
          </a:p>
          <a:p>
            <a:endParaRPr lang="en-US" baseline="0" dirty="0"/>
          </a:p>
          <a:p>
            <a:r>
              <a:rPr lang="en-US" baseline="0" dirty="0"/>
              <a:t>Remember that we said that the first ingredient, the whole grain flour, is whole grain. The second ingredient, the flour blend, is creditable, because it consists of only whole grain, enriched, and bran ingredients. The bread does not contain a third grain ingredient. </a:t>
            </a:r>
          </a:p>
          <a:p>
            <a:endParaRPr lang="en-US" baseline="0" dirty="0"/>
          </a:p>
          <a:p>
            <a:r>
              <a:rPr lang="en-US" baseline="0" dirty="0"/>
              <a:t>Is this bread whole grain-rich in the CACFP using the Rule of Three?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Raise your hand if this food is whole grain-rich in the CACFP using the Rule of Three [pause and wait for a show of hands].</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this food is NOT whole grain-rich in the CACFP using the Rule of Three [pause and wait for a show of hands].</a:t>
            </a:r>
          </a:p>
          <a:p>
            <a:endParaRPr lang="en-US" sz="1200" dirty="0">
              <a:latin typeface="Arial" panose="020B0604020202020204" pitchFamily="34" charset="0"/>
              <a:cs typeface="Arial" panose="020B0604020202020204" pitchFamily="34" charset="0"/>
            </a:endParaRP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24151089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Nice work everyone! Yes, this bread is whole grain-rich </a:t>
            </a:r>
            <a:r>
              <a:rPr lang="en-US" baseline="0" dirty="0"/>
              <a:t>in the CACFP because the first ingredient, the whole grain flour, contains only whole-grain ingredients. The second grain ingredient, a flour blend, contains only creditable ingredients. The bread does not contain a third grain ingredient.  </a:t>
            </a:r>
          </a:p>
          <a:p>
            <a:endParaRPr lang="en-US" baseline="0" dirty="0"/>
          </a:p>
          <a:p>
            <a:r>
              <a:rPr lang="en-US" baseline="0" dirty="0"/>
              <a:t>In the Rule of Three, if the first ingredient is a whole grain, and the second and third grain ingredients are creditable, then the item is considered whole grain-rich in the CACFP. This bread matches this criteria, so this bread is considered whole grain-rich in the CACFP.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25627253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Ok everyone. Let’s do one last Try It Out! Question, this time with an ingredient list for pasta.</a:t>
            </a:r>
          </a:p>
          <a:p>
            <a:endParaRPr lang="en-US" baseline="0" dirty="0"/>
          </a:p>
          <a:p>
            <a:r>
              <a:rPr lang="en-US" baseline="0" dirty="0"/>
              <a:t>The first ingredient in this pasta is a flour blend. The flour blend is made of durum flour, bromated flour, and brown rice flour. </a:t>
            </a:r>
          </a:p>
          <a:p>
            <a:endParaRPr lang="en-US" baseline="0" dirty="0"/>
          </a:p>
          <a:p>
            <a:r>
              <a:rPr lang="en-US" baseline="0" dirty="0"/>
              <a:t>Is this pasta whole grain-rich in the CACFP, using the Rule of Three? Remember that in the Rule of Three, the first ingredient must be whole-grain. This means that if the first ingredient is a flour blend, then all the ingredients in that flour blend must be whole-grain. </a:t>
            </a:r>
          </a:p>
          <a:p>
            <a:endParaRPr lang="en-US" baseline="0" dirty="0"/>
          </a:p>
          <a:p>
            <a:r>
              <a:rPr lang="en-US" baseline="0" dirty="0"/>
              <a:t>Take a minute to go through the ingredients in the flour blend and decide if this flour blend is whole-grain. Again, the ingredients for flour blend are shown in the parenthesis after “flour blend.” </a:t>
            </a:r>
          </a:p>
          <a:p>
            <a:endParaRPr lang="en-US" baseline="0" dirty="0"/>
          </a:p>
          <a:p>
            <a:r>
              <a:rPr lang="en-US" dirty="0"/>
              <a:t>Remember that for a flour blend to be considered</a:t>
            </a:r>
            <a:r>
              <a:rPr lang="en-US" baseline="0" dirty="0"/>
              <a:t> whole-grain</a:t>
            </a:r>
            <a:r>
              <a:rPr lang="en-US" dirty="0"/>
              <a:t>, </a:t>
            </a:r>
            <a:r>
              <a:rPr lang="en-US" b="1" dirty="0"/>
              <a:t>all</a:t>
            </a:r>
            <a:r>
              <a:rPr lang="en-US" dirty="0"/>
              <a:t> the ingredients</a:t>
            </a:r>
            <a:r>
              <a:rPr lang="en-US" baseline="0" dirty="0"/>
              <a:t> in the blend must be whole-grain. The list of grain ingredients are on pages 5 and 6 of your handout. You can also look at the lists on the slide. </a:t>
            </a:r>
          </a:p>
          <a:p>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this food is whole grain-rich in the CACFP using the Rule of Three [pause and wait for a show of hands].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this food is NOT whole grain-rich in the CACFP using the Rule of Three [pause and wait for a show of hands].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a:p>
        </p:txBody>
      </p:sp>
    </p:spTree>
    <p:extLst>
      <p:ext uri="{BB962C8B-B14F-4D97-AF65-F5344CB8AC3E}">
        <p14:creationId xmlns:p14="http://schemas.microsoft.com/office/powerpoint/2010/main" val="35756597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Nice</a:t>
            </a:r>
            <a:r>
              <a:rPr lang="en-US" baseline="0" dirty="0"/>
              <a:t> work everyone! The answer is no. This food would not be considered whole grain-rich in the CACFP using the Rule of Three. We know this because the flour blend includes two non-creditable ingredients: bromated flour and durum flour.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In the Rule of Three, if the flour blend is the first ingredient, then that flour blend can only contain whole-grain ingredients. Because the flour blend is the first ingredient, and it contains two non-creditable ingredients, this item is not considered whole grain-rich in the CACFP.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a:p>
        </p:txBody>
      </p:sp>
    </p:spTree>
    <p:extLst>
      <p:ext uri="{BB962C8B-B14F-4D97-AF65-F5344CB8AC3E}">
        <p14:creationId xmlns:p14="http://schemas.microsoft.com/office/powerpoint/2010/main" val="3912562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Again, page 4 of the worksheet includes all the information on flour blends that we just discussed. For further questions, please contact your sponsoring organization or State agency. </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a:p>
        </p:txBody>
      </p:sp>
    </p:spTree>
    <p:extLst>
      <p:ext uri="{BB962C8B-B14F-4D97-AF65-F5344CB8AC3E}">
        <p14:creationId xmlns:p14="http://schemas.microsoft.com/office/powerpoint/2010/main" val="19857349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 all Child Nutrition operators, such as the CACFP,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program operators would like to order Team Nutrition’s free materials in print, they can go to the “Resource Order Form” link on the Team Nutrition website to order print copies of the materials.  </a:t>
            </a:r>
          </a:p>
          <a:p>
            <a:pPr defTabSz="933010">
              <a:defRPr/>
            </a:pP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38</a:t>
            </a:fld>
            <a:endParaRPr lang="en-US"/>
          </a:p>
        </p:txBody>
      </p:sp>
    </p:spTree>
    <p:extLst>
      <p:ext uri="{BB962C8B-B14F-4D97-AF65-F5344CB8AC3E}">
        <p14:creationId xmlns:p14="http://schemas.microsoft.com/office/powerpoint/2010/main" val="3106732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a:t>
            </a:r>
          </a:p>
          <a:p>
            <a:pPr defTabSz="912479">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39</a:t>
            </a:fld>
            <a:endParaRPr lang="en-US"/>
          </a:p>
        </p:txBody>
      </p:sp>
    </p:spTree>
    <p:extLst>
      <p:ext uri="{BB962C8B-B14F-4D97-AF65-F5344CB8AC3E}">
        <p14:creationId xmlns:p14="http://schemas.microsoft.com/office/powerpoint/2010/main" val="104422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Arial" panose="020B0604020202020204" pitchFamily="34" charset="0"/>
                <a:cs typeface="Arial" panose="020B0604020202020204" pitchFamily="34" charset="0"/>
              </a:rPr>
              <a:t>So, let’s get started!</a:t>
            </a:r>
            <a:r>
              <a:rPr lang="en-US" baseline="0" dirty="0">
                <a:solidFill>
                  <a:schemeClr val="tx1"/>
                </a:solidFill>
                <a:latin typeface="Arial" panose="020B0604020202020204" pitchFamily="34" charset="0"/>
                <a:cs typeface="Arial" panose="020B0604020202020204" pitchFamily="34" charset="0"/>
              </a:rPr>
              <a:t> Today’s topic is </a:t>
            </a:r>
            <a:r>
              <a:rPr lang="en-US" b="0" baseline="0" dirty="0">
                <a:solidFill>
                  <a:schemeClr val="tx1"/>
                </a:solidFill>
                <a:latin typeface="Arial" panose="020B0604020202020204" pitchFamily="34" charset="0"/>
                <a:cs typeface="Arial" panose="020B0604020202020204" pitchFamily="34" charset="0"/>
              </a:rPr>
              <a:t>“</a:t>
            </a:r>
            <a:r>
              <a:rPr lang="en-US" dirty="0">
                <a:solidFill>
                  <a:schemeClr val="tx1"/>
                </a:solidFill>
                <a:latin typeface="Arial" panose="020B0604020202020204" pitchFamily="34" charset="0"/>
                <a:cs typeface="Arial" panose="020B0604020202020204" pitchFamily="34" charset="0"/>
              </a:rPr>
              <a:t>Identifying Whole Grain-Rich Foods for the CACFP Using the Ingredient</a:t>
            </a:r>
            <a:r>
              <a:rPr lang="en-US" baseline="0" dirty="0">
                <a:solidFill>
                  <a:schemeClr val="tx1"/>
                </a:solidFill>
                <a:latin typeface="Arial" panose="020B0604020202020204" pitchFamily="34" charset="0"/>
                <a:cs typeface="Arial" panose="020B0604020202020204" pitchFamily="34" charset="0"/>
              </a:rPr>
              <a:t> List </a:t>
            </a:r>
            <a:r>
              <a:rPr lang="en-US" dirty="0">
                <a:solidFill>
                  <a:schemeClr val="tx1"/>
                </a:solidFill>
                <a:latin typeface="Arial" panose="020B0604020202020204" pitchFamily="34" charset="0"/>
                <a:cs typeface="Arial" panose="020B0604020202020204" pitchFamily="34" charset="0"/>
              </a:rPr>
              <a:t>Part</a:t>
            </a:r>
            <a:r>
              <a:rPr lang="en-US" baseline="0" dirty="0">
                <a:solidFill>
                  <a:schemeClr val="tx1"/>
                </a:solidFill>
                <a:latin typeface="Arial" panose="020B0604020202020204" pitchFamily="34" charset="0"/>
                <a:cs typeface="Arial" panose="020B0604020202020204" pitchFamily="34" charset="0"/>
              </a:rPr>
              <a:t> 2,</a:t>
            </a:r>
            <a:r>
              <a:rPr lang="en-US" dirty="0">
                <a:solidFill>
                  <a:schemeClr val="tx1"/>
                </a:solidFill>
                <a:latin typeface="Arial" panose="020B0604020202020204" pitchFamily="34" charset="0"/>
                <a:cs typeface="Arial" panose="020B0604020202020204" pitchFamily="34" charset="0"/>
              </a:rPr>
              <a:t>“</a:t>
            </a:r>
            <a:r>
              <a:rPr lang="en-US" baseline="0" dirty="0">
                <a:solidFill>
                  <a:schemeClr val="tx1"/>
                </a:solidFill>
                <a:latin typeface="Arial" panose="020B0604020202020204" pitchFamily="34" charset="0"/>
                <a:cs typeface="Arial" panose="020B0604020202020204" pitchFamily="34" charset="0"/>
              </a:rPr>
              <a:t> and we will go into more detail about some topics that were first introduced in Part 1 of our training. Team Nutrition has created slides for Part 1 of this presentation topic. </a:t>
            </a:r>
            <a:r>
              <a:rPr lang="en-US" dirty="0">
                <a:solidFill>
                  <a:schemeClr val="tx1"/>
                </a:solidFill>
                <a:latin typeface="Arial" panose="020B0604020202020204" pitchFamily="34" charset="0"/>
                <a:cs typeface="Arial" panose="020B0604020202020204" pitchFamily="34" charset="0"/>
              </a:rPr>
              <a:t>You can download those slides at the web address on the bottom of this slide. </a:t>
            </a: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a:p>
        </p:txBody>
      </p:sp>
    </p:spTree>
    <p:extLst>
      <p:ext uri="{BB962C8B-B14F-4D97-AF65-F5344CB8AC3E}">
        <p14:creationId xmlns:p14="http://schemas.microsoft.com/office/powerpoint/2010/main" val="2054839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40</a:t>
            </a:fld>
            <a:endParaRPr lang="en-US"/>
          </a:p>
        </p:txBody>
      </p:sp>
    </p:spTree>
    <p:extLst>
      <p:ext uri="{BB962C8B-B14F-4D97-AF65-F5344CB8AC3E}">
        <p14:creationId xmlns:p14="http://schemas.microsoft.com/office/powerpoint/2010/main" val="2496523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latin typeface="Arial" panose="020B0604020202020204" pitchFamily="34" charset="0"/>
                <a:cs typeface="Arial" panose="020B0604020202020204" pitchFamily="34" charset="0"/>
              </a:rPr>
              <a:t>Team Nutrition also has a recorded webinar that covers Part 1 of this topic. It is titled “Identifying Whole Grain-Rich Foods for the CACFP Using the Ingredient List.” You can find the recording at the web address listed on the slide. </a:t>
            </a: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55133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The USDA’s Team Nutrition initiative has created a worksheet on “Identifying Whole Grain-Rich Foods for the CACFP using the Ingredients List.” Please download the worksheet from the web address on the slide. We will be using this worksheet throughout today’s presentation.  </a:t>
            </a: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205483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do</a:t>
            </a:r>
            <a:r>
              <a:rPr lang="en-US" baseline="0" dirty="0"/>
              <a:t> a very quick overview of whole grain-rich requirements for the CACFP and discuss the different ways to tell if a food is whole grain-rich. We will</a:t>
            </a:r>
            <a:r>
              <a:rPr lang="en-US" dirty="0"/>
              <a:t> then </a:t>
            </a:r>
            <a:r>
              <a:rPr lang="en-US" baseline="0" dirty="0"/>
              <a:t>do a review of the Rule of Three, which </a:t>
            </a:r>
            <a:r>
              <a:rPr lang="en-US" dirty="0"/>
              <a:t>we talked about in detail in Part 1 of this training</a:t>
            </a:r>
            <a:r>
              <a:rPr lang="en-US" baseline="0" dirty="0"/>
              <a:t>, and then we will spend the rest of </a:t>
            </a:r>
            <a:r>
              <a:rPr lang="en-US" dirty="0"/>
              <a:t>the </a:t>
            </a:r>
            <a:r>
              <a:rPr lang="en-US" baseline="0" dirty="0"/>
              <a:t>time talking about how to treat flour blends on an item’s ingredient list when using the Rule of Three.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810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 many of you know, many of the grains served for at least one snack or meal must be whole grain-rich. This applies only to children and adults in the CACFP. Infants are not required to be offered whole grain-rich foods, but of course you are welcome to serve them to infants if you’d like! </a:t>
            </a:r>
          </a:p>
          <a:p>
            <a:endParaRPr lang="en-US" baseline="0" dirty="0"/>
          </a:p>
          <a:p>
            <a:r>
              <a:rPr lang="en-US" dirty="0">
                <a:solidFill>
                  <a:schemeClr val="tx1"/>
                </a:solidFill>
              </a:rPr>
              <a:t>Whole grain-rich means at least half the grain ingredients in a grain food are whole-grain ingredients, and the remaining grain ingredients are enriched grains, bran, or germ. For ready-to-eat cereals, if the first ingredient is whole-grain, and the cereal is fortified, then the breakfast cereal can also be considered whole grain-rich. Foods that only have whole-grain ingredients and no other grain ingredients, such as brown rice, quinoa, oatmeal, etc., are also considered whole grain-rich. </a:t>
            </a:r>
          </a:p>
          <a:p>
            <a:endParaRPr lang="en-US" dirty="0"/>
          </a:p>
          <a:p>
            <a:r>
              <a:rPr lang="en-US" b="0" dirty="0">
                <a:solidFill>
                  <a:schemeClr val="tx1"/>
                </a:solidFill>
              </a:rPr>
              <a:t>Whole-grain ingredients have all parts of the grain kernel intact. This means that the nutrients that are naturally in the bran and germ are still in the food. Enriched ingredients mean the bran and germ are removed during processing, and then some vitamins and minerals are added back in. </a:t>
            </a:r>
          </a:p>
          <a:p>
            <a:endParaRPr lang="en-US" b="0" dirty="0">
              <a:solidFill>
                <a:schemeClr val="tx1"/>
              </a:solidFill>
            </a:endParaRPr>
          </a:p>
          <a:p>
            <a:endParaRPr lang="en-US" b="0" dirty="0">
              <a:solidFill>
                <a:schemeClr val="tx1"/>
              </a:solidFill>
            </a:endParaRPr>
          </a:p>
          <a:p>
            <a:endParaRPr lang="en-US" baseline="0" dirty="0"/>
          </a:p>
          <a:p>
            <a:endParaRPr lang="en-US" baseline="0" dirty="0"/>
          </a:p>
          <a:p>
            <a:endParaRPr lang="en-US" baseline="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4582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dirty="0"/>
              <a:t>There are many ways to tell if a food is whole grain-rich in the CACFP,</a:t>
            </a:r>
            <a:r>
              <a:rPr lang="en-US" baseline="0" dirty="0"/>
              <a:t> and we will provide an overview of all these methods on the next slide. All of these methods are included in Team Nutrition’s training worksheet titled “How to Spot Whole Grain-Rich Foods for the Child and Adult Care Food Program.” This worksheet can be downloaded from the web address on the screen. </a:t>
            </a:r>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3013128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33856"/>
            <a:ext cx="7372350" cy="573957"/>
          </a:xfrm>
          <a:prstGeom prst="rect">
            <a:avLst/>
          </a:prstGeom>
        </p:spPr>
        <p:txBody>
          <a:bodyPr lIns="0" tIns="0" rIns="0" bIns="0" anchor="t" anchorCtr="0">
            <a:normAutofit/>
          </a:bodyPr>
          <a:lstStyle>
            <a:lvl1pPr algn="l">
              <a:defRPr sz="4000" b="1" i="0">
                <a:solidFill>
                  <a:srgbClr val="6F3D1A"/>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74209" y="3657600"/>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374209" y="4602916"/>
            <a:ext cx="5199656" cy="374387"/>
          </a:xfrm>
          <a:prstGeom prst="rect">
            <a:avLst/>
          </a:prstGeom>
        </p:spPr>
        <p:txBody>
          <a:bodyPr>
            <a:normAutofit/>
          </a:bodyPr>
          <a:lstStyle>
            <a:lvl1pPr marL="0" indent="0">
              <a:buNone/>
              <a:defRPr sz="1800" b="0" i="0">
                <a:solidFill>
                  <a:schemeClr val="tx1">
                    <a:lumMod val="65000"/>
                    <a:lumOff val="35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0" y="240403"/>
            <a:ext cx="9144000" cy="475484"/>
          </a:xfrm>
          <a:prstGeom prst="rect">
            <a:avLst/>
          </a:prstGeom>
        </p:spPr>
        <p:txBody>
          <a:bodyPr/>
          <a:lstStyle>
            <a:lvl1pPr algn="ctr">
              <a:defRPr sz="3000" b="1" i="0">
                <a:solidFill>
                  <a:schemeClr val="tx1">
                    <a:lumMod val="75000"/>
                    <a:lumOff val="25000"/>
                  </a:schemeClr>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678819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tx1">
                    <a:lumMod val="75000"/>
                    <a:lumOff val="25000"/>
                  </a:schemeClr>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tx1">
                    <a:lumMod val="75000"/>
                    <a:lumOff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000">
                <a:solidFill>
                  <a:schemeClr val="tx1">
                    <a:lumMod val="75000"/>
                    <a:lumOff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561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chemeClr val="tx1">
                    <a:lumMod val="75000"/>
                    <a:lumOff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D5929"/>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tx1">
                    <a:lumMod val="75000"/>
                    <a:lumOff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tx1">
                    <a:lumMod val="75000"/>
                    <a:lumOff val="25000"/>
                  </a:schemeClr>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994302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chemeClr val="tx1">
                    <a:lumMod val="75000"/>
                    <a:lumOff val="25000"/>
                  </a:schemeClr>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6DF50208-8C8A-0943-9CAF-9282FC96A677}"/>
              </a:ext>
            </a:extLst>
          </p:cNvPr>
          <p:cNvSpPr/>
          <p:nvPr userDrawn="1"/>
        </p:nvSpPr>
        <p:spPr>
          <a:xfrm rot="10800000" flipH="1">
            <a:off x="0" y="0"/>
            <a:ext cx="8694751" cy="3440246"/>
          </a:xfrm>
          <a:prstGeom prst="round1Rect">
            <a:avLst>
              <a:gd name="adj" fmla="val 16776"/>
            </a:avLst>
          </a:pr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9"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9" y="1168922"/>
            <a:ext cx="4792713" cy="3156440"/>
          </a:xfrm>
          <a:prstGeom prst="round1Rect">
            <a:avLst>
              <a:gd name="adj" fmla="val 26085"/>
            </a:avLst>
          </a:pr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7F0DA"/>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7C8633-7BBC-3344-A6B4-E3BA1B74B7BD}"/>
              </a:ext>
            </a:extLst>
          </p:cNvPr>
          <p:cNvSpPr/>
          <p:nvPr userDrawn="1"/>
        </p:nvSpPr>
        <p:spPr>
          <a:xfrm>
            <a:off x="0" y="0"/>
            <a:ext cx="9144000" cy="5143500"/>
          </a:xfrm>
          <a:prstGeom prst="rect">
            <a:avLst/>
          </a:pr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 id="2147483690"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7F0DA"/>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9C50CB-BD94-0B41-9FC0-D6046BDE1306}"/>
              </a:ext>
            </a:extLst>
          </p:cNvPr>
          <p:cNvSpPr/>
          <p:nvPr userDrawn="1"/>
        </p:nvSpPr>
        <p:spPr>
          <a:xfrm>
            <a:off x="0" y="0"/>
            <a:ext cx="9144000" cy="5143500"/>
          </a:xfrm>
          <a:prstGeom prst="rect">
            <a:avLst/>
          </a:pr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EDDABC"/>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www.teamnutrition.usda.gov/"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21.jp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21.jp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21.jp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21.jp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21.jp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21.jp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hyperlink" Target="mailto:TeamNutrition@USDA.gov" TargetMode="Externa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jpeg"/><Relationship Id="rId18" Type="http://schemas.openxmlformats.org/officeDocument/2006/relationships/image" Target="../media/image53.png"/><Relationship Id="rId3" Type="http://schemas.openxmlformats.org/officeDocument/2006/relationships/image" Target="../media/image38.jpe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notesSlide" Target="../notesSlides/notesSlide39.xml"/><Relationship Id="rId16" Type="http://schemas.openxmlformats.org/officeDocument/2006/relationships/image" Target="../media/image51.png"/><Relationship Id="rId20" Type="http://schemas.openxmlformats.org/officeDocument/2006/relationships/hyperlink" Target="http://www.teamnutrition.usda.gov/" TargetMode="External"/><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jpe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3.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microsoft.com/office/2018/10/relationships/comments" Target="../comments/modernComment_2DF_4AED9E63.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hyperlink" Target="http://www.fns.usda.gov/tn/meal-pattern-training-slides-cacfp" TargetMode="External"/><Relationship Id="rId5" Type="http://schemas.openxmlformats.org/officeDocument/2006/relationships/image" Target="../media/image3.pn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3.png"/><Relationship Id="rId7"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9.xml"/><Relationship Id="rId6" Type="http://schemas.openxmlformats.org/officeDocument/2006/relationships/hyperlink" Target="https://twitter.com/@teamnutrition" TargetMode="External"/><Relationship Id="rId5" Type="http://schemas.openxmlformats.org/officeDocument/2006/relationships/image" Target="../media/image4.png"/><Relationship Id="rId10" Type="http://schemas.openxmlformats.org/officeDocument/2006/relationships/image" Target="../media/image55.png"/><Relationship Id="rId4" Type="http://schemas.openxmlformats.org/officeDocument/2006/relationships/hyperlink" Target="https://teamnutrition.usda.gov/" TargetMode="External"/><Relationship Id="rId9" Type="http://schemas.openxmlformats.org/officeDocument/2006/relationships/image" Target="../media/image54.png"/></Relationships>
</file>

<file path=ppt/slides/_rels/slide5.xml.rels><?xml version="1.0" encoding="UTF-8" standalone="yes"?>
<Relationships xmlns="http://schemas.openxmlformats.org/package/2006/relationships"><Relationship Id="rId3" Type="http://schemas.microsoft.com/office/2018/10/relationships/comments" Target="../comments/modernComment_30F_28851841.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hyperlink" Target="http://www.fns.usda.gov/tn/identifying-whole-grain-rich-foods-cacfp-using-ingredient-list" TargetMode="External"/><Relationship Id="rId5" Type="http://schemas.openxmlformats.org/officeDocument/2006/relationships/image" Target="../media/image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hyperlink" Target="http://www.fns.usda.gov/tn/identifying-whole-grain-rich-foods-cacfp-using-ingredient-list" TargetMode="External"/><Relationship Id="rId3" Type="http://schemas.microsoft.com/office/2018/10/relationships/comments" Target="../comments/modernComment_310_BABB14D5.xml"/><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g"/><Relationship Id="rId9" Type="http://schemas.openxmlformats.org/officeDocument/2006/relationships/hyperlink" Target="http://www.fns.usda.gov/tn/how-spot-whole-grain-rich-foods-cacf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1" y="378880"/>
            <a:ext cx="6283396" cy="2397773"/>
          </a:xfrm>
        </p:spPr>
        <p:txBody>
          <a:bodyPr>
            <a:noAutofit/>
          </a:bodyPr>
          <a:lstStyle/>
          <a:p>
            <a:r>
              <a:rPr lang="en-US" sz="4400" dirty="0">
                <a:solidFill>
                  <a:srgbClr val="4F280E"/>
                </a:solidFill>
              </a:rPr>
              <a:t>Identifying Whole Grain-Rich Foods for the CACFP Using the Ingredient List </a:t>
            </a:r>
            <a:br>
              <a:rPr lang="en-US" sz="4400" dirty="0">
                <a:solidFill>
                  <a:srgbClr val="4F280E"/>
                </a:solidFill>
              </a:rPr>
            </a:br>
            <a:r>
              <a:rPr lang="en-US" sz="4400" dirty="0">
                <a:solidFill>
                  <a:srgbClr val="4F280E"/>
                </a:solidFill>
              </a:rPr>
              <a:t>Part 2 </a:t>
            </a:r>
          </a:p>
        </p:txBody>
      </p:sp>
      <p:sp>
        <p:nvSpPr>
          <p:cNvPr id="3" name="Subtitle 2">
            <a:extLst>
              <a:ext uri="{FF2B5EF4-FFF2-40B4-BE49-F238E27FC236}">
                <a16:creationId xmlns:a16="http://schemas.microsoft.com/office/drawing/2014/main" id="{1F124BE3-AADE-8A4F-B979-BF5C42F87E10}"/>
              </a:ext>
            </a:extLst>
          </p:cNvPr>
          <p:cNvSpPr>
            <a:spLocks noGrp="1"/>
          </p:cNvSpPr>
          <p:nvPr>
            <p:ph type="subTitle" idx="1"/>
          </p:nvPr>
        </p:nvSpPr>
        <p:spPr>
          <a:xfrm>
            <a:off x="374209" y="3657600"/>
            <a:ext cx="5199656" cy="982899"/>
          </a:xfrm>
        </p:spPr>
        <p:txBody>
          <a:bodyPr/>
          <a:lstStyle/>
          <a:p>
            <a:pPr>
              <a:lnSpc>
                <a:spcPts val="3000"/>
              </a:lnSpc>
            </a:pPr>
            <a:r>
              <a:rPr lang="en-US" sz="2200" dirty="0"/>
              <a:t>A Training Presentation for </a:t>
            </a:r>
            <a:br>
              <a:rPr lang="en-US" sz="2200" dirty="0"/>
            </a:br>
            <a:r>
              <a:rPr lang="en-US" sz="2200" dirty="0"/>
              <a:t>Child and Adult Care Food </a:t>
            </a:r>
            <a:br>
              <a:rPr lang="en-US" sz="2200" dirty="0"/>
            </a:br>
            <a:r>
              <a:rPr lang="en-US" sz="2200" dirty="0"/>
              <a:t>Program (CACFP) Operators</a:t>
            </a:r>
          </a:p>
        </p:txBody>
      </p:sp>
      <p:pic>
        <p:nvPicPr>
          <p:cNvPr id="11" name="Picture 10" descr="Picture of a man looking at the ingerdients in a box of whole grain pasta">
            <a:extLst>
              <a:ext uri="{FF2B5EF4-FFF2-40B4-BE49-F238E27FC236}">
                <a16:creationId xmlns:a16="http://schemas.microsoft.com/office/drawing/2014/main" id="{EC1D64D2-7F9E-E740-ACBC-B3CB2CA6DD83}"/>
              </a:ext>
            </a:extLst>
          </p:cNvPr>
          <p:cNvPicPr>
            <a:picLocks noChangeAspect="1"/>
          </p:cNvPicPr>
          <p:nvPr/>
        </p:nvPicPr>
        <p:blipFill rotWithShape="1">
          <a:blip r:embed="rId3"/>
          <a:srcRect l="40511" b="41933"/>
          <a:stretch/>
        </p:blipFill>
        <p:spPr>
          <a:xfrm>
            <a:off x="5254906" y="537726"/>
            <a:ext cx="3907665" cy="4605774"/>
          </a:xfrm>
          <a:prstGeom prst="rect">
            <a:avLst/>
          </a:prstGeom>
        </p:spPr>
      </p:pic>
    </p:spTree>
    <p:extLst>
      <p:ext uri="{BB962C8B-B14F-4D97-AF65-F5344CB8AC3E}">
        <p14:creationId xmlns:p14="http://schemas.microsoft.com/office/powerpoint/2010/main" val="316312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84C39-6307-6E4A-8D58-B3BAEDB87C7A}"/>
              </a:ext>
            </a:extLst>
          </p:cNvPr>
          <p:cNvSpPr>
            <a:spLocks noGrp="1"/>
          </p:cNvSpPr>
          <p:nvPr>
            <p:ph type="title"/>
          </p:nvPr>
        </p:nvSpPr>
        <p:spPr>
          <a:xfrm>
            <a:off x="1" y="0"/>
            <a:ext cx="7623544" cy="1009979"/>
          </a:xfrm>
        </p:spPr>
        <p:txBody>
          <a:bodyPr/>
          <a:lstStyle/>
          <a:p>
            <a:r>
              <a:rPr lang="en-US" dirty="0">
                <a:solidFill>
                  <a:srgbClr val="4F280E"/>
                </a:solidFill>
              </a:rPr>
              <a:t>Foods Are Whole Grain-Rich in the CACFP If…</a:t>
            </a:r>
          </a:p>
        </p:txBody>
      </p:sp>
      <p:sp>
        <p:nvSpPr>
          <p:cNvPr id="8" name="Rectangle 7">
            <a:extLst>
              <a:ext uri="{FF2B5EF4-FFF2-40B4-BE49-F238E27FC236}">
                <a16:creationId xmlns:a16="http://schemas.microsoft.com/office/drawing/2014/main" id="{4AFF87E6-6353-7D43-AE19-326B3B7CC8FD}"/>
              </a:ext>
            </a:extLst>
          </p:cNvPr>
          <p:cNvSpPr/>
          <p:nvPr/>
        </p:nvSpPr>
        <p:spPr>
          <a:xfrm>
            <a:off x="321604" y="1665638"/>
            <a:ext cx="4048377" cy="2677656"/>
          </a:xfrm>
          <a:prstGeom prst="rect">
            <a:avLst/>
          </a:prstGeom>
        </p:spPr>
        <p:txBody>
          <a:bodyPr wrap="square">
            <a:spAutoFit/>
          </a:bodyPr>
          <a:lstStyle/>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The food is listed as a whole grain on any State’s WIC Authorized Foods List. </a:t>
            </a:r>
          </a:p>
          <a:p>
            <a:pPr lvl="0" algn="ctr">
              <a:spcBef>
                <a:spcPts val="1200"/>
              </a:spcBef>
              <a:buClr>
                <a:srgbClr val="4F280E"/>
              </a:buClr>
              <a:defRPr/>
            </a:pPr>
            <a:r>
              <a:rPr lang="en-US" sz="1600" b="1" dirty="0">
                <a:solidFill>
                  <a:srgbClr val="6F3D1A"/>
                </a:solidFill>
                <a:latin typeface="Helvetica" pitchFamily="2" charset="0"/>
              </a:rPr>
              <a:t>OR  </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If it is listed as “whole wheat” “entire wheat” or “graham” (certain foods only).</a:t>
            </a:r>
          </a:p>
          <a:p>
            <a:pPr algn="ctr">
              <a:spcBef>
                <a:spcPts val="1200"/>
              </a:spcBef>
              <a:buClr>
                <a:srgbClr val="4F280E"/>
              </a:buClr>
              <a:defRPr/>
            </a:pPr>
            <a:r>
              <a:rPr lang="en-US" sz="1600" b="1" dirty="0">
                <a:solidFill>
                  <a:srgbClr val="6F3D1A"/>
                </a:solidFill>
                <a:latin typeface="Helvetica" pitchFamily="2" charset="0"/>
              </a:rPr>
              <a:t>OR </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The food has an FDA-approved   whole-grain health claim. </a:t>
            </a:r>
          </a:p>
        </p:txBody>
      </p:sp>
      <p:sp>
        <p:nvSpPr>
          <p:cNvPr id="13" name="Rectangle 12">
            <a:extLst>
              <a:ext uri="{FF2B5EF4-FFF2-40B4-BE49-F238E27FC236}">
                <a16:creationId xmlns:a16="http://schemas.microsoft.com/office/drawing/2014/main" id="{982A1A0A-5FB0-4244-9BC6-46A4962FE35B}"/>
              </a:ext>
            </a:extLst>
          </p:cNvPr>
          <p:cNvSpPr/>
          <p:nvPr/>
        </p:nvSpPr>
        <p:spPr>
          <a:xfrm>
            <a:off x="4532097" y="1665638"/>
            <a:ext cx="4048377" cy="3570208"/>
          </a:xfrm>
          <a:prstGeom prst="rect">
            <a:avLst/>
          </a:prstGeom>
        </p:spPr>
        <p:txBody>
          <a:bodyPr wrap="square">
            <a:spAutoFit/>
          </a:bodyPr>
          <a:lstStyle/>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The food meets the whole grain-rich criteria for the School Meals Programs. </a:t>
            </a:r>
          </a:p>
          <a:p>
            <a:pPr lvl="0" algn="ctr">
              <a:spcBef>
                <a:spcPts val="1200"/>
              </a:spcBef>
              <a:buClr>
                <a:srgbClr val="4F280E"/>
              </a:buClr>
              <a:defRPr/>
            </a:pPr>
            <a:r>
              <a:rPr lang="en-US" sz="1600" b="1" dirty="0">
                <a:solidFill>
                  <a:srgbClr val="6F3D1A"/>
                </a:solidFill>
                <a:latin typeface="Helvetica" pitchFamily="2" charset="0"/>
              </a:rPr>
              <a:t>OR  </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You have proper documentation from a manufacturer, or a standardized recipe that shows whole grains are the main ingredient by weight.</a:t>
            </a:r>
          </a:p>
          <a:p>
            <a:pPr algn="ctr">
              <a:spcBef>
                <a:spcPts val="1200"/>
              </a:spcBef>
              <a:buClr>
                <a:srgbClr val="4F280E"/>
              </a:buClr>
              <a:defRPr/>
            </a:pPr>
            <a:r>
              <a:rPr lang="en-US" sz="1600" b="1" dirty="0">
                <a:solidFill>
                  <a:srgbClr val="6F3D1A"/>
                </a:solidFill>
                <a:latin typeface="Helvetica" pitchFamily="2" charset="0"/>
              </a:rPr>
              <a:t>OR </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The food meets criteria listed in the Rule of Three. </a:t>
            </a:r>
          </a:p>
          <a:p>
            <a:pPr lvl="0">
              <a:spcBef>
                <a:spcPts val="1200"/>
              </a:spcBef>
              <a:buClr>
                <a:srgbClr val="4F280E"/>
              </a:buClr>
              <a:defRP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920954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1" y="334718"/>
            <a:ext cx="5374167" cy="1415772"/>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Brand B whole-grain bread meets the criteria for the Rule of Three, but does not have an FDA-approved whole-grain health claim.</a:t>
            </a:r>
          </a:p>
          <a:p>
            <a:pPr>
              <a:spcBef>
                <a:spcPts val="1200"/>
              </a:spcBef>
              <a:buClr>
                <a:srgbClr val="0D5929"/>
              </a:buClr>
            </a:pPr>
            <a:r>
              <a:rPr lang="en-US" sz="1600" b="1" dirty="0">
                <a:solidFill>
                  <a:schemeClr val="tx1">
                    <a:lumMod val="65000"/>
                    <a:lumOff val="35000"/>
                  </a:schemeClr>
                </a:solidFill>
                <a:latin typeface="Helvetica" pitchFamily="2" charset="0"/>
              </a:rPr>
              <a:t>Is this bread whole grain-rich in the CACFP? </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2" y="1799078"/>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5003210" y="1799078"/>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2" name="Rectangle 1">
            <a:extLst>
              <a:ext uri="{FF2B5EF4-FFF2-40B4-BE49-F238E27FC236}">
                <a16:creationId xmlns:a16="http://schemas.microsoft.com/office/drawing/2014/main" id="{5C8D426A-4FE5-474D-97E4-14642ACCA4F7}"/>
              </a:ext>
              <a:ext uri="{C183D7F6-B498-43B3-948B-1728B52AA6E4}">
                <adec:decorative xmlns:adec="http://schemas.microsoft.com/office/drawing/2017/decorative" val="1"/>
              </a:ext>
            </a:extLst>
          </p:cNvPr>
          <p:cNvSpPr/>
          <p:nvPr/>
        </p:nvSpPr>
        <p:spPr>
          <a:xfrm>
            <a:off x="3543006" y="2507952"/>
            <a:ext cx="5263116" cy="2308594"/>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5C6E2A3-9F64-4643-A4A0-225FCC1D6D30}"/>
              </a:ext>
            </a:extLst>
          </p:cNvPr>
          <p:cNvSpPr/>
          <p:nvPr/>
        </p:nvSpPr>
        <p:spPr>
          <a:xfrm>
            <a:off x="3714077" y="2663656"/>
            <a:ext cx="5033203" cy="2046714"/>
          </a:xfrm>
          <a:prstGeom prst="rect">
            <a:avLst/>
          </a:prstGeom>
        </p:spPr>
        <p:txBody>
          <a:bodyPr wrap="square">
            <a:spAutoFit/>
          </a:bodyPr>
          <a:lstStyle/>
          <a:p>
            <a:pPr lvl="0">
              <a:spcBef>
                <a:spcPts val="1200"/>
              </a:spcBef>
              <a:buClr>
                <a:srgbClr val="4F280E"/>
              </a:buClr>
              <a:defRPr/>
            </a:pPr>
            <a:r>
              <a:rPr lang="en-US" sz="1400" b="1" dirty="0">
                <a:solidFill>
                  <a:srgbClr val="6F3D1A"/>
                </a:solidFill>
                <a:latin typeface="Helvetica" pitchFamily="2" charset="0"/>
              </a:rPr>
              <a:t>FDA Whole-Grain Health Claims</a:t>
            </a:r>
          </a:p>
          <a:p>
            <a:pPr lvl="0">
              <a:spcBef>
                <a:spcPts val="600"/>
              </a:spcBef>
              <a:buClr>
                <a:srgbClr val="4F280E"/>
              </a:buClr>
              <a:defRPr/>
            </a:pPr>
            <a:r>
              <a:rPr lang="en-US" sz="1400" dirty="0">
                <a:solidFill>
                  <a:schemeClr val="tx1">
                    <a:lumMod val="65000"/>
                    <a:lumOff val="35000"/>
                  </a:schemeClr>
                </a:solidFill>
                <a:latin typeface="Helvetica" pitchFamily="2" charset="0"/>
              </a:rPr>
              <a:t>“Diets rich in whole grain foods and other plant foods and low in total fat, saturated fat, and cholesterol may reduce the risk of heart disease and certain cancers.”</a:t>
            </a:r>
          </a:p>
          <a:p>
            <a:pPr lvl="0">
              <a:spcBef>
                <a:spcPts val="600"/>
              </a:spcBef>
              <a:buClr>
                <a:srgbClr val="4F280E"/>
              </a:buClr>
              <a:defRPr/>
            </a:pPr>
            <a:r>
              <a:rPr lang="en-US" sz="1400" b="1" dirty="0">
                <a:solidFill>
                  <a:srgbClr val="6F3D1A"/>
                </a:solidFill>
                <a:latin typeface="Helvetica" pitchFamily="2" charset="0"/>
              </a:rPr>
              <a:t>OR</a:t>
            </a:r>
          </a:p>
          <a:p>
            <a:pPr lvl="0">
              <a:spcBef>
                <a:spcPts val="600"/>
              </a:spcBef>
              <a:buClr>
                <a:srgbClr val="4F280E"/>
              </a:buClr>
              <a:defRPr/>
            </a:pPr>
            <a:r>
              <a:rPr lang="en-US" sz="1400" dirty="0">
                <a:solidFill>
                  <a:schemeClr val="tx1">
                    <a:lumMod val="65000"/>
                    <a:lumOff val="35000"/>
                  </a:schemeClr>
                </a:solidFill>
                <a:latin typeface="Helvetica" pitchFamily="2" charset="0"/>
              </a:rPr>
              <a:t>“Diets rich in whole grain foods and other plant foods, and low in saturated fat and cholesterol, may help reduce the risk of heart disease.”</a:t>
            </a:r>
          </a:p>
        </p:txBody>
      </p:sp>
    </p:spTree>
    <p:extLst>
      <p:ext uri="{BB962C8B-B14F-4D97-AF65-F5344CB8AC3E}">
        <p14:creationId xmlns:p14="http://schemas.microsoft.com/office/powerpoint/2010/main" val="2465584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6" name="Rectangle 5" descr="Brand B whole-grain bread (meets the criteria for the Rule of Three) (highlighted), but does not have an FDA-approved whole-grain health claim.&#10;">
            <a:extLst>
              <a:ext uri="{FF2B5EF4-FFF2-40B4-BE49-F238E27FC236}">
                <a16:creationId xmlns:a16="http://schemas.microsoft.com/office/drawing/2014/main" id="{D102ECCA-A778-124B-8DC7-438A879F45BE}"/>
              </a:ext>
            </a:extLst>
          </p:cNvPr>
          <p:cNvSpPr/>
          <p:nvPr/>
        </p:nvSpPr>
        <p:spPr>
          <a:xfrm>
            <a:off x="3599711" y="334718"/>
            <a:ext cx="5374167" cy="1415772"/>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Brand B whole-grain bread meets the criteria for the Rule of Three, but does not have an FDA-approved whole-grain health claim.</a:t>
            </a:r>
          </a:p>
          <a:p>
            <a:pPr>
              <a:spcBef>
                <a:spcPts val="1200"/>
              </a:spcBef>
              <a:buClr>
                <a:srgbClr val="0D5929"/>
              </a:buClr>
            </a:pPr>
            <a:r>
              <a:rPr lang="en-US" sz="1600" b="1" dirty="0">
                <a:solidFill>
                  <a:schemeClr val="tx1">
                    <a:lumMod val="65000"/>
                    <a:lumOff val="35000"/>
                  </a:schemeClr>
                </a:solidFill>
                <a:latin typeface="Helvetica" pitchFamily="2" charset="0"/>
              </a:rPr>
              <a:t>Is this bread whole grain-rich in the CACFP? </a:t>
            </a:r>
          </a:p>
        </p:txBody>
      </p:sp>
      <p:sp>
        <p:nvSpPr>
          <p:cNvPr id="3" name="Rectangle 2">
            <a:extLst>
              <a:ext uri="{FF2B5EF4-FFF2-40B4-BE49-F238E27FC236}">
                <a16:creationId xmlns:a16="http://schemas.microsoft.com/office/drawing/2014/main" id="{C984DB19-FF90-334D-A08B-0759DCC7683B}"/>
              </a:ext>
              <a:ext uri="{C183D7F6-B498-43B3-948B-1728B52AA6E4}">
                <adec:decorative xmlns:adec="http://schemas.microsoft.com/office/drawing/2017/decorative" val="1"/>
              </a:ext>
            </a:extLst>
          </p:cNvPr>
          <p:cNvSpPr/>
          <p:nvPr/>
        </p:nvSpPr>
        <p:spPr>
          <a:xfrm>
            <a:off x="6732774" y="393404"/>
            <a:ext cx="2073348" cy="29771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C7D7BA2-32A1-8149-A5DB-174652B20132}"/>
              </a:ext>
              <a:ext uri="{C183D7F6-B498-43B3-948B-1728B52AA6E4}">
                <adec:decorative xmlns:adec="http://schemas.microsoft.com/office/drawing/2017/decorative" val="1"/>
              </a:ext>
            </a:extLst>
          </p:cNvPr>
          <p:cNvSpPr/>
          <p:nvPr/>
        </p:nvSpPr>
        <p:spPr>
          <a:xfrm>
            <a:off x="3625701" y="689947"/>
            <a:ext cx="2445490" cy="29771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Shape 8">
            <a:extLst>
              <a:ext uri="{FF2B5EF4-FFF2-40B4-BE49-F238E27FC236}">
                <a16:creationId xmlns:a16="http://schemas.microsoft.com/office/drawing/2014/main" id="{45C14AE0-841E-954B-AEDF-3598400E18D3}"/>
              </a:ext>
              <a:ext uri="{C183D7F6-B498-43B3-948B-1728B52AA6E4}">
                <adec:decorative xmlns:adec="http://schemas.microsoft.com/office/drawing/2017/decorative" val="1"/>
              </a:ext>
            </a:extLst>
          </p:cNvPr>
          <p:cNvSpPr/>
          <p:nvPr/>
        </p:nvSpPr>
        <p:spPr>
          <a:xfrm rot="18927568">
            <a:off x="3686048" y="1805554"/>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Yes (Checked)">
            <a:extLst>
              <a:ext uri="{FF2B5EF4-FFF2-40B4-BE49-F238E27FC236}">
                <a16:creationId xmlns:a16="http://schemas.microsoft.com/office/drawing/2014/main" id="{E80667EC-7B21-B844-969A-F9156CD5E0BD}"/>
              </a:ext>
            </a:extLst>
          </p:cNvPr>
          <p:cNvSpPr/>
          <p:nvPr/>
        </p:nvSpPr>
        <p:spPr>
          <a:xfrm>
            <a:off x="3599712" y="1799078"/>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5003210" y="1799078"/>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2" name="Rectangle 1">
            <a:extLst>
              <a:ext uri="{FF2B5EF4-FFF2-40B4-BE49-F238E27FC236}">
                <a16:creationId xmlns:a16="http://schemas.microsoft.com/office/drawing/2014/main" id="{5C8D426A-4FE5-474D-97E4-14642ACCA4F7}"/>
              </a:ext>
              <a:ext uri="{C183D7F6-B498-43B3-948B-1728B52AA6E4}">
                <adec:decorative xmlns:adec="http://schemas.microsoft.com/office/drawing/2017/decorative" val="1"/>
              </a:ext>
            </a:extLst>
          </p:cNvPr>
          <p:cNvSpPr/>
          <p:nvPr/>
        </p:nvSpPr>
        <p:spPr>
          <a:xfrm>
            <a:off x="3543006" y="2507952"/>
            <a:ext cx="5263116" cy="2308594"/>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5C6E2A3-9F64-4643-A4A0-225FCC1D6D30}"/>
              </a:ext>
            </a:extLst>
          </p:cNvPr>
          <p:cNvSpPr/>
          <p:nvPr/>
        </p:nvSpPr>
        <p:spPr>
          <a:xfrm>
            <a:off x="3714077" y="2949143"/>
            <a:ext cx="5033203" cy="1323439"/>
          </a:xfrm>
          <a:prstGeom prst="rect">
            <a:avLst/>
          </a:prstGeom>
        </p:spPr>
        <p:txBody>
          <a:bodyPr wrap="square">
            <a:spAutoFit/>
          </a:bodyPr>
          <a:lstStyle/>
          <a:p>
            <a:pPr lvl="0">
              <a:spcBef>
                <a:spcPts val="1200"/>
              </a:spcBef>
              <a:buClr>
                <a:srgbClr val="4F280E"/>
              </a:buClr>
              <a:defRPr/>
            </a:pPr>
            <a:r>
              <a:rPr lang="en-US" sz="1400" b="1" dirty="0">
                <a:solidFill>
                  <a:srgbClr val="6F3D1A"/>
                </a:solidFill>
                <a:latin typeface="Helvetica" pitchFamily="2" charset="0"/>
              </a:rPr>
              <a:t>Explanation: </a:t>
            </a:r>
          </a:p>
          <a:p>
            <a:pPr marL="285750" lvl="0" indent="-285750">
              <a:spcBef>
                <a:spcPts val="600"/>
              </a:spcBef>
              <a:buClr>
                <a:srgbClr val="4F280E"/>
              </a:buClr>
              <a:buFont typeface="Wingdings" pitchFamily="2" charset="2"/>
              <a:buChar char="ü"/>
              <a:defRPr/>
            </a:pPr>
            <a:r>
              <a:rPr lang="en-US" sz="1400" dirty="0">
                <a:solidFill>
                  <a:schemeClr val="tx1">
                    <a:lumMod val="65000"/>
                    <a:lumOff val="35000"/>
                  </a:schemeClr>
                </a:solidFill>
                <a:latin typeface="Helvetica" pitchFamily="2" charset="0"/>
              </a:rPr>
              <a:t>Foods that meet the Rule of Three are whole grain-rich in the CACFP.</a:t>
            </a:r>
          </a:p>
          <a:p>
            <a:pPr marL="285750" lvl="0" indent="-285750">
              <a:spcBef>
                <a:spcPts val="600"/>
              </a:spcBef>
              <a:buClr>
                <a:srgbClr val="4F280E"/>
              </a:buClr>
              <a:buFont typeface="Wingdings" pitchFamily="2" charset="2"/>
              <a:buChar char="ü"/>
              <a:defRPr/>
            </a:pPr>
            <a:r>
              <a:rPr lang="en-US" sz="1400" dirty="0">
                <a:solidFill>
                  <a:schemeClr val="tx1">
                    <a:lumMod val="65000"/>
                    <a:lumOff val="35000"/>
                  </a:schemeClr>
                </a:solidFill>
                <a:latin typeface="Helvetica" pitchFamily="2" charset="0"/>
              </a:rPr>
              <a:t>If one method shows that a food is whole grain-rich, then it is whole grain-rich in the CACFP.</a:t>
            </a:r>
          </a:p>
        </p:txBody>
      </p:sp>
    </p:spTree>
    <p:extLst>
      <p:ext uri="{BB962C8B-B14F-4D97-AF65-F5344CB8AC3E}">
        <p14:creationId xmlns:p14="http://schemas.microsoft.com/office/powerpoint/2010/main" val="219133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1" y="334718"/>
            <a:ext cx="5374167" cy="1723549"/>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Brand T tortillas are listed on your State’s WIC Authorized Foods List as an approved whole-grain food, but do not meet the criteria for the Rule of Three. </a:t>
            </a:r>
          </a:p>
          <a:p>
            <a:pPr>
              <a:spcBef>
                <a:spcPts val="1200"/>
              </a:spcBef>
              <a:buClr>
                <a:srgbClr val="0D5929"/>
              </a:buClr>
            </a:pPr>
            <a:r>
              <a:rPr lang="en-US" sz="1600" b="1" dirty="0">
                <a:solidFill>
                  <a:schemeClr val="tx1">
                    <a:lumMod val="65000"/>
                    <a:lumOff val="35000"/>
                  </a:schemeClr>
                </a:solidFill>
                <a:latin typeface="Helvetica" pitchFamily="2" charset="0"/>
              </a:rPr>
              <a:t>Are Brand T tortillas whole grain-rich in the CACFP?</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2" y="2158765"/>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5003210" y="2158765"/>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pic>
        <p:nvPicPr>
          <p:cNvPr id="4" name="Picture 3" descr="Photo of a stack of tortillas">
            <a:extLst>
              <a:ext uri="{FF2B5EF4-FFF2-40B4-BE49-F238E27FC236}">
                <a16:creationId xmlns:a16="http://schemas.microsoft.com/office/drawing/2014/main" id="{5E18437A-50B3-6B46-B8EF-48F5C71F0967}"/>
              </a:ext>
            </a:extLst>
          </p:cNvPr>
          <p:cNvPicPr>
            <a:picLocks noChangeAspect="1"/>
          </p:cNvPicPr>
          <p:nvPr/>
        </p:nvPicPr>
        <p:blipFill rotWithShape="1">
          <a:blip r:embed="rId3"/>
          <a:srcRect t="22221" b="19281"/>
          <a:stretch/>
        </p:blipFill>
        <p:spPr>
          <a:xfrm>
            <a:off x="3457575" y="2731625"/>
            <a:ext cx="4972050" cy="1938992"/>
          </a:xfrm>
          <a:prstGeom prst="rect">
            <a:avLst/>
          </a:prstGeom>
        </p:spPr>
      </p:pic>
    </p:spTree>
    <p:extLst>
      <p:ext uri="{BB962C8B-B14F-4D97-AF65-F5344CB8AC3E}">
        <p14:creationId xmlns:p14="http://schemas.microsoft.com/office/powerpoint/2010/main" val="1721580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6" name="Rectangle 5" descr="(Brand T tortillas are listed on your State’s WIC Authorized Foods List as an approved whole-grain food,)(highlighted) but do not meet the criteria for the Rule of Three. &#10;">
            <a:extLst>
              <a:ext uri="{FF2B5EF4-FFF2-40B4-BE49-F238E27FC236}">
                <a16:creationId xmlns:a16="http://schemas.microsoft.com/office/drawing/2014/main" id="{D102ECCA-A778-124B-8DC7-438A879F45BE}"/>
              </a:ext>
            </a:extLst>
          </p:cNvPr>
          <p:cNvSpPr/>
          <p:nvPr/>
        </p:nvSpPr>
        <p:spPr>
          <a:xfrm>
            <a:off x="3599711" y="334718"/>
            <a:ext cx="5374167" cy="1723549"/>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Brand T tortillas are listed on your State’s WIC Authorized Foods List as an approved whole-grain food, but do not meet the criteria for the Rule of Three. </a:t>
            </a:r>
          </a:p>
          <a:p>
            <a:pPr>
              <a:spcBef>
                <a:spcPts val="1200"/>
              </a:spcBef>
              <a:buClr>
                <a:srgbClr val="0D5929"/>
              </a:buClr>
            </a:pPr>
            <a:r>
              <a:rPr lang="en-US" sz="1600" b="1" dirty="0">
                <a:solidFill>
                  <a:schemeClr val="tx1">
                    <a:lumMod val="65000"/>
                    <a:lumOff val="35000"/>
                  </a:schemeClr>
                </a:solidFill>
                <a:latin typeface="Helvetica" pitchFamily="2" charset="0"/>
              </a:rPr>
              <a:t>Are Brand T tortillas whole grain-rich in the CACFP?</a:t>
            </a:r>
          </a:p>
        </p:txBody>
      </p:sp>
      <p:sp>
        <p:nvSpPr>
          <p:cNvPr id="17" name="Freeform 16">
            <a:extLst>
              <a:ext uri="{FF2B5EF4-FFF2-40B4-BE49-F238E27FC236}">
                <a16:creationId xmlns:a16="http://schemas.microsoft.com/office/drawing/2014/main" id="{A32B422A-E9D9-2B42-B066-4DC82B379F6A}"/>
              </a:ext>
              <a:ext uri="{C183D7F6-B498-43B3-948B-1728B52AA6E4}">
                <adec:decorative xmlns:adec="http://schemas.microsoft.com/office/drawing/2017/decorative" val="1"/>
              </a:ext>
            </a:extLst>
          </p:cNvPr>
          <p:cNvSpPr/>
          <p:nvPr/>
        </p:nvSpPr>
        <p:spPr>
          <a:xfrm>
            <a:off x="3625700" y="388868"/>
            <a:ext cx="5298880" cy="935462"/>
          </a:xfrm>
          <a:custGeom>
            <a:avLst/>
            <a:gdLst>
              <a:gd name="connsiteX0" fmla="*/ 0 w 5298880"/>
              <a:gd name="connsiteY0" fmla="*/ 0 h 935462"/>
              <a:gd name="connsiteX1" fmla="*/ 5298880 w 5298880"/>
              <a:gd name="connsiteY1" fmla="*/ 0 h 935462"/>
              <a:gd name="connsiteX2" fmla="*/ 5298880 w 5298880"/>
              <a:gd name="connsiteY2" fmla="*/ 601395 h 935462"/>
              <a:gd name="connsiteX3" fmla="*/ 1286960 w 5298880"/>
              <a:gd name="connsiteY3" fmla="*/ 601395 h 935462"/>
              <a:gd name="connsiteX4" fmla="*/ 1286960 w 5298880"/>
              <a:gd name="connsiteY4" fmla="*/ 935462 h 935462"/>
              <a:gd name="connsiteX5" fmla="*/ 2 w 5298880"/>
              <a:gd name="connsiteY5" fmla="*/ 935462 h 935462"/>
              <a:gd name="connsiteX6" fmla="*/ 2 w 5298880"/>
              <a:gd name="connsiteY6" fmla="*/ 601395 h 935462"/>
              <a:gd name="connsiteX7" fmla="*/ 0 w 5298880"/>
              <a:gd name="connsiteY7" fmla="*/ 601395 h 935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8880" h="935462">
                <a:moveTo>
                  <a:pt x="0" y="0"/>
                </a:moveTo>
                <a:lnTo>
                  <a:pt x="5298880" y="0"/>
                </a:lnTo>
                <a:lnTo>
                  <a:pt x="5298880" y="601395"/>
                </a:lnTo>
                <a:lnTo>
                  <a:pt x="1286960" y="601395"/>
                </a:lnTo>
                <a:lnTo>
                  <a:pt x="1286960" y="935462"/>
                </a:lnTo>
                <a:lnTo>
                  <a:pt x="2" y="935462"/>
                </a:lnTo>
                <a:lnTo>
                  <a:pt x="2" y="601395"/>
                </a:lnTo>
                <a:lnTo>
                  <a:pt x="0" y="601395"/>
                </a:ln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L-Shape 12">
            <a:extLst>
              <a:ext uri="{FF2B5EF4-FFF2-40B4-BE49-F238E27FC236}">
                <a16:creationId xmlns:a16="http://schemas.microsoft.com/office/drawing/2014/main" id="{44FD6DB0-882F-2341-BE91-DE950A8143E3}"/>
              </a:ext>
              <a:ext uri="{C183D7F6-B498-43B3-948B-1728B52AA6E4}">
                <adec:decorative xmlns:adec="http://schemas.microsoft.com/office/drawing/2017/decorative" val="1"/>
              </a:ext>
            </a:extLst>
          </p:cNvPr>
          <p:cNvSpPr/>
          <p:nvPr/>
        </p:nvSpPr>
        <p:spPr>
          <a:xfrm rot="18927568">
            <a:off x="3686048" y="2146745"/>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Yes (Checked)">
            <a:extLst>
              <a:ext uri="{FF2B5EF4-FFF2-40B4-BE49-F238E27FC236}">
                <a16:creationId xmlns:a16="http://schemas.microsoft.com/office/drawing/2014/main" id="{E80667EC-7B21-B844-969A-F9156CD5E0BD}"/>
              </a:ext>
            </a:extLst>
          </p:cNvPr>
          <p:cNvSpPr/>
          <p:nvPr/>
        </p:nvSpPr>
        <p:spPr>
          <a:xfrm>
            <a:off x="3599712" y="2158765"/>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5003210" y="2158765"/>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9" name="Rectangle 8">
            <a:extLst>
              <a:ext uri="{FF2B5EF4-FFF2-40B4-BE49-F238E27FC236}">
                <a16:creationId xmlns:a16="http://schemas.microsoft.com/office/drawing/2014/main" id="{7FDC112F-9EFD-5C4E-8FFF-EC8A82513AC0}"/>
              </a:ext>
              <a:ext uri="{C183D7F6-B498-43B3-948B-1728B52AA6E4}">
                <adec:decorative xmlns:adec="http://schemas.microsoft.com/office/drawing/2017/decorative" val="1"/>
              </a:ext>
            </a:extLst>
          </p:cNvPr>
          <p:cNvSpPr/>
          <p:nvPr/>
        </p:nvSpPr>
        <p:spPr>
          <a:xfrm>
            <a:off x="3543006" y="2831386"/>
            <a:ext cx="5263116" cy="1985160"/>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7EC3AD-5A9B-0047-9DCD-0175F9B7C8E1}"/>
              </a:ext>
            </a:extLst>
          </p:cNvPr>
          <p:cNvSpPr/>
          <p:nvPr/>
        </p:nvSpPr>
        <p:spPr>
          <a:xfrm>
            <a:off x="3714077" y="3027199"/>
            <a:ext cx="5033203" cy="1538883"/>
          </a:xfrm>
          <a:prstGeom prst="rect">
            <a:avLst/>
          </a:prstGeom>
        </p:spPr>
        <p:txBody>
          <a:bodyPr wrap="square">
            <a:spAutoFit/>
          </a:bodyPr>
          <a:lstStyle/>
          <a:p>
            <a:pPr lvl="0">
              <a:spcBef>
                <a:spcPts val="1200"/>
              </a:spcBef>
              <a:buClr>
                <a:srgbClr val="4F280E"/>
              </a:buClr>
              <a:defRPr/>
            </a:pPr>
            <a:r>
              <a:rPr lang="en-US" sz="1400" b="1" dirty="0">
                <a:solidFill>
                  <a:srgbClr val="6F3D1A"/>
                </a:solidFill>
                <a:latin typeface="Helvetica" pitchFamily="2" charset="0"/>
              </a:rPr>
              <a:t>Explanation: </a:t>
            </a:r>
          </a:p>
          <a:p>
            <a:pPr marL="285750" lvl="0" indent="-285750">
              <a:spcBef>
                <a:spcPts val="600"/>
              </a:spcBef>
              <a:buClr>
                <a:srgbClr val="4F280E"/>
              </a:buClr>
              <a:buFont typeface="Wingdings" pitchFamily="2" charset="2"/>
              <a:buChar char="ü"/>
              <a:defRPr/>
            </a:pPr>
            <a:r>
              <a:rPr lang="en-US" sz="1400" dirty="0">
                <a:solidFill>
                  <a:schemeClr val="tx1">
                    <a:lumMod val="65000"/>
                    <a:lumOff val="35000"/>
                  </a:schemeClr>
                </a:solidFill>
                <a:latin typeface="Helvetica" pitchFamily="2" charset="0"/>
              </a:rPr>
              <a:t>Foods listed on any State’s WIC Authorized Foods List as an approved whole-grain food are whole grain-rich in the CACFP.</a:t>
            </a:r>
          </a:p>
          <a:p>
            <a:pPr marL="285750" lvl="0" indent="-285750">
              <a:spcBef>
                <a:spcPts val="600"/>
              </a:spcBef>
              <a:buClr>
                <a:srgbClr val="4F280E"/>
              </a:buClr>
              <a:buFont typeface="Wingdings" pitchFamily="2" charset="2"/>
              <a:buChar char="ü"/>
              <a:defRPr/>
            </a:pPr>
            <a:r>
              <a:rPr lang="en-US" sz="1400" dirty="0">
                <a:solidFill>
                  <a:schemeClr val="tx1">
                    <a:lumMod val="65000"/>
                    <a:lumOff val="35000"/>
                  </a:schemeClr>
                </a:solidFill>
                <a:latin typeface="Helvetica" pitchFamily="2" charset="0"/>
              </a:rPr>
              <a:t>If one method shows that a food is whole grain-rich, then it is whole grain-rich in the CACFP. </a:t>
            </a:r>
          </a:p>
        </p:txBody>
      </p:sp>
    </p:spTree>
    <p:extLst>
      <p:ext uri="{BB962C8B-B14F-4D97-AF65-F5344CB8AC3E}">
        <p14:creationId xmlns:p14="http://schemas.microsoft.com/office/powerpoint/2010/main" val="2639503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Keep in Mind…</a:t>
            </a:r>
            <a:endParaRPr lang="en-US" sz="3000" dirty="0">
              <a:solidFill>
                <a:srgbClr val="4F280E"/>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0BC86992-97EC-BE4D-B4AB-5165E31302E7}"/>
              </a:ext>
            </a:extLst>
          </p:cNvPr>
          <p:cNvSpPr/>
          <p:nvPr/>
        </p:nvSpPr>
        <p:spPr>
          <a:xfrm>
            <a:off x="338119" y="1238822"/>
            <a:ext cx="3436439" cy="3477875"/>
          </a:xfrm>
          <a:prstGeom prst="rect">
            <a:avLst/>
          </a:prstGeom>
        </p:spPr>
        <p:txBody>
          <a:bodyPr wrap="square">
            <a:spAutoFit/>
          </a:bodyPr>
          <a:lstStyle/>
          <a:p>
            <a:pPr marL="285750" indent="-285750">
              <a:buFont typeface="Arial" panose="020B0604020202020204" pitchFamily="34" charset="0"/>
              <a:buChar char="•"/>
            </a:pPr>
            <a:r>
              <a:rPr lang="en-US" sz="2000" dirty="0">
                <a:solidFill>
                  <a:schemeClr val="tx1">
                    <a:lumMod val="65000"/>
                    <a:lumOff val="35000"/>
                  </a:schemeClr>
                </a:solidFill>
                <a:latin typeface="Helvetica" pitchFamily="2" charset="0"/>
                <a:cs typeface="Arial" panose="020B0604020202020204" pitchFamily="34" charset="0"/>
              </a:rPr>
              <a:t>Some States may have other standards for identifying if a food is whole grain-rich.</a:t>
            </a:r>
          </a:p>
          <a:p>
            <a:pPr marL="285750" indent="-285750">
              <a:buFont typeface="Arial" panose="020B0604020202020204" pitchFamily="34" charset="0"/>
              <a:buChar char="•"/>
            </a:pPr>
            <a:endParaRPr lang="en-US" sz="2000" dirty="0">
              <a:solidFill>
                <a:schemeClr val="tx1">
                  <a:lumMod val="65000"/>
                  <a:lumOff val="35000"/>
                </a:schemeClr>
              </a:solidFill>
              <a:latin typeface="Helvetica" pitchFamily="2" charset="0"/>
              <a:cs typeface="Arial" panose="020B0604020202020204" pitchFamily="34" charset="0"/>
            </a:endParaRPr>
          </a:p>
          <a:p>
            <a:pPr marL="285750" indent="-285750">
              <a:buFont typeface="Arial" panose="020B0604020202020204" pitchFamily="34" charset="0"/>
              <a:buChar char="•"/>
            </a:pPr>
            <a:r>
              <a:rPr lang="en-US" sz="2000" dirty="0">
                <a:solidFill>
                  <a:schemeClr val="tx1">
                    <a:lumMod val="65000"/>
                    <a:lumOff val="35000"/>
                  </a:schemeClr>
                </a:solidFill>
                <a:latin typeface="Helvetica" pitchFamily="2" charset="0"/>
                <a:cs typeface="Arial" panose="020B0604020202020204" pitchFamily="34" charset="0"/>
              </a:rPr>
              <a:t>Check with your State agency or sponsoring organization if you have questions about which methods you can or should be using.</a:t>
            </a:r>
            <a:endParaRPr lang="en-US" sz="2000" b="1" dirty="0">
              <a:solidFill>
                <a:schemeClr val="tx1">
                  <a:lumMod val="65000"/>
                  <a:lumOff val="35000"/>
                </a:schemeClr>
              </a:solidFill>
              <a:latin typeface="Helvetica" pitchFamily="2" charset="0"/>
              <a:cs typeface="Arial" panose="020B0604020202020204" pitchFamily="34" charset="0"/>
            </a:endParaRPr>
          </a:p>
        </p:txBody>
      </p:sp>
      <p:pic>
        <p:nvPicPr>
          <p:cNvPr id="7" name="Picture 6" descr="Photo of a woman doing grocery shopping">
            <a:extLst>
              <a:ext uri="{FF2B5EF4-FFF2-40B4-BE49-F238E27FC236}">
                <a16:creationId xmlns:a16="http://schemas.microsoft.com/office/drawing/2014/main" id="{AD42A873-E641-E64E-A4C1-4E5BD9FC1FE7}"/>
              </a:ext>
            </a:extLst>
          </p:cNvPr>
          <p:cNvPicPr>
            <a:picLocks noChangeAspect="1"/>
          </p:cNvPicPr>
          <p:nvPr/>
        </p:nvPicPr>
        <p:blipFill rotWithShape="1">
          <a:blip r:embed="rId3"/>
          <a:srcRect l="22138"/>
          <a:stretch/>
        </p:blipFill>
        <p:spPr>
          <a:xfrm>
            <a:off x="3774558" y="1530232"/>
            <a:ext cx="4408828" cy="2983807"/>
          </a:xfrm>
          <a:prstGeom prst="rect">
            <a:avLst/>
          </a:prstGeom>
          <a:solidFill>
            <a:srgbClr val="FFFFFF">
              <a:shade val="85000"/>
            </a:srgbClr>
          </a:solidFill>
          <a:ln w="4762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p:spPr>
      </p:pic>
    </p:spTree>
    <p:extLst>
      <p:ext uri="{BB962C8B-B14F-4D97-AF65-F5344CB8AC3E}">
        <p14:creationId xmlns:p14="http://schemas.microsoft.com/office/powerpoint/2010/main" val="2761331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The Rule of Three</a:t>
            </a:r>
            <a:endParaRPr lang="en-US" sz="3000" dirty="0">
              <a:solidFill>
                <a:srgbClr val="4F280E"/>
              </a:solidFill>
              <a:latin typeface="Arial" panose="020B0604020202020204" pitchFamily="34" charset="0"/>
              <a:cs typeface="Arial" panose="020B0604020202020204" pitchFamily="34" charset="0"/>
            </a:endParaRPr>
          </a:p>
        </p:txBody>
      </p:sp>
      <p:pic>
        <p:nvPicPr>
          <p:cNvPr id="16" name="Picture 15" descr="Picture of the Rule of Three">
            <a:extLst>
              <a:ext uri="{FF2B5EF4-FFF2-40B4-BE49-F238E27FC236}">
                <a16:creationId xmlns:a16="http://schemas.microsoft.com/office/drawing/2014/main" id="{C6A1F6F3-791A-C54D-8E9A-45664EA0375A}"/>
              </a:ext>
            </a:extLst>
          </p:cNvPr>
          <p:cNvPicPr>
            <a:picLocks noChangeAspect="1"/>
          </p:cNvPicPr>
          <p:nvPr/>
        </p:nvPicPr>
        <p:blipFill rotWithShape="1">
          <a:blip r:embed="rId3"/>
          <a:srcRect l="-485" r="-564"/>
          <a:stretch/>
        </p:blipFill>
        <p:spPr>
          <a:xfrm>
            <a:off x="217006" y="1138236"/>
            <a:ext cx="7708900" cy="2189542"/>
          </a:xfrm>
          <a:prstGeom prst="rect">
            <a:avLst/>
          </a:prstGeom>
        </p:spPr>
      </p:pic>
      <p:sp>
        <p:nvSpPr>
          <p:cNvPr id="17" name="TextBox 16">
            <a:extLst>
              <a:ext uri="{FF2B5EF4-FFF2-40B4-BE49-F238E27FC236}">
                <a16:creationId xmlns:a16="http://schemas.microsoft.com/office/drawing/2014/main" id="{690A196C-0E23-204F-9AD7-9F95F2A210E1}"/>
              </a:ext>
            </a:extLst>
          </p:cNvPr>
          <p:cNvSpPr txBox="1"/>
          <p:nvPr/>
        </p:nvSpPr>
        <p:spPr>
          <a:xfrm>
            <a:off x="718379" y="3614948"/>
            <a:ext cx="1808921" cy="307777"/>
          </a:xfrm>
          <a:prstGeom prst="rect">
            <a:avLst/>
          </a:prstGeom>
          <a:noFill/>
        </p:spPr>
        <p:txBody>
          <a:bodyPr wrap="square" rtlCol="0">
            <a:spAutoFit/>
          </a:bodyPr>
          <a:lstStyle/>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Whole-grain </a:t>
            </a:r>
          </a:p>
        </p:txBody>
      </p:sp>
      <p:sp>
        <p:nvSpPr>
          <p:cNvPr id="18" name="TextBox 17">
            <a:extLst>
              <a:ext uri="{FF2B5EF4-FFF2-40B4-BE49-F238E27FC236}">
                <a16:creationId xmlns:a16="http://schemas.microsoft.com/office/drawing/2014/main" id="{24457DDC-93FD-5941-881F-5DB5B1A85EA7}"/>
              </a:ext>
            </a:extLst>
          </p:cNvPr>
          <p:cNvSpPr txBox="1"/>
          <p:nvPr/>
        </p:nvSpPr>
        <p:spPr>
          <a:xfrm>
            <a:off x="3314700" y="3614948"/>
            <a:ext cx="1714500" cy="1046440"/>
          </a:xfrm>
          <a:prstGeom prst="rect">
            <a:avLst/>
          </a:prstGeom>
          <a:noFill/>
        </p:spPr>
        <p:txBody>
          <a:bodyPr wrap="square" rtlCol="0">
            <a:spAutoFit/>
          </a:bodyPr>
          <a:lstStyle/>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Whole-grain</a:t>
            </a:r>
          </a:p>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Enriched</a:t>
            </a:r>
          </a:p>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Bran or germ </a:t>
            </a:r>
          </a:p>
        </p:txBody>
      </p:sp>
      <p:sp>
        <p:nvSpPr>
          <p:cNvPr id="19" name="Rectangle 18">
            <a:extLst>
              <a:ext uri="{FF2B5EF4-FFF2-40B4-BE49-F238E27FC236}">
                <a16:creationId xmlns:a16="http://schemas.microsoft.com/office/drawing/2014/main" id="{64F04F37-9136-5645-8CE0-BB38DA13F356}"/>
              </a:ext>
            </a:extLst>
          </p:cNvPr>
          <p:cNvSpPr/>
          <p:nvPr/>
        </p:nvSpPr>
        <p:spPr>
          <a:xfrm>
            <a:off x="6034443" y="3614948"/>
            <a:ext cx="2196263" cy="1046440"/>
          </a:xfrm>
          <a:prstGeom prst="rect">
            <a:avLst/>
          </a:prstGeom>
        </p:spPr>
        <p:txBody>
          <a:bodyPr wrap="square">
            <a:spAutoFit/>
          </a:bodyPr>
          <a:lstStyle/>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Whole-grain</a:t>
            </a:r>
          </a:p>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Enriched</a:t>
            </a:r>
          </a:p>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Bran or germ </a:t>
            </a:r>
          </a:p>
        </p:txBody>
      </p:sp>
    </p:spTree>
    <p:extLst>
      <p:ext uri="{BB962C8B-B14F-4D97-AF65-F5344CB8AC3E}">
        <p14:creationId xmlns:p14="http://schemas.microsoft.com/office/powerpoint/2010/main" val="1189699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Whole-Grain Ingredients </a:t>
            </a:r>
            <a:br>
              <a:rPr lang="en-US" dirty="0">
                <a:solidFill>
                  <a:srgbClr val="4F280E"/>
                </a:solidFill>
              </a:rPr>
            </a:br>
            <a:br>
              <a:rPr lang="en-US" dirty="0">
                <a:solidFill>
                  <a:srgbClr val="4F280E"/>
                </a:solidFill>
              </a:rPr>
            </a:br>
            <a:endParaRPr lang="en-US" dirty="0">
              <a:solidFill>
                <a:srgbClr val="4F280E"/>
              </a:solidFill>
            </a:endParaRPr>
          </a:p>
        </p:txBody>
      </p:sp>
      <p:pic>
        <p:nvPicPr>
          <p:cNvPr id="13" name="Picture 12" descr="Page 5 of the &quot;Identifying Whole Grain-Rich Foods for the CACFP Using the Ingredient List&quot; worksheet">
            <a:extLst>
              <a:ext uri="{FF2B5EF4-FFF2-40B4-BE49-F238E27FC236}">
                <a16:creationId xmlns:a16="http://schemas.microsoft.com/office/drawing/2014/main" id="{81FBC5A8-0954-4542-9CBC-C4912DB3B5E4}"/>
              </a:ext>
            </a:extLst>
          </p:cNvPr>
          <p:cNvPicPr>
            <a:picLocks noChangeAspect="1"/>
          </p:cNvPicPr>
          <p:nvPr/>
        </p:nvPicPr>
        <p:blipFill>
          <a:blip r:embed="rId3"/>
          <a:srcRect t="617" b="617"/>
          <a:stretch/>
        </p:blipFill>
        <p:spPr>
          <a:xfrm>
            <a:off x="173970" y="920967"/>
            <a:ext cx="3084913" cy="4021810"/>
          </a:xfrm>
          <a:prstGeom prst="rect">
            <a:avLst/>
          </a:prstGeom>
          <a:effectLst>
            <a:outerShdw blurRad="63500" sx="102000" sy="102000" algn="ctr" rotWithShape="0">
              <a:srgbClr val="000000">
                <a:alpha val="10000"/>
              </a:srgbClr>
            </a:outerShdw>
          </a:effectLst>
        </p:spPr>
      </p:pic>
      <p:sp>
        <p:nvSpPr>
          <p:cNvPr id="8" name="Rounded Rectangle 7">
            <a:extLst>
              <a:ext uri="{FF2B5EF4-FFF2-40B4-BE49-F238E27FC236}">
                <a16:creationId xmlns:a16="http://schemas.microsoft.com/office/drawing/2014/main" id="{7B8884BF-DB28-4FF8-B759-8D30D96C66DD}"/>
              </a:ext>
              <a:ext uri="{C183D7F6-B498-43B3-948B-1728B52AA6E4}">
                <adec:decorative xmlns:adec="http://schemas.microsoft.com/office/drawing/2017/decorative" val="1"/>
              </a:ext>
            </a:extLst>
          </p:cNvPr>
          <p:cNvSpPr/>
          <p:nvPr/>
        </p:nvSpPr>
        <p:spPr>
          <a:xfrm>
            <a:off x="283851" y="3882432"/>
            <a:ext cx="1301733" cy="56026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Snip Same Side Corner Rectangle 11">
            <a:extLst>
              <a:ext uri="{FF2B5EF4-FFF2-40B4-BE49-F238E27FC236}">
                <a16:creationId xmlns:a16="http://schemas.microsoft.com/office/drawing/2014/main" id="{97520491-CB28-4959-B68E-ACF36C26DF58}"/>
              </a:ext>
              <a:ext uri="{C183D7F6-B498-43B3-948B-1728B52AA6E4}">
                <adec:decorative xmlns:adec="http://schemas.microsoft.com/office/drawing/2017/decorative" val="1"/>
              </a:ext>
            </a:extLst>
          </p:cNvPr>
          <p:cNvSpPr/>
          <p:nvPr/>
        </p:nvSpPr>
        <p:spPr>
          <a:xfrm rot="16200000">
            <a:off x="4087886" y="1128016"/>
            <a:ext cx="1629595"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Callout identifying whole-grain ingredients">
            <a:extLst>
              <a:ext uri="{FF2B5EF4-FFF2-40B4-BE49-F238E27FC236}">
                <a16:creationId xmlns:a16="http://schemas.microsoft.com/office/drawing/2014/main" id="{0BA3C4B0-F523-894F-ABC9-72A4905B69E6}"/>
              </a:ext>
              <a:ext uri="{C183D7F6-B498-43B3-948B-1728B52AA6E4}">
                <adec:decorative xmlns:adec="http://schemas.microsoft.com/office/drawing/2017/decorative" val="0"/>
              </a:ext>
            </a:extLst>
          </p:cNvPr>
          <p:cNvPicPr>
            <a:picLocks noChangeAspect="1"/>
          </p:cNvPicPr>
          <p:nvPr/>
        </p:nvPicPr>
        <p:blipFill>
          <a:blip r:embed="rId4"/>
          <a:srcRect t="3264" b="3264"/>
          <a:stretch/>
        </p:blipFill>
        <p:spPr>
          <a:xfrm>
            <a:off x="3879553" y="1732678"/>
            <a:ext cx="4486940" cy="1677627"/>
          </a:xfrm>
          <a:prstGeom prst="rect">
            <a:avLst/>
          </a:prstGeom>
        </p:spPr>
      </p:pic>
      <p:cxnSp>
        <p:nvCxnSpPr>
          <p:cNvPr id="9" name="Elbow Connector 8">
            <a:extLst>
              <a:ext uri="{FF2B5EF4-FFF2-40B4-BE49-F238E27FC236}">
                <a16:creationId xmlns:a16="http://schemas.microsoft.com/office/drawing/2014/main" id="{27FB9052-E9DF-4BFE-A950-17C61767F355}"/>
              </a:ext>
              <a:ext uri="{C183D7F6-B498-43B3-948B-1728B52AA6E4}">
                <adec:decorative xmlns:adec="http://schemas.microsoft.com/office/drawing/2017/decorative" val="1"/>
              </a:ext>
            </a:extLst>
          </p:cNvPr>
          <p:cNvCxnSpPr>
            <a:cxnSpLocks/>
          </p:cNvCxnSpPr>
          <p:nvPr/>
        </p:nvCxnSpPr>
        <p:spPr>
          <a:xfrm flipV="1">
            <a:off x="1585584" y="2558109"/>
            <a:ext cx="2327202" cy="1582091"/>
          </a:xfrm>
          <a:prstGeom prst="bentConnector3">
            <a:avLst>
              <a:gd name="adj1" fmla="val 62279"/>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562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Enriched, Bran, and Germ Ingredients </a:t>
            </a:r>
          </a:p>
        </p:txBody>
      </p:sp>
      <p:pic>
        <p:nvPicPr>
          <p:cNvPr id="7" name="Picture 6" descr="Page 6 of the &quot;Identifying Whole Grain-Rich Foods for the CACFP Using the Ingredient List&quot; worksheet">
            <a:extLst>
              <a:ext uri="{FF2B5EF4-FFF2-40B4-BE49-F238E27FC236}">
                <a16:creationId xmlns:a16="http://schemas.microsoft.com/office/drawing/2014/main" id="{A946EEB0-5C68-884A-A1F4-349AC627AD56}"/>
              </a:ext>
            </a:extLst>
          </p:cNvPr>
          <p:cNvPicPr>
            <a:picLocks noChangeAspect="1"/>
          </p:cNvPicPr>
          <p:nvPr/>
        </p:nvPicPr>
        <p:blipFill>
          <a:blip r:embed="rId3"/>
          <a:srcRect t="682" b="682"/>
          <a:stretch/>
        </p:blipFill>
        <p:spPr>
          <a:xfrm>
            <a:off x="310649" y="1009980"/>
            <a:ext cx="3070504" cy="3919390"/>
          </a:xfrm>
          <a:prstGeom prst="rect">
            <a:avLst/>
          </a:prstGeom>
          <a:effectLst>
            <a:outerShdw blurRad="63500" sx="102000" sy="102000" algn="ctr" rotWithShape="0">
              <a:srgbClr val="000000">
                <a:alpha val="10000"/>
              </a:srgbClr>
            </a:outerShdw>
          </a:effectLst>
        </p:spPr>
      </p:pic>
      <p:sp>
        <p:nvSpPr>
          <p:cNvPr id="6" name="Rounded Rectangle 7">
            <a:extLst>
              <a:ext uri="{FF2B5EF4-FFF2-40B4-BE49-F238E27FC236}">
                <a16:creationId xmlns:a16="http://schemas.microsoft.com/office/drawing/2014/main" id="{6ACE6F50-8BC2-43EE-B930-9B8EE82F6C97}"/>
              </a:ext>
              <a:ext uri="{C183D7F6-B498-43B3-948B-1728B52AA6E4}">
                <adec:decorative xmlns:adec="http://schemas.microsoft.com/office/drawing/2017/decorative" val="1"/>
              </a:ext>
            </a:extLst>
          </p:cNvPr>
          <p:cNvSpPr/>
          <p:nvPr/>
        </p:nvSpPr>
        <p:spPr>
          <a:xfrm>
            <a:off x="361508" y="2179675"/>
            <a:ext cx="1988290" cy="659214"/>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Snip Same Side Corner Rectangle 11">
            <a:extLst>
              <a:ext uri="{FF2B5EF4-FFF2-40B4-BE49-F238E27FC236}">
                <a16:creationId xmlns:a16="http://schemas.microsoft.com/office/drawing/2014/main" id="{0467C57B-8F18-4803-B9D8-3B11B24FCA81}"/>
              </a:ext>
              <a:ext uri="{C183D7F6-B498-43B3-948B-1728B52AA6E4}">
                <adec:decorative xmlns:adec="http://schemas.microsoft.com/office/drawing/2017/decorative" val="1"/>
              </a:ext>
            </a:extLst>
          </p:cNvPr>
          <p:cNvSpPr/>
          <p:nvPr/>
        </p:nvSpPr>
        <p:spPr>
          <a:xfrm rot="16200000">
            <a:off x="3949244" y="1981198"/>
            <a:ext cx="1417691"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descr="Callout identifying addition to the ingredients listed">
            <a:extLst>
              <a:ext uri="{FF2B5EF4-FFF2-40B4-BE49-F238E27FC236}">
                <a16:creationId xmlns:a16="http://schemas.microsoft.com/office/drawing/2014/main" id="{A66E4111-8F59-744C-AED7-096F632F0A0A}"/>
              </a:ext>
            </a:extLst>
          </p:cNvPr>
          <p:cNvPicPr>
            <a:picLocks noChangeAspect="1"/>
          </p:cNvPicPr>
          <p:nvPr/>
        </p:nvPicPr>
        <p:blipFill rotWithShape="1">
          <a:blip r:embed="rId4"/>
          <a:srcRect l="-7413" t="-10618" r="-8975" b="-7865"/>
          <a:stretch/>
        </p:blipFill>
        <p:spPr>
          <a:xfrm>
            <a:off x="3214614" y="2558339"/>
            <a:ext cx="5853186" cy="1687217"/>
          </a:xfrm>
          <a:prstGeom prst="rect">
            <a:avLst/>
          </a:prstGeom>
        </p:spPr>
      </p:pic>
      <p:cxnSp>
        <p:nvCxnSpPr>
          <p:cNvPr id="10" name="Elbow Connector 8">
            <a:extLst>
              <a:ext uri="{FF2B5EF4-FFF2-40B4-BE49-F238E27FC236}">
                <a16:creationId xmlns:a16="http://schemas.microsoft.com/office/drawing/2014/main" id="{4FDE355D-3DF6-4B48-A6F3-F66B6DEEC4AB}"/>
              </a:ext>
              <a:ext uri="{C183D7F6-B498-43B3-948B-1728B52AA6E4}">
                <adec:decorative xmlns:adec="http://schemas.microsoft.com/office/drawing/2017/decorative" val="1"/>
              </a:ext>
            </a:extLst>
          </p:cNvPr>
          <p:cNvCxnSpPr>
            <a:cxnSpLocks/>
            <a:stCxn id="6" idx="3"/>
          </p:cNvCxnSpPr>
          <p:nvPr/>
        </p:nvCxnSpPr>
        <p:spPr>
          <a:xfrm>
            <a:off x="2349798" y="2509282"/>
            <a:ext cx="1127049" cy="839973"/>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004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Non-Creditable Grains or Flours  </a:t>
            </a:r>
          </a:p>
        </p:txBody>
      </p:sp>
      <p:pic>
        <p:nvPicPr>
          <p:cNvPr id="12" name="Picture 11" descr="Page 6 of the &quot;Identifying Whole Grain-Rich Foods for the CACFP Using the Ingredient List&quot; worksheet">
            <a:extLst>
              <a:ext uri="{FF2B5EF4-FFF2-40B4-BE49-F238E27FC236}">
                <a16:creationId xmlns:a16="http://schemas.microsoft.com/office/drawing/2014/main" id="{FC940A9E-95D5-432F-A838-AF7AFF8A3113}"/>
              </a:ext>
            </a:extLst>
          </p:cNvPr>
          <p:cNvPicPr>
            <a:picLocks noChangeAspect="1"/>
          </p:cNvPicPr>
          <p:nvPr/>
        </p:nvPicPr>
        <p:blipFill>
          <a:blip r:embed="rId3"/>
          <a:srcRect t="682" b="682"/>
          <a:stretch/>
        </p:blipFill>
        <p:spPr>
          <a:xfrm>
            <a:off x="310649" y="1009980"/>
            <a:ext cx="3070504" cy="3919390"/>
          </a:xfrm>
          <a:prstGeom prst="rect">
            <a:avLst/>
          </a:prstGeom>
          <a:effectLst>
            <a:outerShdw blurRad="63500" sx="102000" sy="102000" algn="ctr" rotWithShape="0">
              <a:srgbClr val="000000">
                <a:alpha val="10000"/>
              </a:srgbClr>
            </a:outerShdw>
          </a:effectLst>
        </p:spPr>
      </p:pic>
      <p:sp>
        <p:nvSpPr>
          <p:cNvPr id="11" name="Rounded Rectangle 10">
            <a:extLst>
              <a:ext uri="{FF2B5EF4-FFF2-40B4-BE49-F238E27FC236}">
                <a16:creationId xmlns:a16="http://schemas.microsoft.com/office/drawing/2014/main" id="{23FDE19A-5960-D44D-A676-1CE09A5C6E74}"/>
              </a:ext>
              <a:ext uri="{C183D7F6-B498-43B3-948B-1728B52AA6E4}">
                <adec:decorative xmlns:adec="http://schemas.microsoft.com/office/drawing/2017/decorative" val="1"/>
              </a:ext>
            </a:extLst>
          </p:cNvPr>
          <p:cNvSpPr/>
          <p:nvPr/>
        </p:nvSpPr>
        <p:spPr>
          <a:xfrm>
            <a:off x="381406" y="3446863"/>
            <a:ext cx="2712668" cy="1305919"/>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nip Same Side Corner Rectangle 9">
            <a:extLst>
              <a:ext uri="{FF2B5EF4-FFF2-40B4-BE49-F238E27FC236}">
                <a16:creationId xmlns:a16="http://schemas.microsoft.com/office/drawing/2014/main" id="{C1A916D7-2CEA-994B-BA59-01D582A6A08E}"/>
              </a:ext>
              <a:ext uri="{C183D7F6-B498-43B3-948B-1728B52AA6E4}">
                <adec:decorative xmlns:adec="http://schemas.microsoft.com/office/drawing/2017/decorative" val="1"/>
              </a:ext>
            </a:extLst>
          </p:cNvPr>
          <p:cNvSpPr/>
          <p:nvPr/>
        </p:nvSpPr>
        <p:spPr>
          <a:xfrm rot="16200000">
            <a:off x="3417372" y="1547517"/>
            <a:ext cx="2481526"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ounded Rectangle 13">
            <a:extLst>
              <a:ext uri="{FF2B5EF4-FFF2-40B4-BE49-F238E27FC236}">
                <a16:creationId xmlns:a16="http://schemas.microsoft.com/office/drawing/2014/main" id="{A332964A-4581-DC49-AF5B-FFF93AE0C3EB}"/>
              </a:ext>
              <a:ext uri="{C183D7F6-B498-43B3-948B-1728B52AA6E4}">
                <adec:decorative xmlns:adec="http://schemas.microsoft.com/office/drawing/2017/decorative" val="1"/>
              </a:ext>
            </a:extLst>
          </p:cNvPr>
          <p:cNvSpPr/>
          <p:nvPr/>
        </p:nvSpPr>
        <p:spPr>
          <a:xfrm>
            <a:off x="3753790" y="1716446"/>
            <a:ext cx="4987538" cy="2515311"/>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Callout idenitfying non-creditable grains or flours">
            <a:extLst>
              <a:ext uri="{FF2B5EF4-FFF2-40B4-BE49-F238E27FC236}">
                <a16:creationId xmlns:a16="http://schemas.microsoft.com/office/drawing/2014/main" id="{16894125-3D01-1041-8B4A-B569AF782344}"/>
              </a:ext>
            </a:extLst>
          </p:cNvPr>
          <p:cNvPicPr>
            <a:picLocks noChangeAspect="1"/>
          </p:cNvPicPr>
          <p:nvPr/>
        </p:nvPicPr>
        <p:blipFill rotWithShape="1">
          <a:blip r:embed="rId4"/>
          <a:srcRect r="4988"/>
          <a:stretch/>
        </p:blipFill>
        <p:spPr>
          <a:xfrm>
            <a:off x="3853610" y="1806218"/>
            <a:ext cx="4851142" cy="2398170"/>
          </a:xfrm>
          <a:prstGeom prst="rect">
            <a:avLst/>
          </a:prstGeom>
          <a:ln w="3175">
            <a:noFill/>
          </a:ln>
        </p:spPr>
      </p:pic>
      <p:cxnSp>
        <p:nvCxnSpPr>
          <p:cNvPr id="13" name="Elbow Connector 12">
            <a:extLst>
              <a:ext uri="{FF2B5EF4-FFF2-40B4-BE49-F238E27FC236}">
                <a16:creationId xmlns:a16="http://schemas.microsoft.com/office/drawing/2014/main" id="{8919CEA4-CD8F-3745-B0E2-57F6EE2D78B8}"/>
              </a:ext>
              <a:ext uri="{C183D7F6-B498-43B3-948B-1728B52AA6E4}">
                <adec:decorative xmlns:adec="http://schemas.microsoft.com/office/drawing/2017/decorative" val="1"/>
              </a:ext>
            </a:extLst>
          </p:cNvPr>
          <p:cNvCxnSpPr>
            <a:cxnSpLocks/>
            <a:stCxn id="11" idx="3"/>
            <a:endCxn id="14" idx="1"/>
          </p:cNvCxnSpPr>
          <p:nvPr/>
        </p:nvCxnSpPr>
        <p:spPr>
          <a:xfrm flipV="1">
            <a:off x="3094074" y="2974102"/>
            <a:ext cx="659716" cy="1125721"/>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986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435B72E-2DA3-4640-89BA-4F5B9406ED0A}"/>
              </a:ext>
            </a:extLst>
          </p:cNvPr>
          <p:cNvSpPr>
            <a:spLocks noGrp="1"/>
          </p:cNvSpPr>
          <p:nvPr>
            <p:ph type="title"/>
          </p:nvPr>
        </p:nvSpPr>
        <p:spPr>
          <a:xfrm>
            <a:off x="0" y="0"/>
            <a:ext cx="7886700" cy="819149"/>
          </a:xfrm>
        </p:spPr>
        <p:txBody>
          <a:bodyPr/>
          <a:lstStyle/>
          <a:p>
            <a:r>
              <a:rPr lang="en-US" dirty="0">
                <a:solidFill>
                  <a:srgbClr val="4F280E"/>
                </a:solidFill>
              </a:rPr>
              <a:t>Team Nutrition</a:t>
            </a:r>
          </a:p>
        </p:txBody>
      </p:sp>
      <p:grpSp>
        <p:nvGrpSpPr>
          <p:cNvPr id="2" name="Group 1" descr="Icon: Team Nutrition, USDA.">
            <a:extLst>
              <a:ext uri="{FF2B5EF4-FFF2-40B4-BE49-F238E27FC236}">
                <a16:creationId xmlns:a16="http://schemas.microsoft.com/office/drawing/2014/main" id="{F58B4F33-E34D-5F4D-AA09-DC556F6638CB}"/>
              </a:ext>
            </a:extLst>
          </p:cNvPr>
          <p:cNvGrpSpPr/>
          <p:nvPr/>
        </p:nvGrpSpPr>
        <p:grpSpPr>
          <a:xfrm>
            <a:off x="303636" y="968402"/>
            <a:ext cx="3586312" cy="2695311"/>
            <a:chOff x="303636" y="968402"/>
            <a:chExt cx="3586312" cy="2695311"/>
          </a:xfrm>
        </p:grpSpPr>
        <p:pic>
          <p:nvPicPr>
            <p:cNvPr id="8" name="Picture 2" descr="Icon: Team Nutrition, USDA.">
              <a:extLst>
                <a:ext uri="{FF2B5EF4-FFF2-40B4-BE49-F238E27FC236}">
                  <a16:creationId xmlns:a16="http://schemas.microsoft.com/office/drawing/2014/main" id="{3A167706-CD57-4746-B598-14235832D3E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Elbow Connector 14" descr="[decorative]">
              <a:extLst>
                <a:ext uri="{FF2B5EF4-FFF2-40B4-BE49-F238E27FC236}">
                  <a16:creationId xmlns:a16="http://schemas.microsoft.com/office/drawing/2014/main" id="{1B55768D-8EE9-684E-848F-79684E56D685}"/>
                </a:ext>
                <a:ext uri="{C183D7F6-B498-43B3-948B-1728B52AA6E4}">
                  <adec:decorative xmlns:adec="http://schemas.microsoft.com/office/drawing/2017/decorative" val="0"/>
                </a:ext>
              </a:extLst>
            </p:cNvPr>
            <p:cNvCxnSpPr>
              <a:cxnSpLocks/>
            </p:cNvCxnSpPr>
            <p:nvPr/>
          </p:nvCxnSpPr>
          <p:spPr>
            <a:xfrm flipV="1">
              <a:off x="3125449" y="1244297"/>
              <a:ext cx="764499" cy="764385"/>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cxnSp>
          <p:nvCxnSpPr>
            <p:cNvPr id="7" name="Straight Connector 6" descr="[decorative]">
              <a:extLst>
                <a:ext uri="{FF2B5EF4-FFF2-40B4-BE49-F238E27FC236}">
                  <a16:creationId xmlns:a16="http://schemas.microsoft.com/office/drawing/2014/main" id="{09DCD0D2-0D51-7749-8200-FAB07C62B0B3}"/>
                </a:ext>
                <a:ext uri="{C183D7F6-B498-43B3-948B-1728B52AA6E4}">
                  <adec:decorative xmlns:adec="http://schemas.microsoft.com/office/drawing/2017/decorative" val="0"/>
                </a:ext>
              </a:extLst>
            </p:cNvPr>
            <p:cNvCxnSpPr>
              <a:cxnSpLocks/>
            </p:cNvCxnSpPr>
            <p:nvPr/>
          </p:nvCxnSpPr>
          <p:spPr>
            <a:xfrm>
              <a:off x="3125449" y="2278101"/>
              <a:ext cx="764499" cy="0"/>
            </a:xfrm>
            <a:prstGeom prst="line">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15" descr="[decorative]">
              <a:extLst>
                <a:ext uri="{FF2B5EF4-FFF2-40B4-BE49-F238E27FC236}">
                  <a16:creationId xmlns:a16="http://schemas.microsoft.com/office/drawing/2014/main" id="{24F8A41F-954F-E04C-9853-09366AC66190}"/>
                </a:ext>
                <a:ext uri="{C183D7F6-B498-43B3-948B-1728B52AA6E4}">
                  <adec:decorative xmlns:adec="http://schemas.microsoft.com/office/drawing/2017/decorative" val="0"/>
                </a:ext>
              </a:extLst>
            </p:cNvPr>
            <p:cNvCxnSpPr>
              <a:cxnSpLocks/>
            </p:cNvCxnSpPr>
            <p:nvPr/>
          </p:nvCxnSpPr>
          <p:spPr>
            <a:xfrm>
              <a:off x="3125449" y="2551213"/>
              <a:ext cx="764499" cy="521885"/>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E2D9BD12-2C6F-DA4E-B1B3-4F353F0E3A0A}"/>
              </a:ext>
            </a:extLst>
          </p:cNvPr>
          <p:cNvSpPr txBox="1">
            <a:spLocks/>
          </p:cNvSpPr>
          <p:nvPr/>
        </p:nvSpPr>
        <p:spPr>
          <a:xfrm>
            <a:off x="4104674" y="1063759"/>
            <a:ext cx="4611037"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An initiative of the USDA’s Food and Nutrition Service to support the USDA’s Child Nutrition Programs.</a:t>
            </a:r>
          </a:p>
          <a:p>
            <a:endParaRPr lang="en-US" dirty="0"/>
          </a:p>
        </p:txBody>
      </p:sp>
      <p:sp>
        <p:nvSpPr>
          <p:cNvPr id="18" name="Text Placeholder 2">
            <a:extLst>
              <a:ext uri="{FF2B5EF4-FFF2-40B4-BE49-F238E27FC236}">
                <a16:creationId xmlns:a16="http://schemas.microsoft.com/office/drawing/2014/main" id="{1A7198CE-7F8F-B140-9102-664CACE76401}"/>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21" name="Text Placeholder 2">
            <a:extLst>
              <a:ext uri="{FF2B5EF4-FFF2-40B4-BE49-F238E27FC236}">
                <a16:creationId xmlns:a16="http://schemas.microsoft.com/office/drawing/2014/main" id="{089A8ED2-AE72-9C49-AA45-5E8180AD324A}"/>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26" name="Picture 25" descr="Hyperlink icon.">
            <a:extLst>
              <a:ext uri="{FF2B5EF4-FFF2-40B4-BE49-F238E27FC236}">
                <a16:creationId xmlns:a16="http://schemas.microsoft.com/office/drawing/2014/main" id="{43C7ABE9-1A20-2B41-8DCA-13E5130B1092}"/>
              </a:ext>
            </a:extLst>
          </p:cNvPr>
          <p:cNvPicPr>
            <a:picLocks noChangeAspect="1"/>
          </p:cNvPicPr>
          <p:nvPr/>
        </p:nvPicPr>
        <p:blipFill>
          <a:blip r:embed="rId4"/>
          <a:stretch>
            <a:fillRect/>
          </a:stretch>
        </p:blipFill>
        <p:spPr>
          <a:xfrm>
            <a:off x="268643" y="4486757"/>
            <a:ext cx="420624" cy="420624"/>
          </a:xfrm>
          <a:prstGeom prst="rect">
            <a:avLst/>
          </a:prstGeom>
        </p:spPr>
      </p:pic>
      <p:sp>
        <p:nvSpPr>
          <p:cNvPr id="11" name="Rectangle 10">
            <a:extLst>
              <a:ext uri="{FF2B5EF4-FFF2-40B4-BE49-F238E27FC236}">
                <a16:creationId xmlns:a16="http://schemas.microsoft.com/office/drawing/2014/main" id="{F2E8605C-0510-FD4D-B9A9-E01E933E9002}"/>
              </a:ext>
            </a:extLst>
          </p:cNvPr>
          <p:cNvSpPr/>
          <p:nvPr/>
        </p:nvSpPr>
        <p:spPr>
          <a:xfrm>
            <a:off x="859981" y="4461859"/>
            <a:ext cx="4310758" cy="461665"/>
          </a:xfrm>
          <a:prstGeom prst="rect">
            <a:avLst/>
          </a:prstGeom>
        </p:spPr>
        <p:txBody>
          <a:bodyPr wrap="square" lIns="0">
            <a:spAutoFit/>
          </a:bodyPr>
          <a:lstStyle/>
          <a:p>
            <a:r>
              <a:rPr lang="en-US" sz="2400" b="1" u="sng" dirty="0">
                <a:solidFill>
                  <a:srgbClr val="703E1A"/>
                </a:solidFill>
                <a:latin typeface="Helvetica" pitchFamily="2" charset="0"/>
                <a:hlinkClick r:id="rId5" tooltip="U S D A Team Nutrition">
                  <a:extLst>
                    <a:ext uri="{A12FA001-AC4F-418D-AE19-62706E023703}">
                      <ahyp:hlinkClr xmlns:ahyp="http://schemas.microsoft.com/office/drawing/2018/hyperlinkcolor" val="tx"/>
                    </a:ext>
                  </a:extLst>
                </a:hlinkClick>
              </a:rPr>
              <a:t>TeamNutrition.USDA.gov</a:t>
            </a:r>
            <a:endParaRPr lang="en-US" sz="2400" b="1" u="sng" dirty="0">
              <a:solidFill>
                <a:srgbClr val="703E1A"/>
              </a:solidFill>
              <a:latin typeface="Helvetica" pitchFamily="2" charset="0"/>
              <a:cs typeface="Arial" panose="020B0604020202020204" pitchFamily="34" charset="0"/>
            </a:endParaRPr>
          </a:p>
        </p:txBody>
      </p:sp>
      <p:pic>
        <p:nvPicPr>
          <p:cNvPr id="27" name="Picture 26" descr="Twitter icon.">
            <a:extLst>
              <a:ext uri="{FF2B5EF4-FFF2-40B4-BE49-F238E27FC236}">
                <a16:creationId xmlns:a16="http://schemas.microsoft.com/office/drawing/2014/main" id="{6E6F26C2-336C-C647-97DC-A35BAD26F694}"/>
              </a:ext>
            </a:extLst>
          </p:cNvPr>
          <p:cNvPicPr>
            <a:picLocks noChangeAspect="1"/>
          </p:cNvPicPr>
          <p:nvPr/>
        </p:nvPicPr>
        <p:blipFill>
          <a:blip r:embed="rId6"/>
          <a:stretch>
            <a:fillRect/>
          </a:stretch>
        </p:blipFill>
        <p:spPr>
          <a:xfrm>
            <a:off x="4791648" y="4519632"/>
            <a:ext cx="457200" cy="457200"/>
          </a:xfrm>
          <a:prstGeom prst="rect">
            <a:avLst/>
          </a:prstGeom>
        </p:spPr>
      </p:pic>
      <p:sp>
        <p:nvSpPr>
          <p:cNvPr id="14" name="Rectangle 13">
            <a:extLst>
              <a:ext uri="{FF2B5EF4-FFF2-40B4-BE49-F238E27FC236}">
                <a16:creationId xmlns:a16="http://schemas.microsoft.com/office/drawing/2014/main" id="{B10A1C4A-AEDE-5448-9649-9EC765F29B73}"/>
              </a:ext>
            </a:extLst>
          </p:cNvPr>
          <p:cNvSpPr/>
          <p:nvPr/>
        </p:nvSpPr>
        <p:spPr>
          <a:xfrm>
            <a:off x="5338984" y="4461859"/>
            <a:ext cx="3244226" cy="461665"/>
          </a:xfrm>
          <a:prstGeom prst="rect">
            <a:avLst/>
          </a:prstGeom>
        </p:spPr>
        <p:txBody>
          <a:bodyPr wrap="square" lIns="0" rIns="0">
            <a:spAutoFit/>
          </a:bodyPr>
          <a:lstStyle/>
          <a:p>
            <a:r>
              <a:rPr lang="en-US" sz="2400" b="1" dirty="0">
                <a:solidFill>
                  <a:srgbClr val="4F280E"/>
                </a:solidFill>
                <a:latin typeface="Helvetica" pitchFamily="2" charset="0"/>
                <a:cs typeface="Arial" panose="020B0604020202020204" pitchFamily="34" charset="0"/>
              </a:rPr>
              <a:t>@</a:t>
            </a:r>
            <a:r>
              <a:rPr lang="en-US" sz="2400" b="1" u="sng" dirty="0">
                <a:solidFill>
                  <a:srgbClr val="4F280E"/>
                </a:solidFill>
                <a:latin typeface="Helvetica" pitchFamily="2" charset="0"/>
                <a:cs typeface="Arial" panose="020B0604020202020204" pitchFamily="34" charset="0"/>
              </a:rPr>
              <a:t>TeamNutrition</a:t>
            </a:r>
          </a:p>
        </p:txBody>
      </p:sp>
    </p:spTree>
    <p:extLst>
      <p:ext uri="{BB962C8B-B14F-4D97-AF65-F5344CB8AC3E}">
        <p14:creationId xmlns:p14="http://schemas.microsoft.com/office/powerpoint/2010/main" val="1966797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Disregarded Ingredients</a:t>
            </a:r>
          </a:p>
        </p:txBody>
      </p:sp>
      <p:pic>
        <p:nvPicPr>
          <p:cNvPr id="15" name="Picture 14" descr="Page 2 of the &quot;Identifying Whole Grain-Rich Foods for the CACFP Using the Ingredient List&quot; worksheet">
            <a:extLst>
              <a:ext uri="{FF2B5EF4-FFF2-40B4-BE49-F238E27FC236}">
                <a16:creationId xmlns:a16="http://schemas.microsoft.com/office/drawing/2014/main" id="{8F85467C-F4CA-0244-8035-4E8D95387FB5}"/>
              </a:ext>
            </a:extLst>
          </p:cNvPr>
          <p:cNvPicPr>
            <a:picLocks noChangeAspect="1"/>
          </p:cNvPicPr>
          <p:nvPr/>
        </p:nvPicPr>
        <p:blipFill>
          <a:blip r:embed="rId3"/>
          <a:stretch>
            <a:fillRect/>
          </a:stretch>
        </p:blipFill>
        <p:spPr>
          <a:xfrm>
            <a:off x="310649" y="1009979"/>
            <a:ext cx="2969444" cy="3860778"/>
          </a:xfrm>
          <a:prstGeom prst="rect">
            <a:avLst/>
          </a:prstGeom>
          <a:effectLst>
            <a:outerShdw blurRad="63500" sx="102000" sy="102000" algn="ctr" rotWithShape="0">
              <a:srgbClr val="000000">
                <a:alpha val="10000"/>
              </a:srgbClr>
            </a:outerShdw>
          </a:effectLst>
        </p:spPr>
      </p:pic>
      <p:sp>
        <p:nvSpPr>
          <p:cNvPr id="11" name="Rounded Rectangle 10">
            <a:extLst>
              <a:ext uri="{FF2B5EF4-FFF2-40B4-BE49-F238E27FC236}">
                <a16:creationId xmlns:a16="http://schemas.microsoft.com/office/drawing/2014/main" id="{23FDE19A-5960-D44D-A676-1CE09A5C6E74}"/>
              </a:ext>
              <a:ext uri="{C183D7F6-B498-43B3-948B-1728B52AA6E4}">
                <adec:decorative xmlns:adec="http://schemas.microsoft.com/office/drawing/2017/decorative" val="1"/>
              </a:ext>
            </a:extLst>
          </p:cNvPr>
          <p:cNvSpPr/>
          <p:nvPr/>
        </p:nvSpPr>
        <p:spPr>
          <a:xfrm>
            <a:off x="441388" y="1491490"/>
            <a:ext cx="1227924" cy="773246"/>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nip Same Side Corner Rectangle 9">
            <a:extLst>
              <a:ext uri="{FF2B5EF4-FFF2-40B4-BE49-F238E27FC236}">
                <a16:creationId xmlns:a16="http://schemas.microsoft.com/office/drawing/2014/main" id="{C1A916D7-2CEA-994B-BA59-01D582A6A08E}"/>
              </a:ext>
              <a:ext uri="{C183D7F6-B498-43B3-948B-1728B52AA6E4}">
                <adec:decorative xmlns:adec="http://schemas.microsoft.com/office/drawing/2017/decorative" val="1"/>
              </a:ext>
            </a:extLst>
          </p:cNvPr>
          <p:cNvSpPr/>
          <p:nvPr/>
        </p:nvSpPr>
        <p:spPr>
          <a:xfrm rot="16200000">
            <a:off x="3369298" y="1543330"/>
            <a:ext cx="2595962"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ounded Rectangle 13">
            <a:extLst>
              <a:ext uri="{FF2B5EF4-FFF2-40B4-BE49-F238E27FC236}">
                <a16:creationId xmlns:a16="http://schemas.microsoft.com/office/drawing/2014/main" id="{A332964A-4581-DC49-AF5B-FFF93AE0C3EB}"/>
              </a:ext>
              <a:ext uri="{C183D7F6-B498-43B3-948B-1728B52AA6E4}">
                <adec:decorative xmlns:adec="http://schemas.microsoft.com/office/drawing/2017/decorative" val="1"/>
              </a:ext>
            </a:extLst>
          </p:cNvPr>
          <p:cNvSpPr/>
          <p:nvPr/>
        </p:nvSpPr>
        <p:spPr>
          <a:xfrm>
            <a:off x="3753790" y="1422214"/>
            <a:ext cx="4316322" cy="3036307"/>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Callout identifying disregarded ingredients">
            <a:extLst>
              <a:ext uri="{FF2B5EF4-FFF2-40B4-BE49-F238E27FC236}">
                <a16:creationId xmlns:a16="http://schemas.microsoft.com/office/drawing/2014/main" id="{3FF630F9-2B87-224D-97FE-63864E74C18F}"/>
              </a:ext>
            </a:extLst>
          </p:cNvPr>
          <p:cNvPicPr>
            <a:picLocks noChangeAspect="1"/>
          </p:cNvPicPr>
          <p:nvPr/>
        </p:nvPicPr>
        <p:blipFill>
          <a:blip r:embed="rId4"/>
          <a:stretch>
            <a:fillRect/>
          </a:stretch>
        </p:blipFill>
        <p:spPr>
          <a:xfrm>
            <a:off x="4073292" y="1688824"/>
            <a:ext cx="3731006" cy="2454609"/>
          </a:xfrm>
          <a:prstGeom prst="rect">
            <a:avLst/>
          </a:prstGeom>
        </p:spPr>
      </p:pic>
      <p:cxnSp>
        <p:nvCxnSpPr>
          <p:cNvPr id="13" name="Elbow Connector 12">
            <a:extLst>
              <a:ext uri="{FF2B5EF4-FFF2-40B4-BE49-F238E27FC236}">
                <a16:creationId xmlns:a16="http://schemas.microsoft.com/office/drawing/2014/main" id="{8919CEA4-CD8F-3745-B0E2-57F6EE2D78B8}"/>
              </a:ext>
              <a:ext uri="{C183D7F6-B498-43B3-948B-1728B52AA6E4}">
                <adec:decorative xmlns:adec="http://schemas.microsoft.com/office/drawing/2017/decorative" val="1"/>
              </a:ext>
            </a:extLst>
          </p:cNvPr>
          <p:cNvCxnSpPr>
            <a:cxnSpLocks/>
            <a:stCxn id="11" idx="3"/>
            <a:endCxn id="14" idx="1"/>
          </p:cNvCxnSpPr>
          <p:nvPr/>
        </p:nvCxnSpPr>
        <p:spPr>
          <a:xfrm>
            <a:off x="1669312" y="1878113"/>
            <a:ext cx="2084478" cy="1062255"/>
          </a:xfrm>
          <a:prstGeom prst="bentConnector3">
            <a:avLst>
              <a:gd name="adj1" fmla="val 84686"/>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5942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192F750-F06A-5649-9094-CB7AD7D7BE34}"/>
              </a:ext>
            </a:extLst>
          </p:cNvPr>
          <p:cNvSpPr>
            <a:spLocks noGrp="1"/>
          </p:cNvSpPr>
          <p:nvPr>
            <p:ph type="title"/>
          </p:nvPr>
        </p:nvSpPr>
        <p:spPr/>
        <p:txBody>
          <a:bodyPr/>
          <a:lstStyle/>
          <a:p>
            <a:r>
              <a:rPr lang="en-US" dirty="0"/>
              <a:t>Rule of Three Practice </a:t>
            </a:r>
          </a:p>
        </p:txBody>
      </p:sp>
      <p:sp>
        <p:nvSpPr>
          <p:cNvPr id="7" name="Rectangle 6">
            <a:extLst>
              <a:ext uri="{FF2B5EF4-FFF2-40B4-BE49-F238E27FC236}">
                <a16:creationId xmlns:a16="http://schemas.microsoft.com/office/drawing/2014/main" id="{8031DEEF-8E83-F04F-9642-D58BD8C6F85C}"/>
              </a:ext>
            </a:extLst>
          </p:cNvPr>
          <p:cNvSpPr/>
          <p:nvPr/>
        </p:nvSpPr>
        <p:spPr>
          <a:xfrm>
            <a:off x="300339" y="1104457"/>
            <a:ext cx="2464126" cy="3354765"/>
          </a:xfrm>
          <a:prstGeom prst="rect">
            <a:avLst/>
          </a:prstGeom>
        </p:spPr>
        <p:txBody>
          <a:bodyPr wrap="square">
            <a:spAutoFit/>
          </a:bodyPr>
          <a:lstStyle/>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1st ingredient must be </a:t>
            </a:r>
            <a:r>
              <a:rPr lang="en-US" sz="1600" b="1" u="sng" dirty="0">
                <a:solidFill>
                  <a:srgbClr val="6F3D1A"/>
                </a:solidFill>
                <a:latin typeface="Helvetica" pitchFamily="2" charset="0"/>
              </a:rPr>
              <a:t>whole-grain:</a:t>
            </a:r>
            <a:r>
              <a:rPr lang="en-US" sz="1600" b="1" dirty="0">
                <a:solidFill>
                  <a:srgbClr val="6F3D1A"/>
                </a:solidFill>
                <a:latin typeface="Helvetica" pitchFamily="2" charset="0"/>
              </a:rPr>
              <a:t> whole-wheat flour</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2nd ingredient must be whole-grain, </a:t>
            </a:r>
            <a:r>
              <a:rPr lang="en-US" sz="1600" b="1" u="sng" dirty="0">
                <a:solidFill>
                  <a:srgbClr val="6F3D1A"/>
                </a:solidFill>
                <a:latin typeface="Helvetica" pitchFamily="2" charset="0"/>
              </a:rPr>
              <a:t>enriched</a:t>
            </a:r>
            <a:r>
              <a:rPr lang="en-US" sz="1600" dirty="0">
                <a:solidFill>
                  <a:schemeClr val="tx1">
                    <a:lumMod val="65000"/>
                    <a:lumOff val="35000"/>
                  </a:schemeClr>
                </a:solidFill>
                <a:latin typeface="Helvetica" pitchFamily="2" charset="0"/>
              </a:rPr>
              <a:t>, bran or germ: </a:t>
            </a:r>
            <a:r>
              <a:rPr lang="en-US" sz="1600" b="1" dirty="0">
                <a:solidFill>
                  <a:srgbClr val="6F3D1A"/>
                </a:solidFill>
                <a:latin typeface="Helvetica" pitchFamily="2" charset="0"/>
              </a:rPr>
              <a:t>enriched wheat flour</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3rd ingredient must be whole-grain, enriched, </a:t>
            </a:r>
            <a:r>
              <a:rPr lang="en-US" sz="1600" b="1" u="sng" dirty="0">
                <a:solidFill>
                  <a:srgbClr val="6F3D1A"/>
                </a:solidFill>
                <a:latin typeface="Helvetica" pitchFamily="2" charset="0"/>
              </a:rPr>
              <a:t>bran</a:t>
            </a:r>
            <a:r>
              <a:rPr lang="en-US" sz="1600" dirty="0">
                <a:solidFill>
                  <a:schemeClr val="tx1">
                    <a:lumMod val="65000"/>
                    <a:lumOff val="35000"/>
                  </a:schemeClr>
                </a:solidFill>
                <a:latin typeface="Helvetica" pitchFamily="2" charset="0"/>
              </a:rPr>
              <a:t> or germ: </a:t>
            </a:r>
            <a:r>
              <a:rPr lang="en-US" sz="1600" b="1" dirty="0">
                <a:solidFill>
                  <a:srgbClr val="6F3D1A"/>
                </a:solidFill>
                <a:latin typeface="Helvetica" pitchFamily="2" charset="0"/>
              </a:rPr>
              <a:t>wheat bran </a:t>
            </a:r>
          </a:p>
        </p:txBody>
      </p:sp>
      <p:pic>
        <p:nvPicPr>
          <p:cNvPr id="6" name="Picture 5" descr="INGREDIENTS: Crust: Whole-wheat flour (highlighted in blue), enriched wheat flour (highlighted in blue) (bleached wheat flour, malted barley flour, niacin, reduced iron, thiamine mononitrate, riboflavin, folic acid), wheat bran (highlighted in blue), soybean oil, dextrose, baking powder, yeast, salt, dough conditioners. The following ingredients are crossed off: water, wheat gluten, contains less than 2% of each of the following: vegetable shortening, sesame flour, and preservatives. ">
            <a:extLst>
              <a:ext uri="{FF2B5EF4-FFF2-40B4-BE49-F238E27FC236}">
                <a16:creationId xmlns:a16="http://schemas.microsoft.com/office/drawing/2014/main" id="{94FAC4F1-D4FB-F642-B363-A131C09A7E0D}"/>
              </a:ext>
            </a:extLst>
          </p:cNvPr>
          <p:cNvPicPr>
            <a:picLocks noChangeAspect="1"/>
          </p:cNvPicPr>
          <p:nvPr/>
        </p:nvPicPr>
        <p:blipFill rotWithShape="1">
          <a:blip r:embed="rId3"/>
          <a:srcRect l="1633" t="3715" r="1997" b="2712"/>
          <a:stretch/>
        </p:blipFill>
        <p:spPr>
          <a:xfrm>
            <a:off x="2942592" y="1104457"/>
            <a:ext cx="5732668" cy="2723264"/>
          </a:xfrm>
          <a:prstGeom prst="rect">
            <a:avLst/>
          </a:prstGeom>
        </p:spPr>
      </p:pic>
      <p:sp>
        <p:nvSpPr>
          <p:cNvPr id="11" name="Rectangle 10">
            <a:extLst>
              <a:ext uri="{FF2B5EF4-FFF2-40B4-BE49-F238E27FC236}">
                <a16:creationId xmlns:a16="http://schemas.microsoft.com/office/drawing/2014/main" id="{F75A2CB3-99E5-844A-B782-30BB9C581C06}"/>
              </a:ext>
            </a:extLst>
          </p:cNvPr>
          <p:cNvSpPr/>
          <p:nvPr/>
        </p:nvSpPr>
        <p:spPr>
          <a:xfrm>
            <a:off x="2942592" y="4039043"/>
            <a:ext cx="6079196" cy="400110"/>
          </a:xfrm>
          <a:prstGeom prst="rect">
            <a:avLst/>
          </a:prstGeom>
        </p:spPr>
        <p:txBody>
          <a:bodyPr wrap="square">
            <a:spAutoFit/>
          </a:bodyPr>
          <a:lstStyle/>
          <a:p>
            <a:pPr marL="342900" indent="-342900">
              <a:buFont typeface="Wingdings" pitchFamily="2" charset="2"/>
              <a:buChar char="ü"/>
            </a:pPr>
            <a:r>
              <a:rPr lang="en-US" sz="2000" dirty="0">
                <a:solidFill>
                  <a:srgbClr val="6F3D1A"/>
                </a:solidFill>
                <a:latin typeface="Helvetica" pitchFamily="2" charset="0"/>
                <a:cs typeface="Arial" panose="020B0604020202020204" pitchFamily="34" charset="0"/>
              </a:rPr>
              <a:t>This pizza crust is whole grain-rich!</a:t>
            </a:r>
          </a:p>
        </p:txBody>
      </p:sp>
    </p:spTree>
    <p:extLst>
      <p:ext uri="{BB962C8B-B14F-4D97-AF65-F5344CB8AC3E}">
        <p14:creationId xmlns:p14="http://schemas.microsoft.com/office/powerpoint/2010/main" val="2979250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grpSp>
        <p:nvGrpSpPr>
          <p:cNvPr id="2" name="Group 1" descr="Picture of an ingredient list">
            <a:extLst>
              <a:ext uri="{FF2B5EF4-FFF2-40B4-BE49-F238E27FC236}">
                <a16:creationId xmlns:a16="http://schemas.microsoft.com/office/drawing/2014/main" id="{C03625CD-D8E6-3641-829A-C48CDEE2A69C}"/>
              </a:ext>
            </a:extLst>
          </p:cNvPr>
          <p:cNvGrpSpPr/>
          <p:nvPr/>
        </p:nvGrpSpPr>
        <p:grpSpPr>
          <a:xfrm>
            <a:off x="3361539" y="474838"/>
            <a:ext cx="5683979" cy="1611942"/>
            <a:chOff x="3361539" y="474838"/>
            <a:chExt cx="5683979" cy="1611942"/>
          </a:xfrm>
        </p:grpSpPr>
        <p:sp>
          <p:nvSpPr>
            <p:cNvPr id="13" name="Content Placeholder 2" descr="[decorative]">
              <a:extLst>
                <a:ext uri="{FF2B5EF4-FFF2-40B4-BE49-F238E27FC236}">
                  <a16:creationId xmlns:a16="http://schemas.microsoft.com/office/drawing/2014/main" id="{B0870112-6B99-478C-9C55-9892C81B3200}"/>
                </a:ext>
              </a:extLst>
            </p:cNvPr>
            <p:cNvSpPr txBox="1">
              <a:spLocks/>
            </p:cNvSpPr>
            <p:nvPr/>
          </p:nvSpPr>
          <p:spPr>
            <a:xfrm>
              <a:off x="3361539" y="474838"/>
              <a:ext cx="5612339" cy="1611942"/>
            </a:xfrm>
            <a:prstGeom prst="rect">
              <a:avLst/>
            </a:prstGeom>
            <a:solidFill>
              <a:srgbClr val="F8F4EA"/>
            </a:solidFill>
            <a:ln w="15875">
              <a:solidFill>
                <a:srgbClr val="143A72"/>
              </a:solidFill>
            </a:ln>
          </p:spPr>
          <p:txBody>
            <a:bodyPr lIns="91440" tIns="91440" rIns="91440" bIns="9144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pPr>
              <a:endParaRPr lang="en-US" sz="1500" dirty="0"/>
            </a:p>
            <a:p>
              <a:pPr>
                <a:lnSpc>
                  <a:spcPct val="100000"/>
                </a:lnSpc>
                <a:spcBef>
                  <a:spcPts val="0"/>
                </a:spcBef>
              </a:pPr>
              <a:endParaRPr lang="en-US" sz="1500" dirty="0"/>
            </a:p>
          </p:txBody>
        </p:sp>
        <p:sp>
          <p:nvSpPr>
            <p:cNvPr id="11" name="Rectangle 10" descr="[decorative]">
              <a:extLst>
                <a:ext uri="{FF2B5EF4-FFF2-40B4-BE49-F238E27FC236}">
                  <a16:creationId xmlns:a16="http://schemas.microsoft.com/office/drawing/2014/main" id="{1FA7B326-4215-4E53-B0CF-10DEC6EB7CB0}"/>
                </a:ext>
              </a:extLst>
            </p:cNvPr>
            <p:cNvSpPr/>
            <p:nvPr/>
          </p:nvSpPr>
          <p:spPr>
            <a:xfrm>
              <a:off x="3361539" y="577956"/>
              <a:ext cx="5683979" cy="1477328"/>
            </a:xfrm>
            <a:prstGeom prst="rect">
              <a:avLst/>
            </a:prstGeom>
          </p:spPr>
          <p:txBody>
            <a:bodyPr wrap="square">
              <a:spAutoFit/>
            </a:bodyPr>
            <a:lstStyle/>
            <a:p>
              <a:pPr>
                <a:lnSpc>
                  <a:spcPct val="100000"/>
                </a:lnSpc>
                <a:spcBef>
                  <a:spcPts val="0"/>
                </a:spcBef>
              </a:pPr>
              <a:r>
                <a:rPr lang="en-US" sz="1500" b="1" dirty="0">
                  <a:latin typeface="Helvetica" pitchFamily="2" charset="0"/>
                </a:rPr>
                <a:t>INGREDIENTS</a:t>
              </a:r>
              <a:r>
                <a:rPr lang="en-US" sz="1500" dirty="0">
                  <a:latin typeface="Helvetica" pitchFamily="2" charset="0"/>
                </a:rPr>
                <a:t>: Whole wheat flour, enriched wheat flour (flour, niacin, reduced iron, thiamine mononitrate, riboflavin, folic acid), cheddar cheese ([cultured milk, salt, enzymes], annatto), canola and/or sunflower oil, salt. Contains 2% or less of: yeast extract, paprika, spices, celery, baking soda, monocalcium phosphate, onion powder. Contains: wheat, milk. </a:t>
              </a:r>
            </a:p>
          </p:txBody>
        </p:sp>
      </p:grpSp>
      <p:sp>
        <p:nvSpPr>
          <p:cNvPr id="6" name="Rectangle 5">
            <a:extLst>
              <a:ext uri="{FF2B5EF4-FFF2-40B4-BE49-F238E27FC236}">
                <a16:creationId xmlns:a16="http://schemas.microsoft.com/office/drawing/2014/main" id="{D102ECCA-A778-124B-8DC7-438A879F45BE}"/>
              </a:ext>
            </a:extLst>
          </p:cNvPr>
          <p:cNvSpPr/>
          <p:nvPr/>
        </p:nvSpPr>
        <p:spPr>
          <a:xfrm>
            <a:off x="3599711" y="2279362"/>
            <a:ext cx="5374167"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Are these crackers whole grain-rich in the CACFP using the Rule of Three?</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2" y="2864137"/>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5003210" y="2864137"/>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Tree>
    <p:extLst>
      <p:ext uri="{BB962C8B-B14F-4D97-AF65-F5344CB8AC3E}">
        <p14:creationId xmlns:p14="http://schemas.microsoft.com/office/powerpoint/2010/main" val="2137647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grpSp>
        <p:nvGrpSpPr>
          <p:cNvPr id="2" name="Group 1" descr="Picture of an ingredient list">
            <a:extLst>
              <a:ext uri="{FF2B5EF4-FFF2-40B4-BE49-F238E27FC236}">
                <a16:creationId xmlns:a16="http://schemas.microsoft.com/office/drawing/2014/main" id="{146AC77A-D983-7F48-931C-DDB58E4111F9}"/>
              </a:ext>
            </a:extLst>
          </p:cNvPr>
          <p:cNvGrpSpPr/>
          <p:nvPr/>
        </p:nvGrpSpPr>
        <p:grpSpPr>
          <a:xfrm>
            <a:off x="3361539" y="474838"/>
            <a:ext cx="5683979" cy="1611942"/>
            <a:chOff x="3361539" y="474838"/>
            <a:chExt cx="5683979" cy="1611942"/>
          </a:xfrm>
        </p:grpSpPr>
        <p:sp>
          <p:nvSpPr>
            <p:cNvPr id="16" name="Content Placeholder 2" descr="[decorative]">
              <a:extLst>
                <a:ext uri="{FF2B5EF4-FFF2-40B4-BE49-F238E27FC236}">
                  <a16:creationId xmlns:a16="http://schemas.microsoft.com/office/drawing/2014/main" id="{B6FF7945-3830-48D3-9458-338B23B3DC99}"/>
                </a:ext>
              </a:extLst>
            </p:cNvPr>
            <p:cNvSpPr txBox="1">
              <a:spLocks/>
            </p:cNvSpPr>
            <p:nvPr/>
          </p:nvSpPr>
          <p:spPr>
            <a:xfrm>
              <a:off x="3361539" y="474838"/>
              <a:ext cx="5612339" cy="1611942"/>
            </a:xfrm>
            <a:prstGeom prst="rect">
              <a:avLst/>
            </a:prstGeom>
            <a:solidFill>
              <a:srgbClr val="F8F4EA"/>
            </a:solidFill>
            <a:ln w="15875">
              <a:solidFill>
                <a:srgbClr val="143A72"/>
              </a:solidFill>
            </a:ln>
          </p:spPr>
          <p:txBody>
            <a:bodyPr lIns="91440" tIns="91440" rIns="91440" bIns="9144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pPr>
              <a:endParaRPr lang="en-US" sz="1500" dirty="0"/>
            </a:p>
            <a:p>
              <a:pPr>
                <a:lnSpc>
                  <a:spcPct val="100000"/>
                </a:lnSpc>
                <a:spcBef>
                  <a:spcPts val="0"/>
                </a:spcBef>
              </a:pPr>
              <a:endParaRPr lang="en-US" sz="1500" dirty="0"/>
            </a:p>
          </p:txBody>
        </p:sp>
        <p:sp>
          <p:nvSpPr>
            <p:cNvPr id="20" name="Rounded Rectangle 19" descr="[decorative]">
              <a:extLst>
                <a:ext uri="{FF2B5EF4-FFF2-40B4-BE49-F238E27FC236}">
                  <a16:creationId xmlns:a16="http://schemas.microsoft.com/office/drawing/2014/main" id="{588E2DEE-71A5-4B4D-8CAB-C063DEE5DD89}"/>
                </a:ext>
              </a:extLst>
            </p:cNvPr>
            <p:cNvSpPr/>
            <p:nvPr/>
          </p:nvSpPr>
          <p:spPr>
            <a:xfrm>
              <a:off x="4847276" y="591677"/>
              <a:ext cx="1692897" cy="262432"/>
            </a:xfrm>
            <a:prstGeom prst="round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descr="[decorative]">
              <a:extLst>
                <a:ext uri="{FF2B5EF4-FFF2-40B4-BE49-F238E27FC236}">
                  <a16:creationId xmlns:a16="http://schemas.microsoft.com/office/drawing/2014/main" id="{CC4CDE83-6C5D-4042-861A-077EED6AB2B6}"/>
                </a:ext>
              </a:extLst>
            </p:cNvPr>
            <p:cNvSpPr/>
            <p:nvPr/>
          </p:nvSpPr>
          <p:spPr>
            <a:xfrm>
              <a:off x="6579493" y="591677"/>
              <a:ext cx="1945307" cy="262432"/>
            </a:xfrm>
            <a:prstGeom prst="round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descr="[decorative]">
              <a:extLst>
                <a:ext uri="{FF2B5EF4-FFF2-40B4-BE49-F238E27FC236}">
                  <a16:creationId xmlns:a16="http://schemas.microsoft.com/office/drawing/2014/main" id="{760787EF-8445-7E4A-9F7F-6190E3F14E1A}"/>
                </a:ext>
              </a:extLst>
            </p:cNvPr>
            <p:cNvSpPr/>
            <p:nvPr/>
          </p:nvSpPr>
          <p:spPr>
            <a:xfrm>
              <a:off x="3411145" y="838265"/>
              <a:ext cx="5502456" cy="262432"/>
            </a:xfrm>
            <a:prstGeom prst="round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descr="[decorative]">
              <a:extLst>
                <a:ext uri="{FF2B5EF4-FFF2-40B4-BE49-F238E27FC236}">
                  <a16:creationId xmlns:a16="http://schemas.microsoft.com/office/drawing/2014/main" id="{63D53036-8F7E-3C40-A9BC-26A6676C7AF3}"/>
                </a:ext>
              </a:extLst>
            </p:cNvPr>
            <p:cNvSpPr/>
            <p:nvPr/>
          </p:nvSpPr>
          <p:spPr>
            <a:xfrm>
              <a:off x="3411145" y="928800"/>
              <a:ext cx="1024055" cy="405529"/>
            </a:xfrm>
            <a:prstGeom prst="round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descr="[decorative]">
              <a:extLst>
                <a:ext uri="{FF2B5EF4-FFF2-40B4-BE49-F238E27FC236}">
                  <a16:creationId xmlns:a16="http://schemas.microsoft.com/office/drawing/2014/main" id="{CF0BC618-95F9-7843-9F63-F7EF2B2FEF6F}"/>
                </a:ext>
              </a:extLst>
            </p:cNvPr>
            <p:cNvSpPr/>
            <p:nvPr/>
          </p:nvSpPr>
          <p:spPr>
            <a:xfrm>
              <a:off x="3361539" y="577956"/>
              <a:ext cx="5683979" cy="1477328"/>
            </a:xfrm>
            <a:prstGeom prst="rect">
              <a:avLst/>
            </a:prstGeom>
          </p:spPr>
          <p:txBody>
            <a:bodyPr wrap="square">
              <a:spAutoFit/>
            </a:bodyPr>
            <a:lstStyle/>
            <a:p>
              <a:pPr>
                <a:lnSpc>
                  <a:spcPct val="100000"/>
                </a:lnSpc>
                <a:spcBef>
                  <a:spcPts val="0"/>
                </a:spcBef>
              </a:pPr>
              <a:r>
                <a:rPr lang="en-US" sz="1500" b="1" dirty="0">
                  <a:latin typeface="Helvetica" pitchFamily="2" charset="0"/>
                </a:rPr>
                <a:t>INGREDIENTS: </a:t>
              </a:r>
              <a:r>
                <a:rPr lang="en-US" sz="1500" b="1" dirty="0">
                  <a:solidFill>
                    <a:schemeClr val="bg1"/>
                  </a:solidFill>
                  <a:latin typeface="Helvetica" pitchFamily="2" charset="0"/>
                </a:rPr>
                <a:t>Whole wheat flour, enriched wheat flour (flour, niacin, reduced iron, thiamine mononitrate, riboflavin, folic acid), </a:t>
              </a:r>
              <a:r>
                <a:rPr lang="en-US" sz="1500" dirty="0">
                  <a:latin typeface="Helvetica" pitchFamily="2" charset="0"/>
                </a:rPr>
                <a:t>cheddar cheese ([cultured milk, salt, enzymes], annatto), canola and/or sunflower oil, salt. </a:t>
              </a:r>
              <a:r>
                <a:rPr lang="en-US" sz="1500" strike="sngStrike" dirty="0">
                  <a:latin typeface="Helvetica" pitchFamily="2" charset="0"/>
                </a:rPr>
                <a:t>Contains 2% or less of: yeast extract, paprika, spices, celery, baking soda, monocalcium phosphate, onion powder.</a:t>
              </a:r>
              <a:r>
                <a:rPr lang="en-US" sz="1500" dirty="0">
                  <a:latin typeface="Helvetica" pitchFamily="2" charset="0"/>
                </a:rPr>
                <a:t> Contains: wheat, milk. </a:t>
              </a:r>
            </a:p>
          </p:txBody>
        </p:sp>
      </p:grpSp>
      <p:sp>
        <p:nvSpPr>
          <p:cNvPr id="6" name="Rectangle 5">
            <a:extLst>
              <a:ext uri="{FF2B5EF4-FFF2-40B4-BE49-F238E27FC236}">
                <a16:creationId xmlns:a16="http://schemas.microsoft.com/office/drawing/2014/main" id="{D102ECCA-A778-124B-8DC7-438A879F45BE}"/>
              </a:ext>
            </a:extLst>
          </p:cNvPr>
          <p:cNvSpPr/>
          <p:nvPr/>
        </p:nvSpPr>
        <p:spPr>
          <a:xfrm>
            <a:off x="3599711" y="2279362"/>
            <a:ext cx="5374167"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Are these crackers whole grain-rich in the CACFP using the Rule of Three?</a:t>
            </a:r>
          </a:p>
        </p:txBody>
      </p:sp>
      <p:sp>
        <p:nvSpPr>
          <p:cNvPr id="11" name="L-Shape 10">
            <a:extLst>
              <a:ext uri="{FF2B5EF4-FFF2-40B4-BE49-F238E27FC236}">
                <a16:creationId xmlns:a16="http://schemas.microsoft.com/office/drawing/2014/main" id="{E8EA1F7A-69BA-3146-8752-D3B4A1B44F7B}"/>
              </a:ext>
              <a:ext uri="{C183D7F6-B498-43B3-948B-1728B52AA6E4}">
                <adec:decorative xmlns:adec="http://schemas.microsoft.com/office/drawing/2017/decorative" val="1"/>
              </a:ext>
            </a:extLst>
          </p:cNvPr>
          <p:cNvSpPr/>
          <p:nvPr/>
        </p:nvSpPr>
        <p:spPr>
          <a:xfrm rot="18927568">
            <a:off x="3707314" y="2869499"/>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Yes (Checked)">
            <a:extLst>
              <a:ext uri="{FF2B5EF4-FFF2-40B4-BE49-F238E27FC236}">
                <a16:creationId xmlns:a16="http://schemas.microsoft.com/office/drawing/2014/main" id="{E80667EC-7B21-B844-969A-F9156CD5E0BD}"/>
              </a:ext>
            </a:extLst>
          </p:cNvPr>
          <p:cNvSpPr/>
          <p:nvPr/>
        </p:nvSpPr>
        <p:spPr>
          <a:xfrm>
            <a:off x="3599712" y="2864137"/>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5003210" y="2864137"/>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17" name="Rectangle 16">
            <a:extLst>
              <a:ext uri="{FF2B5EF4-FFF2-40B4-BE49-F238E27FC236}">
                <a16:creationId xmlns:a16="http://schemas.microsoft.com/office/drawing/2014/main" id="{9CE49ACC-3B42-124E-AEF0-44DBCD872656}"/>
              </a:ext>
            </a:extLst>
          </p:cNvPr>
          <p:cNvSpPr/>
          <p:nvPr/>
        </p:nvSpPr>
        <p:spPr>
          <a:xfrm>
            <a:off x="3423684" y="3371714"/>
            <a:ext cx="5550193" cy="1631216"/>
          </a:xfrm>
          <a:prstGeom prst="rect">
            <a:avLst/>
          </a:prstGeom>
        </p:spPr>
        <p:txBody>
          <a:bodyPr wrap="square">
            <a:spAutoFit/>
          </a:bodyPr>
          <a:lstStyle/>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1st ingredient must be </a:t>
            </a:r>
            <a:r>
              <a:rPr lang="en-US" sz="1600" b="1" dirty="0">
                <a:solidFill>
                  <a:srgbClr val="6F3D1A"/>
                </a:solidFill>
                <a:latin typeface="Helvetica" pitchFamily="2" charset="0"/>
              </a:rPr>
              <a:t>whole-grain: whole wheat flour</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2nd ingredient must be whole-grain, </a:t>
            </a:r>
            <a:r>
              <a:rPr lang="en-US" sz="1600" b="1" dirty="0">
                <a:solidFill>
                  <a:srgbClr val="6F3D1A"/>
                </a:solidFill>
                <a:latin typeface="Helvetica" pitchFamily="2" charset="0"/>
              </a:rPr>
              <a:t>enriched</a:t>
            </a:r>
            <a:r>
              <a:rPr lang="en-US" sz="1600" dirty="0">
                <a:solidFill>
                  <a:schemeClr val="tx1">
                    <a:lumMod val="65000"/>
                    <a:lumOff val="35000"/>
                  </a:schemeClr>
                </a:solidFill>
                <a:latin typeface="Helvetica" pitchFamily="2" charset="0"/>
              </a:rPr>
              <a:t>, bran or germ: </a:t>
            </a:r>
            <a:r>
              <a:rPr lang="en-US" sz="1600" b="1" dirty="0">
                <a:solidFill>
                  <a:srgbClr val="6F3D1A"/>
                </a:solidFill>
                <a:latin typeface="Helvetica" pitchFamily="2" charset="0"/>
              </a:rPr>
              <a:t>enriched wheat flour</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3rd ingredient must be whole-grain, enriched, bran or germ: </a:t>
            </a:r>
            <a:r>
              <a:rPr lang="en-US" sz="1600" b="1" dirty="0">
                <a:solidFill>
                  <a:srgbClr val="6F3D1A"/>
                </a:solidFill>
                <a:latin typeface="Helvetica" pitchFamily="2" charset="0"/>
              </a:rPr>
              <a:t>no third grain ingredient</a:t>
            </a: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299277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Focus on Flour Blends</a:t>
            </a:r>
          </a:p>
        </p:txBody>
      </p:sp>
      <p:pic>
        <p:nvPicPr>
          <p:cNvPr id="4" name="Picture 3" descr="Picture of a woman holding a magnifying glass">
            <a:extLst>
              <a:ext uri="{FF2B5EF4-FFF2-40B4-BE49-F238E27FC236}">
                <a16:creationId xmlns:a16="http://schemas.microsoft.com/office/drawing/2014/main" id="{FC796C0F-A005-8948-901A-22C746D446FB}"/>
              </a:ext>
            </a:extLst>
          </p:cNvPr>
          <p:cNvPicPr>
            <a:picLocks noChangeAspect="1"/>
          </p:cNvPicPr>
          <p:nvPr/>
        </p:nvPicPr>
        <p:blipFill>
          <a:blip r:embed="rId3"/>
          <a:stretch>
            <a:fillRect/>
          </a:stretch>
        </p:blipFill>
        <p:spPr>
          <a:xfrm>
            <a:off x="207341" y="1107347"/>
            <a:ext cx="2120389" cy="3843206"/>
          </a:xfrm>
          <a:prstGeom prst="rect">
            <a:avLst/>
          </a:prstGeom>
        </p:spPr>
      </p:pic>
      <p:grpSp>
        <p:nvGrpSpPr>
          <p:cNvPr id="3" name="Group 2" descr="Picture of an ingredient list">
            <a:extLst>
              <a:ext uri="{FF2B5EF4-FFF2-40B4-BE49-F238E27FC236}">
                <a16:creationId xmlns:a16="http://schemas.microsoft.com/office/drawing/2014/main" id="{D396C874-8C27-A540-B236-E8E98642FE0F}"/>
              </a:ext>
            </a:extLst>
          </p:cNvPr>
          <p:cNvGrpSpPr/>
          <p:nvPr/>
        </p:nvGrpSpPr>
        <p:grpSpPr>
          <a:xfrm>
            <a:off x="2649328" y="1379283"/>
            <a:ext cx="5550193" cy="1009979"/>
            <a:chOff x="2649328" y="1379283"/>
            <a:chExt cx="5550193" cy="1009979"/>
          </a:xfrm>
        </p:grpSpPr>
        <p:sp>
          <p:nvSpPr>
            <p:cNvPr id="9" name="Content Placeholder 2" descr="[decorative]">
              <a:extLst>
                <a:ext uri="{FF2B5EF4-FFF2-40B4-BE49-F238E27FC236}">
                  <a16:creationId xmlns:a16="http://schemas.microsoft.com/office/drawing/2014/main" id="{A97EF974-2E61-9644-ACD0-215879F19CB7}"/>
                </a:ext>
              </a:extLst>
            </p:cNvPr>
            <p:cNvSpPr txBox="1">
              <a:spLocks/>
            </p:cNvSpPr>
            <p:nvPr/>
          </p:nvSpPr>
          <p:spPr>
            <a:xfrm>
              <a:off x="2649328" y="1379283"/>
              <a:ext cx="5550193" cy="1009979"/>
            </a:xfrm>
            <a:prstGeom prst="rect">
              <a:avLst/>
            </a:prstGeom>
            <a:solidFill>
              <a:srgbClr val="F8F4EA"/>
            </a:solidFill>
            <a:ln w="15875">
              <a:solidFill>
                <a:srgbClr val="143A72"/>
              </a:solidFill>
            </a:ln>
          </p:spPr>
          <p:txBody>
            <a:bodyPr lIns="91440" tIns="91440" rIns="91440" bIns="9144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pPr>
              <a:endParaRPr lang="en-US" sz="1500" dirty="0"/>
            </a:p>
            <a:p>
              <a:pPr>
                <a:lnSpc>
                  <a:spcPct val="100000"/>
                </a:lnSpc>
                <a:spcBef>
                  <a:spcPts val="0"/>
                </a:spcBef>
              </a:pPr>
              <a:endParaRPr lang="en-US" sz="1500" dirty="0"/>
            </a:p>
          </p:txBody>
        </p:sp>
        <p:sp>
          <p:nvSpPr>
            <p:cNvPr id="14" name="Rounded Rectangle 13" descr="[decorative]">
              <a:extLst>
                <a:ext uri="{FF2B5EF4-FFF2-40B4-BE49-F238E27FC236}">
                  <a16:creationId xmlns:a16="http://schemas.microsoft.com/office/drawing/2014/main" id="{0DCFF64D-8121-764E-977F-AD86C6CBBA0E}"/>
                </a:ext>
              </a:extLst>
            </p:cNvPr>
            <p:cNvSpPr/>
            <p:nvPr/>
          </p:nvSpPr>
          <p:spPr>
            <a:xfrm>
              <a:off x="5579748" y="1456603"/>
              <a:ext cx="1794658" cy="262432"/>
            </a:xfrm>
            <a:prstGeom prst="round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descr="[decorative]">
              <a:extLst>
                <a:ext uri="{FF2B5EF4-FFF2-40B4-BE49-F238E27FC236}">
                  <a16:creationId xmlns:a16="http://schemas.microsoft.com/office/drawing/2014/main" id="{6743A1FF-49A1-1541-8C82-BF9AD608169B}"/>
                </a:ext>
              </a:extLst>
            </p:cNvPr>
            <p:cNvSpPr/>
            <p:nvPr/>
          </p:nvSpPr>
          <p:spPr>
            <a:xfrm>
              <a:off x="2733540" y="1652658"/>
              <a:ext cx="5153160" cy="262432"/>
            </a:xfrm>
            <a:prstGeom prst="round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descr="[decorative]">
              <a:extLst>
                <a:ext uri="{FF2B5EF4-FFF2-40B4-BE49-F238E27FC236}">
                  <a16:creationId xmlns:a16="http://schemas.microsoft.com/office/drawing/2014/main" id="{325C08DB-44C1-3648-BFA1-CCB24872BFF7}"/>
                </a:ext>
              </a:extLst>
            </p:cNvPr>
            <p:cNvSpPr/>
            <p:nvPr/>
          </p:nvSpPr>
          <p:spPr>
            <a:xfrm>
              <a:off x="2728449" y="1652658"/>
              <a:ext cx="994935" cy="499323"/>
            </a:xfrm>
            <a:prstGeom prst="round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descr="[decorative]">
              <a:extLst>
                <a:ext uri="{FF2B5EF4-FFF2-40B4-BE49-F238E27FC236}">
                  <a16:creationId xmlns:a16="http://schemas.microsoft.com/office/drawing/2014/main" id="{7E08622B-EA55-9C4E-813F-BC781A06826A}"/>
                </a:ext>
              </a:extLst>
            </p:cNvPr>
            <p:cNvSpPr/>
            <p:nvPr/>
          </p:nvSpPr>
          <p:spPr>
            <a:xfrm>
              <a:off x="2693786" y="1414371"/>
              <a:ext cx="5257210" cy="954107"/>
            </a:xfrm>
            <a:prstGeom prst="rect">
              <a:avLst/>
            </a:prstGeom>
          </p:spPr>
          <p:txBody>
            <a:bodyPr wrap="square">
              <a:spAutoFit/>
            </a:bodyPr>
            <a:lstStyle/>
            <a:p>
              <a:pPr>
                <a:lnSpc>
                  <a:spcPct val="100000"/>
                </a:lnSpc>
                <a:spcBef>
                  <a:spcPts val="0"/>
                </a:spcBef>
              </a:pPr>
              <a:r>
                <a:rPr lang="en-US" sz="1400" b="1" dirty="0">
                  <a:latin typeface="Helvetica" pitchFamily="2" charset="0"/>
                </a:rPr>
                <a:t>INGREDIENTS: </a:t>
              </a:r>
              <a:r>
                <a:rPr lang="en-US" sz="1400" dirty="0">
                  <a:latin typeface="Helvetica" pitchFamily="2" charset="0"/>
                </a:rPr>
                <a:t>Whole wheat flour, </a:t>
              </a:r>
              <a:r>
                <a:rPr lang="en-US" sz="1400" b="1" dirty="0">
                  <a:solidFill>
                    <a:schemeClr val="bg1"/>
                  </a:solidFill>
                  <a:latin typeface="Helvetica" pitchFamily="2" charset="0"/>
                </a:rPr>
                <a:t>enriched wheat flour (flour, niacin, reduced iron, thiamine mononitrate, riboflavin, folic acid), </a:t>
              </a:r>
              <a:r>
                <a:rPr lang="en-US" sz="1400" dirty="0">
                  <a:latin typeface="Helvetica" pitchFamily="2" charset="0"/>
                </a:rPr>
                <a:t>cheddar cheese ([cultured milk, salt, enzymes], annatto)…. </a:t>
              </a:r>
            </a:p>
          </p:txBody>
        </p:sp>
      </p:grpSp>
      <p:sp>
        <p:nvSpPr>
          <p:cNvPr id="13" name="Rectangle 12">
            <a:extLst>
              <a:ext uri="{FF2B5EF4-FFF2-40B4-BE49-F238E27FC236}">
                <a16:creationId xmlns:a16="http://schemas.microsoft.com/office/drawing/2014/main" id="{0903D871-DB52-7443-9788-3E7103EDF225}"/>
              </a:ext>
            </a:extLst>
          </p:cNvPr>
          <p:cNvSpPr/>
          <p:nvPr/>
        </p:nvSpPr>
        <p:spPr>
          <a:xfrm>
            <a:off x="2825354" y="2644444"/>
            <a:ext cx="4048377" cy="1938992"/>
          </a:xfrm>
          <a:prstGeom prst="rect">
            <a:avLst/>
          </a:prstGeom>
        </p:spPr>
        <p:txBody>
          <a:bodyPr wrap="square">
            <a:spAutoFit/>
          </a:bodyPr>
          <a:lstStyle/>
          <a:p>
            <a:pPr lvl="0">
              <a:spcBef>
                <a:spcPts val="1200"/>
              </a:spcBef>
              <a:buClr>
                <a:srgbClr val="4F280E"/>
              </a:buClr>
              <a:defRPr/>
            </a:pPr>
            <a:r>
              <a:rPr lang="en-US" sz="1600" b="1" dirty="0">
                <a:solidFill>
                  <a:srgbClr val="6F3D1A"/>
                </a:solidFill>
                <a:latin typeface="Helvetica" pitchFamily="2" charset="0"/>
              </a:rPr>
              <a:t>Other Names for Flour Blends:  </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Enriched flour</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Whole-grain flour</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Whole grains</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Blended flour</a:t>
            </a:r>
          </a:p>
        </p:txBody>
      </p:sp>
    </p:spTree>
    <p:extLst>
      <p:ext uri="{BB962C8B-B14F-4D97-AF65-F5344CB8AC3E}">
        <p14:creationId xmlns:p14="http://schemas.microsoft.com/office/powerpoint/2010/main" val="3941561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192F750-F06A-5649-9094-CB7AD7D7BE34}"/>
              </a:ext>
            </a:extLst>
          </p:cNvPr>
          <p:cNvSpPr>
            <a:spLocks noGrp="1"/>
          </p:cNvSpPr>
          <p:nvPr>
            <p:ph type="title"/>
          </p:nvPr>
        </p:nvSpPr>
        <p:spPr/>
        <p:txBody>
          <a:bodyPr/>
          <a:lstStyle/>
          <a:p>
            <a:r>
              <a:rPr lang="en-US" dirty="0"/>
              <a:t>Flour Blends and the Rule of Three </a:t>
            </a:r>
          </a:p>
        </p:txBody>
      </p:sp>
      <p:sp>
        <p:nvSpPr>
          <p:cNvPr id="7" name="Rectangle 6" descr="1st ingredient: All ingredients in the flour blend must be whole-grain.  &#10;2nd and 3rd grain ingredient: All ingredients in the flour blend must be creditable (i.e. made up of whole-grain, enriched, bran, and/or germ ingredients). Vitamins and minerals are also allowed. &#10;x mark    Look for non-creditable ingredients!&#10;">
            <a:extLst>
              <a:ext uri="{FF2B5EF4-FFF2-40B4-BE49-F238E27FC236}">
                <a16:creationId xmlns:a16="http://schemas.microsoft.com/office/drawing/2014/main" id="{8031DEEF-8E83-F04F-9642-D58BD8C6F85C}"/>
              </a:ext>
            </a:extLst>
          </p:cNvPr>
          <p:cNvSpPr/>
          <p:nvPr/>
        </p:nvSpPr>
        <p:spPr>
          <a:xfrm>
            <a:off x="300339" y="1349006"/>
            <a:ext cx="4073954" cy="2616101"/>
          </a:xfrm>
          <a:prstGeom prst="rect">
            <a:avLst/>
          </a:prstGeom>
        </p:spPr>
        <p:txBody>
          <a:bodyPr wrap="square">
            <a:spAutoFit/>
          </a:bodyPr>
          <a:lstStyle/>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1st ingredient: All ingredients in the flour blend must be </a:t>
            </a:r>
            <a:r>
              <a:rPr lang="en-US" sz="1600" b="1" dirty="0">
                <a:solidFill>
                  <a:srgbClr val="6F3D1A"/>
                </a:solidFill>
                <a:latin typeface="Helvetica" pitchFamily="2" charset="0"/>
              </a:rPr>
              <a:t>whole-grain</a:t>
            </a:r>
            <a:r>
              <a:rPr lang="en-US" sz="1600" dirty="0">
                <a:solidFill>
                  <a:schemeClr val="tx1">
                    <a:lumMod val="65000"/>
                    <a:lumOff val="35000"/>
                  </a:schemeClr>
                </a:solidFill>
                <a:latin typeface="Helvetica" pitchFamily="2" charset="0"/>
              </a:rPr>
              <a:t>.  </a:t>
            </a:r>
          </a:p>
          <a:p>
            <a:pPr marL="285750" lvl="0" indent="-285750">
              <a:spcBef>
                <a:spcPts val="1200"/>
              </a:spcBef>
              <a:buClr>
                <a:srgbClr val="4F280E"/>
              </a:buClr>
              <a:buFont typeface="Wingdings" pitchFamily="2" charset="2"/>
              <a:buChar char="ü"/>
              <a:defRPr/>
            </a:pPr>
            <a:r>
              <a:rPr lang="en-US" sz="1600" dirty="0">
                <a:solidFill>
                  <a:schemeClr val="tx1">
                    <a:lumMod val="65000"/>
                    <a:lumOff val="35000"/>
                  </a:schemeClr>
                </a:solidFill>
                <a:latin typeface="Helvetica" pitchFamily="2" charset="0"/>
              </a:rPr>
              <a:t>2nd and 3rd grain ingredient: All ingredients in the flour blend must be </a:t>
            </a:r>
            <a:r>
              <a:rPr lang="en-US" sz="1600" b="1" dirty="0">
                <a:solidFill>
                  <a:srgbClr val="6F3D1A"/>
                </a:solidFill>
                <a:latin typeface="Helvetica" pitchFamily="2" charset="0"/>
              </a:rPr>
              <a:t>creditable (i.e. made up of whole-grain, enriched, bran, and/or germ ingredients). </a:t>
            </a:r>
            <a:r>
              <a:rPr lang="en-US" sz="1600" dirty="0">
                <a:solidFill>
                  <a:schemeClr val="tx1">
                    <a:lumMod val="65000"/>
                    <a:lumOff val="35000"/>
                  </a:schemeClr>
                </a:solidFill>
                <a:latin typeface="Helvetica" pitchFamily="2" charset="0"/>
              </a:rPr>
              <a:t>Vitamins and minerals are also allowed. </a:t>
            </a:r>
          </a:p>
          <a:p>
            <a:pPr lvl="0">
              <a:spcBef>
                <a:spcPts val="1200"/>
              </a:spcBef>
              <a:buClr>
                <a:srgbClr val="4F280E"/>
              </a:buClr>
              <a:defRPr/>
            </a:pPr>
            <a:r>
              <a:rPr lang="en-US" sz="1600" dirty="0">
                <a:solidFill>
                  <a:schemeClr val="tx1">
                    <a:lumMod val="65000"/>
                    <a:lumOff val="35000"/>
                  </a:schemeClr>
                </a:solidFill>
                <a:latin typeface="Helvetica" pitchFamily="2" charset="0"/>
              </a:rPr>
              <a:t>     Look for non-creditable ingredients!</a:t>
            </a:r>
          </a:p>
        </p:txBody>
      </p:sp>
      <p:grpSp>
        <p:nvGrpSpPr>
          <p:cNvPr id="12" name="Group 11">
            <a:extLst>
              <a:ext uri="{FF2B5EF4-FFF2-40B4-BE49-F238E27FC236}">
                <a16:creationId xmlns:a16="http://schemas.microsoft.com/office/drawing/2014/main" id="{DC4E0CFF-ABBC-C74F-B1CE-5D0D877360BA}"/>
              </a:ext>
              <a:ext uri="{C183D7F6-B498-43B3-948B-1728B52AA6E4}">
                <adec:decorative xmlns:adec="http://schemas.microsoft.com/office/drawing/2017/decorative" val="1"/>
              </a:ext>
            </a:extLst>
          </p:cNvPr>
          <p:cNvGrpSpPr/>
          <p:nvPr/>
        </p:nvGrpSpPr>
        <p:grpSpPr>
          <a:xfrm>
            <a:off x="403655" y="3715265"/>
            <a:ext cx="115330" cy="115330"/>
            <a:chOff x="395416" y="3426941"/>
            <a:chExt cx="164757" cy="164757"/>
          </a:xfrm>
        </p:grpSpPr>
        <p:cxnSp>
          <p:nvCxnSpPr>
            <p:cNvPr id="3" name="Straight Connector 2" descr="[decorative]">
              <a:extLst>
                <a:ext uri="{FF2B5EF4-FFF2-40B4-BE49-F238E27FC236}">
                  <a16:creationId xmlns:a16="http://schemas.microsoft.com/office/drawing/2014/main" id="{FFCEE718-D1AD-C74B-AC00-F0AC1AE7F8E5}"/>
                </a:ext>
              </a:extLst>
            </p:cNvPr>
            <p:cNvCxnSpPr>
              <a:cxnSpLocks/>
            </p:cNvCxnSpPr>
            <p:nvPr/>
          </p:nvCxnSpPr>
          <p:spPr>
            <a:xfrm>
              <a:off x="395416" y="3426941"/>
              <a:ext cx="164757" cy="164757"/>
            </a:xfrm>
            <a:prstGeom prst="line">
              <a:avLst/>
            </a:prstGeom>
            <a:ln w="22225">
              <a:solidFill>
                <a:srgbClr val="6F3D1A"/>
              </a:solidFill>
            </a:ln>
          </p:spPr>
          <p:style>
            <a:lnRef idx="1">
              <a:schemeClr val="accent1"/>
            </a:lnRef>
            <a:fillRef idx="0">
              <a:schemeClr val="accent1"/>
            </a:fillRef>
            <a:effectRef idx="0">
              <a:schemeClr val="accent1"/>
            </a:effectRef>
            <a:fontRef idx="minor">
              <a:schemeClr val="tx1"/>
            </a:fontRef>
          </p:style>
        </p:cxnSp>
        <p:cxnSp>
          <p:nvCxnSpPr>
            <p:cNvPr id="10" name="Straight Connector 9" descr="[decorative]">
              <a:extLst>
                <a:ext uri="{FF2B5EF4-FFF2-40B4-BE49-F238E27FC236}">
                  <a16:creationId xmlns:a16="http://schemas.microsoft.com/office/drawing/2014/main" id="{0355EBEE-5A98-B34B-88BE-A017E61AE43C}"/>
                </a:ext>
              </a:extLst>
            </p:cNvPr>
            <p:cNvCxnSpPr>
              <a:cxnSpLocks/>
            </p:cNvCxnSpPr>
            <p:nvPr/>
          </p:nvCxnSpPr>
          <p:spPr>
            <a:xfrm flipH="1">
              <a:off x="395416" y="3426941"/>
              <a:ext cx="164757" cy="164757"/>
            </a:xfrm>
            <a:prstGeom prst="line">
              <a:avLst/>
            </a:prstGeom>
            <a:ln w="22225">
              <a:solidFill>
                <a:srgbClr val="6F3D1A"/>
              </a:solidFill>
            </a:ln>
          </p:spPr>
          <p:style>
            <a:lnRef idx="1">
              <a:schemeClr val="accent1"/>
            </a:lnRef>
            <a:fillRef idx="0">
              <a:schemeClr val="accent1"/>
            </a:fillRef>
            <a:effectRef idx="0">
              <a:schemeClr val="accent1"/>
            </a:effectRef>
            <a:fontRef idx="minor">
              <a:schemeClr val="tx1"/>
            </a:fontRef>
          </p:style>
        </p:cxnSp>
      </p:grpSp>
      <p:grpSp>
        <p:nvGrpSpPr>
          <p:cNvPr id="2" name="Group 1" descr="Picture of a whole wheat floud blend">
            <a:extLst>
              <a:ext uri="{FF2B5EF4-FFF2-40B4-BE49-F238E27FC236}">
                <a16:creationId xmlns:a16="http://schemas.microsoft.com/office/drawing/2014/main" id="{F0192137-83F4-C546-A8B7-CC104DCC9C1D}"/>
              </a:ext>
            </a:extLst>
          </p:cNvPr>
          <p:cNvGrpSpPr/>
          <p:nvPr/>
        </p:nvGrpSpPr>
        <p:grpSpPr>
          <a:xfrm>
            <a:off x="4673296" y="1069994"/>
            <a:ext cx="3728288" cy="3789680"/>
            <a:chOff x="4673296" y="1069994"/>
            <a:chExt cx="3728288" cy="3789680"/>
          </a:xfrm>
        </p:grpSpPr>
        <p:pic>
          <p:nvPicPr>
            <p:cNvPr id="1028" name="Picture 4" descr="Picture of a whole wheat floud blend">
              <a:extLst>
                <a:ext uri="{FF2B5EF4-FFF2-40B4-BE49-F238E27FC236}">
                  <a16:creationId xmlns:a16="http://schemas.microsoft.com/office/drawing/2014/main" id="{3BB85589-4683-437A-AEE4-B4F4981D2D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26" t="5430" r="3678" b="2888"/>
            <a:stretch/>
          </p:blipFill>
          <p:spPr bwMode="auto">
            <a:xfrm>
              <a:off x="4673296" y="1069994"/>
              <a:ext cx="3728288" cy="378968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decorative]">
              <a:extLst>
                <a:ext uri="{FF2B5EF4-FFF2-40B4-BE49-F238E27FC236}">
                  <a16:creationId xmlns:a16="http://schemas.microsoft.com/office/drawing/2014/main" id="{34CADB8F-CC74-4839-B734-4CE28BF3C2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118" t="32550" r="46912" b="62311"/>
            <a:stretch/>
          </p:blipFill>
          <p:spPr bwMode="auto">
            <a:xfrm rot="10538260">
              <a:off x="5254972" y="2999659"/>
              <a:ext cx="1187698" cy="2806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descr="[decorative]">
              <a:extLst>
                <a:ext uri="{FF2B5EF4-FFF2-40B4-BE49-F238E27FC236}">
                  <a16:creationId xmlns:a16="http://schemas.microsoft.com/office/drawing/2014/main" id="{B2FFE285-AB82-47CA-B7BE-69A727BBAE5E}"/>
                </a:ext>
              </a:extLst>
            </p:cNvPr>
            <p:cNvSpPr txBox="1"/>
            <p:nvPr/>
          </p:nvSpPr>
          <p:spPr>
            <a:xfrm rot="21427828">
              <a:off x="5278669" y="2906066"/>
              <a:ext cx="1289099" cy="400110"/>
            </a:xfrm>
            <a:prstGeom prst="rect">
              <a:avLst/>
            </a:prstGeom>
            <a:noFill/>
          </p:spPr>
          <p:txBody>
            <a:bodyPr wrap="square" rtlCol="0">
              <a:spAutoFit/>
            </a:bodyPr>
            <a:lstStyle/>
            <a:p>
              <a:pPr algn="ctr"/>
              <a:r>
                <a:rPr lang="en-US" sz="2000" dirty="0">
                  <a:solidFill>
                    <a:srgbClr val="641D16"/>
                  </a:solidFill>
                  <a:latin typeface="Times New Roman" panose="02020603050405020304" pitchFamily="18" charset="0"/>
                  <a:cs typeface="Times New Roman" panose="02020603050405020304" pitchFamily="18" charset="0"/>
                </a:rPr>
                <a:t>Blend</a:t>
              </a:r>
            </a:p>
          </p:txBody>
        </p:sp>
      </p:grpSp>
    </p:spTree>
    <p:extLst>
      <p:ext uri="{BB962C8B-B14F-4D97-AF65-F5344CB8AC3E}">
        <p14:creationId xmlns:p14="http://schemas.microsoft.com/office/powerpoint/2010/main" val="3836419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DAFBED9-C0F5-8147-8DB8-D6ECC03AD01C}"/>
              </a:ext>
            </a:extLst>
          </p:cNvPr>
          <p:cNvSpPr>
            <a:spLocks noGrp="1"/>
          </p:cNvSpPr>
          <p:nvPr>
            <p:ph type="title"/>
          </p:nvPr>
        </p:nvSpPr>
        <p:spPr>
          <a:xfrm>
            <a:off x="0" y="-750197"/>
            <a:ext cx="9144000" cy="475484"/>
          </a:xfrm>
        </p:spPr>
        <p:txBody>
          <a:bodyPr/>
          <a:lstStyle/>
          <a:p>
            <a:pPr algn="l"/>
            <a:r>
              <a:rPr lang="en-US" baseline="0" dirty="0">
                <a:solidFill>
                  <a:schemeClr val="bg2"/>
                </a:solidFill>
              </a:rPr>
              <a:t>Page 4 of handout</a:t>
            </a:r>
            <a:endParaRPr lang="en-US" dirty="0">
              <a:solidFill>
                <a:schemeClr val="bg2"/>
              </a:solidFill>
            </a:endParaRPr>
          </a:p>
        </p:txBody>
      </p:sp>
      <p:pic>
        <p:nvPicPr>
          <p:cNvPr id="3" name="Picture 2" descr="Page 4 of the &quot;Identifying Whole Grain-Rich Foods for the CACFP Using the Ingredient List&quot; worksheet">
            <a:extLst>
              <a:ext uri="{FF2B5EF4-FFF2-40B4-BE49-F238E27FC236}">
                <a16:creationId xmlns:a16="http://schemas.microsoft.com/office/drawing/2014/main" id="{608EFA69-3D85-4B95-B375-064BE55235A2}"/>
              </a:ext>
            </a:extLst>
          </p:cNvPr>
          <p:cNvPicPr>
            <a:picLocks noChangeAspect="1"/>
          </p:cNvPicPr>
          <p:nvPr/>
        </p:nvPicPr>
        <p:blipFill>
          <a:blip r:embed="rId3"/>
          <a:stretch>
            <a:fillRect/>
          </a:stretch>
        </p:blipFill>
        <p:spPr>
          <a:xfrm>
            <a:off x="2821173" y="280449"/>
            <a:ext cx="3501656" cy="4585778"/>
          </a:xfrm>
          <a:prstGeom prst="rect">
            <a:avLst/>
          </a:prstGeom>
          <a:effectLst>
            <a:outerShdw blurRad="278854" sx="102000" sy="102000" algn="ctr" rotWithShape="0">
              <a:prstClr val="black">
                <a:alpha val="10000"/>
              </a:prstClr>
            </a:outerShdw>
          </a:effectLst>
        </p:spPr>
      </p:pic>
    </p:spTree>
    <p:extLst>
      <p:ext uri="{BB962C8B-B14F-4D97-AF65-F5344CB8AC3E}">
        <p14:creationId xmlns:p14="http://schemas.microsoft.com/office/powerpoint/2010/main" val="480552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pic>
        <p:nvPicPr>
          <p:cNvPr id="11" name="Picture 10" descr="INGREDIENTS: Whole grain flour (highlighted in blue) (whole-wheat flour, brown rice flour, whole grain oat flour), water, flour blend (graham flour, enriched wheat flour, enriched corn flour, wheat bran), yeast salt. ">
            <a:extLst>
              <a:ext uri="{FF2B5EF4-FFF2-40B4-BE49-F238E27FC236}">
                <a16:creationId xmlns:a16="http://schemas.microsoft.com/office/drawing/2014/main" id="{844D5885-CF3A-2448-9BB3-D17F76EF2734}"/>
              </a:ext>
            </a:extLst>
          </p:cNvPr>
          <p:cNvPicPr>
            <a:picLocks noChangeAspect="1"/>
          </p:cNvPicPr>
          <p:nvPr/>
        </p:nvPicPr>
        <p:blipFill>
          <a:blip r:embed="rId3"/>
          <a:stretch>
            <a:fillRect/>
          </a:stretch>
        </p:blipFill>
        <p:spPr>
          <a:xfrm>
            <a:off x="3412431" y="285260"/>
            <a:ext cx="5324754" cy="1337594"/>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1" y="1817698"/>
            <a:ext cx="2776375"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Is the whole grain flour a whole-grain ingredient? </a:t>
            </a:r>
          </a:p>
        </p:txBody>
      </p:sp>
      <p:sp>
        <p:nvSpPr>
          <p:cNvPr id="12" name="Rectangle 11">
            <a:extLst>
              <a:ext uri="{FF2B5EF4-FFF2-40B4-BE49-F238E27FC236}">
                <a16:creationId xmlns:a16="http://schemas.microsoft.com/office/drawing/2014/main" id="{E80667EC-7B21-B844-969A-F9156CD5E0BD}"/>
              </a:ext>
            </a:extLst>
          </p:cNvPr>
          <p:cNvSpPr/>
          <p:nvPr/>
        </p:nvSpPr>
        <p:spPr>
          <a:xfrm>
            <a:off x="3476142" y="2419803"/>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4879640" y="2419803"/>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pic>
        <p:nvPicPr>
          <p:cNvPr id="9" name="Picture 8" descr="Page 5 of the &quot;Identifying Whole Grain-Rich Foods for the CACFP Using the Ingredient List&quot; worksheet">
            <a:extLst>
              <a:ext uri="{FF2B5EF4-FFF2-40B4-BE49-F238E27FC236}">
                <a16:creationId xmlns:a16="http://schemas.microsoft.com/office/drawing/2014/main" id="{79AE707A-FFAC-6945-850B-ABAF8679EDDC}"/>
              </a:ext>
            </a:extLst>
          </p:cNvPr>
          <p:cNvPicPr>
            <a:picLocks noChangeAspect="1"/>
          </p:cNvPicPr>
          <p:nvPr/>
        </p:nvPicPr>
        <p:blipFill>
          <a:blip r:embed="rId4"/>
          <a:srcRect/>
          <a:stretch/>
        </p:blipFill>
        <p:spPr>
          <a:xfrm>
            <a:off x="6398578" y="1683434"/>
            <a:ext cx="2464348" cy="3252940"/>
          </a:xfrm>
          <a:prstGeom prst="rect">
            <a:avLst/>
          </a:prstGeom>
          <a:effectLst>
            <a:outerShdw blurRad="63500" sx="102000" sy="102000" algn="ctr" rotWithShape="0">
              <a:prstClr val="black">
                <a:alpha val="10000"/>
              </a:prstClr>
            </a:outerShdw>
          </a:effectLst>
        </p:spPr>
      </p:pic>
    </p:spTree>
    <p:extLst>
      <p:ext uri="{BB962C8B-B14F-4D97-AF65-F5344CB8AC3E}">
        <p14:creationId xmlns:p14="http://schemas.microsoft.com/office/powerpoint/2010/main" val="967284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pic>
        <p:nvPicPr>
          <p:cNvPr id="4" name="Picture 3" descr="INGREDIENTS: Whole grain flour (whole-wheat flour, brown rice flour, whole grain oat flour (highlighted in blue)), water, flour blend (graham flour, enriched wheat flour, enriched corn flour, wheat bran), yeast salt. ">
            <a:extLst>
              <a:ext uri="{FF2B5EF4-FFF2-40B4-BE49-F238E27FC236}">
                <a16:creationId xmlns:a16="http://schemas.microsoft.com/office/drawing/2014/main" id="{2F6BF70A-3E5E-4BED-A6E6-4B2AA2E0C4F5}"/>
              </a:ext>
            </a:extLst>
          </p:cNvPr>
          <p:cNvPicPr>
            <a:picLocks noChangeAspect="1"/>
          </p:cNvPicPr>
          <p:nvPr/>
        </p:nvPicPr>
        <p:blipFill>
          <a:blip r:embed="rId3"/>
          <a:stretch>
            <a:fillRect/>
          </a:stretch>
        </p:blipFill>
        <p:spPr>
          <a:xfrm>
            <a:off x="3528990" y="382544"/>
            <a:ext cx="5075348" cy="1211475"/>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1" y="1817698"/>
            <a:ext cx="2776375"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Is the whole-grain flour a whole-grain ingredient? </a:t>
            </a:r>
          </a:p>
        </p:txBody>
      </p:sp>
      <p:sp>
        <p:nvSpPr>
          <p:cNvPr id="9" name="L-Shape 8">
            <a:extLst>
              <a:ext uri="{FF2B5EF4-FFF2-40B4-BE49-F238E27FC236}">
                <a16:creationId xmlns:a16="http://schemas.microsoft.com/office/drawing/2014/main" id="{CB9CCBFA-5ADF-A642-A433-EED1294D9900}"/>
              </a:ext>
              <a:ext uri="{C183D7F6-B498-43B3-948B-1728B52AA6E4}">
                <adec:decorative xmlns:adec="http://schemas.microsoft.com/office/drawing/2017/decorative" val="1"/>
              </a:ext>
            </a:extLst>
          </p:cNvPr>
          <p:cNvSpPr/>
          <p:nvPr/>
        </p:nvSpPr>
        <p:spPr>
          <a:xfrm rot="18927568">
            <a:off x="3583744" y="2410099"/>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Yes (Checked)">
            <a:extLst>
              <a:ext uri="{FF2B5EF4-FFF2-40B4-BE49-F238E27FC236}">
                <a16:creationId xmlns:a16="http://schemas.microsoft.com/office/drawing/2014/main" id="{E80667EC-7B21-B844-969A-F9156CD5E0BD}"/>
              </a:ext>
            </a:extLst>
          </p:cNvPr>
          <p:cNvSpPr/>
          <p:nvPr/>
        </p:nvSpPr>
        <p:spPr>
          <a:xfrm>
            <a:off x="3476142" y="2419803"/>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4879640" y="2419803"/>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17" name="TextBox 16">
            <a:extLst>
              <a:ext uri="{FF2B5EF4-FFF2-40B4-BE49-F238E27FC236}">
                <a16:creationId xmlns:a16="http://schemas.microsoft.com/office/drawing/2014/main" id="{38B3E701-0696-0444-8A61-2CE9239F716B}"/>
              </a:ext>
            </a:extLst>
          </p:cNvPr>
          <p:cNvSpPr txBox="1"/>
          <p:nvPr/>
        </p:nvSpPr>
        <p:spPr>
          <a:xfrm>
            <a:off x="3599711" y="3324553"/>
            <a:ext cx="1428596" cy="307777"/>
          </a:xfrm>
          <a:prstGeom prst="rect">
            <a:avLst/>
          </a:prstGeom>
          <a:noFill/>
        </p:spPr>
        <p:txBody>
          <a:bodyPr wrap="none" rtlCol="0">
            <a:spAutoFit/>
          </a:bodyPr>
          <a:lstStyle/>
          <a:p>
            <a:r>
              <a:rPr lang="en-US" sz="1400" dirty="0">
                <a:solidFill>
                  <a:srgbClr val="6F3D1A"/>
                </a:solidFill>
                <a:latin typeface="Helvetica" pitchFamily="2" charset="0"/>
              </a:rPr>
              <a:t>Brown rice flour</a:t>
            </a:r>
          </a:p>
        </p:txBody>
      </p:sp>
      <p:sp>
        <p:nvSpPr>
          <p:cNvPr id="21" name="TextBox 20">
            <a:extLst>
              <a:ext uri="{FF2B5EF4-FFF2-40B4-BE49-F238E27FC236}">
                <a16:creationId xmlns:a16="http://schemas.microsoft.com/office/drawing/2014/main" id="{599DBB65-13F6-6C4B-B120-EB657E91B805}"/>
              </a:ext>
            </a:extLst>
          </p:cNvPr>
          <p:cNvSpPr txBox="1"/>
          <p:nvPr/>
        </p:nvSpPr>
        <p:spPr>
          <a:xfrm>
            <a:off x="3599711" y="3744682"/>
            <a:ext cx="1835759" cy="307777"/>
          </a:xfrm>
          <a:prstGeom prst="rect">
            <a:avLst/>
          </a:prstGeom>
          <a:noFill/>
        </p:spPr>
        <p:txBody>
          <a:bodyPr wrap="none" rtlCol="0">
            <a:spAutoFit/>
          </a:bodyPr>
          <a:lstStyle/>
          <a:p>
            <a:r>
              <a:rPr lang="en-US" sz="1400" dirty="0">
                <a:solidFill>
                  <a:srgbClr val="6F3D1A"/>
                </a:solidFill>
                <a:latin typeface="Helvetica" pitchFamily="2" charset="0"/>
              </a:rPr>
              <a:t>Whole-grain oat flour</a:t>
            </a:r>
          </a:p>
        </p:txBody>
      </p:sp>
      <p:sp>
        <p:nvSpPr>
          <p:cNvPr id="24" name="TextBox 23">
            <a:extLst>
              <a:ext uri="{FF2B5EF4-FFF2-40B4-BE49-F238E27FC236}">
                <a16:creationId xmlns:a16="http://schemas.microsoft.com/office/drawing/2014/main" id="{3B961F3D-FE9A-6C45-867A-3150D22D4446}"/>
              </a:ext>
            </a:extLst>
          </p:cNvPr>
          <p:cNvSpPr txBox="1"/>
          <p:nvPr/>
        </p:nvSpPr>
        <p:spPr>
          <a:xfrm>
            <a:off x="3599711" y="4164812"/>
            <a:ext cx="1617751" cy="307777"/>
          </a:xfrm>
          <a:prstGeom prst="rect">
            <a:avLst/>
          </a:prstGeom>
          <a:noFill/>
        </p:spPr>
        <p:txBody>
          <a:bodyPr wrap="none" rtlCol="0">
            <a:spAutoFit/>
          </a:bodyPr>
          <a:lstStyle/>
          <a:p>
            <a:r>
              <a:rPr lang="en-US" sz="1400" dirty="0">
                <a:solidFill>
                  <a:srgbClr val="6F3D1A"/>
                </a:solidFill>
                <a:latin typeface="Helvetica" pitchFamily="2" charset="0"/>
              </a:rPr>
              <a:t>Whole-wheat flour</a:t>
            </a:r>
          </a:p>
        </p:txBody>
      </p:sp>
      <p:pic>
        <p:nvPicPr>
          <p:cNvPr id="29" name="Picture 28" descr="Page 5 of the &quot;Identifying Whole Grain-Rich Foods for the CACFP Using the Ingredient List&quot; worksheet">
            <a:extLst>
              <a:ext uri="{FF2B5EF4-FFF2-40B4-BE49-F238E27FC236}">
                <a16:creationId xmlns:a16="http://schemas.microsoft.com/office/drawing/2014/main" id="{6C31EC96-9B06-E947-BBEA-A14DDD5EF3CB}"/>
              </a:ext>
            </a:extLst>
          </p:cNvPr>
          <p:cNvPicPr>
            <a:picLocks noChangeAspect="1"/>
          </p:cNvPicPr>
          <p:nvPr/>
        </p:nvPicPr>
        <p:blipFill>
          <a:blip r:embed="rId4"/>
          <a:srcRect/>
          <a:stretch/>
        </p:blipFill>
        <p:spPr>
          <a:xfrm>
            <a:off x="6398578" y="1683434"/>
            <a:ext cx="2464348" cy="3252940"/>
          </a:xfrm>
          <a:prstGeom prst="rect">
            <a:avLst/>
          </a:prstGeom>
          <a:effectLst>
            <a:outerShdw blurRad="63500" sx="102000" sy="102000" algn="ctr" rotWithShape="0">
              <a:prstClr val="black">
                <a:alpha val="10000"/>
              </a:prstClr>
            </a:outerShdw>
          </a:effectLst>
        </p:spPr>
      </p:pic>
      <p:grpSp>
        <p:nvGrpSpPr>
          <p:cNvPr id="2" name="Group 1">
            <a:extLst>
              <a:ext uri="{FF2B5EF4-FFF2-40B4-BE49-F238E27FC236}">
                <a16:creationId xmlns:a16="http://schemas.microsoft.com/office/drawing/2014/main" id="{6A1A1F99-17AE-924E-9D43-C03C6AD47B9F}"/>
              </a:ext>
              <a:ext uri="{C183D7F6-B498-43B3-948B-1728B52AA6E4}">
                <adec:decorative xmlns:adec="http://schemas.microsoft.com/office/drawing/2017/decorative" val="1"/>
              </a:ext>
            </a:extLst>
          </p:cNvPr>
          <p:cNvGrpSpPr/>
          <p:nvPr/>
        </p:nvGrpSpPr>
        <p:grpSpPr>
          <a:xfrm>
            <a:off x="5028307" y="2307827"/>
            <a:ext cx="3522569" cy="2010874"/>
            <a:chOff x="5028307" y="2307827"/>
            <a:chExt cx="3522569" cy="2010874"/>
          </a:xfrm>
        </p:grpSpPr>
        <p:cxnSp>
          <p:nvCxnSpPr>
            <p:cNvPr id="16" name="Elbow Connector 15" descr="[decorative]">
              <a:extLst>
                <a:ext uri="{FF2B5EF4-FFF2-40B4-BE49-F238E27FC236}">
                  <a16:creationId xmlns:a16="http://schemas.microsoft.com/office/drawing/2014/main" id="{FB2C8F03-FD91-9041-B26E-0CE6AD74DEE2}"/>
                </a:ext>
                <a:ext uri="{C183D7F6-B498-43B3-948B-1728B52AA6E4}">
                  <adec:decorative xmlns:adec="http://schemas.microsoft.com/office/drawing/2017/decorative" val="1"/>
                </a:ext>
              </a:extLst>
            </p:cNvPr>
            <p:cNvCxnSpPr>
              <a:cxnSpLocks/>
              <a:stCxn id="15" idx="1"/>
              <a:endCxn id="17" idx="3"/>
            </p:cNvCxnSpPr>
            <p:nvPr/>
          </p:nvCxnSpPr>
          <p:spPr>
            <a:xfrm rot="10800000" flipV="1">
              <a:off x="5028307" y="2360346"/>
              <a:ext cx="1523808" cy="1118096"/>
            </a:xfrm>
            <a:prstGeom prst="bentConnector3">
              <a:avLst>
                <a:gd name="adj1" fmla="val 37856"/>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15" name="Rounded Rectangle 14" descr="[decorative]">
              <a:extLst>
                <a:ext uri="{FF2B5EF4-FFF2-40B4-BE49-F238E27FC236}">
                  <a16:creationId xmlns:a16="http://schemas.microsoft.com/office/drawing/2014/main" id="{440611BA-C568-E74F-BEC3-3DFB239C30C3}"/>
                </a:ext>
              </a:extLst>
            </p:cNvPr>
            <p:cNvSpPr/>
            <p:nvPr/>
          </p:nvSpPr>
          <p:spPr>
            <a:xfrm>
              <a:off x="6552115" y="2307827"/>
              <a:ext cx="443250" cy="10503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0" name="Elbow Connector 19" descr="[decorative]">
              <a:extLst>
                <a:ext uri="{FF2B5EF4-FFF2-40B4-BE49-F238E27FC236}">
                  <a16:creationId xmlns:a16="http://schemas.microsoft.com/office/drawing/2014/main" id="{C5917C3F-01CF-6D42-AA31-312BCE126F9D}"/>
                </a:ext>
                <a:ext uri="{C183D7F6-B498-43B3-948B-1728B52AA6E4}">
                  <adec:decorative xmlns:adec="http://schemas.microsoft.com/office/drawing/2017/decorative" val="1"/>
                </a:ext>
              </a:extLst>
            </p:cNvPr>
            <p:cNvCxnSpPr>
              <a:cxnSpLocks/>
              <a:stCxn id="19" idx="1"/>
              <a:endCxn id="21" idx="3"/>
            </p:cNvCxnSpPr>
            <p:nvPr/>
          </p:nvCxnSpPr>
          <p:spPr>
            <a:xfrm rot="10800000" flipV="1">
              <a:off x="5435470" y="3077985"/>
              <a:ext cx="2566040" cy="820586"/>
            </a:xfrm>
            <a:prstGeom prst="bentConnector3">
              <a:avLst>
                <a:gd name="adj1" fmla="val 65785"/>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19" name="Rounded Rectangle 18" descr="[decorative]">
              <a:extLst>
                <a:ext uri="{FF2B5EF4-FFF2-40B4-BE49-F238E27FC236}">
                  <a16:creationId xmlns:a16="http://schemas.microsoft.com/office/drawing/2014/main" id="{685355E6-AEE7-234C-8400-44ADD5A39627}"/>
                </a:ext>
              </a:extLst>
            </p:cNvPr>
            <p:cNvSpPr/>
            <p:nvPr/>
          </p:nvSpPr>
          <p:spPr>
            <a:xfrm>
              <a:off x="8001510" y="3025466"/>
              <a:ext cx="549366" cy="10503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3" name="Elbow Connector 22" descr="[decorative]">
              <a:extLst>
                <a:ext uri="{FF2B5EF4-FFF2-40B4-BE49-F238E27FC236}">
                  <a16:creationId xmlns:a16="http://schemas.microsoft.com/office/drawing/2014/main" id="{174A4668-7233-FB43-8805-7B47B0A88550}"/>
                </a:ext>
                <a:ext uri="{C183D7F6-B498-43B3-948B-1728B52AA6E4}">
                  <adec:decorative xmlns:adec="http://schemas.microsoft.com/office/drawing/2017/decorative" val="1"/>
                </a:ext>
              </a:extLst>
            </p:cNvPr>
            <p:cNvCxnSpPr>
              <a:cxnSpLocks/>
              <a:stCxn id="22" idx="1"/>
              <a:endCxn id="24" idx="3"/>
            </p:cNvCxnSpPr>
            <p:nvPr/>
          </p:nvCxnSpPr>
          <p:spPr>
            <a:xfrm rot="10800000" flipV="1">
              <a:off x="5217462" y="3621939"/>
              <a:ext cx="2784048" cy="696762"/>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22" name="Rounded Rectangle 21" descr="[decorative]">
              <a:extLst>
                <a:ext uri="{FF2B5EF4-FFF2-40B4-BE49-F238E27FC236}">
                  <a16:creationId xmlns:a16="http://schemas.microsoft.com/office/drawing/2014/main" id="{D67E519E-BF79-5A4D-AED7-0C9D32D5560D}"/>
                </a:ext>
              </a:extLst>
            </p:cNvPr>
            <p:cNvSpPr/>
            <p:nvPr/>
          </p:nvSpPr>
          <p:spPr>
            <a:xfrm>
              <a:off x="8001510" y="3569420"/>
              <a:ext cx="498720" cy="10503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Tree>
    <p:extLst>
      <p:ext uri="{BB962C8B-B14F-4D97-AF65-F5344CB8AC3E}">
        <p14:creationId xmlns:p14="http://schemas.microsoft.com/office/powerpoint/2010/main" val="1066862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pic>
        <p:nvPicPr>
          <p:cNvPr id="15" name="Picture 14" descr="INGREDIENTS: Whole grain flour (whole-wheat flour, brown rice flour, whole grain oat flour), water, flour blend (highlighted in blue) (graham flour, enriched wheat flour, enriched corn flour, wheat bran), yeast salt. ">
            <a:extLst>
              <a:ext uri="{FF2B5EF4-FFF2-40B4-BE49-F238E27FC236}">
                <a16:creationId xmlns:a16="http://schemas.microsoft.com/office/drawing/2014/main" id="{8F679B45-F17B-7545-BB3B-412FDC7B0859}"/>
              </a:ext>
            </a:extLst>
          </p:cNvPr>
          <p:cNvPicPr>
            <a:picLocks noChangeAspect="1"/>
          </p:cNvPicPr>
          <p:nvPr/>
        </p:nvPicPr>
        <p:blipFill>
          <a:blip r:embed="rId3"/>
          <a:stretch>
            <a:fillRect/>
          </a:stretch>
        </p:blipFill>
        <p:spPr>
          <a:xfrm>
            <a:off x="3470307" y="367280"/>
            <a:ext cx="5300040" cy="1318205"/>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1" y="1817698"/>
            <a:ext cx="2845447" cy="1077218"/>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Is the flour blend creditable (contains only whole-grain, enriched, bran, and/or germ ingredients)?</a:t>
            </a:r>
          </a:p>
        </p:txBody>
      </p:sp>
      <p:sp>
        <p:nvSpPr>
          <p:cNvPr id="12" name="Rectangle 11">
            <a:extLst>
              <a:ext uri="{FF2B5EF4-FFF2-40B4-BE49-F238E27FC236}">
                <a16:creationId xmlns:a16="http://schemas.microsoft.com/office/drawing/2014/main" id="{E80667EC-7B21-B844-969A-F9156CD5E0BD}"/>
              </a:ext>
            </a:extLst>
          </p:cNvPr>
          <p:cNvSpPr/>
          <p:nvPr/>
        </p:nvSpPr>
        <p:spPr>
          <a:xfrm>
            <a:off x="3476142" y="2956472"/>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4879640" y="2956472"/>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pic>
        <p:nvPicPr>
          <p:cNvPr id="17" name="Picture 16" descr="Page 5 of the &quot;Identifying Whole Grain-Rich Foods for the CACFP Using the Ingredient List&quot; worksheet">
            <a:extLst>
              <a:ext uri="{FF2B5EF4-FFF2-40B4-BE49-F238E27FC236}">
                <a16:creationId xmlns:a16="http://schemas.microsoft.com/office/drawing/2014/main" id="{36DE3ED3-6F98-4798-BE50-622F409908B6}"/>
              </a:ext>
            </a:extLst>
          </p:cNvPr>
          <p:cNvPicPr>
            <a:picLocks noChangeAspect="1"/>
          </p:cNvPicPr>
          <p:nvPr/>
        </p:nvPicPr>
        <p:blipFill>
          <a:blip r:embed="rId4"/>
          <a:srcRect t="792" b="792"/>
          <a:stretch/>
        </p:blipFill>
        <p:spPr>
          <a:xfrm>
            <a:off x="6253534" y="2224840"/>
            <a:ext cx="2139868" cy="2779867"/>
          </a:xfrm>
          <a:prstGeom prst="rect">
            <a:avLst/>
          </a:prstGeom>
        </p:spPr>
      </p:pic>
      <p:pic>
        <p:nvPicPr>
          <p:cNvPr id="18" name="Picture 17" descr="Page 6 of the &quot;Identifying Whole Grain-Rich Foods for the CACFP Using the Ingredient List&quot; worksheet">
            <a:extLst>
              <a:ext uri="{FF2B5EF4-FFF2-40B4-BE49-F238E27FC236}">
                <a16:creationId xmlns:a16="http://schemas.microsoft.com/office/drawing/2014/main" id="{32C892AA-1619-42F9-9CC8-B7E2D7884D01}"/>
              </a:ext>
            </a:extLst>
          </p:cNvPr>
          <p:cNvPicPr>
            <a:picLocks noChangeAspect="1"/>
          </p:cNvPicPr>
          <p:nvPr/>
        </p:nvPicPr>
        <p:blipFill>
          <a:blip r:embed="rId5"/>
          <a:srcRect/>
          <a:stretch/>
        </p:blipFill>
        <p:spPr>
          <a:xfrm>
            <a:off x="6818305" y="1816132"/>
            <a:ext cx="2215748" cy="2867439"/>
          </a:xfrm>
          <a:prstGeom prst="rect">
            <a:avLst/>
          </a:prstGeom>
          <a:effectLst>
            <a:outerShdw blurRad="63500" sx="102000" sy="102000" algn="ctr" rotWithShape="0">
              <a:srgbClr val="000000">
                <a:alpha val="10000"/>
              </a:srgbClr>
            </a:outerShdw>
          </a:effectLst>
        </p:spPr>
      </p:pic>
    </p:spTree>
    <p:extLst>
      <p:ext uri="{BB962C8B-B14F-4D97-AF65-F5344CB8AC3E}">
        <p14:creationId xmlns:p14="http://schemas.microsoft.com/office/powerpoint/2010/main" val="866753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Question mark">
            <a:extLst>
              <a:ext uri="{FF2B5EF4-FFF2-40B4-BE49-F238E27FC236}">
                <a16:creationId xmlns:a16="http://schemas.microsoft.com/office/drawing/2014/main" id="{C712A434-3D16-1A4C-82D5-259793352E2C}"/>
              </a:ext>
              <a:ext uri="{C183D7F6-B498-43B3-948B-1728B52AA6E4}">
                <adec:decorative xmlns:adec="http://schemas.microsoft.com/office/drawing/2017/decorative" val="0"/>
              </a:ext>
            </a:extLst>
          </p:cNvPr>
          <p:cNvSpPr txBox="1"/>
          <p:nvPr/>
        </p:nvSpPr>
        <p:spPr>
          <a:xfrm>
            <a:off x="-191589" y="632758"/>
            <a:ext cx="3146612"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61674" y="2316822"/>
            <a:ext cx="2984938" cy="1669773"/>
          </a:xfrm>
        </p:spPr>
        <p:txBody>
          <a:bodyPr/>
          <a:lstStyle/>
          <a:p>
            <a:r>
              <a:rPr lang="en-US" dirty="0">
                <a:solidFill>
                  <a:srgbClr val="4F280E"/>
                </a:solidFill>
              </a:rPr>
              <a:t>Let Us Know Who You Are! </a:t>
            </a:r>
            <a:br>
              <a:rPr lang="en-US" dirty="0">
                <a:solidFill>
                  <a:srgbClr val="4F280E"/>
                </a:solidFill>
              </a:rPr>
            </a:br>
            <a:r>
              <a:rPr lang="en-US" b="0" dirty="0">
                <a:solidFill>
                  <a:srgbClr val="4F280E"/>
                </a:solidFill>
              </a:rPr>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657600" y="914400"/>
            <a:ext cx="5486400" cy="3807502"/>
          </a:xfrm>
        </p:spPr>
        <p:txBody>
          <a:bodyPr/>
          <a:lstStyle/>
          <a:p>
            <a:pPr marL="342900" indent="-342900">
              <a:buClr>
                <a:srgbClr val="6F3D1A"/>
              </a:buClr>
            </a:pPr>
            <a:r>
              <a:rPr lang="en-US" dirty="0"/>
              <a:t>Child care center</a:t>
            </a:r>
          </a:p>
          <a:p>
            <a:pPr marL="342900" indent="-342900">
              <a:buClr>
                <a:srgbClr val="6F3D1A"/>
              </a:buClr>
            </a:pPr>
            <a:r>
              <a:rPr lang="en-US" dirty="0"/>
              <a:t>Family child care home</a:t>
            </a:r>
          </a:p>
          <a:p>
            <a:pPr marL="342900" indent="-342900">
              <a:buClr>
                <a:srgbClr val="6F3D1A"/>
              </a:buClr>
            </a:pPr>
            <a:r>
              <a:rPr lang="en-US" dirty="0"/>
              <a:t>At-risk afterschool care center</a:t>
            </a:r>
          </a:p>
          <a:p>
            <a:pPr marL="342900" indent="-342900">
              <a:buClr>
                <a:srgbClr val="6F3D1A"/>
              </a:buClr>
            </a:pPr>
            <a:r>
              <a:rPr lang="en-US" dirty="0"/>
              <a:t>Adult day care center</a:t>
            </a:r>
          </a:p>
          <a:p>
            <a:pPr marL="342900" indent="-342900">
              <a:buClr>
                <a:srgbClr val="6F3D1A"/>
              </a:buClr>
            </a:pPr>
            <a:r>
              <a:rPr lang="en-US" dirty="0"/>
              <a:t>Sponsoring organization</a:t>
            </a:r>
          </a:p>
          <a:p>
            <a:pPr marL="342900" indent="-342900">
              <a:buClr>
                <a:srgbClr val="6F3D1A"/>
              </a:buClr>
            </a:pPr>
            <a:r>
              <a:rPr lang="en-US" dirty="0"/>
              <a:t>Emergency shelter</a:t>
            </a:r>
          </a:p>
          <a:p>
            <a:pPr marL="342900" indent="-342900">
              <a:buClr>
                <a:srgbClr val="6F3D1A"/>
              </a:buClr>
            </a:pPr>
            <a:r>
              <a:rPr lang="en-US" dirty="0"/>
              <a:t>School food authority</a:t>
            </a:r>
          </a:p>
          <a:p>
            <a:pPr marL="342900" indent="-342900">
              <a:buClr>
                <a:srgbClr val="6F3D1A"/>
              </a:buClr>
            </a:pPr>
            <a:r>
              <a:rPr lang="en-US" dirty="0"/>
              <a:t>State agency</a:t>
            </a:r>
          </a:p>
          <a:p>
            <a:pPr marL="342900" indent="-342900">
              <a:buClr>
                <a:srgbClr val="6F3D1A"/>
              </a:buClr>
            </a:pPr>
            <a:r>
              <a:rPr lang="en-US" dirty="0"/>
              <a:t>USDA Regional Office </a:t>
            </a:r>
          </a:p>
          <a:p>
            <a:pPr marL="342900" indent="-342900">
              <a:buClr>
                <a:srgbClr val="6F3D1A"/>
              </a:buClr>
            </a:pPr>
            <a:r>
              <a:rPr lang="en-US" dirty="0"/>
              <a:t>Other</a:t>
            </a: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pic>
        <p:nvPicPr>
          <p:cNvPr id="15" name="Picture 14" descr="INGREDIENTS: Whole grain flour (whole-wheat flour, brown rice flour, whole grain oat flour), water, flour blend (highlighted in blue) (graham flour, enriched wheat flour, enriched corn flour, wheat bran), yeast salt. ">
            <a:extLst>
              <a:ext uri="{FF2B5EF4-FFF2-40B4-BE49-F238E27FC236}">
                <a16:creationId xmlns:a16="http://schemas.microsoft.com/office/drawing/2014/main" id="{8F679B45-F17B-7545-BB3B-412FDC7B0859}"/>
              </a:ext>
            </a:extLst>
          </p:cNvPr>
          <p:cNvPicPr>
            <a:picLocks noChangeAspect="1"/>
          </p:cNvPicPr>
          <p:nvPr/>
        </p:nvPicPr>
        <p:blipFill>
          <a:blip r:embed="rId3"/>
          <a:stretch>
            <a:fillRect/>
          </a:stretch>
        </p:blipFill>
        <p:spPr>
          <a:xfrm>
            <a:off x="3470307" y="367280"/>
            <a:ext cx="5300040" cy="1318205"/>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2" y="1817698"/>
            <a:ext cx="2862584" cy="1077218"/>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Is the flour blend creditable (contains only whole-grain, enriched, bran, and/or germ ingredients)?</a:t>
            </a:r>
          </a:p>
        </p:txBody>
      </p:sp>
      <p:sp>
        <p:nvSpPr>
          <p:cNvPr id="11" name="L-Shape 10">
            <a:extLst>
              <a:ext uri="{FF2B5EF4-FFF2-40B4-BE49-F238E27FC236}">
                <a16:creationId xmlns:a16="http://schemas.microsoft.com/office/drawing/2014/main" id="{4AAA2EC6-A19F-1B4E-A1B6-BA7A2B677C53}"/>
              </a:ext>
              <a:ext uri="{C183D7F6-B498-43B3-948B-1728B52AA6E4}">
                <adec:decorative xmlns:adec="http://schemas.microsoft.com/office/drawing/2017/decorative" val="1"/>
              </a:ext>
            </a:extLst>
          </p:cNvPr>
          <p:cNvSpPr/>
          <p:nvPr/>
        </p:nvSpPr>
        <p:spPr>
          <a:xfrm rot="18927568">
            <a:off x="3583743" y="2946766"/>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Yes (Checked)">
            <a:extLst>
              <a:ext uri="{FF2B5EF4-FFF2-40B4-BE49-F238E27FC236}">
                <a16:creationId xmlns:a16="http://schemas.microsoft.com/office/drawing/2014/main" id="{E80667EC-7B21-B844-969A-F9156CD5E0BD}"/>
              </a:ext>
            </a:extLst>
          </p:cNvPr>
          <p:cNvSpPr/>
          <p:nvPr/>
        </p:nvSpPr>
        <p:spPr>
          <a:xfrm>
            <a:off x="3476142" y="2956472"/>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4879640" y="2956472"/>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28" name="TextBox 27">
            <a:extLst>
              <a:ext uri="{FF2B5EF4-FFF2-40B4-BE49-F238E27FC236}">
                <a16:creationId xmlns:a16="http://schemas.microsoft.com/office/drawing/2014/main" id="{F044146C-9999-9645-A14B-28F936207848}"/>
              </a:ext>
            </a:extLst>
          </p:cNvPr>
          <p:cNvSpPr txBox="1"/>
          <p:nvPr/>
        </p:nvSpPr>
        <p:spPr>
          <a:xfrm>
            <a:off x="3599710" y="3639863"/>
            <a:ext cx="1728195" cy="307777"/>
          </a:xfrm>
          <a:prstGeom prst="rect">
            <a:avLst/>
          </a:prstGeom>
          <a:noFill/>
        </p:spPr>
        <p:txBody>
          <a:bodyPr wrap="square" rtlCol="0">
            <a:spAutoFit/>
          </a:bodyPr>
          <a:lstStyle/>
          <a:p>
            <a:r>
              <a:rPr lang="en-US" sz="1400" dirty="0">
                <a:solidFill>
                  <a:srgbClr val="6F3D1A"/>
                </a:solidFill>
                <a:latin typeface="Helvetica" pitchFamily="2" charset="0"/>
              </a:rPr>
              <a:t>Enriched corn flour</a:t>
            </a:r>
          </a:p>
        </p:txBody>
      </p:sp>
      <p:sp>
        <p:nvSpPr>
          <p:cNvPr id="25" name="TextBox 24">
            <a:extLst>
              <a:ext uri="{FF2B5EF4-FFF2-40B4-BE49-F238E27FC236}">
                <a16:creationId xmlns:a16="http://schemas.microsoft.com/office/drawing/2014/main" id="{4EF173F7-44DE-2F40-8F18-FB37F32BF368}"/>
              </a:ext>
            </a:extLst>
          </p:cNvPr>
          <p:cNvSpPr txBox="1"/>
          <p:nvPr/>
        </p:nvSpPr>
        <p:spPr>
          <a:xfrm>
            <a:off x="3599711" y="3928188"/>
            <a:ext cx="2002072" cy="307777"/>
          </a:xfrm>
          <a:prstGeom prst="rect">
            <a:avLst/>
          </a:prstGeom>
          <a:noFill/>
        </p:spPr>
        <p:txBody>
          <a:bodyPr wrap="square" rtlCol="0">
            <a:spAutoFit/>
          </a:bodyPr>
          <a:lstStyle/>
          <a:p>
            <a:r>
              <a:rPr lang="en-US" sz="1400" dirty="0">
                <a:solidFill>
                  <a:srgbClr val="6F3D1A"/>
                </a:solidFill>
                <a:latin typeface="Helvetica" pitchFamily="2" charset="0"/>
              </a:rPr>
              <a:t>Enriched wheat flour</a:t>
            </a:r>
          </a:p>
        </p:txBody>
      </p:sp>
      <p:sp>
        <p:nvSpPr>
          <p:cNvPr id="22" name="TextBox 21">
            <a:extLst>
              <a:ext uri="{FF2B5EF4-FFF2-40B4-BE49-F238E27FC236}">
                <a16:creationId xmlns:a16="http://schemas.microsoft.com/office/drawing/2014/main" id="{CABC83F5-F593-A34D-8B63-1A5153A3D90D}"/>
              </a:ext>
            </a:extLst>
          </p:cNvPr>
          <p:cNvSpPr txBox="1"/>
          <p:nvPr/>
        </p:nvSpPr>
        <p:spPr>
          <a:xfrm>
            <a:off x="3599711" y="4224750"/>
            <a:ext cx="1428596" cy="307777"/>
          </a:xfrm>
          <a:prstGeom prst="rect">
            <a:avLst/>
          </a:prstGeom>
          <a:noFill/>
        </p:spPr>
        <p:txBody>
          <a:bodyPr wrap="square" rtlCol="0">
            <a:spAutoFit/>
          </a:bodyPr>
          <a:lstStyle/>
          <a:p>
            <a:r>
              <a:rPr lang="en-US" sz="1400" dirty="0">
                <a:solidFill>
                  <a:srgbClr val="6F3D1A"/>
                </a:solidFill>
                <a:latin typeface="Helvetica" pitchFamily="2" charset="0"/>
              </a:rPr>
              <a:t>Wheat bran</a:t>
            </a:r>
          </a:p>
        </p:txBody>
      </p:sp>
      <p:sp>
        <p:nvSpPr>
          <p:cNvPr id="19" name="TextBox 18">
            <a:extLst>
              <a:ext uri="{FF2B5EF4-FFF2-40B4-BE49-F238E27FC236}">
                <a16:creationId xmlns:a16="http://schemas.microsoft.com/office/drawing/2014/main" id="{F8FDDB82-1C91-2541-99CC-362B60055A7A}"/>
              </a:ext>
            </a:extLst>
          </p:cNvPr>
          <p:cNvSpPr txBox="1"/>
          <p:nvPr/>
        </p:nvSpPr>
        <p:spPr>
          <a:xfrm>
            <a:off x="3599711" y="4506551"/>
            <a:ext cx="1428596" cy="307777"/>
          </a:xfrm>
          <a:prstGeom prst="rect">
            <a:avLst/>
          </a:prstGeom>
          <a:noFill/>
        </p:spPr>
        <p:txBody>
          <a:bodyPr wrap="square" rtlCol="0">
            <a:spAutoFit/>
          </a:bodyPr>
          <a:lstStyle/>
          <a:p>
            <a:r>
              <a:rPr lang="en-US" sz="1400" dirty="0">
                <a:solidFill>
                  <a:srgbClr val="6F3D1A"/>
                </a:solidFill>
                <a:latin typeface="Helvetica" pitchFamily="2" charset="0"/>
              </a:rPr>
              <a:t>Graham flour</a:t>
            </a:r>
          </a:p>
        </p:txBody>
      </p:sp>
      <p:pic>
        <p:nvPicPr>
          <p:cNvPr id="31" name="Picture 30" descr="Page 5 of the &quot;Identifying Whole Grain-Rich Foods for the CACFP Using the Ingredient List&quot; worksheet">
            <a:extLst>
              <a:ext uri="{FF2B5EF4-FFF2-40B4-BE49-F238E27FC236}">
                <a16:creationId xmlns:a16="http://schemas.microsoft.com/office/drawing/2014/main" id="{920DCD88-11A6-456B-8944-448CB5586CB5}"/>
              </a:ext>
            </a:extLst>
          </p:cNvPr>
          <p:cNvPicPr>
            <a:picLocks noChangeAspect="1"/>
          </p:cNvPicPr>
          <p:nvPr/>
        </p:nvPicPr>
        <p:blipFill>
          <a:blip r:embed="rId4"/>
          <a:srcRect t="792" b="792"/>
          <a:stretch/>
        </p:blipFill>
        <p:spPr>
          <a:xfrm>
            <a:off x="6253534" y="2224840"/>
            <a:ext cx="2139868" cy="2779867"/>
          </a:xfrm>
          <a:prstGeom prst="rect">
            <a:avLst/>
          </a:prstGeom>
        </p:spPr>
      </p:pic>
      <p:pic>
        <p:nvPicPr>
          <p:cNvPr id="32" name="Picture 31" descr="Page 6 of the &quot;Identifying Whole Grain-Rich Foods for the CACFP Using the Ingredient List&quot; worksheet">
            <a:extLst>
              <a:ext uri="{FF2B5EF4-FFF2-40B4-BE49-F238E27FC236}">
                <a16:creationId xmlns:a16="http://schemas.microsoft.com/office/drawing/2014/main" id="{699158C8-F676-4C48-90A7-C1B6A509AD57}"/>
              </a:ext>
            </a:extLst>
          </p:cNvPr>
          <p:cNvPicPr>
            <a:picLocks noChangeAspect="1"/>
          </p:cNvPicPr>
          <p:nvPr/>
        </p:nvPicPr>
        <p:blipFill>
          <a:blip r:embed="rId5"/>
          <a:srcRect/>
          <a:stretch/>
        </p:blipFill>
        <p:spPr>
          <a:xfrm>
            <a:off x="6818305" y="1816131"/>
            <a:ext cx="2218667" cy="2871216"/>
          </a:xfrm>
          <a:prstGeom prst="rect">
            <a:avLst/>
          </a:prstGeom>
          <a:effectLst>
            <a:outerShdw blurRad="63500" sx="102000" sy="102000" algn="ctr" rotWithShape="0">
              <a:srgbClr val="000000">
                <a:alpha val="10000"/>
              </a:srgbClr>
            </a:outerShdw>
          </a:effectLst>
        </p:spPr>
      </p:pic>
      <p:grpSp>
        <p:nvGrpSpPr>
          <p:cNvPr id="3" name="Group 2">
            <a:extLst>
              <a:ext uri="{FF2B5EF4-FFF2-40B4-BE49-F238E27FC236}">
                <a16:creationId xmlns:a16="http://schemas.microsoft.com/office/drawing/2014/main" id="{6F8707E3-5BB2-464B-A166-8BBD9845EF5E}"/>
              </a:ext>
              <a:ext uri="{C183D7F6-B498-43B3-948B-1728B52AA6E4}">
                <adec:decorative xmlns:adec="http://schemas.microsoft.com/office/drawing/2017/decorative" val="1"/>
              </a:ext>
            </a:extLst>
          </p:cNvPr>
          <p:cNvGrpSpPr/>
          <p:nvPr/>
        </p:nvGrpSpPr>
        <p:grpSpPr>
          <a:xfrm>
            <a:off x="5028308" y="2114228"/>
            <a:ext cx="3585834" cy="2546211"/>
            <a:chOff x="5028308" y="2114228"/>
            <a:chExt cx="3585834" cy="2546211"/>
          </a:xfrm>
        </p:grpSpPr>
        <p:cxnSp>
          <p:nvCxnSpPr>
            <p:cNvPr id="27" name="Elbow Connector 26" descr="[decorative]">
              <a:extLst>
                <a:ext uri="{FF2B5EF4-FFF2-40B4-BE49-F238E27FC236}">
                  <a16:creationId xmlns:a16="http://schemas.microsoft.com/office/drawing/2014/main" id="{D529E5FB-3311-8549-9A6F-0413AC4CC2FE}"/>
                </a:ext>
                <a:ext uri="{C183D7F6-B498-43B3-948B-1728B52AA6E4}">
                  <adec:decorative xmlns:adec="http://schemas.microsoft.com/office/drawing/2017/decorative" val="1"/>
                </a:ext>
              </a:extLst>
            </p:cNvPr>
            <p:cNvCxnSpPr>
              <a:cxnSpLocks/>
              <a:stCxn id="26" idx="1"/>
              <a:endCxn id="28" idx="3"/>
            </p:cNvCxnSpPr>
            <p:nvPr/>
          </p:nvCxnSpPr>
          <p:spPr>
            <a:xfrm rot="10800000" flipV="1">
              <a:off x="5327905" y="2166746"/>
              <a:ext cx="1580044" cy="1627005"/>
            </a:xfrm>
            <a:prstGeom prst="bentConnector3">
              <a:avLst>
                <a:gd name="adj1" fmla="val 41915"/>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26" name="Rounded Rectangle 25" descr="[decorative]">
              <a:extLst>
                <a:ext uri="{FF2B5EF4-FFF2-40B4-BE49-F238E27FC236}">
                  <a16:creationId xmlns:a16="http://schemas.microsoft.com/office/drawing/2014/main" id="{84943799-452A-0445-9F35-EBD2D74F11B6}"/>
                </a:ext>
              </a:extLst>
            </p:cNvPr>
            <p:cNvSpPr/>
            <p:nvPr/>
          </p:nvSpPr>
          <p:spPr>
            <a:xfrm>
              <a:off x="6907949" y="2114228"/>
              <a:ext cx="474136" cy="10503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4" name="Elbow Connector 23" descr="[decorative]">
              <a:extLst>
                <a:ext uri="{FF2B5EF4-FFF2-40B4-BE49-F238E27FC236}">
                  <a16:creationId xmlns:a16="http://schemas.microsoft.com/office/drawing/2014/main" id="{D9201266-B64C-B04F-9F08-D180EEB92C51}"/>
                </a:ext>
                <a:ext uri="{C183D7F6-B498-43B3-948B-1728B52AA6E4}">
                  <adec:decorative xmlns:adec="http://schemas.microsoft.com/office/drawing/2017/decorative" val="1"/>
                </a:ext>
              </a:extLst>
            </p:cNvPr>
            <p:cNvCxnSpPr>
              <a:cxnSpLocks/>
              <a:stCxn id="23" idx="1"/>
              <a:endCxn id="25" idx="3"/>
            </p:cNvCxnSpPr>
            <p:nvPr/>
          </p:nvCxnSpPr>
          <p:spPr>
            <a:xfrm rot="10800000" flipV="1">
              <a:off x="5601783" y="2256685"/>
              <a:ext cx="1970774" cy="1825392"/>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23" name="Rounded Rectangle 22" descr="[decorative]">
              <a:extLst>
                <a:ext uri="{FF2B5EF4-FFF2-40B4-BE49-F238E27FC236}">
                  <a16:creationId xmlns:a16="http://schemas.microsoft.com/office/drawing/2014/main" id="{56EBD3E5-8CD7-C240-BF45-FE80805A78E5}"/>
                </a:ext>
              </a:extLst>
            </p:cNvPr>
            <p:cNvSpPr/>
            <p:nvPr/>
          </p:nvSpPr>
          <p:spPr>
            <a:xfrm>
              <a:off x="7572557" y="2204166"/>
              <a:ext cx="474136" cy="10503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1" name="Elbow Connector 20" descr="[decorative]">
              <a:extLst>
                <a:ext uri="{FF2B5EF4-FFF2-40B4-BE49-F238E27FC236}">
                  <a16:creationId xmlns:a16="http://schemas.microsoft.com/office/drawing/2014/main" id="{B40C2CA8-1D61-234A-BEB8-427E133C2293}"/>
                </a:ext>
                <a:ext uri="{C183D7F6-B498-43B3-948B-1728B52AA6E4}">
                  <adec:decorative xmlns:adec="http://schemas.microsoft.com/office/drawing/2017/decorative" val="1"/>
                </a:ext>
              </a:extLst>
            </p:cNvPr>
            <p:cNvCxnSpPr>
              <a:cxnSpLocks/>
              <a:stCxn id="20" idx="1"/>
              <a:endCxn id="22" idx="3"/>
            </p:cNvCxnSpPr>
            <p:nvPr/>
          </p:nvCxnSpPr>
          <p:spPr>
            <a:xfrm rot="10800000" flipV="1">
              <a:off x="5028308" y="3396911"/>
              <a:ext cx="3111699" cy="981728"/>
            </a:xfrm>
            <a:prstGeom prst="bentConnector3">
              <a:avLst>
                <a:gd name="adj1" fmla="val 25491"/>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20" name="Rounded Rectangle 19" descr="[decorative]">
              <a:extLst>
                <a:ext uri="{FF2B5EF4-FFF2-40B4-BE49-F238E27FC236}">
                  <a16:creationId xmlns:a16="http://schemas.microsoft.com/office/drawing/2014/main" id="{85A3F6BF-C85F-F44E-BA04-06E03E1B1FAD}"/>
                </a:ext>
              </a:extLst>
            </p:cNvPr>
            <p:cNvSpPr/>
            <p:nvPr/>
          </p:nvSpPr>
          <p:spPr>
            <a:xfrm>
              <a:off x="8140006" y="3344392"/>
              <a:ext cx="474136" cy="10503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8" name="Elbow Connector 17" descr="[decorative]">
              <a:extLst>
                <a:ext uri="{FF2B5EF4-FFF2-40B4-BE49-F238E27FC236}">
                  <a16:creationId xmlns:a16="http://schemas.microsoft.com/office/drawing/2014/main" id="{8EB8530C-9E19-4448-9AE0-8EA1ADEBE000}"/>
                </a:ext>
                <a:ext uri="{C183D7F6-B498-43B3-948B-1728B52AA6E4}">
                  <adec:decorative xmlns:adec="http://schemas.microsoft.com/office/drawing/2017/decorative" val="1"/>
                </a:ext>
              </a:extLst>
            </p:cNvPr>
            <p:cNvCxnSpPr>
              <a:cxnSpLocks/>
              <a:stCxn id="17" idx="1"/>
              <a:endCxn id="19" idx="3"/>
            </p:cNvCxnSpPr>
            <p:nvPr/>
          </p:nvCxnSpPr>
          <p:spPr>
            <a:xfrm rot="10800000" flipV="1">
              <a:off x="5028308" y="3890308"/>
              <a:ext cx="1343981" cy="770131"/>
            </a:xfrm>
            <a:prstGeom prst="bentConnector3">
              <a:avLst>
                <a:gd name="adj1" fmla="val 26549"/>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17" name="Rounded Rectangle 16" descr="[decorative]">
              <a:extLst>
                <a:ext uri="{FF2B5EF4-FFF2-40B4-BE49-F238E27FC236}">
                  <a16:creationId xmlns:a16="http://schemas.microsoft.com/office/drawing/2014/main" id="{ED025D7D-7267-B043-82EE-F2BF0BD14306}"/>
                </a:ext>
              </a:extLst>
            </p:cNvPr>
            <p:cNvSpPr/>
            <p:nvPr/>
          </p:nvSpPr>
          <p:spPr>
            <a:xfrm>
              <a:off x="6372288" y="3835328"/>
              <a:ext cx="391873" cy="109961"/>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Tree>
    <p:extLst>
      <p:ext uri="{BB962C8B-B14F-4D97-AF65-F5344CB8AC3E}">
        <p14:creationId xmlns:p14="http://schemas.microsoft.com/office/powerpoint/2010/main" val="3728929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pic>
        <p:nvPicPr>
          <p:cNvPr id="13" name="Picture 12" descr="INGREDIENTS: Whole grain flour (highlighted in blue) (whole-wheat flour, brown rice flour, whole grain oat flour), water, flour blend (highlighted in blue) (graham flour, enriched wheat flour, enriched corn flour, wheat bran), yeast salt. ">
            <a:extLst>
              <a:ext uri="{FF2B5EF4-FFF2-40B4-BE49-F238E27FC236}">
                <a16:creationId xmlns:a16="http://schemas.microsoft.com/office/drawing/2014/main" id="{000F50D5-B10F-FA45-BC16-4A2707508534}"/>
              </a:ext>
            </a:extLst>
          </p:cNvPr>
          <p:cNvPicPr>
            <a:picLocks noChangeAspect="1"/>
          </p:cNvPicPr>
          <p:nvPr/>
        </p:nvPicPr>
        <p:blipFill>
          <a:blip r:embed="rId3"/>
          <a:stretch>
            <a:fillRect/>
          </a:stretch>
        </p:blipFill>
        <p:spPr>
          <a:xfrm>
            <a:off x="3536666" y="425812"/>
            <a:ext cx="5190568" cy="1207528"/>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1" y="1817698"/>
            <a:ext cx="2875051"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Does this bread contain a third grain ingredient? </a:t>
            </a:r>
          </a:p>
        </p:txBody>
      </p:sp>
      <p:sp>
        <p:nvSpPr>
          <p:cNvPr id="12" name="Rectangle 11">
            <a:extLst>
              <a:ext uri="{FF2B5EF4-FFF2-40B4-BE49-F238E27FC236}">
                <a16:creationId xmlns:a16="http://schemas.microsoft.com/office/drawing/2014/main" id="{E80667EC-7B21-B844-969A-F9156CD5E0BD}"/>
              </a:ext>
            </a:extLst>
          </p:cNvPr>
          <p:cNvSpPr/>
          <p:nvPr/>
        </p:nvSpPr>
        <p:spPr>
          <a:xfrm>
            <a:off x="3476142" y="2513048"/>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4879640" y="2513048"/>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pic>
        <p:nvPicPr>
          <p:cNvPr id="11" name="Picture 10" descr="Page 5 of the &quot;Identifying Whole Grain-Rich Foods for the CACFP Using the Ingredient List&quot; worksheet">
            <a:extLst>
              <a:ext uri="{FF2B5EF4-FFF2-40B4-BE49-F238E27FC236}">
                <a16:creationId xmlns:a16="http://schemas.microsoft.com/office/drawing/2014/main" id="{D0D2E1A5-BFA8-44D4-A44E-743D60872E75}"/>
              </a:ext>
            </a:extLst>
          </p:cNvPr>
          <p:cNvPicPr>
            <a:picLocks noChangeAspect="1"/>
          </p:cNvPicPr>
          <p:nvPr/>
        </p:nvPicPr>
        <p:blipFill>
          <a:blip r:embed="rId4"/>
          <a:srcRect t="792" b="792"/>
          <a:stretch/>
        </p:blipFill>
        <p:spPr>
          <a:xfrm>
            <a:off x="6253534" y="2224840"/>
            <a:ext cx="2139868" cy="2779867"/>
          </a:xfrm>
          <a:prstGeom prst="rect">
            <a:avLst/>
          </a:prstGeom>
        </p:spPr>
      </p:pic>
      <p:pic>
        <p:nvPicPr>
          <p:cNvPr id="16" name="Picture 15" descr="Page 6 of the &quot;Identifying Whole Grain-Rich Foods for the CACFP Using the Ingredient List&quot; worksheet">
            <a:extLst>
              <a:ext uri="{FF2B5EF4-FFF2-40B4-BE49-F238E27FC236}">
                <a16:creationId xmlns:a16="http://schemas.microsoft.com/office/drawing/2014/main" id="{EDF12467-A810-7343-810E-7D41CE6FEB7F}"/>
              </a:ext>
            </a:extLst>
          </p:cNvPr>
          <p:cNvPicPr>
            <a:picLocks noChangeAspect="1"/>
          </p:cNvPicPr>
          <p:nvPr/>
        </p:nvPicPr>
        <p:blipFill>
          <a:blip r:embed="rId5"/>
          <a:srcRect/>
          <a:stretch/>
        </p:blipFill>
        <p:spPr>
          <a:xfrm>
            <a:off x="6818305" y="1816132"/>
            <a:ext cx="2215748" cy="2867439"/>
          </a:xfrm>
          <a:prstGeom prst="rect">
            <a:avLst/>
          </a:prstGeom>
          <a:effectLst>
            <a:outerShdw blurRad="63500" sx="102000" sy="102000" algn="ctr" rotWithShape="0">
              <a:srgbClr val="000000">
                <a:alpha val="10000"/>
              </a:srgbClr>
            </a:outerShdw>
          </a:effectLst>
        </p:spPr>
      </p:pic>
    </p:spTree>
    <p:extLst>
      <p:ext uri="{BB962C8B-B14F-4D97-AF65-F5344CB8AC3E}">
        <p14:creationId xmlns:p14="http://schemas.microsoft.com/office/powerpoint/2010/main" val="3864630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pic>
        <p:nvPicPr>
          <p:cNvPr id="13" name="Picture 12" descr="INGREDIENTS: Whole grain flour (highlighted in blue) (whole-wheat flour, brown rice flour, whole grain oat flour), water, flour blend (highlighted in blue) (graham flour, enriched wheat flour, enriched corn flour, wheat bran), yeast salt. ">
            <a:extLst>
              <a:ext uri="{FF2B5EF4-FFF2-40B4-BE49-F238E27FC236}">
                <a16:creationId xmlns:a16="http://schemas.microsoft.com/office/drawing/2014/main" id="{0E3DF7B4-F951-45B5-95F2-24C6D84CEC60}"/>
              </a:ext>
            </a:extLst>
          </p:cNvPr>
          <p:cNvPicPr>
            <a:picLocks noChangeAspect="1"/>
          </p:cNvPicPr>
          <p:nvPr/>
        </p:nvPicPr>
        <p:blipFill>
          <a:blip r:embed="rId3"/>
          <a:stretch>
            <a:fillRect/>
          </a:stretch>
        </p:blipFill>
        <p:spPr>
          <a:xfrm>
            <a:off x="3536666" y="425812"/>
            <a:ext cx="5190568" cy="1207528"/>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1" y="1817698"/>
            <a:ext cx="2875051"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Does this bread contain a third grain ingredient? </a:t>
            </a:r>
          </a:p>
        </p:txBody>
      </p:sp>
      <p:sp>
        <p:nvSpPr>
          <p:cNvPr id="12" name="Rectangle 11">
            <a:extLst>
              <a:ext uri="{FF2B5EF4-FFF2-40B4-BE49-F238E27FC236}">
                <a16:creationId xmlns:a16="http://schemas.microsoft.com/office/drawing/2014/main" id="{E80667EC-7B21-B844-969A-F9156CD5E0BD}"/>
              </a:ext>
            </a:extLst>
          </p:cNvPr>
          <p:cNvSpPr/>
          <p:nvPr/>
        </p:nvSpPr>
        <p:spPr>
          <a:xfrm>
            <a:off x="3476142" y="2513048"/>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11" name="L-Shape 10">
            <a:extLst>
              <a:ext uri="{FF2B5EF4-FFF2-40B4-BE49-F238E27FC236}">
                <a16:creationId xmlns:a16="http://schemas.microsoft.com/office/drawing/2014/main" id="{1FAC1B2E-3321-C540-BC73-35557C0347E0}"/>
              </a:ext>
              <a:ext uri="{C183D7F6-B498-43B3-948B-1728B52AA6E4}">
                <adec:decorative xmlns:adec="http://schemas.microsoft.com/office/drawing/2017/decorative" val="1"/>
              </a:ext>
            </a:extLst>
          </p:cNvPr>
          <p:cNvSpPr/>
          <p:nvPr/>
        </p:nvSpPr>
        <p:spPr>
          <a:xfrm rot="18927568">
            <a:off x="4977338" y="2506462"/>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No (Checked)">
            <a:extLst>
              <a:ext uri="{FF2B5EF4-FFF2-40B4-BE49-F238E27FC236}">
                <a16:creationId xmlns:a16="http://schemas.microsoft.com/office/drawing/2014/main" id="{BE93312F-7DBF-1C4F-9C71-59BF5984E18F}"/>
              </a:ext>
            </a:extLst>
          </p:cNvPr>
          <p:cNvSpPr/>
          <p:nvPr/>
        </p:nvSpPr>
        <p:spPr>
          <a:xfrm>
            <a:off x="4879640" y="2513048"/>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No</a:t>
            </a:r>
          </a:p>
        </p:txBody>
      </p:sp>
      <p:pic>
        <p:nvPicPr>
          <p:cNvPr id="18" name="Picture 17" descr="Page 5 of the &quot;Identifying Whole Grain-Rich Foods for the CACFP Using the Ingredient List&quot; worksheet">
            <a:extLst>
              <a:ext uri="{FF2B5EF4-FFF2-40B4-BE49-F238E27FC236}">
                <a16:creationId xmlns:a16="http://schemas.microsoft.com/office/drawing/2014/main" id="{1A865BB8-4227-441F-91C2-49C6DBC295E6}"/>
              </a:ext>
            </a:extLst>
          </p:cNvPr>
          <p:cNvPicPr>
            <a:picLocks noChangeAspect="1"/>
          </p:cNvPicPr>
          <p:nvPr/>
        </p:nvPicPr>
        <p:blipFill>
          <a:blip r:embed="rId4"/>
          <a:srcRect t="792" b="792"/>
          <a:stretch/>
        </p:blipFill>
        <p:spPr>
          <a:xfrm>
            <a:off x="6253534" y="2224840"/>
            <a:ext cx="2139868" cy="2779867"/>
          </a:xfrm>
          <a:prstGeom prst="rect">
            <a:avLst/>
          </a:prstGeom>
        </p:spPr>
      </p:pic>
      <p:pic>
        <p:nvPicPr>
          <p:cNvPr id="15" name="Picture 14" descr="Page 6 of the &quot;Identifying Whole Grain-Rich Foods for the CACFP Using the Ingredient List&quot; worksheet">
            <a:extLst>
              <a:ext uri="{FF2B5EF4-FFF2-40B4-BE49-F238E27FC236}">
                <a16:creationId xmlns:a16="http://schemas.microsoft.com/office/drawing/2014/main" id="{E813DC61-0A61-478F-9A09-13D8F79066D6}"/>
              </a:ext>
            </a:extLst>
          </p:cNvPr>
          <p:cNvPicPr>
            <a:picLocks noChangeAspect="1"/>
          </p:cNvPicPr>
          <p:nvPr/>
        </p:nvPicPr>
        <p:blipFill>
          <a:blip r:embed="rId5"/>
          <a:srcRect/>
          <a:stretch/>
        </p:blipFill>
        <p:spPr>
          <a:xfrm>
            <a:off x="6818305" y="1816132"/>
            <a:ext cx="2215748" cy="2867439"/>
          </a:xfrm>
          <a:prstGeom prst="rect">
            <a:avLst/>
          </a:prstGeom>
          <a:effectLst>
            <a:outerShdw blurRad="63500" sx="102000" sy="102000" algn="ctr" rotWithShape="0">
              <a:srgbClr val="000000">
                <a:alpha val="10000"/>
              </a:srgbClr>
            </a:outerShdw>
          </a:effectLst>
        </p:spPr>
      </p:pic>
    </p:spTree>
    <p:extLst>
      <p:ext uri="{BB962C8B-B14F-4D97-AF65-F5344CB8AC3E}">
        <p14:creationId xmlns:p14="http://schemas.microsoft.com/office/powerpoint/2010/main" val="1973304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pic>
        <p:nvPicPr>
          <p:cNvPr id="9" name="Picture 8" descr="INGREDIENTS: Whole grain flour (highlighted in blue) (whole-wheat flour, brown rice flour, whole grain oat flour), water, flour blend (highlighted in blue) (graham flour, enriched wheat flour, enriched corn flour, wheat bran), yeast salt. ">
            <a:extLst>
              <a:ext uri="{FF2B5EF4-FFF2-40B4-BE49-F238E27FC236}">
                <a16:creationId xmlns:a16="http://schemas.microsoft.com/office/drawing/2014/main" id="{B719EFB6-01BC-4256-A2F0-F95B7EFF8307}"/>
              </a:ext>
            </a:extLst>
          </p:cNvPr>
          <p:cNvPicPr>
            <a:picLocks noChangeAspect="1"/>
          </p:cNvPicPr>
          <p:nvPr/>
        </p:nvPicPr>
        <p:blipFill>
          <a:blip r:embed="rId3"/>
          <a:stretch>
            <a:fillRect/>
          </a:stretch>
        </p:blipFill>
        <p:spPr>
          <a:xfrm>
            <a:off x="3536666" y="425812"/>
            <a:ext cx="5190568" cy="1207528"/>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1" y="1817698"/>
            <a:ext cx="5082973"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Is this bread whole grain-rich in the CACFP using the Rule of Three?</a:t>
            </a:r>
          </a:p>
        </p:txBody>
      </p:sp>
      <p:sp>
        <p:nvSpPr>
          <p:cNvPr id="12" name="Rectangle 11">
            <a:extLst>
              <a:ext uri="{FF2B5EF4-FFF2-40B4-BE49-F238E27FC236}">
                <a16:creationId xmlns:a16="http://schemas.microsoft.com/office/drawing/2014/main" id="{E80667EC-7B21-B844-969A-F9156CD5E0BD}"/>
              </a:ext>
            </a:extLst>
          </p:cNvPr>
          <p:cNvSpPr/>
          <p:nvPr/>
        </p:nvSpPr>
        <p:spPr>
          <a:xfrm>
            <a:off x="3476142" y="2436969"/>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4879640" y="2436969"/>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11" name="Rectangle 10">
            <a:extLst>
              <a:ext uri="{FF2B5EF4-FFF2-40B4-BE49-F238E27FC236}">
                <a16:creationId xmlns:a16="http://schemas.microsoft.com/office/drawing/2014/main" id="{2A9CDC83-A21C-524C-B07C-38254C6F7D14}"/>
              </a:ext>
            </a:extLst>
          </p:cNvPr>
          <p:cNvSpPr/>
          <p:nvPr/>
        </p:nvSpPr>
        <p:spPr>
          <a:xfrm>
            <a:off x="3423684" y="3112175"/>
            <a:ext cx="5550193" cy="1631216"/>
          </a:xfrm>
          <a:prstGeom prst="rect">
            <a:avLst/>
          </a:prstGeom>
        </p:spPr>
        <p:txBody>
          <a:bodyPr wrap="square">
            <a:spAutoFit/>
          </a:bodyPr>
          <a:lstStyle/>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1st ingredient/flour blend must be </a:t>
            </a:r>
            <a:r>
              <a:rPr lang="en-US" sz="1600" b="1" dirty="0">
                <a:solidFill>
                  <a:srgbClr val="6F3D1A"/>
                </a:solidFill>
                <a:latin typeface="Helvetica" pitchFamily="2" charset="0"/>
              </a:rPr>
              <a:t>whole-grain</a:t>
            </a:r>
          </a:p>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2nd ingredient/flour blend must be </a:t>
            </a:r>
            <a:r>
              <a:rPr lang="en-US" sz="1600" b="1" dirty="0">
                <a:solidFill>
                  <a:srgbClr val="6F3D1A"/>
                </a:solidFill>
                <a:latin typeface="Helvetica" pitchFamily="2" charset="0"/>
              </a:rPr>
              <a:t>whole-grain, enriched, bran</a:t>
            </a:r>
            <a:r>
              <a:rPr lang="en-US" sz="1600" dirty="0">
                <a:solidFill>
                  <a:schemeClr val="tx1">
                    <a:lumMod val="65000"/>
                    <a:lumOff val="35000"/>
                  </a:schemeClr>
                </a:solidFill>
                <a:latin typeface="Helvetica" pitchFamily="2" charset="0"/>
              </a:rPr>
              <a:t>, and/or </a:t>
            </a:r>
            <a:r>
              <a:rPr lang="en-US" sz="1600" b="1" dirty="0">
                <a:solidFill>
                  <a:srgbClr val="6F3D1A"/>
                </a:solidFill>
                <a:latin typeface="Helvetica" pitchFamily="2" charset="0"/>
              </a:rPr>
              <a:t>germ</a:t>
            </a:r>
          </a:p>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3rd ingredient must be </a:t>
            </a:r>
            <a:r>
              <a:rPr lang="en-US" sz="1600" b="1" dirty="0">
                <a:solidFill>
                  <a:srgbClr val="6F3D1A"/>
                </a:solidFill>
                <a:latin typeface="Helvetica" pitchFamily="2" charset="0"/>
              </a:rPr>
              <a:t>whole-grain, enriched, bran, </a:t>
            </a:r>
            <a:r>
              <a:rPr lang="en-US" sz="1600" dirty="0">
                <a:solidFill>
                  <a:schemeClr val="tx1">
                    <a:lumMod val="65000"/>
                    <a:lumOff val="35000"/>
                  </a:schemeClr>
                </a:solidFill>
                <a:latin typeface="Helvetica" pitchFamily="2" charset="0"/>
              </a:rPr>
              <a:t>and/or </a:t>
            </a:r>
            <a:r>
              <a:rPr lang="en-US" sz="1600" b="1" dirty="0">
                <a:solidFill>
                  <a:srgbClr val="6F3D1A"/>
                </a:solidFill>
                <a:latin typeface="Helvetica" pitchFamily="2" charset="0"/>
              </a:rPr>
              <a:t>germ</a:t>
            </a: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1631027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pic>
        <p:nvPicPr>
          <p:cNvPr id="13" name="Picture 12" descr="INGREDIENTS: Whole grain flour (highlighted in blue) (whole-wheat flour, brown rice flour, whole grain oat flour), water, flour blend (highlighted in blue) (graham flour, enriched wheat flour, enriched corn flour, wheat bran), yeast salt. ">
            <a:extLst>
              <a:ext uri="{FF2B5EF4-FFF2-40B4-BE49-F238E27FC236}">
                <a16:creationId xmlns:a16="http://schemas.microsoft.com/office/drawing/2014/main" id="{02053482-2E18-483C-8697-87817FF071F2}"/>
              </a:ext>
            </a:extLst>
          </p:cNvPr>
          <p:cNvPicPr>
            <a:picLocks noChangeAspect="1"/>
          </p:cNvPicPr>
          <p:nvPr/>
        </p:nvPicPr>
        <p:blipFill>
          <a:blip r:embed="rId3"/>
          <a:stretch>
            <a:fillRect/>
          </a:stretch>
        </p:blipFill>
        <p:spPr>
          <a:xfrm>
            <a:off x="3536666" y="425812"/>
            <a:ext cx="5190568" cy="1207528"/>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1" y="1817698"/>
            <a:ext cx="5082973"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Is this bread whole grain-rich in the CACFP using the Rule of Three?</a:t>
            </a:r>
          </a:p>
        </p:txBody>
      </p:sp>
      <p:sp>
        <p:nvSpPr>
          <p:cNvPr id="9" name="L-Shape 8">
            <a:extLst>
              <a:ext uri="{FF2B5EF4-FFF2-40B4-BE49-F238E27FC236}">
                <a16:creationId xmlns:a16="http://schemas.microsoft.com/office/drawing/2014/main" id="{D57D80D7-E510-D04A-846B-42B9FC2FE3E5}"/>
              </a:ext>
              <a:ext uri="{C183D7F6-B498-43B3-948B-1728B52AA6E4}">
                <adec:decorative xmlns:adec="http://schemas.microsoft.com/office/drawing/2017/decorative" val="1"/>
              </a:ext>
            </a:extLst>
          </p:cNvPr>
          <p:cNvSpPr/>
          <p:nvPr/>
        </p:nvSpPr>
        <p:spPr>
          <a:xfrm rot="18927568">
            <a:off x="3586520" y="2420571"/>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Yes (Checked)">
            <a:extLst>
              <a:ext uri="{FF2B5EF4-FFF2-40B4-BE49-F238E27FC236}">
                <a16:creationId xmlns:a16="http://schemas.microsoft.com/office/drawing/2014/main" id="{E80667EC-7B21-B844-969A-F9156CD5E0BD}"/>
              </a:ext>
            </a:extLst>
          </p:cNvPr>
          <p:cNvSpPr/>
          <p:nvPr/>
        </p:nvSpPr>
        <p:spPr>
          <a:xfrm>
            <a:off x="3476142" y="2436969"/>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4879640" y="2436969"/>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11" name="Rectangle 10">
            <a:extLst>
              <a:ext uri="{FF2B5EF4-FFF2-40B4-BE49-F238E27FC236}">
                <a16:creationId xmlns:a16="http://schemas.microsoft.com/office/drawing/2014/main" id="{2A9CDC83-A21C-524C-B07C-38254C6F7D14}"/>
              </a:ext>
            </a:extLst>
          </p:cNvPr>
          <p:cNvSpPr/>
          <p:nvPr/>
        </p:nvSpPr>
        <p:spPr>
          <a:xfrm>
            <a:off x="3423684" y="3112175"/>
            <a:ext cx="5550193" cy="1631216"/>
          </a:xfrm>
          <a:prstGeom prst="rect">
            <a:avLst/>
          </a:prstGeom>
        </p:spPr>
        <p:txBody>
          <a:bodyPr wrap="square">
            <a:spAutoFit/>
          </a:bodyPr>
          <a:lstStyle/>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1st ingredient/flour blend must be </a:t>
            </a:r>
            <a:r>
              <a:rPr lang="en-US" sz="1600" b="1" dirty="0">
                <a:solidFill>
                  <a:srgbClr val="6F3D1A"/>
                </a:solidFill>
                <a:latin typeface="Helvetica" pitchFamily="2" charset="0"/>
              </a:rPr>
              <a:t>whole-grain</a:t>
            </a:r>
          </a:p>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2nd ingredient/flour blend must be </a:t>
            </a:r>
            <a:r>
              <a:rPr lang="en-US" sz="1600" b="1" dirty="0">
                <a:solidFill>
                  <a:srgbClr val="6F3D1A"/>
                </a:solidFill>
                <a:latin typeface="Helvetica" pitchFamily="2" charset="0"/>
              </a:rPr>
              <a:t>whole-grain, enriched, bran</a:t>
            </a:r>
            <a:r>
              <a:rPr lang="en-US" sz="1600" dirty="0">
                <a:solidFill>
                  <a:schemeClr val="tx1">
                    <a:lumMod val="65000"/>
                    <a:lumOff val="35000"/>
                  </a:schemeClr>
                </a:solidFill>
                <a:latin typeface="Helvetica" pitchFamily="2" charset="0"/>
              </a:rPr>
              <a:t>, and/or </a:t>
            </a:r>
            <a:r>
              <a:rPr lang="en-US" sz="1600" b="1" dirty="0">
                <a:solidFill>
                  <a:srgbClr val="6F3D1A"/>
                </a:solidFill>
                <a:latin typeface="Helvetica" pitchFamily="2" charset="0"/>
              </a:rPr>
              <a:t>germ</a:t>
            </a:r>
          </a:p>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3rd ingredient must be </a:t>
            </a:r>
            <a:r>
              <a:rPr lang="en-US" sz="1600" b="1" dirty="0">
                <a:solidFill>
                  <a:srgbClr val="6F3D1A"/>
                </a:solidFill>
                <a:latin typeface="Helvetica" pitchFamily="2" charset="0"/>
              </a:rPr>
              <a:t>whole-grain, enriched, bran, </a:t>
            </a:r>
            <a:r>
              <a:rPr lang="en-US" sz="1600" dirty="0">
                <a:solidFill>
                  <a:schemeClr val="tx1">
                    <a:lumMod val="65000"/>
                    <a:lumOff val="35000"/>
                  </a:schemeClr>
                </a:solidFill>
                <a:latin typeface="Helvetica" pitchFamily="2" charset="0"/>
              </a:rPr>
              <a:t>and/or </a:t>
            </a:r>
            <a:r>
              <a:rPr lang="en-US" sz="1600" b="1" dirty="0">
                <a:solidFill>
                  <a:srgbClr val="6F3D1A"/>
                </a:solidFill>
                <a:latin typeface="Helvetica" pitchFamily="2" charset="0"/>
              </a:rPr>
              <a:t>germ</a:t>
            </a:r>
            <a:r>
              <a:rPr lang="en-US" sz="1600" dirty="0">
                <a:solidFill>
                  <a:schemeClr val="tx1">
                    <a:lumMod val="65000"/>
                    <a:lumOff val="35000"/>
                  </a:schemeClr>
                </a:solidFill>
                <a:latin typeface="Helvetica" pitchFamily="2" charset="0"/>
              </a:rPr>
              <a:t> </a:t>
            </a:r>
          </a:p>
        </p:txBody>
      </p:sp>
    </p:spTree>
    <p:extLst>
      <p:ext uri="{BB962C8B-B14F-4D97-AF65-F5344CB8AC3E}">
        <p14:creationId xmlns:p14="http://schemas.microsoft.com/office/powerpoint/2010/main" val="2838773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pic>
        <p:nvPicPr>
          <p:cNvPr id="11" name="Picture 10" descr="INGREDIENTS: Flour blend (durum flour, bromated flour, brown rice flour), water, salt. ">
            <a:extLst>
              <a:ext uri="{FF2B5EF4-FFF2-40B4-BE49-F238E27FC236}">
                <a16:creationId xmlns:a16="http://schemas.microsoft.com/office/drawing/2014/main" id="{5713B5E1-F5FD-8345-BDE4-191A43F1FB59}"/>
              </a:ext>
            </a:extLst>
          </p:cNvPr>
          <p:cNvPicPr>
            <a:picLocks noChangeAspect="1"/>
          </p:cNvPicPr>
          <p:nvPr/>
        </p:nvPicPr>
        <p:blipFill rotWithShape="1">
          <a:blip r:embed="rId3"/>
          <a:srcRect b="7279"/>
          <a:stretch/>
        </p:blipFill>
        <p:spPr>
          <a:xfrm>
            <a:off x="3436976" y="465121"/>
            <a:ext cx="5268717" cy="819573"/>
          </a:xfrm>
          <a:prstGeom prst="rect">
            <a:avLst/>
          </a:prstGeom>
        </p:spPr>
      </p:pic>
      <p:sp>
        <p:nvSpPr>
          <p:cNvPr id="6" name="Rectangle 5">
            <a:extLst>
              <a:ext uri="{FF2B5EF4-FFF2-40B4-BE49-F238E27FC236}">
                <a16:creationId xmlns:a16="http://schemas.microsoft.com/office/drawing/2014/main" id="{D102ECCA-A778-124B-8DC7-438A879F45BE}"/>
              </a:ext>
            </a:extLst>
          </p:cNvPr>
          <p:cNvSpPr/>
          <p:nvPr/>
        </p:nvSpPr>
        <p:spPr>
          <a:xfrm>
            <a:off x="3476141" y="1522495"/>
            <a:ext cx="2327915" cy="1077218"/>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Is this food whole grain-rich in the CACFP using the Rule of Three?</a:t>
            </a:r>
          </a:p>
        </p:txBody>
      </p:sp>
      <p:sp>
        <p:nvSpPr>
          <p:cNvPr id="12" name="Rectangle 11">
            <a:extLst>
              <a:ext uri="{FF2B5EF4-FFF2-40B4-BE49-F238E27FC236}">
                <a16:creationId xmlns:a16="http://schemas.microsoft.com/office/drawing/2014/main" id="{E80667EC-7B21-B844-969A-F9156CD5E0BD}"/>
              </a:ext>
            </a:extLst>
          </p:cNvPr>
          <p:cNvSpPr/>
          <p:nvPr/>
        </p:nvSpPr>
        <p:spPr>
          <a:xfrm>
            <a:off x="3476142" y="2739431"/>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8" name="Rectangle 7">
            <a:extLst>
              <a:ext uri="{FF2B5EF4-FFF2-40B4-BE49-F238E27FC236}">
                <a16:creationId xmlns:a16="http://schemas.microsoft.com/office/drawing/2014/main" id="{BE93312F-7DBF-1C4F-9C71-59BF5984E18F}"/>
              </a:ext>
            </a:extLst>
          </p:cNvPr>
          <p:cNvSpPr/>
          <p:nvPr/>
        </p:nvSpPr>
        <p:spPr>
          <a:xfrm>
            <a:off x="4576587" y="2739431"/>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pic>
        <p:nvPicPr>
          <p:cNvPr id="13" name="Picture 12" descr="Page 5 of the &quot;Identifying Whole Grain-Rich Foods for the CACFP Using the Ingredient List&quot; worksheet">
            <a:extLst>
              <a:ext uri="{FF2B5EF4-FFF2-40B4-BE49-F238E27FC236}">
                <a16:creationId xmlns:a16="http://schemas.microsoft.com/office/drawing/2014/main" id="{FDC833AF-8E50-3F4B-BD86-CEF3032266C7}"/>
              </a:ext>
            </a:extLst>
          </p:cNvPr>
          <p:cNvPicPr>
            <a:picLocks noChangeAspect="1"/>
          </p:cNvPicPr>
          <p:nvPr/>
        </p:nvPicPr>
        <p:blipFill>
          <a:blip r:embed="rId4"/>
          <a:srcRect t="566" b="566"/>
          <a:stretch/>
        </p:blipFill>
        <p:spPr>
          <a:xfrm>
            <a:off x="5385403" y="1973109"/>
            <a:ext cx="2379242" cy="3105077"/>
          </a:xfrm>
          <a:prstGeom prst="rect">
            <a:avLst/>
          </a:prstGeom>
        </p:spPr>
      </p:pic>
      <p:pic>
        <p:nvPicPr>
          <p:cNvPr id="16" name="Picture 15" descr="Page 6 of the &quot;Identifying Whole Grain-Rich Foods for the CACFP Using the Ingredient List&quot; worksheet">
            <a:extLst>
              <a:ext uri="{FF2B5EF4-FFF2-40B4-BE49-F238E27FC236}">
                <a16:creationId xmlns:a16="http://schemas.microsoft.com/office/drawing/2014/main" id="{EDF12467-A810-7343-810E-7D41CE6FEB7F}"/>
              </a:ext>
            </a:extLst>
          </p:cNvPr>
          <p:cNvPicPr>
            <a:picLocks noChangeAspect="1"/>
          </p:cNvPicPr>
          <p:nvPr/>
        </p:nvPicPr>
        <p:blipFill>
          <a:blip r:embed="rId5"/>
          <a:srcRect/>
          <a:stretch/>
        </p:blipFill>
        <p:spPr>
          <a:xfrm>
            <a:off x="6217636" y="1378178"/>
            <a:ext cx="2591936" cy="3354271"/>
          </a:xfrm>
          <a:prstGeom prst="rect">
            <a:avLst/>
          </a:prstGeom>
          <a:effectLst>
            <a:outerShdw blurRad="63500" sx="102000" sy="102000" algn="ctr" rotWithShape="0">
              <a:srgbClr val="000000">
                <a:alpha val="10000"/>
              </a:srgbClr>
            </a:outerShdw>
          </a:effectLst>
        </p:spPr>
      </p:pic>
    </p:spTree>
    <p:extLst>
      <p:ext uri="{BB962C8B-B14F-4D97-AF65-F5344CB8AC3E}">
        <p14:creationId xmlns:p14="http://schemas.microsoft.com/office/powerpoint/2010/main" val="2398085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pic>
        <p:nvPicPr>
          <p:cNvPr id="26" name="Picture 25" descr="INGREDIENTS: Flour blend (durum flour, bromated flour, brown rice flour), water, salt. ">
            <a:extLst>
              <a:ext uri="{FF2B5EF4-FFF2-40B4-BE49-F238E27FC236}">
                <a16:creationId xmlns:a16="http://schemas.microsoft.com/office/drawing/2014/main" id="{6C25A3C3-C3EB-44F9-9D5C-E3B86D65B6ED}"/>
              </a:ext>
            </a:extLst>
          </p:cNvPr>
          <p:cNvPicPr>
            <a:picLocks noChangeAspect="1"/>
          </p:cNvPicPr>
          <p:nvPr/>
        </p:nvPicPr>
        <p:blipFill rotWithShape="1">
          <a:blip r:embed="rId3"/>
          <a:srcRect b="7279"/>
          <a:stretch/>
        </p:blipFill>
        <p:spPr>
          <a:xfrm>
            <a:off x="3436976" y="465121"/>
            <a:ext cx="5268717" cy="819573"/>
          </a:xfrm>
          <a:prstGeom prst="rect">
            <a:avLst/>
          </a:prstGeom>
        </p:spPr>
      </p:pic>
      <p:sp>
        <p:nvSpPr>
          <p:cNvPr id="25" name="Rectangle 24">
            <a:extLst>
              <a:ext uri="{FF2B5EF4-FFF2-40B4-BE49-F238E27FC236}">
                <a16:creationId xmlns:a16="http://schemas.microsoft.com/office/drawing/2014/main" id="{D5798FA3-3DB4-42CC-8F9A-86132665EDEF}"/>
              </a:ext>
            </a:extLst>
          </p:cNvPr>
          <p:cNvSpPr/>
          <p:nvPr/>
        </p:nvSpPr>
        <p:spPr>
          <a:xfrm>
            <a:off x="3476141" y="1522495"/>
            <a:ext cx="2327915" cy="1077218"/>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Is this food whole grain-rich in the CACFP using the Rule of Three?</a:t>
            </a:r>
          </a:p>
        </p:txBody>
      </p:sp>
      <p:sp>
        <p:nvSpPr>
          <p:cNvPr id="27" name="Rectangle 26">
            <a:extLst>
              <a:ext uri="{FF2B5EF4-FFF2-40B4-BE49-F238E27FC236}">
                <a16:creationId xmlns:a16="http://schemas.microsoft.com/office/drawing/2014/main" id="{90816581-7F7B-4ADD-9092-98A1D7DD922C}"/>
              </a:ext>
            </a:extLst>
          </p:cNvPr>
          <p:cNvSpPr/>
          <p:nvPr/>
        </p:nvSpPr>
        <p:spPr>
          <a:xfrm>
            <a:off x="3476142" y="2739431"/>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p:txBody>
      </p:sp>
      <p:sp>
        <p:nvSpPr>
          <p:cNvPr id="15" name="L-Shape 14">
            <a:extLst>
              <a:ext uri="{FF2B5EF4-FFF2-40B4-BE49-F238E27FC236}">
                <a16:creationId xmlns:a16="http://schemas.microsoft.com/office/drawing/2014/main" id="{B11BEF76-7B4E-9648-ABE6-40EF417B7E22}"/>
              </a:ext>
              <a:ext uri="{C183D7F6-B498-43B3-948B-1728B52AA6E4}">
                <adec:decorative xmlns:adec="http://schemas.microsoft.com/office/drawing/2017/decorative" val="1"/>
              </a:ext>
            </a:extLst>
          </p:cNvPr>
          <p:cNvSpPr/>
          <p:nvPr/>
        </p:nvSpPr>
        <p:spPr>
          <a:xfrm rot="18927568">
            <a:off x="4668681" y="2724676"/>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descr="No (Checked)">
            <a:extLst>
              <a:ext uri="{FF2B5EF4-FFF2-40B4-BE49-F238E27FC236}">
                <a16:creationId xmlns:a16="http://schemas.microsoft.com/office/drawing/2014/main" id="{227E8B47-DE12-4043-8329-06A25C2CBE87}"/>
              </a:ext>
            </a:extLst>
          </p:cNvPr>
          <p:cNvSpPr/>
          <p:nvPr/>
        </p:nvSpPr>
        <p:spPr>
          <a:xfrm>
            <a:off x="4576587" y="2739431"/>
            <a:ext cx="1227469"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20" name="TextBox 19">
            <a:extLst>
              <a:ext uri="{FF2B5EF4-FFF2-40B4-BE49-F238E27FC236}">
                <a16:creationId xmlns:a16="http://schemas.microsoft.com/office/drawing/2014/main" id="{8755E93B-2657-C44B-A433-ACF601EFAE90}"/>
              </a:ext>
            </a:extLst>
          </p:cNvPr>
          <p:cNvSpPr txBox="1"/>
          <p:nvPr/>
        </p:nvSpPr>
        <p:spPr>
          <a:xfrm>
            <a:off x="3599711" y="3680683"/>
            <a:ext cx="1227470" cy="307777"/>
          </a:xfrm>
          <a:prstGeom prst="rect">
            <a:avLst/>
          </a:prstGeom>
          <a:noFill/>
        </p:spPr>
        <p:txBody>
          <a:bodyPr wrap="square" rtlCol="0">
            <a:spAutoFit/>
          </a:bodyPr>
          <a:lstStyle/>
          <a:p>
            <a:r>
              <a:rPr lang="en-US" sz="1400" dirty="0">
                <a:solidFill>
                  <a:srgbClr val="6F3D1A"/>
                </a:solidFill>
                <a:latin typeface="Helvetica" pitchFamily="2" charset="0"/>
              </a:rPr>
              <a:t>Durum flour</a:t>
            </a:r>
          </a:p>
        </p:txBody>
      </p:sp>
      <p:sp>
        <p:nvSpPr>
          <p:cNvPr id="23" name="TextBox 22">
            <a:extLst>
              <a:ext uri="{FF2B5EF4-FFF2-40B4-BE49-F238E27FC236}">
                <a16:creationId xmlns:a16="http://schemas.microsoft.com/office/drawing/2014/main" id="{41788754-9C5E-5E40-8AF6-682F277465D2}"/>
              </a:ext>
            </a:extLst>
          </p:cNvPr>
          <p:cNvSpPr txBox="1"/>
          <p:nvPr/>
        </p:nvSpPr>
        <p:spPr>
          <a:xfrm>
            <a:off x="3599710" y="4059992"/>
            <a:ext cx="1382505" cy="307777"/>
          </a:xfrm>
          <a:prstGeom prst="rect">
            <a:avLst/>
          </a:prstGeom>
          <a:noFill/>
        </p:spPr>
        <p:txBody>
          <a:bodyPr wrap="square" rtlCol="0">
            <a:spAutoFit/>
          </a:bodyPr>
          <a:lstStyle/>
          <a:p>
            <a:r>
              <a:rPr lang="en-US" sz="1400" dirty="0">
                <a:solidFill>
                  <a:srgbClr val="6F3D1A"/>
                </a:solidFill>
                <a:latin typeface="Helvetica" pitchFamily="2" charset="0"/>
              </a:rPr>
              <a:t>Bromated flour</a:t>
            </a:r>
          </a:p>
        </p:txBody>
      </p:sp>
      <p:pic>
        <p:nvPicPr>
          <p:cNvPr id="30" name="Picture 29" descr="Page 5 of the &quot;Identifying Whole Grain-Rich Foods for the CACFP Using the Ingredient List&quot; worksheet">
            <a:extLst>
              <a:ext uri="{FF2B5EF4-FFF2-40B4-BE49-F238E27FC236}">
                <a16:creationId xmlns:a16="http://schemas.microsoft.com/office/drawing/2014/main" id="{C8DB91DF-07D0-42E2-AED0-4BC17564958B}"/>
              </a:ext>
            </a:extLst>
          </p:cNvPr>
          <p:cNvPicPr>
            <a:picLocks noChangeAspect="1"/>
          </p:cNvPicPr>
          <p:nvPr/>
        </p:nvPicPr>
        <p:blipFill>
          <a:blip r:embed="rId4"/>
          <a:srcRect t="566" b="566"/>
          <a:stretch/>
        </p:blipFill>
        <p:spPr>
          <a:xfrm>
            <a:off x="5385403" y="1973109"/>
            <a:ext cx="2379242" cy="3105077"/>
          </a:xfrm>
          <a:prstGeom prst="rect">
            <a:avLst/>
          </a:prstGeom>
        </p:spPr>
      </p:pic>
      <p:pic>
        <p:nvPicPr>
          <p:cNvPr id="29" name="Picture 28" descr="Page 6 of the &quot;Identifying Whole Grain-Rich Foods for the CACFP Using the Ingredient List&quot; worksheet">
            <a:extLst>
              <a:ext uri="{FF2B5EF4-FFF2-40B4-BE49-F238E27FC236}">
                <a16:creationId xmlns:a16="http://schemas.microsoft.com/office/drawing/2014/main" id="{C36A91A0-776E-4F14-9146-8EC13D95A292}"/>
              </a:ext>
            </a:extLst>
          </p:cNvPr>
          <p:cNvPicPr>
            <a:picLocks noChangeAspect="1"/>
          </p:cNvPicPr>
          <p:nvPr/>
        </p:nvPicPr>
        <p:blipFill>
          <a:blip r:embed="rId5"/>
          <a:srcRect/>
          <a:stretch/>
        </p:blipFill>
        <p:spPr>
          <a:xfrm>
            <a:off x="6217636" y="1378178"/>
            <a:ext cx="2591936" cy="3354271"/>
          </a:xfrm>
          <a:prstGeom prst="rect">
            <a:avLst/>
          </a:prstGeom>
          <a:effectLst>
            <a:outerShdw blurRad="63500" sx="102000" sy="102000" algn="ctr" rotWithShape="0">
              <a:srgbClr val="000000">
                <a:alpha val="10000"/>
              </a:srgbClr>
            </a:outerShdw>
          </a:effectLst>
        </p:spPr>
      </p:pic>
      <p:pic>
        <p:nvPicPr>
          <p:cNvPr id="17" name="Picture 16" descr="Callout idenitfying non-creditable grains or flours">
            <a:extLst>
              <a:ext uri="{FF2B5EF4-FFF2-40B4-BE49-F238E27FC236}">
                <a16:creationId xmlns:a16="http://schemas.microsoft.com/office/drawing/2014/main" id="{0CA24D58-92BE-B04E-B72B-8560700BCF70}"/>
              </a:ext>
            </a:extLst>
          </p:cNvPr>
          <p:cNvPicPr>
            <a:picLocks noChangeAspect="1"/>
          </p:cNvPicPr>
          <p:nvPr/>
        </p:nvPicPr>
        <p:blipFill>
          <a:blip r:embed="rId6"/>
          <a:stretch>
            <a:fillRect/>
          </a:stretch>
        </p:blipFill>
        <p:spPr>
          <a:xfrm>
            <a:off x="5256720" y="3380562"/>
            <a:ext cx="3602918" cy="1697624"/>
          </a:xfrm>
          <a:prstGeom prst="rect">
            <a:avLst/>
          </a:prstGeom>
        </p:spPr>
      </p:pic>
      <p:cxnSp>
        <p:nvCxnSpPr>
          <p:cNvPr id="19" name="Elbow Connector 18">
            <a:extLst>
              <a:ext uri="{FF2B5EF4-FFF2-40B4-BE49-F238E27FC236}">
                <a16:creationId xmlns:a16="http://schemas.microsoft.com/office/drawing/2014/main" id="{7A2D267C-29E5-0745-AB0A-B042FACF9601}"/>
              </a:ext>
              <a:ext uri="{C183D7F6-B498-43B3-948B-1728B52AA6E4}">
                <adec:decorative xmlns:adec="http://schemas.microsoft.com/office/drawing/2017/decorative" val="1"/>
              </a:ext>
            </a:extLst>
          </p:cNvPr>
          <p:cNvCxnSpPr>
            <a:cxnSpLocks/>
            <a:stCxn id="18" idx="1"/>
            <a:endCxn id="20" idx="3"/>
          </p:cNvCxnSpPr>
          <p:nvPr/>
        </p:nvCxnSpPr>
        <p:spPr>
          <a:xfrm flipH="1">
            <a:off x="4827181" y="3832144"/>
            <a:ext cx="1672194" cy="2428"/>
          </a:xfrm>
          <a:prstGeom prst="straightConnector1">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18" name="Rounded Rectangle 17">
            <a:extLst>
              <a:ext uri="{FF2B5EF4-FFF2-40B4-BE49-F238E27FC236}">
                <a16:creationId xmlns:a16="http://schemas.microsoft.com/office/drawing/2014/main" id="{CF0750B1-59CA-9B4F-B43D-0C04CB8918FC}"/>
              </a:ext>
              <a:ext uri="{C183D7F6-B498-43B3-948B-1728B52AA6E4}">
                <adec:decorative xmlns:adec="http://schemas.microsoft.com/office/drawing/2017/decorative" val="1"/>
              </a:ext>
            </a:extLst>
          </p:cNvPr>
          <p:cNvSpPr/>
          <p:nvPr/>
        </p:nvSpPr>
        <p:spPr>
          <a:xfrm>
            <a:off x="6499375" y="3749748"/>
            <a:ext cx="479074" cy="164791"/>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2" name="Elbow Connector 21">
            <a:extLst>
              <a:ext uri="{FF2B5EF4-FFF2-40B4-BE49-F238E27FC236}">
                <a16:creationId xmlns:a16="http://schemas.microsoft.com/office/drawing/2014/main" id="{0A38F846-AE27-404C-A2C1-C4E918B67C62}"/>
              </a:ext>
              <a:ext uri="{C183D7F6-B498-43B3-948B-1728B52AA6E4}">
                <adec:decorative xmlns:adec="http://schemas.microsoft.com/office/drawing/2017/decorative" val="1"/>
              </a:ext>
            </a:extLst>
          </p:cNvPr>
          <p:cNvCxnSpPr>
            <a:cxnSpLocks/>
            <a:stCxn id="21" idx="1"/>
            <a:endCxn id="23" idx="3"/>
          </p:cNvCxnSpPr>
          <p:nvPr/>
        </p:nvCxnSpPr>
        <p:spPr>
          <a:xfrm flipH="1" flipV="1">
            <a:off x="4982215" y="4213881"/>
            <a:ext cx="335134" cy="22983"/>
          </a:xfrm>
          <a:prstGeom prst="straightConnector1">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21" name="Rounded Rectangle 20">
            <a:extLst>
              <a:ext uri="{FF2B5EF4-FFF2-40B4-BE49-F238E27FC236}">
                <a16:creationId xmlns:a16="http://schemas.microsoft.com/office/drawing/2014/main" id="{8AF8F82E-33C9-B942-B571-79A4F0714EF1}"/>
              </a:ext>
              <a:ext uri="{C183D7F6-B498-43B3-948B-1728B52AA6E4}">
                <adec:decorative xmlns:adec="http://schemas.microsoft.com/office/drawing/2017/decorative" val="1"/>
              </a:ext>
            </a:extLst>
          </p:cNvPr>
          <p:cNvSpPr/>
          <p:nvPr/>
        </p:nvSpPr>
        <p:spPr>
          <a:xfrm>
            <a:off x="5317349" y="4140769"/>
            <a:ext cx="582353" cy="192189"/>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6594041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2D9587D9-41A8-E54A-9586-31206F5536E7}"/>
              </a:ext>
            </a:extLst>
          </p:cNvPr>
          <p:cNvSpPr>
            <a:spLocks noGrp="1"/>
          </p:cNvSpPr>
          <p:nvPr>
            <p:ph type="title"/>
          </p:nvPr>
        </p:nvSpPr>
        <p:spPr>
          <a:xfrm>
            <a:off x="0" y="-635897"/>
            <a:ext cx="9144000" cy="475484"/>
          </a:xfrm>
        </p:spPr>
        <p:txBody>
          <a:bodyPr/>
          <a:lstStyle/>
          <a:p>
            <a:pPr algn="l"/>
            <a:r>
              <a:rPr lang="en-US" dirty="0">
                <a:solidFill>
                  <a:schemeClr val="bg1">
                    <a:lumMod val="95000"/>
                  </a:schemeClr>
                </a:solidFill>
              </a:rPr>
              <a:t>Page</a:t>
            </a:r>
            <a:r>
              <a:rPr lang="en-US" baseline="0" dirty="0">
                <a:solidFill>
                  <a:schemeClr val="bg1">
                    <a:lumMod val="95000"/>
                  </a:schemeClr>
                </a:solidFill>
              </a:rPr>
              <a:t> 4 of handout</a:t>
            </a:r>
            <a:endParaRPr lang="en-US" dirty="0">
              <a:solidFill>
                <a:schemeClr val="bg1">
                  <a:lumMod val="95000"/>
                </a:schemeClr>
              </a:solidFill>
            </a:endParaRPr>
          </a:p>
        </p:txBody>
      </p:sp>
      <p:pic>
        <p:nvPicPr>
          <p:cNvPr id="5" name="Picture 4" descr="Page 4 of the &quot;Identifying Whole Grain-Rich Foods for the CACFP Using the Ingredient List&quot; worksheet">
            <a:extLst>
              <a:ext uri="{FF2B5EF4-FFF2-40B4-BE49-F238E27FC236}">
                <a16:creationId xmlns:a16="http://schemas.microsoft.com/office/drawing/2014/main" id="{C5883746-3AE2-E44E-9FDE-6516AF1B2A6C}"/>
              </a:ext>
            </a:extLst>
          </p:cNvPr>
          <p:cNvPicPr>
            <a:picLocks noChangeAspect="1"/>
          </p:cNvPicPr>
          <p:nvPr/>
        </p:nvPicPr>
        <p:blipFill>
          <a:blip r:embed="rId3"/>
          <a:stretch>
            <a:fillRect/>
          </a:stretch>
        </p:blipFill>
        <p:spPr>
          <a:xfrm>
            <a:off x="2821173" y="280449"/>
            <a:ext cx="3501656" cy="4585778"/>
          </a:xfrm>
          <a:prstGeom prst="rect">
            <a:avLst/>
          </a:prstGeom>
          <a:effectLst>
            <a:outerShdw blurRad="63500" sx="102000" sy="102000" algn="ctr" rotWithShape="0">
              <a:prstClr val="black">
                <a:alpha val="10000"/>
              </a:prstClr>
            </a:outerShdw>
          </a:effectLst>
        </p:spPr>
      </p:pic>
    </p:spTree>
    <p:extLst>
      <p:ext uri="{BB962C8B-B14F-4D97-AF65-F5344CB8AC3E}">
        <p14:creationId xmlns:p14="http://schemas.microsoft.com/office/powerpoint/2010/main" val="12048540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sz="3000" dirty="0">
                <a:solidFill>
                  <a:srgbClr val="4F280E"/>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6008541" cy="508371"/>
          </a:xfrm>
        </p:spPr>
        <p:txBody>
          <a:bodyPr/>
          <a:lstStyle/>
          <a:p>
            <a:r>
              <a:rPr lang="en-US" sz="2000" dirty="0"/>
              <a:t>Resource Order Form at </a:t>
            </a:r>
            <a:r>
              <a:rPr lang="en-US" sz="2000" b="1" u="sng" dirty="0">
                <a:solidFill>
                  <a:srgbClr val="4F280E"/>
                </a:solidFill>
                <a:hlinkClick r:id="rId3" tooltip="U S D A Team Nutrition">
                  <a:extLst>
                    <a:ext uri="{A12FA001-AC4F-418D-AE19-62706E023703}">
                      <ahyp:hlinkClr xmlns:ahyp="http://schemas.microsoft.com/office/drawing/2018/hyperlinkcolor" val="tx"/>
                    </a:ext>
                  </a:extLst>
                </a:hlinkClick>
              </a:rPr>
              <a:t>TeamNutrition.USDA.gov</a:t>
            </a:r>
            <a:r>
              <a:rPr lang="en-US" sz="2000" dirty="0">
                <a:solidFill>
                  <a:srgbClr val="4F280E"/>
                </a:solidFill>
              </a:rPr>
              <a:t>.</a:t>
            </a:r>
            <a:endParaRPr lang="en-US" dirty="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186743" y="1803710"/>
            <a:ext cx="4362108" cy="1801935"/>
          </a:xfrm>
        </p:spPr>
        <p:txBody>
          <a:bodyPr/>
          <a:lstStyle/>
          <a:p>
            <a:pPr marL="238125" indent="-238125">
              <a:spcAft>
                <a:spcPts val="1200"/>
              </a:spcAft>
              <a:buClr>
                <a:srgbClr val="0D5929"/>
              </a:buClr>
            </a:pPr>
            <a:r>
              <a:rPr lang="en-US" sz="2000" b="1" dirty="0"/>
              <a:t>FREE</a:t>
            </a:r>
            <a:r>
              <a:rPr lang="en-US" sz="2000" dirty="0"/>
              <a:t> for Child Nutrition operators, while supplies last. </a:t>
            </a:r>
          </a:p>
          <a:p>
            <a:pPr marL="238125" indent="-238125">
              <a:spcAft>
                <a:spcPts val="1200"/>
              </a:spcAft>
              <a:buClr>
                <a:srgbClr val="0D5929"/>
              </a:buClr>
            </a:pPr>
            <a:r>
              <a:rPr lang="en-US" sz="2000" dirty="0"/>
              <a:t>Sponsoring organizations and State agencies can also order in bulk by sending an email to: </a:t>
            </a:r>
          </a:p>
          <a:p>
            <a:endParaRPr lang="en-US" sz="2400" dirty="0"/>
          </a:p>
        </p:txBody>
      </p:sp>
      <p:pic>
        <p:nvPicPr>
          <p:cNvPr id="8" name="Picture 7" descr="Email icon.">
            <a:extLst>
              <a:ext uri="{FF2B5EF4-FFF2-40B4-BE49-F238E27FC236}">
                <a16:creationId xmlns:a16="http://schemas.microsoft.com/office/drawing/2014/main" id="{897D9920-5524-9A47-B474-89C5282F09B7}"/>
              </a:ext>
            </a:extLst>
          </p:cNvPr>
          <p:cNvPicPr>
            <a:picLocks noChangeAspect="1"/>
          </p:cNvPicPr>
          <p:nvPr/>
        </p:nvPicPr>
        <p:blipFill>
          <a:blip r:embed="rId4"/>
          <a:stretch>
            <a:fillRect/>
          </a:stretch>
        </p:blipFill>
        <p:spPr>
          <a:xfrm>
            <a:off x="457926" y="3803188"/>
            <a:ext cx="478387" cy="485032"/>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87864" y="3910367"/>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4F280E"/>
                </a:solidFill>
                <a:hlinkClick r:id="rId5" tooltip="U S D A Team Nutrition email">
                  <a:extLst>
                    <a:ext uri="{A12FA001-AC4F-418D-AE19-62706E023703}">
                      <ahyp:hlinkClr xmlns:ahyp="http://schemas.microsoft.com/office/drawing/2018/hyperlinkcolor" val="tx"/>
                    </a:ext>
                  </a:extLst>
                </a:hlinkClick>
              </a:rPr>
              <a:t>TeamNutrition@USDA.gov</a:t>
            </a:r>
            <a:endParaRPr lang="en-US" sz="2000" u="sng" dirty="0">
              <a:solidFill>
                <a:srgbClr val="4F280E"/>
              </a:solidFill>
            </a:endParaRPr>
          </a:p>
        </p:txBody>
      </p:sp>
      <p:pic>
        <p:nvPicPr>
          <p:cNvPr id="11" name="Picture 10" descr="Tablet showing Team Nutrition website">
            <a:extLst>
              <a:ext uri="{FF2B5EF4-FFF2-40B4-BE49-F238E27FC236}">
                <a16:creationId xmlns:a16="http://schemas.microsoft.com/office/drawing/2014/main" id="{983D98DA-68D4-714D-9F30-8638477F9707}"/>
              </a:ext>
            </a:extLst>
          </p:cNvPr>
          <p:cNvPicPr>
            <a:picLocks noChangeAspect="1"/>
          </p:cNvPicPr>
          <p:nvPr/>
        </p:nvPicPr>
        <p:blipFill>
          <a:blip r:embed="rId6"/>
          <a:srcRect l="1122" r="1122"/>
          <a:stretch/>
        </p:blipFill>
        <p:spPr>
          <a:xfrm>
            <a:off x="4708886" y="1403217"/>
            <a:ext cx="4211636" cy="3740283"/>
          </a:xfrm>
          <a:prstGeom prst="rect">
            <a:avLst/>
          </a:prstGeom>
        </p:spPr>
      </p:pic>
    </p:spTree>
    <p:extLst>
      <p:ext uri="{BB962C8B-B14F-4D97-AF65-F5344CB8AC3E}">
        <p14:creationId xmlns:p14="http://schemas.microsoft.com/office/powerpoint/2010/main" val="36919994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5DDF12-1A15-0643-89AC-AA51E165C5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01861" y="78087"/>
            <a:ext cx="6740277" cy="4280256"/>
          </a:xfrm>
          <a:prstGeom prst="rect">
            <a:avLst/>
          </a:prstGeom>
        </p:spPr>
      </p:pic>
      <p:sp>
        <p:nvSpPr>
          <p:cNvPr id="9" name="Rectangle 8">
            <a:extLst>
              <a:ext uri="{FF2B5EF4-FFF2-40B4-BE49-F238E27FC236}">
                <a16:creationId xmlns:a16="http://schemas.microsoft.com/office/drawing/2014/main" id="{47EDF914-CE55-1D42-B6FA-4C5775192C8F}"/>
              </a:ext>
              <a:ext uri="{C183D7F6-B498-43B3-948B-1728B52AA6E4}">
                <adec:decorative xmlns:adec="http://schemas.microsoft.com/office/drawing/2017/decorative" val="1"/>
              </a:ext>
            </a:extLst>
          </p:cNvPr>
          <p:cNvSpPr/>
          <p:nvPr/>
        </p:nvSpPr>
        <p:spPr>
          <a:xfrm>
            <a:off x="1482321" y="375582"/>
            <a:ext cx="6175779" cy="2974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C680DBD6-7912-544F-8117-35335B0C6D2F}"/>
              </a:ext>
            </a:extLst>
          </p:cNvPr>
          <p:cNvSpPr>
            <a:spLocks noGrp="1"/>
          </p:cNvSpPr>
          <p:nvPr>
            <p:ph type="title"/>
          </p:nvPr>
        </p:nvSpPr>
        <p:spPr>
          <a:xfrm>
            <a:off x="1482320" y="257628"/>
            <a:ext cx="6175780" cy="475488"/>
          </a:xfrm>
        </p:spPr>
        <p:txBody>
          <a:bodyPr/>
          <a:lstStyle/>
          <a:p>
            <a:pPr algn="ctr"/>
            <a:r>
              <a:rPr lang="en-US" sz="1600" dirty="0">
                <a:solidFill>
                  <a:srgbClr val="005E5E"/>
                </a:solidFill>
              </a:rPr>
              <a:t>More Team Nutrition Resources!</a:t>
            </a:r>
          </a:p>
        </p:txBody>
      </p:sp>
      <p:grpSp>
        <p:nvGrpSpPr>
          <p:cNvPr id="2" name="Group 1" descr="Examples of Team Nutrition resources">
            <a:extLst>
              <a:ext uri="{FF2B5EF4-FFF2-40B4-BE49-F238E27FC236}">
                <a16:creationId xmlns:a16="http://schemas.microsoft.com/office/drawing/2014/main" id="{BA6B3ED5-308D-066E-EB1B-C5D203929A10}"/>
              </a:ext>
            </a:extLst>
          </p:cNvPr>
          <p:cNvGrpSpPr/>
          <p:nvPr/>
        </p:nvGrpSpPr>
        <p:grpSpPr>
          <a:xfrm>
            <a:off x="1732944" y="765335"/>
            <a:ext cx="5702005" cy="2472068"/>
            <a:chOff x="1732944" y="765335"/>
            <a:chExt cx="5702005" cy="2472068"/>
          </a:xfrm>
        </p:grpSpPr>
        <p:pic>
          <p:nvPicPr>
            <p:cNvPr id="17" name="Picture 16" descr="Team Nutrition resources">
              <a:extLst>
                <a:ext uri="{FF2B5EF4-FFF2-40B4-BE49-F238E27FC236}">
                  <a16:creationId xmlns:a16="http://schemas.microsoft.com/office/drawing/2014/main" id="{25801A38-2FE5-9E43-B835-084061799C58}"/>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2260483" y="765335"/>
              <a:ext cx="664014" cy="858791"/>
            </a:xfrm>
            <a:prstGeom prst="rect">
              <a:avLst/>
            </a:prstGeom>
            <a:effectLst>
              <a:outerShdw blurRad="38100" sx="105000" sy="105000" algn="ctr" rotWithShape="0">
                <a:srgbClr val="000000">
                  <a:alpha val="10000"/>
                </a:srgbClr>
              </a:outerShdw>
            </a:effectLst>
          </p:spPr>
        </p:pic>
        <p:pic>
          <p:nvPicPr>
            <p:cNvPr id="18" name="Picture 17" descr="Team Nutrition resources">
              <a:extLst>
                <a:ext uri="{FF2B5EF4-FFF2-40B4-BE49-F238E27FC236}">
                  <a16:creationId xmlns:a16="http://schemas.microsoft.com/office/drawing/2014/main" id="{05894FDF-71CD-4D4C-A3E8-8586B9F1EA89}"/>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3267202" y="765335"/>
              <a:ext cx="664013" cy="858791"/>
            </a:xfrm>
            <a:prstGeom prst="rect">
              <a:avLst/>
            </a:prstGeom>
            <a:effectLst>
              <a:outerShdw blurRad="38100" sx="105000" sy="105000" algn="ctr" rotWithShape="0">
                <a:srgbClr val="000000">
                  <a:alpha val="10000"/>
                </a:srgbClr>
              </a:outerShdw>
            </a:effectLst>
          </p:spPr>
        </p:pic>
        <p:pic>
          <p:nvPicPr>
            <p:cNvPr id="19" name="Picture 18" descr="Team Nutrition resources">
              <a:extLst>
                <a:ext uri="{FF2B5EF4-FFF2-40B4-BE49-F238E27FC236}">
                  <a16:creationId xmlns:a16="http://schemas.microsoft.com/office/drawing/2014/main" id="{B4D26CDF-691F-554A-B1A9-9A44A4DDA790}"/>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4273921" y="765335"/>
              <a:ext cx="664013" cy="858791"/>
            </a:xfrm>
            <a:prstGeom prst="rect">
              <a:avLst/>
            </a:prstGeom>
            <a:effectLst>
              <a:outerShdw blurRad="38100" sx="105000" sy="105000" algn="ctr" rotWithShape="0">
                <a:srgbClr val="000000">
                  <a:alpha val="10000"/>
                </a:srgbClr>
              </a:outerShdw>
            </a:effectLst>
          </p:spPr>
        </p:pic>
        <p:pic>
          <p:nvPicPr>
            <p:cNvPr id="20" name="Picture 19" descr="Team Nutrition resources">
              <a:extLst>
                <a:ext uri="{FF2B5EF4-FFF2-40B4-BE49-F238E27FC236}">
                  <a16:creationId xmlns:a16="http://schemas.microsoft.com/office/drawing/2014/main" id="{9D816962-B6B1-CB4F-B1C8-BB95006FD3A3}"/>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5280640" y="765335"/>
              <a:ext cx="664013" cy="858791"/>
            </a:xfrm>
            <a:prstGeom prst="rect">
              <a:avLst/>
            </a:prstGeom>
            <a:effectLst>
              <a:outerShdw blurRad="38100" sx="105000" sy="105000" algn="ctr" rotWithShape="0">
                <a:srgbClr val="000000">
                  <a:alpha val="10000"/>
                </a:srgbClr>
              </a:outerShdw>
            </a:effectLst>
          </p:spPr>
        </p:pic>
        <p:pic>
          <p:nvPicPr>
            <p:cNvPr id="21" name="Picture 20" descr="Team Nutrition resources">
              <a:extLst>
                <a:ext uri="{FF2B5EF4-FFF2-40B4-BE49-F238E27FC236}">
                  <a16:creationId xmlns:a16="http://schemas.microsoft.com/office/drawing/2014/main" id="{5F5D0134-A3B4-2049-BB06-A7B334C4B9B9}"/>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6287360" y="765335"/>
              <a:ext cx="664013" cy="858791"/>
            </a:xfrm>
            <a:prstGeom prst="rect">
              <a:avLst/>
            </a:prstGeom>
            <a:effectLst>
              <a:outerShdw blurRad="38100" sx="105000" sy="105000" algn="ctr" rotWithShape="0">
                <a:srgbClr val="000000">
                  <a:alpha val="10000"/>
                </a:srgbClr>
              </a:outerShdw>
            </a:effectLst>
          </p:spPr>
        </p:pic>
        <p:pic>
          <p:nvPicPr>
            <p:cNvPr id="22" name="Picture 21" descr="Team Nutrition resources">
              <a:extLst>
                <a:ext uri="{FF2B5EF4-FFF2-40B4-BE49-F238E27FC236}">
                  <a16:creationId xmlns:a16="http://schemas.microsoft.com/office/drawing/2014/main" id="{D2E8C7E2-39A2-CA48-9058-0A3C76956702}"/>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2796813" y="1090650"/>
              <a:ext cx="664013" cy="858791"/>
            </a:xfrm>
            <a:prstGeom prst="rect">
              <a:avLst/>
            </a:prstGeom>
            <a:effectLst>
              <a:outerShdw blurRad="38100" sx="105000" sy="105000" algn="ctr" rotWithShape="0">
                <a:srgbClr val="000000">
                  <a:alpha val="10000"/>
                </a:srgbClr>
              </a:outerShdw>
            </a:effectLst>
          </p:spPr>
        </p:pic>
        <p:pic>
          <p:nvPicPr>
            <p:cNvPr id="23" name="Picture 22" descr="Team Nutrition resources">
              <a:extLst>
                <a:ext uri="{FF2B5EF4-FFF2-40B4-BE49-F238E27FC236}">
                  <a16:creationId xmlns:a16="http://schemas.microsoft.com/office/drawing/2014/main" id="{CC9E2B7F-E6D4-774E-A10F-417CC6B74801}"/>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3763967" y="1090650"/>
              <a:ext cx="664013" cy="858791"/>
            </a:xfrm>
            <a:prstGeom prst="rect">
              <a:avLst/>
            </a:prstGeom>
            <a:effectLst>
              <a:outerShdw blurRad="38100" sx="105000" sy="105000" algn="ctr" rotWithShape="0">
                <a:srgbClr val="000000">
                  <a:alpha val="10000"/>
                </a:srgbClr>
              </a:outerShdw>
            </a:effectLst>
          </p:spPr>
        </p:pic>
        <p:pic>
          <p:nvPicPr>
            <p:cNvPr id="24" name="Picture 23" descr="Team Nutrition resources">
              <a:extLst>
                <a:ext uri="{FF2B5EF4-FFF2-40B4-BE49-F238E27FC236}">
                  <a16:creationId xmlns:a16="http://schemas.microsoft.com/office/drawing/2014/main" id="{B44762F9-9BBC-8242-A3F2-4E409D42AB68}"/>
                </a:ext>
              </a:extLst>
            </p:cNvPr>
            <p:cNvPicPr>
              <a:picLocks noChangeAspect="1"/>
            </p:cNvPicPr>
            <p:nvPr/>
          </p:nvPicPr>
          <p:blipFill>
            <a:blip r:embed="rId11" cstate="hqprint">
              <a:extLst>
                <a:ext uri="{28A0092B-C50C-407E-A947-70E740481C1C}">
                  <a14:useLocalDpi xmlns:a14="http://schemas.microsoft.com/office/drawing/2010/main"/>
                </a:ext>
              </a:extLst>
            </a:blip>
            <a:srcRect/>
            <a:stretch/>
          </p:blipFill>
          <p:spPr>
            <a:xfrm>
              <a:off x="4801459" y="1090650"/>
              <a:ext cx="664013" cy="858791"/>
            </a:xfrm>
            <a:prstGeom prst="rect">
              <a:avLst/>
            </a:prstGeom>
            <a:effectLst>
              <a:outerShdw blurRad="38100" sx="105000" sy="105000" algn="ctr" rotWithShape="0">
                <a:srgbClr val="000000">
                  <a:alpha val="10000"/>
                </a:srgbClr>
              </a:outerShdw>
            </a:effectLst>
          </p:spPr>
        </p:pic>
        <p:pic>
          <p:nvPicPr>
            <p:cNvPr id="25" name="Picture 24" descr="Team Nutrition resources">
              <a:extLst>
                <a:ext uri="{FF2B5EF4-FFF2-40B4-BE49-F238E27FC236}">
                  <a16:creationId xmlns:a16="http://schemas.microsoft.com/office/drawing/2014/main" id="{75E91AFE-09B8-C84F-A2EA-D4A4F9795DA2}"/>
                </a:ext>
              </a:extLst>
            </p:cNvPr>
            <p:cNvPicPr>
              <a:picLocks noChangeAspect="1"/>
            </p:cNvPicPr>
            <p:nvPr/>
          </p:nvPicPr>
          <p:blipFill>
            <a:blip r:embed="rId12" cstate="hqprint">
              <a:extLst>
                <a:ext uri="{28A0092B-C50C-407E-A947-70E740481C1C}">
                  <a14:useLocalDpi xmlns:a14="http://schemas.microsoft.com/office/drawing/2010/main"/>
                </a:ext>
              </a:extLst>
            </a:blip>
            <a:srcRect/>
            <a:stretch/>
          </p:blipFill>
          <p:spPr>
            <a:xfrm>
              <a:off x="5768613" y="1090650"/>
              <a:ext cx="664013" cy="858791"/>
            </a:xfrm>
            <a:prstGeom prst="rect">
              <a:avLst/>
            </a:prstGeom>
            <a:effectLst>
              <a:outerShdw blurRad="38100" sx="105000" sy="105000" algn="ctr" rotWithShape="0">
                <a:srgbClr val="000000">
                  <a:alpha val="10000"/>
                </a:srgbClr>
              </a:outerShdw>
            </a:effectLst>
          </p:spPr>
        </p:pic>
        <p:pic>
          <p:nvPicPr>
            <p:cNvPr id="26" name="Picture 25" descr="Team Nutrition resources">
              <a:extLst>
                <a:ext uri="{FF2B5EF4-FFF2-40B4-BE49-F238E27FC236}">
                  <a16:creationId xmlns:a16="http://schemas.microsoft.com/office/drawing/2014/main" id="{0D48153A-E144-5D48-AF8F-5BC788D5C054}"/>
                </a:ext>
              </a:extLst>
            </p:cNvPr>
            <p:cNvPicPr>
              <a:picLocks noChangeAspect="1"/>
            </p:cNvPicPr>
            <p:nvPr/>
          </p:nvPicPr>
          <p:blipFill>
            <a:blip r:embed="rId13" cstate="hqprint">
              <a:extLst>
                <a:ext uri="{28A0092B-C50C-407E-A947-70E740481C1C}">
                  <a14:useLocalDpi xmlns:a14="http://schemas.microsoft.com/office/drawing/2010/main"/>
                </a:ext>
              </a:extLst>
            </a:blip>
            <a:srcRect/>
            <a:stretch/>
          </p:blipFill>
          <p:spPr>
            <a:xfrm>
              <a:off x="6770936" y="1090650"/>
              <a:ext cx="664013" cy="858790"/>
            </a:xfrm>
            <a:prstGeom prst="rect">
              <a:avLst/>
            </a:prstGeom>
            <a:effectLst>
              <a:outerShdw blurRad="38100" sx="105000" sy="105000" algn="ctr" rotWithShape="0">
                <a:srgbClr val="000000">
                  <a:alpha val="10000"/>
                </a:srgbClr>
              </a:outerShdw>
            </a:effectLst>
          </p:spPr>
        </p:pic>
        <p:pic>
          <p:nvPicPr>
            <p:cNvPr id="27" name="Picture 26" descr="Team Nutrition resources">
              <a:extLst>
                <a:ext uri="{FF2B5EF4-FFF2-40B4-BE49-F238E27FC236}">
                  <a16:creationId xmlns:a16="http://schemas.microsoft.com/office/drawing/2014/main" id="{43EA5601-836E-944B-8904-B2B1ECE69CD1}"/>
                </a:ext>
              </a:extLst>
            </p:cNvPr>
            <p:cNvPicPr>
              <a:picLocks noChangeAspect="1"/>
            </p:cNvPicPr>
            <p:nvPr/>
          </p:nvPicPr>
          <p:blipFill>
            <a:blip r:embed="rId14" cstate="hqprint">
              <a:extLst>
                <a:ext uri="{28A0092B-C50C-407E-A947-70E740481C1C}">
                  <a14:useLocalDpi xmlns:a14="http://schemas.microsoft.com/office/drawing/2010/main"/>
                </a:ext>
              </a:extLst>
            </a:blip>
            <a:srcRect/>
            <a:stretch/>
          </p:blipFill>
          <p:spPr>
            <a:xfrm>
              <a:off x="1732944" y="1090650"/>
              <a:ext cx="664013" cy="858790"/>
            </a:xfrm>
            <a:prstGeom prst="rect">
              <a:avLst/>
            </a:prstGeom>
            <a:effectLst>
              <a:outerShdw blurRad="38100" sx="105000" sy="105000" algn="ctr" rotWithShape="0">
                <a:srgbClr val="000000">
                  <a:alpha val="10000"/>
                </a:srgbClr>
              </a:outerShdw>
            </a:effectLst>
          </p:spPr>
        </p:pic>
        <p:pic>
          <p:nvPicPr>
            <p:cNvPr id="32" name="Picture 2" descr="Team Nutrition resources">
              <a:extLst>
                <a:ext uri="{FF2B5EF4-FFF2-40B4-BE49-F238E27FC236}">
                  <a16:creationId xmlns:a16="http://schemas.microsoft.com/office/drawing/2014/main" id="{0BEA9111-C199-3244-945F-B261BFE90E15}"/>
                </a:ext>
              </a:extLst>
            </p:cNvPr>
            <p:cNvPicPr>
              <a:picLocks noChangeAspect="1" noChangeArrowheads="1"/>
            </p:cNvPicPr>
            <p:nvPr/>
          </p:nvPicPr>
          <p:blipFill rotWithShape="1">
            <a:blip r:embed="rId15" cstate="hqprint">
              <a:extLst>
                <a:ext uri="{28A0092B-C50C-407E-A947-70E740481C1C}">
                  <a14:useLocalDpi xmlns:a14="http://schemas.microsoft.com/office/drawing/2010/main"/>
                </a:ext>
              </a:extLst>
            </a:blip>
            <a:srcRect t="-1093"/>
            <a:stretch/>
          </p:blipFill>
          <p:spPr bwMode="auto">
            <a:xfrm>
              <a:off x="4616949" y="2063827"/>
              <a:ext cx="782824" cy="1173082"/>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3" name="Picture 11" descr="Team Nutrition resources">
              <a:extLst>
                <a:ext uri="{FF2B5EF4-FFF2-40B4-BE49-F238E27FC236}">
                  <a16:creationId xmlns:a16="http://schemas.microsoft.com/office/drawing/2014/main" id="{8307250D-CD13-9249-8E78-CC3FA91FB5C7}"/>
                </a:ext>
              </a:extLst>
            </p:cNvPr>
            <p:cNvPicPr>
              <a:picLocks noChangeAspect="1" noChangeArrowheads="1"/>
            </p:cNvPicPr>
            <p:nvPr/>
          </p:nvPicPr>
          <p:blipFill rotWithShape="1">
            <a:blip r:embed="rId16" cstate="hqprint">
              <a:extLst>
                <a:ext uri="{28A0092B-C50C-407E-A947-70E740481C1C}">
                  <a14:useLocalDpi xmlns:a14="http://schemas.microsoft.com/office/drawing/2010/main"/>
                </a:ext>
              </a:extLst>
            </a:blip>
            <a:srcRect t="-1049"/>
            <a:stretch/>
          </p:blipFill>
          <p:spPr bwMode="auto">
            <a:xfrm>
              <a:off x="37406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4" name="Picture 10" descr="Team Nutrition resources">
              <a:extLst>
                <a:ext uri="{FF2B5EF4-FFF2-40B4-BE49-F238E27FC236}">
                  <a16:creationId xmlns:a16="http://schemas.microsoft.com/office/drawing/2014/main" id="{DBDC3DBC-A3A7-8947-8EFB-030C8D637D69}"/>
                </a:ext>
              </a:extLst>
            </p:cNvPr>
            <p:cNvPicPr>
              <a:picLocks noChangeAspect="1" noChangeArrowheads="1"/>
            </p:cNvPicPr>
            <p:nvPr/>
          </p:nvPicPr>
          <p:blipFill rotWithShape="1">
            <a:blip r:embed="rId17" cstate="hqprint">
              <a:extLst>
                <a:ext uri="{28A0092B-C50C-407E-A947-70E740481C1C}">
                  <a14:useLocalDpi xmlns:a14="http://schemas.microsoft.com/office/drawing/2010/main"/>
                </a:ext>
              </a:extLst>
            </a:blip>
            <a:srcRect t="-1137"/>
            <a:stretch/>
          </p:blipFill>
          <p:spPr bwMode="auto">
            <a:xfrm>
              <a:off x="5493248" y="2063827"/>
              <a:ext cx="782824" cy="1172587"/>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5" name="Picture 7" descr="Team Nutrition resources">
              <a:extLst>
                <a:ext uri="{FF2B5EF4-FFF2-40B4-BE49-F238E27FC236}">
                  <a16:creationId xmlns:a16="http://schemas.microsoft.com/office/drawing/2014/main" id="{2973FB1E-F11F-1444-95AE-A6C7A5CBA442}"/>
                </a:ext>
              </a:extLst>
            </p:cNvPr>
            <p:cNvPicPr>
              <a:picLocks noChangeAspect="1" noChangeArrowheads="1"/>
            </p:cNvPicPr>
            <p:nvPr/>
          </p:nvPicPr>
          <p:blipFill rotWithShape="1">
            <a:blip r:embed="rId18" cstate="hqprint">
              <a:extLst>
                <a:ext uri="{28A0092B-C50C-407E-A947-70E740481C1C}">
                  <a14:useLocalDpi xmlns:a14="http://schemas.microsoft.com/office/drawing/2010/main"/>
                </a:ext>
              </a:extLst>
            </a:blip>
            <a:srcRect t="-1135"/>
            <a:stretch/>
          </p:blipFill>
          <p:spPr bwMode="auto">
            <a:xfrm>
              <a:off x="28643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grpSp>
      <p:pic>
        <p:nvPicPr>
          <p:cNvPr id="28" name="Picture 27" descr="Hyperlink icon.">
            <a:extLst>
              <a:ext uri="{FF2B5EF4-FFF2-40B4-BE49-F238E27FC236}">
                <a16:creationId xmlns:a16="http://schemas.microsoft.com/office/drawing/2014/main" id="{365AAF6E-271F-6E4D-8702-5AB4B7FF2EF5}"/>
              </a:ext>
            </a:extLst>
          </p:cNvPr>
          <p:cNvPicPr>
            <a:picLocks noChangeAspect="1"/>
          </p:cNvPicPr>
          <p:nvPr/>
        </p:nvPicPr>
        <p:blipFill>
          <a:blip r:embed="rId19"/>
          <a:stretch>
            <a:fillRect/>
          </a:stretch>
        </p:blipFill>
        <p:spPr>
          <a:xfrm>
            <a:off x="2308189" y="4503380"/>
            <a:ext cx="438912" cy="438912"/>
          </a:xfrm>
          <a:prstGeom prst="rect">
            <a:avLst/>
          </a:prstGeom>
        </p:spPr>
      </p:pic>
      <p:sp>
        <p:nvSpPr>
          <p:cNvPr id="8" name="Rectangle 7">
            <a:extLst>
              <a:ext uri="{FF2B5EF4-FFF2-40B4-BE49-F238E27FC236}">
                <a16:creationId xmlns:a16="http://schemas.microsoft.com/office/drawing/2014/main" id="{A7C1BBE4-E075-B54C-9AA5-6FC03A5E1E6A}"/>
              </a:ext>
            </a:extLst>
          </p:cNvPr>
          <p:cNvSpPr/>
          <p:nvPr/>
        </p:nvSpPr>
        <p:spPr>
          <a:xfrm>
            <a:off x="2906882" y="4517092"/>
            <a:ext cx="4751218" cy="461665"/>
          </a:xfrm>
          <a:prstGeom prst="rect">
            <a:avLst/>
          </a:prstGeom>
        </p:spPr>
        <p:txBody>
          <a:bodyPr wrap="square" lIns="0">
            <a:spAutoFit/>
          </a:bodyPr>
          <a:lstStyle/>
          <a:p>
            <a:r>
              <a:rPr lang="en-US" sz="2400" b="1" u="sng" dirty="0">
                <a:solidFill>
                  <a:srgbClr val="703E1A"/>
                </a:solidFill>
                <a:latin typeface="Helvetica" pitchFamily="2" charset="0"/>
                <a:hlinkClick r:id="rId20" tooltip="U S D A Team Nutrition">
                  <a:extLst>
                    <a:ext uri="{A12FA001-AC4F-418D-AE19-62706E023703}">
                      <ahyp:hlinkClr xmlns:ahyp="http://schemas.microsoft.com/office/drawing/2018/hyperlinkcolor" val="tx"/>
                    </a:ext>
                  </a:extLst>
                </a:hlinkClick>
              </a:rPr>
              <a:t>TeamNutrition.USDA.gov</a:t>
            </a:r>
            <a:endParaRPr lang="en-US" sz="2400" b="1" u="sng" dirty="0">
              <a:solidFill>
                <a:srgbClr val="703E1A"/>
              </a:solidFill>
              <a:latin typeface="Helvetica" pitchFamily="2" charset="0"/>
              <a:cs typeface="Arial" panose="020B0604020202020204" pitchFamily="34" charset="0"/>
            </a:endParaRPr>
          </a:p>
        </p:txBody>
      </p:sp>
    </p:spTree>
    <p:extLst>
      <p:ext uri="{BB962C8B-B14F-4D97-AF65-F5344CB8AC3E}">
        <p14:creationId xmlns:p14="http://schemas.microsoft.com/office/powerpoint/2010/main" val="1673211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BAF2F74-B252-4646-BD2C-2B4CAB9D1514}"/>
              </a:ext>
            </a:extLst>
          </p:cNvPr>
          <p:cNvSpPr>
            <a:spLocks noGrp="1"/>
          </p:cNvSpPr>
          <p:nvPr>
            <p:ph type="title"/>
          </p:nvPr>
        </p:nvSpPr>
        <p:spPr>
          <a:xfrm>
            <a:off x="0" y="-686697"/>
            <a:ext cx="9144000" cy="475484"/>
          </a:xfrm>
        </p:spPr>
        <p:txBody>
          <a:bodyPr/>
          <a:lstStyle/>
          <a:p>
            <a:r>
              <a:rPr lang="en-US" dirty="0">
                <a:solidFill>
                  <a:schemeClr val="bg1">
                    <a:lumMod val="95000"/>
                  </a:schemeClr>
                </a:solidFill>
              </a:rPr>
              <a:t>Part 1 of the</a:t>
            </a:r>
            <a:r>
              <a:rPr lang="en-US" baseline="0" dirty="0">
                <a:solidFill>
                  <a:schemeClr val="bg1">
                    <a:lumMod val="95000"/>
                  </a:schemeClr>
                </a:solidFill>
              </a:rPr>
              <a:t> webinar</a:t>
            </a:r>
            <a:endParaRPr lang="en-US" dirty="0">
              <a:solidFill>
                <a:schemeClr val="bg1">
                  <a:lumMod val="95000"/>
                </a:schemeClr>
              </a:solidFill>
            </a:endParaRPr>
          </a:p>
        </p:txBody>
      </p:sp>
      <p:pic>
        <p:nvPicPr>
          <p:cNvPr id="4" name="Picture 3" descr="Picture of CACFP training slides">
            <a:extLst>
              <a:ext uri="{FF2B5EF4-FFF2-40B4-BE49-F238E27FC236}">
                <a16:creationId xmlns:a16="http://schemas.microsoft.com/office/drawing/2014/main" id="{070D4884-3AB6-C945-91AF-057325F295EE}"/>
              </a:ext>
            </a:extLst>
          </p:cNvPr>
          <p:cNvPicPr>
            <a:picLocks noChangeAspect="1"/>
          </p:cNvPicPr>
          <p:nvPr/>
        </p:nvPicPr>
        <p:blipFill>
          <a:blip r:embed="rId4"/>
          <a:stretch>
            <a:fillRect/>
          </a:stretch>
        </p:blipFill>
        <p:spPr>
          <a:xfrm>
            <a:off x="1112871" y="520995"/>
            <a:ext cx="6941225" cy="3904439"/>
          </a:xfrm>
          <a:prstGeom prst="rect">
            <a:avLst/>
          </a:prstGeom>
          <a:effectLst>
            <a:outerShdw blurRad="63500" sx="102000" sy="102000" algn="ctr" rotWithShape="0">
              <a:prstClr val="black">
                <a:alpha val="10000"/>
              </a:prstClr>
            </a:outerShdw>
          </a:effectLst>
        </p:spPr>
      </p:pic>
      <p:pic>
        <p:nvPicPr>
          <p:cNvPr id="9" name="Picture 8" descr="Hyperlink icon.">
            <a:extLst>
              <a:ext uri="{FF2B5EF4-FFF2-40B4-BE49-F238E27FC236}">
                <a16:creationId xmlns:a16="http://schemas.microsoft.com/office/drawing/2014/main" id="{FFC365A1-EF16-A04A-86AD-950EEFD80BF3}"/>
              </a:ext>
            </a:extLst>
          </p:cNvPr>
          <p:cNvPicPr>
            <a:picLocks noChangeAspect="1"/>
          </p:cNvPicPr>
          <p:nvPr/>
        </p:nvPicPr>
        <p:blipFill>
          <a:blip r:embed="rId5"/>
          <a:stretch>
            <a:fillRect/>
          </a:stretch>
        </p:blipFill>
        <p:spPr>
          <a:xfrm>
            <a:off x="1757638" y="4673114"/>
            <a:ext cx="278226" cy="278226"/>
          </a:xfrm>
          <a:prstGeom prst="rect">
            <a:avLst/>
          </a:prstGeom>
        </p:spPr>
      </p:pic>
      <p:sp>
        <p:nvSpPr>
          <p:cNvPr id="6" name="TextBox 5">
            <a:extLst>
              <a:ext uri="{FF2B5EF4-FFF2-40B4-BE49-F238E27FC236}">
                <a16:creationId xmlns:a16="http://schemas.microsoft.com/office/drawing/2014/main" id="{8764E6C4-54BA-0442-B6F4-41CDDB384EE9}"/>
              </a:ext>
            </a:extLst>
          </p:cNvPr>
          <p:cNvSpPr txBox="1"/>
          <p:nvPr/>
        </p:nvSpPr>
        <p:spPr>
          <a:xfrm>
            <a:off x="958599" y="4660193"/>
            <a:ext cx="7226802" cy="338554"/>
          </a:xfrm>
          <a:prstGeom prst="rect">
            <a:avLst/>
          </a:prstGeom>
          <a:noFill/>
        </p:spPr>
        <p:txBody>
          <a:bodyPr wrap="square" lIns="91440" tIns="45720" rIns="91440" bIns="45720" rtlCol="0" anchor="t">
            <a:spAutoFit/>
          </a:bodyPr>
          <a:lstStyle/>
          <a:p>
            <a:pPr algn="ctr"/>
            <a:r>
              <a:rPr lang="en-US" sz="1600" b="1" u="sng" dirty="0">
                <a:solidFill>
                  <a:srgbClr val="703E1A"/>
                </a:solidFill>
                <a:latin typeface="Helvetica"/>
                <a:cs typeface="Helvetica"/>
                <a:hlinkClick r:id="rId6" tooltip="Meal Pattern Training Slide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a:cs typeface="Helvetica"/>
                <a:hlinkClick r:id="rId6" tooltip="Meal Pattern Training Slides">
                  <a:extLst>
                    <a:ext uri="{A12FA001-AC4F-418D-AE19-62706E023703}">
                      <ahyp:hlinkClr xmlns:ahyp="http://schemas.microsoft.com/office/drawing/2018/hyperlinkcolor" val="tx"/>
                    </a:ext>
                  </a:extLst>
                </a:hlinkClick>
              </a:rPr>
              <a:t>tn</a:t>
            </a:r>
            <a:r>
              <a:rPr lang="en-US" sz="1600" b="1" u="sng" dirty="0">
                <a:solidFill>
                  <a:srgbClr val="703E1A"/>
                </a:solidFill>
                <a:latin typeface="Helvetica"/>
                <a:cs typeface="Helvetica"/>
                <a:hlinkClick r:id="rId6" tooltip="Meal Pattern Training Slides">
                  <a:extLst>
                    <a:ext uri="{A12FA001-AC4F-418D-AE19-62706E023703}">
                      <ahyp:hlinkClr xmlns:ahyp="http://schemas.microsoft.com/office/drawing/2018/hyperlinkcolor" val="tx"/>
                    </a:ext>
                  </a:extLst>
                </a:hlinkClick>
              </a:rPr>
              <a:t>/meal-pattern-training-slides-</a:t>
            </a:r>
            <a:r>
              <a:rPr lang="en-US" sz="1600" b="1" u="sng" dirty="0" err="1">
                <a:solidFill>
                  <a:srgbClr val="703E1A"/>
                </a:solidFill>
                <a:latin typeface="Helvetica"/>
                <a:cs typeface="Helvetica"/>
                <a:hlinkClick r:id="rId6" tooltip="Meal Pattern Training Slide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a:cs typeface="Helvetica"/>
            </a:endParaRPr>
          </a:p>
        </p:txBody>
      </p:sp>
    </p:spTree>
    <p:extLst>
      <p:ext uri="{BB962C8B-B14F-4D97-AF65-F5344CB8AC3E}">
        <p14:creationId xmlns:p14="http://schemas.microsoft.com/office/powerpoint/2010/main" val="1257086563"/>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dirty="0">
                <a:solidFill>
                  <a:srgbClr val="4F280E"/>
                </a:solidFill>
              </a:rPr>
              <a:t>Thank You!</a:t>
            </a:r>
          </a:p>
        </p:txBody>
      </p:sp>
      <p:pic>
        <p:nvPicPr>
          <p:cNvPr id="20" name="Picture 19" descr="Hyperlink icon.">
            <a:extLst>
              <a:ext uri="{FF2B5EF4-FFF2-40B4-BE49-F238E27FC236}">
                <a16:creationId xmlns:a16="http://schemas.microsoft.com/office/drawing/2014/main" id="{6D466EB2-16B8-EB4C-AD38-36A5717BFAB1}"/>
              </a:ext>
            </a:extLst>
          </p:cNvPr>
          <p:cNvPicPr>
            <a:picLocks noChangeAspect="1"/>
          </p:cNvPicPr>
          <p:nvPr/>
        </p:nvPicPr>
        <p:blipFill>
          <a:blip r:embed="rId3"/>
          <a:stretch>
            <a:fillRect/>
          </a:stretch>
        </p:blipFill>
        <p:spPr>
          <a:xfrm>
            <a:off x="328285" y="1996012"/>
            <a:ext cx="457200" cy="457200"/>
          </a:xfrm>
          <a:prstGeom prst="rect">
            <a:avLst/>
          </a:prstGeom>
        </p:spPr>
      </p:pic>
      <p:sp>
        <p:nvSpPr>
          <p:cNvPr id="7" name="Subtitle 6">
            <a:extLst>
              <a:ext uri="{FF2B5EF4-FFF2-40B4-BE49-F238E27FC236}">
                <a16:creationId xmlns:a16="http://schemas.microsoft.com/office/drawing/2014/main" id="{F4D33E00-68B1-E844-A37C-4F314EC10D89}"/>
              </a:ext>
            </a:extLst>
          </p:cNvPr>
          <p:cNvSpPr>
            <a:spLocks noGrp="1"/>
          </p:cNvSpPr>
          <p:nvPr>
            <p:ph type="subTitle" idx="1"/>
          </p:nvPr>
        </p:nvSpPr>
        <p:spPr>
          <a:xfrm>
            <a:off x="925634" y="2039112"/>
            <a:ext cx="3597168" cy="488953"/>
          </a:xfrm>
        </p:spPr>
        <p:txBody>
          <a:bodyPr lIns="0" tIns="45720" rIns="91440"/>
          <a:lstStyle/>
          <a:p>
            <a:r>
              <a:rPr lang="en-US" sz="2000" b="1" u="sng" dirty="0">
                <a:solidFill>
                  <a:srgbClr val="4F280E"/>
                </a:solidFill>
                <a:hlinkClick r:id="rId4" tooltip="U S D A Team Nutrition">
                  <a:extLst>
                    <a:ext uri="{A12FA001-AC4F-418D-AE19-62706E023703}">
                      <ahyp:hlinkClr xmlns:ahyp="http://schemas.microsoft.com/office/drawing/2018/hyperlinkcolor" val="tx"/>
                    </a:ext>
                  </a:extLst>
                </a:hlinkClick>
              </a:rPr>
              <a:t>TeamNutrition.USDA.gov</a:t>
            </a:r>
            <a:endParaRPr lang="en-US" sz="2000" b="1" u="sng" dirty="0">
              <a:solidFill>
                <a:srgbClr val="4F280E"/>
              </a:solidFill>
            </a:endParaRPr>
          </a:p>
          <a:p>
            <a:endParaRPr lang="en-US" dirty="0">
              <a:solidFill>
                <a:srgbClr val="4F280E"/>
              </a:solidFill>
            </a:endParaRPr>
          </a:p>
        </p:txBody>
      </p:sp>
      <p:pic>
        <p:nvPicPr>
          <p:cNvPr id="19" name="Picture 18" descr="Twitter icon.">
            <a:extLst>
              <a:ext uri="{FF2B5EF4-FFF2-40B4-BE49-F238E27FC236}">
                <a16:creationId xmlns:a16="http://schemas.microsoft.com/office/drawing/2014/main" id="{63F00171-A8C0-C146-90D2-926BB7B37806}"/>
              </a:ext>
            </a:extLst>
          </p:cNvPr>
          <p:cNvPicPr>
            <a:picLocks noChangeAspect="1"/>
          </p:cNvPicPr>
          <p:nvPr/>
        </p:nvPicPr>
        <p:blipFill>
          <a:blip r:embed="rId5"/>
          <a:stretch>
            <a:fillRect/>
          </a:stretch>
        </p:blipFill>
        <p:spPr>
          <a:xfrm>
            <a:off x="328285" y="2655473"/>
            <a:ext cx="457200" cy="457200"/>
          </a:xfrm>
          <a:prstGeom prst="rect">
            <a:avLst/>
          </a:prstGeom>
        </p:spPr>
      </p:pic>
      <p:sp>
        <p:nvSpPr>
          <p:cNvPr id="13" name="Text Placeholder 2">
            <a:extLst>
              <a:ext uri="{FF2B5EF4-FFF2-40B4-BE49-F238E27FC236}">
                <a16:creationId xmlns:a16="http://schemas.microsoft.com/office/drawing/2014/main" id="{AB5722A2-2B69-2040-8929-C4E1421353CB}"/>
              </a:ext>
            </a:extLst>
          </p:cNvPr>
          <p:cNvSpPr txBox="1">
            <a:spLocks/>
          </p:cNvSpPr>
          <p:nvPr/>
        </p:nvSpPr>
        <p:spPr>
          <a:xfrm>
            <a:off x="925634" y="270685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dirty="0">
                <a:solidFill>
                  <a:srgbClr val="4F280E"/>
                </a:solidFill>
                <a:hlinkClick r:id="rId6" tooltip="U S D A Team Nutrition Twitter">
                  <a:extLst>
                    <a:ext uri="{A12FA001-AC4F-418D-AE19-62706E023703}">
                      <ahyp:hlinkClr xmlns:ahyp="http://schemas.microsoft.com/office/drawing/2018/hyperlinkcolor" val="tx"/>
                    </a:ext>
                  </a:extLst>
                </a:hlinkClick>
              </a:rPr>
              <a:t>@TeamNutrition</a:t>
            </a:r>
            <a:endParaRPr lang="en-US" sz="2000" b="1" dirty="0">
              <a:solidFill>
                <a:srgbClr val="4F280E"/>
              </a:solidFill>
            </a:endParaRPr>
          </a:p>
        </p:txBody>
      </p:sp>
      <p:pic>
        <p:nvPicPr>
          <p:cNvPr id="21" name="Picture 20" descr="Email icon.">
            <a:extLst>
              <a:ext uri="{FF2B5EF4-FFF2-40B4-BE49-F238E27FC236}">
                <a16:creationId xmlns:a16="http://schemas.microsoft.com/office/drawing/2014/main" id="{97EE5642-089C-6345-946B-E4F792BE0286}"/>
              </a:ext>
            </a:extLst>
          </p:cNvPr>
          <p:cNvPicPr>
            <a:picLocks noChangeAspect="1"/>
          </p:cNvPicPr>
          <p:nvPr/>
        </p:nvPicPr>
        <p:blipFill>
          <a:blip r:embed="rId7"/>
          <a:stretch>
            <a:fillRect/>
          </a:stretch>
        </p:blipFill>
        <p:spPr>
          <a:xfrm>
            <a:off x="307097" y="3277059"/>
            <a:ext cx="478387" cy="485032"/>
          </a:xfrm>
          <a:prstGeom prst="rect">
            <a:avLst/>
          </a:prstGeom>
        </p:spPr>
      </p:pic>
      <p:sp>
        <p:nvSpPr>
          <p:cNvPr id="15" name="Text Placeholder 2">
            <a:extLst>
              <a:ext uri="{FF2B5EF4-FFF2-40B4-BE49-F238E27FC236}">
                <a16:creationId xmlns:a16="http://schemas.microsoft.com/office/drawing/2014/main" id="{33FED3DF-D32B-7C4E-9C59-CE12AB3191EC}"/>
              </a:ext>
            </a:extLst>
          </p:cNvPr>
          <p:cNvSpPr txBox="1">
            <a:spLocks/>
          </p:cNvSpPr>
          <p:nvPr/>
        </p:nvSpPr>
        <p:spPr>
          <a:xfrm>
            <a:off x="925634" y="3406926"/>
            <a:ext cx="3597168" cy="34620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4F280E"/>
                </a:solidFill>
                <a:hlinkClick r:id="rId8" tooltip="U S D A Team Nutrition email">
                  <a:extLst>
                    <a:ext uri="{A12FA001-AC4F-418D-AE19-62706E023703}">
                      <ahyp:hlinkClr xmlns:ahyp="http://schemas.microsoft.com/office/drawing/2018/hyperlinkcolor" val="tx"/>
                    </a:ext>
                  </a:extLst>
                </a:hlinkClick>
              </a:rPr>
              <a:t>TeamNutrition@USDA.gov</a:t>
            </a:r>
            <a:endParaRPr lang="en-US" sz="2000" u="sng" dirty="0">
              <a:solidFill>
                <a:srgbClr val="4F280E"/>
              </a:solidFill>
            </a:endParaRPr>
          </a:p>
        </p:txBody>
      </p:sp>
      <p:pic>
        <p:nvPicPr>
          <p:cNvPr id="9" name="Picture 2" descr="Icon: The Team Nutrition E-newsletter">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84048"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a:extLst>
              <a:ext uri="{FF2B5EF4-FFF2-40B4-BE49-F238E27FC236}">
                <a16:creationId xmlns:a16="http://schemas.microsoft.com/office/drawing/2014/main" id="{880C8325-7836-9141-9C06-B8AEF08C9E2B}"/>
              </a:ext>
            </a:extLst>
          </p:cNvPr>
          <p:cNvSpPr txBox="1"/>
          <p:nvPr/>
        </p:nvSpPr>
        <p:spPr>
          <a:xfrm>
            <a:off x="153878" y="4778637"/>
            <a:ext cx="3783806" cy="246221"/>
          </a:xfrm>
          <a:prstGeom prst="rect">
            <a:avLst/>
          </a:prstGeom>
          <a:noFill/>
        </p:spPr>
        <p:txBody>
          <a:bodyPr wrap="square" rtlCol="0">
            <a:spAutoFit/>
          </a:bodyPr>
          <a:lstStyle/>
          <a:p>
            <a:r>
              <a:rPr lang="en-US" sz="1000" i="1">
                <a:latin typeface="Helvetica Light Oblique" panose="020B0403020202020204" pitchFamily="34" charset="0"/>
              </a:rPr>
              <a:t>USDA is an equal opportunity provider, employer, and lender.</a:t>
            </a:r>
          </a:p>
        </p:txBody>
      </p:sp>
      <p:pic>
        <p:nvPicPr>
          <p:cNvPr id="6" name="Picture 5" descr="A girl thinking about the MyPlate food groups for fruits, grains, vegetables, protein and dairy.">
            <a:extLst>
              <a:ext uri="{FF2B5EF4-FFF2-40B4-BE49-F238E27FC236}">
                <a16:creationId xmlns:a16="http://schemas.microsoft.com/office/drawing/2014/main" id="{F54E4113-25BC-4341-B2EB-9C11519DE97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12739" y="708308"/>
            <a:ext cx="3067285" cy="4128175"/>
          </a:xfrm>
          <a:prstGeom prst="rect">
            <a:avLst/>
          </a:prstGeom>
        </p:spPr>
      </p:pic>
    </p:spTree>
    <p:extLst>
      <p:ext uri="{BB962C8B-B14F-4D97-AF65-F5344CB8AC3E}">
        <p14:creationId xmlns:p14="http://schemas.microsoft.com/office/powerpoint/2010/main" val="3649498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F5AA35A4-CD25-D849-B30B-CCC9C2615A2B}"/>
              </a:ext>
            </a:extLst>
          </p:cNvPr>
          <p:cNvSpPr>
            <a:spLocks noGrp="1"/>
          </p:cNvSpPr>
          <p:nvPr>
            <p:ph type="title"/>
          </p:nvPr>
        </p:nvSpPr>
        <p:spPr>
          <a:xfrm>
            <a:off x="0" y="-1127766"/>
            <a:ext cx="9144000" cy="475484"/>
          </a:xfrm>
        </p:spPr>
        <p:txBody>
          <a:bodyPr/>
          <a:lstStyle/>
          <a:p>
            <a:r>
              <a:rPr lang="en-US" dirty="0">
                <a:solidFill>
                  <a:schemeClr val="bg1">
                    <a:lumMod val="95000"/>
                  </a:schemeClr>
                </a:solidFill>
              </a:rPr>
              <a:t>“</a:t>
            </a:r>
            <a:r>
              <a:rPr lang="en-US" sz="3000" b="1" i="0" kern="1200" baseline="0" dirty="0">
                <a:solidFill>
                  <a:schemeClr val="bg1">
                    <a:lumMod val="95000"/>
                  </a:schemeClr>
                </a:solidFill>
                <a:effectLst/>
                <a:latin typeface="Helvetica" pitchFamily="2" charset="0"/>
                <a:ea typeface="+mj-ea"/>
                <a:cs typeface="+mj-cs"/>
              </a:rPr>
              <a:t>Identifying Whole Grain-Rich Foods for the CACFP Using the Ingredient List</a:t>
            </a:r>
            <a:r>
              <a:rPr lang="en-US" dirty="0">
                <a:solidFill>
                  <a:schemeClr val="bg1">
                    <a:lumMod val="95000"/>
                  </a:schemeClr>
                </a:solidFill>
              </a:rPr>
              <a:t> ” webinar</a:t>
            </a:r>
          </a:p>
        </p:txBody>
      </p:sp>
      <p:pic>
        <p:nvPicPr>
          <p:cNvPr id="3" name="Picture 2" descr="Picture of a laptop with CACFP webinars">
            <a:extLst>
              <a:ext uri="{FF2B5EF4-FFF2-40B4-BE49-F238E27FC236}">
                <a16:creationId xmlns:a16="http://schemas.microsoft.com/office/drawing/2014/main" id="{5864E0C9-2CCA-7E4E-BFC1-12C25840CBEB}"/>
              </a:ext>
            </a:extLst>
          </p:cNvPr>
          <p:cNvPicPr>
            <a:picLocks noChangeAspect="1"/>
          </p:cNvPicPr>
          <p:nvPr/>
        </p:nvPicPr>
        <p:blipFill rotWithShape="1">
          <a:blip r:embed="rId4"/>
          <a:srcRect b="5409"/>
          <a:stretch/>
        </p:blipFill>
        <p:spPr>
          <a:xfrm>
            <a:off x="701946" y="-192160"/>
            <a:ext cx="7740107" cy="4865274"/>
          </a:xfrm>
          <a:prstGeom prst="rect">
            <a:avLst/>
          </a:prstGeom>
        </p:spPr>
      </p:pic>
      <p:sp>
        <p:nvSpPr>
          <p:cNvPr id="4" name="Rectangle 3">
            <a:extLst>
              <a:ext uri="{FF2B5EF4-FFF2-40B4-BE49-F238E27FC236}">
                <a16:creationId xmlns:a16="http://schemas.microsoft.com/office/drawing/2014/main" id="{D6176048-3411-9B44-AFB4-87B52CD7352E}"/>
              </a:ext>
              <a:ext uri="{C183D7F6-B498-43B3-948B-1728B52AA6E4}">
                <adec:decorative xmlns:adec="http://schemas.microsoft.com/office/drawing/2017/decorative" val="1"/>
              </a:ext>
            </a:extLst>
          </p:cNvPr>
          <p:cNvSpPr/>
          <p:nvPr/>
        </p:nvSpPr>
        <p:spPr>
          <a:xfrm>
            <a:off x="2386361" y="936702"/>
            <a:ext cx="4177990" cy="468352"/>
          </a:xfrm>
          <a:prstGeom prst="rect">
            <a:avLst/>
          </a:prstGeom>
          <a:solidFill>
            <a:srgbClr val="0F47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7EBB2B6-62B5-1D41-A37D-8B2E4FF1A005}"/>
              </a:ext>
            </a:extLst>
          </p:cNvPr>
          <p:cNvSpPr txBox="1"/>
          <p:nvPr/>
        </p:nvSpPr>
        <p:spPr>
          <a:xfrm>
            <a:off x="2386361" y="944136"/>
            <a:ext cx="4177990" cy="523220"/>
          </a:xfrm>
          <a:prstGeom prst="rect">
            <a:avLst/>
          </a:prstGeom>
          <a:noFill/>
        </p:spPr>
        <p:txBody>
          <a:bodyPr wrap="square" rtlCol="0">
            <a:spAutoFit/>
          </a:bodyPr>
          <a:lstStyle/>
          <a:p>
            <a:r>
              <a:rPr lang="en-US" sz="1400" b="1" dirty="0">
                <a:solidFill>
                  <a:schemeClr val="bg1"/>
                </a:solidFill>
                <a:latin typeface="Helvetica" pitchFamily="2" charset="0"/>
              </a:rPr>
              <a:t>CACFP Halftime: Identifying Whole Grain-Rich </a:t>
            </a:r>
          </a:p>
          <a:p>
            <a:r>
              <a:rPr lang="en-US" sz="1400" b="1" dirty="0">
                <a:solidFill>
                  <a:schemeClr val="bg1"/>
                </a:solidFill>
                <a:latin typeface="Helvetica" pitchFamily="2" charset="0"/>
              </a:rPr>
              <a:t>Foods in The CACFP, Part 1</a:t>
            </a:r>
          </a:p>
        </p:txBody>
      </p:sp>
      <p:pic>
        <p:nvPicPr>
          <p:cNvPr id="9" name="Picture 8" descr="Hyperlink icon.">
            <a:extLst>
              <a:ext uri="{FF2B5EF4-FFF2-40B4-BE49-F238E27FC236}">
                <a16:creationId xmlns:a16="http://schemas.microsoft.com/office/drawing/2014/main" id="{FFC365A1-EF16-A04A-86AD-950EEFD80BF3}"/>
              </a:ext>
            </a:extLst>
          </p:cNvPr>
          <p:cNvPicPr>
            <a:picLocks noChangeAspect="1"/>
          </p:cNvPicPr>
          <p:nvPr/>
        </p:nvPicPr>
        <p:blipFill>
          <a:blip r:embed="rId5"/>
          <a:stretch>
            <a:fillRect/>
          </a:stretch>
        </p:blipFill>
        <p:spPr>
          <a:xfrm>
            <a:off x="223285" y="4673114"/>
            <a:ext cx="278226" cy="278226"/>
          </a:xfrm>
          <a:prstGeom prst="rect">
            <a:avLst/>
          </a:prstGeom>
        </p:spPr>
      </p:pic>
      <p:sp>
        <p:nvSpPr>
          <p:cNvPr id="6" name="TextBox 5">
            <a:extLst>
              <a:ext uri="{FF2B5EF4-FFF2-40B4-BE49-F238E27FC236}">
                <a16:creationId xmlns:a16="http://schemas.microsoft.com/office/drawing/2014/main" id="{8764E6C4-54BA-0442-B6F4-41CDDB384EE9}"/>
              </a:ext>
            </a:extLst>
          </p:cNvPr>
          <p:cNvSpPr txBox="1"/>
          <p:nvPr/>
        </p:nvSpPr>
        <p:spPr>
          <a:xfrm>
            <a:off x="127590" y="4660193"/>
            <a:ext cx="8941981" cy="584775"/>
          </a:xfrm>
          <a:prstGeom prst="rect">
            <a:avLst/>
          </a:prstGeom>
          <a:noFill/>
        </p:spPr>
        <p:txBody>
          <a:bodyPr wrap="square" lIns="91440" tIns="45720" rIns="91440" bIns="45720" rtlCol="0" anchor="t">
            <a:spAutoFit/>
          </a:bodyPr>
          <a:lstStyle/>
          <a:p>
            <a:pPr algn="ctr"/>
            <a:r>
              <a:rPr lang="en-US" sz="1600" b="1" u="sng" dirty="0">
                <a:solidFill>
                  <a:srgbClr val="703E1A"/>
                </a:solidFill>
                <a:latin typeface="Helvetica"/>
                <a:cs typeface="Helvetica"/>
                <a:hlinkClick r:id="rId6" tooltip="U S D A Identifying Whole Grain-RIch Foods">
                  <a:extLst>
                    <a:ext uri="{A12FA001-AC4F-418D-AE19-62706E023703}">
                      <ahyp:hlinkClr xmlns:ahyp="http://schemas.microsoft.com/office/drawing/2018/hyperlinkcolor" val="tx"/>
                    </a:ext>
                  </a:extLst>
                </a:hlinkClick>
              </a:rPr>
              <a:t>www.fns.usda.gov/tn/identifying-whole-grain-rich-foods-cacfp-using-ingredient-list</a:t>
            </a:r>
            <a:endParaRPr lang="en-US" sz="1600" b="1" u="sng" dirty="0">
              <a:solidFill>
                <a:srgbClr val="703E1A"/>
              </a:solidFill>
              <a:latin typeface="Helvetica"/>
              <a:cs typeface="Helvetica"/>
            </a:endParaRPr>
          </a:p>
          <a:p>
            <a:pPr algn="ctr"/>
            <a:endParaRPr lang="en-US" sz="1600" b="1" u="sng" dirty="0">
              <a:solidFill>
                <a:srgbClr val="4F280E"/>
              </a:solidFill>
              <a:latin typeface="Helvetica" pitchFamily="2" charset="0"/>
            </a:endParaRPr>
          </a:p>
        </p:txBody>
      </p:sp>
    </p:spTree>
    <p:extLst>
      <p:ext uri="{BB962C8B-B14F-4D97-AF65-F5344CB8AC3E}">
        <p14:creationId xmlns:p14="http://schemas.microsoft.com/office/powerpoint/2010/main" val="679811137"/>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84C39-6307-6E4A-8D58-B3BAEDB87C7A}"/>
              </a:ext>
            </a:extLst>
          </p:cNvPr>
          <p:cNvSpPr>
            <a:spLocks noGrp="1"/>
          </p:cNvSpPr>
          <p:nvPr>
            <p:ph type="title"/>
          </p:nvPr>
        </p:nvSpPr>
        <p:spPr/>
        <p:txBody>
          <a:bodyPr/>
          <a:lstStyle/>
          <a:p>
            <a:r>
              <a:rPr lang="en-US" dirty="0">
                <a:solidFill>
                  <a:srgbClr val="4F280E"/>
                </a:solidFill>
              </a:rPr>
              <a:t>Identifying Whole Grain-Rich Foods for the CACFP Using the Ingredients List </a:t>
            </a:r>
          </a:p>
        </p:txBody>
      </p:sp>
      <p:pic>
        <p:nvPicPr>
          <p:cNvPr id="10" name="Picture 9" descr="Cover page of the &quot;Identifying Whole Grain-Rich Foods for the CACFP Using the Ingredient List&quot; worksheet">
            <a:extLst>
              <a:ext uri="{FF2B5EF4-FFF2-40B4-BE49-F238E27FC236}">
                <a16:creationId xmlns:a16="http://schemas.microsoft.com/office/drawing/2014/main" id="{C2F4753A-B8E4-9D48-9F7A-0F457C0BEF5B}"/>
              </a:ext>
            </a:extLst>
          </p:cNvPr>
          <p:cNvPicPr>
            <a:picLocks noChangeAspect="1"/>
          </p:cNvPicPr>
          <p:nvPr/>
        </p:nvPicPr>
        <p:blipFill>
          <a:blip r:embed="rId4"/>
          <a:srcRect/>
          <a:stretch/>
        </p:blipFill>
        <p:spPr>
          <a:xfrm>
            <a:off x="486904" y="1354011"/>
            <a:ext cx="2393960" cy="3098067"/>
          </a:xfrm>
          <a:prstGeom prst="rect">
            <a:avLst/>
          </a:prstGeom>
          <a:effectLst>
            <a:outerShdw blurRad="63500" sx="102000" sy="102000" algn="ctr" rotWithShape="0">
              <a:srgbClr val="000000">
                <a:alpha val="10000"/>
              </a:srgbClr>
            </a:outerShdw>
          </a:effectLst>
        </p:spPr>
      </p:pic>
      <p:pic>
        <p:nvPicPr>
          <p:cNvPr id="11" name="Picture 10" descr="Page 2 of the &quot;Identifying Whole Grain-Rich Foods for the CACFP Using the Ingredient List&quot; worksheet">
            <a:extLst>
              <a:ext uri="{FF2B5EF4-FFF2-40B4-BE49-F238E27FC236}">
                <a16:creationId xmlns:a16="http://schemas.microsoft.com/office/drawing/2014/main" id="{A2E8955E-E2F1-9742-8B20-A258F15D3552}"/>
              </a:ext>
            </a:extLst>
          </p:cNvPr>
          <p:cNvPicPr>
            <a:picLocks noChangeAspect="1"/>
          </p:cNvPicPr>
          <p:nvPr/>
        </p:nvPicPr>
        <p:blipFill>
          <a:blip r:embed="rId5"/>
          <a:stretch>
            <a:fillRect/>
          </a:stretch>
        </p:blipFill>
        <p:spPr>
          <a:xfrm>
            <a:off x="3089648" y="1331422"/>
            <a:ext cx="2443485" cy="3167338"/>
          </a:xfrm>
          <a:prstGeom prst="rect">
            <a:avLst/>
          </a:prstGeom>
          <a:effectLst>
            <a:outerShdw blurRad="63500" sx="102000" sy="102000" algn="ctr" rotWithShape="0">
              <a:srgbClr val="000000">
                <a:alpha val="10000"/>
              </a:srgbClr>
            </a:outerShdw>
          </a:effectLst>
        </p:spPr>
      </p:pic>
      <p:pic>
        <p:nvPicPr>
          <p:cNvPr id="12" name="Picture 11" descr="Page 5 of the &quot;Identifying Whole Grain-Rich Foods for the CACFP Using the Ingredient List&quot; worksheet">
            <a:extLst>
              <a:ext uri="{FF2B5EF4-FFF2-40B4-BE49-F238E27FC236}">
                <a16:creationId xmlns:a16="http://schemas.microsoft.com/office/drawing/2014/main" id="{70D5ED2A-86CD-A54A-AA33-1BA2D96A83EA}"/>
              </a:ext>
            </a:extLst>
          </p:cNvPr>
          <p:cNvPicPr>
            <a:picLocks noChangeAspect="1"/>
          </p:cNvPicPr>
          <p:nvPr/>
        </p:nvPicPr>
        <p:blipFill>
          <a:blip r:embed="rId6"/>
          <a:srcRect/>
          <a:stretch/>
        </p:blipFill>
        <p:spPr>
          <a:xfrm>
            <a:off x="5773036" y="1331422"/>
            <a:ext cx="2381245" cy="3143244"/>
          </a:xfrm>
          <a:prstGeom prst="rect">
            <a:avLst/>
          </a:prstGeom>
          <a:effectLst>
            <a:outerShdw blurRad="63500" sx="102000" sy="102000" algn="ctr" rotWithShape="0">
              <a:srgbClr val="000000">
                <a:alpha val="10000"/>
              </a:srgbClr>
            </a:outerShdw>
          </a:effectLst>
        </p:spPr>
      </p:pic>
      <p:pic>
        <p:nvPicPr>
          <p:cNvPr id="9" name="Picture 8" descr="Hyperlink icon.">
            <a:extLst>
              <a:ext uri="{FF2B5EF4-FFF2-40B4-BE49-F238E27FC236}">
                <a16:creationId xmlns:a16="http://schemas.microsoft.com/office/drawing/2014/main" id="{FFC365A1-EF16-A04A-86AD-950EEFD80BF3}"/>
              </a:ext>
            </a:extLst>
          </p:cNvPr>
          <p:cNvPicPr>
            <a:picLocks noChangeAspect="1"/>
          </p:cNvPicPr>
          <p:nvPr/>
        </p:nvPicPr>
        <p:blipFill>
          <a:blip r:embed="rId7"/>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8764E6C4-54BA-0442-B6F4-41CDDB384EE9}"/>
              </a:ext>
            </a:extLst>
          </p:cNvPr>
          <p:cNvSpPr txBox="1"/>
          <p:nvPr/>
        </p:nvSpPr>
        <p:spPr>
          <a:xfrm>
            <a:off x="958599" y="4660193"/>
            <a:ext cx="7226802" cy="338554"/>
          </a:xfrm>
          <a:prstGeom prst="rect">
            <a:avLst/>
          </a:prstGeom>
          <a:noFill/>
        </p:spPr>
        <p:txBody>
          <a:bodyPr wrap="square" lIns="91440" tIns="45720" rIns="91440" bIns="45720" rtlCol="0" anchor="t">
            <a:spAutoFit/>
          </a:bodyPr>
          <a:lstStyle/>
          <a:p>
            <a:pPr algn="ctr"/>
            <a:r>
              <a:rPr lang="en-US" sz="1600" b="1" u="sng" dirty="0">
                <a:solidFill>
                  <a:srgbClr val="703E1A"/>
                </a:solidFill>
                <a:latin typeface="Helvetica"/>
                <a:cs typeface="Helvetica"/>
                <a:hlinkClick r:id="rId8" tooltip="U S D A Whole Grain-Rich Food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a:cs typeface="Helvetica"/>
                <a:hlinkClick r:id="rId8" tooltip="U S D A Whole Grain-Rich Foods">
                  <a:extLst>
                    <a:ext uri="{A12FA001-AC4F-418D-AE19-62706E023703}">
                      <ahyp:hlinkClr xmlns:ahyp="http://schemas.microsoft.com/office/drawing/2018/hyperlinkcolor" val="tx"/>
                    </a:ext>
                  </a:extLst>
                </a:hlinkClick>
              </a:rPr>
              <a:t>tn</a:t>
            </a:r>
            <a:r>
              <a:rPr lang="en-US" sz="1600" b="1" u="sng" dirty="0">
                <a:solidFill>
                  <a:srgbClr val="703E1A"/>
                </a:solidFill>
                <a:latin typeface="Helvetica"/>
                <a:cs typeface="Helvetica"/>
                <a:hlinkClick r:id="rId8" tooltip="U S D A Whole Grain-Rich Foods">
                  <a:extLst>
                    <a:ext uri="{A12FA001-AC4F-418D-AE19-62706E023703}">
                      <ahyp:hlinkClr xmlns:ahyp="http://schemas.microsoft.com/office/drawing/2018/hyperlinkcolor" val="tx"/>
                    </a:ext>
                  </a:extLst>
                </a:hlinkClick>
              </a:rPr>
              <a:t>/identifying-whole-grain-rich-foods-</a:t>
            </a:r>
            <a:r>
              <a:rPr lang="en-US" sz="1600" b="1" u="sng" dirty="0" err="1">
                <a:solidFill>
                  <a:srgbClr val="703E1A"/>
                </a:solidFill>
                <a:latin typeface="Helvetica"/>
                <a:cs typeface="Helvetica"/>
                <a:hlinkClick r:id="rId8" tooltip="U S D A Whole Grain-Rich Food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a:cs typeface="Helvetica"/>
            </a:endParaRPr>
          </a:p>
        </p:txBody>
      </p:sp>
    </p:spTree>
    <p:extLst>
      <p:ext uri="{BB962C8B-B14F-4D97-AF65-F5344CB8AC3E}">
        <p14:creationId xmlns:p14="http://schemas.microsoft.com/office/powerpoint/2010/main" val="3132822741"/>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Today’s Specials</a:t>
            </a:r>
            <a:endParaRPr lang="en-US" sz="3000" dirty="0">
              <a:solidFill>
                <a:srgbClr val="4F280E"/>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0BC86992-97EC-BE4D-B4AB-5165E31302E7}"/>
              </a:ext>
            </a:extLst>
          </p:cNvPr>
          <p:cNvSpPr/>
          <p:nvPr/>
        </p:nvSpPr>
        <p:spPr>
          <a:xfrm>
            <a:off x="338120" y="1523968"/>
            <a:ext cx="3210150" cy="2062103"/>
          </a:xfrm>
          <a:prstGeom prst="rect">
            <a:avLst/>
          </a:prstGeom>
        </p:spPr>
        <p:txBody>
          <a:bodyPr wrap="square">
            <a:spAutoFit/>
          </a:bodyPr>
          <a:lstStyle/>
          <a:p>
            <a:pPr marL="285750" indent="-285750">
              <a:buFont typeface="Arial" panose="020B0604020202020204" pitchFamily="34" charset="0"/>
              <a:buChar char="•"/>
            </a:pPr>
            <a:r>
              <a:rPr lang="en-US" sz="1600" dirty="0">
                <a:solidFill>
                  <a:schemeClr val="tx1">
                    <a:lumMod val="65000"/>
                    <a:lumOff val="35000"/>
                  </a:schemeClr>
                </a:solidFill>
                <a:latin typeface="Helvetica" pitchFamily="2" charset="0"/>
                <a:cs typeface="Arial" panose="020B0604020202020204" pitchFamily="34" charset="0"/>
              </a:rPr>
              <a:t>Whole Grain-Rich Overview</a:t>
            </a:r>
          </a:p>
          <a:p>
            <a:pPr marL="285750" indent="-285750">
              <a:buFont typeface="Arial" panose="020B0604020202020204" pitchFamily="34" charset="0"/>
              <a:buChar char="•"/>
            </a:pPr>
            <a:endParaRPr lang="en-US" sz="1600" dirty="0">
              <a:solidFill>
                <a:schemeClr val="tx1">
                  <a:lumMod val="65000"/>
                  <a:lumOff val="35000"/>
                </a:schemeClr>
              </a:solidFill>
              <a:latin typeface="Helvetica" pitchFamily="2" charset="0"/>
              <a:cs typeface="Arial" panose="020B0604020202020204" pitchFamily="34" charset="0"/>
            </a:endParaRPr>
          </a:p>
          <a:p>
            <a:pPr marL="285750" indent="-285750">
              <a:buFont typeface="Arial" panose="020B0604020202020204" pitchFamily="34" charset="0"/>
              <a:buChar char="•"/>
            </a:pPr>
            <a:r>
              <a:rPr lang="en-US" sz="1600" dirty="0">
                <a:solidFill>
                  <a:schemeClr val="tx1">
                    <a:lumMod val="65000"/>
                    <a:lumOff val="35000"/>
                  </a:schemeClr>
                </a:solidFill>
                <a:latin typeface="Helvetica" pitchFamily="2" charset="0"/>
                <a:cs typeface="Arial" panose="020B0604020202020204" pitchFamily="34" charset="0"/>
              </a:rPr>
              <a:t>Methods for Determining Whole Grain-Rich Foods</a:t>
            </a:r>
          </a:p>
          <a:p>
            <a:pPr marL="285750" indent="-285750">
              <a:buFont typeface="Arial" panose="020B0604020202020204" pitchFamily="34" charset="0"/>
              <a:buChar char="•"/>
            </a:pPr>
            <a:endParaRPr lang="en-US" sz="1600" dirty="0">
              <a:solidFill>
                <a:schemeClr val="tx1">
                  <a:lumMod val="65000"/>
                  <a:lumOff val="35000"/>
                </a:schemeClr>
              </a:solidFill>
              <a:latin typeface="Helvetica" pitchFamily="2" charset="0"/>
              <a:cs typeface="Arial" panose="020B0604020202020204" pitchFamily="34" charset="0"/>
            </a:endParaRPr>
          </a:p>
          <a:p>
            <a:pPr marL="285750" indent="-285750">
              <a:buFont typeface="Arial" panose="020B0604020202020204" pitchFamily="34" charset="0"/>
              <a:buChar char="•"/>
            </a:pPr>
            <a:r>
              <a:rPr lang="en-US" sz="1600" dirty="0">
                <a:solidFill>
                  <a:schemeClr val="tx1">
                    <a:lumMod val="65000"/>
                    <a:lumOff val="35000"/>
                  </a:schemeClr>
                </a:solidFill>
                <a:latin typeface="Helvetica" pitchFamily="2" charset="0"/>
                <a:cs typeface="Arial" panose="020B0604020202020204" pitchFamily="34" charset="0"/>
              </a:rPr>
              <a:t>Rule of Three Review</a:t>
            </a:r>
          </a:p>
          <a:p>
            <a:pPr marL="285750" indent="-285750">
              <a:buFont typeface="Arial" panose="020B0604020202020204" pitchFamily="34" charset="0"/>
              <a:buChar char="•"/>
            </a:pPr>
            <a:endParaRPr lang="en-US" sz="1600" dirty="0">
              <a:solidFill>
                <a:schemeClr val="tx1">
                  <a:lumMod val="65000"/>
                  <a:lumOff val="35000"/>
                </a:schemeClr>
              </a:solidFill>
              <a:latin typeface="Helvetica" pitchFamily="2" charset="0"/>
              <a:cs typeface="Arial" panose="020B0604020202020204" pitchFamily="34" charset="0"/>
            </a:endParaRPr>
          </a:p>
          <a:p>
            <a:pPr marL="285750" indent="-285750">
              <a:buFont typeface="Arial" panose="020B0604020202020204" pitchFamily="34" charset="0"/>
              <a:buChar char="•"/>
            </a:pPr>
            <a:r>
              <a:rPr lang="en-US" sz="1600" dirty="0">
                <a:solidFill>
                  <a:schemeClr val="tx1">
                    <a:lumMod val="65000"/>
                    <a:lumOff val="35000"/>
                  </a:schemeClr>
                </a:solidFill>
                <a:latin typeface="Helvetica" pitchFamily="2" charset="0"/>
                <a:cs typeface="Arial" panose="020B0604020202020204" pitchFamily="34" charset="0"/>
              </a:rPr>
              <a:t>Flour Blends</a:t>
            </a:r>
          </a:p>
        </p:txBody>
      </p:sp>
      <p:pic>
        <p:nvPicPr>
          <p:cNvPr id="7" name="Picture 6" descr="Photo of a whole grain-rich recipe">
            <a:extLst>
              <a:ext uri="{FF2B5EF4-FFF2-40B4-BE49-F238E27FC236}">
                <a16:creationId xmlns:a16="http://schemas.microsoft.com/office/drawing/2014/main" id="{AD42A873-E641-E64E-A4C1-4E5BD9FC1F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6066" y="1587897"/>
            <a:ext cx="4249174" cy="2833629"/>
          </a:xfrm>
          <a:prstGeom prst="rect">
            <a:avLst/>
          </a:prstGeom>
          <a:solidFill>
            <a:srgbClr val="FFFFFF">
              <a:shade val="85000"/>
            </a:srgbClr>
          </a:solidFill>
          <a:ln w="4762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p:spPr>
      </p:pic>
    </p:spTree>
    <p:extLst>
      <p:ext uri="{BB962C8B-B14F-4D97-AF65-F5344CB8AC3E}">
        <p14:creationId xmlns:p14="http://schemas.microsoft.com/office/powerpoint/2010/main" val="348226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Whole Grain-Rich Requirements for the CACFP </a:t>
            </a:r>
            <a:endParaRPr lang="en-US" sz="3000" dirty="0">
              <a:solidFill>
                <a:srgbClr val="4F280E"/>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A23F33BB-BF0D-7242-B300-5C9F3FDAA953}"/>
              </a:ext>
            </a:extLst>
          </p:cNvPr>
          <p:cNvSpPr/>
          <p:nvPr/>
        </p:nvSpPr>
        <p:spPr>
          <a:xfrm>
            <a:off x="344783" y="1299271"/>
            <a:ext cx="1500795" cy="707886"/>
          </a:xfrm>
          <a:prstGeom prst="rect">
            <a:avLst/>
          </a:prstGeom>
        </p:spPr>
        <p:txBody>
          <a:bodyPr wrap="square">
            <a:spAutoFit/>
          </a:bodyPr>
          <a:lstStyle/>
          <a:p>
            <a:pPr>
              <a:spcBef>
                <a:spcPts val="1200"/>
              </a:spcBef>
              <a:buClr>
                <a:srgbClr val="0D5929"/>
              </a:buClr>
            </a:pPr>
            <a:r>
              <a:rPr lang="en-US" sz="2000" b="1" dirty="0">
                <a:solidFill>
                  <a:schemeClr val="tx1">
                    <a:lumMod val="65000"/>
                    <a:lumOff val="35000"/>
                  </a:schemeClr>
                </a:solidFill>
                <a:latin typeface="Helvetica" pitchFamily="2" charset="0"/>
              </a:rPr>
              <a:t>Anatomy of a Grain</a:t>
            </a:r>
          </a:p>
        </p:txBody>
      </p:sp>
      <p:pic>
        <p:nvPicPr>
          <p:cNvPr id="8" name="Picture 7" descr="Picture showing the anatomy of a grain">
            <a:extLst>
              <a:ext uri="{FF2B5EF4-FFF2-40B4-BE49-F238E27FC236}">
                <a16:creationId xmlns:a16="http://schemas.microsoft.com/office/drawing/2014/main" id="{AA87A031-0425-438C-9B84-833A035A9239}"/>
              </a:ext>
            </a:extLst>
          </p:cNvPr>
          <p:cNvPicPr>
            <a:picLocks noChangeAspect="1"/>
          </p:cNvPicPr>
          <p:nvPr/>
        </p:nvPicPr>
        <p:blipFill>
          <a:blip r:embed="rId3"/>
          <a:stretch>
            <a:fillRect/>
          </a:stretch>
        </p:blipFill>
        <p:spPr>
          <a:xfrm>
            <a:off x="1082519" y="988414"/>
            <a:ext cx="2389526" cy="4051761"/>
          </a:xfrm>
          <a:prstGeom prst="rect">
            <a:avLst/>
          </a:prstGeom>
        </p:spPr>
      </p:pic>
      <p:sp>
        <p:nvSpPr>
          <p:cNvPr id="10" name="TextBox 9">
            <a:extLst>
              <a:ext uri="{FF2B5EF4-FFF2-40B4-BE49-F238E27FC236}">
                <a16:creationId xmlns:a16="http://schemas.microsoft.com/office/drawing/2014/main" id="{903C0819-FDBE-483B-AF48-1923C05D2670}"/>
              </a:ext>
            </a:extLst>
          </p:cNvPr>
          <p:cNvSpPr txBox="1"/>
          <p:nvPr/>
        </p:nvSpPr>
        <p:spPr>
          <a:xfrm>
            <a:off x="444364" y="2501386"/>
            <a:ext cx="906017" cy="261610"/>
          </a:xfrm>
          <a:prstGeom prst="rect">
            <a:avLst/>
          </a:prstGeom>
          <a:noFill/>
        </p:spPr>
        <p:txBody>
          <a:bodyPr wrap="none" rtlCol="0">
            <a:spAutoFit/>
          </a:bodyPr>
          <a:lstStyle/>
          <a:p>
            <a:r>
              <a:rPr lang="en-US" sz="1100" dirty="0">
                <a:solidFill>
                  <a:schemeClr val="tx1">
                    <a:lumMod val="65000"/>
                    <a:lumOff val="35000"/>
                  </a:schemeClr>
                </a:solidFill>
                <a:latin typeface="Helvetica" pitchFamily="2" charset="0"/>
              </a:rPr>
              <a:t>Endosperm</a:t>
            </a:r>
          </a:p>
        </p:txBody>
      </p:sp>
      <p:sp>
        <p:nvSpPr>
          <p:cNvPr id="14" name="TextBox 13">
            <a:extLst>
              <a:ext uri="{FF2B5EF4-FFF2-40B4-BE49-F238E27FC236}">
                <a16:creationId xmlns:a16="http://schemas.microsoft.com/office/drawing/2014/main" id="{E5626561-573B-405D-AAF3-02081AC382A0}"/>
              </a:ext>
            </a:extLst>
          </p:cNvPr>
          <p:cNvSpPr txBox="1"/>
          <p:nvPr/>
        </p:nvSpPr>
        <p:spPr>
          <a:xfrm>
            <a:off x="444364" y="3211770"/>
            <a:ext cx="482824" cy="261610"/>
          </a:xfrm>
          <a:prstGeom prst="rect">
            <a:avLst/>
          </a:prstGeom>
          <a:noFill/>
        </p:spPr>
        <p:txBody>
          <a:bodyPr wrap="none" rtlCol="0">
            <a:spAutoFit/>
          </a:bodyPr>
          <a:lstStyle/>
          <a:p>
            <a:r>
              <a:rPr lang="en-US" sz="1100" dirty="0">
                <a:solidFill>
                  <a:schemeClr val="tx1">
                    <a:lumMod val="65000"/>
                    <a:lumOff val="35000"/>
                  </a:schemeClr>
                </a:solidFill>
                <a:latin typeface="Helvetica" pitchFamily="2" charset="0"/>
              </a:rPr>
              <a:t>Bran</a:t>
            </a:r>
          </a:p>
        </p:txBody>
      </p:sp>
      <p:sp>
        <p:nvSpPr>
          <p:cNvPr id="16" name="TextBox 15">
            <a:extLst>
              <a:ext uri="{FF2B5EF4-FFF2-40B4-BE49-F238E27FC236}">
                <a16:creationId xmlns:a16="http://schemas.microsoft.com/office/drawing/2014/main" id="{B972EECE-F0CC-4974-B5AE-DD59837DEC78}"/>
              </a:ext>
            </a:extLst>
          </p:cNvPr>
          <p:cNvSpPr txBox="1"/>
          <p:nvPr/>
        </p:nvSpPr>
        <p:spPr>
          <a:xfrm>
            <a:off x="444364" y="4057470"/>
            <a:ext cx="535724" cy="261610"/>
          </a:xfrm>
          <a:prstGeom prst="rect">
            <a:avLst/>
          </a:prstGeom>
          <a:noFill/>
        </p:spPr>
        <p:txBody>
          <a:bodyPr wrap="none" rtlCol="0">
            <a:spAutoFit/>
          </a:bodyPr>
          <a:lstStyle/>
          <a:p>
            <a:r>
              <a:rPr lang="en-US" sz="1100" dirty="0">
                <a:solidFill>
                  <a:schemeClr val="tx1">
                    <a:lumMod val="65000"/>
                    <a:lumOff val="35000"/>
                  </a:schemeClr>
                </a:solidFill>
                <a:latin typeface="Helvetica" pitchFamily="2" charset="0"/>
              </a:rPr>
              <a:t>Germ</a:t>
            </a:r>
          </a:p>
        </p:txBody>
      </p:sp>
      <p:cxnSp>
        <p:nvCxnSpPr>
          <p:cNvPr id="17" name="Straight Connector 16">
            <a:extLst>
              <a:ext uri="{FF2B5EF4-FFF2-40B4-BE49-F238E27FC236}">
                <a16:creationId xmlns:a16="http://schemas.microsoft.com/office/drawing/2014/main" id="{2BE763F8-5C05-4313-A65A-A6AE3D9B1669}"/>
              </a:ext>
              <a:ext uri="{C183D7F6-B498-43B3-948B-1728B52AA6E4}">
                <adec:decorative xmlns:adec="http://schemas.microsoft.com/office/drawing/2017/decorative" val="1"/>
              </a:ext>
            </a:extLst>
          </p:cNvPr>
          <p:cNvCxnSpPr/>
          <p:nvPr/>
        </p:nvCxnSpPr>
        <p:spPr>
          <a:xfrm flipH="1">
            <a:off x="1350381" y="2632191"/>
            <a:ext cx="942589" cy="0"/>
          </a:xfrm>
          <a:prstGeom prst="line">
            <a:avLst/>
          </a:prstGeom>
          <a:ln w="19050">
            <a:solidFill>
              <a:schemeClr val="tx1">
                <a:lumMod val="50000"/>
                <a:lumOff val="50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90595AD-EAB9-4A87-86BA-BEFFA7BCF6FC}"/>
              </a:ext>
              <a:ext uri="{C183D7F6-B498-43B3-948B-1728B52AA6E4}">
                <adec:decorative xmlns:adec="http://schemas.microsoft.com/office/drawing/2017/decorative" val="1"/>
              </a:ext>
            </a:extLst>
          </p:cNvPr>
          <p:cNvCxnSpPr>
            <a:cxnSpLocks/>
          </p:cNvCxnSpPr>
          <p:nvPr/>
        </p:nvCxnSpPr>
        <p:spPr>
          <a:xfrm flipH="1">
            <a:off x="893182" y="3347086"/>
            <a:ext cx="677752" cy="0"/>
          </a:xfrm>
          <a:prstGeom prst="line">
            <a:avLst/>
          </a:prstGeom>
          <a:ln w="19050">
            <a:solidFill>
              <a:schemeClr val="tx1">
                <a:lumMod val="50000"/>
                <a:lumOff val="50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D261CB7-826F-4505-AA15-868ED7A7A7F1}"/>
              </a:ext>
              <a:ext uri="{C183D7F6-B498-43B3-948B-1728B52AA6E4}">
                <adec:decorative xmlns:adec="http://schemas.microsoft.com/office/drawing/2017/decorative" val="1"/>
              </a:ext>
            </a:extLst>
          </p:cNvPr>
          <p:cNvCxnSpPr>
            <a:cxnSpLocks/>
          </p:cNvCxnSpPr>
          <p:nvPr/>
        </p:nvCxnSpPr>
        <p:spPr>
          <a:xfrm flipH="1">
            <a:off x="943060" y="4199998"/>
            <a:ext cx="1525648" cy="0"/>
          </a:xfrm>
          <a:prstGeom prst="line">
            <a:avLst/>
          </a:prstGeom>
          <a:ln w="19050">
            <a:solidFill>
              <a:schemeClr val="tx1">
                <a:lumMod val="50000"/>
                <a:lumOff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2" name="Snip Same Side Corner Rectangle 11">
            <a:extLst>
              <a:ext uri="{FF2B5EF4-FFF2-40B4-BE49-F238E27FC236}">
                <a16:creationId xmlns:a16="http://schemas.microsoft.com/office/drawing/2014/main" id="{4D7583A1-13AF-1A44-9D00-53610572B102}"/>
              </a:ext>
              <a:ext uri="{C183D7F6-B498-43B3-948B-1728B52AA6E4}">
                <adec:decorative xmlns:adec="http://schemas.microsoft.com/office/drawing/2017/decorative" val="1"/>
              </a:ext>
            </a:extLst>
          </p:cNvPr>
          <p:cNvSpPr/>
          <p:nvPr/>
        </p:nvSpPr>
        <p:spPr>
          <a:xfrm rot="16200000">
            <a:off x="3099713" y="1546313"/>
            <a:ext cx="3280140"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ounded Rectangle 12">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4028530" y="1262137"/>
            <a:ext cx="3977785" cy="3504316"/>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BC86992-97EC-BE4D-B4AB-5165E31302E7}"/>
              </a:ext>
            </a:extLst>
          </p:cNvPr>
          <p:cNvSpPr/>
          <p:nvPr/>
        </p:nvSpPr>
        <p:spPr>
          <a:xfrm>
            <a:off x="4221633" y="1405865"/>
            <a:ext cx="3578956" cy="3170099"/>
          </a:xfrm>
          <a:prstGeom prst="rect">
            <a:avLst/>
          </a:prstGeom>
        </p:spPr>
        <p:txBody>
          <a:bodyPr wrap="square">
            <a:spAutoFit/>
          </a:bodyPr>
          <a:lstStyle/>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Grains served at one meal or snack every day must be </a:t>
            </a:r>
            <a:r>
              <a:rPr lang="en-US" sz="1600" b="1" dirty="0">
                <a:solidFill>
                  <a:schemeClr val="tx1">
                    <a:lumMod val="65000"/>
                    <a:lumOff val="35000"/>
                  </a:schemeClr>
                </a:solidFill>
                <a:latin typeface="Helvetica" pitchFamily="2" charset="0"/>
              </a:rPr>
              <a:t>whole grain-rich</a:t>
            </a:r>
            <a:endParaRPr lang="en-US" sz="1600" dirty="0">
              <a:solidFill>
                <a:schemeClr val="tx1">
                  <a:lumMod val="65000"/>
                  <a:lumOff val="35000"/>
                </a:schemeClr>
              </a:solidFill>
              <a:latin typeface="Helvetica" pitchFamily="2" charset="0"/>
            </a:endParaRPr>
          </a:p>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Required for child and adult meal patterns only</a:t>
            </a:r>
          </a:p>
          <a:p>
            <a:pPr lvl="0">
              <a:spcBef>
                <a:spcPts val="1200"/>
              </a:spcBef>
              <a:buClr>
                <a:srgbClr val="4E8DD1"/>
              </a:buClr>
              <a:defRPr/>
            </a:pPr>
            <a:r>
              <a:rPr lang="en-US" sz="1600" b="1" dirty="0">
                <a:solidFill>
                  <a:schemeClr val="tx1">
                    <a:lumMod val="65000"/>
                    <a:lumOff val="35000"/>
                  </a:schemeClr>
                </a:solidFill>
                <a:latin typeface="Helvetica" pitchFamily="2" charset="0"/>
              </a:rPr>
              <a:t>Whole grain-rich </a:t>
            </a:r>
            <a:r>
              <a:rPr lang="en-US" sz="1600" dirty="0">
                <a:solidFill>
                  <a:schemeClr val="tx1">
                    <a:lumMod val="65000"/>
                    <a:lumOff val="35000"/>
                  </a:schemeClr>
                </a:solidFill>
                <a:latin typeface="Helvetica" pitchFamily="2" charset="0"/>
              </a:rPr>
              <a:t>means:</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At least half the grain ingredients are whole-grain</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Remaining grain ingredients are enriched, bran, or germ</a:t>
            </a:r>
          </a:p>
        </p:txBody>
      </p:sp>
    </p:spTree>
    <p:extLst>
      <p:ext uri="{BB962C8B-B14F-4D97-AF65-F5344CB8AC3E}">
        <p14:creationId xmlns:p14="http://schemas.microsoft.com/office/powerpoint/2010/main" val="2358146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84C39-6307-6E4A-8D58-B3BAEDB87C7A}"/>
              </a:ext>
            </a:extLst>
          </p:cNvPr>
          <p:cNvSpPr>
            <a:spLocks noGrp="1"/>
          </p:cNvSpPr>
          <p:nvPr>
            <p:ph type="title"/>
          </p:nvPr>
        </p:nvSpPr>
        <p:spPr>
          <a:xfrm>
            <a:off x="0" y="0"/>
            <a:ext cx="7559749" cy="1009979"/>
          </a:xfrm>
        </p:spPr>
        <p:txBody>
          <a:bodyPr/>
          <a:lstStyle/>
          <a:p>
            <a:r>
              <a:rPr lang="en-US" dirty="0">
                <a:solidFill>
                  <a:srgbClr val="4F280E"/>
                </a:solidFill>
              </a:rPr>
              <a:t>How to Spot Whole Grain-Rich Foods for the CACFP</a:t>
            </a:r>
          </a:p>
        </p:txBody>
      </p:sp>
      <p:pic>
        <p:nvPicPr>
          <p:cNvPr id="10" name="Picture 9" descr="Page 1 of the &quot;How to Spot Whole Grain-Rich Foods for the CACFP&quot; worksheet">
            <a:extLst>
              <a:ext uri="{FF2B5EF4-FFF2-40B4-BE49-F238E27FC236}">
                <a16:creationId xmlns:a16="http://schemas.microsoft.com/office/drawing/2014/main" id="{C2F4753A-B8E4-9D48-9F7A-0F457C0BEF5B}"/>
              </a:ext>
            </a:extLst>
          </p:cNvPr>
          <p:cNvPicPr>
            <a:picLocks noChangeAspect="1"/>
          </p:cNvPicPr>
          <p:nvPr/>
        </p:nvPicPr>
        <p:blipFill>
          <a:blip r:embed="rId3"/>
          <a:srcRect/>
          <a:stretch/>
        </p:blipFill>
        <p:spPr>
          <a:xfrm>
            <a:off x="530754" y="1314475"/>
            <a:ext cx="2424897" cy="3138101"/>
          </a:xfrm>
          <a:prstGeom prst="rect">
            <a:avLst/>
          </a:prstGeom>
          <a:effectLst>
            <a:outerShdw blurRad="63500" sx="102000" sy="102000" algn="ctr" rotWithShape="0">
              <a:srgbClr val="000000">
                <a:alpha val="10000"/>
              </a:srgbClr>
            </a:outerShdw>
          </a:effectLst>
        </p:spPr>
      </p:pic>
      <p:pic>
        <p:nvPicPr>
          <p:cNvPr id="11" name="Picture 10" descr="Page 2 of the &quot;How to Spot Whole Grain-Rich Foods for the CACFP&quot; worksheet">
            <a:extLst>
              <a:ext uri="{FF2B5EF4-FFF2-40B4-BE49-F238E27FC236}">
                <a16:creationId xmlns:a16="http://schemas.microsoft.com/office/drawing/2014/main" id="{A2E8955E-E2F1-9742-8B20-A258F15D3552}"/>
              </a:ext>
            </a:extLst>
          </p:cNvPr>
          <p:cNvPicPr>
            <a:picLocks noChangeAspect="1"/>
          </p:cNvPicPr>
          <p:nvPr/>
        </p:nvPicPr>
        <p:blipFill>
          <a:blip r:embed="rId4"/>
          <a:srcRect/>
          <a:stretch/>
        </p:blipFill>
        <p:spPr>
          <a:xfrm>
            <a:off x="3152620" y="1333993"/>
            <a:ext cx="2424897" cy="3138102"/>
          </a:xfrm>
          <a:prstGeom prst="rect">
            <a:avLst/>
          </a:prstGeom>
          <a:effectLst>
            <a:outerShdw blurRad="63500" sx="102000" sy="102000" algn="ctr" rotWithShape="0">
              <a:srgbClr val="000000">
                <a:alpha val="10000"/>
              </a:srgbClr>
            </a:outerShdw>
          </a:effectLst>
        </p:spPr>
      </p:pic>
      <p:pic>
        <p:nvPicPr>
          <p:cNvPr id="7" name="Picture 6">
            <a:extLst>
              <a:ext uri="{FF2B5EF4-FFF2-40B4-BE49-F238E27FC236}">
                <a16:creationId xmlns:a16="http://schemas.microsoft.com/office/drawing/2014/main" id="{1101EC3C-FF31-2745-8F3B-268F269F774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386832" y="2868191"/>
            <a:ext cx="1026135" cy="543248"/>
          </a:xfrm>
          <a:prstGeom prst="rect">
            <a:avLst/>
          </a:prstGeom>
        </p:spPr>
      </p:pic>
      <p:pic>
        <p:nvPicPr>
          <p:cNvPr id="4" name="Picture 3">
            <a:extLst>
              <a:ext uri="{FF2B5EF4-FFF2-40B4-BE49-F238E27FC236}">
                <a16:creationId xmlns:a16="http://schemas.microsoft.com/office/drawing/2014/main" id="{B1BA3DF1-DDA0-CF4B-9F21-45D3E17DDC9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507994" y="2881333"/>
            <a:ext cx="881270" cy="511056"/>
          </a:xfrm>
          <a:prstGeom prst="rect">
            <a:avLst/>
          </a:prstGeom>
        </p:spPr>
      </p:pic>
      <p:pic>
        <p:nvPicPr>
          <p:cNvPr id="12" name="Picture 11" descr="Page 3 of the &quot;How to Spot Whole Grain-Rich Foods for the CACFP&quot; worksheet">
            <a:extLst>
              <a:ext uri="{FF2B5EF4-FFF2-40B4-BE49-F238E27FC236}">
                <a16:creationId xmlns:a16="http://schemas.microsoft.com/office/drawing/2014/main" id="{70D5ED2A-86CD-A54A-AA33-1BA2D96A83EA}"/>
              </a:ext>
            </a:extLst>
          </p:cNvPr>
          <p:cNvPicPr>
            <a:picLocks noChangeAspect="1"/>
          </p:cNvPicPr>
          <p:nvPr/>
        </p:nvPicPr>
        <p:blipFill>
          <a:blip r:embed="rId7"/>
          <a:srcRect/>
          <a:stretch/>
        </p:blipFill>
        <p:spPr>
          <a:xfrm>
            <a:off x="5774485" y="1331422"/>
            <a:ext cx="2428870" cy="3143244"/>
          </a:xfrm>
          <a:prstGeom prst="rect">
            <a:avLst/>
          </a:prstGeom>
          <a:effectLst>
            <a:outerShdw blurRad="63500" sx="102000" sy="102000" algn="ctr" rotWithShape="0">
              <a:srgbClr val="000000">
                <a:alpha val="10000"/>
              </a:srgbClr>
            </a:outerShdw>
          </a:effectLst>
        </p:spPr>
      </p:pic>
      <p:pic>
        <p:nvPicPr>
          <p:cNvPr id="9" name="Picture 8" descr="Hyperlink icon.">
            <a:extLst>
              <a:ext uri="{FF2B5EF4-FFF2-40B4-BE49-F238E27FC236}">
                <a16:creationId xmlns:a16="http://schemas.microsoft.com/office/drawing/2014/main" id="{FFC365A1-EF16-A04A-86AD-950EEFD80BF3}"/>
              </a:ext>
            </a:extLst>
          </p:cNvPr>
          <p:cNvPicPr>
            <a:picLocks noChangeAspect="1"/>
          </p:cNvPicPr>
          <p:nvPr/>
        </p:nvPicPr>
        <p:blipFill>
          <a:blip r:embed="rId8"/>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8764E6C4-54BA-0442-B6F4-41CDDB384EE9}"/>
              </a:ext>
            </a:extLst>
          </p:cNvPr>
          <p:cNvSpPr txBox="1"/>
          <p:nvPr/>
        </p:nvSpPr>
        <p:spPr>
          <a:xfrm>
            <a:off x="958599" y="4660193"/>
            <a:ext cx="7226802" cy="338554"/>
          </a:xfrm>
          <a:prstGeom prst="rect">
            <a:avLst/>
          </a:prstGeom>
          <a:noFill/>
        </p:spPr>
        <p:txBody>
          <a:bodyPr wrap="square" lIns="91440" tIns="45720" rIns="91440" bIns="45720" rtlCol="0" anchor="t">
            <a:spAutoFit/>
          </a:bodyPr>
          <a:lstStyle/>
          <a:p>
            <a:pPr algn="ctr"/>
            <a:r>
              <a:rPr lang="en-US" sz="1600" b="1" u="sng" dirty="0">
                <a:solidFill>
                  <a:srgbClr val="703E1A"/>
                </a:solidFill>
                <a:latin typeface="Helvetica"/>
                <a:cs typeface="Helvetica"/>
                <a:hlinkClick r:id="rId9" tooltip="U S D A How to Spot Whole Grain-Rich Food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a:cs typeface="Helvetica"/>
                <a:hlinkClick r:id="rId9" tooltip="U S D A How to Spot Whole Grain-Rich Foods">
                  <a:extLst>
                    <a:ext uri="{A12FA001-AC4F-418D-AE19-62706E023703}">
                      <ahyp:hlinkClr xmlns:ahyp="http://schemas.microsoft.com/office/drawing/2018/hyperlinkcolor" val="tx"/>
                    </a:ext>
                  </a:extLst>
                </a:hlinkClick>
              </a:rPr>
              <a:t>tn</a:t>
            </a:r>
            <a:r>
              <a:rPr lang="en-US" sz="1600" b="1" u="sng" dirty="0">
                <a:solidFill>
                  <a:srgbClr val="703E1A"/>
                </a:solidFill>
                <a:latin typeface="Helvetica"/>
                <a:cs typeface="Helvetica"/>
                <a:hlinkClick r:id="rId9" tooltip="U S D A How to Spot Whole Grain-Rich Foods">
                  <a:extLst>
                    <a:ext uri="{A12FA001-AC4F-418D-AE19-62706E023703}">
                      <ahyp:hlinkClr xmlns:ahyp="http://schemas.microsoft.com/office/drawing/2018/hyperlinkcolor" val="tx"/>
                    </a:ext>
                  </a:extLst>
                </a:hlinkClick>
              </a:rPr>
              <a:t>/how-spot-whole-grain-rich-foods-</a:t>
            </a:r>
            <a:r>
              <a:rPr lang="en-US" sz="1600" b="1" u="sng" dirty="0" err="1">
                <a:solidFill>
                  <a:srgbClr val="703E1A"/>
                </a:solidFill>
                <a:latin typeface="Helvetica"/>
                <a:cs typeface="Helvetica"/>
                <a:hlinkClick r:id="rId9" tooltip="U S D A How to Spot Whole Grain-Rich Food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a:cs typeface="Helvetica"/>
            </a:endParaRPr>
          </a:p>
        </p:txBody>
      </p:sp>
    </p:spTree>
    <p:extLst>
      <p:ext uri="{BB962C8B-B14F-4D97-AF65-F5344CB8AC3E}">
        <p14:creationId xmlns:p14="http://schemas.microsoft.com/office/powerpoint/2010/main" val="1014746567"/>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e6893cb-43c1-47a6-b020-59da46ef8525">
      <Terms xmlns="http://schemas.microsoft.com/office/infopath/2007/PartnerControls"/>
    </lcf76f155ced4ddcb4097134ff3c332f>
    <TaxCatchAll xmlns="4bd49a66-0c9a-4825-901a-d39c3b6dfea6" xsi:nil="true"/>
    <_dlc_DocId xmlns="4bd49a66-0c9a-4825-901a-d39c3b6dfea6">DAAQPPAFKQVK-273346498-260987</_dlc_DocId>
    <_dlc_DocIdUrl xmlns="4bd49a66-0c9a-4825-901a-d39c3b6dfea6">
      <Url>https://aboutsage.sharepoint.com/sites/sage-drive/_layouts/15/DocIdRedir.aspx?ID=DAAQPPAFKQVK-273346498-260987</Url>
      <Description>DAAQPPAFKQVK-273346498-260987</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A0D16A7EF1577148A591081FC1B4E135" ma:contentTypeVersion="21" ma:contentTypeDescription="Create a new document." ma:contentTypeScope="" ma:versionID="a5e1e00329c5f5051c69b6a62e75c447">
  <xsd:schema xmlns:xsd="http://www.w3.org/2001/XMLSchema" xmlns:xs="http://www.w3.org/2001/XMLSchema" xmlns:p="http://schemas.microsoft.com/office/2006/metadata/properties" xmlns:ns2="4bd49a66-0c9a-4825-901a-d39c3b6dfea6" xmlns:ns3="3e6893cb-43c1-47a6-b020-59da46ef8525" targetNamespace="http://schemas.microsoft.com/office/2006/metadata/properties" ma:root="true" ma:fieldsID="9bcc225901bde22d78baedbc71c6537d" ns2:_="" ns3:_="">
    <xsd:import namespace="4bd49a66-0c9a-4825-901a-d39c3b6dfea6"/>
    <xsd:import namespace="3e6893cb-43c1-47a6-b020-59da46ef8525"/>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d49a66-0c9a-4825-901a-d39c3b6dfea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53d0adbd-3e23-473c-8bec-0318ec0046c3}" ma:internalName="TaxCatchAll" ma:showField="CatchAllData" ma:web="4bd49a66-0c9a-4825-901a-d39c3b6dfea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e6893cb-43c1-47a6-b020-59da46ef8525"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4e5137d-3345-4a10-a5e1-bef4d10b1afe"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96AFE4-142D-43AC-B007-F1E8B76CD5CD}">
  <ds:schemaRefs>
    <ds:schemaRef ds:uri="http://schemas.microsoft.com/sharepoint/events"/>
  </ds:schemaRefs>
</ds:datastoreItem>
</file>

<file path=customXml/itemProps2.xml><?xml version="1.0" encoding="utf-8"?>
<ds:datastoreItem xmlns:ds="http://schemas.openxmlformats.org/officeDocument/2006/customXml" ds:itemID="{32D939EE-B53F-48B5-A4DB-371E79333D3B}">
  <ds:schemaRefs>
    <ds:schemaRef ds:uri="http://www.w3.org/XML/1998/namespace"/>
    <ds:schemaRef ds:uri="http://purl.org/dc/dcmitype/"/>
    <ds:schemaRef ds:uri="http://purl.org/dc/elements/1.1/"/>
    <ds:schemaRef ds:uri="3e6893cb-43c1-47a6-b020-59da46ef8525"/>
    <ds:schemaRef ds:uri="http://schemas.microsoft.com/office/2006/metadata/propertie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4bd49a66-0c9a-4825-901a-d39c3b6dfea6"/>
  </ds:schemaRefs>
</ds:datastoreItem>
</file>

<file path=customXml/itemProps3.xml><?xml version="1.0" encoding="utf-8"?>
<ds:datastoreItem xmlns:ds="http://schemas.openxmlformats.org/officeDocument/2006/customXml" ds:itemID="{1382313D-45DF-4ED1-BB27-79489097F10A}">
  <ds:schemaRefs>
    <ds:schemaRef ds:uri="http://schemas.microsoft.com/sharepoint/v3/contenttype/forms"/>
  </ds:schemaRefs>
</ds:datastoreItem>
</file>

<file path=customXml/itemProps4.xml><?xml version="1.0" encoding="utf-8"?>
<ds:datastoreItem xmlns:ds="http://schemas.openxmlformats.org/officeDocument/2006/customXml" ds:itemID="{B31129AB-4363-4983-87D9-AD0100776ECF}">
  <ds:schemaRefs>
    <ds:schemaRef ds:uri="3e6893cb-43c1-47a6-b020-59da46ef8525"/>
    <ds:schemaRef ds:uri="4bd49a66-0c9a-4825-901a-d39c3b6dfea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25809</TotalTime>
  <Words>5932</Words>
  <Application>Microsoft Office PowerPoint</Application>
  <PresentationFormat>On-screen Show (16:9)</PresentationFormat>
  <Paragraphs>445</Paragraphs>
  <Slides>40</Slides>
  <Notes>40</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40</vt:i4>
      </vt:variant>
    </vt:vector>
  </HeadingPairs>
  <TitlesOfParts>
    <vt:vector size="54" baseType="lpstr">
      <vt:lpstr>Arial</vt:lpstr>
      <vt:lpstr>Calibri</vt:lpstr>
      <vt:lpstr>Helvetica</vt:lpstr>
      <vt:lpstr>Helvetica Light Oblique</vt:lpstr>
      <vt:lpstr>Times New Roman</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Identifying Whole Grain-Rich Foods for the CACFP Using the Ingredient List  Part 2 </vt:lpstr>
      <vt:lpstr>Team Nutrition</vt:lpstr>
      <vt:lpstr>Let Us Know Who You Are!  I work for a…</vt:lpstr>
      <vt:lpstr>Part 1 of the webinar</vt:lpstr>
      <vt:lpstr>“Identifying Whole Grain-Rich Foods for the CACFP Using the Ingredient List ” webinar</vt:lpstr>
      <vt:lpstr>Identifying Whole Grain-Rich Foods for the CACFP Using the Ingredients List </vt:lpstr>
      <vt:lpstr>Today’s Specials</vt:lpstr>
      <vt:lpstr>Whole Grain-Rich Requirements for the CACFP </vt:lpstr>
      <vt:lpstr>How to Spot Whole Grain-Rich Foods for the CACFP</vt:lpstr>
      <vt:lpstr>Foods Are Whole Grain-Rich in the CACFP If…</vt:lpstr>
      <vt:lpstr>Try It Out!</vt:lpstr>
      <vt:lpstr>Try It Out! Answer</vt:lpstr>
      <vt:lpstr>Try It Out!</vt:lpstr>
      <vt:lpstr>Try It Out! Answer</vt:lpstr>
      <vt:lpstr>Keep in Mind…</vt:lpstr>
      <vt:lpstr>The Rule of Three</vt:lpstr>
      <vt:lpstr>Whole-Grain Ingredients   </vt:lpstr>
      <vt:lpstr>Enriched, Bran, and Germ Ingredients </vt:lpstr>
      <vt:lpstr>Non-Creditable Grains or Flours  </vt:lpstr>
      <vt:lpstr>Disregarded Ingredients</vt:lpstr>
      <vt:lpstr>Rule of Three Practice </vt:lpstr>
      <vt:lpstr>Try It Out!</vt:lpstr>
      <vt:lpstr>Try It Out! Answer</vt:lpstr>
      <vt:lpstr>Focus on Flour Blends</vt:lpstr>
      <vt:lpstr>Flour Blends and the Rule of Three </vt:lpstr>
      <vt:lpstr>Page 4 of handout</vt:lpstr>
      <vt:lpstr>Try It Out!</vt:lpstr>
      <vt:lpstr>Try It Out! Answer</vt:lpstr>
      <vt:lpstr>Try It Out!</vt:lpstr>
      <vt:lpstr>Try It Out! Answer</vt:lpstr>
      <vt:lpstr>Try It Out!</vt:lpstr>
      <vt:lpstr>Try It Out! Answer</vt:lpstr>
      <vt:lpstr>Try It Out!</vt:lpstr>
      <vt:lpstr>Try It Out! Answer</vt:lpstr>
      <vt:lpstr>Try It Out!</vt:lpstr>
      <vt:lpstr>Try It Out! Answer</vt:lpstr>
      <vt:lpstr>Page 4 of handout</vt:lpstr>
      <vt:lpstr>How To Order Print Copies</vt:lpstr>
      <vt:lpstr>More Team Nutrition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Meal Planning for the CACFP</dc:title>
  <dc:creator>USDA</dc:creator>
  <cp:lastModifiedBy>Croteau, Kimberly - FNS</cp:lastModifiedBy>
  <cp:revision>919</cp:revision>
  <cp:lastPrinted>2019-04-04T19:56:40Z</cp:lastPrinted>
  <dcterms:created xsi:type="dcterms:W3CDTF">2018-10-28T19:53:06Z</dcterms:created>
  <dcterms:modified xsi:type="dcterms:W3CDTF">2023-02-22T17:18:32Z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0x010100A0D16A7EF1577148A591081FC1B4E135</vt:lpwstr>
  </property>
  <property fmtid="{D5CDD505-2E9C-101B-9397-08002B2CF9AE}" pid="3" name="_dlc_DocIdItemGuid">
    <vt:lpwstr>8cd19ba8-7e5d-4f2b-aaef-df2b3c5f7188</vt:lpwstr>
  </property>
  <property fmtid="{D5CDD505-2E9C-101B-9397-08002B2CF9AE}" pid="4" name="MediaServiceImageTags">
    <vt:lpwstr/>
  </property>
</Properties>
</file>