
<file path=[Content_Types].xml><?xml version="1.0" encoding="utf-8"?>
<Types xmlns="http://schemas.openxmlformats.org/package/2006/content-types">
  <Default Extension="png" ContentType="image/png"/>
  <Default Extension="tmp" ContentType="image/png"/>
  <Default Extension="jpeg" ContentType="image/jpeg"/>
  <Default Extension="wma" ContentType="audio/x-ms-wma"/>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notesSlides/notesSlide17.xml" ContentType="application/vnd.openxmlformats-officedocument.presentationml.notesSlide+xml"/>
  <Override PartName="/ppt/tags/tag1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4.xml" ContentType="application/vnd.openxmlformats-officedocument.presentationml.tags+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tags/tag16.xml" ContentType="application/vnd.openxmlformats-officedocument.presentationml.tags+xml"/>
  <Override PartName="/ppt/notesSlides/notesSlide22.xml" ContentType="application/vnd.openxmlformats-officedocument.presentationml.notesSlide+xml"/>
  <Override PartName="/ppt/tags/tag17.xml" ContentType="application/vnd.openxmlformats-officedocument.presentationml.tags+xml"/>
  <Override PartName="/ppt/notesSlides/notesSlide23.xml" ContentType="application/vnd.openxmlformats-officedocument.presentationml.notesSlide+xml"/>
  <Override PartName="/ppt/tags/tag18.xml" ContentType="application/vnd.openxmlformats-officedocument.presentationml.tags+xml"/>
  <Override PartName="/ppt/notesSlides/notesSlide24.xml" ContentType="application/vnd.openxmlformats-officedocument.presentationml.notesSlide+xml"/>
  <Override PartName="/ppt/tags/tag19.xml" ContentType="application/vnd.openxmlformats-officedocument.presentationml.tags+xml"/>
  <Override PartName="/ppt/notesSlides/notesSlide25.xml" ContentType="application/vnd.openxmlformats-officedocument.presentationml.notesSlide+xml"/>
  <Override PartName="/ppt/tags/tag20.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9"/>
  </p:notesMasterIdLst>
  <p:handoutMasterIdLst>
    <p:handoutMasterId r:id="rId30"/>
  </p:handoutMasterIdLst>
  <p:sldIdLst>
    <p:sldId id="256" r:id="rId2"/>
    <p:sldId id="304" r:id="rId3"/>
    <p:sldId id="293" r:id="rId4"/>
    <p:sldId id="305" r:id="rId5"/>
    <p:sldId id="306" r:id="rId6"/>
    <p:sldId id="309" r:id="rId7"/>
    <p:sldId id="257" r:id="rId8"/>
    <p:sldId id="265" r:id="rId9"/>
    <p:sldId id="258" r:id="rId10"/>
    <p:sldId id="267" r:id="rId11"/>
    <p:sldId id="292" r:id="rId12"/>
    <p:sldId id="301" r:id="rId13"/>
    <p:sldId id="276" r:id="rId14"/>
    <p:sldId id="307" r:id="rId15"/>
    <p:sldId id="289" r:id="rId16"/>
    <p:sldId id="278" r:id="rId17"/>
    <p:sldId id="279" r:id="rId18"/>
    <p:sldId id="280" r:id="rId19"/>
    <p:sldId id="308" r:id="rId20"/>
    <p:sldId id="281" r:id="rId21"/>
    <p:sldId id="288" r:id="rId22"/>
    <p:sldId id="282" r:id="rId23"/>
    <p:sldId id="283" r:id="rId24"/>
    <p:sldId id="284" r:id="rId25"/>
    <p:sldId id="285" r:id="rId26"/>
    <p:sldId id="286" r:id="rId27"/>
    <p:sldId id="31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4" autoAdjust="0"/>
    <p:restoredTop sz="67115" autoAdjust="0"/>
  </p:normalViewPr>
  <p:slideViewPr>
    <p:cSldViewPr>
      <p:cViewPr>
        <p:scale>
          <a:sx n="70" d="100"/>
          <a:sy n="70" d="100"/>
        </p:scale>
        <p:origin x="-2814" y="-498"/>
      </p:cViewPr>
      <p:guideLst>
        <p:guide orient="horz" pos="2160"/>
        <p:guide pos="2880"/>
      </p:guideLst>
    </p:cSldViewPr>
  </p:slideViewPr>
  <p:notesTextViewPr>
    <p:cViewPr>
      <p:scale>
        <a:sx n="1" d="1"/>
        <a:sy n="1" d="1"/>
      </p:scale>
      <p:origin x="0" y="0"/>
    </p:cViewPr>
  </p:notesTextViewPr>
  <p:sorterViewPr>
    <p:cViewPr>
      <p:scale>
        <a:sx n="200" d="100"/>
        <a:sy n="200" d="100"/>
      </p:scale>
      <p:origin x="0" y="2879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F183CBD-93DF-4B66-AC02-4892FBE986F8}" type="datetimeFigureOut">
              <a:rPr lang="en-US" smtClean="0"/>
              <a:t>7/29/2016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7F7C2EE-4BF0-4AA9-943D-33FCB61AC03E}" type="slidenum">
              <a:rPr lang="en-US" smtClean="0"/>
              <a:t>‹#›</a:t>
            </a:fld>
            <a:endParaRPr lang="en-US"/>
          </a:p>
        </p:txBody>
      </p:sp>
    </p:spTree>
    <p:extLst>
      <p:ext uri="{BB962C8B-B14F-4D97-AF65-F5344CB8AC3E}">
        <p14:creationId xmlns:p14="http://schemas.microsoft.com/office/powerpoint/2010/main" val="37223632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DF81FB-8D33-48B9-A4DB-B0672382AD16}" type="datetimeFigureOut">
              <a:rPr lang="en-US" smtClean="0"/>
              <a:t>7/29/2016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74D0C7-5DF9-48F8-8F6F-33A4C91F4CDE}" type="slidenum">
              <a:rPr lang="en-US" smtClean="0"/>
              <a:t>‹#›</a:t>
            </a:fld>
            <a:endParaRPr lang="en-US"/>
          </a:p>
        </p:txBody>
      </p:sp>
    </p:spTree>
    <p:extLst>
      <p:ext uri="{BB962C8B-B14F-4D97-AF65-F5344CB8AC3E}">
        <p14:creationId xmlns:p14="http://schemas.microsoft.com/office/powerpoint/2010/main" val="3440108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74D0C7-5DF9-48F8-8F6F-33A4C91F4CDE}" type="slidenum">
              <a:rPr lang="en-US" smtClean="0"/>
              <a:t>1</a:t>
            </a:fld>
            <a:endParaRPr lang="en-US"/>
          </a:p>
        </p:txBody>
      </p:sp>
    </p:spTree>
    <p:extLst>
      <p:ext uri="{BB962C8B-B14F-4D97-AF65-F5344CB8AC3E}">
        <p14:creationId xmlns:p14="http://schemas.microsoft.com/office/powerpoint/2010/main" val="3087851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we take a quick look at the unchanged portion of this section, I would like to stress that along with the form revision, there was a complete revision of the form instructions.  </a:t>
            </a:r>
          </a:p>
          <a:p>
            <a:r>
              <a:rPr lang="en-US" baseline="0" dirty="0" smtClean="0"/>
              <a:t>Even for data elements that didn’t change, clarifications were made and definitions were updated and/or expanded.</a:t>
            </a:r>
          </a:p>
          <a:p>
            <a:r>
              <a:rPr lang="en-US" baseline="0" dirty="0" smtClean="0"/>
              <a:t>These instructions are contained in the same PDF document as the revised form, which everyone should have received in the invite update.</a:t>
            </a:r>
          </a:p>
          <a:p>
            <a:endParaRPr lang="en-US" baseline="0" dirty="0" smtClean="0"/>
          </a:p>
        </p:txBody>
      </p:sp>
      <p:sp>
        <p:nvSpPr>
          <p:cNvPr id="4" name="Slide Number Placeholder 3"/>
          <p:cNvSpPr>
            <a:spLocks noGrp="1"/>
          </p:cNvSpPr>
          <p:nvPr>
            <p:ph type="sldNum" sz="quarter" idx="10"/>
          </p:nvPr>
        </p:nvSpPr>
        <p:spPr/>
        <p:txBody>
          <a:bodyPr/>
          <a:lstStyle/>
          <a:p>
            <a:fld id="{4B74D0C7-5DF9-48F8-8F6F-33A4C91F4CDE}" type="slidenum">
              <a:rPr lang="en-US" smtClean="0"/>
              <a:t>10</a:t>
            </a:fld>
            <a:endParaRPr lang="en-US"/>
          </a:p>
        </p:txBody>
      </p:sp>
    </p:spTree>
    <p:extLst>
      <p:ext uri="{BB962C8B-B14F-4D97-AF65-F5344CB8AC3E}">
        <p14:creationId xmlns:p14="http://schemas.microsoft.com/office/powerpoint/2010/main" val="2301505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now, on the right side of certifications,</a:t>
            </a:r>
            <a:r>
              <a:rPr lang="en-US" baseline="0" dirty="0" smtClean="0"/>
              <a:t> is the first element that was added to the form:</a:t>
            </a:r>
          </a:p>
          <a:p>
            <a:r>
              <a:rPr lang="en-US" baseline="0" dirty="0" smtClean="0"/>
              <a:t>Overdue applications</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days overdue options listed across</a:t>
            </a:r>
            <a:r>
              <a:rPr lang="en-US" baseline="0" dirty="0" smtClean="0"/>
              <a:t> the top of this section refer to the number of days beyond the respective mandated timeframe.  For example, if an initial application is approved 43 days after the date of application, and there are no extenuating circumstances, this application should be reported under column (b) 1-30 DAYS.</a:t>
            </a:r>
            <a:endParaRPr lang="en-US" dirty="0" smtClean="0"/>
          </a:p>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11</a:t>
            </a:fld>
            <a:endParaRPr lang="en-US"/>
          </a:p>
        </p:txBody>
      </p:sp>
    </p:spTree>
    <p:extLst>
      <p:ext uri="{BB962C8B-B14F-4D97-AF65-F5344CB8AC3E}">
        <p14:creationId xmlns:p14="http://schemas.microsoft.com/office/powerpoint/2010/main" val="3895334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here’s the easy part: no changes</a:t>
            </a:r>
            <a:r>
              <a:rPr lang="en-US" baseline="0" dirty="0" smtClean="0"/>
              <a:t> to Fair Hearings</a:t>
            </a:r>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12</a:t>
            </a:fld>
            <a:endParaRPr lang="en-US"/>
          </a:p>
        </p:txBody>
      </p:sp>
    </p:spTree>
    <p:extLst>
      <p:ext uri="{BB962C8B-B14F-4D97-AF65-F5344CB8AC3E}">
        <p14:creationId xmlns:p14="http://schemas.microsoft.com/office/powerpoint/2010/main" val="2283060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Investigations, ADH, and Prosecutions sections have all been split to distinguish between Eligibility Fraud and Trafficking.  While these two groups contain very similar subsets of data, there are important differences between some of the subsets in the Investigations section.  </a:t>
            </a:r>
            <a:endParaRPr lang="en-US" dirty="0" smtClean="0"/>
          </a:p>
          <a:p>
            <a:endParaRPr lang="en-US" dirty="0" smtClean="0"/>
          </a:p>
          <a:p>
            <a:endParaRPr lang="en-US" dirty="0" smtClean="0"/>
          </a:p>
          <a:p>
            <a:r>
              <a:rPr lang="en-US" dirty="0" smtClean="0"/>
              <a:t>But be before we dig into the investigation section revision.  </a:t>
            </a:r>
          </a:p>
          <a:p>
            <a:r>
              <a:rPr lang="en-US" dirty="0" smtClean="0"/>
              <a:t>Lets go over the revised</a:t>
            </a:r>
            <a:r>
              <a:rPr lang="en-US" baseline="0" dirty="0" smtClean="0"/>
              <a:t> and expanded definition of investigations that’s in the new instructions.</a:t>
            </a:r>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13</a:t>
            </a:fld>
            <a:endParaRPr lang="en-US"/>
          </a:p>
        </p:txBody>
      </p:sp>
    </p:spTree>
    <p:extLst>
      <p:ext uri="{BB962C8B-B14F-4D97-AF65-F5344CB8AC3E}">
        <p14:creationId xmlns:p14="http://schemas.microsoft.com/office/powerpoint/2010/main" val="3234243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significant</a:t>
            </a:r>
            <a:r>
              <a:rPr lang="en-US" baseline="0" dirty="0" smtClean="0"/>
              <a:t> aspects of the Investigations section revision is the inclusion of a definition of fraud investigations in the form’s instructions.  </a:t>
            </a:r>
            <a:r>
              <a:rPr lang="en-US" dirty="0" smtClean="0"/>
              <a:t>This definition</a:t>
            </a:r>
            <a:r>
              <a:rPr lang="en-US" baseline="0" dirty="0" smtClean="0"/>
              <a:t> is not an attempt to define how investigators go about conducting investigation.  Instead, it is a framework for identifying which activities should be included in this section.  Because there is sometimes a blurry line between eligibility verification and investigations, this definition emphasizes that the activity is the result of a suspicion of fraud.  Here are an examples of two certification activities on either side of the blurry line:</a:t>
            </a:r>
          </a:p>
          <a:p>
            <a:r>
              <a:rPr lang="en-US" baseline="0" dirty="0" smtClean="0"/>
              <a:t>1 - Eligibility worker matches all adult applicants against an income database, positive matches are referred for verification, employer is called and match is confirmed, the application is denied and no additional action is taken.</a:t>
            </a:r>
          </a:p>
          <a:p>
            <a:r>
              <a:rPr lang="en-US" baseline="0" dirty="0" smtClean="0"/>
              <a:t>2 – Eligibility worker suspects applicant is lying about their household, refers the case, someone goes to the house to confirm occupants. </a:t>
            </a:r>
          </a:p>
          <a:p>
            <a:endParaRPr lang="en-US" baseline="0" dirty="0" smtClean="0"/>
          </a:p>
          <a:p>
            <a:r>
              <a:rPr lang="en-US" baseline="0" dirty="0" smtClean="0"/>
              <a:t>Example 1 would not be an investigation, because it is really just verification of the accuracy of the match.</a:t>
            </a:r>
          </a:p>
          <a:p>
            <a:endParaRPr lang="en-US" baseline="0" dirty="0" smtClean="0"/>
          </a:p>
          <a:p>
            <a:r>
              <a:rPr lang="en-US" baseline="0" dirty="0" smtClean="0"/>
              <a:t>Example 2 would be and investigation because a suspicion a fraud led the eligibility fraud to single out the individual.</a:t>
            </a:r>
          </a:p>
        </p:txBody>
      </p:sp>
      <p:sp>
        <p:nvSpPr>
          <p:cNvPr id="4" name="Slide Number Placeholder 3"/>
          <p:cNvSpPr>
            <a:spLocks noGrp="1"/>
          </p:cNvSpPr>
          <p:nvPr>
            <p:ph type="sldNum" sz="quarter" idx="10"/>
          </p:nvPr>
        </p:nvSpPr>
        <p:spPr/>
        <p:txBody>
          <a:bodyPr/>
          <a:lstStyle/>
          <a:p>
            <a:fld id="{4B74D0C7-5DF9-48F8-8F6F-33A4C91F4CDE}" type="slidenum">
              <a:rPr lang="en-US" smtClean="0"/>
              <a:t>14</a:t>
            </a:fld>
            <a:endParaRPr lang="en-US"/>
          </a:p>
        </p:txBody>
      </p:sp>
    </p:spTree>
    <p:extLst>
      <p:ext uri="{BB962C8B-B14F-4D97-AF65-F5344CB8AC3E}">
        <p14:creationId xmlns:p14="http://schemas.microsoft.com/office/powerpoint/2010/main" val="1038498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Changes 2, 3, and 4, and</a:t>
            </a:r>
            <a:r>
              <a:rPr lang="en-US" baseline="0" dirty="0" smtClean="0"/>
              <a:t> an overall focus on outcomes of investigation</a:t>
            </a:r>
            <a:r>
              <a:rPr lang="en-US" dirty="0" smtClean="0"/>
              <a:t>.  Primary goals</a:t>
            </a:r>
            <a:r>
              <a:rPr lang="en-US" baseline="0" dirty="0" smtClean="0"/>
              <a:t> of this revision are to agencies to report all the investigations that they conduct that help protect government dollars, but may not result in disqualifications, and to provide insight into the investigative workload in the State.</a:t>
            </a:r>
            <a:endParaRPr lang="en-US" dirty="0" smtClean="0"/>
          </a:p>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15</a:t>
            </a:fld>
            <a:endParaRPr lang="en-US"/>
          </a:p>
        </p:txBody>
      </p:sp>
    </p:spTree>
    <p:extLst>
      <p:ext uri="{BB962C8B-B14F-4D97-AF65-F5344CB8AC3E}">
        <p14:creationId xmlns:p14="http://schemas.microsoft.com/office/powerpoint/2010/main" val="3128435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smtClean="0">
              <a:solidFill>
                <a:prstClr val="black"/>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smtClean="0">
                <a:solidFill>
                  <a:prstClr val="black"/>
                </a:solidFill>
                <a:latin typeface="Calibri" panose="020F0502020204030204" pitchFamily="34" charset="0"/>
              </a:rPr>
              <a:t>For the purposes of this</a:t>
            </a:r>
            <a:r>
              <a:rPr lang="en-US" sz="1200" baseline="0" dirty="0" smtClean="0">
                <a:solidFill>
                  <a:prstClr val="black"/>
                </a:solidFill>
                <a:latin typeface="Calibri" panose="020F0502020204030204" pitchFamily="34" charset="0"/>
              </a:rPr>
              <a:t> form, a</a:t>
            </a:r>
            <a:r>
              <a:rPr lang="en-US" sz="1200" dirty="0" smtClean="0">
                <a:solidFill>
                  <a:prstClr val="black"/>
                </a:solidFill>
                <a:latin typeface="Calibri" panose="020F0502020204030204" pitchFamily="34" charset="0"/>
              </a:rPr>
              <a:t>ll eligibility investigations have three possible outcome: evidence</a:t>
            </a:r>
            <a:r>
              <a:rPr lang="en-US" sz="1200" baseline="0" dirty="0" smtClean="0">
                <a:solidFill>
                  <a:prstClr val="black"/>
                </a:solidFill>
                <a:latin typeface="Calibri" panose="020F0502020204030204" pitchFamily="34" charset="0"/>
              </a:rPr>
              <a:t> found that affects eligibility, no evidence found that affects eligibility, open.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smtClean="0">
                <a:solidFill>
                  <a:prstClr val="black"/>
                </a:solidFill>
                <a:latin typeface="Calibri" panose="020F0502020204030204" pitchFamily="34" charset="0"/>
              </a:rPr>
              <a:t>Box (a) should contain all the concluded investigations that resulted in a ‘positive’ outcome.  That is, the evidence proves intentional fraud, or, the evidence does not prove intentional fraud, but it results in avoiding or identifying improper payments.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smtClean="0">
                <a:solidFill>
                  <a:prstClr val="black"/>
                </a:solidFill>
                <a:latin typeface="Calibri" panose="020F0502020204030204" pitchFamily="34" charset="0"/>
              </a:rPr>
              <a:t>Box (b) should contain all the ‘negative’ cases that do not show fraud or improper payments and are canceled, closed, suspended, etc…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smtClean="0">
                <a:solidFill>
                  <a:prstClr val="black"/>
                </a:solidFill>
                <a:latin typeface="Calibri" panose="020F0502020204030204" pitchFamily="34" charset="0"/>
              </a:rPr>
              <a:t>Box (c) should contain the subset of cases in Box (a) that were referred for ADH or Prosecution.  This excludes the cases in Box (a) that were ‘positive’ but fell short of proving intentional fraud.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smtClean="0">
                <a:solidFill>
                  <a:prstClr val="black"/>
                </a:solidFill>
                <a:latin typeface="Calibri" panose="020F0502020204030204" pitchFamily="34" charset="0"/>
              </a:rPr>
              <a:t>Box (e) should contain all the cases are ongoing/open at the end of the reporting period.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aseline="0" dirty="0" smtClean="0">
              <a:solidFill>
                <a:prstClr val="black"/>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smtClean="0">
                <a:solidFill>
                  <a:prstClr val="black"/>
                </a:solidFill>
                <a:latin typeface="Calibri" panose="020F0502020204030204" pitchFamily="34" charset="0"/>
              </a:rPr>
              <a:t>The number of days from, and including, the start date through the end date should be recorded for each case.  Sum all of these ranges for investigations concluded during the report period and divide by the total number investigations included.  Report this final total in Box (d).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smtClean="0">
                <a:solidFill>
                  <a:prstClr val="black"/>
                </a:solidFill>
                <a:latin typeface="Calibri" panose="020F0502020204030204" pitchFamily="34" charset="0"/>
              </a:rPr>
              <a:t>The total reported in Box (d) should be based on actual timeframes recorded during the reporting period, and not an estimate based on the number cases multiplied by a previous average.</a:t>
            </a:r>
            <a:endParaRPr lang="en-US" sz="1200" dirty="0" smtClean="0">
              <a:solidFill>
                <a:prstClr val="black"/>
              </a:solidFill>
              <a:latin typeface="Calibri" panose="020F0502020204030204" pitchFamily="34" charset="0"/>
            </a:endParaRPr>
          </a:p>
          <a:p>
            <a:endParaRPr lang="en-US" dirty="0" smtClean="0"/>
          </a:p>
        </p:txBody>
      </p:sp>
      <p:sp>
        <p:nvSpPr>
          <p:cNvPr id="4" name="Slide Number Placeholder 3"/>
          <p:cNvSpPr>
            <a:spLocks noGrp="1"/>
          </p:cNvSpPr>
          <p:nvPr>
            <p:ph type="sldNum" sz="quarter" idx="10"/>
          </p:nvPr>
        </p:nvSpPr>
        <p:spPr/>
        <p:txBody>
          <a:bodyPr/>
          <a:lstStyle/>
          <a:p>
            <a:fld id="{4B74D0C7-5DF9-48F8-8F6F-33A4C91F4CDE}" type="slidenum">
              <a:rPr lang="en-US" smtClean="0"/>
              <a:t>16</a:t>
            </a:fld>
            <a:endParaRPr lang="en-US"/>
          </a:p>
        </p:txBody>
      </p:sp>
    </p:spTree>
    <p:extLst>
      <p:ext uri="{BB962C8B-B14F-4D97-AF65-F5344CB8AC3E}">
        <p14:creationId xmlns:p14="http://schemas.microsoft.com/office/powerpoint/2010/main" val="3236456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Unlike</a:t>
            </a:r>
            <a:r>
              <a:rPr lang="en-US" baseline="0" dirty="0" smtClean="0"/>
              <a:t> the eligibility side of the Investigations section, the trafficking side does not have a box for ‘positive’ cases where fraud is not proven.  Trafficking is, by definition, intentional and, therefore, cannot result in an adverse action until confirmed in an administrative hearing or court of law. </a:t>
            </a:r>
            <a:endParaRPr lang="en-US" dirty="0" smtClean="0"/>
          </a:p>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17</a:t>
            </a:fld>
            <a:endParaRPr lang="en-US"/>
          </a:p>
        </p:txBody>
      </p:sp>
    </p:spTree>
    <p:extLst>
      <p:ext uri="{BB962C8B-B14F-4D97-AF65-F5344CB8AC3E}">
        <p14:creationId xmlns:p14="http://schemas.microsoft.com/office/powerpoint/2010/main" val="1531614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only portion</a:t>
            </a:r>
            <a:r>
              <a:rPr lang="en-US" baseline="0" dirty="0" smtClean="0"/>
              <a:t> of the Investigations that should not be separated by eligibility and trafficking is Box (j), which collects the total hours investigators spent on SNAP during the reporting period.  While there is </a:t>
            </a:r>
            <a:r>
              <a:rPr lang="en-US" i="1" baseline="0" dirty="0" smtClean="0"/>
              <a:t>some</a:t>
            </a:r>
            <a:r>
              <a:rPr lang="en-US" baseline="0" dirty="0" smtClean="0"/>
              <a:t> flexibility in who is considered an investigator from State to State, this should be limited to individuals whose primary duty with SNAP is to investigate potential SNAP fraud.  The primary program of concern, however, does not need to be SNAP.  For example, an investigator may spend 80% of their time working for non-SNAP programs, but the time they spend working for the SNAP agency is primarily spent in an investigative role.  Oppositely, an eligibility worker that assists with investigations as a small portion of their standard duties would not be considered an investigator.  Investigative unit administrative staff should not be considered investigators.  </a:t>
            </a:r>
          </a:p>
          <a:p>
            <a:endParaRPr lang="en-US" baseline="0" dirty="0" smtClean="0"/>
          </a:p>
          <a:p>
            <a:r>
              <a:rPr lang="en-US" dirty="0" smtClean="0"/>
              <a:t>This total should reflect, as closely as possible</a:t>
            </a:r>
            <a:r>
              <a:rPr lang="en-US" baseline="0" dirty="0" smtClean="0"/>
              <a:t>, the payroll hours used to calculate federal reimbursement.  Investigative personnel are not expected to track the exact hours they spend working on SNAP cases beyond what is the normal accounting practice used within the State agency.  This means, for example, if 50% of an investigator’s salary is supported by SNAP funds, the agency only needs to report their 50% of their normal work hours, and does not need to account for paid leave, travel time, etc… if they do not affect the reimbursement amount.</a:t>
            </a:r>
          </a:p>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18</a:t>
            </a:fld>
            <a:endParaRPr lang="en-US"/>
          </a:p>
        </p:txBody>
      </p:sp>
    </p:spTree>
    <p:extLst>
      <p:ext uri="{BB962C8B-B14F-4D97-AF65-F5344CB8AC3E}">
        <p14:creationId xmlns:p14="http://schemas.microsoft.com/office/powerpoint/2010/main" val="2433881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Overall</a:t>
            </a:r>
            <a:r>
              <a:rPr lang="en-US" baseline="0" dirty="0" smtClean="0"/>
              <a:t> key points: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All Investigation outcomes should be tracked and reported.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Timeframes should be averaged and reported.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Investigator time should be reported</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Program Dollars are no longer in this section</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4B74D0C7-5DF9-48F8-8F6F-33A4C91F4CDE}" type="slidenum">
              <a:rPr lang="en-US" smtClean="0"/>
              <a:t>19</a:t>
            </a:fld>
            <a:endParaRPr lang="en-US"/>
          </a:p>
        </p:txBody>
      </p:sp>
    </p:spTree>
    <p:extLst>
      <p:ext uri="{BB962C8B-B14F-4D97-AF65-F5344CB8AC3E}">
        <p14:creationId xmlns:p14="http://schemas.microsoft.com/office/powerpoint/2010/main" val="2457750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2</a:t>
            </a:fld>
            <a:endParaRPr lang="en-US"/>
          </a:p>
        </p:txBody>
      </p:sp>
    </p:spTree>
    <p:extLst>
      <p:ext uri="{BB962C8B-B14F-4D97-AF65-F5344CB8AC3E}">
        <p14:creationId xmlns:p14="http://schemas.microsoft.com/office/powerpoint/2010/main" val="2616997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Administrative</a:t>
            </a:r>
            <a:r>
              <a:rPr lang="en-US" baseline="0" dirty="0" smtClean="0"/>
              <a:t> disqualification hearings and prosecutions lines have been split into separate sections.  Though they are still very similar, there are a couple differences under the combined sections.  </a:t>
            </a:r>
            <a:endParaRPr lang="en-US" dirty="0" smtClean="0"/>
          </a:p>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20</a:t>
            </a:fld>
            <a:endParaRPr lang="en-US"/>
          </a:p>
        </p:txBody>
      </p:sp>
    </p:spTree>
    <p:extLst>
      <p:ext uri="{BB962C8B-B14F-4D97-AF65-F5344CB8AC3E}">
        <p14:creationId xmlns:p14="http://schemas.microsoft.com/office/powerpoint/2010/main" val="238889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600" dirty="0" smtClean="0">
                <a:latin typeface="Calibri" panose="020F0502020204030204" pitchFamily="34" charset="0"/>
              </a:rPr>
              <a:t>For</a:t>
            </a:r>
            <a:r>
              <a:rPr lang="en-US" sz="1600" baseline="0" dirty="0" smtClean="0">
                <a:latin typeface="Calibri" panose="020F0502020204030204" pitchFamily="34" charset="0"/>
              </a:rPr>
              <a:t> the Eligibility and Trafficking portions of both the Hearings and Prosecutions sections, only report individuals whose proceedings concluded during the report period, regardless of when they began.  In addition, each individual that is completes an ADH or prosecution should be counted separately even if the hearings are combined or they stem from the same investigation.  </a:t>
            </a:r>
            <a:endParaRPr lang="en-US" sz="1600" dirty="0" smtClean="0">
              <a:latin typeface="Calibri" panose="020F0502020204030204" pitchFamily="34" charset="0"/>
            </a:endParaRPr>
          </a:p>
          <a:p>
            <a:pPr marL="0" lvl="0" indent="0">
              <a:buFont typeface="Arial" panose="020B0604020202020204" pitchFamily="34" charset="0"/>
              <a:buNone/>
            </a:pPr>
            <a:endParaRPr lang="en-US" sz="1600" dirty="0" smtClean="0">
              <a:latin typeface="Calibri" panose="020F0502020204030204" pitchFamily="34" charset="0"/>
            </a:endParaRPr>
          </a:p>
          <a:p>
            <a:pPr marL="0" lvl="0" indent="0">
              <a:buFont typeface="Arial" panose="020B0604020202020204" pitchFamily="34" charset="0"/>
              <a:buNone/>
            </a:pPr>
            <a:r>
              <a:rPr lang="en-US" sz="1600" dirty="0" smtClean="0">
                <a:latin typeface="Calibri" panose="020F0502020204030204" pitchFamily="34" charset="0"/>
              </a:rPr>
              <a:t>For both Hearings</a:t>
            </a:r>
            <a:r>
              <a:rPr lang="en-US" sz="1600" baseline="0" dirty="0" smtClean="0">
                <a:latin typeface="Calibri" panose="020F0502020204030204" pitchFamily="34" charset="0"/>
              </a:rPr>
              <a:t> and Prosecutions, Program Dollars has been changed to Amount Subject to Claim.  This amount should be calculated using the potential amount that can be reclaimed/recouped/intercepted from a household after an IPV ruling.  Do not include overpayments that can be established for individuals who are not disqualified.  If multiple household members are disqualified, only report the potential total claim against the household. </a:t>
            </a:r>
            <a:endParaRPr lang="en-US" sz="1600" dirty="0" smtClean="0">
              <a:latin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21</a:t>
            </a:fld>
            <a:endParaRPr lang="en-US"/>
          </a:p>
        </p:txBody>
      </p:sp>
    </p:spTree>
    <p:extLst>
      <p:ext uri="{BB962C8B-B14F-4D97-AF65-F5344CB8AC3E}">
        <p14:creationId xmlns:p14="http://schemas.microsoft.com/office/powerpoint/2010/main" val="708547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22</a:t>
            </a:fld>
            <a:endParaRPr lang="en-US"/>
          </a:p>
        </p:txBody>
      </p:sp>
    </p:spTree>
    <p:extLst>
      <p:ext uri="{BB962C8B-B14F-4D97-AF65-F5344CB8AC3E}">
        <p14:creationId xmlns:p14="http://schemas.microsoft.com/office/powerpoint/2010/main" val="414801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The fifth addition to the form:</a:t>
            </a:r>
          </a:p>
          <a:p>
            <a:endParaRPr lang="en-US" sz="1600" dirty="0" smtClean="0"/>
          </a:p>
          <a:p>
            <a:r>
              <a:rPr lang="en-US" sz="1600" dirty="0" smtClean="0"/>
              <a:t>The addition</a:t>
            </a:r>
            <a:r>
              <a:rPr lang="en-US" sz="1600" baseline="0" dirty="0" smtClean="0"/>
              <a:t> of Referred Individuals Awaiting Scheduling requires that States track and report individuals whose cases have been referred for an ADH but have not been scheduled or rejected/canceled for over 3 months.  These referrals are sometimes known as the ADH backlog.  Referrals that have awaited scheduling for over 90 days should be reported under the appropriate box every report period until they are scheduled or rejected/canceled.  If no referrals await scheduling for over 90 days, none should be reported here.</a:t>
            </a:r>
            <a:endParaRPr lang="en-US" sz="1600" dirty="0" smtClean="0"/>
          </a:p>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23</a:t>
            </a:fld>
            <a:endParaRPr lang="en-US"/>
          </a:p>
        </p:txBody>
      </p:sp>
    </p:spTree>
    <p:extLst>
      <p:ext uri="{BB962C8B-B14F-4D97-AF65-F5344CB8AC3E}">
        <p14:creationId xmlns:p14="http://schemas.microsoft.com/office/powerpoint/2010/main" val="3019020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The</a:t>
            </a:r>
            <a:r>
              <a:rPr lang="en-US" sz="1600" baseline="0" dirty="0" smtClean="0"/>
              <a:t> only significant difference between the Prosecutions and Hearings Sections’ Eligibility and Trafficking portions is that not all ‘guilty’ rulings are sufficient for the SNAP agency to levy a disqualification.  For example, a judge may find an individual guilty of a ‘theft of government property’ law that does not sufficiently reference SNAP to allow the agency to disqualify the individual.  Because prosecuted individuals are now reported by whether they can be disqualified, and not whether the charges are upheld, some ‘guilty’ individuals may be reported under Box (c).  </a:t>
            </a:r>
            <a:endParaRPr lang="en-US" sz="1600" dirty="0" smtClean="0"/>
          </a:p>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24</a:t>
            </a:fld>
            <a:endParaRPr lang="en-US"/>
          </a:p>
        </p:txBody>
      </p:sp>
    </p:spTree>
    <p:extLst>
      <p:ext uri="{BB962C8B-B14F-4D97-AF65-F5344CB8AC3E}">
        <p14:creationId xmlns:p14="http://schemas.microsoft.com/office/powerpoint/2010/main" val="7924311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25</a:t>
            </a:fld>
            <a:endParaRPr lang="en-US"/>
          </a:p>
        </p:txBody>
      </p:sp>
    </p:spTree>
    <p:extLst>
      <p:ext uri="{BB962C8B-B14F-4D97-AF65-F5344CB8AC3E}">
        <p14:creationId xmlns:p14="http://schemas.microsoft.com/office/powerpoint/2010/main" val="10185124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2000" dirty="0" smtClean="0"/>
              <a:t>The final addition:</a:t>
            </a:r>
          </a:p>
          <a:p>
            <a:pPr marL="0" lvl="0" indent="0">
              <a:buFont typeface="Arial" panose="020B0604020202020204" pitchFamily="34" charset="0"/>
              <a:buNone/>
            </a:pPr>
            <a:endParaRPr lang="en-US" sz="2000" dirty="0" smtClean="0"/>
          </a:p>
          <a:p>
            <a:pPr marL="0" lvl="0" indent="0">
              <a:buFont typeface="Arial" panose="020B0604020202020204" pitchFamily="34" charset="0"/>
              <a:buNone/>
            </a:pPr>
            <a:r>
              <a:rPr lang="en-US" sz="2000" dirty="0" smtClean="0"/>
              <a:t>FNS</a:t>
            </a:r>
            <a:r>
              <a:rPr lang="en-US" sz="2000" baseline="0" dirty="0" smtClean="0"/>
              <a:t> recognizes that prosecution timeframes are largely out of State agencies’ control.  The agency should, however, have a mechanism in place for tracking cases throughout their lifecycle to ensure that appropriate actions are taken when cases are disposed. </a:t>
            </a:r>
            <a:endParaRPr lang="en-US" sz="2000" dirty="0"/>
          </a:p>
        </p:txBody>
      </p:sp>
      <p:sp>
        <p:nvSpPr>
          <p:cNvPr id="4" name="Slide Number Placeholder 3"/>
          <p:cNvSpPr>
            <a:spLocks noGrp="1"/>
          </p:cNvSpPr>
          <p:nvPr>
            <p:ph type="sldNum" sz="quarter" idx="10"/>
          </p:nvPr>
        </p:nvSpPr>
        <p:spPr/>
        <p:txBody>
          <a:bodyPr/>
          <a:lstStyle/>
          <a:p>
            <a:fld id="{4B74D0C7-5DF9-48F8-8F6F-33A4C91F4CDE}" type="slidenum">
              <a:rPr lang="en-US" smtClean="0"/>
              <a:t>26</a:t>
            </a:fld>
            <a:endParaRPr lang="en-US"/>
          </a:p>
        </p:txBody>
      </p:sp>
    </p:spTree>
    <p:extLst>
      <p:ext uri="{BB962C8B-B14F-4D97-AF65-F5344CB8AC3E}">
        <p14:creationId xmlns:p14="http://schemas.microsoft.com/office/powerpoint/2010/main" val="3604160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ct val="20000"/>
              </a:spcBef>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3</a:t>
            </a:fld>
            <a:endParaRPr lang="en-US"/>
          </a:p>
        </p:txBody>
      </p:sp>
    </p:spTree>
    <p:extLst>
      <p:ext uri="{BB962C8B-B14F-4D97-AF65-F5344CB8AC3E}">
        <p14:creationId xmlns:p14="http://schemas.microsoft.com/office/powerpoint/2010/main" val="1379887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4</a:t>
            </a:fld>
            <a:endParaRPr lang="en-US"/>
          </a:p>
        </p:txBody>
      </p:sp>
    </p:spTree>
    <p:extLst>
      <p:ext uri="{BB962C8B-B14F-4D97-AF65-F5344CB8AC3E}">
        <p14:creationId xmlns:p14="http://schemas.microsoft.com/office/powerpoint/2010/main" val="267435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5</a:t>
            </a:fld>
            <a:endParaRPr lang="en-US"/>
          </a:p>
        </p:txBody>
      </p:sp>
    </p:spTree>
    <p:extLst>
      <p:ext uri="{BB962C8B-B14F-4D97-AF65-F5344CB8AC3E}">
        <p14:creationId xmlns:p14="http://schemas.microsoft.com/office/powerpoint/2010/main" val="764997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6</a:t>
            </a:fld>
            <a:endParaRPr lang="en-US"/>
          </a:p>
        </p:txBody>
      </p:sp>
    </p:spTree>
    <p:extLst>
      <p:ext uri="{BB962C8B-B14F-4D97-AF65-F5344CB8AC3E}">
        <p14:creationId xmlns:p14="http://schemas.microsoft.com/office/powerpoint/2010/main" val="3654378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is the</a:t>
            </a:r>
            <a:r>
              <a:rPr lang="en-US" baseline="0" dirty="0" smtClean="0"/>
              <a:t> form version that has been used for about the last 8 years.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It will be used to report data from 9/30/2016 and earlier.</a:t>
            </a:r>
          </a:p>
          <a:p>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7</a:t>
            </a:fld>
            <a:endParaRPr lang="en-US"/>
          </a:p>
        </p:txBody>
      </p:sp>
    </p:spTree>
    <p:extLst>
      <p:ext uri="{BB962C8B-B14F-4D97-AF65-F5344CB8AC3E}">
        <p14:creationId xmlns:p14="http://schemas.microsoft.com/office/powerpoint/2010/main" val="2648741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a:t>
            </a:r>
            <a:r>
              <a:rPr lang="en-US" baseline="0" dirty="0" smtClean="0"/>
              <a:t> is the form that will be used to report all data from 10/1/2016 and later.  </a:t>
            </a:r>
            <a:endParaRPr lang="en-US" dirty="0" smtClean="0"/>
          </a:p>
          <a:p>
            <a:endParaRPr lang="en-US" dirty="0" smtClean="0"/>
          </a:p>
          <a:p>
            <a:r>
              <a:rPr lang="en-US" dirty="0" smtClean="0"/>
              <a:t>The form looks quite a bit more involved.  However, I’d like to point out the majority of the expansion is do the separation of eligibility fraud and trafficking.  For the most part, these two sides contain the same data.</a:t>
            </a:r>
          </a:p>
          <a:p>
            <a:endParaRPr lang="en-US" dirty="0" smtClean="0"/>
          </a:p>
          <a:p>
            <a:r>
              <a:rPr lang="en-US" dirty="0" smtClean="0"/>
              <a:t>Beyond that there are really only 6 new or</a:t>
            </a:r>
            <a:r>
              <a:rPr lang="en-US" baseline="0" dirty="0" smtClean="0"/>
              <a:t> modified elements in the revision.  I will point them out as we go through each section.</a:t>
            </a:r>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8</a:t>
            </a:fld>
            <a:endParaRPr lang="en-US"/>
          </a:p>
        </p:txBody>
      </p:sp>
    </p:spTree>
    <p:extLst>
      <p:ext uri="{BB962C8B-B14F-4D97-AF65-F5344CB8AC3E}">
        <p14:creationId xmlns:p14="http://schemas.microsoft.com/office/powerpoint/2010/main" val="2488813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the</a:t>
            </a:r>
            <a:r>
              <a:rPr lang="en-US" baseline="0" dirty="0" smtClean="0"/>
              <a:t> current and… here is the revised. </a:t>
            </a:r>
          </a:p>
          <a:p>
            <a:r>
              <a:rPr lang="en-US" baseline="0" dirty="0" smtClean="0"/>
              <a:t>As you can see, the left half consists of only what was is on the current form</a:t>
            </a:r>
            <a:endParaRPr lang="en-US" dirty="0"/>
          </a:p>
        </p:txBody>
      </p:sp>
      <p:sp>
        <p:nvSpPr>
          <p:cNvPr id="4" name="Slide Number Placeholder 3"/>
          <p:cNvSpPr>
            <a:spLocks noGrp="1"/>
          </p:cNvSpPr>
          <p:nvPr>
            <p:ph type="sldNum" sz="quarter" idx="10"/>
          </p:nvPr>
        </p:nvSpPr>
        <p:spPr/>
        <p:txBody>
          <a:bodyPr/>
          <a:lstStyle/>
          <a:p>
            <a:fld id="{4B74D0C7-5DF9-48F8-8F6F-33A4C91F4CDE}" type="slidenum">
              <a:rPr lang="en-US" smtClean="0"/>
              <a:t>9</a:t>
            </a:fld>
            <a:endParaRPr lang="en-US"/>
          </a:p>
        </p:txBody>
      </p:sp>
    </p:spTree>
    <p:extLst>
      <p:ext uri="{BB962C8B-B14F-4D97-AF65-F5344CB8AC3E}">
        <p14:creationId xmlns:p14="http://schemas.microsoft.com/office/powerpoint/2010/main" val="3204343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44310F4A-2C9A-40D2-AFB3-7B4A3BEFD0D9}" type="datetimeFigureOut">
              <a:rPr lang="en-US" smtClean="0"/>
              <a:t>7/29/2016</a:t>
            </a:fld>
            <a:endParaRPr lang="en-US"/>
          </a:p>
        </p:txBody>
      </p:sp>
      <p:sp>
        <p:nvSpPr>
          <p:cNvPr id="8" name="Slide Number Placeholder 7"/>
          <p:cNvSpPr>
            <a:spLocks noGrp="1"/>
          </p:cNvSpPr>
          <p:nvPr>
            <p:ph type="sldNum" sz="quarter" idx="11"/>
          </p:nvPr>
        </p:nvSpPr>
        <p:spPr/>
        <p:txBody>
          <a:bodyPr/>
          <a:lstStyle/>
          <a:p>
            <a:fld id="{18BCD3CF-21B4-481F-AFA9-87DC78DDAF69}"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310F4A-2C9A-40D2-AFB3-7B4A3BEFD0D9}" type="datetimeFigureOut">
              <a:rPr lang="en-US" smtClean="0"/>
              <a:t>7/29/2016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BCD3CF-21B4-481F-AFA9-87DC78DDAF6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310F4A-2C9A-40D2-AFB3-7B4A3BEFD0D9}" type="datetimeFigureOut">
              <a:rPr lang="en-US" smtClean="0"/>
              <a:t>7/29/2016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BCD3CF-21B4-481F-AFA9-87DC78DDAF6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44310F4A-2C9A-40D2-AFB3-7B4A3BEFD0D9}" type="datetimeFigureOut">
              <a:rPr lang="en-US" smtClean="0"/>
              <a:t>7/29/2016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BCD3CF-21B4-481F-AFA9-87DC78DDAF6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310F4A-2C9A-40D2-AFB3-7B4A3BEFD0D9}" type="datetimeFigureOut">
              <a:rPr lang="en-US" smtClean="0"/>
              <a:t>7/29/2016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BCD3CF-21B4-481F-AFA9-87DC78DDAF69}"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44310F4A-2C9A-40D2-AFB3-7B4A3BEFD0D9}" type="datetimeFigureOut">
              <a:rPr lang="en-US" smtClean="0"/>
              <a:t>7/29/2016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BCD3CF-21B4-481F-AFA9-87DC78DDAF69}"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44310F4A-2C9A-40D2-AFB3-7B4A3BEFD0D9}" type="datetimeFigureOut">
              <a:rPr lang="en-US" smtClean="0"/>
              <a:t>7/29/2016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BCD3CF-21B4-481F-AFA9-87DC78DDAF69}"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4310F4A-2C9A-40D2-AFB3-7B4A3BEFD0D9}" type="datetimeFigureOut">
              <a:rPr lang="en-US" smtClean="0"/>
              <a:t>7/29/2016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BCD3CF-21B4-481F-AFA9-87DC78DDAF6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310F4A-2C9A-40D2-AFB3-7B4A3BEFD0D9}" type="datetimeFigureOut">
              <a:rPr lang="en-US" smtClean="0"/>
              <a:t>7/29/2016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BCD3CF-21B4-481F-AFA9-87DC78DDAF6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310F4A-2C9A-40D2-AFB3-7B4A3BEFD0D9}" type="datetimeFigureOut">
              <a:rPr lang="en-US" smtClean="0"/>
              <a:t>7/29/2016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BCD3CF-21B4-481F-AFA9-87DC78DDAF6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310F4A-2C9A-40D2-AFB3-7B4A3BEFD0D9}" type="datetimeFigureOut">
              <a:rPr lang="en-US" smtClean="0"/>
              <a:t>7/29/2016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BCD3CF-21B4-481F-AFA9-87DC78DDAF6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44310F4A-2C9A-40D2-AFB3-7B4A3BEFD0D9}" type="datetimeFigureOut">
              <a:rPr lang="en-US" smtClean="0"/>
              <a:t>7/29/2016</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18BCD3CF-21B4-481F-AFA9-87DC78DDAF69}"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wma"/><Relationship Id="rId7" Type="http://schemas.openxmlformats.org/officeDocument/2006/relationships/image" Target="../media/image2.png"/><Relationship Id="rId2" Type="http://schemas.microsoft.com/office/2007/relationships/media" Target="../media/media10.wma"/><Relationship Id="rId1" Type="http://schemas.openxmlformats.org/officeDocument/2006/relationships/tags" Target="../tags/tag6.xml"/><Relationship Id="rId6" Type="http://schemas.openxmlformats.org/officeDocument/2006/relationships/image" Target="../media/image7.tmp"/><Relationship Id="rId5" Type="http://schemas.openxmlformats.org/officeDocument/2006/relationships/notesSlide" Target="../notesSlides/notesSlide10.xml"/><Relationship Id="rId4"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7.tmp"/><Relationship Id="rId3" Type="http://schemas.openxmlformats.org/officeDocument/2006/relationships/audio" Target="../media/media11.wma"/><Relationship Id="rId7" Type="http://schemas.openxmlformats.org/officeDocument/2006/relationships/image" Target="../media/image9.tmp"/><Relationship Id="rId2" Type="http://schemas.microsoft.com/office/2007/relationships/media" Target="../media/media11.wma"/><Relationship Id="rId1" Type="http://schemas.openxmlformats.org/officeDocument/2006/relationships/tags" Target="../tags/tag7.xml"/><Relationship Id="rId6" Type="http://schemas.openxmlformats.org/officeDocument/2006/relationships/image" Target="../media/image8.tmp"/><Relationship Id="rId5" Type="http://schemas.openxmlformats.org/officeDocument/2006/relationships/notesSlide" Target="../notesSlides/notesSlide11.xml"/><Relationship Id="rId4" Type="http://schemas.openxmlformats.org/officeDocument/2006/relationships/slideLayout" Target="../slideLayouts/slideLayout6.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wma"/><Relationship Id="rId1" Type="http://schemas.microsoft.com/office/2007/relationships/media" Target="../media/media12.wma"/><Relationship Id="rId6" Type="http://schemas.openxmlformats.org/officeDocument/2006/relationships/image" Target="../media/image2.png"/><Relationship Id="rId5" Type="http://schemas.openxmlformats.org/officeDocument/2006/relationships/image" Target="../media/image10.tmp"/><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3.wma"/><Relationship Id="rId7" Type="http://schemas.openxmlformats.org/officeDocument/2006/relationships/image" Target="../media/image12.tmp"/><Relationship Id="rId2" Type="http://schemas.microsoft.com/office/2007/relationships/media" Target="../media/media13.wma"/><Relationship Id="rId1" Type="http://schemas.openxmlformats.org/officeDocument/2006/relationships/tags" Target="../tags/tag8.xml"/><Relationship Id="rId6" Type="http://schemas.openxmlformats.org/officeDocument/2006/relationships/image" Target="../media/image11.tmp"/><Relationship Id="rId5" Type="http://schemas.openxmlformats.org/officeDocument/2006/relationships/notesSlide" Target="../notesSlides/notesSlide13.xml"/><Relationship Id="rId4"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audio" Target="../media/media14.wav"/><Relationship Id="rId2" Type="http://schemas.microsoft.com/office/2007/relationships/media" Target="../media/media14.wav"/><Relationship Id="rId1" Type="http://schemas.openxmlformats.org/officeDocument/2006/relationships/tags" Target="../tags/tag9.xml"/><Relationship Id="rId6" Type="http://schemas.openxmlformats.org/officeDocument/2006/relationships/image" Target="../media/image13.png"/><Relationship Id="rId5" Type="http://schemas.openxmlformats.org/officeDocument/2006/relationships/notesSlide" Target="../notesSlides/notesSlide14.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audio" Target="../media/media15.wma"/><Relationship Id="rId7" Type="http://schemas.openxmlformats.org/officeDocument/2006/relationships/image" Target="../media/image2.png"/><Relationship Id="rId2" Type="http://schemas.microsoft.com/office/2007/relationships/media" Target="../media/media15.wma"/><Relationship Id="rId1" Type="http://schemas.openxmlformats.org/officeDocument/2006/relationships/tags" Target="../tags/tag10.xml"/><Relationship Id="rId6" Type="http://schemas.openxmlformats.org/officeDocument/2006/relationships/image" Target="../media/image12.tmp"/><Relationship Id="rId5" Type="http://schemas.openxmlformats.org/officeDocument/2006/relationships/notesSlide" Target="../notesSlides/notesSlide15.xml"/><Relationship Id="rId4"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6.wma"/><Relationship Id="rId7" Type="http://schemas.openxmlformats.org/officeDocument/2006/relationships/image" Target="../media/image12.tmp"/><Relationship Id="rId2" Type="http://schemas.microsoft.com/office/2007/relationships/media" Target="../media/media16.wma"/><Relationship Id="rId1" Type="http://schemas.openxmlformats.org/officeDocument/2006/relationships/tags" Target="../tags/tag11.xml"/><Relationship Id="rId6" Type="http://schemas.openxmlformats.org/officeDocument/2006/relationships/image" Target="../media/image14.tmp"/><Relationship Id="rId5" Type="http://schemas.openxmlformats.org/officeDocument/2006/relationships/notesSlide" Target="../notesSlides/notesSlide16.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12.tmp"/><Relationship Id="rId3" Type="http://schemas.openxmlformats.org/officeDocument/2006/relationships/audio" Target="../media/media17.wma"/><Relationship Id="rId7" Type="http://schemas.openxmlformats.org/officeDocument/2006/relationships/image" Target="../media/image16.tmp"/><Relationship Id="rId2" Type="http://schemas.microsoft.com/office/2007/relationships/media" Target="../media/media17.wma"/><Relationship Id="rId1" Type="http://schemas.openxmlformats.org/officeDocument/2006/relationships/tags" Target="../tags/tag12.xml"/><Relationship Id="rId6" Type="http://schemas.openxmlformats.org/officeDocument/2006/relationships/image" Target="../media/image15.tmp"/><Relationship Id="rId5" Type="http://schemas.openxmlformats.org/officeDocument/2006/relationships/notesSlide" Target="../notesSlides/notesSlide17.xml"/><Relationship Id="rId4" Type="http://schemas.openxmlformats.org/officeDocument/2006/relationships/slideLayout" Target="../slideLayouts/slideLayout6.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8.wma"/><Relationship Id="rId7" Type="http://schemas.openxmlformats.org/officeDocument/2006/relationships/image" Target="../media/image17.tmp"/><Relationship Id="rId2" Type="http://schemas.microsoft.com/office/2007/relationships/media" Target="../media/media18.wma"/><Relationship Id="rId1" Type="http://schemas.openxmlformats.org/officeDocument/2006/relationships/tags" Target="../tags/tag13.xml"/><Relationship Id="rId6" Type="http://schemas.openxmlformats.org/officeDocument/2006/relationships/image" Target="../media/image16.tmp"/><Relationship Id="rId5" Type="http://schemas.openxmlformats.org/officeDocument/2006/relationships/notesSlide" Target="../notesSlides/notesSlide18.xml"/><Relationship Id="rId4"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wma"/><Relationship Id="rId1" Type="http://schemas.microsoft.com/office/2007/relationships/media" Target="../media/media19.wma"/><Relationship Id="rId6" Type="http://schemas.openxmlformats.org/officeDocument/2006/relationships/image" Target="../media/image2.png"/><Relationship Id="rId5" Type="http://schemas.openxmlformats.org/officeDocument/2006/relationships/image" Target="../media/image12.tmp"/><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audio" Target="../media/media2.wma"/><Relationship Id="rId2" Type="http://schemas.microsoft.com/office/2007/relationships/media" Target="../media/media2.wm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20.tmp"/><Relationship Id="rId3" Type="http://schemas.openxmlformats.org/officeDocument/2006/relationships/audio" Target="../media/media20.wma"/><Relationship Id="rId7" Type="http://schemas.openxmlformats.org/officeDocument/2006/relationships/image" Target="../media/image19.tmp"/><Relationship Id="rId2" Type="http://schemas.microsoft.com/office/2007/relationships/media" Target="../media/media20.wma"/><Relationship Id="rId1" Type="http://schemas.openxmlformats.org/officeDocument/2006/relationships/tags" Target="../tags/tag14.xml"/><Relationship Id="rId6" Type="http://schemas.openxmlformats.org/officeDocument/2006/relationships/image" Target="../media/image18.tmp"/><Relationship Id="rId5" Type="http://schemas.openxmlformats.org/officeDocument/2006/relationships/notesSlide" Target="../notesSlides/notesSlide20.xml"/><Relationship Id="rId4" Type="http://schemas.openxmlformats.org/officeDocument/2006/relationships/slideLayout" Target="../slideLayouts/slideLayout6.xml"/><Relationship Id="rId9"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21.wma"/><Relationship Id="rId7" Type="http://schemas.openxmlformats.org/officeDocument/2006/relationships/image" Target="../media/image22.tmp"/><Relationship Id="rId2" Type="http://schemas.microsoft.com/office/2007/relationships/media" Target="../media/media21.wma"/><Relationship Id="rId1" Type="http://schemas.openxmlformats.org/officeDocument/2006/relationships/tags" Target="../tags/tag15.xml"/><Relationship Id="rId6" Type="http://schemas.openxmlformats.org/officeDocument/2006/relationships/image" Target="../media/image21.tmp"/><Relationship Id="rId5" Type="http://schemas.openxmlformats.org/officeDocument/2006/relationships/notesSlide" Target="../notesSlides/notesSlide21.xml"/><Relationship Id="rId4"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20.tmp"/><Relationship Id="rId3" Type="http://schemas.openxmlformats.org/officeDocument/2006/relationships/audio" Target="../media/media22.wma"/><Relationship Id="rId7" Type="http://schemas.openxmlformats.org/officeDocument/2006/relationships/image" Target="../media/image23.tmp"/><Relationship Id="rId2" Type="http://schemas.microsoft.com/office/2007/relationships/media" Target="../media/media22.wma"/><Relationship Id="rId1" Type="http://schemas.openxmlformats.org/officeDocument/2006/relationships/tags" Target="../tags/tag16.xml"/><Relationship Id="rId6" Type="http://schemas.openxmlformats.org/officeDocument/2006/relationships/image" Target="../media/image21.tmp"/><Relationship Id="rId5" Type="http://schemas.openxmlformats.org/officeDocument/2006/relationships/notesSlide" Target="../notesSlides/notesSlide22.xml"/><Relationship Id="rId4" Type="http://schemas.openxmlformats.org/officeDocument/2006/relationships/slideLayout" Target="../slideLayouts/slideLayout6.xml"/><Relationship Id="rId9"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20.tmp"/><Relationship Id="rId3" Type="http://schemas.openxmlformats.org/officeDocument/2006/relationships/audio" Target="../media/media23.wma"/><Relationship Id="rId7" Type="http://schemas.openxmlformats.org/officeDocument/2006/relationships/image" Target="../media/image24.tmp"/><Relationship Id="rId2" Type="http://schemas.microsoft.com/office/2007/relationships/media" Target="../media/media23.wma"/><Relationship Id="rId1" Type="http://schemas.openxmlformats.org/officeDocument/2006/relationships/tags" Target="../tags/tag17.xml"/><Relationship Id="rId6" Type="http://schemas.openxmlformats.org/officeDocument/2006/relationships/image" Target="../media/image21.tmp"/><Relationship Id="rId5" Type="http://schemas.openxmlformats.org/officeDocument/2006/relationships/notesSlide" Target="../notesSlides/notesSlide23.xml"/><Relationship Id="rId4" Type="http://schemas.openxmlformats.org/officeDocument/2006/relationships/slideLayout" Target="../slideLayouts/slideLayout6.xml"/><Relationship Id="rId9"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24.wma"/><Relationship Id="rId7" Type="http://schemas.openxmlformats.org/officeDocument/2006/relationships/image" Target="../media/image19.tmp"/><Relationship Id="rId2" Type="http://schemas.microsoft.com/office/2007/relationships/media" Target="../media/media24.wma"/><Relationship Id="rId1" Type="http://schemas.openxmlformats.org/officeDocument/2006/relationships/tags" Target="../tags/tag18.xml"/><Relationship Id="rId6" Type="http://schemas.openxmlformats.org/officeDocument/2006/relationships/image" Target="../media/image25.tmp"/><Relationship Id="rId5" Type="http://schemas.openxmlformats.org/officeDocument/2006/relationships/notesSlide" Target="../notesSlides/notesSlide24.xml"/><Relationship Id="rId4"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19.tmp"/><Relationship Id="rId3" Type="http://schemas.openxmlformats.org/officeDocument/2006/relationships/audio" Target="../media/media25.wma"/><Relationship Id="rId7" Type="http://schemas.openxmlformats.org/officeDocument/2006/relationships/image" Target="../media/image27.tmp"/><Relationship Id="rId2" Type="http://schemas.microsoft.com/office/2007/relationships/media" Target="../media/media25.wma"/><Relationship Id="rId1" Type="http://schemas.openxmlformats.org/officeDocument/2006/relationships/tags" Target="../tags/tag19.xml"/><Relationship Id="rId6" Type="http://schemas.openxmlformats.org/officeDocument/2006/relationships/image" Target="../media/image26.tmp"/><Relationship Id="rId5" Type="http://schemas.openxmlformats.org/officeDocument/2006/relationships/notesSlide" Target="../notesSlides/notesSlide25.xml"/><Relationship Id="rId4" Type="http://schemas.openxmlformats.org/officeDocument/2006/relationships/slideLayout" Target="../slideLayouts/slideLayout6.xml"/><Relationship Id="rId9"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19.tmp"/><Relationship Id="rId3" Type="http://schemas.openxmlformats.org/officeDocument/2006/relationships/audio" Target="../media/media26.wma"/><Relationship Id="rId7" Type="http://schemas.openxmlformats.org/officeDocument/2006/relationships/image" Target="../media/image26.tmp"/><Relationship Id="rId2" Type="http://schemas.microsoft.com/office/2007/relationships/media" Target="../media/media26.wma"/><Relationship Id="rId1" Type="http://schemas.openxmlformats.org/officeDocument/2006/relationships/tags" Target="../tags/tag20.xml"/><Relationship Id="rId6" Type="http://schemas.openxmlformats.org/officeDocument/2006/relationships/image" Target="../media/image28.tmp"/><Relationship Id="rId5" Type="http://schemas.openxmlformats.org/officeDocument/2006/relationships/notesSlide" Target="../notesSlides/notesSlide26.xml"/><Relationship Id="rId4" Type="http://schemas.openxmlformats.org/officeDocument/2006/relationships/slideLayout" Target="../slideLayouts/slideLayout6.xml"/><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7.wma"/><Relationship Id="rId1" Type="http://schemas.microsoft.com/office/2007/relationships/media" Target="../media/media27.wm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audio" Target="../media/media3.wma"/><Relationship Id="rId2" Type="http://schemas.microsoft.com/office/2007/relationships/media" Target="../media/media3.wm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audio" Target="../media/media4.wma"/><Relationship Id="rId2" Type="http://schemas.microsoft.com/office/2007/relationships/media" Target="../media/media4.wm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wma"/><Relationship Id="rId1" Type="http://schemas.microsoft.com/office/2007/relationships/media" Target="../media/media5.wm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audio" Target="../media/media6.wma"/><Relationship Id="rId2" Type="http://schemas.microsoft.com/office/2007/relationships/media" Target="../media/media6.wma"/><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notesSlide" Target="../notesSlides/notesSlide6.xml"/><Relationship Id="rId4"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image" Target="../media/image2.png"/><Relationship Id="rId5" Type="http://schemas.openxmlformats.org/officeDocument/2006/relationships/image" Target="../media/image4.tmp"/><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wma"/><Relationship Id="rId1" Type="http://schemas.microsoft.com/office/2007/relationships/media" Target="../media/media8.wma"/><Relationship Id="rId6" Type="http://schemas.openxmlformats.org/officeDocument/2006/relationships/image" Target="../media/image2.png"/><Relationship Id="rId5" Type="http://schemas.openxmlformats.org/officeDocument/2006/relationships/image" Target="../media/image5.tmp"/><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9.wma"/><Relationship Id="rId7" Type="http://schemas.openxmlformats.org/officeDocument/2006/relationships/image" Target="../media/image7.tmp"/><Relationship Id="rId2" Type="http://schemas.microsoft.com/office/2007/relationships/media" Target="../media/media9.wma"/><Relationship Id="rId1" Type="http://schemas.openxmlformats.org/officeDocument/2006/relationships/tags" Target="../tags/tag5.xml"/><Relationship Id="rId6" Type="http://schemas.openxmlformats.org/officeDocument/2006/relationships/image" Target="../media/image6.tmp"/><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609600"/>
            <a:ext cx="7772400" cy="5334000"/>
          </a:xfrm>
        </p:spPr>
        <p:txBody>
          <a:bodyPr/>
          <a:lstStyle/>
          <a:p>
            <a:pPr marL="182880" indent="0">
              <a:buNone/>
            </a:pPr>
            <a:r>
              <a:rPr lang="en-US" sz="6000" dirty="0" smtClean="0"/>
              <a:t>FNS-366B</a:t>
            </a:r>
            <a:br>
              <a:rPr lang="en-US" sz="6000" dirty="0" smtClean="0"/>
            </a:br>
            <a:r>
              <a:rPr lang="en-US" sz="6000" dirty="0" smtClean="0"/>
              <a:t>Program Activity Statement</a:t>
            </a:r>
            <a:br>
              <a:rPr lang="en-US" sz="6000" dirty="0" smtClean="0"/>
            </a:br>
            <a:r>
              <a:rPr lang="en-US" sz="6000" dirty="0" smtClean="0"/>
              <a:t>Revision </a:t>
            </a:r>
            <a:r>
              <a:rPr lang="en-US" sz="6000" dirty="0"/>
              <a:t/>
            </a:r>
            <a:br>
              <a:rPr lang="en-US" sz="6000" dirty="0"/>
            </a:br>
            <a:r>
              <a:rPr lang="en-US" sz="1100" dirty="0" smtClean="0"/>
              <a:t/>
            </a:r>
            <a:br>
              <a:rPr lang="en-US" sz="1100" dirty="0" smtClean="0"/>
            </a:br>
            <a:r>
              <a:rPr lang="en-US" sz="1400" dirty="0" smtClean="0"/>
              <a:t>(Play as a slide show to hear narration and activate transitions)</a:t>
            </a:r>
            <a:r>
              <a:rPr lang="en-US" sz="1100" dirty="0"/>
              <a:t/>
            </a:r>
            <a:br>
              <a:rPr lang="en-US" sz="1100" dirty="0"/>
            </a:br>
            <a:r>
              <a:rPr lang="en-US" sz="1100" dirty="0" smtClean="0"/>
              <a:t/>
            </a:r>
            <a:br>
              <a:rPr lang="en-US" sz="1100" dirty="0" smtClean="0"/>
            </a:br>
            <a:r>
              <a:rPr lang="en-US" sz="2000" dirty="0" smtClean="0"/>
              <a:t>7/1/2016</a:t>
            </a:r>
            <a:endParaRPr lang="en-US" sz="6000" dirty="0"/>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9144000" cy="685800"/>
          </a:xfrm>
          <a:prstGeom prst="rect">
            <a:avLst/>
          </a:prstGeom>
        </p:spPr>
      </p:pic>
    </p:spTree>
    <p:extLst>
      <p:ext uri="{BB962C8B-B14F-4D97-AF65-F5344CB8AC3E}">
        <p14:creationId xmlns:p14="http://schemas.microsoft.com/office/powerpoint/2010/main" val="1957316987"/>
      </p:ext>
    </p:extLst>
  </p:cSld>
  <p:clrMapOvr>
    <a:masterClrMapping/>
  </p:clrMapOvr>
  <mc:AlternateContent xmlns:mc="http://schemas.openxmlformats.org/markup-compatibility/2006" xmlns:p14="http://schemas.microsoft.com/office/powerpoint/2010/main">
    <mc:Choice Requires="p14">
      <p:transition spd="slow" p14:dur="2000" advTm="21325"/>
    </mc:Choice>
    <mc:Fallback xmlns="">
      <p:transition spd="slow" advTm="213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143000"/>
          </a:xfrm>
        </p:spPr>
        <p:txBody>
          <a:bodyPr/>
          <a:lstStyle/>
          <a:p>
            <a:r>
              <a:rPr lang="en-US" sz="4000" dirty="0" smtClean="0"/>
              <a:t>Certifications – Unchanged Portion</a:t>
            </a:r>
            <a:endParaRPr lang="en-US" sz="4000" dirty="0"/>
          </a:p>
        </p:txBody>
      </p:sp>
      <p:sp>
        <p:nvSpPr>
          <p:cNvPr id="6" name="Rectangle 5"/>
          <p:cNvSpPr/>
          <p:nvPr/>
        </p:nvSpPr>
        <p:spPr>
          <a:xfrm>
            <a:off x="951840" y="3424881"/>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en-US" sz="1600" dirty="0">
              <a:solidFill>
                <a:prstClr val="black"/>
              </a:solidFill>
              <a:latin typeface="Calibri" panose="020F0502020204030204" pitchFamily="34" charset="0"/>
            </a:endParaRPr>
          </a:p>
        </p:txBody>
      </p:sp>
      <p:pic>
        <p:nvPicPr>
          <p:cNvPr id="7" name="Picture 6" descr="Screen Clipping"/>
          <p:cNvPicPr>
            <a:picLocks noChangeAspect="1"/>
          </p:cNvPicPr>
          <p:nvPr/>
        </p:nvPicPr>
        <p:blipFill rotWithShape="1">
          <a:blip r:embed="rId6">
            <a:extLst>
              <a:ext uri="{28A0092B-C50C-407E-A947-70E740481C1C}">
                <a14:useLocalDpi xmlns:a14="http://schemas.microsoft.com/office/drawing/2010/main" val="0"/>
              </a:ext>
            </a:extLst>
          </a:blip>
          <a:srcRect r="40085"/>
          <a:stretch/>
        </p:blipFill>
        <p:spPr>
          <a:xfrm>
            <a:off x="776973" y="1295400"/>
            <a:ext cx="7570381" cy="1575807"/>
          </a:xfrm>
          <a:prstGeom prst="rect">
            <a:avLst/>
          </a:prstGeom>
        </p:spPr>
      </p:pic>
      <p:sp>
        <p:nvSpPr>
          <p:cNvPr id="3" name="TextBox 2"/>
          <p:cNvSpPr txBox="1"/>
          <p:nvPr/>
        </p:nvSpPr>
        <p:spPr>
          <a:xfrm>
            <a:off x="1295400" y="3505200"/>
            <a:ext cx="6553200" cy="2277547"/>
          </a:xfrm>
          <a:prstGeom prst="rect">
            <a:avLst/>
          </a:prstGeom>
          <a:noFill/>
        </p:spPr>
        <p:txBody>
          <a:bodyPr wrap="square" rtlCol="0">
            <a:spAutoFit/>
          </a:bodyPr>
          <a:lstStyle/>
          <a:p>
            <a:pPr marL="285750" lvl="0" indent="-285750">
              <a:buFont typeface="Arial" panose="020B0604020202020204" pitchFamily="34" charset="0"/>
              <a:buChar char="•"/>
            </a:pPr>
            <a:r>
              <a:rPr lang="en-US" sz="2000" dirty="0">
                <a:solidFill>
                  <a:prstClr val="black"/>
                </a:solidFill>
                <a:latin typeface="Calibri" panose="020F0502020204030204" pitchFamily="34" charset="0"/>
              </a:rPr>
              <a:t>Columns A through </a:t>
            </a:r>
            <a:r>
              <a:rPr lang="en-US" sz="2000" dirty="0" smtClean="0">
                <a:solidFill>
                  <a:prstClr val="black"/>
                </a:solidFill>
                <a:latin typeface="Calibri" panose="020F0502020204030204" pitchFamily="34" charset="0"/>
              </a:rPr>
              <a:t>C</a:t>
            </a:r>
          </a:p>
          <a:p>
            <a:pPr lvl="0"/>
            <a:endParaRPr lang="en-US" sz="800" dirty="0">
              <a:solidFill>
                <a:prstClr val="black"/>
              </a:solidFill>
              <a:latin typeface="Calibri" panose="020F0502020204030204" pitchFamily="34" charset="0"/>
            </a:endParaRPr>
          </a:p>
          <a:p>
            <a:pPr marL="742950" lvl="1" indent="-285750">
              <a:buFont typeface="Arial" panose="020B0604020202020204" pitchFamily="34" charset="0"/>
              <a:buChar char="•"/>
            </a:pPr>
            <a:r>
              <a:rPr lang="en-US" sz="1600" dirty="0">
                <a:solidFill>
                  <a:prstClr val="black"/>
                </a:solidFill>
                <a:latin typeface="Calibri" panose="020F0502020204030204" pitchFamily="34" charset="0"/>
              </a:rPr>
              <a:t>Include only applications processed to a determination.</a:t>
            </a:r>
          </a:p>
          <a:p>
            <a:pPr marL="742950" lvl="1" indent="-285750">
              <a:buFont typeface="Arial" panose="020B0604020202020204" pitchFamily="34" charset="0"/>
              <a:buChar char="•"/>
            </a:pPr>
            <a:r>
              <a:rPr lang="en-US" sz="1600" dirty="0">
                <a:solidFill>
                  <a:prstClr val="black"/>
                </a:solidFill>
                <a:latin typeface="Calibri" panose="020F0502020204030204" pitchFamily="34" charset="0"/>
              </a:rPr>
              <a:t>Column A - approved applications.</a:t>
            </a:r>
          </a:p>
          <a:p>
            <a:pPr marL="742950" lvl="1" indent="-285750">
              <a:buFont typeface="Arial" panose="020B0604020202020204" pitchFamily="34" charset="0"/>
              <a:buChar char="•"/>
            </a:pPr>
            <a:r>
              <a:rPr lang="en-US" sz="1600" dirty="0">
                <a:solidFill>
                  <a:prstClr val="black"/>
                </a:solidFill>
                <a:latin typeface="Calibri" panose="020F0502020204030204" pitchFamily="34" charset="0"/>
              </a:rPr>
              <a:t>Column B - denied applications due to ineligibility.  </a:t>
            </a:r>
          </a:p>
          <a:p>
            <a:pPr marL="742950" lvl="1" indent="-285750">
              <a:buFont typeface="Arial" panose="020B0604020202020204" pitchFamily="34" charset="0"/>
              <a:buChar char="•"/>
            </a:pPr>
            <a:r>
              <a:rPr lang="en-US" sz="1600" dirty="0">
                <a:solidFill>
                  <a:prstClr val="black"/>
                </a:solidFill>
                <a:latin typeface="Calibri" panose="020F0502020204030204" pitchFamily="34" charset="0"/>
              </a:rPr>
              <a:t>DO NOT include closed cases.</a:t>
            </a:r>
          </a:p>
          <a:p>
            <a:pPr marL="742950" lvl="1" indent="-285750">
              <a:buFont typeface="Arial" panose="020B0604020202020204" pitchFamily="34" charset="0"/>
              <a:buChar char="•"/>
            </a:pPr>
            <a:r>
              <a:rPr lang="en-US" sz="1600" dirty="0">
                <a:solidFill>
                  <a:prstClr val="black"/>
                </a:solidFill>
                <a:latin typeface="Calibri" panose="020F0502020204030204" pitchFamily="34" charset="0"/>
              </a:rPr>
              <a:t>DO NOT include withdrawals.</a:t>
            </a:r>
          </a:p>
          <a:p>
            <a:pPr marL="742950" lvl="1" indent="-285750">
              <a:buFont typeface="Arial" panose="020B0604020202020204" pitchFamily="34" charset="0"/>
              <a:buChar char="•"/>
            </a:pPr>
            <a:r>
              <a:rPr lang="en-US" sz="1600" dirty="0">
                <a:solidFill>
                  <a:prstClr val="black"/>
                </a:solidFill>
                <a:latin typeface="Calibri" panose="020F0502020204030204" pitchFamily="34" charset="0"/>
              </a:rPr>
              <a:t>DO NOT include D SNAP applications.</a:t>
            </a:r>
          </a:p>
          <a:p>
            <a:endParaRPr lang="en-US" dirty="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513458017"/>
      </p:ext>
    </p:extLst>
  </p:cSld>
  <p:clrMapOvr>
    <a:masterClrMapping/>
  </p:clrMapOvr>
  <mc:AlternateContent xmlns:mc="http://schemas.openxmlformats.org/markup-compatibility/2006" xmlns:p14="http://schemas.microsoft.com/office/powerpoint/2010/main">
    <mc:Choice Requires="p14">
      <p:transition spd="slow" p14:dur="2000" advTm="28355"/>
    </mc:Choice>
    <mc:Fallback xmlns="">
      <p:transition spd="slow" advTm="28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066800"/>
          </a:xfrm>
        </p:spPr>
        <p:txBody>
          <a:bodyPr/>
          <a:lstStyle/>
          <a:p>
            <a:r>
              <a:rPr lang="en-US" sz="4400" dirty="0" smtClean="0"/>
              <a:t>Certifications – Added Portion</a:t>
            </a:r>
            <a:endParaRPr lang="en-US" sz="4400" dirty="0"/>
          </a:p>
        </p:txBody>
      </p:sp>
      <p:pic>
        <p:nvPicPr>
          <p:cNvPr id="2" name="Picture 1"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6543" y="1618288"/>
            <a:ext cx="5552492" cy="1643429"/>
          </a:xfrm>
          <a:prstGeom prst="rect">
            <a:avLst/>
          </a:prstGeom>
        </p:spPr>
      </p:pic>
      <p:pic>
        <p:nvPicPr>
          <p:cNvPr id="4" name="Picture 3"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543" y="1618288"/>
            <a:ext cx="3048000" cy="1643429"/>
          </a:xfrm>
          <a:prstGeom prst="rect">
            <a:avLst/>
          </a:prstGeom>
        </p:spPr>
      </p:pic>
      <p:sp>
        <p:nvSpPr>
          <p:cNvPr id="6" name="Rectangle 5"/>
          <p:cNvSpPr/>
          <p:nvPr/>
        </p:nvSpPr>
        <p:spPr>
          <a:xfrm>
            <a:off x="951840" y="3424881"/>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en-US" sz="1600" dirty="0">
              <a:solidFill>
                <a:prstClr val="black"/>
              </a:solidFill>
              <a:latin typeface="Calibri" panose="020F0502020204030204" pitchFamily="34" charset="0"/>
            </a:endParaRPr>
          </a:p>
        </p:txBody>
      </p:sp>
      <p:sp>
        <p:nvSpPr>
          <p:cNvPr id="3" name="TextBox 2"/>
          <p:cNvSpPr txBox="1"/>
          <p:nvPr/>
        </p:nvSpPr>
        <p:spPr>
          <a:xfrm>
            <a:off x="1295400" y="3657600"/>
            <a:ext cx="6553200" cy="2985433"/>
          </a:xfrm>
          <a:prstGeom prst="rect">
            <a:avLst/>
          </a:prstGeom>
          <a:noFill/>
        </p:spPr>
        <p:txBody>
          <a:bodyPr wrap="square" rtlCol="0">
            <a:spAutoFit/>
          </a:bodyPr>
          <a:lstStyle/>
          <a:p>
            <a:pPr marL="285750" lvl="0" indent="-285750">
              <a:buFont typeface="Arial" panose="020B0604020202020204" pitchFamily="34" charset="0"/>
              <a:buChar char="•"/>
            </a:pPr>
            <a:r>
              <a:rPr lang="en-US" sz="2400" dirty="0" smtClean="0">
                <a:solidFill>
                  <a:prstClr val="black"/>
                </a:solidFill>
                <a:latin typeface="Calibri" panose="020F0502020204030204" pitchFamily="34" charset="0"/>
              </a:rPr>
              <a:t>Columns D </a:t>
            </a:r>
            <a:r>
              <a:rPr lang="en-US" sz="2400" dirty="0">
                <a:solidFill>
                  <a:prstClr val="black"/>
                </a:solidFill>
                <a:latin typeface="Calibri" panose="020F0502020204030204" pitchFamily="34" charset="0"/>
              </a:rPr>
              <a:t>through G</a:t>
            </a:r>
          </a:p>
          <a:p>
            <a:pPr marL="742950" lvl="1" indent="-285750">
              <a:buFont typeface="Arial" panose="020B0604020202020204" pitchFamily="34" charset="0"/>
              <a:buChar char="•"/>
            </a:pPr>
            <a:r>
              <a:rPr lang="en-US" sz="2000" dirty="0" smtClean="0">
                <a:solidFill>
                  <a:prstClr val="black"/>
                </a:solidFill>
                <a:latin typeface="Calibri" panose="020F0502020204030204" pitchFamily="34" charset="0"/>
              </a:rPr>
              <a:t>Include </a:t>
            </a:r>
            <a:r>
              <a:rPr lang="en-US" sz="2000" dirty="0">
                <a:solidFill>
                  <a:prstClr val="black"/>
                </a:solidFill>
                <a:latin typeface="Calibri" panose="020F0502020204030204" pitchFamily="34" charset="0"/>
              </a:rPr>
              <a:t>only APPROVED OVERDUE </a:t>
            </a:r>
            <a:r>
              <a:rPr lang="en-US" sz="2000" dirty="0" smtClean="0">
                <a:solidFill>
                  <a:prstClr val="black"/>
                </a:solidFill>
                <a:latin typeface="Calibri" panose="020F0502020204030204" pitchFamily="34" charset="0"/>
              </a:rPr>
              <a:t>applications</a:t>
            </a:r>
          </a:p>
          <a:p>
            <a:pPr marL="742950" lvl="1" indent="-285750">
              <a:buFont typeface="Arial" panose="020B0604020202020204" pitchFamily="34" charset="0"/>
              <a:buChar char="•"/>
            </a:pPr>
            <a:r>
              <a:rPr lang="en-US" sz="2000" dirty="0" smtClean="0">
                <a:solidFill>
                  <a:prstClr val="black"/>
                </a:solidFill>
                <a:latin typeface="Calibri" panose="020F0502020204030204" pitchFamily="34" charset="0"/>
              </a:rPr>
              <a:t>Do not </a:t>
            </a:r>
            <a:r>
              <a:rPr lang="en-US" sz="2000" dirty="0">
                <a:solidFill>
                  <a:prstClr val="black"/>
                </a:solidFill>
                <a:latin typeface="Calibri" panose="020F0502020204030204" pitchFamily="34" charset="0"/>
              </a:rPr>
              <a:t>include D SNAP applications</a:t>
            </a:r>
            <a:r>
              <a:rPr lang="en-US" sz="2000" dirty="0" smtClean="0">
                <a:solidFill>
                  <a:prstClr val="black"/>
                </a:solidFill>
                <a:latin typeface="Calibri" panose="020F0502020204030204" pitchFamily="34" charset="0"/>
              </a:rPr>
              <a:t>.</a:t>
            </a:r>
          </a:p>
          <a:p>
            <a:pPr lvl="1"/>
            <a:endParaRPr lang="en-US" sz="800" dirty="0">
              <a:solidFill>
                <a:prstClr val="black"/>
              </a:solidFill>
              <a:latin typeface="Calibri" panose="020F0502020204030204" pitchFamily="34" charset="0"/>
            </a:endParaRPr>
          </a:p>
          <a:p>
            <a:pPr marL="742950" lvl="1" indent="-285750">
              <a:buFont typeface="Arial" panose="020B0604020202020204" pitchFamily="34" charset="0"/>
              <a:buChar char="•"/>
            </a:pPr>
            <a:r>
              <a:rPr lang="en-US" dirty="0" smtClean="0">
                <a:solidFill>
                  <a:prstClr val="black"/>
                </a:solidFill>
                <a:latin typeface="Calibri" panose="020F0502020204030204" pitchFamily="34" charset="0"/>
              </a:rPr>
              <a:t>Columns </a:t>
            </a:r>
            <a:r>
              <a:rPr lang="en-US" dirty="0">
                <a:solidFill>
                  <a:prstClr val="black"/>
                </a:solidFill>
                <a:latin typeface="Calibri" panose="020F0502020204030204" pitchFamily="34" charset="0"/>
              </a:rPr>
              <a:t>D - approved applications overdue 1-30 days.</a:t>
            </a:r>
          </a:p>
          <a:p>
            <a:pPr marL="742950" lvl="1" indent="-285750">
              <a:buFont typeface="Arial" panose="020B0604020202020204" pitchFamily="34" charset="0"/>
              <a:buChar char="•"/>
            </a:pPr>
            <a:r>
              <a:rPr lang="en-US" dirty="0" smtClean="0">
                <a:solidFill>
                  <a:prstClr val="black"/>
                </a:solidFill>
                <a:latin typeface="Calibri" panose="020F0502020204030204" pitchFamily="34" charset="0"/>
              </a:rPr>
              <a:t>Column </a:t>
            </a:r>
            <a:r>
              <a:rPr lang="en-US" dirty="0">
                <a:solidFill>
                  <a:prstClr val="black"/>
                </a:solidFill>
                <a:latin typeface="Calibri" panose="020F0502020204030204" pitchFamily="34" charset="0"/>
              </a:rPr>
              <a:t>E - approved applications overdue 31-60 days.</a:t>
            </a:r>
          </a:p>
          <a:p>
            <a:pPr marL="742950" lvl="1" indent="-285750">
              <a:buFont typeface="Arial" panose="020B0604020202020204" pitchFamily="34" charset="0"/>
              <a:buChar char="•"/>
            </a:pPr>
            <a:r>
              <a:rPr lang="en-US" dirty="0" smtClean="0">
                <a:solidFill>
                  <a:prstClr val="black"/>
                </a:solidFill>
                <a:latin typeface="Calibri" panose="020F0502020204030204" pitchFamily="34" charset="0"/>
              </a:rPr>
              <a:t>Column </a:t>
            </a:r>
            <a:r>
              <a:rPr lang="en-US" dirty="0">
                <a:solidFill>
                  <a:prstClr val="black"/>
                </a:solidFill>
                <a:latin typeface="Calibri" panose="020F0502020204030204" pitchFamily="34" charset="0"/>
              </a:rPr>
              <a:t>F - approved applications overdue 61- 90 days.</a:t>
            </a:r>
          </a:p>
          <a:p>
            <a:pPr marL="742950" lvl="1" indent="-285750">
              <a:buFont typeface="Arial" panose="020B0604020202020204" pitchFamily="34" charset="0"/>
              <a:buChar char="•"/>
            </a:pPr>
            <a:r>
              <a:rPr lang="en-US" dirty="0" smtClean="0">
                <a:solidFill>
                  <a:prstClr val="black"/>
                </a:solidFill>
                <a:latin typeface="Calibri" panose="020F0502020204030204" pitchFamily="34" charset="0"/>
              </a:rPr>
              <a:t>Column </a:t>
            </a:r>
            <a:r>
              <a:rPr lang="en-US" dirty="0">
                <a:solidFill>
                  <a:prstClr val="black"/>
                </a:solidFill>
                <a:latin typeface="Calibri" panose="020F0502020204030204" pitchFamily="34" charset="0"/>
              </a:rPr>
              <a:t>G – approved applications overdue 91 days or more</a:t>
            </a:r>
            <a:r>
              <a:rPr lang="en-US" dirty="0" smtClean="0">
                <a:solidFill>
                  <a:prstClr val="black"/>
                </a:solidFill>
                <a:latin typeface="Calibri" panose="020F0502020204030204" pitchFamily="34" charset="0"/>
              </a:rPr>
              <a:t>.</a:t>
            </a:r>
          </a:p>
          <a:p>
            <a:pPr lvl="1"/>
            <a:endParaRPr lang="en-US" sz="800" dirty="0" smtClean="0">
              <a:solidFill>
                <a:prstClr val="black"/>
              </a:solidFill>
              <a:latin typeface="Calibri" panose="020F0502020204030204" pitchFamily="34" charset="0"/>
            </a:endParaRPr>
          </a:p>
          <a:p>
            <a:pPr lvl="1"/>
            <a:endParaRPr lang="en-US" dirty="0">
              <a:solidFill>
                <a:prstClr val="black"/>
              </a:solidFill>
              <a:latin typeface="Calibri" panose="020F0502020204030204" pitchFamily="34" charset="0"/>
            </a:endParaRPr>
          </a:p>
          <a:p>
            <a:r>
              <a:rPr lang="en-US" dirty="0" smtClean="0"/>
              <a:t>	</a:t>
            </a:r>
            <a:endParaRPr lang="en-US" dirty="0"/>
          </a:p>
        </p:txBody>
      </p:sp>
      <p:pic>
        <p:nvPicPr>
          <p:cNvPr id="7" name="Picture 6"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8647" y="1898318"/>
            <a:ext cx="8686800" cy="1083367"/>
          </a:xfrm>
          <a:prstGeom prst="rect">
            <a:avLst/>
          </a:prstGeom>
        </p:spPr>
      </p:pic>
      <p:pic>
        <p:nvPicPr>
          <p:cNvPr id="8" name="Picture 7" descr="Screen Clipping"/>
          <p:cNvPicPr>
            <a:picLocks noChangeAspect="1"/>
          </p:cNvPicPr>
          <p:nvPr/>
        </p:nvPicPr>
        <p:blipFill rotWithShape="1">
          <a:blip r:embed="rId8">
            <a:extLst>
              <a:ext uri="{28A0092B-C50C-407E-A947-70E740481C1C}">
                <a14:useLocalDpi xmlns:a14="http://schemas.microsoft.com/office/drawing/2010/main" val="0"/>
              </a:ext>
            </a:extLst>
          </a:blip>
          <a:srcRect l="59957"/>
          <a:stretch/>
        </p:blipFill>
        <p:spPr>
          <a:xfrm>
            <a:off x="5427023" y="1898318"/>
            <a:ext cx="3478424" cy="1083367"/>
          </a:xfrm>
          <a:prstGeom prst="rect">
            <a:avLst/>
          </a:prstGeom>
        </p:spPr>
      </p:pic>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927139958"/>
      </p:ext>
    </p:extLst>
  </p:cSld>
  <p:clrMapOvr>
    <a:masterClrMapping/>
  </p:clrMapOvr>
  <mc:AlternateContent xmlns:mc="http://schemas.openxmlformats.org/markup-compatibility/2006" xmlns:p14="http://schemas.microsoft.com/office/powerpoint/2010/main">
    <mc:Choice Requires="p14">
      <p:transition spd="slow" p14:dur="2000" advTm="77242"/>
    </mc:Choice>
    <mc:Fallback xmlns="">
      <p:transition spd="slow" advTm="77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1000" fill="hold"/>
                                        <p:tgtEl>
                                          <p:spTgt spid="8"/>
                                        </p:tgtEl>
                                      </p:cBhvr>
                                      <p:by x="150000" y="150000"/>
                                    </p:animScale>
                                  </p:childTnLst>
                                </p:cTn>
                              </p:par>
                            </p:childTnLst>
                          </p:cTn>
                        </p:par>
                        <p:par>
                          <p:cTn id="11" fill="hold">
                            <p:stCondLst>
                              <p:cond delay="1000"/>
                            </p:stCondLst>
                            <p:childTnLst>
                              <p:par>
                                <p:cTn id="12" presetID="1" presetClass="exit" presetSubtype="0" fill="hold" nodeType="afterEffect">
                                  <p:stCondLst>
                                    <p:cond delay="0"/>
                                  </p:stCondLst>
                                  <p:childTnLst>
                                    <p:set>
                                      <p:cBhvr>
                                        <p:cTn id="13" dur="1" fill="hold">
                                          <p:stCondLst>
                                            <p:cond delay="0"/>
                                          </p:stCondLst>
                                        </p:cTn>
                                        <p:tgtEl>
                                          <p:spTgt spid="8"/>
                                        </p:tgtEl>
                                        <p:attrNameLst>
                                          <p:attrName>style.visibility</p:attrName>
                                        </p:attrNameLst>
                                      </p:cBhvr>
                                      <p:to>
                                        <p:strVal val="hidden"/>
                                      </p:to>
                                    </p:set>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par>
                          <p:cTn id="17" fill="hold">
                            <p:stCondLst>
                              <p:cond delay="1000"/>
                            </p:stCondLst>
                            <p:childTnLst>
                              <p:par>
                                <p:cTn id="18" presetID="1"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par>
                          <p:cTn id="20" fill="hold">
                            <p:stCondLst>
                              <p:cond delay="1000"/>
                            </p:stCondLst>
                            <p:childTnLst>
                              <p:par>
                                <p:cTn id="21" presetID="1"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500"/>
                                        <p:tgtEl>
                                          <p:spTgt spid="3">
                                            <p:txEl>
                                              <p:pRg st="1" end="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5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500"/>
                                        <p:tgtEl>
                                          <p:spTgt spid="3">
                                            <p:txEl>
                                              <p:pRg st="4" end="4"/>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500"/>
                                        <p:tgtEl>
                                          <p:spTgt spid="3">
                                            <p:txEl>
                                              <p:pRg st="5" end="5"/>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8"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28600"/>
            <a:ext cx="8229600" cy="1600200"/>
          </a:xfrm>
        </p:spPr>
        <p:txBody>
          <a:bodyPr/>
          <a:lstStyle/>
          <a:p>
            <a:r>
              <a:rPr lang="en-US" dirty="0" smtClean="0"/>
              <a:t>No Changes to </a:t>
            </a:r>
            <a:br>
              <a:rPr lang="en-US" dirty="0" smtClean="0"/>
            </a:br>
            <a:r>
              <a:rPr lang="en-US" dirty="0" smtClean="0"/>
              <a:t>Fair Hearings</a:t>
            </a:r>
            <a:endParaRPr lang="en-US" dirty="0"/>
          </a:p>
        </p:txBody>
      </p:sp>
      <p:pic>
        <p:nvPicPr>
          <p:cNvPr id="3" name="Picture 2"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3190668"/>
            <a:ext cx="8763000" cy="695532"/>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61652570"/>
      </p:ext>
    </p:extLst>
  </p:cSld>
  <p:clrMapOvr>
    <a:masterClrMapping/>
  </p:clrMapOvr>
  <mc:AlternateContent xmlns:mc="http://schemas.openxmlformats.org/markup-compatibility/2006" xmlns:p14="http://schemas.microsoft.com/office/powerpoint/2010/main">
    <mc:Choice Requires="p14">
      <p:transition spd="slow" p14:dur="2000" advTm="11746"/>
    </mc:Choice>
    <mc:Fallback xmlns="">
      <p:transition spd="slow" advTm="11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Investigations - Current</a:t>
            </a:r>
            <a:endParaRPr lang="en-US" dirty="0"/>
          </a:p>
        </p:txBody>
      </p:sp>
      <p:sp>
        <p:nvSpPr>
          <p:cNvPr id="10" name="TextBox 9"/>
          <p:cNvSpPr txBox="1"/>
          <p:nvPr/>
        </p:nvSpPr>
        <p:spPr>
          <a:xfrm>
            <a:off x="914400" y="3124200"/>
            <a:ext cx="7696200" cy="923330"/>
          </a:xfrm>
          <a:prstGeom prst="rect">
            <a:avLst/>
          </a:prstGeom>
          <a:noFill/>
        </p:spPr>
        <p:txBody>
          <a:bodyPr wrap="square" rtlCol="0">
            <a:spAutoFit/>
          </a:bodyPr>
          <a:lstStyle/>
          <a:p>
            <a:r>
              <a:rPr lang="en-US" sz="5400" dirty="0" smtClean="0">
                <a:solidFill>
                  <a:srgbClr val="2F5897"/>
                </a:solidFill>
                <a:effectLst>
                  <a:outerShdw blurRad="63500" dist="38100" dir="5400000" algn="t" rotWithShape="0">
                    <a:prstClr val="black">
                      <a:alpha val="25000"/>
                    </a:prstClr>
                  </a:outerShdw>
                </a:effectLst>
                <a:ea typeface="+mj-ea"/>
                <a:cs typeface="+mj-cs"/>
              </a:rPr>
              <a:t>Investigations </a:t>
            </a:r>
            <a:r>
              <a:rPr lang="en-US" sz="5400" dirty="0">
                <a:solidFill>
                  <a:srgbClr val="2F5897"/>
                </a:solidFill>
                <a:effectLst>
                  <a:outerShdw blurRad="63500" dist="38100" dir="5400000" algn="t" rotWithShape="0">
                    <a:prstClr val="black">
                      <a:alpha val="25000"/>
                    </a:prstClr>
                  </a:outerShdw>
                </a:effectLst>
                <a:ea typeface="+mj-ea"/>
                <a:cs typeface="+mj-cs"/>
              </a:rPr>
              <a:t>- </a:t>
            </a:r>
            <a:r>
              <a:rPr lang="en-US" sz="5400" dirty="0" smtClean="0">
                <a:solidFill>
                  <a:srgbClr val="2F5897"/>
                </a:solidFill>
                <a:effectLst>
                  <a:outerShdw blurRad="63500" dist="38100" dir="5400000" algn="t" rotWithShape="0">
                    <a:prstClr val="black">
                      <a:alpha val="25000"/>
                    </a:prstClr>
                  </a:outerShdw>
                </a:effectLst>
                <a:ea typeface="+mj-ea"/>
                <a:cs typeface="+mj-cs"/>
              </a:rPr>
              <a:t>Revised</a:t>
            </a:r>
            <a:endParaRPr lang="en-US" sz="5400" dirty="0"/>
          </a:p>
        </p:txBody>
      </p:sp>
      <p:pic>
        <p:nvPicPr>
          <p:cNvPr id="2" name="Picture 1"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31" y="1905000"/>
            <a:ext cx="9001432" cy="967232"/>
          </a:xfrm>
          <a:prstGeom prst="rect">
            <a:avLst/>
          </a:prstGeom>
        </p:spPr>
      </p:pic>
      <p:pic>
        <p:nvPicPr>
          <p:cNvPr id="6" name="Picture 5"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9047" y="4191000"/>
            <a:ext cx="8915400" cy="990599"/>
          </a:xfrm>
          <a:prstGeom prst="rect">
            <a:avLst/>
          </a:prstGeom>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380162063"/>
      </p:ext>
    </p:extLst>
  </p:cSld>
  <p:clrMapOvr>
    <a:masterClrMapping/>
  </p:clrMapOvr>
  <mc:AlternateContent xmlns:mc="http://schemas.openxmlformats.org/markup-compatibility/2006" xmlns:p14="http://schemas.microsoft.com/office/powerpoint/2010/main">
    <mc:Choice Requires="p14">
      <p:transition spd="slow" p14:dur="2000" advTm="37811"/>
    </mc:Choice>
    <mc:Fallback xmlns="">
      <p:transition spd="slow" advTm="37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sz="4400" dirty="0" smtClean="0"/>
              <a:t>Fraud Investigations Definition</a:t>
            </a:r>
            <a:endParaRPr lang="en-US" sz="4400" dirty="0"/>
          </a:p>
        </p:txBody>
      </p:sp>
      <p:sp>
        <p:nvSpPr>
          <p:cNvPr id="7" name="Rectangle 6"/>
          <p:cNvSpPr/>
          <p:nvPr/>
        </p:nvSpPr>
        <p:spPr>
          <a:xfrm>
            <a:off x="685800" y="1143000"/>
            <a:ext cx="7772400" cy="990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prstClr val="black"/>
                </a:solidFill>
                <a:latin typeface="Calibri" panose="020F0502020204030204" pitchFamily="34" charset="0"/>
              </a:rPr>
              <a:t>This section reflects activity of fraud control unit(s), or similar investigative entities, within a State to investigate individuals suspected of SNAP eligibility fraud and/or trafficking benefits. </a:t>
            </a:r>
          </a:p>
        </p:txBody>
      </p:sp>
      <p:sp>
        <p:nvSpPr>
          <p:cNvPr id="8" name="Rectangle 7"/>
          <p:cNvSpPr/>
          <p:nvPr/>
        </p:nvSpPr>
        <p:spPr>
          <a:xfrm>
            <a:off x="685800" y="2133600"/>
            <a:ext cx="7772400" cy="28194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prstClr val="black"/>
                </a:solidFill>
                <a:latin typeface="Calibri" panose="020F0502020204030204" pitchFamily="34" charset="0"/>
              </a:rPr>
              <a:t>Investigations are activities conducted by investigators, or staff designated to assist with investigating, to develop a record of documentary evidence for individuals suspected of past, ongoing or attempted SNAP eligibility fraud or trafficking.  This record is developed to confirm or disconfirm a suspicion of fraud and determine if there is sufficient evidence of intent to warrant civil, criminal or administrative action against individuals or deny the eligibility of applicants.  Though investigations may result in a claim or reduced eligibility without a fraud finding, the impetus for an investigation should be a suspicion of fraud.  Activities to determine whether something warrants an investigation or to verify discrepant information are not, on their own, investigations. </a:t>
            </a:r>
          </a:p>
        </p:txBody>
      </p:sp>
      <p:sp>
        <p:nvSpPr>
          <p:cNvPr id="10" name="Rectangle 9"/>
          <p:cNvSpPr/>
          <p:nvPr/>
        </p:nvSpPr>
        <p:spPr>
          <a:xfrm>
            <a:off x="685800" y="4953000"/>
            <a:ext cx="7772400" cy="146911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prstClr val="black"/>
                </a:solidFill>
                <a:latin typeface="Calibri" panose="020F0502020204030204" pitchFamily="34" charset="0"/>
              </a:rPr>
              <a:t>Each investigation (case) must be reported under </a:t>
            </a:r>
            <a:r>
              <a:rPr lang="en-US" i="1" dirty="0">
                <a:solidFill>
                  <a:prstClr val="black"/>
                </a:solidFill>
                <a:latin typeface="Calibri" panose="020F0502020204030204" pitchFamily="34" charset="0"/>
              </a:rPr>
              <a:t>either </a:t>
            </a:r>
            <a:r>
              <a:rPr lang="en-US" dirty="0">
                <a:solidFill>
                  <a:prstClr val="black"/>
                </a:solidFill>
                <a:latin typeface="Calibri" panose="020F0502020204030204" pitchFamily="34" charset="0"/>
              </a:rPr>
              <a:t>Eligibility Fraud </a:t>
            </a:r>
            <a:r>
              <a:rPr lang="en-US" i="1" dirty="0">
                <a:solidFill>
                  <a:prstClr val="black"/>
                </a:solidFill>
                <a:latin typeface="Calibri" panose="020F0502020204030204" pitchFamily="34" charset="0"/>
              </a:rPr>
              <a:t>or </a:t>
            </a:r>
            <a:r>
              <a:rPr lang="en-US" dirty="0">
                <a:solidFill>
                  <a:prstClr val="black"/>
                </a:solidFill>
                <a:latin typeface="Calibri" panose="020F0502020204030204" pitchFamily="34" charset="0"/>
              </a:rPr>
              <a:t>Trafficking, </a:t>
            </a:r>
            <a:r>
              <a:rPr lang="en-US" i="1" dirty="0">
                <a:solidFill>
                  <a:prstClr val="black"/>
                </a:solidFill>
                <a:latin typeface="Calibri" panose="020F0502020204030204" pitchFamily="34" charset="0"/>
              </a:rPr>
              <a:t>and</a:t>
            </a:r>
            <a:r>
              <a:rPr lang="en-US" dirty="0">
                <a:solidFill>
                  <a:prstClr val="black"/>
                </a:solidFill>
                <a:latin typeface="Calibri" panose="020F0502020204030204" pitchFamily="34" charset="0"/>
              </a:rPr>
              <a:t>, when applicable, Combined. The type of fraud that most appropriately reflects the matter investigated must be determined for each investigation. A case wherein multiple people are investigated is counted as one case. </a:t>
            </a:r>
          </a:p>
        </p:txBody>
      </p:sp>
      <p:sp>
        <p:nvSpPr>
          <p:cNvPr id="5" name="TextBox 4"/>
          <p:cNvSpPr txBox="1"/>
          <p:nvPr/>
        </p:nvSpPr>
        <p:spPr>
          <a:xfrm>
            <a:off x="1143000" y="1447800"/>
            <a:ext cx="6553200" cy="4247317"/>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latin typeface="Calibri" panose="020F0502020204030204" pitchFamily="34" charset="0"/>
              </a:rPr>
              <a:t>1 - Eligibility worker matches all adult applicants against an income database, positive matches are referred for verification, employer is called and match is confirmed, the application is denied and no additional action is taken</a:t>
            </a:r>
            <a:r>
              <a:rPr lang="en-US" dirty="0" smtClean="0">
                <a:latin typeface="Calibri" panose="020F0502020204030204" pitchFamily="34" charset="0"/>
              </a:rPr>
              <a:t>.</a:t>
            </a:r>
          </a:p>
          <a:p>
            <a:endParaRPr lang="en-US" dirty="0">
              <a:latin typeface="Calibri" panose="020F0502020204030204" pitchFamily="34" charset="0"/>
            </a:endParaRPr>
          </a:p>
          <a:p>
            <a:r>
              <a:rPr lang="en-US" dirty="0">
                <a:latin typeface="Calibri" panose="020F0502020204030204" pitchFamily="34" charset="0"/>
              </a:rPr>
              <a:t>2 – Eligibility worker suspects </a:t>
            </a:r>
            <a:r>
              <a:rPr lang="en-US" dirty="0" smtClean="0">
                <a:latin typeface="Calibri" panose="020F0502020204030204" pitchFamily="34" charset="0"/>
              </a:rPr>
              <a:t>an applicant </a:t>
            </a:r>
            <a:r>
              <a:rPr lang="en-US" dirty="0">
                <a:latin typeface="Calibri" panose="020F0502020204030204" pitchFamily="34" charset="0"/>
              </a:rPr>
              <a:t>is lying about their household, refers the case, someone goes to the house to confirm </a:t>
            </a:r>
            <a:r>
              <a:rPr lang="en-US" dirty="0" smtClean="0">
                <a:latin typeface="Calibri" panose="020F0502020204030204" pitchFamily="34" charset="0"/>
              </a:rPr>
              <a:t>the household occupants</a:t>
            </a:r>
            <a:r>
              <a:rPr lang="en-US" dirty="0">
                <a:latin typeface="Calibri" panose="020F0502020204030204" pitchFamily="34" charset="0"/>
              </a:rPr>
              <a:t>. </a:t>
            </a:r>
          </a:p>
          <a:p>
            <a:endParaRPr lang="en-US" dirty="0">
              <a:latin typeface="Calibri" panose="020F0502020204030204" pitchFamily="34" charset="0"/>
            </a:endParaRPr>
          </a:p>
          <a:p>
            <a:r>
              <a:rPr lang="en-US" dirty="0">
                <a:latin typeface="Calibri" panose="020F0502020204030204" pitchFamily="34" charset="0"/>
              </a:rPr>
              <a:t>Example 1 would not be an investigation, because it is really </a:t>
            </a:r>
            <a:r>
              <a:rPr lang="en-US" dirty="0" smtClean="0">
                <a:latin typeface="Calibri" panose="020F0502020204030204" pitchFamily="34" charset="0"/>
              </a:rPr>
              <a:t>just a </a:t>
            </a:r>
            <a:r>
              <a:rPr lang="en-US" dirty="0">
                <a:latin typeface="Calibri" panose="020F0502020204030204" pitchFamily="34" charset="0"/>
              </a:rPr>
              <a:t>verification of the accuracy of the match.</a:t>
            </a:r>
          </a:p>
          <a:p>
            <a:endParaRPr lang="en-US" dirty="0">
              <a:latin typeface="Calibri" panose="020F0502020204030204" pitchFamily="34" charset="0"/>
            </a:endParaRPr>
          </a:p>
          <a:p>
            <a:r>
              <a:rPr lang="en-US" dirty="0">
                <a:latin typeface="Calibri" panose="020F0502020204030204" pitchFamily="34" charset="0"/>
              </a:rPr>
              <a:t>Example 2 would be and investigation because a suspicion a fraud led the eligibility </a:t>
            </a:r>
            <a:r>
              <a:rPr lang="en-US" dirty="0" smtClean="0">
                <a:latin typeface="Calibri" panose="020F0502020204030204" pitchFamily="34" charset="0"/>
              </a:rPr>
              <a:t>worker </a:t>
            </a:r>
            <a:r>
              <a:rPr lang="en-US" dirty="0">
                <a:latin typeface="Calibri" panose="020F0502020204030204" pitchFamily="34" charset="0"/>
              </a:rPr>
              <a:t>to single out the individual.</a:t>
            </a:r>
          </a:p>
          <a:p>
            <a:endParaRPr lang="en-US" dirty="0"/>
          </a:p>
        </p:txBody>
      </p:sp>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537977201"/>
      </p:ext>
    </p:extLst>
  </p:cSld>
  <p:clrMapOvr>
    <a:masterClrMapping/>
  </p:clrMapOvr>
  <mc:AlternateContent xmlns:mc="http://schemas.openxmlformats.org/markup-compatibility/2006" xmlns:p14="http://schemas.microsoft.com/office/powerpoint/2010/main">
    <mc:Choice Requires="p14">
      <p:transition spd="slow" p14:dur="2000" advTm="153950"/>
    </mc:Choice>
    <mc:Fallback xmlns="">
      <p:transition spd="slow" advTm="153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grpId="1" nodeType="click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ppt_x"/>
                                          </p:val>
                                        </p:tav>
                                      </p:tavLst>
                                    </p:anim>
                                    <p:anim calcmode="lin" valueType="num">
                                      <p:cBhvr additive="base">
                                        <p:cTn id="26" dur="500"/>
                                        <p:tgtEl>
                                          <p:spTgt spid="7"/>
                                        </p:tgtEl>
                                        <p:attrNameLst>
                                          <p:attrName>ppt_y</p:attrName>
                                        </p:attrNameLst>
                                      </p:cBhvr>
                                      <p:tavLst>
                                        <p:tav tm="0">
                                          <p:val>
                                            <p:strVal val="ppt_y"/>
                                          </p:val>
                                        </p:tav>
                                        <p:tav tm="100000">
                                          <p:val>
                                            <p:strVal val="1+ppt_h/2"/>
                                          </p:val>
                                        </p:tav>
                                      </p:tavLst>
                                    </p:anim>
                                    <p:set>
                                      <p:cBhvr>
                                        <p:cTn id="27" dur="1" fill="hold">
                                          <p:stCondLst>
                                            <p:cond delay="499"/>
                                          </p:stCondLst>
                                        </p:cTn>
                                        <p:tgtEl>
                                          <p:spTgt spid="7"/>
                                        </p:tgtEl>
                                        <p:attrNameLst>
                                          <p:attrName>style.visibility</p:attrName>
                                        </p:attrNameLst>
                                      </p:cBhvr>
                                      <p:to>
                                        <p:strVal val="hidden"/>
                                      </p:to>
                                    </p:set>
                                  </p:childTnLst>
                                </p:cTn>
                              </p:par>
                              <p:par>
                                <p:cTn id="28" presetID="2" presetClass="exit" presetSubtype="4" fill="hold" grpId="1" nodeType="withEffect">
                                  <p:stCondLst>
                                    <p:cond delay="0"/>
                                  </p:stCondLst>
                                  <p:childTnLst>
                                    <p:anim calcmode="lin" valueType="num">
                                      <p:cBhvr additive="base">
                                        <p:cTn id="29" dur="500"/>
                                        <p:tgtEl>
                                          <p:spTgt spid="8"/>
                                        </p:tgtEl>
                                        <p:attrNameLst>
                                          <p:attrName>ppt_x</p:attrName>
                                        </p:attrNameLst>
                                      </p:cBhvr>
                                      <p:tavLst>
                                        <p:tav tm="0">
                                          <p:val>
                                            <p:strVal val="ppt_x"/>
                                          </p:val>
                                        </p:tav>
                                        <p:tav tm="100000">
                                          <p:val>
                                            <p:strVal val="ppt_x"/>
                                          </p:val>
                                        </p:tav>
                                      </p:tavLst>
                                    </p:anim>
                                    <p:anim calcmode="lin" valueType="num">
                                      <p:cBhvr additive="base">
                                        <p:cTn id="30" dur="500"/>
                                        <p:tgtEl>
                                          <p:spTgt spid="8"/>
                                        </p:tgtEl>
                                        <p:attrNameLst>
                                          <p:attrName>ppt_y</p:attrName>
                                        </p:attrNameLst>
                                      </p:cBhvr>
                                      <p:tavLst>
                                        <p:tav tm="0">
                                          <p:val>
                                            <p:strVal val="ppt_y"/>
                                          </p:val>
                                        </p:tav>
                                        <p:tav tm="100000">
                                          <p:val>
                                            <p:strVal val="1+ppt_h/2"/>
                                          </p:val>
                                        </p:tav>
                                      </p:tavLst>
                                    </p:anim>
                                    <p:set>
                                      <p:cBhvr>
                                        <p:cTn id="31" dur="1" fill="hold">
                                          <p:stCondLst>
                                            <p:cond delay="499"/>
                                          </p:stCondLst>
                                        </p:cTn>
                                        <p:tgtEl>
                                          <p:spTgt spid="8"/>
                                        </p:tgtEl>
                                        <p:attrNameLst>
                                          <p:attrName>style.visibility</p:attrName>
                                        </p:attrNameLst>
                                      </p:cBhvr>
                                      <p:to>
                                        <p:strVal val="hidden"/>
                                      </p:to>
                                    </p:set>
                                  </p:childTnLst>
                                </p:cTn>
                              </p:par>
                              <p:par>
                                <p:cTn id="32" presetID="2" presetClass="exit" presetSubtype="4" fill="hold" grpId="1" nodeType="withEffect">
                                  <p:stCondLst>
                                    <p:cond delay="0"/>
                                  </p:stCondLst>
                                  <p:childTnLst>
                                    <p:anim calcmode="lin" valueType="num">
                                      <p:cBhvr additive="base">
                                        <p:cTn id="33" dur="500"/>
                                        <p:tgtEl>
                                          <p:spTgt spid="10"/>
                                        </p:tgtEl>
                                        <p:attrNameLst>
                                          <p:attrName>ppt_x</p:attrName>
                                        </p:attrNameLst>
                                      </p:cBhvr>
                                      <p:tavLst>
                                        <p:tav tm="0">
                                          <p:val>
                                            <p:strVal val="ppt_x"/>
                                          </p:val>
                                        </p:tav>
                                        <p:tav tm="100000">
                                          <p:val>
                                            <p:strVal val="ppt_x"/>
                                          </p:val>
                                        </p:tav>
                                      </p:tavLst>
                                    </p:anim>
                                    <p:anim calcmode="lin" valueType="num">
                                      <p:cBhvr additive="base">
                                        <p:cTn id="34" dur="500"/>
                                        <p:tgtEl>
                                          <p:spTgt spid="10"/>
                                        </p:tgtEl>
                                        <p:attrNameLst>
                                          <p:attrName>ppt_y</p:attrName>
                                        </p:attrNameLst>
                                      </p:cBhvr>
                                      <p:tavLst>
                                        <p:tav tm="0">
                                          <p:val>
                                            <p:strVal val="ppt_y"/>
                                          </p:val>
                                        </p:tav>
                                        <p:tav tm="100000">
                                          <p:val>
                                            <p:strVal val="1+ppt_h/2"/>
                                          </p:val>
                                        </p:tav>
                                      </p:tavLst>
                                    </p:anim>
                                    <p:set>
                                      <p:cBhvr>
                                        <p:cTn id="35" dur="1" fill="hold">
                                          <p:stCondLst>
                                            <p:cond delay="499"/>
                                          </p:stCondLst>
                                        </p:cTn>
                                        <p:tgtEl>
                                          <p:spTgt spid="10"/>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1" fill="hold" display="0">
                  <p:stCondLst>
                    <p:cond delay="indefinite"/>
                  </p:stCondLst>
                  <p:endCondLst>
                    <p:cond evt="onStopAudio" delay="0">
                      <p:tgtEl>
                        <p:sldTgt/>
                      </p:tgtEl>
                    </p:cond>
                  </p:endCondLst>
                </p:cTn>
                <p:tgtEl>
                  <p:spTgt spid="11"/>
                </p:tgtEl>
              </p:cMediaNode>
            </p:audio>
          </p:childTnLst>
        </p:cTn>
      </p:par>
    </p:tnLst>
    <p:bldLst>
      <p:bldP spid="7" grpId="0" animBg="1"/>
      <p:bldP spid="7" grpId="1" animBg="1"/>
      <p:bldP spid="8" grpId="0" animBg="1"/>
      <p:bldP spid="8" grpId="1" animBg="1"/>
      <p:bldP spid="10" grpId="0" animBg="1"/>
      <p:bldP spid="10" grpId="1"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02473" y="457200"/>
            <a:ext cx="7696200" cy="923330"/>
          </a:xfrm>
          <a:prstGeom prst="rect">
            <a:avLst/>
          </a:prstGeom>
          <a:noFill/>
        </p:spPr>
        <p:txBody>
          <a:bodyPr wrap="square" rtlCol="0">
            <a:spAutoFit/>
          </a:bodyPr>
          <a:lstStyle/>
          <a:p>
            <a:r>
              <a:rPr lang="en-US" sz="5400" dirty="0" smtClean="0">
                <a:solidFill>
                  <a:srgbClr val="2F5897"/>
                </a:solidFill>
                <a:effectLst>
                  <a:outerShdw blurRad="63500" dist="38100" dir="5400000" algn="t" rotWithShape="0">
                    <a:prstClr val="black">
                      <a:alpha val="25000"/>
                    </a:prstClr>
                  </a:outerShdw>
                </a:effectLst>
                <a:ea typeface="+mj-ea"/>
                <a:cs typeface="+mj-cs"/>
              </a:rPr>
              <a:t>Investigations </a:t>
            </a:r>
            <a:r>
              <a:rPr lang="en-US" sz="5400" dirty="0">
                <a:solidFill>
                  <a:srgbClr val="2F5897"/>
                </a:solidFill>
                <a:effectLst>
                  <a:outerShdw blurRad="63500" dist="38100" dir="5400000" algn="t" rotWithShape="0">
                    <a:prstClr val="black">
                      <a:alpha val="25000"/>
                    </a:prstClr>
                  </a:outerShdw>
                </a:effectLst>
                <a:ea typeface="+mj-ea"/>
                <a:cs typeface="+mj-cs"/>
              </a:rPr>
              <a:t>- </a:t>
            </a:r>
            <a:r>
              <a:rPr lang="en-US" sz="5400" dirty="0" smtClean="0">
                <a:solidFill>
                  <a:srgbClr val="2F5897"/>
                </a:solidFill>
                <a:effectLst>
                  <a:outerShdw blurRad="63500" dist="38100" dir="5400000" algn="t" rotWithShape="0">
                    <a:prstClr val="black">
                      <a:alpha val="25000"/>
                    </a:prstClr>
                  </a:outerShdw>
                </a:effectLst>
                <a:ea typeface="+mj-ea"/>
                <a:cs typeface="+mj-cs"/>
              </a:rPr>
              <a:t>Revised</a:t>
            </a:r>
            <a:endParaRPr lang="en-US" sz="5400" dirty="0"/>
          </a:p>
        </p:txBody>
      </p:sp>
      <p:pic>
        <p:nvPicPr>
          <p:cNvPr id="6" name="Picture 5"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047" y="1676400"/>
            <a:ext cx="8915400" cy="990599"/>
          </a:xfrm>
          <a:prstGeom prst="rect">
            <a:avLst/>
          </a:prstGeom>
        </p:spPr>
      </p:pic>
      <p:pic>
        <p:nvPicPr>
          <p:cNvPr id="7" name="Picture 6" descr="Screen Clipping"/>
          <p:cNvPicPr>
            <a:picLocks noChangeAspect="1"/>
          </p:cNvPicPr>
          <p:nvPr/>
        </p:nvPicPr>
        <p:blipFill rotWithShape="1">
          <a:blip r:embed="rId6">
            <a:extLst>
              <a:ext uri="{28A0092B-C50C-407E-A947-70E740481C1C}">
                <a14:useLocalDpi xmlns:a14="http://schemas.microsoft.com/office/drawing/2010/main" val="0"/>
              </a:ext>
            </a:extLst>
          </a:blip>
          <a:srcRect l="10147" r="53198"/>
          <a:stretch/>
        </p:blipFill>
        <p:spPr>
          <a:xfrm>
            <a:off x="1033669" y="1676400"/>
            <a:ext cx="3267987" cy="990599"/>
          </a:xfrm>
          <a:prstGeom prst="rect">
            <a:avLst/>
          </a:prstGeom>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723913265"/>
      </p:ext>
    </p:extLst>
  </p:cSld>
  <p:clrMapOvr>
    <a:masterClrMapping/>
  </p:clrMapOvr>
  <mc:AlternateContent xmlns:mc="http://schemas.openxmlformats.org/markup-compatibility/2006" xmlns:p14="http://schemas.microsoft.com/office/powerpoint/2010/main">
    <mc:Choice Requires="p14">
      <p:transition spd="slow" p14:dur="2000" advTm="3593"/>
    </mc:Choice>
    <mc:Fallback xmlns="">
      <p:transition spd="slow" advTm="3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5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2282" y="152400"/>
            <a:ext cx="8229600" cy="1447800"/>
          </a:xfrm>
        </p:spPr>
        <p:txBody>
          <a:bodyPr/>
          <a:lstStyle/>
          <a:p>
            <a:r>
              <a:rPr lang="en-US" sz="4800" dirty="0" smtClean="0"/>
              <a:t>Eligibility Fraud - Investigations</a:t>
            </a:r>
            <a:endParaRPr lang="en-US" sz="4800" dirty="0"/>
          </a:p>
        </p:txBody>
      </p:sp>
      <p:pic>
        <p:nvPicPr>
          <p:cNvPr id="2" name="Picture 1"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1840" y="1828800"/>
            <a:ext cx="7230485" cy="1343213"/>
          </a:xfrm>
          <a:prstGeom prst="rect">
            <a:avLst/>
          </a:prstGeom>
        </p:spPr>
      </p:pic>
      <p:sp>
        <p:nvSpPr>
          <p:cNvPr id="6" name="Rectangle 5"/>
          <p:cNvSpPr/>
          <p:nvPr/>
        </p:nvSpPr>
        <p:spPr>
          <a:xfrm>
            <a:off x="951840" y="3424881"/>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8(a</a:t>
            </a:r>
            <a:r>
              <a:rPr lang="en-US" sz="1600" dirty="0">
                <a:solidFill>
                  <a:prstClr val="black"/>
                </a:solidFill>
                <a:latin typeface="Calibri" panose="020F0502020204030204" pitchFamily="34" charset="0"/>
              </a:rPr>
              <a:t>) + 8(b) +  8(e</a:t>
            </a:r>
            <a:r>
              <a:rPr lang="en-US" sz="1600" dirty="0" smtClean="0">
                <a:solidFill>
                  <a:prstClr val="black"/>
                </a:solidFill>
                <a:latin typeface="Calibri" panose="020F0502020204030204" pitchFamily="34" charset="0"/>
              </a:rPr>
              <a:t>): should total </a:t>
            </a:r>
            <a:r>
              <a:rPr lang="en-US" sz="1600" dirty="0">
                <a:solidFill>
                  <a:prstClr val="black"/>
                </a:solidFill>
                <a:latin typeface="Calibri" panose="020F0502020204030204" pitchFamily="34" charset="0"/>
              </a:rPr>
              <a:t>all </a:t>
            </a:r>
            <a:r>
              <a:rPr lang="en-US" sz="1600" dirty="0" smtClean="0">
                <a:solidFill>
                  <a:prstClr val="black"/>
                </a:solidFill>
                <a:latin typeface="Calibri" panose="020F0502020204030204" pitchFamily="34" charset="0"/>
              </a:rPr>
              <a:t>eligibility fraud cases </a:t>
            </a:r>
            <a:r>
              <a:rPr lang="en-US" sz="1600" dirty="0">
                <a:solidFill>
                  <a:prstClr val="black"/>
                </a:solidFill>
                <a:latin typeface="Calibri" panose="020F0502020204030204" pitchFamily="34" charset="0"/>
              </a:rPr>
              <a:t>investigated during the reporting period.</a:t>
            </a:r>
          </a:p>
          <a:p>
            <a:pPr lvl="0"/>
            <a:endParaRPr lang="en-US" sz="1600" dirty="0">
              <a:solidFill>
                <a:prstClr val="black"/>
              </a:solidFill>
              <a:latin typeface="Calibri" panose="020F0502020204030204" pitchFamily="34" charset="0"/>
            </a:endParaRPr>
          </a:p>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8(c): subset </a:t>
            </a:r>
            <a:r>
              <a:rPr lang="en-US" sz="1600" dirty="0">
                <a:solidFill>
                  <a:prstClr val="black"/>
                </a:solidFill>
                <a:latin typeface="Calibri" panose="020F0502020204030204" pitchFamily="34" charset="0"/>
              </a:rPr>
              <a:t>of cell 8(a</a:t>
            </a:r>
            <a:r>
              <a:rPr lang="en-US" sz="1600" dirty="0" smtClean="0">
                <a:solidFill>
                  <a:prstClr val="black"/>
                </a:solidFill>
                <a:latin typeface="Calibri" panose="020F0502020204030204" pitchFamily="34" charset="0"/>
              </a:rPr>
              <a:t>) that includes only cases resulting in a referral for disqualification.</a:t>
            </a:r>
            <a:endParaRPr lang="en-US" sz="1600" dirty="0">
              <a:solidFill>
                <a:prstClr val="black"/>
              </a:solidFill>
              <a:latin typeface="Calibri" panose="020F0502020204030204" pitchFamily="34" charset="0"/>
            </a:endParaRPr>
          </a:p>
          <a:p>
            <a:pPr lvl="0"/>
            <a:endParaRPr lang="en-US" sz="1600" dirty="0">
              <a:solidFill>
                <a:prstClr val="black"/>
              </a:solidFill>
              <a:latin typeface="Calibri" panose="020F0502020204030204" pitchFamily="34" charset="0"/>
            </a:endParaRPr>
          </a:p>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8(d): the </a:t>
            </a:r>
            <a:r>
              <a:rPr lang="en-US" sz="1600" dirty="0">
                <a:solidFill>
                  <a:prstClr val="black"/>
                </a:solidFill>
                <a:latin typeface="Calibri" panose="020F0502020204030204" pitchFamily="34" charset="0"/>
              </a:rPr>
              <a:t>average number of days each </a:t>
            </a:r>
            <a:r>
              <a:rPr lang="en-US" sz="1600" i="1" dirty="0">
                <a:solidFill>
                  <a:prstClr val="black"/>
                </a:solidFill>
                <a:latin typeface="Calibri" panose="020F0502020204030204" pitchFamily="34" charset="0"/>
              </a:rPr>
              <a:t>concluded</a:t>
            </a:r>
            <a:r>
              <a:rPr lang="en-US" sz="1600" dirty="0">
                <a:solidFill>
                  <a:prstClr val="black"/>
                </a:solidFill>
                <a:latin typeface="Calibri" panose="020F0502020204030204" pitchFamily="34" charset="0"/>
              </a:rPr>
              <a:t> </a:t>
            </a:r>
            <a:r>
              <a:rPr lang="en-US" sz="1600" dirty="0" smtClean="0">
                <a:solidFill>
                  <a:prstClr val="black"/>
                </a:solidFill>
                <a:latin typeface="Calibri" panose="020F0502020204030204" pitchFamily="34" charset="0"/>
              </a:rPr>
              <a:t>eligibility case </a:t>
            </a:r>
            <a:r>
              <a:rPr lang="en-US" sz="1600" dirty="0">
                <a:solidFill>
                  <a:prstClr val="black"/>
                </a:solidFill>
                <a:latin typeface="Calibri" panose="020F0502020204030204" pitchFamily="34" charset="0"/>
              </a:rPr>
              <a:t>was open. </a:t>
            </a:r>
            <a:r>
              <a:rPr lang="en-US" sz="1600" dirty="0" smtClean="0">
                <a:solidFill>
                  <a:prstClr val="black"/>
                </a:solidFill>
                <a:latin typeface="Calibri" panose="020F0502020204030204" pitchFamily="34" charset="0"/>
              </a:rPr>
              <a:t>        </a:t>
            </a:r>
            <a:r>
              <a:rPr lang="en-US" sz="1600" dirty="0">
                <a:solidFill>
                  <a:prstClr val="black"/>
                </a:solidFill>
                <a:latin typeface="Calibri" panose="020F0502020204030204" pitchFamily="34" charset="0"/>
              </a:rPr>
              <a:t>E.g. 3 Cases: 1 – 8-day, 1 – 1-day, 1 – 90-day = 33 days.</a:t>
            </a:r>
          </a:p>
          <a:p>
            <a:pPr lvl="0"/>
            <a:endParaRPr lang="en-US" sz="1600" dirty="0">
              <a:solidFill>
                <a:prstClr val="black"/>
              </a:solidFill>
              <a:latin typeface="Calibri" panose="020F0502020204030204" pitchFamily="34" charset="0"/>
            </a:endParaRPr>
          </a:p>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8(e): the total eligibility </a:t>
            </a:r>
            <a:r>
              <a:rPr lang="en-US" sz="1600" dirty="0">
                <a:solidFill>
                  <a:prstClr val="black"/>
                </a:solidFill>
                <a:latin typeface="Calibri" panose="020F0502020204030204" pitchFamily="34" charset="0"/>
              </a:rPr>
              <a:t>cases, opened during any reporting period, that were open at the end of the reporting period</a:t>
            </a:r>
            <a:r>
              <a:rPr lang="en-US" sz="1600" dirty="0" smtClean="0">
                <a:solidFill>
                  <a:prstClr val="black"/>
                </a:solidFill>
                <a:latin typeface="Calibri" panose="020F0502020204030204" pitchFamily="34" charset="0"/>
              </a:rPr>
              <a:t>.  If fraud type is unknown, enter wherever seems most appropriate. </a:t>
            </a:r>
            <a:endParaRPr lang="en-US" sz="1600" dirty="0">
              <a:solidFill>
                <a:prstClr val="black"/>
              </a:solidFill>
              <a:latin typeface="Calibri" panose="020F0502020204030204" pitchFamily="34" charset="0"/>
            </a:endParaRPr>
          </a:p>
        </p:txBody>
      </p:sp>
      <p:pic>
        <p:nvPicPr>
          <p:cNvPr id="7" name="Picture 6"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9047" y="2163748"/>
            <a:ext cx="8915400" cy="990599"/>
          </a:xfrm>
          <a:prstGeom prst="rect">
            <a:avLst/>
          </a:prstGeom>
        </p:spPr>
      </p:pic>
      <p:pic>
        <p:nvPicPr>
          <p:cNvPr id="8" name="Picture 7" descr="Screen Clipping"/>
          <p:cNvPicPr>
            <a:picLocks noChangeAspect="1"/>
          </p:cNvPicPr>
          <p:nvPr/>
        </p:nvPicPr>
        <p:blipFill rotWithShape="1">
          <a:blip r:embed="rId7">
            <a:extLst>
              <a:ext uri="{28A0092B-C50C-407E-A947-70E740481C1C}">
                <a14:useLocalDpi xmlns:a14="http://schemas.microsoft.com/office/drawing/2010/main" val="0"/>
              </a:ext>
            </a:extLst>
          </a:blip>
          <a:srcRect l="54829" r="8962"/>
          <a:stretch/>
        </p:blipFill>
        <p:spPr>
          <a:xfrm>
            <a:off x="5017273" y="2163748"/>
            <a:ext cx="3228230" cy="990599"/>
          </a:xfrm>
          <a:prstGeom prst="rect">
            <a:avLst/>
          </a:prstGeom>
        </p:spPr>
      </p:pic>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77801473"/>
      </p:ext>
    </p:extLst>
  </p:cSld>
  <p:clrMapOvr>
    <a:masterClrMapping/>
  </p:clrMapOvr>
  <mc:AlternateContent xmlns:mc="http://schemas.openxmlformats.org/markup-compatibility/2006" xmlns:p14="http://schemas.microsoft.com/office/powerpoint/2010/main">
    <mc:Choice Requires="p14">
      <p:transition spd="slow" p14:dur="2000" advTm="184777"/>
    </mc:Choice>
    <mc:Fallback xmlns="">
      <p:transition spd="slow" advTm="184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3" presetClass="exit" presetSubtype="32" fill="hold" nodeType="clickEffect">
                                  <p:stCondLst>
                                    <p:cond delay="0"/>
                                  </p:stCondLst>
                                  <p:childTnLst>
                                    <p:anim calcmode="lin" valueType="num">
                                      <p:cBhvr>
                                        <p:cTn id="26" dur="500"/>
                                        <p:tgtEl>
                                          <p:spTgt spid="2"/>
                                        </p:tgtEl>
                                        <p:attrNameLst>
                                          <p:attrName>ppt_w</p:attrName>
                                        </p:attrNameLst>
                                      </p:cBhvr>
                                      <p:tavLst>
                                        <p:tav tm="0">
                                          <p:val>
                                            <p:strVal val="ppt_w"/>
                                          </p:val>
                                        </p:tav>
                                        <p:tav tm="100000">
                                          <p:val>
                                            <p:fltVal val="0"/>
                                          </p:val>
                                        </p:tav>
                                      </p:tavLst>
                                    </p:anim>
                                    <p:anim calcmode="lin" valueType="num">
                                      <p:cBhvr>
                                        <p:cTn id="27" dur="500"/>
                                        <p:tgtEl>
                                          <p:spTgt spid="2"/>
                                        </p:tgtEl>
                                        <p:attrNameLst>
                                          <p:attrName>ppt_h</p:attrName>
                                        </p:attrNameLst>
                                      </p:cBhvr>
                                      <p:tavLst>
                                        <p:tav tm="0">
                                          <p:val>
                                            <p:strVal val="ppt_h"/>
                                          </p:val>
                                        </p:tav>
                                        <p:tav tm="100000">
                                          <p:val>
                                            <p:fltVal val="0"/>
                                          </p:val>
                                        </p:tav>
                                      </p:tavLst>
                                    </p:anim>
                                    <p:animEffect transition="out" filter="fade">
                                      <p:cBhvr>
                                        <p:cTn id="28" dur="500"/>
                                        <p:tgtEl>
                                          <p:spTgt spid="2"/>
                                        </p:tgtEl>
                                      </p:cBhvr>
                                    </p:animEffect>
                                    <p:set>
                                      <p:cBhvr>
                                        <p:cTn id="29" dur="1" fill="hold">
                                          <p:stCondLst>
                                            <p:cond delay="499"/>
                                          </p:stCondLst>
                                        </p:cTn>
                                        <p:tgtEl>
                                          <p:spTgt spid="2"/>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mph" presetSubtype="0" fill="hold" nodeType="clickEffect">
                                  <p:stCondLst>
                                    <p:cond delay="0"/>
                                  </p:stCondLst>
                                  <p:childTnLst>
                                    <p:animScale>
                                      <p:cBhvr>
                                        <p:cTn id="41" dur="5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2"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9612" y="1676400"/>
            <a:ext cx="4715533" cy="1343213"/>
          </a:xfrm>
          <a:prstGeom prst="rect">
            <a:avLst/>
          </a:prstGeom>
        </p:spPr>
      </p:pic>
      <p:pic>
        <p:nvPicPr>
          <p:cNvPr id="6" name="Picture 5"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6398" y="1676400"/>
            <a:ext cx="1343213" cy="1343213"/>
          </a:xfrm>
          <a:prstGeom prst="rect">
            <a:avLst/>
          </a:prstGeom>
        </p:spPr>
      </p:pic>
      <p:sp>
        <p:nvSpPr>
          <p:cNvPr id="8" name="Title 3"/>
          <p:cNvSpPr>
            <a:spLocks noGrp="1"/>
          </p:cNvSpPr>
          <p:nvPr>
            <p:ph type="title"/>
          </p:nvPr>
        </p:nvSpPr>
        <p:spPr/>
        <p:txBody>
          <a:bodyPr/>
          <a:lstStyle/>
          <a:p>
            <a:r>
              <a:rPr lang="en-US" sz="4800" dirty="0" smtClean="0"/>
              <a:t>Trafficking - Investigations</a:t>
            </a:r>
            <a:endParaRPr lang="en-US" sz="4800" dirty="0"/>
          </a:p>
        </p:txBody>
      </p:sp>
      <p:sp>
        <p:nvSpPr>
          <p:cNvPr id="9" name="Rectangle 8"/>
          <p:cNvSpPr/>
          <p:nvPr/>
        </p:nvSpPr>
        <p:spPr>
          <a:xfrm>
            <a:off x="951840" y="3276600"/>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8(f) </a:t>
            </a:r>
            <a:r>
              <a:rPr lang="en-US" sz="1600" dirty="0">
                <a:solidFill>
                  <a:prstClr val="black"/>
                </a:solidFill>
                <a:latin typeface="Calibri" panose="020F0502020204030204" pitchFamily="34" charset="0"/>
              </a:rPr>
              <a:t>+ </a:t>
            </a:r>
            <a:r>
              <a:rPr lang="en-US" sz="1600" dirty="0" smtClean="0">
                <a:solidFill>
                  <a:prstClr val="black"/>
                </a:solidFill>
                <a:latin typeface="Calibri" panose="020F0502020204030204" pitchFamily="34" charset="0"/>
              </a:rPr>
              <a:t>8(g) </a:t>
            </a:r>
            <a:r>
              <a:rPr lang="en-US" sz="1600" dirty="0">
                <a:solidFill>
                  <a:prstClr val="black"/>
                </a:solidFill>
                <a:latin typeface="Calibri" panose="020F0502020204030204" pitchFamily="34" charset="0"/>
              </a:rPr>
              <a:t>+  </a:t>
            </a:r>
            <a:r>
              <a:rPr lang="en-US" sz="1600" dirty="0" smtClean="0">
                <a:solidFill>
                  <a:prstClr val="black"/>
                </a:solidFill>
                <a:latin typeface="Calibri" panose="020F0502020204030204" pitchFamily="34" charset="0"/>
              </a:rPr>
              <a:t>8(</a:t>
            </a:r>
            <a:r>
              <a:rPr lang="en-US" sz="1600" dirty="0" err="1" smtClean="0">
                <a:solidFill>
                  <a:prstClr val="black"/>
                </a:solidFill>
                <a:latin typeface="Calibri" panose="020F0502020204030204" pitchFamily="34" charset="0"/>
              </a:rPr>
              <a:t>i</a:t>
            </a:r>
            <a:r>
              <a:rPr lang="en-US" sz="1600" dirty="0" smtClean="0">
                <a:solidFill>
                  <a:prstClr val="black"/>
                </a:solidFill>
                <a:latin typeface="Calibri" panose="020F0502020204030204" pitchFamily="34" charset="0"/>
              </a:rPr>
              <a:t>) should total </a:t>
            </a:r>
            <a:r>
              <a:rPr lang="en-US" sz="1600" dirty="0">
                <a:solidFill>
                  <a:prstClr val="black"/>
                </a:solidFill>
                <a:latin typeface="Calibri" panose="020F0502020204030204" pitchFamily="34" charset="0"/>
              </a:rPr>
              <a:t>all </a:t>
            </a:r>
            <a:r>
              <a:rPr lang="en-US" sz="1600" dirty="0" smtClean="0">
                <a:solidFill>
                  <a:prstClr val="black"/>
                </a:solidFill>
                <a:latin typeface="Calibri" panose="020F0502020204030204" pitchFamily="34" charset="0"/>
              </a:rPr>
              <a:t>trafficking cases </a:t>
            </a:r>
            <a:r>
              <a:rPr lang="en-US" sz="1600" dirty="0">
                <a:solidFill>
                  <a:prstClr val="black"/>
                </a:solidFill>
                <a:latin typeface="Calibri" panose="020F0502020204030204" pitchFamily="34" charset="0"/>
              </a:rPr>
              <a:t>investigated during the reporting period.</a:t>
            </a:r>
          </a:p>
          <a:p>
            <a:pPr lvl="0"/>
            <a:endParaRPr lang="en-US" sz="1600" dirty="0">
              <a:solidFill>
                <a:prstClr val="black"/>
              </a:solidFill>
              <a:latin typeface="Calibri" panose="020F0502020204030204" pitchFamily="34" charset="0"/>
            </a:endParaRPr>
          </a:p>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8(f):there is no positive-without-referral subset for trafficking because no claim can be pursued without a disqualification.</a:t>
            </a:r>
            <a:endParaRPr lang="en-US" sz="1600" dirty="0">
              <a:solidFill>
                <a:prstClr val="black"/>
              </a:solidFill>
              <a:latin typeface="Calibri" panose="020F0502020204030204" pitchFamily="34" charset="0"/>
            </a:endParaRPr>
          </a:p>
          <a:p>
            <a:pPr lvl="0"/>
            <a:endParaRPr lang="en-US" sz="1600" dirty="0">
              <a:solidFill>
                <a:prstClr val="black"/>
              </a:solidFill>
              <a:latin typeface="Calibri" panose="020F0502020204030204" pitchFamily="34" charset="0"/>
            </a:endParaRPr>
          </a:p>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8(h): </a:t>
            </a:r>
            <a:r>
              <a:rPr lang="en-US" sz="1600" dirty="0">
                <a:solidFill>
                  <a:prstClr val="black"/>
                </a:solidFill>
                <a:latin typeface="Calibri" panose="020F0502020204030204" pitchFamily="34" charset="0"/>
              </a:rPr>
              <a:t>is the average number of days each concluded case was open.  </a:t>
            </a:r>
            <a:endParaRPr lang="en-US" sz="1600" dirty="0" smtClean="0">
              <a:solidFill>
                <a:prstClr val="black"/>
              </a:solidFill>
              <a:latin typeface="Calibri" panose="020F0502020204030204" pitchFamily="34" charset="0"/>
            </a:endParaRPr>
          </a:p>
          <a:p>
            <a:pPr lvl="0"/>
            <a:r>
              <a:rPr lang="en-US" sz="1600" dirty="0">
                <a:solidFill>
                  <a:prstClr val="black"/>
                </a:solidFill>
                <a:latin typeface="Calibri" panose="020F0502020204030204" pitchFamily="34" charset="0"/>
              </a:rPr>
              <a:t>	</a:t>
            </a:r>
            <a:r>
              <a:rPr lang="en-US" sz="1600" dirty="0" smtClean="0">
                <a:solidFill>
                  <a:prstClr val="black"/>
                </a:solidFill>
                <a:latin typeface="Calibri" panose="020F0502020204030204" pitchFamily="34" charset="0"/>
              </a:rPr>
              <a:t>E.g</a:t>
            </a:r>
            <a:r>
              <a:rPr lang="en-US" sz="1600" dirty="0">
                <a:solidFill>
                  <a:prstClr val="black"/>
                </a:solidFill>
                <a:latin typeface="Calibri" panose="020F0502020204030204" pitchFamily="34" charset="0"/>
              </a:rPr>
              <a:t>. 3 Cases: 1 – 8-day, 1 – 1-day, 1 – 90-day = 33 days.</a:t>
            </a:r>
          </a:p>
          <a:p>
            <a:pPr lvl="0"/>
            <a:endParaRPr lang="en-US" sz="1600" dirty="0">
              <a:solidFill>
                <a:prstClr val="black"/>
              </a:solidFill>
              <a:latin typeface="Calibri" panose="020F0502020204030204" pitchFamily="34" charset="0"/>
            </a:endParaRPr>
          </a:p>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8(</a:t>
            </a:r>
            <a:r>
              <a:rPr lang="en-US" sz="1600" dirty="0" err="1" smtClean="0">
                <a:solidFill>
                  <a:prstClr val="black"/>
                </a:solidFill>
                <a:latin typeface="Calibri" panose="020F0502020204030204" pitchFamily="34" charset="0"/>
              </a:rPr>
              <a:t>i</a:t>
            </a:r>
            <a:r>
              <a:rPr lang="en-US" sz="1600" dirty="0" smtClean="0">
                <a:solidFill>
                  <a:prstClr val="black"/>
                </a:solidFill>
                <a:latin typeface="Calibri" panose="020F0502020204030204" pitchFamily="34" charset="0"/>
              </a:rPr>
              <a:t>): </a:t>
            </a:r>
            <a:r>
              <a:rPr lang="en-US" sz="1600" dirty="0">
                <a:solidFill>
                  <a:prstClr val="black"/>
                </a:solidFill>
                <a:latin typeface="Calibri" panose="020F0502020204030204" pitchFamily="34" charset="0"/>
              </a:rPr>
              <a:t>the </a:t>
            </a:r>
            <a:r>
              <a:rPr lang="en-US" sz="1600" dirty="0" smtClean="0">
                <a:solidFill>
                  <a:prstClr val="black"/>
                </a:solidFill>
                <a:latin typeface="Calibri" panose="020F0502020204030204" pitchFamily="34" charset="0"/>
              </a:rPr>
              <a:t>total trafficking cases</a:t>
            </a:r>
            <a:r>
              <a:rPr lang="en-US" sz="1600" dirty="0">
                <a:solidFill>
                  <a:prstClr val="black"/>
                </a:solidFill>
                <a:latin typeface="Calibri" panose="020F0502020204030204" pitchFamily="34" charset="0"/>
              </a:rPr>
              <a:t>, opened during any reporting period, that were open at the end of the reporting period</a:t>
            </a:r>
            <a:r>
              <a:rPr lang="en-US" sz="1600" dirty="0" smtClean="0">
                <a:solidFill>
                  <a:prstClr val="black"/>
                </a:solidFill>
                <a:latin typeface="Calibri" panose="020F0502020204030204" pitchFamily="34" charset="0"/>
              </a:rPr>
              <a:t>.  If fraud type is unknown, enter wherever seems most appropriate. </a:t>
            </a:r>
            <a:endParaRPr lang="en-US" sz="1600" dirty="0">
              <a:solidFill>
                <a:prstClr val="black"/>
              </a:solidFill>
              <a:latin typeface="Calibri" panose="020F0502020204030204" pitchFamily="34" charset="0"/>
            </a:endParaRPr>
          </a:p>
        </p:txBody>
      </p:sp>
      <p:pic>
        <p:nvPicPr>
          <p:cNvPr id="10" name="Picture 9"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047" y="1981200"/>
            <a:ext cx="8915400" cy="990599"/>
          </a:xfrm>
          <a:prstGeom prst="rect">
            <a:avLst/>
          </a:prstGeom>
        </p:spPr>
      </p:pic>
      <p:pic>
        <p:nvPicPr>
          <p:cNvPr id="11" name="Picture 10" descr="Screen Clipping"/>
          <p:cNvPicPr>
            <a:picLocks noChangeAspect="1"/>
          </p:cNvPicPr>
          <p:nvPr/>
        </p:nvPicPr>
        <p:blipFill rotWithShape="1">
          <a:blip r:embed="rId8">
            <a:extLst>
              <a:ext uri="{28A0092B-C50C-407E-A947-70E740481C1C}">
                <a14:useLocalDpi xmlns:a14="http://schemas.microsoft.com/office/drawing/2010/main" val="0"/>
              </a:ext>
            </a:extLst>
          </a:blip>
          <a:srcRect l="90330"/>
          <a:stretch/>
        </p:blipFill>
        <p:spPr>
          <a:xfrm>
            <a:off x="8182325" y="1981200"/>
            <a:ext cx="862122" cy="990599"/>
          </a:xfrm>
          <a:prstGeom prst="rect">
            <a:avLst/>
          </a:prstGeom>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431415043"/>
      </p:ext>
    </p:extLst>
  </p:cSld>
  <p:clrMapOvr>
    <a:masterClrMapping/>
  </p:clrMapOvr>
  <mc:AlternateContent xmlns:mc="http://schemas.openxmlformats.org/markup-compatibility/2006" xmlns:p14="http://schemas.microsoft.com/office/powerpoint/2010/main">
    <mc:Choice Requires="p14">
      <p:transition spd="slow" p14:dur="2000" advTm="111813"/>
    </mc:Choice>
    <mc:Fallback xmlns="">
      <p:transition spd="slow" advTm="111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6"/>
                                        </p:tgtEl>
                                        <p:attrNameLst>
                                          <p:attrName>ppt_w</p:attrName>
                                        </p:attrNameLst>
                                      </p:cBhvr>
                                      <p:tavLst>
                                        <p:tav tm="0">
                                          <p:val>
                                            <p:strVal val="ppt_w"/>
                                          </p:val>
                                        </p:tav>
                                        <p:tav tm="100000">
                                          <p:val>
                                            <p:fltVal val="0"/>
                                          </p:val>
                                        </p:tav>
                                      </p:tavLst>
                                    </p:anim>
                                    <p:anim calcmode="lin" valueType="num">
                                      <p:cBhvr>
                                        <p:cTn id="31" dur="500"/>
                                        <p:tgtEl>
                                          <p:spTgt spid="6"/>
                                        </p:tgtEl>
                                        <p:attrNameLst>
                                          <p:attrName>ppt_h</p:attrName>
                                        </p:attrNameLst>
                                      </p:cBhvr>
                                      <p:tavLst>
                                        <p:tav tm="0">
                                          <p:val>
                                            <p:strVal val="ppt_h"/>
                                          </p:val>
                                        </p:tav>
                                        <p:tav tm="100000">
                                          <p:val>
                                            <p:fltVal val="0"/>
                                          </p:val>
                                        </p:tav>
                                      </p:tavLst>
                                    </p:anim>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53" presetClass="exit" presetSubtype="32" fill="hold" nodeType="withEffect">
                                  <p:stCondLst>
                                    <p:cond delay="0"/>
                                  </p:stCondLst>
                                  <p:childTnLst>
                                    <p:anim calcmode="lin" valueType="num">
                                      <p:cBhvr>
                                        <p:cTn id="35" dur="500"/>
                                        <p:tgtEl>
                                          <p:spTgt spid="5"/>
                                        </p:tgtEl>
                                        <p:attrNameLst>
                                          <p:attrName>ppt_w</p:attrName>
                                        </p:attrNameLst>
                                      </p:cBhvr>
                                      <p:tavLst>
                                        <p:tav tm="0">
                                          <p:val>
                                            <p:strVal val="ppt_w"/>
                                          </p:val>
                                        </p:tav>
                                        <p:tav tm="100000">
                                          <p:val>
                                            <p:fltVal val="0"/>
                                          </p:val>
                                        </p:tav>
                                      </p:tavLst>
                                    </p:anim>
                                    <p:anim calcmode="lin" valueType="num">
                                      <p:cBhvr>
                                        <p:cTn id="36" dur="500"/>
                                        <p:tgtEl>
                                          <p:spTgt spid="5"/>
                                        </p:tgtEl>
                                        <p:attrNameLst>
                                          <p:attrName>ppt_h</p:attrName>
                                        </p:attrNameLst>
                                      </p:cBhvr>
                                      <p:tavLst>
                                        <p:tav tm="0">
                                          <p:val>
                                            <p:strVal val="ppt_h"/>
                                          </p:val>
                                        </p:tav>
                                        <p:tav tm="100000">
                                          <p:val>
                                            <p:fltVal val="0"/>
                                          </p:val>
                                        </p:tav>
                                      </p:tavLst>
                                    </p:anim>
                                    <p:animEffect transition="out" filter="fade">
                                      <p:cBhvr>
                                        <p:cTn id="37" dur="500"/>
                                        <p:tgtEl>
                                          <p:spTgt spid="5"/>
                                        </p:tgtEl>
                                      </p:cBhvr>
                                    </p:animEffect>
                                    <p:set>
                                      <p:cBhvr>
                                        <p:cTn id="38" dur="1" fill="hold">
                                          <p:stCondLst>
                                            <p:cond delay="499"/>
                                          </p:stCondLst>
                                        </p:cTn>
                                        <p:tgtEl>
                                          <p:spTgt spid="5"/>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par>
                                <p:cTn id="42" presetID="1"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6" presetClass="emph" presetSubtype="0" fill="hold" nodeType="clickEffect">
                                  <p:stCondLst>
                                    <p:cond delay="0"/>
                                  </p:stCondLst>
                                  <p:childTnLst>
                                    <p:animScale>
                                      <p:cBhvr>
                                        <p:cTn id="47" dur="1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8"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80912"/>
          </a:xfrm>
        </p:spPr>
        <p:txBody>
          <a:bodyPr/>
          <a:lstStyle/>
          <a:p>
            <a:r>
              <a:rPr lang="en-US" dirty="0" smtClean="0"/>
              <a:t>Combined - Investigations</a:t>
            </a:r>
            <a:endParaRPr lang="en-US" dirty="0"/>
          </a:p>
        </p:txBody>
      </p:sp>
      <p:pic>
        <p:nvPicPr>
          <p:cNvPr id="3" name="Picture 2"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6600" y="1371600"/>
            <a:ext cx="1343213" cy="1343213"/>
          </a:xfrm>
          <a:prstGeom prst="rect">
            <a:avLst/>
          </a:prstGeom>
        </p:spPr>
      </p:pic>
      <p:pic>
        <p:nvPicPr>
          <p:cNvPr id="2" name="Picture 1"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19813" y="1371600"/>
            <a:ext cx="1228897" cy="1333686"/>
          </a:xfrm>
          <a:prstGeom prst="rect">
            <a:avLst/>
          </a:prstGeom>
        </p:spPr>
      </p:pic>
      <p:sp>
        <p:nvSpPr>
          <p:cNvPr id="5" name="Rectangle 4"/>
          <p:cNvSpPr/>
          <p:nvPr/>
        </p:nvSpPr>
        <p:spPr>
          <a:xfrm>
            <a:off x="951840" y="3276600"/>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a:solidFill>
                <a:prstClr val="black"/>
              </a:solidFill>
            </a:endParaRPr>
          </a:p>
        </p:txBody>
      </p:sp>
      <p:sp>
        <p:nvSpPr>
          <p:cNvPr id="6" name="TextBox 5"/>
          <p:cNvSpPr txBox="1"/>
          <p:nvPr/>
        </p:nvSpPr>
        <p:spPr>
          <a:xfrm>
            <a:off x="951840" y="3276600"/>
            <a:ext cx="7230485" cy="2769989"/>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Calibri" panose="020F0502020204030204" pitchFamily="34" charset="0"/>
              </a:rPr>
              <a:t>8(j): Report the total investigator hours that were eligible for FNS SNAP 50/50 reimbursement within the State during the report period.</a:t>
            </a:r>
          </a:p>
          <a:p>
            <a:endParaRPr lang="en-US" sz="800" dirty="0" smtClean="0">
              <a:latin typeface="Calibri" panose="020F0502020204030204" pitchFamily="34" charset="0"/>
            </a:endParaRPr>
          </a:p>
          <a:p>
            <a:pPr marL="742950" lvl="1" indent="-285750">
              <a:buFont typeface="Arial" panose="020B0604020202020204" pitchFamily="34" charset="0"/>
              <a:buChar char="•"/>
            </a:pPr>
            <a:r>
              <a:rPr lang="en-US" dirty="0" smtClean="0">
                <a:latin typeface="Calibri" panose="020F0502020204030204" pitchFamily="34" charset="0"/>
              </a:rPr>
              <a:t>This amount can be determined by:</a:t>
            </a:r>
          </a:p>
          <a:p>
            <a:pPr marL="1200150" lvl="2" indent="-285750">
              <a:buFont typeface="Arial" panose="020B0604020202020204" pitchFamily="34" charset="0"/>
              <a:buChar char="•"/>
            </a:pPr>
            <a:r>
              <a:rPr lang="en-US" sz="1600" dirty="0" smtClean="0">
                <a:latin typeface="Calibri" panose="020F0502020204030204" pitchFamily="34" charset="0"/>
              </a:rPr>
              <a:t>using the actual hours used to calculate FNS reimbursement over the reporting period</a:t>
            </a:r>
          </a:p>
          <a:p>
            <a:pPr marL="1200150" lvl="2" indent="-285750">
              <a:buFont typeface="Arial" panose="020B0604020202020204" pitchFamily="34" charset="0"/>
              <a:buChar char="•"/>
            </a:pPr>
            <a:r>
              <a:rPr lang="en-US" sz="1600" dirty="0" smtClean="0">
                <a:latin typeface="Calibri" panose="020F0502020204030204" pitchFamily="34" charset="0"/>
              </a:rPr>
              <a:t>calculating a sum based on the designated percentage of total hours worked in a reporting period that an investigator, or investigators combined, spent on SNAP investigation activity, i.e. total hours for all investigators prorated, or individual hours prorated and totaled</a:t>
            </a:r>
          </a:p>
          <a:p>
            <a:pPr marL="1200150" lvl="2" indent="-285750">
              <a:buFont typeface="Arial" panose="020B0604020202020204" pitchFamily="34" charset="0"/>
              <a:buChar char="•"/>
            </a:pPr>
            <a:r>
              <a:rPr lang="en-US" sz="1600" dirty="0" smtClean="0">
                <a:latin typeface="Calibri" panose="020F0502020204030204" pitchFamily="34" charset="0"/>
              </a:rPr>
              <a:t>equivalent means appropriate for the State.</a:t>
            </a:r>
            <a:endParaRPr lang="en-US" sz="1600" dirty="0">
              <a:latin typeface="Calibri" panose="020F0502020204030204" pitchFamily="34" charset="0"/>
            </a:endParaRPr>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183250743"/>
      </p:ext>
    </p:extLst>
  </p:cSld>
  <p:clrMapOvr>
    <a:masterClrMapping/>
  </p:clrMapOvr>
  <mc:AlternateContent xmlns:mc="http://schemas.openxmlformats.org/markup-compatibility/2006" xmlns:p14="http://schemas.microsoft.com/office/powerpoint/2010/main">
    <mc:Choice Requires="p14">
      <p:transition spd="slow" p14:dur="2000" advTm="182279"/>
    </mc:Choice>
    <mc:Fallback xmlns="">
      <p:transition spd="slow" advTm="182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fade">
                                      <p:cBhvr>
                                        <p:cTn id="16" dur="5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500"/>
                                        <p:tgtEl>
                                          <p:spTgt spid="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4" end="4"/>
                                            </p:txEl>
                                          </p:spTgt>
                                        </p:tgtEl>
                                        <p:attrNameLst>
                                          <p:attrName>style.visibility</p:attrName>
                                        </p:attrNameLst>
                                      </p:cBhvr>
                                      <p:to>
                                        <p:strVal val="visible"/>
                                      </p:to>
                                    </p:set>
                                    <p:animEffect transition="in" filter="fade">
                                      <p:cBhvr>
                                        <p:cTn id="26" dur="500"/>
                                        <p:tgtEl>
                                          <p:spTgt spid="6">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fade">
                                      <p:cBhvr>
                                        <p:cTn id="31"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02473" y="457200"/>
            <a:ext cx="7696200" cy="830997"/>
          </a:xfrm>
          <a:prstGeom prst="rect">
            <a:avLst/>
          </a:prstGeom>
          <a:noFill/>
        </p:spPr>
        <p:txBody>
          <a:bodyPr wrap="square" rtlCol="0">
            <a:spAutoFit/>
          </a:bodyPr>
          <a:lstStyle/>
          <a:p>
            <a:r>
              <a:rPr lang="en-US" sz="4800" dirty="0" smtClean="0">
                <a:solidFill>
                  <a:srgbClr val="2F5897"/>
                </a:solidFill>
                <a:effectLst>
                  <a:outerShdw blurRad="63500" dist="38100" dir="5400000" algn="t" rotWithShape="0">
                    <a:prstClr val="black">
                      <a:alpha val="25000"/>
                    </a:prstClr>
                  </a:outerShdw>
                </a:effectLst>
                <a:ea typeface="+mj-ea"/>
                <a:cs typeface="+mj-cs"/>
              </a:rPr>
              <a:t>Investigations – Key Points</a:t>
            </a:r>
            <a:endParaRPr lang="en-US" sz="4800" dirty="0"/>
          </a:p>
        </p:txBody>
      </p:sp>
      <p:pic>
        <p:nvPicPr>
          <p:cNvPr id="6" name="Picture 5"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47" y="1676400"/>
            <a:ext cx="8915400" cy="990599"/>
          </a:xfrm>
          <a:prstGeom prst="rect">
            <a:avLst/>
          </a:prstGeom>
        </p:spPr>
      </p:pic>
      <p:sp>
        <p:nvSpPr>
          <p:cNvPr id="2" name="Rectangle 1"/>
          <p:cNvSpPr/>
          <p:nvPr/>
        </p:nvSpPr>
        <p:spPr>
          <a:xfrm>
            <a:off x="1143000" y="3124200"/>
            <a:ext cx="7010400" cy="2819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513764" y="3470179"/>
            <a:ext cx="6629400" cy="212744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smtClean="0"/>
              <a:t>Investigation outcomes should be tracked and reported</a:t>
            </a:r>
          </a:p>
          <a:p>
            <a:pPr marL="285750" indent="-285750">
              <a:lnSpc>
                <a:spcPct val="150000"/>
              </a:lnSpc>
              <a:buFont typeface="Arial" panose="020B0604020202020204" pitchFamily="34" charset="0"/>
              <a:buChar char="•"/>
            </a:pPr>
            <a:r>
              <a:rPr lang="en-US" dirty="0" smtClean="0"/>
              <a:t>Outcomes should be split by eligibility and trafficking</a:t>
            </a:r>
          </a:p>
          <a:p>
            <a:pPr marL="285750" indent="-285750">
              <a:lnSpc>
                <a:spcPct val="150000"/>
              </a:lnSpc>
              <a:buFont typeface="Arial" panose="020B0604020202020204" pitchFamily="34" charset="0"/>
              <a:buChar char="•"/>
            </a:pPr>
            <a:r>
              <a:rPr lang="en-US" dirty="0" smtClean="0"/>
              <a:t>Investigation timeframes should be tracked and reported</a:t>
            </a:r>
          </a:p>
          <a:p>
            <a:pPr marL="285750" indent="-285750">
              <a:lnSpc>
                <a:spcPct val="150000"/>
              </a:lnSpc>
              <a:buFont typeface="Arial" panose="020B0604020202020204" pitchFamily="34" charset="0"/>
              <a:buChar char="•"/>
            </a:pPr>
            <a:r>
              <a:rPr lang="en-US" dirty="0" smtClean="0"/>
              <a:t>Investigator time should be track and reported</a:t>
            </a:r>
          </a:p>
          <a:p>
            <a:pPr marL="285750" indent="-285750">
              <a:lnSpc>
                <a:spcPct val="150000"/>
              </a:lnSpc>
              <a:buFont typeface="Arial" panose="020B0604020202020204" pitchFamily="34" charset="0"/>
              <a:buChar char="•"/>
            </a:pPr>
            <a:r>
              <a:rPr lang="en-US" dirty="0" smtClean="0"/>
              <a:t>Program dollars are no longer in this section</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917647326"/>
      </p:ext>
    </p:extLst>
  </p:cSld>
  <p:clrMapOvr>
    <a:masterClrMapping/>
  </p:clrMapOvr>
  <mc:AlternateContent xmlns:mc="http://schemas.openxmlformats.org/markup-compatibility/2006" xmlns:p14="http://schemas.microsoft.com/office/powerpoint/2010/main">
    <mc:Choice Requires="p14">
      <p:transition spd="slow" p14:dur="2000" advTm="36692"/>
    </mc:Choice>
    <mc:Fallback xmlns="">
      <p:transition spd="slow" advTm="366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Impetus for the Revision</a:t>
            </a:r>
            <a:endParaRPr lang="en-US" dirty="0"/>
          </a:p>
        </p:txBody>
      </p:sp>
      <p:sp>
        <p:nvSpPr>
          <p:cNvPr id="4" name="Rectangle 3"/>
          <p:cNvSpPr/>
          <p:nvPr/>
        </p:nvSpPr>
        <p:spPr>
          <a:xfrm>
            <a:off x="838200" y="1752600"/>
            <a:ext cx="7315200" cy="43434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en-US" sz="1600" dirty="0">
              <a:solidFill>
                <a:prstClr val="black"/>
              </a:solidFill>
              <a:latin typeface="Calibri" panose="020F0502020204030204" pitchFamily="34" charset="0"/>
            </a:endParaRPr>
          </a:p>
        </p:txBody>
      </p:sp>
      <p:sp>
        <p:nvSpPr>
          <p:cNvPr id="5" name="TextBox 4"/>
          <p:cNvSpPr txBox="1"/>
          <p:nvPr/>
        </p:nvSpPr>
        <p:spPr>
          <a:xfrm>
            <a:off x="990600" y="1939141"/>
            <a:ext cx="7010400" cy="3970318"/>
          </a:xfrm>
          <a:prstGeom prst="rect">
            <a:avLst/>
          </a:prstGeom>
          <a:noFill/>
        </p:spPr>
        <p:txBody>
          <a:bodyPr wrap="square" rtlCol="0">
            <a:spAutoFit/>
          </a:bodyPr>
          <a:lstStyle/>
          <a:p>
            <a:pPr marL="342900" indent="-342900">
              <a:spcBef>
                <a:spcPct val="20000"/>
              </a:spcBef>
              <a:buFont typeface="Arial" pitchFamily="34" charset="0"/>
              <a:buChar char="•"/>
            </a:pPr>
            <a:r>
              <a:rPr lang="en-US" sz="2000" dirty="0">
                <a:latin typeface="Calibri" panose="020F0502020204030204" pitchFamily="34" charset="0"/>
              </a:rPr>
              <a:t>The current </a:t>
            </a:r>
            <a:r>
              <a:rPr lang="en-US" sz="2000" dirty="0" smtClean="0">
                <a:latin typeface="Calibri" panose="020F0502020204030204" pitchFamily="34" charset="0"/>
              </a:rPr>
              <a:t>administration, Congress, and Food and Nutrition Service (FNS) and SNAP leadership have all </a:t>
            </a:r>
            <a:r>
              <a:rPr lang="en-US" sz="2000" dirty="0">
                <a:latin typeface="Calibri" panose="020F0502020204030204" pitchFamily="34" charset="0"/>
              </a:rPr>
              <a:t>placed an </a:t>
            </a:r>
            <a:r>
              <a:rPr lang="en-US" sz="2000" dirty="0" smtClean="0">
                <a:latin typeface="Calibri" panose="020F0502020204030204" pitchFamily="34" charset="0"/>
              </a:rPr>
              <a:t>emphasis </a:t>
            </a:r>
            <a:r>
              <a:rPr lang="en-US" sz="2000" dirty="0">
                <a:latin typeface="Calibri" panose="020F0502020204030204" pitchFamily="34" charset="0"/>
              </a:rPr>
              <a:t>on fraud control for </a:t>
            </a:r>
            <a:r>
              <a:rPr lang="en-US" sz="2000" dirty="0" smtClean="0">
                <a:latin typeface="Calibri" panose="020F0502020204030204" pitchFamily="34" charset="0"/>
              </a:rPr>
              <a:t>both SNAP recipients </a:t>
            </a:r>
            <a:r>
              <a:rPr lang="en-US" sz="2000" dirty="0">
                <a:latin typeface="Calibri" panose="020F0502020204030204" pitchFamily="34" charset="0"/>
              </a:rPr>
              <a:t>and retailers.</a:t>
            </a:r>
          </a:p>
          <a:p>
            <a:pPr marL="342900" indent="-342900">
              <a:spcBef>
                <a:spcPct val="20000"/>
              </a:spcBef>
              <a:buFont typeface="Arial" pitchFamily="34" charset="0"/>
              <a:buChar char="•"/>
            </a:pPr>
            <a:r>
              <a:rPr lang="en-US" sz="2000" dirty="0">
                <a:latin typeface="Calibri" panose="020F0502020204030204" pitchFamily="34" charset="0"/>
              </a:rPr>
              <a:t>While </a:t>
            </a:r>
            <a:r>
              <a:rPr lang="en-US" sz="2000" dirty="0" smtClean="0">
                <a:latin typeface="Calibri" panose="020F0502020204030204" pitchFamily="34" charset="0"/>
              </a:rPr>
              <a:t>State agencies </a:t>
            </a:r>
            <a:r>
              <a:rPr lang="en-US" sz="2000" dirty="0">
                <a:latin typeface="Calibri" panose="020F0502020204030204" pitchFamily="34" charset="0"/>
              </a:rPr>
              <a:t>have done, and continue to do, great work ensuring recipient integrity, FNS has </a:t>
            </a:r>
            <a:r>
              <a:rPr lang="en-US" sz="2000" dirty="0" smtClean="0">
                <a:latin typeface="Calibri" panose="020F0502020204030204" pitchFamily="34" charset="0"/>
              </a:rPr>
              <a:t>not been able </a:t>
            </a:r>
            <a:r>
              <a:rPr lang="en-US" sz="2000" dirty="0">
                <a:latin typeface="Calibri" panose="020F0502020204030204" pitchFamily="34" charset="0"/>
              </a:rPr>
              <a:t>to fully </a:t>
            </a:r>
            <a:r>
              <a:rPr lang="en-US" sz="2000" dirty="0" smtClean="0">
                <a:latin typeface="Calibri" panose="020F0502020204030204" pitchFamily="34" charset="0"/>
              </a:rPr>
              <a:t>document </a:t>
            </a:r>
            <a:r>
              <a:rPr lang="en-US" sz="2000" dirty="0">
                <a:latin typeface="Calibri" panose="020F0502020204030204" pitchFamily="34" charset="0"/>
              </a:rPr>
              <a:t>that work.  </a:t>
            </a:r>
            <a:r>
              <a:rPr lang="en-US" sz="2000" dirty="0" smtClean="0">
                <a:latin typeface="Calibri" panose="020F0502020204030204" pitchFamily="34" charset="0"/>
              </a:rPr>
              <a:t>This limitation impacts decision making and limits FNS’ ability to portray the full breadth </a:t>
            </a:r>
            <a:r>
              <a:rPr lang="en-US" sz="2000" dirty="0">
                <a:latin typeface="Calibri" panose="020F0502020204030204" pitchFamily="34" charset="0"/>
              </a:rPr>
              <a:t>and </a:t>
            </a:r>
            <a:r>
              <a:rPr lang="en-US" sz="2000" dirty="0" smtClean="0">
                <a:latin typeface="Calibri" panose="020F0502020204030204" pitchFamily="34" charset="0"/>
              </a:rPr>
              <a:t>scale </a:t>
            </a:r>
            <a:r>
              <a:rPr lang="en-US" sz="2000" dirty="0">
                <a:latin typeface="Calibri" panose="020F0502020204030204" pitchFamily="34" charset="0"/>
              </a:rPr>
              <a:t>of </a:t>
            </a:r>
            <a:r>
              <a:rPr lang="en-US" sz="2000" dirty="0" smtClean="0">
                <a:latin typeface="Calibri" panose="020F0502020204030204" pitchFamily="34" charset="0"/>
              </a:rPr>
              <a:t>fraud control activities</a:t>
            </a:r>
            <a:r>
              <a:rPr lang="en-US" sz="2000" dirty="0">
                <a:latin typeface="Calibri" panose="020F0502020204030204" pitchFamily="34" charset="0"/>
              </a:rPr>
              <a:t>. </a:t>
            </a:r>
          </a:p>
          <a:p>
            <a:pPr marL="342900" indent="-342900">
              <a:spcBef>
                <a:spcPct val="20000"/>
              </a:spcBef>
              <a:buFont typeface="Arial" pitchFamily="34" charset="0"/>
              <a:buChar char="•"/>
            </a:pPr>
            <a:r>
              <a:rPr lang="en-US" sz="2000" dirty="0" smtClean="0">
                <a:latin typeface="Calibri" panose="020F0502020204030204" pitchFamily="34" charset="0"/>
              </a:rPr>
              <a:t>The same is true </a:t>
            </a:r>
            <a:r>
              <a:rPr lang="en-US" sz="2000" dirty="0">
                <a:latin typeface="Calibri" panose="020F0502020204030204" pitchFamily="34" charset="0"/>
              </a:rPr>
              <a:t>for some certification </a:t>
            </a:r>
            <a:r>
              <a:rPr lang="en-US" sz="2000" dirty="0" smtClean="0">
                <a:latin typeface="Calibri" panose="020F0502020204030204" pitchFamily="34" charset="0"/>
              </a:rPr>
              <a:t>information.</a:t>
            </a:r>
            <a:endParaRPr lang="en-US" sz="2000" dirty="0">
              <a:latin typeface="Calibri" panose="020F0502020204030204" pitchFamily="34" charset="0"/>
            </a:endParaRPr>
          </a:p>
          <a:p>
            <a:pPr marL="342900" lvl="0" indent="-342900">
              <a:spcBef>
                <a:spcPct val="20000"/>
              </a:spcBef>
              <a:buFont typeface="Arial" pitchFamily="34" charset="0"/>
              <a:buChar char="•"/>
            </a:pPr>
            <a:r>
              <a:rPr lang="en-US" sz="2000" dirty="0" smtClean="0">
                <a:latin typeface="Calibri" panose="020F0502020204030204" pitchFamily="34" charset="0"/>
              </a:rPr>
              <a:t>The </a:t>
            </a:r>
            <a:r>
              <a:rPr lang="en-US" sz="2000" dirty="0">
                <a:latin typeface="Calibri" panose="020F0502020204030204" pitchFamily="34" charset="0"/>
              </a:rPr>
              <a:t>366B is FNS’ primary means of collecting data </a:t>
            </a:r>
            <a:r>
              <a:rPr lang="en-US" sz="2000" dirty="0" smtClean="0">
                <a:latin typeface="Calibri" panose="020F0502020204030204" pitchFamily="34" charset="0"/>
              </a:rPr>
              <a:t>on the fraud control and certification activities </a:t>
            </a:r>
            <a:r>
              <a:rPr lang="en-US" sz="2000" dirty="0">
                <a:latin typeface="Calibri" panose="020F0502020204030204" pitchFamily="34" charset="0"/>
              </a:rPr>
              <a:t>of State </a:t>
            </a:r>
            <a:r>
              <a:rPr lang="en-US" sz="2000" dirty="0" smtClean="0">
                <a:latin typeface="Calibri" panose="020F0502020204030204" pitchFamily="34" charset="0"/>
              </a:rPr>
              <a:t>SNAP agencies.</a:t>
            </a:r>
            <a:endParaRPr lang="en-US" sz="2000" dirty="0">
              <a:latin typeface="Calibri" panose="020F0502020204030204" pitchFamily="34" charset="0"/>
            </a:endParaRPr>
          </a:p>
        </p:txBody>
      </p:sp>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224620609"/>
      </p:ext>
    </p:extLst>
  </p:cSld>
  <p:clrMapOvr>
    <a:masterClrMapping/>
  </p:clrMapOvr>
  <mc:AlternateContent xmlns:mc="http://schemas.openxmlformats.org/markup-compatibility/2006" xmlns:p14="http://schemas.microsoft.com/office/powerpoint/2010/main">
    <mc:Choice Requires="p14">
      <p:transition spd="slow" p14:dur="2000" advTm="52543"/>
    </mc:Choice>
    <mc:Fallback xmlns="">
      <p:transition spd="slow" advTm="52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9"/>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066800"/>
          </a:xfrm>
        </p:spPr>
        <p:txBody>
          <a:bodyPr/>
          <a:lstStyle/>
          <a:p>
            <a:r>
              <a:rPr lang="en-US" sz="3600" dirty="0" smtClean="0"/>
              <a:t>Hearings and Prosecutions - Current</a:t>
            </a:r>
            <a:endParaRPr lang="en-US" sz="3600" dirty="0"/>
          </a:p>
        </p:txBody>
      </p:sp>
      <p:sp>
        <p:nvSpPr>
          <p:cNvPr id="10" name="TextBox 9"/>
          <p:cNvSpPr txBox="1"/>
          <p:nvPr/>
        </p:nvSpPr>
        <p:spPr>
          <a:xfrm>
            <a:off x="918087" y="2278355"/>
            <a:ext cx="7696200" cy="646331"/>
          </a:xfrm>
          <a:prstGeom prst="rect">
            <a:avLst/>
          </a:prstGeom>
          <a:noFill/>
        </p:spPr>
        <p:txBody>
          <a:bodyPr wrap="square" rtlCol="0">
            <a:spAutoFit/>
          </a:bodyPr>
          <a:lstStyle/>
          <a:p>
            <a:pPr algn="ctr"/>
            <a:r>
              <a:rPr lang="en-US" sz="3600" dirty="0" smtClean="0">
                <a:solidFill>
                  <a:srgbClr val="2F5897"/>
                </a:solidFill>
                <a:effectLst>
                  <a:outerShdw blurRad="63500" dist="38100" dir="5400000" algn="t" rotWithShape="0">
                    <a:prstClr val="black">
                      <a:alpha val="25000"/>
                    </a:prstClr>
                  </a:outerShdw>
                </a:effectLst>
                <a:ea typeface="+mj-ea"/>
                <a:cs typeface="+mj-cs"/>
              </a:rPr>
              <a:t>Hearings </a:t>
            </a:r>
            <a:r>
              <a:rPr lang="en-US" sz="3600" dirty="0">
                <a:solidFill>
                  <a:srgbClr val="2F5897"/>
                </a:solidFill>
                <a:effectLst>
                  <a:outerShdw blurRad="63500" dist="38100" dir="5400000" algn="t" rotWithShape="0">
                    <a:prstClr val="black">
                      <a:alpha val="25000"/>
                    </a:prstClr>
                  </a:outerShdw>
                </a:effectLst>
                <a:ea typeface="+mj-ea"/>
                <a:cs typeface="+mj-cs"/>
              </a:rPr>
              <a:t>- </a:t>
            </a:r>
            <a:r>
              <a:rPr lang="en-US" sz="3600" dirty="0" smtClean="0">
                <a:solidFill>
                  <a:srgbClr val="2F5897"/>
                </a:solidFill>
                <a:effectLst>
                  <a:outerShdw blurRad="63500" dist="38100" dir="5400000" algn="t" rotWithShape="0">
                    <a:prstClr val="black">
                      <a:alpha val="25000"/>
                    </a:prstClr>
                  </a:outerShdw>
                </a:effectLst>
                <a:ea typeface="+mj-ea"/>
                <a:cs typeface="+mj-cs"/>
              </a:rPr>
              <a:t>Revised</a:t>
            </a:r>
            <a:endParaRPr lang="en-US" sz="3600" dirty="0"/>
          </a:p>
        </p:txBody>
      </p:sp>
      <p:sp>
        <p:nvSpPr>
          <p:cNvPr id="6" name="TextBox 5"/>
          <p:cNvSpPr txBox="1"/>
          <p:nvPr/>
        </p:nvSpPr>
        <p:spPr>
          <a:xfrm>
            <a:off x="918087" y="4267200"/>
            <a:ext cx="7696200" cy="646331"/>
          </a:xfrm>
          <a:prstGeom prst="rect">
            <a:avLst/>
          </a:prstGeom>
          <a:noFill/>
        </p:spPr>
        <p:txBody>
          <a:bodyPr wrap="square" rtlCol="0">
            <a:spAutoFit/>
          </a:bodyPr>
          <a:lstStyle/>
          <a:p>
            <a:pPr algn="ctr"/>
            <a:r>
              <a:rPr lang="en-US" sz="3600" dirty="0" smtClean="0">
                <a:solidFill>
                  <a:srgbClr val="2F5897"/>
                </a:solidFill>
                <a:effectLst>
                  <a:outerShdw blurRad="63500" dist="38100" dir="5400000" algn="t" rotWithShape="0">
                    <a:prstClr val="black">
                      <a:alpha val="25000"/>
                    </a:prstClr>
                  </a:outerShdw>
                </a:effectLst>
                <a:ea typeface="+mj-ea"/>
                <a:cs typeface="+mj-cs"/>
              </a:rPr>
              <a:t>Prosecutions </a:t>
            </a:r>
            <a:r>
              <a:rPr lang="en-US" sz="3600" dirty="0">
                <a:solidFill>
                  <a:srgbClr val="2F5897"/>
                </a:solidFill>
                <a:effectLst>
                  <a:outerShdw blurRad="63500" dist="38100" dir="5400000" algn="t" rotWithShape="0">
                    <a:prstClr val="black">
                      <a:alpha val="25000"/>
                    </a:prstClr>
                  </a:outerShdw>
                </a:effectLst>
                <a:ea typeface="+mj-ea"/>
                <a:cs typeface="+mj-cs"/>
              </a:rPr>
              <a:t>- </a:t>
            </a:r>
            <a:r>
              <a:rPr lang="en-US" sz="3600" dirty="0" smtClean="0">
                <a:solidFill>
                  <a:srgbClr val="2F5897"/>
                </a:solidFill>
                <a:effectLst>
                  <a:outerShdw blurRad="63500" dist="38100" dir="5400000" algn="t" rotWithShape="0">
                    <a:prstClr val="black">
                      <a:alpha val="25000"/>
                    </a:prstClr>
                  </a:outerShdw>
                </a:effectLst>
                <a:ea typeface="+mj-ea"/>
                <a:cs typeface="+mj-cs"/>
              </a:rPr>
              <a:t>Revised</a:t>
            </a:r>
            <a:endParaRPr lang="en-US" sz="3600" dirty="0"/>
          </a:p>
        </p:txBody>
      </p:sp>
      <p:pic>
        <p:nvPicPr>
          <p:cNvPr id="4" name="Picture 3"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 y="990600"/>
            <a:ext cx="8991600" cy="990600"/>
          </a:xfrm>
          <a:prstGeom prst="rect">
            <a:avLst/>
          </a:prstGeom>
        </p:spPr>
      </p:pic>
      <p:pic>
        <p:nvPicPr>
          <p:cNvPr id="7" name="Picture 6"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300" y="4879118"/>
            <a:ext cx="8915400" cy="1064482"/>
          </a:xfrm>
          <a:prstGeom prst="rect">
            <a:avLst/>
          </a:prstGeom>
        </p:spPr>
      </p:pic>
      <p:pic>
        <p:nvPicPr>
          <p:cNvPr id="5" name="Picture 4"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300" y="2924686"/>
            <a:ext cx="8915400" cy="1113914"/>
          </a:xfrm>
          <a:prstGeom prst="flowChartProcess">
            <a:avLst/>
          </a:prstGeom>
        </p:spPr>
      </p:pic>
      <p:pic>
        <p:nvPicPr>
          <p:cNvPr id="11" name="Picture 10" descr="Screen Clipping"/>
          <p:cNvPicPr>
            <a:picLocks noChangeAspect="1"/>
          </p:cNvPicPr>
          <p:nvPr/>
        </p:nvPicPr>
        <p:blipFill rotWithShape="1">
          <a:blip r:embed="rId8">
            <a:extLst>
              <a:ext uri="{28A0092B-C50C-407E-A947-70E740481C1C}">
                <a14:useLocalDpi xmlns:a14="http://schemas.microsoft.com/office/drawing/2010/main" val="0"/>
              </a:ext>
            </a:extLst>
          </a:blip>
          <a:srcRect l="9443" t="-1" r="58179" b="-3538"/>
          <a:stretch/>
        </p:blipFill>
        <p:spPr>
          <a:xfrm>
            <a:off x="968734" y="2924686"/>
            <a:ext cx="2886659" cy="1153328"/>
          </a:xfrm>
          <a:prstGeom prst="flowChartProcess">
            <a:avLst/>
          </a:prstGeom>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35791951"/>
      </p:ext>
    </p:extLst>
  </p:cSld>
  <p:clrMapOvr>
    <a:masterClrMapping/>
  </p:clrMapOvr>
  <mc:AlternateContent xmlns:mc="http://schemas.openxmlformats.org/markup-compatibility/2006" xmlns:p14="http://schemas.microsoft.com/office/powerpoint/2010/main">
    <mc:Choice Requires="p14">
      <p:transition spd="slow" p14:dur="2000" advTm="36405"/>
    </mc:Choice>
    <mc:Fallback xmlns="">
      <p:transition spd="slow" advTm="364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5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2282" y="152400"/>
            <a:ext cx="8229600" cy="1447800"/>
          </a:xfrm>
        </p:spPr>
        <p:txBody>
          <a:bodyPr/>
          <a:lstStyle/>
          <a:p>
            <a:r>
              <a:rPr lang="en-US" sz="3600" dirty="0" smtClean="0"/>
              <a:t>Eligibility – Administrative Disqualification Hearings</a:t>
            </a:r>
            <a:endParaRPr lang="en-US" sz="3600" dirty="0"/>
          </a:p>
        </p:txBody>
      </p:sp>
      <p:pic>
        <p:nvPicPr>
          <p:cNvPr id="4" name="Picture 3"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7227" y="3581400"/>
            <a:ext cx="1333686" cy="1448002"/>
          </a:xfrm>
          <a:prstGeom prst="rect">
            <a:avLst/>
          </a:prstGeom>
        </p:spPr>
      </p:pic>
      <p:sp>
        <p:nvSpPr>
          <p:cNvPr id="8" name="Rectangle 7"/>
          <p:cNvSpPr/>
          <p:nvPr/>
        </p:nvSpPr>
        <p:spPr>
          <a:xfrm>
            <a:off x="951840" y="3276600"/>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a:solidFill>
                <a:prstClr val="black"/>
              </a:solidFill>
            </a:endParaRPr>
          </a:p>
        </p:txBody>
      </p:sp>
      <p:sp>
        <p:nvSpPr>
          <p:cNvPr id="9" name="TextBox 8"/>
          <p:cNvSpPr txBox="1"/>
          <p:nvPr/>
        </p:nvSpPr>
        <p:spPr>
          <a:xfrm>
            <a:off x="951840" y="3276600"/>
            <a:ext cx="7230485" cy="2923877"/>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Calibri" panose="020F0502020204030204" pitchFamily="34" charset="0"/>
              </a:rPr>
              <a:t>Enter total individuals, not cases, that underwent an ADH for eligibility fraud.  Enter only hearings during the reporting period where a conclusion was reached by a hearing official, a waiver, or the hearing was discontinued/cancelled:</a:t>
            </a:r>
          </a:p>
          <a:p>
            <a:pPr marL="742950" lvl="1" indent="-285750">
              <a:buFont typeface="Arial" panose="020B0604020202020204" pitchFamily="34" charset="0"/>
              <a:buChar char="•"/>
            </a:pPr>
            <a:r>
              <a:rPr lang="en-US" sz="1600" dirty="0" smtClean="0">
                <a:latin typeface="Calibri" panose="020F0502020204030204" pitchFamily="34" charset="0"/>
              </a:rPr>
              <a:t>9(a): Resulted in a ruling allowing Agency to disqualify individual - </a:t>
            </a:r>
            <a:r>
              <a:rPr lang="en-US" sz="1600" i="1" dirty="0" smtClean="0">
                <a:latin typeface="Calibri" panose="020F0502020204030204" pitchFamily="34" charset="0"/>
              </a:rPr>
              <a:t>Do not </a:t>
            </a:r>
            <a:r>
              <a:rPr lang="en-US" sz="1600" dirty="0" smtClean="0">
                <a:latin typeface="Calibri" panose="020F0502020204030204" pitchFamily="34" charset="0"/>
              </a:rPr>
              <a:t>include waivers</a:t>
            </a:r>
          </a:p>
          <a:p>
            <a:pPr marL="742950" lvl="1" indent="-285750">
              <a:buFont typeface="Arial" panose="020B0604020202020204" pitchFamily="34" charset="0"/>
              <a:buChar char="•"/>
            </a:pPr>
            <a:r>
              <a:rPr lang="en-US" sz="1600" dirty="0" smtClean="0">
                <a:latin typeface="Calibri" panose="020F0502020204030204" pitchFamily="34" charset="0"/>
              </a:rPr>
              <a:t>9(b): Individual signed a waiver, or similarly enforceable agreement,  allowing Agency levy disqualification</a:t>
            </a:r>
          </a:p>
          <a:p>
            <a:pPr marL="742950" lvl="1" indent="-285750">
              <a:buFont typeface="Arial" panose="020B0604020202020204" pitchFamily="34" charset="0"/>
              <a:buChar char="•"/>
            </a:pPr>
            <a:r>
              <a:rPr lang="en-US" sz="1600" dirty="0" smtClean="0">
                <a:latin typeface="Calibri" panose="020F0502020204030204" pitchFamily="34" charset="0"/>
              </a:rPr>
              <a:t>9(c): Concluded without ruling or agreement sufficient for Agency to disqualify individual</a:t>
            </a:r>
          </a:p>
          <a:p>
            <a:pPr lvl="1"/>
            <a:endParaRPr lang="en-US" sz="800" dirty="0" smtClean="0">
              <a:latin typeface="Calibri" panose="020F0502020204030204" pitchFamily="34" charset="0"/>
            </a:endParaRPr>
          </a:p>
          <a:p>
            <a:pPr marL="285750" indent="-285750">
              <a:buFont typeface="Arial" panose="020B0604020202020204" pitchFamily="34" charset="0"/>
              <a:buChar char="•"/>
            </a:pPr>
            <a:r>
              <a:rPr lang="en-US" sz="1600" dirty="0" smtClean="0">
                <a:latin typeface="Calibri" panose="020F0502020204030204" pitchFamily="34" charset="0"/>
              </a:rPr>
              <a:t>9(d): Report </a:t>
            </a:r>
            <a:r>
              <a:rPr lang="en-US" sz="1600" dirty="0">
                <a:latin typeface="Calibri" panose="020F0502020204030204" pitchFamily="34" charset="0"/>
              </a:rPr>
              <a:t>the estimated dollar value of benefits that may be recovered due to the </a:t>
            </a:r>
            <a:r>
              <a:rPr lang="en-US" sz="1600" dirty="0" smtClean="0">
                <a:latin typeface="Calibri" panose="020F0502020204030204" pitchFamily="34" charset="0"/>
              </a:rPr>
              <a:t>eligibility fraud disqualifications </a:t>
            </a:r>
            <a:r>
              <a:rPr lang="en-US" sz="1600" dirty="0">
                <a:latin typeface="Calibri" panose="020F0502020204030204" pitchFamily="34" charset="0"/>
              </a:rPr>
              <a:t>reported in </a:t>
            </a:r>
            <a:r>
              <a:rPr lang="en-US" sz="1600" dirty="0" smtClean="0">
                <a:latin typeface="Calibri" panose="020F0502020204030204" pitchFamily="34" charset="0"/>
              </a:rPr>
              <a:t>9(a) </a:t>
            </a:r>
            <a:r>
              <a:rPr lang="en-US" sz="1600" dirty="0">
                <a:latin typeface="Calibri" panose="020F0502020204030204" pitchFamily="34" charset="0"/>
              </a:rPr>
              <a:t>and </a:t>
            </a:r>
            <a:r>
              <a:rPr lang="en-US" sz="1600" dirty="0" smtClean="0">
                <a:latin typeface="Calibri" panose="020F0502020204030204" pitchFamily="34" charset="0"/>
              </a:rPr>
              <a:t>9(b). </a:t>
            </a:r>
            <a:endParaRPr lang="en-US" sz="1600" dirty="0">
              <a:latin typeface="Calibri" panose="020F0502020204030204" pitchFamily="34" charset="0"/>
            </a:endParaRPr>
          </a:p>
        </p:txBody>
      </p:sp>
      <p:pic>
        <p:nvPicPr>
          <p:cNvPr id="3" name="Picture 2"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3041" y="1551668"/>
            <a:ext cx="5948082" cy="1596131"/>
          </a:xfrm>
          <a:prstGeom prst="rect">
            <a:avLst/>
          </a:prstGeom>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135843793"/>
      </p:ext>
    </p:extLst>
  </p:cSld>
  <p:clrMapOvr>
    <a:masterClrMapping/>
  </p:clrMapOvr>
  <mc:AlternateContent xmlns:mc="http://schemas.openxmlformats.org/markup-compatibility/2006" xmlns:p14="http://schemas.microsoft.com/office/powerpoint/2010/main">
    <mc:Choice Requires="p14">
      <p:transition spd="slow" p14:dur="2000" advTm="141380"/>
    </mc:Choice>
    <mc:Fallback xmlns="">
      <p:transition spd="slow" advTm="141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5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500"/>
                                        <p:tgtEl>
                                          <p:spTgt spid="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Effect transition="in" filter="fade">
                                      <p:cBhvr>
                                        <p:cTn id="26" dur="500"/>
                                        <p:tgtEl>
                                          <p:spTgt spid="9">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Effect transition="in" filter="fade">
                                      <p:cBhvr>
                                        <p:cTn id="31"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2282" y="152400"/>
            <a:ext cx="8229600" cy="1447800"/>
          </a:xfrm>
        </p:spPr>
        <p:txBody>
          <a:bodyPr/>
          <a:lstStyle/>
          <a:p>
            <a:r>
              <a:rPr lang="en-US" sz="3600" dirty="0" smtClean="0"/>
              <a:t>Trafficking – Administrative Disqualification Hearings</a:t>
            </a:r>
            <a:endParaRPr lang="en-US" sz="3600" dirty="0"/>
          </a:p>
        </p:txBody>
      </p:sp>
      <p:pic>
        <p:nvPicPr>
          <p:cNvPr id="4" name="Picture 3"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19380" y="1752600"/>
            <a:ext cx="1333686" cy="1448002"/>
          </a:xfrm>
          <a:prstGeom prst="rect">
            <a:avLst/>
          </a:prstGeom>
        </p:spPr>
      </p:pic>
      <p:pic>
        <p:nvPicPr>
          <p:cNvPr id="7" name="Picture 6"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53065" y="1752600"/>
            <a:ext cx="4172533" cy="1448002"/>
          </a:xfrm>
          <a:prstGeom prst="rect">
            <a:avLst/>
          </a:prstGeom>
        </p:spPr>
      </p:pic>
      <p:sp>
        <p:nvSpPr>
          <p:cNvPr id="8" name="Rectangle 7"/>
          <p:cNvSpPr/>
          <p:nvPr/>
        </p:nvSpPr>
        <p:spPr>
          <a:xfrm>
            <a:off x="951840" y="3276600"/>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a:solidFill>
                <a:prstClr val="black"/>
              </a:solidFill>
            </a:endParaRPr>
          </a:p>
        </p:txBody>
      </p:sp>
      <p:sp>
        <p:nvSpPr>
          <p:cNvPr id="9" name="TextBox 8"/>
          <p:cNvSpPr txBox="1"/>
          <p:nvPr/>
        </p:nvSpPr>
        <p:spPr>
          <a:xfrm>
            <a:off x="951840" y="3276600"/>
            <a:ext cx="7230485" cy="2923877"/>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Calibri" panose="020F0502020204030204" pitchFamily="34" charset="0"/>
              </a:rPr>
              <a:t>Enter total individuals, not cases, that underwent an ADH for trafficking.  Enter only hearings during the reporting period where a conclusion was reached by a hearing official or the hearing was discontinued/cancelled:</a:t>
            </a:r>
          </a:p>
          <a:p>
            <a:pPr marL="742950" lvl="1" indent="-285750">
              <a:buFont typeface="Arial" panose="020B0604020202020204" pitchFamily="34" charset="0"/>
              <a:buChar char="•"/>
            </a:pPr>
            <a:r>
              <a:rPr lang="en-US" sz="1600" dirty="0" smtClean="0">
                <a:latin typeface="Calibri" panose="020F0502020204030204" pitchFamily="34" charset="0"/>
              </a:rPr>
              <a:t>9(e): Resulted in a ruling allowing Agency to disqualify individual - </a:t>
            </a:r>
            <a:r>
              <a:rPr lang="en-US" sz="1600" i="1" dirty="0" smtClean="0">
                <a:latin typeface="Calibri" panose="020F0502020204030204" pitchFamily="34" charset="0"/>
              </a:rPr>
              <a:t>Do not </a:t>
            </a:r>
            <a:r>
              <a:rPr lang="en-US" sz="1600" dirty="0" smtClean="0">
                <a:latin typeface="Calibri" panose="020F0502020204030204" pitchFamily="34" charset="0"/>
              </a:rPr>
              <a:t>include waivers</a:t>
            </a:r>
          </a:p>
          <a:p>
            <a:pPr marL="742950" lvl="1" indent="-285750">
              <a:buFont typeface="Arial" panose="020B0604020202020204" pitchFamily="34" charset="0"/>
              <a:buChar char="•"/>
            </a:pPr>
            <a:r>
              <a:rPr lang="en-US" sz="1600" dirty="0" smtClean="0">
                <a:latin typeface="Calibri" panose="020F0502020204030204" pitchFamily="34" charset="0"/>
              </a:rPr>
              <a:t>9(f): Individual signed a waiver, or similarly enforceable agreement,  allowing Agency levy disqualification</a:t>
            </a:r>
          </a:p>
          <a:p>
            <a:pPr marL="742950" lvl="1" indent="-285750">
              <a:buFont typeface="Arial" panose="020B0604020202020204" pitchFamily="34" charset="0"/>
              <a:buChar char="•"/>
            </a:pPr>
            <a:r>
              <a:rPr lang="en-US" sz="1600" dirty="0" smtClean="0">
                <a:latin typeface="Calibri" panose="020F0502020204030204" pitchFamily="34" charset="0"/>
              </a:rPr>
              <a:t>9(g): Concluded without ruling or agreement insufficient for Agency to disqualify individual</a:t>
            </a:r>
          </a:p>
          <a:p>
            <a:pPr lvl="1"/>
            <a:endParaRPr lang="en-US" sz="800" dirty="0" smtClean="0">
              <a:latin typeface="Calibri" panose="020F0502020204030204" pitchFamily="34" charset="0"/>
            </a:endParaRPr>
          </a:p>
          <a:p>
            <a:pPr marL="285750" indent="-285750">
              <a:buFont typeface="Arial" panose="020B0604020202020204" pitchFamily="34" charset="0"/>
              <a:buChar char="•"/>
            </a:pPr>
            <a:r>
              <a:rPr lang="en-US" sz="1600" dirty="0" smtClean="0">
                <a:latin typeface="Calibri" panose="020F0502020204030204" pitchFamily="34" charset="0"/>
              </a:rPr>
              <a:t>9(h): Report </a:t>
            </a:r>
            <a:r>
              <a:rPr lang="en-US" sz="1600" dirty="0">
                <a:latin typeface="Calibri" panose="020F0502020204030204" pitchFamily="34" charset="0"/>
              </a:rPr>
              <a:t>the estimated dollar value of benefits that may be recovered due to the </a:t>
            </a:r>
            <a:r>
              <a:rPr lang="en-US" sz="1600" dirty="0" smtClean="0">
                <a:latin typeface="Calibri" panose="020F0502020204030204" pitchFamily="34" charset="0"/>
              </a:rPr>
              <a:t>trafficking disqualifications </a:t>
            </a:r>
            <a:r>
              <a:rPr lang="en-US" sz="1600" dirty="0">
                <a:latin typeface="Calibri" panose="020F0502020204030204" pitchFamily="34" charset="0"/>
              </a:rPr>
              <a:t>reported in </a:t>
            </a:r>
            <a:r>
              <a:rPr lang="en-US" sz="1600" dirty="0" smtClean="0">
                <a:latin typeface="Calibri" panose="020F0502020204030204" pitchFamily="34" charset="0"/>
              </a:rPr>
              <a:t>9(e) </a:t>
            </a:r>
            <a:r>
              <a:rPr lang="en-US" sz="1600" dirty="0">
                <a:latin typeface="Calibri" panose="020F0502020204030204" pitchFamily="34" charset="0"/>
              </a:rPr>
              <a:t>and </a:t>
            </a:r>
            <a:r>
              <a:rPr lang="en-US" sz="1600" dirty="0" smtClean="0">
                <a:latin typeface="Calibri" panose="020F0502020204030204" pitchFamily="34" charset="0"/>
              </a:rPr>
              <a:t>9(f). </a:t>
            </a:r>
            <a:endParaRPr lang="en-US" sz="1600" dirty="0">
              <a:latin typeface="Calibri" panose="020F0502020204030204" pitchFamily="34" charset="0"/>
            </a:endParaRPr>
          </a:p>
        </p:txBody>
      </p:sp>
      <p:pic>
        <p:nvPicPr>
          <p:cNvPr id="10" name="Picture 9"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661" y="1919644"/>
            <a:ext cx="8915400" cy="1113914"/>
          </a:xfrm>
          <a:prstGeom prst="flowChartProcess">
            <a:avLst/>
          </a:prstGeom>
        </p:spPr>
      </p:pic>
      <p:pic>
        <p:nvPicPr>
          <p:cNvPr id="11" name="Picture 10" descr="Screen Clipping"/>
          <p:cNvPicPr>
            <a:picLocks noChangeAspect="1"/>
          </p:cNvPicPr>
          <p:nvPr/>
        </p:nvPicPr>
        <p:blipFill rotWithShape="1">
          <a:blip r:embed="rId8">
            <a:extLst>
              <a:ext uri="{28A0092B-C50C-407E-A947-70E740481C1C}">
                <a14:useLocalDpi xmlns:a14="http://schemas.microsoft.com/office/drawing/2010/main" val="0"/>
              </a:ext>
            </a:extLst>
          </a:blip>
          <a:srcRect l="41190" r="27086"/>
          <a:stretch/>
        </p:blipFill>
        <p:spPr>
          <a:xfrm>
            <a:off x="3763926" y="1919644"/>
            <a:ext cx="2828260" cy="1113914"/>
          </a:xfrm>
          <a:prstGeom prst="flowChartProcess">
            <a:avLst/>
          </a:prstGeom>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622512229"/>
      </p:ext>
    </p:extLst>
  </p:cSld>
  <p:clrMapOvr>
    <a:masterClrMapping/>
  </p:clrMapOvr>
  <mc:AlternateContent xmlns:mc="http://schemas.openxmlformats.org/markup-compatibility/2006" xmlns:p14="http://schemas.microsoft.com/office/powerpoint/2010/main">
    <mc:Choice Requires="p14">
      <p:transition spd="slow" p14:dur="2000" advTm="31912"/>
    </mc:Choice>
    <mc:Fallback xmlns="">
      <p:transition spd="slow" advTm="31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1000" fill="hold"/>
                                        <p:tgtEl>
                                          <p:spTgt spid="11"/>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fade">
                                      <p:cBhvr>
                                        <p:cTn id="25" dur="500"/>
                                        <p:tgtEl>
                                          <p:spTgt spid="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xEl>
                                              <p:pRg st="1" end="1"/>
                                            </p:txEl>
                                          </p:spTgt>
                                        </p:tgtEl>
                                        <p:attrNameLst>
                                          <p:attrName>style.visibility</p:attrName>
                                        </p:attrNameLst>
                                      </p:cBhvr>
                                      <p:to>
                                        <p:strVal val="visible"/>
                                      </p:to>
                                    </p:set>
                                    <p:animEffect transition="in" filter="fade">
                                      <p:cBhvr>
                                        <p:cTn id="30" dur="500"/>
                                        <p:tgtEl>
                                          <p:spTgt spid="9">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Effect transition="in" filter="fade">
                                      <p:cBhvr>
                                        <p:cTn id="35" dur="500"/>
                                        <p:tgtEl>
                                          <p:spTgt spid="9">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xEl>
                                              <p:pRg st="3" end="3"/>
                                            </p:txEl>
                                          </p:spTgt>
                                        </p:tgtEl>
                                        <p:attrNameLst>
                                          <p:attrName>style.visibility</p:attrName>
                                        </p:attrNameLst>
                                      </p:cBhvr>
                                      <p:to>
                                        <p:strVal val="visible"/>
                                      </p:to>
                                    </p:set>
                                    <p:animEffect transition="in" filter="fade">
                                      <p:cBhvr>
                                        <p:cTn id="40" dur="500"/>
                                        <p:tgtEl>
                                          <p:spTgt spid="9">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9">
                                            <p:txEl>
                                              <p:pRg st="5" end="5"/>
                                            </p:txEl>
                                          </p:spTgt>
                                        </p:tgtEl>
                                        <p:attrNameLst>
                                          <p:attrName>style.visibility</p:attrName>
                                        </p:attrNameLst>
                                      </p:cBhvr>
                                      <p:to>
                                        <p:strVal val="visible"/>
                                      </p:to>
                                    </p:set>
                                    <p:animEffect transition="in" filter="fade">
                                      <p:cBhvr>
                                        <p:cTn id="45"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6"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2282" y="152400"/>
            <a:ext cx="8229600" cy="1447800"/>
          </a:xfrm>
        </p:spPr>
        <p:txBody>
          <a:bodyPr/>
          <a:lstStyle/>
          <a:p>
            <a:r>
              <a:rPr lang="en-US" sz="3600" dirty="0" smtClean="0"/>
              <a:t>Combined – Administrative Disqualification Hearings</a:t>
            </a:r>
            <a:endParaRPr lang="en-US" sz="3600" dirty="0"/>
          </a:p>
        </p:txBody>
      </p:sp>
      <p:pic>
        <p:nvPicPr>
          <p:cNvPr id="4" name="Picture 3"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5314" y="1666874"/>
            <a:ext cx="1333686" cy="1448002"/>
          </a:xfrm>
          <a:prstGeom prst="rect">
            <a:avLst/>
          </a:prstGeom>
        </p:spPr>
      </p:pic>
      <p:pic>
        <p:nvPicPr>
          <p:cNvPr id="2" name="Picture 1"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29000" y="1676400"/>
            <a:ext cx="3572374" cy="1438476"/>
          </a:xfrm>
          <a:prstGeom prst="rect">
            <a:avLst/>
          </a:prstGeom>
        </p:spPr>
      </p:pic>
      <p:sp>
        <p:nvSpPr>
          <p:cNvPr id="8" name="Rectangle 7"/>
          <p:cNvSpPr/>
          <p:nvPr/>
        </p:nvSpPr>
        <p:spPr>
          <a:xfrm>
            <a:off x="951840" y="3276600"/>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a:solidFill>
                <a:prstClr val="black"/>
              </a:solidFill>
            </a:endParaRPr>
          </a:p>
        </p:txBody>
      </p:sp>
      <p:sp>
        <p:nvSpPr>
          <p:cNvPr id="3" name="TextBox 2"/>
          <p:cNvSpPr txBox="1"/>
          <p:nvPr/>
        </p:nvSpPr>
        <p:spPr>
          <a:xfrm>
            <a:off x="990600" y="3276600"/>
            <a:ext cx="7086600" cy="2431435"/>
          </a:xfrm>
          <a:prstGeom prst="rect">
            <a:avLst/>
          </a:prstGeom>
          <a:noFill/>
        </p:spPr>
        <p:txBody>
          <a:bodyPr wrap="square" rtlCol="0">
            <a:spAutoFit/>
          </a:bodyPr>
          <a:lstStyle/>
          <a:p>
            <a:endParaRPr lang="en-US" sz="800" dirty="0" smtClean="0">
              <a:latin typeface="Calibri" panose="020F0502020204030204" pitchFamily="34" charset="0"/>
            </a:endParaRPr>
          </a:p>
          <a:p>
            <a:pPr marL="285750" indent="-285750">
              <a:buFont typeface="Arial" panose="020B0604020202020204" pitchFamily="34" charset="0"/>
              <a:buChar char="•"/>
            </a:pPr>
            <a:r>
              <a:rPr lang="en-US" sz="1600" dirty="0" smtClean="0">
                <a:latin typeface="Calibri" panose="020F0502020204030204" pitchFamily="34" charset="0"/>
              </a:rPr>
              <a:t>9(</a:t>
            </a:r>
            <a:r>
              <a:rPr lang="en-US" sz="1600" dirty="0" err="1" smtClean="0">
                <a:latin typeface="Calibri" panose="020F0502020204030204" pitchFamily="34" charset="0"/>
              </a:rPr>
              <a:t>i</a:t>
            </a:r>
            <a:r>
              <a:rPr lang="en-US" sz="1600" dirty="0" smtClean="0">
                <a:latin typeface="Calibri" panose="020F0502020204030204" pitchFamily="34" charset="0"/>
              </a:rPr>
              <a:t>): Report the total number of individuals that were referred for ADH over 90 days before the time of reporting that have not received a scheduled date for their hearing.</a:t>
            </a:r>
          </a:p>
          <a:p>
            <a:pPr marL="285750" indent="-285750">
              <a:buFont typeface="Arial" panose="020B0604020202020204" pitchFamily="34" charset="0"/>
              <a:buChar char="•"/>
            </a:pPr>
            <a:endParaRPr lang="en-US" sz="1600" dirty="0" smtClean="0">
              <a:latin typeface="Calibri" panose="020F0502020204030204" pitchFamily="34" charset="0"/>
            </a:endParaRPr>
          </a:p>
          <a:p>
            <a:pPr marL="285750" indent="-285750">
              <a:buFont typeface="Arial" panose="020B0604020202020204" pitchFamily="34" charset="0"/>
              <a:buChar char="•"/>
            </a:pPr>
            <a:r>
              <a:rPr lang="en-US" sz="1600" dirty="0" smtClean="0">
                <a:latin typeface="Calibri" panose="020F0502020204030204" pitchFamily="34" charset="0"/>
              </a:rPr>
              <a:t>9(j): Those waiting over 180 days</a:t>
            </a:r>
          </a:p>
          <a:p>
            <a:pPr marL="742950" lvl="1" indent="-285750">
              <a:buFont typeface="Arial" panose="020B0604020202020204" pitchFamily="34" charset="0"/>
              <a:buChar char="•"/>
            </a:pPr>
            <a:endParaRPr lang="en-US" sz="1600" dirty="0" smtClean="0">
              <a:latin typeface="Calibri" panose="020F0502020204030204" pitchFamily="34" charset="0"/>
            </a:endParaRPr>
          </a:p>
          <a:p>
            <a:pPr marL="285750" indent="-285750">
              <a:buFont typeface="Arial" panose="020B0604020202020204" pitchFamily="34" charset="0"/>
              <a:buChar char="•"/>
            </a:pPr>
            <a:r>
              <a:rPr lang="en-US" sz="1600" dirty="0" smtClean="0">
                <a:latin typeface="Calibri" panose="020F0502020204030204" pitchFamily="34" charset="0"/>
              </a:rPr>
              <a:t>9(k): No change from the current form.  Report the total number of hearings where the ADH defendant was not notified of the hearing decision within 90 days of the day the hearing was scheduled.</a:t>
            </a:r>
            <a:endParaRPr lang="en-US" sz="1600" dirty="0">
              <a:latin typeface="Calibri" panose="020F0502020204030204" pitchFamily="34" charset="0"/>
            </a:endParaRPr>
          </a:p>
        </p:txBody>
      </p:sp>
      <p:pic>
        <p:nvPicPr>
          <p:cNvPr id="7" name="Picture 6"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382" y="1833918"/>
            <a:ext cx="8915400" cy="1113914"/>
          </a:xfrm>
          <a:prstGeom prst="flowChartProcess">
            <a:avLst/>
          </a:prstGeom>
        </p:spPr>
      </p:pic>
      <p:pic>
        <p:nvPicPr>
          <p:cNvPr id="9" name="Picture 8" descr="Screen Clipping"/>
          <p:cNvPicPr>
            <a:picLocks noChangeAspect="1"/>
          </p:cNvPicPr>
          <p:nvPr/>
        </p:nvPicPr>
        <p:blipFill rotWithShape="1">
          <a:blip r:embed="rId8">
            <a:extLst>
              <a:ext uri="{28A0092B-C50C-407E-A947-70E740481C1C}">
                <a14:useLocalDpi xmlns:a14="http://schemas.microsoft.com/office/drawing/2010/main" val="0"/>
              </a:ext>
            </a:extLst>
          </a:blip>
          <a:srcRect l="72913"/>
          <a:stretch/>
        </p:blipFill>
        <p:spPr>
          <a:xfrm>
            <a:off x="6613451" y="1833918"/>
            <a:ext cx="2414875" cy="1113914"/>
          </a:xfrm>
          <a:prstGeom prst="flowChartProcess">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688615345"/>
      </p:ext>
    </p:extLst>
  </p:cSld>
  <p:clrMapOvr>
    <a:masterClrMapping/>
  </p:clrMapOvr>
  <mc:AlternateContent xmlns:mc="http://schemas.openxmlformats.org/markup-compatibility/2006" xmlns:p14="http://schemas.microsoft.com/office/powerpoint/2010/main">
    <mc:Choice Requires="p14">
      <p:transition spd="slow" p14:dur="2000" advTm="86846"/>
    </mc:Choice>
    <mc:Fallback xmlns="">
      <p:transition spd="slow" advTm="86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1000" fill="hold"/>
                                        <p:tgtEl>
                                          <p:spTgt spid="9"/>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500"/>
                                        <p:tgtEl>
                                          <p:spTgt spid="3">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4"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2282" y="152400"/>
            <a:ext cx="8229600" cy="1447800"/>
          </a:xfrm>
        </p:spPr>
        <p:txBody>
          <a:bodyPr/>
          <a:lstStyle/>
          <a:p>
            <a:r>
              <a:rPr lang="en-US" sz="3600" dirty="0" smtClean="0"/>
              <a:t>Eligibility Fraud – Prosecutions</a:t>
            </a:r>
            <a:endParaRPr lang="en-US" sz="3600" dirty="0"/>
          </a:p>
        </p:txBody>
      </p:sp>
      <p:pic>
        <p:nvPicPr>
          <p:cNvPr id="2" name="Picture 1"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8536" y="1752600"/>
            <a:ext cx="6906589" cy="1352739"/>
          </a:xfrm>
          <a:prstGeom prst="rect">
            <a:avLst/>
          </a:prstGeom>
        </p:spPr>
      </p:pic>
      <p:sp>
        <p:nvSpPr>
          <p:cNvPr id="4" name="Rectangle 3"/>
          <p:cNvSpPr/>
          <p:nvPr/>
        </p:nvSpPr>
        <p:spPr>
          <a:xfrm>
            <a:off x="978421" y="3276600"/>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US" sz="1600" dirty="0">
                <a:solidFill>
                  <a:prstClr val="black"/>
                </a:solidFill>
                <a:latin typeface="Calibri" panose="020F0502020204030204" pitchFamily="34" charset="0"/>
              </a:rPr>
              <a:t>Enter total individuals, not cases, </a:t>
            </a:r>
            <a:r>
              <a:rPr lang="en-US" sz="1600" dirty="0" smtClean="0">
                <a:solidFill>
                  <a:prstClr val="black"/>
                </a:solidFill>
                <a:latin typeface="Calibri" panose="020F0502020204030204" pitchFamily="34" charset="0"/>
              </a:rPr>
              <a:t>prosecuted for eligibility fraud.  </a:t>
            </a:r>
            <a:r>
              <a:rPr lang="en-US" sz="1600" dirty="0">
                <a:solidFill>
                  <a:prstClr val="black"/>
                </a:solidFill>
                <a:latin typeface="Calibri" panose="020F0502020204030204" pitchFamily="34" charset="0"/>
              </a:rPr>
              <a:t>Enter only </a:t>
            </a:r>
            <a:r>
              <a:rPr lang="en-US" sz="1600" dirty="0" smtClean="0">
                <a:solidFill>
                  <a:prstClr val="black"/>
                </a:solidFill>
                <a:latin typeface="Calibri" panose="020F0502020204030204" pitchFamily="34" charset="0"/>
              </a:rPr>
              <a:t>prosecutions </a:t>
            </a:r>
            <a:r>
              <a:rPr lang="en-US" sz="1600" dirty="0">
                <a:solidFill>
                  <a:prstClr val="black"/>
                </a:solidFill>
                <a:latin typeface="Calibri" panose="020F0502020204030204" pitchFamily="34" charset="0"/>
              </a:rPr>
              <a:t>during the reporting period where a conclusion was reached by a </a:t>
            </a:r>
            <a:r>
              <a:rPr lang="en-US" sz="1600" dirty="0" smtClean="0">
                <a:solidFill>
                  <a:prstClr val="black"/>
                </a:solidFill>
                <a:latin typeface="Calibri" panose="020F0502020204030204" pitchFamily="34" charset="0"/>
              </a:rPr>
              <a:t>judge/ruling official of proper authority, or an agreement was made:</a:t>
            </a:r>
            <a:endParaRPr lang="en-US" sz="1600" dirty="0">
              <a:solidFill>
                <a:prstClr val="black"/>
              </a:solidFill>
              <a:latin typeface="Calibri" panose="020F0502020204030204" pitchFamily="34" charset="0"/>
            </a:endParaRPr>
          </a:p>
          <a:p>
            <a:pPr marL="742950" lvl="1" indent="-285750">
              <a:buFont typeface="Arial" panose="020B0604020202020204" pitchFamily="34" charset="0"/>
              <a:buChar char="•"/>
            </a:pPr>
            <a:r>
              <a:rPr lang="en-US" sz="1600" dirty="0" smtClean="0">
                <a:solidFill>
                  <a:prstClr val="black"/>
                </a:solidFill>
                <a:latin typeface="Calibri" panose="020F0502020204030204" pitchFamily="34" charset="0"/>
              </a:rPr>
              <a:t>10(a): </a:t>
            </a:r>
            <a:r>
              <a:rPr lang="en-US" sz="1600" dirty="0">
                <a:solidFill>
                  <a:prstClr val="black"/>
                </a:solidFill>
                <a:latin typeface="Calibri" panose="020F0502020204030204" pitchFamily="34" charset="0"/>
              </a:rPr>
              <a:t>Resulted in a ruling allowing Agency to disqualify individual - </a:t>
            </a:r>
            <a:r>
              <a:rPr lang="en-US" sz="1600" i="1" dirty="0">
                <a:solidFill>
                  <a:prstClr val="black"/>
                </a:solidFill>
                <a:latin typeface="Calibri" panose="020F0502020204030204" pitchFamily="34" charset="0"/>
              </a:rPr>
              <a:t>Do not </a:t>
            </a:r>
            <a:r>
              <a:rPr lang="en-US" sz="1600" dirty="0">
                <a:solidFill>
                  <a:prstClr val="black"/>
                </a:solidFill>
                <a:latin typeface="Calibri" panose="020F0502020204030204" pitchFamily="34" charset="0"/>
              </a:rPr>
              <a:t>include </a:t>
            </a:r>
            <a:r>
              <a:rPr lang="en-US" sz="1600" dirty="0" smtClean="0">
                <a:solidFill>
                  <a:prstClr val="black"/>
                </a:solidFill>
                <a:latin typeface="Calibri" panose="020F0502020204030204" pitchFamily="34" charset="0"/>
              </a:rPr>
              <a:t>Disqualification Consent Agreements or convictions that are insufficient for a disqualification</a:t>
            </a:r>
            <a:endParaRPr lang="en-US" sz="1600" dirty="0">
              <a:solidFill>
                <a:prstClr val="black"/>
              </a:solidFill>
              <a:latin typeface="Calibri" panose="020F0502020204030204" pitchFamily="34" charset="0"/>
            </a:endParaRPr>
          </a:p>
          <a:p>
            <a:pPr marL="742950" lvl="1" indent="-285750">
              <a:buFont typeface="Arial" panose="020B0604020202020204" pitchFamily="34" charset="0"/>
              <a:buChar char="•"/>
            </a:pPr>
            <a:r>
              <a:rPr lang="en-US" sz="1600" dirty="0" smtClean="0">
                <a:solidFill>
                  <a:prstClr val="black"/>
                </a:solidFill>
                <a:latin typeface="Calibri" panose="020F0502020204030204" pitchFamily="34" charset="0"/>
              </a:rPr>
              <a:t>10(b): </a:t>
            </a:r>
            <a:r>
              <a:rPr lang="en-US" sz="1600" dirty="0">
                <a:solidFill>
                  <a:prstClr val="black"/>
                </a:solidFill>
                <a:latin typeface="Calibri" panose="020F0502020204030204" pitchFamily="34" charset="0"/>
              </a:rPr>
              <a:t>Individual signed a </a:t>
            </a:r>
            <a:r>
              <a:rPr lang="en-US" sz="1600" dirty="0" smtClean="0">
                <a:solidFill>
                  <a:prstClr val="black"/>
                </a:solidFill>
                <a:latin typeface="Calibri" panose="020F0502020204030204" pitchFamily="34" charset="0"/>
              </a:rPr>
              <a:t>DCA, </a:t>
            </a:r>
            <a:r>
              <a:rPr lang="en-US" sz="1600" dirty="0">
                <a:solidFill>
                  <a:prstClr val="black"/>
                </a:solidFill>
                <a:latin typeface="Calibri" panose="020F0502020204030204" pitchFamily="34" charset="0"/>
              </a:rPr>
              <a:t>or similarly enforceable agreement</a:t>
            </a:r>
            <a:r>
              <a:rPr lang="en-US" sz="1600" dirty="0" smtClean="0">
                <a:solidFill>
                  <a:prstClr val="black"/>
                </a:solidFill>
                <a:latin typeface="Calibri" panose="020F0502020204030204" pitchFamily="34" charset="0"/>
              </a:rPr>
              <a:t>, sufficient for the </a:t>
            </a:r>
            <a:r>
              <a:rPr lang="en-US" sz="1600" dirty="0">
                <a:solidFill>
                  <a:prstClr val="black"/>
                </a:solidFill>
                <a:latin typeface="Calibri" panose="020F0502020204030204" pitchFamily="34" charset="0"/>
              </a:rPr>
              <a:t>Agency </a:t>
            </a:r>
            <a:r>
              <a:rPr lang="en-US" sz="1600" dirty="0" smtClean="0">
                <a:solidFill>
                  <a:prstClr val="black"/>
                </a:solidFill>
                <a:latin typeface="Calibri" panose="020F0502020204030204" pitchFamily="34" charset="0"/>
              </a:rPr>
              <a:t>disqualify them</a:t>
            </a:r>
            <a:endParaRPr lang="en-US" sz="1600" dirty="0">
              <a:solidFill>
                <a:prstClr val="black"/>
              </a:solidFill>
              <a:latin typeface="Calibri" panose="020F0502020204030204" pitchFamily="34" charset="0"/>
            </a:endParaRPr>
          </a:p>
          <a:p>
            <a:pPr marL="742950" lvl="1" indent="-285750">
              <a:buFont typeface="Arial" panose="020B0604020202020204" pitchFamily="34" charset="0"/>
              <a:buChar char="•"/>
            </a:pPr>
            <a:r>
              <a:rPr lang="en-US" sz="1600" dirty="0" smtClean="0">
                <a:solidFill>
                  <a:prstClr val="black"/>
                </a:solidFill>
                <a:latin typeface="Calibri" panose="020F0502020204030204" pitchFamily="34" charset="0"/>
              </a:rPr>
              <a:t>10(c): </a:t>
            </a:r>
            <a:r>
              <a:rPr lang="en-US" sz="1600" dirty="0">
                <a:solidFill>
                  <a:prstClr val="black"/>
                </a:solidFill>
                <a:latin typeface="Calibri" panose="020F0502020204030204" pitchFamily="34" charset="0"/>
              </a:rPr>
              <a:t>Concluded without ruling or agreement </a:t>
            </a:r>
            <a:r>
              <a:rPr lang="en-US" sz="1600" dirty="0" smtClean="0">
                <a:solidFill>
                  <a:prstClr val="black"/>
                </a:solidFill>
                <a:latin typeface="Calibri" panose="020F0502020204030204" pitchFamily="34" charset="0"/>
              </a:rPr>
              <a:t>sufficient </a:t>
            </a:r>
            <a:r>
              <a:rPr lang="en-US" sz="1600" dirty="0">
                <a:solidFill>
                  <a:prstClr val="black"/>
                </a:solidFill>
                <a:latin typeface="Calibri" panose="020F0502020204030204" pitchFamily="34" charset="0"/>
              </a:rPr>
              <a:t>for Agency to disqualify individual</a:t>
            </a:r>
          </a:p>
          <a:p>
            <a:pPr lvl="1"/>
            <a:endParaRPr lang="en-US" sz="800" dirty="0">
              <a:solidFill>
                <a:prstClr val="black"/>
              </a:solidFill>
              <a:latin typeface="Calibri" panose="020F0502020204030204" pitchFamily="34" charset="0"/>
            </a:endParaRPr>
          </a:p>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10(d): </a:t>
            </a:r>
            <a:r>
              <a:rPr lang="en-US" sz="1600" dirty="0">
                <a:solidFill>
                  <a:prstClr val="black"/>
                </a:solidFill>
                <a:latin typeface="Calibri" panose="020F0502020204030204" pitchFamily="34" charset="0"/>
              </a:rPr>
              <a:t>Report the estimated dollar value of benefits that may be recovered due to the </a:t>
            </a:r>
            <a:r>
              <a:rPr lang="en-US" sz="1600" dirty="0" smtClean="0">
                <a:solidFill>
                  <a:prstClr val="black"/>
                </a:solidFill>
                <a:latin typeface="Calibri" panose="020F0502020204030204" pitchFamily="34" charset="0"/>
              </a:rPr>
              <a:t>eligibility fraud </a:t>
            </a:r>
            <a:r>
              <a:rPr lang="en-US" sz="1600" dirty="0">
                <a:solidFill>
                  <a:prstClr val="black"/>
                </a:solidFill>
                <a:latin typeface="Calibri" panose="020F0502020204030204" pitchFamily="34" charset="0"/>
              </a:rPr>
              <a:t>disqualifications reported in </a:t>
            </a:r>
            <a:r>
              <a:rPr lang="en-US" sz="1600" dirty="0" smtClean="0">
                <a:solidFill>
                  <a:prstClr val="black"/>
                </a:solidFill>
                <a:latin typeface="Calibri" panose="020F0502020204030204" pitchFamily="34" charset="0"/>
              </a:rPr>
              <a:t>10(a) </a:t>
            </a:r>
            <a:r>
              <a:rPr lang="en-US" sz="1600" dirty="0">
                <a:solidFill>
                  <a:prstClr val="black"/>
                </a:solidFill>
                <a:latin typeface="Calibri" panose="020F0502020204030204" pitchFamily="34" charset="0"/>
              </a:rPr>
              <a:t>and </a:t>
            </a:r>
            <a:r>
              <a:rPr lang="en-US" sz="1600" dirty="0" smtClean="0">
                <a:solidFill>
                  <a:prstClr val="black"/>
                </a:solidFill>
                <a:latin typeface="Calibri" panose="020F0502020204030204" pitchFamily="34" charset="0"/>
              </a:rPr>
              <a:t>10(b). </a:t>
            </a:r>
            <a:endParaRPr lang="en-US" sz="1600" dirty="0">
              <a:solidFill>
                <a:prstClr val="black"/>
              </a:solidFill>
              <a:latin typeface="Calibri" panose="020F0502020204030204" pitchFamily="34" charset="0"/>
            </a:endParaRPr>
          </a:p>
        </p:txBody>
      </p:sp>
      <p:pic>
        <p:nvPicPr>
          <p:cNvPr id="5" name="Picture 4"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440" y="1896728"/>
            <a:ext cx="8915400" cy="1064482"/>
          </a:xfrm>
          <a:prstGeom prst="rect">
            <a:avLst/>
          </a:prstGeom>
        </p:spPr>
      </p:pic>
      <p:pic>
        <p:nvPicPr>
          <p:cNvPr id="7" name="Picture 6" descr="Screen Clipping"/>
          <p:cNvPicPr>
            <a:picLocks noChangeAspect="1"/>
          </p:cNvPicPr>
          <p:nvPr/>
        </p:nvPicPr>
        <p:blipFill rotWithShape="1">
          <a:blip r:embed="rId7">
            <a:extLst>
              <a:ext uri="{28A0092B-C50C-407E-A947-70E740481C1C}">
                <a14:useLocalDpi xmlns:a14="http://schemas.microsoft.com/office/drawing/2010/main" val="0"/>
              </a:ext>
            </a:extLst>
          </a:blip>
          <a:srcRect r="49658"/>
          <a:stretch/>
        </p:blipFill>
        <p:spPr>
          <a:xfrm>
            <a:off x="105440" y="1896728"/>
            <a:ext cx="4488223" cy="1064482"/>
          </a:xfrm>
          <a:prstGeom prst="rect">
            <a:avLst/>
          </a:prstGeom>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826772299"/>
      </p:ext>
    </p:extLst>
  </p:cSld>
  <p:clrMapOvr>
    <a:masterClrMapping/>
  </p:clrMapOvr>
  <mc:AlternateContent xmlns:mc="http://schemas.openxmlformats.org/markup-compatibility/2006" xmlns:p14="http://schemas.microsoft.com/office/powerpoint/2010/main">
    <mc:Choice Requires="p14">
      <p:transition spd="slow" p14:dur="2000" advTm="87849"/>
    </mc:Choice>
    <mc:Fallback xmlns="">
      <p:transition spd="slow" advTm="878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1000" fill="hold"/>
                                        <p:tgtEl>
                                          <p:spTgt spid="7"/>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500"/>
                                        <p:tgtEl>
                                          <p:spTgt spid="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500"/>
                                        <p:tgtEl>
                                          <p:spTgt spid="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5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Effect transition="in" filter="fade">
                                      <p:cBhvr>
                                        <p:cTn id="38" dur="500"/>
                                        <p:tgtEl>
                                          <p:spTgt spid="4">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Effect transition="in" filter="fade">
                                      <p:cBhvr>
                                        <p:cTn id="4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4"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2282" y="152400"/>
            <a:ext cx="8229600" cy="1447800"/>
          </a:xfrm>
        </p:spPr>
        <p:txBody>
          <a:bodyPr/>
          <a:lstStyle/>
          <a:p>
            <a:r>
              <a:rPr lang="en-US" sz="3600" dirty="0" smtClean="0"/>
              <a:t>Trafficking – Prosecutions</a:t>
            </a:r>
            <a:endParaRPr lang="en-US" sz="3600" dirty="0"/>
          </a:p>
        </p:txBody>
      </p:sp>
      <p:pic>
        <p:nvPicPr>
          <p:cNvPr id="3" name="Picture 2"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00" y="1666873"/>
            <a:ext cx="1381318" cy="1333686"/>
          </a:xfrm>
          <a:prstGeom prst="rect">
            <a:avLst/>
          </a:prstGeom>
        </p:spPr>
      </p:pic>
      <p:pic>
        <p:nvPicPr>
          <p:cNvPr id="5" name="Picture 4"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95718" y="1666873"/>
            <a:ext cx="5525272" cy="1343213"/>
          </a:xfrm>
          <a:prstGeom prst="rect">
            <a:avLst/>
          </a:prstGeom>
        </p:spPr>
      </p:pic>
      <p:sp>
        <p:nvSpPr>
          <p:cNvPr id="7" name="Rectangle 6"/>
          <p:cNvSpPr/>
          <p:nvPr/>
        </p:nvSpPr>
        <p:spPr>
          <a:xfrm>
            <a:off x="951840" y="3276600"/>
            <a:ext cx="7230485" cy="32004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US" sz="1600" dirty="0">
                <a:solidFill>
                  <a:prstClr val="black"/>
                </a:solidFill>
                <a:latin typeface="Calibri" panose="020F0502020204030204" pitchFamily="34" charset="0"/>
              </a:rPr>
              <a:t>Enter total individuals, not cases, prosecuted for trafficking.  Enter only prosecutions during the reporting period where a conclusion was reached by a judge/ruling official of proper </a:t>
            </a:r>
            <a:r>
              <a:rPr lang="en-US" sz="1600" dirty="0" smtClean="0">
                <a:solidFill>
                  <a:prstClr val="black"/>
                </a:solidFill>
                <a:latin typeface="Calibri" panose="020F0502020204030204" pitchFamily="34" charset="0"/>
              </a:rPr>
              <a:t>authority, or an agreement was made:</a:t>
            </a:r>
            <a:endParaRPr lang="en-US" sz="1600" dirty="0">
              <a:solidFill>
                <a:prstClr val="black"/>
              </a:solidFill>
              <a:latin typeface="Calibri" panose="020F0502020204030204" pitchFamily="34" charset="0"/>
            </a:endParaRPr>
          </a:p>
          <a:p>
            <a:pPr marL="742950" lvl="1" indent="-285750">
              <a:buFont typeface="Arial" panose="020B0604020202020204" pitchFamily="34" charset="0"/>
              <a:buChar char="•"/>
            </a:pPr>
            <a:r>
              <a:rPr lang="en-US" sz="1600" dirty="0" smtClean="0">
                <a:solidFill>
                  <a:prstClr val="black"/>
                </a:solidFill>
                <a:latin typeface="Calibri" panose="020F0502020204030204" pitchFamily="34" charset="0"/>
              </a:rPr>
              <a:t>10(e): </a:t>
            </a:r>
            <a:r>
              <a:rPr lang="en-US" sz="1600" dirty="0">
                <a:solidFill>
                  <a:prstClr val="black"/>
                </a:solidFill>
                <a:latin typeface="Calibri" panose="020F0502020204030204" pitchFamily="34" charset="0"/>
              </a:rPr>
              <a:t>Resulted in a ruling allowing Agency to disqualify individual - </a:t>
            </a:r>
            <a:r>
              <a:rPr lang="en-US" sz="1600" i="1" dirty="0">
                <a:solidFill>
                  <a:prstClr val="black"/>
                </a:solidFill>
                <a:latin typeface="Calibri" panose="020F0502020204030204" pitchFamily="34" charset="0"/>
              </a:rPr>
              <a:t>Do not </a:t>
            </a:r>
            <a:r>
              <a:rPr lang="en-US" sz="1600" dirty="0">
                <a:solidFill>
                  <a:prstClr val="black"/>
                </a:solidFill>
                <a:latin typeface="Calibri" panose="020F0502020204030204" pitchFamily="34" charset="0"/>
              </a:rPr>
              <a:t>include Disqualification Consent Agreements or convictions that are insufficient for a disqualification</a:t>
            </a:r>
          </a:p>
          <a:p>
            <a:pPr marL="742950" lvl="1" indent="-285750">
              <a:buFont typeface="Arial" panose="020B0604020202020204" pitchFamily="34" charset="0"/>
              <a:buChar char="•"/>
            </a:pPr>
            <a:r>
              <a:rPr lang="en-US" sz="1600" dirty="0" smtClean="0">
                <a:solidFill>
                  <a:prstClr val="black"/>
                </a:solidFill>
                <a:latin typeface="Calibri" panose="020F0502020204030204" pitchFamily="34" charset="0"/>
              </a:rPr>
              <a:t>10(f): </a:t>
            </a:r>
            <a:r>
              <a:rPr lang="en-US" sz="1600" dirty="0">
                <a:solidFill>
                  <a:prstClr val="black"/>
                </a:solidFill>
                <a:latin typeface="Calibri" panose="020F0502020204030204" pitchFamily="34" charset="0"/>
              </a:rPr>
              <a:t>Individual signed a DCA, or similarly enforceable agreement, sufficient for the Agency disqualify them</a:t>
            </a:r>
          </a:p>
          <a:p>
            <a:pPr marL="742950" lvl="1" indent="-285750">
              <a:buFont typeface="Arial" panose="020B0604020202020204" pitchFamily="34" charset="0"/>
              <a:buChar char="•"/>
            </a:pPr>
            <a:r>
              <a:rPr lang="en-US" sz="1600" dirty="0" smtClean="0">
                <a:solidFill>
                  <a:prstClr val="black"/>
                </a:solidFill>
                <a:latin typeface="Calibri" panose="020F0502020204030204" pitchFamily="34" charset="0"/>
              </a:rPr>
              <a:t>10(g): </a:t>
            </a:r>
            <a:r>
              <a:rPr lang="en-US" sz="1600" dirty="0">
                <a:solidFill>
                  <a:prstClr val="black"/>
                </a:solidFill>
                <a:latin typeface="Calibri" panose="020F0502020204030204" pitchFamily="34" charset="0"/>
              </a:rPr>
              <a:t>Concluded without ruling or agreement sufficient for Agency to disqualify individual</a:t>
            </a:r>
          </a:p>
          <a:p>
            <a:pPr lvl="1"/>
            <a:endParaRPr lang="en-US" sz="800" dirty="0">
              <a:solidFill>
                <a:prstClr val="black"/>
              </a:solidFill>
              <a:latin typeface="Calibri" panose="020F0502020204030204" pitchFamily="34" charset="0"/>
            </a:endParaRPr>
          </a:p>
          <a:p>
            <a:pPr marL="285750" lvl="0" indent="-285750">
              <a:buFont typeface="Arial" panose="020B0604020202020204" pitchFamily="34" charset="0"/>
              <a:buChar char="•"/>
            </a:pPr>
            <a:r>
              <a:rPr lang="en-US" sz="1600" dirty="0" smtClean="0">
                <a:solidFill>
                  <a:prstClr val="black"/>
                </a:solidFill>
                <a:latin typeface="Calibri" panose="020F0502020204030204" pitchFamily="34" charset="0"/>
              </a:rPr>
              <a:t>10(h): </a:t>
            </a:r>
            <a:r>
              <a:rPr lang="en-US" sz="1600" dirty="0">
                <a:solidFill>
                  <a:prstClr val="black"/>
                </a:solidFill>
                <a:latin typeface="Calibri" panose="020F0502020204030204" pitchFamily="34" charset="0"/>
              </a:rPr>
              <a:t>Report the estimated dollar value of benefits that may be recovered due to the trafficking disqualifications reported in 9(e) and 9(f). </a:t>
            </a:r>
          </a:p>
        </p:txBody>
      </p:sp>
      <p:pic>
        <p:nvPicPr>
          <p:cNvPr id="8" name="Picture 7"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382" y="1806238"/>
            <a:ext cx="8915400" cy="1064482"/>
          </a:xfrm>
          <a:prstGeom prst="rect">
            <a:avLst/>
          </a:prstGeom>
        </p:spPr>
      </p:pic>
      <p:pic>
        <p:nvPicPr>
          <p:cNvPr id="9" name="Picture 8" descr="Screen Clipping"/>
          <p:cNvPicPr>
            <a:picLocks noChangeAspect="1"/>
          </p:cNvPicPr>
          <p:nvPr/>
        </p:nvPicPr>
        <p:blipFill rotWithShape="1">
          <a:blip r:embed="rId8">
            <a:extLst>
              <a:ext uri="{28A0092B-C50C-407E-A947-70E740481C1C}">
                <a14:useLocalDpi xmlns:a14="http://schemas.microsoft.com/office/drawing/2010/main" val="0"/>
              </a:ext>
            </a:extLst>
          </a:blip>
          <a:srcRect l="50000" r="10350"/>
          <a:stretch/>
        </p:blipFill>
        <p:spPr>
          <a:xfrm>
            <a:off x="4567082" y="1806238"/>
            <a:ext cx="3534927" cy="1064482"/>
          </a:xfrm>
          <a:prstGeom prst="rect">
            <a:avLst/>
          </a:prstGeom>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820847388"/>
      </p:ext>
    </p:extLst>
  </p:cSld>
  <p:clrMapOvr>
    <a:masterClrMapping/>
  </p:clrMapOvr>
  <mc:AlternateContent xmlns:mc="http://schemas.openxmlformats.org/markup-compatibility/2006" xmlns:p14="http://schemas.microsoft.com/office/powerpoint/2010/main">
    <mc:Choice Requires="p14">
      <p:transition spd="slow" p14:dur="2000" advTm="52106"/>
    </mc:Choice>
    <mc:Fallback xmlns="">
      <p:transition spd="slow" advTm="52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1000" fill="hold"/>
                                        <p:tgtEl>
                                          <p:spTgt spid="9"/>
                                        </p:tgtEl>
                                      </p:cBhvr>
                                      <p:by x="150000" y="150000"/>
                                    </p:animScale>
                                  </p:childTnLst>
                                </p:cTn>
                              </p:par>
                            </p:childTnLst>
                          </p:cTn>
                        </p:par>
                        <p:par>
                          <p:cTn id="11" fill="hold">
                            <p:stCondLst>
                              <p:cond delay="1000"/>
                            </p:stCondLst>
                            <p:childTnLst>
                              <p:par>
                                <p:cTn id="12" presetID="1" presetClass="exit" presetSubtype="0" fill="hold" nodeType="afterEffect">
                                  <p:stCondLst>
                                    <p:cond delay="0"/>
                                  </p:stCondLst>
                                  <p:childTnLst>
                                    <p:set>
                                      <p:cBhvr>
                                        <p:cTn id="13" dur="1" fill="hold">
                                          <p:stCondLst>
                                            <p:cond delay="0"/>
                                          </p:stCondLst>
                                        </p:cTn>
                                        <p:tgtEl>
                                          <p:spTgt spid="9"/>
                                        </p:tgtEl>
                                        <p:attrNameLst>
                                          <p:attrName>style.visibility</p:attrName>
                                        </p:attrNameLst>
                                      </p:cBhvr>
                                      <p:to>
                                        <p:strVal val="hidden"/>
                                      </p:to>
                                    </p:set>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par>
                          <p:cTn id="17" fill="hold">
                            <p:stCondLst>
                              <p:cond delay="1000"/>
                            </p:stCondLst>
                            <p:childTnLst>
                              <p:par>
                                <p:cTn id="18" presetID="1"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par>
                          <p:cTn id="20" fill="hold">
                            <p:stCondLst>
                              <p:cond delay="1000"/>
                            </p:stCondLst>
                            <p:childTnLst>
                              <p:par>
                                <p:cTn id="21" presetID="1"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500"/>
                                        <p:tgtEl>
                                          <p:spTgt spid="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Effect transition="in" filter="fade">
                                      <p:cBhvr>
                                        <p:cTn id="37" dur="500"/>
                                        <p:tgtEl>
                                          <p:spTgt spid="7">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animEffect transition="in" filter="fade">
                                      <p:cBhvr>
                                        <p:cTn id="42" dur="500"/>
                                        <p:tgtEl>
                                          <p:spTgt spid="7">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xEl>
                                              <p:pRg st="5" end="5"/>
                                            </p:txEl>
                                          </p:spTgt>
                                        </p:tgtEl>
                                        <p:attrNameLst>
                                          <p:attrName>style.visibility</p:attrName>
                                        </p:attrNameLst>
                                      </p:cBhvr>
                                      <p:to>
                                        <p:strVal val="visible"/>
                                      </p:to>
                                    </p:set>
                                    <p:animEffect transition="in" filter="fade">
                                      <p:cBhvr>
                                        <p:cTn id="4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8"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2282" y="152400"/>
            <a:ext cx="8229600" cy="1447800"/>
          </a:xfrm>
        </p:spPr>
        <p:txBody>
          <a:bodyPr/>
          <a:lstStyle/>
          <a:p>
            <a:r>
              <a:rPr lang="en-US" sz="3600" dirty="0" smtClean="0"/>
              <a:t>Combined – Prosecutions</a:t>
            </a:r>
            <a:endParaRPr lang="en-US" sz="3600" dirty="0"/>
          </a:p>
        </p:txBody>
      </p:sp>
      <p:pic>
        <p:nvPicPr>
          <p:cNvPr id="3" name="Picture 2"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9935" y="1666873"/>
            <a:ext cx="1390844" cy="1343213"/>
          </a:xfrm>
          <a:prstGeom prst="rect">
            <a:avLst/>
          </a:prstGeom>
        </p:spPr>
      </p:pic>
      <p:pic>
        <p:nvPicPr>
          <p:cNvPr id="7" name="Picture 6"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18617" y="1666873"/>
            <a:ext cx="1381318" cy="1333686"/>
          </a:xfrm>
          <a:prstGeom prst="rect">
            <a:avLst/>
          </a:prstGeom>
        </p:spPr>
      </p:pic>
      <p:sp>
        <p:nvSpPr>
          <p:cNvPr id="5" name="Rectangle 4"/>
          <p:cNvSpPr/>
          <p:nvPr/>
        </p:nvSpPr>
        <p:spPr>
          <a:xfrm>
            <a:off x="951840" y="3276600"/>
            <a:ext cx="7230485" cy="3048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1600" dirty="0">
              <a:solidFill>
                <a:prstClr val="black"/>
              </a:solidFill>
              <a:latin typeface="Calibri" panose="020F0502020204030204" pitchFamily="34" charset="0"/>
            </a:endParaRPr>
          </a:p>
          <a:p>
            <a:pPr marL="742950" lvl="1" indent="-285750">
              <a:buFont typeface="Arial" panose="020B0604020202020204" pitchFamily="34" charset="0"/>
              <a:buChar char="•"/>
            </a:pPr>
            <a:endParaRPr lang="en-US" sz="1600" dirty="0" smtClean="0">
              <a:solidFill>
                <a:prstClr val="black"/>
              </a:solidFill>
              <a:latin typeface="Calibri" panose="020F0502020204030204" pitchFamily="34" charset="0"/>
            </a:endParaRPr>
          </a:p>
          <a:p>
            <a:pPr marL="742950" lvl="1" indent="-285750">
              <a:buFont typeface="Arial" panose="020B0604020202020204" pitchFamily="34" charset="0"/>
              <a:buChar char="•"/>
            </a:pPr>
            <a:endParaRPr lang="en-US" sz="1600" dirty="0">
              <a:solidFill>
                <a:prstClr val="black"/>
              </a:solidFill>
              <a:latin typeface="Calibri" panose="020F0502020204030204" pitchFamily="34" charset="0"/>
            </a:endParaRPr>
          </a:p>
          <a:p>
            <a:pPr lvl="1"/>
            <a:r>
              <a:rPr lang="en-US" sz="1600" dirty="0" smtClean="0">
                <a:solidFill>
                  <a:prstClr val="black"/>
                </a:solidFill>
                <a:latin typeface="Calibri" panose="020F0502020204030204" pitchFamily="34" charset="0"/>
              </a:rPr>
              <a:t> </a:t>
            </a:r>
            <a:endParaRPr lang="en-US" sz="1600" dirty="0">
              <a:solidFill>
                <a:prstClr val="black"/>
              </a:solidFill>
              <a:latin typeface="Calibri" panose="020F0502020204030204" pitchFamily="34" charset="0"/>
            </a:endParaRPr>
          </a:p>
        </p:txBody>
      </p:sp>
      <p:sp>
        <p:nvSpPr>
          <p:cNvPr id="2" name="TextBox 1"/>
          <p:cNvSpPr txBox="1"/>
          <p:nvPr/>
        </p:nvSpPr>
        <p:spPr>
          <a:xfrm>
            <a:off x="1066800" y="3276600"/>
            <a:ext cx="6934200" cy="2739211"/>
          </a:xfrm>
          <a:prstGeom prst="rect">
            <a:avLst/>
          </a:prstGeom>
          <a:noFill/>
        </p:spPr>
        <p:txBody>
          <a:bodyPr wrap="square" rtlCol="0">
            <a:spAutoFit/>
          </a:bodyPr>
          <a:lstStyle/>
          <a:p>
            <a:pPr marL="285750" lvl="0" indent="-285750">
              <a:buFont typeface="Arial" panose="020B0604020202020204" pitchFamily="34" charset="0"/>
              <a:buChar char="•"/>
            </a:pPr>
            <a:r>
              <a:rPr lang="en-US" sz="2000" dirty="0">
                <a:solidFill>
                  <a:prstClr val="black"/>
                </a:solidFill>
                <a:latin typeface="Calibri" panose="020F0502020204030204" pitchFamily="34" charset="0"/>
              </a:rPr>
              <a:t>10(</a:t>
            </a:r>
            <a:r>
              <a:rPr lang="en-US" sz="2000" dirty="0" err="1">
                <a:solidFill>
                  <a:prstClr val="black"/>
                </a:solidFill>
                <a:latin typeface="Calibri" panose="020F0502020204030204" pitchFamily="34" charset="0"/>
              </a:rPr>
              <a:t>i</a:t>
            </a:r>
            <a:r>
              <a:rPr lang="en-US" sz="2000" dirty="0">
                <a:solidFill>
                  <a:prstClr val="black"/>
                </a:solidFill>
                <a:latin typeface="Calibri" panose="020F0502020204030204" pitchFamily="34" charset="0"/>
              </a:rPr>
              <a:t>): Enter </a:t>
            </a:r>
            <a:r>
              <a:rPr lang="en-US" sz="2000" dirty="0" smtClean="0">
                <a:solidFill>
                  <a:prstClr val="black"/>
                </a:solidFill>
                <a:latin typeface="Calibri" panose="020F0502020204030204" pitchFamily="34" charset="0"/>
              </a:rPr>
              <a:t>the average </a:t>
            </a:r>
            <a:r>
              <a:rPr lang="en-US" sz="2000" dirty="0">
                <a:solidFill>
                  <a:prstClr val="black"/>
                </a:solidFill>
                <a:latin typeface="Calibri" panose="020F0502020204030204" pitchFamily="34" charset="0"/>
              </a:rPr>
              <a:t>number of days form the date each individual was referred for prosecution to the date a decision was rendered or the case was concluded per deferred prosecution, plea agreement, DCA signed, or </a:t>
            </a:r>
            <a:r>
              <a:rPr lang="en-US" sz="2000" dirty="0" smtClean="0">
                <a:solidFill>
                  <a:prstClr val="black"/>
                </a:solidFill>
                <a:latin typeface="Calibri" panose="020F0502020204030204" pitchFamily="34" charset="0"/>
              </a:rPr>
              <a:t>similar arrangement </a:t>
            </a:r>
            <a:r>
              <a:rPr lang="en-US" sz="2000" dirty="0">
                <a:solidFill>
                  <a:prstClr val="black"/>
                </a:solidFill>
                <a:latin typeface="Calibri" panose="020F0502020204030204" pitchFamily="34" charset="0"/>
              </a:rPr>
              <a:t>with the court was reached.</a:t>
            </a:r>
          </a:p>
          <a:p>
            <a:pPr marL="742950" lvl="1" indent="-285750">
              <a:buFont typeface="Arial" panose="020B0604020202020204" pitchFamily="34" charset="0"/>
              <a:buChar char="•"/>
            </a:pPr>
            <a:r>
              <a:rPr lang="en-US" dirty="0">
                <a:solidFill>
                  <a:prstClr val="black"/>
                </a:solidFill>
                <a:latin typeface="Calibri" panose="020F0502020204030204" pitchFamily="34" charset="0"/>
              </a:rPr>
              <a:t>For cases where a court agreement or DCA is reached, include in average as 1 day</a:t>
            </a:r>
            <a:r>
              <a:rPr lang="en-US" dirty="0" smtClean="0">
                <a:solidFill>
                  <a:prstClr val="black"/>
                </a:solidFill>
                <a:latin typeface="Calibri" panose="020F0502020204030204" pitchFamily="34" charset="0"/>
              </a:rPr>
              <a:t>.</a:t>
            </a:r>
          </a:p>
          <a:p>
            <a:pPr marL="742950" lvl="1" indent="-285750">
              <a:buFont typeface="Arial" panose="020B0604020202020204" pitchFamily="34" charset="0"/>
              <a:buChar char="•"/>
            </a:pPr>
            <a:r>
              <a:rPr lang="en-US" dirty="0" smtClean="0">
                <a:solidFill>
                  <a:prstClr val="black"/>
                </a:solidFill>
                <a:latin typeface="Calibri" panose="020F0502020204030204" pitchFamily="34" charset="0"/>
              </a:rPr>
              <a:t>For cases where an agreement is rescinded and prosecution reopens, consider the initial agreement date as the final date</a:t>
            </a:r>
            <a:endParaRPr lang="en-US" dirty="0">
              <a:solidFill>
                <a:prstClr val="black"/>
              </a:solidFill>
              <a:latin typeface="Calibri" panose="020F0502020204030204" pitchFamily="34" charset="0"/>
            </a:endParaRPr>
          </a:p>
        </p:txBody>
      </p:sp>
      <p:pic>
        <p:nvPicPr>
          <p:cNvPr id="8" name="Picture 7"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382" y="1806238"/>
            <a:ext cx="8915400" cy="1064482"/>
          </a:xfrm>
          <a:prstGeom prst="rect">
            <a:avLst/>
          </a:prstGeom>
        </p:spPr>
      </p:pic>
      <p:pic>
        <p:nvPicPr>
          <p:cNvPr id="9" name="Picture 8" descr="Screen Clipping"/>
          <p:cNvPicPr>
            <a:picLocks noChangeAspect="1"/>
          </p:cNvPicPr>
          <p:nvPr/>
        </p:nvPicPr>
        <p:blipFill rotWithShape="1">
          <a:blip r:embed="rId8">
            <a:extLst>
              <a:ext uri="{28A0092B-C50C-407E-A947-70E740481C1C}">
                <a14:useLocalDpi xmlns:a14="http://schemas.microsoft.com/office/drawing/2010/main" val="0"/>
              </a:ext>
            </a:extLst>
          </a:blip>
          <a:srcRect l="89411"/>
          <a:stretch/>
        </p:blipFill>
        <p:spPr>
          <a:xfrm>
            <a:off x="8080744" y="1806238"/>
            <a:ext cx="944038" cy="1064482"/>
          </a:xfrm>
          <a:prstGeom prst="rect">
            <a:avLst/>
          </a:prstGeom>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350712222"/>
      </p:ext>
    </p:extLst>
  </p:cSld>
  <p:clrMapOvr>
    <a:masterClrMapping/>
  </p:clrMapOvr>
  <mc:AlternateContent xmlns:mc="http://schemas.openxmlformats.org/markup-compatibility/2006" xmlns:p14="http://schemas.microsoft.com/office/powerpoint/2010/main">
    <mc:Choice Requires="p14">
      <p:transition spd="slow" p14:dur="2000" advTm="105907"/>
    </mc:Choice>
    <mc:Fallback xmlns="">
      <p:transition spd="slow" advTm="105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1000" fill="hold"/>
                                        <p:tgtEl>
                                          <p:spTgt spid="9"/>
                                        </p:tgtEl>
                                      </p:cBhvr>
                                      <p:by x="150000" y="150000"/>
                                    </p:animScale>
                                  </p:childTnLst>
                                </p:cTn>
                              </p:par>
                            </p:childTnLst>
                          </p:cTn>
                        </p:par>
                        <p:par>
                          <p:cTn id="11" fill="hold">
                            <p:stCondLst>
                              <p:cond delay="1000"/>
                            </p:stCondLst>
                            <p:childTnLst>
                              <p:par>
                                <p:cTn id="12" presetID="1" presetClass="exit" presetSubtype="0" fill="hold" nodeType="afterEffect">
                                  <p:stCondLst>
                                    <p:cond delay="0"/>
                                  </p:stCondLst>
                                  <p:childTnLst>
                                    <p:set>
                                      <p:cBhvr>
                                        <p:cTn id="13" dur="1" fill="hold">
                                          <p:stCondLst>
                                            <p:cond delay="249"/>
                                          </p:stCondLst>
                                        </p:cTn>
                                        <p:tgtEl>
                                          <p:spTgt spid="9"/>
                                        </p:tgtEl>
                                        <p:attrNameLst>
                                          <p:attrName>style.visibility</p:attrName>
                                        </p:attrNameLst>
                                      </p:cBhvr>
                                      <p:to>
                                        <p:strVal val="hidden"/>
                                      </p:to>
                                    </p:set>
                                  </p:childTnLst>
                                </p:cTn>
                              </p:par>
                            </p:childTnLst>
                          </p:cTn>
                        </p:par>
                        <p:par>
                          <p:cTn id="14" fill="hold">
                            <p:stCondLst>
                              <p:cond delay="1250"/>
                            </p:stCondLst>
                            <p:childTnLst>
                              <p:par>
                                <p:cTn id="15" presetID="1" presetClass="exit" presetSubtype="0" fill="hold" nodeType="after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par>
                          <p:cTn id="17" fill="hold">
                            <p:stCondLst>
                              <p:cond delay="1250"/>
                            </p:stCondLst>
                            <p:childTnLst>
                              <p:par>
                                <p:cTn id="18" presetID="1"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par>
                          <p:cTn id="20" fill="hold">
                            <p:stCondLst>
                              <p:cond delay="1250"/>
                            </p:stCondLst>
                            <p:childTnLst>
                              <p:par>
                                <p:cTn id="21" presetID="1"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fade">
                                      <p:cBhvr>
                                        <p:cTn id="27" dur="500"/>
                                        <p:tgtEl>
                                          <p:spTgt spid="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1" end="1"/>
                                            </p:txEl>
                                          </p:spTgt>
                                        </p:tgtEl>
                                        <p:attrNameLst>
                                          <p:attrName>style.visibility</p:attrName>
                                        </p:attrNameLst>
                                      </p:cBhvr>
                                      <p:to>
                                        <p:strVal val="visible"/>
                                      </p:to>
                                    </p:set>
                                    <p:animEffect transition="in" filter="fade">
                                      <p:cBhvr>
                                        <p:cTn id="32" dur="500"/>
                                        <p:tgtEl>
                                          <p:spTgt spid="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animEffect transition="in" filter="fade">
                                      <p:cBhvr>
                                        <p:cTn id="3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8"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66409129"/>
      </p:ext>
    </p:extLst>
  </p:cSld>
  <p:clrMapOvr>
    <a:masterClrMapping/>
  </p:clrMapOvr>
  <mc:AlternateContent xmlns:mc="http://schemas.openxmlformats.org/markup-compatibility/2006" xmlns:p14="http://schemas.microsoft.com/office/powerpoint/2010/main">
    <mc:Choice Requires="p14">
      <p:transition spd="slow" p14:dur="2000" advTm="31563"/>
    </mc:Choice>
    <mc:Fallback xmlns="">
      <p:transition spd="slow" advTm="31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Impetus for the Revision</a:t>
            </a:r>
            <a:endParaRPr lang="en-US" dirty="0"/>
          </a:p>
        </p:txBody>
      </p:sp>
      <p:sp>
        <p:nvSpPr>
          <p:cNvPr id="4" name="Rectangle 3"/>
          <p:cNvSpPr/>
          <p:nvPr/>
        </p:nvSpPr>
        <p:spPr>
          <a:xfrm>
            <a:off x="990600" y="1676400"/>
            <a:ext cx="7315200" cy="443813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en-US" sz="1600" dirty="0">
              <a:solidFill>
                <a:prstClr val="black"/>
              </a:solidFill>
              <a:latin typeface="Calibri" panose="020F0502020204030204" pitchFamily="34" charset="0"/>
            </a:endParaRPr>
          </a:p>
        </p:txBody>
      </p:sp>
      <p:sp>
        <p:nvSpPr>
          <p:cNvPr id="5" name="TextBox 4"/>
          <p:cNvSpPr txBox="1"/>
          <p:nvPr/>
        </p:nvSpPr>
        <p:spPr>
          <a:xfrm>
            <a:off x="990600" y="1676400"/>
            <a:ext cx="7315200" cy="4188839"/>
          </a:xfrm>
          <a:prstGeom prst="rect">
            <a:avLst/>
          </a:prstGeom>
          <a:noFill/>
        </p:spPr>
        <p:txBody>
          <a:bodyPr wrap="square" rtlCol="0">
            <a:spAutoFit/>
          </a:bodyPr>
          <a:lstStyle/>
          <a:p>
            <a:pPr marL="342900" indent="-342900">
              <a:spcBef>
                <a:spcPct val="20000"/>
              </a:spcBef>
              <a:buFont typeface="Arial" pitchFamily="34" charset="0"/>
              <a:buChar char="•"/>
            </a:pPr>
            <a:r>
              <a:rPr lang="en-US" dirty="0">
                <a:latin typeface="Calibri" panose="020F0502020204030204" pitchFamily="34" charset="0"/>
              </a:rPr>
              <a:t>Collection of this data is required by federal regulations </a:t>
            </a:r>
            <a:r>
              <a:rPr lang="en-US" dirty="0" smtClean="0">
                <a:latin typeface="Calibri" panose="020F0502020204030204" pitchFamily="34" charset="0"/>
              </a:rPr>
              <a:t>authorized by the </a:t>
            </a:r>
            <a:r>
              <a:rPr lang="en-US" dirty="0">
                <a:latin typeface="Calibri" panose="020F0502020204030204" pitchFamily="34" charset="0"/>
              </a:rPr>
              <a:t>Food and Nutrition </a:t>
            </a:r>
            <a:r>
              <a:rPr lang="en-US" dirty="0" smtClean="0">
                <a:latin typeface="Calibri" panose="020F0502020204030204" pitchFamily="34" charset="0"/>
              </a:rPr>
              <a:t>Act of 2014 and previous legislation.</a:t>
            </a:r>
            <a:endParaRPr lang="en-US" dirty="0">
              <a:latin typeface="Calibri" panose="020F0502020204030204" pitchFamily="34" charset="0"/>
            </a:endParaRPr>
          </a:p>
          <a:p>
            <a:pPr marL="342900" lvl="0" indent="-342900">
              <a:spcBef>
                <a:spcPct val="20000"/>
              </a:spcBef>
              <a:buFont typeface="Arial" pitchFamily="34" charset="0"/>
              <a:buChar char="•"/>
            </a:pPr>
            <a:r>
              <a:rPr lang="en-US" dirty="0" smtClean="0">
                <a:latin typeface="Calibri" panose="020F0502020204030204" pitchFamily="34" charset="0"/>
              </a:rPr>
              <a:t>In </a:t>
            </a:r>
            <a:r>
              <a:rPr lang="en-US" dirty="0">
                <a:latin typeface="Calibri" panose="020F0502020204030204" pitchFamily="34" charset="0"/>
              </a:rPr>
              <a:t>August 2014, the U.S. Government Accountability Office (GOA) specifically cited the 366B when concluding </a:t>
            </a:r>
            <a:r>
              <a:rPr lang="en-US" dirty="0" smtClean="0">
                <a:latin typeface="Calibri" panose="020F0502020204030204" pitchFamily="34" charset="0"/>
              </a:rPr>
              <a:t>that: FNS</a:t>
            </a:r>
            <a:r>
              <a:rPr lang="en-US" dirty="0">
                <a:latin typeface="Calibri" panose="020F0502020204030204" pitchFamily="34" charset="0"/>
              </a:rPr>
              <a:t>’ ability to monitor [fraud </a:t>
            </a:r>
            <a:r>
              <a:rPr lang="en-US" dirty="0" smtClean="0">
                <a:latin typeface="Calibri" panose="020F0502020204030204" pitchFamily="34" charset="0"/>
              </a:rPr>
              <a:t>control </a:t>
            </a:r>
            <a:r>
              <a:rPr lang="en-US" dirty="0">
                <a:latin typeface="Calibri" panose="020F0502020204030204" pitchFamily="34" charset="0"/>
              </a:rPr>
              <a:t>activities] and develop </a:t>
            </a:r>
            <a:r>
              <a:rPr lang="en-US" dirty="0" smtClean="0">
                <a:latin typeface="Calibri" panose="020F0502020204030204" pitchFamily="34" charset="0"/>
              </a:rPr>
              <a:t>[fraud control strategies] </a:t>
            </a:r>
            <a:r>
              <a:rPr lang="en-US" dirty="0">
                <a:latin typeface="Calibri" panose="020F0502020204030204" pitchFamily="34" charset="0"/>
              </a:rPr>
              <a:t>was hindered by the lack of consistency and reliability </a:t>
            </a:r>
            <a:r>
              <a:rPr lang="en-US" dirty="0" smtClean="0">
                <a:latin typeface="Calibri" panose="020F0502020204030204" pitchFamily="34" charset="0"/>
              </a:rPr>
              <a:t>of data.</a:t>
            </a:r>
          </a:p>
          <a:p>
            <a:pPr marL="342900" lvl="0" indent="-342900">
              <a:spcBef>
                <a:spcPct val="20000"/>
              </a:spcBef>
              <a:buFont typeface="Arial" pitchFamily="34" charset="0"/>
              <a:buChar char="•"/>
            </a:pPr>
            <a:r>
              <a:rPr lang="en-US" dirty="0" smtClean="0">
                <a:latin typeface="Calibri" panose="020F0502020204030204" pitchFamily="34" charset="0"/>
              </a:rPr>
              <a:t>So</a:t>
            </a:r>
            <a:r>
              <a:rPr lang="en-US" dirty="0">
                <a:latin typeface="Calibri" panose="020F0502020204030204" pitchFamily="34" charset="0"/>
              </a:rPr>
              <a:t>, in coordination </a:t>
            </a:r>
            <a:r>
              <a:rPr lang="en-US" dirty="0" smtClean="0">
                <a:latin typeface="Calibri" panose="020F0502020204030204" pitchFamily="34" charset="0"/>
              </a:rPr>
              <a:t>with other </a:t>
            </a:r>
            <a:r>
              <a:rPr lang="en-US" dirty="0">
                <a:latin typeface="Calibri" panose="020F0502020204030204" pitchFamily="34" charset="0"/>
              </a:rPr>
              <a:t>related efforts, FNS revised the 366B to:</a:t>
            </a:r>
          </a:p>
          <a:p>
            <a:pPr marL="742950" lvl="1" indent="-285750">
              <a:spcBef>
                <a:spcPts val="100"/>
              </a:spcBef>
              <a:buFont typeface="Arial" panose="020B0604020202020204" pitchFamily="34" charset="0"/>
              <a:buChar char="•"/>
            </a:pPr>
            <a:r>
              <a:rPr lang="en-US" sz="1600" dirty="0">
                <a:latin typeface="Calibri" panose="020F0502020204030204" pitchFamily="34" charset="0"/>
              </a:rPr>
              <a:t>Clarify vague or incomplete instructions and definitions</a:t>
            </a:r>
          </a:p>
          <a:p>
            <a:pPr marL="742950" lvl="1" indent="-285750">
              <a:spcBef>
                <a:spcPts val="100"/>
              </a:spcBef>
              <a:buFont typeface="Arial" panose="020B0604020202020204" pitchFamily="34" charset="0"/>
              <a:buChar char="•"/>
            </a:pPr>
            <a:r>
              <a:rPr lang="en-US" sz="1600" dirty="0">
                <a:latin typeface="Calibri" panose="020F0502020204030204" pitchFamily="34" charset="0"/>
              </a:rPr>
              <a:t>Improve monitoring of certification activities</a:t>
            </a:r>
          </a:p>
          <a:p>
            <a:pPr marL="742950" lvl="1" indent="-285750">
              <a:spcBef>
                <a:spcPts val="100"/>
              </a:spcBef>
              <a:buFont typeface="Arial" panose="020B0604020202020204" pitchFamily="34" charset="0"/>
              <a:buChar char="•"/>
            </a:pPr>
            <a:r>
              <a:rPr lang="en-US" sz="1600" dirty="0">
                <a:latin typeface="Calibri" panose="020F0502020204030204" pitchFamily="34" charset="0"/>
              </a:rPr>
              <a:t>Distinguish fraud by </a:t>
            </a:r>
            <a:r>
              <a:rPr lang="en-US" sz="1600" dirty="0" smtClean="0">
                <a:latin typeface="Calibri" panose="020F0502020204030204" pitchFamily="34" charset="0"/>
              </a:rPr>
              <a:t>type: </a:t>
            </a:r>
            <a:r>
              <a:rPr lang="en-US" sz="1600" dirty="0">
                <a:latin typeface="Calibri" panose="020F0502020204030204" pitchFamily="34" charset="0"/>
              </a:rPr>
              <a:t>Eligibility Fraud or Trafficking</a:t>
            </a:r>
          </a:p>
          <a:p>
            <a:pPr marL="742950" lvl="1" indent="-285750">
              <a:spcBef>
                <a:spcPts val="100"/>
              </a:spcBef>
              <a:buFont typeface="Arial" panose="020B0604020202020204" pitchFamily="34" charset="0"/>
              <a:buChar char="•"/>
            </a:pPr>
            <a:r>
              <a:rPr lang="en-US" sz="1600" dirty="0">
                <a:latin typeface="Calibri" panose="020F0502020204030204" pitchFamily="34" charset="0"/>
              </a:rPr>
              <a:t>Include metrics that provide a view into the differing </a:t>
            </a:r>
            <a:r>
              <a:rPr lang="en-US" sz="1600" dirty="0" smtClean="0">
                <a:latin typeface="Calibri" panose="020F0502020204030204" pitchFamily="34" charset="0"/>
              </a:rPr>
              <a:t>circumstances </a:t>
            </a:r>
            <a:r>
              <a:rPr lang="en-US" sz="1600" dirty="0">
                <a:latin typeface="Calibri" panose="020F0502020204030204" pitchFamily="34" charset="0"/>
              </a:rPr>
              <a:t>fraud units face when dealing with eligibility fraud and trafficking</a:t>
            </a:r>
          </a:p>
          <a:p>
            <a:pPr marL="742950" lvl="1" indent="-285750">
              <a:spcBef>
                <a:spcPts val="100"/>
              </a:spcBef>
              <a:buFont typeface="Arial" panose="020B0604020202020204" pitchFamily="34" charset="0"/>
              <a:buChar char="•"/>
            </a:pPr>
            <a:r>
              <a:rPr lang="en-US" sz="1600" dirty="0">
                <a:latin typeface="Calibri" panose="020F0502020204030204" pitchFamily="34" charset="0"/>
              </a:rPr>
              <a:t>Focus on investigation and hearing outcomes</a:t>
            </a:r>
          </a:p>
          <a:p>
            <a:pPr marL="742950" lvl="1" indent="-285750">
              <a:spcBef>
                <a:spcPts val="100"/>
              </a:spcBef>
              <a:buFont typeface="Arial" panose="020B0604020202020204" pitchFamily="34" charset="0"/>
              <a:buChar char="•"/>
            </a:pPr>
            <a:r>
              <a:rPr lang="en-US" sz="1600" dirty="0">
                <a:latin typeface="Calibri" panose="020F0502020204030204" pitchFamily="34" charset="0"/>
              </a:rPr>
              <a:t>Allow fraud units to more fully document </a:t>
            </a:r>
            <a:r>
              <a:rPr lang="en-US" sz="1600" dirty="0" smtClean="0">
                <a:latin typeface="Calibri" panose="020F0502020204030204" pitchFamily="34" charset="0"/>
              </a:rPr>
              <a:t>all cases that have beneficial outcomes</a:t>
            </a:r>
            <a:endParaRPr lang="en-US" sz="1600" dirty="0">
              <a:latin typeface="Calibri" panose="020F0502020204030204" pitchFamily="34" charset="0"/>
            </a:endParaRPr>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289065440"/>
      </p:ext>
    </p:extLst>
  </p:cSld>
  <p:clrMapOvr>
    <a:masterClrMapping/>
  </p:clrMapOvr>
  <mc:AlternateContent xmlns:mc="http://schemas.openxmlformats.org/markup-compatibility/2006" xmlns:p14="http://schemas.microsoft.com/office/powerpoint/2010/main">
    <mc:Choice Requires="p14">
      <p:transition spd="slow" p14:dur="2000" advTm="67277"/>
    </mc:Choice>
    <mc:Fallback xmlns="">
      <p:transition spd="slow" advTm="67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500"/>
                                        <p:tgtEl>
                                          <p:spTgt spid="5">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fade">
                                      <p:cBhvr>
                                        <p:cTn id="25" dur="500"/>
                                        <p:tgtEl>
                                          <p:spTgt spid="5">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500"/>
                                        <p:tgtEl>
                                          <p:spTgt spid="5">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Effect transition="in" filter="fade">
                                      <p:cBhvr>
                                        <p:cTn id="31" dur="500"/>
                                        <p:tgtEl>
                                          <p:spTgt spid="5">
                                            <p:txEl>
                                              <p:pRg st="7" end="7"/>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8" end="8"/>
                                            </p:txEl>
                                          </p:spTgt>
                                        </p:tgtEl>
                                        <p:attrNameLst>
                                          <p:attrName>style.visibility</p:attrName>
                                        </p:attrNameLst>
                                      </p:cBhvr>
                                      <p:to>
                                        <p:strVal val="visible"/>
                                      </p:to>
                                    </p:set>
                                    <p:animEffect transition="in" filter="fade">
                                      <p:cBhvr>
                                        <p:cTn id="34"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Revision Process</a:t>
            </a:r>
            <a:endParaRPr lang="en-US" dirty="0"/>
          </a:p>
        </p:txBody>
      </p:sp>
      <p:sp>
        <p:nvSpPr>
          <p:cNvPr id="4" name="Rectangle 3"/>
          <p:cNvSpPr/>
          <p:nvPr/>
        </p:nvSpPr>
        <p:spPr>
          <a:xfrm>
            <a:off x="990600" y="1676400"/>
            <a:ext cx="7315200" cy="46482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en-US" sz="1600" dirty="0">
              <a:solidFill>
                <a:prstClr val="black"/>
              </a:solidFill>
              <a:latin typeface="Calibri" panose="020F0502020204030204" pitchFamily="34" charset="0"/>
            </a:endParaRPr>
          </a:p>
        </p:txBody>
      </p:sp>
      <p:sp>
        <p:nvSpPr>
          <p:cNvPr id="5" name="TextBox 4"/>
          <p:cNvSpPr txBox="1"/>
          <p:nvPr/>
        </p:nvSpPr>
        <p:spPr>
          <a:xfrm>
            <a:off x="990600" y="1676400"/>
            <a:ext cx="7315200" cy="4302716"/>
          </a:xfrm>
          <a:prstGeom prst="rect">
            <a:avLst/>
          </a:prstGeom>
          <a:noFill/>
        </p:spPr>
        <p:txBody>
          <a:bodyPr wrap="square" rtlCol="0">
            <a:spAutoFit/>
          </a:bodyPr>
          <a:lstStyle/>
          <a:p>
            <a:pPr marL="342900" indent="-342900">
              <a:spcBef>
                <a:spcPct val="20000"/>
              </a:spcBef>
              <a:buFont typeface="Arial" pitchFamily="34" charset="0"/>
              <a:buChar char="•"/>
            </a:pPr>
            <a:r>
              <a:rPr lang="en-US" dirty="0" smtClean="0">
                <a:latin typeface="Calibri" panose="020F0502020204030204" pitchFamily="34" charset="0"/>
              </a:rPr>
              <a:t>FNS National and Regional personnel coordinated to discuss necessities for beginning the revision process, and drafted questions for 366B users.  These questions were posed to State personnel through a Request for Information. </a:t>
            </a:r>
            <a:endParaRPr lang="en-US" dirty="0">
              <a:latin typeface="Calibri" panose="020F0502020204030204" pitchFamily="34" charset="0"/>
            </a:endParaRPr>
          </a:p>
          <a:p>
            <a:pPr marL="342900" lvl="0" indent="-342900">
              <a:spcBef>
                <a:spcPct val="20000"/>
              </a:spcBef>
              <a:buFont typeface="Arial" pitchFamily="34" charset="0"/>
              <a:buChar char="•"/>
            </a:pPr>
            <a:r>
              <a:rPr lang="en-US" dirty="0" smtClean="0">
                <a:latin typeface="Calibri" panose="020F0502020204030204" pitchFamily="34" charset="0"/>
              </a:rPr>
              <a:t>FNS received many useful comments from a number of respondents.  These comments informed the initial draft.</a:t>
            </a:r>
          </a:p>
          <a:p>
            <a:pPr marL="342900" lvl="0" indent="-342900">
              <a:spcBef>
                <a:spcPct val="20000"/>
              </a:spcBef>
              <a:buFont typeface="Arial" pitchFamily="34" charset="0"/>
              <a:buChar char="•"/>
            </a:pPr>
            <a:r>
              <a:rPr lang="en-US" dirty="0" smtClean="0">
                <a:latin typeface="Calibri" panose="020F0502020204030204" pitchFamily="34" charset="0"/>
              </a:rPr>
              <a:t>Once this draft was completed, it was shared publicly and comments were again solicited.  </a:t>
            </a:r>
          </a:p>
          <a:p>
            <a:pPr marL="342900" lvl="0" indent="-342900">
              <a:spcBef>
                <a:spcPct val="20000"/>
              </a:spcBef>
              <a:buFont typeface="Arial" pitchFamily="34" charset="0"/>
              <a:buChar char="•"/>
            </a:pPr>
            <a:r>
              <a:rPr lang="en-US" dirty="0" smtClean="0">
                <a:latin typeface="Calibri" panose="020F0502020204030204" pitchFamily="34" charset="0"/>
              </a:rPr>
              <a:t>The comments FNS received on the draft, along with further discussions with State and Regional personnel, led to significant changes to the interim draft of the form.</a:t>
            </a:r>
          </a:p>
          <a:p>
            <a:pPr marL="342900" lvl="0" indent="-342900">
              <a:spcBef>
                <a:spcPct val="20000"/>
              </a:spcBef>
              <a:buFont typeface="Arial" pitchFamily="34" charset="0"/>
              <a:buChar char="•"/>
            </a:pPr>
            <a:r>
              <a:rPr lang="en-US" dirty="0" smtClean="0">
                <a:latin typeface="Calibri" panose="020F0502020204030204" pitchFamily="34" charset="0"/>
              </a:rPr>
              <a:t>These changes were finalized</a:t>
            </a:r>
            <a:r>
              <a:rPr lang="en-US" dirty="0">
                <a:latin typeface="Calibri" panose="020F0502020204030204" pitchFamily="34" charset="0"/>
              </a:rPr>
              <a:t> </a:t>
            </a:r>
            <a:r>
              <a:rPr lang="en-US" dirty="0" smtClean="0">
                <a:latin typeface="Calibri" panose="020F0502020204030204" pitchFamily="34" charset="0"/>
              </a:rPr>
              <a:t>into the form we will discuss today.</a:t>
            </a:r>
          </a:p>
          <a:p>
            <a:pPr marL="342900" indent="-342900">
              <a:spcBef>
                <a:spcPct val="20000"/>
              </a:spcBef>
              <a:buFont typeface="Arial" pitchFamily="34" charset="0"/>
              <a:buChar char="•"/>
            </a:pPr>
            <a:r>
              <a:rPr lang="en-US" dirty="0" smtClean="0">
                <a:latin typeface="Calibri" panose="020F0502020204030204" pitchFamily="34" charset="0"/>
              </a:rPr>
              <a:t>This form received OMB final approval on 6/8/2016</a:t>
            </a:r>
            <a:endParaRPr lang="en-US" dirty="0">
              <a:latin typeface="Calibri" panose="020F0502020204030204" pitchFamily="34" charset="0"/>
            </a:endParaRPr>
          </a:p>
          <a:p>
            <a:pPr lvl="0">
              <a:spcBef>
                <a:spcPct val="20000"/>
              </a:spcBef>
            </a:pPr>
            <a:endParaRPr lang="en-US" dirty="0" smtClean="0">
              <a:latin typeface="Calibri" panose="020F0502020204030204" pitchFamily="34" charset="0"/>
            </a:endParaRPr>
          </a:p>
        </p:txBody>
      </p:sp>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041409280"/>
      </p:ext>
    </p:extLst>
  </p:cSld>
  <p:clrMapOvr>
    <a:masterClrMapping/>
  </p:clrMapOvr>
  <mc:AlternateContent xmlns:mc="http://schemas.openxmlformats.org/markup-compatibility/2006" xmlns:p14="http://schemas.microsoft.com/office/powerpoint/2010/main">
    <mc:Choice Requires="p14">
      <p:transition spd="slow" p14:dur="2000" advTm="62809"/>
    </mc:Choice>
    <mc:Fallback xmlns="">
      <p:transition spd="slow" advTm="628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500"/>
                                        <p:tgtEl>
                                          <p:spTgt spid="5">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a:t>
            </a:r>
            <a:endParaRPr lang="en-US" dirty="0"/>
          </a:p>
        </p:txBody>
      </p:sp>
      <p:sp>
        <p:nvSpPr>
          <p:cNvPr id="5" name="Rectangle 4"/>
          <p:cNvSpPr/>
          <p:nvPr/>
        </p:nvSpPr>
        <p:spPr>
          <a:xfrm>
            <a:off x="762000" y="2133600"/>
            <a:ext cx="7315200" cy="35052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en-US" sz="1600" dirty="0">
              <a:solidFill>
                <a:prstClr val="black"/>
              </a:solidFill>
              <a:latin typeface="Calibri" panose="020F0502020204030204" pitchFamily="34" charset="0"/>
            </a:endParaRPr>
          </a:p>
        </p:txBody>
      </p:sp>
      <p:sp>
        <p:nvSpPr>
          <p:cNvPr id="6" name="TextBox 5"/>
          <p:cNvSpPr txBox="1"/>
          <p:nvPr/>
        </p:nvSpPr>
        <p:spPr>
          <a:xfrm>
            <a:off x="914400" y="2133600"/>
            <a:ext cx="7010400" cy="2831544"/>
          </a:xfrm>
          <a:prstGeom prst="rect">
            <a:avLst/>
          </a:prstGeom>
          <a:noFill/>
        </p:spPr>
        <p:txBody>
          <a:bodyPr wrap="square" rtlCol="0">
            <a:spAutoFit/>
          </a:bodyPr>
          <a:lstStyle/>
          <a:p>
            <a:endParaRPr lang="en-US" dirty="0" smtClean="0"/>
          </a:p>
          <a:p>
            <a:pPr marL="285750" indent="-285750">
              <a:buFont typeface="Arial" panose="020B0604020202020204" pitchFamily="34" charset="0"/>
              <a:buChar char="•"/>
            </a:pPr>
            <a:r>
              <a:rPr lang="en-US" sz="2000" dirty="0" smtClean="0">
                <a:latin typeface="Calibri" panose="020F0502020204030204" pitchFamily="34" charset="0"/>
              </a:rPr>
              <a:t>The new form will be used for reporting beginning Federal Fiscal Year 2017</a:t>
            </a:r>
          </a:p>
          <a:p>
            <a:pPr marL="285750" indent="-285750">
              <a:buFont typeface="Arial" panose="020B0604020202020204" pitchFamily="34" charset="0"/>
              <a:buChar char="•"/>
            </a:pPr>
            <a:endParaRPr lang="en-US" sz="2000" dirty="0" smtClean="0">
              <a:latin typeface="Calibri" panose="020F0502020204030204" pitchFamily="34" charset="0"/>
            </a:endParaRPr>
          </a:p>
          <a:p>
            <a:pPr marL="285750" indent="-285750">
              <a:buFont typeface="Arial" panose="020B0604020202020204" pitchFamily="34" charset="0"/>
              <a:buChar char="•"/>
            </a:pPr>
            <a:r>
              <a:rPr lang="en-US" sz="2000" dirty="0" smtClean="0">
                <a:latin typeface="Calibri" panose="020F0502020204030204" pitchFamily="34" charset="0"/>
              </a:rPr>
              <a:t>States should be able to track the elements included in this form beginning 10/1/2016</a:t>
            </a:r>
          </a:p>
          <a:p>
            <a:pPr marL="285750" indent="-285750">
              <a:buFont typeface="Arial" panose="020B0604020202020204" pitchFamily="34" charset="0"/>
              <a:buChar char="•"/>
            </a:pPr>
            <a:endParaRPr lang="en-US" sz="2000" dirty="0" smtClean="0">
              <a:latin typeface="Calibri" panose="020F0502020204030204" pitchFamily="34" charset="0"/>
            </a:endParaRPr>
          </a:p>
          <a:p>
            <a:pPr marL="285750" indent="-285750">
              <a:buFont typeface="Arial" panose="020B0604020202020204" pitchFamily="34" charset="0"/>
              <a:buChar char="•"/>
            </a:pPr>
            <a:r>
              <a:rPr lang="en-US" sz="2000" dirty="0" smtClean="0">
                <a:latin typeface="Calibri" panose="020F0502020204030204" pitchFamily="34" charset="0"/>
              </a:rPr>
              <a:t>The first reporting period for the new form is 10/1/2016 through 12/31/2016</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95676930"/>
      </p:ext>
    </p:extLst>
  </p:cSld>
  <p:clrMapOvr>
    <a:masterClrMapping/>
  </p:clrMapOvr>
  <mc:AlternateContent xmlns:mc="http://schemas.openxmlformats.org/markup-compatibility/2006" xmlns:p14="http://schemas.microsoft.com/office/powerpoint/2010/main">
    <mc:Choice Requires="p14">
      <p:transition spd="slow" p14:dur="2000" advTm="37759"/>
    </mc:Choice>
    <mc:Fallback xmlns="">
      <p:transition spd="slow" advTm="377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6600" dirty="0" smtClean="0"/>
              <a:t>Regulation Change</a:t>
            </a:r>
            <a:endParaRPr lang="en-US" sz="6600" dirty="0"/>
          </a:p>
        </p:txBody>
      </p:sp>
      <p:sp>
        <p:nvSpPr>
          <p:cNvPr id="6" name="Rectangle 5"/>
          <p:cNvSpPr/>
          <p:nvPr/>
        </p:nvSpPr>
        <p:spPr>
          <a:xfrm>
            <a:off x="951840" y="2057400"/>
            <a:ext cx="7230485" cy="41148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en-US" sz="1600" dirty="0">
              <a:solidFill>
                <a:prstClr val="black"/>
              </a:solidFill>
              <a:latin typeface="Calibri" panose="020F0502020204030204" pitchFamily="34" charset="0"/>
            </a:endParaRPr>
          </a:p>
        </p:txBody>
      </p:sp>
      <p:sp>
        <p:nvSpPr>
          <p:cNvPr id="7" name="TextBox 6"/>
          <p:cNvSpPr txBox="1"/>
          <p:nvPr/>
        </p:nvSpPr>
        <p:spPr>
          <a:xfrm>
            <a:off x="1162826" y="2286000"/>
            <a:ext cx="7010400" cy="2862322"/>
          </a:xfrm>
          <a:prstGeom prst="rect">
            <a:avLst/>
          </a:prstGeom>
          <a:noFill/>
        </p:spPr>
        <p:txBody>
          <a:bodyPr wrap="square" rtlCol="0">
            <a:spAutoFit/>
          </a:bodyPr>
          <a:lstStyle/>
          <a:p>
            <a:r>
              <a:rPr lang="en-US" dirty="0" smtClean="0"/>
              <a:t>Through a separate rulemaking process from the form revision, FNS posted changes to the regulations regarding FNS-366B reporting.</a:t>
            </a:r>
          </a:p>
          <a:p>
            <a:endParaRPr lang="en-US" dirty="0" smtClean="0"/>
          </a:p>
          <a:p>
            <a:pPr marL="285750" indent="-285750">
              <a:buFont typeface="Arial" panose="020B0604020202020204" pitchFamily="34" charset="0"/>
              <a:buChar char="•"/>
            </a:pPr>
            <a:r>
              <a:rPr lang="en-US" dirty="0" smtClean="0"/>
              <a:t>Beginning 10/1/2016, this form will be reported based on the Federal Fiscal Year instead of the current State Fiscal Year basis</a:t>
            </a:r>
          </a:p>
          <a:p>
            <a:pPr marL="285750" indent="-285750">
              <a:buFont typeface="Arial" panose="020B0604020202020204" pitchFamily="34" charset="0"/>
              <a:buChar char="•"/>
            </a:pPr>
            <a:r>
              <a:rPr lang="en-US" dirty="0" smtClean="0"/>
              <a:t>Beginning the first quarter after each State’s 2016 State Fiscal Year concludes, reporting of the form will be increased to quarterly from the current annual requirement</a:t>
            </a:r>
          </a:p>
          <a:p>
            <a:pPr marL="285750" indent="-285750">
              <a:buFont typeface="Arial" panose="020B0604020202020204" pitchFamily="34" charset="0"/>
              <a:buChar char="•"/>
            </a:pPr>
            <a:r>
              <a:rPr lang="en-US" dirty="0" smtClean="0"/>
              <a:t>Changes will be reflected in 7 CFR 272.2</a:t>
            </a:r>
            <a:endParaRPr lang="en-US" dirty="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7385626"/>
      </p:ext>
    </p:extLst>
  </p:cSld>
  <p:clrMapOvr>
    <a:masterClrMapping/>
  </p:clrMapOvr>
  <mc:AlternateContent xmlns:mc="http://schemas.openxmlformats.org/markup-compatibility/2006" xmlns:p14="http://schemas.microsoft.com/office/powerpoint/2010/main">
    <mc:Choice Requires="p14">
      <p:transition spd="slow" p14:dur="2000" advTm="49170"/>
    </mc:Choice>
    <mc:Fallback xmlns="">
      <p:transition spd="slow" advTm="49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Effect transition="in" filter="fade">
                                      <p:cBhvr>
                                        <p:cTn id="11" dur="500"/>
                                        <p:tgtEl>
                                          <p:spTgt spid="7">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500"/>
                                        <p:tgtEl>
                                          <p:spTgt spid="7">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1038694"/>
            <a:ext cx="8763000" cy="4997909"/>
          </a:xfrm>
          <a:prstGeom prst="rect">
            <a:avLst/>
          </a:prstGeom>
        </p:spPr>
      </p:pic>
      <p:sp>
        <p:nvSpPr>
          <p:cNvPr id="9" name="Title 8"/>
          <p:cNvSpPr>
            <a:spLocks noGrp="1"/>
          </p:cNvSpPr>
          <p:nvPr>
            <p:ph type="title"/>
          </p:nvPr>
        </p:nvSpPr>
        <p:spPr>
          <a:xfrm>
            <a:off x="457200" y="0"/>
            <a:ext cx="8229600" cy="1038694"/>
          </a:xfrm>
        </p:spPr>
        <p:txBody>
          <a:bodyPr/>
          <a:lstStyle/>
          <a:p>
            <a:r>
              <a:rPr lang="en-US" dirty="0" smtClean="0"/>
              <a:t>Current Form</a:t>
            </a:r>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531611466"/>
      </p:ext>
    </p:extLst>
  </p:cSld>
  <p:clrMapOvr>
    <a:masterClrMapping/>
  </p:clrMapOvr>
  <mc:AlternateContent xmlns:mc="http://schemas.openxmlformats.org/markup-compatibility/2006" xmlns:p14="http://schemas.microsoft.com/office/powerpoint/2010/main">
    <mc:Choice Requires="p14">
      <p:transition spd="slow" p14:dur="2000" advTm="28576"/>
    </mc:Choice>
    <mc:Fallback xmlns="">
      <p:transition spd="slow" advTm="28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1180912"/>
            <a:ext cx="8877300" cy="4635438"/>
          </a:xfrm>
          <a:prstGeom prst="rect">
            <a:avLst/>
          </a:prstGeom>
        </p:spPr>
      </p:pic>
      <p:sp>
        <p:nvSpPr>
          <p:cNvPr id="4" name="Title 3"/>
          <p:cNvSpPr>
            <a:spLocks noGrp="1"/>
          </p:cNvSpPr>
          <p:nvPr>
            <p:ph type="title"/>
          </p:nvPr>
        </p:nvSpPr>
        <p:spPr>
          <a:xfrm>
            <a:off x="457200" y="0"/>
            <a:ext cx="8229600" cy="1180912"/>
          </a:xfrm>
        </p:spPr>
        <p:txBody>
          <a:bodyPr/>
          <a:lstStyle/>
          <a:p>
            <a:r>
              <a:rPr lang="en-US" dirty="0" smtClean="0"/>
              <a:t>Revised Form</a:t>
            </a:r>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64314860"/>
      </p:ext>
    </p:extLst>
  </p:cSld>
  <p:clrMapOvr>
    <a:masterClrMapping/>
  </p:clrMapOvr>
  <p:transition spd="slow" advTm="3925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4285" y="1676400"/>
            <a:ext cx="5010850" cy="1066949"/>
          </a:xfrm>
          <a:prstGeom prst="rect">
            <a:avLst/>
          </a:prstGeom>
        </p:spPr>
      </p:pic>
      <p:sp>
        <p:nvSpPr>
          <p:cNvPr id="8" name="Title 7"/>
          <p:cNvSpPr>
            <a:spLocks noGrp="1"/>
          </p:cNvSpPr>
          <p:nvPr>
            <p:ph type="title"/>
          </p:nvPr>
        </p:nvSpPr>
        <p:spPr/>
        <p:txBody>
          <a:bodyPr/>
          <a:lstStyle/>
          <a:p>
            <a:r>
              <a:rPr lang="en-US" dirty="0" smtClean="0"/>
              <a:t>Certifications - Current</a:t>
            </a:r>
            <a:endParaRPr lang="en-US" dirty="0"/>
          </a:p>
        </p:txBody>
      </p:sp>
      <p:sp>
        <p:nvSpPr>
          <p:cNvPr id="10" name="TextBox 9"/>
          <p:cNvSpPr txBox="1"/>
          <p:nvPr/>
        </p:nvSpPr>
        <p:spPr>
          <a:xfrm>
            <a:off x="914400" y="3124200"/>
            <a:ext cx="7696200" cy="923330"/>
          </a:xfrm>
          <a:prstGeom prst="rect">
            <a:avLst/>
          </a:prstGeom>
          <a:noFill/>
        </p:spPr>
        <p:txBody>
          <a:bodyPr wrap="square" rtlCol="0">
            <a:spAutoFit/>
          </a:bodyPr>
          <a:lstStyle/>
          <a:p>
            <a:r>
              <a:rPr lang="en-US" sz="5400" dirty="0">
                <a:solidFill>
                  <a:srgbClr val="2F5897"/>
                </a:solidFill>
                <a:effectLst>
                  <a:outerShdw blurRad="63500" dist="38100" dir="5400000" algn="t" rotWithShape="0">
                    <a:prstClr val="black">
                      <a:alpha val="25000"/>
                    </a:prstClr>
                  </a:outerShdw>
                </a:effectLst>
                <a:ea typeface="+mj-ea"/>
                <a:cs typeface="+mj-cs"/>
              </a:rPr>
              <a:t>Certifications - </a:t>
            </a:r>
            <a:r>
              <a:rPr lang="en-US" sz="5400" dirty="0" smtClean="0">
                <a:solidFill>
                  <a:srgbClr val="2F5897"/>
                </a:solidFill>
                <a:effectLst>
                  <a:outerShdw blurRad="63500" dist="38100" dir="5400000" algn="t" rotWithShape="0">
                    <a:prstClr val="black">
                      <a:alpha val="25000"/>
                    </a:prstClr>
                  </a:outerShdw>
                </a:effectLst>
                <a:ea typeface="+mj-ea"/>
                <a:cs typeface="+mj-cs"/>
              </a:rPr>
              <a:t>Revised</a:t>
            </a:r>
            <a:endParaRPr lang="en-US" sz="5400" dirty="0"/>
          </a:p>
        </p:txBody>
      </p:sp>
      <p:pic>
        <p:nvPicPr>
          <p:cNvPr id="11" name="Picture 10"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4191000"/>
            <a:ext cx="8686800" cy="1083367"/>
          </a:xfrm>
          <a:prstGeom prst="rect">
            <a:avLst/>
          </a:prstGeom>
        </p:spPr>
      </p:pic>
      <p:pic>
        <p:nvPicPr>
          <p:cNvPr id="6" name="Picture 5" descr="Screen Clipping"/>
          <p:cNvPicPr>
            <a:picLocks noChangeAspect="1"/>
          </p:cNvPicPr>
          <p:nvPr/>
        </p:nvPicPr>
        <p:blipFill rotWithShape="1">
          <a:blip r:embed="rId7">
            <a:extLst>
              <a:ext uri="{28A0092B-C50C-407E-A947-70E740481C1C}">
                <a14:useLocalDpi xmlns:a14="http://schemas.microsoft.com/office/drawing/2010/main" val="0"/>
              </a:ext>
            </a:extLst>
          </a:blip>
          <a:srcRect r="40077"/>
          <a:stretch/>
        </p:blipFill>
        <p:spPr>
          <a:xfrm>
            <a:off x="304800" y="4191000"/>
            <a:ext cx="5205351" cy="1083367"/>
          </a:xfrm>
          <a:prstGeom prst="rect">
            <a:avLst/>
          </a:prstGeom>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719356727"/>
      </p:ext>
    </p:extLst>
  </p:cSld>
  <p:clrMapOvr>
    <a:masterClrMapping/>
  </p:clrMapOvr>
  <mc:AlternateContent xmlns:mc="http://schemas.openxmlformats.org/markup-compatibility/2006" xmlns:p14="http://schemas.microsoft.com/office/powerpoint/2010/main">
    <mc:Choice Requires="p14">
      <p:transition spd="slow" p14:dur="2000" advTm="14015"/>
    </mc:Choice>
    <mc:Fallback xmlns="">
      <p:transition spd="slow" advTm="14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mph" presetSubtype="0" fill="hold" nodeType="clickEffect">
                                  <p:stCondLst>
                                    <p:cond delay="0"/>
                                  </p:stCondLst>
                                  <p:childTnLst>
                                    <p:animScale>
                                      <p:cBhvr>
                                        <p:cTn id="21" dur="1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2"/>
                </p:tgtEl>
              </p:cMediaNode>
            </p:audio>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8.1|20.1|4.9"/>
</p:tagLst>
</file>

<file path=ppt/tags/tag10.xml><?xml version="1.0" encoding="utf-8"?>
<p:tagLst xmlns:a="http://schemas.openxmlformats.org/drawingml/2006/main" xmlns:r="http://schemas.openxmlformats.org/officeDocument/2006/relationships" xmlns:p="http://schemas.openxmlformats.org/presentationml/2006/main">
  <p:tag name="TIMING" val="|1.3"/>
</p:tagLst>
</file>

<file path=ppt/tags/tag11.xml><?xml version="1.0" encoding="utf-8"?>
<p:tagLst xmlns:a="http://schemas.openxmlformats.org/drawingml/2006/main" xmlns:r="http://schemas.openxmlformats.org/officeDocument/2006/relationships" xmlns:p="http://schemas.openxmlformats.org/presentationml/2006/main">
  <p:tag name="TIMING" val="|21.1|54.3|34.5|64.1|5|1|2.7"/>
</p:tagLst>
</file>

<file path=ppt/tags/tag12.xml><?xml version="1.0" encoding="utf-8"?>
<p:tagLst xmlns:a="http://schemas.openxmlformats.org/drawingml/2006/main" xmlns:r="http://schemas.openxmlformats.org/officeDocument/2006/relationships" xmlns:p="http://schemas.openxmlformats.org/presentationml/2006/main">
  <p:tag name="TIMING" val="|41.3|7.6|4.5|13.2|2.7|36.9|2.2"/>
</p:tagLst>
</file>

<file path=ppt/tags/tag13.xml><?xml version="1.0" encoding="utf-8"?>
<p:tagLst xmlns:a="http://schemas.openxmlformats.org/drawingml/2006/main" xmlns:r="http://schemas.openxmlformats.org/officeDocument/2006/relationships" xmlns:p="http://schemas.openxmlformats.org/presentationml/2006/main">
  <p:tag name="TIMING" val="|89.7|40|5.8|10.5|25.9"/>
</p:tagLst>
</file>

<file path=ppt/tags/tag14.xml><?xml version="1.0" encoding="utf-8"?>
<p:tagLst xmlns:a="http://schemas.openxmlformats.org/drawingml/2006/main" xmlns:r="http://schemas.openxmlformats.org/officeDocument/2006/relationships" xmlns:p="http://schemas.openxmlformats.org/presentationml/2006/main">
  <p:tag name="TIMING" val="|35.2"/>
</p:tagLst>
</file>

<file path=ppt/tags/tag15.xml><?xml version="1.0" encoding="utf-8"?>
<p:tagLst xmlns:a="http://schemas.openxmlformats.org/drawingml/2006/main" xmlns:r="http://schemas.openxmlformats.org/officeDocument/2006/relationships" xmlns:p="http://schemas.openxmlformats.org/presentationml/2006/main">
  <p:tag name="TIMING" val="|74.7|0.1|49.5|11.1|2.5"/>
</p:tagLst>
</file>

<file path=ppt/tags/tag16.xml><?xml version="1.0" encoding="utf-8"?>
<p:tagLst xmlns:a="http://schemas.openxmlformats.org/drawingml/2006/main" xmlns:r="http://schemas.openxmlformats.org/officeDocument/2006/relationships" xmlns:p="http://schemas.openxmlformats.org/presentationml/2006/main">
  <p:tag name="TIMING" val="|0.8|1.3|4.6|2.2|2|15.6|0.8"/>
</p:tagLst>
</file>

<file path=ppt/tags/tag17.xml><?xml version="1.0" encoding="utf-8"?>
<p:tagLst xmlns:a="http://schemas.openxmlformats.org/drawingml/2006/main" xmlns:r="http://schemas.openxmlformats.org/officeDocument/2006/relationships" xmlns:p="http://schemas.openxmlformats.org/presentationml/2006/main">
  <p:tag name="TIMING" val="|5|2.6|61.2|5.3"/>
</p:tagLst>
</file>

<file path=ppt/tags/tag18.xml><?xml version="1.0" encoding="utf-8"?>
<p:tagLst xmlns:a="http://schemas.openxmlformats.org/drawingml/2006/main" xmlns:r="http://schemas.openxmlformats.org/officeDocument/2006/relationships" xmlns:p="http://schemas.openxmlformats.org/presentationml/2006/main">
  <p:tag name="TIMING" val="|1.8|4.9|69.2|0.9|1.1|1.1|2"/>
</p:tagLst>
</file>

<file path=ppt/tags/tag19.xml><?xml version="1.0" encoding="utf-8"?>
<p:tagLst xmlns:a="http://schemas.openxmlformats.org/drawingml/2006/main" xmlns:r="http://schemas.openxmlformats.org/officeDocument/2006/relationships" xmlns:p="http://schemas.openxmlformats.org/presentationml/2006/main">
  <p:tag name="TIMING" val="|8|1.1|2.5|0.8|34.6|1.5"/>
</p:tagLst>
</file>

<file path=ppt/tags/tag2.xml><?xml version="1.0" encoding="utf-8"?>
<p:tagLst xmlns:a="http://schemas.openxmlformats.org/drawingml/2006/main" xmlns:r="http://schemas.openxmlformats.org/officeDocument/2006/relationships" xmlns:p="http://schemas.openxmlformats.org/presentationml/2006/main">
  <p:tag name="TIMING" val="|11.1|20.5"/>
</p:tagLst>
</file>

<file path=ppt/tags/tag20.xml><?xml version="1.0" encoding="utf-8"?>
<p:tagLst xmlns:a="http://schemas.openxmlformats.org/drawingml/2006/main" xmlns:r="http://schemas.openxmlformats.org/officeDocument/2006/relationships" xmlns:p="http://schemas.openxmlformats.org/presentationml/2006/main">
  <p:tag name="TIMING" val="|2.1|58|6.6|17.6"/>
</p:tagLst>
</file>

<file path=ppt/tags/tag3.xml><?xml version="1.0" encoding="utf-8"?>
<p:tagLst xmlns:a="http://schemas.openxmlformats.org/drawingml/2006/main" xmlns:r="http://schemas.openxmlformats.org/officeDocument/2006/relationships" xmlns:p="http://schemas.openxmlformats.org/presentationml/2006/main">
  <p:tag name="TIMING" val="|8|45.8"/>
</p:tagLst>
</file>

<file path=ppt/tags/tag4.xml><?xml version="1.0" encoding="utf-8"?>
<p:tagLst xmlns:a="http://schemas.openxmlformats.org/drawingml/2006/main" xmlns:r="http://schemas.openxmlformats.org/officeDocument/2006/relationships" xmlns:p="http://schemas.openxmlformats.org/presentationml/2006/main">
  <p:tag name="TIMING" val="|14.1|12.3|12.6"/>
</p:tagLst>
</file>

<file path=ppt/tags/tag5.xml><?xml version="1.0" encoding="utf-8"?>
<p:tagLst xmlns:a="http://schemas.openxmlformats.org/drawingml/2006/main" xmlns:r="http://schemas.openxmlformats.org/officeDocument/2006/relationships" xmlns:p="http://schemas.openxmlformats.org/presentationml/2006/main">
  <p:tag name="TIMING" val="|5.9|6.6"/>
</p:tagLst>
</file>

<file path=ppt/tags/tag6.xml><?xml version="1.0" encoding="utf-8"?>
<p:tagLst xmlns:a="http://schemas.openxmlformats.org/drawingml/2006/main" xmlns:r="http://schemas.openxmlformats.org/officeDocument/2006/relationships" xmlns:p="http://schemas.openxmlformats.org/presentationml/2006/main">
  <p:tag name="TIMING" val="|5.6"/>
</p:tagLst>
</file>

<file path=ppt/tags/tag7.xml><?xml version="1.0" encoding="utf-8"?>
<p:tagLst xmlns:a="http://schemas.openxmlformats.org/drawingml/2006/main" xmlns:r="http://schemas.openxmlformats.org/officeDocument/2006/relationships" xmlns:p="http://schemas.openxmlformats.org/presentationml/2006/main">
  <p:tag name="TIMING" val="|1.9|64.1|6.1"/>
</p:tagLst>
</file>

<file path=ppt/tags/tag8.xml><?xml version="1.0" encoding="utf-8"?>
<p:tagLst xmlns:a="http://schemas.openxmlformats.org/drawingml/2006/main" xmlns:r="http://schemas.openxmlformats.org/officeDocument/2006/relationships" xmlns:p="http://schemas.openxmlformats.org/presentationml/2006/main">
  <p:tag name="TIMING" val="|36.6"/>
</p:tagLst>
</file>

<file path=ppt/tags/tag9.xml><?xml version="1.0" encoding="utf-8"?>
<p:tagLst xmlns:a="http://schemas.openxmlformats.org/drawingml/2006/main" xmlns:r="http://schemas.openxmlformats.org/officeDocument/2006/relationships" xmlns:p="http://schemas.openxmlformats.org/presentationml/2006/main">
  <p:tag name="TIMING" val="|1.6|4.1|86.3|1|1.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2363</TotalTime>
  <Words>3614</Words>
  <Application>Microsoft Office PowerPoint</Application>
  <PresentationFormat>On-screen Show (4:3)</PresentationFormat>
  <Paragraphs>238</Paragraphs>
  <Slides>27</Slides>
  <Notes>26</Notes>
  <HiddenSlides>0</HiddenSlides>
  <MMClips>27</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Executive</vt:lpstr>
      <vt:lpstr>FNS-366B Program Activity Statement Revision   (Play as a slide show to hear narration and activate transitions)  7/1/2016</vt:lpstr>
      <vt:lpstr>Impetus for the Revision</vt:lpstr>
      <vt:lpstr>Impetus for the Revision</vt:lpstr>
      <vt:lpstr>Revision Process</vt:lpstr>
      <vt:lpstr>Implementation</vt:lpstr>
      <vt:lpstr>Regulation Change</vt:lpstr>
      <vt:lpstr>Current Form</vt:lpstr>
      <vt:lpstr>Revised Form</vt:lpstr>
      <vt:lpstr>Certifications - Current</vt:lpstr>
      <vt:lpstr>Certifications – Unchanged Portion</vt:lpstr>
      <vt:lpstr>Certifications – Added Portion</vt:lpstr>
      <vt:lpstr>No Changes to  Fair Hearings</vt:lpstr>
      <vt:lpstr>Investigations - Current</vt:lpstr>
      <vt:lpstr>Fraud Investigations Definition</vt:lpstr>
      <vt:lpstr>PowerPoint Presentation</vt:lpstr>
      <vt:lpstr>Eligibility Fraud - Investigations</vt:lpstr>
      <vt:lpstr>Trafficking - Investigations</vt:lpstr>
      <vt:lpstr>Combined - Investigations</vt:lpstr>
      <vt:lpstr>PowerPoint Presentation</vt:lpstr>
      <vt:lpstr>Hearings and Prosecutions - Current</vt:lpstr>
      <vt:lpstr>Eligibility – Administrative Disqualification Hearings</vt:lpstr>
      <vt:lpstr>Trafficking – Administrative Disqualification Hearings</vt:lpstr>
      <vt:lpstr>Combined – Administrative Disqualification Hearings</vt:lpstr>
      <vt:lpstr>Eligibility Fraud – Prosecutions</vt:lpstr>
      <vt:lpstr>Trafficking – Prosecutions</vt:lpstr>
      <vt:lpstr>Combined – Prosecutions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Activity Statement Revision</dc:title>
  <dc:creator>Adam Anderson</dc:creator>
  <cp:lastModifiedBy>Roberts, Cindy - FNS</cp:lastModifiedBy>
  <cp:revision>110</cp:revision>
  <dcterms:created xsi:type="dcterms:W3CDTF">2016-01-19T16:19:14Z</dcterms:created>
  <dcterms:modified xsi:type="dcterms:W3CDTF">2016-07-29T19:36:23Z</dcterms:modified>
  <cp:contentStatus/>
</cp:coreProperties>
</file>