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8"/>
  </p:notesMasterIdLst>
  <p:handoutMasterIdLst>
    <p:handoutMasterId r:id="rId9"/>
  </p:handoutMasterIdLst>
  <p:sldIdLst>
    <p:sldId id="256" r:id="rId6"/>
    <p:sldId id="258" r:id="rId7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2D3D20-4525-4B2A-0F3F-3C2BB5BB0325}" name="Freddy O. Trejo" initials="" userId="S::ftrejo@crosbymarketing.com::e353ea14-6f9a-4ec2-840d-149cb2de090c" providerId="AD"/>
  <p188:author id="{D496BF31-471E-C33D-2A51-BBDAC655BDD5}" name="Saskia Moore" initials="SM" userId="S::smoore@crosbymarketing.com::df3c4b7b-e44a-4cfd-92a2-5ffe8a9d069a" providerId="AD"/>
  <p188:author id="{AB579844-1517-4FBA-7A97-09CAED3FF29E}" name="Campbell, Elizabeth - FNS" initials="CF" userId="S::elizabeth.campbell2@usda.gov::60e396b6-9561-4b12-8a2a-8b32e784395d" providerId="AD"/>
  <p188:author id="{6ACF7DD6-1325-7CE9-F0EF-B0188B3AC8D1}" name="Maurice, Alison - FNS" initials="MF" userId="S::alison.maurice@usda.gov::4eef3835-8a44-449f-b438-863a203d9251" providerId="AD"/>
  <p188:author id="{40BFE2E5-6AC8-2CC9-CF83-0C7D2F406198}" name="Gabrielle H. Weber" initials="GW" userId="S::gweber@crosbymarketing.com::c983c357-88e0-4ac0-9efe-ffa6d69bb27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BD4914"/>
    <a:srgbClr val="D76622"/>
    <a:srgbClr val="FEF4DE"/>
    <a:srgbClr val="86316E"/>
    <a:srgbClr val="00AA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5FC10F-B5C2-423B-A111-CB771C8E0096}" v="546" dt="2025-01-27T22:01:48.473"/>
    <p1510:client id="{745CA4AF-B79B-CA4B-9BA0-9CA18E52D3F1}" v="211" dt="2025-01-27T19:18:03.044"/>
    <p1510:client id="{FA3CAB7E-1AD7-4579-87D0-952187B57494}" v="145" dt="2025-01-28T17:41:45.2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22"/>
    <p:restoredTop sz="89743"/>
  </p:normalViewPr>
  <p:slideViewPr>
    <p:cSldViewPr snapToGrid="0">
      <p:cViewPr>
        <p:scale>
          <a:sx n="100" d="100"/>
          <a:sy n="100" d="100"/>
        </p:scale>
        <p:origin x="2028" y="-18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4AE30E-DCCD-7276-0C4E-36609A89F4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D8D87A-6032-1829-DB6F-4D921E60E3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01D07-E46A-3F47-A6F8-97150819437E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25B46E-673A-4588-94B3-19ABE7CF2F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A2B6C8-C897-2EA1-245B-29BC579706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05D96-0A5B-8946-B9D2-DA4DB14A7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60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CF8BB-9B8D-6845-A9C0-C159BB60934D}" type="datetimeFigureOut">
              <a:rPr lang="en-AR" smtClean="0"/>
              <a:t>02/26/2025</a:t>
            </a:fld>
            <a:endParaRPr lang="en-A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FDF70-6F79-C342-B540-1EC83D00B147}" type="slidenum">
              <a:rPr lang="en-AR" smtClean="0"/>
              <a:t>‹#›</a:t>
            </a:fld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154237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FDF70-6F79-C342-B540-1EC83D00B147}" type="slidenum">
              <a:rPr lang="en-AR" smtClean="0"/>
              <a:t>1</a:t>
            </a:fld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146427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FDF70-6F79-C342-B540-1EC83D00B147}" type="slidenum">
              <a:rPr lang="en-AR" smtClean="0"/>
              <a:t>2</a:t>
            </a:fld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3549244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miling boy with an orange slice.">
            <a:extLst>
              <a:ext uri="{FF2B5EF4-FFF2-40B4-BE49-F238E27FC236}">
                <a16:creationId xmlns:a16="http://schemas.microsoft.com/office/drawing/2014/main" id="{43966402-1709-BA4C-A2D9-1F3C6151D9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772400" cy="31369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E82AD62-BECF-AB35-71C9-C13D4416FE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658" y="929806"/>
            <a:ext cx="3431429" cy="1130036"/>
          </a:xfrm>
        </p:spPr>
        <p:txBody>
          <a:bodyPr anchor="t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5263168-1807-A636-A9E8-FB2277759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818" y="2565692"/>
            <a:ext cx="4794389" cy="523351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800" b="1">
                <a:solidFill>
                  <a:srgbClr val="008080"/>
                </a:solidFill>
              </a:defRPr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 descr="A father and his daughter choosing a box of mushrooms from a shelf in the supermarket.">
            <a:extLst>
              <a:ext uri="{FF2B5EF4-FFF2-40B4-BE49-F238E27FC236}">
                <a16:creationId xmlns:a16="http://schemas.microsoft.com/office/drawing/2014/main" id="{C0B01AA9-B749-43CB-7CA0-F67A6FD8E0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32450" y="3401257"/>
            <a:ext cx="2146300" cy="1295400"/>
          </a:xfrm>
          <a:prstGeom prst="rect">
            <a:avLst/>
          </a:prstGeom>
        </p:spPr>
      </p:pic>
      <p:pic>
        <p:nvPicPr>
          <p:cNvPr id="4" name="Picture 3" descr="A mother and her daughter selecting apples in the fruit section of a supermarket.">
            <a:extLst>
              <a:ext uri="{FF2B5EF4-FFF2-40B4-BE49-F238E27FC236}">
                <a16:creationId xmlns:a16="http://schemas.microsoft.com/office/drawing/2014/main" id="{22D0B244-386B-4748-60AE-D4E5D62C65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19750" y="4874416"/>
            <a:ext cx="2159000" cy="12192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B5D8D33-DEF4-C6E7-5DE0-C98AE5135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4658" y="9314689"/>
            <a:ext cx="708605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30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18E71A-BE10-E009-CCA2-A4197C555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772400" cy="8636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ECBA46-F3F8-1570-27A1-5EFCD0FAA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4658" y="9314689"/>
            <a:ext cx="708605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337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4717FB-EA8F-4112-E6BC-2D06FE470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772400" cy="8636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756B80F-4977-199C-EB55-EB367A43A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4658" y="9314689"/>
            <a:ext cx="708605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mother, a father, and their daughter are squeezing an orange for juice in their kitchen.&#10;&#10;A smiling little boy siting in a shopping cart in a supermarket aisle.&#10;&#10;A mother and her daughter watching the apples they hold.&#10;">
            <a:extLst>
              <a:ext uri="{FF2B5EF4-FFF2-40B4-BE49-F238E27FC236}">
                <a16:creationId xmlns:a16="http://schemas.microsoft.com/office/drawing/2014/main" id="{8433E448-0B93-8F1C-0F93-E2D2827AFC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13400" y="1417441"/>
            <a:ext cx="21590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2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549A8B-1105-E143-B0C2-1526E6812C74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D8C076-711B-D240-889A-26E1EBA6F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60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ns.usda.gov/seb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ns.usda.gov/seb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 BUCKS logo">
            <a:extLst>
              <a:ext uri="{FF2B5EF4-FFF2-40B4-BE49-F238E27FC236}">
                <a16:creationId xmlns:a16="http://schemas.microsoft.com/office/drawing/2014/main" id="{D4015773-F62D-2BC9-310F-CCBF6CAAB5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58" y="242587"/>
            <a:ext cx="971628" cy="50006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9A11CBA-16ED-E651-544E-B2656C6CC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555" y="908268"/>
            <a:ext cx="3505538" cy="108833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75"/>
              </a:spcBef>
            </a:pPr>
            <a:r>
              <a:rPr lang="en-US" sz="2000" b="1" dirty="0">
                <a:effectLst/>
                <a:latin typeface="Arial" panose="020B0604020202020204" pitchFamily="34" charset="0"/>
              </a:rPr>
              <a:t>Learn How [SUN Bucks/Summer EBT] </a:t>
            </a:r>
            <a:r>
              <a:rPr lang="en-US" dirty="0"/>
              <a:t>C</a:t>
            </a:r>
            <a:r>
              <a:rPr lang="en-US" sz="2000" b="1" dirty="0">
                <a:effectLst/>
                <a:latin typeface="Arial" panose="020B0604020202020204" pitchFamily="34" charset="0"/>
              </a:rPr>
              <a:t>an </a:t>
            </a:r>
            <a:r>
              <a:rPr lang="en-US" dirty="0"/>
              <a:t>H</a:t>
            </a:r>
            <a:r>
              <a:rPr lang="en-US" sz="2000" b="1" dirty="0">
                <a:effectLst/>
                <a:latin typeface="Arial" panose="020B0604020202020204" pitchFamily="34" charset="0"/>
              </a:rPr>
              <a:t>elp </a:t>
            </a:r>
            <a:r>
              <a:rPr lang="en-US" dirty="0"/>
              <a:t>Y</a:t>
            </a:r>
            <a:r>
              <a:rPr lang="en-US" sz="2000" b="1" dirty="0">
                <a:effectLst/>
                <a:latin typeface="Arial" panose="020B0604020202020204" pitchFamily="34" charset="0"/>
              </a:rPr>
              <a:t>our Family!</a:t>
            </a:r>
            <a:endParaRPr lang="en-US" sz="2000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36A727-BEB0-0AAD-AF87-44D871D30A6F}"/>
              </a:ext>
            </a:extLst>
          </p:cNvPr>
          <p:cNvSpPr txBox="1"/>
          <p:nvPr/>
        </p:nvSpPr>
        <p:spPr>
          <a:xfrm>
            <a:off x="242434" y="2656689"/>
            <a:ext cx="5109742" cy="7694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ts val="675"/>
              </a:spcBef>
            </a:pP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[SUN Bucks/Summer EBT]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is a grocery benefits program to help families buy food during the summer when schools are closed. Families get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[$120 – update dollar amount as needed]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for each eligible school-age child. Children who get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these benefits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can still participate in other summer meal programs.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F687E2-4FE3-BD3B-4DA1-790C10411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34658" y="3704359"/>
            <a:ext cx="494309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9654C8A-30CB-8EB0-A455-A1D344E9A472}"/>
              </a:ext>
            </a:extLst>
          </p:cNvPr>
          <p:cNvSpPr txBox="1"/>
          <p:nvPr/>
        </p:nvSpPr>
        <p:spPr>
          <a:xfrm>
            <a:off x="231819" y="3876367"/>
            <a:ext cx="5035318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8080"/>
                </a:solidFill>
                <a:effectLst/>
                <a:latin typeface="Arial" panose="020B0604020202020204" pitchFamily="34" charset="0"/>
              </a:rPr>
              <a:t>How does [SUN Bucks/Summer EBT] work?</a:t>
            </a:r>
            <a:endParaRPr lang="en-US" dirty="0">
              <a:solidFill>
                <a:srgbClr val="00808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DA8D0B-1480-E924-749F-D8C152E8D7BC}"/>
              </a:ext>
            </a:extLst>
          </p:cNvPr>
          <p:cNvSpPr txBox="1"/>
          <p:nvPr/>
        </p:nvSpPr>
        <p:spPr>
          <a:xfrm>
            <a:off x="242435" y="4356604"/>
            <a:ext cx="5035318" cy="127727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ts val="675"/>
              </a:spcBef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In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[State name]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[SUN Bucks/Summer EBT]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benefits are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[customize: e.g., loaded onto an EBT card and mailed to your home; added to an existing household SNAP/WIC EBT card, etc.]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[SUN Bucks/Summer EBT]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benefits can be used to buy food like fruits, vegetables, meat, whole grains, and dairy at grocery stores, farmers markets, and other places that accept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[WIC or SNAP]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EBT benefits.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[SUN Bucks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/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Summer EBT]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is a convenient way to help children get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 the nutrition they need when schools are closed.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8322C01-4B93-A393-2294-F8FAE2691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34658" y="5911309"/>
            <a:ext cx="494309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3C4E752-8D9A-AB63-5BAC-6979FB00E8E7}"/>
              </a:ext>
            </a:extLst>
          </p:cNvPr>
          <p:cNvSpPr txBox="1"/>
          <p:nvPr/>
        </p:nvSpPr>
        <p:spPr>
          <a:xfrm>
            <a:off x="231819" y="6104781"/>
            <a:ext cx="5045934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8080"/>
                </a:solidFill>
                <a:effectLst/>
                <a:latin typeface="Arial" panose="020B0604020202020204" pitchFamily="34" charset="0"/>
              </a:rPr>
              <a:t>Is my child eligible for [SUN Bucks/Summer EBT]?</a:t>
            </a:r>
            <a:endParaRPr lang="en-US" dirty="0">
              <a:solidFill>
                <a:srgbClr val="00808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16469C-39D9-E397-9D60-44026123B05F}"/>
              </a:ext>
            </a:extLst>
          </p:cNvPr>
          <p:cNvSpPr txBox="1"/>
          <p:nvPr/>
        </p:nvSpPr>
        <p:spPr>
          <a:xfrm>
            <a:off x="242435" y="6875994"/>
            <a:ext cx="5024702" cy="12875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ts val="675"/>
              </a:spcBef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Your child is eligible for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[SUN Bucks/Summer EBT]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if:  </a:t>
            </a:r>
          </a:p>
          <a:p>
            <a:pPr marL="171450" indent="-171450">
              <a:spcBef>
                <a:spcPts val="675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Your household already participates in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[customize: SNAP, FDPIR, TANF, etc.]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OR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171450" indent="-171450">
              <a:spcBef>
                <a:spcPts val="675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Your child attends a school that offers the National School Lunch or School Breakfast Program, </a:t>
            </a:r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and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your household income meets the requirements for free or reduced-price school meals.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601D1B7-009D-FB6C-0BCF-35179811EA8A}"/>
              </a:ext>
            </a:extLst>
          </p:cNvPr>
          <p:cNvSpPr txBox="1"/>
          <p:nvPr/>
        </p:nvSpPr>
        <p:spPr>
          <a:xfrm>
            <a:off x="5622467" y="6269577"/>
            <a:ext cx="2149933" cy="1892826"/>
          </a:xfrm>
          <a:prstGeom prst="rect">
            <a:avLst/>
          </a:prstGeom>
          <a:solidFill>
            <a:srgbClr val="FEF4DE"/>
          </a:solidFill>
          <a:ln>
            <a:noFill/>
          </a:ln>
        </p:spPr>
        <p:txBody>
          <a:bodyPr wrap="square" lIns="182880" tIns="182880" rIns="274320" bIns="182880" rtlCol="0">
            <a:spAutoFit/>
          </a:bodyPr>
          <a:lstStyle/>
          <a:p>
            <a:pPr>
              <a:spcBef>
                <a:spcPts val="675"/>
              </a:spcBef>
            </a:pPr>
            <a:r>
              <a:rPr lang="en-US" sz="1100" b="1" dirty="0">
                <a:solidFill>
                  <a:srgbClr val="BD4914"/>
                </a:solidFill>
                <a:effectLst/>
                <a:latin typeface="Arial" panose="020B0604020202020204" pitchFamily="34" charset="0"/>
              </a:rPr>
              <a:t>Do you have a new address?</a:t>
            </a:r>
            <a:br>
              <a:rPr lang="en-US" sz="1100" dirty="0">
                <a:effectLst/>
                <a:latin typeface="Arial" panose="020B0604020202020204" pitchFamily="34" charset="0"/>
              </a:rPr>
            </a:br>
            <a:br>
              <a:rPr lang="en-US" sz="1100" b="1" dirty="0">
                <a:effectLst/>
                <a:latin typeface="Arial" panose="020B0604020202020204" pitchFamily="34" charset="0"/>
              </a:rPr>
            </a:br>
            <a:r>
              <a:rPr lang="en-US" sz="1100" dirty="0">
                <a:effectLst/>
                <a:latin typeface="Arial" panose="020B0604020202020204" pitchFamily="34" charset="0"/>
              </a:rPr>
              <a:t>Make sure your address is up to date </a:t>
            </a:r>
            <a:r>
              <a:rPr lang="en-US" sz="1100" b="1" dirty="0">
                <a:effectLst/>
                <a:latin typeface="Arial" panose="020B0604020202020204" pitchFamily="34" charset="0"/>
              </a:rPr>
              <a:t>[here/by doing x] </a:t>
            </a:r>
            <a:r>
              <a:rPr lang="en-US" sz="1100" dirty="0">
                <a:effectLst/>
                <a:latin typeface="Arial" panose="020B0604020202020204" pitchFamily="34" charset="0"/>
              </a:rPr>
              <a:t>so your </a:t>
            </a:r>
            <a:r>
              <a:rPr lang="en-US" sz="1100" b="1" dirty="0">
                <a:effectLst/>
                <a:latin typeface="Arial" panose="020B0604020202020204" pitchFamily="34" charset="0"/>
              </a:rPr>
              <a:t>[</a:t>
            </a:r>
            <a:r>
              <a:rPr lang="en-US" sz="1100" b="1" dirty="0">
                <a:latin typeface="Arial" panose="020B0604020202020204" pitchFamily="34" charset="0"/>
              </a:rPr>
              <a:t>SUN Bucks/</a:t>
            </a:r>
            <a:r>
              <a:rPr lang="en-US" sz="1100" b="1" dirty="0">
                <a:effectLst/>
                <a:latin typeface="Arial" panose="020B0604020202020204" pitchFamily="34" charset="0"/>
              </a:rPr>
              <a:t>Summer EBT] </a:t>
            </a:r>
            <a:r>
              <a:rPr lang="en-US" sz="1100" dirty="0">
                <a:effectLst/>
                <a:latin typeface="Arial" panose="020B0604020202020204" pitchFamily="34" charset="0"/>
              </a:rPr>
              <a:t>benefits are sent to the right place!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DBA194-42C8-338E-89BF-9B21C7A14E7C}"/>
              </a:ext>
            </a:extLst>
          </p:cNvPr>
          <p:cNvSpPr txBox="1"/>
          <p:nvPr/>
        </p:nvSpPr>
        <p:spPr>
          <a:xfrm>
            <a:off x="253585" y="9396570"/>
            <a:ext cx="6760531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50"/>
              </a:lnSpc>
              <a:spcBef>
                <a:spcPts val="675"/>
              </a:spcBef>
            </a:pPr>
            <a:r>
              <a:rPr lang="en-US" sz="700" b="1" dirty="0">
                <a:latin typeface="Arial" panose="020B0604020202020204" pitchFamily="34" charset="0"/>
              </a:rPr>
              <a:t>January</a:t>
            </a:r>
            <a:r>
              <a:rPr lang="en-US" sz="700" b="1" dirty="0">
                <a:effectLst/>
                <a:latin typeface="Arial" panose="020B0604020202020204" pitchFamily="34" charset="0"/>
              </a:rPr>
              <a:t> 2024    •    For more information, visit: </a:t>
            </a:r>
            <a:r>
              <a:rPr lang="en-US" sz="700" b="1" u="sng" dirty="0">
                <a:solidFill>
                  <a:srgbClr val="008080"/>
                </a:solidFill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www.fns.usda.gov/</a:t>
            </a:r>
            <a:r>
              <a:rPr lang="en-US" sz="700" b="1" u="sng" dirty="0">
                <a:solidFill>
                  <a:srgbClr val="008080"/>
                </a:solidFill>
                <a:effectLst/>
                <a:latin typeface="Arial" panose="020B0604020202020204" pitchFamily="34" charset="0"/>
              </a:rPr>
              <a:t>sunbucks</a:t>
            </a:r>
            <a:endParaRPr lang="en-US" sz="700" dirty="0">
              <a:solidFill>
                <a:srgbClr val="00808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29A7A5-5592-069C-47FB-F35FCC26FE70}"/>
              </a:ext>
            </a:extLst>
          </p:cNvPr>
          <p:cNvSpPr txBox="1"/>
          <p:nvPr/>
        </p:nvSpPr>
        <p:spPr>
          <a:xfrm>
            <a:off x="253585" y="9597292"/>
            <a:ext cx="7161976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50"/>
              </a:lnSpc>
              <a:spcBef>
                <a:spcPts val="675"/>
              </a:spcBef>
            </a:pPr>
            <a:r>
              <a:rPr lang="en-US" sz="700" b="1" dirty="0">
                <a:effectLst/>
                <a:latin typeface="Arial" panose="020B0604020202020204" pitchFamily="34" charset="0"/>
              </a:rPr>
              <a:t>[Insert State program name]</a:t>
            </a:r>
            <a:r>
              <a:rPr lang="en-US" sz="700" dirty="0">
                <a:effectLst/>
                <a:latin typeface="Arial" panose="020B0604020202020204" pitchFamily="34" charset="0"/>
              </a:rPr>
              <a:t> is made possible with funding from the U.S. Department of Agriculture, Food and Nutrition Service.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5B25E6CC-1668-850F-172E-85FEA786DCE5}"/>
              </a:ext>
            </a:extLst>
          </p:cNvPr>
          <p:cNvSpPr txBox="1">
            <a:spLocks/>
          </p:cNvSpPr>
          <p:nvPr/>
        </p:nvSpPr>
        <p:spPr>
          <a:xfrm>
            <a:off x="7074920" y="9424324"/>
            <a:ext cx="427696" cy="21852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54049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E6CEF68-B444-5872-E22A-479E8A99C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1819" y="1377643"/>
            <a:ext cx="4015884" cy="773276"/>
          </a:xfrm>
        </p:spPr>
        <p:txBody>
          <a:bodyPr/>
          <a:lstStyle/>
          <a:p>
            <a:pPr rtl="0" eaLnBrk="1" latinLnBrk="0" hangingPunct="1">
              <a:lnSpc>
                <a:spcPct val="100000"/>
              </a:lnSpc>
            </a:pPr>
            <a:r>
              <a:rPr lang="en-US" sz="1800" b="1" kern="1200" dirty="0">
                <a:solidFill>
                  <a:srgbClr val="008080"/>
                </a:solidFill>
                <a:effectLst/>
                <a:ea typeface="+mn-ea"/>
                <a:cs typeface="+mn-cs"/>
              </a:rPr>
              <a:t>How do I enroll my child in [SUN Bucks/Summer EBT]?</a:t>
            </a:r>
            <a:endParaRPr lang="en-A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ED1D1E-B876-2938-97B9-37D464D488AC}"/>
              </a:ext>
            </a:extLst>
          </p:cNvPr>
          <p:cNvSpPr txBox="1"/>
          <p:nvPr/>
        </p:nvSpPr>
        <p:spPr>
          <a:xfrm>
            <a:off x="242435" y="2138887"/>
            <a:ext cx="505822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75"/>
              </a:spcBef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Many families get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[SUN Bucks/Summer EBT]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automatically if they are getting other benefits, but some families may need to apply.</a:t>
            </a:r>
          </a:p>
          <a:p>
            <a:pPr>
              <a:spcBef>
                <a:spcPts val="675"/>
              </a:spcBef>
            </a:pPr>
            <a:r>
              <a:rPr lang="en-US" sz="1400" b="1" dirty="0">
                <a:solidFill>
                  <a:srgbClr val="008080"/>
                </a:solidFill>
                <a:latin typeface="Arial" panose="020B0604020202020204" pitchFamily="34" charset="0"/>
              </a:rPr>
              <a:t>Do I need to fill out an application?</a:t>
            </a:r>
          </a:p>
          <a:p>
            <a:pPr>
              <a:spcBef>
                <a:spcPts val="675"/>
              </a:spcBef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If your household already participates in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[customize: SNAP, FDPIR, TANF, etc.]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, your child will be automatically enrolled in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[SUN Bucks/Summer EBT]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You do not need to fill out an application. You will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[customize: e.g., get a card in the mail, or the money will be added to your SNAP/WIC EBT card]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. Watch for the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[customize: e.g., card in the mail/added benefits on your card]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>
              <a:spcBef>
                <a:spcPts val="675"/>
              </a:spcBef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If you are not automatically enrolled and believe your children are eligible, you can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apply for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[SUN Bucks/Summer EBT]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pPr>
              <a:spcBef>
                <a:spcPts val="675"/>
              </a:spcBef>
            </a:pPr>
            <a:r>
              <a:rPr lang="en-US" sz="1400" b="1" dirty="0">
                <a:solidFill>
                  <a:srgbClr val="008080"/>
                </a:solidFill>
                <a:latin typeface="Arial" panose="020B0604020202020204" pitchFamily="34" charset="0"/>
              </a:rPr>
              <a:t>How do I apply for [SUN Bucks/Summer EBT]?</a:t>
            </a:r>
            <a:endParaRPr lang="en-US" sz="1400" b="1" dirty="0">
              <a:solidFill>
                <a:srgbClr val="008080"/>
              </a:solidFill>
              <a:effectLst/>
              <a:latin typeface="Arial" panose="020B0604020202020204" pitchFamily="34" charset="0"/>
            </a:endParaRPr>
          </a:p>
          <a:p>
            <a:pPr>
              <a:spcBef>
                <a:spcPts val="675"/>
              </a:spcBef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Click here to apply: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[insert link to apply for SUN Bucks/Summer EBT]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  <a:p>
            <a:pPr>
              <a:spcBef>
                <a:spcPts val="675"/>
              </a:spcBef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When applying, you will be asked to provide your child’s name, school, date of birth, address, and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[customize: add additional details]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. You will also be asked to report your household income. You will not need to provide any other documents or information including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[customize: e.g., social security number, pay stub]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115DA8-458D-37C1-AB21-6D3466E77C75}"/>
              </a:ext>
            </a:extLst>
          </p:cNvPr>
          <p:cNvSpPr txBox="1"/>
          <p:nvPr/>
        </p:nvSpPr>
        <p:spPr>
          <a:xfrm>
            <a:off x="336957" y="6098950"/>
            <a:ext cx="7078604" cy="2092881"/>
          </a:xfrm>
          <a:prstGeom prst="rect">
            <a:avLst/>
          </a:prstGeom>
          <a:solidFill>
            <a:srgbClr val="FEF4DE"/>
          </a:solidFill>
          <a:ln>
            <a:noFill/>
          </a:ln>
        </p:spPr>
        <p:txBody>
          <a:bodyPr wrap="square" lIns="182880" tIns="182880" rIns="274320" bIns="182880" rtlCol="0">
            <a:spAutoFit/>
          </a:bodyPr>
          <a:lstStyle/>
          <a:p>
            <a:pPr>
              <a:spcBef>
                <a:spcPts val="675"/>
              </a:spcBef>
            </a:pPr>
            <a:r>
              <a:rPr lang="en-US" sz="1100" b="1" dirty="0">
                <a:solidFill>
                  <a:srgbClr val="BD4914"/>
                </a:solidFill>
                <a:effectLst/>
                <a:latin typeface="Arial" panose="020B0604020202020204" pitchFamily="34" charset="0"/>
              </a:rPr>
              <a:t>To apply or to find out what’s available for </a:t>
            </a:r>
            <a:r>
              <a:rPr lang="en-US" sz="1100" b="1" dirty="0">
                <a:solidFill>
                  <a:srgbClr val="BD4914"/>
                </a:solidFill>
                <a:latin typeface="Arial" panose="020B0604020202020204" pitchFamily="34" charset="0"/>
              </a:rPr>
              <a:t>y</a:t>
            </a:r>
            <a:r>
              <a:rPr lang="en-US" sz="1100" b="1" dirty="0">
                <a:solidFill>
                  <a:srgbClr val="BD4914"/>
                </a:solidFill>
                <a:effectLst/>
                <a:latin typeface="Arial" panose="020B0604020202020204" pitchFamily="34" charset="0"/>
              </a:rPr>
              <a:t>our family:</a:t>
            </a:r>
            <a:endParaRPr lang="en-US" sz="1100" dirty="0">
              <a:solidFill>
                <a:srgbClr val="BD4914"/>
              </a:solidFill>
              <a:effectLst/>
              <a:latin typeface="Arial" panose="020B0604020202020204" pitchFamily="34" charset="0"/>
            </a:endParaRPr>
          </a:p>
          <a:p>
            <a:pPr>
              <a:spcBef>
                <a:spcPts val="675"/>
              </a:spcBef>
            </a:pPr>
            <a:r>
              <a:rPr lang="en-US" sz="1100" dirty="0">
                <a:effectLst/>
                <a:latin typeface="Arial" panose="020B0604020202020204" pitchFamily="34" charset="0"/>
              </a:rPr>
              <a:t>Scan QR code with phone camera to apply online. </a:t>
            </a:r>
            <a:r>
              <a:rPr lang="en-US" sz="1100" b="1" dirty="0">
                <a:effectLst/>
                <a:latin typeface="Arial" panose="020B0604020202020204" pitchFamily="34" charset="0"/>
              </a:rPr>
              <a:t>[QR CODE] </a:t>
            </a:r>
            <a:endParaRPr lang="en-US" sz="1100" dirty="0">
              <a:effectLst/>
              <a:latin typeface="Arial" panose="020B0604020202020204" pitchFamily="34" charset="0"/>
            </a:endParaRPr>
          </a:p>
          <a:p>
            <a:pPr>
              <a:spcBef>
                <a:spcPts val="675"/>
              </a:spcBef>
            </a:pPr>
            <a:r>
              <a:rPr lang="en-US" sz="1100" b="1" dirty="0">
                <a:effectLst/>
                <a:latin typeface="Arial" panose="020B0604020202020204" pitchFamily="34" charset="0"/>
              </a:rPr>
              <a:t>[WEBSITE]</a:t>
            </a:r>
            <a:endParaRPr lang="en-US" sz="1100" dirty="0">
              <a:effectLst/>
              <a:latin typeface="Arial" panose="020B0604020202020204" pitchFamily="34" charset="0"/>
            </a:endParaRPr>
          </a:p>
          <a:p>
            <a:pPr>
              <a:spcBef>
                <a:spcPts val="675"/>
              </a:spcBef>
            </a:pPr>
            <a:r>
              <a:rPr lang="en-US" sz="1100" b="1" dirty="0">
                <a:effectLst/>
                <a:latin typeface="Arial" panose="020B0604020202020204" pitchFamily="34" charset="0"/>
              </a:rPr>
              <a:t>[PHONE NUMBER]</a:t>
            </a:r>
            <a:endParaRPr lang="en-US" sz="1100" dirty="0">
              <a:effectLst/>
              <a:latin typeface="Arial" panose="020B0604020202020204" pitchFamily="34" charset="0"/>
            </a:endParaRPr>
          </a:p>
          <a:p>
            <a:pPr>
              <a:spcBef>
                <a:spcPts val="675"/>
              </a:spcBef>
            </a:pPr>
            <a:r>
              <a:rPr lang="en-US" sz="1100" b="1" dirty="0">
                <a:effectLst/>
                <a:latin typeface="Arial" panose="020B0604020202020204" pitchFamily="34" charset="0"/>
              </a:rPr>
              <a:t>[MAILING ADDRESS OR FAX NUMBER </a:t>
            </a:r>
            <a:r>
              <a:rPr lang="en-US" sz="1100" b="1" dirty="0">
                <a:latin typeface="Arial" panose="020B0604020202020204" pitchFamily="34" charset="0"/>
              </a:rPr>
              <a:t>TO SEND </a:t>
            </a:r>
            <a:r>
              <a:rPr lang="en-US" sz="1100" b="1" dirty="0">
                <a:effectLst/>
                <a:latin typeface="Arial" panose="020B0604020202020204" pitchFamily="34" charset="0"/>
              </a:rPr>
              <a:t>PAPER APPLICATION TO]</a:t>
            </a:r>
            <a:endParaRPr lang="en-US" sz="1100" dirty="0">
              <a:effectLst/>
              <a:latin typeface="Arial" panose="020B0604020202020204" pitchFamily="34" charset="0"/>
            </a:endParaRPr>
          </a:p>
          <a:p>
            <a:pPr>
              <a:spcBef>
                <a:spcPts val="675"/>
              </a:spcBef>
            </a:pPr>
            <a:r>
              <a:rPr lang="en-US" sz="1100" dirty="0">
                <a:effectLst/>
                <a:latin typeface="Arial" panose="020B0604020202020204" pitchFamily="34" charset="0"/>
              </a:rPr>
              <a:t>Get a paper application: </a:t>
            </a:r>
            <a:r>
              <a:rPr lang="en-US" sz="1100" b="1" dirty="0">
                <a:effectLst/>
                <a:latin typeface="Arial" panose="020B0604020202020204" pitchFamily="34" charset="0"/>
              </a:rPr>
              <a:t>[WEBSITE]</a:t>
            </a:r>
            <a:endParaRPr lang="en-US" sz="1100" dirty="0">
              <a:effectLst/>
              <a:latin typeface="Arial" panose="020B0604020202020204" pitchFamily="34" charset="0"/>
            </a:endParaRPr>
          </a:p>
          <a:p>
            <a:pPr>
              <a:spcBef>
                <a:spcPts val="675"/>
              </a:spcBef>
            </a:pPr>
            <a:r>
              <a:rPr lang="en-US" sz="1100" dirty="0">
                <a:effectLst/>
                <a:latin typeface="Arial" panose="020B0604020202020204" pitchFamily="34" charset="0"/>
              </a:rPr>
              <a:t>Apply in person: </a:t>
            </a:r>
            <a:r>
              <a:rPr lang="en-US" sz="1100" b="1" dirty="0">
                <a:effectLst/>
                <a:latin typeface="Arial" panose="020B0604020202020204" pitchFamily="34" charset="0"/>
              </a:rPr>
              <a:t>[INSERT WHERE PEOPLE CAN GO TO APPLY IN PERSON]</a:t>
            </a:r>
            <a:endParaRPr lang="en-US" sz="1100" dirty="0"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102B9B-5957-7434-1720-C44464B40B74}"/>
              </a:ext>
            </a:extLst>
          </p:cNvPr>
          <p:cNvSpPr txBox="1"/>
          <p:nvPr/>
        </p:nvSpPr>
        <p:spPr>
          <a:xfrm>
            <a:off x="253585" y="9396570"/>
            <a:ext cx="6760531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50"/>
              </a:lnSpc>
              <a:spcBef>
                <a:spcPts val="675"/>
              </a:spcBef>
            </a:pPr>
            <a:r>
              <a:rPr lang="en-US" sz="700" b="1" dirty="0">
                <a:latin typeface="Arial" panose="020B0604020202020204" pitchFamily="34" charset="0"/>
              </a:rPr>
              <a:t>Jan</a:t>
            </a:r>
            <a:r>
              <a:rPr lang="en-US" sz="700" b="1" dirty="0">
                <a:effectLst/>
                <a:latin typeface="Arial" panose="020B0604020202020204" pitchFamily="34" charset="0"/>
              </a:rPr>
              <a:t>uary 2024    •    For more information, visit: </a:t>
            </a:r>
            <a:r>
              <a:rPr lang="en-US" sz="700" b="1" u="sng" dirty="0">
                <a:solidFill>
                  <a:srgbClr val="008080"/>
                </a:solidFill>
                <a:effectLst/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www.fns.usda.gov/</a:t>
            </a:r>
            <a:r>
              <a:rPr lang="en-US" sz="700" b="1" u="sng" dirty="0">
                <a:solidFill>
                  <a:srgbClr val="008080"/>
                </a:solidFill>
                <a:effectLst/>
                <a:latin typeface="Arial" panose="020B0604020202020204" pitchFamily="34" charset="0"/>
              </a:rPr>
              <a:t>sunbucks</a:t>
            </a:r>
            <a:endParaRPr lang="en-US" sz="700" dirty="0">
              <a:solidFill>
                <a:srgbClr val="00808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C8CF1-46FC-99E9-6F77-8169FB50A82C}"/>
              </a:ext>
            </a:extLst>
          </p:cNvPr>
          <p:cNvSpPr txBox="1"/>
          <p:nvPr/>
        </p:nvSpPr>
        <p:spPr>
          <a:xfrm>
            <a:off x="253585" y="9597292"/>
            <a:ext cx="7161976" cy="21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50"/>
              </a:lnSpc>
              <a:spcBef>
                <a:spcPts val="675"/>
              </a:spcBef>
            </a:pPr>
            <a:r>
              <a:rPr lang="en-US" sz="700" b="1" dirty="0">
                <a:effectLst/>
                <a:latin typeface="Arial" panose="020B0604020202020204" pitchFamily="34" charset="0"/>
              </a:rPr>
              <a:t>[Insert State program name]</a:t>
            </a:r>
            <a:r>
              <a:rPr lang="en-US" sz="700" dirty="0">
                <a:effectLst/>
                <a:latin typeface="Arial" panose="020B0604020202020204" pitchFamily="34" charset="0"/>
              </a:rPr>
              <a:t> is made possible with funding from the U.S. Department of Agriculture, Food and Nutrition Service.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C0CEBBF-9263-FB89-725A-7AF8A736EDDD}"/>
              </a:ext>
            </a:extLst>
          </p:cNvPr>
          <p:cNvSpPr txBox="1">
            <a:spLocks/>
          </p:cNvSpPr>
          <p:nvPr/>
        </p:nvSpPr>
        <p:spPr>
          <a:xfrm>
            <a:off x="7074920" y="9424324"/>
            <a:ext cx="427696" cy="21852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9F6632-4D02-168B-46A5-9A46849D6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59" y="228519"/>
            <a:ext cx="770242" cy="396417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9DAF893-6D1F-BE4A-7778-440663ECC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34658" y="1428117"/>
            <a:ext cx="494181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754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9ed168-19c8-4633-a1ec-ec6df6c71bf0">
      <Terms xmlns="http://schemas.microsoft.com/office/infopath/2007/PartnerControls"/>
    </lcf76f155ced4ddcb4097134ff3c332f>
    <TaxCatchAll xmlns="73fb875a-8af9-4255-b008-0995492d31cd" xsi:nil="true"/>
    <LastModified xmlns="eb9ed168-19c8-4633-a1ec-ec6df6c71bf0">2025-02-25T19:58:42+00:00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6N43MEY3ZP3S-407578889-39817</_dlc_DocId>
    <_dlc_DocIdUrl xmlns="2cbf940b-6aba-4986-a9fb-a77064a2dcb6">
      <Url>https://usdagcc.sharepoint.com/sites/FNS-OPS-CommsD/_layouts/15/DocIdRedir.aspx?ID=6N43MEY3ZP3S-407578889-39817</Url>
      <Description>6N43MEY3ZP3S-407578889-39817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3EB82A-0AA5-4CD6-B250-24AD3DFDE9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9ed168-19c8-4633-a1ec-ec6df6c71bf0"/>
    <ds:schemaRef ds:uri="2cbf940b-6aba-4986-a9fb-a77064a2dcb6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4D675D-C7A8-46A0-B20D-208DC5F9F729}">
  <ds:schemaRefs>
    <ds:schemaRef ds:uri="http://purl.org/dc/terms/"/>
    <ds:schemaRef ds:uri="http://purl.org/dc/dcmitype/"/>
    <ds:schemaRef ds:uri="http://schemas.openxmlformats.org/package/2006/metadata/core-properties"/>
    <ds:schemaRef ds:uri="http://purl.org/dc/elements/1.1/"/>
    <ds:schemaRef ds:uri="244e0649-6dc1-4198-b7a1-9ee079df463c"/>
    <ds:schemaRef ds:uri="http://schemas.microsoft.com/office/infopath/2007/PartnerControls"/>
    <ds:schemaRef ds:uri="http://schemas.microsoft.com/office/2006/documentManagement/types"/>
    <ds:schemaRef ds:uri="928b32b6-b317-4896-8d30-d48dd4c9adb5"/>
    <ds:schemaRef ds:uri="http://schemas.microsoft.com/office/2006/metadata/properties"/>
    <ds:schemaRef ds:uri="http://www.w3.org/XML/1998/namespace"/>
    <ds:schemaRef ds:uri="eb9ed168-19c8-4633-a1ec-ec6df6c71bf0"/>
    <ds:schemaRef ds:uri="73fb875a-8af9-4255-b008-0995492d31cd"/>
    <ds:schemaRef ds:uri="2cbf940b-6aba-4986-a9fb-a77064a2dcb6"/>
  </ds:schemaRefs>
</ds:datastoreItem>
</file>

<file path=customXml/itemProps3.xml><?xml version="1.0" encoding="utf-8"?>
<ds:datastoreItem xmlns:ds="http://schemas.openxmlformats.org/officeDocument/2006/customXml" ds:itemID="{DBEEB164-73DD-4834-AB8E-93B32E412A0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DD5019F-6C91-417D-BE38-F9BC486F40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730</Words>
  <Application>Microsoft Office PowerPoint</Application>
  <PresentationFormat>Custom</PresentationFormat>
  <Paragraphs>32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Learn How [SUN Bucks/Summer EBT] Can Help Your Family!</vt:lpstr>
      <vt:lpstr>How do I enroll my child in [SUN Bucks/Summer EBT]?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 How [SUN Bucks/Summer EBT] Can Help Your Family!</dc:title>
  <dc:subject/>
  <dc:creator>SUN BUCKS</dc:creator>
  <cp:keywords/>
  <dc:description/>
  <cp:lastModifiedBy>Saskia Moore</cp:lastModifiedBy>
  <cp:revision>7</cp:revision>
  <dcterms:created xsi:type="dcterms:W3CDTF">2025-01-07T17:14:11Z</dcterms:created>
  <dcterms:modified xsi:type="dcterms:W3CDTF">2025-02-26T14:09:57Z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_dlc_DocIdItemGuid">
    <vt:lpwstr>2bfe3a19-932c-487c-9933-575719ac4e2f</vt:lpwstr>
  </property>
  <property fmtid="{D5CDD505-2E9C-101B-9397-08002B2CF9AE}" pid="4" name="MediaServiceImageTags">
    <vt:lpwstr/>
  </property>
</Properties>
</file>