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3.xml" ContentType="application/vnd.openxmlformats-officedocument.customXmlProperties+xml"/>
  <Override PartName="/ppt/revisionInfo.xml" ContentType="application/vnd.ms-powerpoint.revisioninfo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7"/>
  </p:notesMasterIdLst>
  <p:handoutMasterIdLst>
    <p:handoutMasterId r:id="rId8"/>
  </p:handoutMasterIdLst>
  <p:sldIdLst>
    <p:sldId id="256" r:id="rId5"/>
    <p:sldId id="257" r:id="rId6"/>
  </p:sldIdLst>
  <p:sldSz cx="3429000" cy="8001000"/>
  <p:notesSz cx="6858000" cy="9144000"/>
  <p:defaultTextStyle>
    <a:defPPr>
      <a:defRPr lang="en-US"/>
    </a:defPPr>
    <a:lvl1pPr marL="0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1pPr>
    <a:lvl2pPr marL="293018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2pPr>
    <a:lvl3pPr marL="586035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3pPr>
    <a:lvl4pPr marL="879053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4pPr>
    <a:lvl5pPr marL="1172072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5pPr>
    <a:lvl6pPr marL="1465090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6pPr>
    <a:lvl7pPr marL="1758107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7pPr>
    <a:lvl8pPr marL="2051125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8pPr>
    <a:lvl9pPr marL="2344143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9FCC1D-B0FB-213B-6B63-44414367FBEC}" name="Jae Chung" initials="" userId="S::JChung@cmrignite.com::95f87405-8f7d-4a23-8f85-7ab65ea213d7" providerId="AD"/>
  <p188:author id="{B0FB5B8A-AC49-BED2-4B04-48330E72B2FD}" name="Evan Burnett" initials="EB" userId="S::eburnett@cmrignite.com::e7ddc957-da61-42ca-9888-6105684849d3" providerId="AD"/>
  <p188:author id="{37DA9BAC-5EA7-BC45-5138-D31D69080BAC}" name="Cynthia Kim" initials="CK" userId="S::ckim@cmrignite.com::15d465f6-7e67-4a11-a213-d47d2463bf9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ECEC"/>
    <a:srgbClr val="F5F5F5"/>
    <a:srgbClr val="00A4A4"/>
    <a:srgbClr val="7A9F3E"/>
    <a:srgbClr val="83B23F"/>
    <a:srgbClr val="E67525"/>
    <a:srgbClr val="D86D2C"/>
    <a:srgbClr val="008080"/>
    <a:srgbClr val="5E7D31"/>
    <a:srgbClr val="BB5B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E0669E-274A-695F-262C-99336746B4F7}" v="3" dt="2025-03-21T14:10:47.863"/>
    <p1510:client id="{92E47387-5FF6-4B4D-9C66-3B4C6E88136F}" v="3" dt="2025-03-21T19:37:15.3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785"/>
    <p:restoredTop sz="86391"/>
  </p:normalViewPr>
  <p:slideViewPr>
    <p:cSldViewPr snapToGrid="0">
      <p:cViewPr varScale="1">
        <p:scale>
          <a:sx n="131" d="100"/>
          <a:sy n="131" d="100"/>
        </p:scale>
        <p:origin x="3536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customXml" Target="../customXml/item4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02405E-9635-F560-56AA-769DA5A238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708164-4E6A-9626-A380-6F43C444131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C475AE-C589-8246-8169-5A14D2336D3F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4DDBBC-9B4B-064C-3B5A-7826DA59E8F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7CC2C2-B951-7376-DEE8-4ABF90C6D67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7EAD4-A4BF-CD45-9CD2-0BDC938F2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398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1500D0-72D8-A74B-A730-A4432B86EAEF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68600" y="1143000"/>
            <a:ext cx="1320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20768-22C8-474B-B090-94F204D0C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909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1pPr>
    <a:lvl2pPr marL="293018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2pPr>
    <a:lvl3pPr marL="586035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3pPr>
    <a:lvl4pPr marL="879053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4pPr>
    <a:lvl5pPr marL="1172072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5pPr>
    <a:lvl6pPr marL="1465090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6pPr>
    <a:lvl7pPr marL="1758107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7pPr>
    <a:lvl8pPr marL="2051125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8pPr>
    <a:lvl9pPr marL="2344143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F20768-22C8-474B-B090-94F204D0CE9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337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/Tagline_Section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kids laughing">
            <a:extLst>
              <a:ext uri="{FF2B5EF4-FFF2-40B4-BE49-F238E27FC236}">
                <a16:creationId xmlns:a16="http://schemas.microsoft.com/office/drawing/2014/main" id="{301E1C94-6352-B35E-B815-38E4167F05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3429000" cy="4532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1893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_No Menu w/Tag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rown rectangle">
            <a:extLst>
              <a:ext uri="{FF2B5EF4-FFF2-40B4-BE49-F238E27FC236}">
                <a16:creationId xmlns:a16="http://schemas.microsoft.com/office/drawing/2014/main" id="{6EC0578A-06E9-B797-8AD7-E5E220CAF6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357091"/>
            <a:ext cx="3429000" cy="2654300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FA48B215-177B-360F-C8D9-B1726F976F0F}"/>
              </a:ext>
            </a:extLst>
          </p:cNvPr>
          <p:cNvSpPr txBox="1"/>
          <p:nvPr userDrawn="1"/>
        </p:nvSpPr>
        <p:spPr>
          <a:xfrm>
            <a:off x="357250" y="7418781"/>
            <a:ext cx="2933700" cy="344163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Funding provided in part by the 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United States Department of Agriculture. 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309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5745" y="425982"/>
            <a:ext cx="2957513" cy="15464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5745" y="2129896"/>
            <a:ext cx="2957513" cy="50765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0400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</p:sldLayoutIdLst>
  <p:hf sldNum="0" hdr="0" ftr="0" dt="0"/>
  <p:txStyles>
    <p:titleStyle>
      <a:lvl1pPr algn="l" defTabSz="320067" rtl="0" eaLnBrk="1" latinLnBrk="0" hangingPunct="1">
        <a:lnSpc>
          <a:spcPct val="90000"/>
        </a:lnSpc>
        <a:spcBef>
          <a:spcPct val="0"/>
        </a:spcBef>
        <a:buNone/>
        <a:defRPr sz="1600" b="1" kern="1200">
          <a:solidFill>
            <a:sysClr val="windowText" lastClr="0000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60034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320067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480101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640135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880185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6pPr>
      <a:lvl7pPr marL="1040219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7pPr>
      <a:lvl8pPr marL="1200253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8pPr>
      <a:lvl9pPr marL="1360287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1pPr>
      <a:lvl2pPr marL="160034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2pPr>
      <a:lvl3pPr marL="320067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3pPr>
      <a:lvl4pPr marL="480101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4pPr>
      <a:lvl5pPr marL="640135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5pPr>
      <a:lvl6pPr marL="800169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6pPr>
      <a:lvl7pPr marL="960202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7pPr>
      <a:lvl8pPr marL="1120236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8pPr>
      <a:lvl9pPr marL="1280270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2" userDrawn="1">
          <p15:clr>
            <a:srgbClr val="F26B43"/>
          </p15:clr>
        </p15:guide>
        <p15:guide id="2" pos="2088" userDrawn="1">
          <p15:clr>
            <a:srgbClr val="F26B43"/>
          </p15:clr>
        </p15:guide>
        <p15:guide id="3" orient="horz" pos="72" userDrawn="1">
          <p15:clr>
            <a:srgbClr val="F26B43"/>
          </p15:clr>
        </p15:guide>
        <p15:guide id="4" orient="horz" pos="4968" userDrawn="1">
          <p15:clr>
            <a:srgbClr val="F26B43"/>
          </p15:clr>
        </p15:guide>
        <p15:guide id="5" pos="216" userDrawn="1">
          <p15:clr>
            <a:srgbClr val="F26B43"/>
          </p15:clr>
        </p15:guide>
        <p15:guide id="6" pos="1944" userDrawn="1">
          <p15:clr>
            <a:srgbClr val="F26B43"/>
          </p15:clr>
        </p15:guide>
        <p15:guide id="7" orient="horz" pos="216" userDrawn="1">
          <p15:clr>
            <a:srgbClr val="F26B43"/>
          </p15:clr>
        </p15:guide>
        <p15:guide id="8" orient="horz" pos="482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png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B7022E3-814B-8869-EAC6-EAACAEA8187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2750" y="4405313"/>
            <a:ext cx="2743200" cy="8858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320067" rtl="0" eaLnBrk="1" fontAlgn="auto" latinLnBrk="0" hangingPunct="1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67525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Fuel Your Kids’ Summer With </a:t>
            </a:r>
          </a:p>
          <a:p>
            <a:pPr marL="0" marR="0" lvl="0" indent="0" algn="l" defTabSz="320067" rtl="0" eaLnBrk="1" fontAlgn="auto" latinLnBrk="0" hangingPunct="1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67525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SUN Programs!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A21520-A91A-9A9B-F572-7E3237E8F090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412750" y="5317485"/>
            <a:ext cx="2743199" cy="446984"/>
          </a:xfrm>
        </p:spPr>
        <p:txBody>
          <a:bodyPr/>
          <a:lstStyle/>
          <a:p>
            <a:r>
              <a:rPr lang="en-US" sz="13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USDA's Summer Nutrition </a:t>
            </a:r>
          </a:p>
          <a:p>
            <a:r>
              <a:rPr lang="en-US" sz="13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Programs for Kids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0E85A4-3293-005B-02AC-89D0D29790A4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412750" y="5778499"/>
            <a:ext cx="2603499" cy="1200729"/>
          </a:xfrm>
        </p:spPr>
        <p:txBody>
          <a:bodyPr/>
          <a:lstStyle/>
          <a:p>
            <a:r>
              <a:rPr lang="en-US" sz="1300">
                <a:solidFill>
                  <a:schemeClr val="tx1">
                    <a:lumMod val="65000"/>
                    <a:lumOff val="35000"/>
                  </a:schemeClr>
                </a:solidFill>
              </a:rPr>
              <a:t>Make this summer unforgettable! SUN Programs offer a variety of nutrition options to keep your kids and teens energized and smiling all summer long.</a:t>
            </a:r>
          </a:p>
        </p:txBody>
      </p:sp>
      <p:pic>
        <p:nvPicPr>
          <p:cNvPr id="2" name="Picture 1" descr="SUN Summer Nutrition Programs for Kids logo">
            <a:extLst>
              <a:ext uri="{FF2B5EF4-FFF2-40B4-BE49-F238E27FC236}">
                <a16:creationId xmlns:a16="http://schemas.microsoft.com/office/drawing/2014/main" id="{ABEEEEE7-483D-ADC1-70D5-51685EA116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35229" y="6960312"/>
            <a:ext cx="1958543" cy="72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278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SUN Meals logo">
            <a:extLst>
              <a:ext uri="{FF2B5EF4-FFF2-40B4-BE49-F238E27FC236}">
                <a16:creationId xmlns:a16="http://schemas.microsoft.com/office/drawing/2014/main" id="{A0BD7A01-B48D-216D-9421-35EC989969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19846" y="277980"/>
            <a:ext cx="1376571" cy="73187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1ADDC3-5868-1BB3-F2AA-868A81BC8A7B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46063" y="1026847"/>
            <a:ext cx="2840037" cy="981075"/>
          </a:xfrm>
        </p:spPr>
        <p:txBody>
          <a:bodyPr/>
          <a:lstStyle/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Nutritious free meals and snacks served in a fun group setting to support connections and healthy habits.</a:t>
            </a:r>
          </a:p>
        </p:txBody>
      </p:sp>
      <p:pic>
        <p:nvPicPr>
          <p:cNvPr id="19" name="Picture 18" descr="SUN Meals To-Go Logo">
            <a:extLst>
              <a:ext uri="{FF2B5EF4-FFF2-40B4-BE49-F238E27FC236}">
                <a16:creationId xmlns:a16="http://schemas.microsoft.com/office/drawing/2014/main" id="{41F3500A-A86D-3887-77CD-EB52707B7D3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12524" y="2131039"/>
            <a:ext cx="1469169" cy="678841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29D138-CD39-21B6-4C1C-7B244D9EA79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46063" y="2823604"/>
            <a:ext cx="2936875" cy="982663"/>
          </a:xfrm>
        </p:spPr>
        <p:txBody>
          <a:bodyPr/>
          <a:lstStyle/>
          <a:p>
            <a:r>
              <a:rPr lang="en-US" sz="1300">
                <a:solidFill>
                  <a:schemeClr val="tx1">
                    <a:lumMod val="65000"/>
                    <a:lumOff val="35000"/>
                  </a:schemeClr>
                </a:solidFill>
              </a:rPr>
              <a:t>Convenient pick-up and delivery options available in some rural areas.</a:t>
            </a:r>
          </a:p>
        </p:txBody>
      </p:sp>
      <p:pic>
        <p:nvPicPr>
          <p:cNvPr id="20" name="Picture 19" descr="SUN Bucks logo">
            <a:extLst>
              <a:ext uri="{FF2B5EF4-FFF2-40B4-BE49-F238E27FC236}">
                <a16:creationId xmlns:a16="http://schemas.microsoft.com/office/drawing/2014/main" id="{C0B5B5B8-9773-CD2E-4F24-5025B33E23F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02613" y="3787924"/>
            <a:ext cx="1389130" cy="73855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9AD4106-B77C-5C31-1BE3-AC839117089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46063" y="4556508"/>
            <a:ext cx="2957513" cy="98266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300" dirty="0">
                <a:latin typeface="Arial"/>
                <a:cs typeface="Arial"/>
              </a:rPr>
              <a:t>$120 for groceries per eligible school-aged child to buy the healthy foods </a:t>
            </a:r>
            <a:r>
              <a:rPr lang="en-US" sz="1300">
                <a:latin typeface="Arial"/>
                <a:cs typeface="Arial"/>
              </a:rPr>
              <a:t>they love in the summertime.</a:t>
            </a:r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EAA3FD7-0A32-1088-14A8-4F45534CDFE4}"/>
              </a:ext>
            </a:extLst>
          </p:cNvPr>
          <p:cNvSpPr txBox="1"/>
          <p:nvPr/>
        </p:nvSpPr>
        <p:spPr>
          <a:xfrm>
            <a:off x="254090" y="5788274"/>
            <a:ext cx="1981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 to find out about meal options and grocery benefits in your area.</a:t>
            </a:r>
          </a:p>
        </p:txBody>
      </p:sp>
      <p:pic>
        <p:nvPicPr>
          <p:cNvPr id="15" name="Picture Placeholder 8" descr="QR code for meal options and grocery benefits. Funding provided in part by the United States Department of Agriculture.">
            <a:extLst>
              <a:ext uri="{FF2B5EF4-FFF2-40B4-BE49-F238E27FC236}">
                <a16:creationId xmlns:a16="http://schemas.microsoft.com/office/drawing/2014/main" id="{D58609BE-07A5-4BCE-860C-9937EB70FE9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967" b="1967"/>
          <a:stretch/>
        </p:blipFill>
        <p:spPr>
          <a:xfrm>
            <a:off x="2416831" y="5781675"/>
            <a:ext cx="672797" cy="646331"/>
          </a:xfrm>
          <a:prstGeom prst="rect">
            <a:avLst/>
          </a:prstGeom>
        </p:spPr>
      </p:pic>
      <p:pic>
        <p:nvPicPr>
          <p:cNvPr id="23" name="Picture 22" descr="Email">
            <a:extLst>
              <a:ext uri="{FF2B5EF4-FFF2-40B4-BE49-F238E27FC236}">
                <a16:creationId xmlns:a16="http://schemas.microsoft.com/office/drawing/2014/main" id="{3891C1A0-D9A7-670E-925C-3C83FC7A5FF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957" y="6573298"/>
            <a:ext cx="165581" cy="159419"/>
          </a:xfrm>
          <a:prstGeom prst="rect">
            <a:avLst/>
          </a:prstGeom>
        </p:spPr>
      </p:pic>
      <p:pic>
        <p:nvPicPr>
          <p:cNvPr id="22" name="Picture 21" descr="Phone">
            <a:extLst>
              <a:ext uri="{FF2B5EF4-FFF2-40B4-BE49-F238E27FC236}">
                <a16:creationId xmlns:a16="http://schemas.microsoft.com/office/drawing/2014/main" id="{CDB8FBF3-77B5-582B-F3B6-D530C954EAF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8957" y="6759831"/>
            <a:ext cx="165581" cy="159087"/>
          </a:xfrm>
          <a:prstGeom prst="rect">
            <a:avLst/>
          </a:prstGeom>
        </p:spPr>
      </p:pic>
      <p:pic>
        <p:nvPicPr>
          <p:cNvPr id="24" name="Picture 23" descr="Website">
            <a:extLst>
              <a:ext uri="{FF2B5EF4-FFF2-40B4-BE49-F238E27FC236}">
                <a16:creationId xmlns:a16="http://schemas.microsoft.com/office/drawing/2014/main" id="{B149CBBD-0BD0-8E6C-B651-9657BF9821B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6478" y="6952857"/>
            <a:ext cx="168061" cy="161808"/>
          </a:xfrm>
          <a:prstGeom prst="rect">
            <a:avLst/>
          </a:prstGeom>
        </p:spPr>
      </p:pic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0E77F9D6-E943-FE3E-8A8E-29E01E8B0683}"/>
              </a:ext>
            </a:extLst>
          </p:cNvPr>
          <p:cNvSpPr txBox="1">
            <a:spLocks/>
          </p:cNvSpPr>
          <p:nvPr/>
        </p:nvSpPr>
        <p:spPr>
          <a:xfrm>
            <a:off x="504538" y="6526001"/>
            <a:ext cx="1981800" cy="6359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u="sng" err="1">
                <a:solidFill>
                  <a:schemeClr val="bg1"/>
                </a:solidFill>
                <a:latin typeface="Arial"/>
                <a:cs typeface="Arial"/>
              </a:rPr>
              <a:t>insertyouremail@abc.xyz</a:t>
            </a:r>
            <a:endParaRPr lang="en-US" sz="1200" u="sng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(123)456-7890</a:t>
            </a:r>
          </a:p>
          <a:p>
            <a:r>
              <a:rPr lang="en-US" sz="1200" u="sng" dirty="0">
                <a:solidFill>
                  <a:schemeClr val="bg1"/>
                </a:solidFill>
                <a:latin typeface="Arial"/>
                <a:cs typeface="Arial"/>
              </a:rPr>
              <a:t>fns.usda.gov/summer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412B3D82-551E-5DC5-C95F-109A57AD7EAF}"/>
              </a:ext>
            </a:extLst>
          </p:cNvPr>
          <p:cNvSpPr txBox="1">
            <a:spLocks/>
          </p:cNvSpPr>
          <p:nvPr/>
        </p:nvSpPr>
        <p:spPr>
          <a:xfrm>
            <a:off x="2421944" y="7551064"/>
            <a:ext cx="742349" cy="25284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chemeClr val="bg1"/>
                </a:solidFill>
              </a:rPr>
              <a:t>Summer 2024</a:t>
            </a:r>
          </a:p>
        </p:txBody>
      </p:sp>
    </p:spTree>
    <p:extLst>
      <p:ext uri="{BB962C8B-B14F-4D97-AF65-F5344CB8AC3E}">
        <p14:creationId xmlns:p14="http://schemas.microsoft.com/office/powerpoint/2010/main" val="1501103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NS">
      <a:dk1>
        <a:srgbClr val="000000"/>
      </a:dk1>
      <a:lt1>
        <a:srgbClr val="FFFFFF"/>
      </a:lt1>
      <a:dk2>
        <a:srgbClr val="E67524"/>
      </a:dk2>
      <a:lt2>
        <a:srgbClr val="F3A80E"/>
      </a:lt2>
      <a:accent1>
        <a:srgbClr val="E67524"/>
      </a:accent1>
      <a:accent2>
        <a:srgbClr val="FEBE10"/>
      </a:accent2>
      <a:accent3>
        <a:srgbClr val="00A3A3"/>
      </a:accent3>
      <a:accent4>
        <a:srgbClr val="799F3E"/>
      </a:accent4>
      <a:accent5>
        <a:srgbClr val="3F408C"/>
      </a:accent5>
      <a:accent6>
        <a:srgbClr val="EF4568"/>
      </a:accent6>
      <a:hlink>
        <a:srgbClr val="3BC2D7"/>
      </a:hlink>
      <a:folHlink>
        <a:srgbClr val="FCDB5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DD14B21-B3B1-A848-A49B-EB4D9C7A7E7B}" vid="{054B2FD5-85D2-074B-85C6-C3A517BB7E7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eb9ed168-19c8-4633-a1ec-ec6df6c71bf0">
      <Terms xmlns="http://schemas.microsoft.com/office/infopath/2007/PartnerControls"/>
    </lcf76f155ced4ddcb4097134ff3c332f>
    <LastModified xmlns="eb9ed168-19c8-4633-a1ec-ec6df6c71bf0">2025-03-05T20:11:38+00:00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_dlc_DocId xmlns="2cbf940b-6aba-4986-a9fb-a77064a2dcb6">6N43MEY3ZP3S-407578889-39933</_dlc_DocId>
    <_dlc_DocIdUrl xmlns="2cbf940b-6aba-4986-a9fb-a77064a2dcb6">
      <Url>https://usdagcc.sharepoint.com/sites/FNS-OPS-CommsD/_layouts/15/DocIdRedir.aspx?ID=6N43MEY3ZP3S-407578889-39933</Url>
      <Description>6N43MEY3ZP3S-407578889-39933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7A0651B5-DC6E-4277-AF16-D1B78E0B35F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D47244-F1F1-4708-8ACC-808C9ABAF473}"/>
</file>

<file path=customXml/itemProps3.xml><?xml version="1.0" encoding="utf-8"?>
<ds:datastoreItem xmlns:ds="http://schemas.openxmlformats.org/officeDocument/2006/customXml" ds:itemID="{3825ADCB-48CE-4EAC-B76F-30F11ED94175}">
  <ds:schemaRefs>
    <ds:schemaRef ds:uri="http://www.w3.org/XML/1998/namespace"/>
    <ds:schemaRef ds:uri="http://purl.org/dc/terms/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98a26b81-0323-4ee7-a678-12700234d145"/>
    <ds:schemaRef ds:uri="http://schemas.openxmlformats.org/package/2006/metadata/core-properties"/>
    <ds:schemaRef ds:uri="f720b77b-acc1-431f-a0e0-abbb3425c4d5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E4D49668-290B-480A-9DCF-7DACE91D32F5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</TotalTime>
  <Words>129</Words>
  <Application>Microsoft Office PowerPoint</Application>
  <PresentationFormat>Custom</PresentationFormat>
  <Paragraphs>15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Fuel Your Kids’ Summer With  SUN Programs!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NARRATIVE  AND STORY</dc:title>
  <dc:creator>Woojung Hwang</dc:creator>
  <cp:lastModifiedBy>Jae Chung</cp:lastModifiedBy>
  <cp:revision>35</cp:revision>
  <dcterms:created xsi:type="dcterms:W3CDTF">2024-04-02T13:38:55Z</dcterms:created>
  <dcterms:modified xsi:type="dcterms:W3CDTF">2025-03-21T19:43:20Z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MediaServiceImageTags">
    <vt:lpwstr/>
  </property>
  <property fmtid="{D5CDD505-2E9C-101B-9397-08002B2CF9AE}" pid="4" name="TaxKeyword">
    <vt:lpwstr/>
  </property>
  <property fmtid="{D5CDD505-2E9C-101B-9397-08002B2CF9AE}" pid="5" name="_dlc_DocIdItemGuid">
    <vt:lpwstr>b01aa957-ed0d-4ee8-b206-d75ee2f219c9</vt:lpwstr>
  </property>
  <property fmtid="{D5CDD505-2E9C-101B-9397-08002B2CF9AE}" pid="6" name="Portfolio">
    <vt:lpwstr/>
  </property>
</Properties>
</file>