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authors.xml" ContentType="application/vnd.ms-powerpoint.author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customXml/itemProps1.xml" ContentType="application/vnd.openxmlformats-officedocument.customXmlProperties+xml"/>
  <Override PartName="/docProps/custom.xml" ContentType="application/vnd.openxmlformats-officedocument.custom-properties+xml"/>
  <Override PartName="/customXml/itemProps3.xml" ContentType="application/vnd.openxmlformats-officedocument.customXmlProperti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</p:sldMasterIdLst>
  <p:notesMasterIdLst>
    <p:notesMasterId r:id="rId7"/>
  </p:notesMasterIdLst>
  <p:handoutMasterIdLst>
    <p:handoutMasterId r:id="rId8"/>
  </p:handoutMasterIdLst>
  <p:sldIdLst>
    <p:sldId id="258" r:id="rId5"/>
    <p:sldId id="259" r:id="rId6"/>
  </p:sldIdLst>
  <p:sldSz cx="3429000" cy="8001000"/>
  <p:notesSz cx="6858000" cy="9144000"/>
  <p:defaultTextStyle>
    <a:defPPr>
      <a:defRPr lang="en-US"/>
    </a:defPPr>
    <a:lvl1pPr marL="0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1pPr>
    <a:lvl2pPr marL="293018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2pPr>
    <a:lvl3pPr marL="586035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3pPr>
    <a:lvl4pPr marL="879053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4pPr>
    <a:lvl5pPr marL="1172072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5pPr>
    <a:lvl6pPr marL="1465090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6pPr>
    <a:lvl7pPr marL="1758107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7pPr>
    <a:lvl8pPr marL="2051125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8pPr>
    <a:lvl9pPr marL="2344143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0FB5B8A-AC49-BED2-4B04-48330E72B2FD}" name="Evan Burnett" initials="EB" userId="S::eburnett@cmrignite.com::e7ddc957-da61-42ca-9888-6105684849d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4A4"/>
    <a:srgbClr val="7A9F3E"/>
    <a:srgbClr val="83B23F"/>
    <a:srgbClr val="E67525"/>
    <a:srgbClr val="D86D2C"/>
    <a:srgbClr val="008080"/>
    <a:srgbClr val="5E7D31"/>
    <a:srgbClr val="BB5B16"/>
    <a:srgbClr val="F95900"/>
    <a:srgbClr val="E980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B10B6A-36EB-EC45-BAA4-9F9DF2E40DD3}" v="15" dt="2025-03-21T00:42:12.5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694"/>
  </p:normalViewPr>
  <p:slideViewPr>
    <p:cSldViewPr snapToGrid="0">
      <p:cViewPr varScale="1">
        <p:scale>
          <a:sx n="104" d="100"/>
          <a:sy n="104" d="100"/>
        </p:scale>
        <p:origin x="326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customXml" Target="../customXml/item4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02405E-9635-F560-56AA-769DA5A238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708164-4E6A-9626-A380-6F43C444131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C475AE-C589-8246-8169-5A14D2336D3F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4DDBBC-9B4B-064C-3B5A-7826DA59E8F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7CC2C2-B951-7376-DEE8-4ABF90C6D67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27EAD4-A4BF-CD45-9CD2-0BDC938F2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398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1500D0-72D8-A74B-A730-A4432B86EAEF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68600" y="1143000"/>
            <a:ext cx="1320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F20768-22C8-474B-B090-94F204D0CE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909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1pPr>
    <a:lvl2pPr marL="293018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2pPr>
    <a:lvl3pPr marL="586035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3pPr>
    <a:lvl4pPr marL="879053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4pPr>
    <a:lvl5pPr marL="1172072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5pPr>
    <a:lvl6pPr marL="1465090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6pPr>
    <a:lvl7pPr marL="1758107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7pPr>
    <a:lvl8pPr marL="2051125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8pPr>
    <a:lvl9pPr marL="2344143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/Tagline_Section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4289D58-7570-9539-7533-99239B8142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3793" t="27157" r="23211"/>
          <a:stretch/>
        </p:blipFill>
        <p:spPr>
          <a:xfrm>
            <a:off x="-1" y="0"/>
            <a:ext cx="3429001" cy="4024465"/>
          </a:xfrm>
          <a:prstGeom prst="rect">
            <a:avLst/>
          </a:prstGeom>
        </p:spPr>
      </p:pic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E72382AF-E83D-7A66-EFC2-9928F7EA30DE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472731" y="504306"/>
            <a:ext cx="2434680" cy="2434680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78319D0A-A936-8F3D-AFED-0D5C89F451F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1" y="4201543"/>
            <a:ext cx="2743200" cy="795132"/>
          </a:xfrm>
        </p:spPr>
        <p:txBody>
          <a:bodyPr lIns="0" rIns="0"/>
          <a:lstStyle>
            <a:lvl1pPr>
              <a:lnSpc>
                <a:spcPct val="100000"/>
              </a:lnSpc>
              <a:spcBef>
                <a:spcPts val="0"/>
              </a:spcBef>
              <a:defRPr sz="1800" b="1" i="0">
                <a:solidFill>
                  <a:srgbClr val="E67525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>
              <a:defRPr b="1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b="1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b="1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b="1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Head line goes here</a:t>
            </a:r>
          </a:p>
        </p:txBody>
      </p:sp>
      <p:sp>
        <p:nvSpPr>
          <p:cNvPr id="4" name="Content Placeholder 8">
            <a:extLst>
              <a:ext uri="{FF2B5EF4-FFF2-40B4-BE49-F238E27FC236}">
                <a16:creationId xmlns:a16="http://schemas.microsoft.com/office/drawing/2014/main" id="{0CFF0B31-821D-BC75-5FC5-F9D2824C5B5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42901" y="5578894"/>
            <a:ext cx="2743200" cy="1440892"/>
          </a:xfrm>
        </p:spPr>
        <p:txBody>
          <a:bodyPr lIns="0" rIns="0"/>
          <a:lstStyle>
            <a:lvl1pPr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b="1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b="1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b="1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b="1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Body copy goes here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232BF905-67A8-0F40-B749-0F3C156E06C1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42901" y="5064293"/>
            <a:ext cx="2743200" cy="446984"/>
          </a:xfrm>
        </p:spPr>
        <p:txBody>
          <a:bodyPr lIns="0" rIns="0"/>
          <a:lstStyle>
            <a:lvl1pPr>
              <a:lnSpc>
                <a:spcPct val="100000"/>
              </a:lnSpc>
              <a:spcBef>
                <a:spcPts val="0"/>
              </a:spcBef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b="1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b="1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b="1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b="1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Subhead goes here</a:t>
            </a:r>
          </a:p>
        </p:txBody>
      </p:sp>
    </p:spTree>
    <p:extLst>
      <p:ext uri="{BB962C8B-B14F-4D97-AF65-F5344CB8AC3E}">
        <p14:creationId xmlns:p14="http://schemas.microsoft.com/office/powerpoint/2010/main" val="22340910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No Menu w/Tag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699319-9E16-4FDE-A130-15F122689B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8605" y="415425"/>
            <a:ext cx="2891790" cy="2891790"/>
          </a:xfrm>
          <a:prstGeom prst="rect">
            <a:avLst/>
          </a:prstGeom>
        </p:spPr>
      </p:pic>
      <p:pic>
        <p:nvPicPr>
          <p:cNvPr id="5" name="Picture 4" descr="A brown rectangular object ">
            <a:extLst>
              <a:ext uri="{FF2B5EF4-FFF2-40B4-BE49-F238E27FC236}">
                <a16:creationId xmlns:a16="http://schemas.microsoft.com/office/drawing/2014/main" id="{AC1E6D29-9819-29E0-36CC-A98B82EF412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346700"/>
            <a:ext cx="3429000" cy="2654300"/>
          </a:xfrm>
          <a:prstGeom prst="rect">
            <a:avLst/>
          </a:prstGeom>
        </p:spPr>
      </p:pic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F6F0737-5C4D-204A-1CF3-158987DC2B02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446350" y="583070"/>
            <a:ext cx="2536300" cy="2536300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48388E8D-F1CE-AB22-DDB3-B2B03B4C5F05}"/>
              </a:ext>
            </a:extLst>
          </p:cNvPr>
          <p:cNvSpPr txBox="1"/>
          <p:nvPr userDrawn="1"/>
        </p:nvSpPr>
        <p:spPr>
          <a:xfrm>
            <a:off x="357250" y="7418781"/>
            <a:ext cx="2933700" cy="344163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Funding provided in part by the </a:t>
            </a: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United States Department of Agriculture. </a:t>
            </a: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218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5745" y="425982"/>
            <a:ext cx="2957513" cy="15464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5745" y="2129896"/>
            <a:ext cx="2957513" cy="50765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0400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63" r:id="rId2"/>
  </p:sldLayoutIdLst>
  <p:hf sldNum="0" hdr="0" ftr="0" dt="0"/>
  <p:txStyles>
    <p:titleStyle>
      <a:lvl1pPr algn="l" defTabSz="320067" rtl="0" eaLnBrk="1" latinLnBrk="0" hangingPunct="1">
        <a:lnSpc>
          <a:spcPct val="90000"/>
        </a:lnSpc>
        <a:spcBef>
          <a:spcPct val="0"/>
        </a:spcBef>
        <a:buNone/>
        <a:defRPr sz="1600" b="1" kern="1200">
          <a:solidFill>
            <a:sysClr val="windowText" lastClr="0000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320067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None/>
        <a:defRPr sz="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160034" indent="0" algn="l" defTabSz="320067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None/>
        <a:defRPr sz="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320067" indent="0" algn="l" defTabSz="320067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None/>
        <a:defRPr sz="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480101" indent="0" algn="l" defTabSz="320067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None/>
        <a:defRPr sz="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640135" indent="0" algn="l" defTabSz="320067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None/>
        <a:defRPr sz="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880185" indent="-80017" algn="l" defTabSz="320067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30" kern="1200">
          <a:solidFill>
            <a:schemeClr val="tx1"/>
          </a:solidFill>
          <a:latin typeface="+mn-lt"/>
          <a:ea typeface="+mn-ea"/>
          <a:cs typeface="+mn-cs"/>
        </a:defRPr>
      </a:lvl6pPr>
      <a:lvl7pPr marL="1040219" indent="-80017" algn="l" defTabSz="320067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30" kern="1200">
          <a:solidFill>
            <a:schemeClr val="tx1"/>
          </a:solidFill>
          <a:latin typeface="+mn-lt"/>
          <a:ea typeface="+mn-ea"/>
          <a:cs typeface="+mn-cs"/>
        </a:defRPr>
      </a:lvl7pPr>
      <a:lvl8pPr marL="1200253" indent="-80017" algn="l" defTabSz="320067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30" kern="1200">
          <a:solidFill>
            <a:schemeClr val="tx1"/>
          </a:solidFill>
          <a:latin typeface="+mn-lt"/>
          <a:ea typeface="+mn-ea"/>
          <a:cs typeface="+mn-cs"/>
        </a:defRPr>
      </a:lvl8pPr>
      <a:lvl9pPr marL="1360287" indent="-80017" algn="l" defTabSz="320067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1pPr>
      <a:lvl2pPr marL="160034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2pPr>
      <a:lvl3pPr marL="320067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3pPr>
      <a:lvl4pPr marL="480101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4pPr>
      <a:lvl5pPr marL="640135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5pPr>
      <a:lvl6pPr marL="800169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6pPr>
      <a:lvl7pPr marL="960202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7pPr>
      <a:lvl8pPr marL="1120236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8pPr>
      <a:lvl9pPr marL="1280270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2" userDrawn="1">
          <p15:clr>
            <a:srgbClr val="F26B43"/>
          </p15:clr>
        </p15:guide>
        <p15:guide id="2" pos="2088" userDrawn="1">
          <p15:clr>
            <a:srgbClr val="F26B43"/>
          </p15:clr>
        </p15:guide>
        <p15:guide id="3" orient="horz" pos="72" userDrawn="1">
          <p15:clr>
            <a:srgbClr val="F26B43"/>
          </p15:clr>
        </p15:guide>
        <p15:guide id="4" orient="horz" pos="4968" userDrawn="1">
          <p15:clr>
            <a:srgbClr val="F26B43"/>
          </p15:clr>
        </p15:guide>
        <p15:guide id="5" pos="216" userDrawn="1">
          <p15:clr>
            <a:srgbClr val="F26B43"/>
          </p15:clr>
        </p15:guide>
        <p15:guide id="6" pos="1944" userDrawn="1">
          <p15:clr>
            <a:srgbClr val="F26B43"/>
          </p15:clr>
        </p15:guide>
        <p15:guide id="7" orient="horz" pos="216" userDrawn="1">
          <p15:clr>
            <a:srgbClr val="F26B43"/>
          </p15:clr>
        </p15:guide>
        <p15:guide id="8" orient="horz" pos="482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3EC3AD-9639-4AA4-8E53-5675A89BE23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42900" y="4440238"/>
            <a:ext cx="2743200" cy="7953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45720" rIns="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320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67525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SUN Meals Fuel Summer Smiles!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B8A380-A0CC-A6CE-0623-36995F986C8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42900" y="5250655"/>
            <a:ext cx="2857500" cy="447675"/>
          </a:xfrm>
        </p:spPr>
        <p:txBody>
          <a:bodyPr/>
          <a:lstStyle/>
          <a:p>
            <a:r>
              <a:rPr lang="en-US" sz="1300" dirty="0"/>
              <a:t>Nutritious Meals in Group Settings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B301052-B643-7ACD-7568-2D7A3FB63B2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42900" y="5505560"/>
            <a:ext cx="2743200" cy="1441450"/>
          </a:xfrm>
        </p:spPr>
        <p:txBody>
          <a:bodyPr/>
          <a:lstStyle/>
          <a:p>
            <a:r>
              <a:rPr lang="en-US" sz="1300" dirty="0"/>
              <a:t>We’re serving up free nutritious meals and snacks at eligible meal sites. Kids 18 and younger can enjoy healthy food, make summer memories, and meet new friends! </a:t>
            </a:r>
          </a:p>
        </p:txBody>
      </p:sp>
      <p:pic>
        <p:nvPicPr>
          <p:cNvPr id="6" name="Picture 5" descr="SUN Meals logo">
            <a:extLst>
              <a:ext uri="{FF2B5EF4-FFF2-40B4-BE49-F238E27FC236}">
                <a16:creationId xmlns:a16="http://schemas.microsoft.com/office/drawing/2014/main" id="{FE361471-AB33-0CD9-5B6E-2F73191854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8138" y="6825121"/>
            <a:ext cx="3332723" cy="884792"/>
          </a:xfrm>
          <a:prstGeom prst="rect">
            <a:avLst/>
          </a:prstGeom>
        </p:spPr>
      </p:pic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0057674A-6E7B-8515-4605-DE9CD84E9B45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472731" y="504306"/>
            <a:ext cx="2434680" cy="2434680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47813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Content Placeholder 5">
            <a:extLst>
              <a:ext uri="{FF2B5EF4-FFF2-40B4-BE49-F238E27FC236}">
                <a16:creationId xmlns:a16="http://schemas.microsoft.com/office/drawing/2014/main" id="{CE125648-4DE9-3F04-FE25-92A0C43F4C2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54090" y="3593236"/>
            <a:ext cx="2743199" cy="21198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320067" rtl="0" eaLnBrk="1" fontAlgn="auto" latinLnBrk="0" hangingPunct="1">
              <a:lnSpc>
                <a:spcPct val="90000"/>
              </a:lnSpc>
              <a:spcBef>
                <a:spcPts val="16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Why SUN Meals?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CD7CE8AF-D2B1-942D-E450-0471F19B60AE}"/>
              </a:ext>
            </a:extLst>
          </p:cNvPr>
          <p:cNvSpPr txBox="1">
            <a:spLocks/>
          </p:cNvSpPr>
          <p:nvPr/>
        </p:nvSpPr>
        <p:spPr>
          <a:xfrm>
            <a:off x="254090" y="3896620"/>
            <a:ext cx="2641510" cy="12007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Balanced meals throughout the summer fuel growth and development.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Many meal sites also offer summer activities for kids.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Eligible children can also receive SUN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Bucks.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 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F6A5B3F-ABCC-2120-309B-5044C242A629}"/>
              </a:ext>
            </a:extLst>
          </p:cNvPr>
          <p:cNvSpPr txBox="1"/>
          <p:nvPr/>
        </p:nvSpPr>
        <p:spPr>
          <a:xfrm>
            <a:off x="254090" y="5788274"/>
            <a:ext cx="1981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 to find out about meal options and grocery benefits in your area.</a:t>
            </a:r>
          </a:p>
        </p:txBody>
      </p:sp>
      <p:pic>
        <p:nvPicPr>
          <p:cNvPr id="10" name="Picture Placeholder 8" descr="QR code for meal options and grocery benefits. Funding provided in part by the United States Department of Agriculture.">
            <a:extLst>
              <a:ext uri="{FF2B5EF4-FFF2-40B4-BE49-F238E27FC236}">
                <a16:creationId xmlns:a16="http://schemas.microsoft.com/office/drawing/2014/main" id="{57EC9ADC-63D9-1AD2-5C66-B332B6EA41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67" b="1967"/>
          <a:stretch/>
        </p:blipFill>
        <p:spPr>
          <a:xfrm>
            <a:off x="2416831" y="5781675"/>
            <a:ext cx="672797" cy="646331"/>
          </a:xfrm>
          <a:prstGeom prst="rect">
            <a:avLst/>
          </a:prstGeom>
        </p:spPr>
      </p:pic>
      <p:pic>
        <p:nvPicPr>
          <p:cNvPr id="16" name="Picture 15" descr="Email">
            <a:extLst>
              <a:ext uri="{FF2B5EF4-FFF2-40B4-BE49-F238E27FC236}">
                <a16:creationId xmlns:a16="http://schemas.microsoft.com/office/drawing/2014/main" id="{3AEC4495-9114-3BD9-2BC9-7C84CCDB1A0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957" y="6573298"/>
            <a:ext cx="165581" cy="159419"/>
          </a:xfrm>
          <a:prstGeom prst="rect">
            <a:avLst/>
          </a:prstGeom>
        </p:spPr>
      </p:pic>
      <p:pic>
        <p:nvPicPr>
          <p:cNvPr id="15" name="Picture 14" descr="Phone">
            <a:extLst>
              <a:ext uri="{FF2B5EF4-FFF2-40B4-BE49-F238E27FC236}">
                <a16:creationId xmlns:a16="http://schemas.microsoft.com/office/drawing/2014/main" id="{F89FC526-85B3-6FB5-F320-734167FA9D1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957" y="6759831"/>
            <a:ext cx="165581" cy="159087"/>
          </a:xfrm>
          <a:prstGeom prst="rect">
            <a:avLst/>
          </a:prstGeom>
        </p:spPr>
      </p:pic>
      <p:pic>
        <p:nvPicPr>
          <p:cNvPr id="17" name="Picture 16" descr="Website">
            <a:extLst>
              <a:ext uri="{FF2B5EF4-FFF2-40B4-BE49-F238E27FC236}">
                <a16:creationId xmlns:a16="http://schemas.microsoft.com/office/drawing/2014/main" id="{EC739C05-69D1-5E63-9605-FD1AED8073A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478" y="6952857"/>
            <a:ext cx="168061" cy="161808"/>
          </a:xfrm>
          <a:prstGeom prst="rect">
            <a:avLst/>
          </a:prstGeom>
        </p:spPr>
      </p:pic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488398FB-D8A6-BF42-E712-1052405E5B9F}"/>
              </a:ext>
            </a:extLst>
          </p:cNvPr>
          <p:cNvSpPr txBox="1">
            <a:spLocks/>
          </p:cNvSpPr>
          <p:nvPr/>
        </p:nvSpPr>
        <p:spPr>
          <a:xfrm>
            <a:off x="504538" y="6526001"/>
            <a:ext cx="1981800" cy="6359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u="sng" err="1">
                <a:solidFill>
                  <a:schemeClr val="bg1"/>
                </a:solidFill>
                <a:latin typeface="Arial"/>
                <a:cs typeface="Arial"/>
              </a:rPr>
              <a:t>insertyouremail@abc.xyz</a:t>
            </a:r>
            <a:endParaRPr lang="en-US" sz="1200" u="sng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(123)456-7890</a:t>
            </a:r>
          </a:p>
          <a:p>
            <a:r>
              <a:rPr lang="en-US" sz="1200" u="sng" dirty="0">
                <a:solidFill>
                  <a:schemeClr val="bg1"/>
                </a:solidFill>
                <a:latin typeface="Arial"/>
                <a:cs typeface="Arial"/>
              </a:rPr>
              <a:t>fns.usda.gov/summer</a:t>
            </a:r>
          </a:p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Text Placeholder 25">
            <a:extLst>
              <a:ext uri="{FF2B5EF4-FFF2-40B4-BE49-F238E27FC236}">
                <a16:creationId xmlns:a16="http://schemas.microsoft.com/office/drawing/2014/main" id="{120C1A71-EF3C-7839-1092-3285AD7174F5}"/>
              </a:ext>
            </a:extLst>
          </p:cNvPr>
          <p:cNvSpPr txBox="1">
            <a:spLocks/>
          </p:cNvSpPr>
          <p:nvPr/>
        </p:nvSpPr>
        <p:spPr>
          <a:xfrm>
            <a:off x="2402488" y="7542138"/>
            <a:ext cx="742349" cy="25284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chemeClr val="bg1"/>
                </a:solidFill>
              </a:rPr>
              <a:t>Summer 2024</a:t>
            </a:r>
          </a:p>
        </p:txBody>
      </p:sp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139466A0-BB03-9A74-BD38-7ECB12112507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446350" y="583070"/>
            <a:ext cx="2536300" cy="2536300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8961927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NS">
      <a:dk1>
        <a:srgbClr val="000000"/>
      </a:dk1>
      <a:lt1>
        <a:srgbClr val="FFFFFF"/>
      </a:lt1>
      <a:dk2>
        <a:srgbClr val="E67524"/>
      </a:dk2>
      <a:lt2>
        <a:srgbClr val="F3A80E"/>
      </a:lt2>
      <a:accent1>
        <a:srgbClr val="E67524"/>
      </a:accent1>
      <a:accent2>
        <a:srgbClr val="FEBE10"/>
      </a:accent2>
      <a:accent3>
        <a:srgbClr val="00A3A3"/>
      </a:accent3>
      <a:accent4>
        <a:srgbClr val="799F3E"/>
      </a:accent4>
      <a:accent5>
        <a:srgbClr val="3F408C"/>
      </a:accent5>
      <a:accent6>
        <a:srgbClr val="EF4568"/>
      </a:accent6>
      <a:hlink>
        <a:srgbClr val="3BC2D7"/>
      </a:hlink>
      <a:folHlink>
        <a:srgbClr val="FCDB5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DD14B21-B3B1-A848-A49B-EB4D9C7A7E7B}" vid="{054B2FD5-85D2-074B-85C6-C3A517BB7E7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EA5F15B49BBD46BAD24569EAF4F923" ma:contentTypeVersion="38" ma:contentTypeDescription="Create a new document." ma:contentTypeScope="" ma:versionID="5ff3c6d95fa2e7171dc62cc4efd5a51f">
  <xsd:schema xmlns:xsd="http://www.w3.org/2001/XMLSchema" xmlns:xs="http://www.w3.org/2001/XMLSchema" xmlns:p="http://schemas.microsoft.com/office/2006/metadata/properties" xmlns:ns2="eb9ed168-19c8-4633-a1ec-ec6df6c71bf0" xmlns:ns3="2cbf940b-6aba-4986-a9fb-a77064a2dcb6" xmlns:ns4="73fb875a-8af9-4255-b008-0995492d31cd" targetNamespace="http://schemas.microsoft.com/office/2006/metadata/properties" ma:root="true" ma:fieldsID="9dc678e94515cd8d8f9fb1eadbf41bef" ns2:_="" ns3:_="" ns4:_="">
    <xsd:import namespace="eb9ed168-19c8-4633-a1ec-ec6df6c71bf0"/>
    <xsd:import namespace="2cbf940b-6aba-4986-a9fb-a77064a2dc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DocumentType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EmailsSent" minOccurs="0"/>
                <xsd:element ref="ns2:OpenRate" minOccurs="0"/>
                <xsd:element ref="ns2:ClicktoOpenRate" minOccurs="0"/>
                <xsd:element ref="ns2:UnsubscribeRate" minOccurs="0"/>
                <xsd:element ref="ns2:Region" minOccurs="0"/>
                <xsd:element ref="ns2:OriginallyCreated" minOccurs="0"/>
                <xsd:element ref="ns2:ztdy" minOccurs="0"/>
                <xsd:element ref="ns2:ItemID" minOccurs="0"/>
                <xsd:element ref="ns2:LastModified" minOccurs="0"/>
                <xsd:element ref="ns2:Type2" minOccurs="0"/>
                <xsd:element ref="ns2:MediaLengthInSeconds" minOccurs="0"/>
                <xsd:element ref="ns3:_dlc_DocId" minOccurs="0"/>
                <xsd:element ref="ns3:_dlc_DocIdUrl" minOccurs="0"/>
                <xsd:element ref="ns3:_dlc_DocIdPersistId" minOccurs="0"/>
                <xsd:element ref="ns2:FileType" minOccurs="0"/>
                <xsd:element ref="ns2:ProgramArea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3:TaxKeywordTaxHTField" minOccurs="0"/>
                <xsd:element ref="ns2:lf72238c114b404fb1a75ce5a3e1294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9ed168-19c8-4633-a1ec-ec6df6c71bf0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DRAFT" ma:format="Dropdown" ma:internalName="Status">
      <xsd:simpleType>
        <xsd:union memberTypes="dms:Text">
          <xsd:simpleType>
            <xsd:restriction base="dms:Choice">
              <xsd:enumeration value="FINAL"/>
              <xsd:enumeration value="DRAFT"/>
              <xsd:enumeration value="WITHDRAWN"/>
              <xsd:enumeration value="Ready for Review"/>
            </xsd:restriction>
          </xsd:simpleType>
        </xsd:union>
      </xsd:simpleType>
    </xsd:element>
    <xsd:element name="DocumentType" ma:index="3" nillable="true" ma:displayName="Document Type" ma:format="Dropdown" ma:internalName="DocumentType">
      <xsd:simpleType>
        <xsd:union memberTypes="dms:Text">
          <xsd:simpleType>
            <xsd:restriction base="dms:Choice">
              <xsd:enumeration value="Speech"/>
              <xsd:enumeration value="Interview Briefing"/>
              <xsd:enumeration value="Resource"/>
              <xsd:enumeration value="Procedural"/>
            </xsd:restriction>
          </xsd:simpleType>
        </xsd:un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hidden="true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hidden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hidden="true" ma:internalName="MediaServiceOCR" ma:readOnly="true">
      <xsd:simpleType>
        <xsd:restriction base="dms:Note"/>
      </xsd:simpleType>
    </xsd:element>
    <xsd:element name="EmailsSent" ma:index="20" nillable="true" ma:displayName="Emails Sent" ma:decimals="0" ma:format="Dropdown" ma:internalName="EmailsSent" ma:percentage="FALSE">
      <xsd:simpleType>
        <xsd:restriction base="dms:Number"/>
      </xsd:simpleType>
    </xsd:element>
    <xsd:element name="OpenRate" ma:index="21" nillable="true" ma:displayName="Open Rate" ma:format="Dropdown" ma:internalName="OpenRate" ma:percentage="TRUE">
      <xsd:simpleType>
        <xsd:restriction base="dms:Number"/>
      </xsd:simpleType>
    </xsd:element>
    <xsd:element name="ClicktoOpenRate" ma:index="22" nillable="true" ma:displayName="Click to Open Rate" ma:format="Dropdown" ma:internalName="ClicktoOpenRate" ma:percentage="TRUE">
      <xsd:simpleType>
        <xsd:restriction base="dms:Number"/>
      </xsd:simpleType>
    </xsd:element>
    <xsd:element name="UnsubscribeRate" ma:index="23" nillable="true" ma:displayName="Unsubscribe Rate" ma:format="Dropdown" ma:internalName="UnsubscribeRate" ma:percentage="TRUE">
      <xsd:simpleType>
        <xsd:restriction base="dms:Number"/>
      </xsd:simpleType>
    </xsd:element>
    <xsd:element name="Region" ma:index="24" nillable="true" ma:displayName="Region" ma:format="Dropdown" ma:internalName="Region">
      <xsd:simpleType>
        <xsd:restriction base="dms:Text">
          <xsd:maxLength value="255"/>
        </xsd:restriction>
      </xsd:simpleType>
    </xsd:element>
    <xsd:element name="OriginallyCreated" ma:index="25" nillable="true" ma:displayName="Originally Created" ma:format="DateOnly" ma:internalName="OriginallyCreated">
      <xsd:simpleType>
        <xsd:restriction base="dms:DateTime"/>
      </xsd:simpleType>
    </xsd:element>
    <xsd:element name="ztdy" ma:index="26" nillable="true" ma:displayName="Last Updated" ma:internalName="ztdy">
      <xsd:simpleType>
        <xsd:restriction base="dms:DateTime"/>
      </xsd:simpleType>
    </xsd:element>
    <xsd:element name="ItemID" ma:index="27" nillable="true" ma:displayName="ItemID" ma:decimals="0" ma:description="This column matches documents saved on SharePoint to their associated record in COMPASS" ma:format="Dropdown" ma:internalName="ItemID" ma:percentage="FALSE">
      <xsd:simpleType>
        <xsd:restriction base="dms:Number"/>
      </xsd:simpleType>
    </xsd:element>
    <xsd:element name="LastModified" ma:index="28" nillable="true" ma:displayName="Last Modified" ma:default="[today]" ma:format="DateTime" ma:internalName="LastModified">
      <xsd:simpleType>
        <xsd:restriction base="dms:DateTime"/>
      </xsd:simpleType>
    </xsd:element>
    <xsd:element name="Type2" ma:index="29" nillable="true" ma:displayName="Type 2" ma:description="Type of briefing" ma:format="Dropdown" ma:internalName="Type2">
      <xsd:simpleType>
        <xsd:union memberTypes="dms:Text">
          <xsd:simpleType>
            <xsd:restriction base="dms:Choice">
              <xsd:enumeration value="Interview"/>
              <xsd:enumeration value="Speech"/>
              <xsd:enumeration value="Talking Points"/>
            </xsd:restriction>
          </xsd:simpleType>
        </xsd:union>
      </xsd:simpleType>
    </xsd:element>
    <xsd:element name="MediaLengthInSeconds" ma:index="30" nillable="true" ma:displayName="MediaLengthInSeconds" ma:hidden="true" ma:internalName="MediaLengthInSeconds" ma:readOnly="true">
      <xsd:simpleType>
        <xsd:restriction base="dms:Unknown"/>
      </xsd:simpleType>
    </xsd:element>
    <xsd:element name="FileType" ma:index="34" nillable="true" ma:displayName="File Type" ma:format="Dropdown" ma:internalName="FileType">
      <xsd:simpleType>
        <xsd:restriction base="dms:Choice">
          <xsd:enumeration value="Communications Plan"/>
          <xsd:enumeration value="Press Release"/>
          <xsd:enumeration value="Blog"/>
          <xsd:enumeration value="Social Media Content"/>
          <xsd:enumeration value="Talking Points"/>
          <xsd:enumeration value="Questions and Answers"/>
          <xsd:enumeration value="Source Material"/>
          <xsd:enumeration value="Infographic"/>
          <xsd:enumeration value="Background"/>
        </xsd:restriction>
      </xsd:simpleType>
    </xsd:element>
    <xsd:element name="ProgramArea" ma:index="35" nillable="true" ma:displayName="Program Area" ma:format="Dropdown" ma:internalName="ProgramArea">
      <xsd:simpleType>
        <xsd:restriction base="dms:Choice">
          <xsd:enumeration value="SNAP"/>
          <xsd:enumeration value="CN"/>
          <xsd:enumeration value="CNPP"/>
          <xsd:enumeration value="SNAS"/>
          <xsd:enumeration value="Agency"/>
          <xsd:enumeration value="Mission Area"/>
          <xsd:enumeration value="Department"/>
        </xsd:restriction>
      </xsd:simpleType>
    </xsd:element>
    <xsd:element name="lcf76f155ced4ddcb4097134ff3c332f" ma:index="37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4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f72238c114b404fb1a75ce5a3e1294c" ma:index="44" nillable="true" ma:taxonomy="true" ma:internalName="lf72238c114b404fb1a75ce5a3e1294c" ma:taxonomyFieldName="Portfolio" ma:displayName="Portfolio" ma:default="" ma:fieldId="{5f72238c-114b-404f-b1a7-5ce5a3e1294c}" ma:sspId="8ff62593-b918-4deb-ac08-0d74ac0cc7e6" ma:termSetId="db8b019d-5474-42da-9c3a-c726b894899f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f940b-6aba-4986-a9fb-a77064a2dcb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hidden="true" ma:internalName="SharedWithDetails" ma:readOnly="true">
      <xsd:simpleType>
        <xsd:restriction base="dms:Note"/>
      </xsd:simpleType>
    </xsd:element>
    <xsd:element name="_dlc_DocId" ma:index="31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42" nillable="true" ma:taxonomy="true" ma:internalName="TaxKeywordTaxHTField" ma:taxonomyFieldName="TaxKeyword" ma:displayName="Enterprise Keywords" ma:readOnly="false" ma:fieldId="{23f27201-bee3-471e-b2e7-b64fd8b7ca38}" ma:taxonomyMulti="true" ma:sspId="8ff62593-b918-4deb-ac08-0d74ac0cc7e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38" nillable="true" ma:displayName="Taxonomy Catch All Column" ma:hidden="true" ma:list="{d976d5e6-56e2-4da2-a596-10eabbc312ed}" ma:internalName="TaxCatchAll" ma:showField="CatchAllData" ma:web="2cbf940b-6aba-4986-a9fb-a77064a2dc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3fb875a-8af9-4255-b008-0995492d31cd" xsi:nil="true"/>
    <lcf76f155ced4ddcb4097134ff3c332f xmlns="eb9ed168-19c8-4633-a1ec-ec6df6c71bf0">
      <Terms xmlns="http://schemas.microsoft.com/office/infopath/2007/PartnerControls"/>
    </lcf76f155ced4ddcb4097134ff3c332f>
    <LastModified xmlns="eb9ed168-19c8-4633-a1ec-ec6df6c71bf0">2025-03-17T22:56:32+00:00</LastModified>
    <OriginallyCreated xmlns="eb9ed168-19c8-4633-a1ec-ec6df6c71bf0" xsi:nil="true"/>
    <ProgramArea xmlns="eb9ed168-19c8-4633-a1ec-ec6df6c71bf0" xsi:nil="true"/>
    <Status xmlns="eb9ed168-19c8-4633-a1ec-ec6df6c71bf0">DRAFT</Status>
    <UnsubscribeRate xmlns="eb9ed168-19c8-4633-a1ec-ec6df6c71bf0" xsi:nil="true"/>
    <TaxKeywordTaxHTField xmlns="2cbf940b-6aba-4986-a9fb-a77064a2dcb6">
      <Terms xmlns="http://schemas.microsoft.com/office/infopath/2007/PartnerControls"/>
    </TaxKeywordTaxHTField>
    <ItemID xmlns="eb9ed168-19c8-4633-a1ec-ec6df6c71bf0" xsi:nil="true"/>
    <Region xmlns="eb9ed168-19c8-4633-a1ec-ec6df6c71bf0" xsi:nil="true"/>
    <ztdy xmlns="eb9ed168-19c8-4633-a1ec-ec6df6c71bf0" xsi:nil="true"/>
    <Type2 xmlns="eb9ed168-19c8-4633-a1ec-ec6df6c71bf0" xsi:nil="true"/>
    <OpenRate xmlns="eb9ed168-19c8-4633-a1ec-ec6df6c71bf0" xsi:nil="true"/>
    <ClicktoOpenRate xmlns="eb9ed168-19c8-4633-a1ec-ec6df6c71bf0" xsi:nil="true"/>
    <FileType xmlns="eb9ed168-19c8-4633-a1ec-ec6df6c71bf0" xsi:nil="true"/>
    <EmailsSent xmlns="eb9ed168-19c8-4633-a1ec-ec6df6c71bf0" xsi:nil="true"/>
    <lf72238c114b404fb1a75ce5a3e1294c xmlns="eb9ed168-19c8-4633-a1ec-ec6df6c71bf0">
      <Terms xmlns="http://schemas.microsoft.com/office/infopath/2007/PartnerControls"/>
    </lf72238c114b404fb1a75ce5a3e1294c>
    <DocumentType xmlns="eb9ed168-19c8-4633-a1ec-ec6df6c71bf0" xsi:nil="true"/>
    <_dlc_DocId xmlns="2cbf940b-6aba-4986-a9fb-a77064a2dcb6">6N43MEY3ZP3S-407578889-40131</_dlc_DocId>
    <_dlc_DocIdUrl xmlns="2cbf940b-6aba-4986-a9fb-a77064a2dcb6">
      <Url>https://usdagcc.sharepoint.com/sites/FNS-OPS-CommsD/_layouts/15/DocIdRedir.aspx?ID=6N43MEY3ZP3S-407578889-40131</Url>
      <Description>6N43MEY3ZP3S-407578889-40131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0DB7FE32-37D4-430A-BA79-58DA551ACEF0}"/>
</file>

<file path=customXml/itemProps2.xml><?xml version="1.0" encoding="utf-8"?>
<ds:datastoreItem xmlns:ds="http://schemas.openxmlformats.org/officeDocument/2006/customXml" ds:itemID="{3825ADCB-48CE-4EAC-B76F-30F11ED94175}">
  <ds:schemaRefs>
    <ds:schemaRef ds:uri="http://www.w3.org/XML/1998/namespace"/>
    <ds:schemaRef ds:uri="http://schemas.microsoft.com/office/2006/documentManagement/types"/>
    <ds:schemaRef ds:uri="http://purl.org/dc/elements/1.1/"/>
    <ds:schemaRef ds:uri="f720b77b-acc1-431f-a0e0-abbb3425c4d5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98a26b81-0323-4ee7-a678-12700234d145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7A0651B5-DC6E-4277-AF16-D1B78E0B35F5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09B60B20-EAE2-4FB8-BABD-2442EEB2B93F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96</TotalTime>
  <Words>104</Words>
  <Application>Microsoft Office PowerPoint</Application>
  <PresentationFormat>Custom</PresentationFormat>
  <Paragraphs>12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SUN Meals Fuel Summer Smiles!</vt:lpstr>
      <vt:lpstr>Why SUN Meals?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NARRATIVE  AND STORY</dc:title>
  <dc:creator>Woojung Hwang</dc:creator>
  <cp:lastModifiedBy>Jae Chung</cp:lastModifiedBy>
  <cp:revision>22</cp:revision>
  <dcterms:created xsi:type="dcterms:W3CDTF">2024-04-02T13:38:55Z</dcterms:created>
  <dcterms:modified xsi:type="dcterms:W3CDTF">2025-03-21T14:11:19Z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0x01010032EA5F15B49BBD46BAD24569EAF4F923</vt:lpwstr>
  </property>
  <property fmtid="{D5CDD505-2E9C-101B-9397-08002B2CF9AE}" pid="3" name="MediaServiceImageTags">
    <vt:lpwstr/>
  </property>
  <property fmtid="{D5CDD505-2E9C-101B-9397-08002B2CF9AE}" pid="4" name="TaxKeyword">
    <vt:lpwstr/>
  </property>
  <property fmtid="{D5CDD505-2E9C-101B-9397-08002B2CF9AE}" pid="5" name="_dlc_DocIdItemGuid">
    <vt:lpwstr>51b5e7de-148f-49ef-8f87-2ad6afb81fbd</vt:lpwstr>
  </property>
  <property fmtid="{D5CDD505-2E9C-101B-9397-08002B2CF9AE}" pid="6" name="Portfolio">
    <vt:lpwstr/>
  </property>
</Properties>
</file>