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</p:sldMasterIdLst>
  <p:sldIdLst>
    <p:sldId id="259" r:id="rId5"/>
  </p:sldIdLst>
  <p:sldSz cx="64008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20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C7FD5F-546D-FB49-A96D-A4019F268726}" v="8" dt="2025-03-21T00:41:08.2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408"/>
    <p:restoredTop sz="94694"/>
  </p:normalViewPr>
  <p:slideViewPr>
    <p:cSldViewPr snapToGrid="0" showGuides="1">
      <p:cViewPr varScale="1">
        <p:scale>
          <a:sx n="107" d="100"/>
          <a:sy n="107" d="100"/>
        </p:scale>
        <p:origin x="2288" y="168"/>
      </p:cViewPr>
      <p:guideLst>
        <p:guide orient="horz" pos="2448"/>
        <p:guide pos="20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openxmlformats.org/officeDocument/2006/relationships/customXml" Target="../customXml/item4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403A4B-3CA9-08BC-3106-A07620E6E1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08244" y="345293"/>
            <a:ext cx="2628900" cy="2628900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CD70B1E5-79F5-12B0-1DDF-B717949EE536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3669831" y="496780"/>
            <a:ext cx="2305727" cy="2305727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pic>
        <p:nvPicPr>
          <p:cNvPr id="11" name="Picture 10" descr="A brown rectangle">
            <a:extLst>
              <a:ext uri="{FF2B5EF4-FFF2-40B4-BE49-F238E27FC236}">
                <a16:creationId xmlns:a16="http://schemas.microsoft.com/office/drawing/2014/main" id="{89B2765F-E0D1-394D-C53D-C9163D2647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00400" y="5254800"/>
            <a:ext cx="3232609" cy="2517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20C5A8-3F51-DF6D-F3DB-F55766275C5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5956" t="29020" r="25993"/>
          <a:stretch/>
        </p:blipFill>
        <p:spPr>
          <a:xfrm>
            <a:off x="0" y="-1"/>
            <a:ext cx="3200400" cy="4036743"/>
          </a:xfrm>
          <a:prstGeom prst="rect">
            <a:avLst/>
          </a:prstGeom>
        </p:spPr>
      </p:pic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36877467-79C8-6DC2-F906-1A43F9F5368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374444" y="448247"/>
            <a:ext cx="2457966" cy="2457966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7F74A551-77A1-A218-71F7-CE58EC39EDF3}"/>
              </a:ext>
            </a:extLst>
          </p:cNvPr>
          <p:cNvSpPr txBox="1"/>
          <p:nvPr userDrawn="1"/>
        </p:nvSpPr>
        <p:spPr>
          <a:xfrm>
            <a:off x="3449543" y="7262770"/>
            <a:ext cx="2933700" cy="458081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provided in part by the 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 Department of Agriculture. 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488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">
          <p15:clr>
            <a:srgbClr val="FBAE40"/>
          </p15:clr>
        </p15:guide>
        <p15:guide id="2" pos="2016">
          <p15:clr>
            <a:srgbClr val="FBAE40"/>
          </p15:clr>
        </p15:guide>
        <p15:guide id="3" orient="horz" pos="4826">
          <p15:clr>
            <a:srgbClr val="FBAE40"/>
          </p15:clr>
        </p15:guide>
        <p15:guide id="4" pos="3962">
          <p15:clr>
            <a:srgbClr val="FBAE40"/>
          </p15:clr>
        </p15:guide>
        <p15:guide id="5" pos="70">
          <p15:clr>
            <a:srgbClr val="FBAE40"/>
          </p15:clr>
        </p15:guide>
        <p15:guide id="6" orient="horz" pos="163">
          <p15:clr>
            <a:srgbClr val="FBAE40"/>
          </p15:clr>
        </p15:guide>
        <p15:guide id="7" orient="horz" pos="4756">
          <p15:clr>
            <a:srgbClr val="FBAE40"/>
          </p15:clr>
        </p15:guide>
        <p15:guide id="8" pos="162">
          <p15:clr>
            <a:srgbClr val="FBAE40"/>
          </p15:clr>
        </p15:guide>
        <p15:guide id="9" pos="3893">
          <p15:clr>
            <a:srgbClr val="FBAE40"/>
          </p15:clr>
        </p15:guide>
        <p15:guide id="10" pos="1923">
          <p15:clr>
            <a:srgbClr val="FBAE40"/>
          </p15:clr>
        </p15:guide>
        <p15:guide id="11" pos="210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055" y="413810"/>
            <a:ext cx="552069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055" y="2069042"/>
            <a:ext cx="552069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055" y="7203865"/>
            <a:ext cx="144018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DF3594-1D28-F847-88AE-0AEA6B8CC8E1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265" y="7203865"/>
            <a:ext cx="216027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20565" y="7203865"/>
            <a:ext cx="144018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A80094-CCB2-8B40-B6BB-6BA2957AB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10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640080" rtl="0" eaLnBrk="1" latinLnBrk="0" hangingPunct="1">
        <a:lnSpc>
          <a:spcPct val="90000"/>
        </a:lnSpc>
        <a:spcBef>
          <a:spcPct val="0"/>
        </a:spcBef>
        <a:buNone/>
        <a:defRPr sz="3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0020" indent="-160020" algn="l" defTabSz="6400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2pPr>
      <a:lvl3pPr marL="8001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201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76022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20802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7203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1pPr>
      <a:lvl2pPr marL="3200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2402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46ADB86-A5A2-A49D-AA31-73DC2AFD81AA}"/>
              </a:ext>
            </a:extLst>
          </p:cNvPr>
          <p:cNvSpPr txBox="1">
            <a:spLocks/>
          </p:cNvSpPr>
          <p:nvPr/>
        </p:nvSpPr>
        <p:spPr>
          <a:xfrm>
            <a:off x="257175" y="4279819"/>
            <a:ext cx="2743200" cy="79513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320067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 kern="1200">
                <a:solidFill>
                  <a:srgbClr val="E67525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dirty="0"/>
              <a:t>SUN Meals Fuel Summer Smiles!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3F8607-E9F7-3663-87C5-B3D61ECB7DC7}"/>
              </a:ext>
            </a:extLst>
          </p:cNvPr>
          <p:cNvSpPr txBox="1">
            <a:spLocks/>
          </p:cNvSpPr>
          <p:nvPr/>
        </p:nvSpPr>
        <p:spPr>
          <a:xfrm>
            <a:off x="257174" y="5090150"/>
            <a:ext cx="2857500" cy="44767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320067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300">
                <a:solidFill>
                  <a:srgbClr val="000000">
                    <a:lumMod val="65000"/>
                    <a:lumOff val="35000"/>
                  </a:srgbClr>
                </a:solidFill>
              </a:rPr>
              <a:t>Nutritious Meals in Group Settings</a:t>
            </a:r>
            <a:endParaRPr lang="en-US" sz="1300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CA8BEBA0-F68D-5A18-65F7-F78DFE46C1B3}"/>
              </a:ext>
            </a:extLst>
          </p:cNvPr>
          <p:cNvSpPr txBox="1">
            <a:spLocks/>
          </p:cNvSpPr>
          <p:nvPr/>
        </p:nvSpPr>
        <p:spPr>
          <a:xfrm>
            <a:off x="257175" y="5356145"/>
            <a:ext cx="2743200" cy="111116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320067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We’re serving up free nutritious meals and snacks at eligible meal sites. Kids 18 and younger can enjoy healthy food, make summer memories, and meet new friends! </a:t>
            </a:r>
          </a:p>
        </p:txBody>
      </p:sp>
      <p:pic>
        <p:nvPicPr>
          <p:cNvPr id="14" name="Picture 13" descr="SUN Meals logo">
            <a:extLst>
              <a:ext uri="{FF2B5EF4-FFF2-40B4-BE49-F238E27FC236}">
                <a16:creationId xmlns:a16="http://schemas.microsoft.com/office/drawing/2014/main" id="{917BE521-AA92-B4BA-4B77-4755B133F1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656" r="17688"/>
          <a:stretch/>
        </p:blipFill>
        <p:spPr>
          <a:xfrm>
            <a:off x="417515" y="6666568"/>
            <a:ext cx="2288099" cy="884792"/>
          </a:xfrm>
          <a:prstGeom prst="rect">
            <a:avLst/>
          </a:prstGeom>
        </p:spPr>
      </p:pic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1D3404E8-92A0-DADF-A769-3CDAD021A7D0}"/>
              </a:ext>
            </a:extLst>
          </p:cNvPr>
          <p:cNvSpPr txBox="1">
            <a:spLocks/>
          </p:cNvSpPr>
          <p:nvPr/>
        </p:nvSpPr>
        <p:spPr>
          <a:xfrm>
            <a:off x="3390240" y="3369151"/>
            <a:ext cx="2743199" cy="2119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5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Why SUN Meals?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AED95C5-7571-060D-2F6F-D84E587B6C7C}"/>
              </a:ext>
            </a:extLst>
          </p:cNvPr>
          <p:cNvSpPr txBox="1">
            <a:spLocks/>
          </p:cNvSpPr>
          <p:nvPr/>
        </p:nvSpPr>
        <p:spPr>
          <a:xfrm>
            <a:off x="3390239" y="3672536"/>
            <a:ext cx="2641510" cy="12007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Balanced meals throughout the summer fuel growth and development.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Many meal sites also offer summer activities for kids.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Eligible children can also receive SUN </a:t>
            </a:r>
            <a:r>
              <a:rPr lang="en-US" sz="130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Bucks.</a:t>
            </a: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885032-2631-AC6D-6483-2E0D92A3724B}"/>
              </a:ext>
            </a:extLst>
          </p:cNvPr>
          <p:cNvSpPr txBox="1"/>
          <p:nvPr/>
        </p:nvSpPr>
        <p:spPr>
          <a:xfrm>
            <a:off x="3342840" y="5677061"/>
            <a:ext cx="19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17" name="Picture Placeholder 8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725B673B-3707-195F-5905-B82C69FA6E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67" b="1967"/>
          <a:stretch/>
        </p:blipFill>
        <p:spPr>
          <a:xfrm>
            <a:off x="5505581" y="5670462"/>
            <a:ext cx="672797" cy="646331"/>
          </a:xfrm>
          <a:prstGeom prst="rect">
            <a:avLst/>
          </a:prstGeom>
        </p:spPr>
      </p:pic>
      <p:pic>
        <p:nvPicPr>
          <p:cNvPr id="8" name="Picture 7" descr="Email">
            <a:extLst>
              <a:ext uri="{FF2B5EF4-FFF2-40B4-BE49-F238E27FC236}">
                <a16:creationId xmlns:a16="http://schemas.microsoft.com/office/drawing/2014/main" id="{ABB5A834-928D-C646-443A-784D460669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5193" y="6461584"/>
            <a:ext cx="165581" cy="159419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45E5F27-2319-56F5-85FE-0E264FD4A590}"/>
              </a:ext>
            </a:extLst>
          </p:cNvPr>
          <p:cNvSpPr txBox="1">
            <a:spLocks/>
          </p:cNvSpPr>
          <p:nvPr/>
        </p:nvSpPr>
        <p:spPr>
          <a:xfrm>
            <a:off x="3600774" y="6414287"/>
            <a:ext cx="2382511" cy="233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dirty="0" err="1">
                <a:solidFill>
                  <a:schemeClr val="bg1"/>
                </a:solidFill>
              </a:rPr>
              <a:t>insertyouremail@abc.xyz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10" name="Picture 9" descr="Phone">
            <a:extLst>
              <a:ext uri="{FF2B5EF4-FFF2-40B4-BE49-F238E27FC236}">
                <a16:creationId xmlns:a16="http://schemas.microsoft.com/office/drawing/2014/main" id="{8961F271-B74E-597E-9DA4-66C05316771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5193" y="6666568"/>
            <a:ext cx="165581" cy="159087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CE629D3-6FCE-5672-3B91-BBC823E05F79}"/>
              </a:ext>
            </a:extLst>
          </p:cNvPr>
          <p:cNvSpPr txBox="1">
            <a:spLocks/>
          </p:cNvSpPr>
          <p:nvPr/>
        </p:nvSpPr>
        <p:spPr>
          <a:xfrm>
            <a:off x="3600774" y="6608340"/>
            <a:ext cx="2382511" cy="2622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/>
                </a:solidFill>
              </a:rPr>
              <a:t>(123)456-7890</a:t>
            </a:r>
          </a:p>
        </p:txBody>
      </p:sp>
      <p:pic>
        <p:nvPicPr>
          <p:cNvPr id="12" name="Picture 11" descr="Website">
            <a:extLst>
              <a:ext uri="{FF2B5EF4-FFF2-40B4-BE49-F238E27FC236}">
                <a16:creationId xmlns:a16="http://schemas.microsoft.com/office/drawing/2014/main" id="{F453631E-1ABD-2A24-B4A0-BAF67089086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2714" y="6859311"/>
            <a:ext cx="168061" cy="161808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B2C868E-5547-3CC9-0E8C-BFC319A72719}"/>
              </a:ext>
            </a:extLst>
          </p:cNvPr>
          <p:cNvSpPr txBox="1">
            <a:spLocks/>
          </p:cNvSpPr>
          <p:nvPr/>
        </p:nvSpPr>
        <p:spPr>
          <a:xfrm>
            <a:off x="3600773" y="6818283"/>
            <a:ext cx="2382511" cy="2622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dirty="0" err="1">
                <a:solidFill>
                  <a:schemeClr val="bg1"/>
                </a:solidFill>
              </a:rPr>
              <a:t>fns.usda.gov</a:t>
            </a:r>
            <a:r>
              <a:rPr lang="en-US" sz="1200" u="sng" dirty="0">
                <a:solidFill>
                  <a:schemeClr val="bg1"/>
                </a:solidFill>
              </a:rPr>
              <a:t>/summer</a:t>
            </a:r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9225DD3-529F-77D0-CF4E-B661ADE93747}"/>
              </a:ext>
            </a:extLst>
          </p:cNvPr>
          <p:cNvSpPr txBox="1">
            <a:spLocks/>
          </p:cNvSpPr>
          <p:nvPr/>
        </p:nvSpPr>
        <p:spPr>
          <a:xfrm>
            <a:off x="5504544" y="7393523"/>
            <a:ext cx="742349" cy="2528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</a:rPr>
              <a:t>Summer 2024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322223CE-11C0-83C4-6A81-17F7209C8496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3669831" y="496780"/>
            <a:ext cx="2305727" cy="2305727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sz="1200" dirty="0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D22D3A14-CD02-7C5A-5AF1-0471AFD0CF6C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374444" y="448247"/>
            <a:ext cx="2457966" cy="2457966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39359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2025-03-17T22:56:51+00:00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6N43MEY3ZP3S-407578889-40132</_dlc_DocId>
    <_dlc_DocIdUrl xmlns="2cbf940b-6aba-4986-a9fb-a77064a2dcb6">
      <Url>https://usdagcc.sharepoint.com/sites/FNS-OPS-CommsD/_layouts/15/DocIdRedir.aspx?ID=6N43MEY3ZP3S-407578889-40132</Url>
      <Description>6N43MEY3ZP3S-407578889-40132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C0353D8-0DC7-4CAB-9245-BAEBA97498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C899B7-3FB4-4156-9606-BF67C81F1387}">
  <ds:schemaRefs>
    <ds:schemaRef ds:uri="98a26b81-0323-4ee7-a678-12700234d145"/>
    <ds:schemaRef ds:uri="http://schemas.microsoft.com/office/2006/documentManagement/types"/>
    <ds:schemaRef ds:uri="f720b77b-acc1-431f-a0e0-abbb3425c4d5"/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2863510-BB74-4C48-B7F8-80F574A31AAD}"/>
</file>

<file path=customXml/itemProps4.xml><?xml version="1.0" encoding="utf-8"?>
<ds:datastoreItem xmlns:ds="http://schemas.openxmlformats.org/officeDocument/2006/customXml" ds:itemID="{3DB0FA13-7B6D-422C-B0DC-273B967DEC8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104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Woojung Hwang</dc:creator>
  <cp:lastModifiedBy>Jae Chung</cp:lastModifiedBy>
  <cp:revision>10</cp:revision>
  <dcterms:created xsi:type="dcterms:W3CDTF">2024-05-24T19:38:40Z</dcterms:created>
  <dcterms:modified xsi:type="dcterms:W3CDTF">2025-03-21T14:11:04Z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TaxKeyword">
    <vt:lpwstr/>
  </property>
  <property fmtid="{D5CDD505-2E9C-101B-9397-08002B2CF9AE}" pid="5" name="_dlc_DocIdItemGuid">
    <vt:lpwstr>215d3a37-1fa4-4261-8ed6-0911258b243b</vt:lpwstr>
  </property>
  <property fmtid="{D5CDD505-2E9C-101B-9397-08002B2CF9AE}" pid="6" name="Portfolio">
    <vt:lpwstr/>
  </property>
</Properties>
</file>