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theme/theme7.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4"/>
    <p:sldMasterId id="2147483662" r:id="rId5"/>
    <p:sldMasterId id="2147483670" r:id="rId6"/>
    <p:sldMasterId id="2147483678" r:id="rId7"/>
    <p:sldMasterId id="2147483672" r:id="rId8"/>
    <p:sldMasterId id="2147483674" r:id="rId9"/>
    <p:sldMasterId id="2147483676" r:id="rId10"/>
    <p:sldMasterId id="2147483682" r:id="rId11"/>
  </p:sldMasterIdLst>
  <p:notesMasterIdLst>
    <p:notesMasterId r:id="rId46"/>
  </p:notesMasterIdLst>
  <p:handoutMasterIdLst>
    <p:handoutMasterId r:id="rId47"/>
  </p:handoutMasterIdLst>
  <p:sldIdLst>
    <p:sldId id="295" r:id="rId12"/>
    <p:sldId id="261" r:id="rId13"/>
    <p:sldId id="305" r:id="rId14"/>
    <p:sldId id="257" r:id="rId15"/>
    <p:sldId id="279" r:id="rId16"/>
    <p:sldId id="280" r:id="rId17"/>
    <p:sldId id="264" r:id="rId18"/>
    <p:sldId id="298" r:id="rId19"/>
    <p:sldId id="265" r:id="rId20"/>
    <p:sldId id="266" r:id="rId21"/>
    <p:sldId id="299" r:id="rId22"/>
    <p:sldId id="267" r:id="rId23"/>
    <p:sldId id="281" r:id="rId24"/>
    <p:sldId id="282" r:id="rId25"/>
    <p:sldId id="283" r:id="rId26"/>
    <p:sldId id="268" r:id="rId27"/>
    <p:sldId id="300" r:id="rId28"/>
    <p:sldId id="269" r:id="rId29"/>
    <p:sldId id="284" r:id="rId30"/>
    <p:sldId id="294" r:id="rId31"/>
    <p:sldId id="291" r:id="rId32"/>
    <p:sldId id="286" r:id="rId33"/>
    <p:sldId id="301" r:id="rId34"/>
    <p:sldId id="289" r:id="rId35"/>
    <p:sldId id="290" r:id="rId36"/>
    <p:sldId id="287" r:id="rId37"/>
    <p:sldId id="302" r:id="rId38"/>
    <p:sldId id="292" r:id="rId39"/>
    <p:sldId id="275" r:id="rId40"/>
    <p:sldId id="1877" r:id="rId41"/>
    <p:sldId id="1878" r:id="rId42"/>
    <p:sldId id="297" r:id="rId43"/>
    <p:sldId id="259" r:id="rId44"/>
    <p:sldId id="260" r:id="rId4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B40111-D3BC-2441-55F4-635892E1CF47}" name="Halasz, Katey - FNS" initials="KH" userId="S::katey.halasz@usda.gov::b19fc732-60ff-4da6-8548-c01aa56d0cc0" providerId="AD"/>
  <p188:author id="{1963914D-B87B-A797-0881-636E4F43E279}" name="Mazerall, Amy - FNS" initials="AM" userId="S::amy.mazerall@usda.gov::2be7f0cb-18f3-4ce6-ae04-f6ce9859cb6c" providerId="AD"/>
  <p188:author id="{BD21CEA5-58AE-D7E4-B548-8B621F32135E}" name="Rebecca MacIsaac" initials="RM" userId="S::Rebecca.MacIsaac@usda.gov::d88f602a-f3fa-4a26-9a68-2f2edc782366" providerId="AD"/>
  <p188:author id="{D7077ECC-5628-F3C9-6CD0-10C3677AE5AA}" name="Croteau, Kimberly - FNS" initials="" userId="S::Kimberly.Croteau2@usda.gov::d791c35c-718c-41fb-9380-065b035f0e98" providerId="AD"/>
  <p188:author id="{723AD7EA-087C-A4BD-2B8A-4143B08D1181}" name="Padovani, Kaylyn - FNS" initials="KP" userId="S::kaylyn.padovani@usda.gov::7789a409-fae4-48df-9648-0bc9092e5fb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arcia, Evelyn - FNS" initials="GE-F" lastIdx="50" clrIdx="0"/>
  <p:cmAuthor id="2" name="Halasz, Katey - FNS" initials="HK-F" lastIdx="25" clrIdx="1"/>
  <p:cmAuthor id="3" name="Wu, Tsun-Min &quot;Mimi&quot; - FNS" initials="WT&quot;-F" lastIdx="5" clrIdx="2"/>
  <p:cmAuthor id="4" name="Danielle Arreola" initials="DA" lastIdx="2" clrIdx="3"/>
  <p:cmAuthor id="5" name="White, Alicia - FNS" initials="WA-F" lastIdx="4" clrIdx="4"/>
  <p:cmAuthor id="6" name="Patricia Linn" initials="PL" lastIdx="2" clrIdx="5"/>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2E6F"/>
    <a:srgbClr val="CCEFFC"/>
    <a:srgbClr val="A3E1F9"/>
    <a:srgbClr val="FDB808"/>
    <a:srgbClr val="FDC26D"/>
    <a:srgbClr val="FF5F8F"/>
    <a:srgbClr val="7FD6F6"/>
    <a:srgbClr val="740507"/>
    <a:srgbClr val="F3BF6F"/>
    <a:srgbClr val="EBC0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085" autoAdjust="0"/>
  </p:normalViewPr>
  <p:slideViewPr>
    <p:cSldViewPr snapToGrid="0">
      <p:cViewPr varScale="1">
        <p:scale>
          <a:sx n="86" d="100"/>
          <a:sy n="86" d="100"/>
        </p:scale>
        <p:origin x="710" y="62"/>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notesMaster" Target="notesMasters/notesMaster1.xml"/><Relationship Id="rId20" Type="http://schemas.openxmlformats.org/officeDocument/2006/relationships/slide" Target="slides/slide9.xml"/><Relationship Id="rId41" Type="http://schemas.openxmlformats.org/officeDocument/2006/relationships/slide" Target="slides/slide30.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F7D385-C535-6045-8C4F-8BA5F39695DA}" type="datetimeFigureOut">
              <a:rPr lang="en-US" smtClean="0"/>
              <a:t>10/4/2024</a:t>
            </a:fld>
            <a:endParaRPr lang="en-US"/>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12CBA0-EC2B-7048-9CA7-000CBB4ECB52}" type="slidenum">
              <a:rPr lang="en-US" smtClean="0"/>
              <a:t>‹#›</a:t>
            </a:fld>
            <a:endParaRPr lang="en-US"/>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8D1F-64A6-9F4F-9A89-22378524864A}" type="datetimeFigureOut">
              <a:rPr lang="en-US" smtClean="0"/>
              <a:t>10/4/2024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2E9ED-D75D-DF40-B20F-46FB25F50A85}" type="slidenum">
              <a:rPr lang="en-US" smtClean="0"/>
              <a:t>‹#›</a:t>
            </a:fld>
            <a:endParaRPr lang="en-US"/>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solidFill>
                  <a:srgbClr val="000000"/>
                </a:solidFill>
                <a:effectLst/>
                <a:latin typeface="Arial"/>
                <a:cs typeface="Arial"/>
              </a:rPr>
              <a:t>Welcome to today’s training the “Choose Yogurt That Is Lower in Added Sugars in the </a:t>
            </a:r>
            <a:r>
              <a:rPr lang="en-US"/>
              <a:t>Child and Adult Care Food Program, or CACFP</a:t>
            </a:r>
            <a:r>
              <a:rPr lang="en-US">
                <a:solidFill>
                  <a:srgbClr val="000000"/>
                </a:solidFill>
                <a:effectLst/>
                <a:latin typeface="Arial"/>
                <a:cs typeface="Arial"/>
              </a:rPr>
              <a:t>”. We will use </a:t>
            </a:r>
            <a:r>
              <a:rPr lang="en-US"/>
              <a:t>CACFP to refer to the program.</a:t>
            </a:r>
            <a:r>
              <a:rPr lang="en-US">
                <a:solidFill>
                  <a:srgbClr val="000000"/>
                </a:solidFill>
                <a:effectLst/>
                <a:latin typeface="Arial"/>
                <a:cs typeface="Arial"/>
              </a:rPr>
              <a:t> My name is ….</a:t>
            </a: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a:p>
        </p:txBody>
      </p:sp>
    </p:spTree>
    <p:extLst>
      <p:ext uri="{BB962C8B-B14F-4D97-AF65-F5344CB8AC3E}">
        <p14:creationId xmlns:p14="http://schemas.microsoft.com/office/powerpoint/2010/main" val="622170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How much added sugar is in one serving of the yogurt?</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The answer choices are:</a:t>
            </a:r>
          </a:p>
          <a:p>
            <a:r>
              <a:rPr lang="en-US" sz="1200">
                <a:latin typeface="Arial" panose="020B0604020202020204" pitchFamily="34" charset="0"/>
                <a:cs typeface="Arial" panose="020B0604020202020204" pitchFamily="34" charset="0"/>
              </a:rPr>
              <a:t>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4 grams of added sugars in one serving,</a:t>
            </a:r>
          </a:p>
          <a:p>
            <a:pPr marL="171450" indent="-171450">
              <a:buFont typeface="Wingdings" panose="05000000000000000000" pitchFamily="2" charset="2"/>
              <a:buChar char="q"/>
            </a:pPr>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10 grams,</a:t>
            </a:r>
          </a:p>
          <a:p>
            <a:pPr marL="171450" indent="-171450">
              <a:buFont typeface="Wingdings" panose="05000000000000000000" pitchFamily="2" charset="2"/>
              <a:buChar char="q"/>
            </a:pPr>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21 grams, or</a:t>
            </a:r>
          </a:p>
          <a:p>
            <a:pPr marL="171450" indent="-171450">
              <a:buFont typeface="Wingdings" panose="05000000000000000000" pitchFamily="2" charset="2"/>
              <a:buChar char="q"/>
            </a:pPr>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40 grams.</a:t>
            </a:r>
          </a:p>
          <a:p>
            <a:pPr marL="171450" indent="-171450">
              <a:buFont typeface="Wingdings" panose="05000000000000000000" pitchFamily="2" charset="2"/>
              <a:buChar char="q"/>
            </a:pPr>
            <a:endParaRPr lang="en-US" sz="1200">
              <a:latin typeface="Arial" panose="020B0604020202020204" pitchFamily="34" charset="0"/>
              <a:cs typeface="Arial" panose="020B0604020202020204" pitchFamily="34" charset="0"/>
            </a:endParaRPr>
          </a:p>
          <a:p>
            <a:r>
              <a:rPr lang="en-US"/>
              <a:t>Remember to click on the choice you think it is correct and then click submit. </a:t>
            </a:r>
          </a:p>
          <a:p>
            <a:endParaRPr lang="en-US"/>
          </a:p>
          <a:p>
            <a:r>
              <a:rPr lang="en-US"/>
              <a:t>I will give you 5 seconds to answer, 5, 4, 3, 2, 1. Time is up!</a:t>
            </a:r>
          </a:p>
          <a:p>
            <a:endParaRPr lang="en-US"/>
          </a:p>
          <a:p>
            <a:r>
              <a:rPr lang="en-US"/>
              <a:t>Let’s check your responses!</a:t>
            </a:r>
          </a:p>
          <a:p>
            <a:pPr marL="171450" indent="-171450">
              <a:buFont typeface="Wingdings" panose="05000000000000000000" pitchFamily="2" charset="2"/>
              <a:buChar char="q"/>
            </a:pPr>
            <a:endParaRPr lang="en-US"/>
          </a:p>
          <a:p>
            <a:endParaRPr lang="en-US"/>
          </a:p>
          <a:p>
            <a:pPr marL="0" marR="0" indent="0" algn="l" defTabSz="914400" rtl="0" eaLnBrk="1" fontAlgn="auto" latinLnBrk="0" hangingPunct="1">
              <a:lnSpc>
                <a:spcPct val="100000"/>
              </a:lnSpc>
              <a:spcBef>
                <a:spcPts val="0"/>
              </a:spcBef>
              <a:spcAft>
                <a:spcPts val="0"/>
              </a:spcAft>
              <a:buClrTx/>
              <a:buSzTx/>
              <a:buFontTx/>
              <a:buNone/>
              <a:tabLst/>
              <a:defRPr/>
            </a:pPr>
            <a:endParaRPr lang="en-US" sz="9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a:p>
        </p:txBody>
      </p:sp>
    </p:spTree>
    <p:extLst>
      <p:ext uri="{BB962C8B-B14F-4D97-AF65-F5344CB8AC3E}">
        <p14:creationId xmlns:p14="http://schemas.microsoft.com/office/powerpoint/2010/main" val="35124129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defRPr/>
            </a:pPr>
            <a:r>
              <a:rPr lang="en-US" sz="1200">
                <a:latin typeface="Arial" panose="020B0604020202020204" pitchFamily="34" charset="0"/>
                <a:cs typeface="Arial" panose="020B0604020202020204" pitchFamily="34" charset="0"/>
              </a:rPr>
              <a:t>Great job! The correct answer is 10 grams. There are 10 grams of added sugars in one serving of this yogurt.</a:t>
            </a:r>
            <a:endParaRPr lang="en-US" sz="1200" kern="1200">
              <a:solidFill>
                <a:schemeClr val="tx1"/>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a:p>
        </p:txBody>
      </p:sp>
    </p:spTree>
    <p:extLst>
      <p:ext uri="{BB962C8B-B14F-4D97-AF65-F5344CB8AC3E}">
        <p14:creationId xmlns:p14="http://schemas.microsoft.com/office/powerpoint/2010/main" val="3872127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200">
                <a:latin typeface="Arial" panose="020B0604020202020204" pitchFamily="34" charset="0"/>
                <a:cs typeface="Arial" panose="020B0604020202020204" pitchFamily="34" charset="0"/>
              </a:rPr>
              <a:t>So now, </a:t>
            </a:r>
            <a:r>
              <a:rPr lang="en-US" sz="1200" baseline="0">
                <a:latin typeface="Arial" panose="020B0604020202020204" pitchFamily="34" charset="0"/>
                <a:cs typeface="Arial" panose="020B0604020202020204" pitchFamily="34" charset="0"/>
              </a:rPr>
              <a:t>take the serving size of the yogurt, and then see what row it belongs in on the table shown on the screen. You see here that the serving sizes are listed in the table in ounces,</a:t>
            </a:r>
            <a:r>
              <a:rPr lang="en-US" sz="1200">
                <a:latin typeface="Arial" panose="020B0604020202020204" pitchFamily="34" charset="0"/>
                <a:cs typeface="Arial" panose="020B0604020202020204" pitchFamily="34" charset="0"/>
              </a:rPr>
              <a:t> </a:t>
            </a:r>
            <a:r>
              <a:rPr lang="en-US" sz="1200" baseline="0">
                <a:latin typeface="Arial" panose="020B0604020202020204" pitchFamily="34" charset="0"/>
                <a:cs typeface="Arial" panose="020B0604020202020204" pitchFamily="34" charset="0"/>
              </a:rPr>
              <a:t>and the top of that column is circled in blue.  </a:t>
            </a:r>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a:p>
        </p:txBody>
      </p:sp>
    </p:spTree>
    <p:extLst>
      <p:ext uri="{BB962C8B-B14F-4D97-AF65-F5344CB8AC3E}">
        <p14:creationId xmlns:p14="http://schemas.microsoft.com/office/powerpoint/2010/main" val="22378748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200">
                <a:latin typeface="Arial" panose="020B0604020202020204" pitchFamily="34" charset="0"/>
                <a:cs typeface="Arial" panose="020B0604020202020204" pitchFamily="34" charset="0"/>
              </a:rPr>
              <a:t>This table also lists serving sizes in grams, and there is a red</a:t>
            </a:r>
            <a:r>
              <a:rPr lang="en-US" sz="1200" baseline="0">
                <a:latin typeface="Arial" panose="020B0604020202020204" pitchFamily="34" charset="0"/>
                <a:cs typeface="Arial" panose="020B0604020202020204" pitchFamily="34" charset="0"/>
              </a:rPr>
              <a:t> square at the top of that column. You can use either the ounces column OR the grams column in this step. You do not need to use both. </a:t>
            </a:r>
          </a:p>
          <a:p>
            <a:pPr defTabSz="931774">
              <a:defRPr/>
            </a:pPr>
            <a:endParaRPr lang="en-US" sz="1200" baseline="0">
              <a:latin typeface="Arial" panose="020B0604020202020204" pitchFamily="34" charset="0"/>
              <a:cs typeface="Arial" panose="020B0604020202020204" pitchFamily="34" charset="0"/>
            </a:endParaRPr>
          </a:p>
          <a:p>
            <a:pPr defTabSz="931774">
              <a:defRPr/>
            </a:pPr>
            <a:r>
              <a:rPr lang="en-US" sz="1200" baseline="0">
                <a:latin typeface="Arial" panose="020B0604020202020204" pitchFamily="34" charset="0"/>
                <a:cs typeface="Arial" panose="020B0604020202020204" pitchFamily="34" charset="0"/>
              </a:rPr>
              <a:t>The serving sizes in this table shows the most common serving sizes for yogurt. </a:t>
            </a:r>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a:p>
        </p:txBody>
      </p:sp>
    </p:spTree>
    <p:extLst>
      <p:ext uri="{BB962C8B-B14F-4D97-AF65-F5344CB8AC3E}">
        <p14:creationId xmlns:p14="http://schemas.microsoft.com/office/powerpoint/2010/main" val="3338568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200">
                <a:latin typeface="Arial" panose="020B0604020202020204" pitchFamily="34" charset="0"/>
                <a:cs typeface="Arial" panose="020B0604020202020204" pitchFamily="34" charset="0"/>
              </a:rPr>
              <a:t>We know</a:t>
            </a:r>
            <a:r>
              <a:rPr lang="en-US" sz="1200" baseline="0">
                <a:latin typeface="Arial" panose="020B0604020202020204" pitchFamily="34" charset="0"/>
                <a:cs typeface="Arial" panose="020B0604020202020204" pitchFamily="34" charset="0"/>
              </a:rPr>
              <a:t> from step one that the serving size of this yogurt is 6 ounces, so it is circled here. We will need this for Step 4.</a:t>
            </a:r>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a:p>
        </p:txBody>
      </p:sp>
    </p:spTree>
    <p:extLst>
      <p:ext uri="{BB962C8B-B14F-4D97-AF65-F5344CB8AC3E}">
        <p14:creationId xmlns:p14="http://schemas.microsoft.com/office/powerpoint/2010/main" val="17281874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200">
                <a:latin typeface="Arial" panose="020B0604020202020204" pitchFamily="34" charset="0"/>
                <a:cs typeface="Arial" panose="020B0604020202020204" pitchFamily="34" charset="0"/>
              </a:rPr>
              <a:t>The last step is to look at the amount of added sugars in the table listed next to the serving size. In this example, the serving size of the yogurt is 6 ounces. So, we find 6 ounces in the table, and then we look at the amount of added sugars in the same row, under the Added Sugars column. For this yogurt, this number is 12 grams. </a:t>
            </a:r>
          </a:p>
          <a:p>
            <a:pPr defTabSz="931774">
              <a:defRPr/>
            </a:pPr>
            <a:endParaRPr lang="en-US" sz="1200" baseline="0">
              <a:latin typeface="Arial" panose="020B0604020202020204" pitchFamily="34" charset="0"/>
              <a:cs typeface="Arial" panose="020B0604020202020204" pitchFamily="34" charset="0"/>
            </a:endParaRPr>
          </a:p>
          <a:p>
            <a:pPr defTabSz="931774">
              <a:defRPr/>
            </a:pPr>
            <a:r>
              <a:rPr lang="en-US" sz="1200" baseline="0">
                <a:latin typeface="Arial" panose="020B0604020202020204" pitchFamily="34" charset="0"/>
                <a:cs typeface="Arial" panose="020B0604020202020204" pitchFamily="34" charset="0"/>
              </a:rPr>
              <a:t>This means that if the amount of added sugars in this 6 ounces of yogurt is 12 grams, or less, then the yogurt meets the added sugars limit.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15</a:t>
            </a:fld>
            <a:endParaRPr lang="en-US"/>
          </a:p>
        </p:txBody>
      </p:sp>
    </p:spTree>
    <p:extLst>
      <p:ext uri="{BB962C8B-B14F-4D97-AF65-F5344CB8AC3E}">
        <p14:creationId xmlns:p14="http://schemas.microsoft.com/office/powerpoint/2010/main" val="1115299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Remember </a:t>
            </a:r>
            <a:r>
              <a:rPr lang="en-US" sz="1800">
                <a:solidFill>
                  <a:srgbClr val="000000"/>
                </a:solidFill>
                <a:latin typeface="Adobe Clean DC"/>
              </a:rPr>
              <a:t>from Step 2 and shown on the Nutrition Facts label on the screen, that there are 10 grams of added sugars in this yogurt, and t</a:t>
            </a:r>
            <a:r>
              <a:rPr lang="en-US" sz="1200">
                <a:latin typeface="Arial" panose="020B0604020202020204" pitchFamily="34" charset="0"/>
                <a:cs typeface="Arial" panose="020B0604020202020204" pitchFamily="34" charset="0"/>
              </a:rPr>
              <a:t>he maximum amount of added sugars this yogurt can contain is 12 grams.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Does this yogurt meet the added sugars limit?</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Click “Yes” in the poll if you think the yogurt meets the added sugars limit for yogurt in the CACFP.</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Click “No” in the poll if you think the yogurt does not meet the added sugars limit for yogurt in the CACFP.</a:t>
            </a:r>
          </a:p>
          <a:p>
            <a:endParaRPr lang="en-US" sz="1200">
              <a:latin typeface="Arial" panose="020B0604020202020204" pitchFamily="34" charset="0"/>
              <a:cs typeface="Arial" panose="020B0604020202020204" pitchFamily="34" charset="0"/>
            </a:endParaRPr>
          </a:p>
          <a:p>
            <a:r>
              <a:rPr lang="en-US"/>
              <a:t>Remember to click on submit to register your answer. I will give you 5 seconds to answer, 5, 4, 3, 2, 1. Time is up!</a:t>
            </a:r>
          </a:p>
          <a:p>
            <a:endParaRPr lang="en-US"/>
          </a:p>
          <a:p>
            <a:r>
              <a:rPr lang="en-US"/>
              <a:t>Let’s check your responses!</a:t>
            </a: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a:p>
        </p:txBody>
      </p:sp>
    </p:spTree>
    <p:extLst>
      <p:ext uri="{BB962C8B-B14F-4D97-AF65-F5344CB8AC3E}">
        <p14:creationId xmlns:p14="http://schemas.microsoft.com/office/powerpoint/2010/main" val="25175821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defRPr/>
            </a:pPr>
            <a:r>
              <a:rPr lang="en-US" sz="1200">
                <a:latin typeface="Arial" panose="020B0604020202020204" pitchFamily="34" charset="0"/>
                <a:cs typeface="Arial" panose="020B0604020202020204" pitchFamily="34" charset="0"/>
              </a:rPr>
              <a:t>Nice work everyone! The answer is Yes, this yogurt meets the added sugars limit for yogurt in the CACFP.</a:t>
            </a:r>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a:p>
        </p:txBody>
      </p:sp>
    </p:spTree>
    <p:extLst>
      <p:ext uri="{BB962C8B-B14F-4D97-AF65-F5344CB8AC3E}">
        <p14:creationId xmlns:p14="http://schemas.microsoft.com/office/powerpoint/2010/main" val="35044115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a:latin typeface="Arial" panose="020B0604020202020204" pitchFamily="34" charset="0"/>
                <a:cs typeface="Arial" panose="020B0604020202020204" pitchFamily="34" charset="0"/>
              </a:rPr>
              <a:t>As you can see on the table, the maximum amount of added sugars allowed in 6 ounces of yogurt is 12 grams. Because this yogurt only has 10 grams of sugar per 6 ounces, it is below the limit of 12 grams of added sugars. Therefore, it meets the added sugars limit for yogurt in the CACFP. </a:t>
            </a:r>
          </a:p>
          <a:p>
            <a:br>
              <a:rPr lang="en-US" sz="900" kern="1200">
                <a:solidFill>
                  <a:schemeClr val="tx1"/>
                </a:solidFill>
                <a:effectLst/>
                <a:latin typeface="+mn-lt"/>
                <a:ea typeface="+mn-ea"/>
                <a:cs typeface="+mn-cs"/>
              </a:rPr>
            </a:br>
            <a:endParaRPr lang="en-US" sz="9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a:p>
        </p:txBody>
      </p:sp>
    </p:spTree>
    <p:extLst>
      <p:ext uri="{BB962C8B-B14F-4D97-AF65-F5344CB8AC3E}">
        <p14:creationId xmlns:p14="http://schemas.microsoft.com/office/powerpoint/2010/main" val="8036264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a:latin typeface="Arial" panose="020B0604020202020204" pitchFamily="34" charset="0"/>
                <a:cs typeface="Arial" panose="020B0604020202020204" pitchFamily="34" charset="0"/>
              </a:rPr>
              <a:t>This answer is also on the back of this worksheet at the bottom of the page so you can check your work on your own </a:t>
            </a:r>
            <a:r>
              <a:rPr lang="en-US" sz="1800">
                <a:solidFill>
                  <a:srgbClr val="000000"/>
                </a:solidFill>
                <a:latin typeface="Adobe Clean DC"/>
              </a:rPr>
              <a:t>once this worksheet is available. </a:t>
            </a:r>
            <a:endParaRPr lang="en-US" sz="1800">
              <a:solidFill>
                <a:prstClr val="black"/>
              </a:solidFill>
              <a:latin typeface="Adobe Clean DC"/>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a:p>
        </p:txBody>
      </p:sp>
    </p:spTree>
    <p:extLst>
      <p:ext uri="{BB962C8B-B14F-4D97-AF65-F5344CB8AC3E}">
        <p14:creationId xmlns:p14="http://schemas.microsoft.com/office/powerpoint/2010/main" val="2993182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a:p>
            <a:endParaRPr lang="en-US" sz="12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a:p>
        </p:txBody>
      </p:sp>
    </p:spTree>
    <p:extLst>
      <p:ext uri="{BB962C8B-B14F-4D97-AF65-F5344CB8AC3E}">
        <p14:creationId xmlns:p14="http://schemas.microsoft.com/office/powerpoint/2010/main" val="3026528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a:latin typeface="Arial" panose="020B0604020202020204" pitchFamily="34" charset="0"/>
                <a:cs typeface="Arial" panose="020B0604020202020204" pitchFamily="34" charset="0"/>
              </a:rPr>
              <a:t>The back of the worksheet also has a more extensive list of serving sizes than what’s on the front. On the bottom, you can also write down the brand and type of creditable yogurts that you have found and would like to serve. </a:t>
            </a:r>
            <a:endParaRPr lang="en-US" sz="1200">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a:p>
        </p:txBody>
      </p:sp>
    </p:spTree>
    <p:extLst>
      <p:ext uri="{BB962C8B-B14F-4D97-AF65-F5344CB8AC3E}">
        <p14:creationId xmlns:p14="http://schemas.microsoft.com/office/powerpoint/2010/main" val="39155642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a:latin typeface="Arial" panose="020B0604020202020204" pitchFamily="34" charset="0"/>
                <a:cs typeface="Arial" panose="020B0604020202020204" pitchFamily="34" charset="0"/>
              </a:rPr>
              <a:t>You all did such a great job that I want to give you some time to practice with another example. </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Here you see the Nutrition Facts label for a yogurt that we are calling, “A Brand Strawberry Yogurt”. Take a look at the Nutrition Facts label on the screen. Does this yogurt meet the added sugars limit of 12 grams of added sugars per 6 ounces?</a:t>
            </a:r>
            <a:endParaRPr lang="en-US" baseline="0"/>
          </a:p>
          <a:p>
            <a:endParaRPr lang="en-US" baseline="0"/>
          </a:p>
          <a:p>
            <a:endParaRPr lang="en-US" baseline="0"/>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a:p>
        </p:txBody>
      </p:sp>
    </p:spTree>
    <p:extLst>
      <p:ext uri="{BB962C8B-B14F-4D97-AF65-F5344CB8AC3E}">
        <p14:creationId xmlns:p14="http://schemas.microsoft.com/office/powerpoint/2010/main" val="1523927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Does this yogurt meet the added sugars limit in the CACFP?</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Click “Yes” in the poll if you think the yogurt meets the added sugars limit for yogurt in the CACFP.</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Click “No” in the poll if you think the yogurt does not meet the added sugars limit for yogurt in the CACFP.</a:t>
            </a:r>
            <a:endParaRPr lang="en-US" sz="1200"/>
          </a:p>
          <a:p>
            <a:endParaRPr lang="en-US"/>
          </a:p>
          <a:p>
            <a:r>
              <a:rPr lang="en-US"/>
              <a:t>Remember to click submit to send your answer. I will give you 5 seconds to answer, 5, 4, 3, 2, 1. Time is up!</a:t>
            </a:r>
          </a:p>
          <a:p>
            <a:endParaRPr lang="en-US"/>
          </a:p>
          <a:p>
            <a:r>
              <a:rPr lang="en-US"/>
              <a:t>Let’s check your responses!</a:t>
            </a: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a:p>
        </p:txBody>
      </p:sp>
    </p:spTree>
    <p:extLst>
      <p:ext uri="{BB962C8B-B14F-4D97-AF65-F5344CB8AC3E}">
        <p14:creationId xmlns:p14="http://schemas.microsoft.com/office/powerpoint/2010/main" val="35115956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16688" y="4400550"/>
            <a:ext cx="5486400" cy="3600450"/>
          </a:xfrm>
        </p:spPr>
        <p:txBody>
          <a:bodyPr/>
          <a:lstStyle/>
          <a:p>
            <a:r>
              <a:rPr lang="en-US" sz="1200">
                <a:latin typeface="Arial" panose="020B0604020202020204" pitchFamily="34" charset="0"/>
                <a:cs typeface="Arial" panose="020B0604020202020204" pitchFamily="34" charset="0"/>
              </a:rPr>
              <a:t>Nice work everyone!! No, A Brand Strawberry Yogurt is not creditable because it does not meet the CACFP added sugars limit as it has more than 12 grams of added sugars per 6 ounces.</a:t>
            </a:r>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a:p>
        </p:txBody>
      </p:sp>
    </p:spTree>
    <p:extLst>
      <p:ext uri="{BB962C8B-B14F-4D97-AF65-F5344CB8AC3E}">
        <p14:creationId xmlns:p14="http://schemas.microsoft.com/office/powerpoint/2010/main" val="39900558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a:latin typeface="Arial" panose="020B0604020202020204" pitchFamily="34" charset="0"/>
                <a:cs typeface="Arial" panose="020B0604020202020204" pitchFamily="34" charset="0"/>
              </a:rPr>
              <a:t>To figure out if this yogurt meets the added sugars limit, we looked at the serving size on the Nutrition Facts label which is 6 ounces, as shown in the blue circle. We then looked at the “Added Sugars” line on the Nutrition Facts label to determine h</a:t>
            </a:r>
            <a:r>
              <a:rPr lang="en-US" sz="1200">
                <a:latin typeface="Arial" panose="020B0604020202020204" pitchFamily="34" charset="0"/>
                <a:cs typeface="Arial" panose="020B0604020202020204" pitchFamily="34" charset="0"/>
              </a:rPr>
              <a:t>ow much added sugar is in one serving of this yogurt, which is 13 grams.</a:t>
            </a:r>
            <a:r>
              <a:rPr lang="en-US" sz="1200" baseline="0">
                <a:latin typeface="Arial" panose="020B0604020202020204" pitchFamily="34" charset="0"/>
                <a:cs typeface="Arial" panose="020B0604020202020204" pitchFamily="34" charset="0"/>
              </a:rPr>
              <a:t> This is shown by the green rectangle on the Nutrition</a:t>
            </a:r>
            <a:r>
              <a:rPr lang="en-US" sz="1200">
                <a:latin typeface="Arial" panose="020B0604020202020204" pitchFamily="34" charset="0"/>
                <a:cs typeface="Arial" panose="020B0604020202020204" pitchFamily="34" charset="0"/>
              </a:rPr>
              <a:t> Facts label. </a:t>
            </a:r>
            <a:endParaRPr lang="en-US" sz="1200" baseline="0">
              <a:latin typeface="Arial" panose="020B0604020202020204" pitchFamily="34" charset="0"/>
              <a:cs typeface="Arial" panose="020B0604020202020204" pitchFamily="34" charset="0"/>
            </a:endParaRPr>
          </a:p>
          <a:p>
            <a:endParaRPr lang="en-US" sz="1200" baseline="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We then looked at the table to</a:t>
            </a:r>
            <a:r>
              <a:rPr lang="en-US" sz="1200" baseline="0">
                <a:latin typeface="Arial" panose="020B0604020202020204" pitchFamily="34" charset="0"/>
                <a:cs typeface="Arial" panose="020B0604020202020204" pitchFamily="34" charset="0"/>
              </a:rPr>
              <a:t> find the serving size of this yogurt. A serving of this yogurt is 6 ounces, so the maximum amount of added sugars allowed is 12 grams. Since this yogurt has 13 grams of added sugars, and 13 is more than 12, we know that this yogurt does not meet the added sugars </a:t>
            </a:r>
            <a:r>
              <a:rPr lang="en-US" sz="1200">
                <a:latin typeface="Arial" panose="020B0604020202020204" pitchFamily="34" charset="0"/>
                <a:cs typeface="Arial" panose="020B0604020202020204" pitchFamily="34" charset="0"/>
              </a:rPr>
              <a:t>limit for yogurt in the CACFP.</a:t>
            </a:r>
            <a:endParaRPr lang="en-US" sz="1200" baseline="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a:p>
        </p:txBody>
      </p:sp>
    </p:spTree>
    <p:extLst>
      <p:ext uri="{BB962C8B-B14F-4D97-AF65-F5344CB8AC3E}">
        <p14:creationId xmlns:p14="http://schemas.microsoft.com/office/powerpoint/2010/main" val="11295170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Let’s do another example. This time, the serving size of the yogurt is in grams.</a:t>
            </a:r>
          </a:p>
        </p:txBody>
      </p:sp>
      <p:sp>
        <p:nvSpPr>
          <p:cNvPr id="4" name="Slide Number Placeholder 3"/>
          <p:cNvSpPr>
            <a:spLocks noGrp="1"/>
          </p:cNvSpPr>
          <p:nvPr>
            <p:ph type="sldNum" sz="quarter" idx="5"/>
          </p:nvPr>
        </p:nvSpPr>
        <p:spPr/>
        <p:txBody>
          <a:bodyPr/>
          <a:lstStyle/>
          <a:p>
            <a:fld id="{8A92E9ED-D75D-DF40-B20F-46FB25F50A85}" type="slidenum">
              <a:rPr lang="en-US" smtClean="0"/>
              <a:t>25</a:t>
            </a:fld>
            <a:endParaRPr lang="en-US"/>
          </a:p>
        </p:txBody>
      </p:sp>
    </p:spTree>
    <p:extLst>
      <p:ext uri="{BB962C8B-B14F-4D97-AF65-F5344CB8AC3E}">
        <p14:creationId xmlns:p14="http://schemas.microsoft.com/office/powerpoint/2010/main" val="35841130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The yogurt of this question has 7 grams of added sugars in a serving size of 113 grams.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Does this yogurt meet the added sugars limit?</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Click “Yes” in the poll if you think the yogurt meets the sugar limit for yogurts in the CACFP.</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Click “No” in the poll if you think the yogurt does not meet the sugar limit for yogurts in the CACFP.</a:t>
            </a:r>
          </a:p>
          <a:p>
            <a:endParaRPr lang="en-US" sz="1200">
              <a:latin typeface="Arial" panose="020B0604020202020204" pitchFamily="34" charset="0"/>
              <a:cs typeface="Arial" panose="020B0604020202020204" pitchFamily="34" charset="0"/>
            </a:endParaRPr>
          </a:p>
          <a:p>
            <a:r>
              <a:rPr lang="en-US"/>
              <a:t>Again, do not forget to submit your answer. I will give you 5 seconds to answer, 5, 4, 3, 2, 1. Time is up!</a:t>
            </a:r>
          </a:p>
          <a:p>
            <a:endParaRPr lang="en-US"/>
          </a:p>
          <a:p>
            <a:r>
              <a:rPr lang="en-US"/>
              <a:t>Let’s check your responses!</a:t>
            </a: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26</a:t>
            </a:fld>
            <a:endParaRPr lang="en-US"/>
          </a:p>
        </p:txBody>
      </p:sp>
    </p:spTree>
    <p:extLst>
      <p:ext uri="{BB962C8B-B14F-4D97-AF65-F5344CB8AC3E}">
        <p14:creationId xmlns:p14="http://schemas.microsoft.com/office/powerpoint/2010/main" val="17034999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a:latin typeface="Arial" panose="020B0604020202020204" pitchFamily="34" charset="0"/>
                <a:cs typeface="Arial" panose="020B0604020202020204" pitchFamily="34" charset="0"/>
              </a:rPr>
              <a:t>You are correct! B Brand Peach Yogurt meets the added sugars limit! I will explain this answer in the next slide. </a:t>
            </a:r>
          </a:p>
          <a:p>
            <a:endParaRPr lang="en-US" baseline="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27</a:t>
            </a:fld>
            <a:endParaRPr lang="en-US"/>
          </a:p>
        </p:txBody>
      </p:sp>
    </p:spTree>
    <p:extLst>
      <p:ext uri="{BB962C8B-B14F-4D97-AF65-F5344CB8AC3E}">
        <p14:creationId xmlns:p14="http://schemas.microsoft.com/office/powerpoint/2010/main" val="24900743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a:latin typeface="Arial" panose="020B0604020202020204" pitchFamily="34" charset="0"/>
                <a:cs typeface="Arial" panose="020B0604020202020204" pitchFamily="34" charset="0"/>
              </a:rPr>
              <a:t>To figure out if this yogurt met the added sugars limit, we looked at the serving size on the Nutrition Facts label.</a:t>
            </a:r>
            <a:r>
              <a:rPr lang="en-US" sz="1200">
                <a:latin typeface="Arial" panose="020B0604020202020204" pitchFamily="34" charset="0"/>
                <a:cs typeface="Arial" panose="020B0604020202020204" pitchFamily="34" charset="0"/>
              </a:rPr>
              <a:t> The serving size is 113 grams, as shown in the blue circle. </a:t>
            </a:r>
            <a:r>
              <a:rPr lang="en-US" sz="1200" baseline="0">
                <a:latin typeface="Arial" panose="020B0604020202020204" pitchFamily="34" charset="0"/>
                <a:cs typeface="Arial" panose="020B0604020202020204" pitchFamily="34" charset="0"/>
              </a:rPr>
              <a:t>We then looked at the “Added Sugars” line on the Nutrition Facts label to see h</a:t>
            </a:r>
            <a:r>
              <a:rPr lang="en-US" sz="1200">
                <a:latin typeface="Arial" panose="020B0604020202020204" pitchFamily="34" charset="0"/>
                <a:cs typeface="Arial" panose="020B0604020202020204" pitchFamily="34" charset="0"/>
              </a:rPr>
              <a:t>ow much added sugar is in one serving of this yogurt, which is 7 grams.</a:t>
            </a:r>
            <a:r>
              <a:rPr lang="en-US" sz="1200" baseline="0">
                <a:latin typeface="Arial" panose="020B0604020202020204" pitchFamily="34" charset="0"/>
                <a:cs typeface="Arial" panose="020B0604020202020204" pitchFamily="34" charset="0"/>
              </a:rPr>
              <a:t> This is shown by the green rectangle.</a:t>
            </a:r>
          </a:p>
          <a:p>
            <a:endParaRPr lang="en-US" sz="1200" baseline="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We then looked at the table to</a:t>
            </a:r>
            <a:r>
              <a:rPr lang="en-US" sz="1200" baseline="0">
                <a:latin typeface="Arial" panose="020B0604020202020204" pitchFamily="34" charset="0"/>
                <a:cs typeface="Arial" panose="020B0604020202020204" pitchFamily="34" charset="0"/>
              </a:rPr>
              <a:t> find the serving size of this yogurt. A serving of this yogurt is 113 grams, so the maximum amount of added sugars allowed is 8 grams.  Since this yogurt has 7 grams of added sugars, and 7 is less than 8, we know that this yogurt meets the added sugars limit for yogurt</a:t>
            </a:r>
            <a:r>
              <a:rPr lang="en-US" sz="1200">
                <a:latin typeface="Arial" panose="020B0604020202020204" pitchFamily="34" charset="0"/>
                <a:cs typeface="Arial" panose="020B0604020202020204" pitchFamily="34" charset="0"/>
              </a:rPr>
              <a:t> in the CACFP</a:t>
            </a:r>
            <a:r>
              <a:rPr lang="en-US" sz="1200" baseline="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8A92E9ED-D75D-DF40-B20F-46FB25F50A85}" type="slidenum">
              <a:rPr lang="en-US" smtClean="0"/>
              <a:t>28</a:t>
            </a:fld>
            <a:endParaRPr lang="en-US"/>
          </a:p>
        </p:txBody>
      </p:sp>
    </p:spTree>
    <p:extLst>
      <p:ext uri="{BB962C8B-B14F-4D97-AF65-F5344CB8AC3E}">
        <p14:creationId xmlns:p14="http://schemas.microsoft.com/office/powerpoint/2010/main" val="5816800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a:latin typeface="Arial" panose="020B0604020202020204" pitchFamily="34" charset="0"/>
                <a:cs typeface="Arial" panose="020B0604020202020204" pitchFamily="34" charset="0"/>
              </a:rPr>
              <a:t>This is what your worksheet might look like after this activity. You can continue to add to this list as you find additional creditable yogurts you may serve in your program. </a:t>
            </a:r>
          </a:p>
          <a:p>
            <a:endParaRPr lang="en-US" sz="1200" baseline="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You will notice that we did not add A Brand Strawberry Yogurt to this list since it did not meet the added sugars limit.</a:t>
            </a:r>
            <a:endParaRPr lang="en-US" sz="1200" baseline="0">
              <a:latin typeface="Arial" panose="020B0604020202020204" pitchFamily="34" charset="0"/>
              <a:cs typeface="Arial" panose="020B0604020202020204" pitchFamily="34" charset="0"/>
            </a:endParaRP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Because we know that yogurt formulations can change from time to time, we also include a note on the worksheet reminding users to check the Nutrition Facts label on the yogurt often to make sure the yogurt meets the added sugars limit.</a:t>
            </a:r>
          </a:p>
          <a:p>
            <a:endParaRPr lang="en-US" baseline="0"/>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29</a:t>
            </a:fld>
            <a:endParaRPr lang="en-US"/>
          </a:p>
        </p:txBody>
      </p:sp>
    </p:spTree>
    <p:extLst>
      <p:ext uri="{BB962C8B-B14F-4D97-AF65-F5344CB8AC3E}">
        <p14:creationId xmlns:p14="http://schemas.microsoft.com/office/powerpoint/2010/main" val="3378178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baseline="0">
                <a:latin typeface="Arial" panose="020B0604020202020204" pitchFamily="34" charset="0"/>
                <a:cs typeface="Arial" panose="020B0604020202020204" pitchFamily="34" charset="0"/>
              </a:rPr>
              <a:t>On </a:t>
            </a:r>
            <a:r>
              <a:rPr lang="en-US" sz="900" b="0" i="0" u="none" strike="noStrike">
                <a:solidFill>
                  <a:srgbClr val="000000"/>
                </a:solidFill>
                <a:effectLst/>
                <a:highlight>
                  <a:srgbClr val="F5F5F5"/>
                </a:highlight>
                <a:latin typeface="Aptos" panose="020B0004020202020204" pitchFamily="34" charset="0"/>
              </a:rPr>
              <a:t>April 25, 2024, USDA published the </a:t>
            </a:r>
            <a:r>
              <a:rPr lang="en-US" sz="900" b="0" i="1" u="none" strike="noStrike">
                <a:solidFill>
                  <a:srgbClr val="000000"/>
                </a:solidFill>
                <a:effectLst/>
                <a:highlight>
                  <a:srgbClr val="F5F5F5"/>
                </a:highlight>
                <a:latin typeface="Aptos" panose="020B0004020202020204" pitchFamily="34" charset="0"/>
              </a:rPr>
              <a:t>Final Rule: Child Nutrition Programs: Meal Patterns Consistent With the 2020-2025 Dietary Guidelines for Americans</a:t>
            </a:r>
            <a:r>
              <a:rPr lang="en-US" sz="900" b="0" i="0" u="none" strike="noStrike">
                <a:solidFill>
                  <a:srgbClr val="000000"/>
                </a:solidFill>
                <a:effectLst/>
                <a:highlight>
                  <a:srgbClr val="F5F5F5"/>
                </a:highlight>
                <a:latin typeface="Aptos" panose="020B0004020202020204" pitchFamily="34" charset="0"/>
              </a:rPr>
              <a:t>, which finalized practical, science-based, long-term school nutrition requirements based on the goals of the Dietary Guidelines, extensive stakeholder input, and lessons learned from prior rulemakings. </a:t>
            </a:r>
            <a:r>
              <a:rPr lang="en-US" sz="1200"/>
              <a:t>While school meal standards are impacted to the greatest degree through this final rule there are certain provisions that also impact the CACFP operations. </a:t>
            </a:r>
            <a:endParaRPr lang="en-US" sz="900" b="0" i="0" u="none" strike="noStrike">
              <a:solidFill>
                <a:srgbClr val="000000"/>
              </a:solidFill>
              <a:effectLst/>
              <a:highlight>
                <a:srgbClr val="F5F5F5"/>
              </a:highlight>
              <a:latin typeface="Aptos" panose="020B0004020202020204" pitchFamily="34" charset="0"/>
            </a:endParaRPr>
          </a:p>
          <a:p>
            <a:endParaRPr lang="en-US" sz="900" baseline="0">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en-US" b="0" i="0">
                <a:solidFill>
                  <a:srgbClr val="000000"/>
                </a:solidFill>
                <a:effectLst/>
                <a:cs typeface="Times New Roman"/>
              </a:rPr>
              <a:t>For the CACFP, this final rule updates the current limits on </a:t>
            </a:r>
            <a:r>
              <a:rPr lang="en-US" b="0" i="0" u="sng">
                <a:solidFill>
                  <a:srgbClr val="000000"/>
                </a:solidFill>
                <a:effectLst/>
                <a:cs typeface="Times New Roman"/>
              </a:rPr>
              <a:t>total sugars</a:t>
            </a:r>
            <a:r>
              <a:rPr lang="en-US" b="0" i="0" u="none">
                <a:solidFill>
                  <a:srgbClr val="000000"/>
                </a:solidFill>
                <a:effectLst/>
                <a:cs typeface="Times New Roman"/>
              </a:rPr>
              <a:t> </a:t>
            </a:r>
            <a:r>
              <a:rPr lang="en-US" b="0" i="0">
                <a:solidFill>
                  <a:srgbClr val="000000"/>
                </a:solidFill>
                <a:effectLst/>
                <a:cs typeface="Times New Roman"/>
              </a:rPr>
              <a:t>in breakfast cereals and yogurts to limits on </a:t>
            </a:r>
            <a:r>
              <a:rPr lang="en-US" b="0" i="0" u="sng">
                <a:solidFill>
                  <a:srgbClr val="000000"/>
                </a:solidFill>
                <a:effectLst/>
                <a:cs typeface="Times New Roman"/>
              </a:rPr>
              <a:t>added sugars in those items to align with school meal programs</a:t>
            </a:r>
            <a:r>
              <a:rPr lang="en-US" b="0" i="0">
                <a:solidFill>
                  <a:srgbClr val="000000"/>
                </a:solidFill>
                <a:effectLst/>
                <a:cs typeface="Times New Roman"/>
              </a:rPr>
              <a:t>. </a:t>
            </a:r>
          </a:p>
          <a:p>
            <a:pPr marL="171450" indent="-171450" fontAlgn="base">
              <a:buFont typeface="Arial" panose="020B0604020202020204" pitchFamily="34" charset="0"/>
              <a:buChar char="•"/>
            </a:pPr>
            <a:endParaRPr lang="en-US" b="0" i="0">
              <a:solidFill>
                <a:srgbClr val="000000"/>
              </a:solidFill>
              <a:effectLst/>
              <a:cs typeface="Times New Roman"/>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800" kern="0">
                <a:effectLst/>
                <a:latin typeface="Times New Roman" panose="02020603050405020304" pitchFamily="18" charset="0"/>
                <a:ea typeface="MS Mincho" panose="02020609040205080304" pitchFamily="49" charset="-128"/>
              </a:rPr>
              <a:t>CACFP operators have already successfully implemented product-based sugar limits, and this rule updates these limits from total sugars to added sugars based on </a:t>
            </a:r>
            <a:r>
              <a:rPr lang="en-US" sz="1800" i="1" kern="0">
                <a:effectLst/>
                <a:latin typeface="Times New Roman" panose="02020603050405020304" pitchFamily="18" charset="0"/>
                <a:ea typeface="MS Mincho" panose="02020609040205080304" pitchFamily="49" charset="-128"/>
              </a:rPr>
              <a:t>Dietary Guidelines</a:t>
            </a:r>
            <a:r>
              <a:rPr lang="en-US" sz="1800" kern="0">
                <a:effectLst/>
                <a:latin typeface="Times New Roman" panose="02020603050405020304" pitchFamily="18" charset="0"/>
                <a:ea typeface="MS Mincho" panose="02020609040205080304" pitchFamily="49" charset="-128"/>
              </a:rPr>
              <a:t> recommendations and the fact that added sugars information is now available on the Nutrition Facts label.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US" sz="1800" kern="0">
              <a:effectLst/>
              <a:latin typeface="Times New Roman" panose="02020603050405020304" pitchFamily="18" charset="0"/>
              <a:ea typeface="MS Mincho" panose="02020609040205080304" pitchFamily="49" charset="-128"/>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800" kern="0">
                <a:effectLst/>
                <a:latin typeface="Times New Roman" panose="02020603050405020304" pitchFamily="18" charset="0"/>
                <a:ea typeface="MS Mincho" panose="02020609040205080304" pitchFamily="49" charset="-128"/>
              </a:rPr>
              <a:t>This change represents a different way of measuring sugar in the CACFP. All breakfast cereals and the majority of yogurts that were able to be served under the total sugars limits will also meet the added sugars limits.   </a:t>
            </a:r>
          </a:p>
          <a:p>
            <a:pPr marL="0" indent="0" algn="l" rtl="0" fontAlgn="base">
              <a:buFont typeface="Arial" panose="020B0604020202020204" pitchFamily="34" charset="0"/>
              <a:buNone/>
            </a:pPr>
            <a:endParaRPr lang="en-US" b="0" i="0">
              <a:solidFill>
                <a:srgbClr val="000000"/>
              </a:solidFill>
              <a:effectLst/>
            </a:endParaRPr>
          </a:p>
          <a:p>
            <a:pPr marL="171450" indent="-171450" fontAlgn="base">
              <a:buFont typeface="Arial" panose="020B0604020202020204" pitchFamily="34" charset="0"/>
              <a:buChar char="•"/>
            </a:pPr>
            <a:r>
              <a:rPr lang="en-US">
                <a:solidFill>
                  <a:srgbClr val="000000"/>
                </a:solidFill>
                <a:cs typeface="Times New Roman"/>
              </a:rPr>
              <a:t>By October 1, 2025, CACFP operators are required to meet the following </a:t>
            </a:r>
            <a:r>
              <a:rPr lang="en-US" b="0" i="0">
                <a:solidFill>
                  <a:srgbClr val="000000"/>
                </a:solidFill>
                <a:effectLst/>
                <a:cs typeface="Times New Roman"/>
              </a:rPr>
              <a:t>product-based added sugars limits: </a:t>
            </a:r>
          </a:p>
          <a:p>
            <a:pPr marL="628650" lvl="1" indent="-171450" fontAlgn="base">
              <a:buFont typeface="Arial" panose="020B0604020202020204" pitchFamily="34" charset="0"/>
              <a:buChar char="•"/>
            </a:pPr>
            <a:r>
              <a:rPr lang="en-US" b="0" i="0">
                <a:solidFill>
                  <a:srgbClr val="000000"/>
                </a:solidFill>
                <a:effectLst/>
                <a:cs typeface="Times New Roman"/>
              </a:rPr>
              <a:t>Breakfast cereals must contain no more than 6 grams of added sugars per dry ounce.  </a:t>
            </a:r>
          </a:p>
          <a:p>
            <a:pPr marL="457200" lvl="1" indent="0" fontAlgn="base">
              <a:buFont typeface="Arial" panose="020B0604020202020204" pitchFamily="34" charset="0"/>
              <a:buNone/>
            </a:pPr>
            <a:endParaRPr lang="en-US" b="0" i="0">
              <a:solidFill>
                <a:srgbClr val="000000"/>
              </a:solidFill>
              <a:effectLst/>
              <a:cs typeface="Times New Roman"/>
            </a:endParaRPr>
          </a:p>
          <a:p>
            <a:pPr marL="628650" lvl="1" indent="-171450" algn="l" rtl="0" fontAlgn="base">
              <a:buFont typeface="Arial" panose="020B0604020202020204" pitchFamily="34" charset="0"/>
              <a:buChar char="•"/>
            </a:pPr>
            <a:r>
              <a:rPr lang="en-US" b="0" i="0">
                <a:solidFill>
                  <a:srgbClr val="000000"/>
                </a:solidFill>
                <a:effectLst/>
                <a:cs typeface="Times New Roman"/>
              </a:rPr>
              <a:t>Yogurt must contain no more than 12 grams of added sugars per 6 ounces; in other words, 2 grams of added sugars per ounce. </a:t>
            </a:r>
          </a:p>
          <a:p>
            <a:pPr marL="0" indent="0" fontAlgn="base">
              <a:buFont typeface="Arial" panose="020B0604020202020204" pitchFamily="34" charset="0"/>
              <a:buNone/>
            </a:pPr>
            <a:endParaRPr lang="en-US">
              <a:solidFill>
                <a:srgbClr val="000000"/>
              </a:solidFill>
              <a:cs typeface="Times New Roman" panose="02020603050405020304" pitchFamily="18" charset="0"/>
            </a:endParaRPr>
          </a:p>
          <a:p>
            <a:pPr marL="171450" indent="-171450" fontAlgn="base">
              <a:buFont typeface="Arial" panose="020B0604020202020204" pitchFamily="34" charset="0"/>
              <a:buChar char="•"/>
            </a:pPr>
            <a:r>
              <a:rPr lang="en-US" b="0" i="0">
                <a:solidFill>
                  <a:srgbClr val="000000"/>
                </a:solidFill>
                <a:effectLst/>
                <a:cs typeface="Times New Roman"/>
              </a:rPr>
              <a:t>The </a:t>
            </a:r>
            <a:r>
              <a:rPr lang="en-US">
                <a:solidFill>
                  <a:srgbClr val="000000"/>
                </a:solidFill>
                <a:cs typeface="Times New Roman"/>
              </a:rPr>
              <a:t>current </a:t>
            </a:r>
            <a:r>
              <a:rPr lang="en-US" b="0" i="0">
                <a:solidFill>
                  <a:srgbClr val="000000"/>
                </a:solidFill>
                <a:effectLst/>
                <a:cs typeface="Times New Roman"/>
              </a:rPr>
              <a:t>total sugars limits for breakfast cereals and yogurts will remain in place </a:t>
            </a:r>
            <a:r>
              <a:rPr lang="en-US">
                <a:solidFill>
                  <a:srgbClr val="000000"/>
                </a:solidFill>
                <a:cs typeface="Times New Roman"/>
              </a:rPr>
              <a:t>through September 30, 2025.</a:t>
            </a:r>
            <a:endParaRPr lang="en-US" b="0" i="0">
              <a:solidFill>
                <a:srgbClr val="000000"/>
              </a:solidFill>
              <a:effectLst/>
              <a:cs typeface="Times New Roman"/>
            </a:endParaRPr>
          </a:p>
          <a:p>
            <a:pPr marL="171450" indent="-171450" algn="l" rtl="0" fontAlgn="base">
              <a:buFont typeface="Arial" panose="020B0604020202020204" pitchFamily="34" charset="0"/>
              <a:buChar char="•"/>
            </a:pPr>
            <a:endParaRPr lang="en-US" b="0" i="0">
              <a:solidFill>
                <a:srgbClr val="000000"/>
              </a:solidFill>
              <a:effectLst/>
            </a:endParaRPr>
          </a:p>
          <a:p>
            <a:pPr marL="171450" indent="-171450" fontAlgn="base">
              <a:buFont typeface="Arial" panose="020B0604020202020204" pitchFamily="34" charset="0"/>
              <a:buChar char="•"/>
            </a:pPr>
            <a:r>
              <a:rPr lang="en-US" b="0" i="0">
                <a:solidFill>
                  <a:srgbClr val="000000"/>
                </a:solidFill>
                <a:effectLst/>
                <a:cs typeface="Times New Roman"/>
              </a:rPr>
              <a:t>With State agency approval, CACFP operators may choose to implement the added sugars limits early.</a:t>
            </a:r>
            <a:r>
              <a:rPr lang="en-US">
                <a:solidFill>
                  <a:srgbClr val="000000"/>
                </a:solidFill>
                <a:cs typeface="Times New Roman"/>
              </a:rPr>
              <a:t> </a:t>
            </a:r>
          </a:p>
          <a:p>
            <a:pPr marL="171450" indent="-171450" fontAlgn="base">
              <a:buFont typeface="Arial" panose="020B0604020202020204" pitchFamily="34" charset="0"/>
              <a:buChar char="•"/>
            </a:pPr>
            <a:endParaRPr lang="en-US" b="0" i="0">
              <a:solidFill>
                <a:srgbClr val="000000"/>
              </a:solidFill>
              <a:effectLst/>
              <a:cs typeface="Times New Roman"/>
            </a:endParaRPr>
          </a:p>
          <a:p>
            <a:pPr marL="171450" indent="-171450" fontAlgn="base">
              <a:buFont typeface="Arial" panose="020B0604020202020204" pitchFamily="34" charset="0"/>
              <a:buChar char="•"/>
            </a:pPr>
            <a:r>
              <a:rPr lang="en-US" b="0" i="0">
                <a:solidFill>
                  <a:srgbClr val="000000"/>
                </a:solidFill>
                <a:effectLst/>
                <a:cs typeface="Times New Roman"/>
              </a:rPr>
              <a:t>I’d also like to point out that earlier this year, USDA published a final rule updating nutrition requirements for the food packages in the Women, Infants, and Children's Program, also known as WIC. The CACFP community was vocal about the desire for CACFP sugar limits to align with WIC product-based sugar limits. USDA listened and collaborated with WIC in the development of both of these final rules, so the limits do align.  </a:t>
            </a:r>
          </a:p>
          <a:p>
            <a:pPr marL="0" indent="0" fontAlgn="base">
              <a:buFont typeface="Arial" panose="020B0604020202020204" pitchFamily="34" charset="0"/>
              <a:buNone/>
            </a:pPr>
            <a:endParaRPr lang="en-US" b="0" i="0" kern="0">
              <a:solidFill>
                <a:srgbClr val="000000"/>
              </a:solidFill>
              <a:effectLst/>
              <a:ea typeface="MS Mincho" panose="02020609040205080304" pitchFamily="49" charset="-128"/>
              <a:cs typeface="Times New Roman"/>
            </a:endParaRPr>
          </a:p>
          <a:p>
            <a:pPr marL="171450" indent="-171450" fontAlgn="base">
              <a:buFont typeface="Arial" panose="020B0604020202020204" pitchFamily="34" charset="0"/>
              <a:buChar char="•"/>
            </a:pPr>
            <a:r>
              <a:rPr lang="en-US" i="0" kern="0">
                <a:effectLst/>
                <a:ea typeface="MS Mincho" panose="02020609040205080304" pitchFamily="49" charset="-128"/>
              </a:rPr>
              <a:t>Therefore, CACFP operators may continue to use any State’s updated WIC list to help identify allowable breakfast cereals and now yogurt that meet these updated added sugars limits. </a:t>
            </a: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a:p>
        </p:txBody>
      </p:sp>
    </p:spTree>
    <p:extLst>
      <p:ext uri="{BB962C8B-B14F-4D97-AF65-F5344CB8AC3E}">
        <p14:creationId xmlns:p14="http://schemas.microsoft.com/office/powerpoint/2010/main" val="18935395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take a second to talk about servings per container on a Nutrition Facts label. </a:t>
            </a:r>
            <a:r>
              <a:rPr lang="en-US" sz="900" baseline="0">
                <a:latin typeface="Arial" panose="020B0604020202020204" pitchFamily="34" charset="0"/>
                <a:cs typeface="Arial" panose="020B0604020202020204" pitchFamily="34" charset="0"/>
              </a:rPr>
              <a:t>The first line of the Nutrition Facts label is “servings per container.” This shows the total number of servings in the entire food package or container. Be aware that one package of food may contain more than one serving. </a:t>
            </a:r>
          </a:p>
          <a:p>
            <a:endParaRPr lang="en-US" sz="900" baseline="0">
              <a:latin typeface="Arial" panose="020B0604020202020204" pitchFamily="34" charset="0"/>
              <a:cs typeface="Arial" panose="020B0604020202020204" pitchFamily="34" charset="0"/>
            </a:endParaRPr>
          </a:p>
          <a:p>
            <a:r>
              <a:rPr lang="en-US" sz="900" baseline="0">
                <a:latin typeface="Arial" panose="020B0604020202020204" pitchFamily="34" charset="0"/>
                <a:cs typeface="Arial" panose="020B0604020202020204" pitchFamily="34" charset="0"/>
              </a:rPr>
              <a:t>For example, when you look at the “servings per container” line highlighted on the slide it shows that there are 2 servings of yogurt in this container.</a:t>
            </a: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30</a:t>
            </a:fld>
            <a:endParaRPr lang="en-US"/>
          </a:p>
        </p:txBody>
      </p:sp>
    </p:spTree>
    <p:extLst>
      <p:ext uri="{BB962C8B-B14F-4D97-AF65-F5344CB8AC3E}">
        <p14:creationId xmlns:p14="http://schemas.microsoft.com/office/powerpoint/2010/main" val="18631699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kern="1200">
                <a:solidFill>
                  <a:schemeClr val="tx1"/>
                </a:solidFill>
                <a:latin typeface="Arial" panose="020B0604020202020204" pitchFamily="34" charset="0"/>
                <a:ea typeface="+mn-ea"/>
                <a:cs typeface="Arial" panose="020B0604020202020204" pitchFamily="34" charset="0"/>
              </a:rPr>
              <a:t>So, if you serve more than one serving, you are also serving more calories, added sugars, and other nutrients.</a:t>
            </a:r>
          </a:p>
          <a:p>
            <a:endParaRPr lang="en-US" sz="900" baseline="0">
              <a:latin typeface="Arial" panose="020B0604020202020204" pitchFamily="34" charset="0"/>
              <a:cs typeface="Arial" panose="020B0604020202020204" pitchFamily="34" charset="0"/>
            </a:endParaRPr>
          </a:p>
          <a:p>
            <a:r>
              <a:rPr lang="en-US" sz="900" baseline="0">
                <a:latin typeface="Arial" panose="020B0604020202020204" pitchFamily="34" charset="0"/>
                <a:cs typeface="Arial" panose="020B0604020202020204" pitchFamily="34" charset="0"/>
              </a:rPr>
              <a:t>For example, a 1 serving of the 6-ounce yogurt shown on the left of the slide contains 120 calories and 9 grams of added sugars. </a:t>
            </a:r>
          </a:p>
          <a:p>
            <a:endParaRPr lang="en-US" sz="900" baseline="0">
              <a:latin typeface="Arial" panose="020B0604020202020204" pitchFamily="34" charset="0"/>
              <a:cs typeface="Arial" panose="020B0604020202020204" pitchFamily="34" charset="0"/>
            </a:endParaRPr>
          </a:p>
          <a:p>
            <a:r>
              <a:rPr lang="en-US" sz="900" baseline="0">
                <a:latin typeface="Arial" panose="020B0604020202020204" pitchFamily="34" charset="0"/>
                <a:cs typeface="Arial" panose="020B0604020202020204" pitchFamily="34" charset="0"/>
              </a:rPr>
              <a:t>However, if you serve 2 servings or 12 ounces of that same yogurt shown on the right of the slide, then the 2 servings contains 240 calories and 18 grams of added sugars. </a:t>
            </a:r>
          </a:p>
          <a:p>
            <a:endParaRPr lang="en-US" sz="900" baseline="0">
              <a:latin typeface="Arial" panose="020B0604020202020204" pitchFamily="34" charset="0"/>
              <a:cs typeface="Arial" panose="020B0604020202020204" pitchFamily="34" charset="0"/>
            </a:endParaRPr>
          </a:p>
          <a:p>
            <a:r>
              <a:rPr lang="en-US" sz="900" baseline="0">
                <a:latin typeface="Arial" panose="020B0604020202020204" pitchFamily="34" charset="0"/>
                <a:cs typeface="Arial" panose="020B0604020202020204" pitchFamily="34" charset="0"/>
              </a:rPr>
              <a:t>So again, if you serve more than what the serving size is on the Nutrition Facts label, then you are also serving more calories, added sugars, and other nutrients so be sure to take that into consideration. </a:t>
            </a:r>
            <a:endParaRPr lang="en-US" sz="900">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31</a:t>
            </a:fld>
            <a:endParaRPr lang="en-US"/>
          </a:p>
        </p:txBody>
      </p:sp>
    </p:spTree>
    <p:extLst>
      <p:ext uri="{BB962C8B-B14F-4D97-AF65-F5344CB8AC3E}">
        <p14:creationId xmlns:p14="http://schemas.microsoft.com/office/powerpoint/2010/main" val="13437864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2479" rtl="0" eaLnBrk="1" fontAlgn="auto" latinLnBrk="0" hangingPunct="1">
              <a:lnSpc>
                <a:spcPct val="100000"/>
              </a:lnSpc>
              <a:spcBef>
                <a:spcPts val="0"/>
              </a:spcBef>
              <a:spcAft>
                <a:spcPts val="0"/>
              </a:spcAft>
              <a:buClrTx/>
              <a:buSzTx/>
              <a:buFontTx/>
              <a:buNone/>
              <a:tabLst/>
              <a:defRPr/>
            </a:pPr>
            <a:r>
              <a:rPr lang="en-US" sz="1200">
                <a:latin typeface="Arial" panose="020B0604020202020204" pitchFamily="34" charset="0"/>
                <a:cs typeface="Arial" panose="020B0604020202020204" pitchFamily="34" charset="0"/>
              </a:rPr>
              <a:t>All</a:t>
            </a:r>
            <a:r>
              <a:rPr lang="en-US" sz="1200" baseline="0">
                <a:latin typeface="Arial" panose="020B0604020202020204" pitchFamily="34" charset="0"/>
                <a:cs typeface="Arial" panose="020B0604020202020204" pitchFamily="34" charset="0"/>
              </a:rPr>
              <a:t> </a:t>
            </a:r>
            <a:r>
              <a:rPr lang="en-US" sz="1200">
                <a:latin typeface="Arial" panose="020B0604020202020204" pitchFamily="34" charset="0"/>
                <a:cs typeface="Arial" panose="020B0604020202020204" pitchFamily="34" charset="0"/>
              </a:rPr>
              <a:t>Team Nutrition materials are available online from Team</a:t>
            </a:r>
            <a:r>
              <a:rPr lang="en-US" sz="1200" baseline="0">
                <a:latin typeface="Arial" panose="020B0604020202020204" pitchFamily="34" charset="0"/>
                <a:cs typeface="Arial" panose="020B0604020202020204" pitchFamily="34" charset="0"/>
              </a:rPr>
              <a:t> Nutrition’s </a:t>
            </a:r>
            <a:r>
              <a:rPr lang="en-US" sz="1200">
                <a:latin typeface="Arial" panose="020B0604020202020204" pitchFamily="34" charset="0"/>
                <a:cs typeface="Arial" panose="020B0604020202020204" pitchFamily="34" charset="0"/>
              </a:rPr>
              <a:t>website and are available for free download to anybody who is interested.</a:t>
            </a:r>
          </a:p>
          <a:p>
            <a:pPr defTabSz="912479">
              <a:defRPr/>
            </a:pPr>
            <a:endParaRPr lang="en-US" sz="1200">
              <a:latin typeface="Arial" panose="020B0604020202020204" pitchFamily="34" charset="0"/>
              <a:cs typeface="Arial" panose="020B0604020202020204" pitchFamily="34" charset="0"/>
            </a:endParaRPr>
          </a:p>
          <a:p>
            <a:pPr defTabSz="912479">
              <a:defRPr/>
            </a:pPr>
            <a:endParaRPr lang="en-US" sz="12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32</a:t>
            </a:fld>
            <a:endParaRPr lang="en-US"/>
          </a:p>
        </p:txBody>
      </p:sp>
    </p:spTree>
    <p:extLst>
      <p:ext uri="{BB962C8B-B14F-4D97-AF65-F5344CB8AC3E}">
        <p14:creationId xmlns:p14="http://schemas.microsoft.com/office/powerpoint/2010/main" val="28835675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479">
              <a:defRPr/>
            </a:pPr>
            <a:r>
              <a:rPr lang="en-US" sz="1200">
                <a:latin typeface="Arial" panose="020B0604020202020204" pitchFamily="34" charset="0"/>
                <a:cs typeface="Arial" panose="020B0604020202020204" pitchFamily="34" charset="0"/>
              </a:rPr>
              <a:t>For all participating in a Child Nutrition Programs, such as the CACFP, Team Nutrition’s print materials are free to order. </a:t>
            </a:r>
          </a:p>
          <a:p>
            <a:pPr defTabSz="912479">
              <a:defRPr/>
            </a:pPr>
            <a:endParaRPr lang="en-US" sz="1200">
              <a:latin typeface="Arial" panose="020B0604020202020204" pitchFamily="34" charset="0"/>
              <a:cs typeface="Arial" panose="020B0604020202020204" pitchFamily="34" charset="0"/>
            </a:endParaRPr>
          </a:p>
          <a:p>
            <a:pPr defTabSz="912479">
              <a:defRPr/>
            </a:pPr>
            <a:r>
              <a:rPr lang="en-US" sz="1200">
                <a:latin typeface="Arial" panose="020B0604020202020204" pitchFamily="34" charset="0"/>
                <a:cs typeface="Arial" panose="020B0604020202020204" pitchFamily="34" charset="0"/>
              </a:rPr>
              <a:t>If you would like to order Team</a:t>
            </a:r>
            <a:r>
              <a:rPr lang="en-US" sz="1200" baseline="0">
                <a:latin typeface="Arial" panose="020B0604020202020204" pitchFamily="34" charset="0"/>
                <a:cs typeface="Arial" panose="020B0604020202020204" pitchFamily="34" charset="0"/>
              </a:rPr>
              <a:t> Nutrition’s fre</a:t>
            </a:r>
            <a:r>
              <a:rPr lang="en-US" sz="1200">
                <a:latin typeface="Arial" panose="020B0604020202020204" pitchFamily="34" charset="0"/>
                <a:cs typeface="Arial" panose="020B0604020202020204" pitchFamily="34" charset="0"/>
              </a:rPr>
              <a:t>e materials in print, you can go to the “Resource Order Form” link on the Team Nutrition website to order print copies of the materials.  </a:t>
            </a:r>
          </a:p>
          <a:p>
            <a:pPr defTabSz="912479">
              <a:defRPr/>
            </a:pPr>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For bulk orders, you can email TeamNutrition@USDA.gov.</a:t>
            </a: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33</a:t>
            </a:fld>
            <a:endParaRPr lang="en-US"/>
          </a:p>
        </p:txBody>
      </p:sp>
    </p:spTree>
    <p:extLst>
      <p:ext uri="{BB962C8B-B14F-4D97-AF65-F5344CB8AC3E}">
        <p14:creationId xmlns:p14="http://schemas.microsoft.com/office/powerpoint/2010/main" val="24179663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and connect with them via email at TeamNutrition@USDA.gov.</a:t>
            </a:r>
          </a:p>
          <a:p>
            <a:endParaRPr lang="en-US" sz="900">
              <a:latin typeface="Arial" panose="020B0604020202020204" pitchFamily="34" charset="0"/>
              <a:cs typeface="Arial" panose="020B0604020202020204" pitchFamily="34" charset="0"/>
            </a:endParaRPr>
          </a:p>
          <a:p>
            <a:r>
              <a:rPr lang="en-US" sz="900">
                <a:latin typeface="Arial" panose="020B0604020202020204" pitchFamily="34" charset="0"/>
                <a:cs typeface="Arial" panose="020B0604020202020204" pitchFamily="34" charset="0"/>
              </a:rPr>
              <a:t>Thank you! </a:t>
            </a:r>
          </a:p>
        </p:txBody>
      </p:sp>
      <p:sp>
        <p:nvSpPr>
          <p:cNvPr id="4" name="Slide Number Placeholder 3"/>
          <p:cNvSpPr>
            <a:spLocks noGrp="1"/>
          </p:cNvSpPr>
          <p:nvPr>
            <p:ph type="sldNum" sz="quarter" idx="5"/>
          </p:nvPr>
        </p:nvSpPr>
        <p:spPr/>
        <p:txBody>
          <a:bodyPr/>
          <a:lstStyle/>
          <a:p>
            <a:fld id="{8A92E9ED-D75D-DF40-B20F-46FB25F50A85}" type="slidenum">
              <a:rPr lang="en-US" smtClean="0"/>
              <a:t>34</a:t>
            </a:fld>
            <a:endParaRPr lang="en-US"/>
          </a:p>
        </p:txBody>
      </p:sp>
    </p:spTree>
    <p:extLst>
      <p:ext uri="{BB962C8B-B14F-4D97-AF65-F5344CB8AC3E}">
        <p14:creationId xmlns:p14="http://schemas.microsoft.com/office/powerpoint/2010/main" val="3308959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So, today’s topic is “Choose Yogurt That Is Lower in Added Sugars in the CACFP.”</a:t>
            </a:r>
          </a:p>
          <a:p>
            <a:endParaRPr lang="en-US" sz="1200" baseline="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As mentioned on the previous slide, by October 1, 2025, yogurt must contain no more than 12 grams of added sugars per 6 ounces. You can use any State’s updated WIC list to find yogurt that meets this added sugars limit.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You can also find yogurts that meet the added sugars limit by using Team Nutrition’s “Choose Yogurt</a:t>
            </a:r>
            <a:r>
              <a:rPr lang="en-US" sz="1200" baseline="0">
                <a:latin typeface="Arial" panose="020B0604020202020204" pitchFamily="34" charset="0"/>
                <a:cs typeface="Arial" panose="020B0604020202020204" pitchFamily="34" charset="0"/>
              </a:rPr>
              <a:t> That </a:t>
            </a:r>
            <a:r>
              <a:rPr lang="en-US" sz="1200">
                <a:latin typeface="Arial" panose="020B0604020202020204" pitchFamily="34" charset="0"/>
                <a:cs typeface="Arial" panose="020B0604020202020204" pitchFamily="34" charset="0"/>
              </a:rPr>
              <a:t>Is Lower in Added Sugars” worksheet, </a:t>
            </a:r>
            <a:r>
              <a:rPr lang="en-US" sz="1200">
                <a:solidFill>
                  <a:schemeClr val="tx1"/>
                </a:solidFill>
                <a:latin typeface="Arial" panose="020B0604020202020204" pitchFamily="34" charset="0"/>
                <a:cs typeface="Arial" panose="020B0604020202020204" pitchFamily="34" charset="0"/>
              </a:rPr>
              <a:t>which will be the focus for the rest of today’s session. </a:t>
            </a:r>
            <a:r>
              <a:rPr lang="en-US" sz="1800">
                <a:solidFill>
                  <a:srgbClr val="000000"/>
                </a:solidFill>
                <a:latin typeface="Adobe Clean DC"/>
              </a:rPr>
              <a:t>This webinar will give you a sneak peek into this updated training worksheet. Unfortunately, this is currently not on our website but will be soon. At the end of today's webinar we will mention how to sign up for our e-newsletter so you can be notified when the training worksheet and others are available.</a:t>
            </a:r>
            <a:r>
              <a:rPr lang="en-US" sz="1200">
                <a:solidFill>
                  <a:schemeClr val="tx1"/>
                </a:solidFill>
                <a:latin typeface="Arial" panose="020B0604020202020204" pitchFamily="34" charset="0"/>
                <a:cs typeface="Arial" panose="020B0604020202020204" pitchFamily="34" charset="0"/>
              </a:rPr>
              <a:t> </a:t>
            </a:r>
          </a:p>
          <a:p>
            <a:endParaRPr lang="en-US">
              <a:solidFill>
                <a:srgbClr val="FF0000"/>
              </a:solidFill>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a:solidFill>
                  <a:schemeClr val="tx1">
                    <a:lumMod val="65000"/>
                    <a:lumOff val="35000"/>
                  </a:schemeClr>
                </a:solidFill>
                <a:latin typeface="Helvetica" panose="020B0604020202020204" pitchFamily="34" charset="0"/>
                <a:cs typeface="Helvetica" panose="020B0604020202020204" pitchFamily="34" charset="0"/>
              </a:rPr>
              <a:t>*For more information about the implementation timeline for the </a:t>
            </a:r>
            <a:r>
              <a:rPr lang="en-US" sz="900" i="1">
                <a:solidFill>
                  <a:schemeClr val="tx1">
                    <a:lumMod val="65000"/>
                    <a:lumOff val="35000"/>
                  </a:schemeClr>
                </a:solidFill>
                <a:latin typeface="Helvetica" panose="020B0604020202020204" pitchFamily="34" charset="0"/>
                <a:cs typeface="Helvetica" panose="020B0604020202020204" pitchFamily="34" charset="0"/>
              </a:rPr>
              <a:t>Final Rule–Child Nutrition Programs: Meal Patterns Consistent With the 2020-2025 Dietary Guidelines for Americans</a:t>
            </a:r>
            <a:r>
              <a:rPr lang="en-US" sz="900">
                <a:solidFill>
                  <a:schemeClr val="tx1">
                    <a:lumMod val="65000"/>
                    <a:lumOff val="35000"/>
                  </a:schemeClr>
                </a:solidFill>
                <a:latin typeface="Helvetica" panose="020B0604020202020204" pitchFamily="34" charset="0"/>
                <a:cs typeface="Helvetica" panose="020B0604020202020204" pitchFamily="34" charset="0"/>
              </a:rPr>
              <a:t>, please visit the URL or scan the QR code on the screen now.</a:t>
            </a:r>
          </a:p>
          <a:p>
            <a:endParaRPr lang="en-US" baseline="0">
              <a:solidFill>
                <a:srgbClr val="FF0000"/>
              </a:solidFill>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a:t>
            </a:fld>
            <a:endParaRPr lang="en-US"/>
          </a:p>
        </p:txBody>
      </p:sp>
    </p:spTree>
    <p:extLst>
      <p:ext uri="{BB962C8B-B14F-4D97-AF65-F5344CB8AC3E}">
        <p14:creationId xmlns:p14="http://schemas.microsoft.com/office/powerpoint/2010/main" val="4113631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defRPr/>
            </a:pPr>
            <a:r>
              <a:rPr lang="en-US" sz="1200">
                <a:latin typeface="Arial" panose="020B0604020202020204" pitchFamily="34" charset="0"/>
                <a:cs typeface="Arial" panose="020B0604020202020204" pitchFamily="34" charset="0"/>
              </a:rPr>
              <a:t>Ok, let's get started. </a:t>
            </a:r>
            <a:r>
              <a:rPr lang="en-US" sz="1800">
                <a:solidFill>
                  <a:srgbClr val="000000"/>
                </a:solidFill>
                <a:latin typeface="Adobe Clean DC"/>
              </a:rPr>
              <a:t>There are 4 steps you can follow to determine if a yogurt meets the added sugars limit.</a:t>
            </a:r>
            <a:r>
              <a:rPr lang="en-US" sz="1200">
                <a:latin typeface="Arial" panose="020B0604020202020204" pitchFamily="34" charset="0"/>
                <a:cs typeface="Arial" panose="020B0604020202020204" pitchFamily="34" charset="0"/>
              </a:rPr>
              <a:t> </a:t>
            </a:r>
          </a:p>
          <a:p>
            <a:pPr defTabSz="914400">
              <a:defRPr/>
            </a:pPr>
            <a:endParaRPr lang="en-US" sz="1200">
              <a:latin typeface="Arial" panose="020B0604020202020204" pitchFamily="34" charset="0"/>
              <a:cs typeface="Arial" panose="020B0604020202020204" pitchFamily="34" charset="0"/>
            </a:endParaRPr>
          </a:p>
          <a:p>
            <a:pPr defTabSz="914400">
              <a:defRPr/>
            </a:pPr>
            <a:r>
              <a:rPr lang="en-US" sz="1200">
                <a:latin typeface="Arial" panose="020B0604020202020204" pitchFamily="34" charset="0"/>
                <a:cs typeface="Arial" panose="020B0604020202020204" pitchFamily="34" charset="0"/>
              </a:rPr>
              <a:t>The first step is to </a:t>
            </a:r>
            <a:r>
              <a:rPr lang="en-US" sz="1200" baseline="0">
                <a:latin typeface="Arial" panose="020B0604020202020204" pitchFamily="34" charset="0"/>
                <a:cs typeface="Arial" panose="020B0604020202020204" pitchFamily="34" charset="0"/>
              </a:rPr>
              <a:t>use the Nutrition Facts label and find the Serving Size of the yogurt, in ounces or grams. As you see here, the serving size on this label is listed in ounces and in grams. Many yogurts will list both, but some containers will only list ounces, while others only list grams. </a:t>
            </a:r>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a:p>
        </p:txBody>
      </p:sp>
    </p:spTree>
    <p:extLst>
      <p:ext uri="{BB962C8B-B14F-4D97-AF65-F5344CB8AC3E}">
        <p14:creationId xmlns:p14="http://schemas.microsoft.com/office/powerpoint/2010/main" val="139277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a:latin typeface="Arial" panose="020B0604020202020204" pitchFamily="34" charset="0"/>
                <a:cs typeface="Arial" panose="020B0604020202020204" pitchFamily="34" charset="0"/>
              </a:rPr>
              <a:t>Sometimes the label may also say “one container”, and then you would have to look at the weight of the container, which is usually on the front of the yogurt. </a:t>
            </a:r>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a:p>
        </p:txBody>
      </p:sp>
    </p:spTree>
    <p:extLst>
      <p:ext uri="{BB962C8B-B14F-4D97-AF65-F5344CB8AC3E}">
        <p14:creationId xmlns:p14="http://schemas.microsoft.com/office/powerpoint/2010/main" val="3134874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Let's try out a practice question. Take a look at the Nutrition Facts label for a yogurt on the screen. What is the serving size of this yogurt?</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The answer choices are: </a:t>
            </a:r>
          </a:p>
          <a:p>
            <a:pPr marL="171450" indent="-171450">
              <a:buFont typeface="Wingdings" panose="05000000000000000000" pitchFamily="2" charset="2"/>
              <a:buChar char="q"/>
            </a:pPr>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4 ounces,</a:t>
            </a:r>
          </a:p>
          <a:p>
            <a:pPr marL="0" indent="0">
              <a:buFont typeface="Wingdings" panose="05000000000000000000" pitchFamily="2" charset="2"/>
              <a:buNone/>
            </a:pPr>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6 ounces,</a:t>
            </a:r>
          </a:p>
          <a:p>
            <a:pPr marL="171450" indent="-171450">
              <a:buFont typeface="Wingdings" panose="05000000000000000000" pitchFamily="2" charset="2"/>
              <a:buChar char="q"/>
            </a:pPr>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8 ounces, or</a:t>
            </a:r>
          </a:p>
          <a:p>
            <a:pPr marL="0" indent="0">
              <a:buFont typeface="Wingdings" panose="05000000000000000000" pitchFamily="2" charset="2"/>
              <a:buNone/>
            </a:pPr>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130 ounces. </a:t>
            </a:r>
          </a:p>
          <a:p>
            <a:endParaRPr lang="en-US"/>
          </a:p>
          <a:p>
            <a:r>
              <a:rPr lang="en-US"/>
              <a:t>Please click on the choice you think it is correct and then click on submit. I will give you 5 seconds to answer, 5, 4, 3, 2, 1. Time is up!</a:t>
            </a:r>
          </a:p>
          <a:p>
            <a:endParaRPr lang="en-US"/>
          </a:p>
          <a:p>
            <a:r>
              <a:rPr lang="en-US"/>
              <a:t>Let’s check your responses!</a:t>
            </a:r>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a:p>
        </p:txBody>
      </p:sp>
    </p:spTree>
    <p:extLst>
      <p:ext uri="{BB962C8B-B14F-4D97-AF65-F5344CB8AC3E}">
        <p14:creationId xmlns:p14="http://schemas.microsoft.com/office/powerpoint/2010/main" val="1925659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Great job! The correct answer is 6 ounces. The serving size of this yogurt is 6 ounces as indicated on the serving size line of the Nutrition Facts label.</a:t>
            </a:r>
          </a:p>
        </p:txBody>
      </p:sp>
      <p:sp>
        <p:nvSpPr>
          <p:cNvPr id="4" name="Slide Number Placeholder 3"/>
          <p:cNvSpPr>
            <a:spLocks noGrp="1"/>
          </p:cNvSpPr>
          <p:nvPr>
            <p:ph type="sldNum" sz="quarter" idx="5"/>
          </p:nvPr>
        </p:nvSpPr>
        <p:spPr/>
        <p:txBody>
          <a:bodyPr/>
          <a:lstStyle/>
          <a:p>
            <a:fld id="{8A92E9ED-D75D-DF40-B20F-46FB25F50A85}" type="slidenum">
              <a:rPr lang="en-US" smtClean="0"/>
              <a:t>8</a:t>
            </a:fld>
            <a:endParaRPr lang="en-US"/>
          </a:p>
        </p:txBody>
      </p:sp>
    </p:spTree>
    <p:extLst>
      <p:ext uri="{BB962C8B-B14F-4D97-AF65-F5344CB8AC3E}">
        <p14:creationId xmlns:p14="http://schemas.microsoft.com/office/powerpoint/2010/main" val="2741429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defRPr/>
            </a:pPr>
            <a:r>
              <a:rPr lang="en-US" sz="1200">
                <a:latin typeface="Arial" panose="020B0604020202020204" pitchFamily="34" charset="0"/>
                <a:cs typeface="Arial" panose="020B0604020202020204" pitchFamily="34" charset="0"/>
              </a:rPr>
              <a:t>Once you find the serving size, you can move on to the second step, which is to </a:t>
            </a:r>
            <a:r>
              <a:rPr lang="en-US" sz="1200" baseline="0">
                <a:latin typeface="Arial" panose="020B0604020202020204" pitchFamily="34" charset="0"/>
                <a:cs typeface="Arial" panose="020B0604020202020204" pitchFamily="34" charset="0"/>
              </a:rPr>
              <a:t>look at the “Added Sugars” line on the Nutrition Facts label to find the amount of added sugars in one serving of this yogurt.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a:p>
        </p:txBody>
      </p:sp>
    </p:spTree>
    <p:extLst>
      <p:ext uri="{BB962C8B-B14F-4D97-AF65-F5344CB8AC3E}">
        <p14:creationId xmlns:p14="http://schemas.microsoft.com/office/powerpoint/2010/main" val="1756000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43000"/>
            <a:ext cx="4555600" cy="1790506"/>
          </a:xfrm>
          <a:prstGeom prst="rect">
            <a:avLst/>
          </a:prstGeom>
        </p:spPr>
        <p:txBody>
          <a:bodyPr lIns="0" tIns="0" rIns="0" bIns="0" anchor="t" anchorCtr="0">
            <a:normAutofit/>
          </a:bodyPr>
          <a:lstStyle>
            <a:lvl1pPr algn="l">
              <a:defRPr sz="4000" b="1" i="0">
                <a:solidFill>
                  <a:srgbClr val="0A2E6F"/>
                </a:solidFill>
                <a:latin typeface="Helvetica" pitchFamily="2" charset="0"/>
              </a:defRPr>
            </a:lvl1pPr>
          </a:lstStyle>
          <a:p>
            <a:r>
              <a:rPr lang="en-US"/>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3657600"/>
            <a:ext cx="4555600" cy="675005"/>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9528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1200907"/>
            <a:ext cx="8789276" cy="475484"/>
          </a:xfrm>
          <a:prstGeom prst="rect">
            <a:avLst/>
          </a:prstGeom>
        </p:spPr>
        <p:txBody>
          <a:bodyPr/>
          <a:lstStyle>
            <a:lvl1pPr>
              <a:defRPr sz="3000" b="1" i="0">
                <a:solidFill>
                  <a:srgbClr val="0A2E6F"/>
                </a:solidFill>
                <a:latin typeface="Helvetica" pitchFamily="2" charset="0"/>
              </a:defRPr>
            </a:lvl1pPr>
          </a:lstStyle>
          <a:p>
            <a:r>
              <a:rPr lang="en-US"/>
              <a:t>Click to edit Master title style</a:t>
            </a:r>
          </a:p>
        </p:txBody>
      </p:sp>
      <p:pic>
        <p:nvPicPr>
          <p:cNvPr id="3" name="Picture 2">
            <a:extLst>
              <a:ext uri="{FF2B5EF4-FFF2-40B4-BE49-F238E27FC236}">
                <a16:creationId xmlns:a16="http://schemas.microsoft.com/office/drawing/2014/main" id="{7C5BFCAC-A678-E34E-B766-E603D06ED1D5}"/>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Content Placeholder 4">
            <a:extLst>
              <a:ext uri="{FF2B5EF4-FFF2-40B4-BE49-F238E27FC236}">
                <a16:creationId xmlns:a16="http://schemas.microsoft.com/office/drawing/2014/main" id="{18ECEF70-3C82-1049-96D7-131F64A581CC}"/>
              </a:ext>
            </a:extLst>
          </p:cNvPr>
          <p:cNvSpPr>
            <a:spLocks noGrp="1"/>
          </p:cNvSpPr>
          <p:nvPr>
            <p:ph sz="quarter" idx="10"/>
          </p:nvPr>
        </p:nvSpPr>
        <p:spPr>
          <a:xfrm>
            <a:off x="228600" y="2752517"/>
            <a:ext cx="5327650" cy="1751012"/>
          </a:xfrm>
          <a:prstGeom prst="rect">
            <a:avLst/>
          </a:prstGeom>
        </p:spPr>
        <p:txBody>
          <a:bodyPr/>
          <a:lstStyle>
            <a:lvl1pPr marL="320040" indent="-320040">
              <a:lnSpc>
                <a:spcPct val="90000"/>
              </a:lnSpc>
              <a:buClr>
                <a:srgbClr val="740507"/>
              </a:buClr>
              <a:buSzPct val="125000"/>
              <a:buFont typeface="Wingdings" pitchFamily="2" charset="2"/>
              <a:buChar char="ü"/>
              <a:defRPr sz="1800" b="0" i="0">
                <a:solidFill>
                  <a:schemeClr val="tx1">
                    <a:lumMod val="65000"/>
                    <a:lumOff val="35000"/>
                  </a:schemeClr>
                </a:solidFill>
                <a:latin typeface="Helvetica" pitchFamily="2" charset="0"/>
              </a:defRPr>
            </a:lvl1pPr>
            <a:lvl2pPr>
              <a:defRPr sz="1800" b="0" i="0">
                <a:latin typeface="Helvetica" pitchFamily="2" charset="0"/>
              </a:defRPr>
            </a:lvl2pPr>
            <a:lvl3pPr>
              <a:defRPr sz="1800" b="0" i="0">
                <a:latin typeface="Helvetica" pitchFamily="2" charset="0"/>
              </a:defRPr>
            </a:lvl3pPr>
            <a:lvl4pPr>
              <a:defRPr sz="1800" b="0" i="0">
                <a:latin typeface="Helvetica" pitchFamily="2" charset="0"/>
              </a:defRPr>
            </a:lvl4pPr>
            <a:lvl5pPr>
              <a:defRPr sz="1800" b="0" i="0">
                <a:latin typeface="Helvetica" pitchFamily="2" charset="0"/>
              </a:defRPr>
            </a:lvl5pPr>
          </a:lstStyle>
          <a:p>
            <a:pPr lvl="0"/>
            <a:r>
              <a:rPr lang="en-US"/>
              <a:t>Edit Master text styles</a:t>
            </a:r>
          </a:p>
        </p:txBody>
      </p:sp>
      <p:sp>
        <p:nvSpPr>
          <p:cNvPr id="7" name="Text Placeholder 6">
            <a:extLst>
              <a:ext uri="{FF2B5EF4-FFF2-40B4-BE49-F238E27FC236}">
                <a16:creationId xmlns:a16="http://schemas.microsoft.com/office/drawing/2014/main" id="{36ECE138-CE12-CE45-B967-58F6AB9B06E0}"/>
              </a:ext>
            </a:extLst>
          </p:cNvPr>
          <p:cNvSpPr>
            <a:spLocks noGrp="1"/>
          </p:cNvSpPr>
          <p:nvPr>
            <p:ph type="body" sz="quarter" idx="11" hasCustomPrompt="1"/>
          </p:nvPr>
        </p:nvSpPr>
        <p:spPr>
          <a:xfrm>
            <a:off x="228600" y="1773611"/>
            <a:ext cx="4949825" cy="475483"/>
          </a:xfrm>
          <a:prstGeom prst="rect">
            <a:avLst/>
          </a:prstGeom>
        </p:spPr>
        <p:txBody>
          <a:bodyPr/>
          <a:lstStyle>
            <a:lvl1pPr marL="0" indent="0">
              <a:buNone/>
              <a:defRPr sz="1800" b="0" i="0">
                <a:solidFill>
                  <a:schemeClr val="tx1">
                    <a:lumMod val="65000"/>
                    <a:lumOff val="35000"/>
                  </a:schemeClr>
                </a:solidFill>
                <a:latin typeface="Helvetica" pitchFamily="2" charset="0"/>
              </a:defRPr>
            </a:lvl1pPr>
            <a:lvl2pPr>
              <a:defRPr b="0" i="0">
                <a:solidFill>
                  <a:schemeClr val="tx1">
                    <a:lumMod val="65000"/>
                    <a:lumOff val="35000"/>
                  </a:schemeClr>
                </a:solidFill>
                <a:latin typeface="Helvetica" pitchFamily="2" charset="0"/>
              </a:defRPr>
            </a:lvl2pPr>
            <a:lvl3pPr>
              <a:defRPr b="0" i="0">
                <a:solidFill>
                  <a:schemeClr val="tx1">
                    <a:lumMod val="65000"/>
                    <a:lumOff val="35000"/>
                  </a:schemeClr>
                </a:solidFill>
                <a:latin typeface="Helvetica" pitchFamily="2" charset="0"/>
              </a:defRPr>
            </a:lvl3pPr>
            <a:lvl4pPr>
              <a:defRPr b="0" i="0">
                <a:solidFill>
                  <a:schemeClr val="tx1">
                    <a:lumMod val="65000"/>
                    <a:lumOff val="35000"/>
                  </a:schemeClr>
                </a:solidFill>
                <a:latin typeface="Helvetica" pitchFamily="2" charset="0"/>
              </a:defRPr>
            </a:lvl4pPr>
            <a:lvl5pPr>
              <a:defRPr b="0" i="0">
                <a:solidFill>
                  <a:schemeClr val="tx1">
                    <a:lumMod val="65000"/>
                    <a:lumOff val="35000"/>
                  </a:schemeClr>
                </a:solidFill>
                <a:latin typeface="Helvetica" pitchFamily="2" charset="0"/>
              </a:defRPr>
            </a:lvl5pPr>
          </a:lstStyle>
          <a:p>
            <a:pPr lvl="0"/>
            <a:r>
              <a:rPr lang="en-US"/>
              <a:t>Edit Subtitle</a:t>
            </a:r>
          </a:p>
        </p:txBody>
      </p:sp>
    </p:spTree>
    <p:extLst>
      <p:ext uri="{BB962C8B-B14F-4D97-AF65-F5344CB8AC3E}">
        <p14:creationId xmlns:p14="http://schemas.microsoft.com/office/powerpoint/2010/main" val="2396164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3965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4F96E-42CD-6843-BA8B-F985246C174D}"/>
              </a:ext>
            </a:extLst>
          </p:cNvPr>
          <p:cNvSpPr>
            <a:spLocks noGrp="1"/>
          </p:cNvSpPr>
          <p:nvPr>
            <p:ph type="title"/>
          </p:nvPr>
        </p:nvSpPr>
        <p:spPr>
          <a:xfrm>
            <a:off x="628650" y="274638"/>
            <a:ext cx="7886700" cy="99377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92548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
        <p:nvSpPr>
          <p:cNvPr id="6" name="Rounded Rectangle 5"/>
          <p:cNvSpPr/>
          <p:nvPr/>
        </p:nvSpPr>
        <p:spPr>
          <a:xfrm>
            <a:off x="228602" y="244929"/>
            <a:ext cx="8665029" cy="4408713"/>
          </a:xfrm>
          <a:prstGeom prst="roundRect">
            <a:avLst>
              <a:gd name="adj" fmla="val 240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8" name="Text Placeholder 6"/>
          <p:cNvSpPr>
            <a:spLocks noGrp="1"/>
          </p:cNvSpPr>
          <p:nvPr>
            <p:ph type="body" sz="quarter" idx="14" hasCustomPrompt="1"/>
          </p:nvPr>
        </p:nvSpPr>
        <p:spPr>
          <a:xfrm>
            <a:off x="400275" y="348966"/>
            <a:ext cx="6005512" cy="388706"/>
          </a:xfrm>
        </p:spPr>
        <p:txBody>
          <a:bodyPr anchor="ctr">
            <a:noAutofit/>
          </a:bodyPr>
          <a:lstStyle>
            <a:lvl1pPr>
              <a:defRPr sz="2400" b="1">
                <a:solidFill>
                  <a:srgbClr val="008C4A"/>
                </a:solidFill>
              </a:defRPr>
            </a:lvl1pPr>
          </a:lstStyle>
          <a:p>
            <a:pPr lvl="0"/>
            <a:r>
              <a:rPr lang="en-US"/>
              <a:t>Slide Title</a:t>
            </a:r>
          </a:p>
        </p:txBody>
      </p:sp>
      <p:sp>
        <p:nvSpPr>
          <p:cNvPr id="10" name="Text Placeholder 6"/>
          <p:cNvSpPr>
            <a:spLocks noGrp="1"/>
          </p:cNvSpPr>
          <p:nvPr>
            <p:ph type="body" sz="quarter" idx="15" hasCustomPrompt="1"/>
          </p:nvPr>
        </p:nvSpPr>
        <p:spPr>
          <a:xfrm>
            <a:off x="400275" y="781575"/>
            <a:ext cx="6005512" cy="231929"/>
          </a:xfrm>
        </p:spPr>
        <p:txBody>
          <a:bodyPr anchor="ctr">
            <a:noAutofit/>
          </a:bodyPr>
          <a:lstStyle>
            <a:lvl1pPr>
              <a:defRPr sz="1800" b="1">
                <a:solidFill>
                  <a:srgbClr val="FF6600"/>
                </a:solidFill>
              </a:defRPr>
            </a:lvl1pPr>
          </a:lstStyle>
          <a:p>
            <a:pPr lvl="0"/>
            <a:r>
              <a:rPr lang="en-US"/>
              <a:t>Subtitle</a:t>
            </a:r>
          </a:p>
        </p:txBody>
      </p:sp>
      <p:sp>
        <p:nvSpPr>
          <p:cNvPr id="11" name="Content Placeholder 2"/>
          <p:cNvSpPr>
            <a:spLocks noGrp="1"/>
          </p:cNvSpPr>
          <p:nvPr>
            <p:ph idx="1" hasCustomPrompt="1"/>
          </p:nvPr>
        </p:nvSpPr>
        <p:spPr>
          <a:xfrm>
            <a:off x="400275" y="1206697"/>
            <a:ext cx="6619000" cy="3097229"/>
          </a:xfrm>
        </p:spPr>
        <p:txBody>
          <a:bodyPr/>
          <a:lstStyle>
            <a:lvl1pPr marL="0" marR="0" indent="0" algn="l" defTabSz="342900" rtl="0" eaLnBrk="1" fontAlgn="auto" latinLnBrk="0" hangingPunct="1">
              <a:lnSpc>
                <a:spcPct val="100000"/>
              </a:lnSpc>
              <a:spcBef>
                <a:spcPct val="20000"/>
              </a:spcBef>
              <a:spcAft>
                <a:spcPts val="0"/>
              </a:spcAft>
              <a:buClrTx/>
              <a:buSzTx/>
              <a:buFont typeface="Arial"/>
              <a:buNone/>
              <a:tabLst/>
              <a:defRPr sz="1500" b="0" baseline="0">
                <a:solidFill>
                  <a:schemeClr val="tx1"/>
                </a:solidFill>
              </a:defRPr>
            </a:lvl1pPr>
            <a:lvl2pPr marL="557213" indent="-214313">
              <a:buClr>
                <a:schemeClr val="accent6">
                  <a:lumMod val="75000"/>
                </a:schemeClr>
              </a:buClr>
              <a:buFont typeface="Wingdings" panose="05000000000000000000" pitchFamily="2" charset="2"/>
              <a:buChar char="v"/>
              <a:defRPr sz="1500">
                <a:solidFill>
                  <a:schemeClr val="tx1"/>
                </a:solidFill>
              </a:defRPr>
            </a:lvl2pPr>
            <a:lvl3pPr marL="857250" indent="-171450">
              <a:buClr>
                <a:srgbClr val="00B050"/>
              </a:buClr>
              <a:buFont typeface="Courier New"/>
              <a:buChar char="o"/>
              <a:defRPr sz="1500">
                <a:solidFill>
                  <a:schemeClr val="tx1"/>
                </a:solidFill>
              </a:defRPr>
            </a:lvl3pPr>
            <a:lvl4pPr>
              <a:buClr>
                <a:srgbClr val="FF6600"/>
              </a:buClr>
              <a:defRPr sz="1500">
                <a:solidFill>
                  <a:schemeClr val="tx1"/>
                </a:solidFill>
              </a:defRPr>
            </a:lvl4pPr>
            <a:lvl5pPr>
              <a:buClr>
                <a:srgbClr val="006EAF"/>
              </a:buClr>
              <a:defRPr sz="1500">
                <a:solidFill>
                  <a:schemeClr val="tx1"/>
                </a:solidFill>
              </a:defRPr>
            </a:lvl5pPr>
          </a:lstStyle>
          <a:p>
            <a:pPr marL="0" marR="0" lvl="0" indent="0" algn="l" defTabSz="342900" rtl="0" eaLnBrk="1" fontAlgn="auto" latinLnBrk="0" hangingPunct="1">
              <a:lnSpc>
                <a:spcPct val="100000"/>
              </a:lnSpc>
              <a:spcBef>
                <a:spcPct val="20000"/>
              </a:spcBef>
              <a:spcAft>
                <a:spcPts val="0"/>
              </a:spcAft>
              <a:buClrTx/>
              <a:buSzTx/>
              <a:buFont typeface="Arial"/>
              <a:buNone/>
              <a:tabLst/>
              <a:defRPr/>
            </a:pPr>
            <a:r>
              <a:rPr lang="en-US"/>
              <a:t>This is body text. This is body text. This is body text. This is body text.</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a:cxnSpLocks/>
          </p:cNvCxnSpPr>
          <p:nvPr userDrawn="1"/>
        </p:nvCxnSpPr>
        <p:spPr>
          <a:xfrm>
            <a:off x="492482" y="737668"/>
            <a:ext cx="5913305" cy="0"/>
          </a:xfrm>
          <a:prstGeom prst="line">
            <a:avLst/>
          </a:prstGeom>
          <a:ln cap="rnd">
            <a:solidFill>
              <a:schemeClr val="accent3"/>
            </a:solidFill>
            <a:prstDash val="dot"/>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8449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2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3777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0A2E6F"/>
                </a:solidFill>
              </a:defRPr>
            </a:lvl1pPr>
          </a:lstStyle>
          <a:p>
            <a:r>
              <a:rPr lang="en-US"/>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0A2E6F"/>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299860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0A2E6F"/>
                </a:solidFill>
              </a:defRPr>
            </a:lvl1pPr>
          </a:lstStyle>
          <a:p>
            <a:r>
              <a:rPr lang="en-US"/>
              <a:t>Click to edit title</a:t>
            </a:r>
            <a:br>
              <a:rPr lang="en-US"/>
            </a:br>
            <a:r>
              <a:rPr lang="en-US"/>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0" indent="-137160">
              <a:buClr>
                <a:srgbClr val="AA121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0A2E6F"/>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2430874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rgbClr val="0A2E6F"/>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062F6E"/>
              </a:buClr>
              <a:buFontTx/>
              <a:buBlip>
                <a:blip r:embed="rId2"/>
              </a:buBlip>
              <a:defRPr sz="2000" b="0" i="0">
                <a:solidFill>
                  <a:schemeClr val="tx1">
                    <a:lumMod val="65000"/>
                    <a:lumOff val="35000"/>
                  </a:schemeClr>
                </a:solidFill>
                <a:latin typeface="Helvetica" pitchFamily="2" charset="0"/>
              </a:defRPr>
            </a:lvl1pPr>
            <a:lvl5pPr marL="1828800" indent="0">
              <a:buNone/>
              <a:defRPr/>
            </a:lvl5pPr>
          </a:lstStyle>
          <a:p>
            <a:pPr lvl="0"/>
            <a:r>
              <a:rPr lang="en-US"/>
              <a:t> 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0A2E6F"/>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65760" y="411480"/>
            <a:ext cx="7372350" cy="573957"/>
          </a:xfrm>
          <a:prstGeom prst="rect">
            <a:avLst/>
          </a:prstGeom>
        </p:spPr>
        <p:txBody>
          <a:bodyPr lIns="0" tIns="0" rIns="0" bIns="0" anchor="t" anchorCtr="0">
            <a:normAutofit/>
          </a:bodyPr>
          <a:lstStyle>
            <a:lvl1pPr algn="l">
              <a:defRPr sz="4000" b="1" i="0">
                <a:solidFill>
                  <a:srgbClr val="0A2E6F"/>
                </a:solidFill>
                <a:latin typeface="Helvetica" pitchFamily="2" charset="0"/>
              </a:defRPr>
            </a:lvl1pPr>
          </a:lstStyle>
          <a:p>
            <a:r>
              <a:rPr lang="en-US"/>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2039112"/>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3957216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6.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7.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8.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9.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E4C2E7D1-DF32-614A-864F-EA41B1DD05F9}"/>
              </a:ext>
            </a:extLst>
          </p:cNvPr>
          <p:cNvSpPr/>
          <p:nvPr userDrawn="1"/>
        </p:nvSpPr>
        <p:spPr>
          <a:xfrm rot="10800000" flipH="1">
            <a:off x="0" y="-1"/>
            <a:ext cx="8694751" cy="3440246"/>
          </a:xfrm>
          <a:prstGeom prst="round1Rect">
            <a:avLst>
              <a:gd name="adj" fmla="val 16776"/>
            </a:avLst>
          </a:prstGeom>
          <a:solidFill>
            <a:srgbClr val="CCE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 id="2147483687" r:id="rId2"/>
    <p:sldLayoutId id="2147483688"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6C47BA53-1082-9743-B22F-435486E43FAF}"/>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CCE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34E27C67-06E7-854E-842E-BDA41218DA07}"/>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CCEFF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63D835F6-FF67-B648-BAF4-CA3FE84AB141}"/>
              </a:ext>
            </a:extLst>
          </p:cNvPr>
          <p:cNvSpPr/>
          <p:nvPr userDrawn="1"/>
        </p:nvSpPr>
        <p:spPr>
          <a:xfrm rot="10800000" flipH="1">
            <a:off x="-1"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CCEFF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691546" y="1034897"/>
            <a:ext cx="4792713" cy="3424493"/>
          </a:xfrm>
          <a:prstGeom prst="round1Rect">
            <a:avLst>
              <a:gd name="adj" fmla="val 26085"/>
            </a:avLst>
          </a:prstGeom>
          <a:solidFill>
            <a:srgbClr val="CCE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CCEFFC"/>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CCEFFC"/>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0">
              <a:srgbClr val="CCEFFC"/>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39569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hyperlink" Target="https://teamnutrition.usda.gov/" TargetMode="Externa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25.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29.emf"/><Relationship Id="rId4" Type="http://schemas.openxmlformats.org/officeDocument/2006/relationships/image" Target="../media/image28.jpe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hyperlink" Target="https://teamnutrition.usda.gov/" TargetMode="Externa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media/image32.png"/><Relationship Id="rId5" Type="http://schemas.openxmlformats.org/officeDocument/2006/relationships/hyperlink" Target="mailto:TeamNutrition@usda.gov" TargetMode="External"/><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3.png"/><Relationship Id="rId7"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9.xml"/><Relationship Id="rId6" Type="http://schemas.openxmlformats.org/officeDocument/2006/relationships/hyperlink" Target="mailto:TeamNutrition@USDA.gov&#160;" TargetMode="External"/><Relationship Id="rId5" Type="http://schemas.openxmlformats.org/officeDocument/2006/relationships/image" Target="../media/image31.png"/><Relationship Id="rId4" Type="http://schemas.openxmlformats.org/officeDocument/2006/relationships/hyperlink" Target="https://teamnutrition.usda.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543B6-4B11-3546-A3ED-293C9CBC785C}"/>
              </a:ext>
            </a:extLst>
          </p:cNvPr>
          <p:cNvSpPr>
            <a:spLocks noGrp="1"/>
          </p:cNvSpPr>
          <p:nvPr>
            <p:ph type="ctrTitle"/>
          </p:nvPr>
        </p:nvSpPr>
        <p:spPr>
          <a:xfrm>
            <a:off x="207935" y="1159652"/>
            <a:ext cx="4623491" cy="1790506"/>
          </a:xfrm>
        </p:spPr>
        <p:txBody>
          <a:bodyPr>
            <a:normAutofit fontScale="90000"/>
          </a:bodyPr>
          <a:lstStyle/>
          <a:p>
            <a:r>
              <a:rPr lang="en-US"/>
              <a:t>Choose Yogurt That Is Lower in Added Sugars in the CACFP</a:t>
            </a:r>
          </a:p>
        </p:txBody>
      </p:sp>
      <p:sp>
        <p:nvSpPr>
          <p:cNvPr id="3" name="Subtitle 2">
            <a:extLst>
              <a:ext uri="{FF2B5EF4-FFF2-40B4-BE49-F238E27FC236}">
                <a16:creationId xmlns:a16="http://schemas.microsoft.com/office/drawing/2014/main" id="{CA61BB71-D3E5-EF42-8DC9-6F21D88A0FA2}"/>
              </a:ext>
            </a:extLst>
          </p:cNvPr>
          <p:cNvSpPr>
            <a:spLocks noGrp="1"/>
          </p:cNvSpPr>
          <p:nvPr>
            <p:ph type="subTitle" idx="1"/>
          </p:nvPr>
        </p:nvSpPr>
        <p:spPr/>
        <p:txBody>
          <a:bodyPr/>
          <a:lstStyle/>
          <a:p>
            <a:r>
              <a:rPr lang="en-US"/>
              <a:t>A Training Presentation for </a:t>
            </a:r>
            <a:br>
              <a:rPr lang="en-US"/>
            </a:br>
            <a:r>
              <a:rPr lang="en-US"/>
              <a:t>Child and Adult Care Food Program (CACFP) Operators</a:t>
            </a:r>
          </a:p>
          <a:p>
            <a:endParaRPr lang="en-US"/>
          </a:p>
        </p:txBody>
      </p:sp>
      <p:pic>
        <p:nvPicPr>
          <p:cNvPr id="4" name="Picture 3" descr="Illustration of a woman, a boy and a girl with a shopping cart full of food. ">
            <a:extLst>
              <a:ext uri="{FF2B5EF4-FFF2-40B4-BE49-F238E27FC236}">
                <a16:creationId xmlns:a16="http://schemas.microsoft.com/office/drawing/2014/main" id="{C918350E-78C4-B34A-A133-D25EB774CC4D}"/>
              </a:ext>
            </a:extLst>
          </p:cNvPr>
          <p:cNvPicPr>
            <a:picLocks noChangeAspect="1"/>
          </p:cNvPicPr>
          <p:nvPr/>
        </p:nvPicPr>
        <p:blipFill>
          <a:blip r:embed="rId3"/>
          <a:stretch>
            <a:fillRect/>
          </a:stretch>
        </p:blipFill>
        <p:spPr>
          <a:xfrm>
            <a:off x="4673600" y="1283741"/>
            <a:ext cx="4470400" cy="3670300"/>
          </a:xfrm>
          <a:prstGeom prst="rect">
            <a:avLst/>
          </a:prstGeom>
        </p:spPr>
      </p:pic>
      <p:sp>
        <p:nvSpPr>
          <p:cNvPr id="5" name="Rectangle 4" descr="USDA, Food and Nutrition Service header">
            <a:extLst>
              <a:ext uri="{FF2B5EF4-FFF2-40B4-BE49-F238E27FC236}">
                <a16:creationId xmlns:a16="http://schemas.microsoft.com/office/drawing/2014/main" id="{4A129E19-C2E1-6F1D-5EEF-A6CA4101E7F3}"/>
              </a:ext>
            </a:extLst>
          </p:cNvPr>
          <p:cNvSpPr/>
          <p:nvPr/>
        </p:nvSpPr>
        <p:spPr>
          <a:xfrm>
            <a:off x="0" y="0"/>
            <a:ext cx="9144000" cy="6623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USDA logo">
            <a:extLst>
              <a:ext uri="{FF2B5EF4-FFF2-40B4-BE49-F238E27FC236}">
                <a16:creationId xmlns:a16="http://schemas.microsoft.com/office/drawing/2014/main" id="{F9682BA1-A97C-D22F-2C35-48E16A40C96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7106" y="210539"/>
            <a:ext cx="2977088" cy="365760"/>
          </a:xfrm>
          <a:prstGeom prst="rect">
            <a:avLst/>
          </a:prstGeom>
        </p:spPr>
      </p:pic>
    </p:spTree>
    <p:extLst>
      <p:ext uri="{BB962C8B-B14F-4D97-AF65-F5344CB8AC3E}">
        <p14:creationId xmlns:p14="http://schemas.microsoft.com/office/powerpoint/2010/main" val="2263539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7399175-5C05-CA46-B8FF-69D1D703F52F}"/>
              </a:ext>
              <a:ext uri="{C183D7F6-B498-43B3-948B-1728B52AA6E4}">
                <adec:decorative xmlns:adec="http://schemas.microsoft.com/office/drawing/2017/decorative" val="0"/>
              </a:ext>
            </a:extLst>
          </p:cNvPr>
          <p:cNvSpPr txBox="1"/>
          <p:nvPr/>
        </p:nvSpPr>
        <p:spPr>
          <a:xfrm>
            <a:off x="1117601" y="159555"/>
            <a:ext cx="936475" cy="1569660"/>
          </a:xfrm>
          <a:prstGeom prst="rect">
            <a:avLst/>
          </a:prstGeom>
          <a:noFill/>
        </p:spPr>
        <p:txBody>
          <a:bodyPr wrap="none" rtlCol="0">
            <a:spAutoFit/>
          </a:bodyPr>
          <a:lstStyle/>
          <a:p>
            <a:r>
              <a:rPr lang="en-US" sz="9600" b="1">
                <a:solidFill>
                  <a:srgbClr val="0A2E6F"/>
                </a:solidFill>
                <a:latin typeface="Helvetica" pitchFamily="2" charset="0"/>
              </a:rPr>
              <a:t>?</a:t>
            </a:r>
            <a:endParaRPr lang="en-US" sz="9600" b="1">
              <a:latin typeface="Helvetica" pitchFamily="2" charset="0"/>
            </a:endParaRPr>
          </a:p>
        </p:txBody>
      </p:sp>
      <p:sp>
        <p:nvSpPr>
          <p:cNvPr id="2" name="Title 1">
            <a:extLst>
              <a:ext uri="{FF2B5EF4-FFF2-40B4-BE49-F238E27FC236}">
                <a16:creationId xmlns:a16="http://schemas.microsoft.com/office/drawing/2014/main" id="{9A8AE214-5D55-2A41-B144-D478D293FDB1}"/>
              </a:ext>
            </a:extLst>
          </p:cNvPr>
          <p:cNvSpPr>
            <a:spLocks noGrp="1"/>
          </p:cNvSpPr>
          <p:nvPr>
            <p:ph type="title"/>
          </p:nvPr>
        </p:nvSpPr>
        <p:spPr>
          <a:xfrm>
            <a:off x="0" y="1167923"/>
            <a:ext cx="3424518" cy="1210536"/>
          </a:xfrm>
        </p:spPr>
        <p:txBody>
          <a:bodyPr/>
          <a:lstStyle/>
          <a:p>
            <a:r>
              <a:rPr lang="en-US" sz="2000" dirty="0"/>
              <a:t>Try It Out! Question</a:t>
            </a:r>
            <a:br>
              <a:rPr lang="en-US" sz="2000" dirty="0"/>
            </a:br>
            <a:r>
              <a:rPr lang="en-US" sz="2000" b="0" dirty="0"/>
              <a:t>How much added sugar is in one serving of this yogurt?</a:t>
            </a:r>
            <a:endParaRPr lang="en-US" sz="2000" dirty="0"/>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93588" y="2571750"/>
            <a:ext cx="3868737" cy="613726"/>
          </a:xfrm>
        </p:spPr>
        <p:txBody>
          <a:bodyPr/>
          <a:lstStyle/>
          <a:p>
            <a:pPr marL="347663" indent="-341313">
              <a:buFont typeface="Wingdings" pitchFamily="2" charset="2"/>
              <a:buChar char="q"/>
            </a:pPr>
            <a:r>
              <a:rPr lang="en-US"/>
              <a:t>  4 g</a:t>
            </a:r>
          </a:p>
          <a:p>
            <a:pPr marL="347663" indent="-341313">
              <a:buFont typeface="Wingdings" pitchFamily="2" charset="2"/>
              <a:buChar char="q"/>
            </a:pPr>
            <a:r>
              <a:rPr lang="en-US"/>
              <a:t>  10 g</a:t>
            </a:r>
          </a:p>
          <a:p>
            <a:pPr marL="347663" indent="-341313">
              <a:buFont typeface="Wingdings" pitchFamily="2" charset="2"/>
              <a:buChar char="q"/>
            </a:pPr>
            <a:r>
              <a:rPr lang="en-US"/>
              <a:t>  21 g</a:t>
            </a:r>
          </a:p>
          <a:p>
            <a:pPr marL="347663" indent="-341313">
              <a:buFont typeface="Wingdings" pitchFamily="2" charset="2"/>
              <a:buChar char="q"/>
            </a:pPr>
            <a:r>
              <a:rPr lang="en-US"/>
              <a:t>  40 g</a:t>
            </a:r>
          </a:p>
        </p:txBody>
      </p:sp>
      <p:pic>
        <p:nvPicPr>
          <p:cNvPr id="7" name="Picture 6" descr="Yogurt">
            <a:extLst>
              <a:ext uri="{FF2B5EF4-FFF2-40B4-BE49-F238E27FC236}">
                <a16:creationId xmlns:a16="http://schemas.microsoft.com/office/drawing/2014/main" id="{E6088D96-AA1A-8240-99A5-9F41FA3A746F}"/>
              </a:ext>
              <a:ext uri="{C183D7F6-B498-43B3-948B-1728B52AA6E4}">
                <adec:decorative xmlns:adec="http://schemas.microsoft.com/office/drawing/2017/decorative"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71627" y="2340270"/>
            <a:ext cx="2053621" cy="2556103"/>
          </a:xfrm>
          <a:prstGeom prst="rect">
            <a:avLst/>
          </a:prstGeom>
        </p:spPr>
      </p:pic>
      <p:sp>
        <p:nvSpPr>
          <p:cNvPr id="5" name="TextBox 4">
            <a:extLst>
              <a:ext uri="{FF2B5EF4-FFF2-40B4-BE49-F238E27FC236}">
                <a16:creationId xmlns:a16="http://schemas.microsoft.com/office/drawing/2014/main" id="{234B3855-8877-5A45-8428-688D505B4AAE}"/>
              </a:ext>
            </a:extLst>
          </p:cNvPr>
          <p:cNvSpPr txBox="1"/>
          <p:nvPr/>
        </p:nvSpPr>
        <p:spPr>
          <a:xfrm>
            <a:off x="3908613" y="3980329"/>
            <a:ext cx="2426294" cy="769441"/>
          </a:xfrm>
          <a:prstGeom prst="rect">
            <a:avLst/>
          </a:prstGeom>
          <a:noFill/>
        </p:spPr>
        <p:txBody>
          <a:bodyPr wrap="square" rtlCol="0">
            <a:spAutoFit/>
          </a:bodyPr>
          <a:lstStyle/>
          <a:p>
            <a:r>
              <a:rPr lang="en-US" sz="400">
                <a:solidFill>
                  <a:schemeClr val="bg1"/>
                </a:solidFill>
                <a:latin typeface="Arial" panose="020B0604020202020204" pitchFamily="34" charset="0"/>
                <a:cs typeface="Arial" panose="020B0604020202020204" pitchFamily="34" charset="0"/>
              </a:rPr>
              <a:t>How much sugar is in one serving of the yogurt?</a:t>
            </a:r>
          </a:p>
          <a:p>
            <a:endParaRPr lang="en-US" sz="400">
              <a:solidFill>
                <a:schemeClr val="bg1"/>
              </a:solidFill>
              <a:latin typeface="Arial" panose="020B0604020202020204" pitchFamily="34" charset="0"/>
              <a:cs typeface="Arial" panose="020B0604020202020204" pitchFamily="34" charset="0"/>
            </a:endParaRPr>
          </a:p>
          <a:p>
            <a:r>
              <a:rPr lang="en-US" sz="400">
                <a:solidFill>
                  <a:schemeClr val="bg1"/>
                </a:solidFill>
                <a:latin typeface="Arial" panose="020B0604020202020204" pitchFamily="34" charset="0"/>
                <a:cs typeface="Arial" panose="020B0604020202020204" pitchFamily="34" charset="0"/>
              </a:rPr>
              <a:t>Raise your hand if you think there are:</a:t>
            </a:r>
          </a:p>
          <a:p>
            <a:r>
              <a:rPr lang="en-US" sz="400">
                <a:solidFill>
                  <a:schemeClr val="bg1"/>
                </a:solidFill>
                <a:latin typeface="Arial" panose="020B0604020202020204" pitchFamily="34" charset="0"/>
                <a:cs typeface="Arial" panose="020B0604020202020204" pitchFamily="34" charset="0"/>
              </a:rPr>
              <a:t> </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4 grams of sugar in one serving [pause and wait for a show of hands],</a:t>
            </a:r>
          </a:p>
          <a:p>
            <a:pPr marL="171450" indent="-171450">
              <a:buFont typeface="Wingdings" panose="05000000000000000000" pitchFamily="2" charset="2"/>
              <a:buChar char="q"/>
            </a:pPr>
            <a:endParaRPr lang="en-US" sz="40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9 grams [pause and wait for a show of hands],</a:t>
            </a:r>
          </a:p>
          <a:p>
            <a:pPr marL="171450" indent="-171450">
              <a:buFont typeface="Wingdings" panose="05000000000000000000" pitchFamily="2" charset="2"/>
              <a:buChar char="q"/>
            </a:pPr>
            <a:endParaRPr lang="en-US" sz="40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21 grams [pause and wait for a show of hands], or</a:t>
            </a:r>
          </a:p>
          <a:p>
            <a:pPr marL="171450" indent="-171450">
              <a:buFont typeface="Wingdings" panose="05000000000000000000" pitchFamily="2" charset="2"/>
              <a:buChar char="q"/>
            </a:pPr>
            <a:endParaRPr lang="en-US" sz="40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40 grams [pause and wait for a show of hands].</a:t>
            </a:r>
          </a:p>
        </p:txBody>
      </p:sp>
      <p:pic>
        <p:nvPicPr>
          <p:cNvPr id="6" name="Picture 5" descr="Nutrition Facts label highlighting the serving size line, which is 6 oz (170g) and the line of added sugars, which it is 10 g.">
            <a:extLst>
              <a:ext uri="{FF2B5EF4-FFF2-40B4-BE49-F238E27FC236}">
                <a16:creationId xmlns:a16="http://schemas.microsoft.com/office/drawing/2014/main" id="{5DD5BA0B-EDC3-3642-D1B0-C7E7020470FF}"/>
              </a:ext>
            </a:extLst>
          </p:cNvPr>
          <p:cNvPicPr>
            <a:picLocks noChangeAspect="1"/>
          </p:cNvPicPr>
          <p:nvPr/>
        </p:nvPicPr>
        <p:blipFill>
          <a:blip r:embed="rId4"/>
          <a:stretch>
            <a:fillRect/>
          </a:stretch>
        </p:blipFill>
        <p:spPr>
          <a:xfrm>
            <a:off x="3814023" y="393730"/>
            <a:ext cx="2735307" cy="4590561"/>
          </a:xfrm>
          <a:prstGeom prst="rect">
            <a:avLst/>
          </a:prstGeom>
        </p:spPr>
      </p:pic>
    </p:spTree>
    <p:extLst>
      <p:ext uri="{BB962C8B-B14F-4D97-AF65-F5344CB8AC3E}">
        <p14:creationId xmlns:p14="http://schemas.microsoft.com/office/powerpoint/2010/main" val="2038662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DCC2BA58-7FC6-F648-9637-63B69D864771}"/>
              </a:ext>
              <a:ext uri="{C183D7F6-B498-43B3-948B-1728B52AA6E4}">
                <adec:decorative xmlns:adec="http://schemas.microsoft.com/office/drawing/2017/decorative" val="0"/>
              </a:ext>
            </a:extLst>
          </p:cNvPr>
          <p:cNvSpPr txBox="1"/>
          <p:nvPr/>
        </p:nvSpPr>
        <p:spPr>
          <a:xfrm>
            <a:off x="1059926" y="134778"/>
            <a:ext cx="936475" cy="1569660"/>
          </a:xfrm>
          <a:prstGeom prst="rect">
            <a:avLst/>
          </a:prstGeom>
          <a:noFill/>
        </p:spPr>
        <p:txBody>
          <a:bodyPr wrap="none" rtlCol="0">
            <a:spAutoFit/>
          </a:bodyPr>
          <a:lstStyle/>
          <a:p>
            <a:r>
              <a:rPr lang="en-US" sz="9600" b="1">
                <a:solidFill>
                  <a:srgbClr val="0A2E6F"/>
                </a:solidFill>
                <a:latin typeface="Helvetica" pitchFamily="2" charset="0"/>
              </a:rPr>
              <a:t>?</a:t>
            </a:r>
            <a:endParaRPr lang="en-US" sz="9600" b="1">
              <a:latin typeface="Helvetica" pitchFamily="2" charset="0"/>
            </a:endParaRPr>
          </a:p>
        </p:txBody>
      </p:sp>
      <p:sp>
        <p:nvSpPr>
          <p:cNvPr id="2" name="Title 1">
            <a:extLst>
              <a:ext uri="{FF2B5EF4-FFF2-40B4-BE49-F238E27FC236}">
                <a16:creationId xmlns:a16="http://schemas.microsoft.com/office/drawing/2014/main" id="{8142E59C-C50B-3F48-B708-D51B42370011}"/>
              </a:ext>
            </a:extLst>
          </p:cNvPr>
          <p:cNvSpPr>
            <a:spLocks noGrp="1"/>
          </p:cNvSpPr>
          <p:nvPr>
            <p:ph type="title"/>
          </p:nvPr>
        </p:nvSpPr>
        <p:spPr>
          <a:xfrm>
            <a:off x="0" y="1226668"/>
            <a:ext cx="3399183" cy="1110343"/>
          </a:xfrm>
        </p:spPr>
        <p:txBody>
          <a:bodyPr/>
          <a:lstStyle/>
          <a:p>
            <a:r>
              <a:rPr lang="en-US" sz="2000" dirty="0"/>
              <a:t>Try It Out! Answer</a:t>
            </a:r>
            <a:br>
              <a:rPr lang="en-US" sz="2000" dirty="0"/>
            </a:br>
            <a:r>
              <a:rPr lang="en-US" sz="2000" b="0" dirty="0"/>
              <a:t>How much added sugar is in one serving of this yogurt? </a:t>
            </a:r>
            <a:br>
              <a:rPr lang="en-US" sz="2000" b="0" dirty="0"/>
            </a:br>
            <a:endParaRPr lang="en-US" sz="2000" dirty="0"/>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128693" y="2414975"/>
            <a:ext cx="3868737" cy="613726"/>
          </a:xfrm>
        </p:spPr>
        <p:txBody>
          <a:bodyPr/>
          <a:lstStyle/>
          <a:p>
            <a:pPr marL="347663" indent="-341313">
              <a:buFont typeface="Wingdings" pitchFamily="2" charset="2"/>
              <a:buChar char="q"/>
            </a:pPr>
            <a:r>
              <a:rPr lang="en-US"/>
              <a:t> 4 g</a:t>
            </a:r>
          </a:p>
          <a:p>
            <a:pPr marL="347663" indent="-341313">
              <a:buFont typeface="Wingdings" pitchFamily="2" charset="2"/>
              <a:buChar char="q"/>
            </a:pPr>
            <a:r>
              <a:rPr lang="en-US" b="1">
                <a:solidFill>
                  <a:srgbClr val="0A2E6F"/>
                </a:solidFill>
              </a:rPr>
              <a:t>10 g</a:t>
            </a:r>
          </a:p>
          <a:p>
            <a:pPr marL="347663" indent="-341313">
              <a:buFont typeface="Wingdings" pitchFamily="2" charset="2"/>
              <a:buChar char="q"/>
            </a:pPr>
            <a:r>
              <a:rPr lang="en-US"/>
              <a:t>21 g</a:t>
            </a:r>
          </a:p>
          <a:p>
            <a:pPr marL="347663" indent="-341313">
              <a:buFont typeface="Wingdings" pitchFamily="2" charset="2"/>
              <a:buChar char="q"/>
            </a:pPr>
            <a:r>
              <a:rPr lang="en-US"/>
              <a:t>40 g</a:t>
            </a:r>
          </a:p>
        </p:txBody>
      </p:sp>
      <p:sp>
        <p:nvSpPr>
          <p:cNvPr id="10" name="TextBox 9" descr="The box next to &quot;9 grams&quot; is checked. ">
            <a:extLst>
              <a:ext uri="{FF2B5EF4-FFF2-40B4-BE49-F238E27FC236}">
                <a16:creationId xmlns:a16="http://schemas.microsoft.com/office/drawing/2014/main" id="{9FDB0C54-2A2D-CE49-95EF-BDD8BC15845C}"/>
              </a:ext>
            </a:extLst>
          </p:cNvPr>
          <p:cNvSpPr txBox="1"/>
          <p:nvPr/>
        </p:nvSpPr>
        <p:spPr>
          <a:xfrm>
            <a:off x="160265" y="2721838"/>
            <a:ext cx="415498" cy="461665"/>
          </a:xfrm>
          <a:prstGeom prst="rect">
            <a:avLst/>
          </a:prstGeom>
          <a:noFill/>
        </p:spPr>
        <p:txBody>
          <a:bodyPr wrap="none" rtlCol="0">
            <a:spAutoFit/>
          </a:bodyPr>
          <a:lstStyle/>
          <a:p>
            <a:r>
              <a:rPr lang="en-US" sz="2400" b="1">
                <a:solidFill>
                  <a:srgbClr val="0A2E6F"/>
                </a:solidFill>
                <a:latin typeface="Helvetica" pitchFamily="2" charset="0"/>
              </a:rPr>
              <a:t>✓</a:t>
            </a:r>
          </a:p>
        </p:txBody>
      </p:sp>
      <p:pic>
        <p:nvPicPr>
          <p:cNvPr id="7" name="Picture 6" descr="[decorative] ">
            <a:extLst>
              <a:ext uri="{FF2B5EF4-FFF2-40B4-BE49-F238E27FC236}">
                <a16:creationId xmlns:a16="http://schemas.microsoft.com/office/drawing/2014/main" id="{E6088D96-AA1A-8240-99A5-9F41FA3A746F}"/>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71627" y="2340270"/>
            <a:ext cx="2053621" cy="2556103"/>
          </a:xfrm>
          <a:prstGeom prst="rect">
            <a:avLst/>
          </a:prstGeom>
        </p:spPr>
      </p:pic>
      <p:pic>
        <p:nvPicPr>
          <p:cNvPr id="9" name="Picture 8" descr="Nutrition Facts label highlighting the serving size line, which is 6 oz (170g) and the line of added sugars, which it is 10 g.">
            <a:extLst>
              <a:ext uri="{FF2B5EF4-FFF2-40B4-BE49-F238E27FC236}">
                <a16:creationId xmlns:a16="http://schemas.microsoft.com/office/drawing/2014/main" id="{A456B166-C31C-7C32-1C84-B67DA66C9F4F}"/>
              </a:ext>
            </a:extLst>
          </p:cNvPr>
          <p:cNvPicPr>
            <a:picLocks noChangeAspect="1"/>
          </p:cNvPicPr>
          <p:nvPr/>
        </p:nvPicPr>
        <p:blipFill>
          <a:blip r:embed="rId4"/>
          <a:stretch>
            <a:fillRect/>
          </a:stretch>
        </p:blipFill>
        <p:spPr>
          <a:xfrm>
            <a:off x="3814023" y="393730"/>
            <a:ext cx="2735307" cy="4590561"/>
          </a:xfrm>
          <a:prstGeom prst="rect">
            <a:avLst/>
          </a:prstGeom>
        </p:spPr>
      </p:pic>
    </p:spTree>
    <p:extLst>
      <p:ext uri="{BB962C8B-B14F-4D97-AF65-F5344CB8AC3E}">
        <p14:creationId xmlns:p14="http://schemas.microsoft.com/office/powerpoint/2010/main" val="4253713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
            <a:ext cx="8436334" cy="850790"/>
          </a:xfrm>
        </p:spPr>
        <p:txBody>
          <a:bodyPr/>
          <a:lstStyle/>
          <a:p>
            <a:r>
              <a:rPr lang="en-US">
                <a:solidFill>
                  <a:srgbClr val="0A2E6F"/>
                </a:solidFill>
              </a:rPr>
              <a:t>Step 3</a:t>
            </a:r>
          </a:p>
        </p:txBody>
      </p:sp>
      <p:sp>
        <p:nvSpPr>
          <p:cNvPr id="8" name="Rounded Rectangle 7" descr="Rectangle">
            <a:extLst>
              <a:ext uri="{FF2B5EF4-FFF2-40B4-BE49-F238E27FC236}">
                <a16:creationId xmlns:a16="http://schemas.microsoft.com/office/drawing/2014/main" id="{0CE683B7-03AF-C141-8C1E-357F71F88128}"/>
              </a:ext>
              <a:ext uri="{C183D7F6-B498-43B3-948B-1728B52AA6E4}">
                <adec:decorative xmlns:adec="http://schemas.microsoft.com/office/drawing/2017/decorative" val="0"/>
              </a:ext>
            </a:extLst>
          </p:cNvPr>
          <p:cNvSpPr/>
          <p:nvPr/>
        </p:nvSpPr>
        <p:spPr>
          <a:xfrm>
            <a:off x="3035535" y="970390"/>
            <a:ext cx="5031101" cy="4028254"/>
          </a:xfrm>
          <a:prstGeom prst="roundRect">
            <a:avLst>
              <a:gd name="adj" fmla="val 3992"/>
            </a:avLst>
          </a:prstGeom>
          <a:solidFill>
            <a:srgbClr val="F2F3F4"/>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3" name="Table 2" descr="Table">
            <a:extLst>
              <a:ext uri="{FF2B5EF4-FFF2-40B4-BE49-F238E27FC236}">
                <a16:creationId xmlns:a16="http://schemas.microsoft.com/office/drawing/2014/main" id="{07D54E8E-F18A-0843-B63B-FD875920F853}"/>
              </a:ext>
            </a:extLst>
          </p:cNvPr>
          <p:cNvGraphicFramePr>
            <a:graphicFrameLocks noGrp="1"/>
          </p:cNvGraphicFramePr>
          <p:nvPr>
            <p:extLst>
              <p:ext uri="{D42A27DB-BD31-4B8C-83A1-F6EECF244321}">
                <p14:modId xmlns:p14="http://schemas.microsoft.com/office/powerpoint/2010/main" val="3372445282"/>
              </p:ext>
            </p:extLst>
          </p:nvPr>
        </p:nvGraphicFramePr>
        <p:xfrm>
          <a:off x="3175360" y="1041280"/>
          <a:ext cx="4693921" cy="822960"/>
        </p:xfrm>
        <a:graphic>
          <a:graphicData uri="http://schemas.openxmlformats.org/drawingml/2006/table">
            <a:tbl>
              <a:tblPr firstRow="1" bandRow="1">
                <a:tableStyleId>{5C22544A-7EE6-4342-B048-85BDC9FD1C3A}</a:tableStyleId>
              </a:tblPr>
              <a:tblGrid>
                <a:gridCol w="957314">
                  <a:extLst>
                    <a:ext uri="{9D8B030D-6E8A-4147-A177-3AD203B41FA5}">
                      <a16:colId xmlns:a16="http://schemas.microsoft.com/office/drawing/2014/main" val="1141719649"/>
                    </a:ext>
                  </a:extLst>
                </a:gridCol>
                <a:gridCol w="3736607">
                  <a:extLst>
                    <a:ext uri="{9D8B030D-6E8A-4147-A177-3AD203B41FA5}">
                      <a16:colId xmlns:a16="http://schemas.microsoft.com/office/drawing/2014/main" val="3139954674"/>
                    </a:ext>
                  </a:extLst>
                </a:gridCol>
              </a:tblGrid>
              <a:tr h="728843">
                <a:tc>
                  <a:txBody>
                    <a:bodyPr/>
                    <a:lstStyle/>
                    <a:p>
                      <a:pPr algn="ctr"/>
                      <a:r>
                        <a:rPr lang="en-US" sz="4800" b="1">
                          <a:solidFill>
                            <a:srgbClr val="0A2E6F"/>
                          </a:solidFill>
                          <a:latin typeface="Times New Roman" panose="02020603050405020304" pitchFamily="18" charset="0"/>
                          <a:cs typeface="Times New Roman" panose="02020603050405020304" pitchFamily="18" charset="0"/>
                        </a:rPr>
                        <a:t>3</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CEFFC"/>
                    </a:solidFill>
                  </a:tcPr>
                </a:tc>
                <a:tc>
                  <a:txBody>
                    <a:bodyPr/>
                    <a:lstStyle/>
                    <a:p>
                      <a:pPr algn="l"/>
                      <a:r>
                        <a:rPr lang="en-US" sz="1600" b="0">
                          <a:solidFill>
                            <a:schemeClr val="tx1"/>
                          </a:solidFill>
                          <a:latin typeface="Times New Roman" panose="02020603050405020304" pitchFamily="18" charset="0"/>
                          <a:cs typeface="Times New Roman" panose="02020603050405020304" pitchFamily="18" charset="0"/>
                        </a:rPr>
                        <a:t>Use the serving size identified in Step 1 </a:t>
                      </a:r>
                      <a:br>
                        <a:rPr lang="en-US" sz="1600" b="0">
                          <a:solidFill>
                            <a:schemeClr val="tx1"/>
                          </a:solidFill>
                          <a:latin typeface="Times New Roman" panose="02020603050405020304" pitchFamily="18" charset="0"/>
                          <a:cs typeface="Times New Roman" panose="02020603050405020304" pitchFamily="18" charset="0"/>
                        </a:rPr>
                      </a:br>
                      <a:r>
                        <a:rPr lang="en-US" sz="1600" b="0">
                          <a:solidFill>
                            <a:schemeClr val="tx1"/>
                          </a:solidFill>
                          <a:latin typeface="Times New Roman" panose="02020603050405020304" pitchFamily="18" charset="0"/>
                          <a:cs typeface="Times New Roman" panose="02020603050405020304" pitchFamily="18" charset="0"/>
                        </a:rPr>
                        <a:t>to find the serving size of your yogurt in </a:t>
                      </a:r>
                      <a:br>
                        <a:rPr lang="en-US" sz="1600" b="0">
                          <a:solidFill>
                            <a:schemeClr val="tx1"/>
                          </a:solidFill>
                          <a:latin typeface="Times New Roman" panose="02020603050405020304" pitchFamily="18" charset="0"/>
                          <a:cs typeface="Times New Roman" panose="02020603050405020304" pitchFamily="18" charset="0"/>
                        </a:rPr>
                      </a:br>
                      <a:r>
                        <a:rPr lang="en-US" sz="1600" b="0">
                          <a:solidFill>
                            <a:schemeClr val="tx1"/>
                          </a:solidFill>
                          <a:latin typeface="Times New Roman" panose="02020603050405020304" pitchFamily="18" charset="0"/>
                          <a:cs typeface="Times New Roman" panose="02020603050405020304" pitchFamily="18" charset="0"/>
                        </a:rPr>
                        <a:t>the table below.</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3845242883"/>
                  </a:ext>
                </a:extLst>
              </a:tr>
            </a:tbl>
          </a:graphicData>
        </a:graphic>
      </p:graphicFrame>
      <p:graphicFrame>
        <p:nvGraphicFramePr>
          <p:cNvPr id="13" name="Table 12" descr="Table">
            <a:extLst>
              <a:ext uri="{FF2B5EF4-FFF2-40B4-BE49-F238E27FC236}">
                <a16:creationId xmlns:a16="http://schemas.microsoft.com/office/drawing/2014/main" id="{FCA908B5-04F0-2D4C-AC66-1CEEE371A16D}"/>
              </a:ext>
            </a:extLst>
          </p:cNvPr>
          <p:cNvGraphicFramePr>
            <a:graphicFrameLocks noGrp="1"/>
          </p:cNvGraphicFramePr>
          <p:nvPr>
            <p:extLst>
              <p:ext uri="{D42A27DB-BD31-4B8C-83A1-F6EECF244321}">
                <p14:modId xmlns:p14="http://schemas.microsoft.com/office/powerpoint/2010/main" val="3728014947"/>
              </p:ext>
            </p:extLst>
          </p:nvPr>
        </p:nvGraphicFramePr>
        <p:xfrm>
          <a:off x="3185519" y="1930207"/>
          <a:ext cx="4612532" cy="2950464"/>
        </p:xfrm>
        <a:graphic>
          <a:graphicData uri="http://schemas.openxmlformats.org/drawingml/2006/table">
            <a:tbl>
              <a:tblPr firstRow="1" bandRow="1">
                <a:tableStyleId>{5C22544A-7EE6-4342-B048-85BDC9FD1C3A}</a:tableStyleId>
              </a:tblPr>
              <a:tblGrid>
                <a:gridCol w="1862963">
                  <a:extLst>
                    <a:ext uri="{9D8B030D-6E8A-4147-A177-3AD203B41FA5}">
                      <a16:colId xmlns:a16="http://schemas.microsoft.com/office/drawing/2014/main" val="3522522875"/>
                    </a:ext>
                  </a:extLst>
                </a:gridCol>
                <a:gridCol w="1497575">
                  <a:extLst>
                    <a:ext uri="{9D8B030D-6E8A-4147-A177-3AD203B41FA5}">
                      <a16:colId xmlns:a16="http://schemas.microsoft.com/office/drawing/2014/main" val="2707110864"/>
                    </a:ext>
                  </a:extLst>
                </a:gridCol>
                <a:gridCol w="1251994">
                  <a:extLst>
                    <a:ext uri="{9D8B030D-6E8A-4147-A177-3AD203B41FA5}">
                      <a16:colId xmlns:a16="http://schemas.microsoft.com/office/drawing/2014/main" val="2911645216"/>
                    </a:ext>
                  </a:extLst>
                </a:gridCol>
              </a:tblGrid>
              <a:tr h="777749">
                <a:tc>
                  <a:txBody>
                    <a:bodyPr/>
                    <a:lstStyle/>
                    <a:p>
                      <a:pPr algn="ctr"/>
                      <a:r>
                        <a:rPr lang="en-US" sz="1600" b="1" i="0">
                          <a:solidFill>
                            <a:schemeClr val="tx1"/>
                          </a:solidFill>
                          <a:latin typeface="Times New Roman" panose="02020603050405020304" pitchFamily="18" charset="0"/>
                          <a:cs typeface="Times New Roman" panose="02020603050405020304" pitchFamily="18" charset="0"/>
                        </a:rPr>
                        <a:t>Serving Size</a:t>
                      </a:r>
                    </a:p>
                    <a:p>
                      <a:pPr algn="ctr"/>
                      <a:r>
                        <a:rPr lang="en-US" sz="1600" b="1" i="0">
                          <a:solidFill>
                            <a:schemeClr val="tx1"/>
                          </a:solidFill>
                          <a:latin typeface="Times New Roman" panose="02020603050405020304" pitchFamily="18" charset="0"/>
                          <a:cs typeface="Times New Roman" panose="02020603050405020304" pitchFamily="18" charset="0"/>
                        </a:rPr>
                        <a:t>Ounces (oz) </a:t>
                      </a:r>
                    </a:p>
                  </a:txBody>
                  <a:tcPr marL="18288" marR="18288" marT="18288" marB="18288" anchor="ctr">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600" b="1" i="0">
                          <a:solidFill>
                            <a:schemeClr val="tx1"/>
                          </a:solidFill>
                          <a:latin typeface="Times New Roman" panose="02020603050405020304" pitchFamily="18" charset="0"/>
                          <a:cs typeface="Times New Roman" panose="02020603050405020304" pitchFamily="18" charset="0"/>
                        </a:rPr>
                        <a:t>Serving Size </a:t>
                      </a:r>
                    </a:p>
                    <a:p>
                      <a:pPr algn="ctr"/>
                      <a:r>
                        <a:rPr lang="en-US" sz="1600" b="1" i="0">
                          <a:solidFill>
                            <a:schemeClr val="tx1"/>
                          </a:solidFill>
                          <a:latin typeface="Times New Roman" panose="02020603050405020304" pitchFamily="18" charset="0"/>
                          <a:cs typeface="Times New Roman" panose="02020603050405020304" pitchFamily="18" charset="0"/>
                        </a:rPr>
                        <a:t>Grams (g)</a:t>
                      </a:r>
                    </a:p>
                    <a:p>
                      <a:pPr algn="ctr"/>
                      <a:r>
                        <a:rPr lang="en-US" sz="1000" b="0" i="0">
                          <a:solidFill>
                            <a:schemeClr val="tx1"/>
                          </a:solidFill>
                          <a:latin typeface="Times New Roman" panose="02020603050405020304" pitchFamily="18" charset="0"/>
                          <a:cs typeface="Times New Roman" panose="02020603050405020304" pitchFamily="18" charset="0"/>
                        </a:rPr>
                        <a:t>(Use when the serving size is not listed in ounces)</a:t>
                      </a:r>
                      <a:endParaRPr lang="en-US" sz="1000" b="1" i="0">
                        <a:solidFill>
                          <a:schemeClr val="tx1"/>
                        </a:solidFill>
                        <a:latin typeface="Times New Roman" panose="02020603050405020304" pitchFamily="18" charset="0"/>
                        <a:cs typeface="Times New Roman" panose="02020603050405020304" pitchFamily="18" charset="0"/>
                      </a:endParaRPr>
                    </a:p>
                  </a:txBody>
                  <a:tcPr marL="18288" marR="18288" marT="18288" marB="18288"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600" b="1" i="0" kern="1200">
                          <a:solidFill>
                            <a:schemeClr val="tx1"/>
                          </a:solidFill>
                          <a:effectLst/>
                          <a:latin typeface="Times New Roman" panose="02020603050405020304" pitchFamily="18" charset="0"/>
                          <a:ea typeface="+mn-ea"/>
                          <a:cs typeface="Times New Roman" panose="02020603050405020304" pitchFamily="18" charset="0"/>
                        </a:rPr>
                        <a:t>Added Sugars</a:t>
                      </a:r>
                      <a:br>
                        <a:rPr lang="en-US" sz="1600" b="1" i="0" kern="1200">
                          <a:solidFill>
                            <a:schemeClr val="tx1"/>
                          </a:solidFill>
                          <a:effectLst/>
                          <a:latin typeface="Times New Roman" panose="02020603050405020304" pitchFamily="18" charset="0"/>
                          <a:ea typeface="+mn-ea"/>
                          <a:cs typeface="Times New Roman" panose="02020603050405020304" pitchFamily="18" charset="0"/>
                        </a:rPr>
                      </a:br>
                      <a:r>
                        <a:rPr lang="en-US" sz="1600" b="1" i="0" kern="1200">
                          <a:solidFill>
                            <a:schemeClr val="tx1"/>
                          </a:solidFill>
                          <a:effectLst/>
                          <a:latin typeface="Times New Roman" panose="02020603050405020304" pitchFamily="18" charset="0"/>
                          <a:ea typeface="+mn-ea"/>
                          <a:cs typeface="Times New Roman" panose="02020603050405020304" pitchFamily="18" charset="0"/>
                        </a:rPr>
                        <a:t>Grams (g)</a:t>
                      </a:r>
                      <a:endParaRPr lang="en-US" sz="1800" b="1" i="0" kern="1200">
                        <a:solidFill>
                          <a:schemeClr val="tx1"/>
                        </a:solidFill>
                        <a:effectLst/>
                        <a:latin typeface="Times New Roman" panose="02020603050405020304" pitchFamily="18" charset="0"/>
                        <a:ea typeface="+mn-ea"/>
                        <a:cs typeface="Times New Roman" panose="02020603050405020304" pitchFamily="18" charset="0"/>
                      </a:endParaRPr>
                    </a:p>
                  </a:txBody>
                  <a:tcPr marL="18288" marR="18288" marT="18288" marB="18288" anchor="ctr">
                    <a:lnL w="9525"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extLst>
                  <a:ext uri="{0D108BD9-81ED-4DB2-BD59-A6C34878D82A}">
                    <a16:rowId xmlns:a16="http://schemas.microsoft.com/office/drawing/2014/main" val="1749878868"/>
                  </a:ext>
                </a:extLst>
              </a:tr>
              <a:tr h="686249">
                <a:tc>
                  <a:txBody>
                    <a:bodyPr/>
                    <a:lstStyle/>
                    <a:p>
                      <a:pPr algn="ctr"/>
                      <a:r>
                        <a:rPr lang="en-US" sz="1400" b="0" i="0">
                          <a:latin typeface="Times New Roman" panose="02020603050405020304" pitchFamily="18" charset="0"/>
                          <a:cs typeface="Times New Roman" panose="02020603050405020304" pitchFamily="18" charset="0"/>
                        </a:rPr>
                        <a:t>If the serving </a:t>
                      </a:r>
                    </a:p>
                    <a:p>
                      <a:pPr algn="ctr"/>
                      <a:r>
                        <a:rPr lang="en-US" sz="1400" b="0" i="0">
                          <a:latin typeface="Times New Roman" panose="02020603050405020304" pitchFamily="18" charset="0"/>
                          <a:cs typeface="Times New Roman" panose="02020603050405020304" pitchFamily="18" charset="0"/>
                        </a:rPr>
                        <a:t>size is: </a:t>
                      </a:r>
                    </a:p>
                  </a:txBody>
                  <a:tcPr anchor="ctr">
                    <a:lnL w="12700" cmpd="sng">
                      <a:noFill/>
                    </a:lnL>
                    <a:lnR w="3175"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1400" b="0" i="0">
                          <a:latin typeface="Times New Roman" panose="02020603050405020304" pitchFamily="18" charset="0"/>
                          <a:cs typeface="Times New Roman" panose="02020603050405020304" pitchFamily="18" charset="0"/>
                        </a:rPr>
                        <a:t>If the serving </a:t>
                      </a:r>
                    </a:p>
                    <a:p>
                      <a:pPr algn="ctr"/>
                      <a:r>
                        <a:rPr lang="en-US" sz="1400" b="0" i="0">
                          <a:latin typeface="Times New Roman" panose="02020603050405020304" pitchFamily="18" charset="0"/>
                          <a:cs typeface="Times New Roman" panose="02020603050405020304" pitchFamily="18" charset="0"/>
                        </a:rPr>
                        <a:t>size is: </a:t>
                      </a:r>
                    </a:p>
                  </a:txBody>
                  <a:tcPr>
                    <a:lnL w="3175" cap="flat" cmpd="sng" algn="ctr">
                      <a:solidFill>
                        <a:schemeClr val="bg2">
                          <a:lumMod val="90000"/>
                        </a:schemeClr>
                      </a:solidFill>
                      <a:prstDash val="solid"/>
                      <a:round/>
                      <a:headEnd type="none" w="med" len="med"/>
                      <a:tailEnd type="none" w="med" len="med"/>
                    </a:lnL>
                    <a:lnT w="12700" cmpd="sng">
                      <a:noFill/>
                    </a:lnT>
                    <a:solidFill>
                      <a:schemeClr val="bg1"/>
                    </a:solidFill>
                  </a:tcPr>
                </a:tc>
                <a:tc>
                  <a:txBody>
                    <a:bodyPr/>
                    <a:lstStyle/>
                    <a:p>
                      <a:pPr algn="ctr"/>
                      <a:r>
                        <a:rPr lang="en-US" sz="1400" b="0" i="0">
                          <a:latin typeface="Times New Roman" panose="02020603050405020304" pitchFamily="18" charset="0"/>
                          <a:cs typeface="Times New Roman" panose="02020603050405020304" pitchFamily="18" charset="0"/>
                        </a:rPr>
                        <a:t>Added Sugars cannot be more than: </a:t>
                      </a:r>
                    </a:p>
                  </a:txBody>
                  <a:tcPr anchor="ctr">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34047927"/>
                  </a:ext>
                </a:extLst>
              </a:tr>
              <a:tr h="217312">
                <a:tc>
                  <a:txBody>
                    <a:bodyPr/>
                    <a:lstStyle/>
                    <a:p>
                      <a:pPr algn="ctr"/>
                      <a:r>
                        <a:rPr lang="en-US" sz="1400" b="0" i="0">
                          <a:latin typeface="Times New Roman" panose="02020603050405020304" pitchFamily="18" charset="0"/>
                          <a:cs typeface="Times New Roman" panose="02020603050405020304" pitchFamily="18" charset="0"/>
                        </a:rPr>
                        <a:t>2.25 oz</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algn="ctr"/>
                      <a:r>
                        <a:rPr lang="en-US" sz="1400" b="0" i="0">
                          <a:latin typeface="Times New Roman" panose="02020603050405020304" pitchFamily="18" charset="0"/>
                          <a:cs typeface="Times New Roman" panose="02020603050405020304" pitchFamily="18" charset="0"/>
                        </a:rPr>
                        <a:t>64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B w="12700" cmpd="sng">
                      <a:noFill/>
                    </a:lnB>
                    <a:lnTlToBr w="12700" cmpd="sng">
                      <a:noFill/>
                      <a:prstDash val="solid"/>
                    </a:lnTlToBr>
                    <a:lnBlToTr w="12700" cmpd="sng">
                      <a:noFill/>
                      <a:prstDash val="solid"/>
                    </a:lnBlToTr>
                    <a:solidFill>
                      <a:srgbClr val="E4E4E4"/>
                    </a:solidFill>
                  </a:tcPr>
                </a:tc>
                <a:tc>
                  <a:txBody>
                    <a:bodyPr/>
                    <a:lstStyle/>
                    <a:p>
                      <a:pPr algn="ctr"/>
                      <a:r>
                        <a:rPr lang="en-US" sz="1400" b="0" i="0">
                          <a:latin typeface="Times New Roman" panose="02020603050405020304" pitchFamily="18" charset="0"/>
                          <a:cs typeface="Times New Roman" panose="02020603050405020304" pitchFamily="18" charset="0"/>
                        </a:rPr>
                        <a:t>4 </a:t>
                      </a:r>
                      <a:r>
                        <a:rPr lang="en-US" sz="1400" b="0" i="0" kern="1200">
                          <a:solidFill>
                            <a:schemeClr val="dk1"/>
                          </a:solidFill>
                          <a:effectLst/>
                          <a:latin typeface="Times New Roman" panose="02020603050405020304" pitchFamily="18" charset="0"/>
                          <a:ea typeface="+mn-ea"/>
                          <a:cs typeface="Times New Roman" panose="02020603050405020304" pitchFamily="18" charset="0"/>
                        </a:rPr>
                        <a:t>g</a:t>
                      </a:r>
                      <a:endParaRPr lang="en-US" sz="1400" b="0" i="0">
                        <a:latin typeface="Times New Roman" panose="02020603050405020304" pitchFamily="18" charset="0"/>
                        <a:cs typeface="Times New Roman" panose="02020603050405020304" pitchFamily="18" charset="0"/>
                      </a:endParaRP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2961788810"/>
                  </a:ext>
                </a:extLst>
              </a:tr>
              <a:tr h="2173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3.5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99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7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4752523"/>
                  </a:ext>
                </a:extLst>
              </a:tr>
              <a:tr h="2173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4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113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8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88323573"/>
                  </a:ext>
                </a:extLst>
              </a:tr>
              <a:tr h="2173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5.3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150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10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009419"/>
                  </a:ext>
                </a:extLst>
              </a:tr>
              <a:tr h="2173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6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170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12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98388879"/>
                  </a:ext>
                </a:extLst>
              </a:tr>
              <a:tr h="2173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8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227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16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1940482"/>
                  </a:ext>
                </a:extLst>
              </a:tr>
            </a:tbl>
          </a:graphicData>
        </a:graphic>
      </p:graphicFrame>
      <p:sp>
        <p:nvSpPr>
          <p:cNvPr id="15" name="Oval 14" descr="Emphasis around serving size by ounces">
            <a:extLst>
              <a:ext uri="{FF2B5EF4-FFF2-40B4-BE49-F238E27FC236}">
                <a16:creationId xmlns:a16="http://schemas.microsoft.com/office/drawing/2014/main" id="{741B3DBA-EE0A-E74C-AE3F-C06DB913CE2F}"/>
              </a:ext>
            </a:extLst>
          </p:cNvPr>
          <p:cNvSpPr/>
          <p:nvPr/>
        </p:nvSpPr>
        <p:spPr>
          <a:xfrm>
            <a:off x="3305082" y="1983839"/>
            <a:ext cx="1581462" cy="738255"/>
          </a:xfrm>
          <a:prstGeom prst="ellipse">
            <a:avLst/>
          </a:prstGeom>
          <a:noFill/>
          <a:ln w="19050">
            <a:solidFill>
              <a:srgbClr val="0A2E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8D57E07-322B-464D-8AE2-B9CA05062635}"/>
              </a:ext>
            </a:extLst>
          </p:cNvPr>
          <p:cNvSpPr txBox="1"/>
          <p:nvPr/>
        </p:nvSpPr>
        <p:spPr>
          <a:xfrm>
            <a:off x="340659" y="4643718"/>
            <a:ext cx="2294965" cy="276999"/>
          </a:xfrm>
          <a:prstGeom prst="rect">
            <a:avLst/>
          </a:prstGeom>
          <a:noFill/>
        </p:spPr>
        <p:txBody>
          <a:bodyPr wrap="square" rtlCol="0">
            <a:spAutoFit/>
          </a:bodyPr>
          <a:lstStyle/>
          <a:p>
            <a:pPr defTabSz="931774">
              <a:defRPr/>
            </a:pPr>
            <a:r>
              <a:rPr lang="en-US" sz="400">
                <a:solidFill>
                  <a:schemeClr val="bg1"/>
                </a:solidFill>
                <a:latin typeface="Arial" panose="020B0604020202020204" pitchFamily="34" charset="0"/>
                <a:cs typeface="Arial" panose="020B0604020202020204" pitchFamily="34" charset="0"/>
              </a:rPr>
              <a:t>So now, take the serving size of the yogurt, and then see what row it belongs in on the table shown on your worksheet. You see here that the serving sizes are listed in the table in ounces, and the top of that column is circled in blue.  </a:t>
            </a:r>
          </a:p>
        </p:txBody>
      </p:sp>
      <p:pic>
        <p:nvPicPr>
          <p:cNvPr id="5" name="Picture 4" descr="First page of training worksheet “Choose Yogurt That Is Lower in Added Sugars in the CACFP&quot;.">
            <a:extLst>
              <a:ext uri="{FF2B5EF4-FFF2-40B4-BE49-F238E27FC236}">
                <a16:creationId xmlns:a16="http://schemas.microsoft.com/office/drawing/2014/main" id="{B8381B29-DB8E-2415-04DC-B1112E817B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0966" y="1100362"/>
            <a:ext cx="2494221" cy="3238465"/>
          </a:xfrm>
          <a:prstGeom prst="rect">
            <a:avLst/>
          </a:prstGeom>
          <a:effectLst>
            <a:outerShdw blurRad="63500" sx="102000" sy="102000" algn="ctr" rotWithShape="0">
              <a:prstClr val="black">
                <a:alpha val="40000"/>
              </a:prstClr>
            </a:outerShdw>
          </a:effectLst>
        </p:spPr>
      </p:pic>
      <p:cxnSp>
        <p:nvCxnSpPr>
          <p:cNvPr id="10" name="Elbow Connector 9" descr="Line">
            <a:extLst>
              <a:ext uri="{FF2B5EF4-FFF2-40B4-BE49-F238E27FC236}">
                <a16:creationId xmlns:a16="http://schemas.microsoft.com/office/drawing/2014/main" id="{B79C813F-F4AE-D44B-8037-858BF0748867}"/>
              </a:ext>
              <a:ext uri="{C183D7F6-B498-43B3-948B-1728B52AA6E4}">
                <adec:decorative xmlns:adec="http://schemas.microsoft.com/office/drawing/2017/decorative" val="0"/>
              </a:ext>
            </a:extLst>
          </p:cNvPr>
          <p:cNvCxnSpPr>
            <a:cxnSpLocks/>
          </p:cNvCxnSpPr>
          <p:nvPr/>
        </p:nvCxnSpPr>
        <p:spPr>
          <a:xfrm rot="10800000" flipV="1">
            <a:off x="1307434" y="1593409"/>
            <a:ext cx="1847664" cy="901135"/>
          </a:xfrm>
          <a:prstGeom prst="bentConnector3">
            <a:avLst>
              <a:gd name="adj1" fmla="val 50000"/>
            </a:avLst>
          </a:prstGeom>
          <a:ln w="19050">
            <a:solidFill>
              <a:srgbClr val="0A2E6F"/>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383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descr="Rectangle">
            <a:extLst>
              <a:ext uri="{FF2B5EF4-FFF2-40B4-BE49-F238E27FC236}">
                <a16:creationId xmlns:a16="http://schemas.microsoft.com/office/drawing/2014/main" id="{FEDB8C13-9DE8-8D4A-A45A-F6865FEAF7B8}"/>
              </a:ext>
              <a:ext uri="{C183D7F6-B498-43B3-948B-1728B52AA6E4}">
                <adec:decorative xmlns:adec="http://schemas.microsoft.com/office/drawing/2017/decorative" val="0"/>
              </a:ext>
            </a:extLst>
          </p:cNvPr>
          <p:cNvSpPr/>
          <p:nvPr/>
        </p:nvSpPr>
        <p:spPr>
          <a:xfrm>
            <a:off x="3162285" y="1115245"/>
            <a:ext cx="4973570" cy="3794685"/>
          </a:xfrm>
          <a:prstGeom prst="roundRect">
            <a:avLst>
              <a:gd name="adj" fmla="val 3992"/>
            </a:avLst>
          </a:prstGeom>
          <a:solidFill>
            <a:srgbClr val="F2F3F4"/>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TextBox 18">
            <a:extLst>
              <a:ext uri="{FF2B5EF4-FFF2-40B4-BE49-F238E27FC236}">
                <a16:creationId xmlns:a16="http://schemas.microsoft.com/office/drawing/2014/main" id="{2A01CAFA-DCA3-034A-9881-739DB156AB68}"/>
              </a:ext>
            </a:extLst>
          </p:cNvPr>
          <p:cNvSpPr txBox="1"/>
          <p:nvPr/>
        </p:nvSpPr>
        <p:spPr>
          <a:xfrm>
            <a:off x="314631" y="176980"/>
            <a:ext cx="1414170" cy="584775"/>
          </a:xfrm>
          <a:prstGeom prst="rect">
            <a:avLst/>
          </a:prstGeom>
          <a:noFill/>
        </p:spPr>
        <p:txBody>
          <a:bodyPr wrap="none" rtlCol="0">
            <a:spAutoFit/>
          </a:bodyPr>
          <a:lstStyle/>
          <a:p>
            <a:r>
              <a:rPr lang="en-US" sz="3200" b="1">
                <a:solidFill>
                  <a:srgbClr val="0A2E6F"/>
                </a:solidFill>
                <a:latin typeface="Helvetica" pitchFamily="2" charset="0"/>
              </a:rPr>
              <a:t>Step 3</a:t>
            </a:r>
            <a:endParaRPr lang="en-US" sz="3200" b="1">
              <a:latin typeface="Helvetica" pitchFamily="2" charset="0"/>
            </a:endParaRPr>
          </a:p>
        </p:txBody>
      </p:sp>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1302693" y="1086421"/>
            <a:ext cx="1153643" cy="850790"/>
          </a:xfrm>
        </p:spPr>
        <p:txBody>
          <a:bodyPr/>
          <a:lstStyle/>
          <a:p>
            <a:r>
              <a:rPr lang="en-US" sz="900">
                <a:solidFill>
                  <a:schemeClr val="bg1"/>
                </a:solidFill>
              </a:rPr>
              <a:t>Step 3 continued</a:t>
            </a:r>
          </a:p>
        </p:txBody>
      </p:sp>
      <p:sp>
        <p:nvSpPr>
          <p:cNvPr id="16" name="Rounded Rectangle 15" descr="Rectangle">
            <a:extLst>
              <a:ext uri="{FF2B5EF4-FFF2-40B4-BE49-F238E27FC236}">
                <a16:creationId xmlns:a16="http://schemas.microsoft.com/office/drawing/2014/main" id="{BDD9B1A2-32A7-5744-99DA-9C19ADF7F9E3}"/>
              </a:ext>
              <a:ext uri="{C183D7F6-B498-43B3-948B-1728B52AA6E4}">
                <adec:decorative xmlns:adec="http://schemas.microsoft.com/office/drawing/2017/decorative" val="0"/>
              </a:ext>
            </a:extLst>
          </p:cNvPr>
          <p:cNvSpPr/>
          <p:nvPr/>
        </p:nvSpPr>
        <p:spPr>
          <a:xfrm>
            <a:off x="3162286" y="981586"/>
            <a:ext cx="4973570" cy="4028254"/>
          </a:xfrm>
          <a:prstGeom prst="roundRect">
            <a:avLst>
              <a:gd name="adj" fmla="val 3992"/>
            </a:avLst>
          </a:prstGeom>
          <a:solidFill>
            <a:srgbClr val="F2F3F4"/>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14" name="Table 13" descr="Table">
            <a:extLst>
              <a:ext uri="{FF2B5EF4-FFF2-40B4-BE49-F238E27FC236}">
                <a16:creationId xmlns:a16="http://schemas.microsoft.com/office/drawing/2014/main" id="{1C240721-663E-F446-B1C2-29C43300BBF5}"/>
              </a:ext>
            </a:extLst>
          </p:cNvPr>
          <p:cNvGraphicFramePr>
            <a:graphicFrameLocks noGrp="1"/>
          </p:cNvGraphicFramePr>
          <p:nvPr>
            <p:extLst>
              <p:ext uri="{D42A27DB-BD31-4B8C-83A1-F6EECF244321}">
                <p14:modId xmlns:p14="http://schemas.microsoft.com/office/powerpoint/2010/main" val="1325153208"/>
              </p:ext>
            </p:extLst>
          </p:nvPr>
        </p:nvGraphicFramePr>
        <p:xfrm>
          <a:off x="3302110" y="1052475"/>
          <a:ext cx="4693921" cy="822960"/>
        </p:xfrm>
        <a:graphic>
          <a:graphicData uri="http://schemas.openxmlformats.org/drawingml/2006/table">
            <a:tbl>
              <a:tblPr firstRow="1" bandRow="1">
                <a:tableStyleId>{5C22544A-7EE6-4342-B048-85BDC9FD1C3A}</a:tableStyleId>
              </a:tblPr>
              <a:tblGrid>
                <a:gridCol w="957314">
                  <a:extLst>
                    <a:ext uri="{9D8B030D-6E8A-4147-A177-3AD203B41FA5}">
                      <a16:colId xmlns:a16="http://schemas.microsoft.com/office/drawing/2014/main" val="1141719649"/>
                    </a:ext>
                  </a:extLst>
                </a:gridCol>
                <a:gridCol w="3736607">
                  <a:extLst>
                    <a:ext uri="{9D8B030D-6E8A-4147-A177-3AD203B41FA5}">
                      <a16:colId xmlns:a16="http://schemas.microsoft.com/office/drawing/2014/main" val="3139954674"/>
                    </a:ext>
                  </a:extLst>
                </a:gridCol>
              </a:tblGrid>
              <a:tr h="728843">
                <a:tc>
                  <a:txBody>
                    <a:bodyPr/>
                    <a:lstStyle/>
                    <a:p>
                      <a:pPr algn="ctr"/>
                      <a:r>
                        <a:rPr lang="en-US" sz="4800" b="1">
                          <a:solidFill>
                            <a:srgbClr val="0A2E6F"/>
                          </a:solidFill>
                          <a:latin typeface="Times New Roman" panose="02020603050405020304" pitchFamily="18" charset="0"/>
                          <a:cs typeface="Times New Roman" panose="02020603050405020304" pitchFamily="18" charset="0"/>
                        </a:rPr>
                        <a:t>3</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CEFFC"/>
                    </a:solidFill>
                  </a:tcPr>
                </a:tc>
                <a:tc>
                  <a:txBody>
                    <a:bodyPr/>
                    <a:lstStyle/>
                    <a:p>
                      <a:pPr algn="l"/>
                      <a:r>
                        <a:rPr lang="en-US" sz="1600" b="0">
                          <a:solidFill>
                            <a:schemeClr val="tx1"/>
                          </a:solidFill>
                          <a:latin typeface="Times New Roman" panose="02020603050405020304" pitchFamily="18" charset="0"/>
                          <a:cs typeface="Times New Roman" panose="02020603050405020304" pitchFamily="18" charset="0"/>
                        </a:rPr>
                        <a:t>Use the serving size identified in Step 1 </a:t>
                      </a:r>
                      <a:br>
                        <a:rPr lang="en-US" sz="1600" b="0">
                          <a:solidFill>
                            <a:schemeClr val="tx1"/>
                          </a:solidFill>
                          <a:latin typeface="Times New Roman" panose="02020603050405020304" pitchFamily="18" charset="0"/>
                          <a:cs typeface="Times New Roman" panose="02020603050405020304" pitchFamily="18" charset="0"/>
                        </a:rPr>
                      </a:br>
                      <a:r>
                        <a:rPr lang="en-US" sz="1600" b="0">
                          <a:solidFill>
                            <a:schemeClr val="tx1"/>
                          </a:solidFill>
                          <a:latin typeface="Times New Roman" panose="02020603050405020304" pitchFamily="18" charset="0"/>
                          <a:cs typeface="Times New Roman" panose="02020603050405020304" pitchFamily="18" charset="0"/>
                        </a:rPr>
                        <a:t>to find the serving size of your yogurt in </a:t>
                      </a:r>
                      <a:br>
                        <a:rPr lang="en-US" sz="1600" b="0">
                          <a:solidFill>
                            <a:schemeClr val="tx1"/>
                          </a:solidFill>
                          <a:latin typeface="Times New Roman" panose="02020603050405020304" pitchFamily="18" charset="0"/>
                          <a:cs typeface="Times New Roman" panose="02020603050405020304" pitchFamily="18" charset="0"/>
                        </a:rPr>
                      </a:br>
                      <a:r>
                        <a:rPr lang="en-US" sz="1600" b="0">
                          <a:solidFill>
                            <a:schemeClr val="tx1"/>
                          </a:solidFill>
                          <a:latin typeface="Times New Roman" panose="02020603050405020304" pitchFamily="18" charset="0"/>
                          <a:cs typeface="Times New Roman" panose="02020603050405020304" pitchFamily="18" charset="0"/>
                        </a:rPr>
                        <a:t>the table below.</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3845242883"/>
                  </a:ext>
                </a:extLst>
              </a:tr>
            </a:tbl>
          </a:graphicData>
        </a:graphic>
      </p:graphicFrame>
      <p:graphicFrame>
        <p:nvGraphicFramePr>
          <p:cNvPr id="10" name="Table 9" descr="Table">
            <a:extLst>
              <a:ext uri="{FF2B5EF4-FFF2-40B4-BE49-F238E27FC236}">
                <a16:creationId xmlns:a16="http://schemas.microsoft.com/office/drawing/2014/main" id="{4F64490F-FCF0-0E49-AC0F-839FB4AF3516}"/>
              </a:ext>
            </a:extLst>
          </p:cNvPr>
          <p:cNvGraphicFramePr>
            <a:graphicFrameLocks noGrp="1"/>
          </p:cNvGraphicFramePr>
          <p:nvPr>
            <p:extLst>
              <p:ext uri="{D42A27DB-BD31-4B8C-83A1-F6EECF244321}">
                <p14:modId xmlns:p14="http://schemas.microsoft.com/office/powerpoint/2010/main" val="4072861492"/>
              </p:ext>
            </p:extLst>
          </p:nvPr>
        </p:nvGraphicFramePr>
        <p:xfrm>
          <a:off x="3312269" y="1941402"/>
          <a:ext cx="4693922" cy="2968528"/>
        </p:xfrm>
        <a:graphic>
          <a:graphicData uri="http://schemas.openxmlformats.org/drawingml/2006/table">
            <a:tbl>
              <a:tblPr firstRow="1" bandRow="1">
                <a:tableStyleId>{5C22544A-7EE6-4342-B048-85BDC9FD1C3A}</a:tableStyleId>
              </a:tblPr>
              <a:tblGrid>
                <a:gridCol w="1895836">
                  <a:extLst>
                    <a:ext uri="{9D8B030D-6E8A-4147-A177-3AD203B41FA5}">
                      <a16:colId xmlns:a16="http://schemas.microsoft.com/office/drawing/2014/main" val="3522522875"/>
                    </a:ext>
                  </a:extLst>
                </a:gridCol>
                <a:gridCol w="1524000">
                  <a:extLst>
                    <a:ext uri="{9D8B030D-6E8A-4147-A177-3AD203B41FA5}">
                      <a16:colId xmlns:a16="http://schemas.microsoft.com/office/drawing/2014/main" val="2707110864"/>
                    </a:ext>
                  </a:extLst>
                </a:gridCol>
                <a:gridCol w="1274086">
                  <a:extLst>
                    <a:ext uri="{9D8B030D-6E8A-4147-A177-3AD203B41FA5}">
                      <a16:colId xmlns:a16="http://schemas.microsoft.com/office/drawing/2014/main" val="2911645216"/>
                    </a:ext>
                  </a:extLst>
                </a:gridCol>
              </a:tblGrid>
              <a:tr h="0">
                <a:tc>
                  <a:txBody>
                    <a:bodyPr/>
                    <a:lstStyle/>
                    <a:p>
                      <a:pPr algn="ctr"/>
                      <a:r>
                        <a:rPr lang="en-US" sz="1600" b="1" i="0">
                          <a:solidFill>
                            <a:schemeClr val="tx1"/>
                          </a:solidFill>
                          <a:latin typeface="Times New Roman" panose="02020603050405020304" pitchFamily="18" charset="0"/>
                          <a:cs typeface="Times New Roman" panose="02020603050405020304" pitchFamily="18" charset="0"/>
                        </a:rPr>
                        <a:t>Serving Size</a:t>
                      </a:r>
                    </a:p>
                    <a:p>
                      <a:pPr algn="ctr"/>
                      <a:r>
                        <a:rPr lang="en-US" sz="1600" b="1" i="0">
                          <a:solidFill>
                            <a:schemeClr val="tx1"/>
                          </a:solidFill>
                          <a:latin typeface="Times New Roman" panose="02020603050405020304" pitchFamily="18" charset="0"/>
                          <a:cs typeface="Times New Roman" panose="02020603050405020304" pitchFamily="18" charset="0"/>
                        </a:rPr>
                        <a:t>Ounces (oz) </a:t>
                      </a:r>
                    </a:p>
                  </a:txBody>
                  <a:tcPr marL="18288" marR="18288" marT="18288" marB="18288" anchor="ctr">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600" b="1" i="0">
                          <a:solidFill>
                            <a:schemeClr val="tx1"/>
                          </a:solidFill>
                          <a:latin typeface="Times New Roman" panose="02020603050405020304" pitchFamily="18" charset="0"/>
                          <a:cs typeface="Times New Roman" panose="02020603050405020304" pitchFamily="18" charset="0"/>
                        </a:rPr>
                        <a:t>Serving Size </a:t>
                      </a:r>
                    </a:p>
                    <a:p>
                      <a:pPr algn="ctr"/>
                      <a:r>
                        <a:rPr lang="en-US" sz="1600" b="1" i="0">
                          <a:solidFill>
                            <a:schemeClr val="tx1"/>
                          </a:solidFill>
                          <a:latin typeface="Times New Roman" panose="02020603050405020304" pitchFamily="18" charset="0"/>
                          <a:cs typeface="Times New Roman" panose="02020603050405020304" pitchFamily="18" charset="0"/>
                        </a:rPr>
                        <a:t>Grams (g)</a:t>
                      </a:r>
                    </a:p>
                    <a:p>
                      <a:pPr algn="ctr"/>
                      <a:r>
                        <a:rPr lang="en-US" sz="1000" b="0" i="0">
                          <a:solidFill>
                            <a:schemeClr val="tx1"/>
                          </a:solidFill>
                          <a:latin typeface="Times New Roman" panose="02020603050405020304" pitchFamily="18" charset="0"/>
                          <a:cs typeface="Times New Roman" panose="02020603050405020304" pitchFamily="18" charset="0"/>
                        </a:rPr>
                        <a:t>(Use when the serving size is not listed in ounces)</a:t>
                      </a:r>
                      <a:endParaRPr lang="en-US" sz="1000" b="1" i="0">
                        <a:solidFill>
                          <a:schemeClr val="tx1"/>
                        </a:solidFill>
                        <a:latin typeface="Times New Roman" panose="02020603050405020304" pitchFamily="18" charset="0"/>
                        <a:cs typeface="Times New Roman" panose="02020603050405020304" pitchFamily="18" charset="0"/>
                      </a:endParaRPr>
                    </a:p>
                  </a:txBody>
                  <a:tcPr marL="18288" marR="18288" marT="18288" marB="18288"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600" b="1" i="0" kern="1200">
                          <a:solidFill>
                            <a:schemeClr val="tx1"/>
                          </a:solidFill>
                          <a:effectLst/>
                          <a:latin typeface="Times New Roman" panose="02020603050405020304" pitchFamily="18" charset="0"/>
                          <a:ea typeface="+mn-ea"/>
                          <a:cs typeface="Times New Roman" panose="02020603050405020304" pitchFamily="18" charset="0"/>
                        </a:rPr>
                        <a:t>Added Sugars</a:t>
                      </a:r>
                      <a:br>
                        <a:rPr lang="en-US" sz="1600" b="1" i="0" kern="1200">
                          <a:solidFill>
                            <a:schemeClr val="tx1"/>
                          </a:solidFill>
                          <a:effectLst/>
                          <a:latin typeface="Times New Roman" panose="02020603050405020304" pitchFamily="18" charset="0"/>
                          <a:ea typeface="+mn-ea"/>
                          <a:cs typeface="Times New Roman" panose="02020603050405020304" pitchFamily="18" charset="0"/>
                        </a:rPr>
                      </a:br>
                      <a:r>
                        <a:rPr lang="en-US" sz="1600" b="1" i="0" kern="1200">
                          <a:solidFill>
                            <a:schemeClr val="tx1"/>
                          </a:solidFill>
                          <a:effectLst/>
                          <a:latin typeface="Times New Roman" panose="02020603050405020304" pitchFamily="18" charset="0"/>
                          <a:ea typeface="+mn-ea"/>
                          <a:cs typeface="Times New Roman" panose="02020603050405020304" pitchFamily="18" charset="0"/>
                        </a:rPr>
                        <a:t>Grams (g)</a:t>
                      </a:r>
                      <a:endParaRPr lang="en-US" sz="1800" b="1" i="0" kern="1200">
                        <a:solidFill>
                          <a:schemeClr val="tx1"/>
                        </a:solidFill>
                        <a:effectLst/>
                        <a:latin typeface="Times New Roman" panose="02020603050405020304" pitchFamily="18" charset="0"/>
                        <a:ea typeface="+mn-ea"/>
                        <a:cs typeface="Times New Roman" panose="02020603050405020304" pitchFamily="18" charset="0"/>
                      </a:endParaRPr>
                    </a:p>
                  </a:txBody>
                  <a:tcPr marL="18288" marR="18288" marT="18288" marB="18288" anchor="ctr">
                    <a:lnL w="9525"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extLst>
                  <a:ext uri="{0D108BD9-81ED-4DB2-BD59-A6C34878D82A}">
                    <a16:rowId xmlns:a16="http://schemas.microsoft.com/office/drawing/2014/main" val="1749878868"/>
                  </a:ext>
                </a:extLst>
              </a:tr>
              <a:tr h="253015">
                <a:tc>
                  <a:txBody>
                    <a:bodyPr/>
                    <a:lstStyle/>
                    <a:p>
                      <a:pPr algn="ctr"/>
                      <a:r>
                        <a:rPr lang="en-US" sz="1400" b="0" i="0">
                          <a:latin typeface="Times New Roman" panose="02020603050405020304" pitchFamily="18" charset="0"/>
                          <a:cs typeface="Times New Roman" panose="02020603050405020304" pitchFamily="18" charset="0"/>
                        </a:rPr>
                        <a:t>If the serving </a:t>
                      </a:r>
                    </a:p>
                    <a:p>
                      <a:pPr algn="ctr"/>
                      <a:r>
                        <a:rPr lang="en-US" sz="1400" b="0" i="0">
                          <a:latin typeface="Times New Roman" panose="02020603050405020304" pitchFamily="18" charset="0"/>
                          <a:cs typeface="Times New Roman" panose="02020603050405020304" pitchFamily="18" charset="0"/>
                        </a:rPr>
                        <a:t>size is: </a:t>
                      </a:r>
                    </a:p>
                  </a:txBody>
                  <a:tcPr anchor="ctr">
                    <a:lnL w="12700" cmpd="sng">
                      <a:noFill/>
                    </a:lnL>
                    <a:lnR w="3175"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1400" b="0" i="0">
                          <a:latin typeface="Times New Roman" panose="02020603050405020304" pitchFamily="18" charset="0"/>
                          <a:cs typeface="Times New Roman" panose="02020603050405020304" pitchFamily="18" charset="0"/>
                        </a:rPr>
                        <a:t>If the serving </a:t>
                      </a:r>
                    </a:p>
                    <a:p>
                      <a:pPr algn="ctr"/>
                      <a:r>
                        <a:rPr lang="en-US" sz="1400" b="0" i="0">
                          <a:latin typeface="Times New Roman" panose="02020603050405020304" pitchFamily="18" charset="0"/>
                          <a:cs typeface="Times New Roman" panose="02020603050405020304" pitchFamily="18" charset="0"/>
                        </a:rPr>
                        <a:t>size is: </a:t>
                      </a:r>
                    </a:p>
                  </a:txBody>
                  <a:tcPr>
                    <a:lnL w="3175" cap="flat" cmpd="sng" algn="ctr">
                      <a:solidFill>
                        <a:schemeClr val="bg2">
                          <a:lumMod val="90000"/>
                        </a:schemeClr>
                      </a:solidFill>
                      <a:prstDash val="solid"/>
                      <a:round/>
                      <a:headEnd type="none" w="med" len="med"/>
                      <a:tailEnd type="none" w="med" len="med"/>
                    </a:lnL>
                    <a:lnT w="12700" cmpd="sng">
                      <a:noFill/>
                    </a:lnT>
                    <a:solidFill>
                      <a:schemeClr val="bg1"/>
                    </a:solidFill>
                  </a:tcPr>
                </a:tc>
                <a:tc>
                  <a:txBody>
                    <a:bodyPr/>
                    <a:lstStyle/>
                    <a:p>
                      <a:pPr algn="ctr"/>
                      <a:r>
                        <a:rPr lang="en-US" sz="1400" b="0" i="0">
                          <a:latin typeface="Times New Roman" panose="02020603050405020304" pitchFamily="18" charset="0"/>
                          <a:cs typeface="Times New Roman" panose="02020603050405020304" pitchFamily="18" charset="0"/>
                        </a:rPr>
                        <a:t>Added Sugars cannot be more than: </a:t>
                      </a:r>
                    </a:p>
                  </a:txBody>
                  <a:tcPr anchor="ctr">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34047927"/>
                  </a:ext>
                </a:extLst>
              </a:tr>
              <a:tr h="249712">
                <a:tc>
                  <a:txBody>
                    <a:bodyPr/>
                    <a:lstStyle/>
                    <a:p>
                      <a:pPr algn="ctr"/>
                      <a:r>
                        <a:rPr lang="en-US" sz="1400" b="0" i="0">
                          <a:latin typeface="Times New Roman" panose="02020603050405020304" pitchFamily="18" charset="0"/>
                          <a:cs typeface="Times New Roman" panose="02020603050405020304" pitchFamily="18" charset="0"/>
                        </a:rPr>
                        <a:t>2.25 oz</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algn="ctr"/>
                      <a:r>
                        <a:rPr lang="en-US" sz="1400" b="0" i="0">
                          <a:latin typeface="Times New Roman" panose="02020603050405020304" pitchFamily="18" charset="0"/>
                          <a:cs typeface="Times New Roman" panose="02020603050405020304" pitchFamily="18" charset="0"/>
                        </a:rPr>
                        <a:t>64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B w="12700" cmpd="sng">
                      <a:noFill/>
                    </a:lnB>
                    <a:lnTlToBr w="12700" cmpd="sng">
                      <a:noFill/>
                      <a:prstDash val="solid"/>
                    </a:lnTlToBr>
                    <a:lnBlToTr w="12700" cmpd="sng">
                      <a:noFill/>
                      <a:prstDash val="solid"/>
                    </a:lnBlToTr>
                    <a:solidFill>
                      <a:srgbClr val="E4E4E4"/>
                    </a:solidFill>
                  </a:tcPr>
                </a:tc>
                <a:tc>
                  <a:txBody>
                    <a:bodyPr/>
                    <a:lstStyle/>
                    <a:p>
                      <a:pPr algn="ctr"/>
                      <a:r>
                        <a:rPr lang="en-US" sz="1400" b="0" i="0">
                          <a:latin typeface="Times New Roman" panose="02020603050405020304" pitchFamily="18" charset="0"/>
                          <a:cs typeface="Times New Roman" panose="02020603050405020304" pitchFamily="18" charset="0"/>
                        </a:rPr>
                        <a:t>4 </a:t>
                      </a:r>
                      <a:r>
                        <a:rPr lang="en-US" sz="1400" b="0" i="0" kern="1200">
                          <a:solidFill>
                            <a:schemeClr val="dk1"/>
                          </a:solidFill>
                          <a:effectLst/>
                          <a:latin typeface="Times New Roman" panose="02020603050405020304" pitchFamily="18" charset="0"/>
                          <a:ea typeface="+mn-ea"/>
                          <a:cs typeface="Times New Roman" panose="02020603050405020304" pitchFamily="18" charset="0"/>
                        </a:rPr>
                        <a:t>g</a:t>
                      </a:r>
                      <a:endParaRPr lang="en-US" sz="1400" b="0" i="0">
                        <a:latin typeface="Times New Roman" panose="02020603050405020304" pitchFamily="18" charset="0"/>
                        <a:cs typeface="Times New Roman" panose="02020603050405020304" pitchFamily="18" charset="0"/>
                      </a:endParaRP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2961788810"/>
                  </a:ext>
                </a:extLst>
              </a:tr>
              <a:tr h="1693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3.5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99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7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4752523"/>
                  </a:ext>
                </a:extLst>
              </a:tr>
              <a:tr h="1832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4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113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8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88323573"/>
                  </a:ext>
                </a:extLst>
              </a:tr>
              <a:tr h="12022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5.3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150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10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009419"/>
                  </a:ext>
                </a:extLst>
              </a:tr>
              <a:tr h="2025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6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170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12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98388879"/>
                  </a:ext>
                </a:extLst>
              </a:tr>
              <a:tr h="144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8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227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16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1940482"/>
                  </a:ext>
                </a:extLst>
              </a:tr>
            </a:tbl>
          </a:graphicData>
        </a:graphic>
      </p:graphicFrame>
      <p:sp>
        <p:nvSpPr>
          <p:cNvPr id="12" name="Oval 11" descr="Emphasis around serving size by ounces">
            <a:extLst>
              <a:ext uri="{FF2B5EF4-FFF2-40B4-BE49-F238E27FC236}">
                <a16:creationId xmlns:a16="http://schemas.microsoft.com/office/drawing/2014/main" id="{4B4806A0-F7A3-6148-8B4E-18CCF6185FF4}"/>
              </a:ext>
            </a:extLst>
          </p:cNvPr>
          <p:cNvSpPr/>
          <p:nvPr/>
        </p:nvSpPr>
        <p:spPr>
          <a:xfrm>
            <a:off x="3430986" y="1992111"/>
            <a:ext cx="1581462" cy="738255"/>
          </a:xfrm>
          <a:prstGeom prst="ellipse">
            <a:avLst/>
          </a:prstGeom>
          <a:noFill/>
          <a:ln w="19050">
            <a:solidFill>
              <a:srgbClr val="0A2E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descr="Emphasis around serving size by grams">
            <a:extLst>
              <a:ext uri="{FF2B5EF4-FFF2-40B4-BE49-F238E27FC236}">
                <a16:creationId xmlns:a16="http://schemas.microsoft.com/office/drawing/2014/main" id="{34BB1FF1-EC93-914C-A9C4-7897C83D5B86}"/>
              </a:ext>
            </a:extLst>
          </p:cNvPr>
          <p:cNvSpPr/>
          <p:nvPr/>
        </p:nvSpPr>
        <p:spPr>
          <a:xfrm>
            <a:off x="5246647" y="1950480"/>
            <a:ext cx="1480099" cy="80719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DDC14AF-174C-2A4E-B114-B7234B56C733}"/>
              </a:ext>
            </a:extLst>
          </p:cNvPr>
          <p:cNvSpPr txBox="1"/>
          <p:nvPr/>
        </p:nvSpPr>
        <p:spPr>
          <a:xfrm>
            <a:off x="161365" y="4500285"/>
            <a:ext cx="2784413" cy="400110"/>
          </a:xfrm>
          <a:prstGeom prst="rect">
            <a:avLst/>
          </a:prstGeom>
          <a:noFill/>
        </p:spPr>
        <p:txBody>
          <a:bodyPr wrap="square" rtlCol="0">
            <a:spAutoFit/>
          </a:bodyPr>
          <a:lstStyle/>
          <a:p>
            <a:pPr defTabSz="931774">
              <a:defRPr/>
            </a:pPr>
            <a:r>
              <a:rPr lang="en-US" sz="400">
                <a:solidFill>
                  <a:schemeClr val="bg1"/>
                </a:solidFill>
                <a:latin typeface="Arial" panose="020B0604020202020204" pitchFamily="34" charset="0"/>
                <a:cs typeface="Arial" panose="020B0604020202020204" pitchFamily="34" charset="0"/>
              </a:rPr>
              <a:t>This table also lists serving sizes in grams, and there is a red square at the top of that column. You can use either the ounces column OR the grams column in this step. You do not need to use both. </a:t>
            </a:r>
          </a:p>
          <a:p>
            <a:pPr defTabSz="931774">
              <a:defRPr/>
            </a:pPr>
            <a:endParaRPr lang="en-US" sz="400">
              <a:solidFill>
                <a:schemeClr val="bg1"/>
              </a:solidFill>
              <a:latin typeface="Arial" panose="020B0604020202020204" pitchFamily="34" charset="0"/>
              <a:cs typeface="Arial" panose="020B0604020202020204" pitchFamily="34" charset="0"/>
            </a:endParaRPr>
          </a:p>
          <a:p>
            <a:pPr defTabSz="931774">
              <a:defRPr/>
            </a:pPr>
            <a:r>
              <a:rPr lang="en-US" sz="400">
                <a:solidFill>
                  <a:schemeClr val="bg1"/>
                </a:solidFill>
                <a:latin typeface="Arial" panose="020B0604020202020204" pitchFamily="34" charset="0"/>
                <a:cs typeface="Arial" panose="020B0604020202020204" pitchFamily="34" charset="0"/>
              </a:rPr>
              <a:t>The serving sizes in this table on the first page of the worksheet shows the most common serving sizes for yogurt. A more extensive list of yogurt serving sizes can be found on the second page of the worksheet. </a:t>
            </a:r>
          </a:p>
        </p:txBody>
      </p:sp>
      <p:pic>
        <p:nvPicPr>
          <p:cNvPr id="5" name="Picture 4" descr="First page of training worksheet “Choose Yogurt That Is Lower in Added Sugars in the CACFP&quot;.">
            <a:extLst>
              <a:ext uri="{FF2B5EF4-FFF2-40B4-BE49-F238E27FC236}">
                <a16:creationId xmlns:a16="http://schemas.microsoft.com/office/drawing/2014/main" id="{41CF05D4-8B1B-7F6C-DBCA-6ACBEB79AC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0966" y="1100362"/>
            <a:ext cx="2494221" cy="3238465"/>
          </a:xfrm>
          <a:prstGeom prst="rect">
            <a:avLst/>
          </a:prstGeom>
          <a:effectLst>
            <a:outerShdw blurRad="63500" sx="102000" sy="102000" algn="ctr" rotWithShape="0">
              <a:prstClr val="black">
                <a:alpha val="40000"/>
              </a:prstClr>
            </a:outerShdw>
          </a:effectLst>
        </p:spPr>
      </p:pic>
      <p:cxnSp>
        <p:nvCxnSpPr>
          <p:cNvPr id="15" name="Elbow Connector 14" descr="Line">
            <a:extLst>
              <a:ext uri="{FF2B5EF4-FFF2-40B4-BE49-F238E27FC236}">
                <a16:creationId xmlns:a16="http://schemas.microsoft.com/office/drawing/2014/main" id="{9917F82E-DE59-EA4F-9778-3CF503D7542E}"/>
              </a:ext>
              <a:ext uri="{C183D7F6-B498-43B3-948B-1728B52AA6E4}">
                <adec:decorative xmlns:adec="http://schemas.microsoft.com/office/drawing/2017/decorative" val="0"/>
              </a:ext>
            </a:extLst>
          </p:cNvPr>
          <p:cNvCxnSpPr>
            <a:cxnSpLocks/>
            <a:stCxn id="14" idx="1"/>
          </p:cNvCxnSpPr>
          <p:nvPr/>
        </p:nvCxnSpPr>
        <p:spPr>
          <a:xfrm rot="10800000" flipV="1">
            <a:off x="1302700" y="1463955"/>
            <a:ext cx="1999411" cy="1030592"/>
          </a:xfrm>
          <a:prstGeom prst="bentConnector3">
            <a:avLst>
              <a:gd name="adj1" fmla="val 50000"/>
            </a:avLst>
          </a:prstGeom>
          <a:ln w="19050">
            <a:solidFill>
              <a:srgbClr val="0A2E6F"/>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9668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descr="Rectangle">
            <a:extLst>
              <a:ext uri="{FF2B5EF4-FFF2-40B4-BE49-F238E27FC236}">
                <a16:creationId xmlns:a16="http://schemas.microsoft.com/office/drawing/2014/main" id="{4DB1A4B0-AE1A-A444-8935-B7577BE0BBC6}"/>
              </a:ext>
              <a:ext uri="{C183D7F6-B498-43B3-948B-1728B52AA6E4}">
                <adec:decorative xmlns:adec="http://schemas.microsoft.com/office/drawing/2017/decorative" val="0"/>
              </a:ext>
            </a:extLst>
          </p:cNvPr>
          <p:cNvSpPr/>
          <p:nvPr/>
        </p:nvSpPr>
        <p:spPr>
          <a:xfrm>
            <a:off x="3162285" y="1115245"/>
            <a:ext cx="4973570" cy="3865647"/>
          </a:xfrm>
          <a:prstGeom prst="roundRect">
            <a:avLst>
              <a:gd name="adj" fmla="val 3992"/>
            </a:avLst>
          </a:prstGeom>
          <a:solidFill>
            <a:srgbClr val="F2F3F4"/>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Box 3">
            <a:extLst>
              <a:ext uri="{FF2B5EF4-FFF2-40B4-BE49-F238E27FC236}">
                <a16:creationId xmlns:a16="http://schemas.microsoft.com/office/drawing/2014/main" id="{FE8B9C26-75D8-B248-9C55-0D02D99978B8}"/>
              </a:ext>
            </a:extLst>
          </p:cNvPr>
          <p:cNvSpPr txBox="1"/>
          <p:nvPr/>
        </p:nvSpPr>
        <p:spPr>
          <a:xfrm>
            <a:off x="314631" y="176980"/>
            <a:ext cx="1414170" cy="584775"/>
          </a:xfrm>
          <a:prstGeom prst="rect">
            <a:avLst/>
          </a:prstGeom>
          <a:noFill/>
        </p:spPr>
        <p:txBody>
          <a:bodyPr wrap="none" rtlCol="0">
            <a:spAutoFit/>
          </a:bodyPr>
          <a:lstStyle/>
          <a:p>
            <a:r>
              <a:rPr lang="en-US" sz="3200" b="1">
                <a:solidFill>
                  <a:srgbClr val="0A2E6F"/>
                </a:solidFill>
                <a:latin typeface="Helvetica" pitchFamily="2" charset="0"/>
              </a:rPr>
              <a:t>Step 3</a:t>
            </a:r>
            <a:endParaRPr lang="en-US" sz="3200" b="1">
              <a:latin typeface="Helvetica" pitchFamily="2" charset="0"/>
            </a:endParaRPr>
          </a:p>
        </p:txBody>
      </p:sp>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539975" y="1411175"/>
            <a:ext cx="1663247" cy="498474"/>
          </a:xfrm>
        </p:spPr>
        <p:txBody>
          <a:bodyPr/>
          <a:lstStyle/>
          <a:p>
            <a:r>
              <a:rPr lang="en-US" sz="1000">
                <a:solidFill>
                  <a:schemeClr val="bg1"/>
                </a:solidFill>
              </a:rPr>
              <a:t>Step 3 continued (2)</a:t>
            </a:r>
          </a:p>
        </p:txBody>
      </p:sp>
      <p:sp>
        <p:nvSpPr>
          <p:cNvPr id="8" name="Rounded Rectangle 7" descr="Rectangle">
            <a:extLst>
              <a:ext uri="{FF2B5EF4-FFF2-40B4-BE49-F238E27FC236}">
                <a16:creationId xmlns:a16="http://schemas.microsoft.com/office/drawing/2014/main" id="{FF3048F1-50E1-664F-B38C-2481CB3282FA}"/>
              </a:ext>
              <a:ext uri="{C183D7F6-B498-43B3-948B-1728B52AA6E4}">
                <adec:decorative xmlns:adec="http://schemas.microsoft.com/office/drawing/2017/decorative" val="0"/>
              </a:ext>
            </a:extLst>
          </p:cNvPr>
          <p:cNvSpPr/>
          <p:nvPr/>
        </p:nvSpPr>
        <p:spPr>
          <a:xfrm>
            <a:off x="3162285" y="1052547"/>
            <a:ext cx="4973570" cy="4028255"/>
          </a:xfrm>
          <a:prstGeom prst="roundRect">
            <a:avLst>
              <a:gd name="adj" fmla="val 3992"/>
            </a:avLst>
          </a:prstGeom>
          <a:solidFill>
            <a:srgbClr val="F2F3F4"/>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12" name="Table 11" descr="Table">
            <a:extLst>
              <a:ext uri="{FF2B5EF4-FFF2-40B4-BE49-F238E27FC236}">
                <a16:creationId xmlns:a16="http://schemas.microsoft.com/office/drawing/2014/main" id="{DF78A67F-C5F5-7F42-AE37-391CB64BC55A}"/>
              </a:ext>
            </a:extLst>
          </p:cNvPr>
          <p:cNvGraphicFramePr>
            <a:graphicFrameLocks noGrp="1"/>
          </p:cNvGraphicFramePr>
          <p:nvPr>
            <p:extLst>
              <p:ext uri="{D42A27DB-BD31-4B8C-83A1-F6EECF244321}">
                <p14:modId xmlns:p14="http://schemas.microsoft.com/office/powerpoint/2010/main" val="856115047"/>
              </p:ext>
            </p:extLst>
          </p:nvPr>
        </p:nvGraphicFramePr>
        <p:xfrm>
          <a:off x="3302109" y="1123437"/>
          <a:ext cx="4693921" cy="822960"/>
        </p:xfrm>
        <a:graphic>
          <a:graphicData uri="http://schemas.openxmlformats.org/drawingml/2006/table">
            <a:tbl>
              <a:tblPr firstRow="1" bandRow="1">
                <a:tableStyleId>{5C22544A-7EE6-4342-B048-85BDC9FD1C3A}</a:tableStyleId>
              </a:tblPr>
              <a:tblGrid>
                <a:gridCol w="957314">
                  <a:extLst>
                    <a:ext uri="{9D8B030D-6E8A-4147-A177-3AD203B41FA5}">
                      <a16:colId xmlns:a16="http://schemas.microsoft.com/office/drawing/2014/main" val="1141719649"/>
                    </a:ext>
                  </a:extLst>
                </a:gridCol>
                <a:gridCol w="3736607">
                  <a:extLst>
                    <a:ext uri="{9D8B030D-6E8A-4147-A177-3AD203B41FA5}">
                      <a16:colId xmlns:a16="http://schemas.microsoft.com/office/drawing/2014/main" val="3139954674"/>
                    </a:ext>
                  </a:extLst>
                </a:gridCol>
              </a:tblGrid>
              <a:tr h="728843">
                <a:tc>
                  <a:txBody>
                    <a:bodyPr/>
                    <a:lstStyle/>
                    <a:p>
                      <a:pPr algn="ctr"/>
                      <a:r>
                        <a:rPr lang="en-US" sz="4800" b="1">
                          <a:solidFill>
                            <a:srgbClr val="0A2E6F"/>
                          </a:solidFill>
                          <a:latin typeface="Times New Roman" panose="02020603050405020304" pitchFamily="18" charset="0"/>
                          <a:cs typeface="Times New Roman" panose="02020603050405020304" pitchFamily="18" charset="0"/>
                        </a:rPr>
                        <a:t>3</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CEFFC"/>
                    </a:solidFill>
                  </a:tcPr>
                </a:tc>
                <a:tc>
                  <a:txBody>
                    <a:bodyPr/>
                    <a:lstStyle/>
                    <a:p>
                      <a:pPr algn="l"/>
                      <a:r>
                        <a:rPr lang="en-US" sz="1600" b="0">
                          <a:solidFill>
                            <a:schemeClr val="tx1"/>
                          </a:solidFill>
                          <a:latin typeface="Times New Roman" panose="02020603050405020304" pitchFamily="18" charset="0"/>
                          <a:cs typeface="Times New Roman" panose="02020603050405020304" pitchFamily="18" charset="0"/>
                        </a:rPr>
                        <a:t>Use the serving size identified in Step 1 </a:t>
                      </a:r>
                      <a:br>
                        <a:rPr lang="en-US" sz="1600" b="0">
                          <a:solidFill>
                            <a:schemeClr val="tx1"/>
                          </a:solidFill>
                          <a:latin typeface="Times New Roman" panose="02020603050405020304" pitchFamily="18" charset="0"/>
                          <a:cs typeface="Times New Roman" panose="02020603050405020304" pitchFamily="18" charset="0"/>
                        </a:rPr>
                      </a:br>
                      <a:r>
                        <a:rPr lang="en-US" sz="1600" b="0">
                          <a:solidFill>
                            <a:schemeClr val="tx1"/>
                          </a:solidFill>
                          <a:latin typeface="Times New Roman" panose="02020603050405020304" pitchFamily="18" charset="0"/>
                          <a:cs typeface="Times New Roman" panose="02020603050405020304" pitchFamily="18" charset="0"/>
                        </a:rPr>
                        <a:t>to find the serving size of your yogurt in </a:t>
                      </a:r>
                      <a:br>
                        <a:rPr lang="en-US" sz="1600" b="0">
                          <a:solidFill>
                            <a:schemeClr val="tx1"/>
                          </a:solidFill>
                          <a:latin typeface="Times New Roman" panose="02020603050405020304" pitchFamily="18" charset="0"/>
                          <a:cs typeface="Times New Roman" panose="02020603050405020304" pitchFamily="18" charset="0"/>
                        </a:rPr>
                      </a:br>
                      <a:r>
                        <a:rPr lang="en-US" sz="1600" b="0">
                          <a:solidFill>
                            <a:schemeClr val="tx1"/>
                          </a:solidFill>
                          <a:latin typeface="Times New Roman" panose="02020603050405020304" pitchFamily="18" charset="0"/>
                          <a:cs typeface="Times New Roman" panose="02020603050405020304" pitchFamily="18" charset="0"/>
                        </a:rPr>
                        <a:t>the table below.</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3845242883"/>
                  </a:ext>
                </a:extLst>
              </a:tr>
            </a:tbl>
          </a:graphicData>
        </a:graphic>
      </p:graphicFrame>
      <p:graphicFrame>
        <p:nvGraphicFramePr>
          <p:cNvPr id="10" name="Table 9" descr="Table">
            <a:extLst>
              <a:ext uri="{FF2B5EF4-FFF2-40B4-BE49-F238E27FC236}">
                <a16:creationId xmlns:a16="http://schemas.microsoft.com/office/drawing/2014/main" id="{E0339063-187F-E241-BF61-677333E92F8D}"/>
              </a:ext>
            </a:extLst>
          </p:cNvPr>
          <p:cNvGraphicFramePr>
            <a:graphicFrameLocks noGrp="1"/>
          </p:cNvGraphicFramePr>
          <p:nvPr>
            <p:extLst>
              <p:ext uri="{D42A27DB-BD31-4B8C-83A1-F6EECF244321}">
                <p14:modId xmlns:p14="http://schemas.microsoft.com/office/powerpoint/2010/main" val="465310918"/>
              </p:ext>
            </p:extLst>
          </p:nvPr>
        </p:nvGraphicFramePr>
        <p:xfrm>
          <a:off x="3312268" y="2012364"/>
          <a:ext cx="4693922" cy="2968528"/>
        </p:xfrm>
        <a:graphic>
          <a:graphicData uri="http://schemas.openxmlformats.org/drawingml/2006/table">
            <a:tbl>
              <a:tblPr firstRow="1" bandRow="1">
                <a:tableStyleId>{5C22544A-7EE6-4342-B048-85BDC9FD1C3A}</a:tableStyleId>
              </a:tblPr>
              <a:tblGrid>
                <a:gridCol w="1895836">
                  <a:extLst>
                    <a:ext uri="{9D8B030D-6E8A-4147-A177-3AD203B41FA5}">
                      <a16:colId xmlns:a16="http://schemas.microsoft.com/office/drawing/2014/main" val="3522522875"/>
                    </a:ext>
                  </a:extLst>
                </a:gridCol>
                <a:gridCol w="1524000">
                  <a:extLst>
                    <a:ext uri="{9D8B030D-6E8A-4147-A177-3AD203B41FA5}">
                      <a16:colId xmlns:a16="http://schemas.microsoft.com/office/drawing/2014/main" val="2707110864"/>
                    </a:ext>
                  </a:extLst>
                </a:gridCol>
                <a:gridCol w="1274086">
                  <a:extLst>
                    <a:ext uri="{9D8B030D-6E8A-4147-A177-3AD203B41FA5}">
                      <a16:colId xmlns:a16="http://schemas.microsoft.com/office/drawing/2014/main" val="2911645216"/>
                    </a:ext>
                  </a:extLst>
                </a:gridCol>
              </a:tblGrid>
              <a:tr h="0">
                <a:tc>
                  <a:txBody>
                    <a:bodyPr/>
                    <a:lstStyle/>
                    <a:p>
                      <a:pPr algn="ctr"/>
                      <a:r>
                        <a:rPr lang="en-US" sz="1600" b="1" i="0">
                          <a:solidFill>
                            <a:schemeClr val="tx1"/>
                          </a:solidFill>
                          <a:latin typeface="Times New Roman" panose="02020603050405020304" pitchFamily="18" charset="0"/>
                          <a:cs typeface="Times New Roman" panose="02020603050405020304" pitchFamily="18" charset="0"/>
                        </a:rPr>
                        <a:t>Serving Size</a:t>
                      </a:r>
                    </a:p>
                    <a:p>
                      <a:pPr algn="ctr"/>
                      <a:r>
                        <a:rPr lang="en-US" sz="1600" b="1" i="0">
                          <a:solidFill>
                            <a:schemeClr val="tx1"/>
                          </a:solidFill>
                          <a:latin typeface="Times New Roman" panose="02020603050405020304" pitchFamily="18" charset="0"/>
                          <a:cs typeface="Times New Roman" panose="02020603050405020304" pitchFamily="18" charset="0"/>
                        </a:rPr>
                        <a:t>Ounces (oz) </a:t>
                      </a:r>
                    </a:p>
                  </a:txBody>
                  <a:tcPr marL="18288" marR="18288" marT="18288" marB="18288" anchor="ctr">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600" b="1" i="0">
                          <a:solidFill>
                            <a:schemeClr val="tx1"/>
                          </a:solidFill>
                          <a:latin typeface="Times New Roman" panose="02020603050405020304" pitchFamily="18" charset="0"/>
                          <a:cs typeface="Times New Roman" panose="02020603050405020304" pitchFamily="18" charset="0"/>
                        </a:rPr>
                        <a:t>Serving Size </a:t>
                      </a:r>
                    </a:p>
                    <a:p>
                      <a:pPr algn="ctr"/>
                      <a:r>
                        <a:rPr lang="en-US" sz="1600" b="1" i="0">
                          <a:solidFill>
                            <a:schemeClr val="tx1"/>
                          </a:solidFill>
                          <a:latin typeface="Times New Roman" panose="02020603050405020304" pitchFamily="18" charset="0"/>
                          <a:cs typeface="Times New Roman" panose="02020603050405020304" pitchFamily="18" charset="0"/>
                        </a:rPr>
                        <a:t>Grams (g)</a:t>
                      </a:r>
                    </a:p>
                    <a:p>
                      <a:pPr algn="ctr"/>
                      <a:r>
                        <a:rPr lang="en-US" sz="1000" b="0" i="0">
                          <a:solidFill>
                            <a:schemeClr val="tx1"/>
                          </a:solidFill>
                          <a:latin typeface="Times New Roman" panose="02020603050405020304" pitchFamily="18" charset="0"/>
                          <a:cs typeface="Times New Roman" panose="02020603050405020304" pitchFamily="18" charset="0"/>
                        </a:rPr>
                        <a:t>(Use when the serving size is not listed in ounces)</a:t>
                      </a:r>
                      <a:endParaRPr lang="en-US" sz="1000" b="1" i="0">
                        <a:solidFill>
                          <a:schemeClr val="tx1"/>
                        </a:solidFill>
                        <a:latin typeface="Times New Roman" panose="02020603050405020304" pitchFamily="18" charset="0"/>
                        <a:cs typeface="Times New Roman" panose="02020603050405020304" pitchFamily="18" charset="0"/>
                      </a:endParaRPr>
                    </a:p>
                  </a:txBody>
                  <a:tcPr marL="18288" marR="18288" marT="18288" marB="18288"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600" b="1" i="0" kern="1200">
                          <a:solidFill>
                            <a:schemeClr val="tx1"/>
                          </a:solidFill>
                          <a:effectLst/>
                          <a:latin typeface="Times New Roman" panose="02020603050405020304" pitchFamily="18" charset="0"/>
                          <a:ea typeface="+mn-ea"/>
                          <a:cs typeface="Times New Roman" panose="02020603050405020304" pitchFamily="18" charset="0"/>
                        </a:rPr>
                        <a:t>Added Sugars</a:t>
                      </a:r>
                      <a:br>
                        <a:rPr lang="en-US" sz="1600" b="1" i="0" kern="1200">
                          <a:solidFill>
                            <a:schemeClr val="tx1"/>
                          </a:solidFill>
                          <a:effectLst/>
                          <a:latin typeface="Times New Roman" panose="02020603050405020304" pitchFamily="18" charset="0"/>
                          <a:ea typeface="+mn-ea"/>
                          <a:cs typeface="Times New Roman" panose="02020603050405020304" pitchFamily="18" charset="0"/>
                        </a:rPr>
                      </a:br>
                      <a:r>
                        <a:rPr lang="en-US" sz="1600" b="1" i="0" kern="1200">
                          <a:solidFill>
                            <a:schemeClr val="tx1"/>
                          </a:solidFill>
                          <a:effectLst/>
                          <a:latin typeface="Times New Roman" panose="02020603050405020304" pitchFamily="18" charset="0"/>
                          <a:ea typeface="+mn-ea"/>
                          <a:cs typeface="Times New Roman" panose="02020603050405020304" pitchFamily="18" charset="0"/>
                        </a:rPr>
                        <a:t>Grams (g)</a:t>
                      </a:r>
                      <a:endParaRPr lang="en-US" sz="1800" b="1" i="0" kern="1200">
                        <a:solidFill>
                          <a:schemeClr val="tx1"/>
                        </a:solidFill>
                        <a:effectLst/>
                        <a:latin typeface="Times New Roman" panose="02020603050405020304" pitchFamily="18" charset="0"/>
                        <a:ea typeface="+mn-ea"/>
                        <a:cs typeface="Times New Roman" panose="02020603050405020304" pitchFamily="18" charset="0"/>
                      </a:endParaRPr>
                    </a:p>
                  </a:txBody>
                  <a:tcPr marL="18288" marR="18288" marT="18288" marB="18288" anchor="ctr">
                    <a:lnL w="9525"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extLst>
                  <a:ext uri="{0D108BD9-81ED-4DB2-BD59-A6C34878D82A}">
                    <a16:rowId xmlns:a16="http://schemas.microsoft.com/office/drawing/2014/main" val="1749878868"/>
                  </a:ext>
                </a:extLst>
              </a:tr>
              <a:tr h="253015">
                <a:tc>
                  <a:txBody>
                    <a:bodyPr/>
                    <a:lstStyle/>
                    <a:p>
                      <a:pPr algn="ctr"/>
                      <a:r>
                        <a:rPr lang="en-US" sz="1400" b="0" i="0">
                          <a:latin typeface="Times New Roman" panose="02020603050405020304" pitchFamily="18" charset="0"/>
                          <a:cs typeface="Times New Roman" panose="02020603050405020304" pitchFamily="18" charset="0"/>
                        </a:rPr>
                        <a:t>If the serving </a:t>
                      </a:r>
                    </a:p>
                    <a:p>
                      <a:pPr algn="ctr"/>
                      <a:r>
                        <a:rPr lang="en-US" sz="1400" b="0" i="0">
                          <a:latin typeface="Times New Roman" panose="02020603050405020304" pitchFamily="18" charset="0"/>
                          <a:cs typeface="Times New Roman" panose="02020603050405020304" pitchFamily="18" charset="0"/>
                        </a:rPr>
                        <a:t>size is: </a:t>
                      </a:r>
                    </a:p>
                  </a:txBody>
                  <a:tcPr anchor="ctr">
                    <a:lnL w="12700" cmpd="sng">
                      <a:noFill/>
                    </a:lnL>
                    <a:lnR w="3175"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1400" b="0" i="0">
                          <a:latin typeface="Times New Roman" panose="02020603050405020304" pitchFamily="18" charset="0"/>
                          <a:cs typeface="Times New Roman" panose="02020603050405020304" pitchFamily="18" charset="0"/>
                        </a:rPr>
                        <a:t>If the serving </a:t>
                      </a:r>
                    </a:p>
                    <a:p>
                      <a:pPr algn="ctr"/>
                      <a:r>
                        <a:rPr lang="en-US" sz="1400" b="0" i="0">
                          <a:latin typeface="Times New Roman" panose="02020603050405020304" pitchFamily="18" charset="0"/>
                          <a:cs typeface="Times New Roman" panose="02020603050405020304" pitchFamily="18" charset="0"/>
                        </a:rPr>
                        <a:t>size is: </a:t>
                      </a:r>
                    </a:p>
                  </a:txBody>
                  <a:tcPr>
                    <a:lnL w="3175" cap="flat" cmpd="sng" algn="ctr">
                      <a:solidFill>
                        <a:schemeClr val="bg2">
                          <a:lumMod val="90000"/>
                        </a:schemeClr>
                      </a:solidFill>
                      <a:prstDash val="solid"/>
                      <a:round/>
                      <a:headEnd type="none" w="med" len="med"/>
                      <a:tailEnd type="none" w="med" len="med"/>
                    </a:lnL>
                    <a:lnT w="12700" cmpd="sng">
                      <a:noFill/>
                    </a:lnT>
                    <a:solidFill>
                      <a:schemeClr val="bg1"/>
                    </a:solidFill>
                  </a:tcPr>
                </a:tc>
                <a:tc>
                  <a:txBody>
                    <a:bodyPr/>
                    <a:lstStyle/>
                    <a:p>
                      <a:pPr algn="ctr"/>
                      <a:r>
                        <a:rPr lang="en-US" sz="1400" b="0" i="0">
                          <a:latin typeface="Times New Roman" panose="02020603050405020304" pitchFamily="18" charset="0"/>
                          <a:cs typeface="Times New Roman" panose="02020603050405020304" pitchFamily="18" charset="0"/>
                        </a:rPr>
                        <a:t>Added Sugars cannot be more than: </a:t>
                      </a:r>
                    </a:p>
                  </a:txBody>
                  <a:tcPr anchor="ctr">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34047927"/>
                  </a:ext>
                </a:extLst>
              </a:tr>
              <a:tr h="249712">
                <a:tc>
                  <a:txBody>
                    <a:bodyPr/>
                    <a:lstStyle/>
                    <a:p>
                      <a:pPr algn="ctr"/>
                      <a:r>
                        <a:rPr lang="en-US" sz="1400" b="0" i="0">
                          <a:latin typeface="Times New Roman" panose="02020603050405020304" pitchFamily="18" charset="0"/>
                          <a:cs typeface="Times New Roman" panose="02020603050405020304" pitchFamily="18" charset="0"/>
                        </a:rPr>
                        <a:t>2.25 oz</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algn="ctr"/>
                      <a:r>
                        <a:rPr lang="en-US" sz="1400" b="0" i="0">
                          <a:latin typeface="Times New Roman" panose="02020603050405020304" pitchFamily="18" charset="0"/>
                          <a:cs typeface="Times New Roman" panose="02020603050405020304" pitchFamily="18" charset="0"/>
                        </a:rPr>
                        <a:t>64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B w="12700" cmpd="sng">
                      <a:noFill/>
                    </a:lnB>
                    <a:lnTlToBr w="12700" cmpd="sng">
                      <a:noFill/>
                      <a:prstDash val="solid"/>
                    </a:lnTlToBr>
                    <a:lnBlToTr w="12700" cmpd="sng">
                      <a:noFill/>
                      <a:prstDash val="solid"/>
                    </a:lnBlToTr>
                    <a:solidFill>
                      <a:srgbClr val="E4E4E4"/>
                    </a:solidFill>
                  </a:tcPr>
                </a:tc>
                <a:tc>
                  <a:txBody>
                    <a:bodyPr/>
                    <a:lstStyle/>
                    <a:p>
                      <a:pPr algn="ctr"/>
                      <a:r>
                        <a:rPr lang="en-US" sz="1400" b="0" i="0">
                          <a:latin typeface="Times New Roman" panose="02020603050405020304" pitchFamily="18" charset="0"/>
                          <a:cs typeface="Times New Roman" panose="02020603050405020304" pitchFamily="18" charset="0"/>
                        </a:rPr>
                        <a:t>4 </a:t>
                      </a:r>
                      <a:r>
                        <a:rPr lang="en-US" sz="1400" b="0" i="0" kern="1200">
                          <a:solidFill>
                            <a:schemeClr val="dk1"/>
                          </a:solidFill>
                          <a:effectLst/>
                          <a:latin typeface="Times New Roman" panose="02020603050405020304" pitchFamily="18" charset="0"/>
                          <a:ea typeface="+mn-ea"/>
                          <a:cs typeface="Times New Roman" panose="02020603050405020304" pitchFamily="18" charset="0"/>
                        </a:rPr>
                        <a:t>g</a:t>
                      </a:r>
                      <a:endParaRPr lang="en-US" sz="1400" b="0" i="0">
                        <a:latin typeface="Times New Roman" panose="02020603050405020304" pitchFamily="18" charset="0"/>
                        <a:cs typeface="Times New Roman" panose="02020603050405020304" pitchFamily="18" charset="0"/>
                      </a:endParaRP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2961788810"/>
                  </a:ext>
                </a:extLst>
              </a:tr>
              <a:tr h="1693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3.5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99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7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4752523"/>
                  </a:ext>
                </a:extLst>
              </a:tr>
              <a:tr h="1832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4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113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8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88323573"/>
                  </a:ext>
                </a:extLst>
              </a:tr>
              <a:tr h="12022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5.3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150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10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009419"/>
                  </a:ext>
                </a:extLst>
              </a:tr>
              <a:tr h="2025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6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170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12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98388879"/>
                  </a:ext>
                </a:extLst>
              </a:tr>
              <a:tr h="144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8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227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16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1940482"/>
                  </a:ext>
                </a:extLst>
              </a:tr>
            </a:tbl>
          </a:graphicData>
        </a:graphic>
      </p:graphicFrame>
      <p:sp>
        <p:nvSpPr>
          <p:cNvPr id="19" name="Oval 18" descr="Emphasis around 8 ounces">
            <a:extLst>
              <a:ext uri="{FF2B5EF4-FFF2-40B4-BE49-F238E27FC236}">
                <a16:creationId xmlns:a16="http://schemas.microsoft.com/office/drawing/2014/main" id="{44932067-39A1-BA4A-B3EE-1C67931CE800}"/>
              </a:ext>
            </a:extLst>
          </p:cNvPr>
          <p:cNvSpPr/>
          <p:nvPr/>
        </p:nvSpPr>
        <p:spPr>
          <a:xfrm>
            <a:off x="3909856" y="4498021"/>
            <a:ext cx="820271" cy="254379"/>
          </a:xfrm>
          <a:prstGeom prst="ellipse">
            <a:avLst/>
          </a:prstGeom>
          <a:noFill/>
          <a:ln w="19050">
            <a:solidFill>
              <a:srgbClr val="0A2E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BBA484B-C277-854E-BA0A-B770DC9AE7DD}"/>
              </a:ext>
            </a:extLst>
          </p:cNvPr>
          <p:cNvSpPr txBox="1"/>
          <p:nvPr/>
        </p:nvSpPr>
        <p:spPr>
          <a:xfrm>
            <a:off x="131861" y="4661210"/>
            <a:ext cx="2802370" cy="153888"/>
          </a:xfrm>
          <a:prstGeom prst="rect">
            <a:avLst/>
          </a:prstGeom>
          <a:noFill/>
        </p:spPr>
        <p:txBody>
          <a:bodyPr wrap="none" rtlCol="0">
            <a:spAutoFit/>
          </a:bodyPr>
          <a:lstStyle/>
          <a:p>
            <a:pPr defTabSz="931774">
              <a:defRPr/>
            </a:pPr>
            <a:r>
              <a:rPr lang="en-US" sz="400">
                <a:solidFill>
                  <a:schemeClr val="bg1"/>
                </a:solidFill>
                <a:latin typeface="Arial" panose="020B0604020202020204" pitchFamily="34" charset="0"/>
                <a:cs typeface="Arial" panose="020B0604020202020204" pitchFamily="34" charset="0"/>
              </a:rPr>
              <a:t>We know from step one that the serving size of this yogurt is 8 oz, so it is circled here. We will need this for Step 4.</a:t>
            </a:r>
          </a:p>
        </p:txBody>
      </p:sp>
      <p:pic>
        <p:nvPicPr>
          <p:cNvPr id="5" name="Picture 4" descr="First page of training worksheet “Choose Yogurt That Is Lower in Added Sugars in the CACFP&quot;.">
            <a:extLst>
              <a:ext uri="{FF2B5EF4-FFF2-40B4-BE49-F238E27FC236}">
                <a16:creationId xmlns:a16="http://schemas.microsoft.com/office/drawing/2014/main" id="{C93DF544-2C54-C744-8F96-679639DB3DD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0966" y="1100362"/>
            <a:ext cx="2494221" cy="3238465"/>
          </a:xfrm>
          <a:prstGeom prst="rect">
            <a:avLst/>
          </a:prstGeom>
          <a:effectLst>
            <a:outerShdw blurRad="63500" sx="102000" sy="102000" algn="ctr" rotWithShape="0">
              <a:prstClr val="black">
                <a:alpha val="40000"/>
              </a:prstClr>
            </a:outerShdw>
          </a:effectLst>
        </p:spPr>
      </p:pic>
      <p:cxnSp>
        <p:nvCxnSpPr>
          <p:cNvPr id="13" name="Elbow Connector 12" descr="Line">
            <a:extLst>
              <a:ext uri="{FF2B5EF4-FFF2-40B4-BE49-F238E27FC236}">
                <a16:creationId xmlns:a16="http://schemas.microsoft.com/office/drawing/2014/main" id="{A2E30866-4B67-5942-9528-553F828576DB}"/>
              </a:ext>
              <a:ext uri="{C183D7F6-B498-43B3-948B-1728B52AA6E4}">
                <adec:decorative xmlns:adec="http://schemas.microsoft.com/office/drawing/2017/decorative" val="0"/>
              </a:ext>
            </a:extLst>
          </p:cNvPr>
          <p:cNvCxnSpPr>
            <a:cxnSpLocks/>
          </p:cNvCxnSpPr>
          <p:nvPr/>
        </p:nvCxnSpPr>
        <p:spPr>
          <a:xfrm rot="10800000">
            <a:off x="1307432" y="2486527"/>
            <a:ext cx="1935536" cy="403259"/>
          </a:xfrm>
          <a:prstGeom prst="bentConnector3">
            <a:avLst>
              <a:gd name="adj1" fmla="val 50000"/>
            </a:avLst>
          </a:prstGeom>
          <a:ln w="19050">
            <a:solidFill>
              <a:srgbClr val="0A2E6F"/>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4193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p:txBody>
          <a:bodyPr/>
          <a:lstStyle/>
          <a:p>
            <a:r>
              <a:rPr lang="en-US">
                <a:solidFill>
                  <a:srgbClr val="0A2E6F"/>
                </a:solidFill>
              </a:rPr>
              <a:t>Step 4</a:t>
            </a:r>
          </a:p>
        </p:txBody>
      </p:sp>
      <p:sp>
        <p:nvSpPr>
          <p:cNvPr id="17" name="Rounded Rectangle 16" descr="Rectangle">
            <a:extLst>
              <a:ext uri="{FF2B5EF4-FFF2-40B4-BE49-F238E27FC236}">
                <a16:creationId xmlns:a16="http://schemas.microsoft.com/office/drawing/2014/main" id="{B454497D-E78B-C54A-80C5-1C6CCDDFE585}"/>
              </a:ext>
              <a:ext uri="{C183D7F6-B498-43B3-948B-1728B52AA6E4}">
                <adec:decorative xmlns:adec="http://schemas.microsoft.com/office/drawing/2017/decorative" val="0"/>
              </a:ext>
            </a:extLst>
          </p:cNvPr>
          <p:cNvSpPr/>
          <p:nvPr/>
        </p:nvSpPr>
        <p:spPr>
          <a:xfrm>
            <a:off x="3101774" y="996911"/>
            <a:ext cx="4945057" cy="4046284"/>
          </a:xfrm>
          <a:prstGeom prst="roundRect">
            <a:avLst>
              <a:gd name="adj" fmla="val 3992"/>
            </a:avLst>
          </a:prstGeom>
          <a:solidFill>
            <a:srgbClr val="F2F3F4"/>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12" name="Table 11" descr="Table">
            <a:extLst>
              <a:ext uri="{FF2B5EF4-FFF2-40B4-BE49-F238E27FC236}">
                <a16:creationId xmlns:a16="http://schemas.microsoft.com/office/drawing/2014/main" id="{F6DFF84C-17B4-BF49-A2DE-280C1C4E63EC}"/>
              </a:ext>
            </a:extLst>
          </p:cNvPr>
          <p:cNvGraphicFramePr>
            <a:graphicFrameLocks noGrp="1"/>
          </p:cNvGraphicFramePr>
          <p:nvPr>
            <p:extLst>
              <p:ext uri="{D42A27DB-BD31-4B8C-83A1-F6EECF244321}">
                <p14:modId xmlns:p14="http://schemas.microsoft.com/office/powerpoint/2010/main" val="4115986622"/>
              </p:ext>
            </p:extLst>
          </p:nvPr>
        </p:nvGraphicFramePr>
        <p:xfrm>
          <a:off x="3152575" y="1109935"/>
          <a:ext cx="4894256" cy="944880"/>
        </p:xfrm>
        <a:graphic>
          <a:graphicData uri="http://schemas.openxmlformats.org/drawingml/2006/table">
            <a:tbl>
              <a:tblPr firstRow="1" bandRow="1">
                <a:tableStyleId>{5C22544A-7EE6-4342-B048-85BDC9FD1C3A}</a:tableStyleId>
              </a:tblPr>
              <a:tblGrid>
                <a:gridCol w="998172">
                  <a:extLst>
                    <a:ext uri="{9D8B030D-6E8A-4147-A177-3AD203B41FA5}">
                      <a16:colId xmlns:a16="http://schemas.microsoft.com/office/drawing/2014/main" val="1141719649"/>
                    </a:ext>
                  </a:extLst>
                </a:gridCol>
                <a:gridCol w="3896084">
                  <a:extLst>
                    <a:ext uri="{9D8B030D-6E8A-4147-A177-3AD203B41FA5}">
                      <a16:colId xmlns:a16="http://schemas.microsoft.com/office/drawing/2014/main" val="3139954674"/>
                    </a:ext>
                  </a:extLst>
                </a:gridCol>
              </a:tblGrid>
              <a:tr h="728843">
                <a:tc>
                  <a:txBody>
                    <a:bodyPr/>
                    <a:lstStyle/>
                    <a:p>
                      <a:pPr algn="ctr"/>
                      <a:r>
                        <a:rPr lang="en-US" sz="4800" b="1">
                          <a:solidFill>
                            <a:srgbClr val="0A2E6F"/>
                          </a:solidFill>
                          <a:latin typeface="Times New Roman" panose="02020603050405020304" pitchFamily="18" charset="0"/>
                          <a:cs typeface="Times New Roman" panose="02020603050405020304" pitchFamily="18" charset="0"/>
                        </a:rPr>
                        <a:t>4</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CEFFC"/>
                    </a:solidFill>
                  </a:tcPr>
                </a:tc>
                <a:tc>
                  <a:txBody>
                    <a:bodyPr/>
                    <a:lstStyle/>
                    <a:p>
                      <a:pPr algn="l">
                        <a:lnSpc>
                          <a:spcPct val="100000"/>
                        </a:lnSpc>
                      </a:pPr>
                      <a:r>
                        <a:rPr lang="en-US" sz="1400" b="0">
                          <a:solidFill>
                            <a:schemeClr val="tx1"/>
                          </a:solidFill>
                          <a:latin typeface="Times New Roman" panose="02020603050405020304" pitchFamily="18" charset="0"/>
                          <a:cs typeface="Times New Roman" panose="02020603050405020304" pitchFamily="18" charset="0"/>
                        </a:rPr>
                        <a:t>In the table, look at the number to the right of the serving size amount, under the “Added Sugars” column. </a:t>
                      </a:r>
                      <a:r>
                        <a:rPr lang="en-US" sz="1400">
                          <a:solidFill>
                            <a:schemeClr val="tx1"/>
                          </a:solidFill>
                          <a:latin typeface="Times New Roman" panose="02020603050405020304" pitchFamily="18" charset="0"/>
                          <a:cs typeface="Times New Roman" panose="02020603050405020304" pitchFamily="18" charset="0"/>
                        </a:rPr>
                        <a:t>If your yogurt has that amount of sugar, or less, the yogurt meets the sugar requirement. </a:t>
                      </a:r>
                      <a:endParaRPr lang="en-US" sz="1400" baseline="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3845242883"/>
                  </a:ext>
                </a:extLst>
              </a:tr>
            </a:tbl>
          </a:graphicData>
        </a:graphic>
      </p:graphicFrame>
      <p:graphicFrame>
        <p:nvGraphicFramePr>
          <p:cNvPr id="10" name="Table 9" descr="Table">
            <a:extLst>
              <a:ext uri="{FF2B5EF4-FFF2-40B4-BE49-F238E27FC236}">
                <a16:creationId xmlns:a16="http://schemas.microsoft.com/office/drawing/2014/main" id="{FD5B43B2-9D5C-2E45-B87C-56AF5DF68B9C}"/>
              </a:ext>
            </a:extLst>
          </p:cNvPr>
          <p:cNvGraphicFramePr>
            <a:graphicFrameLocks noGrp="1"/>
          </p:cNvGraphicFramePr>
          <p:nvPr>
            <p:extLst>
              <p:ext uri="{D42A27DB-BD31-4B8C-83A1-F6EECF244321}">
                <p14:modId xmlns:p14="http://schemas.microsoft.com/office/powerpoint/2010/main" val="1669085833"/>
              </p:ext>
            </p:extLst>
          </p:nvPr>
        </p:nvGraphicFramePr>
        <p:xfrm>
          <a:off x="3140658" y="2037651"/>
          <a:ext cx="4766323" cy="2950464"/>
        </p:xfrm>
        <a:graphic>
          <a:graphicData uri="http://schemas.openxmlformats.org/drawingml/2006/table">
            <a:tbl>
              <a:tblPr firstRow="1" bandRow="1">
                <a:tableStyleId>{5C22544A-7EE6-4342-B048-85BDC9FD1C3A}</a:tableStyleId>
              </a:tblPr>
              <a:tblGrid>
                <a:gridCol w="1925078">
                  <a:extLst>
                    <a:ext uri="{9D8B030D-6E8A-4147-A177-3AD203B41FA5}">
                      <a16:colId xmlns:a16="http://schemas.microsoft.com/office/drawing/2014/main" val="3522522875"/>
                    </a:ext>
                  </a:extLst>
                </a:gridCol>
                <a:gridCol w="1547507">
                  <a:extLst>
                    <a:ext uri="{9D8B030D-6E8A-4147-A177-3AD203B41FA5}">
                      <a16:colId xmlns:a16="http://schemas.microsoft.com/office/drawing/2014/main" val="2707110864"/>
                    </a:ext>
                  </a:extLst>
                </a:gridCol>
                <a:gridCol w="1293738">
                  <a:extLst>
                    <a:ext uri="{9D8B030D-6E8A-4147-A177-3AD203B41FA5}">
                      <a16:colId xmlns:a16="http://schemas.microsoft.com/office/drawing/2014/main" val="2911645216"/>
                    </a:ext>
                  </a:extLst>
                </a:gridCol>
              </a:tblGrid>
              <a:tr h="771572">
                <a:tc>
                  <a:txBody>
                    <a:bodyPr/>
                    <a:lstStyle/>
                    <a:p>
                      <a:pPr algn="ctr"/>
                      <a:r>
                        <a:rPr lang="en-US" sz="1600" b="1" i="0">
                          <a:solidFill>
                            <a:schemeClr val="tx1"/>
                          </a:solidFill>
                          <a:latin typeface="Times New Roman" panose="02020603050405020304" pitchFamily="18" charset="0"/>
                          <a:cs typeface="Times New Roman" panose="02020603050405020304" pitchFamily="18" charset="0"/>
                        </a:rPr>
                        <a:t>Serving Size</a:t>
                      </a:r>
                    </a:p>
                    <a:p>
                      <a:pPr algn="ctr"/>
                      <a:r>
                        <a:rPr lang="en-US" sz="1600" b="1" i="0">
                          <a:solidFill>
                            <a:schemeClr val="tx1"/>
                          </a:solidFill>
                          <a:latin typeface="Times New Roman" panose="02020603050405020304" pitchFamily="18" charset="0"/>
                          <a:cs typeface="Times New Roman" panose="02020603050405020304" pitchFamily="18" charset="0"/>
                        </a:rPr>
                        <a:t>Ounces (oz) </a:t>
                      </a:r>
                    </a:p>
                  </a:txBody>
                  <a:tcPr marL="18288" marR="18288" marT="18288" marB="18288" anchor="ctr">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600" b="1" i="0">
                          <a:solidFill>
                            <a:schemeClr val="tx1"/>
                          </a:solidFill>
                          <a:latin typeface="Times New Roman" panose="02020603050405020304" pitchFamily="18" charset="0"/>
                          <a:cs typeface="Times New Roman" panose="02020603050405020304" pitchFamily="18" charset="0"/>
                        </a:rPr>
                        <a:t>Serving Size </a:t>
                      </a:r>
                    </a:p>
                    <a:p>
                      <a:pPr algn="ctr"/>
                      <a:r>
                        <a:rPr lang="en-US" sz="1600" b="1" i="0">
                          <a:solidFill>
                            <a:schemeClr val="tx1"/>
                          </a:solidFill>
                          <a:latin typeface="Times New Roman" panose="02020603050405020304" pitchFamily="18" charset="0"/>
                          <a:cs typeface="Times New Roman" panose="02020603050405020304" pitchFamily="18" charset="0"/>
                        </a:rPr>
                        <a:t>Grams (g)</a:t>
                      </a:r>
                    </a:p>
                    <a:p>
                      <a:pPr algn="ctr"/>
                      <a:r>
                        <a:rPr lang="en-US" sz="1000" b="0" i="0">
                          <a:solidFill>
                            <a:schemeClr val="tx1"/>
                          </a:solidFill>
                          <a:latin typeface="Times New Roman" panose="02020603050405020304" pitchFamily="18" charset="0"/>
                          <a:cs typeface="Times New Roman" panose="02020603050405020304" pitchFamily="18" charset="0"/>
                        </a:rPr>
                        <a:t>(Use when the serving size is not listed in ounces)</a:t>
                      </a:r>
                      <a:endParaRPr lang="en-US" sz="1000" b="1" i="0">
                        <a:solidFill>
                          <a:schemeClr val="tx1"/>
                        </a:solidFill>
                        <a:latin typeface="Times New Roman" panose="02020603050405020304" pitchFamily="18" charset="0"/>
                        <a:cs typeface="Times New Roman" panose="02020603050405020304" pitchFamily="18" charset="0"/>
                      </a:endParaRPr>
                    </a:p>
                  </a:txBody>
                  <a:tcPr marL="18288" marR="18288" marT="18288" marB="18288"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600" b="1" i="0" kern="1200">
                          <a:solidFill>
                            <a:schemeClr val="tx1"/>
                          </a:solidFill>
                          <a:effectLst/>
                          <a:latin typeface="Times New Roman" panose="02020603050405020304" pitchFamily="18" charset="0"/>
                          <a:ea typeface="+mn-ea"/>
                          <a:cs typeface="Times New Roman" panose="02020603050405020304" pitchFamily="18" charset="0"/>
                        </a:rPr>
                        <a:t>Added Sugars</a:t>
                      </a:r>
                      <a:br>
                        <a:rPr lang="en-US" sz="1600" b="1" i="0" kern="1200">
                          <a:solidFill>
                            <a:schemeClr val="tx1"/>
                          </a:solidFill>
                          <a:effectLst/>
                          <a:latin typeface="Times New Roman" panose="02020603050405020304" pitchFamily="18" charset="0"/>
                          <a:ea typeface="+mn-ea"/>
                          <a:cs typeface="Times New Roman" panose="02020603050405020304" pitchFamily="18" charset="0"/>
                        </a:rPr>
                      </a:br>
                      <a:r>
                        <a:rPr lang="en-US" sz="1600" b="1" i="0" kern="1200">
                          <a:solidFill>
                            <a:schemeClr val="tx1"/>
                          </a:solidFill>
                          <a:effectLst/>
                          <a:latin typeface="Times New Roman" panose="02020603050405020304" pitchFamily="18" charset="0"/>
                          <a:ea typeface="+mn-ea"/>
                          <a:cs typeface="Times New Roman" panose="02020603050405020304" pitchFamily="18" charset="0"/>
                        </a:rPr>
                        <a:t>Grams (g)</a:t>
                      </a:r>
                      <a:endParaRPr lang="en-US" sz="1800" b="1" i="0" kern="1200">
                        <a:solidFill>
                          <a:schemeClr val="tx1"/>
                        </a:solidFill>
                        <a:effectLst/>
                        <a:latin typeface="Times New Roman" panose="02020603050405020304" pitchFamily="18" charset="0"/>
                        <a:ea typeface="+mn-ea"/>
                        <a:cs typeface="Times New Roman" panose="02020603050405020304" pitchFamily="18" charset="0"/>
                      </a:endParaRPr>
                    </a:p>
                  </a:txBody>
                  <a:tcPr marL="18288" marR="18288" marT="18288" marB="18288" anchor="ctr">
                    <a:lnL w="9525"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extLst>
                  <a:ext uri="{0D108BD9-81ED-4DB2-BD59-A6C34878D82A}">
                    <a16:rowId xmlns:a16="http://schemas.microsoft.com/office/drawing/2014/main" val="1749878868"/>
                  </a:ext>
                </a:extLst>
              </a:tr>
              <a:tr h="680798">
                <a:tc>
                  <a:txBody>
                    <a:bodyPr/>
                    <a:lstStyle/>
                    <a:p>
                      <a:pPr algn="ctr"/>
                      <a:r>
                        <a:rPr lang="en-US" sz="1400" b="0" i="0">
                          <a:latin typeface="Times New Roman" panose="02020603050405020304" pitchFamily="18" charset="0"/>
                          <a:cs typeface="Times New Roman" panose="02020603050405020304" pitchFamily="18" charset="0"/>
                        </a:rPr>
                        <a:t>If the serving </a:t>
                      </a:r>
                    </a:p>
                    <a:p>
                      <a:pPr algn="ctr"/>
                      <a:r>
                        <a:rPr lang="en-US" sz="1400" b="0" i="0">
                          <a:latin typeface="Times New Roman" panose="02020603050405020304" pitchFamily="18" charset="0"/>
                          <a:cs typeface="Times New Roman" panose="02020603050405020304" pitchFamily="18" charset="0"/>
                        </a:rPr>
                        <a:t>size is: </a:t>
                      </a:r>
                    </a:p>
                  </a:txBody>
                  <a:tcPr anchor="ctr">
                    <a:lnL w="12700" cmpd="sng">
                      <a:noFill/>
                    </a:lnL>
                    <a:lnR w="3175"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1400" b="0" i="0">
                          <a:latin typeface="Times New Roman" panose="02020603050405020304" pitchFamily="18" charset="0"/>
                          <a:cs typeface="Times New Roman" panose="02020603050405020304" pitchFamily="18" charset="0"/>
                        </a:rPr>
                        <a:t>If the serving </a:t>
                      </a:r>
                    </a:p>
                    <a:p>
                      <a:pPr algn="ctr"/>
                      <a:r>
                        <a:rPr lang="en-US" sz="1400" b="0" i="0">
                          <a:latin typeface="Times New Roman" panose="02020603050405020304" pitchFamily="18" charset="0"/>
                          <a:cs typeface="Times New Roman" panose="02020603050405020304" pitchFamily="18" charset="0"/>
                        </a:rPr>
                        <a:t>size is: </a:t>
                      </a:r>
                    </a:p>
                  </a:txBody>
                  <a:tcPr>
                    <a:lnL w="3175" cap="flat" cmpd="sng" algn="ctr">
                      <a:solidFill>
                        <a:schemeClr val="bg2">
                          <a:lumMod val="90000"/>
                        </a:schemeClr>
                      </a:solidFill>
                      <a:prstDash val="solid"/>
                      <a:round/>
                      <a:headEnd type="none" w="med" len="med"/>
                      <a:tailEnd type="none" w="med" len="med"/>
                    </a:lnL>
                    <a:lnT w="12700" cmpd="sng">
                      <a:noFill/>
                    </a:lnT>
                    <a:solidFill>
                      <a:schemeClr val="bg1"/>
                    </a:solidFill>
                  </a:tcPr>
                </a:tc>
                <a:tc>
                  <a:txBody>
                    <a:bodyPr/>
                    <a:lstStyle/>
                    <a:p>
                      <a:pPr algn="ctr"/>
                      <a:r>
                        <a:rPr lang="en-US" sz="1400" b="0" i="0">
                          <a:latin typeface="Times New Roman" panose="02020603050405020304" pitchFamily="18" charset="0"/>
                          <a:cs typeface="Times New Roman" panose="02020603050405020304" pitchFamily="18" charset="0"/>
                        </a:rPr>
                        <a:t>Added Sugars cannot be more than: </a:t>
                      </a:r>
                    </a:p>
                  </a:txBody>
                  <a:tcPr anchor="ctr">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34047927"/>
                  </a:ext>
                </a:extLst>
              </a:tr>
              <a:tr h="215586">
                <a:tc>
                  <a:txBody>
                    <a:bodyPr/>
                    <a:lstStyle/>
                    <a:p>
                      <a:pPr algn="ctr"/>
                      <a:r>
                        <a:rPr lang="en-US" sz="1400" b="0" i="0">
                          <a:latin typeface="Times New Roman" panose="02020603050405020304" pitchFamily="18" charset="0"/>
                          <a:cs typeface="Times New Roman" panose="02020603050405020304" pitchFamily="18" charset="0"/>
                        </a:rPr>
                        <a:t>2.25 oz</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algn="ctr"/>
                      <a:r>
                        <a:rPr lang="en-US" sz="1400" b="0" i="0">
                          <a:latin typeface="Times New Roman" panose="02020603050405020304" pitchFamily="18" charset="0"/>
                          <a:cs typeface="Times New Roman" panose="02020603050405020304" pitchFamily="18" charset="0"/>
                        </a:rPr>
                        <a:t>64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B w="12700" cmpd="sng">
                      <a:noFill/>
                    </a:lnB>
                    <a:lnTlToBr w="12700" cmpd="sng">
                      <a:noFill/>
                      <a:prstDash val="solid"/>
                    </a:lnTlToBr>
                    <a:lnBlToTr w="12700" cmpd="sng">
                      <a:noFill/>
                      <a:prstDash val="solid"/>
                    </a:lnBlToTr>
                    <a:solidFill>
                      <a:srgbClr val="E4E4E4"/>
                    </a:solidFill>
                  </a:tcPr>
                </a:tc>
                <a:tc>
                  <a:txBody>
                    <a:bodyPr/>
                    <a:lstStyle/>
                    <a:p>
                      <a:pPr algn="ctr"/>
                      <a:r>
                        <a:rPr lang="en-US" sz="1400" b="0" i="0">
                          <a:latin typeface="Times New Roman" panose="02020603050405020304" pitchFamily="18" charset="0"/>
                          <a:cs typeface="Times New Roman" panose="02020603050405020304" pitchFamily="18" charset="0"/>
                        </a:rPr>
                        <a:t>4 </a:t>
                      </a:r>
                      <a:r>
                        <a:rPr lang="en-US" sz="1400" b="0" i="0" kern="1200">
                          <a:solidFill>
                            <a:schemeClr val="dk1"/>
                          </a:solidFill>
                          <a:effectLst/>
                          <a:latin typeface="Times New Roman" panose="02020603050405020304" pitchFamily="18" charset="0"/>
                          <a:ea typeface="+mn-ea"/>
                          <a:cs typeface="Times New Roman" panose="02020603050405020304" pitchFamily="18" charset="0"/>
                        </a:rPr>
                        <a:t>g</a:t>
                      </a:r>
                      <a:endParaRPr lang="en-US" sz="1400" b="0" i="0">
                        <a:latin typeface="Times New Roman" panose="02020603050405020304" pitchFamily="18" charset="0"/>
                        <a:cs typeface="Times New Roman" panose="02020603050405020304" pitchFamily="18" charset="0"/>
                      </a:endParaRP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2961788810"/>
                  </a:ext>
                </a:extLst>
              </a:tr>
              <a:tr h="2155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3.5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99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7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4752523"/>
                  </a:ext>
                </a:extLst>
              </a:tr>
              <a:tr h="2155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4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113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8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88323573"/>
                  </a:ext>
                </a:extLst>
              </a:tr>
              <a:tr h="2155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5.3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150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10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009419"/>
                  </a:ext>
                </a:extLst>
              </a:tr>
              <a:tr h="2155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6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170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12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98388879"/>
                  </a:ext>
                </a:extLst>
              </a:tr>
              <a:tr h="2155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8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227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16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1940482"/>
                  </a:ext>
                </a:extLst>
              </a:tr>
            </a:tbl>
          </a:graphicData>
        </a:graphic>
      </p:graphicFrame>
      <p:sp>
        <p:nvSpPr>
          <p:cNvPr id="11" name="Rectangle 10" descr="Emphasis around sugars in grams">
            <a:extLst>
              <a:ext uri="{FF2B5EF4-FFF2-40B4-BE49-F238E27FC236}">
                <a16:creationId xmlns:a16="http://schemas.microsoft.com/office/drawing/2014/main" id="{21D045C1-1DFA-C244-ADFB-E108998E5964}"/>
              </a:ext>
            </a:extLst>
          </p:cNvPr>
          <p:cNvSpPr/>
          <p:nvPr/>
        </p:nvSpPr>
        <p:spPr>
          <a:xfrm>
            <a:off x="6606391" y="2054815"/>
            <a:ext cx="1300590" cy="80010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descr="Emphasis around 8 ounces">
            <a:extLst>
              <a:ext uri="{FF2B5EF4-FFF2-40B4-BE49-F238E27FC236}">
                <a16:creationId xmlns:a16="http://schemas.microsoft.com/office/drawing/2014/main" id="{968A4054-9413-F447-82CA-0ECD80F6CBE8}"/>
              </a:ext>
            </a:extLst>
          </p:cNvPr>
          <p:cNvSpPr/>
          <p:nvPr/>
        </p:nvSpPr>
        <p:spPr>
          <a:xfrm>
            <a:off x="3735493" y="4531188"/>
            <a:ext cx="820271" cy="254379"/>
          </a:xfrm>
          <a:prstGeom prst="ellipse">
            <a:avLst/>
          </a:prstGeom>
          <a:noFill/>
          <a:ln w="19050">
            <a:solidFill>
              <a:srgbClr val="0A2E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descr="Emphasis around 31 grams">
            <a:extLst>
              <a:ext uri="{FF2B5EF4-FFF2-40B4-BE49-F238E27FC236}">
                <a16:creationId xmlns:a16="http://schemas.microsoft.com/office/drawing/2014/main" id="{98C2BF40-3821-8B46-A6CD-AE02A9737038}"/>
              </a:ext>
            </a:extLst>
          </p:cNvPr>
          <p:cNvSpPr/>
          <p:nvPr/>
        </p:nvSpPr>
        <p:spPr>
          <a:xfrm>
            <a:off x="6763982" y="4515169"/>
            <a:ext cx="1142999" cy="257628"/>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First page of training worksheet “Choose Yogurt That Is Lower in Added Sugars in the CACFP&quot;.">
            <a:extLst>
              <a:ext uri="{FF2B5EF4-FFF2-40B4-BE49-F238E27FC236}">
                <a16:creationId xmlns:a16="http://schemas.microsoft.com/office/drawing/2014/main" id="{31C8CE51-3D83-708D-C5F1-8C64485AD9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0966" y="1100362"/>
            <a:ext cx="2494221" cy="3238465"/>
          </a:xfrm>
          <a:prstGeom prst="rect">
            <a:avLst/>
          </a:prstGeom>
          <a:effectLst>
            <a:outerShdw blurRad="63500" sx="102000" sy="102000" algn="ctr" rotWithShape="0">
              <a:prstClr val="black">
                <a:alpha val="40000"/>
              </a:prstClr>
            </a:outerShdw>
          </a:effectLst>
        </p:spPr>
      </p:pic>
      <p:cxnSp>
        <p:nvCxnSpPr>
          <p:cNvPr id="16" name="Elbow Connector 15" descr="Line">
            <a:extLst>
              <a:ext uri="{FF2B5EF4-FFF2-40B4-BE49-F238E27FC236}">
                <a16:creationId xmlns:a16="http://schemas.microsoft.com/office/drawing/2014/main" id="{FB28935D-CDFE-6743-BA98-D1ECE5829791}"/>
              </a:ext>
              <a:ext uri="{C183D7F6-B498-43B3-948B-1728B52AA6E4}">
                <adec:decorative xmlns:adec="http://schemas.microsoft.com/office/drawing/2017/decorative" val="0"/>
              </a:ext>
            </a:extLst>
          </p:cNvPr>
          <p:cNvCxnSpPr>
            <a:cxnSpLocks/>
          </p:cNvCxnSpPr>
          <p:nvPr/>
        </p:nvCxnSpPr>
        <p:spPr>
          <a:xfrm rot="10800000" flipV="1">
            <a:off x="1263654" y="1717961"/>
            <a:ext cx="1838121" cy="1779217"/>
          </a:xfrm>
          <a:prstGeom prst="bentConnector3">
            <a:avLst>
              <a:gd name="adj1" fmla="val 50000"/>
            </a:avLst>
          </a:prstGeom>
          <a:ln w="19050">
            <a:solidFill>
              <a:srgbClr val="0A2E6F"/>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1397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AE7B520-D97E-E444-849E-92E3CA96E87A}"/>
              </a:ext>
              <a:ext uri="{C183D7F6-B498-43B3-948B-1728B52AA6E4}">
                <adec:decorative xmlns:adec="http://schemas.microsoft.com/office/drawing/2017/decorative" val="0"/>
              </a:ext>
            </a:extLst>
          </p:cNvPr>
          <p:cNvSpPr txBox="1"/>
          <p:nvPr/>
        </p:nvSpPr>
        <p:spPr>
          <a:xfrm>
            <a:off x="1117602" y="147605"/>
            <a:ext cx="740696" cy="1446550"/>
          </a:xfrm>
          <a:prstGeom prst="rect">
            <a:avLst/>
          </a:prstGeom>
          <a:noFill/>
        </p:spPr>
        <p:txBody>
          <a:bodyPr wrap="square" rtlCol="0">
            <a:spAutoFit/>
          </a:bodyPr>
          <a:lstStyle/>
          <a:p>
            <a:r>
              <a:rPr lang="en-US" sz="8800" b="1">
                <a:solidFill>
                  <a:srgbClr val="0A2E6F"/>
                </a:solidFill>
                <a:latin typeface="Helvetica" pitchFamily="2" charset="0"/>
              </a:rPr>
              <a:t>?</a:t>
            </a:r>
            <a:endParaRPr lang="en-US" sz="8800" b="1">
              <a:latin typeface="Helvetica" pitchFamily="2" charset="0"/>
            </a:endParaRPr>
          </a:p>
        </p:txBody>
      </p:sp>
      <p:sp>
        <p:nvSpPr>
          <p:cNvPr id="12" name="Title 1">
            <a:extLst>
              <a:ext uri="{FF2B5EF4-FFF2-40B4-BE49-F238E27FC236}">
                <a16:creationId xmlns:a16="http://schemas.microsoft.com/office/drawing/2014/main" id="{47D14FA9-B96A-6B41-8535-82F8215A1A03}"/>
              </a:ext>
            </a:extLst>
          </p:cNvPr>
          <p:cNvSpPr>
            <a:spLocks noGrp="1"/>
          </p:cNvSpPr>
          <p:nvPr>
            <p:ph type="title"/>
          </p:nvPr>
        </p:nvSpPr>
        <p:spPr>
          <a:xfrm>
            <a:off x="0" y="1329910"/>
            <a:ext cx="3037398" cy="833592"/>
          </a:xfrm>
        </p:spPr>
        <p:txBody>
          <a:bodyPr lIns="228600" tIns="0"/>
          <a:lstStyle/>
          <a:p>
            <a:r>
              <a:rPr lang="en-US" sz="2000" dirty="0">
                <a:solidFill>
                  <a:srgbClr val="0A2E6F"/>
                </a:solidFill>
              </a:rPr>
              <a:t>Try It Out! Question</a:t>
            </a:r>
            <a:br>
              <a:rPr lang="en-US" sz="2000" dirty="0">
                <a:solidFill>
                  <a:srgbClr val="0A2E6F"/>
                </a:solidFill>
              </a:rPr>
            </a:br>
            <a:r>
              <a:rPr lang="en-US" sz="2000" b="0" dirty="0">
                <a:solidFill>
                  <a:srgbClr val="0A2E6F"/>
                </a:solidFill>
              </a:rPr>
              <a:t>Does this yogurt meet the added sugars limit?</a:t>
            </a:r>
          </a:p>
        </p:txBody>
      </p:sp>
      <p:sp>
        <p:nvSpPr>
          <p:cNvPr id="17" name="Content Placeholder 3">
            <a:extLst>
              <a:ext uri="{FF2B5EF4-FFF2-40B4-BE49-F238E27FC236}">
                <a16:creationId xmlns:a16="http://schemas.microsoft.com/office/drawing/2014/main" id="{CC18A251-ED56-9C48-BC0D-72510E83ECEB}"/>
              </a:ext>
            </a:extLst>
          </p:cNvPr>
          <p:cNvSpPr txBox="1">
            <a:spLocks/>
          </p:cNvSpPr>
          <p:nvPr/>
        </p:nvSpPr>
        <p:spPr>
          <a:xfrm>
            <a:off x="85797" y="2366705"/>
            <a:ext cx="1033669" cy="833592"/>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7663" indent="-341313">
              <a:buFont typeface="Wingdings" pitchFamily="2" charset="2"/>
              <a:buChar char="q"/>
            </a:pPr>
            <a:r>
              <a:rPr lang="en-US">
                <a:solidFill>
                  <a:srgbClr val="0A2E6F"/>
                </a:solidFill>
              </a:rPr>
              <a:t>Yes</a:t>
            </a:r>
          </a:p>
          <a:p>
            <a:pPr marL="347663" indent="-341313">
              <a:buFont typeface="Wingdings" pitchFamily="2" charset="2"/>
              <a:buChar char="q"/>
            </a:pPr>
            <a:r>
              <a:rPr lang="en-US">
                <a:solidFill>
                  <a:srgbClr val="0A2E6F"/>
                </a:solidFill>
              </a:rPr>
              <a:t>No</a:t>
            </a:r>
          </a:p>
        </p:txBody>
      </p:sp>
      <p:sp>
        <p:nvSpPr>
          <p:cNvPr id="8" name="Rounded Rectangle 7" descr="Rectangle">
            <a:extLst>
              <a:ext uri="{FF2B5EF4-FFF2-40B4-BE49-F238E27FC236}">
                <a16:creationId xmlns:a16="http://schemas.microsoft.com/office/drawing/2014/main" id="{37D6435A-ACCC-C344-A3C1-01E589C93F12}"/>
              </a:ext>
              <a:ext uri="{C183D7F6-B498-43B3-948B-1728B52AA6E4}">
                <adec:decorative xmlns:adec="http://schemas.microsoft.com/office/drawing/2017/decorative" val="0"/>
              </a:ext>
            </a:extLst>
          </p:cNvPr>
          <p:cNvSpPr/>
          <p:nvPr/>
        </p:nvSpPr>
        <p:spPr>
          <a:xfrm>
            <a:off x="3668614" y="1147403"/>
            <a:ext cx="5215897" cy="3272197"/>
          </a:xfrm>
          <a:prstGeom prst="roundRect">
            <a:avLst>
              <a:gd name="adj" fmla="val 3992"/>
            </a:avLst>
          </a:prstGeom>
          <a:solidFill>
            <a:srgbClr val="F2F3F4"/>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10" name="Table 9" descr="Table">
            <a:extLst>
              <a:ext uri="{FF2B5EF4-FFF2-40B4-BE49-F238E27FC236}">
                <a16:creationId xmlns:a16="http://schemas.microsoft.com/office/drawing/2014/main" id="{4F8E5EE1-0696-6B40-B771-AFAEFFC72FBD}"/>
              </a:ext>
            </a:extLst>
          </p:cNvPr>
          <p:cNvGraphicFramePr>
            <a:graphicFrameLocks noGrp="1"/>
          </p:cNvGraphicFramePr>
          <p:nvPr>
            <p:extLst>
              <p:ext uri="{D42A27DB-BD31-4B8C-83A1-F6EECF244321}">
                <p14:modId xmlns:p14="http://schemas.microsoft.com/office/powerpoint/2010/main" val="3719324390"/>
              </p:ext>
            </p:extLst>
          </p:nvPr>
        </p:nvGraphicFramePr>
        <p:xfrm>
          <a:off x="3812975" y="1300362"/>
          <a:ext cx="4866315" cy="2950464"/>
        </p:xfrm>
        <a:graphic>
          <a:graphicData uri="http://schemas.openxmlformats.org/drawingml/2006/table">
            <a:tbl>
              <a:tblPr firstRow="1" bandRow="1">
                <a:tableStyleId>{5C22544A-7EE6-4342-B048-85BDC9FD1C3A}</a:tableStyleId>
              </a:tblPr>
              <a:tblGrid>
                <a:gridCol w="1965464">
                  <a:extLst>
                    <a:ext uri="{9D8B030D-6E8A-4147-A177-3AD203B41FA5}">
                      <a16:colId xmlns:a16="http://schemas.microsoft.com/office/drawing/2014/main" val="3522522875"/>
                    </a:ext>
                  </a:extLst>
                </a:gridCol>
                <a:gridCol w="1579972">
                  <a:extLst>
                    <a:ext uri="{9D8B030D-6E8A-4147-A177-3AD203B41FA5}">
                      <a16:colId xmlns:a16="http://schemas.microsoft.com/office/drawing/2014/main" val="2707110864"/>
                    </a:ext>
                  </a:extLst>
                </a:gridCol>
                <a:gridCol w="1320879">
                  <a:extLst>
                    <a:ext uri="{9D8B030D-6E8A-4147-A177-3AD203B41FA5}">
                      <a16:colId xmlns:a16="http://schemas.microsoft.com/office/drawing/2014/main" val="2911645216"/>
                    </a:ext>
                  </a:extLst>
                </a:gridCol>
              </a:tblGrid>
              <a:tr h="751158">
                <a:tc>
                  <a:txBody>
                    <a:bodyPr/>
                    <a:lstStyle/>
                    <a:p>
                      <a:pPr algn="ctr"/>
                      <a:r>
                        <a:rPr lang="en-US" sz="1600" b="1" i="0">
                          <a:solidFill>
                            <a:schemeClr val="tx1"/>
                          </a:solidFill>
                          <a:latin typeface="Times New Roman" panose="02020603050405020304" pitchFamily="18" charset="0"/>
                          <a:cs typeface="Times New Roman" panose="02020603050405020304" pitchFamily="18" charset="0"/>
                        </a:rPr>
                        <a:t>Serving Size</a:t>
                      </a:r>
                    </a:p>
                    <a:p>
                      <a:pPr algn="ctr"/>
                      <a:r>
                        <a:rPr lang="en-US" sz="1600" b="1" i="0">
                          <a:solidFill>
                            <a:schemeClr val="tx1"/>
                          </a:solidFill>
                          <a:latin typeface="Times New Roman" panose="02020603050405020304" pitchFamily="18" charset="0"/>
                          <a:cs typeface="Times New Roman" panose="02020603050405020304" pitchFamily="18" charset="0"/>
                        </a:rPr>
                        <a:t>Ounces (oz) </a:t>
                      </a:r>
                    </a:p>
                  </a:txBody>
                  <a:tcPr marL="18288" marR="18288" marT="18288" marB="18288" anchor="ctr">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600" b="1" i="0">
                          <a:solidFill>
                            <a:schemeClr val="tx1"/>
                          </a:solidFill>
                          <a:latin typeface="Times New Roman" panose="02020603050405020304" pitchFamily="18" charset="0"/>
                          <a:cs typeface="Times New Roman" panose="02020603050405020304" pitchFamily="18" charset="0"/>
                        </a:rPr>
                        <a:t>Serving Size </a:t>
                      </a:r>
                    </a:p>
                    <a:p>
                      <a:pPr algn="ctr"/>
                      <a:r>
                        <a:rPr lang="en-US" sz="1600" b="1" i="0">
                          <a:solidFill>
                            <a:schemeClr val="tx1"/>
                          </a:solidFill>
                          <a:latin typeface="Times New Roman" panose="02020603050405020304" pitchFamily="18" charset="0"/>
                          <a:cs typeface="Times New Roman" panose="02020603050405020304" pitchFamily="18" charset="0"/>
                        </a:rPr>
                        <a:t>Grams (g)</a:t>
                      </a:r>
                    </a:p>
                    <a:p>
                      <a:pPr algn="ctr"/>
                      <a:r>
                        <a:rPr lang="en-US" sz="1000" b="0" i="0">
                          <a:solidFill>
                            <a:schemeClr val="tx1"/>
                          </a:solidFill>
                          <a:latin typeface="Times New Roman" panose="02020603050405020304" pitchFamily="18" charset="0"/>
                          <a:cs typeface="Times New Roman" panose="02020603050405020304" pitchFamily="18" charset="0"/>
                        </a:rPr>
                        <a:t>(Use when the serving size is not listed in ounces)</a:t>
                      </a:r>
                      <a:endParaRPr lang="en-US" sz="1000" b="1" i="0">
                        <a:solidFill>
                          <a:schemeClr val="tx1"/>
                        </a:solidFill>
                        <a:latin typeface="Times New Roman" panose="02020603050405020304" pitchFamily="18" charset="0"/>
                        <a:cs typeface="Times New Roman" panose="02020603050405020304" pitchFamily="18" charset="0"/>
                      </a:endParaRPr>
                    </a:p>
                  </a:txBody>
                  <a:tcPr marL="18288" marR="18288" marT="18288" marB="18288"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600" b="1" i="0" kern="1200">
                          <a:solidFill>
                            <a:schemeClr val="tx1"/>
                          </a:solidFill>
                          <a:effectLst/>
                          <a:latin typeface="Times New Roman" panose="02020603050405020304" pitchFamily="18" charset="0"/>
                          <a:ea typeface="+mn-ea"/>
                          <a:cs typeface="Times New Roman" panose="02020603050405020304" pitchFamily="18" charset="0"/>
                        </a:rPr>
                        <a:t>Added Sugars</a:t>
                      </a:r>
                      <a:br>
                        <a:rPr lang="en-US" sz="1600" b="1" i="0" kern="1200">
                          <a:solidFill>
                            <a:schemeClr val="tx1"/>
                          </a:solidFill>
                          <a:effectLst/>
                          <a:latin typeface="Times New Roman" panose="02020603050405020304" pitchFamily="18" charset="0"/>
                          <a:ea typeface="+mn-ea"/>
                          <a:cs typeface="Times New Roman" panose="02020603050405020304" pitchFamily="18" charset="0"/>
                        </a:rPr>
                      </a:br>
                      <a:r>
                        <a:rPr lang="en-US" sz="1600" b="1" i="0" kern="1200">
                          <a:solidFill>
                            <a:schemeClr val="tx1"/>
                          </a:solidFill>
                          <a:effectLst/>
                          <a:latin typeface="Times New Roman" panose="02020603050405020304" pitchFamily="18" charset="0"/>
                          <a:ea typeface="+mn-ea"/>
                          <a:cs typeface="Times New Roman" panose="02020603050405020304" pitchFamily="18" charset="0"/>
                        </a:rPr>
                        <a:t>Grams (g)</a:t>
                      </a:r>
                      <a:endParaRPr lang="en-US" sz="1800" b="1" i="0" kern="1200">
                        <a:solidFill>
                          <a:schemeClr val="tx1"/>
                        </a:solidFill>
                        <a:effectLst/>
                        <a:latin typeface="Times New Roman" panose="02020603050405020304" pitchFamily="18" charset="0"/>
                        <a:ea typeface="+mn-ea"/>
                        <a:cs typeface="Times New Roman" panose="02020603050405020304" pitchFamily="18" charset="0"/>
                      </a:endParaRPr>
                    </a:p>
                  </a:txBody>
                  <a:tcPr marL="18288" marR="18288" marT="18288" marB="18288" anchor="ctr">
                    <a:lnL w="9525"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extLst>
                  <a:ext uri="{0D108BD9-81ED-4DB2-BD59-A6C34878D82A}">
                    <a16:rowId xmlns:a16="http://schemas.microsoft.com/office/drawing/2014/main" val="1749878868"/>
                  </a:ext>
                </a:extLst>
              </a:tr>
              <a:tr h="469474">
                <a:tc>
                  <a:txBody>
                    <a:bodyPr/>
                    <a:lstStyle/>
                    <a:p>
                      <a:pPr algn="ctr"/>
                      <a:r>
                        <a:rPr lang="en-US" sz="1400" b="0" i="0">
                          <a:latin typeface="Times New Roman" panose="02020603050405020304" pitchFamily="18" charset="0"/>
                          <a:cs typeface="Times New Roman" panose="02020603050405020304" pitchFamily="18" charset="0"/>
                        </a:rPr>
                        <a:t>If the serving </a:t>
                      </a:r>
                    </a:p>
                    <a:p>
                      <a:pPr algn="ctr"/>
                      <a:r>
                        <a:rPr lang="en-US" sz="1400" b="0" i="0">
                          <a:latin typeface="Times New Roman" panose="02020603050405020304" pitchFamily="18" charset="0"/>
                          <a:cs typeface="Times New Roman" panose="02020603050405020304" pitchFamily="18" charset="0"/>
                        </a:rPr>
                        <a:t>size is: </a:t>
                      </a:r>
                    </a:p>
                  </a:txBody>
                  <a:tcPr anchor="ctr">
                    <a:lnL w="12700" cmpd="sng">
                      <a:noFill/>
                    </a:lnL>
                    <a:lnR w="3175"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1400" b="0" i="0">
                          <a:latin typeface="Times New Roman" panose="02020603050405020304" pitchFamily="18" charset="0"/>
                          <a:cs typeface="Times New Roman" panose="02020603050405020304" pitchFamily="18" charset="0"/>
                        </a:rPr>
                        <a:t>If the serving </a:t>
                      </a:r>
                    </a:p>
                    <a:p>
                      <a:pPr algn="ctr"/>
                      <a:r>
                        <a:rPr lang="en-US" sz="1400" b="0" i="0">
                          <a:latin typeface="Times New Roman" panose="02020603050405020304" pitchFamily="18" charset="0"/>
                          <a:cs typeface="Times New Roman" panose="02020603050405020304" pitchFamily="18" charset="0"/>
                        </a:rPr>
                        <a:t>size is: </a:t>
                      </a:r>
                    </a:p>
                  </a:txBody>
                  <a:tcPr>
                    <a:lnL w="3175" cap="flat" cmpd="sng" algn="ctr">
                      <a:solidFill>
                        <a:schemeClr val="bg2">
                          <a:lumMod val="90000"/>
                        </a:schemeClr>
                      </a:solidFill>
                      <a:prstDash val="solid"/>
                      <a:round/>
                      <a:headEnd type="none" w="med" len="med"/>
                      <a:tailEnd type="none" w="med" len="med"/>
                    </a:lnL>
                    <a:lnT w="12700" cmpd="sng">
                      <a:noFill/>
                    </a:lnT>
                    <a:solidFill>
                      <a:schemeClr val="bg1"/>
                    </a:solidFill>
                  </a:tcPr>
                </a:tc>
                <a:tc>
                  <a:txBody>
                    <a:bodyPr/>
                    <a:lstStyle/>
                    <a:p>
                      <a:pPr algn="ctr"/>
                      <a:r>
                        <a:rPr lang="en-US" sz="1400" b="0" i="0">
                          <a:latin typeface="Times New Roman" panose="02020603050405020304" pitchFamily="18" charset="0"/>
                          <a:cs typeface="Times New Roman" panose="02020603050405020304" pitchFamily="18" charset="0"/>
                        </a:rPr>
                        <a:t>Added Sugars cannot be more than: </a:t>
                      </a:r>
                    </a:p>
                  </a:txBody>
                  <a:tcPr anchor="ctr">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34047927"/>
                  </a:ext>
                </a:extLst>
              </a:tr>
              <a:tr h="226249">
                <a:tc>
                  <a:txBody>
                    <a:bodyPr/>
                    <a:lstStyle/>
                    <a:p>
                      <a:pPr algn="ctr"/>
                      <a:r>
                        <a:rPr lang="en-US" sz="1400" b="0" i="0">
                          <a:latin typeface="Times New Roman" panose="02020603050405020304" pitchFamily="18" charset="0"/>
                          <a:cs typeface="Times New Roman" panose="02020603050405020304" pitchFamily="18" charset="0"/>
                        </a:rPr>
                        <a:t>2.25 oz</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algn="ctr"/>
                      <a:r>
                        <a:rPr lang="en-US" sz="1400" b="0" i="0">
                          <a:latin typeface="Times New Roman" panose="02020603050405020304" pitchFamily="18" charset="0"/>
                          <a:cs typeface="Times New Roman" panose="02020603050405020304" pitchFamily="18" charset="0"/>
                        </a:rPr>
                        <a:t>64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B w="12700" cmpd="sng">
                      <a:noFill/>
                    </a:lnB>
                    <a:lnTlToBr w="12700" cmpd="sng">
                      <a:noFill/>
                      <a:prstDash val="solid"/>
                    </a:lnTlToBr>
                    <a:lnBlToTr w="12700" cmpd="sng">
                      <a:noFill/>
                      <a:prstDash val="solid"/>
                    </a:lnBlToTr>
                    <a:solidFill>
                      <a:srgbClr val="E4E4E4"/>
                    </a:solidFill>
                  </a:tcPr>
                </a:tc>
                <a:tc>
                  <a:txBody>
                    <a:bodyPr/>
                    <a:lstStyle/>
                    <a:p>
                      <a:pPr algn="ctr"/>
                      <a:r>
                        <a:rPr lang="en-US" sz="1400" b="0" i="0">
                          <a:latin typeface="Times New Roman" panose="02020603050405020304" pitchFamily="18" charset="0"/>
                          <a:cs typeface="Times New Roman" panose="02020603050405020304" pitchFamily="18" charset="0"/>
                        </a:rPr>
                        <a:t>4 </a:t>
                      </a:r>
                      <a:r>
                        <a:rPr lang="en-US" sz="1400" b="0" i="0" kern="1200">
                          <a:solidFill>
                            <a:schemeClr val="dk1"/>
                          </a:solidFill>
                          <a:effectLst/>
                          <a:latin typeface="Times New Roman" panose="02020603050405020304" pitchFamily="18" charset="0"/>
                          <a:ea typeface="+mn-ea"/>
                          <a:cs typeface="Times New Roman" panose="02020603050405020304" pitchFamily="18" charset="0"/>
                        </a:rPr>
                        <a:t>g</a:t>
                      </a:r>
                      <a:endParaRPr lang="en-US" sz="1400" b="0" i="0">
                        <a:latin typeface="Times New Roman" panose="02020603050405020304" pitchFamily="18" charset="0"/>
                        <a:cs typeface="Times New Roman" panose="02020603050405020304" pitchFamily="18" charset="0"/>
                      </a:endParaRP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2961788810"/>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3.5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99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7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4752523"/>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4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113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8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88323573"/>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5.3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150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10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009419"/>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6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170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12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98388879"/>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8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227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16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1940482"/>
                  </a:ext>
                </a:extLst>
              </a:tr>
            </a:tbl>
          </a:graphicData>
        </a:graphic>
      </p:graphicFrame>
      <p:sp>
        <p:nvSpPr>
          <p:cNvPr id="2" name="TextBox 1">
            <a:extLst>
              <a:ext uri="{FF2B5EF4-FFF2-40B4-BE49-F238E27FC236}">
                <a16:creationId xmlns:a16="http://schemas.microsoft.com/office/drawing/2014/main" id="{69ADDC05-01EC-8046-A27D-E4300F44FF6C}"/>
              </a:ext>
            </a:extLst>
          </p:cNvPr>
          <p:cNvSpPr txBox="1"/>
          <p:nvPr/>
        </p:nvSpPr>
        <p:spPr>
          <a:xfrm>
            <a:off x="4125951" y="4616605"/>
            <a:ext cx="2893741" cy="461665"/>
          </a:xfrm>
          <a:prstGeom prst="rect">
            <a:avLst/>
          </a:prstGeom>
          <a:noFill/>
        </p:spPr>
        <p:txBody>
          <a:bodyPr wrap="none" rtlCol="0">
            <a:spAutoFit/>
          </a:bodyPr>
          <a:lstStyle/>
          <a:p>
            <a:r>
              <a:rPr lang="en-US" sz="300">
                <a:solidFill>
                  <a:schemeClr val="bg1"/>
                </a:solidFill>
                <a:latin typeface="Arial" panose="020B0604020202020204" pitchFamily="34" charset="0"/>
                <a:cs typeface="Arial" panose="020B0604020202020204" pitchFamily="34" charset="0"/>
              </a:rPr>
              <a:t>Remember that this yogurt contains 9 grams of sugar, and the maximum amount of sugar this yogurt can contain is 31 grams.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Is this yogurt creditable in the CACFP?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Raise your hand if you think the yogurt is creditable, meaning it meets the sugar limit for yogurts in the CACFP  [pause and wait for a show of hands].</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Raise your hand if you think the yogurt is not creditable, meaning it does not meet the sugar limit for yogurts in the CACFP [pause and wait for a show of hands].</a:t>
            </a:r>
          </a:p>
          <a:p>
            <a:endParaRPr lang="en-US" sz="300">
              <a:solidFill>
                <a:schemeClr val="bg1"/>
              </a:solidFill>
            </a:endParaRPr>
          </a:p>
        </p:txBody>
      </p:sp>
      <p:pic>
        <p:nvPicPr>
          <p:cNvPr id="3" name="Picture 2" descr="Nutrition Facts label highlighting the serving size line, which is 6 oz (170g) and the line of added sugars, which it is 10 g.">
            <a:extLst>
              <a:ext uri="{FF2B5EF4-FFF2-40B4-BE49-F238E27FC236}">
                <a16:creationId xmlns:a16="http://schemas.microsoft.com/office/drawing/2014/main" id="{E73440C5-D974-B824-A683-D3132A18F0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35074" y="2337250"/>
            <a:ext cx="1602324" cy="2689118"/>
          </a:xfrm>
          <a:prstGeom prst="rect">
            <a:avLst/>
          </a:prstGeom>
        </p:spPr>
      </p:pic>
    </p:spTree>
    <p:extLst>
      <p:ext uri="{BB962C8B-B14F-4D97-AF65-F5344CB8AC3E}">
        <p14:creationId xmlns:p14="http://schemas.microsoft.com/office/powerpoint/2010/main" val="2093671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8055C9FF-AB6D-9B4A-B09A-DC04B032B6DD}"/>
              </a:ext>
              <a:ext uri="{C183D7F6-B498-43B3-948B-1728B52AA6E4}">
                <adec:decorative xmlns:adec="http://schemas.microsoft.com/office/drawing/2017/decorative" val="0"/>
              </a:ext>
            </a:extLst>
          </p:cNvPr>
          <p:cNvSpPr txBox="1"/>
          <p:nvPr/>
        </p:nvSpPr>
        <p:spPr>
          <a:xfrm>
            <a:off x="1117601" y="147601"/>
            <a:ext cx="873957" cy="1446550"/>
          </a:xfrm>
          <a:prstGeom prst="rect">
            <a:avLst/>
          </a:prstGeom>
          <a:noFill/>
        </p:spPr>
        <p:txBody>
          <a:bodyPr wrap="none" rtlCol="0">
            <a:spAutoFit/>
          </a:bodyPr>
          <a:lstStyle/>
          <a:p>
            <a:r>
              <a:rPr lang="en-US" sz="8800" b="1">
                <a:solidFill>
                  <a:srgbClr val="0A2E6F"/>
                </a:solidFill>
                <a:latin typeface="Helvetica" pitchFamily="2" charset="0"/>
              </a:rPr>
              <a:t>?</a:t>
            </a:r>
            <a:endParaRPr lang="en-US" sz="8800" b="1">
              <a:latin typeface="Helvetica" pitchFamily="2" charset="0"/>
            </a:endParaRPr>
          </a:p>
        </p:txBody>
      </p:sp>
      <p:sp>
        <p:nvSpPr>
          <p:cNvPr id="17" name="Content Placeholder 3">
            <a:extLst>
              <a:ext uri="{FF2B5EF4-FFF2-40B4-BE49-F238E27FC236}">
                <a16:creationId xmlns:a16="http://schemas.microsoft.com/office/drawing/2014/main" id="{CC18A251-ED56-9C48-BC0D-72510E83ECEB}"/>
              </a:ext>
            </a:extLst>
          </p:cNvPr>
          <p:cNvSpPr txBox="1">
            <a:spLocks/>
          </p:cNvSpPr>
          <p:nvPr/>
        </p:nvSpPr>
        <p:spPr>
          <a:xfrm>
            <a:off x="85797" y="2449329"/>
            <a:ext cx="1033669" cy="833592"/>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7663" indent="-341313">
              <a:buFont typeface="Wingdings" pitchFamily="2" charset="2"/>
              <a:buChar char="q"/>
            </a:pPr>
            <a:r>
              <a:rPr lang="en-US" b="1">
                <a:solidFill>
                  <a:srgbClr val="0A2E6F"/>
                </a:solidFill>
              </a:rPr>
              <a:t>Yes</a:t>
            </a:r>
          </a:p>
          <a:p>
            <a:pPr marL="347663" indent="-341313">
              <a:buFont typeface="Wingdings" pitchFamily="2" charset="2"/>
              <a:buChar char="q"/>
            </a:pPr>
            <a:r>
              <a:rPr lang="en-US">
                <a:solidFill>
                  <a:srgbClr val="0A2E6F"/>
                </a:solidFill>
              </a:rPr>
              <a:t>No</a:t>
            </a:r>
          </a:p>
        </p:txBody>
      </p:sp>
      <p:sp>
        <p:nvSpPr>
          <p:cNvPr id="11" name="TextBox 10" descr="The box next to &quot;Yes&quot; is checked. ">
            <a:extLst>
              <a:ext uri="{FF2B5EF4-FFF2-40B4-BE49-F238E27FC236}">
                <a16:creationId xmlns:a16="http://schemas.microsoft.com/office/drawing/2014/main" id="{ECA2C1B7-924A-904B-B456-7DCBFE47E7C8}"/>
              </a:ext>
            </a:extLst>
          </p:cNvPr>
          <p:cNvSpPr txBox="1"/>
          <p:nvPr/>
        </p:nvSpPr>
        <p:spPr>
          <a:xfrm>
            <a:off x="125125" y="2416580"/>
            <a:ext cx="357790" cy="369332"/>
          </a:xfrm>
          <a:prstGeom prst="rect">
            <a:avLst/>
          </a:prstGeom>
          <a:noFill/>
        </p:spPr>
        <p:txBody>
          <a:bodyPr wrap="none" rtlCol="0">
            <a:spAutoFit/>
          </a:bodyPr>
          <a:lstStyle/>
          <a:p>
            <a:r>
              <a:rPr lang="en-US" b="1">
                <a:solidFill>
                  <a:srgbClr val="0A2E6F"/>
                </a:solidFill>
              </a:rPr>
              <a:t>✓</a:t>
            </a:r>
          </a:p>
        </p:txBody>
      </p:sp>
      <p:sp>
        <p:nvSpPr>
          <p:cNvPr id="8" name="Rounded Rectangle 7" descr="Rectangle">
            <a:extLst>
              <a:ext uri="{FF2B5EF4-FFF2-40B4-BE49-F238E27FC236}">
                <a16:creationId xmlns:a16="http://schemas.microsoft.com/office/drawing/2014/main" id="{37D6435A-ACCC-C344-A3C1-01E589C93F12}"/>
              </a:ext>
              <a:ext uri="{C183D7F6-B498-43B3-948B-1728B52AA6E4}">
                <adec:decorative xmlns:adec="http://schemas.microsoft.com/office/drawing/2017/decorative" val="0"/>
              </a:ext>
            </a:extLst>
          </p:cNvPr>
          <p:cNvSpPr/>
          <p:nvPr/>
        </p:nvSpPr>
        <p:spPr>
          <a:xfrm>
            <a:off x="3668614" y="1147403"/>
            <a:ext cx="5215897" cy="3170597"/>
          </a:xfrm>
          <a:prstGeom prst="roundRect">
            <a:avLst>
              <a:gd name="adj" fmla="val 3992"/>
            </a:avLst>
          </a:prstGeom>
          <a:solidFill>
            <a:srgbClr val="F2F3F4"/>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10" name="Table 9" descr="Table">
            <a:extLst>
              <a:ext uri="{FF2B5EF4-FFF2-40B4-BE49-F238E27FC236}">
                <a16:creationId xmlns:a16="http://schemas.microsoft.com/office/drawing/2014/main" id="{8A7A26E1-8A14-9D42-864F-80794C1A026D}"/>
              </a:ext>
            </a:extLst>
          </p:cNvPr>
          <p:cNvGraphicFramePr>
            <a:graphicFrameLocks noGrp="1"/>
          </p:cNvGraphicFramePr>
          <p:nvPr>
            <p:extLst>
              <p:ext uri="{D42A27DB-BD31-4B8C-83A1-F6EECF244321}">
                <p14:modId xmlns:p14="http://schemas.microsoft.com/office/powerpoint/2010/main" val="1015581962"/>
              </p:ext>
            </p:extLst>
          </p:nvPr>
        </p:nvGraphicFramePr>
        <p:xfrm>
          <a:off x="3843404" y="1283020"/>
          <a:ext cx="4866315" cy="2950464"/>
        </p:xfrm>
        <a:graphic>
          <a:graphicData uri="http://schemas.openxmlformats.org/drawingml/2006/table">
            <a:tbl>
              <a:tblPr firstRow="1" bandRow="1">
                <a:tableStyleId>{5C22544A-7EE6-4342-B048-85BDC9FD1C3A}</a:tableStyleId>
              </a:tblPr>
              <a:tblGrid>
                <a:gridCol w="1965464">
                  <a:extLst>
                    <a:ext uri="{9D8B030D-6E8A-4147-A177-3AD203B41FA5}">
                      <a16:colId xmlns:a16="http://schemas.microsoft.com/office/drawing/2014/main" val="3522522875"/>
                    </a:ext>
                  </a:extLst>
                </a:gridCol>
                <a:gridCol w="1579972">
                  <a:extLst>
                    <a:ext uri="{9D8B030D-6E8A-4147-A177-3AD203B41FA5}">
                      <a16:colId xmlns:a16="http://schemas.microsoft.com/office/drawing/2014/main" val="2707110864"/>
                    </a:ext>
                  </a:extLst>
                </a:gridCol>
                <a:gridCol w="1320879">
                  <a:extLst>
                    <a:ext uri="{9D8B030D-6E8A-4147-A177-3AD203B41FA5}">
                      <a16:colId xmlns:a16="http://schemas.microsoft.com/office/drawing/2014/main" val="2911645216"/>
                    </a:ext>
                  </a:extLst>
                </a:gridCol>
              </a:tblGrid>
              <a:tr h="751158">
                <a:tc>
                  <a:txBody>
                    <a:bodyPr/>
                    <a:lstStyle/>
                    <a:p>
                      <a:pPr algn="ctr"/>
                      <a:r>
                        <a:rPr lang="en-US" sz="1600" b="1" i="0">
                          <a:solidFill>
                            <a:schemeClr val="tx1"/>
                          </a:solidFill>
                          <a:latin typeface="Times New Roman" panose="02020603050405020304" pitchFamily="18" charset="0"/>
                          <a:cs typeface="Times New Roman" panose="02020603050405020304" pitchFamily="18" charset="0"/>
                        </a:rPr>
                        <a:t>Serving Size</a:t>
                      </a:r>
                    </a:p>
                    <a:p>
                      <a:pPr algn="ctr"/>
                      <a:r>
                        <a:rPr lang="en-US" sz="1600" b="1" i="0">
                          <a:solidFill>
                            <a:schemeClr val="tx1"/>
                          </a:solidFill>
                          <a:latin typeface="Times New Roman" panose="02020603050405020304" pitchFamily="18" charset="0"/>
                          <a:cs typeface="Times New Roman" panose="02020603050405020304" pitchFamily="18" charset="0"/>
                        </a:rPr>
                        <a:t>Ounces (oz) </a:t>
                      </a:r>
                    </a:p>
                  </a:txBody>
                  <a:tcPr marL="18288" marR="18288" marT="18288" marB="18288" anchor="ctr">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600" b="1" i="0">
                          <a:solidFill>
                            <a:schemeClr val="tx1"/>
                          </a:solidFill>
                          <a:latin typeface="Times New Roman" panose="02020603050405020304" pitchFamily="18" charset="0"/>
                          <a:cs typeface="Times New Roman" panose="02020603050405020304" pitchFamily="18" charset="0"/>
                        </a:rPr>
                        <a:t>Serving Size </a:t>
                      </a:r>
                    </a:p>
                    <a:p>
                      <a:pPr algn="ctr"/>
                      <a:r>
                        <a:rPr lang="en-US" sz="1600" b="1" i="0">
                          <a:solidFill>
                            <a:schemeClr val="tx1"/>
                          </a:solidFill>
                          <a:latin typeface="Times New Roman" panose="02020603050405020304" pitchFamily="18" charset="0"/>
                          <a:cs typeface="Times New Roman" panose="02020603050405020304" pitchFamily="18" charset="0"/>
                        </a:rPr>
                        <a:t>Grams (g)</a:t>
                      </a:r>
                    </a:p>
                    <a:p>
                      <a:pPr algn="ctr"/>
                      <a:r>
                        <a:rPr lang="en-US" sz="1000" b="0" i="0">
                          <a:solidFill>
                            <a:schemeClr val="tx1"/>
                          </a:solidFill>
                          <a:latin typeface="Times New Roman" panose="02020603050405020304" pitchFamily="18" charset="0"/>
                          <a:cs typeface="Times New Roman" panose="02020603050405020304" pitchFamily="18" charset="0"/>
                        </a:rPr>
                        <a:t>(Use when the serving size is not listed in ounces)</a:t>
                      </a:r>
                      <a:endParaRPr lang="en-US" sz="1000" b="1" i="0">
                        <a:solidFill>
                          <a:schemeClr val="tx1"/>
                        </a:solidFill>
                        <a:latin typeface="Times New Roman" panose="02020603050405020304" pitchFamily="18" charset="0"/>
                        <a:cs typeface="Times New Roman" panose="02020603050405020304" pitchFamily="18" charset="0"/>
                      </a:endParaRPr>
                    </a:p>
                  </a:txBody>
                  <a:tcPr marL="18288" marR="18288" marT="18288" marB="18288"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600" b="1" i="0" kern="1200">
                          <a:solidFill>
                            <a:schemeClr val="tx1"/>
                          </a:solidFill>
                          <a:effectLst/>
                          <a:latin typeface="Times New Roman" panose="02020603050405020304" pitchFamily="18" charset="0"/>
                          <a:ea typeface="+mn-ea"/>
                          <a:cs typeface="Times New Roman" panose="02020603050405020304" pitchFamily="18" charset="0"/>
                        </a:rPr>
                        <a:t>Added Sugars</a:t>
                      </a:r>
                      <a:br>
                        <a:rPr lang="en-US" sz="1600" b="1" i="0" kern="1200">
                          <a:solidFill>
                            <a:schemeClr val="tx1"/>
                          </a:solidFill>
                          <a:effectLst/>
                          <a:latin typeface="Times New Roman" panose="02020603050405020304" pitchFamily="18" charset="0"/>
                          <a:ea typeface="+mn-ea"/>
                          <a:cs typeface="Times New Roman" panose="02020603050405020304" pitchFamily="18" charset="0"/>
                        </a:rPr>
                      </a:br>
                      <a:r>
                        <a:rPr lang="en-US" sz="1600" b="1" i="0" kern="1200">
                          <a:solidFill>
                            <a:schemeClr val="tx1"/>
                          </a:solidFill>
                          <a:effectLst/>
                          <a:latin typeface="Times New Roman" panose="02020603050405020304" pitchFamily="18" charset="0"/>
                          <a:ea typeface="+mn-ea"/>
                          <a:cs typeface="Times New Roman" panose="02020603050405020304" pitchFamily="18" charset="0"/>
                        </a:rPr>
                        <a:t>Grams (g)</a:t>
                      </a:r>
                      <a:endParaRPr lang="en-US" sz="1800" b="1" i="0" kern="1200">
                        <a:solidFill>
                          <a:schemeClr val="tx1"/>
                        </a:solidFill>
                        <a:effectLst/>
                        <a:latin typeface="Times New Roman" panose="02020603050405020304" pitchFamily="18" charset="0"/>
                        <a:ea typeface="+mn-ea"/>
                        <a:cs typeface="Times New Roman" panose="02020603050405020304" pitchFamily="18" charset="0"/>
                      </a:endParaRPr>
                    </a:p>
                  </a:txBody>
                  <a:tcPr marL="18288" marR="18288" marT="18288" marB="18288" anchor="ctr">
                    <a:lnL w="9525"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extLst>
                  <a:ext uri="{0D108BD9-81ED-4DB2-BD59-A6C34878D82A}">
                    <a16:rowId xmlns:a16="http://schemas.microsoft.com/office/drawing/2014/main" val="1749878868"/>
                  </a:ext>
                </a:extLst>
              </a:tr>
              <a:tr h="469474">
                <a:tc>
                  <a:txBody>
                    <a:bodyPr/>
                    <a:lstStyle/>
                    <a:p>
                      <a:pPr algn="ctr"/>
                      <a:r>
                        <a:rPr lang="en-US" sz="1400" b="0" i="0">
                          <a:latin typeface="Times New Roman" panose="02020603050405020304" pitchFamily="18" charset="0"/>
                          <a:cs typeface="Times New Roman" panose="02020603050405020304" pitchFamily="18" charset="0"/>
                        </a:rPr>
                        <a:t>If the serving </a:t>
                      </a:r>
                    </a:p>
                    <a:p>
                      <a:pPr algn="ctr"/>
                      <a:r>
                        <a:rPr lang="en-US" sz="1400" b="0" i="0">
                          <a:latin typeface="Times New Roman" panose="02020603050405020304" pitchFamily="18" charset="0"/>
                          <a:cs typeface="Times New Roman" panose="02020603050405020304" pitchFamily="18" charset="0"/>
                        </a:rPr>
                        <a:t>size is: </a:t>
                      </a:r>
                    </a:p>
                  </a:txBody>
                  <a:tcPr anchor="ctr">
                    <a:lnL w="12700" cmpd="sng">
                      <a:noFill/>
                    </a:lnL>
                    <a:lnR w="3175"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1400" b="0" i="0">
                          <a:latin typeface="Times New Roman" panose="02020603050405020304" pitchFamily="18" charset="0"/>
                          <a:cs typeface="Times New Roman" panose="02020603050405020304" pitchFamily="18" charset="0"/>
                        </a:rPr>
                        <a:t>If the serving </a:t>
                      </a:r>
                    </a:p>
                    <a:p>
                      <a:pPr algn="ctr"/>
                      <a:r>
                        <a:rPr lang="en-US" sz="1400" b="0" i="0">
                          <a:latin typeface="Times New Roman" panose="02020603050405020304" pitchFamily="18" charset="0"/>
                          <a:cs typeface="Times New Roman" panose="02020603050405020304" pitchFamily="18" charset="0"/>
                        </a:rPr>
                        <a:t>size is: </a:t>
                      </a:r>
                    </a:p>
                  </a:txBody>
                  <a:tcPr>
                    <a:lnL w="3175" cap="flat" cmpd="sng" algn="ctr">
                      <a:solidFill>
                        <a:schemeClr val="bg2">
                          <a:lumMod val="90000"/>
                        </a:schemeClr>
                      </a:solidFill>
                      <a:prstDash val="solid"/>
                      <a:round/>
                      <a:headEnd type="none" w="med" len="med"/>
                      <a:tailEnd type="none" w="med" len="med"/>
                    </a:lnL>
                    <a:lnT w="12700" cmpd="sng">
                      <a:noFill/>
                    </a:lnT>
                    <a:solidFill>
                      <a:schemeClr val="bg1"/>
                    </a:solidFill>
                  </a:tcPr>
                </a:tc>
                <a:tc>
                  <a:txBody>
                    <a:bodyPr/>
                    <a:lstStyle/>
                    <a:p>
                      <a:pPr algn="ctr"/>
                      <a:r>
                        <a:rPr lang="en-US" sz="1400" b="0" i="0">
                          <a:latin typeface="Times New Roman" panose="02020603050405020304" pitchFamily="18" charset="0"/>
                          <a:cs typeface="Times New Roman" panose="02020603050405020304" pitchFamily="18" charset="0"/>
                        </a:rPr>
                        <a:t>Added Sugars cannot be more than: </a:t>
                      </a:r>
                    </a:p>
                  </a:txBody>
                  <a:tcPr anchor="ctr">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34047927"/>
                  </a:ext>
                </a:extLst>
              </a:tr>
              <a:tr h="226249">
                <a:tc>
                  <a:txBody>
                    <a:bodyPr/>
                    <a:lstStyle/>
                    <a:p>
                      <a:pPr algn="ctr"/>
                      <a:r>
                        <a:rPr lang="en-US" sz="1400" b="0" i="0">
                          <a:latin typeface="Times New Roman" panose="02020603050405020304" pitchFamily="18" charset="0"/>
                          <a:cs typeface="Times New Roman" panose="02020603050405020304" pitchFamily="18" charset="0"/>
                        </a:rPr>
                        <a:t>2.25 oz</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algn="ctr"/>
                      <a:r>
                        <a:rPr lang="en-US" sz="1400" b="0" i="0">
                          <a:latin typeface="Times New Roman" panose="02020603050405020304" pitchFamily="18" charset="0"/>
                          <a:cs typeface="Times New Roman" panose="02020603050405020304" pitchFamily="18" charset="0"/>
                        </a:rPr>
                        <a:t>64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B w="12700" cmpd="sng">
                      <a:noFill/>
                    </a:lnB>
                    <a:lnTlToBr w="12700" cmpd="sng">
                      <a:noFill/>
                      <a:prstDash val="solid"/>
                    </a:lnTlToBr>
                    <a:lnBlToTr w="12700" cmpd="sng">
                      <a:noFill/>
                      <a:prstDash val="solid"/>
                    </a:lnBlToTr>
                    <a:solidFill>
                      <a:srgbClr val="E4E4E4"/>
                    </a:solidFill>
                  </a:tcPr>
                </a:tc>
                <a:tc>
                  <a:txBody>
                    <a:bodyPr/>
                    <a:lstStyle/>
                    <a:p>
                      <a:pPr algn="ctr"/>
                      <a:r>
                        <a:rPr lang="en-US" sz="1400" b="0" i="0">
                          <a:latin typeface="Times New Roman" panose="02020603050405020304" pitchFamily="18" charset="0"/>
                          <a:cs typeface="Times New Roman" panose="02020603050405020304" pitchFamily="18" charset="0"/>
                        </a:rPr>
                        <a:t>4 </a:t>
                      </a:r>
                      <a:r>
                        <a:rPr lang="en-US" sz="1400" b="0" i="0" kern="1200">
                          <a:solidFill>
                            <a:schemeClr val="dk1"/>
                          </a:solidFill>
                          <a:effectLst/>
                          <a:latin typeface="Times New Roman" panose="02020603050405020304" pitchFamily="18" charset="0"/>
                          <a:ea typeface="+mn-ea"/>
                          <a:cs typeface="Times New Roman" panose="02020603050405020304" pitchFamily="18" charset="0"/>
                        </a:rPr>
                        <a:t>g</a:t>
                      </a:r>
                      <a:endParaRPr lang="en-US" sz="1400" b="0" i="0">
                        <a:latin typeface="Times New Roman" panose="02020603050405020304" pitchFamily="18" charset="0"/>
                        <a:cs typeface="Times New Roman" panose="02020603050405020304" pitchFamily="18" charset="0"/>
                      </a:endParaRP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2961788810"/>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3.5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99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7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4752523"/>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4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113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8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88323573"/>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5.3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150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10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009419"/>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6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170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12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98388879"/>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8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227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16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1940482"/>
                  </a:ext>
                </a:extLst>
              </a:tr>
            </a:tbl>
          </a:graphicData>
        </a:graphic>
      </p:graphicFrame>
      <p:sp>
        <p:nvSpPr>
          <p:cNvPr id="2" name="TextBox 1">
            <a:extLst>
              <a:ext uri="{FF2B5EF4-FFF2-40B4-BE49-F238E27FC236}">
                <a16:creationId xmlns:a16="http://schemas.microsoft.com/office/drawing/2014/main" id="{A17F5BCB-4E0D-6946-BA8F-5BD2EAACC33F}"/>
              </a:ext>
            </a:extLst>
          </p:cNvPr>
          <p:cNvSpPr txBox="1"/>
          <p:nvPr/>
        </p:nvSpPr>
        <p:spPr>
          <a:xfrm>
            <a:off x="4036741" y="4683512"/>
            <a:ext cx="2744662" cy="153888"/>
          </a:xfrm>
          <a:prstGeom prst="rect">
            <a:avLst/>
          </a:prstGeom>
          <a:noFill/>
        </p:spPr>
        <p:txBody>
          <a:bodyPr wrap="none" rtlCol="0">
            <a:spAutoFit/>
          </a:bodyPr>
          <a:lstStyle/>
          <a:p>
            <a:pPr defTabSz="914400">
              <a:defRPr/>
            </a:pPr>
            <a:r>
              <a:rPr lang="en-US" sz="400">
                <a:solidFill>
                  <a:schemeClr val="bg1"/>
                </a:solidFill>
                <a:latin typeface="Arial" panose="020B0604020202020204" pitchFamily="34" charset="0"/>
                <a:cs typeface="Arial" panose="020B0604020202020204" pitchFamily="34" charset="0"/>
              </a:rPr>
              <a:t>Nice work everyone! The answer is Yes, this yogurt is creditable/meets the sugar limit for yogurts in the CACFP.</a:t>
            </a:r>
          </a:p>
        </p:txBody>
      </p:sp>
      <p:sp>
        <p:nvSpPr>
          <p:cNvPr id="18" name="Title 1">
            <a:extLst>
              <a:ext uri="{FF2B5EF4-FFF2-40B4-BE49-F238E27FC236}">
                <a16:creationId xmlns:a16="http://schemas.microsoft.com/office/drawing/2014/main" id="{0D12BEEE-9AF9-DF44-9BAA-F91B83038B00}"/>
              </a:ext>
            </a:extLst>
          </p:cNvPr>
          <p:cNvSpPr txBox="1">
            <a:spLocks noGrp="1"/>
          </p:cNvSpPr>
          <p:nvPr>
            <p:ph type="title" idx="4294967295"/>
          </p:nvPr>
        </p:nvSpPr>
        <p:spPr>
          <a:xfrm>
            <a:off x="0" y="1423445"/>
            <a:ext cx="3293616" cy="833592"/>
          </a:xfrm>
          <a:prstGeom prst="rect">
            <a:avLst/>
          </a:prstGeom>
          <a:noFill/>
          <a:ln>
            <a:noFill/>
            <a:prstDash/>
          </a:ln>
          <a:effectLst/>
        </p:spPr>
        <p:txBody>
          <a:bodyPr rot="0" spcFirstLastPara="0" vertOverflow="overflow" horzOverflow="overflow" vert="horz" wrap="square" lIns="228600" tIns="0" rIns="45720" bIns="0" numCol="1" spcCol="0" rtlCol="0" fromWordArt="0" anchor="t" anchorCtr="0" forceAA="0" compatLnSpc="1">
            <a:prstTxWarp prst="textNoShape">
              <a:avLst/>
            </a:prstTxWarp>
            <a:noAutofit/>
          </a:bodyPr>
          <a:lstStyle>
            <a:lvl1pPr algn="l" defTabSz="914400" rtl="0" eaLnBrk="1" latinLnBrk="0" hangingPunct="1">
              <a:lnSpc>
                <a:spcPct val="100000"/>
              </a:lnSpc>
              <a:spcBef>
                <a:spcPct val="0"/>
              </a:spcBef>
              <a:buNone/>
              <a:defRPr sz="2800" b="1" i="0" kern="1200">
                <a:solidFill>
                  <a:srgbClr val="0A2E6F"/>
                </a:solidFill>
                <a:latin typeface="Helvetica" pitchFamily="2"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a:ln>
                  <a:noFill/>
                </a:ln>
                <a:solidFill>
                  <a:srgbClr val="0A2E6F"/>
                </a:solidFill>
                <a:effectLst/>
                <a:uLnTx/>
                <a:uFillTx/>
                <a:latin typeface="Helvetica" pitchFamily="2" charset="0"/>
                <a:ea typeface="+mj-ea"/>
                <a:cs typeface="+mj-cs"/>
              </a:rPr>
              <a:t>Try It Out! Answer</a:t>
            </a:r>
            <a:br>
              <a:rPr kumimoji="0" lang="en-US" sz="2000" b="1" i="0" u="none" strike="noStrike" kern="1200" cap="none" spc="0" normalizeH="0" baseline="0" noProof="0" dirty="0">
                <a:ln>
                  <a:noFill/>
                </a:ln>
                <a:solidFill>
                  <a:srgbClr val="0A2E6F"/>
                </a:solidFill>
                <a:effectLst/>
                <a:uLnTx/>
                <a:uFillTx/>
                <a:latin typeface="Helvetica" pitchFamily="2" charset="0"/>
                <a:ea typeface="+mj-ea"/>
                <a:cs typeface="+mj-cs"/>
              </a:rPr>
            </a:br>
            <a:r>
              <a:rPr kumimoji="0" lang="en-US" sz="2000" b="0" i="0" u="none" strike="noStrike" kern="1200" cap="none" spc="0" normalizeH="0" baseline="0" noProof="0" dirty="0">
                <a:ln>
                  <a:noFill/>
                </a:ln>
                <a:solidFill>
                  <a:srgbClr val="0A2E6F"/>
                </a:solidFill>
                <a:effectLst/>
                <a:uLnTx/>
                <a:uFillTx/>
                <a:latin typeface="Helvetica" pitchFamily="2" charset="0"/>
                <a:ea typeface="+mj-ea"/>
                <a:cs typeface="+mj-cs"/>
              </a:rPr>
              <a:t>Does this yogurt meet the added sugars limit?</a:t>
            </a:r>
          </a:p>
        </p:txBody>
      </p:sp>
      <p:pic>
        <p:nvPicPr>
          <p:cNvPr id="19" name="Picture 18" descr="Nutrition Facts label highlighting the serving size line, which is 6 oz (170g) and the line of added sugars, which it is 10 g.">
            <a:extLst>
              <a:ext uri="{FF2B5EF4-FFF2-40B4-BE49-F238E27FC236}">
                <a16:creationId xmlns:a16="http://schemas.microsoft.com/office/drawing/2014/main" id="{1412EA9E-64F1-D124-C15D-2034F1C4A0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35074" y="2337250"/>
            <a:ext cx="1602324" cy="2689118"/>
          </a:xfrm>
          <a:prstGeom prst="rect">
            <a:avLst/>
          </a:prstGeom>
        </p:spPr>
      </p:pic>
    </p:spTree>
    <p:extLst>
      <p:ext uri="{BB962C8B-B14F-4D97-AF65-F5344CB8AC3E}">
        <p14:creationId xmlns:p14="http://schemas.microsoft.com/office/powerpoint/2010/main" val="4216483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9877"/>
            <a:ext cx="9043667" cy="791166"/>
          </a:xfrm>
        </p:spPr>
        <p:txBody>
          <a:bodyPr/>
          <a:lstStyle/>
          <a:p>
            <a:r>
              <a:rPr lang="en-US" sz="2800">
                <a:solidFill>
                  <a:srgbClr val="0A2E6F"/>
                </a:solidFill>
              </a:rPr>
              <a:t>Choose Yogurt That </a:t>
            </a:r>
            <a:r>
              <a:rPr lang="en-US" sz="2800"/>
              <a:t>Is</a:t>
            </a:r>
            <a:r>
              <a:rPr lang="en-US" sz="2800">
                <a:solidFill>
                  <a:srgbClr val="0A2E6F"/>
                </a:solidFill>
              </a:rPr>
              <a:t> Lower in Added Sugars </a:t>
            </a:r>
          </a:p>
        </p:txBody>
      </p:sp>
      <p:sp>
        <p:nvSpPr>
          <p:cNvPr id="19" name="Rounded Rectangle 18" descr="Rectangle">
            <a:extLst>
              <a:ext uri="{FF2B5EF4-FFF2-40B4-BE49-F238E27FC236}">
                <a16:creationId xmlns:a16="http://schemas.microsoft.com/office/drawing/2014/main" id="{78103394-DE74-9D4B-BF43-4AB628874AF4}"/>
              </a:ext>
              <a:ext uri="{C183D7F6-B498-43B3-948B-1728B52AA6E4}">
                <adec:decorative xmlns:adec="http://schemas.microsoft.com/office/drawing/2017/decorative" val="0"/>
              </a:ext>
            </a:extLst>
          </p:cNvPr>
          <p:cNvSpPr/>
          <p:nvPr/>
        </p:nvSpPr>
        <p:spPr>
          <a:xfrm>
            <a:off x="3380421" y="897312"/>
            <a:ext cx="4705246" cy="2518688"/>
          </a:xfrm>
          <a:prstGeom prst="roundRect">
            <a:avLst>
              <a:gd name="adj" fmla="val 3992"/>
            </a:avLst>
          </a:prstGeom>
          <a:solidFill>
            <a:srgbClr val="F2F3F4"/>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20" name="Table 19" descr="Table">
            <a:extLst>
              <a:ext uri="{FF2B5EF4-FFF2-40B4-BE49-F238E27FC236}">
                <a16:creationId xmlns:a16="http://schemas.microsoft.com/office/drawing/2014/main" id="{7B8DC38D-1F5F-914C-B09C-0B26D9FB0C9C}"/>
              </a:ext>
            </a:extLst>
          </p:cNvPr>
          <p:cNvGraphicFramePr>
            <a:graphicFrameLocks noGrp="1"/>
          </p:cNvGraphicFramePr>
          <p:nvPr>
            <p:extLst>
              <p:ext uri="{D42A27DB-BD31-4B8C-83A1-F6EECF244321}">
                <p14:modId xmlns:p14="http://schemas.microsoft.com/office/powerpoint/2010/main" val="3149577780"/>
              </p:ext>
            </p:extLst>
          </p:nvPr>
        </p:nvGraphicFramePr>
        <p:xfrm>
          <a:off x="3487895" y="799951"/>
          <a:ext cx="4394200" cy="2504100"/>
        </p:xfrm>
        <a:graphic>
          <a:graphicData uri="http://schemas.openxmlformats.org/drawingml/2006/table">
            <a:tbl>
              <a:tblPr firstRow="1" bandRow="1">
                <a:tableStyleId>{5C22544A-7EE6-4342-B048-85BDC9FD1C3A}</a:tableStyleId>
              </a:tblPr>
              <a:tblGrid>
                <a:gridCol w="1774780">
                  <a:extLst>
                    <a:ext uri="{9D8B030D-6E8A-4147-A177-3AD203B41FA5}">
                      <a16:colId xmlns:a16="http://schemas.microsoft.com/office/drawing/2014/main" val="3522522875"/>
                    </a:ext>
                  </a:extLst>
                </a:gridCol>
                <a:gridCol w="1426689">
                  <a:extLst>
                    <a:ext uri="{9D8B030D-6E8A-4147-A177-3AD203B41FA5}">
                      <a16:colId xmlns:a16="http://schemas.microsoft.com/office/drawing/2014/main" val="2707110864"/>
                    </a:ext>
                  </a:extLst>
                </a:gridCol>
                <a:gridCol w="1192731">
                  <a:extLst>
                    <a:ext uri="{9D8B030D-6E8A-4147-A177-3AD203B41FA5}">
                      <a16:colId xmlns:a16="http://schemas.microsoft.com/office/drawing/2014/main" val="2911645216"/>
                    </a:ext>
                  </a:extLst>
                </a:gridCol>
              </a:tblGrid>
              <a:tr h="608244">
                <a:tc>
                  <a:txBody>
                    <a:bodyPr/>
                    <a:lstStyle/>
                    <a:p>
                      <a:pPr algn="ctr"/>
                      <a:r>
                        <a:rPr lang="en-US" sz="1300" b="1" i="0">
                          <a:solidFill>
                            <a:schemeClr val="tx1"/>
                          </a:solidFill>
                          <a:latin typeface="Times New Roman" panose="02020603050405020304" pitchFamily="18" charset="0"/>
                          <a:cs typeface="Times New Roman" panose="02020603050405020304" pitchFamily="18" charset="0"/>
                        </a:rPr>
                        <a:t>Serving Size</a:t>
                      </a:r>
                    </a:p>
                    <a:p>
                      <a:pPr algn="ctr"/>
                      <a:r>
                        <a:rPr lang="en-US" sz="1300" b="1" i="0">
                          <a:solidFill>
                            <a:schemeClr val="tx1"/>
                          </a:solidFill>
                          <a:latin typeface="Times New Roman" panose="02020603050405020304" pitchFamily="18" charset="0"/>
                          <a:cs typeface="Times New Roman" panose="02020603050405020304" pitchFamily="18" charset="0"/>
                        </a:rPr>
                        <a:t>Ounces (oz) </a:t>
                      </a:r>
                    </a:p>
                  </a:txBody>
                  <a:tcPr marL="15482" marR="15482" marT="15482" marB="15482" anchor="ctr">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300" b="1" i="0">
                          <a:solidFill>
                            <a:schemeClr val="tx1"/>
                          </a:solidFill>
                          <a:latin typeface="Times New Roman" panose="02020603050405020304" pitchFamily="18" charset="0"/>
                          <a:cs typeface="Times New Roman" panose="02020603050405020304" pitchFamily="18" charset="0"/>
                        </a:rPr>
                        <a:t>Serving Size </a:t>
                      </a:r>
                    </a:p>
                    <a:p>
                      <a:pPr algn="ctr"/>
                      <a:r>
                        <a:rPr lang="en-US" sz="1300" b="1" i="0">
                          <a:solidFill>
                            <a:schemeClr val="tx1"/>
                          </a:solidFill>
                          <a:latin typeface="Times New Roman" panose="02020603050405020304" pitchFamily="18" charset="0"/>
                          <a:cs typeface="Times New Roman" panose="02020603050405020304" pitchFamily="18" charset="0"/>
                        </a:rPr>
                        <a:t>Grams (g)</a:t>
                      </a:r>
                    </a:p>
                    <a:p>
                      <a:pPr algn="ctr"/>
                      <a:r>
                        <a:rPr lang="en-US" sz="800" b="0" i="0">
                          <a:solidFill>
                            <a:schemeClr val="tx1"/>
                          </a:solidFill>
                          <a:latin typeface="Times New Roman" panose="02020603050405020304" pitchFamily="18" charset="0"/>
                          <a:cs typeface="Times New Roman" panose="02020603050405020304" pitchFamily="18" charset="0"/>
                        </a:rPr>
                        <a:t>(Use when the serving size is not listed in ounces)</a:t>
                      </a:r>
                      <a:endParaRPr lang="en-US" sz="800" b="1" i="0">
                        <a:solidFill>
                          <a:schemeClr val="tx1"/>
                        </a:solidFill>
                        <a:latin typeface="Times New Roman" panose="02020603050405020304" pitchFamily="18" charset="0"/>
                        <a:cs typeface="Times New Roman" panose="02020603050405020304" pitchFamily="18" charset="0"/>
                      </a:endParaRPr>
                    </a:p>
                  </a:txBody>
                  <a:tcPr marL="15482" marR="15482" marT="15482" marB="15482"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300" b="1" i="0" kern="1200">
                          <a:solidFill>
                            <a:schemeClr val="tx1"/>
                          </a:solidFill>
                          <a:effectLst/>
                          <a:latin typeface="Times New Roman" panose="02020603050405020304" pitchFamily="18" charset="0"/>
                          <a:ea typeface="+mn-ea"/>
                          <a:cs typeface="Times New Roman" panose="02020603050405020304" pitchFamily="18" charset="0"/>
                        </a:rPr>
                        <a:t>Added Sugars</a:t>
                      </a:r>
                      <a:br>
                        <a:rPr lang="en-US" sz="1300" b="1" i="0" kern="1200">
                          <a:solidFill>
                            <a:schemeClr val="tx1"/>
                          </a:solidFill>
                          <a:effectLst/>
                          <a:latin typeface="Times New Roman" panose="02020603050405020304" pitchFamily="18" charset="0"/>
                          <a:ea typeface="+mn-ea"/>
                          <a:cs typeface="Times New Roman" panose="02020603050405020304" pitchFamily="18" charset="0"/>
                        </a:rPr>
                      </a:br>
                      <a:r>
                        <a:rPr lang="en-US" sz="1300" b="1" i="0" kern="1200">
                          <a:solidFill>
                            <a:schemeClr val="tx1"/>
                          </a:solidFill>
                          <a:effectLst/>
                          <a:latin typeface="Times New Roman" panose="02020603050405020304" pitchFamily="18" charset="0"/>
                          <a:ea typeface="+mn-ea"/>
                          <a:cs typeface="Times New Roman" panose="02020603050405020304" pitchFamily="18" charset="0"/>
                        </a:rPr>
                        <a:t>Grams (g)</a:t>
                      </a:r>
                      <a:endParaRPr lang="en-US" sz="1500" b="1" i="0" kern="1200">
                        <a:solidFill>
                          <a:schemeClr val="tx1"/>
                        </a:solidFill>
                        <a:effectLst/>
                        <a:latin typeface="Times New Roman" panose="02020603050405020304" pitchFamily="18" charset="0"/>
                        <a:ea typeface="+mn-ea"/>
                        <a:cs typeface="Times New Roman" panose="02020603050405020304" pitchFamily="18" charset="0"/>
                      </a:endParaRPr>
                    </a:p>
                  </a:txBody>
                  <a:tcPr marL="15482" marR="15482" marT="15482" marB="15482" anchor="ctr">
                    <a:lnL w="9525"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extLst>
                  <a:ext uri="{0D108BD9-81ED-4DB2-BD59-A6C34878D82A}">
                    <a16:rowId xmlns:a16="http://schemas.microsoft.com/office/drawing/2014/main" val="1749878868"/>
                  </a:ext>
                </a:extLst>
              </a:tr>
              <a:tr h="567459">
                <a:tc>
                  <a:txBody>
                    <a:bodyPr/>
                    <a:lstStyle/>
                    <a:p>
                      <a:pPr algn="ctr"/>
                      <a:r>
                        <a:rPr lang="en-US" sz="1200" b="0" i="0">
                          <a:latin typeface="Times New Roman" panose="02020603050405020304" pitchFamily="18" charset="0"/>
                          <a:cs typeface="Times New Roman" panose="02020603050405020304" pitchFamily="18" charset="0"/>
                        </a:rPr>
                        <a:t>If the serving </a:t>
                      </a:r>
                    </a:p>
                    <a:p>
                      <a:pPr algn="ctr"/>
                      <a:r>
                        <a:rPr lang="en-US" sz="1200" b="0" i="0">
                          <a:latin typeface="Times New Roman" panose="02020603050405020304" pitchFamily="18" charset="0"/>
                          <a:cs typeface="Times New Roman" panose="02020603050405020304" pitchFamily="18" charset="0"/>
                        </a:rPr>
                        <a:t>size is: </a:t>
                      </a:r>
                    </a:p>
                  </a:txBody>
                  <a:tcPr marL="77407" marR="77407" marT="38704" marB="38704" anchor="ctr">
                    <a:lnL w="12700" cmpd="sng">
                      <a:noFill/>
                    </a:lnL>
                    <a:lnR w="3175"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1200" b="0" i="0">
                          <a:latin typeface="Times New Roman" panose="02020603050405020304" pitchFamily="18" charset="0"/>
                          <a:cs typeface="Times New Roman" panose="02020603050405020304" pitchFamily="18" charset="0"/>
                        </a:rPr>
                        <a:t>If the serving </a:t>
                      </a:r>
                    </a:p>
                    <a:p>
                      <a:pPr algn="ctr"/>
                      <a:r>
                        <a:rPr lang="en-US" sz="1200" b="0" i="0">
                          <a:latin typeface="Times New Roman" panose="02020603050405020304" pitchFamily="18" charset="0"/>
                          <a:cs typeface="Times New Roman" panose="02020603050405020304" pitchFamily="18" charset="0"/>
                        </a:rPr>
                        <a:t>size is: </a:t>
                      </a:r>
                    </a:p>
                  </a:txBody>
                  <a:tcPr marL="77407" marR="77407" marT="38704" marB="38704">
                    <a:lnL w="3175" cap="flat" cmpd="sng" algn="ctr">
                      <a:solidFill>
                        <a:schemeClr val="bg2">
                          <a:lumMod val="90000"/>
                        </a:schemeClr>
                      </a:solidFill>
                      <a:prstDash val="solid"/>
                      <a:round/>
                      <a:headEnd type="none" w="med" len="med"/>
                      <a:tailEnd type="none" w="med" len="med"/>
                    </a:lnL>
                    <a:lnT w="12700" cmpd="sng">
                      <a:noFill/>
                    </a:lnT>
                    <a:solidFill>
                      <a:schemeClr val="bg1"/>
                    </a:solidFill>
                  </a:tcPr>
                </a:tc>
                <a:tc>
                  <a:txBody>
                    <a:bodyPr/>
                    <a:lstStyle/>
                    <a:p>
                      <a:pPr algn="ctr"/>
                      <a:r>
                        <a:rPr lang="en-US" sz="1200" b="0" i="0">
                          <a:latin typeface="Times New Roman" panose="02020603050405020304" pitchFamily="18" charset="0"/>
                          <a:cs typeface="Times New Roman" panose="02020603050405020304" pitchFamily="18" charset="0"/>
                        </a:rPr>
                        <a:t>Added Sugars cannot be more than: </a:t>
                      </a:r>
                    </a:p>
                  </a:txBody>
                  <a:tcPr marL="77407" marR="77407" marT="38704" marB="38704" anchor="ctr">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34047927"/>
                  </a:ext>
                </a:extLst>
              </a:tr>
              <a:tr h="182342">
                <a:tc>
                  <a:txBody>
                    <a:bodyPr/>
                    <a:lstStyle/>
                    <a:p>
                      <a:pPr algn="ctr"/>
                      <a:r>
                        <a:rPr lang="en-US" sz="1200" b="0" i="0">
                          <a:latin typeface="Times New Roman" panose="02020603050405020304" pitchFamily="18" charset="0"/>
                          <a:cs typeface="Times New Roman" panose="02020603050405020304" pitchFamily="18" charset="0"/>
                        </a:rPr>
                        <a:t>2.25 oz</a:t>
                      </a:r>
                    </a:p>
                  </a:txBody>
                  <a:tcPr marL="77407" marR="7740" marT="7740" marB="7740"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algn="ctr"/>
                      <a:r>
                        <a:rPr lang="en-US" sz="1200" b="0" i="0">
                          <a:latin typeface="Times New Roman" panose="02020603050405020304" pitchFamily="18" charset="0"/>
                          <a:cs typeface="Times New Roman" panose="02020603050405020304" pitchFamily="18" charset="0"/>
                        </a:rPr>
                        <a:t>64 g</a:t>
                      </a:r>
                    </a:p>
                  </a:txBody>
                  <a:tcPr marL="77407" marR="7740" marT="7740" marB="7740"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B w="12700" cmpd="sng">
                      <a:noFill/>
                    </a:lnB>
                    <a:lnTlToBr w="12700" cmpd="sng">
                      <a:noFill/>
                      <a:prstDash val="solid"/>
                    </a:lnTlToBr>
                    <a:lnBlToTr w="12700" cmpd="sng">
                      <a:noFill/>
                      <a:prstDash val="solid"/>
                    </a:lnBlToTr>
                    <a:solidFill>
                      <a:srgbClr val="E4E4E4"/>
                    </a:solidFill>
                  </a:tcPr>
                </a:tc>
                <a:tc>
                  <a:txBody>
                    <a:bodyPr/>
                    <a:lstStyle/>
                    <a:p>
                      <a:pPr algn="ctr"/>
                      <a:r>
                        <a:rPr lang="en-US" sz="1200" b="0" i="0">
                          <a:latin typeface="Times New Roman" panose="02020603050405020304" pitchFamily="18" charset="0"/>
                          <a:cs typeface="Times New Roman" panose="02020603050405020304" pitchFamily="18" charset="0"/>
                        </a:rPr>
                        <a:t>4 </a:t>
                      </a:r>
                      <a:r>
                        <a:rPr lang="en-US" sz="1200" b="0" i="0" kern="1200">
                          <a:solidFill>
                            <a:schemeClr val="dk1"/>
                          </a:solidFill>
                          <a:effectLst/>
                          <a:latin typeface="Times New Roman" panose="02020603050405020304" pitchFamily="18" charset="0"/>
                          <a:ea typeface="+mn-ea"/>
                          <a:cs typeface="Times New Roman" panose="02020603050405020304" pitchFamily="18" charset="0"/>
                        </a:rPr>
                        <a:t>g</a:t>
                      </a:r>
                      <a:endParaRPr lang="en-US" sz="1200" b="0" i="0">
                        <a:latin typeface="Times New Roman" panose="02020603050405020304" pitchFamily="18" charset="0"/>
                        <a:cs typeface="Times New Roman" panose="02020603050405020304" pitchFamily="18" charset="0"/>
                      </a:endParaRP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2961788810"/>
                  </a:ext>
                </a:extLst>
              </a:tr>
              <a:tr h="1823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kern="1200">
                          <a:solidFill>
                            <a:schemeClr val="dk1"/>
                          </a:solidFill>
                          <a:effectLst/>
                          <a:latin typeface="Times New Roman" panose="02020603050405020304" pitchFamily="18" charset="0"/>
                          <a:ea typeface="+mn-ea"/>
                          <a:cs typeface="Times New Roman" panose="02020603050405020304" pitchFamily="18" charset="0"/>
                        </a:rPr>
                        <a:t>3.5 </a:t>
                      </a:r>
                      <a:r>
                        <a:rPr lang="en-US" sz="1200" b="0" i="0">
                          <a:latin typeface="Times New Roman" panose="02020603050405020304" pitchFamily="18" charset="0"/>
                          <a:cs typeface="Times New Roman" panose="02020603050405020304" pitchFamily="18" charset="0"/>
                        </a:rPr>
                        <a:t>oz</a:t>
                      </a:r>
                      <a:r>
                        <a:rPr lang="en-US" sz="1200" b="0" i="0" kern="1200">
                          <a:solidFill>
                            <a:schemeClr val="dk1"/>
                          </a:solidFill>
                          <a:effectLst/>
                          <a:latin typeface="Times New Roman" panose="02020603050405020304" pitchFamily="18" charset="0"/>
                          <a:ea typeface="+mn-ea"/>
                          <a:cs typeface="Times New Roman" panose="02020603050405020304" pitchFamily="18" charset="0"/>
                        </a:rPr>
                        <a:t> </a:t>
                      </a:r>
                    </a:p>
                  </a:txBody>
                  <a:tcPr marL="77407" marR="7740" marT="7740" marB="7740"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kern="1200">
                          <a:solidFill>
                            <a:schemeClr val="dk1"/>
                          </a:solidFill>
                          <a:effectLst/>
                          <a:latin typeface="Times New Roman" panose="02020603050405020304" pitchFamily="18" charset="0"/>
                          <a:ea typeface="+mn-ea"/>
                          <a:cs typeface="Times New Roman" panose="02020603050405020304" pitchFamily="18" charset="0"/>
                        </a:rPr>
                        <a:t>99 g</a:t>
                      </a:r>
                    </a:p>
                  </a:txBody>
                  <a:tcPr marL="77407" marR="7740" marT="7740" marB="7740"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kern="1200">
                          <a:solidFill>
                            <a:schemeClr val="dk1"/>
                          </a:solidFill>
                          <a:effectLst/>
                          <a:latin typeface="Times New Roman" panose="02020603050405020304" pitchFamily="18" charset="0"/>
                          <a:ea typeface="+mn-ea"/>
                          <a:cs typeface="Times New Roman" panose="02020603050405020304" pitchFamily="18" charset="0"/>
                        </a:rPr>
                        <a:t>7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4752523"/>
                  </a:ext>
                </a:extLst>
              </a:tr>
              <a:tr h="1823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kern="1200">
                          <a:solidFill>
                            <a:schemeClr val="dk1"/>
                          </a:solidFill>
                          <a:effectLst/>
                          <a:latin typeface="Times New Roman" panose="02020603050405020304" pitchFamily="18" charset="0"/>
                          <a:ea typeface="+mn-ea"/>
                          <a:cs typeface="Times New Roman" panose="02020603050405020304" pitchFamily="18" charset="0"/>
                        </a:rPr>
                        <a:t>4 </a:t>
                      </a:r>
                      <a:r>
                        <a:rPr lang="en-US" sz="1200" b="0" i="0">
                          <a:latin typeface="Times New Roman" panose="02020603050405020304" pitchFamily="18" charset="0"/>
                          <a:cs typeface="Times New Roman" panose="02020603050405020304" pitchFamily="18" charset="0"/>
                        </a:rPr>
                        <a:t>oz</a:t>
                      </a:r>
                      <a:r>
                        <a:rPr lang="en-US" sz="1200" b="0" i="0" kern="1200">
                          <a:solidFill>
                            <a:schemeClr val="dk1"/>
                          </a:solidFill>
                          <a:effectLst/>
                          <a:latin typeface="Times New Roman" panose="02020603050405020304" pitchFamily="18" charset="0"/>
                          <a:ea typeface="+mn-ea"/>
                          <a:cs typeface="Times New Roman" panose="02020603050405020304" pitchFamily="18" charset="0"/>
                        </a:rPr>
                        <a:t> </a:t>
                      </a:r>
                    </a:p>
                  </a:txBody>
                  <a:tcPr marL="77407" marR="7740" marT="7740" marB="7740"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kern="1200">
                          <a:solidFill>
                            <a:schemeClr val="dk1"/>
                          </a:solidFill>
                          <a:effectLst/>
                          <a:latin typeface="Times New Roman" panose="02020603050405020304" pitchFamily="18" charset="0"/>
                          <a:ea typeface="+mn-ea"/>
                          <a:cs typeface="Times New Roman" panose="02020603050405020304" pitchFamily="18" charset="0"/>
                        </a:rPr>
                        <a:t>113 g</a:t>
                      </a:r>
                    </a:p>
                  </a:txBody>
                  <a:tcPr marL="77407" marR="7740" marT="7740" marB="7740"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kern="1200">
                          <a:solidFill>
                            <a:schemeClr val="dk1"/>
                          </a:solidFill>
                          <a:effectLst/>
                          <a:latin typeface="Times New Roman" panose="02020603050405020304" pitchFamily="18" charset="0"/>
                          <a:ea typeface="+mn-ea"/>
                          <a:cs typeface="Times New Roman" panose="02020603050405020304" pitchFamily="18" charset="0"/>
                        </a:rPr>
                        <a:t>8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88323573"/>
                  </a:ext>
                </a:extLst>
              </a:tr>
              <a:tr h="1823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kern="1200">
                          <a:solidFill>
                            <a:schemeClr val="dk1"/>
                          </a:solidFill>
                          <a:effectLst/>
                          <a:latin typeface="Times New Roman" panose="02020603050405020304" pitchFamily="18" charset="0"/>
                          <a:ea typeface="+mn-ea"/>
                          <a:cs typeface="Times New Roman" panose="02020603050405020304" pitchFamily="18" charset="0"/>
                        </a:rPr>
                        <a:t>5.3 </a:t>
                      </a:r>
                      <a:r>
                        <a:rPr lang="en-US" sz="1200" b="0" i="0">
                          <a:latin typeface="Times New Roman" panose="02020603050405020304" pitchFamily="18" charset="0"/>
                          <a:cs typeface="Times New Roman" panose="02020603050405020304" pitchFamily="18" charset="0"/>
                        </a:rPr>
                        <a:t>oz</a:t>
                      </a:r>
                      <a:r>
                        <a:rPr lang="en-US" sz="1200" b="0" i="0" kern="1200">
                          <a:solidFill>
                            <a:schemeClr val="dk1"/>
                          </a:solidFill>
                          <a:effectLst/>
                          <a:latin typeface="Times New Roman" panose="02020603050405020304" pitchFamily="18" charset="0"/>
                          <a:ea typeface="+mn-ea"/>
                          <a:cs typeface="Times New Roman" panose="02020603050405020304" pitchFamily="18" charset="0"/>
                        </a:rPr>
                        <a:t> </a:t>
                      </a:r>
                    </a:p>
                  </a:txBody>
                  <a:tcPr marL="77407" marR="7740" marT="7740" marB="7740"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kern="1200">
                          <a:solidFill>
                            <a:schemeClr val="dk1"/>
                          </a:solidFill>
                          <a:effectLst/>
                          <a:latin typeface="Times New Roman" panose="02020603050405020304" pitchFamily="18" charset="0"/>
                          <a:ea typeface="+mn-ea"/>
                          <a:cs typeface="Times New Roman" panose="02020603050405020304" pitchFamily="18" charset="0"/>
                        </a:rPr>
                        <a:t>150 g</a:t>
                      </a:r>
                    </a:p>
                  </a:txBody>
                  <a:tcPr marL="77407" marR="7740" marT="7740" marB="7740"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kern="1200">
                          <a:solidFill>
                            <a:schemeClr val="dk1"/>
                          </a:solidFill>
                          <a:effectLst/>
                          <a:latin typeface="Times New Roman" panose="02020603050405020304" pitchFamily="18" charset="0"/>
                          <a:ea typeface="+mn-ea"/>
                          <a:cs typeface="Times New Roman" panose="02020603050405020304" pitchFamily="18" charset="0"/>
                        </a:rPr>
                        <a:t>10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009419"/>
                  </a:ext>
                </a:extLst>
              </a:tr>
              <a:tr h="1823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kern="1200">
                          <a:solidFill>
                            <a:schemeClr val="dk1"/>
                          </a:solidFill>
                          <a:effectLst/>
                          <a:latin typeface="Times New Roman" panose="02020603050405020304" pitchFamily="18" charset="0"/>
                          <a:ea typeface="+mn-ea"/>
                          <a:cs typeface="Times New Roman" panose="02020603050405020304" pitchFamily="18" charset="0"/>
                        </a:rPr>
                        <a:t>6 </a:t>
                      </a:r>
                      <a:r>
                        <a:rPr lang="en-US" sz="1200" b="0" i="0">
                          <a:latin typeface="Times New Roman" panose="02020603050405020304" pitchFamily="18" charset="0"/>
                          <a:cs typeface="Times New Roman" panose="02020603050405020304" pitchFamily="18" charset="0"/>
                        </a:rPr>
                        <a:t>oz</a:t>
                      </a:r>
                      <a:r>
                        <a:rPr lang="en-US" sz="1200" b="0" i="0" kern="1200">
                          <a:solidFill>
                            <a:schemeClr val="dk1"/>
                          </a:solidFill>
                          <a:effectLst/>
                          <a:latin typeface="Times New Roman" panose="02020603050405020304" pitchFamily="18" charset="0"/>
                          <a:ea typeface="+mn-ea"/>
                          <a:cs typeface="Times New Roman" panose="02020603050405020304" pitchFamily="18" charset="0"/>
                        </a:rPr>
                        <a:t> </a:t>
                      </a:r>
                    </a:p>
                  </a:txBody>
                  <a:tcPr marL="77407" marR="7740" marT="7740" marB="7740"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kern="1200">
                          <a:solidFill>
                            <a:schemeClr val="dk1"/>
                          </a:solidFill>
                          <a:effectLst/>
                          <a:latin typeface="Times New Roman" panose="02020603050405020304" pitchFamily="18" charset="0"/>
                          <a:ea typeface="+mn-ea"/>
                          <a:cs typeface="Times New Roman" panose="02020603050405020304" pitchFamily="18" charset="0"/>
                        </a:rPr>
                        <a:t>170 g</a:t>
                      </a:r>
                    </a:p>
                  </a:txBody>
                  <a:tcPr marL="77407" marR="7740" marT="7740" marB="7740"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kern="1200">
                          <a:solidFill>
                            <a:schemeClr val="dk1"/>
                          </a:solidFill>
                          <a:effectLst/>
                          <a:latin typeface="Times New Roman" panose="02020603050405020304" pitchFamily="18" charset="0"/>
                          <a:ea typeface="+mn-ea"/>
                          <a:cs typeface="Times New Roman" panose="02020603050405020304" pitchFamily="18" charset="0"/>
                        </a:rPr>
                        <a:t>12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98388879"/>
                  </a:ext>
                </a:extLst>
              </a:tr>
              <a:tr h="1823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kern="1200">
                          <a:solidFill>
                            <a:schemeClr val="dk1"/>
                          </a:solidFill>
                          <a:effectLst/>
                          <a:latin typeface="Times New Roman" panose="02020603050405020304" pitchFamily="18" charset="0"/>
                          <a:ea typeface="+mn-ea"/>
                          <a:cs typeface="Times New Roman" panose="02020603050405020304" pitchFamily="18" charset="0"/>
                        </a:rPr>
                        <a:t>8 </a:t>
                      </a:r>
                      <a:r>
                        <a:rPr lang="en-US" sz="1200" b="0" i="0">
                          <a:latin typeface="Times New Roman" panose="02020603050405020304" pitchFamily="18" charset="0"/>
                          <a:cs typeface="Times New Roman" panose="02020603050405020304" pitchFamily="18" charset="0"/>
                        </a:rPr>
                        <a:t>oz</a:t>
                      </a:r>
                      <a:r>
                        <a:rPr lang="en-US" sz="1200" b="0" i="0" kern="1200">
                          <a:solidFill>
                            <a:schemeClr val="dk1"/>
                          </a:solidFill>
                          <a:effectLst/>
                          <a:latin typeface="Times New Roman" panose="02020603050405020304" pitchFamily="18" charset="0"/>
                          <a:ea typeface="+mn-ea"/>
                          <a:cs typeface="Times New Roman" panose="02020603050405020304" pitchFamily="18" charset="0"/>
                        </a:rPr>
                        <a:t> </a:t>
                      </a:r>
                    </a:p>
                  </a:txBody>
                  <a:tcPr marL="77407" marR="7740" marT="7740" marB="7740"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kern="1200">
                          <a:solidFill>
                            <a:schemeClr val="dk1"/>
                          </a:solidFill>
                          <a:effectLst/>
                          <a:latin typeface="Times New Roman" panose="02020603050405020304" pitchFamily="18" charset="0"/>
                          <a:ea typeface="+mn-ea"/>
                          <a:cs typeface="Times New Roman" panose="02020603050405020304" pitchFamily="18" charset="0"/>
                        </a:rPr>
                        <a:t>227 g</a:t>
                      </a:r>
                    </a:p>
                  </a:txBody>
                  <a:tcPr marL="77407" marR="7740" marT="7740" marB="7740"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kern="1200">
                          <a:solidFill>
                            <a:schemeClr val="dk1"/>
                          </a:solidFill>
                          <a:effectLst/>
                          <a:latin typeface="Times New Roman" panose="02020603050405020304" pitchFamily="18" charset="0"/>
                          <a:ea typeface="+mn-ea"/>
                          <a:cs typeface="Times New Roman" panose="02020603050405020304" pitchFamily="18" charset="0"/>
                        </a:rPr>
                        <a:t>16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1940482"/>
                  </a:ext>
                </a:extLst>
              </a:tr>
            </a:tbl>
          </a:graphicData>
        </a:graphic>
      </p:graphicFrame>
      <p:sp>
        <p:nvSpPr>
          <p:cNvPr id="10" name="Oval 9" descr="Emphasis highlighting serving size of 8 ounces, 227 grams and 31 grams of sugars.">
            <a:extLst>
              <a:ext uri="{FF2B5EF4-FFF2-40B4-BE49-F238E27FC236}">
                <a16:creationId xmlns:a16="http://schemas.microsoft.com/office/drawing/2014/main" id="{2DD2250D-5594-7F44-9C68-92F1951C8D4B}"/>
              </a:ext>
            </a:extLst>
          </p:cNvPr>
          <p:cNvSpPr/>
          <p:nvPr/>
        </p:nvSpPr>
        <p:spPr>
          <a:xfrm>
            <a:off x="3817826" y="2844239"/>
            <a:ext cx="3852974" cy="343652"/>
          </a:xfrm>
          <a:prstGeom prst="ellipse">
            <a:avLst/>
          </a:prstGeom>
          <a:noFill/>
          <a:ln w="19050">
            <a:solidFill>
              <a:srgbClr val="0A2E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descr="Rectangle">
            <a:extLst>
              <a:ext uri="{FF2B5EF4-FFF2-40B4-BE49-F238E27FC236}">
                <a16:creationId xmlns:a16="http://schemas.microsoft.com/office/drawing/2014/main" id="{984C493A-EFED-A34B-A47C-7BF18942684E}"/>
              </a:ext>
              <a:ext uri="{C183D7F6-B498-43B3-948B-1728B52AA6E4}">
                <adec:decorative xmlns:adec="http://schemas.microsoft.com/office/drawing/2017/decorative" val="0"/>
              </a:ext>
            </a:extLst>
          </p:cNvPr>
          <p:cNvSpPr/>
          <p:nvPr/>
        </p:nvSpPr>
        <p:spPr>
          <a:xfrm>
            <a:off x="3817826" y="3371619"/>
            <a:ext cx="2422070" cy="1624200"/>
          </a:xfrm>
          <a:prstGeom prst="roundRect">
            <a:avLst>
              <a:gd name="adj" fmla="val 3992"/>
            </a:avLst>
          </a:prstGeom>
          <a:solidFill>
            <a:srgbClr val="F2F3F4"/>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15" name="Table 14" descr="Table">
            <a:extLst>
              <a:ext uri="{FF2B5EF4-FFF2-40B4-BE49-F238E27FC236}">
                <a16:creationId xmlns:a16="http://schemas.microsoft.com/office/drawing/2014/main" id="{68EFDFAC-D552-534E-A3D1-510EEEFB09A3}"/>
              </a:ext>
            </a:extLst>
          </p:cNvPr>
          <p:cNvGraphicFramePr>
            <a:graphicFrameLocks noGrp="1"/>
          </p:cNvGraphicFramePr>
          <p:nvPr>
            <p:extLst>
              <p:ext uri="{D42A27DB-BD31-4B8C-83A1-F6EECF244321}">
                <p14:modId xmlns:p14="http://schemas.microsoft.com/office/powerpoint/2010/main" val="636953156"/>
              </p:ext>
            </p:extLst>
          </p:nvPr>
        </p:nvGraphicFramePr>
        <p:xfrm>
          <a:off x="3873877" y="3497084"/>
          <a:ext cx="2282257" cy="1489876"/>
        </p:xfrm>
        <a:graphic>
          <a:graphicData uri="http://schemas.openxmlformats.org/drawingml/2006/table">
            <a:tbl>
              <a:tblPr firstRow="1" bandRow="1">
                <a:tableStyleId>{5C22544A-7EE6-4342-B048-85BDC9FD1C3A}</a:tableStyleId>
              </a:tblPr>
              <a:tblGrid>
                <a:gridCol w="2282257">
                  <a:extLst>
                    <a:ext uri="{9D8B030D-6E8A-4147-A177-3AD203B41FA5}">
                      <a16:colId xmlns:a16="http://schemas.microsoft.com/office/drawing/2014/main" val="1713294901"/>
                    </a:ext>
                  </a:extLst>
                </a:gridCol>
              </a:tblGrid>
              <a:tr h="261961">
                <a:tc>
                  <a:txBody>
                    <a:bodyPr/>
                    <a:lstStyle/>
                    <a:p>
                      <a:r>
                        <a:rPr lang="en-US" sz="1400" b="1" i="0" kern="1200">
                          <a:solidFill>
                            <a:schemeClr val="tx1"/>
                          </a:solidFill>
                          <a:effectLst/>
                          <a:latin typeface="Times New Roman" panose="02020603050405020304" pitchFamily="18" charset="0"/>
                          <a:ea typeface="+mn-ea"/>
                          <a:cs typeface="Times New Roman" panose="02020603050405020304" pitchFamily="18" charset="0"/>
                        </a:rPr>
                        <a:t> Test Yourself: </a:t>
                      </a:r>
                    </a:p>
                  </a:txBody>
                  <a:tcPr marL="51517" marR="51517" marT="25759" marB="25759">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A3E1F9"/>
                    </a:solidFill>
                  </a:tcPr>
                </a:tc>
                <a:extLst>
                  <a:ext uri="{0D108BD9-81ED-4DB2-BD59-A6C34878D82A}">
                    <a16:rowId xmlns:a16="http://schemas.microsoft.com/office/drawing/2014/main" val="3916633125"/>
                  </a:ext>
                </a:extLst>
              </a:tr>
              <a:tr h="1208955">
                <a:tc>
                  <a:txBody>
                    <a:bodyPr/>
                    <a:lstStyle/>
                    <a:p>
                      <a:pPr>
                        <a:spcAft>
                          <a:spcPts val="600"/>
                        </a:spcAft>
                      </a:pPr>
                      <a:r>
                        <a:rPr lang="en-US" sz="1000" b="0" i="0">
                          <a:solidFill>
                            <a:schemeClr val="tx1"/>
                          </a:solidFill>
                          <a:latin typeface="Times New Roman" panose="02020603050405020304" pitchFamily="18" charset="0"/>
                          <a:cs typeface="Times New Roman" panose="02020603050405020304" pitchFamily="18" charset="0"/>
                        </a:rPr>
                        <a:t>Does the cereal above meet the sugar requirement? </a:t>
                      </a:r>
                      <a:br>
                        <a:rPr lang="en-US" sz="1000" b="0" i="0">
                          <a:solidFill>
                            <a:schemeClr val="tx1"/>
                          </a:solidFill>
                          <a:latin typeface="Times New Roman" panose="02020603050405020304" pitchFamily="18" charset="0"/>
                          <a:cs typeface="Times New Roman" panose="02020603050405020304" pitchFamily="18" charset="0"/>
                        </a:rPr>
                      </a:br>
                      <a:r>
                        <a:rPr lang="en-US" sz="1000" b="0" i="0">
                          <a:solidFill>
                            <a:schemeClr val="tx1"/>
                          </a:solidFill>
                          <a:latin typeface="Times New Roman" panose="02020603050405020304" pitchFamily="18" charset="0"/>
                          <a:cs typeface="Times New Roman" panose="02020603050405020304" pitchFamily="18" charset="0"/>
                        </a:rPr>
                        <a:t>(</a:t>
                      </a:r>
                      <a:r>
                        <a:rPr lang="en-US" sz="1000" b="0" i="1">
                          <a:solidFill>
                            <a:schemeClr val="tx1"/>
                          </a:solidFill>
                          <a:latin typeface="Times New Roman" panose="02020603050405020304" pitchFamily="18" charset="0"/>
                          <a:cs typeface="Times New Roman" panose="02020603050405020304" pitchFamily="18" charset="0"/>
                        </a:rPr>
                        <a:t>Check your answer on the next page</a:t>
                      </a:r>
                      <a:r>
                        <a:rPr lang="en-US" sz="1000" b="0" i="0">
                          <a:solidFill>
                            <a:schemeClr val="tx1"/>
                          </a:solidFill>
                          <a:latin typeface="Times New Roman" panose="02020603050405020304" pitchFamily="18" charset="0"/>
                          <a:cs typeface="Times New Roman" panose="02020603050405020304" pitchFamily="18" charset="0"/>
                        </a:rPr>
                        <a:t>) </a:t>
                      </a:r>
                    </a:p>
                    <a:p>
                      <a:pPr>
                        <a:spcAft>
                          <a:spcPts val="600"/>
                        </a:spcAft>
                      </a:pPr>
                      <a:r>
                        <a:rPr lang="en-US" sz="1000" b="0" i="0">
                          <a:solidFill>
                            <a:schemeClr val="tx1"/>
                          </a:solidFill>
                          <a:latin typeface="Times New Roman" panose="02020603050405020304" pitchFamily="18" charset="0"/>
                          <a:cs typeface="Times New Roman" panose="02020603050405020304" pitchFamily="18" charset="0"/>
                        </a:rPr>
                        <a:t>Serving Size: </a:t>
                      </a:r>
                      <a:r>
                        <a:rPr lang="en-US" sz="1100" b="1" i="0" u="sng" baseline="0">
                          <a:solidFill>
                            <a:srgbClr val="0A2E6F"/>
                          </a:solidFill>
                          <a:uFill>
                            <a:solidFill>
                              <a:schemeClr val="tx1"/>
                            </a:solidFill>
                          </a:uFill>
                          <a:latin typeface="Bradley Hand ITC" panose="03070402050302030203" pitchFamily="66" charset="77"/>
                          <a:cs typeface="Times New Roman" panose="02020603050405020304" pitchFamily="18" charset="0"/>
                        </a:rPr>
                        <a:t>6 oz/170 grams    </a:t>
                      </a:r>
                    </a:p>
                    <a:p>
                      <a:pPr>
                        <a:spcAft>
                          <a:spcPts val="600"/>
                        </a:spcAft>
                      </a:pPr>
                      <a:r>
                        <a:rPr lang="en-US" sz="1000" b="0" i="0">
                          <a:solidFill>
                            <a:schemeClr val="tx1"/>
                          </a:solidFill>
                          <a:latin typeface="Times New Roman" panose="02020603050405020304" pitchFamily="18" charset="0"/>
                          <a:cs typeface="Times New Roman" panose="02020603050405020304" pitchFamily="18" charset="0"/>
                        </a:rPr>
                        <a:t>Sugars: </a:t>
                      </a:r>
                      <a:r>
                        <a:rPr lang="en-US" sz="1100" b="1" i="0" u="sng" baseline="0">
                          <a:solidFill>
                            <a:srgbClr val="0A2E6F"/>
                          </a:solidFill>
                          <a:uFill>
                            <a:solidFill>
                              <a:schemeClr val="tx1"/>
                            </a:solidFill>
                          </a:uFill>
                          <a:latin typeface="Bradley Hand ITC" panose="03070402050302030203" pitchFamily="66" charset="77"/>
                          <a:cs typeface="Times New Roman" panose="02020603050405020304" pitchFamily="18" charset="0"/>
                        </a:rPr>
                        <a:t>10 grams</a:t>
                      </a:r>
                      <a:r>
                        <a:rPr lang="en-US" sz="1000" b="0" i="0">
                          <a:solidFill>
                            <a:schemeClr val="tx1"/>
                          </a:solidFill>
                          <a:latin typeface="Times New Roman" panose="02020603050405020304" pitchFamily="18" charset="0"/>
                          <a:cs typeface="Times New Roman" panose="02020603050405020304" pitchFamily="18" charset="0"/>
                        </a:rPr>
                        <a:t> </a:t>
                      </a:r>
                    </a:p>
                    <a:p>
                      <a:pPr>
                        <a:spcAft>
                          <a:spcPts val="600"/>
                        </a:spcAft>
                      </a:pPr>
                      <a:r>
                        <a:rPr lang="en-US" sz="1000" b="1" i="0">
                          <a:solidFill>
                            <a:schemeClr val="tx1"/>
                          </a:solidFill>
                          <a:latin typeface="Times New Roman" panose="02020603050405020304" pitchFamily="18" charset="0"/>
                          <a:cs typeface="Times New Roman" panose="02020603050405020304" pitchFamily="18" charset="0"/>
                        </a:rPr>
                        <a:t>☐ </a:t>
                      </a:r>
                      <a:r>
                        <a:rPr lang="en-US" sz="1000" b="0" i="0">
                          <a:solidFill>
                            <a:schemeClr val="tx1"/>
                          </a:solidFill>
                          <a:latin typeface="Times New Roman" panose="02020603050405020304" pitchFamily="18" charset="0"/>
                          <a:cs typeface="Times New Roman" panose="02020603050405020304" pitchFamily="18" charset="0"/>
                        </a:rPr>
                        <a:t>Yes   </a:t>
                      </a:r>
                      <a:r>
                        <a:rPr lang="en-US" sz="1000" b="1" i="0">
                          <a:solidFill>
                            <a:schemeClr val="tx1"/>
                          </a:solidFill>
                          <a:latin typeface="Times New Roman" panose="02020603050405020304" pitchFamily="18" charset="0"/>
                          <a:cs typeface="Times New Roman" panose="02020603050405020304" pitchFamily="18" charset="0"/>
                        </a:rPr>
                        <a:t>☐ </a:t>
                      </a:r>
                      <a:r>
                        <a:rPr lang="en-US" sz="1000" b="0" i="0">
                          <a:solidFill>
                            <a:schemeClr val="tx1"/>
                          </a:solidFill>
                          <a:latin typeface="Times New Roman" panose="02020603050405020304" pitchFamily="18" charset="0"/>
                          <a:cs typeface="Times New Roman" panose="02020603050405020304" pitchFamily="18" charset="0"/>
                        </a:rPr>
                        <a:t>No</a:t>
                      </a:r>
                      <a:r>
                        <a:rPr lang="en-US" sz="1000">
                          <a:solidFill>
                            <a:schemeClr val="tx1"/>
                          </a:solidFill>
                        </a:rPr>
                        <a:t> </a:t>
                      </a:r>
                    </a:p>
                  </a:txBody>
                  <a:tcPr marL="51517" marR="51517" marT="25759" marB="25759">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1F2F4"/>
                    </a:solidFill>
                  </a:tcPr>
                </a:tc>
                <a:extLst>
                  <a:ext uri="{0D108BD9-81ED-4DB2-BD59-A6C34878D82A}">
                    <a16:rowId xmlns:a16="http://schemas.microsoft.com/office/drawing/2014/main" val="424577015"/>
                  </a:ext>
                </a:extLst>
              </a:tr>
            </a:tbl>
          </a:graphicData>
        </a:graphic>
      </p:graphicFrame>
      <p:sp>
        <p:nvSpPr>
          <p:cNvPr id="11" name="TextBox 10" descr="The box next to &quot;Yes&quot; is checked. ">
            <a:extLst>
              <a:ext uri="{FF2B5EF4-FFF2-40B4-BE49-F238E27FC236}">
                <a16:creationId xmlns:a16="http://schemas.microsoft.com/office/drawing/2014/main" id="{E1E02B75-6ABD-A04B-AE31-788AD82E70DA}"/>
              </a:ext>
            </a:extLst>
          </p:cNvPr>
          <p:cNvSpPr txBox="1"/>
          <p:nvPr/>
        </p:nvSpPr>
        <p:spPr>
          <a:xfrm>
            <a:off x="3839308" y="4701697"/>
            <a:ext cx="319318" cy="307777"/>
          </a:xfrm>
          <a:prstGeom prst="rect">
            <a:avLst/>
          </a:prstGeom>
          <a:noFill/>
        </p:spPr>
        <p:txBody>
          <a:bodyPr wrap="none" rtlCol="0">
            <a:spAutoFit/>
          </a:bodyPr>
          <a:lstStyle/>
          <a:p>
            <a:r>
              <a:rPr lang="en-US" sz="1400" b="1">
                <a:solidFill>
                  <a:srgbClr val="0A2E6F"/>
                </a:solidFill>
              </a:rPr>
              <a:t>✓</a:t>
            </a:r>
          </a:p>
        </p:txBody>
      </p:sp>
      <p:sp>
        <p:nvSpPr>
          <p:cNvPr id="3" name="TextBox 2">
            <a:extLst>
              <a:ext uri="{FF2B5EF4-FFF2-40B4-BE49-F238E27FC236}">
                <a16:creationId xmlns:a16="http://schemas.microsoft.com/office/drawing/2014/main" id="{631DE314-11BA-9D4D-B8B8-8C8E8B602FFA}"/>
              </a:ext>
            </a:extLst>
          </p:cNvPr>
          <p:cNvSpPr txBox="1"/>
          <p:nvPr/>
        </p:nvSpPr>
        <p:spPr>
          <a:xfrm>
            <a:off x="6594765" y="3671455"/>
            <a:ext cx="1773380" cy="338554"/>
          </a:xfrm>
          <a:prstGeom prst="rect">
            <a:avLst/>
          </a:prstGeom>
          <a:noFill/>
        </p:spPr>
        <p:txBody>
          <a:bodyPr wrap="square" rtlCol="0">
            <a:spAutoFit/>
          </a:bodyPr>
          <a:lstStyle/>
          <a:p>
            <a:pPr defTabSz="914400">
              <a:defRPr/>
            </a:pPr>
            <a:r>
              <a:rPr lang="en-US" sz="400">
                <a:solidFill>
                  <a:schemeClr val="bg1"/>
                </a:solidFill>
                <a:latin typeface="Arial" panose="020B0604020202020204" pitchFamily="34" charset="0"/>
                <a:cs typeface="Arial" panose="020B0604020202020204" pitchFamily="34" charset="0"/>
              </a:rPr>
              <a:t>As you can see on the table, the maximum amount of sugar allowed in 8 ounces of yogurt is 31 grams. Because this yogurt only has 9 grams of sugar per 8 oz serving, it is below the limit of 31 grams of sugar. Therefore, it meets the sugar limit for yogurt in CACFP. </a:t>
            </a:r>
          </a:p>
        </p:txBody>
      </p:sp>
      <p:pic>
        <p:nvPicPr>
          <p:cNvPr id="4" name="Picture 3" descr="First page of training worksheet “Choose Yogurt That Is Lower in Added Sugars in the CACFP&quot;.">
            <a:extLst>
              <a:ext uri="{FF2B5EF4-FFF2-40B4-BE49-F238E27FC236}">
                <a16:creationId xmlns:a16="http://schemas.microsoft.com/office/drawing/2014/main" id="{BC227882-EE14-72FC-93DB-1DBA7D74A6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7174" y="1206121"/>
            <a:ext cx="2796119" cy="3630446"/>
          </a:xfrm>
          <a:prstGeom prst="rect">
            <a:avLst/>
          </a:prstGeom>
          <a:effectLst>
            <a:outerShdw blurRad="63500" sx="102000" sy="102000" algn="ctr" rotWithShape="0">
              <a:prstClr val="black">
                <a:alpha val="40000"/>
              </a:prstClr>
            </a:outerShdw>
          </a:effectLst>
        </p:spPr>
      </p:pic>
      <p:cxnSp>
        <p:nvCxnSpPr>
          <p:cNvPr id="13" name="Elbow Connector 12" descr="Line">
            <a:extLst>
              <a:ext uri="{FF2B5EF4-FFF2-40B4-BE49-F238E27FC236}">
                <a16:creationId xmlns:a16="http://schemas.microsoft.com/office/drawing/2014/main" id="{4D43B5E8-2393-864D-971E-1583BE87AF76}"/>
              </a:ext>
              <a:ext uri="{C183D7F6-B498-43B3-948B-1728B52AA6E4}">
                <adec:decorative xmlns:adec="http://schemas.microsoft.com/office/drawing/2017/decorative" val="0"/>
              </a:ext>
            </a:extLst>
          </p:cNvPr>
          <p:cNvCxnSpPr>
            <a:cxnSpLocks/>
            <a:stCxn id="14" idx="1"/>
          </p:cNvCxnSpPr>
          <p:nvPr/>
        </p:nvCxnSpPr>
        <p:spPr>
          <a:xfrm rot="10800000">
            <a:off x="2333710" y="3840737"/>
            <a:ext cx="1484117" cy="342983"/>
          </a:xfrm>
          <a:prstGeom prst="bentConnector3">
            <a:avLst>
              <a:gd name="adj1" fmla="val 50000"/>
            </a:avLst>
          </a:prstGeom>
          <a:ln w="19050">
            <a:solidFill>
              <a:srgbClr val="0A2E6F"/>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4750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cond page of training worksheet “Choose Yogurt That Is Lower in Added Sugars in the CACFP&quot;.">
            <a:extLst>
              <a:ext uri="{FF2B5EF4-FFF2-40B4-BE49-F238E27FC236}">
                <a16:creationId xmlns:a16="http://schemas.microsoft.com/office/drawing/2014/main" id="{59A48E78-4782-8FC9-99AD-9C4A3C488D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0390" y="197960"/>
            <a:ext cx="3706204" cy="4816275"/>
          </a:xfrm>
          <a:prstGeom prst="rect">
            <a:avLst/>
          </a:prstGeom>
          <a:effectLst>
            <a:outerShdw blurRad="63500" sx="102000" sy="102000" algn="ctr" rotWithShape="0">
              <a:prstClr val="black">
                <a:alpha val="40000"/>
              </a:prstClr>
            </a:outerShdw>
          </a:effectLst>
        </p:spPr>
      </p:pic>
      <p:sp>
        <p:nvSpPr>
          <p:cNvPr id="6" name="Rounded Rectangle 5" descr="Rectangle">
            <a:extLst>
              <a:ext uri="{FF2B5EF4-FFF2-40B4-BE49-F238E27FC236}">
                <a16:creationId xmlns:a16="http://schemas.microsoft.com/office/drawing/2014/main" id="{4F30637B-BD5F-4B41-BB74-B730FF0E2320}"/>
              </a:ext>
              <a:ext uri="{C183D7F6-B498-43B3-948B-1728B52AA6E4}">
                <adec:decorative xmlns:adec="http://schemas.microsoft.com/office/drawing/2017/decorative" val="0"/>
              </a:ext>
            </a:extLst>
          </p:cNvPr>
          <p:cNvSpPr/>
          <p:nvPr/>
        </p:nvSpPr>
        <p:spPr>
          <a:xfrm>
            <a:off x="746313" y="4375244"/>
            <a:ext cx="3274358" cy="288925"/>
          </a:xfrm>
          <a:prstGeom prst="roundRect">
            <a:avLst/>
          </a:prstGeom>
          <a:noFill/>
          <a:ln w="19050">
            <a:solidFill>
              <a:srgbClr val="0A2E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7" name="Elbow Connector 6" descr="Line">
            <a:extLst>
              <a:ext uri="{FF2B5EF4-FFF2-40B4-BE49-F238E27FC236}">
                <a16:creationId xmlns:a16="http://schemas.microsoft.com/office/drawing/2014/main" id="{4B689AC1-C48B-2145-A147-58C764114DC7}"/>
              </a:ext>
              <a:ext uri="{C183D7F6-B498-43B3-948B-1728B52AA6E4}">
                <adec:decorative xmlns:adec="http://schemas.microsoft.com/office/drawing/2017/decorative" val="0"/>
              </a:ext>
            </a:extLst>
          </p:cNvPr>
          <p:cNvCxnSpPr>
            <a:cxnSpLocks/>
          </p:cNvCxnSpPr>
          <p:nvPr/>
        </p:nvCxnSpPr>
        <p:spPr>
          <a:xfrm rot="10800000" flipV="1">
            <a:off x="4020672" y="2176320"/>
            <a:ext cx="2757057" cy="2335168"/>
          </a:xfrm>
          <a:prstGeom prst="bentConnector3">
            <a:avLst>
              <a:gd name="adj1" fmla="val 50000"/>
            </a:avLst>
          </a:prstGeom>
          <a:ln w="19050">
            <a:solidFill>
              <a:srgbClr val="0A2E6F"/>
            </a:solidFill>
            <a:tailEnd type="oval"/>
          </a:ln>
        </p:spPr>
        <p:style>
          <a:lnRef idx="1">
            <a:schemeClr val="accent1"/>
          </a:lnRef>
          <a:fillRef idx="0">
            <a:schemeClr val="accent1"/>
          </a:fillRef>
          <a:effectRef idx="0">
            <a:schemeClr val="accent1"/>
          </a:effectRef>
          <a:fontRef idx="minor">
            <a:schemeClr val="tx1"/>
          </a:fontRef>
        </p:style>
      </p:cxnSp>
      <p:sp>
        <p:nvSpPr>
          <p:cNvPr id="10" name="Rounded Rectangle 9" descr="Rectangle">
            <a:extLst>
              <a:ext uri="{FF2B5EF4-FFF2-40B4-BE49-F238E27FC236}">
                <a16:creationId xmlns:a16="http://schemas.microsoft.com/office/drawing/2014/main" id="{C92EE3A2-E7FC-C14A-AAD4-64C42F5A69B3}"/>
              </a:ext>
              <a:ext uri="{C183D7F6-B498-43B3-948B-1728B52AA6E4}">
                <adec:decorative xmlns:adec="http://schemas.microsoft.com/office/drawing/2017/decorative" val="0"/>
              </a:ext>
            </a:extLst>
          </p:cNvPr>
          <p:cNvSpPr/>
          <p:nvPr/>
        </p:nvSpPr>
        <p:spPr>
          <a:xfrm>
            <a:off x="1384164" y="1964748"/>
            <a:ext cx="7446794" cy="1038686"/>
          </a:xfrm>
          <a:prstGeom prst="round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TextBox 8">
            <a:extLst>
              <a:ext uri="{FF2B5EF4-FFF2-40B4-BE49-F238E27FC236}">
                <a16:creationId xmlns:a16="http://schemas.microsoft.com/office/drawing/2014/main" id="{C67BA7E8-52D9-D248-A542-0CAD12538E67}"/>
              </a:ext>
            </a:extLst>
          </p:cNvPr>
          <p:cNvSpPr txBox="1"/>
          <p:nvPr/>
        </p:nvSpPr>
        <p:spPr>
          <a:xfrm>
            <a:off x="1579349" y="2033261"/>
            <a:ext cx="7045302" cy="830997"/>
          </a:xfrm>
          <a:prstGeom prst="rect">
            <a:avLst/>
          </a:prstGeom>
          <a:noFill/>
        </p:spPr>
        <p:txBody>
          <a:bodyPr wrap="square" rtlCol="0">
            <a:spAutoFit/>
          </a:bodyPr>
          <a:lstStyle/>
          <a:p>
            <a:r>
              <a:rPr lang="en-US" sz="1600" b="1">
                <a:latin typeface="Times New Roman" panose="02020603050405020304" pitchFamily="18" charset="0"/>
                <a:cs typeface="Times New Roman" panose="02020603050405020304" pitchFamily="18" charset="0"/>
              </a:rPr>
              <a:t>Answer to “Test Yourself” activity on page 1: </a:t>
            </a:r>
            <a:r>
              <a:rPr lang="en-US" sz="1600" i="1">
                <a:latin typeface="Times" pitchFamily="2" charset="0"/>
                <a:cs typeface="Times New Roman" panose="02020603050405020304" pitchFamily="18" charset="0"/>
              </a:rPr>
              <a:t>T</a:t>
            </a:r>
            <a:r>
              <a:rPr lang="en-US" sz="1600" i="1">
                <a:latin typeface="Times" pitchFamily="2" charset="0"/>
              </a:rPr>
              <a:t>his yogurt has 10 grams of added sugars per 6 ounces (170 grams). The maximum amount of added sugars allowed in 6 ounces of yogurt is 12 grams. 10 is less than 12, so this yogurt is creditable</a:t>
            </a:r>
            <a:r>
              <a:rPr lang="en-US" sz="1600">
                <a:latin typeface="Times" pitchFamily="2" charset="0"/>
              </a:rPr>
              <a:t>.</a:t>
            </a:r>
            <a:endParaRPr lang="en-US" sz="1600" i="1">
              <a:latin typeface="Times" pitchFamily="2" charset="0"/>
              <a:cs typeface="Times New Roman" panose="02020603050405020304" pitchFamily="18" charset="0"/>
            </a:endParaRPr>
          </a:p>
        </p:txBody>
      </p:sp>
      <p:sp>
        <p:nvSpPr>
          <p:cNvPr id="3" name="TextBox 2">
            <a:extLst>
              <a:ext uri="{FF2B5EF4-FFF2-40B4-BE49-F238E27FC236}">
                <a16:creationId xmlns:a16="http://schemas.microsoft.com/office/drawing/2014/main" id="{1CD971E4-DA5F-B047-B41F-49EF1D84D7EF}"/>
              </a:ext>
            </a:extLst>
          </p:cNvPr>
          <p:cNvSpPr txBox="1"/>
          <p:nvPr/>
        </p:nvSpPr>
        <p:spPr>
          <a:xfrm>
            <a:off x="6608619" y="3449782"/>
            <a:ext cx="2016032" cy="215444"/>
          </a:xfrm>
          <a:prstGeom prst="rect">
            <a:avLst/>
          </a:prstGeom>
          <a:noFill/>
        </p:spPr>
        <p:txBody>
          <a:bodyPr wrap="square" rtlCol="0">
            <a:spAutoFit/>
          </a:bodyPr>
          <a:lstStyle/>
          <a:p>
            <a:r>
              <a:rPr lang="en-US" sz="400">
                <a:solidFill>
                  <a:schemeClr val="bg1"/>
                </a:solidFill>
                <a:latin typeface="Arial" panose="020B0604020202020204" pitchFamily="34" charset="0"/>
                <a:cs typeface="Arial" panose="020B0604020202020204" pitchFamily="34" charset="0"/>
              </a:rPr>
              <a:t>This answer is also on the back of this worksheet at the bottom of the page so you can check your work on your own. </a:t>
            </a:r>
          </a:p>
        </p:txBody>
      </p:sp>
      <p:sp>
        <p:nvSpPr>
          <p:cNvPr id="2" name="Title 1">
            <a:extLst>
              <a:ext uri="{FF2B5EF4-FFF2-40B4-BE49-F238E27FC236}">
                <a16:creationId xmlns:a16="http://schemas.microsoft.com/office/drawing/2014/main" id="{05FBC7EF-C2F9-91BF-7F46-D2FBFD82ED91}"/>
              </a:ext>
            </a:extLst>
          </p:cNvPr>
          <p:cNvSpPr>
            <a:spLocks noGrp="1"/>
          </p:cNvSpPr>
          <p:nvPr>
            <p:ph type="title"/>
          </p:nvPr>
        </p:nvSpPr>
        <p:spPr>
          <a:xfrm>
            <a:off x="0" y="-819149"/>
            <a:ext cx="7886700" cy="819149"/>
          </a:xfrm>
        </p:spPr>
        <p:txBody>
          <a:bodyPr lIns="365760" tIns="228600" rIns="0" bIns="0" anchor="b"/>
          <a:lstStyle/>
          <a:p>
            <a:r>
              <a:rPr lang="en-US" sz="3200">
                <a:latin typeface="Times New Roman" panose="02020603050405020304" pitchFamily="18" charset="0"/>
                <a:cs typeface="Times New Roman" panose="02020603050405020304" pitchFamily="18" charset="0"/>
              </a:rPr>
              <a:t>Answer to “Test Yourself” activity on page 1:</a:t>
            </a:r>
            <a:endParaRPr lang="es-ES"/>
          </a:p>
        </p:txBody>
      </p:sp>
    </p:spTree>
    <p:extLst>
      <p:ext uri="{BB962C8B-B14F-4D97-AF65-F5344CB8AC3E}">
        <p14:creationId xmlns:p14="http://schemas.microsoft.com/office/powerpoint/2010/main" val="401768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7D7C-4D15-A94C-AC2E-7CAADCAFDD66}"/>
              </a:ext>
            </a:extLst>
          </p:cNvPr>
          <p:cNvSpPr>
            <a:spLocks noGrp="1"/>
          </p:cNvSpPr>
          <p:nvPr>
            <p:ph type="title"/>
          </p:nvPr>
        </p:nvSpPr>
        <p:spPr/>
        <p:txBody>
          <a:bodyPr/>
          <a:lstStyle/>
          <a:p>
            <a:r>
              <a:rPr lang="en-US"/>
              <a:t>USDA’s Team Nutrition</a:t>
            </a:r>
          </a:p>
        </p:txBody>
      </p:sp>
      <p:grpSp>
        <p:nvGrpSpPr>
          <p:cNvPr id="10" name="Group 9" descr="Icon: Team Nutrition, USDA. ">
            <a:extLst>
              <a:ext uri="{FF2B5EF4-FFF2-40B4-BE49-F238E27FC236}">
                <a16:creationId xmlns:a16="http://schemas.microsoft.com/office/drawing/2014/main" id="{A49A7F1B-4143-0844-B069-7F1849F8BC76}"/>
              </a:ext>
            </a:extLst>
          </p:cNvPr>
          <p:cNvGrpSpPr/>
          <p:nvPr/>
        </p:nvGrpSpPr>
        <p:grpSpPr>
          <a:xfrm>
            <a:off x="303636" y="968402"/>
            <a:ext cx="3586312" cy="2695311"/>
            <a:chOff x="303636" y="968402"/>
            <a:chExt cx="3586312" cy="2695311"/>
          </a:xfrm>
        </p:grpSpPr>
        <p:pic>
          <p:nvPicPr>
            <p:cNvPr id="6" name="Picture 2" descr="Icon: Team Nutrition, USDA. ">
              <a:extLst>
                <a:ext uri="{FF2B5EF4-FFF2-40B4-BE49-F238E27FC236}">
                  <a16:creationId xmlns:a16="http://schemas.microsoft.com/office/drawing/2014/main" id="{7ADBBE32-2150-D045-8490-0C3870F935E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2" name="Elbow Connector 31">
              <a:extLst>
                <a:ext uri="{FF2B5EF4-FFF2-40B4-BE49-F238E27FC236}">
                  <a16:creationId xmlns:a16="http://schemas.microsoft.com/office/drawing/2014/main" id="{4C4FDD55-4A85-2441-957F-0358953E1CD7}"/>
                </a:ext>
                <a:ext uri="{C183D7F6-B498-43B3-948B-1728B52AA6E4}">
                  <adec:decorative xmlns:adec="http://schemas.microsoft.com/office/drawing/2017/decorative" val="1"/>
                </a:ext>
              </a:extLst>
            </p:cNvPr>
            <p:cNvCxnSpPr>
              <a:cxnSpLocks/>
            </p:cNvCxnSpPr>
            <p:nvPr/>
          </p:nvCxnSpPr>
          <p:spPr>
            <a:xfrm flipV="1">
              <a:off x="3125449" y="1244297"/>
              <a:ext cx="764499" cy="764385"/>
            </a:xfrm>
            <a:prstGeom prst="bentConnector3">
              <a:avLst>
                <a:gd name="adj1" fmla="val 50000"/>
              </a:avLst>
            </a:prstGeom>
            <a:ln w="19050">
              <a:solidFill>
                <a:srgbClr val="0A2E6F"/>
              </a:solidFill>
              <a:tailEnd type="ova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6FEA5FE-F819-ED4F-98B3-C28FD4042DB4}"/>
                </a:ext>
                <a:ext uri="{C183D7F6-B498-43B3-948B-1728B52AA6E4}">
                  <adec:decorative xmlns:adec="http://schemas.microsoft.com/office/drawing/2017/decorative" val="1"/>
                </a:ext>
              </a:extLst>
            </p:cNvPr>
            <p:cNvCxnSpPr>
              <a:cxnSpLocks/>
            </p:cNvCxnSpPr>
            <p:nvPr/>
          </p:nvCxnSpPr>
          <p:spPr>
            <a:xfrm>
              <a:off x="3125449" y="2278101"/>
              <a:ext cx="764499" cy="0"/>
            </a:xfrm>
            <a:prstGeom prst="line">
              <a:avLst/>
            </a:prstGeom>
            <a:ln w="19050">
              <a:solidFill>
                <a:srgbClr val="0A2E6F"/>
              </a:solidFill>
              <a:tailEnd type="oval"/>
            </a:ln>
          </p:spPr>
          <p:style>
            <a:lnRef idx="1">
              <a:schemeClr val="accent1"/>
            </a:lnRef>
            <a:fillRef idx="0">
              <a:schemeClr val="accent1"/>
            </a:fillRef>
            <a:effectRef idx="0">
              <a:schemeClr val="accent1"/>
            </a:effectRef>
            <a:fontRef idx="minor">
              <a:schemeClr val="tx1"/>
            </a:fontRef>
          </p:style>
        </p:cxnSp>
        <p:cxnSp>
          <p:nvCxnSpPr>
            <p:cNvPr id="45" name="Elbow Connector 44">
              <a:extLst>
                <a:ext uri="{FF2B5EF4-FFF2-40B4-BE49-F238E27FC236}">
                  <a16:creationId xmlns:a16="http://schemas.microsoft.com/office/drawing/2014/main" id="{AF1EC280-E93C-D549-B785-D8345879B879}"/>
                </a:ext>
                <a:ext uri="{C183D7F6-B498-43B3-948B-1728B52AA6E4}">
                  <adec:decorative xmlns:adec="http://schemas.microsoft.com/office/drawing/2017/decorative" val="1"/>
                </a:ext>
              </a:extLst>
            </p:cNvPr>
            <p:cNvCxnSpPr>
              <a:cxnSpLocks/>
            </p:cNvCxnSpPr>
            <p:nvPr/>
          </p:nvCxnSpPr>
          <p:spPr>
            <a:xfrm>
              <a:off x="3125449" y="2551213"/>
              <a:ext cx="764499" cy="521885"/>
            </a:xfrm>
            <a:prstGeom prst="bentConnector3">
              <a:avLst>
                <a:gd name="adj1" fmla="val 50000"/>
              </a:avLst>
            </a:prstGeom>
            <a:ln w="19050">
              <a:solidFill>
                <a:srgbClr val="0A2E6F"/>
              </a:solidFill>
              <a:tailEnd type="oval"/>
            </a:ln>
          </p:spPr>
          <p:style>
            <a:lnRef idx="1">
              <a:schemeClr val="accent1"/>
            </a:lnRef>
            <a:fillRef idx="0">
              <a:schemeClr val="accent1"/>
            </a:fillRef>
            <a:effectRef idx="0">
              <a:schemeClr val="accent1"/>
            </a:effectRef>
            <a:fontRef idx="minor">
              <a:schemeClr val="tx1"/>
            </a:fontRef>
          </p:style>
        </p:cxnSp>
      </p:grpSp>
      <p:sp>
        <p:nvSpPr>
          <p:cNvPr id="3" name="Text Placeholder 2">
            <a:extLst>
              <a:ext uri="{FF2B5EF4-FFF2-40B4-BE49-F238E27FC236}">
                <a16:creationId xmlns:a16="http://schemas.microsoft.com/office/drawing/2014/main" id="{34A537C3-9DA2-6847-9ED8-21289DEED462}"/>
              </a:ext>
            </a:extLst>
          </p:cNvPr>
          <p:cNvSpPr>
            <a:spLocks noGrp="1"/>
          </p:cNvSpPr>
          <p:nvPr>
            <p:ph type="body" idx="1"/>
          </p:nvPr>
        </p:nvSpPr>
        <p:spPr>
          <a:xfrm>
            <a:off x="4104674" y="1063759"/>
            <a:ext cx="4611037" cy="830997"/>
          </a:xfrm>
        </p:spPr>
        <p:txBody>
          <a:bodyPr/>
          <a:lstStyle/>
          <a:p>
            <a:r>
              <a:rPr lang="en-US"/>
              <a:t>An initiative of the USDA’s Food and Nutrition Service to support the USDA’s Child Nutrition Programs.</a:t>
            </a:r>
          </a:p>
          <a:p>
            <a:endParaRPr lang="en-US"/>
          </a:p>
        </p:txBody>
      </p:sp>
      <p:sp>
        <p:nvSpPr>
          <p:cNvPr id="7" name="Text Placeholder 2">
            <a:extLst>
              <a:ext uri="{FF2B5EF4-FFF2-40B4-BE49-F238E27FC236}">
                <a16:creationId xmlns:a16="http://schemas.microsoft.com/office/drawing/2014/main" id="{E1F73BED-4261-2A4E-82CF-6A6184447F30}"/>
              </a:ext>
            </a:extLst>
          </p:cNvPr>
          <p:cNvSpPr txBox="1">
            <a:spLocks/>
          </p:cNvSpPr>
          <p:nvPr/>
        </p:nvSpPr>
        <p:spPr>
          <a:xfrm>
            <a:off x="41046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Aims to improve children’s lifelong eating and physical activity habits.</a:t>
            </a:r>
          </a:p>
        </p:txBody>
      </p:sp>
      <p:sp>
        <p:nvSpPr>
          <p:cNvPr id="8" name="Text Placeholder 2">
            <a:extLst>
              <a:ext uri="{FF2B5EF4-FFF2-40B4-BE49-F238E27FC236}">
                <a16:creationId xmlns:a16="http://schemas.microsoft.com/office/drawing/2014/main" id="{A70B2C4C-3ED9-1249-89A3-3A14017D9B42}"/>
              </a:ext>
            </a:extLst>
          </p:cNvPr>
          <p:cNvSpPr txBox="1">
            <a:spLocks/>
          </p:cNvSpPr>
          <p:nvPr/>
        </p:nvSpPr>
        <p:spPr>
          <a:xfrm>
            <a:off x="4104674" y="2923735"/>
            <a:ext cx="4889919" cy="1157664"/>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t>Provides nutrition education and training materials to State agencies, sponsoring organizations, and CACFP sites.</a:t>
            </a:r>
          </a:p>
        </p:txBody>
      </p:sp>
      <p:pic>
        <p:nvPicPr>
          <p:cNvPr id="13" name="Picture 12" descr="Hyperlink Icon">
            <a:extLst>
              <a:ext uri="{FF2B5EF4-FFF2-40B4-BE49-F238E27FC236}">
                <a16:creationId xmlns:a16="http://schemas.microsoft.com/office/drawing/2014/main" id="{276198BE-3825-5D4A-B361-16F7174BAAA4}"/>
              </a:ext>
              <a:ext uri="{C183D7F6-B498-43B3-948B-1728B52AA6E4}">
                <adec:decorative xmlns:adec="http://schemas.microsoft.com/office/drawing/2017/decorative" val="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99697" y="4609670"/>
            <a:ext cx="423093" cy="423093"/>
          </a:xfrm>
          <a:prstGeom prst="rect">
            <a:avLst/>
          </a:prstGeom>
        </p:spPr>
      </p:pic>
      <p:sp>
        <p:nvSpPr>
          <p:cNvPr id="5" name="Rectangle 4">
            <a:extLst>
              <a:ext uri="{FF2B5EF4-FFF2-40B4-BE49-F238E27FC236}">
                <a16:creationId xmlns:a16="http://schemas.microsoft.com/office/drawing/2014/main" id="{90989EEB-57ED-E641-B598-2B1FC08652CB}"/>
              </a:ext>
            </a:extLst>
          </p:cNvPr>
          <p:cNvSpPr/>
          <p:nvPr/>
        </p:nvSpPr>
        <p:spPr>
          <a:xfrm>
            <a:off x="2838536" y="4581683"/>
            <a:ext cx="4460048" cy="461665"/>
          </a:xfrm>
          <a:prstGeom prst="rect">
            <a:avLst/>
          </a:prstGeom>
        </p:spPr>
        <p:txBody>
          <a:bodyPr wrap="square" lIns="0">
            <a:spAutoFit/>
          </a:bodyPr>
          <a:lstStyle/>
          <a:p>
            <a:r>
              <a:rPr lang="en-US" sz="2400" b="1">
                <a:solidFill>
                  <a:schemeClr val="tx1">
                    <a:lumMod val="75000"/>
                    <a:lumOff val="25000"/>
                  </a:schemeClr>
                </a:solidFill>
                <a:latin typeface="Helvetica" pitchFamily="2" charset="0"/>
                <a:hlinkClick r:id="rId5">
                  <a:extLst>
                    <a:ext uri="{A12FA001-AC4F-418D-AE19-62706E023703}">
                      <ahyp:hlinkClr xmlns:ahyp="http://schemas.microsoft.com/office/drawing/2018/hyperlinkcolor" val="tx"/>
                    </a:ext>
                  </a:extLst>
                </a:hlinkClick>
              </a:rPr>
              <a:t>TeamNutrition.USDA.gov</a:t>
            </a:r>
            <a:endParaRPr lang="en-US" sz="2400" b="1">
              <a:solidFill>
                <a:schemeClr val="tx1">
                  <a:lumMod val="75000"/>
                  <a:lumOff val="25000"/>
                </a:schemeClr>
              </a:solidFill>
              <a:latin typeface="Helvetica" pitchFamily="2" charset="0"/>
              <a:cs typeface="Arial" panose="020B0604020202020204" pitchFamily="34" charset="0"/>
            </a:endParaRPr>
          </a:p>
        </p:txBody>
      </p:sp>
    </p:spTree>
    <p:extLst>
      <p:ext uri="{BB962C8B-B14F-4D97-AF65-F5344CB8AC3E}">
        <p14:creationId xmlns:p14="http://schemas.microsoft.com/office/powerpoint/2010/main" val="88686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45192C4-DFB3-FB47-8385-07F7708BF20F}"/>
              </a:ext>
            </a:extLst>
          </p:cNvPr>
          <p:cNvSpPr/>
          <p:nvPr/>
        </p:nvSpPr>
        <p:spPr>
          <a:xfrm>
            <a:off x="2731799" y="4569476"/>
            <a:ext cx="1064005" cy="369332"/>
          </a:xfrm>
          <a:prstGeom prst="rect">
            <a:avLst/>
          </a:prstGeom>
        </p:spPr>
        <p:txBody>
          <a:bodyPr wrap="square">
            <a:spAutoFit/>
          </a:bodyPr>
          <a:lstStyle/>
          <a:p>
            <a:pPr lvl="0" defTabSz="685800">
              <a:defRPr/>
            </a:pPr>
            <a:r>
              <a:rPr lang="en-US" sz="300">
                <a:solidFill>
                  <a:schemeClr val="bg1"/>
                </a:solidFill>
                <a:latin typeface="Arial" panose="020B0604020202020204" pitchFamily="34" charset="0"/>
                <a:cs typeface="Arial" panose="020B0604020202020204" pitchFamily="34" charset="0"/>
              </a:rPr>
              <a:t>The back of the worksheet also has a more extensive list of serving sizes than what’s on the front. On the bottom, you can also write down the brand and type of creditable yogurts that you have found and would like to serve. </a:t>
            </a:r>
          </a:p>
          <a:p>
            <a:endParaRPr lang="en-US" sz="300">
              <a:solidFill>
                <a:schemeClr val="bg1"/>
              </a:solidFill>
            </a:endParaRPr>
          </a:p>
        </p:txBody>
      </p:sp>
      <p:pic>
        <p:nvPicPr>
          <p:cNvPr id="10" name="Picture 9" descr="Second page of training worksheet “Choose Yogurt That Is Lower in Added Sugars in the CACFP&quot;.">
            <a:extLst>
              <a:ext uri="{FF2B5EF4-FFF2-40B4-BE49-F238E27FC236}">
                <a16:creationId xmlns:a16="http://schemas.microsoft.com/office/drawing/2014/main" id="{E32CEE28-7444-7C81-CC63-9D652746EF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44800" y="163612"/>
            <a:ext cx="3706204" cy="4816275"/>
          </a:xfrm>
          <a:prstGeom prst="rect">
            <a:avLst/>
          </a:prstGeom>
          <a:effectLst>
            <a:outerShdw blurRad="63500" sx="102000" sy="102000" algn="ctr" rotWithShape="0">
              <a:prstClr val="black">
                <a:alpha val="40000"/>
              </a:prstClr>
            </a:outerShdw>
          </a:effectLst>
        </p:spPr>
      </p:pic>
      <p:sp>
        <p:nvSpPr>
          <p:cNvPr id="2" name="Title 1">
            <a:extLst>
              <a:ext uri="{FF2B5EF4-FFF2-40B4-BE49-F238E27FC236}">
                <a16:creationId xmlns:a16="http://schemas.microsoft.com/office/drawing/2014/main" id="{51DDEF8C-13BA-4C0C-9AC8-3530A5BA0A55}"/>
              </a:ext>
            </a:extLst>
          </p:cNvPr>
          <p:cNvSpPr>
            <a:spLocks noGrp="1"/>
          </p:cNvSpPr>
          <p:nvPr>
            <p:ph type="title"/>
          </p:nvPr>
        </p:nvSpPr>
        <p:spPr>
          <a:xfrm>
            <a:off x="628650" y="-993775"/>
            <a:ext cx="7886700" cy="993775"/>
          </a:xfrm>
        </p:spPr>
        <p:txBody>
          <a:bodyPr anchor="b"/>
          <a:lstStyle/>
          <a:p>
            <a:r>
              <a:rPr lang="en-US">
                <a:latin typeface="Arial" panose="020B0604020202020204" pitchFamily="34" charset="0"/>
                <a:cs typeface="Arial" panose="020B0604020202020204" pitchFamily="34" charset="0"/>
              </a:rPr>
              <a:t>Extensive List of Serving Sizes in Yogurts</a:t>
            </a:r>
            <a:endParaRPr lang="es-ES"/>
          </a:p>
        </p:txBody>
      </p:sp>
    </p:spTree>
    <p:extLst>
      <p:ext uri="{BB962C8B-B14F-4D97-AF65-F5344CB8AC3E}">
        <p14:creationId xmlns:p14="http://schemas.microsoft.com/office/powerpoint/2010/main" val="2486360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8EE45F-2E3A-AA4D-93F2-6D8BFA32832C}"/>
              </a:ext>
            </a:extLst>
          </p:cNvPr>
          <p:cNvSpPr>
            <a:spLocks noGrp="1"/>
          </p:cNvSpPr>
          <p:nvPr>
            <p:ph type="title"/>
          </p:nvPr>
        </p:nvSpPr>
        <p:spPr>
          <a:xfrm>
            <a:off x="885841" y="114298"/>
            <a:ext cx="4243388" cy="819149"/>
          </a:xfrm>
        </p:spPr>
        <p:txBody>
          <a:bodyPr/>
          <a:lstStyle/>
          <a:p>
            <a:r>
              <a:rPr lang="en-US" sz="2800"/>
              <a:t>Try It Out!</a:t>
            </a:r>
            <a:br>
              <a:rPr lang="en-US" sz="2800"/>
            </a:br>
            <a:r>
              <a:rPr lang="en-US" sz="2800" b="0"/>
              <a:t>Which Yogurts Can </a:t>
            </a:r>
            <a:br>
              <a:rPr lang="en-US" sz="2800" b="0"/>
            </a:br>
            <a:r>
              <a:rPr lang="en-US" sz="2800" b="0"/>
              <a:t>You Add to Your List? </a:t>
            </a:r>
            <a:endParaRPr lang="en-US" sz="2800"/>
          </a:p>
        </p:txBody>
      </p:sp>
      <p:sp>
        <p:nvSpPr>
          <p:cNvPr id="8" name="Rounded Rectangle 7">
            <a:extLst>
              <a:ext uri="{FF2B5EF4-FFF2-40B4-BE49-F238E27FC236}">
                <a16:creationId xmlns:a16="http://schemas.microsoft.com/office/drawing/2014/main" id="{964EB137-F303-BD4D-B84A-F4E6200CD1FA}"/>
              </a:ext>
            </a:extLst>
          </p:cNvPr>
          <p:cNvSpPr/>
          <p:nvPr/>
        </p:nvSpPr>
        <p:spPr>
          <a:xfrm>
            <a:off x="5619524" y="176145"/>
            <a:ext cx="2132655" cy="682985"/>
          </a:xfrm>
          <a:prstGeom prst="roundRect">
            <a:avLst>
              <a:gd name="adj" fmla="val 0"/>
            </a:avLst>
          </a:prstGeom>
          <a:solidFill>
            <a:srgbClr val="A3E1F9"/>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rtlCol="0" anchor="t" anchorCtr="0"/>
          <a:lstStyle/>
          <a:p>
            <a:pPr algn="ctr"/>
            <a:r>
              <a:rPr lang="en-US" b="1">
                <a:solidFill>
                  <a:schemeClr val="tx1"/>
                </a:solidFill>
                <a:latin typeface="Times New Roman" panose="02020603050405020304" pitchFamily="18" charset="0"/>
                <a:cs typeface="Times New Roman" panose="02020603050405020304" pitchFamily="18" charset="0"/>
              </a:rPr>
              <a:t>A Brand </a:t>
            </a:r>
          </a:p>
          <a:p>
            <a:pPr algn="ctr"/>
            <a:r>
              <a:rPr lang="en-US" b="1">
                <a:solidFill>
                  <a:schemeClr val="tx1"/>
                </a:solidFill>
                <a:latin typeface="Times New Roman" panose="02020603050405020304" pitchFamily="18" charset="0"/>
                <a:cs typeface="Times New Roman" panose="02020603050405020304" pitchFamily="18" charset="0"/>
              </a:rPr>
              <a:t>Strawberry Yogurt</a:t>
            </a:r>
          </a:p>
        </p:txBody>
      </p:sp>
      <p:pic>
        <p:nvPicPr>
          <p:cNvPr id="7" name="Picture 6" descr="Yogurt">
            <a:extLst>
              <a:ext uri="{FF2B5EF4-FFF2-40B4-BE49-F238E27FC236}">
                <a16:creationId xmlns:a16="http://schemas.microsoft.com/office/drawing/2014/main" id="{8CD1BF6F-733C-5F4E-AA76-8F593951AE3A}"/>
              </a:ext>
              <a:ext uri="{C183D7F6-B498-43B3-948B-1728B52AA6E4}">
                <adec:decorative xmlns:adec="http://schemas.microsoft.com/office/drawing/2017/decorative"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3270" y="260161"/>
            <a:ext cx="983000" cy="1223521"/>
          </a:xfrm>
          <a:prstGeom prst="rect">
            <a:avLst/>
          </a:prstGeom>
        </p:spPr>
      </p:pic>
      <p:pic>
        <p:nvPicPr>
          <p:cNvPr id="16" name="Picture 15" descr="Image of a Nutrition Facts Label of a yogurt with a serving size of 6 oz (170g) and 13g of added sugars.">
            <a:extLst>
              <a:ext uri="{FF2B5EF4-FFF2-40B4-BE49-F238E27FC236}">
                <a16:creationId xmlns:a16="http://schemas.microsoft.com/office/drawing/2014/main" id="{D1D2A59C-2F6D-B6DF-ABA2-A7F2E0F213B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09999" y="859130"/>
            <a:ext cx="2142179" cy="3446278"/>
          </a:xfrm>
          <a:prstGeom prst="rect">
            <a:avLst/>
          </a:prstGeom>
        </p:spPr>
      </p:pic>
      <p:pic>
        <p:nvPicPr>
          <p:cNvPr id="6" name="Picture 5" descr="A child eating a yogurt">
            <a:extLst>
              <a:ext uri="{FF2B5EF4-FFF2-40B4-BE49-F238E27FC236}">
                <a16:creationId xmlns:a16="http://schemas.microsoft.com/office/drawing/2014/main" id="{6B878CEF-3CA2-7706-4897-53161B0504E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01344" y="1483682"/>
            <a:ext cx="2645514" cy="2789069"/>
          </a:xfrm>
          <a:prstGeom prst="rect">
            <a:avLst/>
          </a:prstGeom>
        </p:spPr>
      </p:pic>
    </p:spTree>
    <p:extLst>
      <p:ext uri="{BB962C8B-B14F-4D97-AF65-F5344CB8AC3E}">
        <p14:creationId xmlns:p14="http://schemas.microsoft.com/office/powerpoint/2010/main" val="15304479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239B91CD-C4AD-2543-8059-E66C5AF09D34}"/>
              </a:ext>
              <a:ext uri="{C183D7F6-B498-43B3-948B-1728B52AA6E4}">
                <adec:decorative xmlns:adec="http://schemas.microsoft.com/office/drawing/2017/decorative" val="0"/>
              </a:ext>
            </a:extLst>
          </p:cNvPr>
          <p:cNvSpPr txBox="1"/>
          <p:nvPr/>
        </p:nvSpPr>
        <p:spPr>
          <a:xfrm>
            <a:off x="1117601" y="147601"/>
            <a:ext cx="936475" cy="1569660"/>
          </a:xfrm>
          <a:prstGeom prst="rect">
            <a:avLst/>
          </a:prstGeom>
          <a:noFill/>
        </p:spPr>
        <p:txBody>
          <a:bodyPr wrap="none" rtlCol="0">
            <a:spAutoFit/>
          </a:bodyPr>
          <a:lstStyle/>
          <a:p>
            <a:r>
              <a:rPr lang="en-US" sz="9600" b="1">
                <a:solidFill>
                  <a:srgbClr val="0A2E6F"/>
                </a:solidFill>
                <a:latin typeface="Helvetica" pitchFamily="2" charset="0"/>
              </a:rPr>
              <a:t>?</a:t>
            </a:r>
            <a:endParaRPr lang="en-US" sz="9600" b="1">
              <a:latin typeface="Helvetica" pitchFamily="2" charset="0"/>
            </a:endParaRPr>
          </a:p>
        </p:txBody>
      </p:sp>
      <p:sp>
        <p:nvSpPr>
          <p:cNvPr id="2" name="Title 1">
            <a:extLst>
              <a:ext uri="{FF2B5EF4-FFF2-40B4-BE49-F238E27FC236}">
                <a16:creationId xmlns:a16="http://schemas.microsoft.com/office/drawing/2014/main" id="{425CD70F-AC64-2A46-A731-0B27861D988F}"/>
              </a:ext>
            </a:extLst>
          </p:cNvPr>
          <p:cNvSpPr>
            <a:spLocks noGrp="1"/>
          </p:cNvSpPr>
          <p:nvPr>
            <p:ph type="title"/>
          </p:nvPr>
        </p:nvSpPr>
        <p:spPr>
          <a:xfrm>
            <a:off x="98963" y="1229586"/>
            <a:ext cx="3318939" cy="1669773"/>
          </a:xfrm>
        </p:spPr>
        <p:txBody>
          <a:bodyPr/>
          <a:lstStyle/>
          <a:p>
            <a:r>
              <a:rPr lang="en-US" sz="2000" dirty="0"/>
              <a:t>Try It Out! Question</a:t>
            </a:r>
            <a:br>
              <a:rPr lang="en-US" sz="2000" dirty="0"/>
            </a:br>
            <a:r>
              <a:rPr lang="en-US" sz="2000" b="0" dirty="0">
                <a:solidFill>
                  <a:srgbClr val="0A2E6F"/>
                </a:solidFill>
              </a:rPr>
              <a:t>Does this strawberry yogurt meet the added sugars limit?</a:t>
            </a:r>
            <a:endParaRPr lang="en-US" sz="2000" dirty="0"/>
          </a:p>
        </p:txBody>
      </p:sp>
      <p:sp>
        <p:nvSpPr>
          <p:cNvPr id="26" name="Content Placeholder 3">
            <a:extLst>
              <a:ext uri="{FF2B5EF4-FFF2-40B4-BE49-F238E27FC236}">
                <a16:creationId xmlns:a16="http://schemas.microsoft.com/office/drawing/2014/main" id="{A7DC8E04-34CA-6A4C-876C-B8E8D7818CCC}"/>
              </a:ext>
            </a:extLst>
          </p:cNvPr>
          <p:cNvSpPr txBox="1">
            <a:spLocks/>
          </p:cNvSpPr>
          <p:nvPr/>
        </p:nvSpPr>
        <p:spPr>
          <a:xfrm>
            <a:off x="197736" y="2677512"/>
            <a:ext cx="1033669" cy="833592"/>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7663" indent="-341313">
              <a:buFont typeface="Wingdings" pitchFamily="2" charset="2"/>
              <a:buChar char="q"/>
            </a:pPr>
            <a:r>
              <a:rPr lang="en-US" dirty="0">
                <a:solidFill>
                  <a:srgbClr val="0A2E6F"/>
                </a:solidFill>
              </a:rPr>
              <a:t>Yes</a:t>
            </a:r>
          </a:p>
          <a:p>
            <a:pPr marL="347663" indent="-341313">
              <a:buFont typeface="Wingdings" pitchFamily="2" charset="2"/>
              <a:buChar char="q"/>
            </a:pPr>
            <a:r>
              <a:rPr lang="en-US" dirty="0">
                <a:solidFill>
                  <a:srgbClr val="0A2E6F"/>
                </a:solidFill>
              </a:rPr>
              <a:t>No</a:t>
            </a:r>
          </a:p>
        </p:txBody>
      </p:sp>
      <p:sp>
        <p:nvSpPr>
          <p:cNvPr id="29" name="Rounded Rectangle 28">
            <a:extLst>
              <a:ext uri="{FF2B5EF4-FFF2-40B4-BE49-F238E27FC236}">
                <a16:creationId xmlns:a16="http://schemas.microsoft.com/office/drawing/2014/main" id="{66FD6A4D-2D3C-BA46-8DCE-CEC1577618BD}"/>
              </a:ext>
            </a:extLst>
          </p:cNvPr>
          <p:cNvSpPr/>
          <p:nvPr/>
        </p:nvSpPr>
        <p:spPr>
          <a:xfrm>
            <a:off x="3900995" y="98936"/>
            <a:ext cx="2480756" cy="783704"/>
          </a:xfrm>
          <a:prstGeom prst="roundRect">
            <a:avLst>
              <a:gd name="adj" fmla="val 0"/>
            </a:avLst>
          </a:prstGeom>
          <a:solidFill>
            <a:srgbClr val="A3E1F9"/>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rtlCol="0" anchor="t" anchorCtr="0"/>
          <a:lstStyle/>
          <a:p>
            <a:pPr algn="ctr"/>
            <a:r>
              <a:rPr lang="en-US" b="1" dirty="0">
                <a:solidFill>
                  <a:schemeClr val="tx1"/>
                </a:solidFill>
                <a:latin typeface="Times New Roman" panose="02020603050405020304" pitchFamily="18" charset="0"/>
                <a:cs typeface="Times New Roman" panose="02020603050405020304" pitchFamily="18" charset="0"/>
              </a:rPr>
              <a:t>A Brand </a:t>
            </a:r>
          </a:p>
          <a:p>
            <a:pPr algn="ctr"/>
            <a:r>
              <a:rPr lang="en-US" b="1" dirty="0">
                <a:solidFill>
                  <a:schemeClr val="tx1"/>
                </a:solidFill>
                <a:latin typeface="Times New Roman" panose="02020603050405020304" pitchFamily="18" charset="0"/>
                <a:cs typeface="Times New Roman" panose="02020603050405020304" pitchFamily="18" charset="0"/>
              </a:rPr>
              <a:t>Strawberry Yogurt</a:t>
            </a:r>
          </a:p>
        </p:txBody>
      </p:sp>
      <p:pic>
        <p:nvPicPr>
          <p:cNvPr id="6" name="Picture 5" descr="Yogurt">
            <a:extLst>
              <a:ext uri="{FF2B5EF4-FFF2-40B4-BE49-F238E27FC236}">
                <a16:creationId xmlns:a16="http://schemas.microsoft.com/office/drawing/2014/main" id="{DC58E885-AE6B-A440-B195-3C584A4ABCC0}"/>
              </a:ext>
              <a:ext uri="{C183D7F6-B498-43B3-948B-1728B52AA6E4}">
                <adec:decorative xmlns:adec="http://schemas.microsoft.com/office/drawing/2017/decorative" val="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1627" y="2340270"/>
            <a:ext cx="2053621" cy="2556103"/>
          </a:xfrm>
          <a:prstGeom prst="rect">
            <a:avLst/>
          </a:prstGeom>
        </p:spPr>
      </p:pic>
      <p:sp>
        <p:nvSpPr>
          <p:cNvPr id="3" name="Rectangle 2">
            <a:extLst>
              <a:ext uri="{FF2B5EF4-FFF2-40B4-BE49-F238E27FC236}">
                <a16:creationId xmlns:a16="http://schemas.microsoft.com/office/drawing/2014/main" id="{3A74C8E2-FB20-3D4B-83A2-14D5420DE112}"/>
              </a:ext>
            </a:extLst>
          </p:cNvPr>
          <p:cNvSpPr/>
          <p:nvPr/>
        </p:nvSpPr>
        <p:spPr>
          <a:xfrm>
            <a:off x="6505049" y="863590"/>
            <a:ext cx="2142223" cy="369332"/>
          </a:xfrm>
          <a:prstGeom prst="rect">
            <a:avLst/>
          </a:prstGeom>
        </p:spPr>
        <p:txBody>
          <a:bodyPr wrap="square">
            <a:spAutoFit/>
          </a:bodyPr>
          <a:lstStyle/>
          <a:p>
            <a:r>
              <a:rPr lang="en-US" sz="300">
                <a:solidFill>
                  <a:schemeClr val="bg1"/>
                </a:solidFill>
                <a:latin typeface="Arial" panose="020B0604020202020204" pitchFamily="34" charset="0"/>
                <a:cs typeface="Arial" panose="020B0604020202020204" pitchFamily="34" charset="0"/>
              </a:rPr>
              <a:t>Raise your hand if you think this yogurt is creditable/meets the sugar limit for yogurts in the CACFP [pause and wait for a show of hands].</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Raise your hand if you think this yogurt is not creditable/does not meet the sugar limit for yogurts in the CACFP [pause and wait for a show of hands].</a:t>
            </a:r>
          </a:p>
          <a:p>
            <a:endParaRPr lang="en-US" sz="300">
              <a:solidFill>
                <a:schemeClr val="bg1"/>
              </a:solidFill>
            </a:endParaRPr>
          </a:p>
        </p:txBody>
      </p:sp>
      <p:pic>
        <p:nvPicPr>
          <p:cNvPr id="9" name="Picture 8" descr="Image of a Nutrition Facts Label of a yogurt with a serving size of 6 oz (170g) and 13g of added sugars.">
            <a:extLst>
              <a:ext uri="{FF2B5EF4-FFF2-40B4-BE49-F238E27FC236}">
                <a16:creationId xmlns:a16="http://schemas.microsoft.com/office/drawing/2014/main" id="{68BD3281-354F-86DE-DE61-04EC7FA253D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78770" y="863590"/>
            <a:ext cx="2534730" cy="4233874"/>
          </a:xfrm>
          <a:prstGeom prst="rect">
            <a:avLst/>
          </a:prstGeom>
        </p:spPr>
      </p:pic>
    </p:spTree>
    <p:extLst>
      <p:ext uri="{BB962C8B-B14F-4D97-AF65-F5344CB8AC3E}">
        <p14:creationId xmlns:p14="http://schemas.microsoft.com/office/powerpoint/2010/main" val="2906966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8E6CE05C-5E93-5346-8CFB-A11D08D2E75C}"/>
              </a:ext>
              <a:ext uri="{C183D7F6-B498-43B3-948B-1728B52AA6E4}">
                <adec:decorative xmlns:adec="http://schemas.microsoft.com/office/drawing/2017/decorative" val="0"/>
              </a:ext>
            </a:extLst>
          </p:cNvPr>
          <p:cNvSpPr txBox="1"/>
          <p:nvPr/>
        </p:nvSpPr>
        <p:spPr>
          <a:xfrm>
            <a:off x="1117601" y="124155"/>
            <a:ext cx="936475" cy="1569660"/>
          </a:xfrm>
          <a:prstGeom prst="rect">
            <a:avLst/>
          </a:prstGeom>
          <a:noFill/>
        </p:spPr>
        <p:txBody>
          <a:bodyPr wrap="none" rtlCol="0">
            <a:spAutoFit/>
          </a:bodyPr>
          <a:lstStyle/>
          <a:p>
            <a:r>
              <a:rPr lang="en-US" sz="9600" b="1">
                <a:solidFill>
                  <a:srgbClr val="0A2E6F"/>
                </a:solidFill>
                <a:latin typeface="Helvetica" pitchFamily="2" charset="0"/>
              </a:rPr>
              <a:t>?</a:t>
            </a:r>
            <a:endParaRPr lang="en-US" sz="9600" b="1">
              <a:latin typeface="Helvetica" pitchFamily="2" charset="0"/>
            </a:endParaRPr>
          </a:p>
        </p:txBody>
      </p:sp>
      <p:sp>
        <p:nvSpPr>
          <p:cNvPr id="2" name="Title 1">
            <a:extLst>
              <a:ext uri="{FF2B5EF4-FFF2-40B4-BE49-F238E27FC236}">
                <a16:creationId xmlns:a16="http://schemas.microsoft.com/office/drawing/2014/main" id="{A2A44C2E-84E0-5B4D-B8D0-CDE068E32544}"/>
              </a:ext>
            </a:extLst>
          </p:cNvPr>
          <p:cNvSpPr>
            <a:spLocks noGrp="1"/>
          </p:cNvSpPr>
          <p:nvPr>
            <p:ph type="title"/>
          </p:nvPr>
        </p:nvSpPr>
        <p:spPr>
          <a:xfrm>
            <a:off x="141350" y="1248880"/>
            <a:ext cx="3312062" cy="1137124"/>
          </a:xfrm>
        </p:spPr>
        <p:txBody>
          <a:bodyPr/>
          <a:lstStyle/>
          <a:p>
            <a:r>
              <a:rPr lang="en-US" sz="2000" dirty="0"/>
              <a:t>Try It Out! Answer</a:t>
            </a:r>
            <a:br>
              <a:rPr lang="en-US" sz="2000" dirty="0"/>
            </a:br>
            <a:r>
              <a:rPr lang="en-US" sz="2000" b="0" dirty="0">
                <a:solidFill>
                  <a:srgbClr val="0A2E6F"/>
                </a:solidFill>
              </a:rPr>
              <a:t>Does this strawberry yogurt meet the added sugars limit?</a:t>
            </a:r>
            <a:br>
              <a:rPr lang="en-US" sz="2000" b="0" dirty="0"/>
            </a:br>
            <a:endParaRPr lang="en-US" sz="2000" dirty="0"/>
          </a:p>
        </p:txBody>
      </p:sp>
      <p:sp>
        <p:nvSpPr>
          <p:cNvPr id="26" name="Content Placeholder 3">
            <a:extLst>
              <a:ext uri="{FF2B5EF4-FFF2-40B4-BE49-F238E27FC236}">
                <a16:creationId xmlns:a16="http://schemas.microsoft.com/office/drawing/2014/main" id="{A7DC8E04-34CA-6A4C-876C-B8E8D7818CCC}"/>
              </a:ext>
            </a:extLst>
          </p:cNvPr>
          <p:cNvSpPr txBox="1">
            <a:spLocks/>
          </p:cNvSpPr>
          <p:nvPr/>
        </p:nvSpPr>
        <p:spPr>
          <a:xfrm>
            <a:off x="225338" y="2634755"/>
            <a:ext cx="1033669" cy="833592"/>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7663" indent="-341313">
              <a:buFont typeface="Wingdings" pitchFamily="2" charset="2"/>
              <a:buChar char="q"/>
            </a:pPr>
            <a:r>
              <a:rPr lang="en-US" dirty="0">
                <a:solidFill>
                  <a:srgbClr val="0A2E6F"/>
                </a:solidFill>
              </a:rPr>
              <a:t>Yes</a:t>
            </a:r>
          </a:p>
          <a:p>
            <a:pPr marL="347663" indent="-341313">
              <a:buFont typeface="Wingdings" pitchFamily="2" charset="2"/>
              <a:buChar char="q"/>
            </a:pPr>
            <a:r>
              <a:rPr lang="en-US" b="1" dirty="0">
                <a:solidFill>
                  <a:srgbClr val="0A2E6F"/>
                </a:solidFill>
              </a:rPr>
              <a:t>No</a:t>
            </a:r>
          </a:p>
        </p:txBody>
      </p:sp>
      <p:sp>
        <p:nvSpPr>
          <p:cNvPr id="9" name="TextBox 8" descr="The box next to &quot;Yes&quot; is checked. ">
            <a:extLst>
              <a:ext uri="{FF2B5EF4-FFF2-40B4-BE49-F238E27FC236}">
                <a16:creationId xmlns:a16="http://schemas.microsoft.com/office/drawing/2014/main" id="{A571F8C2-2FFD-5545-83E6-C4B8ED3C5951}"/>
              </a:ext>
            </a:extLst>
          </p:cNvPr>
          <p:cNvSpPr txBox="1"/>
          <p:nvPr/>
        </p:nvSpPr>
        <p:spPr>
          <a:xfrm>
            <a:off x="269353" y="2970448"/>
            <a:ext cx="357790" cy="369332"/>
          </a:xfrm>
          <a:prstGeom prst="rect">
            <a:avLst/>
          </a:prstGeom>
          <a:noFill/>
        </p:spPr>
        <p:txBody>
          <a:bodyPr wrap="none" rtlCol="0">
            <a:spAutoFit/>
          </a:bodyPr>
          <a:lstStyle/>
          <a:p>
            <a:r>
              <a:rPr lang="en-US" b="1" dirty="0">
                <a:solidFill>
                  <a:srgbClr val="0A2E6F"/>
                </a:solidFill>
              </a:rPr>
              <a:t>✓</a:t>
            </a:r>
          </a:p>
        </p:txBody>
      </p:sp>
      <p:pic>
        <p:nvPicPr>
          <p:cNvPr id="6" name="Picture 5" descr="Yogurt">
            <a:extLst>
              <a:ext uri="{FF2B5EF4-FFF2-40B4-BE49-F238E27FC236}">
                <a16:creationId xmlns:a16="http://schemas.microsoft.com/office/drawing/2014/main" id="{DC58E885-AE6B-A440-B195-3C584A4ABCC0}"/>
              </a:ext>
              <a:ext uri="{C183D7F6-B498-43B3-948B-1728B52AA6E4}">
                <adec:decorative xmlns:adec="http://schemas.microsoft.com/office/drawing/2017/decorative" val="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1627" y="2340270"/>
            <a:ext cx="2053621" cy="2556103"/>
          </a:xfrm>
          <a:prstGeom prst="rect">
            <a:avLst/>
          </a:prstGeom>
        </p:spPr>
      </p:pic>
      <p:sp>
        <p:nvSpPr>
          <p:cNvPr id="3" name="TextBox 2">
            <a:extLst>
              <a:ext uri="{FF2B5EF4-FFF2-40B4-BE49-F238E27FC236}">
                <a16:creationId xmlns:a16="http://schemas.microsoft.com/office/drawing/2014/main" id="{080DF0C4-035D-C54D-895F-4E3BF7942C49}"/>
              </a:ext>
            </a:extLst>
          </p:cNvPr>
          <p:cNvSpPr txBox="1"/>
          <p:nvPr/>
        </p:nvSpPr>
        <p:spPr>
          <a:xfrm>
            <a:off x="6513095" y="304800"/>
            <a:ext cx="2445165" cy="215444"/>
          </a:xfrm>
          <a:prstGeom prst="rect">
            <a:avLst/>
          </a:prstGeom>
          <a:noFill/>
        </p:spPr>
        <p:txBody>
          <a:bodyPr wrap="square" rtlCol="0">
            <a:spAutoFit/>
          </a:bodyPr>
          <a:lstStyle/>
          <a:p>
            <a:r>
              <a:rPr lang="en-US" sz="400">
                <a:solidFill>
                  <a:schemeClr val="bg1"/>
                </a:solidFill>
                <a:latin typeface="Arial" panose="020B0604020202020204" pitchFamily="34" charset="0"/>
                <a:cs typeface="Arial" panose="020B0604020202020204" pitchFamily="34" charset="0"/>
              </a:rPr>
              <a:t>Nice work everyone!! Yes, A Brand Strawberry Yogurt is creditable because it meets the CACFP sugar limit of 23 grams of sugars per ounce.</a:t>
            </a:r>
          </a:p>
        </p:txBody>
      </p:sp>
      <p:sp>
        <p:nvSpPr>
          <p:cNvPr id="5" name="Rounded Rectangle 28">
            <a:extLst>
              <a:ext uri="{FF2B5EF4-FFF2-40B4-BE49-F238E27FC236}">
                <a16:creationId xmlns:a16="http://schemas.microsoft.com/office/drawing/2014/main" id="{515D47A4-6A64-EA50-7108-3EC07957C106}"/>
              </a:ext>
            </a:extLst>
          </p:cNvPr>
          <p:cNvSpPr/>
          <p:nvPr/>
        </p:nvSpPr>
        <p:spPr>
          <a:xfrm>
            <a:off x="3900995" y="98936"/>
            <a:ext cx="2480756" cy="783704"/>
          </a:xfrm>
          <a:prstGeom prst="roundRect">
            <a:avLst>
              <a:gd name="adj" fmla="val 0"/>
            </a:avLst>
          </a:prstGeom>
          <a:solidFill>
            <a:srgbClr val="A3E1F9"/>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rtlCol="0" anchor="t" anchorCtr="0"/>
          <a:lstStyle/>
          <a:p>
            <a:pPr algn="ctr"/>
            <a:r>
              <a:rPr lang="en-US" b="1">
                <a:solidFill>
                  <a:schemeClr val="tx1"/>
                </a:solidFill>
                <a:latin typeface="Times New Roman" panose="02020603050405020304" pitchFamily="18" charset="0"/>
                <a:cs typeface="Times New Roman" panose="02020603050405020304" pitchFamily="18" charset="0"/>
              </a:rPr>
              <a:t>A Brand </a:t>
            </a:r>
          </a:p>
          <a:p>
            <a:pPr algn="ctr"/>
            <a:r>
              <a:rPr lang="en-US" b="1">
                <a:solidFill>
                  <a:schemeClr val="tx1"/>
                </a:solidFill>
                <a:latin typeface="Times New Roman" panose="02020603050405020304" pitchFamily="18" charset="0"/>
                <a:cs typeface="Times New Roman" panose="02020603050405020304" pitchFamily="18" charset="0"/>
              </a:rPr>
              <a:t>Strawberry Yogurt</a:t>
            </a:r>
          </a:p>
        </p:txBody>
      </p:sp>
      <p:pic>
        <p:nvPicPr>
          <p:cNvPr id="8" name="Picture 7" descr="Image of a Nutrition Facts Label of a yogurt with a serving size of 6 oz (170g) and 13g of added sugars.">
            <a:extLst>
              <a:ext uri="{FF2B5EF4-FFF2-40B4-BE49-F238E27FC236}">
                <a16:creationId xmlns:a16="http://schemas.microsoft.com/office/drawing/2014/main" id="{CB255FB5-1252-80CB-7E30-797B484F880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78770" y="863590"/>
            <a:ext cx="2534730" cy="4233874"/>
          </a:xfrm>
          <a:prstGeom prst="rect">
            <a:avLst/>
          </a:prstGeom>
        </p:spPr>
      </p:pic>
    </p:spTree>
    <p:extLst>
      <p:ext uri="{BB962C8B-B14F-4D97-AF65-F5344CB8AC3E}">
        <p14:creationId xmlns:p14="http://schemas.microsoft.com/office/powerpoint/2010/main" val="20561321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FDD42B8-6E03-2E45-9F5D-C30511A50EF4}"/>
              </a:ext>
            </a:extLst>
          </p:cNvPr>
          <p:cNvSpPr>
            <a:spLocks noGrp="1"/>
          </p:cNvSpPr>
          <p:nvPr>
            <p:ph type="title"/>
          </p:nvPr>
        </p:nvSpPr>
        <p:spPr>
          <a:xfrm>
            <a:off x="707666" y="2651"/>
            <a:ext cx="8436334" cy="850790"/>
          </a:xfrm>
        </p:spPr>
        <p:txBody>
          <a:bodyPr/>
          <a:lstStyle/>
          <a:p>
            <a:pPr>
              <a:lnSpc>
                <a:spcPts val="3000"/>
              </a:lnSpc>
            </a:pPr>
            <a:r>
              <a:rPr lang="en-US" sz="2800">
                <a:solidFill>
                  <a:srgbClr val="0A2E6F"/>
                </a:solidFill>
              </a:rPr>
              <a:t>Try It Out!</a:t>
            </a:r>
            <a:br>
              <a:rPr lang="en-US" sz="2800">
                <a:solidFill>
                  <a:srgbClr val="0A2E6F"/>
                </a:solidFill>
              </a:rPr>
            </a:br>
            <a:r>
              <a:rPr lang="en-US" sz="2800" b="0">
                <a:solidFill>
                  <a:srgbClr val="0A2E6F"/>
                </a:solidFill>
              </a:rPr>
              <a:t>Which Yogurts Can You Add to Your List? </a:t>
            </a:r>
          </a:p>
        </p:txBody>
      </p:sp>
      <p:sp>
        <p:nvSpPr>
          <p:cNvPr id="23" name="Oval 22" descr="Emphasis highlighting serving size of 5.3 ounces on nutrition facts label.">
            <a:extLst>
              <a:ext uri="{FF2B5EF4-FFF2-40B4-BE49-F238E27FC236}">
                <a16:creationId xmlns:a16="http://schemas.microsoft.com/office/drawing/2014/main" id="{65E4C6BB-FFFE-CE40-BCF0-D590B812A433}"/>
              </a:ext>
            </a:extLst>
          </p:cNvPr>
          <p:cNvSpPr/>
          <p:nvPr/>
        </p:nvSpPr>
        <p:spPr>
          <a:xfrm>
            <a:off x="537375" y="1506188"/>
            <a:ext cx="2516887" cy="429112"/>
          </a:xfrm>
          <a:prstGeom prst="ellipse">
            <a:avLst/>
          </a:prstGeom>
          <a:noFill/>
          <a:ln w="19050">
            <a:solidFill>
              <a:srgbClr val="0A2E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2E6F"/>
              </a:solidFill>
            </a:endParaRPr>
          </a:p>
        </p:txBody>
      </p:sp>
      <p:sp>
        <p:nvSpPr>
          <p:cNvPr id="16" name="Rectangle 15" descr="Emphasis highlighting total sugars of 15 grams on the nutrition label.">
            <a:extLst>
              <a:ext uri="{FF2B5EF4-FFF2-40B4-BE49-F238E27FC236}">
                <a16:creationId xmlns:a16="http://schemas.microsoft.com/office/drawing/2014/main" id="{2F915FBF-17A7-4543-B986-84574C396CC5}"/>
              </a:ext>
            </a:extLst>
          </p:cNvPr>
          <p:cNvSpPr/>
          <p:nvPr/>
        </p:nvSpPr>
        <p:spPr>
          <a:xfrm>
            <a:off x="950280" y="3670251"/>
            <a:ext cx="1655268" cy="134833"/>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8" name="Table 17" descr="Table">
            <a:extLst>
              <a:ext uri="{FF2B5EF4-FFF2-40B4-BE49-F238E27FC236}">
                <a16:creationId xmlns:a16="http://schemas.microsoft.com/office/drawing/2014/main" id="{225E8650-9DAA-2E45-AAD9-3EB8635A61D3}"/>
              </a:ext>
            </a:extLst>
          </p:cNvPr>
          <p:cNvGraphicFramePr>
            <a:graphicFrameLocks noGrp="1"/>
          </p:cNvGraphicFramePr>
          <p:nvPr>
            <p:extLst>
              <p:ext uri="{D42A27DB-BD31-4B8C-83A1-F6EECF244321}">
                <p14:modId xmlns:p14="http://schemas.microsoft.com/office/powerpoint/2010/main" val="2472570954"/>
              </p:ext>
            </p:extLst>
          </p:nvPr>
        </p:nvGraphicFramePr>
        <p:xfrm>
          <a:off x="3422171" y="1849973"/>
          <a:ext cx="4782249" cy="2950464"/>
        </p:xfrm>
        <a:graphic>
          <a:graphicData uri="http://schemas.openxmlformats.org/drawingml/2006/table">
            <a:tbl>
              <a:tblPr firstRow="1" bandRow="1">
                <a:tableStyleId>{5C22544A-7EE6-4342-B048-85BDC9FD1C3A}</a:tableStyleId>
              </a:tblPr>
              <a:tblGrid>
                <a:gridCol w="1594083">
                  <a:extLst>
                    <a:ext uri="{9D8B030D-6E8A-4147-A177-3AD203B41FA5}">
                      <a16:colId xmlns:a16="http://schemas.microsoft.com/office/drawing/2014/main" val="3522522875"/>
                    </a:ext>
                  </a:extLst>
                </a:gridCol>
                <a:gridCol w="1594083">
                  <a:extLst>
                    <a:ext uri="{9D8B030D-6E8A-4147-A177-3AD203B41FA5}">
                      <a16:colId xmlns:a16="http://schemas.microsoft.com/office/drawing/2014/main" val="2707110864"/>
                    </a:ext>
                  </a:extLst>
                </a:gridCol>
                <a:gridCol w="1594083">
                  <a:extLst>
                    <a:ext uri="{9D8B030D-6E8A-4147-A177-3AD203B41FA5}">
                      <a16:colId xmlns:a16="http://schemas.microsoft.com/office/drawing/2014/main" val="2911645216"/>
                    </a:ext>
                  </a:extLst>
                </a:gridCol>
              </a:tblGrid>
              <a:tr h="751158">
                <a:tc>
                  <a:txBody>
                    <a:bodyPr/>
                    <a:lstStyle/>
                    <a:p>
                      <a:pPr algn="ctr"/>
                      <a:r>
                        <a:rPr lang="en-US" sz="1600" b="1" i="0">
                          <a:solidFill>
                            <a:schemeClr val="tx1"/>
                          </a:solidFill>
                          <a:latin typeface="Times New Roman" panose="02020603050405020304" pitchFamily="18" charset="0"/>
                          <a:cs typeface="Times New Roman" panose="02020603050405020304" pitchFamily="18" charset="0"/>
                        </a:rPr>
                        <a:t>Serving Size</a:t>
                      </a:r>
                    </a:p>
                    <a:p>
                      <a:pPr algn="ctr"/>
                      <a:r>
                        <a:rPr lang="en-US" sz="1600" b="1" i="0">
                          <a:solidFill>
                            <a:schemeClr val="tx1"/>
                          </a:solidFill>
                          <a:latin typeface="Times New Roman" panose="02020603050405020304" pitchFamily="18" charset="0"/>
                          <a:cs typeface="Times New Roman" panose="02020603050405020304" pitchFamily="18" charset="0"/>
                        </a:rPr>
                        <a:t>Ounces (oz) </a:t>
                      </a:r>
                    </a:p>
                  </a:txBody>
                  <a:tcPr marL="18288" marR="18288" marT="18288" marB="18288" anchor="ctr">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600" b="1" i="0">
                          <a:solidFill>
                            <a:schemeClr val="tx1"/>
                          </a:solidFill>
                          <a:latin typeface="Times New Roman" panose="02020603050405020304" pitchFamily="18" charset="0"/>
                          <a:cs typeface="Times New Roman" panose="02020603050405020304" pitchFamily="18" charset="0"/>
                        </a:rPr>
                        <a:t>Serving Size </a:t>
                      </a:r>
                    </a:p>
                    <a:p>
                      <a:pPr algn="ctr"/>
                      <a:r>
                        <a:rPr lang="en-US" sz="1600" b="1" i="0">
                          <a:solidFill>
                            <a:schemeClr val="tx1"/>
                          </a:solidFill>
                          <a:latin typeface="Times New Roman" panose="02020603050405020304" pitchFamily="18" charset="0"/>
                          <a:cs typeface="Times New Roman" panose="02020603050405020304" pitchFamily="18" charset="0"/>
                        </a:rPr>
                        <a:t>Grams (g)</a:t>
                      </a:r>
                    </a:p>
                    <a:p>
                      <a:pPr algn="ctr"/>
                      <a:r>
                        <a:rPr lang="en-US" sz="1000" b="0" i="0">
                          <a:solidFill>
                            <a:schemeClr val="tx1"/>
                          </a:solidFill>
                          <a:latin typeface="Times New Roman" panose="02020603050405020304" pitchFamily="18" charset="0"/>
                          <a:cs typeface="Times New Roman" panose="02020603050405020304" pitchFamily="18" charset="0"/>
                        </a:rPr>
                        <a:t>(Use when the serving size is not listed in ounces)</a:t>
                      </a:r>
                      <a:endParaRPr lang="en-US" sz="1000" b="1" i="0">
                        <a:solidFill>
                          <a:schemeClr val="tx1"/>
                        </a:solidFill>
                        <a:latin typeface="Times New Roman" panose="02020603050405020304" pitchFamily="18" charset="0"/>
                        <a:cs typeface="Times New Roman" panose="02020603050405020304" pitchFamily="18" charset="0"/>
                      </a:endParaRPr>
                    </a:p>
                  </a:txBody>
                  <a:tcPr marL="18288" marR="18288" marT="18288" marB="18288"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600" b="1" i="0" kern="1200">
                          <a:solidFill>
                            <a:schemeClr val="tx1"/>
                          </a:solidFill>
                          <a:effectLst/>
                          <a:latin typeface="Times New Roman" panose="02020603050405020304" pitchFamily="18" charset="0"/>
                          <a:ea typeface="+mn-ea"/>
                          <a:cs typeface="Times New Roman" panose="02020603050405020304" pitchFamily="18" charset="0"/>
                        </a:rPr>
                        <a:t>Added Sugars</a:t>
                      </a:r>
                      <a:br>
                        <a:rPr lang="en-US" sz="1600" b="1" i="0" kern="1200">
                          <a:solidFill>
                            <a:schemeClr val="tx1"/>
                          </a:solidFill>
                          <a:effectLst/>
                          <a:latin typeface="Times New Roman" panose="02020603050405020304" pitchFamily="18" charset="0"/>
                          <a:ea typeface="+mn-ea"/>
                          <a:cs typeface="Times New Roman" panose="02020603050405020304" pitchFamily="18" charset="0"/>
                        </a:rPr>
                      </a:br>
                      <a:r>
                        <a:rPr lang="en-US" sz="1600" b="1" i="0" kern="1200">
                          <a:solidFill>
                            <a:schemeClr val="tx1"/>
                          </a:solidFill>
                          <a:effectLst/>
                          <a:latin typeface="Times New Roman" panose="02020603050405020304" pitchFamily="18" charset="0"/>
                          <a:ea typeface="+mn-ea"/>
                          <a:cs typeface="Times New Roman" panose="02020603050405020304" pitchFamily="18" charset="0"/>
                        </a:rPr>
                        <a:t>Grams (g)</a:t>
                      </a:r>
                      <a:endParaRPr lang="en-US" sz="1800" b="1" i="0" kern="1200">
                        <a:solidFill>
                          <a:schemeClr val="tx1"/>
                        </a:solidFill>
                        <a:effectLst/>
                        <a:latin typeface="Times New Roman" panose="02020603050405020304" pitchFamily="18" charset="0"/>
                        <a:ea typeface="+mn-ea"/>
                        <a:cs typeface="Times New Roman" panose="02020603050405020304" pitchFamily="18" charset="0"/>
                      </a:endParaRPr>
                    </a:p>
                  </a:txBody>
                  <a:tcPr marL="18288" marR="18288" marT="18288" marB="18288" anchor="ctr">
                    <a:lnL w="9525"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extLst>
                  <a:ext uri="{0D108BD9-81ED-4DB2-BD59-A6C34878D82A}">
                    <a16:rowId xmlns:a16="http://schemas.microsoft.com/office/drawing/2014/main" val="1749878868"/>
                  </a:ext>
                </a:extLst>
              </a:tr>
              <a:tr h="469474">
                <a:tc>
                  <a:txBody>
                    <a:bodyPr/>
                    <a:lstStyle/>
                    <a:p>
                      <a:pPr algn="ctr"/>
                      <a:r>
                        <a:rPr lang="en-US" sz="1400" b="0" i="0">
                          <a:latin typeface="Times New Roman" panose="02020603050405020304" pitchFamily="18" charset="0"/>
                          <a:cs typeface="Times New Roman" panose="02020603050405020304" pitchFamily="18" charset="0"/>
                        </a:rPr>
                        <a:t>If the serving </a:t>
                      </a:r>
                    </a:p>
                    <a:p>
                      <a:pPr algn="ctr"/>
                      <a:r>
                        <a:rPr lang="en-US" sz="1400" b="0" i="0">
                          <a:latin typeface="Times New Roman" panose="02020603050405020304" pitchFamily="18" charset="0"/>
                          <a:cs typeface="Times New Roman" panose="02020603050405020304" pitchFamily="18" charset="0"/>
                        </a:rPr>
                        <a:t>size is: </a:t>
                      </a:r>
                    </a:p>
                  </a:txBody>
                  <a:tcPr anchor="ctr">
                    <a:lnL w="12700" cmpd="sng">
                      <a:noFill/>
                    </a:lnL>
                    <a:lnR w="3175"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1400" b="0" i="0">
                          <a:latin typeface="Times New Roman" panose="02020603050405020304" pitchFamily="18" charset="0"/>
                          <a:cs typeface="Times New Roman" panose="02020603050405020304" pitchFamily="18" charset="0"/>
                        </a:rPr>
                        <a:t>If the serving </a:t>
                      </a:r>
                    </a:p>
                    <a:p>
                      <a:pPr algn="ctr"/>
                      <a:r>
                        <a:rPr lang="en-US" sz="1400" b="0" i="0">
                          <a:latin typeface="Times New Roman" panose="02020603050405020304" pitchFamily="18" charset="0"/>
                          <a:cs typeface="Times New Roman" panose="02020603050405020304" pitchFamily="18" charset="0"/>
                        </a:rPr>
                        <a:t>size is: </a:t>
                      </a:r>
                    </a:p>
                  </a:txBody>
                  <a:tcPr>
                    <a:lnL w="3175" cap="flat" cmpd="sng" algn="ctr">
                      <a:solidFill>
                        <a:schemeClr val="bg2">
                          <a:lumMod val="90000"/>
                        </a:schemeClr>
                      </a:solidFill>
                      <a:prstDash val="solid"/>
                      <a:round/>
                      <a:headEnd type="none" w="med" len="med"/>
                      <a:tailEnd type="none" w="med" len="med"/>
                    </a:lnL>
                    <a:lnT w="12700" cmpd="sng">
                      <a:noFill/>
                    </a:lnT>
                    <a:solidFill>
                      <a:schemeClr val="bg1"/>
                    </a:solidFill>
                  </a:tcPr>
                </a:tc>
                <a:tc>
                  <a:txBody>
                    <a:bodyPr/>
                    <a:lstStyle/>
                    <a:p>
                      <a:pPr algn="ctr"/>
                      <a:r>
                        <a:rPr lang="en-US" sz="1400" b="0" i="0">
                          <a:latin typeface="Times New Roman" panose="02020603050405020304" pitchFamily="18" charset="0"/>
                          <a:cs typeface="Times New Roman" panose="02020603050405020304" pitchFamily="18" charset="0"/>
                        </a:rPr>
                        <a:t>Added Sugars cannot be more than: </a:t>
                      </a:r>
                    </a:p>
                  </a:txBody>
                  <a:tcPr anchor="ctr">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34047927"/>
                  </a:ext>
                </a:extLst>
              </a:tr>
              <a:tr h="226249">
                <a:tc>
                  <a:txBody>
                    <a:bodyPr/>
                    <a:lstStyle/>
                    <a:p>
                      <a:pPr algn="ctr"/>
                      <a:r>
                        <a:rPr lang="en-US" sz="1400" b="0" i="0">
                          <a:latin typeface="Times New Roman" panose="02020603050405020304" pitchFamily="18" charset="0"/>
                          <a:cs typeface="Times New Roman" panose="02020603050405020304" pitchFamily="18" charset="0"/>
                        </a:rPr>
                        <a:t>2.25 oz</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algn="ctr"/>
                      <a:r>
                        <a:rPr lang="en-US" sz="1400" b="0" i="0">
                          <a:latin typeface="Times New Roman" panose="02020603050405020304" pitchFamily="18" charset="0"/>
                          <a:cs typeface="Times New Roman" panose="02020603050405020304" pitchFamily="18" charset="0"/>
                        </a:rPr>
                        <a:t>64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B w="12700" cmpd="sng">
                      <a:noFill/>
                    </a:lnB>
                    <a:lnTlToBr w="12700" cmpd="sng">
                      <a:noFill/>
                      <a:prstDash val="solid"/>
                    </a:lnTlToBr>
                    <a:lnBlToTr w="12700" cmpd="sng">
                      <a:noFill/>
                      <a:prstDash val="solid"/>
                    </a:lnBlToTr>
                    <a:solidFill>
                      <a:srgbClr val="E4E4E4"/>
                    </a:solidFill>
                  </a:tcPr>
                </a:tc>
                <a:tc>
                  <a:txBody>
                    <a:bodyPr/>
                    <a:lstStyle/>
                    <a:p>
                      <a:pPr algn="ctr"/>
                      <a:r>
                        <a:rPr lang="en-US" sz="1400" b="0" i="0">
                          <a:latin typeface="Times New Roman" panose="02020603050405020304" pitchFamily="18" charset="0"/>
                          <a:cs typeface="Times New Roman" panose="02020603050405020304" pitchFamily="18" charset="0"/>
                        </a:rPr>
                        <a:t>4 </a:t>
                      </a:r>
                      <a:r>
                        <a:rPr lang="en-US" sz="1400" b="0" i="0" kern="1200">
                          <a:solidFill>
                            <a:schemeClr val="dk1"/>
                          </a:solidFill>
                          <a:effectLst/>
                          <a:latin typeface="Times New Roman" panose="02020603050405020304" pitchFamily="18" charset="0"/>
                          <a:ea typeface="+mn-ea"/>
                          <a:cs typeface="Times New Roman" panose="02020603050405020304" pitchFamily="18" charset="0"/>
                        </a:rPr>
                        <a:t>g</a:t>
                      </a:r>
                      <a:endParaRPr lang="en-US" sz="1400" b="0" i="0">
                        <a:latin typeface="Times New Roman" panose="02020603050405020304" pitchFamily="18" charset="0"/>
                        <a:cs typeface="Times New Roman" panose="02020603050405020304" pitchFamily="18" charset="0"/>
                      </a:endParaRP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2961788810"/>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3.5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99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7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4752523"/>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4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113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8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88323573"/>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5.3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150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10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009419"/>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6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170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12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98388879"/>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8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227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16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1940482"/>
                  </a:ext>
                </a:extLst>
              </a:tr>
            </a:tbl>
          </a:graphicData>
        </a:graphic>
      </p:graphicFrame>
      <p:sp>
        <p:nvSpPr>
          <p:cNvPr id="24" name="Oval 23" descr="Emphasis highlighting serving size of 5.3 ounces. ">
            <a:extLst>
              <a:ext uri="{FF2B5EF4-FFF2-40B4-BE49-F238E27FC236}">
                <a16:creationId xmlns:a16="http://schemas.microsoft.com/office/drawing/2014/main" id="{7B47787E-3C40-7541-A56B-9F6ACC5B4888}"/>
              </a:ext>
            </a:extLst>
          </p:cNvPr>
          <p:cNvSpPr/>
          <p:nvPr/>
        </p:nvSpPr>
        <p:spPr>
          <a:xfrm>
            <a:off x="3675461" y="4317256"/>
            <a:ext cx="1143001" cy="331335"/>
          </a:xfrm>
          <a:prstGeom prst="ellipse">
            <a:avLst/>
          </a:prstGeom>
          <a:noFill/>
          <a:ln w="19050">
            <a:solidFill>
              <a:srgbClr val="0A2E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descr="Emphasis highlighting 20 grams of sugar.">
            <a:extLst>
              <a:ext uri="{FF2B5EF4-FFF2-40B4-BE49-F238E27FC236}">
                <a16:creationId xmlns:a16="http://schemas.microsoft.com/office/drawing/2014/main" id="{54C2A88D-F7AF-1642-92A9-BF4BA5D0750D}"/>
              </a:ext>
            </a:extLst>
          </p:cNvPr>
          <p:cNvSpPr/>
          <p:nvPr/>
        </p:nvSpPr>
        <p:spPr>
          <a:xfrm>
            <a:off x="6867272" y="4323746"/>
            <a:ext cx="1142999" cy="257628"/>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E07BFE01-915A-7F4F-8AA5-760575A003BB}"/>
              </a:ext>
            </a:extLst>
          </p:cNvPr>
          <p:cNvSpPr/>
          <p:nvPr/>
        </p:nvSpPr>
        <p:spPr>
          <a:xfrm>
            <a:off x="3425529" y="1390511"/>
            <a:ext cx="4782247" cy="429112"/>
          </a:xfrm>
          <a:prstGeom prst="roundRect">
            <a:avLst>
              <a:gd name="adj" fmla="val 0"/>
            </a:avLst>
          </a:prstGeom>
          <a:solidFill>
            <a:srgbClr val="A3E1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A Brand Strawberry Yogurt</a:t>
            </a:r>
          </a:p>
        </p:txBody>
      </p:sp>
      <p:pic>
        <p:nvPicPr>
          <p:cNvPr id="14" name="Picture 13" descr="Yogurt">
            <a:extLst>
              <a:ext uri="{FF2B5EF4-FFF2-40B4-BE49-F238E27FC236}">
                <a16:creationId xmlns:a16="http://schemas.microsoft.com/office/drawing/2014/main" id="{FCFAD82B-4765-9448-A9B1-FFA162C07B94}"/>
              </a:ext>
              <a:ext uri="{C183D7F6-B498-43B3-948B-1728B52AA6E4}">
                <adec:decorative xmlns:adec="http://schemas.microsoft.com/office/drawing/2017/decorative"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9013" y="170941"/>
            <a:ext cx="601267" cy="748385"/>
          </a:xfrm>
          <a:prstGeom prst="rect">
            <a:avLst/>
          </a:prstGeom>
        </p:spPr>
      </p:pic>
      <p:sp>
        <p:nvSpPr>
          <p:cNvPr id="2" name="TextBox 1">
            <a:extLst>
              <a:ext uri="{FF2B5EF4-FFF2-40B4-BE49-F238E27FC236}">
                <a16:creationId xmlns:a16="http://schemas.microsoft.com/office/drawing/2014/main" id="{5B54344F-48B6-1C4C-BC13-42B2BE80E09E}"/>
              </a:ext>
            </a:extLst>
          </p:cNvPr>
          <p:cNvSpPr txBox="1"/>
          <p:nvPr/>
        </p:nvSpPr>
        <p:spPr>
          <a:xfrm>
            <a:off x="8277728" y="1973179"/>
            <a:ext cx="786063" cy="1107996"/>
          </a:xfrm>
          <a:prstGeom prst="rect">
            <a:avLst/>
          </a:prstGeom>
          <a:noFill/>
        </p:spPr>
        <p:txBody>
          <a:bodyPr wrap="square" rtlCol="0">
            <a:spAutoFit/>
          </a:bodyPr>
          <a:lstStyle/>
          <a:p>
            <a:r>
              <a:rPr lang="en-US" sz="300">
                <a:solidFill>
                  <a:schemeClr val="bg1"/>
                </a:solidFill>
                <a:latin typeface="Arial" panose="020B0604020202020204" pitchFamily="34" charset="0"/>
                <a:cs typeface="Arial" panose="020B0604020202020204" pitchFamily="34" charset="0"/>
              </a:rPr>
              <a:t>To figure out if this yogurt meets the sugar limit, we looked at the serving size on the Nutrition Facts label which is 5.3 ounces, as shown in the blue circle. We then looked at the “Sugars” line on the Nutrition Facts label to determine how much sugar is in one serving of this yogurt, which is 15 grams. This is shown by green rectangle on the Nutrition Facts label.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We then looked at the table on the worksheet to find the serving size of this yogurt. This serving of this yogurt is 5.3 ounces, so the maximum amount of sugar allowed is 20 grams. Since this yogurt has 15 grams of sugar, and 15 is less than 20, we know that this yogurt is creditable/meets the sugar limit for yogurts in the CACFP.</a:t>
            </a:r>
          </a:p>
        </p:txBody>
      </p:sp>
      <p:pic>
        <p:nvPicPr>
          <p:cNvPr id="5" name="Picture 4" descr="Image of a Nutrition Facts Label of a yogurt with a serving size of 6 oz (170g) and 13g of added sugars.">
            <a:extLst>
              <a:ext uri="{FF2B5EF4-FFF2-40B4-BE49-F238E27FC236}">
                <a16:creationId xmlns:a16="http://schemas.microsoft.com/office/drawing/2014/main" id="{C528E329-66BA-7D15-C8EB-0F13120B8EB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7382" y="1121125"/>
            <a:ext cx="2346880" cy="3920100"/>
          </a:xfrm>
          <a:prstGeom prst="rect">
            <a:avLst/>
          </a:prstGeom>
        </p:spPr>
      </p:pic>
    </p:spTree>
    <p:extLst>
      <p:ext uri="{BB962C8B-B14F-4D97-AF65-F5344CB8AC3E}">
        <p14:creationId xmlns:p14="http://schemas.microsoft.com/office/powerpoint/2010/main" val="3320468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47ECC-8E21-3E43-937B-48B6E40228B9}"/>
              </a:ext>
            </a:extLst>
          </p:cNvPr>
          <p:cNvSpPr>
            <a:spLocks noGrp="1"/>
          </p:cNvSpPr>
          <p:nvPr>
            <p:ph type="title"/>
          </p:nvPr>
        </p:nvSpPr>
        <p:spPr>
          <a:xfrm>
            <a:off x="985854" y="85714"/>
            <a:ext cx="4086225" cy="819149"/>
          </a:xfrm>
        </p:spPr>
        <p:txBody>
          <a:bodyPr/>
          <a:lstStyle/>
          <a:p>
            <a:r>
              <a:rPr lang="en-US" sz="2800"/>
              <a:t>Try It Out!</a:t>
            </a:r>
            <a:br>
              <a:rPr lang="en-US" sz="2800"/>
            </a:br>
            <a:r>
              <a:rPr lang="en-US" sz="2800" b="0"/>
              <a:t>Which Yogurts Can </a:t>
            </a:r>
            <a:br>
              <a:rPr lang="en-US" sz="2800" b="0"/>
            </a:br>
            <a:r>
              <a:rPr lang="en-US" sz="2800" b="0"/>
              <a:t>You Add to Your List? </a:t>
            </a:r>
            <a:br>
              <a:rPr lang="en-US" sz="2800" b="0"/>
            </a:br>
            <a:endParaRPr lang="en-US" sz="2800"/>
          </a:p>
        </p:txBody>
      </p:sp>
      <p:pic>
        <p:nvPicPr>
          <p:cNvPr id="10" name="Picture 9" descr="Yogurt">
            <a:extLst>
              <a:ext uri="{FF2B5EF4-FFF2-40B4-BE49-F238E27FC236}">
                <a16:creationId xmlns:a16="http://schemas.microsoft.com/office/drawing/2014/main" id="{8F3CFCEF-BBCF-7F40-843C-6EBBCDBFA8C7}"/>
              </a:ext>
              <a:ext uri="{C183D7F6-B498-43B3-948B-1728B52AA6E4}">
                <adec:decorative xmlns:adec="http://schemas.microsoft.com/office/drawing/2017/decorative"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9013" y="260161"/>
            <a:ext cx="983000" cy="1223521"/>
          </a:xfrm>
          <a:prstGeom prst="rect">
            <a:avLst/>
          </a:prstGeom>
        </p:spPr>
      </p:pic>
      <p:sp>
        <p:nvSpPr>
          <p:cNvPr id="13" name="Rounded Rectangle 12">
            <a:extLst>
              <a:ext uri="{FF2B5EF4-FFF2-40B4-BE49-F238E27FC236}">
                <a16:creationId xmlns:a16="http://schemas.microsoft.com/office/drawing/2014/main" id="{65FD7DA2-A3B1-D449-914D-28F660B20276}"/>
              </a:ext>
            </a:extLst>
          </p:cNvPr>
          <p:cNvSpPr/>
          <p:nvPr/>
        </p:nvSpPr>
        <p:spPr>
          <a:xfrm>
            <a:off x="5619524" y="194395"/>
            <a:ext cx="2237541" cy="725625"/>
          </a:xfrm>
          <a:prstGeom prst="roundRect">
            <a:avLst>
              <a:gd name="adj" fmla="val 0"/>
            </a:avLst>
          </a:prstGeom>
          <a:solidFill>
            <a:srgbClr val="A3E1F9"/>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rtlCol="0" anchor="t" anchorCtr="0"/>
          <a:lstStyle/>
          <a:p>
            <a:pPr algn="ctr"/>
            <a:r>
              <a:rPr lang="en-US" b="1">
                <a:solidFill>
                  <a:schemeClr val="tx1"/>
                </a:solidFill>
                <a:latin typeface="Times New Roman" panose="02020603050405020304" pitchFamily="18" charset="0"/>
                <a:cs typeface="Times New Roman" panose="02020603050405020304" pitchFamily="18" charset="0"/>
              </a:rPr>
              <a:t>B Brand </a:t>
            </a:r>
          </a:p>
          <a:p>
            <a:pPr algn="ctr"/>
            <a:r>
              <a:rPr lang="en-US" b="1">
                <a:solidFill>
                  <a:schemeClr val="tx1"/>
                </a:solidFill>
                <a:latin typeface="Times New Roman" panose="02020603050405020304" pitchFamily="18" charset="0"/>
                <a:cs typeface="Times New Roman" panose="02020603050405020304" pitchFamily="18" charset="0"/>
              </a:rPr>
              <a:t>Peach Yogurt</a:t>
            </a:r>
          </a:p>
        </p:txBody>
      </p:sp>
      <p:pic>
        <p:nvPicPr>
          <p:cNvPr id="14" name="Picture 13" descr="A black background with a black square">
            <a:extLst>
              <a:ext uri="{FF2B5EF4-FFF2-40B4-BE49-F238E27FC236}">
                <a16:creationId xmlns:a16="http://schemas.microsoft.com/office/drawing/2014/main" id="{AE5548A9-A631-9D8D-666D-5ED0196D26D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02590" y="913330"/>
            <a:ext cx="2254476" cy="3430368"/>
          </a:xfrm>
          <a:prstGeom prst="rect">
            <a:avLst/>
          </a:prstGeom>
        </p:spPr>
      </p:pic>
      <p:pic>
        <p:nvPicPr>
          <p:cNvPr id="7" name="Picture 6" descr="A child eating yogurt">
            <a:extLst>
              <a:ext uri="{FF2B5EF4-FFF2-40B4-BE49-F238E27FC236}">
                <a16:creationId xmlns:a16="http://schemas.microsoft.com/office/drawing/2014/main" id="{C2A1BEEB-6879-D388-20D9-BBA8CAB9559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01344" y="1483682"/>
            <a:ext cx="2645514" cy="2789069"/>
          </a:xfrm>
          <a:prstGeom prst="rect">
            <a:avLst/>
          </a:prstGeom>
        </p:spPr>
      </p:pic>
    </p:spTree>
    <p:extLst>
      <p:ext uri="{BB962C8B-B14F-4D97-AF65-F5344CB8AC3E}">
        <p14:creationId xmlns:p14="http://schemas.microsoft.com/office/powerpoint/2010/main" val="1934257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51A1B68-99FE-A045-88A9-5F516E69D574}"/>
              </a:ext>
              <a:ext uri="{C183D7F6-B498-43B3-948B-1728B52AA6E4}">
                <adec:decorative xmlns:adec="http://schemas.microsoft.com/office/drawing/2017/decorative" val="0"/>
              </a:ext>
            </a:extLst>
          </p:cNvPr>
          <p:cNvSpPr txBox="1"/>
          <p:nvPr/>
        </p:nvSpPr>
        <p:spPr>
          <a:xfrm>
            <a:off x="1117601" y="171047"/>
            <a:ext cx="873957" cy="1446550"/>
          </a:xfrm>
          <a:prstGeom prst="rect">
            <a:avLst/>
          </a:prstGeom>
          <a:noFill/>
        </p:spPr>
        <p:txBody>
          <a:bodyPr wrap="none" rtlCol="0">
            <a:spAutoFit/>
          </a:bodyPr>
          <a:lstStyle/>
          <a:p>
            <a:r>
              <a:rPr lang="en-US" sz="8800" b="1">
                <a:solidFill>
                  <a:srgbClr val="0A2E6F"/>
                </a:solidFill>
                <a:latin typeface="Helvetica" pitchFamily="2" charset="0"/>
              </a:rPr>
              <a:t>?</a:t>
            </a:r>
            <a:endParaRPr lang="en-US" sz="8800" b="1">
              <a:latin typeface="Helvetica" pitchFamily="2" charset="0"/>
            </a:endParaRPr>
          </a:p>
        </p:txBody>
      </p:sp>
      <p:sp>
        <p:nvSpPr>
          <p:cNvPr id="19" name="Title 1">
            <a:extLst>
              <a:ext uri="{FF2B5EF4-FFF2-40B4-BE49-F238E27FC236}">
                <a16:creationId xmlns:a16="http://schemas.microsoft.com/office/drawing/2014/main" id="{CBF101CD-28D7-C549-9132-BA12B3DEC641}"/>
              </a:ext>
            </a:extLst>
          </p:cNvPr>
          <p:cNvSpPr>
            <a:spLocks noGrp="1"/>
          </p:cNvSpPr>
          <p:nvPr>
            <p:ph type="title"/>
          </p:nvPr>
        </p:nvSpPr>
        <p:spPr>
          <a:xfrm>
            <a:off x="0" y="1440185"/>
            <a:ext cx="3037398" cy="833592"/>
          </a:xfrm>
        </p:spPr>
        <p:txBody>
          <a:bodyPr lIns="228600" tIns="0"/>
          <a:lstStyle/>
          <a:p>
            <a:r>
              <a:rPr lang="en-US" sz="2000" dirty="0">
                <a:solidFill>
                  <a:srgbClr val="0A2E6F"/>
                </a:solidFill>
              </a:rPr>
              <a:t>Try It Out! Question</a:t>
            </a:r>
            <a:br>
              <a:rPr lang="en-US" sz="2000" dirty="0">
                <a:solidFill>
                  <a:srgbClr val="0A2E6F"/>
                </a:solidFill>
              </a:rPr>
            </a:br>
            <a:r>
              <a:rPr lang="en-US" sz="2000" b="0" dirty="0">
                <a:solidFill>
                  <a:srgbClr val="0A2E6F"/>
                </a:solidFill>
              </a:rPr>
              <a:t>Does this peach yogurt meet the added sugars limit?</a:t>
            </a:r>
          </a:p>
        </p:txBody>
      </p:sp>
      <p:sp>
        <p:nvSpPr>
          <p:cNvPr id="20" name="Content Placeholder 3">
            <a:extLst>
              <a:ext uri="{FF2B5EF4-FFF2-40B4-BE49-F238E27FC236}">
                <a16:creationId xmlns:a16="http://schemas.microsoft.com/office/drawing/2014/main" id="{6D9D4604-2CBB-AC45-8A86-C38EBC1C62C0}"/>
              </a:ext>
            </a:extLst>
          </p:cNvPr>
          <p:cNvSpPr txBox="1">
            <a:spLocks/>
          </p:cNvSpPr>
          <p:nvPr/>
        </p:nvSpPr>
        <p:spPr>
          <a:xfrm>
            <a:off x="520910" y="2469939"/>
            <a:ext cx="1033669" cy="833592"/>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7663" indent="-341313">
              <a:buFont typeface="Wingdings" pitchFamily="2" charset="2"/>
              <a:buChar char="q"/>
            </a:pPr>
            <a:r>
              <a:rPr lang="en-US">
                <a:solidFill>
                  <a:srgbClr val="0A2E6F"/>
                </a:solidFill>
              </a:rPr>
              <a:t>Yes</a:t>
            </a:r>
          </a:p>
          <a:p>
            <a:pPr marL="347663" indent="-341313">
              <a:buFont typeface="Wingdings" pitchFamily="2" charset="2"/>
              <a:buChar char="q"/>
            </a:pPr>
            <a:r>
              <a:rPr lang="en-US">
                <a:solidFill>
                  <a:srgbClr val="0A2E6F"/>
                </a:solidFill>
              </a:rPr>
              <a:t>No</a:t>
            </a:r>
          </a:p>
        </p:txBody>
      </p:sp>
      <p:sp>
        <p:nvSpPr>
          <p:cNvPr id="23" name="Rounded Rectangle 22">
            <a:extLst>
              <a:ext uri="{FF2B5EF4-FFF2-40B4-BE49-F238E27FC236}">
                <a16:creationId xmlns:a16="http://schemas.microsoft.com/office/drawing/2014/main" id="{1C8140A4-A0C7-DE4D-A0A0-B6445A7A29F7}"/>
              </a:ext>
            </a:extLst>
          </p:cNvPr>
          <p:cNvSpPr/>
          <p:nvPr/>
        </p:nvSpPr>
        <p:spPr>
          <a:xfrm>
            <a:off x="4164436" y="194395"/>
            <a:ext cx="2181904" cy="725625"/>
          </a:xfrm>
          <a:prstGeom prst="roundRect">
            <a:avLst>
              <a:gd name="adj" fmla="val 0"/>
            </a:avLst>
          </a:prstGeom>
          <a:solidFill>
            <a:srgbClr val="A3E1F9"/>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rtlCol="0" anchor="t" anchorCtr="0"/>
          <a:lstStyle/>
          <a:p>
            <a:pPr algn="ctr"/>
            <a:r>
              <a:rPr lang="en-US" b="1">
                <a:solidFill>
                  <a:schemeClr val="tx1"/>
                </a:solidFill>
                <a:latin typeface="Times New Roman" panose="02020603050405020304" pitchFamily="18" charset="0"/>
                <a:cs typeface="Times New Roman" panose="02020603050405020304" pitchFamily="18" charset="0"/>
              </a:rPr>
              <a:t>B Brand </a:t>
            </a:r>
          </a:p>
          <a:p>
            <a:pPr algn="ctr"/>
            <a:r>
              <a:rPr lang="en-US" b="1">
                <a:solidFill>
                  <a:schemeClr val="tx1"/>
                </a:solidFill>
                <a:latin typeface="Times New Roman" panose="02020603050405020304" pitchFamily="18" charset="0"/>
                <a:cs typeface="Times New Roman" panose="02020603050405020304" pitchFamily="18" charset="0"/>
              </a:rPr>
              <a:t>Peach Yogurt</a:t>
            </a:r>
          </a:p>
        </p:txBody>
      </p:sp>
      <p:pic>
        <p:nvPicPr>
          <p:cNvPr id="6" name="Picture 5" descr="Yogurt">
            <a:extLst>
              <a:ext uri="{FF2B5EF4-FFF2-40B4-BE49-F238E27FC236}">
                <a16:creationId xmlns:a16="http://schemas.microsoft.com/office/drawing/2014/main" id="{C265474D-86E9-BA4C-909E-DE676FB7129C}"/>
              </a:ext>
              <a:ext uri="{C183D7F6-B498-43B3-948B-1728B52AA6E4}">
                <adec:decorative xmlns:adec="http://schemas.microsoft.com/office/drawing/2017/decorative" val="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1627" y="2340270"/>
            <a:ext cx="2053621" cy="2556103"/>
          </a:xfrm>
          <a:prstGeom prst="rect">
            <a:avLst/>
          </a:prstGeom>
        </p:spPr>
      </p:pic>
      <p:sp>
        <p:nvSpPr>
          <p:cNvPr id="2" name="TextBox 1">
            <a:extLst>
              <a:ext uri="{FF2B5EF4-FFF2-40B4-BE49-F238E27FC236}">
                <a16:creationId xmlns:a16="http://schemas.microsoft.com/office/drawing/2014/main" id="{D2AC81DA-9277-634C-8990-1F9CE1DA2D03}"/>
              </a:ext>
            </a:extLst>
          </p:cNvPr>
          <p:cNvSpPr txBox="1"/>
          <p:nvPr/>
        </p:nvSpPr>
        <p:spPr>
          <a:xfrm>
            <a:off x="7246621" y="1325880"/>
            <a:ext cx="1708286" cy="369332"/>
          </a:xfrm>
          <a:prstGeom prst="rect">
            <a:avLst/>
          </a:prstGeom>
          <a:noFill/>
        </p:spPr>
        <p:txBody>
          <a:bodyPr wrap="square" rtlCol="0">
            <a:spAutoFit/>
          </a:bodyPr>
          <a:lstStyle/>
          <a:p>
            <a:r>
              <a:rPr lang="en-US" sz="300">
                <a:solidFill>
                  <a:schemeClr val="bg1"/>
                </a:solidFill>
                <a:latin typeface="Arial" panose="020B0604020202020204" pitchFamily="34" charset="0"/>
                <a:cs typeface="Arial" panose="020B0604020202020204" pitchFamily="34" charset="0"/>
              </a:rPr>
              <a:t>Raise your hand if you think this yogurt is creditable/meets the sugar limit for yogurt in the CACFP [pause and wait for a show of hands].</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Raise your hand if you think this yogurt is not creditable/does not meet the sugar limit for yogurt in the CACFP [pause and wait for a show of hands].</a:t>
            </a:r>
          </a:p>
          <a:p>
            <a:endParaRPr lang="en-US" sz="300">
              <a:solidFill>
                <a:schemeClr val="bg1"/>
              </a:solidFill>
            </a:endParaRPr>
          </a:p>
        </p:txBody>
      </p:sp>
      <p:pic>
        <p:nvPicPr>
          <p:cNvPr id="3" name="Picture 2" descr="A black background with a black square">
            <a:extLst>
              <a:ext uri="{FF2B5EF4-FFF2-40B4-BE49-F238E27FC236}">
                <a16:creationId xmlns:a16="http://schemas.microsoft.com/office/drawing/2014/main" id="{E2CBC033-D15F-B9B8-38AB-49BBB1FA697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32099" y="920020"/>
            <a:ext cx="2231175" cy="3726831"/>
          </a:xfrm>
          <a:prstGeom prst="rect">
            <a:avLst/>
          </a:prstGeom>
        </p:spPr>
      </p:pic>
    </p:spTree>
    <p:extLst>
      <p:ext uri="{BB962C8B-B14F-4D97-AF65-F5344CB8AC3E}">
        <p14:creationId xmlns:p14="http://schemas.microsoft.com/office/powerpoint/2010/main" val="41688675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49A4232-8F25-7049-8D80-7AC4DF81F790}"/>
              </a:ext>
              <a:ext uri="{C183D7F6-B498-43B3-948B-1728B52AA6E4}">
                <adec:decorative xmlns:adec="http://schemas.microsoft.com/office/drawing/2017/decorative" val="1"/>
              </a:ext>
            </a:extLst>
          </p:cNvPr>
          <p:cNvSpPr txBox="1"/>
          <p:nvPr/>
        </p:nvSpPr>
        <p:spPr>
          <a:xfrm>
            <a:off x="1109786" y="178865"/>
            <a:ext cx="873957" cy="1446550"/>
          </a:xfrm>
          <a:prstGeom prst="rect">
            <a:avLst/>
          </a:prstGeom>
          <a:noFill/>
        </p:spPr>
        <p:txBody>
          <a:bodyPr wrap="none" rtlCol="0">
            <a:spAutoFit/>
          </a:bodyPr>
          <a:lstStyle/>
          <a:p>
            <a:r>
              <a:rPr lang="en-US" sz="8800" b="1">
                <a:solidFill>
                  <a:srgbClr val="0A2E6F"/>
                </a:solidFill>
                <a:latin typeface="Helvetica" pitchFamily="2" charset="0"/>
              </a:rPr>
              <a:t>?</a:t>
            </a:r>
            <a:endParaRPr lang="en-US" sz="8800" b="1">
              <a:latin typeface="Helvetica" pitchFamily="2" charset="0"/>
            </a:endParaRPr>
          </a:p>
        </p:txBody>
      </p:sp>
      <p:sp>
        <p:nvSpPr>
          <p:cNvPr id="19" name="Title 1">
            <a:extLst>
              <a:ext uri="{FF2B5EF4-FFF2-40B4-BE49-F238E27FC236}">
                <a16:creationId xmlns:a16="http://schemas.microsoft.com/office/drawing/2014/main" id="{CBF101CD-28D7-C549-9132-BA12B3DEC641}"/>
              </a:ext>
            </a:extLst>
          </p:cNvPr>
          <p:cNvSpPr>
            <a:spLocks noGrp="1"/>
          </p:cNvSpPr>
          <p:nvPr>
            <p:ph type="title"/>
          </p:nvPr>
        </p:nvSpPr>
        <p:spPr>
          <a:xfrm>
            <a:off x="0" y="1410587"/>
            <a:ext cx="3037398" cy="833592"/>
          </a:xfrm>
        </p:spPr>
        <p:txBody>
          <a:bodyPr lIns="228600" tIns="0"/>
          <a:lstStyle/>
          <a:p>
            <a:r>
              <a:rPr lang="en-US" sz="2000" dirty="0"/>
              <a:t>Try It out! Answer </a:t>
            </a:r>
            <a:br>
              <a:rPr lang="en-US" sz="2000" dirty="0">
                <a:solidFill>
                  <a:srgbClr val="0A2E6F"/>
                </a:solidFill>
              </a:rPr>
            </a:br>
            <a:r>
              <a:rPr lang="en-US" sz="2000" b="0" dirty="0">
                <a:solidFill>
                  <a:srgbClr val="0A2E6F"/>
                </a:solidFill>
              </a:rPr>
              <a:t>Does this peach yogurt meet the added sugars limit?</a:t>
            </a:r>
          </a:p>
        </p:txBody>
      </p:sp>
      <p:sp>
        <p:nvSpPr>
          <p:cNvPr id="20" name="Content Placeholder 3">
            <a:extLst>
              <a:ext uri="{FF2B5EF4-FFF2-40B4-BE49-F238E27FC236}">
                <a16:creationId xmlns:a16="http://schemas.microsoft.com/office/drawing/2014/main" id="{6D9D4604-2CBB-AC45-8A86-C38EBC1C62C0}"/>
              </a:ext>
            </a:extLst>
          </p:cNvPr>
          <p:cNvSpPr txBox="1">
            <a:spLocks/>
          </p:cNvSpPr>
          <p:nvPr/>
        </p:nvSpPr>
        <p:spPr>
          <a:xfrm>
            <a:off x="522200" y="2347136"/>
            <a:ext cx="1033669" cy="833592"/>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7663" indent="-341313">
              <a:buFont typeface="Wingdings" pitchFamily="2" charset="2"/>
              <a:buChar char="q"/>
            </a:pPr>
            <a:r>
              <a:rPr lang="en-US" b="1">
                <a:solidFill>
                  <a:srgbClr val="0A2E6F"/>
                </a:solidFill>
              </a:rPr>
              <a:t>Yes</a:t>
            </a:r>
          </a:p>
          <a:p>
            <a:pPr marL="347663" indent="-341313">
              <a:buFont typeface="Wingdings" pitchFamily="2" charset="2"/>
              <a:buChar char="q"/>
            </a:pPr>
            <a:r>
              <a:rPr lang="en-US">
                <a:solidFill>
                  <a:srgbClr val="0A2E6F"/>
                </a:solidFill>
              </a:rPr>
              <a:t>No</a:t>
            </a:r>
          </a:p>
        </p:txBody>
      </p:sp>
      <p:sp>
        <p:nvSpPr>
          <p:cNvPr id="9" name="TextBox 8" descr="The box next to &quot;Yes&quot; is checked. ">
            <a:extLst>
              <a:ext uri="{FF2B5EF4-FFF2-40B4-BE49-F238E27FC236}">
                <a16:creationId xmlns:a16="http://schemas.microsoft.com/office/drawing/2014/main" id="{9B108F37-F2E0-AA45-B04D-C1C80DA3F2E3}"/>
              </a:ext>
            </a:extLst>
          </p:cNvPr>
          <p:cNvSpPr txBox="1"/>
          <p:nvPr/>
        </p:nvSpPr>
        <p:spPr>
          <a:xfrm>
            <a:off x="572208" y="2278498"/>
            <a:ext cx="357790" cy="369332"/>
          </a:xfrm>
          <a:prstGeom prst="rect">
            <a:avLst/>
          </a:prstGeom>
          <a:noFill/>
        </p:spPr>
        <p:txBody>
          <a:bodyPr wrap="none" rtlCol="0">
            <a:spAutoFit/>
          </a:bodyPr>
          <a:lstStyle/>
          <a:p>
            <a:r>
              <a:rPr lang="en-US" b="1">
                <a:solidFill>
                  <a:srgbClr val="0A2E6F"/>
                </a:solidFill>
              </a:rPr>
              <a:t>✓</a:t>
            </a:r>
          </a:p>
        </p:txBody>
      </p:sp>
      <p:sp>
        <p:nvSpPr>
          <p:cNvPr id="23" name="Rounded Rectangle 22">
            <a:extLst>
              <a:ext uri="{FF2B5EF4-FFF2-40B4-BE49-F238E27FC236}">
                <a16:creationId xmlns:a16="http://schemas.microsoft.com/office/drawing/2014/main" id="{1C8140A4-A0C7-DE4D-A0A0-B6445A7A29F7}"/>
              </a:ext>
            </a:extLst>
          </p:cNvPr>
          <p:cNvSpPr/>
          <p:nvPr/>
        </p:nvSpPr>
        <p:spPr>
          <a:xfrm>
            <a:off x="4164436" y="194395"/>
            <a:ext cx="2181904" cy="725625"/>
          </a:xfrm>
          <a:prstGeom prst="roundRect">
            <a:avLst>
              <a:gd name="adj" fmla="val 0"/>
            </a:avLst>
          </a:prstGeom>
          <a:solidFill>
            <a:srgbClr val="A3E1F9"/>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rtlCol="0" anchor="t" anchorCtr="0"/>
          <a:lstStyle/>
          <a:p>
            <a:pPr algn="ctr"/>
            <a:r>
              <a:rPr lang="en-US" b="1">
                <a:solidFill>
                  <a:schemeClr val="tx1"/>
                </a:solidFill>
                <a:latin typeface="Times New Roman" panose="02020603050405020304" pitchFamily="18" charset="0"/>
                <a:cs typeface="Times New Roman" panose="02020603050405020304" pitchFamily="18" charset="0"/>
              </a:rPr>
              <a:t>B Brand </a:t>
            </a:r>
          </a:p>
          <a:p>
            <a:pPr algn="ctr"/>
            <a:r>
              <a:rPr lang="en-US" b="1">
                <a:solidFill>
                  <a:schemeClr val="tx1"/>
                </a:solidFill>
                <a:latin typeface="Times New Roman" panose="02020603050405020304" pitchFamily="18" charset="0"/>
                <a:cs typeface="Times New Roman" panose="02020603050405020304" pitchFamily="18" charset="0"/>
              </a:rPr>
              <a:t>Peach Yogurt</a:t>
            </a:r>
          </a:p>
        </p:txBody>
      </p:sp>
      <p:sp>
        <p:nvSpPr>
          <p:cNvPr id="2" name="TextBox 1">
            <a:extLst>
              <a:ext uri="{FF2B5EF4-FFF2-40B4-BE49-F238E27FC236}">
                <a16:creationId xmlns:a16="http://schemas.microsoft.com/office/drawing/2014/main" id="{0ECF673E-F695-7941-8E67-77596A39BE8E}"/>
              </a:ext>
            </a:extLst>
          </p:cNvPr>
          <p:cNvSpPr txBox="1"/>
          <p:nvPr/>
        </p:nvSpPr>
        <p:spPr>
          <a:xfrm>
            <a:off x="6700838" y="728663"/>
            <a:ext cx="1399742" cy="215444"/>
          </a:xfrm>
          <a:prstGeom prst="rect">
            <a:avLst/>
          </a:prstGeom>
          <a:noFill/>
        </p:spPr>
        <p:txBody>
          <a:bodyPr wrap="none" rtlCol="0">
            <a:spAutoFit/>
          </a:bodyPr>
          <a:lstStyle/>
          <a:p>
            <a:r>
              <a:rPr lang="en-US" sz="400">
                <a:solidFill>
                  <a:schemeClr val="bg1"/>
                </a:solidFill>
                <a:latin typeface="Arial" panose="020B0604020202020204" pitchFamily="34" charset="0"/>
                <a:cs typeface="Arial" panose="020B0604020202020204" pitchFamily="34" charset="0"/>
              </a:rPr>
              <a:t>You are correct! B Brand Peach Yogurt is creditable! </a:t>
            </a:r>
          </a:p>
          <a:p>
            <a:endParaRPr lang="en-US" sz="400">
              <a:solidFill>
                <a:schemeClr val="bg1"/>
              </a:solidFill>
            </a:endParaRPr>
          </a:p>
        </p:txBody>
      </p:sp>
      <p:pic>
        <p:nvPicPr>
          <p:cNvPr id="6" name="Picture 5" descr="Yogurt">
            <a:extLst>
              <a:ext uri="{FF2B5EF4-FFF2-40B4-BE49-F238E27FC236}">
                <a16:creationId xmlns:a16="http://schemas.microsoft.com/office/drawing/2014/main" id="{C265474D-86E9-BA4C-909E-DE676FB7129C}"/>
              </a:ext>
              <a:ext uri="{C183D7F6-B498-43B3-948B-1728B52AA6E4}">
                <adec:decorative xmlns:adec="http://schemas.microsoft.com/office/drawing/2017/decorative" val="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1627" y="2340270"/>
            <a:ext cx="2053621" cy="2556103"/>
          </a:xfrm>
          <a:prstGeom prst="rect">
            <a:avLst/>
          </a:prstGeom>
        </p:spPr>
      </p:pic>
      <p:pic>
        <p:nvPicPr>
          <p:cNvPr id="3" name="Picture 2" descr="A black background with a black square">
            <a:extLst>
              <a:ext uri="{FF2B5EF4-FFF2-40B4-BE49-F238E27FC236}">
                <a16:creationId xmlns:a16="http://schemas.microsoft.com/office/drawing/2014/main" id="{EBA0F22F-5ACA-5775-B8D0-9391D9BEAD7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47184" y="931957"/>
            <a:ext cx="2199156" cy="3673348"/>
          </a:xfrm>
          <a:prstGeom prst="rect">
            <a:avLst/>
          </a:prstGeom>
        </p:spPr>
      </p:pic>
    </p:spTree>
    <p:extLst>
      <p:ext uri="{BB962C8B-B14F-4D97-AF65-F5344CB8AC3E}">
        <p14:creationId xmlns:p14="http://schemas.microsoft.com/office/powerpoint/2010/main" val="5661601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FDD42B8-6E03-2E45-9F5D-C30511A50EF4}"/>
              </a:ext>
            </a:extLst>
          </p:cNvPr>
          <p:cNvSpPr>
            <a:spLocks noGrp="1"/>
          </p:cNvSpPr>
          <p:nvPr>
            <p:ph type="title"/>
          </p:nvPr>
        </p:nvSpPr>
        <p:spPr>
          <a:xfrm>
            <a:off x="700943" y="2651"/>
            <a:ext cx="8436334" cy="850790"/>
          </a:xfrm>
        </p:spPr>
        <p:txBody>
          <a:bodyPr/>
          <a:lstStyle/>
          <a:p>
            <a:pPr>
              <a:lnSpc>
                <a:spcPts val="3000"/>
              </a:lnSpc>
            </a:pPr>
            <a:r>
              <a:rPr lang="en-US" sz="2800">
                <a:solidFill>
                  <a:srgbClr val="0A2E6F"/>
                </a:solidFill>
              </a:rPr>
              <a:t>Try It Out! </a:t>
            </a:r>
            <a:br>
              <a:rPr lang="en-US" sz="2800">
                <a:solidFill>
                  <a:srgbClr val="0A2E6F"/>
                </a:solidFill>
              </a:rPr>
            </a:br>
            <a:r>
              <a:rPr lang="en-US" sz="2800" b="0">
                <a:solidFill>
                  <a:srgbClr val="0A2E6F"/>
                </a:solidFill>
              </a:rPr>
              <a:t>Which Yogurts Can You Add to Your List? </a:t>
            </a:r>
          </a:p>
        </p:txBody>
      </p:sp>
      <p:sp>
        <p:nvSpPr>
          <p:cNvPr id="25" name="Oval 24" descr="Emphasis highlighting serving size of 170 grams on nutrition facts label">
            <a:extLst>
              <a:ext uri="{FF2B5EF4-FFF2-40B4-BE49-F238E27FC236}">
                <a16:creationId xmlns:a16="http://schemas.microsoft.com/office/drawing/2014/main" id="{FE738F18-4C0F-FB44-B099-EFA56D777180}"/>
              </a:ext>
            </a:extLst>
          </p:cNvPr>
          <p:cNvSpPr/>
          <p:nvPr/>
        </p:nvSpPr>
        <p:spPr>
          <a:xfrm>
            <a:off x="508001" y="1524577"/>
            <a:ext cx="2459010" cy="498956"/>
          </a:xfrm>
          <a:prstGeom prst="ellipse">
            <a:avLst/>
          </a:prstGeom>
          <a:noFill/>
          <a:ln w="19050">
            <a:solidFill>
              <a:srgbClr val="0A2E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A2E6F"/>
              </a:solidFill>
            </a:endParaRPr>
          </a:p>
        </p:txBody>
      </p:sp>
      <p:sp>
        <p:nvSpPr>
          <p:cNvPr id="24" name="Rectangle 23" descr="Emphasis highlighting total sugars of 14 grams on nutrition facts label">
            <a:extLst>
              <a:ext uri="{FF2B5EF4-FFF2-40B4-BE49-F238E27FC236}">
                <a16:creationId xmlns:a16="http://schemas.microsoft.com/office/drawing/2014/main" id="{F91AED98-F878-9A48-BA46-8BD187F72333}"/>
              </a:ext>
            </a:extLst>
          </p:cNvPr>
          <p:cNvSpPr/>
          <p:nvPr/>
        </p:nvSpPr>
        <p:spPr>
          <a:xfrm>
            <a:off x="956822" y="3496701"/>
            <a:ext cx="1202178" cy="154235"/>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descr="Table">
            <a:extLst>
              <a:ext uri="{FF2B5EF4-FFF2-40B4-BE49-F238E27FC236}">
                <a16:creationId xmlns:a16="http://schemas.microsoft.com/office/drawing/2014/main" id="{D01AC6C9-98A3-3A4A-AB0F-12EBCCBC6F50}"/>
              </a:ext>
            </a:extLst>
          </p:cNvPr>
          <p:cNvGraphicFramePr>
            <a:graphicFrameLocks noGrp="1"/>
          </p:cNvGraphicFramePr>
          <p:nvPr>
            <p:extLst>
              <p:ext uri="{D42A27DB-BD31-4B8C-83A1-F6EECF244321}">
                <p14:modId xmlns:p14="http://schemas.microsoft.com/office/powerpoint/2010/main" val="1943096222"/>
              </p:ext>
            </p:extLst>
          </p:nvPr>
        </p:nvGraphicFramePr>
        <p:xfrm>
          <a:off x="3415725" y="1739133"/>
          <a:ext cx="4782249" cy="2950464"/>
        </p:xfrm>
        <a:graphic>
          <a:graphicData uri="http://schemas.openxmlformats.org/drawingml/2006/table">
            <a:tbl>
              <a:tblPr firstRow="1" bandRow="1">
                <a:tableStyleId>{5C22544A-7EE6-4342-B048-85BDC9FD1C3A}</a:tableStyleId>
              </a:tblPr>
              <a:tblGrid>
                <a:gridCol w="1594083">
                  <a:extLst>
                    <a:ext uri="{9D8B030D-6E8A-4147-A177-3AD203B41FA5}">
                      <a16:colId xmlns:a16="http://schemas.microsoft.com/office/drawing/2014/main" val="3522522875"/>
                    </a:ext>
                  </a:extLst>
                </a:gridCol>
                <a:gridCol w="1594083">
                  <a:extLst>
                    <a:ext uri="{9D8B030D-6E8A-4147-A177-3AD203B41FA5}">
                      <a16:colId xmlns:a16="http://schemas.microsoft.com/office/drawing/2014/main" val="2707110864"/>
                    </a:ext>
                  </a:extLst>
                </a:gridCol>
                <a:gridCol w="1594083">
                  <a:extLst>
                    <a:ext uri="{9D8B030D-6E8A-4147-A177-3AD203B41FA5}">
                      <a16:colId xmlns:a16="http://schemas.microsoft.com/office/drawing/2014/main" val="2911645216"/>
                    </a:ext>
                  </a:extLst>
                </a:gridCol>
              </a:tblGrid>
              <a:tr h="751158">
                <a:tc>
                  <a:txBody>
                    <a:bodyPr/>
                    <a:lstStyle/>
                    <a:p>
                      <a:pPr algn="ctr"/>
                      <a:r>
                        <a:rPr lang="en-US" sz="1600" b="1" i="0">
                          <a:solidFill>
                            <a:schemeClr val="tx1"/>
                          </a:solidFill>
                          <a:latin typeface="Times New Roman" panose="02020603050405020304" pitchFamily="18" charset="0"/>
                          <a:cs typeface="Times New Roman" panose="02020603050405020304" pitchFamily="18" charset="0"/>
                        </a:rPr>
                        <a:t>Serving Size</a:t>
                      </a:r>
                    </a:p>
                    <a:p>
                      <a:pPr algn="ctr"/>
                      <a:r>
                        <a:rPr lang="en-US" sz="1600" b="1" i="0">
                          <a:solidFill>
                            <a:schemeClr val="tx1"/>
                          </a:solidFill>
                          <a:latin typeface="Times New Roman" panose="02020603050405020304" pitchFamily="18" charset="0"/>
                          <a:cs typeface="Times New Roman" panose="02020603050405020304" pitchFamily="18" charset="0"/>
                        </a:rPr>
                        <a:t>Ounces (oz) </a:t>
                      </a:r>
                    </a:p>
                  </a:txBody>
                  <a:tcPr marL="18288" marR="18288" marT="18288" marB="18288" anchor="ctr">
                    <a:lnL w="12700" cmpd="sng">
                      <a:noFill/>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600" b="1" i="0">
                          <a:solidFill>
                            <a:schemeClr val="tx1"/>
                          </a:solidFill>
                          <a:latin typeface="Times New Roman" panose="02020603050405020304" pitchFamily="18" charset="0"/>
                          <a:cs typeface="Times New Roman" panose="02020603050405020304" pitchFamily="18" charset="0"/>
                        </a:rPr>
                        <a:t>Serving Size </a:t>
                      </a:r>
                    </a:p>
                    <a:p>
                      <a:pPr algn="ctr"/>
                      <a:r>
                        <a:rPr lang="en-US" sz="1600" b="1" i="0">
                          <a:solidFill>
                            <a:schemeClr val="tx1"/>
                          </a:solidFill>
                          <a:latin typeface="Times New Roman" panose="02020603050405020304" pitchFamily="18" charset="0"/>
                          <a:cs typeface="Times New Roman" panose="02020603050405020304" pitchFamily="18" charset="0"/>
                        </a:rPr>
                        <a:t>Grams (g)</a:t>
                      </a:r>
                    </a:p>
                    <a:p>
                      <a:pPr algn="ctr"/>
                      <a:r>
                        <a:rPr lang="en-US" sz="1000" b="0" i="0">
                          <a:solidFill>
                            <a:schemeClr val="tx1"/>
                          </a:solidFill>
                          <a:latin typeface="Times New Roman" panose="02020603050405020304" pitchFamily="18" charset="0"/>
                          <a:cs typeface="Times New Roman" panose="02020603050405020304" pitchFamily="18" charset="0"/>
                        </a:rPr>
                        <a:t>(Use when the serving size is not listed in ounces)</a:t>
                      </a:r>
                      <a:endParaRPr lang="en-US" sz="1000" b="1" i="0">
                        <a:solidFill>
                          <a:schemeClr val="tx1"/>
                        </a:solidFill>
                        <a:latin typeface="Times New Roman" panose="02020603050405020304" pitchFamily="18" charset="0"/>
                        <a:cs typeface="Times New Roman" panose="02020603050405020304" pitchFamily="18" charset="0"/>
                      </a:endParaRPr>
                    </a:p>
                  </a:txBody>
                  <a:tcPr marL="18288" marR="18288" marT="18288" marB="18288"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tc>
                  <a:txBody>
                    <a:bodyPr/>
                    <a:lstStyle/>
                    <a:p>
                      <a:pPr algn="ctr"/>
                      <a:r>
                        <a:rPr lang="en-US" sz="1600" b="1" i="0" kern="1200">
                          <a:solidFill>
                            <a:schemeClr val="tx1"/>
                          </a:solidFill>
                          <a:effectLst/>
                          <a:latin typeface="Times New Roman" panose="02020603050405020304" pitchFamily="18" charset="0"/>
                          <a:ea typeface="+mn-ea"/>
                          <a:cs typeface="Times New Roman" panose="02020603050405020304" pitchFamily="18" charset="0"/>
                        </a:rPr>
                        <a:t>Added Sugars</a:t>
                      </a:r>
                      <a:br>
                        <a:rPr lang="en-US" sz="1600" b="1" i="0" kern="1200">
                          <a:solidFill>
                            <a:schemeClr val="tx1"/>
                          </a:solidFill>
                          <a:effectLst/>
                          <a:latin typeface="Times New Roman" panose="02020603050405020304" pitchFamily="18" charset="0"/>
                          <a:ea typeface="+mn-ea"/>
                          <a:cs typeface="Times New Roman" panose="02020603050405020304" pitchFamily="18" charset="0"/>
                        </a:rPr>
                      </a:br>
                      <a:r>
                        <a:rPr lang="en-US" sz="1600" b="1" i="0" kern="1200">
                          <a:solidFill>
                            <a:schemeClr val="tx1"/>
                          </a:solidFill>
                          <a:effectLst/>
                          <a:latin typeface="Times New Roman" panose="02020603050405020304" pitchFamily="18" charset="0"/>
                          <a:ea typeface="+mn-ea"/>
                          <a:cs typeface="Times New Roman" panose="02020603050405020304" pitchFamily="18" charset="0"/>
                        </a:rPr>
                        <a:t>Grams (g)</a:t>
                      </a:r>
                      <a:endParaRPr lang="en-US" sz="1800" b="1" i="0" kern="1200">
                        <a:solidFill>
                          <a:schemeClr val="tx1"/>
                        </a:solidFill>
                        <a:effectLst/>
                        <a:latin typeface="Times New Roman" panose="02020603050405020304" pitchFamily="18" charset="0"/>
                        <a:ea typeface="+mn-ea"/>
                        <a:cs typeface="Times New Roman" panose="02020603050405020304" pitchFamily="18" charset="0"/>
                      </a:endParaRPr>
                    </a:p>
                  </a:txBody>
                  <a:tcPr marL="18288" marR="18288" marT="18288" marB="18288" anchor="ctr">
                    <a:lnL w="9525"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3E1F9"/>
                    </a:solidFill>
                  </a:tcPr>
                </a:tc>
                <a:extLst>
                  <a:ext uri="{0D108BD9-81ED-4DB2-BD59-A6C34878D82A}">
                    <a16:rowId xmlns:a16="http://schemas.microsoft.com/office/drawing/2014/main" val="1749878868"/>
                  </a:ext>
                </a:extLst>
              </a:tr>
              <a:tr h="469474">
                <a:tc>
                  <a:txBody>
                    <a:bodyPr/>
                    <a:lstStyle/>
                    <a:p>
                      <a:pPr algn="ctr"/>
                      <a:r>
                        <a:rPr lang="en-US" sz="1400" b="0" i="0">
                          <a:latin typeface="Times New Roman" panose="02020603050405020304" pitchFamily="18" charset="0"/>
                          <a:cs typeface="Times New Roman" panose="02020603050405020304" pitchFamily="18" charset="0"/>
                        </a:rPr>
                        <a:t>If the serving </a:t>
                      </a:r>
                    </a:p>
                    <a:p>
                      <a:pPr algn="ctr"/>
                      <a:r>
                        <a:rPr lang="en-US" sz="1400" b="0" i="0">
                          <a:latin typeface="Times New Roman" panose="02020603050405020304" pitchFamily="18" charset="0"/>
                          <a:cs typeface="Times New Roman" panose="02020603050405020304" pitchFamily="18" charset="0"/>
                        </a:rPr>
                        <a:t>size is: </a:t>
                      </a:r>
                    </a:p>
                  </a:txBody>
                  <a:tcPr anchor="ctr">
                    <a:lnL w="12700" cmpd="sng">
                      <a:noFill/>
                    </a:lnL>
                    <a:lnR w="3175" cap="flat" cmpd="sng" algn="ctr">
                      <a:solidFill>
                        <a:schemeClr val="bg2">
                          <a:lumMod val="90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1400" b="0" i="0">
                          <a:latin typeface="Times New Roman" panose="02020603050405020304" pitchFamily="18" charset="0"/>
                          <a:cs typeface="Times New Roman" panose="02020603050405020304" pitchFamily="18" charset="0"/>
                        </a:rPr>
                        <a:t>If the serving </a:t>
                      </a:r>
                    </a:p>
                    <a:p>
                      <a:pPr algn="ctr"/>
                      <a:r>
                        <a:rPr lang="en-US" sz="1400" b="0" i="0">
                          <a:latin typeface="Times New Roman" panose="02020603050405020304" pitchFamily="18" charset="0"/>
                          <a:cs typeface="Times New Roman" panose="02020603050405020304" pitchFamily="18" charset="0"/>
                        </a:rPr>
                        <a:t>size is: </a:t>
                      </a:r>
                    </a:p>
                  </a:txBody>
                  <a:tcPr>
                    <a:lnL w="3175" cap="flat" cmpd="sng" algn="ctr">
                      <a:solidFill>
                        <a:schemeClr val="bg2">
                          <a:lumMod val="90000"/>
                        </a:schemeClr>
                      </a:solidFill>
                      <a:prstDash val="solid"/>
                      <a:round/>
                      <a:headEnd type="none" w="med" len="med"/>
                      <a:tailEnd type="none" w="med" len="med"/>
                    </a:lnL>
                    <a:lnT w="12700" cmpd="sng">
                      <a:noFill/>
                    </a:lnT>
                    <a:solidFill>
                      <a:schemeClr val="bg1"/>
                    </a:solidFill>
                  </a:tcPr>
                </a:tc>
                <a:tc>
                  <a:txBody>
                    <a:bodyPr/>
                    <a:lstStyle/>
                    <a:p>
                      <a:pPr algn="ctr"/>
                      <a:r>
                        <a:rPr lang="en-US" sz="1400" b="0" i="0">
                          <a:latin typeface="Times New Roman" panose="02020603050405020304" pitchFamily="18" charset="0"/>
                          <a:cs typeface="Times New Roman" panose="02020603050405020304" pitchFamily="18" charset="0"/>
                        </a:rPr>
                        <a:t>Added Sugars cannot be more than: </a:t>
                      </a:r>
                    </a:p>
                  </a:txBody>
                  <a:tcPr anchor="ctr">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34047927"/>
                  </a:ext>
                </a:extLst>
              </a:tr>
              <a:tr h="226249">
                <a:tc>
                  <a:txBody>
                    <a:bodyPr/>
                    <a:lstStyle/>
                    <a:p>
                      <a:pPr algn="ctr"/>
                      <a:r>
                        <a:rPr lang="en-US" sz="1400" b="0" i="0">
                          <a:latin typeface="Times New Roman" panose="02020603050405020304" pitchFamily="18" charset="0"/>
                          <a:cs typeface="Times New Roman" panose="02020603050405020304" pitchFamily="18" charset="0"/>
                        </a:rPr>
                        <a:t>2.25 oz</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algn="ctr"/>
                      <a:r>
                        <a:rPr lang="en-US" sz="1400" b="0" i="0">
                          <a:latin typeface="Times New Roman" panose="02020603050405020304" pitchFamily="18" charset="0"/>
                          <a:cs typeface="Times New Roman" panose="02020603050405020304" pitchFamily="18" charset="0"/>
                        </a:rPr>
                        <a:t>64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B w="12700" cmpd="sng">
                      <a:noFill/>
                    </a:lnB>
                    <a:lnTlToBr w="12700" cmpd="sng">
                      <a:noFill/>
                      <a:prstDash val="solid"/>
                    </a:lnTlToBr>
                    <a:lnBlToTr w="12700" cmpd="sng">
                      <a:noFill/>
                      <a:prstDash val="solid"/>
                    </a:lnBlToTr>
                    <a:solidFill>
                      <a:srgbClr val="E4E4E4"/>
                    </a:solidFill>
                  </a:tcPr>
                </a:tc>
                <a:tc>
                  <a:txBody>
                    <a:bodyPr/>
                    <a:lstStyle/>
                    <a:p>
                      <a:pPr algn="ctr"/>
                      <a:r>
                        <a:rPr lang="en-US" sz="1400" b="0" i="0">
                          <a:latin typeface="Times New Roman" panose="02020603050405020304" pitchFamily="18" charset="0"/>
                          <a:cs typeface="Times New Roman" panose="02020603050405020304" pitchFamily="18" charset="0"/>
                        </a:rPr>
                        <a:t>4 </a:t>
                      </a:r>
                      <a:r>
                        <a:rPr lang="en-US" sz="1400" b="0" i="0" kern="1200">
                          <a:solidFill>
                            <a:schemeClr val="dk1"/>
                          </a:solidFill>
                          <a:effectLst/>
                          <a:latin typeface="Times New Roman" panose="02020603050405020304" pitchFamily="18" charset="0"/>
                          <a:ea typeface="+mn-ea"/>
                          <a:cs typeface="Times New Roman" panose="02020603050405020304" pitchFamily="18" charset="0"/>
                        </a:rPr>
                        <a:t>g</a:t>
                      </a:r>
                      <a:endParaRPr lang="en-US" sz="1400" b="0" i="0">
                        <a:latin typeface="Times New Roman" panose="02020603050405020304" pitchFamily="18" charset="0"/>
                        <a:cs typeface="Times New Roman" panose="02020603050405020304" pitchFamily="18" charset="0"/>
                      </a:endParaRP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2961788810"/>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3.5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99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7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4752523"/>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4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113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8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88323573"/>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5.3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150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10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009419"/>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6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170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4E4E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12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4E4E4"/>
                    </a:solidFill>
                  </a:tcPr>
                </a:tc>
                <a:extLst>
                  <a:ext uri="{0D108BD9-81ED-4DB2-BD59-A6C34878D82A}">
                    <a16:rowId xmlns:a16="http://schemas.microsoft.com/office/drawing/2014/main" val="998388879"/>
                  </a:ext>
                </a:extLst>
              </a:tr>
              <a:tr h="209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8 </a:t>
                      </a:r>
                      <a:r>
                        <a:rPr lang="en-US" sz="1400" b="0" i="0">
                          <a:latin typeface="Times New Roman" panose="02020603050405020304" pitchFamily="18" charset="0"/>
                          <a:cs typeface="Times New Roman" panose="02020603050405020304" pitchFamily="18" charset="0"/>
                        </a:rPr>
                        <a:t>oz</a:t>
                      </a:r>
                      <a:r>
                        <a:rPr lang="en-US" sz="1400" b="0" i="0" kern="1200">
                          <a:solidFill>
                            <a:schemeClr val="dk1"/>
                          </a:solidFill>
                          <a:effectLst/>
                          <a:latin typeface="Times New Roman" panose="02020603050405020304" pitchFamily="18" charset="0"/>
                          <a:ea typeface="+mn-ea"/>
                          <a:cs typeface="Times New Roman" panose="02020603050405020304" pitchFamily="18" charset="0"/>
                        </a:rPr>
                        <a:t> </a:t>
                      </a:r>
                    </a:p>
                  </a:txBody>
                  <a:tcPr marR="9144" marT="9144" marB="9144" anchor="ctr">
                    <a:lnL w="12700" cmpd="sng">
                      <a:noFill/>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227 g</a:t>
                      </a:r>
                    </a:p>
                  </a:txBody>
                  <a:tcPr marR="9144" marT="9144" marB="9144" anchor="ctr">
                    <a:lnL w="3175" cap="flat" cmpd="sng" algn="ctr">
                      <a:solidFill>
                        <a:schemeClr val="bg2">
                          <a:lumMod val="90000"/>
                        </a:schemeClr>
                      </a:solid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kern="1200">
                          <a:solidFill>
                            <a:schemeClr val="dk1"/>
                          </a:solidFill>
                          <a:effectLst/>
                          <a:latin typeface="Times New Roman" panose="02020603050405020304" pitchFamily="18" charset="0"/>
                          <a:ea typeface="+mn-ea"/>
                          <a:cs typeface="Times New Roman" panose="02020603050405020304" pitchFamily="18" charset="0"/>
                        </a:rPr>
                        <a:t>16 g</a:t>
                      </a:r>
                    </a:p>
                  </a:txBody>
                  <a:tcPr marR="9144" marT="9144" marB="9144" anchor="ctr">
                    <a:lnL w="3175" cap="flat" cmpd="sng" algn="ctr">
                      <a:solidFill>
                        <a:schemeClr val="bg2">
                          <a:lumMod val="9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1940482"/>
                  </a:ext>
                </a:extLst>
              </a:tr>
            </a:tbl>
          </a:graphicData>
        </a:graphic>
      </p:graphicFrame>
      <p:sp>
        <p:nvSpPr>
          <p:cNvPr id="15" name="Rounded Rectangle 14" descr="Name  B Brand Peach Yogurt">
            <a:extLst>
              <a:ext uri="{FF2B5EF4-FFF2-40B4-BE49-F238E27FC236}">
                <a16:creationId xmlns:a16="http://schemas.microsoft.com/office/drawing/2014/main" id="{E07BFE01-915A-7F4F-8AA5-760575A003BB}"/>
              </a:ext>
            </a:extLst>
          </p:cNvPr>
          <p:cNvSpPr/>
          <p:nvPr/>
        </p:nvSpPr>
        <p:spPr>
          <a:xfrm>
            <a:off x="3425529" y="1237503"/>
            <a:ext cx="4782247" cy="429112"/>
          </a:xfrm>
          <a:prstGeom prst="roundRect">
            <a:avLst>
              <a:gd name="adj" fmla="val 0"/>
            </a:avLst>
          </a:prstGeom>
          <a:solidFill>
            <a:srgbClr val="A3E1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B Brand Peach Yogurt</a:t>
            </a:r>
          </a:p>
        </p:txBody>
      </p:sp>
      <p:sp>
        <p:nvSpPr>
          <p:cNvPr id="14" name="Oval 13" descr="Emphasis highlighting serving size of 170 grams">
            <a:extLst>
              <a:ext uri="{FF2B5EF4-FFF2-40B4-BE49-F238E27FC236}">
                <a16:creationId xmlns:a16="http://schemas.microsoft.com/office/drawing/2014/main" id="{2663F77F-28AF-E948-A02C-774079B951DD}"/>
              </a:ext>
            </a:extLst>
          </p:cNvPr>
          <p:cNvSpPr/>
          <p:nvPr/>
        </p:nvSpPr>
        <p:spPr>
          <a:xfrm>
            <a:off x="5245151" y="3784196"/>
            <a:ext cx="1143001" cy="243601"/>
          </a:xfrm>
          <a:prstGeom prst="ellipse">
            <a:avLst/>
          </a:prstGeom>
          <a:noFill/>
          <a:ln w="19050">
            <a:solidFill>
              <a:srgbClr val="0A2E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descr="Emphasis highlighting 23 of sugar grams">
            <a:extLst>
              <a:ext uri="{FF2B5EF4-FFF2-40B4-BE49-F238E27FC236}">
                <a16:creationId xmlns:a16="http://schemas.microsoft.com/office/drawing/2014/main" id="{B16C1754-61CE-1145-B254-83C644A6A366}"/>
              </a:ext>
            </a:extLst>
          </p:cNvPr>
          <p:cNvSpPr/>
          <p:nvPr/>
        </p:nvSpPr>
        <p:spPr>
          <a:xfrm>
            <a:off x="6930465" y="3784196"/>
            <a:ext cx="1142999" cy="220664"/>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Yogurt">
            <a:extLst>
              <a:ext uri="{FF2B5EF4-FFF2-40B4-BE49-F238E27FC236}">
                <a16:creationId xmlns:a16="http://schemas.microsoft.com/office/drawing/2014/main" id="{65815CE4-201D-0045-B87F-1D9D4B320E7A}"/>
              </a:ext>
              <a:ext uri="{C183D7F6-B498-43B3-948B-1728B52AA6E4}">
                <adec:decorative xmlns:adec="http://schemas.microsoft.com/office/drawing/2017/decorative"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9013" y="170941"/>
            <a:ext cx="601267" cy="748385"/>
          </a:xfrm>
          <a:prstGeom prst="rect">
            <a:avLst/>
          </a:prstGeom>
        </p:spPr>
      </p:pic>
      <p:sp>
        <p:nvSpPr>
          <p:cNvPr id="2" name="TextBox 1">
            <a:extLst>
              <a:ext uri="{FF2B5EF4-FFF2-40B4-BE49-F238E27FC236}">
                <a16:creationId xmlns:a16="http://schemas.microsoft.com/office/drawing/2014/main" id="{C39CFEC9-2348-3B4F-9236-2B8FA0EAB221}"/>
              </a:ext>
            </a:extLst>
          </p:cNvPr>
          <p:cNvSpPr txBox="1"/>
          <p:nvPr/>
        </p:nvSpPr>
        <p:spPr>
          <a:xfrm>
            <a:off x="8446662" y="2457449"/>
            <a:ext cx="571500" cy="1615827"/>
          </a:xfrm>
          <a:prstGeom prst="rect">
            <a:avLst/>
          </a:prstGeom>
          <a:noFill/>
        </p:spPr>
        <p:txBody>
          <a:bodyPr wrap="square" rtlCol="0">
            <a:spAutoFit/>
          </a:bodyPr>
          <a:lstStyle/>
          <a:p>
            <a:r>
              <a:rPr lang="en-US" sz="300">
                <a:solidFill>
                  <a:schemeClr val="bg1"/>
                </a:solidFill>
                <a:latin typeface="Arial" panose="020B0604020202020204" pitchFamily="34" charset="0"/>
                <a:cs typeface="Arial" panose="020B0604020202020204" pitchFamily="34" charset="0"/>
              </a:rPr>
              <a:t>To figure out if this yogurt was creditable, we looked at the serving size on the Nutrition Facts label. The serving size is 170 grams, as shown in the blue circle. We then looked at the “Sugars” line on the Nutrition Facts label to see how much sugar is in one serving of this yogurt, which is 14 grams. This is shown by the green rectangle.</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We then looked at the table on the worksheet to find the serving size of this yogurt. This serving of this yogurt is 170 grams, so the maximum amount of sugar allowed is 23 grams.  Since this yogurt has 14 grams of sugar, and 14 is less than 23, we know that this yogurt is creditable/meets the sugar limit for yogurts in the CACFP. </a:t>
            </a:r>
          </a:p>
        </p:txBody>
      </p:sp>
      <p:pic>
        <p:nvPicPr>
          <p:cNvPr id="3" name="Picture 2" descr="A black background with a black square">
            <a:extLst>
              <a:ext uri="{FF2B5EF4-FFF2-40B4-BE49-F238E27FC236}">
                <a16:creationId xmlns:a16="http://schemas.microsoft.com/office/drawing/2014/main" id="{DDFA7918-AA8E-42A2-280E-9C653167346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8998" y="1282937"/>
            <a:ext cx="2053689" cy="3430368"/>
          </a:xfrm>
          <a:prstGeom prst="rect">
            <a:avLst/>
          </a:prstGeom>
        </p:spPr>
      </p:pic>
    </p:spTree>
    <p:extLst>
      <p:ext uri="{BB962C8B-B14F-4D97-AF65-F5344CB8AC3E}">
        <p14:creationId xmlns:p14="http://schemas.microsoft.com/office/powerpoint/2010/main" val="32074314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econd page of training worksheet “Choose Yogurt That Is Lower in Added Sugars in the CACFP&quot;.">
            <a:extLst>
              <a:ext uri="{FF2B5EF4-FFF2-40B4-BE49-F238E27FC236}">
                <a16:creationId xmlns:a16="http://schemas.microsoft.com/office/drawing/2014/main" id="{F12C4998-1519-FDE0-9566-36D5589426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7488" y="163612"/>
            <a:ext cx="3706204" cy="4816275"/>
          </a:xfrm>
          <a:prstGeom prst="rect">
            <a:avLst/>
          </a:prstGeom>
          <a:effectLst>
            <a:outerShdw blurRad="63500" sx="102000" sy="102000" algn="ctr" rotWithShape="0">
              <a:prstClr val="black">
                <a:alpha val="40000"/>
              </a:prstClr>
            </a:outerShdw>
          </a:effectLst>
        </p:spPr>
      </p:pic>
      <p:sp>
        <p:nvSpPr>
          <p:cNvPr id="9" name="Rounded Rectangle 8" descr="Rectangle">
            <a:extLst>
              <a:ext uri="{FF2B5EF4-FFF2-40B4-BE49-F238E27FC236}">
                <a16:creationId xmlns:a16="http://schemas.microsoft.com/office/drawing/2014/main" id="{90A30DD4-40B0-4A4B-BCF1-88F5CC78DBDC}"/>
              </a:ext>
              <a:ext uri="{C183D7F6-B498-43B3-948B-1728B52AA6E4}">
                <adec:decorative xmlns:adec="http://schemas.microsoft.com/office/drawing/2017/decorative" val="0"/>
              </a:ext>
            </a:extLst>
          </p:cNvPr>
          <p:cNvSpPr/>
          <p:nvPr/>
        </p:nvSpPr>
        <p:spPr>
          <a:xfrm>
            <a:off x="535614" y="2806261"/>
            <a:ext cx="3354800" cy="1621597"/>
          </a:xfrm>
          <a:prstGeom prst="roundRect">
            <a:avLst>
              <a:gd name="adj" fmla="val 2163"/>
            </a:avLst>
          </a:prstGeom>
          <a:noFill/>
          <a:ln w="19050">
            <a:solidFill>
              <a:srgbClr val="0A2E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12" name="Elbow Connector 11" descr="Line">
            <a:extLst>
              <a:ext uri="{FF2B5EF4-FFF2-40B4-BE49-F238E27FC236}">
                <a16:creationId xmlns:a16="http://schemas.microsoft.com/office/drawing/2014/main" id="{BF7D6DEC-9183-384A-B151-4F3CCF0851AD}"/>
              </a:ext>
              <a:ext uri="{C183D7F6-B498-43B3-948B-1728B52AA6E4}">
                <adec:decorative xmlns:adec="http://schemas.microsoft.com/office/drawing/2017/decorative" val="0"/>
              </a:ext>
            </a:extLst>
          </p:cNvPr>
          <p:cNvCxnSpPr>
            <a:cxnSpLocks/>
          </p:cNvCxnSpPr>
          <p:nvPr/>
        </p:nvCxnSpPr>
        <p:spPr>
          <a:xfrm rot="10800000" flipV="1">
            <a:off x="3890414" y="1944122"/>
            <a:ext cx="2528868" cy="1393143"/>
          </a:xfrm>
          <a:prstGeom prst="bentConnector3">
            <a:avLst>
              <a:gd name="adj1" fmla="val 88826"/>
            </a:avLst>
          </a:prstGeom>
          <a:ln w="19050">
            <a:solidFill>
              <a:srgbClr val="0A2E6F"/>
            </a:solidFill>
            <a:tailEnd type="oval"/>
          </a:ln>
        </p:spPr>
        <p:style>
          <a:lnRef idx="1">
            <a:schemeClr val="accent1"/>
          </a:lnRef>
          <a:fillRef idx="0">
            <a:schemeClr val="accent1"/>
          </a:fillRef>
          <a:effectRef idx="0">
            <a:schemeClr val="accent1"/>
          </a:effectRef>
          <a:fontRef idx="minor">
            <a:schemeClr val="tx1"/>
          </a:fontRef>
        </p:style>
      </p:cxnSp>
      <p:sp>
        <p:nvSpPr>
          <p:cNvPr id="6" name="Rounded Rectangle 5" descr="Rectangle">
            <a:extLst>
              <a:ext uri="{FF2B5EF4-FFF2-40B4-BE49-F238E27FC236}">
                <a16:creationId xmlns:a16="http://schemas.microsoft.com/office/drawing/2014/main" id="{AE283A59-A381-414A-9534-5791F3CD5CA4}"/>
              </a:ext>
              <a:ext uri="{C183D7F6-B498-43B3-948B-1728B52AA6E4}">
                <adec:decorative xmlns:adec="http://schemas.microsoft.com/office/drawing/2017/decorative" val="0"/>
              </a:ext>
            </a:extLst>
          </p:cNvPr>
          <p:cNvSpPr/>
          <p:nvPr/>
        </p:nvSpPr>
        <p:spPr>
          <a:xfrm>
            <a:off x="4381554" y="853530"/>
            <a:ext cx="4602893" cy="2399549"/>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3" name="Table 2" descr="Table">
            <a:extLst>
              <a:ext uri="{FF2B5EF4-FFF2-40B4-BE49-F238E27FC236}">
                <a16:creationId xmlns:a16="http://schemas.microsoft.com/office/drawing/2014/main" id="{CF246BF7-3372-9F41-82E4-966E581121B4}"/>
              </a:ext>
            </a:extLst>
          </p:cNvPr>
          <p:cNvGraphicFramePr>
            <a:graphicFrameLocks noGrp="1"/>
          </p:cNvGraphicFramePr>
          <p:nvPr>
            <p:extLst>
              <p:ext uri="{D42A27DB-BD31-4B8C-83A1-F6EECF244321}">
                <p14:modId xmlns:p14="http://schemas.microsoft.com/office/powerpoint/2010/main" val="1143256302"/>
              </p:ext>
            </p:extLst>
          </p:nvPr>
        </p:nvGraphicFramePr>
        <p:xfrm>
          <a:off x="4526280" y="1192139"/>
          <a:ext cx="4343400" cy="1967566"/>
        </p:xfrm>
        <a:graphic>
          <a:graphicData uri="http://schemas.openxmlformats.org/drawingml/2006/table">
            <a:tbl>
              <a:tblPr firstRow="1" bandRow="1">
                <a:tableStyleId>{5C22544A-7EE6-4342-B048-85BDC9FD1C3A}</a:tableStyleId>
              </a:tblPr>
              <a:tblGrid>
                <a:gridCol w="215537">
                  <a:extLst>
                    <a:ext uri="{9D8B030D-6E8A-4147-A177-3AD203B41FA5}">
                      <a16:colId xmlns:a16="http://schemas.microsoft.com/office/drawing/2014/main" val="1027996297"/>
                    </a:ext>
                  </a:extLst>
                </a:gridCol>
                <a:gridCol w="1097280">
                  <a:extLst>
                    <a:ext uri="{9D8B030D-6E8A-4147-A177-3AD203B41FA5}">
                      <a16:colId xmlns:a16="http://schemas.microsoft.com/office/drawing/2014/main" val="2654639815"/>
                    </a:ext>
                  </a:extLst>
                </a:gridCol>
                <a:gridCol w="1123406">
                  <a:extLst>
                    <a:ext uri="{9D8B030D-6E8A-4147-A177-3AD203B41FA5}">
                      <a16:colId xmlns:a16="http://schemas.microsoft.com/office/drawing/2014/main" val="1378072351"/>
                    </a:ext>
                  </a:extLst>
                </a:gridCol>
                <a:gridCol w="986245">
                  <a:extLst>
                    <a:ext uri="{9D8B030D-6E8A-4147-A177-3AD203B41FA5}">
                      <a16:colId xmlns:a16="http://schemas.microsoft.com/office/drawing/2014/main" val="3741123836"/>
                    </a:ext>
                  </a:extLst>
                </a:gridCol>
                <a:gridCol w="868680">
                  <a:extLst>
                    <a:ext uri="{9D8B030D-6E8A-4147-A177-3AD203B41FA5}">
                      <a16:colId xmlns:a16="http://schemas.microsoft.com/office/drawing/2014/main" val="1785990373"/>
                    </a:ext>
                  </a:extLst>
                </a:gridCol>
                <a:gridCol w="52252">
                  <a:extLst>
                    <a:ext uri="{9D8B030D-6E8A-4147-A177-3AD203B41FA5}">
                      <a16:colId xmlns:a16="http://schemas.microsoft.com/office/drawing/2014/main" val="2827361126"/>
                    </a:ext>
                  </a:extLst>
                </a:gridCol>
              </a:tblGrid>
              <a:tr h="399330">
                <a:tc>
                  <a:txBody>
                    <a:bodyPr/>
                    <a:lstStyle/>
                    <a:p>
                      <a:endParaRPr lang="en-US" sz="1600"/>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3F5"/>
                    </a:solidFill>
                  </a:tcPr>
                </a:tc>
                <a:tc>
                  <a:txBody>
                    <a:bodyPr/>
                    <a:lstStyle/>
                    <a:p>
                      <a:pPr algn="ctr"/>
                      <a:r>
                        <a:rPr lang="en-US" sz="1200" b="1" i="0">
                          <a:solidFill>
                            <a:schemeClr val="tx1"/>
                          </a:solidFill>
                          <a:latin typeface="Times New Roman" panose="02020603050405020304" pitchFamily="18" charset="0"/>
                          <a:cs typeface="Times New Roman" panose="02020603050405020304" pitchFamily="18" charset="0"/>
                        </a:rPr>
                        <a:t>Yogurt Brand </a:t>
                      </a:r>
                    </a:p>
                  </a:txBody>
                  <a:tcPr marL="0" marR="0" marT="0" marB="0" anchor="ctr">
                    <a:lnL w="12700" cmpd="sng">
                      <a:noFill/>
                    </a:lnL>
                    <a:lnR w="6350" cap="flat" cmpd="sng" algn="ctr">
                      <a:solidFill>
                        <a:srgbClr val="A6AAAD"/>
                      </a:solidFill>
                      <a:prstDash val="solid"/>
                      <a:round/>
                      <a:headEnd type="none" w="med" len="med"/>
                      <a:tailEnd type="none" w="med" len="med"/>
                    </a:lnR>
                    <a:lnT w="38100" cmpd="sng">
                      <a:noFill/>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pPr algn="ctr"/>
                      <a:r>
                        <a:rPr lang="en-US" sz="1200" b="1" i="0">
                          <a:solidFill>
                            <a:schemeClr val="tx1"/>
                          </a:solidFill>
                          <a:latin typeface="Times New Roman" panose="02020603050405020304" pitchFamily="18" charset="0"/>
                          <a:cs typeface="Times New Roman" panose="02020603050405020304" pitchFamily="18" charset="0"/>
                        </a:rPr>
                        <a:t>Flavor </a:t>
                      </a:r>
                    </a:p>
                  </a:txBody>
                  <a:tcPr marL="0" marR="0" marT="0" marB="0" anchor="ctr">
                    <a:lnL w="6350" cap="flat" cmpd="sng" algn="ctr">
                      <a:solidFill>
                        <a:srgbClr val="A6AAAD"/>
                      </a:solidFill>
                      <a:prstDash val="solid"/>
                      <a:round/>
                      <a:headEnd type="none" w="med" len="med"/>
                      <a:tailEnd type="none" w="med" len="med"/>
                    </a:lnL>
                    <a:lnR w="6350" cap="flat" cmpd="sng" algn="ctr">
                      <a:solidFill>
                        <a:srgbClr val="A6AAAD"/>
                      </a:solidFill>
                      <a:prstDash val="solid"/>
                      <a:round/>
                      <a:headEnd type="none" w="med" len="med"/>
                      <a:tailEnd type="none" w="med" len="med"/>
                    </a:lnR>
                    <a:lnT w="38100" cmpd="sng">
                      <a:noFill/>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lang="en-US" sz="1200" b="1" i="0" kern="1200">
                          <a:solidFill>
                            <a:schemeClr val="dk1"/>
                          </a:solidFill>
                          <a:effectLst/>
                          <a:latin typeface="Times New Roman" panose="02020603050405020304" pitchFamily="18" charset="0"/>
                          <a:ea typeface="+mn-ea"/>
                          <a:cs typeface="Times New Roman" panose="02020603050405020304" pitchFamily="18" charset="0"/>
                        </a:rPr>
                        <a:t>Serving Size</a:t>
                      </a:r>
                      <a:br>
                        <a:rPr lang="en-US" sz="1200" b="1" i="0" kern="1200">
                          <a:solidFill>
                            <a:schemeClr val="dk1"/>
                          </a:solidFill>
                          <a:effectLst/>
                          <a:latin typeface="Times New Roman" panose="02020603050405020304" pitchFamily="18" charset="0"/>
                          <a:ea typeface="+mn-ea"/>
                          <a:cs typeface="Times New Roman" panose="02020603050405020304" pitchFamily="18" charset="0"/>
                        </a:rPr>
                      </a:br>
                      <a:r>
                        <a:rPr lang="en-US" sz="1200" b="1" i="0" kern="1200">
                          <a:solidFill>
                            <a:schemeClr val="dk1"/>
                          </a:solidFill>
                          <a:effectLst/>
                          <a:latin typeface="Times New Roman" panose="02020603050405020304" pitchFamily="18" charset="0"/>
                          <a:ea typeface="+mn-ea"/>
                          <a:cs typeface="Times New Roman" panose="02020603050405020304" pitchFamily="18" charset="0"/>
                        </a:rPr>
                        <a:t>(oz or g)</a:t>
                      </a:r>
                    </a:p>
                  </a:txBody>
                  <a:tcPr marL="0" marR="0" marT="0" marB="0" anchor="ctr">
                    <a:lnL w="6350" cap="flat" cmpd="sng" algn="ctr">
                      <a:solidFill>
                        <a:srgbClr val="A6AAAD"/>
                      </a:solidFill>
                      <a:prstDash val="solid"/>
                      <a:round/>
                      <a:headEnd type="none" w="med" len="med"/>
                      <a:tailEnd type="none" w="med" len="med"/>
                    </a:lnL>
                    <a:lnR w="6350" cap="flat" cmpd="sng" algn="ctr">
                      <a:solidFill>
                        <a:srgbClr val="A6AAAD"/>
                      </a:solidFill>
                      <a:prstDash val="solid"/>
                      <a:round/>
                      <a:headEnd type="none" w="med" len="med"/>
                      <a:tailEnd type="none" w="med" len="med"/>
                    </a:lnR>
                    <a:lnT w="38100" cmpd="sng">
                      <a:noFill/>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kern="1200">
                          <a:solidFill>
                            <a:schemeClr val="dk1"/>
                          </a:solidFill>
                          <a:effectLst/>
                          <a:latin typeface="Times New Roman" panose="02020603050405020304" pitchFamily="18" charset="0"/>
                          <a:ea typeface="+mn-ea"/>
                          <a:cs typeface="Times New Roman" panose="02020603050405020304" pitchFamily="18" charset="0"/>
                        </a:rPr>
                        <a:t>Added Sugars (g) </a:t>
                      </a:r>
                    </a:p>
                  </a:txBody>
                  <a:tcPr marL="0" marR="0" marT="0" marB="0" anchor="ctr">
                    <a:lnL w="6350" cap="flat" cmpd="sng" algn="ctr">
                      <a:solidFill>
                        <a:srgbClr val="A6AAAD"/>
                      </a:solidFill>
                      <a:prstDash val="solid"/>
                      <a:round/>
                      <a:headEnd type="none" w="med" len="med"/>
                      <a:tailEnd type="none" w="med" len="med"/>
                    </a:lnL>
                    <a:lnR w="12700" cmpd="sng">
                      <a:noFill/>
                    </a:lnR>
                    <a:lnT w="38100" cmpd="sng">
                      <a:noFill/>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pPr algn="ctr"/>
                      <a:endParaRPr lang="en-US" sz="1600"/>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3F5"/>
                    </a:solidFill>
                  </a:tcPr>
                </a:tc>
                <a:extLst>
                  <a:ext uri="{0D108BD9-81ED-4DB2-BD59-A6C34878D82A}">
                    <a16:rowId xmlns:a16="http://schemas.microsoft.com/office/drawing/2014/main" val="2638601419"/>
                  </a:ext>
                </a:extLst>
              </a:tr>
              <a:tr h="392396">
                <a:tc>
                  <a:txBody>
                    <a:bodyPr/>
                    <a:lstStyle/>
                    <a:p>
                      <a:endParaRPr lang="en-US" sz="1600"/>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3F5"/>
                    </a:solidFill>
                  </a:tcPr>
                </a:tc>
                <a:tc>
                  <a:txBody>
                    <a:bodyPr/>
                    <a:lstStyle/>
                    <a:p>
                      <a:pPr algn="ctr"/>
                      <a:r>
                        <a:rPr lang="en-US" sz="1400">
                          <a:solidFill>
                            <a:schemeClr val="tx1"/>
                          </a:solidFill>
                          <a:latin typeface="Bradley Hand ITC" panose="03070402050302030203" pitchFamily="66" charset="77"/>
                        </a:rPr>
                        <a:t>Yummy yogurt</a:t>
                      </a:r>
                    </a:p>
                  </a:txBody>
                  <a:tcPr marL="0" marR="0" marT="0" marB="0" anchor="ctr">
                    <a:lnL w="12700" cmpd="sng">
                      <a:noFill/>
                    </a:lnL>
                    <a:lnR w="6350" cap="flat" cmpd="sng" algn="ctr">
                      <a:solidFill>
                        <a:srgbClr val="A6AAAD"/>
                      </a:solidFill>
                      <a:prstDash val="solid"/>
                      <a:round/>
                      <a:headEnd type="none" w="med" len="med"/>
                      <a:tailEnd type="none" w="med" len="med"/>
                    </a:lnR>
                    <a:lnT w="6350" cap="flat" cmpd="sng" algn="ctr">
                      <a:solidFill>
                        <a:srgbClr val="A7AAAD"/>
                      </a:solidFill>
                      <a:prstDash val="solid"/>
                      <a:round/>
                      <a:headEnd type="none" w="med" len="med"/>
                      <a:tailEnd type="none" w="med" len="med"/>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pPr algn="ctr"/>
                      <a:r>
                        <a:rPr lang="en-US" sz="1400">
                          <a:solidFill>
                            <a:schemeClr val="tx1"/>
                          </a:solidFill>
                          <a:latin typeface="Bradley Hand ITC" panose="03070402050302030203" pitchFamily="66" charset="77"/>
                        </a:rPr>
                        <a:t>Vanilla</a:t>
                      </a:r>
                    </a:p>
                  </a:txBody>
                  <a:tcPr marL="0" marR="0" marT="0" marB="0" anchor="ctr">
                    <a:lnL w="6350" cap="flat" cmpd="sng" algn="ctr">
                      <a:solidFill>
                        <a:srgbClr val="A6AAAD"/>
                      </a:solidFill>
                      <a:prstDash val="solid"/>
                      <a:round/>
                      <a:headEnd type="none" w="med" len="med"/>
                      <a:tailEnd type="none" w="med" len="med"/>
                    </a:lnL>
                    <a:lnR w="6350" cap="flat" cmpd="sng" algn="ctr">
                      <a:solidFill>
                        <a:srgbClr val="A6AAAD"/>
                      </a:solidFill>
                      <a:prstDash val="solid"/>
                      <a:round/>
                      <a:headEnd type="none" w="med" len="med"/>
                      <a:tailEnd type="none" w="med" len="med"/>
                    </a:lnR>
                    <a:lnT w="6350" cap="flat" cmpd="sng" algn="ctr">
                      <a:solidFill>
                        <a:srgbClr val="A7AAAD"/>
                      </a:solidFill>
                      <a:prstDash val="solid"/>
                      <a:round/>
                      <a:headEnd type="none" w="med" len="med"/>
                      <a:tailEnd type="none" w="med" len="med"/>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pPr algn="ctr"/>
                      <a:r>
                        <a:rPr lang="en-US" sz="1400">
                          <a:solidFill>
                            <a:schemeClr val="tx1"/>
                          </a:solidFill>
                          <a:latin typeface="Bradley Hand ITC" panose="03070402050302030203" pitchFamily="66" charset="77"/>
                        </a:rPr>
                        <a:t>6 oz </a:t>
                      </a:r>
                    </a:p>
                  </a:txBody>
                  <a:tcPr marL="0" marR="0" marT="0" marB="0" anchor="ctr">
                    <a:lnL w="6350" cap="flat" cmpd="sng" algn="ctr">
                      <a:solidFill>
                        <a:srgbClr val="A6AAAD"/>
                      </a:solidFill>
                      <a:prstDash val="solid"/>
                      <a:round/>
                      <a:headEnd type="none" w="med" len="med"/>
                      <a:tailEnd type="none" w="med" len="med"/>
                    </a:lnL>
                    <a:lnR w="6350" cap="flat" cmpd="sng" algn="ctr">
                      <a:solidFill>
                        <a:srgbClr val="A6AAAD"/>
                      </a:solidFill>
                      <a:prstDash val="solid"/>
                      <a:round/>
                      <a:headEnd type="none" w="med" len="med"/>
                      <a:tailEnd type="none" w="med" len="med"/>
                    </a:lnR>
                    <a:lnT w="6350" cap="flat" cmpd="sng" algn="ctr">
                      <a:solidFill>
                        <a:srgbClr val="A7AAAD"/>
                      </a:solidFill>
                      <a:prstDash val="solid"/>
                      <a:round/>
                      <a:headEnd type="none" w="med" len="med"/>
                      <a:tailEnd type="none" w="med" len="med"/>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pPr algn="ctr"/>
                      <a:r>
                        <a:rPr lang="en-US" sz="1400">
                          <a:solidFill>
                            <a:schemeClr val="tx1"/>
                          </a:solidFill>
                          <a:latin typeface="Bradley Hand ITC" panose="03070402050302030203" pitchFamily="66" charset="77"/>
                        </a:rPr>
                        <a:t> 10</a:t>
                      </a:r>
                    </a:p>
                  </a:txBody>
                  <a:tcPr marL="0" marR="0" marT="0" marB="0" anchor="ctr">
                    <a:lnL w="6350" cap="flat" cmpd="sng" algn="ctr">
                      <a:solidFill>
                        <a:srgbClr val="A6AAAD"/>
                      </a:solidFill>
                      <a:prstDash val="solid"/>
                      <a:round/>
                      <a:headEnd type="none" w="med" len="med"/>
                      <a:tailEnd type="none" w="med" len="med"/>
                    </a:lnL>
                    <a:lnR w="12700" cmpd="sng">
                      <a:noFill/>
                    </a:lnR>
                    <a:lnT w="6350" cap="flat" cmpd="sng" algn="ctr">
                      <a:solidFill>
                        <a:srgbClr val="A7AAAD"/>
                      </a:solidFill>
                      <a:prstDash val="solid"/>
                      <a:round/>
                      <a:headEnd type="none" w="med" len="med"/>
                      <a:tailEnd type="none" w="med" len="med"/>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endParaRPr lang="en-US" sz="1600"/>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3F5"/>
                    </a:solidFill>
                  </a:tcPr>
                </a:tc>
                <a:extLst>
                  <a:ext uri="{0D108BD9-81ED-4DB2-BD59-A6C34878D82A}">
                    <a16:rowId xmlns:a16="http://schemas.microsoft.com/office/drawing/2014/main" val="112118521"/>
                  </a:ext>
                </a:extLst>
              </a:tr>
              <a:tr h="285379">
                <a:tc>
                  <a:txBody>
                    <a:bodyPr/>
                    <a:lstStyle/>
                    <a:p>
                      <a:endParaRPr lang="en-US" sz="1600" u="none"/>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3F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u="none" baseline="0">
                          <a:solidFill>
                            <a:srgbClr val="0A2E6F"/>
                          </a:solidFill>
                          <a:uFill>
                            <a:solidFill>
                              <a:schemeClr val="tx1"/>
                            </a:solidFill>
                          </a:uFill>
                          <a:latin typeface="Bradley Hand ITC" panose="03070402050302030203" pitchFamily="66" charset="77"/>
                          <a:cs typeface="Times New Roman" panose="02020603050405020304" pitchFamily="18" charset="0"/>
                        </a:rPr>
                        <a:t>B Brand </a:t>
                      </a:r>
                      <a:endParaRPr lang="en-US" sz="1400" u="none">
                        <a:solidFill>
                          <a:srgbClr val="0A2E6F"/>
                        </a:solidFill>
                      </a:endParaRPr>
                    </a:p>
                  </a:txBody>
                  <a:tcPr marL="0" marR="0" marT="0" marB="0" anchor="ctr">
                    <a:lnL w="12700" cmpd="sng">
                      <a:noFill/>
                    </a:lnL>
                    <a:lnR w="6350" cap="flat" cmpd="sng" algn="ctr">
                      <a:solidFill>
                        <a:srgbClr val="A6AAAD"/>
                      </a:solidFill>
                      <a:prstDash val="solid"/>
                      <a:round/>
                      <a:headEnd type="none" w="med" len="med"/>
                      <a:tailEnd type="none" w="med" len="med"/>
                    </a:lnR>
                    <a:lnT w="6350" cap="flat" cmpd="sng" algn="ctr">
                      <a:solidFill>
                        <a:srgbClr val="A7AAAD"/>
                      </a:solidFill>
                      <a:prstDash val="solid"/>
                      <a:round/>
                      <a:headEnd type="none" w="med" len="med"/>
                      <a:tailEnd type="none" w="med" len="med"/>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u="none" baseline="0">
                          <a:solidFill>
                            <a:srgbClr val="0A2E6F"/>
                          </a:solidFill>
                          <a:uFill>
                            <a:solidFill>
                              <a:schemeClr val="tx1"/>
                            </a:solidFill>
                          </a:uFill>
                          <a:latin typeface="Bradley Hand ITC" panose="03070402050302030203" pitchFamily="66" charset="77"/>
                          <a:cs typeface="Times New Roman" panose="02020603050405020304" pitchFamily="18" charset="0"/>
                        </a:rPr>
                        <a:t>Peach</a:t>
                      </a:r>
                      <a:endParaRPr lang="en-US" sz="1400" u="none">
                        <a:solidFill>
                          <a:srgbClr val="0A2E6F"/>
                        </a:solidFill>
                      </a:endParaRPr>
                    </a:p>
                  </a:txBody>
                  <a:tcPr marL="0" marR="0" marT="0" marB="0" anchor="ctr">
                    <a:lnL w="6350" cap="flat" cmpd="sng" algn="ctr">
                      <a:solidFill>
                        <a:srgbClr val="A6AAAD"/>
                      </a:solidFill>
                      <a:prstDash val="solid"/>
                      <a:round/>
                      <a:headEnd type="none" w="med" len="med"/>
                      <a:tailEnd type="none" w="med" len="med"/>
                    </a:lnL>
                    <a:lnR w="6350" cap="flat" cmpd="sng" algn="ctr">
                      <a:solidFill>
                        <a:srgbClr val="A6AAAD"/>
                      </a:solidFill>
                      <a:prstDash val="solid"/>
                      <a:round/>
                      <a:headEnd type="none" w="med" len="med"/>
                      <a:tailEnd type="none" w="med" len="med"/>
                    </a:lnR>
                    <a:lnT w="6350" cap="flat" cmpd="sng" algn="ctr">
                      <a:solidFill>
                        <a:srgbClr val="A7AAAD"/>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u="none" baseline="0">
                          <a:solidFill>
                            <a:srgbClr val="0A2E6F"/>
                          </a:solidFill>
                          <a:uFill>
                            <a:solidFill>
                              <a:schemeClr val="tx1"/>
                            </a:solidFill>
                          </a:uFill>
                          <a:latin typeface="Bradley Hand ITC" panose="03070402050302030203" pitchFamily="66" charset="77"/>
                          <a:cs typeface="Times New Roman" panose="02020603050405020304" pitchFamily="18" charset="0"/>
                        </a:rPr>
                        <a:t>113 g</a:t>
                      </a:r>
                      <a:endParaRPr lang="en-US" sz="1400" u="none">
                        <a:solidFill>
                          <a:srgbClr val="0A2E6F"/>
                        </a:solidFill>
                      </a:endParaRPr>
                    </a:p>
                  </a:txBody>
                  <a:tcPr marL="0" marR="0" marT="0" marB="0" anchor="ctr">
                    <a:lnL w="6350" cap="flat" cmpd="sng" algn="ctr">
                      <a:solidFill>
                        <a:srgbClr val="A6AAAD"/>
                      </a:solidFill>
                      <a:prstDash val="solid"/>
                      <a:round/>
                      <a:headEnd type="none" w="med" len="med"/>
                      <a:tailEnd type="none" w="med" len="med"/>
                    </a:lnL>
                    <a:lnR w="6350" cap="flat" cmpd="sng" algn="ctr">
                      <a:solidFill>
                        <a:srgbClr val="A6AAAD"/>
                      </a:solidFill>
                      <a:prstDash val="solid"/>
                      <a:round/>
                      <a:headEnd type="none" w="med" len="med"/>
                      <a:tailEnd type="none" w="med" len="med"/>
                    </a:lnR>
                    <a:lnT w="6350" cap="flat" cmpd="sng" algn="ctr">
                      <a:solidFill>
                        <a:srgbClr val="A7AAAD"/>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pPr algn="ctr"/>
                      <a:r>
                        <a:rPr lang="en-US" sz="1400" b="1" i="0" u="none" baseline="0">
                          <a:solidFill>
                            <a:srgbClr val="0A2E6F"/>
                          </a:solidFill>
                          <a:uFill>
                            <a:solidFill>
                              <a:schemeClr val="tx1"/>
                            </a:solidFill>
                          </a:uFill>
                          <a:latin typeface="Bradley Hand ITC" panose="03070402050302030203" pitchFamily="66" charset="77"/>
                          <a:cs typeface="Times New Roman" panose="02020603050405020304" pitchFamily="18" charset="0"/>
                        </a:rPr>
                        <a:t>7</a:t>
                      </a:r>
                      <a:endParaRPr lang="en-US" sz="1400">
                        <a:solidFill>
                          <a:srgbClr val="0A2E6F"/>
                        </a:solidFill>
                      </a:endParaRPr>
                    </a:p>
                  </a:txBody>
                  <a:tcPr marL="0" marR="0" marT="0" marB="0" anchor="ctr">
                    <a:lnL w="6350" cap="flat" cmpd="sng" algn="ctr">
                      <a:solidFill>
                        <a:srgbClr val="A6AAAD"/>
                      </a:solidFill>
                      <a:prstDash val="solid"/>
                      <a:round/>
                      <a:headEnd type="none" w="med" len="med"/>
                      <a:tailEnd type="none" w="med" len="med"/>
                    </a:lnL>
                    <a:lnR w="12700" cmpd="sng">
                      <a:noFill/>
                    </a:lnR>
                    <a:lnT w="6350" cap="flat" cmpd="sng" algn="ctr">
                      <a:solidFill>
                        <a:srgbClr val="A7AAAD"/>
                      </a:solidFill>
                      <a:prstDash val="solid"/>
                      <a:round/>
                      <a:headEnd type="none" w="med" len="med"/>
                      <a:tailEnd type="none" w="med" len="med"/>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endParaRPr lang="en-US" sz="1600"/>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3F5"/>
                    </a:solidFill>
                  </a:tcPr>
                </a:tc>
                <a:extLst>
                  <a:ext uri="{0D108BD9-81ED-4DB2-BD59-A6C34878D82A}">
                    <a16:rowId xmlns:a16="http://schemas.microsoft.com/office/drawing/2014/main" val="1007220463"/>
                  </a:ext>
                </a:extLst>
              </a:tr>
              <a:tr h="285379">
                <a:tc>
                  <a:txBody>
                    <a:bodyPr/>
                    <a:lstStyle/>
                    <a:p>
                      <a:endParaRPr lang="en-US" sz="1600"/>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3F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u="none">
                        <a:solidFill>
                          <a:srgbClr val="0A2E6F"/>
                        </a:solidFill>
                      </a:endParaRPr>
                    </a:p>
                  </a:txBody>
                  <a:tcPr marL="0" marR="0" marT="0" marB="0" anchor="ctr">
                    <a:lnL w="12700" cmpd="sng">
                      <a:noFill/>
                    </a:lnL>
                    <a:lnR w="6350" cap="flat" cmpd="sng" algn="ctr">
                      <a:solidFill>
                        <a:srgbClr val="A6AAAD"/>
                      </a:solidFill>
                      <a:prstDash val="solid"/>
                      <a:round/>
                      <a:headEnd type="none" w="med" len="med"/>
                      <a:tailEnd type="none" w="med" len="med"/>
                    </a:lnR>
                    <a:lnT w="6350" cap="flat" cmpd="sng" algn="ctr">
                      <a:solidFill>
                        <a:srgbClr val="A7AAAD"/>
                      </a:solidFill>
                      <a:prstDash val="solid"/>
                      <a:round/>
                      <a:headEnd type="none" w="med" len="med"/>
                      <a:tailEnd type="none" w="med" len="med"/>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u="none">
                        <a:solidFill>
                          <a:srgbClr val="0A2E6F"/>
                        </a:solidFill>
                      </a:endParaRPr>
                    </a:p>
                  </a:txBody>
                  <a:tcPr marL="0" marR="0" marT="0" marB="0" anchor="ctr">
                    <a:lnL w="6350" cap="flat" cmpd="sng" algn="ctr">
                      <a:solidFill>
                        <a:srgbClr val="A6AAAD"/>
                      </a:solidFill>
                      <a:prstDash val="solid"/>
                      <a:round/>
                      <a:headEnd type="none" w="med" len="med"/>
                      <a:tailEnd type="none" w="med" len="med"/>
                    </a:lnL>
                    <a:lnR w="6350" cap="flat" cmpd="sng" algn="ctr">
                      <a:solidFill>
                        <a:srgbClr val="A6AAAD"/>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u="none">
                        <a:solidFill>
                          <a:srgbClr val="0A2E6F"/>
                        </a:solidFill>
                      </a:endParaRPr>
                    </a:p>
                  </a:txBody>
                  <a:tcPr marL="0" marR="0" marT="0" marB="0" anchor="ctr">
                    <a:lnL w="6350" cap="flat" cmpd="sng" algn="ctr">
                      <a:solidFill>
                        <a:srgbClr val="A6AAAD"/>
                      </a:solidFill>
                      <a:prstDash val="solid"/>
                      <a:round/>
                      <a:headEnd type="none" w="med" len="med"/>
                      <a:tailEnd type="none" w="med" len="med"/>
                    </a:lnL>
                    <a:lnR w="6350" cap="flat" cmpd="sng" algn="ctr">
                      <a:solidFill>
                        <a:srgbClr val="A6AAAD"/>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pPr algn="ctr"/>
                      <a:endParaRPr lang="en-US" sz="1400">
                        <a:solidFill>
                          <a:srgbClr val="0A2E6F"/>
                        </a:solidFill>
                      </a:endParaRPr>
                    </a:p>
                  </a:txBody>
                  <a:tcPr marL="0" marR="0" marT="0" marB="0" anchor="ctr">
                    <a:lnL w="6350" cap="flat" cmpd="sng" algn="ctr">
                      <a:solidFill>
                        <a:srgbClr val="A6AAAD"/>
                      </a:solidFill>
                      <a:prstDash val="solid"/>
                      <a:round/>
                      <a:headEnd type="none" w="med" len="med"/>
                      <a:tailEnd type="none" w="med" len="med"/>
                    </a:lnL>
                    <a:lnR w="12700" cmpd="sng">
                      <a:noFill/>
                    </a:lnR>
                    <a:lnT w="6350" cap="flat" cmpd="sng" algn="ctr">
                      <a:solidFill>
                        <a:srgbClr val="A7AAAD"/>
                      </a:solidFill>
                      <a:prstDash val="solid"/>
                      <a:round/>
                      <a:headEnd type="none" w="med" len="med"/>
                      <a:tailEnd type="none" w="med" len="med"/>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endParaRPr lang="en-US" sz="1600"/>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3F5"/>
                    </a:solidFill>
                  </a:tcPr>
                </a:tc>
                <a:extLst>
                  <a:ext uri="{0D108BD9-81ED-4DB2-BD59-A6C34878D82A}">
                    <a16:rowId xmlns:a16="http://schemas.microsoft.com/office/drawing/2014/main" val="3946571992"/>
                  </a:ext>
                </a:extLst>
              </a:tr>
              <a:tr h="285379">
                <a:tc>
                  <a:txBody>
                    <a:bodyPr/>
                    <a:lstStyle/>
                    <a:p>
                      <a:endParaRPr lang="en-US" sz="1600"/>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3F5"/>
                    </a:solidFill>
                  </a:tcPr>
                </a:tc>
                <a:tc>
                  <a:txBody>
                    <a:bodyPr/>
                    <a:lstStyle/>
                    <a:p>
                      <a:endParaRPr lang="en-US" sz="1600"/>
                    </a:p>
                  </a:txBody>
                  <a:tcPr marL="0" marR="0" marT="0" marB="0">
                    <a:lnL w="12700" cmpd="sng">
                      <a:noFill/>
                    </a:lnL>
                    <a:lnR w="6350" cap="flat" cmpd="sng" algn="ctr">
                      <a:solidFill>
                        <a:srgbClr val="A6AAAD"/>
                      </a:solidFill>
                      <a:prstDash val="solid"/>
                      <a:round/>
                      <a:headEnd type="none" w="med" len="med"/>
                      <a:tailEnd type="none" w="med" len="med"/>
                    </a:lnR>
                    <a:lnT w="6350" cap="flat" cmpd="sng" algn="ctr">
                      <a:solidFill>
                        <a:srgbClr val="A7AAAD"/>
                      </a:solidFill>
                      <a:prstDash val="solid"/>
                      <a:round/>
                      <a:headEnd type="none" w="med" len="med"/>
                      <a:tailEnd type="none" w="med" len="med"/>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endParaRPr lang="en-US" sz="1600"/>
                    </a:p>
                  </a:txBody>
                  <a:tcPr marL="0" marR="0" marT="0" marB="0">
                    <a:lnL w="6350" cap="flat" cmpd="sng" algn="ctr">
                      <a:solidFill>
                        <a:srgbClr val="A6AAAD"/>
                      </a:solidFill>
                      <a:prstDash val="solid"/>
                      <a:round/>
                      <a:headEnd type="none" w="med" len="med"/>
                      <a:tailEnd type="none" w="med" len="med"/>
                    </a:lnL>
                    <a:lnR w="6350" cap="flat" cmpd="sng" algn="ctr">
                      <a:solidFill>
                        <a:srgbClr val="A6AAAD"/>
                      </a:solidFill>
                      <a:prstDash val="solid"/>
                      <a:round/>
                      <a:headEnd type="none" w="med" len="med"/>
                      <a:tailEnd type="none" w="med" len="med"/>
                    </a:lnR>
                    <a:lnT w="6350" cap="flat" cmpd="sng" algn="ctr">
                      <a:solidFill>
                        <a:srgbClr val="A7AAAD"/>
                      </a:solidFill>
                      <a:prstDash val="solid"/>
                      <a:round/>
                      <a:headEnd type="none" w="med" len="med"/>
                      <a:tailEnd type="none" w="med" len="med"/>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endParaRPr lang="en-US" sz="1600"/>
                    </a:p>
                  </a:txBody>
                  <a:tcPr marL="0" marR="0" marT="0" marB="0">
                    <a:lnL w="6350" cap="flat" cmpd="sng" algn="ctr">
                      <a:solidFill>
                        <a:srgbClr val="A6AAAD"/>
                      </a:solidFill>
                      <a:prstDash val="solid"/>
                      <a:round/>
                      <a:headEnd type="none" w="med" len="med"/>
                      <a:tailEnd type="none" w="med" len="med"/>
                    </a:lnL>
                    <a:lnR w="6350" cap="flat" cmpd="sng" algn="ctr">
                      <a:solidFill>
                        <a:srgbClr val="A6AAAD"/>
                      </a:solidFill>
                      <a:prstDash val="solid"/>
                      <a:round/>
                      <a:headEnd type="none" w="med" len="med"/>
                      <a:tailEnd type="none" w="med" len="med"/>
                    </a:lnR>
                    <a:lnT w="6350" cap="flat" cmpd="sng" algn="ctr">
                      <a:solidFill>
                        <a:srgbClr val="A7AAAD"/>
                      </a:solidFill>
                      <a:prstDash val="solid"/>
                      <a:round/>
                      <a:headEnd type="none" w="med" len="med"/>
                      <a:tailEnd type="none" w="med" len="med"/>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endParaRPr lang="en-US" sz="1600"/>
                    </a:p>
                  </a:txBody>
                  <a:tcPr marL="0" marR="0" marT="0" marB="0">
                    <a:lnL w="6350" cap="flat" cmpd="sng" algn="ctr">
                      <a:solidFill>
                        <a:srgbClr val="A6AAAD"/>
                      </a:solidFill>
                      <a:prstDash val="solid"/>
                      <a:round/>
                      <a:headEnd type="none" w="med" len="med"/>
                      <a:tailEnd type="none" w="med" len="med"/>
                    </a:lnL>
                    <a:lnR w="12700" cmpd="sng">
                      <a:noFill/>
                    </a:lnR>
                    <a:lnT w="6350" cap="flat" cmpd="sng" algn="ctr">
                      <a:solidFill>
                        <a:srgbClr val="A7AAAD"/>
                      </a:solidFill>
                      <a:prstDash val="solid"/>
                      <a:round/>
                      <a:headEnd type="none" w="med" len="med"/>
                      <a:tailEnd type="none" w="med" len="med"/>
                    </a:lnT>
                    <a:lnB w="6350" cap="flat" cmpd="sng" algn="ctr">
                      <a:solidFill>
                        <a:srgbClr val="A7AAAD"/>
                      </a:solid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endParaRPr lang="en-US" sz="1600"/>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3F5"/>
                    </a:solidFill>
                  </a:tcPr>
                </a:tc>
                <a:extLst>
                  <a:ext uri="{0D108BD9-81ED-4DB2-BD59-A6C34878D82A}">
                    <a16:rowId xmlns:a16="http://schemas.microsoft.com/office/drawing/2014/main" val="3940740632"/>
                  </a:ext>
                </a:extLst>
              </a:tr>
              <a:tr h="285379">
                <a:tc>
                  <a:txBody>
                    <a:bodyPr/>
                    <a:lstStyle/>
                    <a:p>
                      <a:endParaRPr lang="en-US" sz="1600"/>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3F5"/>
                    </a:solidFill>
                  </a:tcPr>
                </a:tc>
                <a:tc>
                  <a:txBody>
                    <a:bodyPr/>
                    <a:lstStyle/>
                    <a:p>
                      <a:endParaRPr lang="en-US" sz="1600"/>
                    </a:p>
                  </a:txBody>
                  <a:tcPr marL="0" marR="0" marT="0" marB="0">
                    <a:lnL w="12700" cmpd="sng">
                      <a:noFill/>
                    </a:lnL>
                    <a:lnR w="6350" cap="flat" cmpd="sng" algn="ctr">
                      <a:solidFill>
                        <a:srgbClr val="A6AAAD"/>
                      </a:solidFill>
                      <a:prstDash val="solid"/>
                      <a:round/>
                      <a:headEnd type="none" w="med" len="med"/>
                      <a:tailEnd type="none" w="med" len="med"/>
                    </a:lnR>
                    <a:lnT w="6350" cap="flat" cmpd="sng" algn="ctr">
                      <a:solidFill>
                        <a:srgbClr val="A7AAAD"/>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endParaRPr lang="en-US" sz="1600"/>
                    </a:p>
                  </a:txBody>
                  <a:tcPr marL="0" marR="0" marT="0" marB="0">
                    <a:lnL w="6350" cap="flat" cmpd="sng" algn="ctr">
                      <a:solidFill>
                        <a:srgbClr val="A6AAAD"/>
                      </a:solidFill>
                      <a:prstDash val="solid"/>
                      <a:round/>
                      <a:headEnd type="none" w="med" len="med"/>
                      <a:tailEnd type="none" w="med" len="med"/>
                    </a:lnL>
                    <a:lnR w="6350" cap="flat" cmpd="sng" algn="ctr">
                      <a:solidFill>
                        <a:srgbClr val="A6AAAD"/>
                      </a:solidFill>
                      <a:prstDash val="solid"/>
                      <a:round/>
                      <a:headEnd type="none" w="med" len="med"/>
                      <a:tailEnd type="none" w="med" len="med"/>
                    </a:lnR>
                    <a:lnT w="6350" cap="flat" cmpd="sng" algn="ctr">
                      <a:solidFill>
                        <a:srgbClr val="A7AAAD"/>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endParaRPr lang="en-US" sz="1600"/>
                    </a:p>
                  </a:txBody>
                  <a:tcPr marL="0" marR="0" marT="0" marB="0">
                    <a:lnL w="6350" cap="flat" cmpd="sng" algn="ctr">
                      <a:solidFill>
                        <a:srgbClr val="A6AAAD"/>
                      </a:solidFill>
                      <a:prstDash val="solid"/>
                      <a:round/>
                      <a:headEnd type="none" w="med" len="med"/>
                      <a:tailEnd type="none" w="med" len="med"/>
                    </a:lnL>
                    <a:lnR w="6350" cap="flat" cmpd="sng" algn="ctr">
                      <a:solidFill>
                        <a:srgbClr val="A6AAAD"/>
                      </a:solidFill>
                      <a:prstDash val="solid"/>
                      <a:round/>
                      <a:headEnd type="none" w="med" len="med"/>
                      <a:tailEnd type="none" w="med" len="med"/>
                    </a:lnR>
                    <a:lnT w="6350" cap="flat" cmpd="sng" algn="ctr">
                      <a:solidFill>
                        <a:srgbClr val="A7AAAD"/>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endParaRPr lang="en-US" sz="1600"/>
                    </a:p>
                  </a:txBody>
                  <a:tcPr marL="0" marR="0" marT="0" marB="0">
                    <a:lnL w="6350" cap="flat" cmpd="sng" algn="ctr">
                      <a:solidFill>
                        <a:srgbClr val="A6AAAD"/>
                      </a:solidFill>
                      <a:prstDash val="solid"/>
                      <a:round/>
                      <a:headEnd type="none" w="med" len="med"/>
                      <a:tailEnd type="none" w="med" len="med"/>
                    </a:lnL>
                    <a:lnR w="12700" cmpd="sng">
                      <a:noFill/>
                    </a:lnR>
                    <a:lnT w="6350" cap="flat" cmpd="sng" algn="ctr">
                      <a:solidFill>
                        <a:srgbClr val="A7AAAD"/>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3F5"/>
                    </a:solidFill>
                  </a:tcPr>
                </a:tc>
                <a:tc>
                  <a:txBody>
                    <a:bodyPr/>
                    <a:lstStyle/>
                    <a:p>
                      <a:endParaRPr lang="en-US" sz="1600"/>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3F5"/>
                    </a:solidFill>
                  </a:tcPr>
                </a:tc>
                <a:extLst>
                  <a:ext uri="{0D108BD9-81ED-4DB2-BD59-A6C34878D82A}">
                    <a16:rowId xmlns:a16="http://schemas.microsoft.com/office/drawing/2014/main" val="627481051"/>
                  </a:ext>
                </a:extLst>
              </a:tr>
            </a:tbl>
          </a:graphicData>
        </a:graphic>
      </p:graphicFrame>
      <p:pic>
        <p:nvPicPr>
          <p:cNvPr id="5" name="Picture 4" descr="Paper hole punches.">
            <a:extLst>
              <a:ext uri="{FF2B5EF4-FFF2-40B4-BE49-F238E27FC236}">
                <a16:creationId xmlns:a16="http://schemas.microsoft.com/office/drawing/2014/main" id="{F94B2597-29BA-9545-BC27-A0E393CED16B}"/>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4463067" y="1293222"/>
            <a:ext cx="217865" cy="1672639"/>
          </a:xfrm>
          <a:prstGeom prst="rect">
            <a:avLst/>
          </a:prstGeom>
        </p:spPr>
      </p:pic>
      <p:sp>
        <p:nvSpPr>
          <p:cNvPr id="4" name="Title 3">
            <a:extLst>
              <a:ext uri="{FF2B5EF4-FFF2-40B4-BE49-F238E27FC236}">
                <a16:creationId xmlns:a16="http://schemas.microsoft.com/office/drawing/2014/main" id="{AE10CFF4-FC03-1645-97F1-13019CCCB155}"/>
              </a:ext>
            </a:extLst>
          </p:cNvPr>
          <p:cNvSpPr txBox="1">
            <a:spLocks noGrp="1"/>
          </p:cNvSpPr>
          <p:nvPr>
            <p:ph type="title" idx="4294967295"/>
          </p:nvPr>
        </p:nvSpPr>
        <p:spPr>
          <a:xfrm>
            <a:off x="4411513" y="830185"/>
            <a:ext cx="4572934"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Yogurts To Serve in the CACFP*</a:t>
            </a: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E8B098E0-BCC8-234A-8AC7-F6D1FE2B9352}"/>
              </a:ext>
            </a:extLst>
          </p:cNvPr>
          <p:cNvSpPr txBox="1"/>
          <p:nvPr/>
        </p:nvSpPr>
        <p:spPr>
          <a:xfrm>
            <a:off x="4729164" y="3600450"/>
            <a:ext cx="4255284" cy="230832"/>
          </a:xfrm>
          <a:prstGeom prst="rect">
            <a:avLst/>
          </a:prstGeom>
          <a:noFill/>
        </p:spPr>
        <p:txBody>
          <a:bodyPr wrap="square" rtlCol="0">
            <a:spAutoFit/>
          </a:bodyPr>
          <a:lstStyle/>
          <a:p>
            <a:r>
              <a:rPr lang="en-US" sz="300">
                <a:solidFill>
                  <a:schemeClr val="bg1"/>
                </a:solidFill>
                <a:latin typeface="Arial" panose="020B0604020202020204" pitchFamily="34" charset="0"/>
                <a:cs typeface="Arial" panose="020B0604020202020204" pitchFamily="34" charset="0"/>
              </a:rPr>
              <a:t>This is what your worksheet might look like after this activity. You can continue to add to this list as you find additional creditable yogurts you may serve in your program.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Because we know that yogurt formulations can change from time to time, we also include a note on the worksheet reminding users to check the Nutrition Facts label on the yogurt every time to make sure the yogurt meets the sugar limit.</a:t>
            </a:r>
          </a:p>
        </p:txBody>
      </p:sp>
    </p:spTree>
    <p:extLst>
      <p:ext uri="{BB962C8B-B14F-4D97-AF65-F5344CB8AC3E}">
        <p14:creationId xmlns:p14="http://schemas.microsoft.com/office/powerpoint/2010/main" val="2190804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DD8D1-8C36-BB2A-EA2D-63052BD08D55}"/>
              </a:ext>
            </a:extLst>
          </p:cNvPr>
          <p:cNvSpPr>
            <a:spLocks noGrp="1"/>
          </p:cNvSpPr>
          <p:nvPr>
            <p:ph type="title"/>
          </p:nvPr>
        </p:nvSpPr>
        <p:spPr>
          <a:xfrm>
            <a:off x="0" y="0"/>
            <a:ext cx="8549196" cy="819149"/>
          </a:xfrm>
        </p:spPr>
        <p:txBody>
          <a:bodyPr/>
          <a:lstStyle/>
          <a:p>
            <a:r>
              <a:rPr lang="en-US"/>
              <a:t>Updated Nutrition Standards </a:t>
            </a:r>
            <a:br>
              <a:rPr lang="en-US"/>
            </a:br>
            <a:r>
              <a:rPr lang="en-US"/>
              <a:t>for Added Sugars </a:t>
            </a:r>
            <a:br>
              <a:rPr lang="en-US"/>
            </a:br>
            <a:endParaRPr lang="en-US"/>
          </a:p>
        </p:txBody>
      </p:sp>
      <p:sp>
        <p:nvSpPr>
          <p:cNvPr id="4" name="Content Placeholder 3">
            <a:extLst>
              <a:ext uri="{FF2B5EF4-FFF2-40B4-BE49-F238E27FC236}">
                <a16:creationId xmlns:a16="http://schemas.microsoft.com/office/drawing/2014/main" id="{F91817D9-B428-16CD-7A64-021822284633}"/>
              </a:ext>
            </a:extLst>
          </p:cNvPr>
          <p:cNvSpPr>
            <a:spLocks noGrp="1"/>
          </p:cNvSpPr>
          <p:nvPr>
            <p:ph sz="half" idx="2"/>
          </p:nvPr>
        </p:nvSpPr>
        <p:spPr>
          <a:xfrm>
            <a:off x="319487" y="1228848"/>
            <a:ext cx="8229709" cy="2819370"/>
          </a:xfrm>
        </p:spPr>
        <p:txBody>
          <a:bodyPr/>
          <a:lstStyle/>
          <a:p>
            <a:pPr indent="0" algn="ctr">
              <a:buNone/>
            </a:pPr>
            <a:r>
              <a:rPr lang="en-US"/>
              <a:t>Sugar limits for breakfast cereals and yogurt will be based on                   </a:t>
            </a:r>
            <a:r>
              <a:rPr lang="en-US" b="1"/>
              <a:t>Added Sugars </a:t>
            </a:r>
            <a:r>
              <a:rPr lang="en-US"/>
              <a:t>rather than </a:t>
            </a:r>
            <a:r>
              <a:rPr lang="en-US" b="1"/>
              <a:t>Total Sugars</a:t>
            </a:r>
            <a:r>
              <a:rPr lang="en-US"/>
              <a:t>.</a:t>
            </a:r>
          </a:p>
          <a:p>
            <a:pPr indent="0">
              <a:buNone/>
            </a:pPr>
            <a:endParaRPr lang="en-US" sz="800"/>
          </a:p>
          <a:p>
            <a:pPr indent="0">
              <a:buNone/>
            </a:pPr>
            <a:r>
              <a:rPr lang="en-US" b="1">
                <a:solidFill>
                  <a:srgbClr val="0A2E6F"/>
                </a:solidFill>
              </a:rPr>
              <a:t>Must be implemented by October 1, 2025:</a:t>
            </a:r>
          </a:p>
          <a:p>
            <a:pPr marL="285750" indent="-285750"/>
            <a:r>
              <a:rPr lang="en-US" u="sng"/>
              <a:t>Breakfast cereals</a:t>
            </a:r>
          </a:p>
          <a:p>
            <a:pPr marL="971550" lvl="1" indent="-285750"/>
            <a:r>
              <a:rPr lang="en-US" sz="1800">
                <a:solidFill>
                  <a:schemeClr val="tx1">
                    <a:lumMod val="65000"/>
                    <a:lumOff val="35000"/>
                  </a:schemeClr>
                </a:solidFill>
                <a:latin typeface="Helvetica" panose="020B0604020202020204" pitchFamily="34" charset="0"/>
                <a:cs typeface="Helvetica" panose="020B0604020202020204" pitchFamily="34" charset="0"/>
              </a:rPr>
              <a:t>Must contain no more than 6 grams of </a:t>
            </a:r>
            <a:r>
              <a:rPr lang="en-US" sz="1800" b="1">
                <a:solidFill>
                  <a:schemeClr val="tx1">
                    <a:lumMod val="65000"/>
                    <a:lumOff val="35000"/>
                  </a:schemeClr>
                </a:solidFill>
                <a:latin typeface="Helvetica" panose="020B0604020202020204" pitchFamily="34" charset="0"/>
                <a:cs typeface="Helvetica" panose="020B0604020202020204" pitchFamily="34" charset="0"/>
              </a:rPr>
              <a:t>added sugars per dry ounce</a:t>
            </a:r>
            <a:r>
              <a:rPr lang="en-US" sz="1800">
                <a:solidFill>
                  <a:schemeClr val="tx1">
                    <a:lumMod val="65000"/>
                    <a:lumOff val="35000"/>
                  </a:schemeClr>
                </a:solidFill>
                <a:latin typeface="Helvetica" panose="020B0604020202020204" pitchFamily="34" charset="0"/>
                <a:cs typeface="Helvetica" panose="020B0604020202020204" pitchFamily="34" charset="0"/>
              </a:rPr>
              <a:t>. </a:t>
            </a:r>
          </a:p>
          <a:p>
            <a:pPr marL="285750" indent="-285750"/>
            <a:r>
              <a:rPr lang="en-US" u="sng"/>
              <a:t>Yogurt</a:t>
            </a:r>
          </a:p>
          <a:p>
            <a:pPr marL="971550" lvl="1" indent="-285750"/>
            <a:r>
              <a:rPr lang="en-US" sz="1800">
                <a:solidFill>
                  <a:schemeClr val="tx1">
                    <a:lumMod val="65000"/>
                    <a:lumOff val="35000"/>
                  </a:schemeClr>
                </a:solidFill>
                <a:latin typeface="Helvetica" panose="020B0604020202020204" pitchFamily="34" charset="0"/>
                <a:cs typeface="Helvetica" panose="020B0604020202020204" pitchFamily="34" charset="0"/>
              </a:rPr>
              <a:t>Must contain no more than 12 grams of </a:t>
            </a:r>
            <a:r>
              <a:rPr lang="en-US" sz="1800" b="1">
                <a:solidFill>
                  <a:schemeClr val="tx1">
                    <a:lumMod val="65000"/>
                    <a:lumOff val="35000"/>
                  </a:schemeClr>
                </a:solidFill>
                <a:latin typeface="Helvetica" panose="020B0604020202020204" pitchFamily="34" charset="0"/>
                <a:cs typeface="Helvetica" panose="020B0604020202020204" pitchFamily="34" charset="0"/>
              </a:rPr>
              <a:t>added sugars per 6 ounces </a:t>
            </a:r>
            <a:r>
              <a:rPr lang="en-US" sz="1800">
                <a:solidFill>
                  <a:schemeClr val="tx1">
                    <a:lumMod val="65000"/>
                    <a:lumOff val="35000"/>
                  </a:schemeClr>
                </a:solidFill>
                <a:latin typeface="Helvetica" panose="020B0604020202020204" pitchFamily="34" charset="0"/>
                <a:cs typeface="Helvetica" panose="020B0604020202020204" pitchFamily="34" charset="0"/>
              </a:rPr>
              <a:t>(2 grams of added sugars per ounce).</a:t>
            </a:r>
          </a:p>
          <a:p>
            <a:pPr lvl="1" indent="0">
              <a:buNone/>
            </a:pPr>
            <a:endParaRPr lang="en-US" sz="1800">
              <a:solidFill>
                <a:schemeClr val="tx1">
                  <a:lumMod val="65000"/>
                  <a:lumOff val="35000"/>
                </a:schemeClr>
              </a:solidFill>
              <a:latin typeface="Helvetica" panose="020B0604020202020204" pitchFamily="34" charset="0"/>
              <a:cs typeface="Helvetica" panose="020B0604020202020204" pitchFamily="34" charset="0"/>
            </a:endParaRPr>
          </a:p>
          <a:p>
            <a:pPr marL="285750" indent="-285750"/>
            <a:endParaRPr lang="en-US" sz="1200">
              <a:solidFill>
                <a:schemeClr val="tx1">
                  <a:lumMod val="65000"/>
                  <a:lumOff val="35000"/>
                </a:schemeClr>
              </a:solidFill>
              <a:latin typeface="Helvetica" panose="020B0604020202020204" pitchFamily="34" charset="0"/>
              <a:cs typeface="Helvetica" panose="020B0604020202020204" pitchFamily="34" charset="0"/>
            </a:endParaRPr>
          </a:p>
          <a:p>
            <a:pPr indent="0">
              <a:buNone/>
            </a:pPr>
            <a:endParaRPr lang="en-US"/>
          </a:p>
        </p:txBody>
      </p:sp>
      <p:sp>
        <p:nvSpPr>
          <p:cNvPr id="5" name="TextBox 4">
            <a:extLst>
              <a:ext uri="{FF2B5EF4-FFF2-40B4-BE49-F238E27FC236}">
                <a16:creationId xmlns:a16="http://schemas.microsoft.com/office/drawing/2014/main" id="{1231DCCF-CA52-8784-EEE1-D5CF052340BA}"/>
              </a:ext>
            </a:extLst>
          </p:cNvPr>
          <p:cNvSpPr txBox="1"/>
          <p:nvPr/>
        </p:nvSpPr>
        <p:spPr>
          <a:xfrm>
            <a:off x="195309" y="4403324"/>
            <a:ext cx="7910004" cy="923330"/>
          </a:xfrm>
          <a:prstGeom prst="rect">
            <a:avLst/>
          </a:prstGeom>
          <a:noFill/>
        </p:spPr>
        <p:txBody>
          <a:bodyPr wrap="square" rtlCol="0">
            <a:spAutoFit/>
          </a:bodyPr>
          <a:lstStyle/>
          <a:p>
            <a:r>
              <a:rPr lang="en-US" i="0" kern="0">
                <a:solidFill>
                  <a:schemeClr val="tx1">
                    <a:lumMod val="65000"/>
                    <a:lumOff val="35000"/>
                  </a:schemeClr>
                </a:solidFill>
                <a:effectLst/>
                <a:latin typeface="Helvetica" panose="020B0604020202020204" pitchFamily="34" charset="0"/>
                <a:ea typeface="MS Mincho" panose="02020609040205080304" pitchFamily="49" charset="-128"/>
                <a:cs typeface="Helvetica" panose="020B0604020202020204" pitchFamily="34" charset="0"/>
              </a:rPr>
              <a:t>CACFP operators may continue to use any State’s updated WIC list to help identify allowable breakfast cereals, and now, yogurt. </a:t>
            </a:r>
            <a:endParaRPr lang="en-US">
              <a:solidFill>
                <a:schemeClr val="tx1">
                  <a:lumMod val="65000"/>
                  <a:lumOff val="35000"/>
                </a:schemeClr>
              </a:solidFill>
              <a:latin typeface="Helvetica" panose="020B0604020202020204" pitchFamily="34" charset="0"/>
              <a:cs typeface="Helvetica" panose="020B0604020202020204" pitchFamily="34" charset="0"/>
            </a:endParaRPr>
          </a:p>
          <a:p>
            <a:endParaRPr lang="en-US"/>
          </a:p>
        </p:txBody>
      </p:sp>
    </p:spTree>
    <p:extLst>
      <p:ext uri="{BB962C8B-B14F-4D97-AF65-F5344CB8AC3E}">
        <p14:creationId xmlns:p14="http://schemas.microsoft.com/office/powerpoint/2010/main" val="7957676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BC079-7937-8DB4-68C6-714A915A7008}"/>
              </a:ext>
            </a:extLst>
          </p:cNvPr>
          <p:cNvSpPr>
            <a:spLocks noGrp="1"/>
          </p:cNvSpPr>
          <p:nvPr>
            <p:ph type="title"/>
          </p:nvPr>
        </p:nvSpPr>
        <p:spPr/>
        <p:txBody>
          <a:bodyPr/>
          <a:lstStyle/>
          <a:p>
            <a:r>
              <a:rPr lang="en-US"/>
              <a:t>Servings Per Container</a:t>
            </a:r>
          </a:p>
        </p:txBody>
      </p:sp>
      <p:sp>
        <p:nvSpPr>
          <p:cNvPr id="9" name="Rounded Rectangle 4" descr="[decorative]">
            <a:extLst>
              <a:ext uri="{FF2B5EF4-FFF2-40B4-BE49-F238E27FC236}">
                <a16:creationId xmlns:a16="http://schemas.microsoft.com/office/drawing/2014/main" id="{98043B7D-8A2E-151D-B6F8-2A03116D330E}"/>
              </a:ext>
            </a:extLst>
          </p:cNvPr>
          <p:cNvSpPr/>
          <p:nvPr/>
        </p:nvSpPr>
        <p:spPr>
          <a:xfrm>
            <a:off x="4117041" y="819150"/>
            <a:ext cx="4778581" cy="2660333"/>
          </a:xfrm>
          <a:prstGeom prst="roundRect">
            <a:avLst>
              <a:gd name="adj" fmla="val 5378"/>
            </a:avLst>
          </a:prstGeom>
          <a:solidFill>
            <a:srgbClr val="1734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285750" indent="-285750">
              <a:buFont typeface="Arial" panose="020B0604020202020204" pitchFamily="34" charset="0"/>
              <a:buChar char="•"/>
            </a:pPr>
            <a:r>
              <a:rPr lang="en-US" sz="2400">
                <a:solidFill>
                  <a:srgbClr val="FFFFFF"/>
                </a:solidFill>
                <a:latin typeface="Source Sans Pro" panose="020B0503030403020204" pitchFamily="34" charset="0"/>
                <a:ea typeface="Source Sans Pro" panose="020B0503030403020204" pitchFamily="34" charset="0"/>
              </a:rPr>
              <a:t>Shows the total number of servings in the entire food package or container.</a:t>
            </a:r>
          </a:p>
          <a:p>
            <a:pPr marL="285750" indent="-285750">
              <a:buFont typeface="Arial" panose="020B0604020202020204" pitchFamily="34" charset="0"/>
              <a:buChar char="•"/>
            </a:pPr>
            <a:r>
              <a:rPr lang="en-US" sz="2400">
                <a:solidFill>
                  <a:srgbClr val="FFFFFF"/>
                </a:solidFill>
                <a:latin typeface="Source Sans Pro" panose="020B0503030403020204" pitchFamily="34" charset="0"/>
                <a:ea typeface="Source Sans Pro" panose="020B0503030403020204" pitchFamily="34" charset="0"/>
              </a:rPr>
              <a:t>One package of food may contain more than one serving. </a:t>
            </a:r>
          </a:p>
          <a:p>
            <a:pPr marL="285750" indent="-285750">
              <a:buFont typeface="Arial" panose="020B0604020202020204" pitchFamily="34" charset="0"/>
              <a:buChar char="•"/>
            </a:pPr>
            <a:endParaRPr lang="en-US" sz="2400">
              <a:solidFill>
                <a:srgbClr val="FFFFFF"/>
              </a:solidFill>
              <a:latin typeface="Source Sans Pro" panose="020B0503030403020204" pitchFamily="34" charset="0"/>
              <a:ea typeface="Source Sans Pro" panose="020B0503030403020204" pitchFamily="34" charset="0"/>
            </a:endParaRPr>
          </a:p>
          <a:p>
            <a:pPr algn="ctr"/>
            <a:endParaRPr lang="en-US">
              <a:solidFill>
                <a:schemeClr val="bg1"/>
              </a:solidFill>
            </a:endParaRPr>
          </a:p>
        </p:txBody>
      </p:sp>
      <p:grpSp>
        <p:nvGrpSpPr>
          <p:cNvPr id="3" name="Group 2" descr="Nutrition Facts label highlighting the servings per container, showing two serving per container.">
            <a:extLst>
              <a:ext uri="{FF2B5EF4-FFF2-40B4-BE49-F238E27FC236}">
                <a16:creationId xmlns:a16="http://schemas.microsoft.com/office/drawing/2014/main" id="{00547ABA-ED53-C5F6-6008-BA73D37A7B7F}"/>
              </a:ext>
            </a:extLst>
          </p:cNvPr>
          <p:cNvGrpSpPr/>
          <p:nvPr/>
        </p:nvGrpSpPr>
        <p:grpSpPr>
          <a:xfrm>
            <a:off x="622300" y="782476"/>
            <a:ext cx="3665451" cy="4361024"/>
            <a:chOff x="622300" y="782476"/>
            <a:chExt cx="3665451" cy="4361024"/>
          </a:xfrm>
        </p:grpSpPr>
        <p:pic>
          <p:nvPicPr>
            <p:cNvPr id="13" name="Picture 12">
              <a:extLst>
                <a:ext uri="{FF2B5EF4-FFF2-40B4-BE49-F238E27FC236}">
                  <a16:creationId xmlns:a16="http://schemas.microsoft.com/office/drawing/2014/main" id="{900DAF09-9BBC-7F20-52D1-6854F2C50E13}"/>
                </a:ext>
              </a:extLst>
            </p:cNvPr>
            <p:cNvPicPr>
              <a:picLocks noChangeAspect="1"/>
            </p:cNvPicPr>
            <p:nvPr/>
          </p:nvPicPr>
          <p:blipFill>
            <a:blip r:embed="rId3"/>
            <a:stretch>
              <a:fillRect/>
            </a:stretch>
          </p:blipFill>
          <p:spPr>
            <a:xfrm>
              <a:off x="762000" y="782476"/>
              <a:ext cx="2593041" cy="4361024"/>
            </a:xfrm>
            <a:prstGeom prst="rect">
              <a:avLst/>
            </a:prstGeom>
          </p:spPr>
        </p:pic>
        <p:sp>
          <p:nvSpPr>
            <p:cNvPr id="14" name="Oval 13">
              <a:extLst>
                <a:ext uri="{FF2B5EF4-FFF2-40B4-BE49-F238E27FC236}">
                  <a16:creationId xmlns:a16="http://schemas.microsoft.com/office/drawing/2014/main" id="{262E13E5-8162-14B0-1C95-E6354EE45A89}"/>
                </a:ext>
              </a:extLst>
            </p:cNvPr>
            <p:cNvSpPr/>
            <p:nvPr/>
          </p:nvSpPr>
          <p:spPr>
            <a:xfrm>
              <a:off x="622300" y="1047416"/>
              <a:ext cx="1949450" cy="444500"/>
            </a:xfrm>
            <a:prstGeom prst="ellipse">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BD974941-CD45-CB8E-48DF-E98682221FB1}"/>
                </a:ext>
              </a:extLst>
            </p:cNvPr>
            <p:cNvCxnSpPr>
              <a:cxnSpLocks/>
              <a:stCxn id="14" idx="6"/>
            </p:cNvCxnSpPr>
            <p:nvPr/>
          </p:nvCxnSpPr>
          <p:spPr>
            <a:xfrm>
              <a:off x="2571750" y="1269666"/>
              <a:ext cx="1716001" cy="0"/>
            </a:xfrm>
            <a:prstGeom prst="line">
              <a:avLst/>
            </a:prstGeom>
            <a:ln w="76200">
              <a:solidFill>
                <a:srgbClr val="17345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16984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9E87D-8B19-6E61-6753-2887865E347F}"/>
              </a:ext>
            </a:extLst>
          </p:cNvPr>
          <p:cNvSpPr>
            <a:spLocks noGrp="1"/>
          </p:cNvSpPr>
          <p:nvPr>
            <p:ph type="title"/>
          </p:nvPr>
        </p:nvSpPr>
        <p:spPr/>
        <p:txBody>
          <a:bodyPr/>
          <a:lstStyle/>
          <a:p>
            <a:r>
              <a:rPr lang="en-US"/>
              <a:t>Serving Sizes Explained </a:t>
            </a:r>
          </a:p>
        </p:txBody>
      </p:sp>
      <p:sp>
        <p:nvSpPr>
          <p:cNvPr id="7" name="Rounded Rectangle 3" descr="[decorative]">
            <a:extLst>
              <a:ext uri="{FF2B5EF4-FFF2-40B4-BE49-F238E27FC236}">
                <a16:creationId xmlns:a16="http://schemas.microsoft.com/office/drawing/2014/main" id="{CEDD6222-2DB8-E024-FF3E-EAA152E1E3F7}"/>
              </a:ext>
            </a:extLst>
          </p:cNvPr>
          <p:cNvSpPr/>
          <p:nvPr/>
        </p:nvSpPr>
        <p:spPr>
          <a:xfrm>
            <a:off x="555543" y="901385"/>
            <a:ext cx="3340729" cy="3340729"/>
          </a:xfrm>
          <a:prstGeom prst="roundRect">
            <a:avLst>
              <a:gd name="adj" fmla="val 6711"/>
            </a:avLst>
          </a:prstGeom>
          <a:solidFill>
            <a:srgbClr val="FCFAF9"/>
          </a:solidFill>
          <a:ln w="3175">
            <a:solidFill>
              <a:schemeClr val="bg1">
                <a:lumMod val="65000"/>
              </a:schemeClr>
            </a:solid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8712A75-DF95-B5F9-D83D-1018D8A91787}"/>
              </a:ext>
            </a:extLst>
          </p:cNvPr>
          <p:cNvSpPr txBox="1"/>
          <p:nvPr/>
        </p:nvSpPr>
        <p:spPr>
          <a:xfrm>
            <a:off x="555543" y="1114091"/>
            <a:ext cx="3340729" cy="656590"/>
          </a:xfrm>
          <a:prstGeom prst="rect">
            <a:avLst/>
          </a:prstGeom>
          <a:noFill/>
        </p:spPr>
        <p:txBody>
          <a:bodyPr wrap="square" rtlCol="0">
            <a:spAutoFit/>
          </a:bodyPr>
          <a:lstStyle/>
          <a:p>
            <a:pPr algn="ctr">
              <a:lnSpc>
                <a:spcPts val="2200"/>
              </a:lnSpc>
            </a:pPr>
            <a:r>
              <a:rPr lang="en-US" sz="2000" b="1">
                <a:solidFill>
                  <a:srgbClr val="17345E"/>
                </a:solidFill>
                <a:latin typeface="Source Sans Pro" panose="020B0503030403020204" pitchFamily="34" charset="0"/>
                <a:ea typeface="Source Sans Pro" panose="020B0503030403020204" pitchFamily="34" charset="0"/>
              </a:rPr>
              <a:t>1 serving</a:t>
            </a:r>
          </a:p>
          <a:p>
            <a:pPr algn="ctr">
              <a:lnSpc>
                <a:spcPts val="2200"/>
              </a:lnSpc>
            </a:pPr>
            <a:r>
              <a:rPr lang="en-US" sz="2000" b="1">
                <a:solidFill>
                  <a:srgbClr val="17345E"/>
                </a:solidFill>
                <a:latin typeface="Source Sans Pro" panose="020B0503030403020204" pitchFamily="34" charset="0"/>
                <a:ea typeface="Source Sans Pro" panose="020B0503030403020204" pitchFamily="34" charset="0"/>
              </a:rPr>
              <a:t>6 ounces</a:t>
            </a:r>
          </a:p>
        </p:txBody>
      </p:sp>
      <p:sp>
        <p:nvSpPr>
          <p:cNvPr id="9" name="TextBox 8">
            <a:extLst>
              <a:ext uri="{FF2B5EF4-FFF2-40B4-BE49-F238E27FC236}">
                <a16:creationId xmlns:a16="http://schemas.microsoft.com/office/drawing/2014/main" id="{E9ACDBF7-701F-3CA6-C05F-CBF24AA33EFE}"/>
              </a:ext>
            </a:extLst>
          </p:cNvPr>
          <p:cNvSpPr txBox="1"/>
          <p:nvPr/>
        </p:nvSpPr>
        <p:spPr>
          <a:xfrm>
            <a:off x="555543" y="3395564"/>
            <a:ext cx="3340729" cy="656783"/>
          </a:xfrm>
          <a:prstGeom prst="rect">
            <a:avLst/>
          </a:prstGeom>
          <a:noFill/>
        </p:spPr>
        <p:txBody>
          <a:bodyPr wrap="square" rtlCol="0">
            <a:spAutoFit/>
          </a:bodyPr>
          <a:lstStyle/>
          <a:p>
            <a:pPr algn="ctr">
              <a:lnSpc>
                <a:spcPts val="2200"/>
              </a:lnSpc>
            </a:pPr>
            <a:r>
              <a:rPr lang="en-US" sz="2000" b="1">
                <a:solidFill>
                  <a:srgbClr val="17345E"/>
                </a:solidFill>
                <a:latin typeface="Source Sans Pro" panose="020B0503030403020204" pitchFamily="34" charset="0"/>
                <a:ea typeface="Source Sans Pro" panose="020B0503030403020204" pitchFamily="34" charset="0"/>
              </a:rPr>
              <a:t>120 calories and </a:t>
            </a:r>
            <a:br>
              <a:rPr lang="en-US" sz="2000" b="1">
                <a:solidFill>
                  <a:srgbClr val="17345E"/>
                </a:solidFill>
                <a:latin typeface="Source Sans Pro" panose="020B0503030403020204" pitchFamily="34" charset="0"/>
                <a:ea typeface="Source Sans Pro" panose="020B0503030403020204" pitchFamily="34" charset="0"/>
              </a:rPr>
            </a:br>
            <a:r>
              <a:rPr lang="en-US" sz="2000" b="1">
                <a:solidFill>
                  <a:srgbClr val="17345E"/>
                </a:solidFill>
                <a:latin typeface="Source Sans Pro" panose="020B0503030403020204" pitchFamily="34" charset="0"/>
                <a:ea typeface="Source Sans Pro" panose="020B0503030403020204" pitchFamily="34" charset="0"/>
              </a:rPr>
              <a:t>9 grams of added sugars</a:t>
            </a:r>
          </a:p>
        </p:txBody>
      </p:sp>
      <p:sp>
        <p:nvSpPr>
          <p:cNvPr id="10" name="Rounded Rectangle 7" descr="[decorative]">
            <a:extLst>
              <a:ext uri="{FF2B5EF4-FFF2-40B4-BE49-F238E27FC236}">
                <a16:creationId xmlns:a16="http://schemas.microsoft.com/office/drawing/2014/main" id="{8FBB5582-A388-ABA0-46B6-535FA5EAB339}"/>
              </a:ext>
            </a:extLst>
          </p:cNvPr>
          <p:cNvSpPr/>
          <p:nvPr/>
        </p:nvSpPr>
        <p:spPr>
          <a:xfrm>
            <a:off x="4692976" y="901385"/>
            <a:ext cx="3340729" cy="3340729"/>
          </a:xfrm>
          <a:prstGeom prst="roundRect">
            <a:avLst>
              <a:gd name="adj" fmla="val 6711"/>
            </a:avLst>
          </a:prstGeom>
          <a:solidFill>
            <a:srgbClr val="FCFAF9"/>
          </a:solidFill>
          <a:ln w="3175">
            <a:solidFill>
              <a:schemeClr val="bg1">
                <a:lumMod val="65000"/>
              </a:schemeClr>
            </a:solid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E46FC80-40ED-AB4E-458C-D5BA32FFED83}"/>
              </a:ext>
            </a:extLst>
          </p:cNvPr>
          <p:cNvSpPr txBox="1"/>
          <p:nvPr/>
        </p:nvSpPr>
        <p:spPr>
          <a:xfrm>
            <a:off x="4692976" y="1114091"/>
            <a:ext cx="3340729" cy="656590"/>
          </a:xfrm>
          <a:prstGeom prst="rect">
            <a:avLst/>
          </a:prstGeom>
          <a:noFill/>
        </p:spPr>
        <p:txBody>
          <a:bodyPr wrap="square" rtlCol="0">
            <a:spAutoFit/>
          </a:bodyPr>
          <a:lstStyle/>
          <a:p>
            <a:pPr algn="ctr">
              <a:lnSpc>
                <a:spcPts val="2200"/>
              </a:lnSpc>
            </a:pPr>
            <a:r>
              <a:rPr lang="en-US" sz="2000" b="1">
                <a:solidFill>
                  <a:srgbClr val="17345E"/>
                </a:solidFill>
                <a:latin typeface="Source Sans Pro" panose="020B0503030403020204" pitchFamily="34" charset="0"/>
                <a:ea typeface="Source Sans Pro" panose="020B0503030403020204" pitchFamily="34" charset="0"/>
              </a:rPr>
              <a:t>2 servings</a:t>
            </a:r>
          </a:p>
          <a:p>
            <a:pPr algn="ctr">
              <a:lnSpc>
                <a:spcPts val="2200"/>
              </a:lnSpc>
            </a:pPr>
            <a:r>
              <a:rPr lang="en-US" sz="2000" b="1">
                <a:solidFill>
                  <a:srgbClr val="17345E"/>
                </a:solidFill>
                <a:latin typeface="Source Sans Pro" panose="020B0503030403020204" pitchFamily="34" charset="0"/>
                <a:ea typeface="Source Sans Pro" panose="020B0503030403020204" pitchFamily="34" charset="0"/>
              </a:rPr>
              <a:t>12 ounces</a:t>
            </a:r>
          </a:p>
        </p:txBody>
      </p:sp>
      <p:sp>
        <p:nvSpPr>
          <p:cNvPr id="12" name="TextBox 11">
            <a:extLst>
              <a:ext uri="{FF2B5EF4-FFF2-40B4-BE49-F238E27FC236}">
                <a16:creationId xmlns:a16="http://schemas.microsoft.com/office/drawing/2014/main" id="{54C58A46-3BBD-6824-032D-C666353E3109}"/>
              </a:ext>
            </a:extLst>
          </p:cNvPr>
          <p:cNvSpPr txBox="1"/>
          <p:nvPr/>
        </p:nvSpPr>
        <p:spPr>
          <a:xfrm>
            <a:off x="4692976" y="3395564"/>
            <a:ext cx="3340729" cy="656783"/>
          </a:xfrm>
          <a:prstGeom prst="rect">
            <a:avLst/>
          </a:prstGeom>
          <a:noFill/>
        </p:spPr>
        <p:txBody>
          <a:bodyPr wrap="square" rtlCol="0">
            <a:spAutoFit/>
          </a:bodyPr>
          <a:lstStyle/>
          <a:p>
            <a:pPr algn="ctr">
              <a:lnSpc>
                <a:spcPts val="2200"/>
              </a:lnSpc>
            </a:pPr>
            <a:r>
              <a:rPr lang="en-US" sz="2000" b="1">
                <a:solidFill>
                  <a:srgbClr val="17345E"/>
                </a:solidFill>
                <a:latin typeface="Source Sans Pro" panose="020B0503030403020204" pitchFamily="34" charset="0"/>
                <a:ea typeface="Source Sans Pro" panose="020B0503030403020204" pitchFamily="34" charset="0"/>
              </a:rPr>
              <a:t>240 calories and </a:t>
            </a:r>
            <a:br>
              <a:rPr lang="en-US" sz="2000" b="1">
                <a:solidFill>
                  <a:srgbClr val="17345E"/>
                </a:solidFill>
                <a:latin typeface="Source Sans Pro" panose="020B0503030403020204" pitchFamily="34" charset="0"/>
                <a:ea typeface="Source Sans Pro" panose="020B0503030403020204" pitchFamily="34" charset="0"/>
              </a:rPr>
            </a:br>
            <a:r>
              <a:rPr lang="en-US" sz="2000" b="1">
                <a:solidFill>
                  <a:srgbClr val="17345E"/>
                </a:solidFill>
                <a:latin typeface="Source Sans Pro" panose="020B0503030403020204" pitchFamily="34" charset="0"/>
                <a:ea typeface="Source Sans Pro" panose="020B0503030403020204" pitchFamily="34" charset="0"/>
              </a:rPr>
              <a:t>18 grams of added sugars</a:t>
            </a:r>
          </a:p>
        </p:txBody>
      </p:sp>
      <p:grpSp>
        <p:nvGrpSpPr>
          <p:cNvPr id="3" name="Group 2" descr="Bowl with 6 ounces.">
            <a:extLst>
              <a:ext uri="{FF2B5EF4-FFF2-40B4-BE49-F238E27FC236}">
                <a16:creationId xmlns:a16="http://schemas.microsoft.com/office/drawing/2014/main" id="{D97F734F-73ED-C604-230A-38B6CDEEAF4D}"/>
              </a:ext>
            </a:extLst>
          </p:cNvPr>
          <p:cNvGrpSpPr/>
          <p:nvPr/>
        </p:nvGrpSpPr>
        <p:grpSpPr>
          <a:xfrm>
            <a:off x="1456877" y="1781575"/>
            <a:ext cx="1604283" cy="1350974"/>
            <a:chOff x="1456877" y="1781575"/>
            <a:chExt cx="1604283" cy="1350974"/>
          </a:xfrm>
        </p:grpSpPr>
        <p:pic>
          <p:nvPicPr>
            <p:cNvPr id="13" name="Picture 12" descr="Illustration of a small cereal bowl with a one cup serving">
              <a:extLst>
                <a:ext uri="{FF2B5EF4-FFF2-40B4-BE49-F238E27FC236}">
                  <a16:creationId xmlns:a16="http://schemas.microsoft.com/office/drawing/2014/main" id="{CD72E863-47CC-6BFF-252C-FE2C02E8067E}"/>
                </a:ext>
              </a:extLst>
            </p:cNvPr>
            <p:cNvPicPr>
              <a:picLocks noChangeAspect="1"/>
            </p:cNvPicPr>
            <p:nvPr/>
          </p:nvPicPr>
          <p:blipFill>
            <a:blip r:embed="rId3"/>
            <a:stretch>
              <a:fillRect/>
            </a:stretch>
          </p:blipFill>
          <p:spPr>
            <a:xfrm>
              <a:off x="1456878" y="1781575"/>
              <a:ext cx="1604282" cy="1350974"/>
            </a:xfrm>
            <a:prstGeom prst="rect">
              <a:avLst/>
            </a:prstGeom>
          </p:spPr>
        </p:pic>
        <p:sp>
          <p:nvSpPr>
            <p:cNvPr id="15" name="Oval 14">
              <a:extLst>
                <a:ext uri="{FF2B5EF4-FFF2-40B4-BE49-F238E27FC236}">
                  <a16:creationId xmlns:a16="http://schemas.microsoft.com/office/drawing/2014/main" id="{8AFAECBC-5325-CE61-B2CB-2367E3C6E5C7}"/>
                </a:ext>
              </a:extLst>
            </p:cNvPr>
            <p:cNvSpPr/>
            <p:nvPr/>
          </p:nvSpPr>
          <p:spPr>
            <a:xfrm>
              <a:off x="1456877" y="1844711"/>
              <a:ext cx="1604281" cy="656783"/>
            </a:xfrm>
            <a:prstGeom prst="ellipse">
              <a:avLst/>
            </a:prstGeom>
            <a:blipFill>
              <a:blip r:embed="rId4"/>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descr="Bowl with 12 ounces">
            <a:extLst>
              <a:ext uri="{FF2B5EF4-FFF2-40B4-BE49-F238E27FC236}">
                <a16:creationId xmlns:a16="http://schemas.microsoft.com/office/drawing/2014/main" id="{47D97C33-4296-87D4-FED2-8AD29B3212C2}"/>
              </a:ext>
            </a:extLst>
          </p:cNvPr>
          <p:cNvGrpSpPr/>
          <p:nvPr/>
        </p:nvGrpSpPr>
        <p:grpSpPr>
          <a:xfrm>
            <a:off x="5226412" y="1772957"/>
            <a:ext cx="2340080" cy="1447472"/>
            <a:chOff x="5226412" y="1772957"/>
            <a:chExt cx="2340080" cy="1447472"/>
          </a:xfrm>
        </p:grpSpPr>
        <p:pic>
          <p:nvPicPr>
            <p:cNvPr id="14" name="Picture 13" descr="Illustration of a larger cereal bowl with two cup serving">
              <a:extLst>
                <a:ext uri="{FF2B5EF4-FFF2-40B4-BE49-F238E27FC236}">
                  <a16:creationId xmlns:a16="http://schemas.microsoft.com/office/drawing/2014/main" id="{E74FFA9D-B50F-3FB4-9E3F-738812EB3016}"/>
                </a:ext>
              </a:extLst>
            </p:cNvPr>
            <p:cNvPicPr>
              <a:picLocks noChangeAspect="1"/>
            </p:cNvPicPr>
            <p:nvPr/>
          </p:nvPicPr>
          <p:blipFill>
            <a:blip r:embed="rId5"/>
            <a:stretch>
              <a:fillRect/>
            </a:stretch>
          </p:blipFill>
          <p:spPr>
            <a:xfrm>
              <a:off x="5226412" y="1772957"/>
              <a:ext cx="2340080" cy="1447472"/>
            </a:xfrm>
            <a:prstGeom prst="rect">
              <a:avLst/>
            </a:prstGeom>
          </p:spPr>
        </p:pic>
        <p:sp>
          <p:nvSpPr>
            <p:cNvPr id="16" name="Oval 15">
              <a:extLst>
                <a:ext uri="{FF2B5EF4-FFF2-40B4-BE49-F238E27FC236}">
                  <a16:creationId xmlns:a16="http://schemas.microsoft.com/office/drawing/2014/main" id="{CB424B49-F0A0-AF3B-EC0B-0B239BD92FFF}"/>
                </a:ext>
              </a:extLst>
            </p:cNvPr>
            <p:cNvSpPr/>
            <p:nvPr/>
          </p:nvSpPr>
          <p:spPr>
            <a:xfrm>
              <a:off x="5298682" y="1844711"/>
              <a:ext cx="2197576" cy="712442"/>
            </a:xfrm>
            <a:prstGeom prst="ellipse">
              <a:avLst/>
            </a:prstGeom>
            <a:blipFill>
              <a:blip r:embed="rId4"/>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0530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07FA48-E55A-D04B-BF5E-22AC47257A93}"/>
              </a:ext>
            </a:extLst>
          </p:cNvPr>
          <p:cNvSpPr>
            <a:spLocks noGrp="1"/>
          </p:cNvSpPr>
          <p:nvPr>
            <p:ph type="title"/>
          </p:nvPr>
        </p:nvSpPr>
        <p:spPr>
          <a:xfrm>
            <a:off x="1743516" y="652485"/>
            <a:ext cx="1648077" cy="819149"/>
          </a:xfrm>
        </p:spPr>
        <p:txBody>
          <a:bodyPr/>
          <a:lstStyle/>
          <a:p>
            <a:r>
              <a:rPr lang="en-US" sz="800" b="0"/>
              <a:t>Team Nutrition Resources</a:t>
            </a:r>
          </a:p>
        </p:txBody>
      </p:sp>
      <p:pic>
        <p:nvPicPr>
          <p:cNvPr id="8" name="Picture 7" descr="Computer screen showing the text &quot;More Team Nutrition Resources!&quot; and screenshots of thirteen pages. ">
            <a:extLst>
              <a:ext uri="{FF2B5EF4-FFF2-40B4-BE49-F238E27FC236}">
                <a16:creationId xmlns:a16="http://schemas.microsoft.com/office/drawing/2014/main" id="{C7DFB068-C0B3-014A-BF15-4039F46566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82826" y="164743"/>
            <a:ext cx="5917658" cy="4023360"/>
          </a:xfrm>
          <a:prstGeom prst="rect">
            <a:avLst/>
          </a:prstGeom>
        </p:spPr>
      </p:pic>
      <p:pic>
        <p:nvPicPr>
          <p:cNvPr id="9" name="Picture 8" descr="Hyperlink icon.">
            <a:extLst>
              <a:ext uri="{FF2B5EF4-FFF2-40B4-BE49-F238E27FC236}">
                <a16:creationId xmlns:a16="http://schemas.microsoft.com/office/drawing/2014/main" id="{0FCA4DB9-B8D4-4348-9B8B-9770749B6E0A}"/>
              </a:ext>
              <a:ext uri="{C183D7F6-B498-43B3-948B-1728B52AA6E4}">
                <adec:decorative xmlns:adec="http://schemas.microsoft.com/office/drawing/2017/decorative" val="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15543" y="4521509"/>
            <a:ext cx="423093" cy="423093"/>
          </a:xfrm>
          <a:prstGeom prst="rect">
            <a:avLst/>
          </a:prstGeom>
        </p:spPr>
      </p:pic>
      <p:sp>
        <p:nvSpPr>
          <p:cNvPr id="5" name="Rectangle 4">
            <a:extLst>
              <a:ext uri="{FF2B5EF4-FFF2-40B4-BE49-F238E27FC236}">
                <a16:creationId xmlns:a16="http://schemas.microsoft.com/office/drawing/2014/main" id="{7EDCF1FC-1A6A-C645-B259-CC59EB8AE660}"/>
              </a:ext>
            </a:extLst>
          </p:cNvPr>
          <p:cNvSpPr/>
          <p:nvPr/>
        </p:nvSpPr>
        <p:spPr>
          <a:xfrm>
            <a:off x="2906882" y="4517092"/>
            <a:ext cx="3773318" cy="461665"/>
          </a:xfrm>
          <a:prstGeom prst="rect">
            <a:avLst/>
          </a:prstGeom>
        </p:spPr>
        <p:txBody>
          <a:bodyPr wrap="square" lIns="0">
            <a:spAutoFit/>
          </a:bodyPr>
          <a:lstStyle/>
          <a:p>
            <a:r>
              <a:rPr lang="en-US" sz="2400" b="1">
                <a:solidFill>
                  <a:schemeClr val="tx1">
                    <a:lumMod val="75000"/>
                    <a:lumOff val="25000"/>
                  </a:schemeClr>
                </a:solidFill>
                <a:latin typeface="Helvetica" pitchFamily="2" charset="0"/>
                <a:hlinkClick r:id="rId5">
                  <a:extLst>
                    <a:ext uri="{A12FA001-AC4F-418D-AE19-62706E023703}">
                      <ahyp:hlinkClr xmlns:ahyp="http://schemas.microsoft.com/office/drawing/2018/hyperlinkcolor" val="tx"/>
                    </a:ext>
                  </a:extLst>
                </a:hlinkClick>
              </a:rPr>
              <a:t>TeamNutrition.USDA.gov</a:t>
            </a:r>
            <a:endParaRPr lang="en-US" sz="2400" b="1">
              <a:solidFill>
                <a:schemeClr val="tx1">
                  <a:lumMod val="75000"/>
                  <a:lumOff val="25000"/>
                </a:schemeClr>
              </a:solidFill>
              <a:latin typeface="Helvetica" pitchFamily="2" charset="0"/>
              <a:cs typeface="Arial" panose="020B0604020202020204" pitchFamily="34" charset="0"/>
            </a:endParaRPr>
          </a:p>
        </p:txBody>
      </p:sp>
      <p:sp>
        <p:nvSpPr>
          <p:cNvPr id="2" name="TextBox 1">
            <a:extLst>
              <a:ext uri="{FF2B5EF4-FFF2-40B4-BE49-F238E27FC236}">
                <a16:creationId xmlns:a16="http://schemas.microsoft.com/office/drawing/2014/main" id="{62BB7CB5-70D1-2044-A0CA-DEB982FD90F8}"/>
              </a:ext>
            </a:extLst>
          </p:cNvPr>
          <p:cNvSpPr txBox="1"/>
          <p:nvPr/>
        </p:nvSpPr>
        <p:spPr>
          <a:xfrm>
            <a:off x="7820526" y="1612232"/>
            <a:ext cx="1034716" cy="230832"/>
          </a:xfrm>
          <a:prstGeom prst="rect">
            <a:avLst/>
          </a:prstGeom>
          <a:noFill/>
        </p:spPr>
        <p:txBody>
          <a:bodyPr wrap="square" rtlCol="0">
            <a:spAutoFit/>
          </a:bodyPr>
          <a:lstStyle/>
          <a:p>
            <a:pPr lvl="0" defTabSz="912479">
              <a:defRPr/>
            </a:pPr>
            <a:r>
              <a:rPr lang="en-US" sz="300">
                <a:solidFill>
                  <a:schemeClr val="bg1"/>
                </a:solidFill>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p:txBody>
      </p:sp>
    </p:spTree>
    <p:extLst>
      <p:ext uri="{BB962C8B-B14F-4D97-AF65-F5344CB8AC3E}">
        <p14:creationId xmlns:p14="http://schemas.microsoft.com/office/powerpoint/2010/main" val="4026303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p:txBody>
          <a:bodyPr/>
          <a:lstStyle/>
          <a:p>
            <a:r>
              <a:rPr lang="en-US">
                <a:solidFill>
                  <a:srgbClr val="0A2E6F"/>
                </a:solidFill>
              </a:rPr>
              <a:t>How To Order Print Copies</a:t>
            </a:r>
          </a:p>
        </p:txBody>
      </p:sp>
      <p:sp>
        <p:nvSpPr>
          <p:cNvPr id="3" name="Text Placeholder 2">
            <a:extLst>
              <a:ext uri="{FF2B5EF4-FFF2-40B4-BE49-F238E27FC236}">
                <a16:creationId xmlns:a16="http://schemas.microsoft.com/office/drawing/2014/main" id="{26FC0810-BF36-E240-BE1C-496C92E22B1C}"/>
              </a:ext>
            </a:extLst>
          </p:cNvPr>
          <p:cNvSpPr>
            <a:spLocks noGrp="1"/>
          </p:cNvSpPr>
          <p:nvPr>
            <p:ph type="body" idx="1"/>
          </p:nvPr>
        </p:nvSpPr>
        <p:spPr>
          <a:xfrm>
            <a:off x="334961" y="1097797"/>
            <a:ext cx="7831139" cy="390534"/>
          </a:xfrm>
        </p:spPr>
        <p:txBody>
          <a:bodyPr/>
          <a:lstStyle/>
          <a:p>
            <a:r>
              <a:rPr lang="en-US" sz="2000"/>
              <a:t>Resource Order Form at </a:t>
            </a:r>
            <a:r>
              <a:rPr lang="en-US" sz="2000" b="1">
                <a:hlinkClick r:id="rId3">
                  <a:extLst>
                    <a:ext uri="{A12FA001-AC4F-418D-AE19-62706E023703}">
                      <ahyp:hlinkClr xmlns:ahyp="http://schemas.microsoft.com/office/drawing/2018/hyperlinkcolor" val="tx"/>
                    </a:ext>
                  </a:extLst>
                </a:hlinkClick>
              </a:rPr>
              <a:t>TeamNutrition.USDA.gov</a:t>
            </a:r>
            <a:r>
              <a:rPr lang="en-US" sz="2000" b="1"/>
              <a:t>.</a:t>
            </a:r>
          </a:p>
        </p:txBody>
      </p:sp>
      <p:sp>
        <p:nvSpPr>
          <p:cNvPr id="4" name="Content Placeholder 3">
            <a:extLst>
              <a:ext uri="{FF2B5EF4-FFF2-40B4-BE49-F238E27FC236}">
                <a16:creationId xmlns:a16="http://schemas.microsoft.com/office/drawing/2014/main" id="{CF975966-2849-6A45-9C7A-B5568BD199A7}"/>
              </a:ext>
            </a:extLst>
          </p:cNvPr>
          <p:cNvSpPr>
            <a:spLocks noGrp="1"/>
          </p:cNvSpPr>
          <p:nvPr>
            <p:ph sz="half" idx="2"/>
          </p:nvPr>
        </p:nvSpPr>
        <p:spPr>
          <a:xfrm>
            <a:off x="131764" y="1803710"/>
            <a:ext cx="4211636" cy="1249591"/>
          </a:xfrm>
        </p:spPr>
        <p:txBody>
          <a:bodyPr/>
          <a:lstStyle/>
          <a:p>
            <a:pPr marL="231775" indent="-231775">
              <a:spcAft>
                <a:spcPts val="1200"/>
              </a:spcAft>
              <a:buClr>
                <a:srgbClr val="0A2E6F"/>
              </a:buClr>
            </a:pPr>
            <a:r>
              <a:rPr lang="en-US" sz="2000" b="1"/>
              <a:t>FREE</a:t>
            </a:r>
            <a:r>
              <a:rPr lang="en-US" sz="2000"/>
              <a:t> for those participating in a USDA’s Child Nutrition Program while supplies last.</a:t>
            </a:r>
          </a:p>
          <a:p>
            <a:pPr marL="231775" indent="-231775">
              <a:spcAft>
                <a:spcPts val="1200"/>
              </a:spcAft>
              <a:buClr>
                <a:srgbClr val="0A2E6F"/>
              </a:buClr>
            </a:pPr>
            <a:r>
              <a:rPr lang="en-US" sz="2000"/>
              <a:t>Sponsoring Organizations and State agencies can also order in bulk by sending an email to: </a:t>
            </a:r>
            <a:r>
              <a:rPr lang="en-US" sz="2400"/>
              <a:t> </a:t>
            </a:r>
            <a:r>
              <a:rPr lang="en-US"/>
              <a:t> </a:t>
            </a:r>
          </a:p>
          <a:p>
            <a:endParaRPr lang="en-US"/>
          </a:p>
        </p:txBody>
      </p:sp>
      <p:pic>
        <p:nvPicPr>
          <p:cNvPr id="15" name="Picture 14" descr="Email icon.">
            <a:extLst>
              <a:ext uri="{FF2B5EF4-FFF2-40B4-BE49-F238E27FC236}">
                <a16:creationId xmlns:a16="http://schemas.microsoft.com/office/drawing/2014/main" id="{261206D2-454B-394B-9259-769C63BB4D93}"/>
              </a:ext>
              <a:ext uri="{C183D7F6-B498-43B3-948B-1728B52AA6E4}">
                <adec:decorative xmlns:adec="http://schemas.microsoft.com/office/drawing/2017/decorative" val="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7707" y="3914648"/>
            <a:ext cx="400838" cy="400838"/>
          </a:xfrm>
          <a:prstGeom prst="rect">
            <a:avLst/>
          </a:prstGeom>
        </p:spPr>
      </p:pic>
      <p:sp>
        <p:nvSpPr>
          <p:cNvPr id="5" name="Text Placeholder 2">
            <a:extLst>
              <a:ext uri="{FF2B5EF4-FFF2-40B4-BE49-F238E27FC236}">
                <a16:creationId xmlns:a16="http://schemas.microsoft.com/office/drawing/2014/main" id="{D7DB1E27-6C79-204A-911D-6D0C1BA3D9A7}"/>
              </a:ext>
            </a:extLst>
          </p:cNvPr>
          <p:cNvSpPr txBox="1">
            <a:spLocks/>
          </p:cNvSpPr>
          <p:nvPr/>
        </p:nvSpPr>
        <p:spPr>
          <a:xfrm>
            <a:off x="885823" y="3982450"/>
            <a:ext cx="3786661"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a:hlinkClick r:id="rId5">
                  <a:extLst>
                    <a:ext uri="{A12FA001-AC4F-418D-AE19-62706E023703}">
                      <ahyp:hlinkClr xmlns:ahyp="http://schemas.microsoft.com/office/drawing/2018/hyperlinkcolor" val="tx"/>
                    </a:ext>
                  </a:extLst>
                </a:hlinkClick>
              </a:rPr>
              <a:t>TeamNutrition@USDA.gov</a:t>
            </a:r>
            <a:r>
              <a:rPr lang="en-US" sz="2000" b="1"/>
              <a:t> </a:t>
            </a:r>
            <a:endParaRPr lang="en-US" sz="2000"/>
          </a:p>
        </p:txBody>
      </p:sp>
      <p:sp>
        <p:nvSpPr>
          <p:cNvPr id="6" name="TextBox 5">
            <a:extLst>
              <a:ext uri="{FF2B5EF4-FFF2-40B4-BE49-F238E27FC236}">
                <a16:creationId xmlns:a16="http://schemas.microsoft.com/office/drawing/2014/main" id="{83D5BF52-3EB4-164D-9977-E158290C0CED}"/>
              </a:ext>
            </a:extLst>
          </p:cNvPr>
          <p:cNvSpPr txBox="1"/>
          <p:nvPr/>
        </p:nvSpPr>
        <p:spPr>
          <a:xfrm>
            <a:off x="228600" y="4543422"/>
            <a:ext cx="3217547" cy="369332"/>
          </a:xfrm>
          <a:prstGeom prst="rect">
            <a:avLst/>
          </a:prstGeom>
          <a:noFill/>
        </p:spPr>
        <p:txBody>
          <a:bodyPr wrap="none" rtlCol="0">
            <a:spAutoFit/>
          </a:bodyPr>
          <a:lstStyle/>
          <a:p>
            <a:pPr defTabSz="912479">
              <a:defRPr/>
            </a:pPr>
            <a:r>
              <a:rPr lang="en-US" sz="300">
                <a:solidFill>
                  <a:schemeClr val="bg1"/>
                </a:solidFill>
                <a:latin typeface="Arial" panose="020B0604020202020204" pitchFamily="34" charset="0"/>
                <a:cs typeface="Arial" panose="020B0604020202020204" pitchFamily="34" charset="0"/>
              </a:rPr>
              <a:t>For all participating in a Child Nutrition Program, such as the CACFP, Team Nutrition’s print materials are free to order. </a:t>
            </a:r>
          </a:p>
          <a:p>
            <a:pPr defTabSz="912479">
              <a:defRPr/>
            </a:pPr>
            <a:endParaRPr lang="en-US" sz="300">
              <a:solidFill>
                <a:schemeClr val="bg1"/>
              </a:solidFill>
              <a:latin typeface="Arial" panose="020B0604020202020204" pitchFamily="34" charset="0"/>
              <a:cs typeface="Arial" panose="020B0604020202020204" pitchFamily="34" charset="0"/>
            </a:endParaRPr>
          </a:p>
          <a:p>
            <a:pPr defTabSz="912479">
              <a:defRPr/>
            </a:pPr>
            <a:r>
              <a:rPr lang="en-US" sz="300">
                <a:solidFill>
                  <a:schemeClr val="bg1"/>
                </a:solidFill>
                <a:latin typeface="Arial" panose="020B0604020202020204" pitchFamily="34" charset="0"/>
                <a:cs typeface="Arial" panose="020B0604020202020204" pitchFamily="34" charset="0"/>
              </a:rPr>
              <a:t>If you would like to order Team Nutrition’s free materials in print, you can go to the “Resource Order Form” link on the Team Nutrition website to order print copies of the materials.  </a:t>
            </a:r>
          </a:p>
          <a:p>
            <a:pPr defTabSz="912479">
              <a:defRPr/>
            </a:pPr>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For bulk orders, you can email teamnutrition@usda.gov.</a:t>
            </a:r>
          </a:p>
          <a:p>
            <a:endParaRPr lang="en-US" sz="300">
              <a:solidFill>
                <a:schemeClr val="bg1"/>
              </a:solidFill>
            </a:endParaRPr>
          </a:p>
        </p:txBody>
      </p:sp>
      <p:pic>
        <p:nvPicPr>
          <p:cNvPr id="10" name="Picture 9" descr="A qr code on a red apple shape that links to the Team Nutrition Ordering Form https://pueblo.gpo.gov/TN/TNPubs.php&#10;">
            <a:extLst>
              <a:ext uri="{FF2B5EF4-FFF2-40B4-BE49-F238E27FC236}">
                <a16:creationId xmlns:a16="http://schemas.microsoft.com/office/drawing/2014/main" id="{E8720578-4257-B524-B439-CF5072D3C64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000623" y="1583406"/>
            <a:ext cx="2794960" cy="3418358"/>
          </a:xfrm>
          <a:prstGeom prst="rect">
            <a:avLst/>
          </a:prstGeom>
        </p:spPr>
      </p:pic>
    </p:spTree>
    <p:extLst>
      <p:ext uri="{BB962C8B-B14F-4D97-AF65-F5344CB8AC3E}">
        <p14:creationId xmlns:p14="http://schemas.microsoft.com/office/powerpoint/2010/main" val="2169668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411480"/>
            <a:ext cx="5867565" cy="820447"/>
          </a:xfrm>
        </p:spPr>
        <p:txBody>
          <a:bodyPr>
            <a:noAutofit/>
          </a:bodyPr>
          <a:lstStyle/>
          <a:p>
            <a:r>
              <a:rPr lang="en-US" sz="6000">
                <a:solidFill>
                  <a:srgbClr val="0A2E6F"/>
                </a:solidFill>
              </a:rPr>
              <a:t>Thank you!</a:t>
            </a:r>
          </a:p>
        </p:txBody>
      </p:sp>
      <p:pic>
        <p:nvPicPr>
          <p:cNvPr id="5" name="Picture 4" descr="Hyperlink icon.">
            <a:extLst>
              <a:ext uri="{FF2B5EF4-FFF2-40B4-BE49-F238E27FC236}">
                <a16:creationId xmlns:a16="http://schemas.microsoft.com/office/drawing/2014/main" id="{48CA32D0-E8EF-5946-A501-C2642324277B}"/>
              </a:ext>
              <a:ext uri="{C183D7F6-B498-43B3-948B-1728B52AA6E4}">
                <adec:decorative xmlns:adec="http://schemas.microsoft.com/office/drawing/2017/decorative"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5760" y="1446249"/>
            <a:ext cx="352270" cy="352270"/>
          </a:xfrm>
          <a:prstGeom prst="rect">
            <a:avLst/>
          </a:prstGeom>
        </p:spPr>
      </p:pic>
      <p:sp>
        <p:nvSpPr>
          <p:cNvPr id="7" name="Rectangle 6">
            <a:extLst>
              <a:ext uri="{FF2B5EF4-FFF2-40B4-BE49-F238E27FC236}">
                <a16:creationId xmlns:a16="http://schemas.microsoft.com/office/drawing/2014/main" id="{FBAEC742-20BB-DD40-967A-2B222CA97856}"/>
              </a:ext>
            </a:extLst>
          </p:cNvPr>
          <p:cNvSpPr/>
          <p:nvPr/>
        </p:nvSpPr>
        <p:spPr>
          <a:xfrm>
            <a:off x="856809" y="1487846"/>
            <a:ext cx="3230564" cy="400110"/>
          </a:xfrm>
          <a:prstGeom prst="rect">
            <a:avLst/>
          </a:prstGeom>
        </p:spPr>
        <p:txBody>
          <a:bodyPr wrap="none">
            <a:spAutoFit/>
          </a:bodyPr>
          <a:lstStyle/>
          <a:p>
            <a:pPr>
              <a:lnSpc>
                <a:spcPct val="100000"/>
              </a:lnSpc>
              <a:spcBef>
                <a:spcPts val="0"/>
              </a:spcBef>
              <a:spcAft>
                <a:spcPts val="3000"/>
              </a:spcAft>
            </a:pPr>
            <a:r>
              <a:rPr lang="en-US" sz="2000" b="1" u="sng">
                <a:solidFill>
                  <a:schemeClr val="tx1">
                    <a:lumMod val="65000"/>
                    <a:lumOff val="35000"/>
                  </a:schemeClr>
                </a:solidFill>
                <a:latin typeface="Helvetica" pitchFamily="2" charset="0"/>
                <a:hlinkClick r:id="rId4">
                  <a:extLst>
                    <a:ext uri="{A12FA001-AC4F-418D-AE19-62706E023703}">
                      <ahyp:hlinkClr xmlns:ahyp="http://schemas.microsoft.com/office/drawing/2018/hyperlinkcolor" val="tx"/>
                    </a:ext>
                  </a:extLst>
                </a:hlinkClick>
              </a:rPr>
              <a:t>TeamNutrition.USDA.gov</a:t>
            </a:r>
            <a:endParaRPr lang="en-US" sz="2000" b="1" u="sng">
              <a:solidFill>
                <a:schemeClr val="tx1">
                  <a:lumMod val="65000"/>
                  <a:lumOff val="35000"/>
                </a:schemeClr>
              </a:solidFill>
              <a:latin typeface="Helvetica" pitchFamily="2" charset="0"/>
            </a:endParaRPr>
          </a:p>
        </p:txBody>
      </p:sp>
      <p:pic>
        <p:nvPicPr>
          <p:cNvPr id="11" name="Picture 10" descr="Email icon.">
            <a:extLst>
              <a:ext uri="{FF2B5EF4-FFF2-40B4-BE49-F238E27FC236}">
                <a16:creationId xmlns:a16="http://schemas.microsoft.com/office/drawing/2014/main" id="{927B7179-D590-9244-AF6B-C5D24CEA191A}"/>
              </a:ext>
              <a:ext uri="{C183D7F6-B498-43B3-948B-1728B52AA6E4}">
                <adec:decorative xmlns:adec="http://schemas.microsoft.com/office/drawing/2017/decorative" val="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3262" y="2210129"/>
            <a:ext cx="400838" cy="400838"/>
          </a:xfrm>
          <a:prstGeom prst="rect">
            <a:avLst/>
          </a:prstGeom>
        </p:spPr>
      </p:pic>
      <p:sp>
        <p:nvSpPr>
          <p:cNvPr id="17" name="Rectangle 16">
            <a:extLst>
              <a:ext uri="{FF2B5EF4-FFF2-40B4-BE49-F238E27FC236}">
                <a16:creationId xmlns:a16="http://schemas.microsoft.com/office/drawing/2014/main" id="{13D2632A-49A3-0046-B67B-FF9D276211A1}"/>
              </a:ext>
            </a:extLst>
          </p:cNvPr>
          <p:cNvSpPr/>
          <p:nvPr/>
        </p:nvSpPr>
        <p:spPr>
          <a:xfrm>
            <a:off x="881372" y="2250352"/>
            <a:ext cx="3480633" cy="400110"/>
          </a:xfrm>
          <a:prstGeom prst="rect">
            <a:avLst/>
          </a:prstGeom>
        </p:spPr>
        <p:txBody>
          <a:bodyPr wrap="none">
            <a:spAutoFit/>
          </a:bodyPr>
          <a:lstStyle/>
          <a:p>
            <a:r>
              <a:rPr lang="en-US" sz="2000" b="1" u="sng">
                <a:solidFill>
                  <a:schemeClr val="tx1">
                    <a:lumMod val="65000"/>
                    <a:lumOff val="35000"/>
                  </a:schemeClr>
                </a:solidFill>
                <a:latin typeface="Helvetica" pitchFamily="2" charset="0"/>
                <a:hlinkClick r:id="rId6">
                  <a:extLst>
                    <a:ext uri="{A12FA001-AC4F-418D-AE19-62706E023703}">
                      <ahyp:hlinkClr xmlns:ahyp="http://schemas.microsoft.com/office/drawing/2018/hyperlinkcolor" val="tx"/>
                    </a:ext>
                  </a:extLst>
                </a:hlinkClick>
              </a:rPr>
              <a:t>TeamNutrition@USDA.gov</a:t>
            </a:r>
            <a:r>
              <a:rPr lang="en-US" sz="2000" b="1">
                <a:solidFill>
                  <a:schemeClr val="tx1">
                    <a:lumMod val="65000"/>
                    <a:lumOff val="35000"/>
                  </a:schemeClr>
                </a:solidFill>
                <a:latin typeface="Helvetica" pitchFamily="2" charset="0"/>
                <a:hlinkClick r:id="rId6">
                  <a:extLst>
                    <a:ext uri="{A12FA001-AC4F-418D-AE19-62706E023703}">
                      <ahyp:hlinkClr xmlns:ahyp="http://schemas.microsoft.com/office/drawing/2018/hyperlinkcolor" val="tx"/>
                    </a:ext>
                  </a:extLst>
                </a:hlinkClick>
              </a:rPr>
              <a:t> </a:t>
            </a:r>
            <a:endParaRPr lang="en-US" sz="2000" b="1">
              <a:solidFill>
                <a:schemeClr val="tx1">
                  <a:lumMod val="65000"/>
                  <a:lumOff val="35000"/>
                </a:schemeClr>
              </a:solidFill>
              <a:latin typeface="Helvetica" pitchFamily="2" charset="0"/>
            </a:endParaRPr>
          </a:p>
        </p:txBody>
      </p:sp>
      <p:pic>
        <p:nvPicPr>
          <p:cNvPr id="9" name="Picture 2" descr="Team Nutrition e-newsletter logo">
            <a:extLst>
              <a:ext uri="{FF2B5EF4-FFF2-40B4-BE49-F238E27FC236}">
                <a16:creationId xmlns:a16="http://schemas.microsoft.com/office/drawing/2014/main" id="{1311A378-C658-E146-B795-506C32BFE83B}"/>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96992" y="2989420"/>
            <a:ext cx="3965013" cy="67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a:extLst>
              <a:ext uri="{FF2B5EF4-FFF2-40B4-BE49-F238E27FC236}">
                <a16:creationId xmlns:a16="http://schemas.microsoft.com/office/drawing/2014/main" id="{00A22DF6-043E-B149-BC76-96A14ECAE066}"/>
              </a:ext>
            </a:extLst>
          </p:cNvPr>
          <p:cNvSpPr txBox="1"/>
          <p:nvPr/>
        </p:nvSpPr>
        <p:spPr>
          <a:xfrm>
            <a:off x="153877" y="4768004"/>
            <a:ext cx="7056819" cy="307777"/>
          </a:xfrm>
          <a:prstGeom prst="rect">
            <a:avLst/>
          </a:prstGeom>
          <a:noFill/>
        </p:spPr>
        <p:txBody>
          <a:bodyPr wrap="square" rtlCol="0">
            <a:spAutoFit/>
          </a:bodyPr>
          <a:lstStyle/>
          <a:p>
            <a:r>
              <a:rPr lang="en-US" sz="1400" i="1">
                <a:latin typeface="Helvetica Light Oblique" panose="020B0403020202020204" pitchFamily="34" charset="0"/>
              </a:rPr>
              <a:t>USDA is an equal opportunity provider, employer, and lender.</a:t>
            </a:r>
          </a:p>
        </p:txBody>
      </p:sp>
      <p:sp>
        <p:nvSpPr>
          <p:cNvPr id="3" name="TextBox 2">
            <a:extLst>
              <a:ext uri="{FF2B5EF4-FFF2-40B4-BE49-F238E27FC236}">
                <a16:creationId xmlns:a16="http://schemas.microsoft.com/office/drawing/2014/main" id="{EA712BA4-4478-734C-B5D6-21A60ECE512B}"/>
              </a:ext>
            </a:extLst>
          </p:cNvPr>
          <p:cNvSpPr txBox="1"/>
          <p:nvPr/>
        </p:nvSpPr>
        <p:spPr>
          <a:xfrm>
            <a:off x="5129213" y="242887"/>
            <a:ext cx="1971675" cy="369332"/>
          </a:xfrm>
          <a:prstGeom prst="rect">
            <a:avLst/>
          </a:prstGeom>
          <a:noFill/>
        </p:spPr>
        <p:txBody>
          <a:bodyPr wrap="square" rtlCol="0">
            <a:spAutoFit/>
          </a:bodyPr>
          <a:lstStyle/>
          <a:p>
            <a:r>
              <a:rPr lang="en-US" sz="300">
                <a:solidFill>
                  <a:schemeClr val="bg1"/>
                </a:solidFill>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teamnutrition@usda.gov, and follow them on Twitter. </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Thank you! </a:t>
            </a:r>
          </a:p>
        </p:txBody>
      </p:sp>
      <p:pic>
        <p:nvPicPr>
          <p:cNvPr id="13" name="Picture 12" descr="A qr code and grapes that links to Team Nutrition Home Page: https://www.fns.usda.gov/tn/team-nutrition">
            <a:extLst>
              <a:ext uri="{FF2B5EF4-FFF2-40B4-BE49-F238E27FC236}">
                <a16:creationId xmlns:a16="http://schemas.microsoft.com/office/drawing/2014/main" id="{608E7C55-E862-2711-896C-26C9DDB35F5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453408" y="800603"/>
            <a:ext cx="4567484" cy="3598888"/>
          </a:xfrm>
          <a:prstGeom prst="rect">
            <a:avLst/>
          </a:prstGeom>
        </p:spPr>
      </p:pic>
    </p:spTree>
    <p:extLst>
      <p:ext uri="{BB962C8B-B14F-4D97-AF65-F5344CB8AC3E}">
        <p14:creationId xmlns:p14="http://schemas.microsoft.com/office/powerpoint/2010/main" val="144947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58503F4-68D8-A042-BCFB-3CA95445A8DF}"/>
              </a:ext>
            </a:extLst>
          </p:cNvPr>
          <p:cNvSpPr>
            <a:spLocks noGrp="1"/>
          </p:cNvSpPr>
          <p:nvPr>
            <p:ph type="title"/>
          </p:nvPr>
        </p:nvSpPr>
        <p:spPr>
          <a:xfrm>
            <a:off x="0" y="0"/>
            <a:ext cx="7886700" cy="1160890"/>
          </a:xfrm>
        </p:spPr>
        <p:txBody>
          <a:bodyPr/>
          <a:lstStyle/>
          <a:p>
            <a:r>
              <a:rPr lang="en-US" sz="3200">
                <a:latin typeface="Arial" panose="020B0604020202020204" pitchFamily="34" charset="0"/>
                <a:cs typeface="Arial" panose="020B0604020202020204" pitchFamily="34" charset="0"/>
              </a:rPr>
              <a:t>Yogurt Lower in Added Sugars</a:t>
            </a:r>
            <a:endParaRPr lang="en-US">
              <a:solidFill>
                <a:srgbClr val="0A2E6F"/>
              </a:solidFill>
            </a:endParaRPr>
          </a:p>
        </p:txBody>
      </p:sp>
      <p:pic>
        <p:nvPicPr>
          <p:cNvPr id="3" name="Picture 2" descr="Lightbulb">
            <a:extLst>
              <a:ext uri="{FF2B5EF4-FFF2-40B4-BE49-F238E27FC236}">
                <a16:creationId xmlns:a16="http://schemas.microsoft.com/office/drawing/2014/main" id="{EC263E0E-C382-944E-81A0-BDFFA595C5EA}"/>
              </a:ext>
              <a:ext uri="{C183D7F6-B498-43B3-948B-1728B52AA6E4}">
                <adec:decorative xmlns:adec="http://schemas.microsoft.com/office/drawing/2017/decorative"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81556" y="1067884"/>
            <a:ext cx="520939" cy="520939"/>
          </a:xfrm>
          <a:prstGeom prst="rect">
            <a:avLst/>
          </a:prstGeom>
        </p:spPr>
      </p:pic>
      <p:sp>
        <p:nvSpPr>
          <p:cNvPr id="6" name="Text Placeholder 2">
            <a:extLst>
              <a:ext uri="{FF2B5EF4-FFF2-40B4-BE49-F238E27FC236}">
                <a16:creationId xmlns:a16="http://schemas.microsoft.com/office/drawing/2014/main" id="{B5105C1D-D29E-1244-BD70-6FEFCB6C8FD5}"/>
              </a:ext>
            </a:extLst>
          </p:cNvPr>
          <p:cNvSpPr>
            <a:spLocks noGrp="1"/>
          </p:cNvSpPr>
          <p:nvPr>
            <p:ph type="body" idx="1"/>
          </p:nvPr>
        </p:nvSpPr>
        <p:spPr>
          <a:xfrm>
            <a:off x="3996414" y="1171984"/>
            <a:ext cx="3868737" cy="312738"/>
          </a:xfrm>
        </p:spPr>
        <p:txBody>
          <a:bodyPr/>
          <a:lstStyle/>
          <a:p>
            <a:r>
              <a:rPr lang="es-ES" sz="2400" b="1" err="1">
                <a:solidFill>
                  <a:srgbClr val="0A2E6F"/>
                </a:solidFill>
                <a:latin typeface="Arial" panose="020B0604020202020204" pitchFamily="34" charset="0"/>
                <a:cs typeface="Arial" panose="020B0604020202020204" pitchFamily="34" charset="0"/>
              </a:rPr>
              <a:t>Tips</a:t>
            </a:r>
            <a:r>
              <a:rPr lang="es-ES" sz="2400" b="1">
                <a:solidFill>
                  <a:srgbClr val="0A2E6F"/>
                </a:solidFill>
                <a:latin typeface="Arial" panose="020B0604020202020204" pitchFamily="34" charset="0"/>
                <a:cs typeface="Arial" panose="020B0604020202020204" pitchFamily="34" charset="0"/>
              </a:rPr>
              <a:t>!</a:t>
            </a:r>
            <a:endParaRPr lang="en-US" sz="2400"/>
          </a:p>
        </p:txBody>
      </p:sp>
      <p:sp>
        <p:nvSpPr>
          <p:cNvPr id="9" name="Oval 8">
            <a:extLst>
              <a:ext uri="{FF2B5EF4-FFF2-40B4-BE49-F238E27FC236}">
                <a16:creationId xmlns:a16="http://schemas.microsoft.com/office/drawing/2014/main" id="{D060066A-4DFF-F249-B0C3-62D8CD094FDF}"/>
              </a:ext>
            </a:extLst>
          </p:cNvPr>
          <p:cNvSpPr>
            <a:spLocks noChangeAspect="1"/>
          </p:cNvSpPr>
          <p:nvPr/>
        </p:nvSpPr>
        <p:spPr>
          <a:xfrm>
            <a:off x="3264549" y="1964319"/>
            <a:ext cx="640080" cy="640080"/>
          </a:xfrm>
          <a:prstGeom prst="ellipse">
            <a:avLst/>
          </a:prstGeom>
          <a:solidFill>
            <a:srgbClr val="CCE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A2E6F"/>
                </a:solidFill>
                <a:latin typeface="Helvetica" pitchFamily="2" charset="0"/>
              </a:rPr>
              <a:t>1</a:t>
            </a:r>
          </a:p>
        </p:txBody>
      </p:sp>
      <p:sp>
        <p:nvSpPr>
          <p:cNvPr id="8" name="Text Placeholder 2">
            <a:extLst>
              <a:ext uri="{FF2B5EF4-FFF2-40B4-BE49-F238E27FC236}">
                <a16:creationId xmlns:a16="http://schemas.microsoft.com/office/drawing/2014/main" id="{8B5A0826-1777-CE4F-83F1-6BF22FF27423}"/>
              </a:ext>
            </a:extLst>
          </p:cNvPr>
          <p:cNvSpPr txBox="1">
            <a:spLocks/>
          </p:cNvSpPr>
          <p:nvPr/>
        </p:nvSpPr>
        <p:spPr>
          <a:xfrm>
            <a:off x="4121523" y="1979938"/>
            <a:ext cx="4765302" cy="689773"/>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cs typeface="Arial" panose="020B0604020202020204" pitchFamily="34" charset="0"/>
              </a:rPr>
              <a:t>By October 1, 2025, yogurt must contain no more than 12 grams of added sugars per 6 ounces.*</a:t>
            </a:r>
          </a:p>
        </p:txBody>
      </p:sp>
      <p:sp>
        <p:nvSpPr>
          <p:cNvPr id="13" name="Oval 12">
            <a:extLst>
              <a:ext uri="{FF2B5EF4-FFF2-40B4-BE49-F238E27FC236}">
                <a16:creationId xmlns:a16="http://schemas.microsoft.com/office/drawing/2014/main" id="{025B96D5-3EC2-F048-BF31-7C03DEB1A22B}"/>
              </a:ext>
            </a:extLst>
          </p:cNvPr>
          <p:cNvSpPr>
            <a:spLocks noChangeAspect="1"/>
          </p:cNvSpPr>
          <p:nvPr/>
        </p:nvSpPr>
        <p:spPr>
          <a:xfrm>
            <a:off x="3264549" y="2961165"/>
            <a:ext cx="640080" cy="640080"/>
          </a:xfrm>
          <a:prstGeom prst="ellipse">
            <a:avLst/>
          </a:prstGeom>
          <a:solidFill>
            <a:srgbClr val="CCEF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A2E6F"/>
                </a:solidFill>
                <a:latin typeface="Helvetica" pitchFamily="2" charset="0"/>
              </a:rPr>
              <a:t>2</a:t>
            </a:r>
          </a:p>
        </p:txBody>
      </p:sp>
      <p:sp>
        <p:nvSpPr>
          <p:cNvPr id="2" name="TextBox 1">
            <a:extLst>
              <a:ext uri="{FF2B5EF4-FFF2-40B4-BE49-F238E27FC236}">
                <a16:creationId xmlns:a16="http://schemas.microsoft.com/office/drawing/2014/main" id="{E90A7831-7549-E24D-8BEF-4A131B16257A}"/>
              </a:ext>
            </a:extLst>
          </p:cNvPr>
          <p:cNvSpPr txBox="1"/>
          <p:nvPr/>
        </p:nvSpPr>
        <p:spPr>
          <a:xfrm>
            <a:off x="4018547" y="2899293"/>
            <a:ext cx="4700723" cy="1200329"/>
          </a:xfrm>
          <a:prstGeom prst="rect">
            <a:avLst/>
          </a:prstGeom>
          <a:noFill/>
        </p:spPr>
        <p:txBody>
          <a:bodyPr wrap="square" rtlCol="0">
            <a:spAutoFit/>
          </a:bodyPr>
          <a:lstStyle/>
          <a:p>
            <a:r>
              <a:rPr lang="en-US">
                <a:solidFill>
                  <a:schemeClr val="tx1">
                    <a:lumMod val="65000"/>
                    <a:lumOff val="35000"/>
                  </a:schemeClr>
                </a:solidFill>
                <a:latin typeface="Helvetica" pitchFamily="2" charset="0"/>
                <a:cs typeface="Arial" panose="020B0604020202020204" pitchFamily="34" charset="0"/>
              </a:rPr>
              <a:t>Find yogurts that meet the added sugars limit by using the “Choose Yogurt That Is Lower in Added Sugars” worksheet.</a:t>
            </a:r>
          </a:p>
          <a:p>
            <a:endParaRPr lang="en-US"/>
          </a:p>
        </p:txBody>
      </p:sp>
      <p:cxnSp>
        <p:nvCxnSpPr>
          <p:cNvPr id="12" name="Straight Connector 11" descr="Line">
            <a:extLst>
              <a:ext uri="{FF2B5EF4-FFF2-40B4-BE49-F238E27FC236}">
                <a16:creationId xmlns:a16="http://schemas.microsoft.com/office/drawing/2014/main" id="{8C2D6E7D-DDF0-9E4D-8144-A3C4A9036CEA}"/>
              </a:ext>
              <a:ext uri="{C183D7F6-B498-43B3-948B-1728B52AA6E4}">
                <adec:decorative xmlns:adec="http://schemas.microsoft.com/office/drawing/2017/decorative" val="0"/>
              </a:ext>
            </a:extLst>
          </p:cNvPr>
          <p:cNvCxnSpPr/>
          <p:nvPr/>
        </p:nvCxnSpPr>
        <p:spPr>
          <a:xfrm>
            <a:off x="3281556" y="1744499"/>
            <a:ext cx="5437714" cy="0"/>
          </a:xfrm>
          <a:prstGeom prst="line">
            <a:avLst/>
          </a:prstGeom>
          <a:ln w="12700">
            <a:solidFill>
              <a:srgbClr val="0A2E6F"/>
            </a:solidFill>
          </a:ln>
        </p:spPr>
        <p:style>
          <a:lnRef idx="1">
            <a:schemeClr val="accent1"/>
          </a:lnRef>
          <a:fillRef idx="0">
            <a:schemeClr val="accent1"/>
          </a:fillRef>
          <a:effectRef idx="0">
            <a:schemeClr val="accent1"/>
          </a:effectRef>
          <a:fontRef idx="minor">
            <a:schemeClr val="tx1"/>
          </a:fontRef>
        </p:style>
      </p:cxnSp>
      <p:pic>
        <p:nvPicPr>
          <p:cNvPr id="15" name="Picture 14" descr="QR Code to the Final Rule, Child Nutrition Programs: Meal Patterns Consistent With the Dietary Guidelines for Americans, 2020-2025.">
            <a:extLst>
              <a:ext uri="{FF2B5EF4-FFF2-40B4-BE49-F238E27FC236}">
                <a16:creationId xmlns:a16="http://schemas.microsoft.com/office/drawing/2014/main" id="{21C06C42-F0A0-5367-A9A9-38CBCC57289A}"/>
              </a:ext>
            </a:extLst>
          </p:cNvPr>
          <p:cNvPicPr>
            <a:picLocks noChangeAspect="1"/>
          </p:cNvPicPr>
          <p:nvPr/>
        </p:nvPicPr>
        <p:blipFill>
          <a:blip r:embed="rId4"/>
          <a:stretch>
            <a:fillRect/>
          </a:stretch>
        </p:blipFill>
        <p:spPr>
          <a:xfrm>
            <a:off x="7814616" y="3601245"/>
            <a:ext cx="1207145" cy="1468149"/>
          </a:xfrm>
          <a:prstGeom prst="rect">
            <a:avLst/>
          </a:prstGeom>
        </p:spPr>
      </p:pic>
      <p:sp>
        <p:nvSpPr>
          <p:cNvPr id="7" name="TextBox 6">
            <a:extLst>
              <a:ext uri="{FF2B5EF4-FFF2-40B4-BE49-F238E27FC236}">
                <a16:creationId xmlns:a16="http://schemas.microsoft.com/office/drawing/2014/main" id="{BB133D57-50B2-8FD8-4B68-4B76BD087B3F}"/>
              </a:ext>
            </a:extLst>
          </p:cNvPr>
          <p:cNvSpPr txBox="1"/>
          <p:nvPr/>
        </p:nvSpPr>
        <p:spPr>
          <a:xfrm>
            <a:off x="3264549" y="4014343"/>
            <a:ext cx="4550068" cy="1015663"/>
          </a:xfrm>
          <a:prstGeom prst="rect">
            <a:avLst/>
          </a:prstGeom>
          <a:noFill/>
        </p:spPr>
        <p:txBody>
          <a:bodyPr wrap="square" rtlCol="0">
            <a:spAutoFit/>
          </a:bodyPr>
          <a:lstStyle/>
          <a:p>
            <a:pPr algn="r"/>
            <a:r>
              <a:rPr lang="en-US" sz="1200">
                <a:solidFill>
                  <a:schemeClr val="tx1">
                    <a:lumMod val="65000"/>
                    <a:lumOff val="35000"/>
                  </a:schemeClr>
                </a:solidFill>
                <a:latin typeface="Helvetica" panose="020B0604020202020204" pitchFamily="34" charset="0"/>
                <a:cs typeface="Helvetica" panose="020B0604020202020204" pitchFamily="34" charset="0"/>
              </a:rPr>
              <a:t>*For more information about the implementation timeline for the </a:t>
            </a:r>
            <a:r>
              <a:rPr lang="en-US" sz="1200" i="1">
                <a:solidFill>
                  <a:schemeClr val="tx1">
                    <a:lumMod val="65000"/>
                    <a:lumOff val="35000"/>
                  </a:schemeClr>
                </a:solidFill>
                <a:latin typeface="Helvetica" panose="020B0604020202020204" pitchFamily="34" charset="0"/>
                <a:cs typeface="Helvetica" panose="020B0604020202020204" pitchFamily="34" charset="0"/>
              </a:rPr>
              <a:t>Final Rule–Child Nutrition Programs: Meal Patterns Consistent With the 2020-2025 Dietary Guidelines for Americans</a:t>
            </a:r>
            <a:r>
              <a:rPr lang="en-US" sz="1200">
                <a:solidFill>
                  <a:schemeClr val="tx1">
                    <a:lumMod val="65000"/>
                    <a:lumOff val="35000"/>
                  </a:schemeClr>
                </a:solidFill>
                <a:latin typeface="Helvetica" panose="020B0604020202020204" pitchFamily="34" charset="0"/>
                <a:cs typeface="Helvetica" panose="020B0604020202020204" pitchFamily="34" charset="0"/>
              </a:rPr>
              <a:t>, please visit fns.usda.gov/</a:t>
            </a:r>
            <a:r>
              <a:rPr lang="en-US" sz="1200" err="1">
                <a:solidFill>
                  <a:schemeClr val="tx1">
                    <a:lumMod val="65000"/>
                    <a:lumOff val="35000"/>
                  </a:schemeClr>
                </a:solidFill>
                <a:latin typeface="Helvetica" panose="020B0604020202020204" pitchFamily="34" charset="0"/>
                <a:cs typeface="Helvetica" panose="020B0604020202020204" pitchFamily="34" charset="0"/>
              </a:rPr>
              <a:t>cn</a:t>
            </a:r>
            <a:r>
              <a:rPr lang="en-US" sz="1200">
                <a:solidFill>
                  <a:schemeClr val="tx1">
                    <a:lumMod val="65000"/>
                    <a:lumOff val="35000"/>
                  </a:schemeClr>
                </a:solidFill>
                <a:latin typeface="Helvetica" panose="020B0604020202020204" pitchFamily="34" charset="0"/>
                <a:cs typeface="Helvetica" panose="020B0604020202020204" pitchFamily="34" charset="0"/>
              </a:rPr>
              <a:t>/school-nutrition-standards-updates/implementation-timeline-</a:t>
            </a:r>
            <a:r>
              <a:rPr lang="en-US" sz="1200" err="1">
                <a:solidFill>
                  <a:schemeClr val="tx1">
                    <a:lumMod val="65000"/>
                    <a:lumOff val="35000"/>
                  </a:schemeClr>
                </a:solidFill>
                <a:latin typeface="Helvetica" panose="020B0604020202020204" pitchFamily="34" charset="0"/>
                <a:cs typeface="Helvetica" panose="020B0604020202020204" pitchFamily="34" charset="0"/>
              </a:rPr>
              <a:t>cacfp</a:t>
            </a:r>
            <a:r>
              <a:rPr lang="en-US" sz="1200">
                <a:solidFill>
                  <a:schemeClr val="tx1">
                    <a:lumMod val="65000"/>
                    <a:lumOff val="35000"/>
                  </a:schemeClr>
                </a:solidFill>
                <a:latin typeface="Helvetica" panose="020B0604020202020204" pitchFamily="34" charset="0"/>
                <a:cs typeface="Helvetica" panose="020B0604020202020204" pitchFamily="34" charset="0"/>
              </a:rPr>
              <a:t>-</a:t>
            </a:r>
            <a:r>
              <a:rPr lang="en-US" sz="1200" err="1">
                <a:solidFill>
                  <a:schemeClr val="tx1">
                    <a:lumMod val="65000"/>
                    <a:lumOff val="35000"/>
                  </a:schemeClr>
                </a:solidFill>
                <a:latin typeface="Helvetica" panose="020B0604020202020204" pitchFamily="34" charset="0"/>
                <a:cs typeface="Helvetica" panose="020B0604020202020204" pitchFamily="34" charset="0"/>
              </a:rPr>
              <a:t>sfsp</a:t>
            </a:r>
            <a:r>
              <a:rPr lang="en-US" sz="1200">
                <a:solidFill>
                  <a:schemeClr val="tx1">
                    <a:lumMod val="65000"/>
                    <a:lumOff val="35000"/>
                  </a:schemeClr>
                </a:solidFill>
                <a:latin typeface="Helvetica" panose="020B0604020202020204" pitchFamily="34" charset="0"/>
                <a:cs typeface="Helvetica" panose="020B0604020202020204" pitchFamily="34" charset="0"/>
              </a:rPr>
              <a:t>. </a:t>
            </a:r>
          </a:p>
        </p:txBody>
      </p:sp>
      <p:sp>
        <p:nvSpPr>
          <p:cNvPr id="4" name="TextBox 3">
            <a:extLst>
              <a:ext uri="{FF2B5EF4-FFF2-40B4-BE49-F238E27FC236}">
                <a16:creationId xmlns:a16="http://schemas.microsoft.com/office/drawing/2014/main" id="{1E3BE125-3B2E-C944-817D-09817C7C2ED6}"/>
              </a:ext>
            </a:extLst>
          </p:cNvPr>
          <p:cNvSpPr txBox="1"/>
          <p:nvPr/>
        </p:nvSpPr>
        <p:spPr>
          <a:xfrm>
            <a:off x="212372" y="4522175"/>
            <a:ext cx="3429186" cy="323165"/>
          </a:xfrm>
          <a:prstGeom prst="rect">
            <a:avLst/>
          </a:prstGeom>
          <a:noFill/>
        </p:spPr>
        <p:txBody>
          <a:bodyPr wrap="square" rtlCol="0">
            <a:spAutoFit/>
          </a:bodyPr>
          <a:lstStyle/>
          <a:p>
            <a:r>
              <a:rPr lang="en-US" sz="300">
                <a:solidFill>
                  <a:schemeClr val="bg1"/>
                </a:solidFill>
                <a:latin typeface="Arial" panose="020B0604020202020204" pitchFamily="34" charset="0"/>
                <a:cs typeface="Arial" panose="020B0604020202020204" pitchFamily="34" charset="0"/>
              </a:rPr>
              <a:t>Today’s topic is “Choose Yogurts That Are Lower in Added Sugars.” As you all know, the CACFP meal patterns were updated to better align with the Dietary Guidelines for Americans. Part of that update includes lowering added sugars in meals and snacks.</a:t>
            </a:r>
          </a:p>
          <a:p>
            <a:endParaRPr lang="en-US" sz="300">
              <a:solidFill>
                <a:schemeClr val="bg1"/>
              </a:solidFill>
              <a:latin typeface="Arial" panose="020B0604020202020204" pitchFamily="34" charset="0"/>
              <a:cs typeface="Arial" panose="020B0604020202020204" pitchFamily="34" charset="0"/>
            </a:endParaRPr>
          </a:p>
          <a:p>
            <a:r>
              <a:rPr lang="en-US" sz="300">
                <a:solidFill>
                  <a:schemeClr val="bg1"/>
                </a:solidFill>
                <a:latin typeface="Arial" panose="020B0604020202020204" pitchFamily="34" charset="0"/>
                <a:cs typeface="Arial" panose="020B0604020202020204" pitchFamily="34" charset="0"/>
              </a:rPr>
              <a:t>In the CACFP, yogurts must contain no more than 23 grams of sugar per six ounces. You can find yogurts that meet the sugar limit by using the “Choose Yogurts That Are Lower in Added Sugars” worksheet, which will be the focus for the rest of today’s session.</a:t>
            </a:r>
          </a:p>
        </p:txBody>
      </p:sp>
      <p:pic>
        <p:nvPicPr>
          <p:cNvPr id="16" name="Picture 15" descr="First page of training worksheet “Choose Yogurt That Is Lower in Added Sugars in the CACFP.”&#10;">
            <a:extLst>
              <a:ext uri="{FF2B5EF4-FFF2-40B4-BE49-F238E27FC236}">
                <a16:creationId xmlns:a16="http://schemas.microsoft.com/office/drawing/2014/main" id="{CB735E78-9D01-BDD9-5762-A9EB92F55D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7174" y="1206121"/>
            <a:ext cx="2796119" cy="363044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548512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p:txBody>
          <a:bodyPr/>
          <a:lstStyle/>
          <a:p>
            <a:r>
              <a:rPr lang="en-US">
                <a:solidFill>
                  <a:srgbClr val="0A2E6F"/>
                </a:solidFill>
              </a:rPr>
              <a:t>Step 1</a:t>
            </a:r>
          </a:p>
        </p:txBody>
      </p:sp>
      <p:sp>
        <p:nvSpPr>
          <p:cNvPr id="49" name="Rounded Rectangle 48" descr="Rectangle">
            <a:extLst>
              <a:ext uri="{FF2B5EF4-FFF2-40B4-BE49-F238E27FC236}">
                <a16:creationId xmlns:a16="http://schemas.microsoft.com/office/drawing/2014/main" id="{E04EE611-FF84-6C47-A597-050E98A095B2}"/>
              </a:ext>
              <a:ext uri="{C183D7F6-B498-43B3-948B-1728B52AA6E4}">
                <adec:decorative xmlns:adec="http://schemas.microsoft.com/office/drawing/2017/decorative" val="0"/>
              </a:ext>
            </a:extLst>
          </p:cNvPr>
          <p:cNvSpPr/>
          <p:nvPr/>
        </p:nvSpPr>
        <p:spPr>
          <a:xfrm>
            <a:off x="3685564" y="2168472"/>
            <a:ext cx="4323122" cy="1031704"/>
          </a:xfrm>
          <a:prstGeom prst="roundRect">
            <a:avLst/>
          </a:prstGeom>
          <a:solidFill>
            <a:srgbClr val="F2F3F4"/>
          </a:solidFill>
          <a:ln>
            <a:noFill/>
          </a:ln>
          <a:effectLst>
            <a:outerShdw blurRad="635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8" name="Table 7" descr="Table">
            <a:extLst>
              <a:ext uri="{FF2B5EF4-FFF2-40B4-BE49-F238E27FC236}">
                <a16:creationId xmlns:a16="http://schemas.microsoft.com/office/drawing/2014/main" id="{C0DF765D-1590-ED40-9323-351776B753ED}"/>
              </a:ext>
            </a:extLst>
          </p:cNvPr>
          <p:cNvGraphicFramePr>
            <a:graphicFrameLocks noGrp="1"/>
          </p:cNvGraphicFramePr>
          <p:nvPr>
            <p:extLst>
              <p:ext uri="{D42A27DB-BD31-4B8C-83A1-F6EECF244321}">
                <p14:modId xmlns:p14="http://schemas.microsoft.com/office/powerpoint/2010/main" val="2494645737"/>
              </p:ext>
            </p:extLst>
          </p:nvPr>
        </p:nvGraphicFramePr>
        <p:xfrm>
          <a:off x="3796910" y="2248296"/>
          <a:ext cx="4067183" cy="822960"/>
        </p:xfrm>
        <a:graphic>
          <a:graphicData uri="http://schemas.openxmlformats.org/drawingml/2006/table">
            <a:tbl>
              <a:tblPr firstRow="1" bandRow="1">
                <a:tableStyleId>{5C22544A-7EE6-4342-B048-85BDC9FD1C3A}</a:tableStyleId>
              </a:tblPr>
              <a:tblGrid>
                <a:gridCol w="808718">
                  <a:extLst>
                    <a:ext uri="{9D8B030D-6E8A-4147-A177-3AD203B41FA5}">
                      <a16:colId xmlns:a16="http://schemas.microsoft.com/office/drawing/2014/main" val="3522522875"/>
                    </a:ext>
                  </a:extLst>
                </a:gridCol>
                <a:gridCol w="3258465">
                  <a:extLst>
                    <a:ext uri="{9D8B030D-6E8A-4147-A177-3AD203B41FA5}">
                      <a16:colId xmlns:a16="http://schemas.microsoft.com/office/drawing/2014/main" val="617471889"/>
                    </a:ext>
                  </a:extLst>
                </a:gridCol>
              </a:tblGrid>
              <a:tr h="717620">
                <a:tc>
                  <a:txBody>
                    <a:bodyPr/>
                    <a:lstStyle/>
                    <a:p>
                      <a:pPr algn="ctr"/>
                      <a:r>
                        <a:rPr lang="en-US" sz="4800" b="1">
                          <a:solidFill>
                            <a:srgbClr val="0A2E6F"/>
                          </a:solidFill>
                          <a:latin typeface="Times New Roman" panose="02020603050405020304" pitchFamily="18" charset="0"/>
                          <a:cs typeface="Times New Roman" panose="02020603050405020304" pitchFamily="18" charset="0"/>
                        </a:rPr>
                        <a:t>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CEF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a:solidFill>
                            <a:schemeClr val="tx1"/>
                          </a:solidFill>
                          <a:latin typeface="Times New Roman" panose="02020603050405020304" pitchFamily="18" charset="0"/>
                          <a:cs typeface="Times New Roman" panose="02020603050405020304" pitchFamily="18" charset="0"/>
                        </a:rPr>
                        <a:t>Use the Nutrition Facts label to find the </a:t>
                      </a:r>
                      <a:r>
                        <a:rPr lang="en-US" sz="1600" b="1">
                          <a:solidFill>
                            <a:schemeClr val="tx1"/>
                          </a:solidFill>
                          <a:latin typeface="Times New Roman" panose="02020603050405020304" pitchFamily="18" charset="0"/>
                          <a:cs typeface="Times New Roman" panose="02020603050405020304" pitchFamily="18" charset="0"/>
                        </a:rPr>
                        <a:t>Serving Size</a:t>
                      </a:r>
                      <a:r>
                        <a:rPr lang="en-US" sz="1600" b="0">
                          <a:solidFill>
                            <a:schemeClr val="tx1"/>
                          </a:solidFill>
                          <a:latin typeface="Times New Roman" panose="02020603050405020304" pitchFamily="18" charset="0"/>
                          <a:cs typeface="Times New Roman" panose="02020603050405020304" pitchFamily="18" charset="0"/>
                        </a:rPr>
                        <a:t>, in ounces (oz) or grams (g), of the yogurt.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3714166765"/>
                  </a:ext>
                </a:extLst>
              </a:tr>
            </a:tbl>
          </a:graphicData>
        </a:graphic>
      </p:graphicFrame>
      <p:sp>
        <p:nvSpPr>
          <p:cNvPr id="4" name="TextBox 3">
            <a:extLst>
              <a:ext uri="{FF2B5EF4-FFF2-40B4-BE49-F238E27FC236}">
                <a16:creationId xmlns:a16="http://schemas.microsoft.com/office/drawing/2014/main" id="{645B2581-D28C-A549-A18B-F630C8847012}"/>
              </a:ext>
            </a:extLst>
          </p:cNvPr>
          <p:cNvSpPr txBox="1"/>
          <p:nvPr/>
        </p:nvSpPr>
        <p:spPr>
          <a:xfrm>
            <a:off x="3145222" y="3652481"/>
            <a:ext cx="5143372" cy="184666"/>
          </a:xfrm>
          <a:prstGeom prst="rect">
            <a:avLst/>
          </a:prstGeom>
          <a:noFill/>
        </p:spPr>
        <p:txBody>
          <a:bodyPr wrap="square" rtlCol="0">
            <a:spAutoFit/>
          </a:bodyPr>
          <a:lstStyle/>
          <a:p>
            <a:pPr defTabSz="914400">
              <a:defRPr/>
            </a:pPr>
            <a:r>
              <a:rPr lang="en-US" sz="300">
                <a:solidFill>
                  <a:schemeClr val="bg1"/>
                </a:solidFill>
                <a:latin typeface="Arial" panose="020B0604020202020204" pitchFamily="34" charset="0"/>
                <a:cs typeface="Arial" panose="020B0604020202020204" pitchFamily="34" charset="0"/>
              </a:rPr>
              <a:t>Ok, let's get started. With the worksheet in front of you, you will notice there are four steps listed. The first step is to use the Nutrition Facts Label and find the Serving Size of the yogurt, in ounces or grams. As you see here, the serving size on this label is listed in ounces and in grams. Many yogurts will list both, but some containers will only list ounces, while others only list grams. </a:t>
            </a:r>
          </a:p>
        </p:txBody>
      </p:sp>
      <p:pic>
        <p:nvPicPr>
          <p:cNvPr id="3" name="Picture 2" descr="First page of training worksheet “Choose Yogurt That Is Lower in Added Sugars in the CACFP.">
            <a:extLst>
              <a:ext uri="{FF2B5EF4-FFF2-40B4-BE49-F238E27FC236}">
                <a16:creationId xmlns:a16="http://schemas.microsoft.com/office/drawing/2014/main" id="{3790AF21-FD24-E24E-2B4D-C65C7CDAFF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0966" y="1100362"/>
            <a:ext cx="3035911" cy="3941788"/>
          </a:xfrm>
          <a:prstGeom prst="rect">
            <a:avLst/>
          </a:prstGeom>
          <a:effectLst>
            <a:outerShdw blurRad="63500" sx="102000" sy="102000" algn="ctr" rotWithShape="0">
              <a:prstClr val="black">
                <a:alpha val="40000"/>
              </a:prstClr>
            </a:outerShdw>
          </a:effectLst>
        </p:spPr>
      </p:pic>
      <p:cxnSp>
        <p:nvCxnSpPr>
          <p:cNvPr id="10" name="Elbow Connector 9" descr="Line">
            <a:extLst>
              <a:ext uri="{FF2B5EF4-FFF2-40B4-BE49-F238E27FC236}">
                <a16:creationId xmlns:a16="http://schemas.microsoft.com/office/drawing/2014/main" id="{927BC0B7-8FA2-044C-A174-89571E2BC462}"/>
              </a:ext>
              <a:ext uri="{C183D7F6-B498-43B3-948B-1728B52AA6E4}">
                <adec:decorative xmlns:adec="http://schemas.microsoft.com/office/drawing/2017/decorative" val="0"/>
              </a:ext>
            </a:extLst>
          </p:cNvPr>
          <p:cNvCxnSpPr>
            <a:cxnSpLocks/>
            <a:stCxn id="49" idx="1"/>
          </p:cNvCxnSpPr>
          <p:nvPr/>
        </p:nvCxnSpPr>
        <p:spPr>
          <a:xfrm rot="10800000">
            <a:off x="1520370" y="2251362"/>
            <a:ext cx="2165195" cy="432962"/>
          </a:xfrm>
          <a:prstGeom prst="bentConnector3">
            <a:avLst>
              <a:gd name="adj1" fmla="val 50000"/>
            </a:avLst>
          </a:prstGeom>
          <a:ln w="19050">
            <a:solidFill>
              <a:srgbClr val="0A2E6F"/>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6486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D53A87D-64B6-9445-B01F-4EEAE15ABFC2}"/>
              </a:ext>
            </a:extLst>
          </p:cNvPr>
          <p:cNvSpPr txBox="1"/>
          <p:nvPr/>
        </p:nvSpPr>
        <p:spPr>
          <a:xfrm>
            <a:off x="314631" y="176980"/>
            <a:ext cx="1414170" cy="584775"/>
          </a:xfrm>
          <a:prstGeom prst="rect">
            <a:avLst/>
          </a:prstGeom>
          <a:noFill/>
        </p:spPr>
        <p:txBody>
          <a:bodyPr wrap="none" rtlCol="0">
            <a:spAutoFit/>
          </a:bodyPr>
          <a:lstStyle/>
          <a:p>
            <a:r>
              <a:rPr lang="en-US" sz="3200" b="1">
                <a:solidFill>
                  <a:srgbClr val="0A2E6F"/>
                </a:solidFill>
                <a:latin typeface="Helvetica" pitchFamily="2" charset="0"/>
              </a:rPr>
              <a:t>Step 1</a:t>
            </a:r>
            <a:endParaRPr lang="en-US" sz="3200" b="1">
              <a:latin typeface="Helvetica" pitchFamily="2" charset="0"/>
            </a:endParaRPr>
          </a:p>
        </p:txBody>
      </p:sp>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1211777" y="1373062"/>
            <a:ext cx="1533832" cy="850790"/>
          </a:xfrm>
        </p:spPr>
        <p:txBody>
          <a:bodyPr/>
          <a:lstStyle/>
          <a:p>
            <a:r>
              <a:rPr lang="en-US" sz="800">
                <a:solidFill>
                  <a:schemeClr val="bg1"/>
                </a:solidFill>
              </a:rPr>
              <a:t>Step 1 continued</a:t>
            </a:r>
          </a:p>
        </p:txBody>
      </p:sp>
      <p:sp>
        <p:nvSpPr>
          <p:cNvPr id="9" name="Rounded Rectangle 8" descr="Rectangle">
            <a:extLst>
              <a:ext uri="{FF2B5EF4-FFF2-40B4-BE49-F238E27FC236}">
                <a16:creationId xmlns:a16="http://schemas.microsoft.com/office/drawing/2014/main" id="{2A5CFA09-F97F-2447-94CF-2753EAF7FB44}"/>
              </a:ext>
              <a:ext uri="{C183D7F6-B498-43B3-948B-1728B52AA6E4}">
                <adec:decorative xmlns:adec="http://schemas.microsoft.com/office/drawing/2017/decorative" val="0"/>
              </a:ext>
            </a:extLst>
          </p:cNvPr>
          <p:cNvSpPr/>
          <p:nvPr/>
        </p:nvSpPr>
        <p:spPr>
          <a:xfrm>
            <a:off x="3579003" y="2223852"/>
            <a:ext cx="4741479" cy="1378626"/>
          </a:xfrm>
          <a:prstGeom prst="roundRect">
            <a:avLst>
              <a:gd name="adj" fmla="val 8787"/>
            </a:avLst>
          </a:prstGeom>
          <a:solidFill>
            <a:srgbClr val="F2F3F4"/>
          </a:solidFill>
          <a:ln>
            <a:noFill/>
          </a:ln>
          <a:effectLst>
            <a:outerShdw blurRad="635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10" name="Table 9" descr="Table">
            <a:extLst>
              <a:ext uri="{FF2B5EF4-FFF2-40B4-BE49-F238E27FC236}">
                <a16:creationId xmlns:a16="http://schemas.microsoft.com/office/drawing/2014/main" id="{B244B7F7-F3BE-5540-AFBA-A7B917788BBF}"/>
              </a:ext>
            </a:extLst>
          </p:cNvPr>
          <p:cNvGraphicFramePr>
            <a:graphicFrameLocks noGrp="1"/>
          </p:cNvGraphicFramePr>
          <p:nvPr>
            <p:extLst>
              <p:ext uri="{D42A27DB-BD31-4B8C-83A1-F6EECF244321}">
                <p14:modId xmlns:p14="http://schemas.microsoft.com/office/powerpoint/2010/main" val="2651080414"/>
              </p:ext>
            </p:extLst>
          </p:nvPr>
        </p:nvGraphicFramePr>
        <p:xfrm>
          <a:off x="3731671" y="2369146"/>
          <a:ext cx="4476485" cy="1066800"/>
        </p:xfrm>
        <a:graphic>
          <a:graphicData uri="http://schemas.openxmlformats.org/drawingml/2006/table">
            <a:tbl>
              <a:tblPr firstRow="1" bandRow="1">
                <a:tableStyleId>{5C22544A-7EE6-4342-B048-85BDC9FD1C3A}</a:tableStyleId>
              </a:tblPr>
              <a:tblGrid>
                <a:gridCol w="1227047">
                  <a:extLst>
                    <a:ext uri="{9D8B030D-6E8A-4147-A177-3AD203B41FA5}">
                      <a16:colId xmlns:a16="http://schemas.microsoft.com/office/drawing/2014/main" val="3522522875"/>
                    </a:ext>
                  </a:extLst>
                </a:gridCol>
                <a:gridCol w="3249438">
                  <a:extLst>
                    <a:ext uri="{9D8B030D-6E8A-4147-A177-3AD203B41FA5}">
                      <a16:colId xmlns:a16="http://schemas.microsoft.com/office/drawing/2014/main" val="617471889"/>
                    </a:ext>
                  </a:extLst>
                </a:gridCol>
              </a:tblGrid>
              <a:tr h="873068">
                <a:tc>
                  <a:txBody>
                    <a:bodyPr/>
                    <a:lstStyle/>
                    <a:p>
                      <a:pPr algn="ctr"/>
                      <a:r>
                        <a:rPr lang="en-US" sz="4000" b="1">
                          <a:solidFill>
                            <a:srgbClr val="0A2E6F"/>
                          </a:solidFill>
                          <a:latin typeface="Times New Roman" panose="02020603050405020304" pitchFamily="18" charset="0"/>
                          <a:cs typeface="Times New Roman" panose="02020603050405020304" pitchFamily="18" charset="0"/>
                        </a:rPr>
                        <a:t>Tip!</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CEFFC"/>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a:solidFill>
                            <a:schemeClr val="tx1"/>
                          </a:solidFill>
                          <a:latin typeface="Times" pitchFamily="2" charset="0"/>
                        </a:rPr>
                        <a:t>If the serving size says, “one container,” check the front of the package to see how many ounces or grams are in the container. </a:t>
                      </a:r>
                      <a:endParaRPr lang="en-US" sz="1600" b="0">
                        <a:solidFill>
                          <a:schemeClr val="tx1"/>
                        </a:solidFill>
                        <a:latin typeface="Times" pitchFamily="2" charset="0"/>
                        <a:cs typeface="Times New Roman" panose="02020603050405020304" pitchFamily="18"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3714166765"/>
                  </a:ext>
                </a:extLst>
              </a:tr>
            </a:tbl>
          </a:graphicData>
        </a:graphic>
      </p:graphicFrame>
      <p:sp>
        <p:nvSpPr>
          <p:cNvPr id="4" name="Rectangle 3">
            <a:extLst>
              <a:ext uri="{FF2B5EF4-FFF2-40B4-BE49-F238E27FC236}">
                <a16:creationId xmlns:a16="http://schemas.microsoft.com/office/drawing/2014/main" id="{436563BB-03FC-BD41-8F73-B5EB6AC31773}"/>
              </a:ext>
            </a:extLst>
          </p:cNvPr>
          <p:cNvSpPr/>
          <p:nvPr/>
        </p:nvSpPr>
        <p:spPr>
          <a:xfrm>
            <a:off x="3478213" y="3961756"/>
            <a:ext cx="4572000" cy="338554"/>
          </a:xfrm>
          <a:prstGeom prst="rect">
            <a:avLst/>
          </a:prstGeom>
        </p:spPr>
        <p:txBody>
          <a:bodyPr>
            <a:spAutoFit/>
          </a:bodyPr>
          <a:lstStyle/>
          <a:p>
            <a:r>
              <a:rPr lang="en-US" sz="800">
                <a:solidFill>
                  <a:schemeClr val="bg1"/>
                </a:solidFill>
                <a:latin typeface="Arial" panose="020B0604020202020204" pitchFamily="34" charset="0"/>
                <a:cs typeface="Arial" panose="020B0604020202020204" pitchFamily="34" charset="0"/>
              </a:rPr>
              <a:t>Sometimes the label may also say “one container”, and then you would have to look at the weight of the container, usually on the front of the yogurt, to find the weight of the yogurt. </a:t>
            </a:r>
          </a:p>
        </p:txBody>
      </p:sp>
      <p:pic>
        <p:nvPicPr>
          <p:cNvPr id="5" name="Picture 4" descr="First page of training worksheet “Choose Yogurt That Is Lower in Added Sugars in the CACFP&quot;.">
            <a:extLst>
              <a:ext uri="{FF2B5EF4-FFF2-40B4-BE49-F238E27FC236}">
                <a16:creationId xmlns:a16="http://schemas.microsoft.com/office/drawing/2014/main" id="{F075DD6D-DA3E-5544-6AB7-2B94BECEAD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7787" y="1047463"/>
            <a:ext cx="3066472" cy="3981468"/>
          </a:xfrm>
          <a:prstGeom prst="rect">
            <a:avLst/>
          </a:prstGeom>
          <a:effectLst>
            <a:outerShdw blurRad="63500" sx="102000" sy="102000" algn="ctr" rotWithShape="0">
              <a:prstClr val="black">
                <a:alpha val="40000"/>
              </a:prstClr>
            </a:outerShdw>
          </a:effectLst>
        </p:spPr>
      </p:pic>
      <p:cxnSp>
        <p:nvCxnSpPr>
          <p:cNvPr id="16" name="Elbow Connector 15" descr="Line">
            <a:extLst>
              <a:ext uri="{FF2B5EF4-FFF2-40B4-BE49-F238E27FC236}">
                <a16:creationId xmlns:a16="http://schemas.microsoft.com/office/drawing/2014/main" id="{37587965-45D2-404F-AE2E-FF137971D930}"/>
              </a:ext>
              <a:ext uri="{C183D7F6-B498-43B3-948B-1728B52AA6E4}">
                <adec:decorative xmlns:adec="http://schemas.microsoft.com/office/drawing/2017/decorative" val="0"/>
              </a:ext>
            </a:extLst>
          </p:cNvPr>
          <p:cNvCxnSpPr>
            <a:cxnSpLocks/>
            <a:endCxn id="5" idx="3"/>
          </p:cNvCxnSpPr>
          <p:nvPr/>
        </p:nvCxnSpPr>
        <p:spPr>
          <a:xfrm rot="10800000" flipV="1">
            <a:off x="3194259" y="3038193"/>
            <a:ext cx="384744" cy="3"/>
          </a:xfrm>
          <a:prstGeom prst="bentConnector3">
            <a:avLst>
              <a:gd name="adj1" fmla="val 50000"/>
            </a:avLst>
          </a:prstGeom>
          <a:ln w="19050">
            <a:solidFill>
              <a:srgbClr val="0A2E6F"/>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6877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95FFB13-5D32-5141-B342-E707C062D23A}"/>
              </a:ext>
              <a:ext uri="{C183D7F6-B498-43B3-948B-1728B52AA6E4}">
                <adec:decorative xmlns:adec="http://schemas.microsoft.com/office/drawing/2017/decorative" val="0"/>
              </a:ext>
            </a:extLst>
          </p:cNvPr>
          <p:cNvSpPr txBox="1"/>
          <p:nvPr/>
        </p:nvSpPr>
        <p:spPr>
          <a:xfrm>
            <a:off x="1117601" y="173252"/>
            <a:ext cx="936475" cy="1569660"/>
          </a:xfrm>
          <a:prstGeom prst="rect">
            <a:avLst/>
          </a:prstGeom>
          <a:noFill/>
        </p:spPr>
        <p:txBody>
          <a:bodyPr wrap="none" rtlCol="0">
            <a:spAutoFit/>
          </a:bodyPr>
          <a:lstStyle/>
          <a:p>
            <a:r>
              <a:rPr lang="en-US" sz="9600" b="1">
                <a:solidFill>
                  <a:srgbClr val="0A2E6F"/>
                </a:solidFill>
                <a:latin typeface="Helvetica" pitchFamily="2" charset="0"/>
              </a:rPr>
              <a:t>?</a:t>
            </a:r>
            <a:endParaRPr lang="en-US" sz="9600" b="1">
              <a:latin typeface="Helvetica" pitchFamily="2" charset="0"/>
            </a:endParaRP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5690" y="1481802"/>
            <a:ext cx="3276714" cy="707653"/>
          </a:xfrm>
        </p:spPr>
        <p:txBody>
          <a:bodyPr lIns="228600" tIns="0"/>
          <a:lstStyle/>
          <a:p>
            <a:r>
              <a:rPr lang="en-US" sz="2000">
                <a:solidFill>
                  <a:srgbClr val="0A2E6F"/>
                </a:solidFill>
              </a:rPr>
              <a:t>Try It Out!</a:t>
            </a:r>
            <a:br>
              <a:rPr lang="en-US" sz="2000">
                <a:solidFill>
                  <a:srgbClr val="0A2E6F"/>
                </a:solidFill>
              </a:rPr>
            </a:br>
            <a:r>
              <a:rPr lang="en-US" sz="2000" b="0">
                <a:solidFill>
                  <a:srgbClr val="0A2E6F"/>
                </a:solidFill>
              </a:rPr>
              <a:t>What is </a:t>
            </a:r>
            <a:r>
              <a:rPr lang="en-US" sz="2000" b="0"/>
              <a:t>t</a:t>
            </a:r>
            <a:r>
              <a:rPr lang="en-US" sz="2000" b="0">
                <a:solidFill>
                  <a:srgbClr val="0A2E6F"/>
                </a:solidFill>
              </a:rPr>
              <a:t>he Serving Size?</a:t>
            </a:r>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119707" y="2393155"/>
            <a:ext cx="3868737" cy="1669773"/>
          </a:xfrm>
        </p:spPr>
        <p:txBody>
          <a:bodyPr/>
          <a:lstStyle/>
          <a:p>
            <a:pPr marL="347663" indent="-341313">
              <a:buFont typeface="Wingdings" pitchFamily="2" charset="2"/>
              <a:buChar char="q"/>
            </a:pPr>
            <a:r>
              <a:rPr lang="en-US" sz="2000"/>
              <a:t>    4 oz</a:t>
            </a:r>
          </a:p>
          <a:p>
            <a:pPr marL="347663" indent="-341313">
              <a:buFont typeface="Wingdings" pitchFamily="2" charset="2"/>
              <a:buChar char="q"/>
            </a:pPr>
            <a:r>
              <a:rPr lang="en-US" sz="2000"/>
              <a:t>    6 oz</a:t>
            </a:r>
          </a:p>
          <a:p>
            <a:pPr marL="347663" indent="-341313">
              <a:buFont typeface="Wingdings" pitchFamily="2" charset="2"/>
              <a:buChar char="q"/>
            </a:pPr>
            <a:r>
              <a:rPr lang="en-US" sz="2000"/>
              <a:t>    8 oz</a:t>
            </a:r>
          </a:p>
          <a:p>
            <a:pPr marL="347663" indent="-341313">
              <a:buFont typeface="Wingdings" pitchFamily="2" charset="2"/>
              <a:buChar char="q"/>
            </a:pPr>
            <a:r>
              <a:rPr lang="en-US"/>
              <a:t>    130 oz</a:t>
            </a:r>
            <a:endParaRPr lang="en-US" sz="2000"/>
          </a:p>
          <a:p>
            <a:pPr marL="347663" indent="-341313"/>
            <a:endParaRPr lang="en-US" sz="2000"/>
          </a:p>
        </p:txBody>
      </p:sp>
      <p:pic>
        <p:nvPicPr>
          <p:cNvPr id="8" name="Picture 7" descr="Two small containers full of yogurt, one pink and one green.">
            <a:extLst>
              <a:ext uri="{FF2B5EF4-FFF2-40B4-BE49-F238E27FC236}">
                <a16:creationId xmlns:a16="http://schemas.microsoft.com/office/drawing/2014/main" id="{4E04FA37-4415-D94F-AE54-4B057AA60F5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71627" y="2340270"/>
            <a:ext cx="2053621" cy="2556103"/>
          </a:xfrm>
          <a:prstGeom prst="rect">
            <a:avLst/>
          </a:prstGeom>
        </p:spPr>
      </p:pic>
      <p:pic>
        <p:nvPicPr>
          <p:cNvPr id="7" name="Picture 6" descr="Nutrition Facts label highlighting the serving size line, which is 6 oz (170g) and the line of added sugars, which it is 10 g.">
            <a:extLst>
              <a:ext uri="{FF2B5EF4-FFF2-40B4-BE49-F238E27FC236}">
                <a16:creationId xmlns:a16="http://schemas.microsoft.com/office/drawing/2014/main" id="{F5949147-51E9-17D5-5EFE-636BC9C1D166}"/>
              </a:ext>
            </a:extLst>
          </p:cNvPr>
          <p:cNvPicPr>
            <a:picLocks noChangeAspect="1"/>
          </p:cNvPicPr>
          <p:nvPr/>
        </p:nvPicPr>
        <p:blipFill>
          <a:blip r:embed="rId4"/>
          <a:stretch>
            <a:fillRect/>
          </a:stretch>
        </p:blipFill>
        <p:spPr>
          <a:xfrm>
            <a:off x="3750224" y="173252"/>
            <a:ext cx="2883657" cy="4839529"/>
          </a:xfrm>
          <a:prstGeom prst="rect">
            <a:avLst/>
          </a:prstGeom>
        </p:spPr>
      </p:pic>
    </p:spTree>
    <p:extLst>
      <p:ext uri="{BB962C8B-B14F-4D97-AF65-F5344CB8AC3E}">
        <p14:creationId xmlns:p14="http://schemas.microsoft.com/office/powerpoint/2010/main" val="2833459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454EEEE-4849-964B-AA1F-E7E1C7B0E368}"/>
              </a:ext>
              <a:ext uri="{C183D7F6-B498-43B3-948B-1728B52AA6E4}">
                <adec:decorative xmlns:adec="http://schemas.microsoft.com/office/drawing/2017/decorative" val="0"/>
              </a:ext>
            </a:extLst>
          </p:cNvPr>
          <p:cNvSpPr txBox="1"/>
          <p:nvPr/>
        </p:nvSpPr>
        <p:spPr>
          <a:xfrm>
            <a:off x="1117601" y="178289"/>
            <a:ext cx="936475" cy="1569660"/>
          </a:xfrm>
          <a:prstGeom prst="rect">
            <a:avLst/>
          </a:prstGeom>
          <a:noFill/>
        </p:spPr>
        <p:txBody>
          <a:bodyPr wrap="none" rtlCol="0">
            <a:spAutoFit/>
          </a:bodyPr>
          <a:lstStyle/>
          <a:p>
            <a:r>
              <a:rPr lang="en-US" sz="9600" b="1">
                <a:solidFill>
                  <a:srgbClr val="0A2E6F"/>
                </a:solidFill>
                <a:latin typeface="Helvetica" pitchFamily="2" charset="0"/>
              </a:rPr>
              <a:t>?</a:t>
            </a:r>
            <a:endParaRPr lang="en-US" sz="9600" b="1">
              <a:latin typeface="Helvetica" pitchFamily="2" charset="0"/>
            </a:endParaRP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5690" y="1426451"/>
            <a:ext cx="3276714" cy="962317"/>
          </a:xfrm>
        </p:spPr>
        <p:txBody>
          <a:bodyPr lIns="228600" tIns="0"/>
          <a:lstStyle/>
          <a:p>
            <a:r>
              <a:rPr lang="en-US" sz="2000"/>
              <a:t>Answer</a:t>
            </a:r>
            <a:br>
              <a:rPr lang="en-US" sz="2000">
                <a:solidFill>
                  <a:srgbClr val="0A2E6F"/>
                </a:solidFill>
              </a:rPr>
            </a:br>
            <a:r>
              <a:rPr lang="en-US" sz="2000" b="0">
                <a:solidFill>
                  <a:srgbClr val="0A2E6F"/>
                </a:solidFill>
              </a:rPr>
              <a:t>What is the Serving Size?</a:t>
            </a:r>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119707" y="2196120"/>
            <a:ext cx="3868737" cy="1669773"/>
          </a:xfrm>
        </p:spPr>
        <p:txBody>
          <a:bodyPr/>
          <a:lstStyle/>
          <a:p>
            <a:pPr marL="347663" indent="-341313">
              <a:buFont typeface="Wingdings" pitchFamily="2" charset="2"/>
              <a:buChar char="q"/>
            </a:pPr>
            <a:r>
              <a:rPr lang="en-US" sz="2000"/>
              <a:t>    4 oz</a:t>
            </a:r>
          </a:p>
          <a:p>
            <a:pPr marL="347663" indent="-341313">
              <a:buFont typeface="Wingdings" pitchFamily="2" charset="2"/>
              <a:buChar char="q"/>
            </a:pPr>
            <a:r>
              <a:rPr lang="en-US" sz="2000"/>
              <a:t>    </a:t>
            </a:r>
            <a:r>
              <a:rPr lang="en-US" b="1">
                <a:solidFill>
                  <a:srgbClr val="0A2E6F"/>
                </a:solidFill>
              </a:rPr>
              <a:t>6</a:t>
            </a:r>
            <a:r>
              <a:rPr lang="en-US" sz="2000" b="1">
                <a:solidFill>
                  <a:srgbClr val="0A2E6F"/>
                </a:solidFill>
              </a:rPr>
              <a:t> oz</a:t>
            </a:r>
          </a:p>
          <a:p>
            <a:pPr marL="347663" indent="-341313">
              <a:buFont typeface="Wingdings" pitchFamily="2" charset="2"/>
              <a:buChar char="q"/>
            </a:pPr>
            <a:r>
              <a:rPr lang="en-US" sz="2000"/>
              <a:t>    8 oz</a:t>
            </a:r>
          </a:p>
          <a:p>
            <a:pPr marL="347663" indent="-341313">
              <a:buFont typeface="Wingdings" pitchFamily="2" charset="2"/>
              <a:buChar char="q"/>
            </a:pPr>
            <a:r>
              <a:rPr lang="en-US"/>
              <a:t>    130 oz</a:t>
            </a:r>
            <a:endParaRPr lang="en-US" sz="2000"/>
          </a:p>
          <a:p>
            <a:pPr marL="347663" indent="-341313"/>
            <a:endParaRPr lang="en-US" sz="2000"/>
          </a:p>
        </p:txBody>
      </p:sp>
      <p:sp>
        <p:nvSpPr>
          <p:cNvPr id="11" name="TextBox 10" descr="The box next to &quot;8 oz.&quot; is checked. ">
            <a:extLst>
              <a:ext uri="{FF2B5EF4-FFF2-40B4-BE49-F238E27FC236}">
                <a16:creationId xmlns:a16="http://schemas.microsoft.com/office/drawing/2014/main" id="{BEE4CFAF-A09B-604E-9B11-067087E9D689}"/>
              </a:ext>
            </a:extLst>
          </p:cNvPr>
          <p:cNvSpPr txBox="1"/>
          <p:nvPr/>
        </p:nvSpPr>
        <p:spPr>
          <a:xfrm>
            <a:off x="140026" y="2475471"/>
            <a:ext cx="415498" cy="461665"/>
          </a:xfrm>
          <a:prstGeom prst="rect">
            <a:avLst/>
          </a:prstGeom>
          <a:noFill/>
        </p:spPr>
        <p:txBody>
          <a:bodyPr wrap="none" rtlCol="0">
            <a:spAutoFit/>
          </a:bodyPr>
          <a:lstStyle/>
          <a:p>
            <a:r>
              <a:rPr lang="en-US" sz="2400" b="1">
                <a:solidFill>
                  <a:srgbClr val="0A2E6F"/>
                </a:solidFill>
                <a:latin typeface="Helvetica" pitchFamily="2" charset="0"/>
              </a:rPr>
              <a:t>✓</a:t>
            </a:r>
          </a:p>
        </p:txBody>
      </p:sp>
      <p:pic>
        <p:nvPicPr>
          <p:cNvPr id="8" name="Picture 7" descr="Yogurt">
            <a:extLst>
              <a:ext uri="{FF2B5EF4-FFF2-40B4-BE49-F238E27FC236}">
                <a16:creationId xmlns:a16="http://schemas.microsoft.com/office/drawing/2014/main" id="{4E04FA37-4415-D94F-AE54-4B057AA60F5B}"/>
              </a:ext>
              <a:ext uri="{C183D7F6-B498-43B3-948B-1728B52AA6E4}">
                <adec:decorative xmlns:adec="http://schemas.microsoft.com/office/drawing/2017/decorative"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71627" y="2340270"/>
            <a:ext cx="2053621" cy="2556103"/>
          </a:xfrm>
          <a:prstGeom prst="rect">
            <a:avLst/>
          </a:prstGeom>
        </p:spPr>
      </p:pic>
      <p:sp>
        <p:nvSpPr>
          <p:cNvPr id="5" name="TextBox 4">
            <a:extLst>
              <a:ext uri="{FF2B5EF4-FFF2-40B4-BE49-F238E27FC236}">
                <a16:creationId xmlns:a16="http://schemas.microsoft.com/office/drawing/2014/main" id="{D9E54F81-E05B-664F-A2DE-0E2B022E46B5}"/>
              </a:ext>
            </a:extLst>
          </p:cNvPr>
          <p:cNvSpPr txBox="1"/>
          <p:nvPr/>
        </p:nvSpPr>
        <p:spPr>
          <a:xfrm>
            <a:off x="3525625" y="3770722"/>
            <a:ext cx="2153154" cy="153888"/>
          </a:xfrm>
          <a:prstGeom prst="rect">
            <a:avLst/>
          </a:prstGeom>
          <a:noFill/>
        </p:spPr>
        <p:txBody>
          <a:bodyPr wrap="none" rtlCol="0">
            <a:spAutoFit/>
          </a:bodyPr>
          <a:lstStyle/>
          <a:p>
            <a:r>
              <a:rPr lang="en-US" sz="400">
                <a:solidFill>
                  <a:schemeClr val="bg1"/>
                </a:solidFill>
                <a:latin typeface="Arial" panose="020B0604020202020204" pitchFamily="34" charset="0"/>
                <a:cs typeface="Arial" panose="020B0604020202020204" pitchFamily="34" charset="0"/>
              </a:rPr>
              <a:t>Great job! The correct answer is 8 ounces. The serving size of this yogurt is 8 ounces.</a:t>
            </a:r>
          </a:p>
        </p:txBody>
      </p:sp>
      <p:pic>
        <p:nvPicPr>
          <p:cNvPr id="10" name="Picture 9" descr="Nutrition Facts label highlighting the serving size line, which is 6 oz (170g) and the line of added sugars, which it is 10 g.">
            <a:extLst>
              <a:ext uri="{FF2B5EF4-FFF2-40B4-BE49-F238E27FC236}">
                <a16:creationId xmlns:a16="http://schemas.microsoft.com/office/drawing/2014/main" id="{58381B05-C86D-D377-D03B-707223C31042}"/>
              </a:ext>
            </a:extLst>
          </p:cNvPr>
          <p:cNvPicPr>
            <a:picLocks noChangeAspect="1"/>
          </p:cNvPicPr>
          <p:nvPr/>
        </p:nvPicPr>
        <p:blipFill>
          <a:blip r:embed="rId4"/>
          <a:stretch>
            <a:fillRect/>
          </a:stretch>
        </p:blipFill>
        <p:spPr>
          <a:xfrm>
            <a:off x="3750224" y="173252"/>
            <a:ext cx="2883657" cy="4839529"/>
          </a:xfrm>
          <a:prstGeom prst="rect">
            <a:avLst/>
          </a:prstGeom>
        </p:spPr>
      </p:pic>
    </p:spTree>
    <p:extLst>
      <p:ext uri="{BB962C8B-B14F-4D97-AF65-F5344CB8AC3E}">
        <p14:creationId xmlns:p14="http://schemas.microsoft.com/office/powerpoint/2010/main" val="2798162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p:txBody>
          <a:bodyPr/>
          <a:lstStyle/>
          <a:p>
            <a:r>
              <a:rPr lang="en-US">
                <a:solidFill>
                  <a:srgbClr val="0A2E6F"/>
                </a:solidFill>
              </a:rPr>
              <a:t>Step 2</a:t>
            </a:r>
          </a:p>
        </p:txBody>
      </p:sp>
      <p:sp>
        <p:nvSpPr>
          <p:cNvPr id="19" name="Rounded Rectangle 18" descr="Rectangle">
            <a:extLst>
              <a:ext uri="{FF2B5EF4-FFF2-40B4-BE49-F238E27FC236}">
                <a16:creationId xmlns:a16="http://schemas.microsoft.com/office/drawing/2014/main" id="{235F3481-6625-784C-8F36-C549C4180B18}"/>
              </a:ext>
              <a:ext uri="{C183D7F6-B498-43B3-948B-1728B52AA6E4}">
                <adec:decorative xmlns:adec="http://schemas.microsoft.com/office/drawing/2017/decorative" val="0"/>
              </a:ext>
            </a:extLst>
          </p:cNvPr>
          <p:cNvSpPr/>
          <p:nvPr/>
        </p:nvSpPr>
        <p:spPr>
          <a:xfrm>
            <a:off x="3400307" y="2428153"/>
            <a:ext cx="4973570" cy="1090210"/>
          </a:xfrm>
          <a:prstGeom prst="roundRect">
            <a:avLst>
              <a:gd name="adj" fmla="val 3992"/>
            </a:avLst>
          </a:prstGeom>
          <a:solidFill>
            <a:srgbClr val="F2F3F4"/>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20" name="Table 19" descr="Table">
            <a:extLst>
              <a:ext uri="{FF2B5EF4-FFF2-40B4-BE49-F238E27FC236}">
                <a16:creationId xmlns:a16="http://schemas.microsoft.com/office/drawing/2014/main" id="{E4D5635F-F5F3-DB4B-86FF-C0CF873CE33C}"/>
              </a:ext>
            </a:extLst>
          </p:cNvPr>
          <p:cNvGraphicFramePr>
            <a:graphicFrameLocks noGrp="1"/>
          </p:cNvGraphicFramePr>
          <p:nvPr>
            <p:extLst>
              <p:ext uri="{D42A27DB-BD31-4B8C-83A1-F6EECF244321}">
                <p14:modId xmlns:p14="http://schemas.microsoft.com/office/powerpoint/2010/main" val="1403984277"/>
              </p:ext>
            </p:extLst>
          </p:nvPr>
        </p:nvGraphicFramePr>
        <p:xfrm>
          <a:off x="3510139" y="2571750"/>
          <a:ext cx="4693921" cy="822960"/>
        </p:xfrm>
        <a:graphic>
          <a:graphicData uri="http://schemas.openxmlformats.org/drawingml/2006/table">
            <a:tbl>
              <a:tblPr firstRow="1" bandRow="1">
                <a:tableStyleId>{5C22544A-7EE6-4342-B048-85BDC9FD1C3A}</a:tableStyleId>
              </a:tblPr>
              <a:tblGrid>
                <a:gridCol w="957314">
                  <a:extLst>
                    <a:ext uri="{9D8B030D-6E8A-4147-A177-3AD203B41FA5}">
                      <a16:colId xmlns:a16="http://schemas.microsoft.com/office/drawing/2014/main" val="3522522875"/>
                    </a:ext>
                  </a:extLst>
                </a:gridCol>
                <a:gridCol w="3736607">
                  <a:extLst>
                    <a:ext uri="{9D8B030D-6E8A-4147-A177-3AD203B41FA5}">
                      <a16:colId xmlns:a16="http://schemas.microsoft.com/office/drawing/2014/main" val="617471889"/>
                    </a:ext>
                  </a:extLst>
                </a:gridCol>
              </a:tblGrid>
              <a:tr h="728843">
                <a:tc>
                  <a:txBody>
                    <a:bodyPr/>
                    <a:lstStyle/>
                    <a:p>
                      <a:pPr algn="ctr"/>
                      <a:r>
                        <a:rPr lang="en-US" sz="4800" b="1">
                          <a:solidFill>
                            <a:srgbClr val="0A2E6F"/>
                          </a:solidFill>
                          <a:latin typeface="Times New Roman" panose="02020603050405020304" pitchFamily="18" charset="0"/>
                          <a:cs typeface="Times New Roman" panose="02020603050405020304" pitchFamily="18" charset="0"/>
                        </a:rPr>
                        <a:t>2</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CEFFC"/>
                    </a:solidFill>
                  </a:tcPr>
                </a:tc>
                <a:tc>
                  <a:txBody>
                    <a:bodyPr/>
                    <a:lstStyle/>
                    <a:p>
                      <a:pPr algn="l"/>
                      <a:r>
                        <a:rPr lang="en-US" sz="1600" b="0">
                          <a:solidFill>
                            <a:schemeClr val="tx1"/>
                          </a:solidFill>
                          <a:latin typeface="Times New Roman" panose="02020603050405020304" pitchFamily="18" charset="0"/>
                          <a:cs typeface="Times New Roman" panose="02020603050405020304" pitchFamily="18" charset="0"/>
                        </a:rPr>
                        <a:t>Find the </a:t>
                      </a:r>
                      <a:r>
                        <a:rPr lang="en-US" sz="1600" b="1">
                          <a:solidFill>
                            <a:schemeClr val="tx1"/>
                          </a:solidFill>
                          <a:latin typeface="Times New Roman" panose="02020603050405020304" pitchFamily="18" charset="0"/>
                          <a:cs typeface="Times New Roman" panose="02020603050405020304" pitchFamily="18" charset="0"/>
                        </a:rPr>
                        <a:t>Added Sugars</a:t>
                      </a:r>
                      <a:r>
                        <a:rPr lang="en-US" sz="1600" b="0">
                          <a:solidFill>
                            <a:schemeClr val="tx1"/>
                          </a:solidFill>
                          <a:latin typeface="Times New Roman" panose="02020603050405020304" pitchFamily="18" charset="0"/>
                          <a:cs typeface="Times New Roman" panose="02020603050405020304" pitchFamily="18" charset="0"/>
                        </a:rPr>
                        <a:t> line. Look at the number of grams (g) next to Added Sugars.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3714166765"/>
                  </a:ext>
                </a:extLst>
              </a:tr>
            </a:tbl>
          </a:graphicData>
        </a:graphic>
      </p:graphicFrame>
      <p:pic>
        <p:nvPicPr>
          <p:cNvPr id="4" name="Picture 3" descr="First page of training worksheet “Choose Yogurt That Is Lower in Added Sugars in the CACFP&quot;.">
            <a:extLst>
              <a:ext uri="{FF2B5EF4-FFF2-40B4-BE49-F238E27FC236}">
                <a16:creationId xmlns:a16="http://schemas.microsoft.com/office/drawing/2014/main" id="{1E999A6F-65A5-0433-682F-EE21672905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0966" y="1100362"/>
            <a:ext cx="3025936" cy="3928837"/>
          </a:xfrm>
          <a:prstGeom prst="rect">
            <a:avLst/>
          </a:prstGeom>
          <a:effectLst>
            <a:outerShdw blurRad="63500" sx="102000" sy="102000" algn="ctr" rotWithShape="0">
              <a:prstClr val="black">
                <a:alpha val="40000"/>
              </a:prstClr>
            </a:outerShdw>
          </a:effectLst>
        </p:spPr>
      </p:pic>
      <p:cxnSp>
        <p:nvCxnSpPr>
          <p:cNvPr id="18" name="Elbow Connector 17" descr="Line">
            <a:extLst>
              <a:ext uri="{FF2B5EF4-FFF2-40B4-BE49-F238E27FC236}">
                <a16:creationId xmlns:a16="http://schemas.microsoft.com/office/drawing/2014/main" id="{3A49B1FD-EC01-C947-999D-5C4423CB7504}"/>
              </a:ext>
              <a:ext uri="{C183D7F6-B498-43B3-948B-1728B52AA6E4}">
                <adec:decorative xmlns:adec="http://schemas.microsoft.com/office/drawing/2017/decorative" val="0"/>
              </a:ext>
            </a:extLst>
          </p:cNvPr>
          <p:cNvCxnSpPr>
            <a:cxnSpLocks/>
          </p:cNvCxnSpPr>
          <p:nvPr/>
        </p:nvCxnSpPr>
        <p:spPr>
          <a:xfrm rot="10800000">
            <a:off x="1492301" y="2571751"/>
            <a:ext cx="1860502" cy="524381"/>
          </a:xfrm>
          <a:prstGeom prst="bentConnector3">
            <a:avLst>
              <a:gd name="adj1" fmla="val 50000"/>
            </a:avLst>
          </a:prstGeom>
          <a:ln w="19050">
            <a:solidFill>
              <a:srgbClr val="0A2E6F"/>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6245539"/>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45F41949DA2A940B8D082ECAF8F142D" ma:contentTypeVersion="17" ma:contentTypeDescription="Create a new document." ma:contentTypeScope="" ma:versionID="c7ce1ccdfc920db8e2e0d980605960f8">
  <xsd:schema xmlns:xsd="http://www.w3.org/2001/XMLSchema" xmlns:xs="http://www.w3.org/2001/XMLSchema" xmlns:p="http://schemas.microsoft.com/office/2006/metadata/properties" xmlns:ns2="df38bbad-0bb0-41a7-b78f-084b382b3af7" xmlns:ns3="e9322675-4e6c-4dcb-b08b-f40420b09916" xmlns:ns4="73fb875a-8af9-4255-b008-0995492d31cd" targetNamespace="http://schemas.microsoft.com/office/2006/metadata/properties" ma:root="true" ma:fieldsID="65e77a37c101bd2b64b8cf7b272099c9" ns2:_="" ns3:_="" ns4:_="">
    <xsd:import namespace="df38bbad-0bb0-41a7-b78f-084b382b3af7"/>
    <xsd:import namespace="e9322675-4e6c-4dcb-b08b-f40420b0991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4:TaxCatchAll" minOccurs="0"/>
                <xsd:element ref="ns2:MediaServiceLocation" minOccurs="0"/>
                <xsd:element ref="ns2:Note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8bbad-0bb0-41a7-b78f-084b382b3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Notes" ma:index="22" nillable="true" ma:displayName="Notes" ma:format="Dropdown" ma:internalName="Notes">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322675-4e6c-4dcb-b08b-f40420b099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a85c85e-d283-4619-96e9-bf549773bf29}" ma:internalName="TaxCatchAll" ma:showField="CatchAllData" ma:web="e9322675-4e6c-4dcb-b08b-f40420b09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Notes xmlns="df38bbad-0bb0-41a7-b78f-084b382b3af7" xsi:nil="true"/>
    <lcf76f155ced4ddcb4097134ff3c332f xmlns="df38bbad-0bb0-41a7-b78f-084b382b3af7">
      <Terms xmlns="http://schemas.microsoft.com/office/infopath/2007/PartnerControls"/>
    </lcf76f155ced4ddcb4097134ff3c332f>
    <TaxCatchAll xmlns="73fb875a-8af9-4255-b008-0995492d31cd" xsi:nil="true"/>
  </documentManagement>
</p:properties>
</file>

<file path=customXml/itemProps1.xml><?xml version="1.0" encoding="utf-8"?>
<ds:datastoreItem xmlns:ds="http://schemas.openxmlformats.org/officeDocument/2006/customXml" ds:itemID="{E45EF059-BA21-40A0-B103-56D8F1E620CE}">
  <ds:schemaRefs>
    <ds:schemaRef ds:uri="http://schemas.microsoft.com/sharepoint/v3/contenttype/forms"/>
  </ds:schemaRefs>
</ds:datastoreItem>
</file>

<file path=customXml/itemProps2.xml><?xml version="1.0" encoding="utf-8"?>
<ds:datastoreItem xmlns:ds="http://schemas.openxmlformats.org/officeDocument/2006/customXml" ds:itemID="{6ABD1BD3-30C4-4C20-8136-2E7DE50691FA}">
  <ds:schemaRefs>
    <ds:schemaRef ds:uri="73fb875a-8af9-4255-b008-0995492d31cd"/>
    <ds:schemaRef ds:uri="df38bbad-0bb0-41a7-b78f-084b382b3af7"/>
    <ds:schemaRef ds:uri="e9322675-4e6c-4dcb-b08b-f40420b0991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32D513A-65F4-4337-9C33-E374B0283262}">
  <ds:schemaRefs>
    <ds:schemaRef ds:uri="http://www.w3.org/XML/1998/namespace"/>
    <ds:schemaRef ds:uri="http://purl.org/dc/dcmitype/"/>
    <ds:schemaRef ds:uri="http://schemas.microsoft.com/office/2006/documentManagement/types"/>
    <ds:schemaRef ds:uri="http://purl.org/dc/elements/1.1/"/>
    <ds:schemaRef ds:uri="e9322675-4e6c-4dcb-b08b-f40420b09916"/>
    <ds:schemaRef ds:uri="http://purl.org/dc/terms/"/>
    <ds:schemaRef ds:uri="http://schemas.microsoft.com/office/infopath/2007/PartnerControls"/>
    <ds:schemaRef ds:uri="df38bbad-0bb0-41a7-b78f-084b382b3af7"/>
    <ds:schemaRef ds:uri="http://schemas.openxmlformats.org/package/2006/metadata/core-properties"/>
    <ds:schemaRef ds:uri="73fb875a-8af9-4255-b008-0995492d31cd"/>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5</TotalTime>
  <Words>6200</Words>
  <Application>Microsoft Office PowerPoint</Application>
  <PresentationFormat>On-screen Show (16:9)</PresentationFormat>
  <Paragraphs>671</Paragraphs>
  <Slides>34</Slides>
  <Notes>34</Notes>
  <HiddenSlides>0</HiddenSlides>
  <MMClips>0</MMClips>
  <ScaleCrop>false</ScaleCrop>
  <HeadingPairs>
    <vt:vector size="6" baseType="variant">
      <vt:variant>
        <vt:lpstr>Fonts Used</vt:lpstr>
      </vt:variant>
      <vt:variant>
        <vt:i4>13</vt:i4>
      </vt:variant>
      <vt:variant>
        <vt:lpstr>Theme</vt:lpstr>
      </vt:variant>
      <vt:variant>
        <vt:i4>8</vt:i4>
      </vt:variant>
      <vt:variant>
        <vt:lpstr>Slide Titles</vt:lpstr>
      </vt:variant>
      <vt:variant>
        <vt:i4>34</vt:i4>
      </vt:variant>
    </vt:vector>
  </HeadingPairs>
  <TitlesOfParts>
    <vt:vector size="55" baseType="lpstr">
      <vt:lpstr>MS Mincho</vt:lpstr>
      <vt:lpstr>Adobe Clean DC</vt:lpstr>
      <vt:lpstr>Aptos</vt:lpstr>
      <vt:lpstr>Arial</vt:lpstr>
      <vt:lpstr>Bradley Hand ITC</vt:lpstr>
      <vt:lpstr>Calibri</vt:lpstr>
      <vt:lpstr>Courier New</vt:lpstr>
      <vt:lpstr>Helvetica</vt:lpstr>
      <vt:lpstr>Helvetica Light Oblique</vt:lpstr>
      <vt:lpstr>Source Sans Pro</vt:lpstr>
      <vt:lpstr>Times</vt:lpstr>
      <vt:lpstr>Times New Roman</vt:lpstr>
      <vt:lpstr>Wingdings</vt:lpstr>
      <vt:lpstr>2_Cover Page</vt:lpstr>
      <vt:lpstr>General Slide</vt:lpstr>
      <vt:lpstr>General Slide 2 (two lines)</vt:lpstr>
      <vt:lpstr>1_General Slide 2 (one line)</vt:lpstr>
      <vt:lpstr>General Slide 3</vt:lpstr>
      <vt:lpstr>1_General Slide 3</vt:lpstr>
      <vt:lpstr>1_Cover Page</vt:lpstr>
      <vt:lpstr>3_Cover Page</vt:lpstr>
      <vt:lpstr>Choose Yogurt That Is Lower in Added Sugars in the CACFP</vt:lpstr>
      <vt:lpstr>USDA’s Team Nutrition</vt:lpstr>
      <vt:lpstr>Updated Nutrition Standards  for Added Sugars  </vt:lpstr>
      <vt:lpstr>Yogurt Lower in Added Sugars</vt:lpstr>
      <vt:lpstr>Step 1</vt:lpstr>
      <vt:lpstr>Step 1 continued</vt:lpstr>
      <vt:lpstr>Try It Out! What is the Serving Size?</vt:lpstr>
      <vt:lpstr>Answer What is the Serving Size?</vt:lpstr>
      <vt:lpstr>Step 2</vt:lpstr>
      <vt:lpstr>Try It Out! Question How much added sugar is in one serving of this yogurt?</vt:lpstr>
      <vt:lpstr>Try It Out! Answer How much added sugar is in one serving of this yogurt?  </vt:lpstr>
      <vt:lpstr>Step 3</vt:lpstr>
      <vt:lpstr>Step 3 continued</vt:lpstr>
      <vt:lpstr>Step 3 continued (2)</vt:lpstr>
      <vt:lpstr>Step 4</vt:lpstr>
      <vt:lpstr>Try It Out! Question Does this yogurt meet the added sugars limit?</vt:lpstr>
      <vt:lpstr>Try It Out! Answer Does this yogurt meet the added sugars limit?</vt:lpstr>
      <vt:lpstr>Choose Yogurt That Is Lower in Added Sugars </vt:lpstr>
      <vt:lpstr>Answer to “Test Yourself” activity on page 1:</vt:lpstr>
      <vt:lpstr>Extensive List of Serving Sizes in Yogurts</vt:lpstr>
      <vt:lpstr>Try It Out! Which Yogurts Can  You Add to Your List? </vt:lpstr>
      <vt:lpstr>Try It Out! Question Does this strawberry yogurt meet the added sugars limit?</vt:lpstr>
      <vt:lpstr>Try It Out! Answer Does this strawberry yogurt meet the added sugars limit? </vt:lpstr>
      <vt:lpstr>Try It Out! Which Yogurts Can You Add to Your List? </vt:lpstr>
      <vt:lpstr>Try It Out! Which Yogurts Can  You Add to Your List?  </vt:lpstr>
      <vt:lpstr>Try It Out! Question Does this peach yogurt meet the added sugars limit?</vt:lpstr>
      <vt:lpstr>Try It out! Answer  Does this peach yogurt meet the added sugars limit?</vt:lpstr>
      <vt:lpstr>Try It Out!  Which Yogurts Can You Add to Your List? </vt:lpstr>
      <vt:lpstr>Yogurts To Serve in the CACFP*</vt:lpstr>
      <vt:lpstr>Servings Per Container</vt:lpstr>
      <vt:lpstr>Serving Sizes Explained </vt:lpstr>
      <vt:lpstr>Team Nutrition Resources</vt:lpstr>
      <vt:lpstr>How To Order Print Copies</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Choose Yogurts That Are Lower in Added Sugar</dc:title>
  <dc:subject/>
  <dc:creator>USDA Team Nutrition</dc:creator>
  <cp:keywords/>
  <dc:description/>
  <cp:lastModifiedBy>Del Rosario, Katie - FNS</cp:lastModifiedBy>
  <cp:revision>3</cp:revision>
  <cp:lastPrinted>2018-11-28T21:15:52Z</cp:lastPrinted>
  <dcterms:created xsi:type="dcterms:W3CDTF">2018-10-28T19:53:06Z</dcterms:created>
  <dcterms:modified xsi:type="dcterms:W3CDTF">2024-10-04T12:05:49Z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0x010100B45F41949DA2A940B8D082ECAF8F142D</vt:lpwstr>
  </property>
  <property fmtid="{D5CDD505-2E9C-101B-9397-08002B2CF9AE}" pid="3" name="MediaServiceImageTags">
    <vt:lpwstr/>
  </property>
</Properties>
</file>