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5.xml" ContentType="application/vnd.openxmlformats-officedocument.presentationml.tags+xml"/>
  <Override PartName="/ppt/notesSlides/notesSlide18.xml" ContentType="application/vnd.openxmlformats-officedocument.presentationml.notesSlide+xml"/>
  <Override PartName="/ppt/tags/tag6.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4"/>
  </p:sldMasterIdLst>
  <p:notesMasterIdLst>
    <p:notesMasterId r:id="rId30"/>
  </p:notesMasterIdLst>
  <p:sldIdLst>
    <p:sldId id="256" r:id="rId5"/>
    <p:sldId id="261" r:id="rId6"/>
    <p:sldId id="275" r:id="rId7"/>
    <p:sldId id="287" r:id="rId8"/>
    <p:sldId id="294" r:id="rId9"/>
    <p:sldId id="310" r:id="rId10"/>
    <p:sldId id="296" r:id="rId11"/>
    <p:sldId id="297" r:id="rId12"/>
    <p:sldId id="298" r:id="rId13"/>
    <p:sldId id="299" r:id="rId14"/>
    <p:sldId id="265" r:id="rId15"/>
    <p:sldId id="304" r:id="rId16"/>
    <p:sldId id="305" r:id="rId17"/>
    <p:sldId id="307" r:id="rId18"/>
    <p:sldId id="306" r:id="rId19"/>
    <p:sldId id="308" r:id="rId20"/>
    <p:sldId id="309" r:id="rId21"/>
    <p:sldId id="286" r:id="rId22"/>
    <p:sldId id="285" r:id="rId23"/>
    <p:sldId id="268" r:id="rId24"/>
    <p:sldId id="295" r:id="rId25"/>
    <p:sldId id="288" r:id="rId26"/>
    <p:sldId id="290" r:id="rId27"/>
    <p:sldId id="292" r:id="rId28"/>
    <p:sldId id="260"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273A80"/>
    <a:srgbClr val="CB4A5E"/>
    <a:srgbClr val="3853B6"/>
    <a:srgbClr val="C8C7C7"/>
    <a:srgbClr val="F4A81D"/>
    <a:srgbClr val="FF6699"/>
    <a:srgbClr val="7F7F1B"/>
    <a:srgbClr val="FDE3D8"/>
    <a:srgbClr val="488A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91FC1-AEEA-447E-81CA-A945229D2455}" v="385" dt="2024-04-02T19:17:37.433"/>
    <p1510:client id="{8AAAE238-618D-43C9-A9AE-12A3CDC51B68}" v="31" dt="2024-04-02T18:05:36.125"/>
    <p1510:client id="{EFF2CEE8-1A69-4A40-991E-92DBBE81E0BB}" v="2" vWet="8" dt="2024-04-02T19:17:07.652"/>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5" autoAdjust="0"/>
    <p:restoredTop sz="59459" autoAdjust="0"/>
  </p:normalViewPr>
  <p:slideViewPr>
    <p:cSldViewPr snapToGrid="0" snapToObjects="1">
      <p:cViewPr varScale="1">
        <p:scale>
          <a:sx n="68" d="100"/>
          <a:sy n="68" d="100"/>
        </p:scale>
        <p:origin x="2076" y="48"/>
      </p:cViewPr>
      <p:guideLst>
        <p:guide orient="horz" pos="2160"/>
        <p:guide pos="2880"/>
      </p:guideLst>
    </p:cSldViewPr>
  </p:slideViewPr>
  <p:outlineViewPr>
    <p:cViewPr>
      <p:scale>
        <a:sx n="33" d="100"/>
        <a:sy n="33" d="100"/>
      </p:scale>
      <p:origin x="0" y="-183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75" d="100"/>
          <a:sy n="75" d="100"/>
        </p:scale>
        <p:origin x="256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4/3/2024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Information in this lesson comes from Chapter 1: </a:t>
            </a:r>
            <a:r>
              <a:rPr lang="en-US" sz="1200" i="1" kern="1200" dirty="0">
                <a:solidFill>
                  <a:schemeClr val="tx1"/>
                </a:solidFill>
                <a:effectLst/>
                <a:latin typeface="+mn-lt"/>
                <a:ea typeface="+mn-ea"/>
                <a:cs typeface="+mn-cs"/>
              </a:rPr>
              <a:t>Giving Babies a Healthy Start With the CACFP</a:t>
            </a:r>
            <a:r>
              <a:rPr lang="en-US" sz="1200" kern="1200" dirty="0">
                <a:solidFill>
                  <a:schemeClr val="tx1"/>
                </a:solidFill>
                <a:effectLst/>
                <a:latin typeface="+mn-lt"/>
                <a:ea typeface="+mn-ea"/>
                <a:cs typeface="+mn-cs"/>
              </a:rPr>
              <a:t> in the </a:t>
            </a:r>
            <a:r>
              <a:rPr lang="en-US" sz="1200" i="1" kern="1200" dirty="0">
                <a:solidFill>
                  <a:schemeClr val="tx1"/>
                </a:solidFill>
                <a:effectLst/>
                <a:latin typeface="+mn-lt"/>
                <a:ea typeface="+mn-ea"/>
                <a:cs typeface="+mn-cs"/>
              </a:rPr>
              <a:t>Feeding Infants in the Child and Adult Care Food Program guide.</a:t>
            </a:r>
            <a:r>
              <a:rPr lang="en-US" sz="1200" kern="1200" dirty="0">
                <a:solidFill>
                  <a:schemeClr val="tx1"/>
                </a:solidFill>
                <a:effectLst/>
                <a:latin typeface="+mn-lt"/>
                <a:ea typeface="+mn-ea"/>
                <a:cs typeface="+mn-cs"/>
              </a:rPr>
              <a:t> This lesson provides participants with information about the CACFP infant meal pattern.</a:t>
            </a:r>
            <a:endParaRPr lang="en-US" dirty="0"/>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how a baby’s usual eating habits fit within the CACFP infant meal pattern.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Overview of the CACFP Infant Meal Pattern Requirements </a:t>
            </a:r>
            <a:r>
              <a:rPr lang="en-US" sz="1200" kern="1200" dirty="0">
                <a:solidFill>
                  <a:schemeClr val="tx1"/>
                </a:solidFill>
                <a:effectLst/>
                <a:latin typeface="+mn-lt"/>
                <a:ea typeface="+mn-ea"/>
                <a:cs typeface="+mn-cs"/>
              </a:rPr>
              <a:t>lesson takes approximately 22 minutes to deliver. If the pre-test and post-test are administered, total session time will be approximately 28 minutes. Playing the</a:t>
            </a:r>
            <a:r>
              <a:rPr lang="en-US" sz="1200" i="1" kern="1200" dirty="0">
                <a:solidFill>
                  <a:schemeClr val="tx1"/>
                </a:solidFill>
                <a:effectLst/>
                <a:latin typeface="+mn-lt"/>
                <a:ea typeface="+mn-ea"/>
                <a:cs typeface="+mn-cs"/>
              </a:rPr>
              <a:t> Baby Food Line Up </a:t>
            </a:r>
            <a:r>
              <a:rPr lang="en-US" sz="1200" kern="1200" dirty="0">
                <a:solidFill>
                  <a:schemeClr val="tx1"/>
                </a:solidFill>
                <a:effectLst/>
                <a:latin typeface="+mn-lt"/>
                <a:ea typeface="+mn-ea"/>
                <a:cs typeface="+mn-cs"/>
              </a:rPr>
              <a:t>game will add approximately 20 minutes to the total training time.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a:t>
            </a:r>
            <a:r>
              <a:rPr lang="en-US" sz="1200" kern="1200" baseline="0" dirty="0">
                <a:solidFill>
                  <a:schemeClr val="tx1"/>
                </a:solidFill>
                <a:effectLst/>
                <a:latin typeface="+mn-lt"/>
                <a:ea typeface="+mn-ea"/>
                <a:cs typeface="+mn-cs"/>
              </a:rPr>
              <a:t> and/or child care</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a:t>
            </a:fld>
            <a:endParaRPr lang="en-US" dirty="0"/>
          </a:p>
        </p:txBody>
      </p:sp>
    </p:spTree>
    <p:extLst>
      <p:ext uri="{BB962C8B-B14F-4D97-AF65-F5344CB8AC3E}">
        <p14:creationId xmlns:p14="http://schemas.microsoft.com/office/powerpoint/2010/main" val="2983236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Courier New" panose="02070309020205020404" pitchFamily="49" charset="0"/>
              <a:buNone/>
            </a:pPr>
            <a:r>
              <a:rPr lang="en-US" sz="1200" kern="1200" dirty="0">
                <a:solidFill>
                  <a:schemeClr val="tx1"/>
                </a:solidFill>
                <a:effectLst/>
                <a:latin typeface="+mn-lt"/>
                <a:ea typeface="+mn-ea"/>
                <a:cs typeface="+mn-cs"/>
              </a:rPr>
              <a:t>The CACFP infant meal pattern reflects how babies grow and develop and when they are typically ready to eat solid foods. There are two infant age groups under the infant meal pattern. They are birth through 5 months and 6 through 11 months.</a:t>
            </a:r>
          </a:p>
        </p:txBody>
      </p:sp>
      <p:sp>
        <p:nvSpPr>
          <p:cNvPr id="4" name="Slide Number Placeholder 3"/>
          <p:cNvSpPr>
            <a:spLocks noGrp="1"/>
          </p:cNvSpPr>
          <p:nvPr>
            <p:ph type="sldNum" sz="quarter" idx="5"/>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4115930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Explain the concept of a meal component in the infant meal pattern and summarize the meal components and serving sizes for each age group shown on the slide.</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you include Lesson 7: </a:t>
            </a:r>
            <a:r>
              <a:rPr lang="en-US" sz="1200" i="1" kern="1200" dirty="0">
                <a:solidFill>
                  <a:schemeClr val="tx1"/>
                </a:solidFill>
                <a:effectLst/>
                <a:latin typeface="+mn-lt"/>
                <a:ea typeface="+mn-ea"/>
                <a:cs typeface="+mn-cs"/>
              </a:rPr>
              <a:t>Developmental Readiness for Solid Foods </a:t>
            </a:r>
            <a:r>
              <a:rPr lang="en-US" sz="1200" kern="1200" dirty="0">
                <a:solidFill>
                  <a:schemeClr val="tx1"/>
                </a:solidFill>
                <a:effectLst/>
                <a:latin typeface="+mn-lt"/>
                <a:ea typeface="+mn-ea"/>
                <a:cs typeface="+mn-cs"/>
              </a:rPr>
              <a:t>in the training session, tell participants that you will discuss developmental readiness in the </a:t>
            </a:r>
            <a:r>
              <a:rPr lang="en-US" sz="1200" i="1" kern="1200" dirty="0">
                <a:solidFill>
                  <a:schemeClr val="tx1"/>
                </a:solidFill>
                <a:effectLst/>
                <a:latin typeface="+mn-lt"/>
                <a:ea typeface="+mn-ea"/>
                <a:cs typeface="+mn-cs"/>
              </a:rPr>
              <a:t>Developmental Readiness for Solid Foods </a:t>
            </a:r>
            <a:r>
              <a:rPr lang="en-US" sz="1200" kern="1200" dirty="0">
                <a:solidFill>
                  <a:schemeClr val="tx1"/>
                </a:solidFill>
                <a:effectLst/>
                <a:latin typeface="+mn-lt"/>
                <a:ea typeface="+mn-ea"/>
                <a:cs typeface="+mn-cs"/>
              </a:rPr>
              <a:t>lesson.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Meal Component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Each meal and snack under the infant meal pattern is made up of </a:t>
            </a:r>
            <a:r>
              <a:rPr lang="en-US" sz="1200" b="1" kern="1200" dirty="0">
                <a:solidFill>
                  <a:schemeClr val="tx1"/>
                </a:solidFill>
                <a:effectLst/>
                <a:latin typeface="+mn-lt"/>
                <a:ea typeface="+mn-ea"/>
                <a:cs typeface="+mn-cs"/>
              </a:rPr>
              <a:t>meal components</a:t>
            </a:r>
            <a:r>
              <a:rPr lang="en-US" sz="1200" kern="1200" dirty="0">
                <a:solidFill>
                  <a:schemeClr val="tx1"/>
                </a:solidFill>
                <a:effectLst/>
                <a:latin typeface="+mn-lt"/>
                <a:ea typeface="+mn-ea"/>
                <a:cs typeface="+mn-cs"/>
              </a:rPr>
              <a:t>, such as breastmilk or formula and vegetables and fruits.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b="1" kern="1200" dirty="0">
                <a:solidFill>
                  <a:schemeClr val="tx1"/>
                </a:solidFill>
                <a:effectLst/>
                <a:latin typeface="+mn-lt"/>
                <a:ea typeface="+mn-ea"/>
                <a:cs typeface="+mn-cs"/>
              </a:rPr>
              <a:t>Vegetables and fruits </a:t>
            </a:r>
            <a:r>
              <a:rPr lang="en-US" sz="1200" kern="1200" dirty="0">
                <a:solidFill>
                  <a:schemeClr val="tx1"/>
                </a:solidFill>
                <a:effectLst/>
                <a:latin typeface="+mn-lt"/>
                <a:ea typeface="+mn-ea"/>
                <a:cs typeface="+mn-cs"/>
              </a:rPr>
              <a:t>are considered </a:t>
            </a:r>
            <a:r>
              <a:rPr lang="en-US" sz="1200" b="1" kern="1200" dirty="0">
                <a:solidFill>
                  <a:schemeClr val="tx1"/>
                </a:solidFill>
                <a:effectLst/>
                <a:latin typeface="+mn-lt"/>
                <a:ea typeface="+mn-ea"/>
                <a:cs typeface="+mn-cs"/>
              </a:rPr>
              <a:t>one meal component</a:t>
            </a:r>
            <a:r>
              <a:rPr lang="en-US" sz="1200" kern="1200" dirty="0">
                <a:solidFill>
                  <a:schemeClr val="tx1"/>
                </a:solidFill>
                <a:effectLst/>
                <a:latin typeface="+mn-lt"/>
                <a:ea typeface="+mn-ea"/>
                <a:cs typeface="+mn-cs"/>
              </a:rPr>
              <a:t> in the infant meal pattern.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11</a:t>
            </a:fld>
            <a:endParaRPr lang="en-US" dirty="0"/>
          </a:p>
        </p:txBody>
      </p:sp>
    </p:spTree>
    <p:extLst>
      <p:ext uri="{BB962C8B-B14F-4D97-AF65-F5344CB8AC3E}">
        <p14:creationId xmlns:p14="http://schemas.microsoft.com/office/powerpoint/2010/main" val="218452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Serving Size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infant meal pattern lists minimum serving sizes of breastmilk, infant formula, and solid foods as a </a:t>
            </a:r>
            <a:r>
              <a:rPr lang="en-US" sz="1200" b="1" kern="1200" dirty="0">
                <a:solidFill>
                  <a:schemeClr val="tx1"/>
                </a:solidFill>
                <a:effectLst/>
                <a:latin typeface="+mn-lt"/>
                <a:ea typeface="+mn-ea"/>
                <a:cs typeface="+mn-cs"/>
              </a:rPr>
              <a:t>range of numbers</a:t>
            </a:r>
            <a:r>
              <a:rPr lang="en-US" sz="1200" kern="1200" dirty="0">
                <a:solidFill>
                  <a:schemeClr val="tx1"/>
                </a:solidFill>
                <a:effectLst/>
                <a:latin typeface="+mn-lt"/>
                <a:ea typeface="+mn-ea"/>
                <a:cs typeface="+mn-cs"/>
              </a:rPr>
              <a:t>, rather than one specific number.</a:t>
            </a:r>
          </a:p>
          <a:p>
            <a:pPr marL="628650" lvl="1" indent="-171450">
              <a:buFont typeface="Courier New" panose="02070309020205020404" pitchFamily="49" charset="0"/>
              <a:buChar char="o"/>
            </a:pPr>
            <a:r>
              <a:rPr lang="en-US" sz="1200" b="1" kern="1200" dirty="0">
                <a:solidFill>
                  <a:schemeClr val="tx1"/>
                </a:solidFill>
                <a:effectLst/>
                <a:latin typeface="+mn-lt"/>
                <a:ea typeface="+mn-ea"/>
                <a:cs typeface="+mn-cs"/>
              </a:rPr>
              <a:t>Example:</a:t>
            </a:r>
            <a:r>
              <a:rPr lang="en-US" sz="1200" kern="1200" dirty="0">
                <a:solidFill>
                  <a:schemeClr val="tx1"/>
                </a:solidFill>
                <a:effectLst/>
                <a:latin typeface="+mn-lt"/>
                <a:ea typeface="+mn-ea"/>
                <a:cs typeface="+mn-cs"/>
              </a:rPr>
              <a:t> For vegetables and fruits, the serving size for infants 6 through 11 months is 0–2 tablespoons. This is because infants may not be developmentally ready for solid foods or all of the components exactly at 6 months, and infants who have just started eating solids may not eat much.</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baby that has not yet started solid foods would receive a serving size of 0 tablespoons. A baby that has just started eating a food may be served 1 tablespoon. A baby that has been introduced to the food multiple times would receive the full 2 tablespoons. In all of these instances the meals would be reimbursable.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Infants who are just beginning to eat solid foods may not eat all of the required meal components at meals and snacks. The baby </a:t>
            </a:r>
            <a:r>
              <a:rPr lang="en-US" sz="1200" b="1" kern="1200" dirty="0">
                <a:solidFill>
                  <a:schemeClr val="tx1"/>
                </a:solidFill>
                <a:effectLst/>
                <a:latin typeface="+mn-lt"/>
                <a:ea typeface="+mn-ea"/>
                <a:cs typeface="+mn-cs"/>
              </a:rPr>
              <a:t>does not have to eat the entire amount served </a:t>
            </a:r>
            <a:r>
              <a:rPr lang="en-US" sz="1200" kern="1200" dirty="0">
                <a:solidFill>
                  <a:schemeClr val="tx1"/>
                </a:solidFill>
                <a:effectLst/>
                <a:latin typeface="+mn-lt"/>
                <a:ea typeface="+mn-ea"/>
                <a:cs typeface="+mn-cs"/>
              </a:rPr>
              <a:t>for the meal to be reimbursed.</a:t>
            </a:r>
          </a:p>
          <a:p>
            <a:endParaRPr lang="en-US" sz="1200" b="1"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12</a:t>
            </a:fld>
            <a:endParaRPr lang="en-US" dirty="0"/>
          </a:p>
        </p:txBody>
      </p:sp>
    </p:spTree>
    <p:extLst>
      <p:ext uri="{BB962C8B-B14F-4D97-AF65-F5344CB8AC3E}">
        <p14:creationId xmlns:p14="http://schemas.microsoft.com/office/powerpoint/2010/main" val="52992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In some cases, there are several foods you may offer to meet the meal component; these are indicated by the use of the word “or” after each component in the table.</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r>
              <a:rPr lang="en-US" sz="1200" kern="1200" dirty="0">
                <a:solidFill>
                  <a:schemeClr val="tx1"/>
                </a:solidFill>
                <a:latin typeface="+mn-lt"/>
                <a:ea typeface="+mn-ea"/>
                <a:cs typeface="+mn-cs"/>
              </a:rPr>
              <a:t>For example, under the Grains/Meats/Meat Alternates component, you may offer:</a:t>
            </a:r>
            <a:br>
              <a:rPr lang="en-US" sz="1200" kern="1200" dirty="0">
                <a:solidFill>
                  <a:schemeClr val="tx1"/>
                </a:solidFill>
                <a:latin typeface="+mn-lt"/>
                <a:ea typeface="+mn-ea"/>
                <a:cs typeface="+mn-cs"/>
              </a:rPr>
            </a:b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dirty="0">
                <a:solidFill>
                  <a:srgbClr val="273A80"/>
                </a:solidFill>
                <a:latin typeface="Arial" panose="020B0604020202020204" pitchFamily="34" charset="0"/>
                <a:cs typeface="Arial" panose="020B0604020202020204" pitchFamily="34" charset="0"/>
              </a:rPr>
              <a:t>0–½ ounce equivalents of infant cereal; or</a:t>
            </a: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0</a:t>
            </a:r>
            <a:r>
              <a:rPr lang="en-US" sz="1200" dirty="0">
                <a:solidFill>
                  <a:schemeClr val="tx1"/>
                </a:solidFill>
                <a:latin typeface="+mn-lt"/>
                <a:cs typeface="Arial" panose="020B0604020202020204" pitchFamily="34" charset="0"/>
              </a:rPr>
              <a:t>–</a:t>
            </a:r>
            <a:r>
              <a:rPr lang="en-US" sz="1200" kern="1200" dirty="0">
                <a:solidFill>
                  <a:schemeClr val="tx1"/>
                </a:solidFill>
                <a:latin typeface="+mn-lt"/>
                <a:ea typeface="+mn-ea"/>
                <a:cs typeface="+mn-cs"/>
              </a:rPr>
              <a:t>4 tablespoons of meat, fish, poultry, whole eggs, cooked dry beans or peas; or</a:t>
            </a:r>
          </a:p>
          <a:p>
            <a:pPr marL="171450" indent="-171450">
              <a:buFont typeface="Arial" panose="020B0604020202020204" pitchFamily="34" charset="0"/>
              <a:buChar char="•"/>
            </a:pPr>
            <a:r>
              <a:rPr lang="en-US" sz="1200" kern="1200" dirty="0">
                <a:solidFill>
                  <a:schemeClr val="tx1"/>
                </a:solidFill>
                <a:latin typeface="+mn-lt"/>
                <a:ea typeface="+mn-ea"/>
                <a:cs typeface="+mn-cs"/>
              </a:rPr>
              <a:t>0</a:t>
            </a:r>
            <a:r>
              <a:rPr lang="en-US" sz="1200" dirty="0">
                <a:solidFill>
                  <a:schemeClr val="tx1"/>
                </a:solidFill>
                <a:latin typeface="+mn-lt"/>
                <a:cs typeface="Arial" panose="020B0604020202020204" pitchFamily="34" charset="0"/>
              </a:rPr>
              <a:t>–</a:t>
            </a:r>
            <a:r>
              <a:rPr lang="en-US" sz="1200" kern="1200" dirty="0">
                <a:solidFill>
                  <a:schemeClr val="tx1"/>
                </a:solidFill>
                <a:latin typeface="+mn-lt"/>
                <a:ea typeface="+mn-ea"/>
                <a:cs typeface="+mn-cs"/>
              </a:rPr>
              <a:t>2 ounces of cheese; or</a:t>
            </a:r>
          </a:p>
          <a:p>
            <a:pPr marL="171450" indent="-171450">
              <a:buFont typeface="Arial" panose="020B0604020202020204" pitchFamily="34" charset="0"/>
              <a:buChar char="•"/>
            </a:pPr>
            <a:r>
              <a:rPr lang="en-US" sz="1200" kern="1200" dirty="0">
                <a:solidFill>
                  <a:schemeClr val="tx1"/>
                </a:solidFill>
                <a:latin typeface="+mn-lt"/>
                <a:ea typeface="+mn-ea"/>
                <a:cs typeface="+mn-cs"/>
              </a:rPr>
              <a:t>0</a:t>
            </a:r>
            <a:r>
              <a:rPr lang="en-US" sz="1200" dirty="0">
                <a:solidFill>
                  <a:schemeClr val="tx1"/>
                </a:solidFill>
                <a:latin typeface="+mn-lt"/>
                <a:cs typeface="Arial" panose="020B0604020202020204" pitchFamily="34" charset="0"/>
              </a:rPr>
              <a:t>–</a:t>
            </a:r>
            <a:r>
              <a:rPr lang="en-US" sz="1200" kern="1200" dirty="0">
                <a:solidFill>
                  <a:schemeClr val="tx1"/>
                </a:solidFill>
                <a:latin typeface="+mn-lt"/>
                <a:ea typeface="+mn-ea"/>
                <a:cs typeface="+mn-cs"/>
              </a:rPr>
              <a:t>4 ounces of cottage cheese; or</a:t>
            </a:r>
          </a:p>
          <a:p>
            <a:pPr marL="171450" indent="-171450">
              <a:buFont typeface="Arial" panose="020B0604020202020204" pitchFamily="34" charset="0"/>
              <a:buChar char="•"/>
            </a:pPr>
            <a:r>
              <a:rPr lang="en-US" sz="1200" kern="1200" dirty="0">
                <a:solidFill>
                  <a:schemeClr val="tx1"/>
                </a:solidFill>
                <a:latin typeface="+mn-lt"/>
                <a:ea typeface="+mn-ea"/>
                <a:cs typeface="+mn-cs"/>
              </a:rPr>
              <a:t>0</a:t>
            </a:r>
            <a:r>
              <a:rPr lang="en-US" sz="1200" dirty="0">
                <a:solidFill>
                  <a:schemeClr val="tx1"/>
                </a:solidFill>
                <a:latin typeface="+mn-lt"/>
                <a:cs typeface="Arial" panose="020B0604020202020204" pitchFamily="34" charset="0"/>
              </a:rPr>
              <a:t>–</a:t>
            </a:r>
            <a:r>
              <a:rPr lang="en-US" sz="1200" kern="1200" dirty="0">
                <a:solidFill>
                  <a:schemeClr val="tx1"/>
                </a:solidFill>
                <a:latin typeface="+mn-lt"/>
                <a:ea typeface="+mn-ea"/>
                <a:cs typeface="+mn-cs"/>
              </a:rPr>
              <a:t>4 ounces of yogurt, or</a:t>
            </a:r>
          </a:p>
          <a:p>
            <a:pPr marL="171450" indent="-171450">
              <a:buFont typeface="Arial" panose="020B0604020202020204" pitchFamily="34" charset="0"/>
              <a:buChar char="•"/>
            </a:pPr>
            <a:r>
              <a:rPr lang="en-US" sz="1200" kern="1200" dirty="0">
                <a:solidFill>
                  <a:schemeClr val="tx1"/>
                </a:solidFill>
                <a:latin typeface="+mn-lt"/>
                <a:ea typeface="+mn-ea"/>
                <a:cs typeface="+mn-cs"/>
              </a:rPr>
              <a:t>A combination of the above.</a:t>
            </a:r>
          </a:p>
          <a:p>
            <a:endParaRPr lang="en-US" sz="1200" kern="1200" dirty="0">
              <a:solidFill>
                <a:schemeClr val="tx1"/>
              </a:solidFill>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25442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What are the meal components for a lunch or supper for a 6- to 11-month-old baby?</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Just like at breakfast, they are: breastmilk or iron-fortified infant formula; infant cereal; and/or meats or meat alternates; and vegetables and fruits, or both.</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serving sizes are also the same.</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14</a:t>
            </a:fld>
            <a:endParaRPr lang="en-US" dirty="0"/>
          </a:p>
        </p:txBody>
      </p:sp>
    </p:spTree>
    <p:extLst>
      <p:ext uri="{BB962C8B-B14F-4D97-AF65-F5344CB8AC3E}">
        <p14:creationId xmlns:p14="http://schemas.microsoft.com/office/powerpoint/2010/main" val="3944153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What are the meal components at snack?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They are breastmilk or iron-fortified infant formula; grains; and vegetables and fruits, or both.</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is different from breakfast, lunch, and supper. A meat/meat alternate is not an option at snack.</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snack only, certain grains may be offered, such as bread or bread-like items including pancakes and tortilla strips; crackers; and ready-to-eat breakfast cereals that meet the CACFP sugar limit.</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15</a:t>
            </a:fld>
            <a:endParaRPr lang="en-US" dirty="0"/>
          </a:p>
        </p:txBody>
      </p:sp>
    </p:spTree>
    <p:extLst>
      <p:ext uri="{BB962C8B-B14F-4D97-AF65-F5344CB8AC3E}">
        <p14:creationId xmlns:p14="http://schemas.microsoft.com/office/powerpoint/2010/main" val="939713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US" sz="1200" kern="1200" dirty="0">
                <a:solidFill>
                  <a:schemeClr val="tx1"/>
                </a:solidFill>
                <a:effectLst/>
                <a:latin typeface="+mn-lt"/>
                <a:ea typeface="+mn-ea"/>
                <a:cs typeface="+mn-cs"/>
              </a:rPr>
              <a:t>Recall from the Words To Know slide earlier that responsive feeding is “understanding when a baby is hungry or full and responding to those signs.”</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US" sz="1200" kern="1200" dirty="0">
                <a:solidFill>
                  <a:schemeClr val="tx1"/>
                </a:solidFill>
                <a:effectLst/>
                <a:latin typeface="+mn-lt"/>
                <a:ea typeface="+mn-ea"/>
                <a:cs typeface="+mn-cs"/>
              </a:rPr>
              <a:t>A meal or snack is reimbursable as long as all of the required meal components and amounts are offered to the baby during the course of the day while the baby is in your care. </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US" sz="1200" kern="1200" dirty="0">
                <a:solidFill>
                  <a:schemeClr val="tx1"/>
                </a:solidFill>
                <a:effectLst/>
                <a:latin typeface="+mn-lt"/>
                <a:ea typeface="+mn-ea"/>
                <a:cs typeface="+mn-cs"/>
              </a:rPr>
              <a:t>So, if the baby is not hungry for breakfast at 9 a.m. but is hungry and is provided a reimbursable breakfast at 10:15 a.m., you can still claim that meal as breakfast.</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16</a:t>
            </a:fld>
            <a:endParaRPr lang="en-US" dirty="0"/>
          </a:p>
        </p:txBody>
      </p:sp>
    </p:spTree>
    <p:extLst>
      <p:ext uri="{BB962C8B-B14F-4D97-AF65-F5344CB8AC3E}">
        <p14:creationId xmlns:p14="http://schemas.microsoft.com/office/powerpoint/2010/main" val="2011826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Parents may bring in </a:t>
            </a:r>
            <a:r>
              <a:rPr lang="en-US" sz="1200" b="1" kern="1200" dirty="0">
                <a:solidFill>
                  <a:schemeClr val="tx1"/>
                </a:solidFill>
                <a:effectLst/>
                <a:latin typeface="+mn-lt"/>
                <a:ea typeface="+mn-ea"/>
                <a:cs typeface="+mn-cs"/>
              </a:rPr>
              <a:t>one creditable meal component </a:t>
            </a:r>
            <a:r>
              <a:rPr lang="en-US" sz="1200" kern="1200" dirty="0">
                <a:solidFill>
                  <a:schemeClr val="tx1"/>
                </a:solidFill>
                <a:effectLst/>
                <a:latin typeface="+mn-lt"/>
                <a:ea typeface="+mn-ea"/>
                <a:cs typeface="+mn-cs"/>
              </a:rPr>
              <a:t>for their baby that can count towards a reimbursable meal or snack in the CACFP. For</a:t>
            </a:r>
            <a:r>
              <a:rPr lang="en-US" sz="1200" kern="1200" baseline="0" dirty="0">
                <a:solidFill>
                  <a:schemeClr val="tx1"/>
                </a:solidFill>
                <a:effectLst/>
                <a:latin typeface="+mn-lt"/>
                <a:ea typeface="+mn-ea"/>
                <a:cs typeface="+mn-cs"/>
              </a:rPr>
              <a:t> the meal or snack t</a:t>
            </a:r>
            <a:r>
              <a:rPr lang="en-US" sz="1200" kern="1200" dirty="0">
                <a:solidFill>
                  <a:schemeClr val="tx1"/>
                </a:solidFill>
                <a:effectLst/>
                <a:latin typeface="+mn-lt"/>
                <a:ea typeface="+mn-ea"/>
                <a:cs typeface="+mn-cs"/>
              </a:rPr>
              <a:t>o be reimbursable, the child care provider must offer the baby all of the other meal components.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babies who are eating solid foods, there are two options to claim reimbursement: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If the parent provides breastmilk or a creditable infant formula for their baby, then the child care site must provide all of the meal components in order for the meal to be reimbursable. Remember, if the parent brings in formula for their child, it must be a creditable iron-fortified formula in the CACFP for it to count towards the reimbursable meal.</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If the parent provides a solid food for their baby, then the child care site must provide a creditable iron-fortified infant formula and all other meal components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order for the meal to be reimbursable.</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17</a:t>
            </a:fld>
            <a:endParaRPr lang="en-US" dirty="0"/>
          </a:p>
        </p:txBody>
      </p:sp>
    </p:spTree>
    <p:extLst>
      <p:ext uri="{BB962C8B-B14F-4D97-AF65-F5344CB8AC3E}">
        <p14:creationId xmlns:p14="http://schemas.microsoft.com/office/powerpoint/2010/main" val="28472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Developing positive relationships with parents is critical to providing the best care possible for their baby. Frequent communication is one way to foster this relationship.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contains a number of tools participants can use to start a conversation.</a:t>
            </a:r>
          </a:p>
          <a:p>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several parent handouts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As a best practice, you can use the handouts to communicate with parents on a variety of topics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such as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baby’s eating habits and developmental readiness for solid foods.</a:t>
            </a:r>
          </a:p>
          <a:p>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Tell participants that the handouts are also available for free download from the USDA Team Nutrition website at </a:t>
            </a:r>
            <a:r>
              <a:rPr lang="en-US" sz="1200" u="sng" kern="1200" dirty="0">
                <a:solidFill>
                  <a:schemeClr val="tx1"/>
                </a:solidFill>
                <a:effectLst/>
                <a:latin typeface="+mn-lt"/>
                <a:ea typeface="+mn-ea"/>
                <a:cs typeface="+mn-cs"/>
              </a:rPr>
              <a:t>TeamNutrition.USDA.gov.</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18</a:t>
            </a:fld>
            <a:endParaRPr lang="en-US" dirty="0"/>
          </a:p>
        </p:txBody>
      </p:sp>
    </p:spTree>
    <p:extLst>
      <p:ext uri="{BB962C8B-B14F-4D97-AF65-F5344CB8AC3E}">
        <p14:creationId xmlns:p14="http://schemas.microsoft.com/office/powerpoint/2010/main" val="4115930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 busy child care provider, sometimes you want to make sure you’re getting the same message out to parents at the same time. Short nutrition messages can be used to engage parents using bite-size information. Some ways to connect with parents are through your child care site’s social media page, tweets, emails, bulletin boards, flyers, or other parent communication systems.</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Chapter 12: </a:t>
            </a:r>
            <a:r>
              <a:rPr lang="en-US" sz="1200" i="1" kern="1200" dirty="0">
                <a:solidFill>
                  <a:schemeClr val="tx1"/>
                </a:solidFill>
                <a:effectLst/>
                <a:latin typeface="+mn-lt"/>
                <a:ea typeface="+mn-ea"/>
                <a:cs typeface="+mn-cs"/>
              </a:rPr>
              <a:t>Partnering With Families</a:t>
            </a:r>
            <a:r>
              <a:rPr lang="en-US" sz="1200" kern="1200" dirty="0">
                <a:solidFill>
                  <a:schemeClr val="tx1"/>
                </a:solidFill>
                <a:effectLst/>
                <a:latin typeface="+mn-lt"/>
                <a:ea typeface="+mn-ea"/>
                <a:cs typeface="+mn-cs"/>
              </a:rPr>
              <a:t> of their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contains sample bite-size nutrition messages they can use.</a:t>
            </a:r>
          </a:p>
        </p:txBody>
      </p:sp>
      <p:sp>
        <p:nvSpPr>
          <p:cNvPr id="4" name="Slide Number Placeholder 3"/>
          <p:cNvSpPr>
            <a:spLocks noGrp="1"/>
          </p:cNvSpPr>
          <p:nvPr>
            <p:ph type="sldNum" sz="quarter" idx="5"/>
          </p:nvPr>
        </p:nvSpPr>
        <p:spPr/>
        <p:txBody>
          <a:bodyPr/>
          <a:lstStyle/>
          <a:p>
            <a:fld id="{031D8931-9063-5C43-AACF-1CA2560E0730}" type="slidenum">
              <a:rPr lang="en-US" smtClean="0"/>
              <a:pPr/>
              <a:t>19</a:t>
            </a:fld>
            <a:endParaRPr lang="en-US" dirty="0"/>
          </a:p>
        </p:txBody>
      </p:sp>
    </p:spTree>
    <p:extLst>
      <p:ext uri="{BB962C8B-B14F-4D97-AF65-F5344CB8AC3E}">
        <p14:creationId xmlns:p14="http://schemas.microsoft.com/office/powerpoint/2010/main" val="4115930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lesson, you will learn about the </a:t>
            </a:r>
            <a:r>
              <a:rPr lang="en-US" sz="1200" i="1" kern="1200" dirty="0">
                <a:solidFill>
                  <a:schemeClr val="tx1"/>
                </a:solidFill>
                <a:effectLst/>
                <a:latin typeface="+mn-lt"/>
                <a:ea typeface="+mn-ea"/>
                <a:cs typeface="+mn-cs"/>
              </a:rPr>
              <a:t>Child and Adult Care Food Program, </a:t>
            </a:r>
            <a:r>
              <a:rPr lang="en-US" sz="1200" kern="1200" dirty="0">
                <a:solidFill>
                  <a:schemeClr val="tx1"/>
                </a:solidFill>
                <a:effectLst/>
                <a:latin typeface="+mn-lt"/>
                <a:ea typeface="+mn-ea"/>
                <a:cs typeface="+mn-cs"/>
              </a:rPr>
              <a:t>or CACFP, infant meal pattern requirements and some resources you can use to start conversations with parents about their baby’s eating habits and development.</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a:t>
            </a:fld>
            <a:endParaRPr lang="en-US" dirty="0"/>
          </a:p>
        </p:txBody>
      </p:sp>
    </p:spTree>
    <p:extLst>
      <p:ext uri="{BB962C8B-B14F-4D97-AF65-F5344CB8AC3E}">
        <p14:creationId xmlns:p14="http://schemas.microsoft.com/office/powerpoint/2010/main" val="1316693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Review the key concepts covered in the lesson. Allow participants to ask questions.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CACFP infant meal pattern provides for good nutrition—critical for the growth and development that occurs during a baby’s first year—and provides opportunities to introduce healthy eating habits.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 operators participating in the CACFP need to follow the CACFP infant meal pattern and communicate with parents about types of foods the infant has eaten at home.</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Each meal and snack under the infant meal pattern is made up of </a:t>
            </a:r>
            <a:r>
              <a:rPr lang="en-US" sz="1200" b="1" kern="1200" dirty="0">
                <a:solidFill>
                  <a:schemeClr val="tx1"/>
                </a:solidFill>
                <a:effectLst/>
                <a:latin typeface="+mn-lt"/>
                <a:ea typeface="+mn-ea"/>
                <a:cs typeface="+mn-cs"/>
              </a:rPr>
              <a:t>meal components</a:t>
            </a:r>
            <a:r>
              <a:rPr lang="en-US" sz="1200" kern="1200" dirty="0">
                <a:solidFill>
                  <a:schemeClr val="tx1"/>
                </a:solidFill>
                <a:effectLst/>
                <a:latin typeface="+mn-lt"/>
                <a:ea typeface="+mn-ea"/>
                <a:cs typeface="+mn-cs"/>
              </a:rPr>
              <a:t>, such as breastmilk or formula and vegetables and fruits.</a:t>
            </a:r>
            <a:br>
              <a:rPr lang="en-US" sz="1200" b="1"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The infant meal pattern lists minimum </a:t>
            </a:r>
            <a:r>
              <a:rPr lang="en-US" sz="1200" b="1" kern="1200" dirty="0">
                <a:solidFill>
                  <a:schemeClr val="tx1"/>
                </a:solidFill>
                <a:effectLst/>
                <a:latin typeface="+mn-lt"/>
                <a:ea typeface="+mn-ea"/>
                <a:cs typeface="+mn-cs"/>
              </a:rPr>
              <a:t>serving sizes </a:t>
            </a:r>
            <a:r>
              <a:rPr lang="en-US" sz="1200" kern="1200" dirty="0">
                <a:solidFill>
                  <a:schemeClr val="tx1"/>
                </a:solidFill>
                <a:effectLst/>
                <a:latin typeface="+mn-lt"/>
                <a:ea typeface="+mn-ea"/>
                <a:cs typeface="+mn-cs"/>
              </a:rPr>
              <a:t>of breastmilk, infant formula, and solid foods as a </a:t>
            </a:r>
            <a:r>
              <a:rPr lang="en-US" sz="1200" b="1" kern="1200" dirty="0">
                <a:solidFill>
                  <a:schemeClr val="tx1"/>
                </a:solidFill>
                <a:effectLst/>
                <a:latin typeface="+mn-lt"/>
                <a:ea typeface="+mn-ea"/>
                <a:cs typeface="+mn-cs"/>
              </a:rPr>
              <a:t>range of numbers</a:t>
            </a:r>
            <a:r>
              <a:rPr lang="en-US" sz="1200" kern="1200" dirty="0">
                <a:solidFill>
                  <a:schemeClr val="tx1"/>
                </a:solidFill>
                <a:effectLst/>
                <a:latin typeface="+mn-lt"/>
                <a:ea typeface="+mn-ea"/>
                <a:cs typeface="+mn-cs"/>
              </a:rPr>
              <a:t>, rather than one specific number.</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offer a baby food outside of regular meal times and still receive reimbursement for the meal—as long as all meal components are offered to the baby during the day.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The baby does not have to eat the entire amount served for the meal to be reimbursed.</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Offer solid foods when the parent tells you their baby is developmentally ready and eating solid foods at home.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Look for creative ways to communicate with parents about their baby.</a:t>
            </a:r>
            <a:endParaRPr lang="en-US" sz="1200" kern="1200" baseline="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200" kern="1200" baseline="0" dirty="0">
                <a:solidFill>
                  <a:schemeClr val="tx1"/>
                </a:solidFill>
                <a:effectLst/>
                <a:latin typeface="+mn-lt"/>
                <a:ea typeface="+mn-ea"/>
                <a:cs typeface="+mn-cs"/>
              </a:rPr>
              <a:t>You can use </a:t>
            </a:r>
            <a:r>
              <a:rPr lang="en-US" sz="1200" kern="1200" dirty="0">
                <a:solidFill>
                  <a:schemeClr val="tx1"/>
                </a:solidFill>
                <a:effectLst/>
                <a:latin typeface="+mn-lt"/>
                <a:ea typeface="+mn-ea"/>
                <a:cs typeface="+mn-cs"/>
              </a:rPr>
              <a:t>the tools in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a:t>
            </a:r>
            <a:r>
              <a:rPr lang="en-US" sz="1200" kern="1200" baseline="0" dirty="0">
                <a:solidFill>
                  <a:schemeClr val="tx1"/>
                </a:solidFill>
                <a:effectLst/>
                <a:latin typeface="+mn-lt"/>
                <a:ea typeface="+mn-ea"/>
                <a:cs typeface="+mn-cs"/>
              </a:rPr>
              <a:t> Handouts and Bite-Sized Nutrition Messages.</a:t>
            </a:r>
            <a:br>
              <a:rPr lang="en-US" sz="1200" kern="1200" baseline="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For Parents </a:t>
            </a:r>
            <a:r>
              <a:rPr lang="en-US" sz="1200" kern="1200" dirty="0">
                <a:solidFill>
                  <a:schemeClr val="tx1"/>
                </a:solidFill>
                <a:effectLst/>
                <a:latin typeface="+mn-lt"/>
                <a:ea typeface="+mn-ea"/>
                <a:cs typeface="+mn-cs"/>
              </a:rPr>
              <a:t>handouts are available for free download from the USDA Team Nutrition website at </a:t>
            </a:r>
            <a:r>
              <a:rPr lang="en-US" sz="1200" u="sng" kern="1200" dirty="0">
                <a:solidFill>
                  <a:schemeClr val="tx1"/>
                </a:solidFill>
                <a:effectLst/>
                <a:latin typeface="+mn-lt"/>
                <a:ea typeface="+mn-ea"/>
                <a:cs typeface="+mn-cs"/>
              </a:rPr>
              <a:t>TeamNutrition.USDA.gov. </a:t>
            </a:r>
            <a:endParaRPr lang="en-US"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20</a:t>
            </a:fld>
            <a:endParaRPr lang="en-US" dirty="0"/>
          </a:p>
        </p:txBody>
      </p:sp>
    </p:spTree>
    <p:extLst>
      <p:ext uri="{BB962C8B-B14F-4D97-AF65-F5344CB8AC3E}">
        <p14:creationId xmlns:p14="http://schemas.microsoft.com/office/powerpoint/2010/main" val="806408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Y</a:t>
            </a:r>
            <a:r>
              <a:rPr lang="en-US" sz="1200" kern="1200" dirty="0">
                <a:solidFill>
                  <a:schemeClr val="tx1"/>
                </a:solidFill>
                <a:effectLst/>
                <a:latin typeface="+mn-lt"/>
                <a:ea typeface="+mn-ea"/>
                <a:cs typeface="+mn-cs"/>
              </a:rPr>
              <a:t>ou can now play the </a:t>
            </a:r>
            <a:r>
              <a:rPr lang="en-US" sz="1200" i="1" kern="1200" dirty="0">
                <a:solidFill>
                  <a:schemeClr val="tx1"/>
                </a:solidFill>
                <a:effectLst/>
                <a:latin typeface="+mn-lt"/>
                <a:ea typeface="+mn-ea"/>
                <a:cs typeface="+mn-cs"/>
              </a:rPr>
              <a:t>Baby</a:t>
            </a:r>
            <a:r>
              <a:rPr lang="en-US" sz="1200" i="1" kern="1200" baseline="0" dirty="0">
                <a:solidFill>
                  <a:schemeClr val="tx1"/>
                </a:solidFill>
                <a:effectLst/>
                <a:latin typeface="+mn-lt"/>
                <a:ea typeface="+mn-ea"/>
                <a:cs typeface="+mn-cs"/>
              </a:rPr>
              <a:t> Food Line Up</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digital interactive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game.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There are a few options for playing the game:</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use your mouse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select the game image on the slide</a:t>
            </a:r>
            <a:r>
              <a:rPr lang="en-US" sz="1200" kern="1200" baseline="0" dirty="0">
                <a:solidFill>
                  <a:schemeClr val="tx1"/>
                </a:solidFill>
                <a:effectLst/>
                <a:latin typeface="+mn-lt"/>
                <a:ea typeface="+mn-ea"/>
                <a:cs typeface="+mn-cs"/>
              </a:rPr>
              <a:t> or press the “Enter” key on your keyboard to start the game. Or,</a:t>
            </a:r>
            <a:br>
              <a:rPr lang="en-US" sz="1200" kern="1200" dirty="0">
                <a:solidFill>
                  <a:schemeClr val="tx1"/>
                </a:solidFill>
                <a:latin typeface="+mn-lt"/>
                <a:ea typeface="+mn-ea"/>
                <a:cs typeface="+mn-cs"/>
              </a:rPr>
            </a:br>
            <a:endParaRPr lang="en-US" sz="1200" u="sng"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kern="1200" dirty="0">
                <a:solidFill>
                  <a:schemeClr val="tx1"/>
                </a:solidFill>
                <a:effectLst/>
                <a:latin typeface="+mn-lt"/>
                <a:ea typeface="+mn-ea"/>
                <a:cs typeface="+mn-cs"/>
              </a:rPr>
              <a:t>If you have an internet connection, you can play the game directly from the USDA Team Nutrition website at TeamNutrition.USDA.gov. </a:t>
            </a:r>
            <a:br>
              <a:rPr lang="en-US" sz="1200" u="none" kern="1200" dirty="0">
                <a:solidFill>
                  <a:schemeClr val="tx1"/>
                </a:solidFill>
                <a:effectLst/>
                <a:latin typeface="+mn-lt"/>
                <a:ea typeface="+mn-ea"/>
                <a:cs typeface="+mn-cs"/>
              </a:rPr>
            </a:br>
            <a:endParaRPr lang="en-US" sz="1200" u="non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kern="1200" dirty="0">
                <a:solidFill>
                  <a:schemeClr val="tx1"/>
                </a:solidFill>
                <a:effectLst/>
                <a:latin typeface="+mn-lt"/>
                <a:ea typeface="+mn-ea"/>
                <a:cs typeface="+mn-cs"/>
              </a:rPr>
              <a:t>If</a:t>
            </a:r>
            <a:r>
              <a:rPr lang="en-US" sz="1200" u="none" kern="1200" baseline="0" dirty="0">
                <a:solidFill>
                  <a:schemeClr val="tx1"/>
                </a:solidFill>
                <a:effectLst/>
                <a:latin typeface="+mn-lt"/>
                <a:ea typeface="+mn-ea"/>
                <a:cs typeface="+mn-cs"/>
              </a:rPr>
              <a:t> you will not play the game, </a:t>
            </a:r>
            <a:r>
              <a:rPr lang="en-US" sz="1200" kern="1200" dirty="0">
                <a:solidFill>
                  <a:schemeClr val="tx1"/>
                </a:solidFill>
                <a:effectLst/>
                <a:latin typeface="+mn-lt"/>
                <a:ea typeface="+mn-ea"/>
                <a:cs typeface="+mn-cs"/>
              </a:rPr>
              <a:t>use your mouse to select any</a:t>
            </a:r>
            <a:r>
              <a:rPr lang="en-US" sz="1200" kern="1200" baseline="0" dirty="0">
                <a:solidFill>
                  <a:schemeClr val="tx1"/>
                </a:solidFill>
                <a:effectLst/>
                <a:latin typeface="+mn-lt"/>
                <a:ea typeface="+mn-ea"/>
                <a:cs typeface="+mn-cs"/>
              </a:rPr>
              <a:t> part of the screen outside of the game image. This will advance the slide to the first post-test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1" kern="1200" baseline="0" dirty="0">
                <a:solidFill>
                  <a:schemeClr val="tx1"/>
                </a:solidFill>
                <a:effectLst/>
                <a:latin typeface="+mn-lt"/>
                <a:ea typeface="+mn-ea"/>
                <a:cs typeface="+mn-cs"/>
              </a:rPr>
              <a:t>Trainer Note: </a:t>
            </a:r>
            <a:r>
              <a:rPr lang="en-US" sz="1200" kern="1200" baseline="0" dirty="0">
                <a:solidFill>
                  <a:schemeClr val="tx1"/>
                </a:solidFill>
                <a:effectLst/>
                <a:latin typeface="+mn-lt"/>
                <a:ea typeface="+mn-ea"/>
                <a:cs typeface="+mn-cs"/>
              </a:rPr>
              <a:t>As of April 2024, this digital interactive game is currently under revision to update “servings” to “ounce equivalents.”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21</a:t>
            </a:fld>
            <a:endParaRPr lang="en-US" dirty="0"/>
          </a:p>
        </p:txBody>
      </p:sp>
    </p:spTree>
    <p:extLst>
      <p:ext uri="{BB962C8B-B14F-4D97-AF65-F5344CB8AC3E}">
        <p14:creationId xmlns:p14="http://schemas.microsoft.com/office/powerpoint/2010/main" val="91201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r>
              <a:rPr lang="en-US" sz="1200" dirty="0">
                <a:solidFill>
                  <a:schemeClr val="tx1"/>
                </a:solidFill>
                <a:cs typeface="Arial" panose="020B0604020202020204" pitchFamily="34" charset="0"/>
              </a:rPr>
              <a:t>True or False?</a:t>
            </a:r>
          </a:p>
          <a:p>
            <a:pPr lvl="0"/>
            <a:endParaRPr lang="en-US" sz="1200" dirty="0">
              <a:solidFill>
                <a:schemeClr val="tx1"/>
              </a:solidFill>
              <a:cs typeface="Arial" panose="020B0604020202020204" pitchFamily="34" charset="0"/>
            </a:endParaRPr>
          </a:p>
          <a:p>
            <a:pPr lvl="0"/>
            <a:r>
              <a:rPr lang="en-US" sz="1200" dirty="0">
                <a:solidFill>
                  <a:schemeClr val="tx1"/>
                </a:solidFill>
              </a:rPr>
              <a:t>Responsive feeding means that you feed a baby when they show signs of being hungry and stop feeding when the baby shows signs of being full.</a:t>
            </a:r>
          </a:p>
          <a:p>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True</a:t>
            </a:r>
            <a:endParaRPr lang="en-US" sz="1200" b="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22</a:t>
            </a:fld>
            <a:endParaRPr lang="en-US" dirty="0"/>
          </a:p>
        </p:txBody>
      </p:sp>
    </p:spTree>
    <p:extLst>
      <p:ext uri="{BB962C8B-B14F-4D97-AF65-F5344CB8AC3E}">
        <p14:creationId xmlns:p14="http://schemas.microsoft.com/office/powerpoint/2010/main" val="2688348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A father brings in organic pureed carrots for his 6-month-old baby to have at lunch. The baby is eating foods from all meal components. As the child care provider, what foods do you need to offer to the baby to claim reimbursement for lunch?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pPr marL="228600" lvl="0" indent="-228600">
              <a:buFont typeface="+mj-lt"/>
              <a:buAutoNum type="alphaUcPeriod"/>
            </a:pPr>
            <a:r>
              <a:rPr lang="en-US" sz="1200" dirty="0">
                <a:solidFill>
                  <a:schemeClr val="tx1"/>
                </a:solidFill>
              </a:rPr>
              <a:t>Iron-fortified infant formula</a:t>
            </a:r>
          </a:p>
          <a:p>
            <a:pPr marL="228600" lvl="0" indent="-228600">
              <a:buFont typeface="+mj-lt"/>
              <a:buAutoNum type="alphaUcPeriod"/>
            </a:pPr>
            <a:r>
              <a:rPr lang="en-US" sz="1200" dirty="0">
                <a:solidFill>
                  <a:schemeClr val="tx1"/>
                </a:solidFill>
              </a:rPr>
              <a:t>Crackers</a:t>
            </a:r>
          </a:p>
          <a:p>
            <a:pPr marL="228600" lvl="0" indent="-228600">
              <a:buFont typeface="+mj-lt"/>
              <a:buAutoNum type="alphaUcPeriod"/>
            </a:pPr>
            <a:r>
              <a:rPr lang="en-US" sz="1200" dirty="0">
                <a:solidFill>
                  <a:schemeClr val="tx1"/>
                </a:solidFill>
              </a:rPr>
              <a:t>Iron-fortified infant cereal and/or a meat/meat alternate</a:t>
            </a:r>
          </a:p>
          <a:p>
            <a:pPr marL="228600" lvl="0" indent="-228600">
              <a:buFont typeface="+mj-lt"/>
              <a:buAutoNum type="alphaUcPeriod"/>
            </a:pPr>
            <a:r>
              <a:rPr lang="en-US" sz="1200" dirty="0">
                <a:solidFill>
                  <a:schemeClr val="tx1"/>
                </a:solidFill>
              </a:rPr>
              <a:t>A and C</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D</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23</a:t>
            </a:fld>
            <a:endParaRPr lang="en-US" dirty="0"/>
          </a:p>
        </p:txBody>
      </p:sp>
    </p:spTree>
    <p:extLst>
      <p:ext uri="{BB962C8B-B14F-4D97-AF65-F5344CB8AC3E}">
        <p14:creationId xmlns:p14="http://schemas.microsoft.com/office/powerpoint/2010/main" val="24618301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Yes or No?</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 parent breastfeeds their 3-month-old baby before bringing them to child care. The baby is asleep when upon arrival and stays asleep until 10 a.m. You did not offer the baby breakfast since they were asleep. At 10:15 a.m. they show signs of hunger. Can you claim the breakfast meal if you offer the baby 4-6 fluid ounces of breastmilk at 10:15 a.m.?</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Yes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baby shows signs of being hungry when waking up at 10 a.m., offer them the breakfast you would have offered earlier that morning. Babies do not eat on a set schedule, so feeding them when they are hungry is okay. As long as you offer the breastmilk or infant formula once the baby shows signs of being hungry, you can claim reimbursement for the breakfast meal.</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endParaRPr lang="en-US" sz="1200" b="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24</a:t>
            </a:fld>
            <a:endParaRPr lang="en-US" dirty="0"/>
          </a:p>
        </p:txBody>
      </p:sp>
    </p:spTree>
    <p:extLst>
      <p:ext uri="{BB962C8B-B14F-4D97-AF65-F5344CB8AC3E}">
        <p14:creationId xmlns:p14="http://schemas.microsoft.com/office/powerpoint/2010/main" val="4177755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25</a:t>
            </a:fld>
            <a:endParaRPr lang="en-US" dirty="0"/>
          </a:p>
        </p:txBody>
      </p:sp>
    </p:spTree>
    <p:extLst>
      <p:ext uri="{BB962C8B-B14F-4D97-AF65-F5344CB8AC3E}">
        <p14:creationId xmlns:p14="http://schemas.microsoft.com/office/powerpoint/2010/main" val="1074478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True or False?</a:t>
            </a:r>
          </a:p>
          <a:p>
            <a:pPr lvl="0"/>
            <a:endParaRPr lang="en-US" sz="1200" dirty="0">
              <a:solidFill>
                <a:schemeClr val="tx1"/>
              </a:solidFill>
            </a:endParaRPr>
          </a:p>
          <a:p>
            <a:pPr lvl="0"/>
            <a:r>
              <a:rPr lang="en-US" sz="1200" dirty="0">
                <a:solidFill>
                  <a:schemeClr val="tx1"/>
                </a:solidFill>
              </a:rPr>
              <a:t>Responsive feeding means that you feed a baby they show signs of being hungry and stop feeding when the baby shows signs of being full.</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the answers will be provided at the end of the lesson in the post-test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p>
          <a:p>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you will not administer the test, skip the slide. </a:t>
            </a:r>
            <a:endParaRPr lang="en-US" b="0" i="0" dirty="0">
              <a:solidFill>
                <a:schemeClr val="tx1"/>
              </a:solidFill>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2919652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A father brings in organic pureed carrots for his 6-month-old baby to have at lunch. The baby is eating foods from all meal components. As the child care provider, what foods do you need to offer to the baby to claim reimbursement for lunch?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pPr marL="228600" lvl="0" indent="-228600">
              <a:buFont typeface="+mj-lt"/>
              <a:buAutoNum type="alphaUcPeriod"/>
            </a:pPr>
            <a:r>
              <a:rPr lang="en-US" sz="1200" dirty="0">
                <a:solidFill>
                  <a:schemeClr val="tx1"/>
                </a:solidFill>
              </a:rPr>
              <a:t>Iron-fortified infant formula</a:t>
            </a:r>
          </a:p>
          <a:p>
            <a:pPr marL="228600" lvl="0" indent="-228600">
              <a:buFont typeface="+mj-lt"/>
              <a:buAutoNum type="alphaUcPeriod"/>
            </a:pPr>
            <a:r>
              <a:rPr lang="en-US" sz="1200" dirty="0">
                <a:solidFill>
                  <a:schemeClr val="tx1"/>
                </a:solidFill>
              </a:rPr>
              <a:t>Crackers</a:t>
            </a:r>
          </a:p>
          <a:p>
            <a:pPr marL="228600" lvl="0" indent="-228600">
              <a:buFont typeface="+mj-lt"/>
              <a:buAutoNum type="alphaUcPeriod"/>
            </a:pPr>
            <a:r>
              <a:rPr lang="en-US" sz="1200" dirty="0">
                <a:solidFill>
                  <a:schemeClr val="tx1"/>
                </a:solidFill>
              </a:rPr>
              <a:t>Iron-fortified infant cereal and/or a meat/meat alternate</a:t>
            </a:r>
          </a:p>
          <a:p>
            <a:pPr marL="228600" lvl="0" indent="-228600">
              <a:buFont typeface="+mj-lt"/>
              <a:buAutoNum type="alphaUcPeriod"/>
            </a:pPr>
            <a:r>
              <a:rPr lang="en-US" sz="1200" dirty="0">
                <a:solidFill>
                  <a:schemeClr val="tx1"/>
                </a:solidFill>
              </a:rPr>
              <a:t>A and C</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3646449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Yes or 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A parent breastfeeds their 3-month-old baby before bringing them to child care. The baby is asleep upon arrival and stays asleep until 10 a.m. You did not offer the baby breakfast since they were asleep. At 10:15 a.m. they show signs of hunger. Can you claim the breakfast meal if you offer the baby 4-6 fluid ounces of breastmilk at 10:15 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solidFill>
                <a:schemeClr val="tx1"/>
              </a:solidFill>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1858068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Next, we will watch a short video that describes how CACFP</a:t>
            </a:r>
            <a:r>
              <a:rPr lang="en-US" sz="1200" baseline="0" dirty="0">
                <a:solidFill>
                  <a:schemeClr val="tx1"/>
                </a:solidFill>
              </a:rPr>
              <a:t> meals and snacks support infant growth and development.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Overview of the Child and Adult Care Food Program Infant Meal Pattern</a:t>
            </a:r>
            <a:r>
              <a:rPr lang="en-US" sz="1200" kern="1200" dirty="0">
                <a:solidFill>
                  <a:schemeClr val="tx1"/>
                </a:solidFill>
                <a:effectLst/>
                <a:latin typeface="+mn-lt"/>
                <a:ea typeface="+mn-ea"/>
                <a:cs typeface="+mn-cs"/>
              </a:rPr>
              <a:t> video is embedded in the PowerPoint slide. Runtime is 2 minutes and 51 seconds.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a few options for playing the video.</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The video is embedded in the PowerPoint presentation. You can use your mouse to select the video on the slide or press “Enter” on your keyboard to start the video. Or,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If you have an internet connection, you can play the video directly from the USDA Team Nutrition website at </a:t>
            </a:r>
            <a:r>
              <a:rPr lang="en-US" sz="1200" u="sng" kern="1200" dirty="0">
                <a:solidFill>
                  <a:schemeClr val="tx1"/>
                </a:solidFill>
                <a:effectLst/>
                <a:latin typeface="+mn-lt"/>
                <a:ea typeface="+mn-ea"/>
                <a:cs typeface="+mn-cs"/>
              </a:rPr>
              <a:t>TeamNutrition.USDA.gov.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i="1" kern="1200" dirty="0">
                <a:solidFill>
                  <a:schemeClr val="tx1"/>
                </a:solidFill>
                <a:effectLst/>
                <a:latin typeface="+mn-lt"/>
                <a:ea typeface="+mn-ea"/>
                <a:cs typeface="+mn-cs"/>
              </a:rPr>
              <a:t>Trainer Note: </a:t>
            </a:r>
            <a:r>
              <a:rPr lang="en-US" sz="1200" b="0" i="0" u="none" kern="1200" dirty="0">
                <a:solidFill>
                  <a:schemeClr val="tx1"/>
                </a:solidFill>
                <a:effectLst/>
                <a:latin typeface="+mn-lt"/>
                <a:ea typeface="+mn-ea"/>
                <a:cs typeface="+mn-cs"/>
              </a:rPr>
              <a:t>The video can be viewed with closed-captioning and audio description at fns.usda.gov/tn/overview-child-and-adult-care-food-program-infant-meal-pattern-cacfp-trainers-tools.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1" i="1"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After the video plays, summarize the information presented or ask participants the following questions. You can do this activity as a group discussion or break participants into smaller groups or pairs.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CACFP infant meal pattern?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The United States Department of Agriculture’s Child and Adult Care Food Program, also known as the CACFP, is a great way to help ensure the babies you care for get the nutrition they need for growth and development.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The program provides for good nutrition—critical for the growth and development that occurs during a baby’s first year—and provides opportunities to introduce healthy eating habits.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All operators participating in the CACFP need to follow the CACFP infant meal pattern and communicate with parents about types of foods the infant has eaten at home.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three main ways (presented in the video) the CACFP infant meal pattern allows you to provide meals in a way that supports a baby's development?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Feed babies solid foods when they are developmentally ready.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Feed babies when they show signs of being hungry, and stop the feeding when they show signs of being full.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You can still be reimbursed for meals when the mother provides pumped breastmilk or stops in to breastfeed onsite, as long as you provide all other meal components when the baby is developmentally ready.</a:t>
            </a:r>
          </a:p>
        </p:txBody>
      </p:sp>
      <p:sp>
        <p:nvSpPr>
          <p:cNvPr id="4" name="Slide Number Placeholder 3"/>
          <p:cNvSpPr>
            <a:spLocks noGrp="1"/>
          </p:cNvSpPr>
          <p:nvPr>
            <p:ph type="sldNum" sz="quarter" idx="10"/>
          </p:nvPr>
        </p:nvSpPr>
        <p:spPr/>
        <p:txBody>
          <a:bodyPr/>
          <a:lstStyle/>
          <a:p>
            <a:fld id="{031D8931-9063-5C43-AACF-1CA2560E0730}" type="slidenum">
              <a:rPr lang="en-US" smtClean="0"/>
              <a:pPr/>
              <a:t>6</a:t>
            </a:fld>
            <a:endParaRPr lang="en-US" dirty="0"/>
          </a:p>
        </p:txBody>
      </p:sp>
    </p:spTree>
    <p:extLst>
      <p:ext uri="{BB962C8B-B14F-4D97-AF65-F5344CB8AC3E}">
        <p14:creationId xmlns:p14="http://schemas.microsoft.com/office/powerpoint/2010/main" val="1371360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Feeding Infants in the Child and Adult Care Food Program</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guide is your go-to resource for understanding the CACFP infant meal pattern. Each baby in your care has their own eating abilities. This is because babies grow and develop at different rates. The guide contains information on how to offer meals that are reimbursable in the CACFP.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a:t>
            </a:r>
            <a:r>
              <a:rPr lang="en-US" sz="1200" kern="1200" baseline="0" dirty="0">
                <a:solidFill>
                  <a:schemeClr val="tx1"/>
                </a:solidFill>
                <a:effectLst/>
                <a:latin typeface="+mn-lt"/>
                <a:ea typeface="+mn-ea"/>
                <a:cs typeface="+mn-cs"/>
              </a:rPr>
              <a:t> wil</a:t>
            </a:r>
            <a:r>
              <a:rPr lang="en-US" sz="1200" kern="1200" dirty="0">
                <a:solidFill>
                  <a:schemeClr val="tx1"/>
                </a:solidFill>
                <a:effectLst/>
                <a:latin typeface="+mn-lt"/>
                <a:ea typeface="+mn-ea"/>
                <a:cs typeface="+mn-cs"/>
              </a:rPr>
              <a:t>l also find in the guide resources you can use to start a conversation with parents. This will help you learn about their baby’s eating habits so you know when to give certain foods to a baby and which foods to avoid. You can make sure the babies are getting the best care possible by speaking with parents regularly and working together as a team.</a:t>
            </a:r>
          </a:p>
        </p:txBody>
      </p:sp>
      <p:sp>
        <p:nvSpPr>
          <p:cNvPr id="4" name="Slide Number Placeholder 3"/>
          <p:cNvSpPr>
            <a:spLocks noGrp="1"/>
          </p:cNvSpPr>
          <p:nvPr>
            <p:ph type="sldNum" sz="quarter" idx="5"/>
          </p:nvPr>
        </p:nvSpPr>
        <p:spPr/>
        <p:txBody>
          <a:bodyPr/>
          <a:lstStyle/>
          <a:p>
            <a:fld id="{031D8931-9063-5C43-AACF-1CA2560E0730}" type="slidenum">
              <a:rPr lang="en-US" smtClean="0"/>
              <a:pPr/>
              <a:t>7</a:t>
            </a:fld>
            <a:endParaRPr lang="en-US" dirty="0"/>
          </a:p>
        </p:txBody>
      </p:sp>
    </p:spTree>
    <p:extLst>
      <p:ext uri="{BB962C8B-B14F-4D97-AF65-F5344CB8AC3E}">
        <p14:creationId xmlns:p14="http://schemas.microsoft.com/office/powerpoint/2010/main" val="4115930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Team Nutrition initiative supports the Child and Adult Care Food Program by:</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Providing training and technical assistance to food service professionals that prepare meals for the programs,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Providing the programs with technical resources to support healthy school and child care environments, and</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Developing nutrition education resources that help children learn about agriculture and become self‐sufficient in making informed food choices.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support the growth and development of the babies in your care, follow the CACFP infant meal pattern to prepare and serve nutritious meals.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4115930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Tell participants that there are some words they need to know. Ask them to choose the definition they think best matches each word. To reveal the answer for each word (starting at the top of the list), click your mouse or press the “Enter” key on your keyboard. </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After all words have been matched, invite participants to turn to the </a:t>
            </a:r>
            <a:r>
              <a:rPr lang="en-US" sz="1200" i="1" kern="1200" dirty="0">
                <a:solidFill>
                  <a:schemeClr val="tx1"/>
                </a:solidFill>
                <a:effectLst/>
                <a:latin typeface="+mn-lt"/>
                <a:ea typeface="+mn-ea"/>
                <a:cs typeface="+mn-cs"/>
              </a:rPr>
              <a:t>Words To Know</a:t>
            </a:r>
            <a:r>
              <a:rPr lang="en-US" sz="1200" kern="1200" dirty="0">
                <a:solidFill>
                  <a:schemeClr val="tx1"/>
                </a:solidFill>
                <a:effectLst/>
                <a:latin typeface="+mn-lt"/>
                <a:ea typeface="+mn-ea"/>
                <a:cs typeface="+mn-cs"/>
              </a:rPr>
              <a:t> chart on page 1 in their </a:t>
            </a:r>
            <a:r>
              <a:rPr lang="en-US" sz="1200" i="1" kern="1200" dirty="0">
                <a:solidFill>
                  <a:schemeClr val="tx1"/>
                </a:solidFill>
                <a:effectLst/>
                <a:latin typeface="+mn-lt"/>
                <a:ea typeface="+mn-ea"/>
                <a:cs typeface="+mn-cs"/>
              </a:rPr>
              <a:t>Feeding Infants in the Child and Adult Care Program </a:t>
            </a:r>
            <a:r>
              <a:rPr lang="en-US" sz="1200" kern="1200" dirty="0">
                <a:solidFill>
                  <a:schemeClr val="tx1"/>
                </a:solidFill>
                <a:effectLst/>
                <a:latin typeface="+mn-lt"/>
                <a:ea typeface="+mn-ea"/>
                <a:cs typeface="+mn-cs"/>
              </a:rPr>
              <a:t>guide. Provide the definition and explanation for each word.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On-demand feeding</a:t>
            </a:r>
            <a:r>
              <a:rPr lang="en-US" sz="1200" kern="1200" dirty="0">
                <a:solidFill>
                  <a:schemeClr val="tx1"/>
                </a:solidFill>
                <a:effectLst/>
                <a:latin typeface="+mn-lt"/>
                <a:ea typeface="+mn-ea"/>
                <a:cs typeface="+mn-cs"/>
              </a:rPr>
              <a:t>: Feeding a baby when they show signs of being hungry.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Responsive feeding</a:t>
            </a:r>
            <a:r>
              <a:rPr lang="en-US" sz="1200" kern="1200" dirty="0">
                <a:solidFill>
                  <a:schemeClr val="tx1"/>
                </a:solidFill>
                <a:effectLst/>
                <a:latin typeface="+mn-lt"/>
                <a:ea typeface="+mn-ea"/>
                <a:cs typeface="+mn-cs"/>
              </a:rPr>
              <a:t>: Understanding when a baby is hungry or full and responding to those signs.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Similar to on-demand feeding, you feed the baby when they are hungry and let the baby stop eating when they are full. This gives the baby control over how much they eat during a feeding and helps the baby learn when they are hungry and to stop when they are full.</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Solid foods</a:t>
            </a:r>
            <a:r>
              <a:rPr lang="en-US" sz="1200" kern="1200" dirty="0">
                <a:solidFill>
                  <a:schemeClr val="tx1"/>
                </a:solidFill>
                <a:effectLst/>
                <a:latin typeface="+mn-lt"/>
                <a:ea typeface="+mn-ea"/>
                <a:cs typeface="+mn-cs"/>
              </a:rPr>
              <a:t>: Foods other than breastmilk or infant formula that provide nutrients to the baby.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Reimbursable foods</a:t>
            </a:r>
            <a:r>
              <a:rPr lang="en-US" sz="1200" kern="1200" dirty="0">
                <a:solidFill>
                  <a:schemeClr val="tx1"/>
                </a:solidFill>
                <a:effectLst/>
                <a:latin typeface="+mn-lt"/>
                <a:ea typeface="+mn-ea"/>
                <a:cs typeface="+mn-cs"/>
              </a:rPr>
              <a:t>: Meal or snack that meets CACFP meal pattern requirements.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 meal or snack is reimbursable as long as all required meal components are offered to the baby during the course of the day.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Meal components</a:t>
            </a:r>
            <a:r>
              <a:rPr lang="en-US" sz="1200" kern="1200" dirty="0">
                <a:solidFill>
                  <a:schemeClr val="tx1"/>
                </a:solidFill>
                <a:effectLst/>
                <a:latin typeface="+mn-lt"/>
                <a:ea typeface="+mn-ea"/>
                <a:cs typeface="+mn-cs"/>
              </a:rPr>
              <a:t>: Name of a group of foods in a CACFP reimbursable meal.</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Each meal and snack under the infant meal pattern is made up of </a:t>
            </a:r>
            <a:r>
              <a:rPr lang="en-US" sz="1200" b="1" kern="1200" dirty="0">
                <a:solidFill>
                  <a:schemeClr val="tx1"/>
                </a:solidFill>
                <a:effectLst/>
                <a:latin typeface="+mn-lt"/>
                <a:ea typeface="+mn-ea"/>
                <a:cs typeface="+mn-cs"/>
              </a:rPr>
              <a:t>meal components</a:t>
            </a:r>
            <a:r>
              <a:rPr lang="en-US" sz="1200" kern="1200" dirty="0">
                <a:solidFill>
                  <a:schemeClr val="tx1"/>
                </a:solidFill>
                <a:effectLst/>
                <a:latin typeface="+mn-lt"/>
                <a:ea typeface="+mn-ea"/>
                <a:cs typeface="+mn-cs"/>
              </a:rPr>
              <a:t>, such as breastmilk or formula and vegetables and fruits.</a:t>
            </a:r>
          </a:p>
          <a:p>
            <a:pPr marL="628650" lvl="1" indent="-171450">
              <a:buFont typeface="Courier New" panose="02070309020205020404" pitchFamily="49" charset="0"/>
              <a:buChar char="o"/>
            </a:pPr>
            <a:r>
              <a:rPr lang="en-US" sz="1200" b="1" kern="1200" dirty="0">
                <a:solidFill>
                  <a:schemeClr val="tx1"/>
                </a:solidFill>
                <a:effectLst/>
                <a:latin typeface="+mn-lt"/>
                <a:ea typeface="+mn-ea"/>
                <a:cs typeface="+mn-cs"/>
              </a:rPr>
              <a:t>Vegetables and fruits </a:t>
            </a:r>
            <a:r>
              <a:rPr lang="en-US" sz="1200" kern="1200" dirty="0">
                <a:solidFill>
                  <a:schemeClr val="tx1"/>
                </a:solidFill>
                <a:effectLst/>
                <a:latin typeface="+mn-lt"/>
                <a:ea typeface="+mn-ea"/>
                <a:cs typeface="+mn-cs"/>
              </a:rPr>
              <a:t>are considered </a:t>
            </a:r>
            <a:r>
              <a:rPr lang="en-US" sz="1200" b="1" kern="1200" dirty="0">
                <a:solidFill>
                  <a:schemeClr val="tx1"/>
                </a:solidFill>
                <a:effectLst/>
                <a:latin typeface="+mn-lt"/>
                <a:ea typeface="+mn-ea"/>
                <a:cs typeface="+mn-cs"/>
              </a:rPr>
              <a:t>one meal component</a:t>
            </a:r>
            <a:r>
              <a:rPr lang="en-US" sz="1200" kern="1200" dirty="0">
                <a:solidFill>
                  <a:schemeClr val="tx1"/>
                </a:solidFill>
                <a:effectLst/>
                <a:latin typeface="+mn-lt"/>
                <a:ea typeface="+mn-ea"/>
                <a:cs typeface="+mn-cs"/>
              </a:rPr>
              <a:t> in the infant meal pattern.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Developmental readiness</a:t>
            </a:r>
            <a:r>
              <a:rPr lang="en-US" sz="1200" kern="1200" dirty="0">
                <a:solidFill>
                  <a:schemeClr val="tx1"/>
                </a:solidFill>
                <a:effectLst/>
                <a:latin typeface="+mn-lt"/>
                <a:ea typeface="+mn-ea"/>
                <a:cs typeface="+mn-cs"/>
              </a:rPr>
              <a:t>: When a baby can control the muscles needed to eat solid foods.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 baby is “developmentally ready” to eat solid foods when they are able to </a:t>
            </a:r>
            <a:r>
              <a:rPr lang="en-US" sz="1200" kern="1200" dirty="0">
                <a:solidFill>
                  <a:schemeClr val="tx1"/>
                </a:solidFill>
                <a:latin typeface="+mn-lt"/>
                <a:ea typeface="+mn-ea"/>
                <a:cs typeface="+mn-cs"/>
              </a:rPr>
              <a:t>open their mouth when foods come their way or reach for food, sit in a high chair with good head control, and use their tongue to move food from the spoon into their mouth.</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9</a:t>
            </a:fld>
            <a:endParaRPr lang="en-US" dirty="0"/>
          </a:p>
        </p:txBody>
      </p:sp>
    </p:spTree>
    <p:extLst>
      <p:ext uri="{BB962C8B-B14F-4D97-AF65-F5344CB8AC3E}">
        <p14:creationId xmlns:p14="http://schemas.microsoft.com/office/powerpoint/2010/main" val="4115930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5" name="Picture 4">
            <a:extLst>
              <a:ext uri="{FF2B5EF4-FFF2-40B4-BE49-F238E27FC236}">
                <a16:creationId xmlns:a16="http://schemas.microsoft.com/office/drawing/2014/main" id="{B85AF414-7032-4052-B7F0-A0297D3CF59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24BD81-0ACE-4F20-9836-3A66CDA7884F}"/>
              </a:ext>
              <a:ext uri="{C183D7F6-B498-43B3-948B-1728B52AA6E4}">
                <adec:decorative xmlns:adec="http://schemas.microsoft.com/office/drawing/2017/decorative"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8.jp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hyperlink" Target="http://www.teamnutrition.usda.gov/"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teamnutrition.usda.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hyperlink" Target="https://www.fns.usda.gov/apps/food-lineup/story.html"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microsoft.com/office/2017/04/relationships/track" Target="../media/track1.vtt"/><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E1939C-1E5C-254B-A214-804BD5BD9978}"/>
              </a:ext>
            </a:extLst>
          </p:cNvPr>
          <p:cNvSpPr txBox="1">
            <a:spLocks noGrp="1"/>
          </p:cNvSpPr>
          <p:nvPr>
            <p:ph type="title" idx="4294967295"/>
          </p:nvPr>
        </p:nvSpPr>
        <p:spPr>
          <a:xfrm>
            <a:off x="332624" y="1203750"/>
            <a:ext cx="7772400" cy="8193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6000" b="1" kern="1200">
                <a:solidFill>
                  <a:srgbClr val="273A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273A80"/>
                </a:solidFill>
                <a:effectLst/>
                <a:uLnTx/>
                <a:uFillTx/>
                <a:latin typeface="+mj-lt"/>
                <a:ea typeface="+mj-ea"/>
                <a:cs typeface="+mj-cs"/>
              </a:rPr>
              <a:t>Feeding Infants in the CACFP</a:t>
            </a:r>
          </a:p>
        </p:txBody>
      </p:sp>
      <p:sp>
        <p:nvSpPr>
          <p:cNvPr id="4" name="Subtitle 2">
            <a:extLst>
              <a:ext uri="{FF2B5EF4-FFF2-40B4-BE49-F238E27FC236}">
                <a16:creationId xmlns:a16="http://schemas.microsoft.com/office/drawing/2014/main" id="{B15A54FE-7424-E045-9AEE-BDCB371ABFE1}"/>
              </a:ext>
            </a:extLst>
          </p:cNvPr>
          <p:cNvSpPr txBox="1">
            <a:spLocks/>
          </p:cNvSpPr>
          <p:nvPr/>
        </p:nvSpPr>
        <p:spPr>
          <a:xfrm>
            <a:off x="5780325" y="2666573"/>
            <a:ext cx="2977842"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500" b="1" dirty="0">
                <a:solidFill>
                  <a:srgbClr val="273A80"/>
                </a:solidFill>
                <a:cs typeface="Arial" panose="020B0604020202020204" pitchFamily="34" charset="0"/>
              </a:rPr>
              <a:t>Lesson 1</a:t>
            </a:r>
          </a:p>
          <a:p>
            <a:r>
              <a:rPr lang="en-US" sz="2500" b="1" dirty="0">
                <a:solidFill>
                  <a:srgbClr val="273A80"/>
                </a:solidFill>
                <a:cs typeface="Arial" panose="020B0604020202020204" pitchFamily="34" charset="0"/>
              </a:rPr>
              <a:t>Overview of the CACFP Infant Meal Pattern Requirements</a:t>
            </a:r>
            <a:endParaRPr lang="en-US" sz="2500" dirty="0">
              <a:solidFill>
                <a:srgbClr val="273A80"/>
              </a:solidFill>
            </a:endParaRPr>
          </a:p>
        </p:txBody>
      </p:sp>
      <p:pic>
        <p:nvPicPr>
          <p:cNvPr id="7" name="Picture 6" descr="Photo of a baby being fed with a spoon.">
            <a:extLst>
              <a:ext uri="{FF2B5EF4-FFF2-40B4-BE49-F238E27FC236}">
                <a16:creationId xmlns:a16="http://schemas.microsoft.com/office/drawing/2014/main" id="{BCDE9B9F-A36A-4F0C-83A3-453552B4CBDC}"/>
              </a:ext>
            </a:extLst>
          </p:cNvPr>
          <p:cNvPicPr>
            <a:picLocks noChangeAspect="1"/>
          </p:cNvPicPr>
          <p:nvPr/>
        </p:nvPicPr>
        <p:blipFill>
          <a:blip r:embed="rId3"/>
          <a:stretch>
            <a:fillRect/>
          </a:stretch>
        </p:blipFill>
        <p:spPr>
          <a:xfrm>
            <a:off x="0" y="-344892"/>
            <a:ext cx="9144000" cy="6797040"/>
          </a:xfrm>
          <a:prstGeom prst="rect">
            <a:avLst/>
          </a:prstGeom>
        </p:spPr>
      </p:pic>
    </p:spTree>
    <p:extLst>
      <p:ext uri="{BB962C8B-B14F-4D97-AF65-F5344CB8AC3E}">
        <p14:creationId xmlns:p14="http://schemas.microsoft.com/office/powerpoint/2010/main" val="4251470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CACFP Infant Meal Pattern—Infant Age Groups</a:t>
            </a:r>
            <a:br>
              <a:rPr lang="en-US" dirty="0"/>
            </a:br>
            <a:endParaRPr lang="en-US" dirty="0"/>
          </a:p>
        </p:txBody>
      </p:sp>
      <p:sp>
        <p:nvSpPr>
          <p:cNvPr id="5" name="TextBox 4"/>
          <p:cNvSpPr txBox="1"/>
          <p:nvPr/>
        </p:nvSpPr>
        <p:spPr>
          <a:xfrm>
            <a:off x="598838" y="2180978"/>
            <a:ext cx="3448337" cy="1401409"/>
          </a:xfrm>
          <a:prstGeom prst="rect">
            <a:avLst/>
          </a:prstGeom>
          <a:noFill/>
        </p:spPr>
        <p:txBody>
          <a:bodyPr wrap="square" rtlCol="0">
            <a:spAutoFit/>
          </a:bodyPr>
          <a:lstStyle/>
          <a:p>
            <a:pPr marL="137160">
              <a:lnSpc>
                <a:spcPct val="114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Two infant age groups:</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Birth through 5 months</a:t>
            </a:r>
          </a:p>
          <a:p>
            <a:pPr marL="36576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6 through 11 months</a:t>
            </a:r>
          </a:p>
        </p:txBody>
      </p:sp>
      <p:pic>
        <p:nvPicPr>
          <p:cNvPr id="8" name="Picture 7" descr="Photo of a baby laying on the floor with arms and legs outstretched.">
            <a:extLst>
              <a:ext uri="{FF2B5EF4-FFF2-40B4-BE49-F238E27FC236}">
                <a16:creationId xmlns:a16="http://schemas.microsoft.com/office/drawing/2014/main" id="{4EF0CED7-D08C-E844-8F3A-A0F938C9BF5F}"/>
              </a:ext>
            </a:extLst>
          </p:cNvPr>
          <p:cNvPicPr>
            <a:picLocks noChangeAspect="1"/>
          </p:cNvPicPr>
          <p:nvPr/>
        </p:nvPicPr>
        <p:blipFill rotWithShape="1">
          <a:blip r:embed="rId4"/>
          <a:srcRect b="3339"/>
          <a:stretch/>
        </p:blipFill>
        <p:spPr>
          <a:xfrm>
            <a:off x="4741466" y="1784336"/>
            <a:ext cx="3654592" cy="2355045"/>
          </a:xfrm>
          <a:prstGeom prst="rect">
            <a:avLst/>
          </a:prstGeom>
        </p:spPr>
      </p:pic>
      <p:pic>
        <p:nvPicPr>
          <p:cNvPr id="10" name="Picture 9" descr="Photo of a baby sitting on the floor and playing with toys.">
            <a:extLst>
              <a:ext uri="{FF2B5EF4-FFF2-40B4-BE49-F238E27FC236}">
                <a16:creationId xmlns:a16="http://schemas.microsoft.com/office/drawing/2014/main" id="{6F5F85E0-1E88-AF49-8F91-3927A28FD64C}"/>
              </a:ext>
            </a:extLst>
          </p:cNvPr>
          <p:cNvPicPr>
            <a:picLocks noChangeAspect="1"/>
          </p:cNvPicPr>
          <p:nvPr/>
        </p:nvPicPr>
        <p:blipFill>
          <a:blip r:embed="rId5"/>
          <a:stretch>
            <a:fillRect/>
          </a:stretch>
        </p:blipFill>
        <p:spPr>
          <a:xfrm>
            <a:off x="4741465" y="4041985"/>
            <a:ext cx="3654593" cy="2436395"/>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10</a:t>
            </a:fld>
            <a:endParaRPr lang="en-US" dirty="0"/>
          </a:p>
        </p:txBody>
      </p:sp>
    </p:spTree>
    <p:custDataLst>
      <p:tags r:id="rId1"/>
    </p:custDataLst>
    <p:extLst>
      <p:ext uri="{BB962C8B-B14F-4D97-AF65-F5344CB8AC3E}">
        <p14:creationId xmlns:p14="http://schemas.microsoft.com/office/powerpoint/2010/main" val="344702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22378"/>
            <a:ext cx="7886700" cy="1140039"/>
          </a:xfrm>
        </p:spPr>
        <p:txBody>
          <a:bodyPr/>
          <a:lstStyle/>
          <a:p>
            <a:r>
              <a:rPr lang="en-US" dirty="0"/>
              <a:t>Food Components</a:t>
            </a:r>
          </a:p>
        </p:txBody>
      </p:sp>
      <p:sp>
        <p:nvSpPr>
          <p:cNvPr id="11" name="TextBox 10"/>
          <p:cNvSpPr txBox="1"/>
          <p:nvPr/>
        </p:nvSpPr>
        <p:spPr>
          <a:xfrm>
            <a:off x="7170420" y="1102773"/>
            <a:ext cx="1826141" cy="938719"/>
          </a:xfrm>
          <a:prstGeom prst="rect">
            <a:avLst/>
          </a:prstGeom>
          <a:noFill/>
        </p:spPr>
        <p:txBody>
          <a:bodyPr wrap="none" rtlCol="0">
            <a:spAutoFit/>
          </a:bodyPr>
          <a:lstStyle/>
          <a:p>
            <a:r>
              <a:rPr lang="en-US" sz="1100" dirty="0">
                <a:solidFill>
                  <a:srgbClr val="7F7F7F"/>
                </a:solidFill>
              </a:rPr>
              <a:t>Abbreviations</a:t>
            </a:r>
          </a:p>
          <a:p>
            <a:r>
              <a:rPr lang="en-US" sz="1100" dirty="0" err="1">
                <a:solidFill>
                  <a:srgbClr val="7F7F7F"/>
                </a:solidFill>
              </a:rPr>
              <a:t>fl</a:t>
            </a:r>
            <a:r>
              <a:rPr lang="en-US" sz="1100" dirty="0">
                <a:solidFill>
                  <a:srgbClr val="7F7F7F"/>
                </a:solidFill>
              </a:rPr>
              <a:t> oz = fluid ounces</a:t>
            </a:r>
          </a:p>
          <a:p>
            <a:r>
              <a:rPr lang="en-US" sz="1100" dirty="0">
                <a:solidFill>
                  <a:srgbClr val="7F7F7F"/>
                </a:solidFill>
              </a:rPr>
              <a:t>oz = ounces</a:t>
            </a:r>
          </a:p>
          <a:p>
            <a:r>
              <a:rPr lang="en-US" sz="1100" dirty="0">
                <a:solidFill>
                  <a:srgbClr val="7F7F7F"/>
                </a:solidFill>
              </a:rPr>
              <a:t>tbsp = tablespoons</a:t>
            </a:r>
          </a:p>
          <a:p>
            <a:r>
              <a:rPr lang="en-US" sz="1100" dirty="0">
                <a:solidFill>
                  <a:srgbClr val="7F7F7F"/>
                </a:solidFill>
              </a:rPr>
              <a:t>oz eq = ounce equivalents</a:t>
            </a:r>
          </a:p>
        </p:txBody>
      </p:sp>
      <p:graphicFrame>
        <p:nvGraphicFramePr>
          <p:cNvPr id="10" name="Table 9" title="Food Components Table"/>
          <p:cNvGraphicFramePr>
            <a:graphicFrameLocks noGrp="1"/>
          </p:cNvGraphicFramePr>
          <p:nvPr>
            <p:extLst>
              <p:ext uri="{D42A27DB-BD31-4B8C-83A1-F6EECF244321}">
                <p14:modId xmlns:p14="http://schemas.microsoft.com/office/powerpoint/2010/main" val="667417994"/>
              </p:ext>
            </p:extLst>
          </p:nvPr>
        </p:nvGraphicFramePr>
        <p:xfrm>
          <a:off x="1874520" y="2242812"/>
          <a:ext cx="7078980" cy="3983875"/>
        </p:xfrm>
        <a:graphic>
          <a:graphicData uri="http://schemas.openxmlformats.org/drawingml/2006/table">
            <a:tbl>
              <a:tblPr firstRow="1" bandRow="1">
                <a:tableStyleId>{5C22544A-7EE6-4342-B048-85BDC9FD1C3A}</a:tableStyleId>
              </a:tblPr>
              <a:tblGrid>
                <a:gridCol w="1813560">
                  <a:extLst>
                    <a:ext uri="{9D8B030D-6E8A-4147-A177-3AD203B41FA5}">
                      <a16:colId xmlns:a16="http://schemas.microsoft.com/office/drawing/2014/main" val="20000"/>
                    </a:ext>
                  </a:extLst>
                </a:gridCol>
                <a:gridCol w="2529804">
                  <a:extLst>
                    <a:ext uri="{9D8B030D-6E8A-4147-A177-3AD203B41FA5}">
                      <a16:colId xmlns:a16="http://schemas.microsoft.com/office/drawing/2014/main" val="20001"/>
                    </a:ext>
                  </a:extLst>
                </a:gridCol>
                <a:gridCol w="2735616">
                  <a:extLst>
                    <a:ext uri="{9D8B030D-6E8A-4147-A177-3AD203B41FA5}">
                      <a16:colId xmlns:a16="http://schemas.microsoft.com/office/drawing/2014/main" val="20002"/>
                    </a:ext>
                  </a:extLst>
                </a:gridCol>
              </a:tblGrid>
              <a:tr h="493915">
                <a:tc>
                  <a:txBody>
                    <a:bodyPr/>
                    <a:lstStyle/>
                    <a:p>
                      <a:pPr algn="ctr"/>
                      <a:r>
                        <a:rPr lang="en-US" sz="1800" dirty="0">
                          <a:latin typeface="Arial" panose="020B0604020202020204" pitchFamily="34" charset="0"/>
                          <a:cs typeface="Arial" panose="020B0604020202020204" pitchFamily="34" charset="0"/>
                        </a:rPr>
                        <a:t>Breakfast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0 through 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6 through 11 Months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Breastmilk</a:t>
                      </a:r>
                      <a:r>
                        <a:rPr lang="en-US" sz="1400" baseline="0" dirty="0">
                          <a:solidFill>
                            <a:srgbClr val="273A80"/>
                          </a:solidFill>
                          <a:latin typeface="Arial" panose="020B0604020202020204" pitchFamily="34" charset="0"/>
                          <a:cs typeface="Arial" panose="020B0604020202020204" pitchFamily="34" charset="0"/>
                        </a:rPr>
                        <a:t> or infant formula</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4–6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6–8</a:t>
                      </a:r>
                      <a:r>
                        <a:rPr lang="en-US" sz="1400" baseline="0" dirty="0">
                          <a:solidFill>
                            <a:srgbClr val="273A80"/>
                          </a:solidFill>
                          <a:latin typeface="Arial" panose="020B0604020202020204" pitchFamily="34" charset="0"/>
                          <a:cs typeface="Arial" panose="020B0604020202020204" pitchFamily="34" charset="0"/>
                        </a:rPr>
                        <a:t> </a:t>
                      </a:r>
                      <a:r>
                        <a:rPr lang="en-US" sz="1400" dirty="0">
                          <a:solidFill>
                            <a:srgbClr val="273A80"/>
                          </a:solidFill>
                          <a:latin typeface="Arial" panose="020B0604020202020204" pitchFamily="34" charset="0"/>
                          <a:cs typeface="Arial" panose="020B0604020202020204" pitchFamily="34" charset="0"/>
                        </a:rPr>
                        <a:t>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98624">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Grains</a:t>
                      </a:r>
                      <a:r>
                        <a:rPr lang="en-US" sz="1400" baseline="0" dirty="0">
                          <a:solidFill>
                            <a:srgbClr val="273A80"/>
                          </a:solidFill>
                          <a:latin typeface="Arial" panose="020B0604020202020204" pitchFamily="34" charset="0"/>
                          <a:cs typeface="Arial" panose="020B0604020202020204" pitchFamily="34" charset="0"/>
                        </a:rPr>
                        <a:t> or meats/meat alternates, or a combination</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0–½ oz eq infant cereal; or</a:t>
                      </a:r>
                    </a:p>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tbsp</a:t>
                      </a:r>
                      <a:r>
                        <a:rPr lang="en-US" sz="1400" baseline="0" dirty="0">
                          <a:solidFill>
                            <a:srgbClr val="273A80"/>
                          </a:solidFill>
                          <a:latin typeface="Arial" panose="020B0604020202020204" pitchFamily="34" charset="0"/>
                          <a:cs typeface="Arial" panose="020B0604020202020204" pitchFamily="34" charset="0"/>
                        </a:rPr>
                        <a:t> meat, fish, poultry, whole eggs, cooked dry beans or peas; or</a:t>
                      </a: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a:t>
                      </a:r>
                      <a:r>
                        <a:rPr lang="en-US" sz="1400" baseline="0" dirty="0">
                          <a:solidFill>
                            <a:srgbClr val="273A80"/>
                          </a:solidFill>
                          <a:latin typeface="Arial" panose="020B0604020202020204" pitchFamily="34" charset="0"/>
                          <a:cs typeface="Arial" panose="020B0604020202020204" pitchFamily="34" charset="0"/>
                        </a:rPr>
                        <a:t> oz cheese; or</a:t>
                      </a:r>
                      <a:r>
                        <a:rPr lang="en-US" sz="1400" dirty="0">
                          <a:solidFill>
                            <a:srgbClr val="273A80"/>
                          </a:solidFill>
                          <a:latin typeface="Arial" panose="020B0604020202020204" pitchFamily="34" charset="0"/>
                          <a:cs typeface="Arial" panose="020B0604020202020204" pitchFamily="34" charset="0"/>
                        </a:rPr>
                        <a:t> </a:t>
                      </a: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a:t>
                      </a:r>
                      <a:r>
                        <a:rPr lang="en-US" sz="1400" baseline="0" dirty="0">
                          <a:solidFill>
                            <a:srgbClr val="273A80"/>
                          </a:solidFill>
                          <a:latin typeface="Arial" panose="020B0604020202020204" pitchFamily="34" charset="0"/>
                          <a:cs typeface="Arial" panose="020B0604020202020204" pitchFamily="34" charset="0"/>
                        </a:rPr>
                        <a:t> cottage cheese; or</a:t>
                      </a:r>
                      <a:endParaRPr lang="en-US" sz="1400" dirty="0">
                        <a:solidFill>
                          <a:srgbClr val="273A80"/>
                        </a:solidFill>
                        <a:latin typeface="Arial" panose="020B0604020202020204" pitchFamily="34" charset="0"/>
                        <a:cs typeface="Arial" panose="020B0604020202020204" pitchFamily="34" charset="0"/>
                      </a:endParaRP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 (½ cup)</a:t>
                      </a:r>
                      <a:r>
                        <a:rPr lang="en-US" sz="1400" baseline="0" dirty="0">
                          <a:solidFill>
                            <a:srgbClr val="273A80"/>
                          </a:solidFill>
                          <a:latin typeface="Arial" panose="020B0604020202020204" pitchFamily="34" charset="0"/>
                          <a:cs typeface="Arial" panose="020B0604020202020204" pitchFamily="34" charset="0"/>
                        </a:rPr>
                        <a:t> yogurt;</a:t>
                      </a:r>
                    </a:p>
                    <a:p>
                      <a:pPr algn="l">
                        <a:lnSpc>
                          <a:spcPct val="100000"/>
                        </a:lnSpc>
                        <a:spcBef>
                          <a:spcPts val="0"/>
                        </a:spcBef>
                        <a:spcAft>
                          <a:spcPts val="0"/>
                        </a:spcAft>
                      </a:pPr>
                      <a:r>
                        <a:rPr lang="en-US" sz="1400" baseline="0" dirty="0">
                          <a:solidFill>
                            <a:srgbClr val="273A80"/>
                          </a:solidFill>
                          <a:latin typeface="Arial" panose="020B0604020202020204" pitchFamily="34" charset="0"/>
                          <a:cs typeface="Arial" panose="020B0604020202020204" pitchFamily="34" charset="0"/>
                        </a:rPr>
                        <a:t>or a combination of the above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Vegetables,</a:t>
                      </a:r>
                      <a:r>
                        <a:rPr lang="en-US" sz="1400" baseline="0" dirty="0">
                          <a:solidFill>
                            <a:srgbClr val="273A80"/>
                          </a:solidFill>
                          <a:latin typeface="Arial" panose="020B0604020202020204" pitchFamily="34" charset="0"/>
                          <a:cs typeface="Arial" panose="020B0604020202020204" pitchFamily="34" charset="0"/>
                        </a:rPr>
                        <a:t> fruit,     or both</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 tbsp vegetable, fruit, or both</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6" name="Rectangle 25" descr="&quot; &quot;"/>
          <p:cNvSpPr/>
          <p:nvPr/>
        </p:nvSpPr>
        <p:spPr>
          <a:xfrm>
            <a:off x="1874520" y="2243145"/>
            <a:ext cx="7078980" cy="3983876"/>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6" name="TextBox 5">
            <a:extLst>
              <a:ext uri="{FF2B5EF4-FFF2-40B4-BE49-F238E27FC236}">
                <a16:creationId xmlns:a16="http://schemas.microsoft.com/office/drawing/2014/main" id="{30660D19-05BA-4F58-A5F9-8BEFAC2F25BE}"/>
              </a:ext>
            </a:extLst>
          </p:cNvPr>
          <p:cNvSpPr txBox="1"/>
          <p:nvPr/>
        </p:nvSpPr>
        <p:spPr>
          <a:xfrm>
            <a:off x="113827" y="4143648"/>
            <a:ext cx="1322798" cy="584775"/>
          </a:xfrm>
          <a:prstGeom prst="rect">
            <a:avLst/>
          </a:prstGeom>
          <a:noFill/>
        </p:spPr>
        <p:txBody>
          <a:bodyPr wrap="none" rtlCol="0">
            <a:spAutoFit/>
          </a:bodyPr>
          <a:lstStyle/>
          <a:p>
            <a:pPr algn="ctr"/>
            <a:r>
              <a:rPr lang="en-US" sz="1600" b="1" dirty="0">
                <a:solidFill>
                  <a:srgbClr val="273A80"/>
                </a:solidFill>
              </a:rPr>
              <a:t>Meal</a:t>
            </a:r>
          </a:p>
          <a:p>
            <a:pPr algn="ctr"/>
            <a:r>
              <a:rPr lang="en-US" sz="1600" b="1" dirty="0">
                <a:solidFill>
                  <a:srgbClr val="273A80"/>
                </a:solidFill>
              </a:rPr>
              <a:t>Component</a:t>
            </a:r>
          </a:p>
        </p:txBody>
      </p:sp>
      <p:cxnSp>
        <p:nvCxnSpPr>
          <p:cNvPr id="30" name="Straight Arrow Connector 29" descr="Line connects the term &quot;food component&quot; to the text &quot;Breastmilk or infant formula&quot; in the Breakfast column."/>
          <p:cNvCxnSpPr>
            <a:cxnSpLocks/>
            <a:stCxn id="6" idx="0"/>
          </p:cNvCxnSpPr>
          <p:nvPr/>
        </p:nvCxnSpPr>
        <p:spPr>
          <a:xfrm flipV="1">
            <a:off x="775226" y="3112468"/>
            <a:ext cx="1043296" cy="103118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descr="Line connects the term &quot;food component&quot; to the text &quot;Grains or meat/meat alternates, or a combination&quot; in the Breakfast column."/>
          <p:cNvCxnSpPr>
            <a:cxnSpLocks/>
          </p:cNvCxnSpPr>
          <p:nvPr/>
        </p:nvCxnSpPr>
        <p:spPr>
          <a:xfrm>
            <a:off x="1429579" y="4547261"/>
            <a:ext cx="388943" cy="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descr="Line connects the term &quot;food component&quot; to the text &quot;Vegetables, fruit, or both&quot; in the Breakfast column.">
            <a:extLst>
              <a:ext uri="{FF2B5EF4-FFF2-40B4-BE49-F238E27FC236}">
                <a16:creationId xmlns:a16="http://schemas.microsoft.com/office/drawing/2014/main" id="{9FB45CEA-72CF-41B4-935A-90BA6BD0CB60}"/>
              </a:ext>
            </a:extLst>
          </p:cNvPr>
          <p:cNvCxnSpPr>
            <a:cxnSpLocks/>
          </p:cNvCxnSpPr>
          <p:nvPr/>
        </p:nvCxnSpPr>
        <p:spPr>
          <a:xfrm>
            <a:off x="804572" y="4756496"/>
            <a:ext cx="1013950" cy="1107785"/>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a:xfrm>
            <a:off x="0" y="6177125"/>
            <a:ext cx="541688" cy="365125"/>
          </a:xfrm>
        </p:spPr>
        <p:txBody>
          <a:bodyPr/>
          <a:lstStyle/>
          <a:p>
            <a:fld id="{E5A01667-C09E-6343-925B-5CF5D2A7F45A}"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Serving Size</a:t>
            </a:r>
          </a:p>
        </p:txBody>
      </p:sp>
      <p:sp>
        <p:nvSpPr>
          <p:cNvPr id="11" name="TextBox 10"/>
          <p:cNvSpPr txBox="1"/>
          <p:nvPr/>
        </p:nvSpPr>
        <p:spPr>
          <a:xfrm>
            <a:off x="7170420" y="960175"/>
            <a:ext cx="1826141" cy="1107996"/>
          </a:xfrm>
          <a:prstGeom prst="rect">
            <a:avLst/>
          </a:prstGeom>
          <a:noFill/>
        </p:spPr>
        <p:txBody>
          <a:bodyPr wrap="none" rtlCol="0">
            <a:spAutoFit/>
          </a:bodyPr>
          <a:lstStyle/>
          <a:p>
            <a:r>
              <a:rPr lang="en-US" sz="1100" dirty="0">
                <a:solidFill>
                  <a:schemeClr val="tx1">
                    <a:lumMod val="50000"/>
                    <a:lumOff val="50000"/>
                  </a:schemeClr>
                </a:solidFill>
              </a:rPr>
              <a:t>Abbreviations</a:t>
            </a:r>
          </a:p>
          <a:p>
            <a:r>
              <a:rPr lang="en-US" sz="1100" dirty="0" err="1">
                <a:solidFill>
                  <a:schemeClr val="tx1">
                    <a:lumMod val="50000"/>
                    <a:lumOff val="50000"/>
                  </a:schemeClr>
                </a:solidFill>
              </a:rPr>
              <a:t>fl</a:t>
            </a:r>
            <a:r>
              <a:rPr lang="en-US" sz="1100" dirty="0">
                <a:solidFill>
                  <a:schemeClr val="tx1">
                    <a:lumMod val="50000"/>
                    <a:lumOff val="50000"/>
                  </a:schemeClr>
                </a:solidFill>
              </a:rPr>
              <a:t> oz = fluid ounces</a:t>
            </a:r>
          </a:p>
          <a:p>
            <a:r>
              <a:rPr lang="en-US" sz="1100" dirty="0">
                <a:solidFill>
                  <a:schemeClr val="tx1">
                    <a:lumMod val="50000"/>
                    <a:lumOff val="50000"/>
                  </a:schemeClr>
                </a:solidFill>
              </a:rPr>
              <a:t>oz = ounces</a:t>
            </a:r>
          </a:p>
          <a:p>
            <a:r>
              <a:rPr lang="en-US" sz="1100" dirty="0">
                <a:solidFill>
                  <a:schemeClr val="tx1">
                    <a:lumMod val="50000"/>
                    <a:lumOff val="50000"/>
                  </a:schemeClr>
                </a:solidFill>
              </a:rPr>
              <a:t>tbsp = tablespoons</a:t>
            </a:r>
          </a:p>
          <a:p>
            <a:r>
              <a:rPr lang="en-US" sz="1100" dirty="0">
                <a:solidFill>
                  <a:srgbClr val="7F7F7F"/>
                </a:solidFill>
              </a:rPr>
              <a:t>oz eq = ounce equivalents</a:t>
            </a:r>
          </a:p>
          <a:p>
            <a:endParaRPr lang="en-US" sz="1100" dirty="0">
              <a:solidFill>
                <a:schemeClr val="tx1">
                  <a:lumMod val="50000"/>
                  <a:lumOff val="50000"/>
                </a:schemeClr>
              </a:solidFill>
            </a:endParaRPr>
          </a:p>
        </p:txBody>
      </p:sp>
      <p:graphicFrame>
        <p:nvGraphicFramePr>
          <p:cNvPr id="10" name="Table 9" title="Serving Size Table"/>
          <p:cNvGraphicFramePr>
            <a:graphicFrameLocks noGrp="1"/>
          </p:cNvGraphicFramePr>
          <p:nvPr>
            <p:extLst>
              <p:ext uri="{D42A27DB-BD31-4B8C-83A1-F6EECF244321}">
                <p14:modId xmlns:p14="http://schemas.microsoft.com/office/powerpoint/2010/main" val="3729323113"/>
              </p:ext>
            </p:extLst>
          </p:nvPr>
        </p:nvGraphicFramePr>
        <p:xfrm>
          <a:off x="318915" y="1939554"/>
          <a:ext cx="7394381" cy="3557155"/>
        </p:xfrm>
        <a:graphic>
          <a:graphicData uri="http://schemas.openxmlformats.org/drawingml/2006/table">
            <a:tbl>
              <a:tblPr firstRow="1" bandRow="1">
                <a:tableStyleId>{5C22544A-7EE6-4342-B048-85BDC9FD1C3A}</a:tableStyleId>
              </a:tblPr>
              <a:tblGrid>
                <a:gridCol w="1862261">
                  <a:extLst>
                    <a:ext uri="{9D8B030D-6E8A-4147-A177-3AD203B41FA5}">
                      <a16:colId xmlns:a16="http://schemas.microsoft.com/office/drawing/2014/main" val="20000"/>
                    </a:ext>
                  </a:extLst>
                </a:gridCol>
                <a:gridCol w="2674620">
                  <a:extLst>
                    <a:ext uri="{9D8B030D-6E8A-4147-A177-3AD203B41FA5}">
                      <a16:colId xmlns:a16="http://schemas.microsoft.com/office/drawing/2014/main" val="20001"/>
                    </a:ext>
                  </a:extLst>
                </a:gridCol>
                <a:gridCol w="2857500">
                  <a:extLst>
                    <a:ext uri="{9D8B030D-6E8A-4147-A177-3AD203B41FA5}">
                      <a16:colId xmlns:a16="http://schemas.microsoft.com/office/drawing/2014/main" val="20002"/>
                    </a:ext>
                  </a:extLst>
                </a:gridCol>
              </a:tblGrid>
              <a:tr h="493915">
                <a:tc>
                  <a:txBody>
                    <a:bodyPr/>
                    <a:lstStyle/>
                    <a:p>
                      <a:pPr algn="ctr"/>
                      <a:r>
                        <a:rPr lang="en-US" sz="1800" dirty="0">
                          <a:latin typeface="Arial" panose="020B0604020202020204" pitchFamily="34" charset="0"/>
                          <a:cs typeface="Arial" panose="020B0604020202020204" pitchFamily="34" charset="0"/>
                        </a:rPr>
                        <a:t>Breakfast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0 through 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6 though 11 Months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Breastmilk</a:t>
                      </a:r>
                      <a:r>
                        <a:rPr lang="en-US" sz="1400" baseline="0" dirty="0">
                          <a:solidFill>
                            <a:srgbClr val="273A80"/>
                          </a:solidFill>
                          <a:latin typeface="Arial" panose="020B0604020202020204" pitchFamily="34" charset="0"/>
                          <a:cs typeface="Arial" panose="020B0604020202020204" pitchFamily="34" charset="0"/>
                        </a:rPr>
                        <a:t> or infant formula</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4–6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6–8</a:t>
                      </a:r>
                      <a:r>
                        <a:rPr lang="en-US" sz="1400" baseline="0" dirty="0">
                          <a:solidFill>
                            <a:srgbClr val="273A80"/>
                          </a:solidFill>
                          <a:latin typeface="Arial" panose="020B0604020202020204" pitchFamily="34" charset="0"/>
                          <a:cs typeface="Arial" panose="020B0604020202020204" pitchFamily="34" charset="0"/>
                        </a:rPr>
                        <a:t> </a:t>
                      </a:r>
                      <a:r>
                        <a:rPr lang="en-US" sz="1400" dirty="0">
                          <a:solidFill>
                            <a:srgbClr val="273A80"/>
                          </a:solidFill>
                          <a:latin typeface="Arial" panose="020B0604020202020204" pitchFamily="34" charset="0"/>
                          <a:cs typeface="Arial" panose="020B0604020202020204" pitchFamily="34" charset="0"/>
                        </a:rPr>
                        <a:t>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98624">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Grains</a:t>
                      </a:r>
                      <a:r>
                        <a:rPr lang="en-US" sz="1400" baseline="0" dirty="0">
                          <a:solidFill>
                            <a:srgbClr val="273A80"/>
                          </a:solidFill>
                          <a:latin typeface="Arial" panose="020B0604020202020204" pitchFamily="34" charset="0"/>
                          <a:cs typeface="Arial" panose="020B0604020202020204" pitchFamily="34" charset="0"/>
                        </a:rPr>
                        <a:t> or meats/meat alternates, or a combination</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0–½ oz eq infant cereal; or</a:t>
                      </a:r>
                    </a:p>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tbsp</a:t>
                      </a:r>
                      <a:r>
                        <a:rPr lang="en-US" sz="1400" baseline="0" dirty="0">
                          <a:solidFill>
                            <a:srgbClr val="273A80"/>
                          </a:solidFill>
                          <a:latin typeface="Arial" panose="020B0604020202020204" pitchFamily="34" charset="0"/>
                          <a:cs typeface="Arial" panose="020B0604020202020204" pitchFamily="34" charset="0"/>
                        </a:rPr>
                        <a:t> meat, fish, poultry, whole eggs, cooked dry beans or peas; or</a:t>
                      </a:r>
                    </a:p>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a:t>
                      </a:r>
                      <a:r>
                        <a:rPr lang="en-US" sz="1400" baseline="0" dirty="0">
                          <a:solidFill>
                            <a:srgbClr val="273A80"/>
                          </a:solidFill>
                          <a:latin typeface="Arial" panose="020B0604020202020204" pitchFamily="34" charset="0"/>
                          <a:cs typeface="Arial" panose="020B0604020202020204" pitchFamily="34" charset="0"/>
                        </a:rPr>
                        <a:t> oz cheese; or</a:t>
                      </a:r>
                      <a:r>
                        <a:rPr lang="en-US" sz="1400" dirty="0">
                          <a:solidFill>
                            <a:srgbClr val="273A80"/>
                          </a:solidFill>
                          <a:latin typeface="Arial" panose="020B0604020202020204" pitchFamily="34" charset="0"/>
                          <a:cs typeface="Arial" panose="020B0604020202020204" pitchFamily="34" charset="0"/>
                        </a:rPr>
                        <a:t> </a:t>
                      </a:r>
                    </a:p>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a:t>
                      </a:r>
                      <a:r>
                        <a:rPr lang="en-US" sz="1400" baseline="0" dirty="0">
                          <a:solidFill>
                            <a:srgbClr val="273A80"/>
                          </a:solidFill>
                          <a:latin typeface="Arial" panose="020B0604020202020204" pitchFamily="34" charset="0"/>
                          <a:cs typeface="Arial" panose="020B0604020202020204" pitchFamily="34" charset="0"/>
                        </a:rPr>
                        <a:t> cottage cheese; or</a:t>
                      </a:r>
                      <a:endParaRPr lang="en-US" sz="1400" dirty="0">
                        <a:solidFill>
                          <a:srgbClr val="273A80"/>
                        </a:solidFill>
                        <a:latin typeface="Arial" panose="020B0604020202020204" pitchFamily="34" charset="0"/>
                        <a:cs typeface="Arial" panose="020B0604020202020204" pitchFamily="34" charset="0"/>
                      </a:endParaRPr>
                    </a:p>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 (½ cup)</a:t>
                      </a:r>
                      <a:r>
                        <a:rPr lang="en-US" sz="1400" baseline="0" dirty="0">
                          <a:solidFill>
                            <a:srgbClr val="273A80"/>
                          </a:solidFill>
                          <a:latin typeface="Arial" panose="020B0604020202020204" pitchFamily="34" charset="0"/>
                          <a:cs typeface="Arial" panose="020B0604020202020204" pitchFamily="34" charset="0"/>
                        </a:rPr>
                        <a:t> yogurt;</a:t>
                      </a:r>
                    </a:p>
                    <a:p>
                      <a:pPr algn="l">
                        <a:lnSpc>
                          <a:spcPct val="100000"/>
                        </a:lnSpc>
                        <a:spcBef>
                          <a:spcPts val="0"/>
                        </a:spcBef>
                        <a:spcAft>
                          <a:spcPts val="0"/>
                        </a:spcAft>
                      </a:pPr>
                      <a:r>
                        <a:rPr lang="en-US" sz="1400" baseline="0" dirty="0">
                          <a:solidFill>
                            <a:srgbClr val="273A80"/>
                          </a:solidFill>
                          <a:latin typeface="Arial" panose="020B0604020202020204" pitchFamily="34" charset="0"/>
                          <a:cs typeface="Arial" panose="020B0604020202020204" pitchFamily="34" charset="0"/>
                        </a:rPr>
                        <a:t>or a combination of the above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Vegetables,</a:t>
                      </a:r>
                      <a:r>
                        <a:rPr lang="en-US" sz="1400" baseline="0" dirty="0">
                          <a:solidFill>
                            <a:srgbClr val="273A80"/>
                          </a:solidFill>
                          <a:latin typeface="Arial" panose="020B0604020202020204" pitchFamily="34" charset="0"/>
                          <a:cs typeface="Arial" panose="020B0604020202020204" pitchFamily="34" charset="0"/>
                        </a:rPr>
                        <a:t> fruit,     or both</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 tbsp vegetable, fruit, or both</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6" name="Rectangle 25" descr="&quot; &quot;"/>
          <p:cNvSpPr/>
          <p:nvPr/>
        </p:nvSpPr>
        <p:spPr>
          <a:xfrm>
            <a:off x="309559" y="1923777"/>
            <a:ext cx="7406640" cy="3572932"/>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38" name="Rectangle 37" descr="A box surrounds the second two columns of the tables, &quot;0 through 5 months&quot; and &quot;6 through 11 months&quot;."/>
          <p:cNvSpPr/>
          <p:nvPr/>
        </p:nvSpPr>
        <p:spPr>
          <a:xfrm>
            <a:off x="2169873" y="2440795"/>
            <a:ext cx="5536529" cy="3071692"/>
          </a:xfrm>
          <a:prstGeom prst="rect">
            <a:avLst/>
          </a:prstGeom>
          <a:noFill/>
          <a:ln w="38100">
            <a:solidFill>
              <a:srgbClr val="F4A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2CB6A00-6007-4EC6-9F7F-293AAEB68F0F}"/>
              </a:ext>
            </a:extLst>
          </p:cNvPr>
          <p:cNvSpPr txBox="1"/>
          <p:nvPr/>
        </p:nvSpPr>
        <p:spPr>
          <a:xfrm>
            <a:off x="7702321" y="4435525"/>
            <a:ext cx="1404552" cy="584775"/>
          </a:xfrm>
          <a:prstGeom prst="rect">
            <a:avLst/>
          </a:prstGeom>
          <a:noFill/>
        </p:spPr>
        <p:txBody>
          <a:bodyPr wrap="none" rtlCol="0">
            <a:spAutoFit/>
          </a:bodyPr>
          <a:lstStyle/>
          <a:p>
            <a:pPr algn="ctr"/>
            <a:r>
              <a:rPr lang="en-US" sz="1600" b="1" dirty="0">
                <a:solidFill>
                  <a:srgbClr val="273A80"/>
                </a:solidFill>
              </a:rPr>
              <a:t>Minimum</a:t>
            </a:r>
          </a:p>
          <a:p>
            <a:pPr algn="ctr"/>
            <a:r>
              <a:rPr lang="en-US" sz="1600" b="1" dirty="0">
                <a:solidFill>
                  <a:srgbClr val="273A80"/>
                </a:solidFill>
              </a:rPr>
              <a:t>Serving Size</a:t>
            </a:r>
          </a:p>
        </p:txBody>
      </p:sp>
      <p:cxnSp>
        <p:nvCxnSpPr>
          <p:cNvPr id="30" name="Straight Arrow Connector 29" descr="Line connects the term &quot;minimum serving size&quot; to &quot;0 to 2 tablespoons vegetable, fruit or both in the 6 through 11 months column.">
            <a:extLst>
              <a:ext uri="{C183D7F6-B498-43B3-948B-1728B52AA6E4}">
                <adec:decorative xmlns:adec="http://schemas.microsoft.com/office/drawing/2017/decorative" val="0"/>
              </a:ext>
            </a:extLst>
          </p:cNvPr>
          <p:cNvCxnSpPr>
            <a:cxnSpLocks/>
          </p:cNvCxnSpPr>
          <p:nvPr/>
        </p:nvCxnSpPr>
        <p:spPr>
          <a:xfrm flipH="1">
            <a:off x="5525591" y="4625728"/>
            <a:ext cx="2312606" cy="484873"/>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Tree>
    <p:extLst>
      <p:ext uri="{BB962C8B-B14F-4D97-AF65-F5344CB8AC3E}">
        <p14:creationId xmlns:p14="http://schemas.microsoft.com/office/powerpoint/2010/main" val="2115371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CACFP Infant Meal Pattern—Breakfast</a:t>
            </a:r>
          </a:p>
        </p:txBody>
      </p:sp>
      <p:sp>
        <p:nvSpPr>
          <p:cNvPr id="11" name="TextBox 10"/>
          <p:cNvSpPr txBox="1"/>
          <p:nvPr/>
        </p:nvSpPr>
        <p:spPr>
          <a:xfrm>
            <a:off x="7170420" y="1007031"/>
            <a:ext cx="1826141" cy="1107996"/>
          </a:xfrm>
          <a:prstGeom prst="rect">
            <a:avLst/>
          </a:prstGeom>
          <a:noFill/>
        </p:spPr>
        <p:txBody>
          <a:bodyPr wrap="none" rtlCol="0">
            <a:spAutoFit/>
          </a:bodyPr>
          <a:lstStyle/>
          <a:p>
            <a:r>
              <a:rPr lang="en-US" sz="1100" dirty="0">
                <a:solidFill>
                  <a:schemeClr val="tx1">
                    <a:lumMod val="50000"/>
                    <a:lumOff val="50000"/>
                  </a:schemeClr>
                </a:solidFill>
              </a:rPr>
              <a:t>Abbreviations</a:t>
            </a:r>
          </a:p>
          <a:p>
            <a:r>
              <a:rPr lang="en-US" sz="1100" dirty="0" err="1">
                <a:solidFill>
                  <a:schemeClr val="tx1">
                    <a:lumMod val="50000"/>
                    <a:lumOff val="50000"/>
                  </a:schemeClr>
                </a:solidFill>
              </a:rPr>
              <a:t>fl</a:t>
            </a:r>
            <a:r>
              <a:rPr lang="en-US" sz="1100" dirty="0">
                <a:solidFill>
                  <a:schemeClr val="tx1">
                    <a:lumMod val="50000"/>
                    <a:lumOff val="50000"/>
                  </a:schemeClr>
                </a:solidFill>
              </a:rPr>
              <a:t> oz = fluid ounces</a:t>
            </a:r>
          </a:p>
          <a:p>
            <a:r>
              <a:rPr lang="en-US" sz="1100" dirty="0">
                <a:solidFill>
                  <a:schemeClr val="tx1">
                    <a:lumMod val="50000"/>
                    <a:lumOff val="50000"/>
                  </a:schemeClr>
                </a:solidFill>
              </a:rPr>
              <a:t>oz = ounces</a:t>
            </a:r>
          </a:p>
          <a:p>
            <a:r>
              <a:rPr lang="en-US" sz="1100" dirty="0">
                <a:solidFill>
                  <a:schemeClr val="tx1">
                    <a:lumMod val="50000"/>
                    <a:lumOff val="50000"/>
                  </a:schemeClr>
                </a:solidFill>
              </a:rPr>
              <a:t>tbsp = tablespoons</a:t>
            </a:r>
          </a:p>
          <a:p>
            <a:r>
              <a:rPr lang="en-US" sz="1100" dirty="0">
                <a:solidFill>
                  <a:srgbClr val="7F7F7F"/>
                </a:solidFill>
              </a:rPr>
              <a:t>oz eq = ounce equivalents</a:t>
            </a:r>
          </a:p>
          <a:p>
            <a:endParaRPr lang="en-US" sz="1100" dirty="0">
              <a:solidFill>
                <a:schemeClr val="tx1">
                  <a:lumMod val="50000"/>
                  <a:lumOff val="50000"/>
                </a:schemeClr>
              </a:solidFill>
            </a:endParaRPr>
          </a:p>
        </p:txBody>
      </p:sp>
      <p:graphicFrame>
        <p:nvGraphicFramePr>
          <p:cNvPr id="10" name="Table 9" title="CACFP Infant Meal Pattern-Breakfast Table"/>
          <p:cNvGraphicFramePr>
            <a:graphicFrameLocks noGrp="1"/>
          </p:cNvGraphicFramePr>
          <p:nvPr>
            <p:extLst>
              <p:ext uri="{D42A27DB-BD31-4B8C-83A1-F6EECF244321}">
                <p14:modId xmlns:p14="http://schemas.microsoft.com/office/powerpoint/2010/main" val="3660911148"/>
              </p:ext>
            </p:extLst>
          </p:nvPr>
        </p:nvGraphicFramePr>
        <p:xfrm>
          <a:off x="880213" y="1950720"/>
          <a:ext cx="7394381" cy="3983875"/>
        </p:xfrm>
        <a:graphic>
          <a:graphicData uri="http://schemas.openxmlformats.org/drawingml/2006/table">
            <a:tbl>
              <a:tblPr firstRow="1" bandRow="1">
                <a:tableStyleId>{5C22544A-7EE6-4342-B048-85BDC9FD1C3A}</a:tableStyleId>
              </a:tblPr>
              <a:tblGrid>
                <a:gridCol w="1862261">
                  <a:extLst>
                    <a:ext uri="{9D8B030D-6E8A-4147-A177-3AD203B41FA5}">
                      <a16:colId xmlns:a16="http://schemas.microsoft.com/office/drawing/2014/main" val="20000"/>
                    </a:ext>
                  </a:extLst>
                </a:gridCol>
                <a:gridCol w="2674620">
                  <a:extLst>
                    <a:ext uri="{9D8B030D-6E8A-4147-A177-3AD203B41FA5}">
                      <a16:colId xmlns:a16="http://schemas.microsoft.com/office/drawing/2014/main" val="20001"/>
                    </a:ext>
                  </a:extLst>
                </a:gridCol>
                <a:gridCol w="2857500">
                  <a:extLst>
                    <a:ext uri="{9D8B030D-6E8A-4147-A177-3AD203B41FA5}">
                      <a16:colId xmlns:a16="http://schemas.microsoft.com/office/drawing/2014/main" val="20002"/>
                    </a:ext>
                  </a:extLst>
                </a:gridCol>
              </a:tblGrid>
              <a:tr h="493915">
                <a:tc>
                  <a:txBody>
                    <a:bodyPr/>
                    <a:lstStyle/>
                    <a:p>
                      <a:pPr algn="ctr"/>
                      <a:r>
                        <a:rPr lang="en-US" sz="1800" dirty="0">
                          <a:latin typeface="Arial" panose="020B0604020202020204" pitchFamily="34" charset="0"/>
                          <a:cs typeface="Arial" panose="020B0604020202020204" pitchFamily="34" charset="0"/>
                        </a:rPr>
                        <a:t>Breakfast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0 through 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6 through 11 Months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Breastmilk</a:t>
                      </a:r>
                      <a:r>
                        <a:rPr lang="en-US" sz="1400" baseline="0" dirty="0">
                          <a:solidFill>
                            <a:srgbClr val="273A80"/>
                          </a:solidFill>
                          <a:latin typeface="Arial" panose="020B0604020202020204" pitchFamily="34" charset="0"/>
                          <a:cs typeface="Arial" panose="020B0604020202020204" pitchFamily="34" charset="0"/>
                        </a:rPr>
                        <a:t> or infant formula</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4–6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6–8</a:t>
                      </a:r>
                      <a:r>
                        <a:rPr lang="en-US" sz="1400" baseline="0" dirty="0">
                          <a:solidFill>
                            <a:srgbClr val="273A80"/>
                          </a:solidFill>
                          <a:latin typeface="Arial" panose="020B0604020202020204" pitchFamily="34" charset="0"/>
                          <a:cs typeface="Arial" panose="020B0604020202020204" pitchFamily="34" charset="0"/>
                        </a:rPr>
                        <a:t> </a:t>
                      </a:r>
                      <a:r>
                        <a:rPr lang="en-US" sz="1400" dirty="0">
                          <a:solidFill>
                            <a:srgbClr val="273A80"/>
                          </a:solidFill>
                          <a:latin typeface="Arial" panose="020B0604020202020204" pitchFamily="34" charset="0"/>
                          <a:cs typeface="Arial" panose="020B0604020202020204" pitchFamily="34" charset="0"/>
                        </a:rPr>
                        <a:t>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98624">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Grains</a:t>
                      </a:r>
                      <a:r>
                        <a:rPr lang="en-US" sz="1400" baseline="0" dirty="0">
                          <a:solidFill>
                            <a:srgbClr val="273A80"/>
                          </a:solidFill>
                          <a:latin typeface="Arial" panose="020B0604020202020204" pitchFamily="34" charset="0"/>
                          <a:cs typeface="Arial" panose="020B0604020202020204" pitchFamily="34" charset="0"/>
                        </a:rPr>
                        <a:t> or meats/meat alternates, or a combination</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0–½ oz eq infant cereal; or</a:t>
                      </a:r>
                    </a:p>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tbsp</a:t>
                      </a:r>
                      <a:r>
                        <a:rPr lang="en-US" sz="1400" baseline="0" dirty="0">
                          <a:solidFill>
                            <a:srgbClr val="273A80"/>
                          </a:solidFill>
                          <a:latin typeface="Arial" panose="020B0604020202020204" pitchFamily="34" charset="0"/>
                          <a:cs typeface="Arial" panose="020B0604020202020204" pitchFamily="34" charset="0"/>
                        </a:rPr>
                        <a:t> meat, fish, poultry, whole eggs, cooked dry beans or peas; or</a:t>
                      </a: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a:t>
                      </a:r>
                      <a:r>
                        <a:rPr lang="en-US" sz="1400" baseline="0" dirty="0">
                          <a:solidFill>
                            <a:srgbClr val="273A80"/>
                          </a:solidFill>
                          <a:latin typeface="Arial" panose="020B0604020202020204" pitchFamily="34" charset="0"/>
                          <a:cs typeface="Arial" panose="020B0604020202020204" pitchFamily="34" charset="0"/>
                        </a:rPr>
                        <a:t> oz cheese; or</a:t>
                      </a:r>
                      <a:r>
                        <a:rPr lang="en-US" sz="1400" dirty="0">
                          <a:solidFill>
                            <a:srgbClr val="273A80"/>
                          </a:solidFill>
                          <a:latin typeface="Arial" panose="020B0604020202020204" pitchFamily="34" charset="0"/>
                          <a:cs typeface="Arial" panose="020B0604020202020204" pitchFamily="34" charset="0"/>
                        </a:rPr>
                        <a:t> </a:t>
                      </a: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a:t>
                      </a:r>
                      <a:r>
                        <a:rPr lang="en-US" sz="1400" baseline="0" dirty="0">
                          <a:solidFill>
                            <a:srgbClr val="273A80"/>
                          </a:solidFill>
                          <a:latin typeface="Arial" panose="020B0604020202020204" pitchFamily="34" charset="0"/>
                          <a:cs typeface="Arial" panose="020B0604020202020204" pitchFamily="34" charset="0"/>
                        </a:rPr>
                        <a:t> cottage cheese; or</a:t>
                      </a:r>
                      <a:endParaRPr lang="en-US" sz="1400" dirty="0">
                        <a:solidFill>
                          <a:srgbClr val="273A80"/>
                        </a:solidFill>
                        <a:latin typeface="Arial" panose="020B0604020202020204" pitchFamily="34" charset="0"/>
                        <a:cs typeface="Arial" panose="020B0604020202020204" pitchFamily="34" charset="0"/>
                      </a:endParaRP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 (½ cup)</a:t>
                      </a:r>
                      <a:r>
                        <a:rPr lang="en-US" sz="1400" baseline="0" dirty="0">
                          <a:solidFill>
                            <a:srgbClr val="273A80"/>
                          </a:solidFill>
                          <a:latin typeface="Arial" panose="020B0604020202020204" pitchFamily="34" charset="0"/>
                          <a:cs typeface="Arial" panose="020B0604020202020204" pitchFamily="34" charset="0"/>
                        </a:rPr>
                        <a:t> yogurt;</a:t>
                      </a:r>
                    </a:p>
                    <a:p>
                      <a:pPr algn="l">
                        <a:lnSpc>
                          <a:spcPct val="100000"/>
                        </a:lnSpc>
                        <a:spcBef>
                          <a:spcPts val="0"/>
                        </a:spcBef>
                        <a:spcAft>
                          <a:spcPts val="0"/>
                        </a:spcAft>
                      </a:pPr>
                      <a:r>
                        <a:rPr lang="en-US" sz="1400" baseline="0" dirty="0">
                          <a:solidFill>
                            <a:srgbClr val="273A80"/>
                          </a:solidFill>
                          <a:latin typeface="Arial" panose="020B0604020202020204" pitchFamily="34" charset="0"/>
                          <a:cs typeface="Arial" panose="020B0604020202020204" pitchFamily="34" charset="0"/>
                        </a:rPr>
                        <a:t>or a combination of the above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Vegetables,</a:t>
                      </a:r>
                      <a:r>
                        <a:rPr lang="en-US" sz="1400" baseline="0" dirty="0">
                          <a:solidFill>
                            <a:srgbClr val="273A80"/>
                          </a:solidFill>
                          <a:latin typeface="Arial" panose="020B0604020202020204" pitchFamily="34" charset="0"/>
                          <a:cs typeface="Arial" panose="020B0604020202020204" pitchFamily="34" charset="0"/>
                        </a:rPr>
                        <a:t> fruit,     or both</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 tbsp vegetable, fruit, or both</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6" name="Rectangle 25" descr="&quot; &quot;"/>
          <p:cNvSpPr/>
          <p:nvPr/>
        </p:nvSpPr>
        <p:spPr>
          <a:xfrm>
            <a:off x="873939" y="1941837"/>
            <a:ext cx="7406640" cy="3992758"/>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34" name="Rectangle 33" descr="Outline displays around the word &quot;or&quot; in the 6 through 11 months column. Under the Grains/Meat/Meat Alternates component, you may offer: 0 to 4 tablespoons of infant cereal, meat, fish, poultry, whole eggs, cooked dry beans or peas; or 0 to 2 ounces of cheese; or 0 to 4 ounces of cottage cheese; or 0 to 4 ounces of yogurt.&#10;">
            <a:extLst>
              <a:ext uri="{C183D7F6-B498-43B3-948B-1728B52AA6E4}">
                <adec:decorative xmlns:adec="http://schemas.microsoft.com/office/drawing/2017/decorative" val="0"/>
              </a:ext>
            </a:extLst>
          </p:cNvPr>
          <p:cNvSpPr/>
          <p:nvPr/>
        </p:nvSpPr>
        <p:spPr>
          <a:xfrm>
            <a:off x="5960083" y="3968609"/>
            <a:ext cx="312420" cy="259253"/>
          </a:xfrm>
          <a:prstGeom prst="rect">
            <a:avLst/>
          </a:prstGeom>
          <a:noFill/>
          <a:ln w="38100">
            <a:solidFill>
              <a:srgbClr val="F4A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descr="&quot; &quot;">
            <a:extLst>
              <a:ext uri="{C183D7F6-B498-43B3-948B-1728B52AA6E4}">
                <adec:decorative xmlns:adec="http://schemas.microsoft.com/office/drawing/2017/decorative" val="1"/>
              </a:ext>
            </a:extLst>
          </p:cNvPr>
          <p:cNvSpPr/>
          <p:nvPr/>
        </p:nvSpPr>
        <p:spPr>
          <a:xfrm>
            <a:off x="6722599" y="4255078"/>
            <a:ext cx="312420" cy="259253"/>
          </a:xfrm>
          <a:prstGeom prst="rect">
            <a:avLst/>
          </a:prstGeom>
          <a:noFill/>
          <a:ln w="38100">
            <a:solidFill>
              <a:srgbClr val="F4A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descr="&quot; &quot;">
            <a:extLst>
              <a:ext uri="{FF2B5EF4-FFF2-40B4-BE49-F238E27FC236}">
                <a16:creationId xmlns:a16="http://schemas.microsoft.com/office/drawing/2014/main" id="{4EFE60CA-C7D6-4E1A-B8F3-DFA993BF5CFC}"/>
              </a:ext>
              <a:ext uri="{C183D7F6-B498-43B3-948B-1728B52AA6E4}">
                <adec:decorative xmlns:adec="http://schemas.microsoft.com/office/drawing/2017/decorative" val="1"/>
              </a:ext>
            </a:extLst>
          </p:cNvPr>
          <p:cNvSpPr/>
          <p:nvPr/>
        </p:nvSpPr>
        <p:spPr>
          <a:xfrm>
            <a:off x="7357354" y="4563190"/>
            <a:ext cx="312420" cy="259253"/>
          </a:xfrm>
          <a:prstGeom prst="rect">
            <a:avLst/>
          </a:prstGeom>
          <a:noFill/>
          <a:ln w="38100">
            <a:solidFill>
              <a:srgbClr val="F4A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13</a:t>
            </a:fld>
            <a:endParaRPr lang="en-US" dirty="0"/>
          </a:p>
        </p:txBody>
      </p:sp>
      <p:sp>
        <p:nvSpPr>
          <p:cNvPr id="3" name="Rectangle 2" descr="&quot; &quot;">
            <a:extLst>
              <a:ext uri="{FF2B5EF4-FFF2-40B4-BE49-F238E27FC236}">
                <a16:creationId xmlns:a16="http://schemas.microsoft.com/office/drawing/2014/main" id="{6F7126B7-C6C8-10B8-02B0-0DF08807A4CB}"/>
              </a:ext>
              <a:ext uri="{C183D7F6-B498-43B3-948B-1728B52AA6E4}">
                <adec:decorative xmlns:adec="http://schemas.microsoft.com/office/drawing/2017/decorative" val="1"/>
              </a:ext>
            </a:extLst>
          </p:cNvPr>
          <p:cNvSpPr/>
          <p:nvPr/>
        </p:nvSpPr>
        <p:spPr>
          <a:xfrm>
            <a:off x="7414571" y="3263800"/>
            <a:ext cx="312420" cy="259253"/>
          </a:xfrm>
          <a:prstGeom prst="rect">
            <a:avLst/>
          </a:prstGeom>
          <a:noFill/>
          <a:ln w="38100">
            <a:solidFill>
              <a:srgbClr val="F4A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CACFP Infant Meal Pattern—Lunch / Supper</a:t>
            </a:r>
          </a:p>
        </p:txBody>
      </p:sp>
      <p:sp>
        <p:nvSpPr>
          <p:cNvPr id="11" name="TextBox 10"/>
          <p:cNvSpPr txBox="1"/>
          <p:nvPr/>
        </p:nvSpPr>
        <p:spPr>
          <a:xfrm>
            <a:off x="7170420" y="1013855"/>
            <a:ext cx="1826141" cy="1107996"/>
          </a:xfrm>
          <a:prstGeom prst="rect">
            <a:avLst/>
          </a:prstGeom>
          <a:noFill/>
        </p:spPr>
        <p:txBody>
          <a:bodyPr wrap="none" rtlCol="0">
            <a:spAutoFit/>
          </a:bodyPr>
          <a:lstStyle/>
          <a:p>
            <a:r>
              <a:rPr lang="en-US" sz="1100" dirty="0">
                <a:solidFill>
                  <a:srgbClr val="7F7F7F"/>
                </a:solidFill>
              </a:rPr>
              <a:t>Abbreviations</a:t>
            </a:r>
          </a:p>
          <a:p>
            <a:r>
              <a:rPr lang="en-US" sz="1100" dirty="0" err="1">
                <a:solidFill>
                  <a:srgbClr val="7F7F7F"/>
                </a:solidFill>
              </a:rPr>
              <a:t>fl</a:t>
            </a:r>
            <a:r>
              <a:rPr lang="en-US" sz="1100" dirty="0">
                <a:solidFill>
                  <a:srgbClr val="7F7F7F"/>
                </a:solidFill>
              </a:rPr>
              <a:t> oz = fluid ounces</a:t>
            </a:r>
          </a:p>
          <a:p>
            <a:r>
              <a:rPr lang="en-US" sz="1100" dirty="0">
                <a:solidFill>
                  <a:srgbClr val="7F7F7F"/>
                </a:solidFill>
              </a:rPr>
              <a:t>oz = ounces</a:t>
            </a:r>
          </a:p>
          <a:p>
            <a:r>
              <a:rPr lang="en-US" sz="1100" dirty="0">
                <a:solidFill>
                  <a:srgbClr val="7F7F7F"/>
                </a:solidFill>
              </a:rPr>
              <a:t>tbsp = tablespoons</a:t>
            </a:r>
          </a:p>
          <a:p>
            <a:r>
              <a:rPr lang="en-US" sz="1100" dirty="0">
                <a:solidFill>
                  <a:srgbClr val="7F7F7F"/>
                </a:solidFill>
              </a:rPr>
              <a:t>oz eq = ounce equivalents</a:t>
            </a:r>
          </a:p>
          <a:p>
            <a:endParaRPr lang="en-US" sz="1100" dirty="0">
              <a:solidFill>
                <a:srgbClr val="7F7F7F"/>
              </a:solidFill>
            </a:endParaRPr>
          </a:p>
        </p:txBody>
      </p:sp>
      <p:graphicFrame>
        <p:nvGraphicFramePr>
          <p:cNvPr id="10" name="Table 9" title="CACFP Infant Meal Pattern - Lunch/Supper Table"/>
          <p:cNvGraphicFramePr>
            <a:graphicFrameLocks noGrp="1"/>
          </p:cNvGraphicFramePr>
          <p:nvPr>
            <p:extLst>
              <p:ext uri="{D42A27DB-BD31-4B8C-83A1-F6EECF244321}">
                <p14:modId xmlns:p14="http://schemas.microsoft.com/office/powerpoint/2010/main" val="2581773443"/>
              </p:ext>
            </p:extLst>
          </p:nvPr>
        </p:nvGraphicFramePr>
        <p:xfrm>
          <a:off x="880213" y="1950720"/>
          <a:ext cx="7394381" cy="4197235"/>
        </p:xfrm>
        <a:graphic>
          <a:graphicData uri="http://schemas.openxmlformats.org/drawingml/2006/table">
            <a:tbl>
              <a:tblPr firstRow="1" bandRow="1">
                <a:tableStyleId>{5C22544A-7EE6-4342-B048-85BDC9FD1C3A}</a:tableStyleId>
              </a:tblPr>
              <a:tblGrid>
                <a:gridCol w="1862261">
                  <a:extLst>
                    <a:ext uri="{9D8B030D-6E8A-4147-A177-3AD203B41FA5}">
                      <a16:colId xmlns:a16="http://schemas.microsoft.com/office/drawing/2014/main" val="20000"/>
                    </a:ext>
                  </a:extLst>
                </a:gridCol>
                <a:gridCol w="2674620">
                  <a:extLst>
                    <a:ext uri="{9D8B030D-6E8A-4147-A177-3AD203B41FA5}">
                      <a16:colId xmlns:a16="http://schemas.microsoft.com/office/drawing/2014/main" val="20001"/>
                    </a:ext>
                  </a:extLst>
                </a:gridCol>
                <a:gridCol w="2857500">
                  <a:extLst>
                    <a:ext uri="{9D8B030D-6E8A-4147-A177-3AD203B41FA5}">
                      <a16:colId xmlns:a16="http://schemas.microsoft.com/office/drawing/2014/main" val="20002"/>
                    </a:ext>
                  </a:extLst>
                </a:gridCol>
              </a:tblGrid>
              <a:tr h="493915">
                <a:tc>
                  <a:txBody>
                    <a:bodyPr/>
                    <a:lstStyle/>
                    <a:p>
                      <a:pPr algn="ctr"/>
                      <a:r>
                        <a:rPr lang="en-US" sz="1800" dirty="0">
                          <a:latin typeface="Arial" panose="020B0604020202020204" pitchFamily="34" charset="0"/>
                          <a:cs typeface="Arial" panose="020B0604020202020204" pitchFamily="34" charset="0"/>
                        </a:rPr>
                        <a:t>Lunch / Supper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0 through 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6 through 11 Months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Breastmilk</a:t>
                      </a:r>
                      <a:r>
                        <a:rPr lang="en-US" sz="1400" baseline="0" dirty="0">
                          <a:solidFill>
                            <a:srgbClr val="273A80"/>
                          </a:solidFill>
                          <a:latin typeface="Arial" panose="020B0604020202020204" pitchFamily="34" charset="0"/>
                          <a:cs typeface="Arial" panose="020B0604020202020204" pitchFamily="34" charset="0"/>
                        </a:rPr>
                        <a:t> or infant formula</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4–6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6–8</a:t>
                      </a:r>
                      <a:r>
                        <a:rPr lang="en-US" sz="1400" baseline="0" dirty="0">
                          <a:solidFill>
                            <a:srgbClr val="273A80"/>
                          </a:solidFill>
                          <a:latin typeface="Arial" panose="020B0604020202020204" pitchFamily="34" charset="0"/>
                          <a:cs typeface="Arial" panose="020B0604020202020204" pitchFamily="34" charset="0"/>
                        </a:rPr>
                        <a:t> </a:t>
                      </a:r>
                      <a:r>
                        <a:rPr lang="en-US" sz="1400" dirty="0">
                          <a:solidFill>
                            <a:srgbClr val="273A80"/>
                          </a:solidFill>
                          <a:latin typeface="Arial" panose="020B0604020202020204" pitchFamily="34" charset="0"/>
                          <a:cs typeface="Arial" panose="020B0604020202020204" pitchFamily="34" charset="0"/>
                        </a:rPr>
                        <a:t>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98624">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Grains</a:t>
                      </a:r>
                      <a:r>
                        <a:rPr lang="en-US" sz="1400" baseline="0" dirty="0">
                          <a:solidFill>
                            <a:srgbClr val="273A80"/>
                          </a:solidFill>
                          <a:latin typeface="Arial" panose="020B0604020202020204" pitchFamily="34" charset="0"/>
                          <a:cs typeface="Arial" panose="020B0604020202020204" pitchFamily="34" charset="0"/>
                        </a:rPr>
                        <a:t> or meats/meat alternates, or a combination</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0–½ oz eq infant cereal; or</a:t>
                      </a:r>
                    </a:p>
                    <a:p>
                      <a:pPr algn="l">
                        <a:lnSpc>
                          <a:spcPct val="10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tbsp</a:t>
                      </a:r>
                      <a:r>
                        <a:rPr lang="en-US" sz="1400" baseline="0" dirty="0">
                          <a:solidFill>
                            <a:srgbClr val="273A80"/>
                          </a:solidFill>
                          <a:latin typeface="Arial" panose="020B0604020202020204" pitchFamily="34" charset="0"/>
                          <a:cs typeface="Arial" panose="020B0604020202020204" pitchFamily="34" charset="0"/>
                        </a:rPr>
                        <a:t> meat, fish, poultry, whole eggs, cooked dry beans or peas; or</a:t>
                      </a: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a:t>
                      </a:r>
                      <a:r>
                        <a:rPr lang="en-US" sz="1400" baseline="0" dirty="0">
                          <a:solidFill>
                            <a:srgbClr val="273A80"/>
                          </a:solidFill>
                          <a:latin typeface="Arial" panose="020B0604020202020204" pitchFamily="34" charset="0"/>
                          <a:cs typeface="Arial" panose="020B0604020202020204" pitchFamily="34" charset="0"/>
                        </a:rPr>
                        <a:t> oz cheese; or</a:t>
                      </a:r>
                      <a:r>
                        <a:rPr lang="en-US" sz="1400" dirty="0">
                          <a:solidFill>
                            <a:srgbClr val="273A80"/>
                          </a:solidFill>
                          <a:latin typeface="Arial" panose="020B0604020202020204" pitchFamily="34" charset="0"/>
                          <a:cs typeface="Arial" panose="020B0604020202020204" pitchFamily="34" charset="0"/>
                        </a:rPr>
                        <a:t> </a:t>
                      </a: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a:t>
                      </a:r>
                      <a:r>
                        <a:rPr lang="en-US" sz="1400" baseline="0" dirty="0">
                          <a:solidFill>
                            <a:srgbClr val="273A80"/>
                          </a:solidFill>
                          <a:latin typeface="Arial" panose="020B0604020202020204" pitchFamily="34" charset="0"/>
                          <a:cs typeface="Arial" panose="020B0604020202020204" pitchFamily="34" charset="0"/>
                        </a:rPr>
                        <a:t> cottage cheese; or</a:t>
                      </a:r>
                      <a:endParaRPr lang="en-US" sz="1400" dirty="0">
                        <a:solidFill>
                          <a:srgbClr val="273A80"/>
                        </a:solidFill>
                        <a:latin typeface="Arial" panose="020B0604020202020204" pitchFamily="34" charset="0"/>
                        <a:cs typeface="Arial" panose="020B0604020202020204" pitchFamily="34" charset="0"/>
                      </a:endParaRPr>
                    </a:p>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0–4 oz (½ cup)</a:t>
                      </a:r>
                      <a:r>
                        <a:rPr lang="en-US" sz="1400" baseline="0" dirty="0">
                          <a:solidFill>
                            <a:srgbClr val="273A80"/>
                          </a:solidFill>
                          <a:latin typeface="Arial" panose="020B0604020202020204" pitchFamily="34" charset="0"/>
                          <a:cs typeface="Arial" panose="020B0604020202020204" pitchFamily="34" charset="0"/>
                        </a:rPr>
                        <a:t> yogurt;</a:t>
                      </a:r>
                    </a:p>
                    <a:p>
                      <a:pPr algn="l">
                        <a:lnSpc>
                          <a:spcPct val="100000"/>
                        </a:lnSpc>
                        <a:spcBef>
                          <a:spcPts val="0"/>
                        </a:spcBef>
                        <a:spcAft>
                          <a:spcPts val="0"/>
                        </a:spcAft>
                      </a:pPr>
                      <a:r>
                        <a:rPr lang="en-US" sz="1400" baseline="0" dirty="0">
                          <a:solidFill>
                            <a:srgbClr val="273A80"/>
                          </a:solidFill>
                          <a:latin typeface="Arial" panose="020B0604020202020204" pitchFamily="34" charset="0"/>
                          <a:cs typeface="Arial" panose="020B0604020202020204" pitchFamily="34" charset="0"/>
                        </a:rPr>
                        <a:t>or a combination of the above</a:t>
                      </a:r>
                    </a:p>
                    <a:p>
                      <a:pPr algn="l">
                        <a:lnSpc>
                          <a:spcPct val="100000"/>
                        </a:lnSpc>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Vegetables,</a:t>
                      </a:r>
                      <a:r>
                        <a:rPr lang="en-US" sz="1400" baseline="0" dirty="0">
                          <a:solidFill>
                            <a:srgbClr val="273A80"/>
                          </a:solidFill>
                          <a:latin typeface="Arial" panose="020B0604020202020204" pitchFamily="34" charset="0"/>
                          <a:cs typeface="Arial" panose="020B0604020202020204" pitchFamily="34" charset="0"/>
                        </a:rPr>
                        <a:t> fruit,     or both</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 tbsp vegetable, fruit, or both</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6" name="Rectangle 25" descr="&quot; &quot;"/>
          <p:cNvSpPr/>
          <p:nvPr/>
        </p:nvSpPr>
        <p:spPr>
          <a:xfrm>
            <a:off x="873939" y="1941836"/>
            <a:ext cx="7406640" cy="4197235"/>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14</a:t>
            </a:fld>
            <a:endParaRPr lang="en-US" dirty="0"/>
          </a:p>
        </p:txBody>
      </p:sp>
    </p:spTree>
    <p:extLst>
      <p:ext uri="{BB962C8B-B14F-4D97-AF65-F5344CB8AC3E}">
        <p14:creationId xmlns:p14="http://schemas.microsoft.com/office/powerpoint/2010/main" val="1826764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CACFP Infant Meal Pattern—Snack</a:t>
            </a:r>
          </a:p>
        </p:txBody>
      </p:sp>
      <p:sp>
        <p:nvSpPr>
          <p:cNvPr id="11" name="TextBox 10"/>
          <p:cNvSpPr txBox="1"/>
          <p:nvPr/>
        </p:nvSpPr>
        <p:spPr>
          <a:xfrm>
            <a:off x="7170420" y="1013855"/>
            <a:ext cx="1826141" cy="1107996"/>
          </a:xfrm>
          <a:prstGeom prst="rect">
            <a:avLst/>
          </a:prstGeom>
          <a:noFill/>
        </p:spPr>
        <p:txBody>
          <a:bodyPr wrap="none" rtlCol="0">
            <a:spAutoFit/>
          </a:bodyPr>
          <a:lstStyle/>
          <a:p>
            <a:r>
              <a:rPr lang="en-US" sz="1100" dirty="0">
                <a:solidFill>
                  <a:schemeClr val="tx1">
                    <a:lumMod val="50000"/>
                    <a:lumOff val="50000"/>
                  </a:schemeClr>
                </a:solidFill>
              </a:rPr>
              <a:t>Abbreviations</a:t>
            </a:r>
          </a:p>
          <a:p>
            <a:r>
              <a:rPr lang="en-US" sz="1100" dirty="0" err="1">
                <a:solidFill>
                  <a:schemeClr val="tx1">
                    <a:lumMod val="50000"/>
                    <a:lumOff val="50000"/>
                  </a:schemeClr>
                </a:solidFill>
              </a:rPr>
              <a:t>fl</a:t>
            </a:r>
            <a:r>
              <a:rPr lang="en-US" sz="1100" dirty="0">
                <a:solidFill>
                  <a:schemeClr val="tx1">
                    <a:lumMod val="50000"/>
                    <a:lumOff val="50000"/>
                  </a:schemeClr>
                </a:solidFill>
              </a:rPr>
              <a:t> oz = fluid ounces</a:t>
            </a:r>
          </a:p>
          <a:p>
            <a:r>
              <a:rPr lang="en-US" sz="1100" dirty="0">
                <a:solidFill>
                  <a:schemeClr val="tx1">
                    <a:lumMod val="50000"/>
                    <a:lumOff val="50000"/>
                  </a:schemeClr>
                </a:solidFill>
              </a:rPr>
              <a:t>oz = ounces</a:t>
            </a:r>
          </a:p>
          <a:p>
            <a:r>
              <a:rPr lang="en-US" sz="1100" dirty="0">
                <a:solidFill>
                  <a:schemeClr val="tx1">
                    <a:lumMod val="50000"/>
                    <a:lumOff val="50000"/>
                  </a:schemeClr>
                </a:solidFill>
              </a:rPr>
              <a:t>tbsp = tablespoons</a:t>
            </a:r>
          </a:p>
          <a:p>
            <a:r>
              <a:rPr lang="en-US" sz="1100" dirty="0">
                <a:solidFill>
                  <a:srgbClr val="7F7F7F"/>
                </a:solidFill>
              </a:rPr>
              <a:t>oz eq = ounce equivalents</a:t>
            </a:r>
          </a:p>
          <a:p>
            <a:endParaRPr lang="en-US" sz="1100" dirty="0">
              <a:solidFill>
                <a:schemeClr val="tx1">
                  <a:lumMod val="50000"/>
                  <a:lumOff val="50000"/>
                </a:schemeClr>
              </a:solidFill>
            </a:endParaRPr>
          </a:p>
        </p:txBody>
      </p:sp>
      <p:graphicFrame>
        <p:nvGraphicFramePr>
          <p:cNvPr id="10" name="Table 9" descr="CACFP Infant Meal Pattern - Snack Table"/>
          <p:cNvGraphicFramePr>
            <a:graphicFrameLocks noGrp="1"/>
          </p:cNvGraphicFramePr>
          <p:nvPr>
            <p:extLst>
              <p:ext uri="{D42A27DB-BD31-4B8C-83A1-F6EECF244321}">
                <p14:modId xmlns:p14="http://schemas.microsoft.com/office/powerpoint/2010/main" val="3699537959"/>
              </p:ext>
            </p:extLst>
          </p:nvPr>
        </p:nvGraphicFramePr>
        <p:xfrm>
          <a:off x="880213" y="1950720"/>
          <a:ext cx="7394381" cy="3410915"/>
        </p:xfrm>
        <a:graphic>
          <a:graphicData uri="http://schemas.openxmlformats.org/drawingml/2006/table">
            <a:tbl>
              <a:tblPr firstRow="1" bandRow="1">
                <a:tableStyleId>{5C22544A-7EE6-4342-B048-85BDC9FD1C3A}</a:tableStyleId>
              </a:tblPr>
              <a:tblGrid>
                <a:gridCol w="1862261">
                  <a:extLst>
                    <a:ext uri="{9D8B030D-6E8A-4147-A177-3AD203B41FA5}">
                      <a16:colId xmlns:a16="http://schemas.microsoft.com/office/drawing/2014/main" val="20000"/>
                    </a:ext>
                  </a:extLst>
                </a:gridCol>
                <a:gridCol w="2674620">
                  <a:extLst>
                    <a:ext uri="{9D8B030D-6E8A-4147-A177-3AD203B41FA5}">
                      <a16:colId xmlns:a16="http://schemas.microsoft.com/office/drawing/2014/main" val="20001"/>
                    </a:ext>
                  </a:extLst>
                </a:gridCol>
                <a:gridCol w="2857500">
                  <a:extLst>
                    <a:ext uri="{9D8B030D-6E8A-4147-A177-3AD203B41FA5}">
                      <a16:colId xmlns:a16="http://schemas.microsoft.com/office/drawing/2014/main" val="20002"/>
                    </a:ext>
                  </a:extLst>
                </a:gridCol>
              </a:tblGrid>
              <a:tr h="493915">
                <a:tc>
                  <a:txBody>
                    <a:bodyPr/>
                    <a:lstStyle/>
                    <a:p>
                      <a:pPr algn="ctr"/>
                      <a:r>
                        <a:rPr lang="en-US" sz="1800" dirty="0">
                          <a:latin typeface="Arial" panose="020B0604020202020204" pitchFamily="34" charset="0"/>
                          <a:cs typeface="Arial" panose="020B0604020202020204" pitchFamily="34" charset="0"/>
                        </a:rPr>
                        <a:t>Snack</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0 through 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6 through 11 Months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Breastmilk</a:t>
                      </a:r>
                      <a:r>
                        <a:rPr lang="en-US" sz="1400" baseline="0" dirty="0">
                          <a:solidFill>
                            <a:srgbClr val="273A80"/>
                          </a:solidFill>
                          <a:latin typeface="Arial" panose="020B0604020202020204" pitchFamily="34" charset="0"/>
                          <a:cs typeface="Arial" panose="020B0604020202020204" pitchFamily="34" charset="0"/>
                        </a:rPr>
                        <a:t> or infant formula</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4–6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2–4</a:t>
                      </a:r>
                      <a:r>
                        <a:rPr lang="en-US" sz="1400" baseline="0" dirty="0">
                          <a:solidFill>
                            <a:srgbClr val="273A80"/>
                          </a:solidFill>
                          <a:latin typeface="Arial" panose="020B0604020202020204" pitchFamily="34" charset="0"/>
                          <a:cs typeface="Arial" panose="020B0604020202020204" pitchFamily="34" charset="0"/>
                        </a:rPr>
                        <a:t> </a:t>
                      </a:r>
                      <a:r>
                        <a:rPr lang="en-US" sz="1400" dirty="0">
                          <a:solidFill>
                            <a:srgbClr val="273A80"/>
                          </a:solidFill>
                          <a:latin typeface="Arial" panose="020B0604020202020204" pitchFamily="34" charset="0"/>
                          <a:cs typeface="Arial" panose="020B0604020202020204" pitchFamily="34" charset="0"/>
                        </a:rPr>
                        <a:t> </a:t>
                      </a:r>
                      <a:r>
                        <a:rPr lang="en-US" sz="1400" dirty="0" err="1">
                          <a:solidFill>
                            <a:srgbClr val="273A80"/>
                          </a:solidFill>
                          <a:latin typeface="Arial" panose="020B0604020202020204" pitchFamily="34" charset="0"/>
                          <a:cs typeface="Arial" panose="020B0604020202020204" pitchFamily="34" charset="0"/>
                        </a:rPr>
                        <a:t>fl</a:t>
                      </a:r>
                      <a:r>
                        <a:rPr lang="en-US" sz="1400" dirty="0">
                          <a:solidFill>
                            <a:srgbClr val="273A80"/>
                          </a:solidFill>
                          <a:latin typeface="Arial" panose="020B0604020202020204" pitchFamily="34" charset="0"/>
                          <a:cs typeface="Arial" panose="020B0604020202020204" pitchFamily="34" charset="0"/>
                        </a:rPr>
                        <a:t> oz breastmilk or formula</a:t>
                      </a:r>
                    </a:p>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98624">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Grains</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0–½ </a:t>
                      </a:r>
                      <a:r>
                        <a:rPr lang="en-US" sz="1400" baseline="0" dirty="0">
                          <a:solidFill>
                            <a:srgbClr val="273A80"/>
                          </a:solidFill>
                          <a:latin typeface="Arial" panose="020B0604020202020204" pitchFamily="34" charset="0"/>
                          <a:cs typeface="Arial" panose="020B0604020202020204" pitchFamily="34" charset="0"/>
                        </a:rPr>
                        <a:t>oz eq bread; or</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0–¼ oz eq crackers; or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0–½ </a:t>
                      </a:r>
                      <a:r>
                        <a:rPr lang="en-US" sz="1400" baseline="0" dirty="0">
                          <a:solidFill>
                            <a:srgbClr val="273A80"/>
                          </a:solidFill>
                          <a:latin typeface="Arial" panose="020B0604020202020204" pitchFamily="34" charset="0"/>
                          <a:cs typeface="Arial" panose="020B0604020202020204" pitchFamily="34" charset="0"/>
                        </a:rPr>
                        <a:t>oz eq infant cereal; or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400" dirty="0">
                          <a:solidFill>
                            <a:srgbClr val="273A80"/>
                          </a:solidFill>
                          <a:latin typeface="Arial" panose="020B0604020202020204" pitchFamily="34" charset="0"/>
                          <a:cs typeface="Arial" panose="020B0604020202020204" pitchFamily="34" charset="0"/>
                        </a:rPr>
                        <a:t>0–¼ oz eq </a:t>
                      </a:r>
                      <a:r>
                        <a:rPr lang="en-US" sz="1400" baseline="0" dirty="0">
                          <a:solidFill>
                            <a:srgbClr val="273A80"/>
                          </a:solidFill>
                          <a:latin typeface="Arial" panose="020B0604020202020204" pitchFamily="34" charset="0"/>
                          <a:cs typeface="Arial" panose="020B0604020202020204" pitchFamily="34" charset="0"/>
                        </a:rPr>
                        <a:t>ready-to-eat breakfast cereal</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Vegetables,</a:t>
                      </a:r>
                      <a:r>
                        <a:rPr lang="en-US" sz="1400" baseline="0" dirty="0">
                          <a:solidFill>
                            <a:srgbClr val="273A80"/>
                          </a:solidFill>
                          <a:latin typeface="Arial" panose="020B0604020202020204" pitchFamily="34" charset="0"/>
                          <a:cs typeface="Arial" panose="020B0604020202020204" pitchFamily="34" charset="0"/>
                        </a:rPr>
                        <a:t> fruit,     or both</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0–2 tbsp vegetable, fruit, or both</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6" name="Rectangle 25" descr="&quot; &quot;"/>
          <p:cNvSpPr/>
          <p:nvPr/>
        </p:nvSpPr>
        <p:spPr>
          <a:xfrm>
            <a:off x="873939" y="1941837"/>
            <a:ext cx="7406640" cy="3419798"/>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15</a:t>
            </a:fld>
            <a:endParaRPr lang="en-US" dirty="0"/>
          </a:p>
        </p:txBody>
      </p:sp>
    </p:spTree>
    <p:extLst>
      <p:ext uri="{BB962C8B-B14F-4D97-AF65-F5344CB8AC3E}">
        <p14:creationId xmlns:p14="http://schemas.microsoft.com/office/powerpoint/2010/main" val="3157538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Timing of Meals and Snacks</a:t>
            </a:r>
          </a:p>
        </p:txBody>
      </p:sp>
      <p:graphicFrame>
        <p:nvGraphicFramePr>
          <p:cNvPr id="10" name="Table 9" title="Timing of Meals and Snacks Table"/>
          <p:cNvGraphicFramePr>
            <a:graphicFrameLocks noGrp="1"/>
          </p:cNvGraphicFramePr>
          <p:nvPr>
            <p:extLst>
              <p:ext uri="{D42A27DB-BD31-4B8C-83A1-F6EECF244321}">
                <p14:modId xmlns:p14="http://schemas.microsoft.com/office/powerpoint/2010/main" val="725426833"/>
              </p:ext>
            </p:extLst>
          </p:nvPr>
        </p:nvGraphicFramePr>
        <p:xfrm>
          <a:off x="1645919" y="1758839"/>
          <a:ext cx="6147262" cy="3404755"/>
        </p:xfrm>
        <a:graphic>
          <a:graphicData uri="http://schemas.openxmlformats.org/drawingml/2006/table">
            <a:tbl>
              <a:tblPr firstRow="1" bandRow="1">
                <a:tableStyleId>{5C22544A-7EE6-4342-B048-85BDC9FD1C3A}</a:tableStyleId>
              </a:tblPr>
              <a:tblGrid>
                <a:gridCol w="1413046">
                  <a:extLst>
                    <a:ext uri="{9D8B030D-6E8A-4147-A177-3AD203B41FA5}">
                      <a16:colId xmlns:a16="http://schemas.microsoft.com/office/drawing/2014/main" val="20000"/>
                    </a:ext>
                  </a:extLst>
                </a:gridCol>
                <a:gridCol w="2057309">
                  <a:extLst>
                    <a:ext uri="{9D8B030D-6E8A-4147-A177-3AD203B41FA5}">
                      <a16:colId xmlns:a16="http://schemas.microsoft.com/office/drawing/2014/main" val="20001"/>
                    </a:ext>
                  </a:extLst>
                </a:gridCol>
                <a:gridCol w="2676907">
                  <a:extLst>
                    <a:ext uri="{9D8B030D-6E8A-4147-A177-3AD203B41FA5}">
                      <a16:colId xmlns:a16="http://schemas.microsoft.com/office/drawing/2014/main" val="20002"/>
                    </a:ext>
                  </a:extLst>
                </a:gridCol>
              </a:tblGrid>
              <a:tr h="493915">
                <a:tc>
                  <a:txBody>
                    <a:bodyPr/>
                    <a:lstStyle/>
                    <a:p>
                      <a:pPr algn="ctr"/>
                      <a:r>
                        <a:rPr lang="en-US" sz="1400" dirty="0">
                          <a:latin typeface="Arial" panose="020B0604020202020204" pitchFamily="34" charset="0"/>
                          <a:cs typeface="Arial" panose="020B0604020202020204" pitchFamily="34" charset="0"/>
                        </a:rPr>
                        <a:t>Breakfast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400" baseline="0" dirty="0">
                          <a:latin typeface="Arial" panose="020B0604020202020204" pitchFamily="34" charset="0"/>
                          <a:cs typeface="Arial" panose="020B0604020202020204" pitchFamily="34" charset="0"/>
                        </a:rPr>
                        <a:t>0 through 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400" baseline="0" dirty="0">
                          <a:latin typeface="Arial" panose="020B0604020202020204" pitchFamily="34" charset="0"/>
                          <a:cs typeface="Arial" panose="020B0604020202020204" pitchFamily="34" charset="0"/>
                        </a:rPr>
                        <a:t>6 through 11 Months</a:t>
                      </a: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200" dirty="0">
                          <a:solidFill>
                            <a:srgbClr val="273A80"/>
                          </a:solidFill>
                          <a:latin typeface="Arial" panose="020B0604020202020204" pitchFamily="34" charset="0"/>
                          <a:cs typeface="Arial" panose="020B0604020202020204" pitchFamily="34" charset="0"/>
                        </a:rPr>
                        <a:t>Breastmilk</a:t>
                      </a:r>
                      <a:r>
                        <a:rPr lang="en-US" sz="1200" baseline="0" dirty="0">
                          <a:solidFill>
                            <a:srgbClr val="273A80"/>
                          </a:solidFill>
                          <a:latin typeface="Arial" panose="020B0604020202020204" pitchFamily="34" charset="0"/>
                          <a:cs typeface="Arial" panose="020B0604020202020204" pitchFamily="34" charset="0"/>
                        </a:rPr>
                        <a:t> or infant formula</a:t>
                      </a:r>
                      <a:endParaRPr lang="en-US" sz="12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200" dirty="0">
                          <a:solidFill>
                            <a:srgbClr val="273A80"/>
                          </a:solidFill>
                          <a:latin typeface="Arial" panose="020B0604020202020204" pitchFamily="34" charset="0"/>
                          <a:cs typeface="Arial" panose="020B0604020202020204" pitchFamily="34" charset="0"/>
                        </a:rPr>
                        <a:t>4–6 </a:t>
                      </a:r>
                      <a:r>
                        <a:rPr lang="en-US" sz="1200" dirty="0" err="1">
                          <a:solidFill>
                            <a:srgbClr val="273A80"/>
                          </a:solidFill>
                          <a:latin typeface="Arial" panose="020B0604020202020204" pitchFamily="34" charset="0"/>
                          <a:cs typeface="Arial" panose="020B0604020202020204" pitchFamily="34" charset="0"/>
                        </a:rPr>
                        <a:t>fl</a:t>
                      </a:r>
                      <a:r>
                        <a:rPr lang="en-US" sz="1200" dirty="0">
                          <a:solidFill>
                            <a:srgbClr val="273A80"/>
                          </a:solidFill>
                          <a:latin typeface="Arial" panose="020B0604020202020204" pitchFamily="34" charset="0"/>
                          <a:cs typeface="Arial" panose="020B0604020202020204" pitchFamily="34" charset="0"/>
                        </a:rPr>
                        <a:t> oz breastmilk or formula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273A8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73A80"/>
                          </a:solidFill>
                          <a:latin typeface="Arial" panose="020B0604020202020204" pitchFamily="34" charset="0"/>
                          <a:cs typeface="Arial" panose="020B0604020202020204" pitchFamily="34" charset="0"/>
                        </a:rPr>
                        <a:t>6–8</a:t>
                      </a:r>
                      <a:r>
                        <a:rPr lang="en-US" sz="1200" baseline="0" dirty="0">
                          <a:solidFill>
                            <a:srgbClr val="273A80"/>
                          </a:solidFill>
                          <a:latin typeface="Arial" panose="020B0604020202020204" pitchFamily="34" charset="0"/>
                          <a:cs typeface="Arial" panose="020B0604020202020204" pitchFamily="34" charset="0"/>
                        </a:rPr>
                        <a:t> </a:t>
                      </a:r>
                      <a:r>
                        <a:rPr lang="en-US" sz="1200" dirty="0">
                          <a:solidFill>
                            <a:srgbClr val="273A80"/>
                          </a:solidFill>
                          <a:latin typeface="Arial" panose="020B0604020202020204" pitchFamily="34" charset="0"/>
                          <a:cs typeface="Arial" panose="020B0604020202020204" pitchFamily="34" charset="0"/>
                        </a:rPr>
                        <a:t> </a:t>
                      </a:r>
                      <a:r>
                        <a:rPr lang="en-US" sz="1200" dirty="0" err="1">
                          <a:solidFill>
                            <a:srgbClr val="273A80"/>
                          </a:solidFill>
                          <a:latin typeface="Arial" panose="020B0604020202020204" pitchFamily="34" charset="0"/>
                          <a:cs typeface="Arial" panose="020B0604020202020204" pitchFamily="34" charset="0"/>
                        </a:rPr>
                        <a:t>fl</a:t>
                      </a:r>
                      <a:r>
                        <a:rPr lang="en-US" sz="1200" dirty="0">
                          <a:solidFill>
                            <a:srgbClr val="273A80"/>
                          </a:solidFill>
                          <a:latin typeface="Arial" panose="020B0604020202020204" pitchFamily="34" charset="0"/>
                          <a:cs typeface="Arial" panose="020B0604020202020204" pitchFamily="34" charset="0"/>
                        </a:rPr>
                        <a:t> oz breastmilk or formula</a:t>
                      </a:r>
                    </a:p>
                    <a:p>
                      <a:pPr algn="l">
                        <a:spcBef>
                          <a:spcPts val="0"/>
                        </a:spcBef>
                        <a:spcAft>
                          <a:spcPts val="0"/>
                        </a:spcAft>
                      </a:pPr>
                      <a:endParaRPr lang="en-US" sz="12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98624">
                <a:tc>
                  <a:txBody>
                    <a:bodyPr/>
                    <a:lstStyle/>
                    <a:p>
                      <a:pPr algn="l">
                        <a:spcBef>
                          <a:spcPts val="600"/>
                        </a:spcBef>
                        <a:spcAft>
                          <a:spcPts val="600"/>
                        </a:spcAft>
                      </a:pPr>
                      <a:r>
                        <a:rPr lang="en-US" sz="1200" dirty="0">
                          <a:solidFill>
                            <a:srgbClr val="273A80"/>
                          </a:solidFill>
                          <a:latin typeface="Arial" panose="020B0604020202020204" pitchFamily="34" charset="0"/>
                          <a:cs typeface="Arial" panose="020B0604020202020204" pitchFamily="34" charset="0"/>
                        </a:rPr>
                        <a:t>Grains</a:t>
                      </a:r>
                      <a:r>
                        <a:rPr lang="en-US" sz="1200" baseline="0" dirty="0">
                          <a:solidFill>
                            <a:srgbClr val="273A80"/>
                          </a:solidFill>
                          <a:latin typeface="Arial" panose="020B0604020202020204" pitchFamily="34" charset="0"/>
                          <a:cs typeface="Arial" panose="020B0604020202020204" pitchFamily="34" charset="0"/>
                        </a:rPr>
                        <a:t> or meat/meat alternates, or a combination</a:t>
                      </a:r>
                      <a:endParaRPr lang="en-US" sz="12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200" dirty="0">
                          <a:solidFill>
                            <a:srgbClr val="273A80"/>
                          </a:solidFill>
                          <a:latin typeface="Arial" panose="020B0604020202020204" pitchFamily="34" charset="0"/>
                          <a:cs typeface="Arial" panose="020B0604020202020204" pitchFamily="34" charset="0"/>
                        </a:rPr>
                        <a:t>0–½ oz eq infant cereal; or</a:t>
                      </a:r>
                    </a:p>
                    <a:p>
                      <a:pPr algn="l">
                        <a:lnSpc>
                          <a:spcPct val="100000"/>
                        </a:lnSpc>
                        <a:spcBef>
                          <a:spcPts val="0"/>
                        </a:spcBef>
                        <a:spcAft>
                          <a:spcPts val="0"/>
                        </a:spcAft>
                      </a:pPr>
                      <a:r>
                        <a:rPr lang="en-US" sz="1200" dirty="0">
                          <a:solidFill>
                            <a:srgbClr val="273A80"/>
                          </a:solidFill>
                          <a:latin typeface="Arial" panose="020B0604020202020204" pitchFamily="34" charset="0"/>
                          <a:cs typeface="Arial" panose="020B0604020202020204" pitchFamily="34" charset="0"/>
                        </a:rPr>
                        <a:t>0–4 tbsp</a:t>
                      </a:r>
                      <a:r>
                        <a:rPr lang="en-US" sz="1200" baseline="0" dirty="0">
                          <a:solidFill>
                            <a:srgbClr val="273A80"/>
                          </a:solidFill>
                          <a:latin typeface="Arial" panose="020B0604020202020204" pitchFamily="34" charset="0"/>
                          <a:cs typeface="Arial" panose="020B0604020202020204" pitchFamily="34" charset="0"/>
                        </a:rPr>
                        <a:t> meat, fish, poultry, whole eggs, cooked dry beans or peas; or</a:t>
                      </a:r>
                    </a:p>
                    <a:p>
                      <a:pPr algn="l">
                        <a:lnSpc>
                          <a:spcPct val="150000"/>
                        </a:lnSpc>
                        <a:spcBef>
                          <a:spcPts val="0"/>
                        </a:spcBef>
                        <a:spcAft>
                          <a:spcPts val="0"/>
                        </a:spcAft>
                      </a:pPr>
                      <a:r>
                        <a:rPr lang="en-US" sz="1200" dirty="0">
                          <a:solidFill>
                            <a:srgbClr val="273A80"/>
                          </a:solidFill>
                          <a:latin typeface="Arial" panose="020B0604020202020204" pitchFamily="34" charset="0"/>
                          <a:cs typeface="Arial" panose="020B0604020202020204" pitchFamily="34" charset="0"/>
                        </a:rPr>
                        <a:t>0–2</a:t>
                      </a:r>
                      <a:r>
                        <a:rPr lang="en-US" sz="1200" baseline="0" dirty="0">
                          <a:solidFill>
                            <a:srgbClr val="273A80"/>
                          </a:solidFill>
                          <a:latin typeface="Arial" panose="020B0604020202020204" pitchFamily="34" charset="0"/>
                          <a:cs typeface="Arial" panose="020B0604020202020204" pitchFamily="34" charset="0"/>
                        </a:rPr>
                        <a:t> oz cheese; or</a:t>
                      </a:r>
                      <a:r>
                        <a:rPr lang="en-US" sz="1200" dirty="0">
                          <a:solidFill>
                            <a:srgbClr val="273A80"/>
                          </a:solidFill>
                          <a:latin typeface="Arial" panose="020B0604020202020204" pitchFamily="34" charset="0"/>
                          <a:cs typeface="Arial" panose="020B0604020202020204" pitchFamily="34" charset="0"/>
                        </a:rPr>
                        <a:t> </a:t>
                      </a:r>
                    </a:p>
                    <a:p>
                      <a:pPr algn="l">
                        <a:lnSpc>
                          <a:spcPct val="150000"/>
                        </a:lnSpc>
                        <a:spcBef>
                          <a:spcPts val="0"/>
                        </a:spcBef>
                        <a:spcAft>
                          <a:spcPts val="0"/>
                        </a:spcAft>
                      </a:pPr>
                      <a:r>
                        <a:rPr lang="en-US" sz="1200" dirty="0">
                          <a:solidFill>
                            <a:srgbClr val="273A80"/>
                          </a:solidFill>
                          <a:latin typeface="Arial" panose="020B0604020202020204" pitchFamily="34" charset="0"/>
                          <a:cs typeface="Arial" panose="020B0604020202020204" pitchFamily="34" charset="0"/>
                        </a:rPr>
                        <a:t>0–4 oz</a:t>
                      </a:r>
                      <a:r>
                        <a:rPr lang="en-US" sz="1200" baseline="0" dirty="0">
                          <a:solidFill>
                            <a:srgbClr val="273A80"/>
                          </a:solidFill>
                          <a:latin typeface="Arial" panose="020B0604020202020204" pitchFamily="34" charset="0"/>
                          <a:cs typeface="Arial" panose="020B0604020202020204" pitchFamily="34" charset="0"/>
                        </a:rPr>
                        <a:t> cottage cheese; or</a:t>
                      </a:r>
                      <a:endParaRPr lang="en-US" sz="1200" dirty="0">
                        <a:solidFill>
                          <a:srgbClr val="273A80"/>
                        </a:solidFill>
                        <a:latin typeface="Arial" panose="020B0604020202020204" pitchFamily="34" charset="0"/>
                        <a:cs typeface="Arial" panose="020B0604020202020204" pitchFamily="34" charset="0"/>
                      </a:endParaRPr>
                    </a:p>
                    <a:p>
                      <a:pPr algn="l">
                        <a:lnSpc>
                          <a:spcPct val="150000"/>
                        </a:lnSpc>
                        <a:spcBef>
                          <a:spcPts val="0"/>
                        </a:spcBef>
                        <a:spcAft>
                          <a:spcPts val="0"/>
                        </a:spcAft>
                      </a:pPr>
                      <a:r>
                        <a:rPr lang="en-US" sz="1200" dirty="0">
                          <a:solidFill>
                            <a:srgbClr val="273A80"/>
                          </a:solidFill>
                          <a:latin typeface="Arial" panose="020B0604020202020204" pitchFamily="34" charset="0"/>
                          <a:cs typeface="Arial" panose="020B0604020202020204" pitchFamily="34" charset="0"/>
                        </a:rPr>
                        <a:t>0–4 oz (½ cup)</a:t>
                      </a:r>
                      <a:r>
                        <a:rPr lang="en-US" sz="1200" baseline="0" dirty="0">
                          <a:solidFill>
                            <a:srgbClr val="273A80"/>
                          </a:solidFill>
                          <a:latin typeface="Arial" panose="020B0604020202020204" pitchFamily="34" charset="0"/>
                          <a:cs typeface="Arial" panose="020B0604020202020204" pitchFamily="34" charset="0"/>
                        </a:rPr>
                        <a:t> yogurt;</a:t>
                      </a:r>
                    </a:p>
                    <a:p>
                      <a:pPr algn="l">
                        <a:lnSpc>
                          <a:spcPct val="100000"/>
                        </a:lnSpc>
                        <a:spcBef>
                          <a:spcPts val="0"/>
                        </a:spcBef>
                        <a:spcAft>
                          <a:spcPts val="0"/>
                        </a:spcAft>
                      </a:pPr>
                      <a:r>
                        <a:rPr lang="en-US" sz="1200" baseline="0" dirty="0">
                          <a:solidFill>
                            <a:srgbClr val="273A80"/>
                          </a:solidFill>
                          <a:latin typeface="Arial" panose="020B0604020202020204" pitchFamily="34" charset="0"/>
                          <a:cs typeface="Arial" panose="020B0604020202020204" pitchFamily="34" charset="0"/>
                        </a:rPr>
                        <a:t>or a combination of the above</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200" dirty="0">
                          <a:solidFill>
                            <a:srgbClr val="273A80"/>
                          </a:solidFill>
                          <a:latin typeface="Arial" panose="020B0604020202020204" pitchFamily="34" charset="0"/>
                          <a:cs typeface="Arial" panose="020B0604020202020204" pitchFamily="34" charset="0"/>
                        </a:rPr>
                        <a:t>Vegetables,</a:t>
                      </a:r>
                      <a:r>
                        <a:rPr lang="en-US" sz="1200" baseline="0" dirty="0">
                          <a:solidFill>
                            <a:srgbClr val="273A80"/>
                          </a:solidFill>
                          <a:latin typeface="Arial" panose="020B0604020202020204" pitchFamily="34" charset="0"/>
                          <a:cs typeface="Arial" panose="020B0604020202020204" pitchFamily="34" charset="0"/>
                        </a:rPr>
                        <a:t> fruit,     or both</a:t>
                      </a:r>
                      <a:endParaRPr lang="en-US" sz="12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endParaRPr lang="en-US" sz="12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200" dirty="0">
                          <a:solidFill>
                            <a:srgbClr val="273A80"/>
                          </a:solidFill>
                          <a:latin typeface="Arial" panose="020B0604020202020204" pitchFamily="34" charset="0"/>
                          <a:cs typeface="Arial" panose="020B0604020202020204" pitchFamily="34" charset="0"/>
                        </a:rPr>
                        <a:t>0–2 tbsp vegetable, fruit, or both</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6" name="Rectangle 25" descr="&quot; &quot;"/>
          <p:cNvSpPr/>
          <p:nvPr/>
        </p:nvSpPr>
        <p:spPr>
          <a:xfrm>
            <a:off x="1635527" y="1760347"/>
            <a:ext cx="6147263" cy="3403247"/>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6" name="TextBox 5">
            <a:extLst>
              <a:ext uri="{FF2B5EF4-FFF2-40B4-BE49-F238E27FC236}">
                <a16:creationId xmlns:a16="http://schemas.microsoft.com/office/drawing/2014/main" id="{30660D19-05BA-4F58-A5F9-8BEFAC2F25BE}"/>
              </a:ext>
            </a:extLst>
          </p:cNvPr>
          <p:cNvSpPr txBox="1"/>
          <p:nvPr/>
        </p:nvSpPr>
        <p:spPr>
          <a:xfrm>
            <a:off x="-21858" y="3701239"/>
            <a:ext cx="1178528" cy="523220"/>
          </a:xfrm>
          <a:prstGeom prst="rect">
            <a:avLst/>
          </a:prstGeom>
          <a:noFill/>
        </p:spPr>
        <p:txBody>
          <a:bodyPr wrap="none" rtlCol="0">
            <a:spAutoFit/>
          </a:bodyPr>
          <a:lstStyle/>
          <a:p>
            <a:pPr algn="ctr"/>
            <a:r>
              <a:rPr lang="en-US" sz="1400" b="1" dirty="0">
                <a:solidFill>
                  <a:srgbClr val="273A80"/>
                </a:solidFill>
              </a:rPr>
              <a:t>Meal</a:t>
            </a:r>
          </a:p>
          <a:p>
            <a:pPr algn="ctr"/>
            <a:r>
              <a:rPr lang="en-US" sz="1400" b="1" dirty="0">
                <a:solidFill>
                  <a:srgbClr val="273A80"/>
                </a:solidFill>
              </a:rPr>
              <a:t>Component</a:t>
            </a:r>
          </a:p>
        </p:txBody>
      </p:sp>
      <p:cxnSp>
        <p:nvCxnSpPr>
          <p:cNvPr id="30" name="Straight Arrow Connector 29" descr="Line connects the term &quot;food component&quot; to the text &quot;Breastmilk or infant formula&quot; in the Breakfast column.">
            <a:extLst>
              <a:ext uri="{C183D7F6-B498-43B3-948B-1728B52AA6E4}">
                <adec:decorative xmlns:adec="http://schemas.microsoft.com/office/drawing/2017/decorative" val="0"/>
              </a:ext>
            </a:extLst>
          </p:cNvPr>
          <p:cNvCxnSpPr>
            <a:cxnSpLocks/>
          </p:cNvCxnSpPr>
          <p:nvPr/>
        </p:nvCxnSpPr>
        <p:spPr>
          <a:xfrm flipV="1">
            <a:off x="536233" y="2670059"/>
            <a:ext cx="1043296" cy="103118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descr="Line connects the term &quot;food component&quot; to the text &quot;Grains or meat/meat alternates, or a combination&quot; in the Breakfast column.">
            <a:extLst>
              <a:ext uri="{C183D7F6-B498-43B3-948B-1728B52AA6E4}">
                <adec:decorative xmlns:adec="http://schemas.microsoft.com/office/drawing/2017/decorative" val="0"/>
              </a:ext>
            </a:extLst>
          </p:cNvPr>
          <p:cNvCxnSpPr>
            <a:cxnSpLocks/>
          </p:cNvCxnSpPr>
          <p:nvPr/>
        </p:nvCxnSpPr>
        <p:spPr>
          <a:xfrm>
            <a:off x="1156670" y="3861502"/>
            <a:ext cx="412468" cy="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descr="Line connects the term &quot;food component&quot; to the text &quot;Vegetables, fruit, or both&quot; in the Breakfast column.">
            <a:extLst>
              <a:ext uri="{FF2B5EF4-FFF2-40B4-BE49-F238E27FC236}">
                <a16:creationId xmlns:a16="http://schemas.microsoft.com/office/drawing/2014/main" id="{9FB45CEA-72CF-41B4-935A-90BA6BD0CB60}"/>
              </a:ext>
              <a:ext uri="{C183D7F6-B498-43B3-948B-1728B52AA6E4}">
                <adec:decorative xmlns:adec="http://schemas.microsoft.com/office/drawing/2017/decorative" val="0"/>
              </a:ext>
            </a:extLst>
          </p:cNvPr>
          <p:cNvCxnSpPr>
            <a:cxnSpLocks/>
          </p:cNvCxnSpPr>
          <p:nvPr/>
        </p:nvCxnSpPr>
        <p:spPr>
          <a:xfrm>
            <a:off x="565579" y="4230959"/>
            <a:ext cx="1013950" cy="731739"/>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C901226-BC65-4401-9BF7-A60A41C8F84E}"/>
              </a:ext>
            </a:extLst>
          </p:cNvPr>
          <p:cNvSpPr txBox="1"/>
          <p:nvPr/>
        </p:nvSpPr>
        <p:spPr>
          <a:xfrm>
            <a:off x="7803573" y="4096097"/>
            <a:ext cx="1250663" cy="523220"/>
          </a:xfrm>
          <a:prstGeom prst="rect">
            <a:avLst/>
          </a:prstGeom>
          <a:noFill/>
        </p:spPr>
        <p:txBody>
          <a:bodyPr wrap="none" rtlCol="0">
            <a:spAutoFit/>
          </a:bodyPr>
          <a:lstStyle/>
          <a:p>
            <a:pPr algn="ctr"/>
            <a:r>
              <a:rPr lang="en-US" sz="1400" b="1" dirty="0">
                <a:solidFill>
                  <a:srgbClr val="273A80"/>
                </a:solidFill>
              </a:rPr>
              <a:t>Minimum</a:t>
            </a:r>
          </a:p>
          <a:p>
            <a:pPr algn="ctr"/>
            <a:r>
              <a:rPr lang="en-US" sz="1400" b="1" dirty="0">
                <a:solidFill>
                  <a:srgbClr val="273A80"/>
                </a:solidFill>
              </a:rPr>
              <a:t>Serving Size</a:t>
            </a:r>
          </a:p>
        </p:txBody>
      </p:sp>
      <p:cxnSp>
        <p:nvCxnSpPr>
          <p:cNvPr id="13" name="Straight Arrow Connector 12" descr="Line connects the term &quot;minimum serving size&quot; to &quot;0 to 2 tablespoons vegetable, fruit or both in the 6 through 11 months column.">
            <a:extLst>
              <a:ext uri="{FF2B5EF4-FFF2-40B4-BE49-F238E27FC236}">
                <a16:creationId xmlns:a16="http://schemas.microsoft.com/office/drawing/2014/main" id="{634C0BDB-E2CD-4C4B-A874-564AAE3D5DD0}"/>
              </a:ext>
              <a:ext uri="{C183D7F6-B498-43B3-948B-1728B52AA6E4}">
                <adec:decorative xmlns:adec="http://schemas.microsoft.com/office/drawing/2017/decorative" val="0"/>
              </a:ext>
            </a:extLst>
          </p:cNvPr>
          <p:cNvCxnSpPr>
            <a:cxnSpLocks/>
          </p:cNvCxnSpPr>
          <p:nvPr/>
        </p:nvCxnSpPr>
        <p:spPr>
          <a:xfrm flipH="1">
            <a:off x="5384017" y="4440679"/>
            <a:ext cx="2419556" cy="357275"/>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5">
            <a:extLst>
              <a:ext uri="{FF2B5EF4-FFF2-40B4-BE49-F238E27FC236}">
                <a16:creationId xmlns:a16="http://schemas.microsoft.com/office/drawing/2014/main" id="{51D93FA8-B3CE-4F13-A81D-6F563A23DD44}"/>
              </a:ext>
            </a:extLst>
          </p:cNvPr>
          <p:cNvSpPr/>
          <p:nvPr/>
        </p:nvSpPr>
        <p:spPr>
          <a:xfrm>
            <a:off x="1197357" y="5440396"/>
            <a:ext cx="7188112" cy="1015663"/>
          </a:xfrm>
          <a:prstGeom prst="rect">
            <a:avLst/>
          </a:prstGeom>
        </p:spPr>
        <p:txBody>
          <a:bodyPr wrap="square">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A meal or snack is reimbursable as long as all required meal components are offered to the baby during the course of the day while the baby is in your care.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16</a:t>
            </a:fld>
            <a:endParaRPr lang="en-US" dirty="0"/>
          </a:p>
        </p:txBody>
      </p:sp>
    </p:spTree>
    <p:extLst>
      <p:ext uri="{BB962C8B-B14F-4D97-AF65-F5344CB8AC3E}">
        <p14:creationId xmlns:p14="http://schemas.microsoft.com/office/powerpoint/2010/main" val="3041542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Parent-Provided Meal Component</a:t>
            </a:r>
            <a:endParaRPr lang="en-US" b="0" dirty="0"/>
          </a:p>
        </p:txBody>
      </p:sp>
      <p:sp>
        <p:nvSpPr>
          <p:cNvPr id="6" name="Rectángulo 5">
            <a:extLst>
              <a:ext uri="{FF2B5EF4-FFF2-40B4-BE49-F238E27FC236}">
                <a16:creationId xmlns:a16="http://schemas.microsoft.com/office/drawing/2014/main" id="{A7A8D27B-DB30-8B41-A0CF-050FA531CBE4}"/>
              </a:ext>
            </a:extLst>
          </p:cNvPr>
          <p:cNvSpPr/>
          <p:nvPr/>
        </p:nvSpPr>
        <p:spPr>
          <a:xfrm>
            <a:off x="594908" y="2134394"/>
            <a:ext cx="7631684" cy="3477875"/>
          </a:xfrm>
          <a:prstGeom prst="rect">
            <a:avLst/>
          </a:prstGeom>
        </p:spPr>
        <p:txBody>
          <a:bodyPr wrap="square">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Parents can provide </a:t>
            </a:r>
            <a:r>
              <a:rPr lang="en-US" sz="2000" b="1" dirty="0">
                <a:solidFill>
                  <a:srgbClr val="273A80"/>
                </a:solidFill>
                <a:latin typeface="Arial" panose="020B0604020202020204" pitchFamily="34" charset="0"/>
                <a:cs typeface="Arial" panose="020B0604020202020204" pitchFamily="34" charset="0"/>
              </a:rPr>
              <a:t>one creditable meal component </a:t>
            </a:r>
            <a:r>
              <a:rPr lang="en-US" sz="2000" dirty="0">
                <a:solidFill>
                  <a:schemeClr val="tx1">
                    <a:lumMod val="50000"/>
                    <a:lumOff val="50000"/>
                  </a:schemeClr>
                </a:solidFill>
                <a:latin typeface="Arial" panose="020B0604020202020204" pitchFamily="34" charset="0"/>
                <a:cs typeface="Arial" panose="020B0604020202020204" pitchFamily="34" charset="0"/>
              </a:rPr>
              <a:t>to count towards a reimbursable meal.</a:t>
            </a:r>
          </a:p>
          <a:p>
            <a:pPr marL="285750" indent="-285750">
              <a:buFont typeface="Arial" panose="020B0604020202020204" pitchFamily="34" charset="0"/>
              <a:buChar char="•"/>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Parent: </a:t>
            </a:r>
            <a:r>
              <a:rPr lang="en-US" sz="2000" dirty="0">
                <a:solidFill>
                  <a:schemeClr val="tx1">
                    <a:lumMod val="50000"/>
                    <a:lumOff val="50000"/>
                  </a:schemeClr>
                </a:solidFill>
                <a:latin typeface="Arial" panose="020B0604020202020204" pitchFamily="34" charset="0"/>
                <a:cs typeface="Arial" panose="020B0604020202020204" pitchFamily="34" charset="0"/>
              </a:rPr>
              <a:t>breastmilk or creditable infant formula</a:t>
            </a:r>
          </a:p>
          <a:p>
            <a:pPr lvl="0"/>
            <a:endParaRPr lang="en-US" sz="1000" b="1" dirty="0">
              <a:solidFill>
                <a:schemeClr val="tx1">
                  <a:lumMod val="50000"/>
                  <a:lumOff val="50000"/>
                </a:schemeClr>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You</a:t>
            </a:r>
            <a:r>
              <a:rPr lang="en-US" sz="2000" dirty="0">
                <a:solidFill>
                  <a:schemeClr val="tx1">
                    <a:lumMod val="50000"/>
                    <a:lumOff val="50000"/>
                  </a:schemeClr>
                </a:solidFill>
                <a:latin typeface="Arial" panose="020B0604020202020204" pitchFamily="34" charset="0"/>
                <a:cs typeface="Arial" panose="020B0604020202020204" pitchFamily="34" charset="0"/>
              </a:rPr>
              <a:t>: </a:t>
            </a:r>
            <a:r>
              <a:rPr lang="en-US" sz="2000" b="1" dirty="0">
                <a:solidFill>
                  <a:srgbClr val="273A80"/>
                </a:solidFill>
                <a:latin typeface="Arial" panose="020B0604020202020204" pitchFamily="34" charset="0"/>
                <a:cs typeface="Arial" panose="020B0604020202020204" pitchFamily="34" charset="0"/>
              </a:rPr>
              <a:t>all other meal components</a:t>
            </a:r>
            <a:br>
              <a:rPr lang="en-US" sz="2000" i="1" dirty="0">
                <a:solidFill>
                  <a:srgbClr val="7F7F7F"/>
                </a:solidFill>
                <a:latin typeface="Arial" panose="020B0604020202020204" pitchFamily="34" charset="0"/>
                <a:cs typeface="Arial" panose="020B0604020202020204" pitchFamily="34" charset="0"/>
              </a:rPr>
            </a:br>
            <a:endParaRPr lang="en-US" sz="2000" i="1" dirty="0">
              <a:solidFill>
                <a:srgbClr val="7F7F7F"/>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Parent</a:t>
            </a:r>
            <a:r>
              <a:rPr lang="en-US" sz="2000" dirty="0">
                <a:solidFill>
                  <a:schemeClr val="tx1">
                    <a:lumMod val="50000"/>
                    <a:lumOff val="50000"/>
                  </a:schemeClr>
                </a:solidFill>
                <a:latin typeface="Arial" panose="020B0604020202020204" pitchFamily="34" charset="0"/>
                <a:cs typeface="Arial" panose="020B0604020202020204" pitchFamily="34" charset="0"/>
              </a:rPr>
              <a:t>: one creditable solid food</a:t>
            </a:r>
          </a:p>
          <a:p>
            <a:pPr lvl="0"/>
            <a:endParaRPr lang="en-US" sz="1000" dirty="0">
              <a:solidFill>
                <a:schemeClr val="tx1">
                  <a:lumMod val="50000"/>
                  <a:lumOff val="50000"/>
                </a:schemeClr>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You: </a:t>
            </a:r>
            <a:r>
              <a:rPr lang="en-US" sz="2000" dirty="0">
                <a:solidFill>
                  <a:schemeClr val="tx1">
                    <a:lumMod val="50000"/>
                    <a:lumOff val="50000"/>
                  </a:schemeClr>
                </a:solidFill>
                <a:latin typeface="Arial" panose="020B0604020202020204" pitchFamily="34" charset="0"/>
                <a:cs typeface="Arial" panose="020B0604020202020204" pitchFamily="34" charset="0"/>
              </a:rPr>
              <a:t>A</a:t>
            </a:r>
            <a:r>
              <a:rPr lang="en-US" sz="2000" b="1" dirty="0">
                <a:solidFill>
                  <a:schemeClr val="tx1">
                    <a:lumMod val="50000"/>
                    <a:lumOff val="50000"/>
                  </a:schemeClr>
                </a:solidFill>
                <a:latin typeface="Arial" panose="020B0604020202020204" pitchFamily="34" charset="0"/>
                <a:cs typeface="Arial" panose="020B0604020202020204" pitchFamily="34" charset="0"/>
              </a:rPr>
              <a:t> </a:t>
            </a:r>
            <a:r>
              <a:rPr lang="en-US" sz="2000" b="1" dirty="0">
                <a:solidFill>
                  <a:srgbClr val="273A80"/>
                </a:solidFill>
                <a:latin typeface="Arial" panose="020B0604020202020204" pitchFamily="34" charset="0"/>
                <a:cs typeface="Arial" panose="020B0604020202020204" pitchFamily="34" charset="0"/>
              </a:rPr>
              <a:t>creditable iron-fortified infant formula</a:t>
            </a:r>
            <a:endParaRPr lang="en-US" sz="2000" dirty="0">
              <a:solidFill>
                <a:srgbClr val="7F7F7F"/>
              </a:solidFill>
              <a:latin typeface="Arial" panose="020B0604020202020204" pitchFamily="34" charset="0"/>
              <a:cs typeface="Arial" panose="020B0604020202020204" pitchFamily="34" charset="0"/>
            </a:endParaRPr>
          </a:p>
          <a:p>
            <a:pPr lvl="0"/>
            <a:r>
              <a:rPr lang="en-US" sz="2000" b="1" dirty="0">
                <a:solidFill>
                  <a:srgbClr val="7F7F7F"/>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and</a:t>
            </a:r>
          </a:p>
          <a:p>
            <a:pPr lvl="0"/>
            <a:r>
              <a:rPr lang="en-US" sz="2000" b="1" dirty="0">
                <a:solidFill>
                  <a:srgbClr val="273A80"/>
                </a:solidFill>
                <a:latin typeface="Arial" panose="020B0604020202020204" pitchFamily="34" charset="0"/>
                <a:cs typeface="Arial" panose="020B0604020202020204" pitchFamily="34" charset="0"/>
              </a:rPr>
              <a:t>	  all other meal components</a:t>
            </a:r>
          </a:p>
        </p:txBody>
      </p:sp>
      <p:pic>
        <p:nvPicPr>
          <p:cNvPr id="9" name="Picture 8" descr="Icon of a baby bottle.">
            <a:extLst>
              <a:ext uri="{FF2B5EF4-FFF2-40B4-BE49-F238E27FC236}">
                <a16:creationId xmlns:a16="http://schemas.microsoft.com/office/drawing/2014/main" id="{A7C025DF-E22C-504B-AE94-E8FD9D9B1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39239" y="2725150"/>
            <a:ext cx="784972" cy="784972"/>
          </a:xfrm>
          <a:prstGeom prst="rect">
            <a:avLst/>
          </a:prstGeom>
        </p:spPr>
      </p:pic>
      <p:pic>
        <p:nvPicPr>
          <p:cNvPr id="18" name="Picture 17" descr="Icon of an orange.">
            <a:extLst>
              <a:ext uri="{FF2B5EF4-FFF2-40B4-BE49-F238E27FC236}">
                <a16:creationId xmlns:a16="http://schemas.microsoft.com/office/drawing/2014/main" id="{D17DCF42-592E-2941-A60F-2C63C85E194E}"/>
              </a:ext>
            </a:extLst>
          </p:cNvPr>
          <p:cNvPicPr>
            <a:picLocks noChangeAspect="1"/>
          </p:cNvPicPr>
          <p:nvPr/>
        </p:nvPicPr>
        <p:blipFill>
          <a:blip r:embed="rId4"/>
          <a:stretch>
            <a:fillRect/>
          </a:stretch>
        </p:blipFill>
        <p:spPr>
          <a:xfrm>
            <a:off x="6040184" y="3873331"/>
            <a:ext cx="544614" cy="622416"/>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17</a:t>
            </a:fld>
            <a:endParaRPr lang="en-US" dirty="0"/>
          </a:p>
        </p:txBody>
      </p:sp>
    </p:spTree>
    <p:extLst>
      <p:ext uri="{BB962C8B-B14F-4D97-AF65-F5344CB8AC3E}">
        <p14:creationId xmlns:p14="http://schemas.microsoft.com/office/powerpoint/2010/main" val="3875333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Communicating With Parents</a:t>
            </a:r>
            <a:br>
              <a:rPr lang="en-US" dirty="0"/>
            </a:br>
            <a:endParaRPr lang="en-US" dirty="0"/>
          </a:p>
        </p:txBody>
      </p:sp>
      <p:pic>
        <p:nvPicPr>
          <p:cNvPr id="8" name="Picture 7" descr="Talk to Parents ic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8690" y="582568"/>
            <a:ext cx="1828959" cy="1828959"/>
          </a:xfrm>
          <a:prstGeom prst="rect">
            <a:avLst/>
          </a:prstGeom>
        </p:spPr>
      </p:pic>
      <p:grpSp>
        <p:nvGrpSpPr>
          <p:cNvPr id="5" name="Group 4" descr="Photo of a woman with a clipboard talking to two women and a man.">
            <a:extLst>
              <a:ext uri="{FF2B5EF4-FFF2-40B4-BE49-F238E27FC236}">
                <a16:creationId xmlns:a16="http://schemas.microsoft.com/office/drawing/2014/main" id="{1D761912-B992-4C99-A432-A3E9B1F8A195}"/>
              </a:ext>
            </a:extLst>
          </p:cNvPr>
          <p:cNvGrpSpPr/>
          <p:nvPr/>
        </p:nvGrpSpPr>
        <p:grpSpPr>
          <a:xfrm>
            <a:off x="2228979" y="2217196"/>
            <a:ext cx="4531095" cy="3038793"/>
            <a:chOff x="2228979" y="2217196"/>
            <a:chExt cx="4531095" cy="3038793"/>
          </a:xfrm>
        </p:grpSpPr>
        <p:pic>
          <p:nvPicPr>
            <p:cNvPr id="3074" name="Picture 2" descr="&quot; &quo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28979" y="2217196"/>
              <a:ext cx="4531095" cy="3038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C183D7F6-B498-43B3-948B-1728B52AA6E4}">
                  <adec:decorative xmlns:adec="http://schemas.microsoft.com/office/drawing/2017/decorative" val="1"/>
                </a:ext>
              </a:extLst>
            </p:cNvPr>
            <p:cNvSpPr/>
            <p:nvPr/>
          </p:nvSpPr>
          <p:spPr>
            <a:xfrm>
              <a:off x="2228979" y="2217196"/>
              <a:ext cx="4531095" cy="30387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TextBox 12"/>
          <p:cNvSpPr txBox="1"/>
          <p:nvPr/>
        </p:nvSpPr>
        <p:spPr>
          <a:xfrm>
            <a:off x="1513116" y="5344129"/>
            <a:ext cx="5758539" cy="413896"/>
          </a:xfrm>
          <a:prstGeom prst="rect">
            <a:avLst/>
          </a:prstGeom>
          <a:noFill/>
        </p:spPr>
        <p:txBody>
          <a:bodyPr wrap="square" rtlCol="0">
            <a:spAutoFit/>
          </a:bodyPr>
          <a:lstStyle/>
          <a:p>
            <a:pPr marL="137160" algn="ctr">
              <a:lnSpc>
                <a:spcPct val="114000"/>
              </a:lnSpc>
              <a:spcBef>
                <a:spcPts val="1000"/>
              </a:spcBef>
            </a:pPr>
            <a:r>
              <a:rPr lang="en-US" sz="2000" dirty="0">
                <a:solidFill>
                  <a:srgbClr val="7F7F7F"/>
                </a:solidFill>
                <a:latin typeface="Arial" panose="020B0604020202020204" pitchFamily="34" charset="0"/>
                <a:cs typeface="Arial" panose="020B0604020202020204" pitchFamily="34" charset="0"/>
              </a:rPr>
              <a:t>You can download </a:t>
            </a:r>
            <a:r>
              <a:rPr lang="en-US" sz="2000" b="1" dirty="0">
                <a:solidFill>
                  <a:srgbClr val="273A80"/>
                </a:solidFill>
                <a:latin typeface="Arial" panose="020B0604020202020204" pitchFamily="34" charset="0"/>
                <a:cs typeface="Arial" panose="020B0604020202020204" pitchFamily="34" charset="0"/>
              </a:rPr>
              <a:t>For Parents </a:t>
            </a:r>
            <a:r>
              <a:rPr lang="en-US" sz="2000" dirty="0">
                <a:solidFill>
                  <a:srgbClr val="7F7F7F"/>
                </a:solidFill>
                <a:latin typeface="Arial" panose="020B0604020202020204" pitchFamily="34" charset="0"/>
                <a:cs typeface="Arial" panose="020B0604020202020204" pitchFamily="34" charset="0"/>
              </a:rPr>
              <a:t>handouts from</a:t>
            </a:r>
            <a:r>
              <a:rPr lang="en-US" sz="2000"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18</a:t>
            </a:fld>
            <a:endParaRPr lang="en-US" dirty="0"/>
          </a:p>
        </p:txBody>
      </p:sp>
      <p:sp>
        <p:nvSpPr>
          <p:cNvPr id="9" name="TextBox 12">
            <a:extLst>
              <a:ext uri="{FF2B5EF4-FFF2-40B4-BE49-F238E27FC236}">
                <a16:creationId xmlns:a16="http://schemas.microsoft.com/office/drawing/2014/main" id="{17BB0F46-C7E2-45A6-AD98-086D134D196F}"/>
              </a:ext>
            </a:extLst>
          </p:cNvPr>
          <p:cNvSpPr txBox="1"/>
          <p:nvPr/>
        </p:nvSpPr>
        <p:spPr>
          <a:xfrm>
            <a:off x="1615256" y="5907540"/>
            <a:ext cx="5758539" cy="41389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37160" algn="ctr">
              <a:lnSpc>
                <a:spcPct val="114000"/>
              </a:lnSpc>
              <a:spcBef>
                <a:spcPts val="1000"/>
              </a:spcBef>
            </a:pPr>
            <a:r>
              <a:rPr lang="en-US" sz="2000" u="sng" dirty="0">
                <a:hlinkClick r:id="rId6"/>
              </a:rPr>
              <a:t>TeamNutrition.USDA.gov </a:t>
            </a:r>
            <a:endParaRPr lang="en-US" sz="2000" dirty="0">
              <a:solidFill>
                <a:srgbClr val="273A80"/>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71323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Communicating With Parents (continued)</a:t>
            </a:r>
            <a:br>
              <a:rPr lang="en-US" dirty="0"/>
            </a:br>
            <a:endParaRPr lang="en-US" dirty="0"/>
          </a:p>
        </p:txBody>
      </p:sp>
      <p:pic>
        <p:nvPicPr>
          <p:cNvPr id="3" name="Picture 2" descr="Talk to Parents ic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3169" y="557239"/>
            <a:ext cx="1828959" cy="1828959"/>
          </a:xfrm>
          <a:prstGeom prst="rect">
            <a:avLst/>
          </a:prstGeom>
        </p:spPr>
      </p:pic>
      <p:sp>
        <p:nvSpPr>
          <p:cNvPr id="7" name="TextBox 6"/>
          <p:cNvSpPr txBox="1"/>
          <p:nvPr/>
        </p:nvSpPr>
        <p:spPr>
          <a:xfrm>
            <a:off x="472988" y="2561073"/>
            <a:ext cx="8186469" cy="2123658"/>
          </a:xfrm>
          <a:prstGeom prst="rect">
            <a:avLst/>
          </a:prstGeom>
          <a:solidFill>
            <a:schemeClr val="bg1"/>
          </a:solidFill>
        </p:spPr>
        <p:txBody>
          <a:bodyPr wrap="square" rtlCol="0">
            <a:spAutoFit/>
          </a:bodyPr>
          <a:lstStyle/>
          <a:p>
            <a:endParaRPr lang="en-US" b="1" dirty="0"/>
          </a:p>
          <a:p>
            <a:pPr algn="ctr"/>
            <a:r>
              <a:rPr lang="en-US" sz="2400" b="1" dirty="0">
                <a:solidFill>
                  <a:schemeClr val="accent1">
                    <a:lumMod val="75000"/>
                  </a:schemeClr>
                </a:solidFill>
              </a:rPr>
              <a:t>Bite-Size Nutrition Messages</a:t>
            </a:r>
          </a:p>
          <a:p>
            <a:pPr algn="ctr"/>
            <a:endParaRPr lang="en-US" sz="2400" b="1" dirty="0">
              <a:solidFill>
                <a:schemeClr val="accent1">
                  <a:lumMod val="75000"/>
                </a:schemeClr>
              </a:solidFill>
            </a:endParaRPr>
          </a:p>
          <a:p>
            <a:pPr algn="ctr"/>
            <a:r>
              <a:rPr lang="en-US" sz="2400" dirty="0">
                <a:solidFill>
                  <a:srgbClr val="7F7F7F"/>
                </a:solidFill>
              </a:rPr>
              <a:t>“Feeding your baby breastmilk?</a:t>
            </a:r>
          </a:p>
          <a:p>
            <a:pPr algn="ctr"/>
            <a:r>
              <a:rPr lang="en-US" sz="2400" dirty="0">
                <a:solidFill>
                  <a:srgbClr val="7F7F7F"/>
                </a:solidFill>
              </a:rPr>
              <a:t>Ask us how we can support you!”</a:t>
            </a:r>
          </a:p>
          <a:p>
            <a:pPr algn="ctr"/>
            <a:endParaRPr lang="en-US" dirty="0">
              <a:solidFill>
                <a:srgbClr val="7F7F7F"/>
              </a:solidFill>
            </a:endParaRPr>
          </a:p>
        </p:txBody>
      </p:sp>
      <p:sp>
        <p:nvSpPr>
          <p:cNvPr id="18" name="Rectangle 17" descr="&quot; &quot;">
            <a:extLst>
              <a:ext uri="{C183D7F6-B498-43B3-948B-1728B52AA6E4}">
                <adec:decorative xmlns:adec="http://schemas.microsoft.com/office/drawing/2017/decorative" val="1"/>
              </a:ext>
            </a:extLst>
          </p:cNvPr>
          <p:cNvSpPr/>
          <p:nvPr/>
        </p:nvSpPr>
        <p:spPr>
          <a:xfrm>
            <a:off x="511479" y="2648937"/>
            <a:ext cx="8133690" cy="2035794"/>
          </a:xfrm>
          <a:prstGeom prst="rect">
            <a:avLst/>
          </a:prstGeom>
          <a:noFill/>
          <a:ln w="2857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19</a:t>
            </a:fld>
            <a:endParaRPr lang="en-US" dirty="0"/>
          </a:p>
        </p:txBody>
      </p:sp>
    </p:spTree>
    <p:custDataLst>
      <p:tags r:id="rId1"/>
    </p:custDataLst>
    <p:extLst>
      <p:ext uri="{BB962C8B-B14F-4D97-AF65-F5344CB8AC3E}">
        <p14:creationId xmlns:p14="http://schemas.microsoft.com/office/powerpoint/2010/main" val="17446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5953481-7859-E74D-B205-3C8EC962BF38}"/>
              </a:ext>
              <a:ext uri="{C183D7F6-B498-43B3-948B-1728B52AA6E4}">
                <adec:decorative xmlns:adec="http://schemas.microsoft.com/office/drawing/2017/decorative" val="0"/>
              </a:ext>
            </a:extLst>
          </p:cNvPr>
          <p:cNvSpPr>
            <a:spLocks noGrp="1"/>
          </p:cNvSpPr>
          <p:nvPr>
            <p:ph type="title"/>
          </p:nvPr>
        </p:nvSpPr>
        <p:spPr/>
        <p:txBody>
          <a:bodyPr/>
          <a:lstStyle/>
          <a:p>
            <a:r>
              <a:rPr lang="en-US" dirty="0"/>
              <a:t>Agenda</a:t>
            </a:r>
          </a:p>
        </p:txBody>
      </p:sp>
      <p:sp>
        <p:nvSpPr>
          <p:cNvPr id="16" name="Content Placeholder 15">
            <a:extLst>
              <a:ext uri="{FF2B5EF4-FFF2-40B4-BE49-F238E27FC236}">
                <a16:creationId xmlns:a16="http://schemas.microsoft.com/office/drawing/2014/main" id="{2A13EC80-DBD3-E141-8DA5-BA858C6E5E99}"/>
              </a:ext>
              <a:ext uri="{C183D7F6-B498-43B3-948B-1728B52AA6E4}">
                <adec:decorative xmlns:adec="http://schemas.microsoft.com/office/drawing/2017/decorative" val="0"/>
              </a:ext>
            </a:extLst>
          </p:cNvPr>
          <p:cNvSpPr>
            <a:spLocks noGrp="1"/>
          </p:cNvSpPr>
          <p:nvPr>
            <p:ph idx="1"/>
          </p:nvPr>
        </p:nvSpPr>
        <p:spPr/>
        <p:txBody>
          <a:bodyPr/>
          <a:lstStyle/>
          <a:p>
            <a:pPr marL="361950"/>
            <a:r>
              <a:rPr lang="en-US" sz="2400" dirty="0"/>
              <a:t>Feeding Infants in the CACFP Guide</a:t>
            </a:r>
          </a:p>
          <a:p>
            <a:pPr marL="361950"/>
            <a:r>
              <a:rPr lang="en-US" sz="2400" dirty="0"/>
              <a:t>CACFP Infant Meal Pattern Requirements</a:t>
            </a:r>
          </a:p>
          <a:p>
            <a:pPr marL="361950"/>
            <a:r>
              <a:rPr lang="en-US" sz="2400" dirty="0"/>
              <a:t>Communicating With Parents</a:t>
            </a:r>
          </a:p>
          <a:p>
            <a:pPr marL="361950"/>
            <a:r>
              <a:rPr lang="en-US" sz="2400" dirty="0"/>
              <a:t>Summary</a:t>
            </a:r>
          </a:p>
          <a:p>
            <a:endParaRPr lang="en-US" dirty="0"/>
          </a:p>
        </p:txBody>
      </p:sp>
      <p:sp>
        <p:nvSpPr>
          <p:cNvPr id="14" name="Slide Number Placeholder 13">
            <a:extLst>
              <a:ext uri="{FF2B5EF4-FFF2-40B4-BE49-F238E27FC236}">
                <a16:creationId xmlns:a16="http://schemas.microsoft.com/office/drawing/2014/main" id="{35D8B10F-0D44-5845-8D09-C9001F4FA3CF}"/>
              </a:ext>
            </a:extLst>
          </p:cNvPr>
          <p:cNvSpPr>
            <a:spLocks noGrp="1"/>
          </p:cNvSpPr>
          <p:nvPr>
            <p:ph type="sldNum" sz="quarter" idx="12"/>
          </p:nvPr>
        </p:nvSpPr>
        <p:spPr/>
        <p:txBody>
          <a:bodyPr/>
          <a:lstStyle/>
          <a:p>
            <a:fld id="{E5A01667-C09E-6343-925B-5CF5D2A7F45A}" type="slidenum">
              <a:rPr lang="en-US" smtClean="0"/>
              <a:pPr/>
              <a:t>2</a:t>
            </a:fld>
            <a:endParaRPr lang="en-US" dirty="0"/>
          </a:p>
        </p:txBody>
      </p:sp>
    </p:spTree>
    <p:extLst>
      <p:ext uri="{BB962C8B-B14F-4D97-AF65-F5344CB8AC3E}">
        <p14:creationId xmlns:p14="http://schemas.microsoft.com/office/powerpoint/2010/main" val="4047678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a:t>
            </a:r>
          </a:p>
        </p:txBody>
      </p:sp>
      <p:sp>
        <p:nvSpPr>
          <p:cNvPr id="5" name="Content Placeholder 4"/>
          <p:cNvSpPr txBox="1">
            <a:spLocks noGrp="1"/>
          </p:cNvSpPr>
          <p:nvPr>
            <p:ph idx="1"/>
          </p:nvPr>
        </p:nvSpPr>
        <p:spPr>
          <a:xfrm>
            <a:off x="235568" y="1889339"/>
            <a:ext cx="8207391" cy="3354765"/>
          </a:xfrm>
          <a:prstGeom prst="rect">
            <a:avLst/>
          </a:prstGeom>
          <a:noFill/>
        </p:spPr>
        <p:txBody>
          <a:bodyPr wrap="square" rtlCol="0">
            <a:spAutoFit/>
          </a:bodyPr>
          <a:lstStyle/>
          <a:p>
            <a:pPr marL="137160" indent="0">
              <a:buNone/>
            </a:pPr>
            <a:r>
              <a:rPr lang="en-US" dirty="0"/>
              <a:t>The CACFP infant meal pattern:</a:t>
            </a:r>
          </a:p>
          <a:p>
            <a:pPr marL="365760"/>
            <a:r>
              <a:rPr lang="en-US" dirty="0"/>
              <a:t>Provides nutrition babies need to grow and develop.</a:t>
            </a:r>
          </a:p>
          <a:p>
            <a:pPr marL="365760"/>
            <a:r>
              <a:rPr lang="en-US" dirty="0"/>
              <a:t>Meals and snack are made up of </a:t>
            </a:r>
            <a:r>
              <a:rPr lang="en-US" b="1" dirty="0">
                <a:solidFill>
                  <a:srgbClr val="273A80"/>
                </a:solidFill>
              </a:rPr>
              <a:t>meal components</a:t>
            </a:r>
            <a:r>
              <a:rPr lang="en-US" dirty="0"/>
              <a:t>.</a:t>
            </a:r>
          </a:p>
          <a:p>
            <a:pPr marL="365760"/>
            <a:r>
              <a:rPr lang="en-US" b="1" dirty="0">
                <a:solidFill>
                  <a:srgbClr val="273A80"/>
                </a:solidFill>
              </a:rPr>
              <a:t>Serving sizes </a:t>
            </a:r>
            <a:r>
              <a:rPr lang="en-US" dirty="0"/>
              <a:t>are listed as a </a:t>
            </a:r>
            <a:r>
              <a:rPr lang="en-US" b="1" dirty="0">
                <a:solidFill>
                  <a:srgbClr val="273A80"/>
                </a:solidFill>
              </a:rPr>
              <a:t>range of numbers</a:t>
            </a:r>
            <a:r>
              <a:rPr lang="en-US" dirty="0"/>
              <a:t>.</a:t>
            </a:r>
          </a:p>
          <a:p>
            <a:pPr marL="365760"/>
            <a:r>
              <a:rPr lang="en-US" dirty="0"/>
              <a:t>Meals and snacks are </a:t>
            </a:r>
            <a:r>
              <a:rPr lang="en-US" b="1" dirty="0">
                <a:solidFill>
                  <a:srgbClr val="273A80"/>
                </a:solidFill>
              </a:rPr>
              <a:t>reimbursable</a:t>
            </a:r>
            <a:r>
              <a:rPr lang="en-US" dirty="0"/>
              <a:t> when </a:t>
            </a:r>
            <a:r>
              <a:rPr lang="en-US" b="1" dirty="0">
                <a:solidFill>
                  <a:srgbClr val="273A80"/>
                </a:solidFill>
              </a:rPr>
              <a:t>all meal components </a:t>
            </a:r>
            <a:r>
              <a:rPr lang="en-US" dirty="0"/>
              <a:t>are offered based on a baby’s usual eating habits.</a:t>
            </a:r>
          </a:p>
          <a:p>
            <a:pPr marL="365760"/>
            <a:r>
              <a:rPr lang="en-US" dirty="0"/>
              <a:t>Offer solid foods when baby is </a:t>
            </a:r>
            <a:r>
              <a:rPr lang="en-US" b="1" dirty="0">
                <a:solidFill>
                  <a:srgbClr val="273A80"/>
                </a:solidFill>
              </a:rPr>
              <a:t>developmentally ready</a:t>
            </a:r>
            <a:r>
              <a:rPr lang="en-US" dirty="0"/>
              <a:t>.</a:t>
            </a:r>
            <a:br>
              <a:rPr lang="en-US" dirty="0"/>
            </a:br>
            <a:endParaRPr lang="en-US" dirty="0"/>
          </a:p>
          <a:p>
            <a:pPr marL="137160" lvl="0" indent="0" algn="ctr">
              <a:buNone/>
            </a:pPr>
            <a:r>
              <a:rPr lang="en-US" dirty="0"/>
              <a:t>Look for creative ways to </a:t>
            </a:r>
            <a:r>
              <a:rPr lang="en-US" b="1" dirty="0">
                <a:solidFill>
                  <a:srgbClr val="273A80"/>
                </a:solidFill>
              </a:rPr>
              <a:t>communicate with parents</a:t>
            </a:r>
            <a:r>
              <a:rPr lang="en-US" dirty="0"/>
              <a:t>!</a:t>
            </a:r>
            <a:endParaRPr lang="en-US" dirty="0">
              <a:cs typeface="Arial" panose="020B0604020202020204" pitchFamily="34" charset="0"/>
            </a:endParaRPr>
          </a:p>
        </p:txBody>
      </p:sp>
      <p:sp>
        <p:nvSpPr>
          <p:cNvPr id="7" name="TextBox 6"/>
          <p:cNvSpPr txBox="1"/>
          <p:nvPr/>
        </p:nvSpPr>
        <p:spPr>
          <a:xfrm>
            <a:off x="2891105" y="5265876"/>
            <a:ext cx="2813655" cy="369332"/>
          </a:xfrm>
          <a:prstGeom prst="rect">
            <a:avLst/>
          </a:prstGeom>
          <a:noFill/>
        </p:spPr>
        <p:txBody>
          <a:bodyPr wrap="none" rtlCol="0">
            <a:spAutoFit/>
          </a:bodyPr>
          <a:lstStyle/>
          <a:p>
            <a:pPr marL="0" lvl="1"/>
            <a:r>
              <a:rPr lang="en-US" u="sng" dirty="0">
                <a:solidFill>
                  <a:srgbClr val="7F7F7F"/>
                </a:solidFill>
                <a:hlinkClick r:id="rId3"/>
              </a:rPr>
              <a:t>TeamNutrition.USDA.gov</a:t>
            </a:r>
            <a:endParaRPr lang="en-US" dirty="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 Food Line Up </a:t>
            </a:r>
            <a:endParaRPr lang="en-US" b="0" dirty="0"/>
          </a:p>
        </p:txBody>
      </p:sp>
      <p:grpSp>
        <p:nvGrpSpPr>
          <p:cNvPr id="5" name="Group 4" descr="Thumbnail image of the “Baby Food Line Up” digital interactive game.">
            <a:extLst>
              <a:ext uri="{FF2B5EF4-FFF2-40B4-BE49-F238E27FC236}">
                <a16:creationId xmlns:a16="http://schemas.microsoft.com/office/drawing/2014/main" id="{2D3EE1F3-70E3-4A3C-AC4F-A31CCACC9F8D}"/>
              </a:ext>
            </a:extLst>
          </p:cNvPr>
          <p:cNvGrpSpPr/>
          <p:nvPr/>
        </p:nvGrpSpPr>
        <p:grpSpPr>
          <a:xfrm>
            <a:off x="1534314" y="1879673"/>
            <a:ext cx="6039370" cy="4547678"/>
            <a:chOff x="1534314" y="1879673"/>
            <a:chExt cx="6039370" cy="4547678"/>
          </a:xfrm>
        </p:grpSpPr>
        <p:pic>
          <p:nvPicPr>
            <p:cNvPr id="6" name="Picture 5" descr="&quot; &quot;">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4314" y="1879673"/>
              <a:ext cx="6039370" cy="4547678"/>
            </a:xfrm>
            <a:prstGeom prst="rect">
              <a:avLst/>
            </a:prstGeom>
          </p:spPr>
        </p:pic>
        <p:sp>
          <p:nvSpPr>
            <p:cNvPr id="3" name="Rectangle 2">
              <a:extLst>
                <a:ext uri="{C183D7F6-B498-43B3-948B-1728B52AA6E4}">
                  <adec:decorative xmlns:adec="http://schemas.microsoft.com/office/drawing/2017/decorative" val="1"/>
                </a:ext>
              </a:extLst>
            </p:cNvPr>
            <p:cNvSpPr/>
            <p:nvPr/>
          </p:nvSpPr>
          <p:spPr>
            <a:xfrm>
              <a:off x="1534314" y="1879673"/>
              <a:ext cx="6039370" cy="45476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21</a:t>
            </a:fld>
            <a:endParaRPr lang="en-US" dirty="0"/>
          </a:p>
        </p:txBody>
      </p:sp>
    </p:spTree>
    <p:custDataLst>
      <p:tags r:id="rId1"/>
    </p:custDataLst>
    <p:extLst>
      <p:ext uri="{BB962C8B-B14F-4D97-AF65-F5344CB8AC3E}">
        <p14:creationId xmlns:p14="http://schemas.microsoft.com/office/powerpoint/2010/main" val="3865342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 #1</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59494"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Box 19"/>
          <p:cNvSpPr txBox="1"/>
          <p:nvPr/>
        </p:nvSpPr>
        <p:spPr>
          <a:xfrm>
            <a:off x="407378" y="2228183"/>
            <a:ext cx="8382000" cy="1631216"/>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Responsive feeding means that you feed a baby when they show signs of being hungry and stop feeding when the baby shows signs of </a:t>
            </a:r>
          </a:p>
          <a:p>
            <a:pPr lvl="0"/>
            <a:r>
              <a:rPr lang="en-US" sz="2000" dirty="0">
                <a:solidFill>
                  <a:schemeClr val="tx1">
                    <a:lumMod val="50000"/>
                    <a:lumOff val="50000"/>
                  </a:schemeClr>
                </a:solidFill>
              </a:rPr>
              <a:t>being full.</a:t>
            </a:r>
          </a:p>
        </p:txBody>
      </p:sp>
      <p:sp>
        <p:nvSpPr>
          <p:cNvPr id="3" name="TextBox 2"/>
          <p:cNvSpPr txBox="1"/>
          <p:nvPr/>
        </p:nvSpPr>
        <p:spPr>
          <a:xfrm>
            <a:off x="421942" y="4128739"/>
            <a:ext cx="834524" cy="461665"/>
          </a:xfrm>
          <a:prstGeom prst="rect">
            <a:avLst/>
          </a:prstGeom>
          <a:noFill/>
        </p:spPr>
        <p:txBody>
          <a:bodyPr wrap="none" rtlCol="0">
            <a:spAutoFit/>
          </a:bodyPr>
          <a:lstStyle/>
          <a:p>
            <a:r>
              <a:rPr lang="en-US" sz="2400" b="1" dirty="0">
                <a:solidFill>
                  <a:srgbClr val="273A80"/>
                </a:solidFill>
              </a:rPr>
              <a:t>True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22</a:t>
            </a:fld>
            <a:endParaRPr lang="en-US" dirty="0"/>
          </a:p>
        </p:txBody>
      </p:sp>
    </p:spTree>
    <p:extLst>
      <p:ext uri="{BB962C8B-B14F-4D97-AF65-F5344CB8AC3E}">
        <p14:creationId xmlns:p14="http://schemas.microsoft.com/office/powerpoint/2010/main" val="168286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1669" y="2244148"/>
            <a:ext cx="8305800"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father brings in organic pureed carrots for his 6-month-old baby to have at lunch. The baby is eating foods from all food components. As the child care provider, what foods do you need to offer to the baby to claim reimbursement for lunch?</a:t>
            </a:r>
          </a:p>
          <a:p>
            <a:pPr lvl="0"/>
            <a:endParaRPr lang="en-US" sz="2000" dirty="0">
              <a:solidFill>
                <a:schemeClr val="tx1">
                  <a:lumMod val="50000"/>
                  <a:lumOff val="50000"/>
                </a:schemeClr>
              </a:solidFill>
            </a:endParaRPr>
          </a:p>
          <a:p>
            <a:pPr marL="457200" lvl="0" indent="-457200">
              <a:buAutoNum type="alphaUcPeriod"/>
            </a:pPr>
            <a:r>
              <a:rPr lang="en-US" sz="2000" dirty="0">
                <a:solidFill>
                  <a:schemeClr val="tx1">
                    <a:lumMod val="50000"/>
                    <a:lumOff val="50000"/>
                  </a:schemeClr>
                </a:solidFill>
              </a:rPr>
              <a:t>Iron-fortified infant formula</a:t>
            </a:r>
          </a:p>
          <a:p>
            <a:pPr marL="457200" lvl="0" indent="-457200">
              <a:buAutoNum type="alphaUcPeriod"/>
            </a:pPr>
            <a:r>
              <a:rPr lang="en-US" sz="2000" dirty="0">
                <a:solidFill>
                  <a:schemeClr val="tx1">
                    <a:lumMod val="50000"/>
                    <a:lumOff val="50000"/>
                  </a:schemeClr>
                </a:solidFill>
              </a:rPr>
              <a:t>Crackers</a:t>
            </a:r>
          </a:p>
          <a:p>
            <a:pPr marL="457200" lvl="0" indent="-457200">
              <a:buAutoNum type="alphaUcPeriod"/>
            </a:pPr>
            <a:r>
              <a:rPr lang="en-US" sz="2000" dirty="0">
                <a:solidFill>
                  <a:schemeClr val="tx1">
                    <a:lumMod val="50000"/>
                    <a:lumOff val="50000"/>
                  </a:schemeClr>
                </a:solidFill>
              </a:rPr>
              <a:t>Iron-fortified infant cereal and/or a meat/meat alternate</a:t>
            </a:r>
          </a:p>
          <a:p>
            <a:pPr marL="457200" lvl="0" indent="-457200">
              <a:buAutoNum type="alphaUcPeriod"/>
            </a:pPr>
            <a:r>
              <a:rPr lang="en-US" sz="2000" dirty="0">
                <a:solidFill>
                  <a:schemeClr val="tx1">
                    <a:lumMod val="50000"/>
                    <a:lumOff val="50000"/>
                  </a:schemeClr>
                </a:solidFill>
              </a:rPr>
              <a:t>A and C</a:t>
            </a:r>
          </a:p>
          <a:p>
            <a:pPr lvl="0"/>
            <a:endParaRPr lang="en-US" sz="2000" dirty="0">
              <a:solidFill>
                <a:srgbClr val="7F7F7F"/>
              </a:solidFill>
            </a:endParaRPr>
          </a:p>
        </p:txBody>
      </p:sp>
      <p:sp>
        <p:nvSpPr>
          <p:cNvPr id="12" name="TextBox 11"/>
          <p:cNvSpPr txBox="1"/>
          <p:nvPr/>
        </p:nvSpPr>
        <p:spPr>
          <a:xfrm>
            <a:off x="401665" y="2249247"/>
            <a:ext cx="8305800"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father brings in organic pureed carrots for his 6-month-old baby to have at lunch. The baby is eating foods from all meal components. As the child care provider, what foods do you need to offer to the baby to claim reimbursement for lunch?</a:t>
            </a:r>
          </a:p>
          <a:p>
            <a:pPr lvl="0"/>
            <a:endParaRPr lang="en-US" sz="2000" dirty="0">
              <a:solidFill>
                <a:schemeClr val="tx1">
                  <a:lumMod val="50000"/>
                  <a:lumOff val="50000"/>
                </a:schemeClr>
              </a:solidFill>
            </a:endParaRPr>
          </a:p>
          <a:p>
            <a:pPr marL="457200" lvl="0" indent="-457200">
              <a:buAutoNum type="alphaUcPeriod"/>
            </a:pPr>
            <a:r>
              <a:rPr lang="en-US" sz="2000" dirty="0">
                <a:solidFill>
                  <a:schemeClr val="tx1">
                    <a:lumMod val="50000"/>
                    <a:lumOff val="50000"/>
                  </a:schemeClr>
                </a:solidFill>
              </a:rPr>
              <a:t>Iron-fortified infant formula</a:t>
            </a:r>
          </a:p>
          <a:p>
            <a:pPr marL="457200" lvl="0" indent="-457200">
              <a:buAutoNum type="alphaUcPeriod"/>
            </a:pPr>
            <a:r>
              <a:rPr lang="en-US" sz="2000" dirty="0">
                <a:solidFill>
                  <a:schemeClr val="tx1">
                    <a:lumMod val="50000"/>
                    <a:lumOff val="50000"/>
                  </a:schemeClr>
                </a:solidFill>
              </a:rPr>
              <a:t>Crackers</a:t>
            </a:r>
          </a:p>
          <a:p>
            <a:pPr marL="457200" lvl="0" indent="-457200">
              <a:buAutoNum type="alphaUcPeriod"/>
            </a:pPr>
            <a:r>
              <a:rPr lang="en-US" sz="2000" dirty="0">
                <a:solidFill>
                  <a:schemeClr val="tx1">
                    <a:lumMod val="50000"/>
                    <a:lumOff val="50000"/>
                  </a:schemeClr>
                </a:solidFill>
              </a:rPr>
              <a:t>Iron-fortified infant cereal and/or a meat/meat alternate</a:t>
            </a:r>
          </a:p>
          <a:p>
            <a:pPr marL="457200" lvl="0" indent="-457200">
              <a:buAutoNum type="alphaUcPeriod"/>
            </a:pPr>
            <a:r>
              <a:rPr lang="en-US" sz="2000" b="1" dirty="0">
                <a:solidFill>
                  <a:srgbClr val="273A80"/>
                </a:solidFill>
              </a:rPr>
              <a:t>A and C</a:t>
            </a:r>
          </a:p>
        </p:txBody>
      </p:sp>
      <p:sp>
        <p:nvSpPr>
          <p:cNvPr id="2" name="Title 1"/>
          <p:cNvSpPr>
            <a:spLocks noGrp="1"/>
          </p:cNvSpPr>
          <p:nvPr>
            <p:ph type="title"/>
          </p:nvPr>
        </p:nvSpPr>
        <p:spPr/>
        <p:txBody>
          <a:bodyPr/>
          <a:lstStyle/>
          <a:p>
            <a:r>
              <a:rPr lang="en-US" dirty="0"/>
              <a:t>Post-Test #2</a:t>
            </a:r>
          </a:p>
        </p:txBody>
      </p:sp>
      <p:grpSp>
        <p:nvGrpSpPr>
          <p:cNvPr id="3" name="Group 2" descr="Two">
            <a:extLst>
              <a:ext uri="{FF2B5EF4-FFF2-40B4-BE49-F238E27FC236}">
                <a16:creationId xmlns:a16="http://schemas.microsoft.com/office/drawing/2014/main" id="{35E027F5-A311-44C8-96C0-B8C7A83DB626}"/>
              </a:ext>
            </a:extLst>
          </p:cNvPr>
          <p:cNvGrpSpPr/>
          <p:nvPr/>
        </p:nvGrpSpPr>
        <p:grpSpPr>
          <a:xfrm>
            <a:off x="456523" y="1829137"/>
            <a:ext cx="402603" cy="371118"/>
            <a:chOff x="456523" y="1829137"/>
            <a:chExt cx="402603" cy="371118"/>
          </a:xfrm>
        </p:grpSpPr>
        <p:grpSp>
          <p:nvGrpSpPr>
            <p:cNvPr id="17" name="Group 16">
              <a:extLst>
                <a:ext uri="{FF2B5EF4-FFF2-40B4-BE49-F238E27FC236}">
                  <a16:creationId xmlns:a16="http://schemas.microsoft.com/office/drawing/2014/main" id="{C1A66349-9BB5-944B-A1F9-473432ADE9C5}"/>
                </a:ext>
              </a:extLst>
            </p:cNvPr>
            <p:cNvGrpSpPr/>
            <p:nvPr/>
          </p:nvGrpSpPr>
          <p:grpSpPr>
            <a:xfrm>
              <a:off x="45652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F36338AC-FB48-364B-BA9B-9A5F6266A408}"/>
                </a:ext>
              </a:extLst>
            </p:cNvPr>
            <p:cNvSpPr/>
            <p:nvPr/>
          </p:nvSpPr>
          <p:spPr>
            <a:xfrm>
              <a:off x="459494" y="18291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23</a:t>
            </a:fld>
            <a:endParaRPr lang="en-US" dirty="0"/>
          </a:p>
        </p:txBody>
      </p:sp>
    </p:spTree>
    <p:extLst>
      <p:ext uri="{BB962C8B-B14F-4D97-AF65-F5344CB8AC3E}">
        <p14:creationId xmlns:p14="http://schemas.microsoft.com/office/powerpoint/2010/main" val="371791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 #3</a:t>
            </a:r>
          </a:p>
        </p:txBody>
      </p:sp>
      <p:grpSp>
        <p:nvGrpSpPr>
          <p:cNvPr id="26" name="Group 25" descr="Three">
            <a:extLst>
              <a:ext uri="{FF2B5EF4-FFF2-40B4-BE49-F238E27FC236}">
                <a16:creationId xmlns:a16="http://schemas.microsoft.com/office/drawing/2014/main" id="{CF14DF52-2A42-7340-8305-34C3015EF7C1}"/>
              </a:ext>
            </a:extLst>
          </p:cNvPr>
          <p:cNvGrpSpPr/>
          <p:nvPr/>
        </p:nvGrpSpPr>
        <p:grpSpPr>
          <a:xfrm>
            <a:off x="45529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382073" y="2219754"/>
            <a:ext cx="8549530" cy="2031325"/>
          </a:xfrm>
          <a:prstGeom prst="rect">
            <a:avLst/>
          </a:prstGeom>
          <a:solidFill>
            <a:schemeClr val="bg1"/>
          </a:solidFill>
        </p:spPr>
        <p:txBody>
          <a:bodyPr wrap="square" rtlCol="0">
            <a:spAutoFit/>
          </a:bodyPr>
          <a:lstStyle/>
          <a:p>
            <a:pPr lvl="0"/>
            <a:r>
              <a:rPr lang="en-US" dirty="0">
                <a:solidFill>
                  <a:schemeClr val="tx1">
                    <a:lumMod val="50000"/>
                    <a:lumOff val="50000"/>
                  </a:schemeClr>
                </a:solidFill>
              </a:rPr>
              <a:t>Yes or No?</a:t>
            </a:r>
          </a:p>
          <a:p>
            <a:pPr lvl="0"/>
            <a:endParaRPr lang="en-US" dirty="0">
              <a:solidFill>
                <a:schemeClr val="tx1">
                  <a:lumMod val="50000"/>
                  <a:lumOff val="50000"/>
                </a:schemeClr>
              </a:solidFill>
            </a:endParaRPr>
          </a:p>
          <a:p>
            <a:pPr lvl="0"/>
            <a:r>
              <a:rPr lang="en-US" dirty="0">
                <a:solidFill>
                  <a:schemeClr val="tx1">
                    <a:lumMod val="50000"/>
                    <a:lumOff val="50000"/>
                  </a:schemeClr>
                </a:solidFill>
              </a:rPr>
              <a:t>A parent breastfeeds their 3-month-old baby before bringing them to child care. The baby is asleep upon arrival and stays asleep until 10 a.m. You did not offer the baby breakfast since they were asleep. At 10:15 a.m. they show signs of hunger. Can you claim the breakfast meal if you offer the baby 4-6 fluid ounces of breastmilk at 10:15 a.m.?</a:t>
            </a:r>
          </a:p>
        </p:txBody>
      </p:sp>
      <p:sp>
        <p:nvSpPr>
          <p:cNvPr id="9" name="TextBox 8">
            <a:extLst>
              <a:ext uri="{FF2B5EF4-FFF2-40B4-BE49-F238E27FC236}">
                <a16:creationId xmlns:a16="http://schemas.microsoft.com/office/drawing/2014/main" id="{73AF9D2C-75B1-467D-98A3-2518F0145074}"/>
              </a:ext>
            </a:extLst>
          </p:cNvPr>
          <p:cNvSpPr txBox="1"/>
          <p:nvPr/>
        </p:nvSpPr>
        <p:spPr>
          <a:xfrm>
            <a:off x="421941" y="4272455"/>
            <a:ext cx="8549531" cy="1846659"/>
          </a:xfrm>
          <a:prstGeom prst="rect">
            <a:avLst/>
          </a:prstGeom>
          <a:noFill/>
        </p:spPr>
        <p:txBody>
          <a:bodyPr wrap="square" rtlCol="0">
            <a:spAutoFit/>
          </a:bodyPr>
          <a:lstStyle/>
          <a:p>
            <a:r>
              <a:rPr lang="en-US" sz="2400" b="1" dirty="0">
                <a:solidFill>
                  <a:srgbClr val="273A80"/>
                </a:solidFill>
              </a:rPr>
              <a:t>Yes</a:t>
            </a:r>
          </a:p>
          <a:p>
            <a:r>
              <a:rPr lang="en-US" dirty="0">
                <a:solidFill>
                  <a:schemeClr val="tx1">
                    <a:lumMod val="50000"/>
                    <a:lumOff val="50000"/>
                  </a:schemeClr>
                </a:solidFill>
              </a:rPr>
              <a:t>If the baby shows signs of being hungry when waking up at 10 a.m., offer them the breakfast you would have offered earlier that morning. Babies do not eat on a set schedule, so feeding them when they are hungry is okay. As long as you offer the breastmilk or infant formula once the baby shows signs of being hungry, you can claim reimbursement for the breakfast meal.</a:t>
            </a:r>
          </a:p>
        </p:txBody>
      </p:sp>
      <p:sp>
        <p:nvSpPr>
          <p:cNvPr id="4" name="Slide Number Placeholder 3"/>
          <p:cNvSpPr>
            <a:spLocks noGrp="1"/>
          </p:cNvSpPr>
          <p:nvPr>
            <p:ph type="sldNum" sz="quarter" idx="12"/>
          </p:nvPr>
        </p:nvSpPr>
        <p:spPr/>
        <p:txBody>
          <a:bodyPr/>
          <a:lstStyle/>
          <a:p>
            <a:fld id="{E5A01667-C09E-6343-925B-5CF5D2A7F45A}" type="slidenum">
              <a:rPr lang="en-US" smtClean="0"/>
              <a:pPr/>
              <a:t>24</a:t>
            </a:fld>
            <a:endParaRPr lang="en-US" dirty="0"/>
          </a:p>
        </p:txBody>
      </p:sp>
    </p:spTree>
    <p:extLst>
      <p:ext uri="{BB962C8B-B14F-4D97-AF65-F5344CB8AC3E}">
        <p14:creationId xmlns:p14="http://schemas.microsoft.com/office/powerpoint/2010/main" val="269177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1DC4C-1F26-4A15-B0E7-46962F7D462B}"/>
              </a:ext>
            </a:extLst>
          </p:cNvPr>
          <p:cNvSpPr>
            <a:spLocks noGrp="1"/>
          </p:cNvSpPr>
          <p:nvPr>
            <p:ph type="title"/>
          </p:nvPr>
        </p:nvSpPr>
        <p:spPr>
          <a:xfrm>
            <a:off x="1122383" y="2538675"/>
            <a:ext cx="7886700" cy="1140039"/>
          </a:xfrm>
        </p:spPr>
        <p:txBody>
          <a:bodyPr/>
          <a:lstStyle/>
          <a:p>
            <a:r>
              <a:rPr lang="en-US" dirty="0"/>
              <a:t>Presentation End</a:t>
            </a:r>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lIns="91440" tIns="45720" rIns="91440" bIns="45720" rtlCol="0" anchor="t">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endParaRPr lang="en-US" sz="800" dirty="0">
              <a:solidFill>
                <a:schemeClr val="bg1"/>
              </a:solidFill>
              <a:cs typeface="Arial"/>
            </a:endParaRP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a:t>
            </a:r>
            <a:r>
              <a:rPr lang="en-US" sz="900" dirty="0">
                <a:solidFill>
                  <a:schemeClr val="bg1"/>
                </a:solidFill>
              </a:rPr>
              <a:t>–</a:t>
            </a:r>
            <a:r>
              <a:rPr lang="en-US" sz="800" dirty="0">
                <a:solidFill>
                  <a:schemeClr val="bg1"/>
                </a:solidFill>
              </a:rPr>
              <a:t> Slightly Revised April 2024 – FNS-785</a:t>
            </a:r>
            <a:endParaRPr lang="en-US" sz="800" dirty="0">
              <a:solidFill>
                <a:schemeClr val="bg1"/>
              </a:solidFill>
              <a:cs typeface="Arial"/>
            </a:endParaRP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a:srcRect b="68251"/>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Icon: Team Nutrition USDA">
            <a:extLst>
              <a:ext uri="{FF2B5EF4-FFF2-40B4-BE49-F238E27FC236}">
                <a16:creationId xmlns:a16="http://schemas.microsoft.com/office/drawing/2014/main" id="{638C2A8E-45FF-1941-8B92-7ED4D761F4F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3" name="TextBox 12">
            <a:extLst>
              <a:ext uri="{FF2B5EF4-FFF2-40B4-BE49-F238E27FC236}">
                <a16:creationId xmlns:a16="http://schemas.microsoft.com/office/drawing/2014/main" id="{BEBD455A-611D-E24D-922A-705CE99918A5}"/>
              </a:ext>
            </a:extLst>
          </p:cNvPr>
          <p:cNvSpPr txBox="1"/>
          <p:nvPr/>
        </p:nvSpPr>
        <p:spPr>
          <a:xfrm>
            <a:off x="5157523" y="1161312"/>
            <a:ext cx="3715633"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TeamNutrition.USDA.gov</a:t>
            </a:r>
          </a:p>
        </p:txBody>
      </p:sp>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7A28D5CA-1335-4458-8BCE-80DFDE1F47C6}"/>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3" name="Picture 2" descr="USDA United States Department of Agriculture">
            <a:extLst>
              <a:ext uri="{FF2B5EF4-FFF2-40B4-BE49-F238E27FC236}">
                <a16:creationId xmlns:a16="http://schemas.microsoft.com/office/drawing/2014/main" id="{D10FE946-CBD8-4E23-8727-1D918361B2A1}"/>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solidFill>
                  <a:srgbClr val="273A80"/>
                </a:solidFill>
              </a:rPr>
              <a:pPr/>
              <a:t>25</a:t>
            </a:fld>
            <a:endParaRPr lang="en-US" dirty="0">
              <a:solidFill>
                <a:srgbClr val="273A80"/>
              </a:solidFill>
            </a:endParaRPr>
          </a:p>
        </p:txBody>
      </p:sp>
    </p:spTree>
    <p:extLst>
      <p:ext uri="{BB962C8B-B14F-4D97-AF65-F5344CB8AC3E}">
        <p14:creationId xmlns:p14="http://schemas.microsoft.com/office/powerpoint/2010/main" val="343525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 #1</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59494"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7382" y="2217301"/>
            <a:ext cx="8382000" cy="1631216"/>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Responsive feeding means that you feed a baby when they show signs of being hungry and stop feeding when the baby shows signs of </a:t>
            </a:r>
          </a:p>
          <a:p>
            <a:pPr lvl="0"/>
            <a:r>
              <a:rPr lang="en-US" sz="2000" dirty="0">
                <a:solidFill>
                  <a:schemeClr val="tx1">
                    <a:lumMod val="50000"/>
                    <a:lumOff val="50000"/>
                  </a:schemeClr>
                </a:solidFill>
              </a:rPr>
              <a:t>being full.</a:t>
            </a: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 #2</a:t>
            </a:r>
          </a:p>
        </p:txBody>
      </p:sp>
      <p:grpSp>
        <p:nvGrpSpPr>
          <p:cNvPr id="17" name="Group 16" descr="Two">
            <a:extLst>
              <a:ext uri="{FF2B5EF4-FFF2-40B4-BE49-F238E27FC236}">
                <a16:creationId xmlns:a16="http://schemas.microsoft.com/office/drawing/2014/main" id="{C1A66349-9BB5-944B-A1F9-473432ADE9C5}"/>
              </a:ext>
            </a:extLst>
          </p:cNvPr>
          <p:cNvGrpSpPr/>
          <p:nvPr/>
        </p:nvGrpSpPr>
        <p:grpSpPr>
          <a:xfrm>
            <a:off x="45652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TextBox 12"/>
          <p:cNvSpPr txBox="1"/>
          <p:nvPr/>
        </p:nvSpPr>
        <p:spPr>
          <a:xfrm>
            <a:off x="401669" y="2244148"/>
            <a:ext cx="8305800" cy="347787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father brings in organic pureed carrots for his 6-month-old baby to have at lunch. The baby is eating foods from all meal components. As the child care provider, what foods do you need to offer to the baby to claim reimbursement for lunch?</a:t>
            </a:r>
          </a:p>
          <a:p>
            <a:pPr lvl="0"/>
            <a:endParaRPr lang="en-US" sz="2000" dirty="0">
              <a:solidFill>
                <a:schemeClr val="tx1">
                  <a:lumMod val="50000"/>
                  <a:lumOff val="50000"/>
                </a:schemeClr>
              </a:solidFill>
            </a:endParaRPr>
          </a:p>
          <a:p>
            <a:pPr marL="457200" lvl="0" indent="-457200">
              <a:buAutoNum type="alphaUcPeriod"/>
            </a:pPr>
            <a:r>
              <a:rPr lang="en-US" sz="2000" dirty="0">
                <a:solidFill>
                  <a:schemeClr val="tx1">
                    <a:lumMod val="50000"/>
                    <a:lumOff val="50000"/>
                  </a:schemeClr>
                </a:solidFill>
              </a:rPr>
              <a:t>Iron-fortified infant formula</a:t>
            </a:r>
          </a:p>
          <a:p>
            <a:pPr marL="457200" lvl="0" indent="-457200">
              <a:buAutoNum type="alphaUcPeriod"/>
            </a:pPr>
            <a:r>
              <a:rPr lang="en-US" sz="2000" dirty="0">
                <a:solidFill>
                  <a:schemeClr val="tx1">
                    <a:lumMod val="50000"/>
                    <a:lumOff val="50000"/>
                  </a:schemeClr>
                </a:solidFill>
              </a:rPr>
              <a:t>Crackers</a:t>
            </a:r>
          </a:p>
          <a:p>
            <a:pPr marL="457200" lvl="0" indent="-457200">
              <a:buAutoNum type="alphaUcPeriod"/>
            </a:pPr>
            <a:r>
              <a:rPr lang="en-US" sz="2000" dirty="0">
                <a:solidFill>
                  <a:schemeClr val="tx1">
                    <a:lumMod val="50000"/>
                    <a:lumOff val="50000"/>
                  </a:schemeClr>
                </a:solidFill>
              </a:rPr>
              <a:t>Iron-fortified infant cereal and/or a meat/meat alternate</a:t>
            </a:r>
          </a:p>
          <a:p>
            <a:pPr marL="457200" lvl="0" indent="-457200">
              <a:buAutoNum type="alphaUcPeriod"/>
            </a:pPr>
            <a:r>
              <a:rPr lang="en-US" sz="2000" dirty="0">
                <a:solidFill>
                  <a:schemeClr val="tx1">
                    <a:lumMod val="50000"/>
                    <a:lumOff val="50000"/>
                  </a:schemeClr>
                </a:solidFill>
              </a:rPr>
              <a:t>A and C</a:t>
            </a:r>
          </a:p>
          <a:p>
            <a:pPr lvl="0"/>
            <a:endParaRPr lang="en-US" sz="2000" dirty="0">
              <a:solidFill>
                <a:srgbClr val="7F7F7F"/>
              </a:solidFill>
            </a:endParaRPr>
          </a:p>
          <a:p>
            <a:pPr lvl="0"/>
            <a:endParaRPr lang="en-US" sz="2000" dirty="0">
              <a:solidFill>
                <a:srgbClr val="7F7F7F"/>
              </a:solidFill>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2583027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 #3</a:t>
            </a:r>
          </a:p>
        </p:txBody>
      </p:sp>
      <p:grpSp>
        <p:nvGrpSpPr>
          <p:cNvPr id="26" name="Group 25" descr="Three">
            <a:extLst>
              <a:ext uri="{FF2B5EF4-FFF2-40B4-BE49-F238E27FC236}">
                <a16:creationId xmlns:a16="http://schemas.microsoft.com/office/drawing/2014/main" id="{CF14DF52-2A42-7340-8305-34C3015EF7C1}"/>
              </a:ext>
            </a:extLst>
          </p:cNvPr>
          <p:cNvGrpSpPr/>
          <p:nvPr/>
        </p:nvGrpSpPr>
        <p:grpSpPr>
          <a:xfrm>
            <a:off x="45529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382076" y="2219758"/>
            <a:ext cx="8259004" cy="2554545"/>
          </a:xfrm>
          <a:prstGeom prst="rect">
            <a:avLst/>
          </a:prstGeom>
          <a:solidFill>
            <a:schemeClr val="bg1"/>
          </a:solidFill>
        </p:spPr>
        <p:txBody>
          <a:bodyPr wrap="square" rtlCol="0">
            <a:spAutoFit/>
          </a:bodyPr>
          <a:lstStyle/>
          <a:p>
            <a:r>
              <a:rPr lang="en-US" sz="2000" dirty="0">
                <a:solidFill>
                  <a:schemeClr val="tx1">
                    <a:lumMod val="50000"/>
                    <a:lumOff val="50000"/>
                  </a:schemeClr>
                </a:solidFill>
                <a:cs typeface="Arial" panose="020B0604020202020204" pitchFamily="34" charset="0"/>
              </a:rPr>
              <a:t>Yes or No?</a:t>
            </a:r>
          </a:p>
          <a:p>
            <a:pPr lvl="0"/>
            <a:endParaRPr lang="en-US" sz="2000" dirty="0">
              <a:solidFill>
                <a:schemeClr val="tx1">
                  <a:lumMod val="50000"/>
                  <a:lumOff val="50000"/>
                </a:schemeClr>
              </a:solidFill>
            </a:endParaRPr>
          </a:p>
          <a:p>
            <a:pPr lvl="0"/>
            <a:r>
              <a:rPr lang="en-US" sz="2000" dirty="0">
                <a:solidFill>
                  <a:schemeClr val="tx1">
                    <a:lumMod val="50000"/>
                    <a:lumOff val="50000"/>
                  </a:schemeClr>
                </a:solidFill>
              </a:rPr>
              <a:t>A parent breastfeeds their 3-month-old baby before bringing them to child care. The baby is asleep upon arrival and stays asleep until 10 a.m. You did not offer the baby breakfast since they were asleep. At 10:15 a.m. they show signs of hunger. Can you claim the breakfast meal if you offer the baby 4-6 fluid ounces of breastmilk at 10:15 a.m.?</a:t>
            </a:r>
          </a:p>
          <a:p>
            <a:pPr lvl="0"/>
            <a:endParaRPr lang="en-US" sz="2000" dirty="0">
              <a:solidFill>
                <a:srgbClr val="7F7F7F"/>
              </a:solidFill>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extLst>
      <p:ext uri="{BB962C8B-B14F-4D97-AF65-F5344CB8AC3E}">
        <p14:creationId xmlns:p14="http://schemas.microsoft.com/office/powerpoint/2010/main" val="744947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ACFP_OVERVIEW_FINAL_PPT_ENG_V02" descr="Overview of the Child and Adult Care Food Program Infant Meal Pattern thumbnail">
            <a:hlinkClick r:id="" action="ppaction://media"/>
            <a:extLst>
              <a:ext uri="{FF2B5EF4-FFF2-40B4-BE49-F238E27FC236}">
                <a16:creationId xmlns:a16="http://schemas.microsoft.com/office/drawing/2014/main" id="{E4FB5176-0AC7-42D4-A7B1-5296FB9FFD05}"/>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7BF7CA6F-9AAA-4FC7-B113-9DB3704BDB6E}" label="cacfp_overview_final_eng" lang="" r:embed="rId5"/>
                        </p173:trackLst>
                      </p173:tracksInfo>
                    </p:ext>
                  </p14:extLst>
                </p14:media>
              </p:ext>
            </p:extLst>
          </p:nvPr>
        </p:nvPicPr>
        <p:blipFill>
          <a:blip r:embed="rId6"/>
          <a:stretch>
            <a:fillRect/>
          </a:stretch>
        </p:blipFill>
        <p:spPr>
          <a:xfrm>
            <a:off x="665620" y="1953844"/>
            <a:ext cx="7886311" cy="4436050"/>
          </a:xfrm>
          <a:prstGeom prst="rect">
            <a:avLst/>
          </a:prstGeom>
        </p:spPr>
      </p:pic>
      <p:sp>
        <p:nvSpPr>
          <p:cNvPr id="2" name="Title 1"/>
          <p:cNvSpPr>
            <a:spLocks noGrp="1"/>
          </p:cNvSpPr>
          <p:nvPr>
            <p:ph type="title"/>
          </p:nvPr>
        </p:nvSpPr>
        <p:spPr>
          <a:xfrm>
            <a:off x="339891" y="901700"/>
            <a:ext cx="8619051" cy="1140039"/>
          </a:xfrm>
        </p:spPr>
        <p:txBody>
          <a:bodyPr>
            <a:normAutofit/>
          </a:bodyPr>
          <a:lstStyle/>
          <a:p>
            <a:r>
              <a:rPr lang="en-US" dirty="0"/>
              <a:t>Video: Overview of the Child and Adult Care Food Program Infant Meal Pattern</a:t>
            </a:r>
          </a:p>
        </p:txBody>
      </p:sp>
      <p:sp>
        <p:nvSpPr>
          <p:cNvPr id="4" name="Slide Number Placeholder 3"/>
          <p:cNvSpPr>
            <a:spLocks noGrp="1"/>
          </p:cNvSpPr>
          <p:nvPr>
            <p:ph type="sldNum" sz="quarter" idx="12"/>
          </p:nvPr>
        </p:nvSpPr>
        <p:spPr/>
        <p:txBody>
          <a:bodyPr/>
          <a:lstStyle/>
          <a:p>
            <a:fld id="{E5A01667-C09E-6343-925B-5CF5D2A7F45A}" type="slidenum">
              <a:rPr lang="en-US" smtClean="0"/>
              <a:pPr/>
              <a:t>6</a:t>
            </a:fld>
            <a:endParaRPr lang="en-US" dirty="0"/>
          </a:p>
        </p:txBody>
      </p:sp>
    </p:spTree>
    <p:extLst>
      <p:ext uri="{BB962C8B-B14F-4D97-AF65-F5344CB8AC3E}">
        <p14:creationId xmlns:p14="http://schemas.microsoft.com/office/powerpoint/2010/main" val="264571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7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Feeding Infants in the CACFP Guide</a:t>
            </a:r>
            <a:br>
              <a:rPr lang="en-US" dirty="0"/>
            </a:br>
            <a:endParaRPr lang="en-US" dirty="0"/>
          </a:p>
        </p:txBody>
      </p:sp>
      <p:sp>
        <p:nvSpPr>
          <p:cNvPr id="5" name="TextBox 4"/>
          <p:cNvSpPr txBox="1"/>
          <p:nvPr/>
        </p:nvSpPr>
        <p:spPr>
          <a:xfrm>
            <a:off x="431800" y="2191374"/>
            <a:ext cx="4292608" cy="3907736"/>
          </a:xfrm>
          <a:prstGeom prst="rect">
            <a:avLst/>
          </a:prstGeom>
          <a:noFill/>
        </p:spPr>
        <p:txBody>
          <a:bodyPr wrap="square" rtlCol="0">
            <a:spAutoFit/>
          </a:bodyPr>
          <a:lstStyle/>
          <a:p>
            <a:pPr marL="137160">
              <a:lnSpc>
                <a:spcPct val="114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This guide contains information on:</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CACFP infant meal pattern,</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Hunger and fullness signs,</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Handling and storing breastmilk and infant formula,</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Developmental readiness for solid foods,</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What is creditable,</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And more!</a:t>
            </a:r>
          </a:p>
          <a:p>
            <a:pPr marL="365760" indent="-228600">
              <a:lnSpc>
                <a:spcPct val="114000"/>
              </a:lnSpc>
              <a:spcBef>
                <a:spcPts val="1000"/>
              </a:spcBef>
              <a:buFont typeface="Arial" panose="020B0604020202020204" pitchFamily="34" charset="0"/>
              <a:buChar char="•"/>
            </a:pPr>
            <a:endParaRPr lang="en-US" sz="2000" dirty="0">
              <a:solidFill>
                <a:srgbClr val="7F7F7F"/>
              </a:solidFill>
              <a:latin typeface="Arial" panose="020B0604020202020204" pitchFamily="34" charset="0"/>
              <a:cs typeface="Arial" panose="020B0604020202020204" pitchFamily="34" charset="0"/>
            </a:endParaRPr>
          </a:p>
        </p:txBody>
      </p:sp>
      <p:pic>
        <p:nvPicPr>
          <p:cNvPr id="10" name="Picture 9" descr="Thumbnail image of the Feeding Infants in the Child and Adult Care Food Program guide.">
            <a:extLst>
              <a:ext uri="{FF2B5EF4-FFF2-40B4-BE49-F238E27FC236}">
                <a16:creationId xmlns:a16="http://schemas.microsoft.com/office/drawing/2014/main" id="{A6EF1C8C-EDFF-0740-ADC8-FBE77208470B}"/>
              </a:ext>
            </a:extLst>
          </p:cNvPr>
          <p:cNvPicPr>
            <a:picLocks noChangeAspect="1"/>
          </p:cNvPicPr>
          <p:nvPr/>
        </p:nvPicPr>
        <p:blipFill>
          <a:blip r:embed="rId4"/>
          <a:stretch>
            <a:fillRect/>
          </a:stretch>
        </p:blipFill>
        <p:spPr>
          <a:xfrm>
            <a:off x="5170758" y="2311861"/>
            <a:ext cx="2858445" cy="3699164"/>
          </a:xfrm>
          <a:prstGeom prst="rect">
            <a:avLst/>
          </a:prstGeom>
          <a:ln w="12700">
            <a:solidFill>
              <a:schemeClr val="tx1"/>
            </a:solidFill>
          </a:ln>
        </p:spPr>
      </p:pic>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spTree>
    <p:custDataLst>
      <p:tags r:id="rId1"/>
    </p:custDataLst>
    <p:extLst>
      <p:ext uri="{BB962C8B-B14F-4D97-AF65-F5344CB8AC3E}">
        <p14:creationId xmlns:p14="http://schemas.microsoft.com/office/powerpoint/2010/main" val="2455644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The Team Nutrition Initiative</a:t>
            </a:r>
            <a:br>
              <a:rPr lang="en-US" dirty="0"/>
            </a:br>
            <a:endParaRPr lang="en-US" dirty="0"/>
          </a:p>
        </p:txBody>
      </p:sp>
      <p:pic>
        <p:nvPicPr>
          <p:cNvPr id="12" name="Picture 11" descr="Team Nutrition Image Art with description of how the Team Nutrition Initiative supports Child Nutrition Programs. They do so by: &#10;Providing training and technical assistance to food service professionals that prepare meals for the programs,&#10;&#10;Providing the programs with technical resources to support healthy school and child care environments, and&#10;&#10;Developing nutrition education resources that help children learn about agriculture and become self‐sufficient in making informed food choices.">
            <a:extLst>
              <a:ext uri="{FF2B5EF4-FFF2-40B4-BE49-F238E27FC236}">
                <a16:creationId xmlns:a16="http://schemas.microsoft.com/office/drawing/2014/main" id="{29FD3E79-E03F-774D-96E9-B058F21ABE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859" y="1777135"/>
            <a:ext cx="6845134" cy="5078648"/>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8</a:t>
            </a:fld>
            <a:endParaRPr lang="en-US" dirty="0"/>
          </a:p>
        </p:txBody>
      </p:sp>
    </p:spTree>
    <p:custDataLst>
      <p:tags r:id="rId1"/>
    </p:custDataLst>
    <p:extLst>
      <p:ext uri="{BB962C8B-B14F-4D97-AF65-F5344CB8AC3E}">
        <p14:creationId xmlns:p14="http://schemas.microsoft.com/office/powerpoint/2010/main" val="3309898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8" y="1863658"/>
            <a:ext cx="3254832" cy="4087273"/>
          </a:xfrm>
          <a:prstGeom prst="rect">
            <a:avLst/>
          </a:prstGeom>
          <a:noFill/>
        </p:spPr>
        <p:txBody>
          <a:bodyPr wrap="square" rtlCol="0">
            <a:spAutoFit/>
          </a:bodyPr>
          <a:lstStyle/>
          <a:p>
            <a:pPr marL="365760" indent="-228600">
              <a:lnSpc>
                <a:spcPct val="114000"/>
              </a:lnSpc>
              <a:spcBef>
                <a:spcPts val="1200"/>
              </a:spcBef>
              <a:spcAft>
                <a:spcPts val="1200"/>
              </a:spcAft>
              <a:buFont typeface="Arial" panose="020B0604020202020204" pitchFamily="34" charset="0"/>
              <a:buChar char="•"/>
            </a:pPr>
            <a:r>
              <a:rPr lang="en-US" sz="2000" dirty="0">
                <a:solidFill>
                  <a:srgbClr val="CB4A5E"/>
                </a:solidFill>
                <a:latin typeface="Arial" panose="020B0604020202020204" pitchFamily="34" charset="0"/>
                <a:cs typeface="Arial" panose="020B0604020202020204" pitchFamily="34" charset="0"/>
              </a:rPr>
              <a:t>On-demand feeding</a:t>
            </a:r>
          </a:p>
          <a:p>
            <a:pPr marL="365760" indent="-228600">
              <a:lnSpc>
                <a:spcPct val="114000"/>
              </a:lnSpc>
              <a:spcBef>
                <a:spcPts val="1200"/>
              </a:spcBef>
              <a:spcAft>
                <a:spcPts val="1200"/>
              </a:spcAft>
              <a:buFont typeface="Arial" panose="020B0604020202020204" pitchFamily="34" charset="0"/>
              <a:buChar char="•"/>
            </a:pPr>
            <a:r>
              <a:rPr lang="en-US" sz="2000" dirty="0">
                <a:solidFill>
                  <a:srgbClr val="CB4A5E"/>
                </a:solidFill>
                <a:latin typeface="Arial" panose="020B0604020202020204" pitchFamily="34" charset="0"/>
                <a:cs typeface="Arial" panose="020B0604020202020204" pitchFamily="34" charset="0"/>
              </a:rPr>
              <a:t>Responsive feeding</a:t>
            </a:r>
          </a:p>
          <a:p>
            <a:pPr marL="365760" indent="-228600">
              <a:lnSpc>
                <a:spcPct val="114000"/>
              </a:lnSpc>
              <a:spcBef>
                <a:spcPts val="1200"/>
              </a:spcBef>
              <a:spcAft>
                <a:spcPts val="1200"/>
              </a:spcAft>
              <a:buFont typeface="Arial" panose="020B0604020202020204" pitchFamily="34" charset="0"/>
              <a:buChar char="•"/>
            </a:pPr>
            <a:r>
              <a:rPr lang="en-US" sz="2000" dirty="0">
                <a:solidFill>
                  <a:srgbClr val="CB4A5E"/>
                </a:solidFill>
                <a:latin typeface="Arial" panose="020B0604020202020204" pitchFamily="34" charset="0"/>
                <a:cs typeface="Arial" panose="020B0604020202020204" pitchFamily="34" charset="0"/>
              </a:rPr>
              <a:t>Solid foods</a:t>
            </a:r>
          </a:p>
          <a:p>
            <a:pPr marL="365760" indent="-228600">
              <a:lnSpc>
                <a:spcPct val="114000"/>
              </a:lnSpc>
              <a:spcBef>
                <a:spcPts val="1200"/>
              </a:spcBef>
              <a:spcAft>
                <a:spcPts val="1200"/>
              </a:spcAft>
              <a:buFont typeface="Arial" panose="020B0604020202020204" pitchFamily="34" charset="0"/>
              <a:buChar char="•"/>
            </a:pPr>
            <a:r>
              <a:rPr lang="en-US" sz="2000" dirty="0">
                <a:solidFill>
                  <a:srgbClr val="CB4A5E"/>
                </a:solidFill>
                <a:latin typeface="Arial" panose="020B0604020202020204" pitchFamily="34" charset="0"/>
                <a:cs typeface="Arial" panose="020B0604020202020204" pitchFamily="34" charset="0"/>
              </a:rPr>
              <a:t>Reimbursable meal</a:t>
            </a:r>
          </a:p>
          <a:p>
            <a:pPr marL="365760" indent="-228600">
              <a:lnSpc>
                <a:spcPct val="114000"/>
              </a:lnSpc>
              <a:spcBef>
                <a:spcPts val="1200"/>
              </a:spcBef>
              <a:spcAft>
                <a:spcPts val="1200"/>
              </a:spcAft>
              <a:buFont typeface="Arial" panose="020B0604020202020204" pitchFamily="34" charset="0"/>
              <a:buChar char="•"/>
            </a:pPr>
            <a:r>
              <a:rPr lang="en-US" sz="2000" dirty="0">
                <a:solidFill>
                  <a:srgbClr val="CB4A5E"/>
                </a:solidFill>
                <a:latin typeface="Arial" panose="020B0604020202020204" pitchFamily="34" charset="0"/>
                <a:cs typeface="Arial" panose="020B0604020202020204" pitchFamily="34" charset="0"/>
              </a:rPr>
              <a:t>Meal components</a:t>
            </a:r>
          </a:p>
          <a:p>
            <a:pPr marL="365760" indent="-228600">
              <a:lnSpc>
                <a:spcPct val="114000"/>
              </a:lnSpc>
              <a:spcBef>
                <a:spcPts val="1200"/>
              </a:spcBef>
              <a:spcAft>
                <a:spcPts val="1200"/>
              </a:spcAft>
              <a:buFont typeface="Arial" panose="020B0604020202020204" pitchFamily="34" charset="0"/>
              <a:buChar char="•"/>
            </a:pPr>
            <a:r>
              <a:rPr lang="en-US" sz="2000" dirty="0">
                <a:solidFill>
                  <a:srgbClr val="CB4A5E"/>
                </a:solidFill>
                <a:latin typeface="Arial" panose="020B0604020202020204" pitchFamily="34" charset="0"/>
                <a:cs typeface="Arial" panose="020B0604020202020204" pitchFamily="34" charset="0"/>
              </a:rPr>
              <a:t>Developmental readiness</a:t>
            </a:r>
          </a:p>
        </p:txBody>
      </p:sp>
      <p:cxnSp>
        <p:nvCxnSpPr>
          <p:cNvPr id="7" name="Straight Connector 6" descr="&quot; &quot;"/>
          <p:cNvCxnSpPr>
            <a:cxnSpLocks/>
          </p:cNvCxnSpPr>
          <p:nvPr/>
        </p:nvCxnSpPr>
        <p:spPr>
          <a:xfrm>
            <a:off x="3646723" y="1897452"/>
            <a:ext cx="0" cy="4490375"/>
          </a:xfrm>
          <a:prstGeom prst="line">
            <a:avLst/>
          </a:pr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br>
              <a:rPr lang="en-US" dirty="0"/>
            </a:br>
            <a:r>
              <a:rPr lang="en-US" dirty="0"/>
              <a:t>Words To Know</a:t>
            </a:r>
            <a:br>
              <a:rPr lang="en-US" dirty="0"/>
            </a:br>
            <a:endParaRPr lang="en-US" dirty="0"/>
          </a:p>
        </p:txBody>
      </p:sp>
      <p:sp>
        <p:nvSpPr>
          <p:cNvPr id="6" name="TextBox 5"/>
          <p:cNvSpPr txBox="1"/>
          <p:nvPr/>
        </p:nvSpPr>
        <p:spPr>
          <a:xfrm>
            <a:off x="3886219" y="1864794"/>
            <a:ext cx="4876800" cy="4523033"/>
          </a:xfrm>
          <a:prstGeom prst="rect">
            <a:avLst/>
          </a:prstGeom>
          <a:noFill/>
        </p:spPr>
        <p:txBody>
          <a:bodyPr wrap="square" rtlCol="0">
            <a:spAutoFit/>
          </a:bodyPr>
          <a:lstStyle/>
          <a:p>
            <a:pPr marL="480060" indent="-342900">
              <a:lnSpc>
                <a:spcPct val="114000"/>
              </a:lnSpc>
              <a:spcBef>
                <a:spcPts val="1000"/>
              </a:spcBef>
              <a:buAutoNum type="alphaUcPeriod"/>
            </a:pPr>
            <a:r>
              <a:rPr lang="en-US" dirty="0">
                <a:solidFill>
                  <a:schemeClr val="tx1">
                    <a:lumMod val="50000"/>
                    <a:lumOff val="50000"/>
                  </a:schemeClr>
                </a:solidFill>
                <a:latin typeface="Arial" panose="020B0604020202020204" pitchFamily="34" charset="0"/>
                <a:cs typeface="Arial" panose="020B0604020202020204" pitchFamily="34" charset="0"/>
              </a:rPr>
              <a:t>Name of a group of foods in a CACFP reimbursable meal.</a:t>
            </a:r>
          </a:p>
          <a:p>
            <a:pPr marL="480060" indent="-342900">
              <a:lnSpc>
                <a:spcPct val="114000"/>
              </a:lnSpc>
              <a:spcBef>
                <a:spcPts val="1000"/>
              </a:spcBef>
              <a:buAutoNum type="alphaUcPeriod"/>
            </a:pPr>
            <a:r>
              <a:rPr lang="en-US" dirty="0">
                <a:solidFill>
                  <a:schemeClr val="tx1">
                    <a:lumMod val="50000"/>
                    <a:lumOff val="50000"/>
                  </a:schemeClr>
                </a:solidFill>
                <a:latin typeface="Arial" panose="020B0604020202020204" pitchFamily="34" charset="0"/>
                <a:cs typeface="Arial" panose="020B0604020202020204" pitchFamily="34" charset="0"/>
              </a:rPr>
              <a:t>When a baby can control the muscles needed to eat solid foods.</a:t>
            </a:r>
          </a:p>
          <a:p>
            <a:pPr marL="480060" indent="-342900">
              <a:lnSpc>
                <a:spcPct val="114000"/>
              </a:lnSpc>
              <a:spcBef>
                <a:spcPts val="1000"/>
              </a:spcBef>
              <a:buAutoNum type="alphaUcPeriod"/>
            </a:pPr>
            <a:r>
              <a:rPr lang="en-US" dirty="0">
                <a:solidFill>
                  <a:schemeClr val="tx1">
                    <a:lumMod val="50000"/>
                    <a:lumOff val="50000"/>
                  </a:schemeClr>
                </a:solidFill>
                <a:latin typeface="Arial" panose="020B0604020202020204" pitchFamily="34" charset="0"/>
                <a:cs typeface="Arial" panose="020B0604020202020204" pitchFamily="34" charset="0"/>
              </a:rPr>
              <a:t>Meal or snack that meets CACFP meal pattern requirements.</a:t>
            </a:r>
          </a:p>
          <a:p>
            <a:pPr marL="480060" indent="-342900">
              <a:lnSpc>
                <a:spcPct val="114000"/>
              </a:lnSpc>
              <a:spcBef>
                <a:spcPts val="1000"/>
              </a:spcBef>
              <a:buAutoNum type="alphaUcPeriod"/>
            </a:pPr>
            <a:r>
              <a:rPr lang="en-US" dirty="0">
                <a:solidFill>
                  <a:schemeClr val="tx1">
                    <a:lumMod val="50000"/>
                    <a:lumOff val="50000"/>
                  </a:schemeClr>
                </a:solidFill>
                <a:latin typeface="Arial" panose="020B0604020202020204" pitchFamily="34" charset="0"/>
                <a:cs typeface="Arial" panose="020B0604020202020204" pitchFamily="34" charset="0"/>
              </a:rPr>
              <a:t>Understanding when a baby is hungry or full and responding to those signs.</a:t>
            </a:r>
          </a:p>
          <a:p>
            <a:pPr marL="480060" indent="-342900">
              <a:lnSpc>
                <a:spcPct val="114000"/>
              </a:lnSpc>
              <a:spcBef>
                <a:spcPts val="1000"/>
              </a:spcBef>
              <a:buAutoNum type="alphaUcPeriod"/>
            </a:pPr>
            <a:r>
              <a:rPr lang="en-US" dirty="0">
                <a:solidFill>
                  <a:schemeClr val="tx1">
                    <a:lumMod val="50000"/>
                    <a:lumOff val="50000"/>
                  </a:schemeClr>
                </a:solidFill>
                <a:latin typeface="Arial" panose="020B0604020202020204" pitchFamily="34" charset="0"/>
                <a:cs typeface="Arial" panose="020B0604020202020204" pitchFamily="34" charset="0"/>
              </a:rPr>
              <a:t>Foods other than breastmilk or infant formula that provide nutrients to the baby.</a:t>
            </a:r>
          </a:p>
          <a:p>
            <a:pPr marL="480060" indent="-342900">
              <a:lnSpc>
                <a:spcPct val="114000"/>
              </a:lnSpc>
              <a:spcBef>
                <a:spcPts val="1000"/>
              </a:spcBef>
              <a:buFontTx/>
              <a:buAutoNum type="alphaUcPeriod"/>
            </a:pPr>
            <a:r>
              <a:rPr lang="en-US" dirty="0">
                <a:solidFill>
                  <a:schemeClr val="tx1">
                    <a:lumMod val="50000"/>
                    <a:lumOff val="50000"/>
                  </a:schemeClr>
                </a:solidFill>
                <a:latin typeface="Arial" panose="020B0604020202020204" pitchFamily="34" charset="0"/>
                <a:cs typeface="Arial" panose="020B0604020202020204" pitchFamily="34" charset="0"/>
              </a:rPr>
              <a:t>Feeding a baby when they show signs of being hungry.</a:t>
            </a:r>
          </a:p>
        </p:txBody>
      </p:sp>
      <p:cxnSp>
        <p:nvCxnSpPr>
          <p:cNvPr id="8" name="Straight Connector 7" descr="Line connects the term &quot;on-demand feeding&quot; to the answer &quot;Feeding in a baby when he or she shows signs of being hungry.&quot;">
            <a:extLst>
              <a:ext uri="{FF2B5EF4-FFF2-40B4-BE49-F238E27FC236}">
                <a16:creationId xmlns:a16="http://schemas.microsoft.com/office/drawing/2014/main" id="{6F89B4A5-F147-4661-BC0D-E6D476A8FD13}"/>
              </a:ext>
              <a:ext uri="{C183D7F6-B498-43B3-948B-1728B52AA6E4}">
                <adec:decorative xmlns:adec="http://schemas.microsoft.com/office/drawing/2017/decorative" val="0"/>
              </a:ext>
            </a:extLst>
          </p:cNvPr>
          <p:cNvCxnSpPr>
            <a:cxnSpLocks/>
          </p:cNvCxnSpPr>
          <p:nvPr/>
        </p:nvCxnSpPr>
        <p:spPr>
          <a:xfrm>
            <a:off x="3118338" y="2157046"/>
            <a:ext cx="983762" cy="366932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 name="Straight Connector 9" descr="Line connects the term &quot;responsive feeding&quot; to the answer &quot;Understanding when a baby is hungry or full and responding to those signs.&quot;">
            <a:extLst>
              <a:ext uri="{FF2B5EF4-FFF2-40B4-BE49-F238E27FC236}">
                <a16:creationId xmlns:a16="http://schemas.microsoft.com/office/drawing/2014/main" id="{024DF1A3-8186-486A-B4C7-8D43AB36BDFC}"/>
              </a:ext>
            </a:extLst>
          </p:cNvPr>
          <p:cNvCxnSpPr>
            <a:cxnSpLocks/>
          </p:cNvCxnSpPr>
          <p:nvPr/>
        </p:nvCxnSpPr>
        <p:spPr>
          <a:xfrm>
            <a:off x="3118338" y="2813538"/>
            <a:ext cx="932962" cy="150446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descr="Line connects the term &quot;solid foods&quot; to the answer &quot;Foods other than breastmilk or infant formula that provide nutrients to the baby.&quot;">
            <a:extLst>
              <a:ext uri="{FF2B5EF4-FFF2-40B4-BE49-F238E27FC236}">
                <a16:creationId xmlns:a16="http://schemas.microsoft.com/office/drawing/2014/main" id="{AA060B96-1899-4CF5-999B-CBFAB970DE3D}"/>
              </a:ext>
              <a:ext uri="{C183D7F6-B498-43B3-948B-1728B52AA6E4}">
                <adec:decorative xmlns:adec="http://schemas.microsoft.com/office/drawing/2017/decorative" val="0"/>
              </a:ext>
            </a:extLst>
          </p:cNvPr>
          <p:cNvCxnSpPr>
            <a:cxnSpLocks/>
          </p:cNvCxnSpPr>
          <p:nvPr/>
        </p:nvCxnSpPr>
        <p:spPr>
          <a:xfrm>
            <a:off x="2121877" y="3429000"/>
            <a:ext cx="1878623" cy="16383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 name="Straight Connector 13" descr="Line connects the term &quot;reimbursable meal&quot; to the answer &quot;Meal or snack that meets CACFP meal pattern requirements.&quot;">
            <a:extLst>
              <a:ext uri="{FF2B5EF4-FFF2-40B4-BE49-F238E27FC236}">
                <a16:creationId xmlns:a16="http://schemas.microsoft.com/office/drawing/2014/main" id="{28B1ED32-8BD0-4B30-8425-C17E34A14237}"/>
              </a:ext>
            </a:extLst>
          </p:cNvPr>
          <p:cNvCxnSpPr>
            <a:cxnSpLocks/>
          </p:cNvCxnSpPr>
          <p:nvPr/>
        </p:nvCxnSpPr>
        <p:spPr>
          <a:xfrm flipV="1">
            <a:off x="3009900" y="3581400"/>
            <a:ext cx="1066800" cy="49823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descr="Line connects the term &quot;food components&quot; to the answer &quot;Name of a group of foods in a CACFP reimbursable meal.&quot;">
            <a:extLst>
              <a:ext uri="{FF2B5EF4-FFF2-40B4-BE49-F238E27FC236}">
                <a16:creationId xmlns:a16="http://schemas.microsoft.com/office/drawing/2014/main" id="{8A2E79AF-F369-4C68-9403-5ACD0559CBDB}"/>
              </a:ext>
            </a:extLst>
          </p:cNvPr>
          <p:cNvCxnSpPr>
            <a:cxnSpLocks/>
          </p:cNvCxnSpPr>
          <p:nvPr/>
        </p:nvCxnSpPr>
        <p:spPr>
          <a:xfrm flipV="1">
            <a:off x="2919046" y="2041739"/>
            <a:ext cx="1144954" cy="265921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 name="Straight Connector 17" descr="Line connects the term &quot;developmental readiness&quot; to the answer &quot;Name of a group of foods in a CACFP reimbursable meal.&quot;">
            <a:extLst>
              <a:ext uri="{FF2B5EF4-FFF2-40B4-BE49-F238E27FC236}">
                <a16:creationId xmlns:a16="http://schemas.microsoft.com/office/drawing/2014/main" id="{29580E58-E43C-43CA-80BA-79003109BCF9}"/>
              </a:ext>
              <a:ext uri="{C183D7F6-B498-43B3-948B-1728B52AA6E4}">
                <adec:decorative xmlns:adec="http://schemas.microsoft.com/office/drawing/2017/decorative" val="0"/>
              </a:ext>
            </a:extLst>
          </p:cNvPr>
          <p:cNvCxnSpPr>
            <a:cxnSpLocks/>
          </p:cNvCxnSpPr>
          <p:nvPr/>
        </p:nvCxnSpPr>
        <p:spPr>
          <a:xfrm flipV="1">
            <a:off x="2641600" y="2813538"/>
            <a:ext cx="1422400" cy="264746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5A01667-C09E-6343-925B-5CF5D2A7F45A}" type="slidenum">
              <a:rPr lang="en-US" smtClean="0"/>
              <a:pPr/>
              <a:t>9</a:t>
            </a:fld>
            <a:endParaRPr lang="en-US" dirty="0"/>
          </a:p>
        </p:txBody>
      </p:sp>
    </p:spTree>
    <p:custDataLst>
      <p:tags r:id="rId1"/>
    </p:custDataLst>
    <p:extLst>
      <p:ext uri="{BB962C8B-B14F-4D97-AF65-F5344CB8AC3E}">
        <p14:creationId xmlns:p14="http://schemas.microsoft.com/office/powerpoint/2010/main" val="403696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2173A8-83C6-4BE9-9B86-DD0FD79B68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2DB227-0E54-43DB-BF77-D27F08B2D98C}">
  <ds:schemaRefs>
    <ds:schemaRef ds:uri="df38bbad-0bb0-41a7-b78f-084b382b3af7"/>
    <ds:schemaRef ds:uri="http://schemas.microsoft.com/office/2006/metadata/properties"/>
    <ds:schemaRef ds:uri="http://purl.org/dc/dcmitype/"/>
    <ds:schemaRef ds:uri="e9322675-4e6c-4dcb-b08b-f40420b09916"/>
    <ds:schemaRef ds:uri="http://schemas.openxmlformats.org/package/2006/metadata/core-properties"/>
    <ds:schemaRef ds:uri="http://schemas.microsoft.com/office/infopath/2007/PartnerControls"/>
    <ds:schemaRef ds:uri="http://schemas.microsoft.com/office/2006/documentManagement/types"/>
    <ds:schemaRef ds:uri="73fb875a-8af9-4255-b008-0995492d31cd"/>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28B73BE3-4BE7-4DE4-A298-8777168889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5532</Words>
  <Application>Microsoft Office PowerPoint</Application>
  <PresentationFormat>On-screen Show (4:3)</PresentationFormat>
  <Paragraphs>502</Paragraphs>
  <Slides>25</Slides>
  <Notes>25</Notes>
  <HiddenSlides>0</HiddenSlides>
  <MMClips>1</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Feeding Infants in the CACFP</vt:lpstr>
      <vt:lpstr>Agenda</vt:lpstr>
      <vt:lpstr>Pre-Test #1</vt:lpstr>
      <vt:lpstr>Pre-Test #2</vt:lpstr>
      <vt:lpstr>Pre-Test #3</vt:lpstr>
      <vt:lpstr>Video: Overview of the Child and Adult Care Food Program Infant Meal Pattern</vt:lpstr>
      <vt:lpstr> Feeding Infants in the CACFP Guide </vt:lpstr>
      <vt:lpstr> The Team Nutrition Initiative </vt:lpstr>
      <vt:lpstr> Words To Know </vt:lpstr>
      <vt:lpstr> CACFP Infant Meal Pattern—Infant Age Groups </vt:lpstr>
      <vt:lpstr>Food Components</vt:lpstr>
      <vt:lpstr>Serving Size</vt:lpstr>
      <vt:lpstr>CACFP Infant Meal Pattern—Breakfast</vt:lpstr>
      <vt:lpstr>CACFP Infant Meal Pattern—Lunch / Supper</vt:lpstr>
      <vt:lpstr>CACFP Infant Meal Pattern—Snack</vt:lpstr>
      <vt:lpstr>Timing of Meals and Snacks</vt:lpstr>
      <vt:lpstr>Parent-Provided Meal Component</vt:lpstr>
      <vt:lpstr> Communicating With Parents </vt:lpstr>
      <vt:lpstr> Communicating With Parents (continued) </vt:lpstr>
      <vt:lpstr>Summary</vt:lpstr>
      <vt:lpstr>Baby Food Line Up </vt:lpstr>
      <vt:lpstr>Post-Test #1</vt:lpstr>
      <vt:lpstr>Post-Test #2</vt:lpstr>
      <vt:lpstr>Post-Test #3</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Feeding Infants in the CACFP</dc:title>
  <dc:creator/>
  <cp:lastModifiedBy/>
  <cp:revision>10</cp:revision>
  <dcterms:created xsi:type="dcterms:W3CDTF">2019-11-07T18:41:34Z</dcterms:created>
  <dcterms:modified xsi:type="dcterms:W3CDTF">2024-04-03T17:23:51Z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