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theme/theme3.xml" ContentType="application/vnd.openxmlformats-officedocument.theme+xml"/>
  <Override PartName="/ppt/slideLayouts/slideLayout4.xml" ContentType="application/vnd.openxmlformats-officedocument.presentationml.slideLayout+xml"/>
  <Override PartName="/ppt/theme/theme4.xml" ContentType="application/vnd.openxmlformats-officedocument.theme+xml"/>
  <Override PartName="/ppt/slideLayouts/slideLayout5.xml" ContentType="application/vnd.openxmlformats-officedocument.presentationml.slideLayout+xml"/>
  <Override PartName="/ppt/theme/theme5.xml" ContentType="application/vnd.openxmlformats-officedocument.theme+xml"/>
  <Override PartName="/ppt/slideLayouts/slideLayout6.xml" ContentType="application/vnd.openxmlformats-officedocument.presentationml.slideLayout+xml"/>
  <Override PartName="/ppt/theme/theme6.xml" ContentType="application/vnd.openxmlformats-officedocument.theme+xml"/>
  <Override PartName="/ppt/slideLayouts/slideLayout7.xml" ContentType="application/vnd.openxmlformats-officedocument.presentationml.slideLayout+xml"/>
  <Override PartName="/ppt/theme/theme7.xml" ContentType="application/vnd.openxmlformats-officedocument.theme+xml"/>
  <Override PartName="/ppt/slideLayouts/slideLayout8.xml" ContentType="application/vnd.openxmlformats-officedocument.presentationml.slideLayout+xml"/>
  <Override PartName="/ppt/theme/theme8.xml" ContentType="application/vnd.openxmlformats-officedocument.theme+xml"/>
  <Override PartName="/ppt/slideLayouts/slideLayout9.xml" ContentType="application/vnd.openxmlformats-officedocument.presentationml.slideLayout+xml"/>
  <Override PartName="/ppt/theme/theme9.xml" ContentType="application/vnd.openxmlformats-officedocument.theme+xml"/>
  <Override PartName="/ppt/slideLayouts/slideLayout10.xml" ContentType="application/vnd.openxmlformats-officedocument.presentationml.slideLayout+xml"/>
  <Override PartName="/ppt/theme/theme10.xml" ContentType="application/vnd.openxmlformats-officedocument.theme+xml"/>
  <Override PartName="/ppt/slideLayouts/slideLayout11.xml" ContentType="application/vnd.openxmlformats-officedocument.presentationml.slideLayout+xml"/>
  <Override PartName="/ppt/theme/theme11.xml" ContentType="application/vnd.openxmlformats-officedocument.theme+xml"/>
  <Override PartName="/ppt/slideLayouts/slideLayout12.xml" ContentType="application/vnd.openxmlformats-officedocument.presentationml.slideLayout+xml"/>
  <Override PartName="/ppt/theme/theme12.xml" ContentType="application/vnd.openxmlformats-officedocument.them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13.xml" ContentType="application/vnd.openxmlformats-officedocument.theme+xml"/>
  <Override PartName="/ppt/theme/theme14.xml" ContentType="application/vnd.openxmlformats-officedocument.theme+xml"/>
  <Override PartName="/ppt/theme/theme1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0" r:id="rId1"/>
    <p:sldMasterId id="2147483701" r:id="rId2"/>
    <p:sldMasterId id="2147483662" r:id="rId3"/>
    <p:sldMasterId id="2147483670" r:id="rId4"/>
    <p:sldMasterId id="2147483678" r:id="rId5"/>
    <p:sldMasterId id="2147483672" r:id="rId6"/>
    <p:sldMasterId id="2147483695" r:id="rId7"/>
    <p:sldMasterId id="2147483693" r:id="rId8"/>
    <p:sldMasterId id="2147483699" r:id="rId9"/>
    <p:sldMasterId id="2147483697" r:id="rId10"/>
    <p:sldMasterId id="2147483674" r:id="rId11"/>
    <p:sldMasterId id="2147483676" r:id="rId12"/>
    <p:sldMasterId id="2147483685" r:id="rId13"/>
  </p:sldMasterIdLst>
  <p:notesMasterIdLst>
    <p:notesMasterId r:id="rId52"/>
  </p:notesMasterIdLst>
  <p:handoutMasterIdLst>
    <p:handoutMasterId r:id="rId53"/>
  </p:handoutMasterIdLst>
  <p:sldIdLst>
    <p:sldId id="346" r:id="rId14"/>
    <p:sldId id="261" r:id="rId15"/>
    <p:sldId id="258" r:id="rId16"/>
    <p:sldId id="348" r:id="rId17"/>
    <p:sldId id="349" r:id="rId18"/>
    <p:sldId id="350" r:id="rId19"/>
    <p:sldId id="351" r:id="rId20"/>
    <p:sldId id="353" r:id="rId21"/>
    <p:sldId id="354" r:id="rId22"/>
    <p:sldId id="355" r:id="rId23"/>
    <p:sldId id="356" r:id="rId24"/>
    <p:sldId id="357" r:id="rId25"/>
    <p:sldId id="358" r:id="rId26"/>
    <p:sldId id="359" r:id="rId27"/>
    <p:sldId id="360" r:id="rId28"/>
    <p:sldId id="361" r:id="rId29"/>
    <p:sldId id="364" r:id="rId30"/>
    <p:sldId id="365" r:id="rId31"/>
    <p:sldId id="366" r:id="rId32"/>
    <p:sldId id="367" r:id="rId33"/>
    <p:sldId id="368" r:id="rId34"/>
    <p:sldId id="369" r:id="rId35"/>
    <p:sldId id="370" r:id="rId36"/>
    <p:sldId id="371" r:id="rId37"/>
    <p:sldId id="372" r:id="rId38"/>
    <p:sldId id="326" r:id="rId39"/>
    <p:sldId id="373" r:id="rId40"/>
    <p:sldId id="374" r:id="rId41"/>
    <p:sldId id="375" r:id="rId42"/>
    <p:sldId id="376" r:id="rId43"/>
    <p:sldId id="377" r:id="rId44"/>
    <p:sldId id="378" r:id="rId45"/>
    <p:sldId id="379" r:id="rId46"/>
    <p:sldId id="380" r:id="rId47"/>
    <p:sldId id="381" r:id="rId48"/>
    <p:sldId id="342" r:id="rId49"/>
    <p:sldId id="259" r:id="rId50"/>
    <p:sldId id="260" r:id="rId51"/>
  </p:sldIdLst>
  <p:sldSz cx="9144000" cy="5143500" type="screen16x9"/>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4" orient="horz" pos="1620">
          <p15:clr>
            <a:srgbClr val="A4A3A4"/>
          </p15:clr>
        </p15:guide>
        <p15:guide id="5"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Garcia, Evelyn - FNS" initials="GE-F" lastIdx="59" clrIdx="0">
    <p:extLst>
      <p:ext uri="{19B8F6BF-5375-455C-9EA6-DF929625EA0E}">
        <p15:presenceInfo xmlns:p15="http://schemas.microsoft.com/office/powerpoint/2012/main" userId="S-1-5-21-2443529608-3098792306-3041422421-495812" providerId="AD"/>
      </p:ext>
    </p:extLst>
  </p:cmAuthor>
  <p:cmAuthor id="2" name="Halasz, Katey - FNS" initials="HK-F" lastIdx="25" clrIdx="1">
    <p:extLst>
      <p:ext uri="{19B8F6BF-5375-455C-9EA6-DF929625EA0E}">
        <p15:presenceInfo xmlns:p15="http://schemas.microsoft.com/office/powerpoint/2012/main" userId="S-1-5-21-2443529608-3098792306-3041422421-749864" providerId="AD"/>
      </p:ext>
    </p:extLst>
  </p:cmAuthor>
  <p:cmAuthor id="3" name="Wu, Tsun-Min &quot;Mimi&quot; - FNS" initials="WT&quot;-F" lastIdx="2" clrIdx="2">
    <p:extLst>
      <p:ext uri="{19B8F6BF-5375-455C-9EA6-DF929625EA0E}">
        <p15:presenceInfo xmlns:p15="http://schemas.microsoft.com/office/powerpoint/2012/main" userId="S-1-5-21-2443529608-3098792306-3041422421-523719" providerId="AD"/>
      </p:ext>
    </p:extLst>
  </p:cmAuthor>
  <p:cmAuthor id="4" name="Danielle Arreola" initials="DA" lastIdx="1" clrIdx="3">
    <p:extLst>
      <p:ext uri="{19B8F6BF-5375-455C-9EA6-DF929625EA0E}">
        <p15:presenceInfo xmlns:p15="http://schemas.microsoft.com/office/powerpoint/2012/main" userId="581a3ea7a027dc48" providerId="Windows Live"/>
      </p:ext>
    </p:extLst>
  </p:cmAuthor>
  <p:cmAuthor id="5" name="White, Alicia - FNS" initials="WA-F" lastIdx="21" clrIdx="4">
    <p:extLst>
      <p:ext uri="{19B8F6BF-5375-455C-9EA6-DF929625EA0E}">
        <p15:presenceInfo xmlns:p15="http://schemas.microsoft.com/office/powerpoint/2012/main" userId="S-1-5-21-2443529608-3098792306-3041422421-492802" providerId="AD"/>
      </p:ext>
    </p:extLst>
  </p:cmAuthor>
  <p:cmAuthor id="6" name="Patricia Linn" initials="PL" lastIdx="9" clrIdx="5">
    <p:extLst>
      <p:ext uri="{19B8F6BF-5375-455C-9EA6-DF929625EA0E}">
        <p15:presenceInfo xmlns:p15="http://schemas.microsoft.com/office/powerpoint/2012/main" userId="1979e208072814d4"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91140"/>
    <a:srgbClr val="E9DEE3"/>
    <a:srgbClr val="595959"/>
    <a:srgbClr val="FCE4D4"/>
    <a:srgbClr val="F4F2EC"/>
    <a:srgbClr val="EBDDE3"/>
    <a:srgbClr val="225E64"/>
    <a:srgbClr val="7030A0"/>
    <a:srgbClr val="4472C4"/>
    <a:srgbClr val="439CA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1368" autoAdjust="0"/>
    <p:restoredTop sz="48313" autoAdjust="0"/>
  </p:normalViewPr>
  <p:slideViewPr>
    <p:cSldViewPr snapToGrid="0" snapToObjects="1" showGuides="1">
      <p:cViewPr varScale="1">
        <p:scale>
          <a:sx n="42" d="100"/>
          <a:sy n="42" d="100"/>
        </p:scale>
        <p:origin x="1376" y="40"/>
      </p:cViewPr>
      <p:guideLst>
        <p:guide orient="horz" pos="1620"/>
        <p:guide pos="2880"/>
      </p:guideLst>
    </p:cSldViewPr>
  </p:slideViewPr>
  <p:outlineViewPr>
    <p:cViewPr>
      <p:scale>
        <a:sx n="33" d="100"/>
        <a:sy n="33" d="100"/>
      </p:scale>
      <p:origin x="0" y="0"/>
    </p:cViewPr>
  </p:outlineViewPr>
  <p:notesTextViewPr>
    <p:cViewPr>
      <p:scale>
        <a:sx n="135" d="100"/>
        <a:sy n="135" d="100"/>
      </p:scale>
      <p:origin x="0" y="0"/>
    </p:cViewPr>
  </p:notesTextViewPr>
  <p:sorterViewPr>
    <p:cViewPr>
      <p:scale>
        <a:sx n="120" d="100"/>
        <a:sy n="120" d="100"/>
      </p:scale>
      <p:origin x="0" y="-664"/>
    </p:cViewPr>
  </p:sorterViewPr>
  <p:notesViewPr>
    <p:cSldViewPr snapToGrid="0" snapToObjects="1">
      <p:cViewPr varScale="1">
        <p:scale>
          <a:sx n="97" d="100"/>
          <a:sy n="97" d="100"/>
        </p:scale>
        <p:origin x="3120" y="20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3.xml"/><Relationship Id="rId18" Type="http://schemas.openxmlformats.org/officeDocument/2006/relationships/slide" Target="slides/slide5.xml"/><Relationship Id="rId26" Type="http://schemas.openxmlformats.org/officeDocument/2006/relationships/slide" Target="slides/slide13.xml"/><Relationship Id="rId39" Type="http://schemas.openxmlformats.org/officeDocument/2006/relationships/slide" Target="slides/slide26.xml"/><Relationship Id="rId21" Type="http://schemas.openxmlformats.org/officeDocument/2006/relationships/slide" Target="slides/slide8.xml"/><Relationship Id="rId34" Type="http://schemas.openxmlformats.org/officeDocument/2006/relationships/slide" Target="slides/slide21.xml"/><Relationship Id="rId42" Type="http://schemas.openxmlformats.org/officeDocument/2006/relationships/slide" Target="slides/slide29.xml"/><Relationship Id="rId47" Type="http://schemas.openxmlformats.org/officeDocument/2006/relationships/slide" Target="slides/slide34.xml"/><Relationship Id="rId50" Type="http://schemas.openxmlformats.org/officeDocument/2006/relationships/slide" Target="slides/slide37.xml"/><Relationship Id="rId55" Type="http://schemas.openxmlformats.org/officeDocument/2006/relationships/presProps" Target="presProps.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3.xml"/><Relationship Id="rId29" Type="http://schemas.openxmlformats.org/officeDocument/2006/relationships/slide" Target="slides/slide16.xml"/><Relationship Id="rId11" Type="http://schemas.openxmlformats.org/officeDocument/2006/relationships/slideMaster" Target="slideMasters/slideMaster11.xml"/><Relationship Id="rId24" Type="http://schemas.openxmlformats.org/officeDocument/2006/relationships/slide" Target="slides/slide11.xml"/><Relationship Id="rId32" Type="http://schemas.openxmlformats.org/officeDocument/2006/relationships/slide" Target="slides/slide19.xml"/><Relationship Id="rId37" Type="http://schemas.openxmlformats.org/officeDocument/2006/relationships/slide" Target="slides/slide24.xml"/><Relationship Id="rId40" Type="http://schemas.openxmlformats.org/officeDocument/2006/relationships/slide" Target="slides/slide27.xml"/><Relationship Id="rId45" Type="http://schemas.openxmlformats.org/officeDocument/2006/relationships/slide" Target="slides/slide32.xml"/><Relationship Id="rId53" Type="http://schemas.openxmlformats.org/officeDocument/2006/relationships/handoutMaster" Target="handoutMasters/handoutMaster1.xml"/><Relationship Id="rId58" Type="http://schemas.openxmlformats.org/officeDocument/2006/relationships/tableStyles" Target="tableStyles.xml"/><Relationship Id="rId5" Type="http://schemas.openxmlformats.org/officeDocument/2006/relationships/slideMaster" Target="slideMasters/slideMaster5.xml"/><Relationship Id="rId19" Type="http://schemas.openxmlformats.org/officeDocument/2006/relationships/slide" Target="slides/slide6.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1.xml"/><Relationship Id="rId22" Type="http://schemas.openxmlformats.org/officeDocument/2006/relationships/slide" Target="slides/slide9.xml"/><Relationship Id="rId27" Type="http://schemas.openxmlformats.org/officeDocument/2006/relationships/slide" Target="slides/slide14.xml"/><Relationship Id="rId30" Type="http://schemas.openxmlformats.org/officeDocument/2006/relationships/slide" Target="slides/slide17.xml"/><Relationship Id="rId35" Type="http://schemas.openxmlformats.org/officeDocument/2006/relationships/slide" Target="slides/slide22.xml"/><Relationship Id="rId43" Type="http://schemas.openxmlformats.org/officeDocument/2006/relationships/slide" Target="slides/slide30.xml"/><Relationship Id="rId48" Type="http://schemas.openxmlformats.org/officeDocument/2006/relationships/slide" Target="slides/slide35.xml"/><Relationship Id="rId56" Type="http://schemas.openxmlformats.org/officeDocument/2006/relationships/viewProps" Target="viewProps.xml"/><Relationship Id="rId8" Type="http://schemas.openxmlformats.org/officeDocument/2006/relationships/slideMaster" Target="slideMasters/slideMaster8.xml"/><Relationship Id="rId51" Type="http://schemas.openxmlformats.org/officeDocument/2006/relationships/slide" Target="slides/slide38.xml"/><Relationship Id="rId3" Type="http://schemas.openxmlformats.org/officeDocument/2006/relationships/slideMaster" Target="slideMasters/slideMaster3.xml"/><Relationship Id="rId12" Type="http://schemas.openxmlformats.org/officeDocument/2006/relationships/slideMaster" Target="slideMasters/slideMaster12.xml"/><Relationship Id="rId17" Type="http://schemas.openxmlformats.org/officeDocument/2006/relationships/slide" Target="slides/slide4.xml"/><Relationship Id="rId25" Type="http://schemas.openxmlformats.org/officeDocument/2006/relationships/slide" Target="slides/slide12.xml"/><Relationship Id="rId33" Type="http://schemas.openxmlformats.org/officeDocument/2006/relationships/slide" Target="slides/slide20.xml"/><Relationship Id="rId38" Type="http://schemas.openxmlformats.org/officeDocument/2006/relationships/slide" Target="slides/slide25.xml"/><Relationship Id="rId46" Type="http://schemas.openxmlformats.org/officeDocument/2006/relationships/slide" Target="slides/slide33.xml"/><Relationship Id="rId20" Type="http://schemas.openxmlformats.org/officeDocument/2006/relationships/slide" Target="slides/slide7.xml"/><Relationship Id="rId41" Type="http://schemas.openxmlformats.org/officeDocument/2006/relationships/slide" Target="slides/slide28.xml"/><Relationship Id="rId54"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2.xml"/><Relationship Id="rId23" Type="http://schemas.openxmlformats.org/officeDocument/2006/relationships/slide" Target="slides/slide10.xml"/><Relationship Id="rId28" Type="http://schemas.openxmlformats.org/officeDocument/2006/relationships/slide" Target="slides/slide15.xml"/><Relationship Id="rId36" Type="http://schemas.openxmlformats.org/officeDocument/2006/relationships/slide" Target="slides/slide23.xml"/><Relationship Id="rId49" Type="http://schemas.openxmlformats.org/officeDocument/2006/relationships/slide" Target="slides/slide36.xml"/><Relationship Id="rId57" Type="http://schemas.openxmlformats.org/officeDocument/2006/relationships/theme" Target="theme/theme1.xml"/><Relationship Id="rId10" Type="http://schemas.openxmlformats.org/officeDocument/2006/relationships/slideMaster" Target="slideMasters/slideMaster10.xml"/><Relationship Id="rId31" Type="http://schemas.openxmlformats.org/officeDocument/2006/relationships/slide" Target="slides/slide18.xml"/><Relationship Id="rId44" Type="http://schemas.openxmlformats.org/officeDocument/2006/relationships/slide" Target="slides/slide31.xml"/><Relationship Id="rId52"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A9C5539C-1963-8045-8012-28C72B42862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A629E828-31A5-6E4D-A5A6-31650B275AFD}"/>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2F7D385-C535-6045-8C4F-8BA5F39695DA}" type="datetimeFigureOut">
              <a:rPr lang="en-US" smtClean="0"/>
              <a:t>10/27/2021</a:t>
            </a:fld>
            <a:endParaRPr lang="en-US"/>
          </a:p>
        </p:txBody>
      </p:sp>
      <p:sp>
        <p:nvSpPr>
          <p:cNvPr id="4" name="Footer Placeholder 3">
            <a:extLst>
              <a:ext uri="{FF2B5EF4-FFF2-40B4-BE49-F238E27FC236}">
                <a16:creationId xmlns:a16="http://schemas.microsoft.com/office/drawing/2014/main" id="{37314651-7C1C-654C-B55D-F0B34BEEE017}"/>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620D5AA8-52E3-FF49-9A12-8CF5FB2F782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A12CBA0-EC2B-7048-9CA7-000CBB4ECB52}" type="slidenum">
              <a:rPr lang="en-US" smtClean="0"/>
              <a:t>‹#›</a:t>
            </a:fld>
            <a:endParaRPr lang="en-US"/>
          </a:p>
        </p:txBody>
      </p:sp>
    </p:spTree>
    <p:extLst>
      <p:ext uri="{BB962C8B-B14F-4D97-AF65-F5344CB8AC3E}">
        <p14:creationId xmlns:p14="http://schemas.microsoft.com/office/powerpoint/2010/main" val="4319597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5358D1F-64A6-9F4F-9A89-22378524864A}" type="datetimeFigureOut">
              <a:rPr lang="en-US" smtClean="0"/>
              <a:t>10/27/2021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A92E9ED-D75D-DF40-B20F-46FB25F50A85}" type="slidenum">
              <a:rPr lang="en-US" smtClean="0"/>
              <a:t>‹#›</a:t>
            </a:fld>
            <a:endParaRPr lang="en-US"/>
          </a:p>
        </p:txBody>
      </p:sp>
    </p:spTree>
    <p:extLst>
      <p:ext uri="{BB962C8B-B14F-4D97-AF65-F5344CB8AC3E}">
        <p14:creationId xmlns:p14="http://schemas.microsoft.com/office/powerpoint/2010/main" val="1666313231"/>
      </p:ext>
    </p:extLst>
  </p:cSld>
  <p:clrMap bg1="lt1" tx1="dk1" bg2="lt2" tx2="dk2" accent1="accent1" accent2="accent2" accent3="accent3" accent4="accent4" accent5="accent5" accent6="accent6" hlink="hlink" folHlink="folHlink"/>
  <p:notesStyle>
    <a:lvl1pPr marL="0" algn="l" defTabSz="685800" rtl="0" eaLnBrk="1" latinLnBrk="0" hangingPunct="1">
      <a:defRPr sz="900" kern="1200">
        <a:solidFill>
          <a:schemeClr val="tx1"/>
        </a:solidFill>
        <a:latin typeface="+mn-lt"/>
        <a:ea typeface="+mn-ea"/>
        <a:cs typeface="+mn-cs"/>
      </a:defRPr>
    </a:lvl1pPr>
    <a:lvl2pPr marL="342900" algn="l" defTabSz="685800" rtl="0" eaLnBrk="1" latinLnBrk="0" hangingPunct="1">
      <a:defRPr sz="900" kern="1200">
        <a:solidFill>
          <a:schemeClr val="tx1"/>
        </a:solidFill>
        <a:latin typeface="+mn-lt"/>
        <a:ea typeface="+mn-ea"/>
        <a:cs typeface="+mn-cs"/>
      </a:defRPr>
    </a:lvl2pPr>
    <a:lvl3pPr marL="685800" algn="l" defTabSz="685800" rtl="0" eaLnBrk="1" latinLnBrk="0" hangingPunct="1">
      <a:defRPr sz="900" kern="1200">
        <a:solidFill>
          <a:schemeClr val="tx1"/>
        </a:solidFill>
        <a:latin typeface="+mn-lt"/>
        <a:ea typeface="+mn-ea"/>
        <a:cs typeface="+mn-cs"/>
      </a:defRPr>
    </a:lvl3pPr>
    <a:lvl4pPr marL="1028700" algn="l" defTabSz="685800" rtl="0" eaLnBrk="1" latinLnBrk="0" hangingPunct="1">
      <a:defRPr sz="900" kern="1200">
        <a:solidFill>
          <a:schemeClr val="tx1"/>
        </a:solidFill>
        <a:latin typeface="+mn-lt"/>
        <a:ea typeface="+mn-ea"/>
        <a:cs typeface="+mn-cs"/>
      </a:defRPr>
    </a:lvl4pPr>
    <a:lvl5pPr marL="1371600" algn="l" defTabSz="685800" rtl="0" eaLnBrk="1" latinLnBrk="0" hangingPunct="1">
      <a:defRPr sz="900" kern="1200">
        <a:solidFill>
          <a:schemeClr val="tx1"/>
        </a:solidFill>
        <a:latin typeface="+mn-lt"/>
        <a:ea typeface="+mn-ea"/>
        <a:cs typeface="+mn-cs"/>
      </a:defRPr>
    </a:lvl5pPr>
    <a:lvl6pPr marL="1714500" algn="l" defTabSz="685800" rtl="0" eaLnBrk="1" latinLnBrk="0" hangingPunct="1">
      <a:defRPr sz="900" kern="1200">
        <a:solidFill>
          <a:schemeClr val="tx1"/>
        </a:solidFill>
        <a:latin typeface="+mn-lt"/>
        <a:ea typeface="+mn-ea"/>
        <a:cs typeface="+mn-cs"/>
      </a:defRPr>
    </a:lvl6pPr>
    <a:lvl7pPr marL="2057400" algn="l" defTabSz="685800" rtl="0" eaLnBrk="1" latinLnBrk="0" hangingPunct="1">
      <a:defRPr sz="900" kern="1200">
        <a:solidFill>
          <a:schemeClr val="tx1"/>
        </a:solidFill>
        <a:latin typeface="+mn-lt"/>
        <a:ea typeface="+mn-ea"/>
        <a:cs typeface="+mn-cs"/>
      </a:defRPr>
    </a:lvl7pPr>
    <a:lvl8pPr marL="2400300" algn="l" defTabSz="685800" rtl="0" eaLnBrk="1" latinLnBrk="0" hangingPunct="1">
      <a:defRPr sz="900" kern="1200">
        <a:solidFill>
          <a:schemeClr val="tx1"/>
        </a:solidFill>
        <a:latin typeface="+mn-lt"/>
        <a:ea typeface="+mn-ea"/>
        <a:cs typeface="+mn-cs"/>
      </a:defRPr>
    </a:lvl8pPr>
    <a:lvl9pPr marL="2743200" algn="l" defTabSz="685800" rtl="0" eaLnBrk="1" latinLnBrk="0" hangingPunct="1">
      <a:defRPr sz="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baseline="0" dirty="0">
              <a:latin typeface="Arial" panose="020B0604020202020204" pitchFamily="34" charset="0"/>
              <a:cs typeface="Arial" panose="020B0604020202020204" pitchFamily="34" charset="0"/>
            </a:endParaRPr>
          </a:p>
          <a:p>
            <a:endParaRPr lang="en-US" sz="12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8A92E9ED-D75D-DF40-B20F-46FB25F50A85}" type="slidenum">
              <a:rPr lang="en-US" smtClean="0"/>
              <a:t>1</a:t>
            </a:fld>
            <a:endParaRPr lang="en-US" dirty="0"/>
          </a:p>
        </p:txBody>
      </p:sp>
    </p:spTree>
    <p:extLst>
      <p:ext uri="{BB962C8B-B14F-4D97-AF65-F5344CB8AC3E}">
        <p14:creationId xmlns:p14="http://schemas.microsoft.com/office/powerpoint/2010/main" val="79730333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latin typeface="Arial" panose="020B0604020202020204" pitchFamily="34" charset="0"/>
                <a:cs typeface="Arial" panose="020B0604020202020204" pitchFamily="34" charset="0"/>
              </a:rPr>
              <a:t>Great job,</a:t>
            </a:r>
            <a:r>
              <a:rPr lang="en-US" sz="1200" baseline="0" dirty="0">
                <a:latin typeface="Arial" panose="020B0604020202020204" pitchFamily="34" charset="0"/>
                <a:cs typeface="Arial" panose="020B0604020202020204" pitchFamily="34" charset="0"/>
              </a:rPr>
              <a:t> everyone! The answer is “12 servings.” If you look at the top of the Nutrition Facts label shown on the right of this slide, you can see that it says “12 servings per container.” </a:t>
            </a:r>
          </a:p>
          <a:p>
            <a:endParaRPr lang="en-US" sz="1200" baseline="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8A92E9ED-D75D-DF40-B20F-46FB25F50A85}" type="slidenum">
              <a:rPr lang="en-US" smtClean="0"/>
              <a:t>10</a:t>
            </a:fld>
            <a:endParaRPr lang="en-US"/>
          </a:p>
        </p:txBody>
      </p:sp>
    </p:spTree>
    <p:extLst>
      <p:ext uri="{BB962C8B-B14F-4D97-AF65-F5344CB8AC3E}">
        <p14:creationId xmlns:p14="http://schemas.microsoft.com/office/powerpoint/2010/main" val="332592225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latin typeface="Arial" panose="020B0604020202020204" pitchFamily="34" charset="0"/>
                <a:cs typeface="Arial" panose="020B0604020202020204" pitchFamily="34" charset="0"/>
              </a:rPr>
              <a:t>Next,</a:t>
            </a:r>
            <a:r>
              <a:rPr lang="en-US" sz="1200" baseline="0" dirty="0">
                <a:latin typeface="Arial" panose="020B0604020202020204" pitchFamily="34" charset="0"/>
                <a:cs typeface="Arial" panose="020B0604020202020204" pitchFamily="34" charset="0"/>
              </a:rPr>
              <a:t> let’s talk about the “Serving size” line on the Nutrition Facts label.</a:t>
            </a:r>
          </a:p>
          <a:p>
            <a:endParaRPr lang="en-US" sz="1200" baseline="0" dirty="0">
              <a:latin typeface="Arial" panose="020B0604020202020204" pitchFamily="34" charset="0"/>
              <a:cs typeface="Arial" panose="020B0604020202020204" pitchFamily="34" charset="0"/>
            </a:endParaRPr>
          </a:p>
          <a:p>
            <a:r>
              <a:rPr lang="en-US" sz="1200" baseline="0" dirty="0">
                <a:latin typeface="Arial" panose="020B0604020202020204" pitchFamily="34" charset="0"/>
                <a:cs typeface="Arial" panose="020B0604020202020204" pitchFamily="34" charset="0"/>
              </a:rPr>
              <a:t>The serving size is based on the amount of food that is typically eaten at one time. The serving size is not always the same amount of food that is required to meet CACFP meal pattern requirements for each age group. For example, the Nutrition Facts label on the slide is for a large container of yogurt. You’ll notice that the serving size highlighted on the slide is ¾ cup. However, if you’re serving yogurt to 1-2 year olds, the CACFP meal pattern requirement is only </a:t>
            </a:r>
          </a:p>
          <a:p>
            <a:r>
              <a:rPr lang="en-US" sz="1200" baseline="0" dirty="0">
                <a:latin typeface="Arial" panose="020B0604020202020204" pitchFamily="34" charset="0"/>
                <a:cs typeface="Arial" panose="020B0604020202020204" pitchFamily="34" charset="0"/>
              </a:rPr>
              <a:t>½ cup at lunch or supper. Always follow the CACFP meal pattern requirements to determine how much to serve the children and adults in your care. </a:t>
            </a:r>
          </a:p>
          <a:p>
            <a:endParaRPr lang="en-US" sz="1200" baseline="0" dirty="0">
              <a:latin typeface="Arial" panose="020B0604020202020204" pitchFamily="34" charset="0"/>
              <a:cs typeface="Arial" panose="020B0604020202020204" pitchFamily="34" charset="0"/>
            </a:endParaRPr>
          </a:p>
          <a:p>
            <a:r>
              <a:rPr lang="en-US" sz="1200" baseline="0" dirty="0">
                <a:latin typeface="Arial" panose="020B0604020202020204" pitchFamily="34" charset="0"/>
                <a:cs typeface="Arial" panose="020B0604020202020204" pitchFamily="34" charset="0"/>
              </a:rPr>
              <a:t>You may use the serving size information on the Nutrition Facts label to help you decide if a yogurt or cereal meets CACFP sugar limits.</a:t>
            </a:r>
          </a:p>
          <a:p>
            <a:endParaRPr lang="en-US" sz="1200" baseline="0" dirty="0">
              <a:latin typeface="Arial" panose="020B0604020202020204" pitchFamily="34" charset="0"/>
              <a:cs typeface="Arial" panose="020B0604020202020204" pitchFamily="34" charset="0"/>
            </a:endParaRPr>
          </a:p>
          <a:p>
            <a:r>
              <a:rPr lang="en-US" sz="1200" baseline="0" dirty="0">
                <a:latin typeface="Arial" panose="020B0604020202020204" pitchFamily="34" charset="0"/>
                <a:cs typeface="Arial" panose="020B0604020202020204" pitchFamily="34" charset="0"/>
              </a:rPr>
              <a:t>You may also use the serving size information to </a:t>
            </a:r>
            <a:r>
              <a:rPr lang="en-US" sz="1200" kern="1200" dirty="0">
                <a:solidFill>
                  <a:schemeClr val="tx1"/>
                </a:solidFill>
                <a:latin typeface="Arial" panose="020B0604020202020204" pitchFamily="34" charset="0"/>
                <a:ea typeface="+mn-ea"/>
                <a:cs typeface="Arial" panose="020B0604020202020204" pitchFamily="34" charset="0"/>
              </a:rPr>
              <a:t>see how much of a food, such as</a:t>
            </a:r>
            <a:r>
              <a:rPr lang="en-US" sz="1200" kern="1200" baseline="0" dirty="0">
                <a:solidFill>
                  <a:schemeClr val="tx1"/>
                </a:solidFill>
                <a:latin typeface="Arial" panose="020B0604020202020204" pitchFamily="34" charset="0"/>
                <a:ea typeface="+mn-ea"/>
                <a:cs typeface="Arial" panose="020B0604020202020204" pitchFamily="34" charset="0"/>
              </a:rPr>
              <a:t> a grain,</a:t>
            </a:r>
            <a:r>
              <a:rPr lang="en-US" sz="1200" kern="1200" dirty="0">
                <a:solidFill>
                  <a:schemeClr val="tx1"/>
                </a:solidFill>
                <a:latin typeface="Arial" panose="020B0604020202020204" pitchFamily="34" charset="0"/>
                <a:ea typeface="+mn-ea"/>
                <a:cs typeface="Arial" panose="020B0604020202020204" pitchFamily="34" charset="0"/>
              </a:rPr>
              <a:t> to serve to each participant in order to meet meal pattern requirements. </a:t>
            </a:r>
            <a:endParaRPr lang="en-US" sz="1200" dirty="0">
              <a:latin typeface="Arial" panose="020B0604020202020204" pitchFamily="34" charset="0"/>
              <a:cs typeface="Arial" panose="020B0604020202020204" pitchFamily="34" charset="0"/>
            </a:endParaRPr>
          </a:p>
          <a:p>
            <a:endParaRPr lang="en-US" sz="12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8A92E9ED-D75D-DF40-B20F-46FB25F50A85}" type="slidenum">
              <a:rPr lang="en-US" smtClean="0"/>
              <a:t>11</a:t>
            </a:fld>
            <a:endParaRPr lang="en-US"/>
          </a:p>
        </p:txBody>
      </p:sp>
    </p:spTree>
    <p:extLst>
      <p:ext uri="{BB962C8B-B14F-4D97-AF65-F5344CB8AC3E}">
        <p14:creationId xmlns:p14="http://schemas.microsoft.com/office/powerpoint/2010/main" val="367090840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49"/>
            <a:ext cx="5486400" cy="4284663"/>
          </a:xfrm>
        </p:spPr>
        <p:txBody>
          <a:bodyPr/>
          <a:lstStyle/>
          <a:p>
            <a:r>
              <a:rPr lang="en-US" sz="1200" kern="1200" dirty="0">
                <a:solidFill>
                  <a:schemeClr val="tx1"/>
                </a:solidFill>
                <a:latin typeface="Arial" panose="020B0604020202020204" pitchFamily="34" charset="0"/>
                <a:ea typeface="+mn-ea"/>
                <a:cs typeface="Arial" panose="020B0604020202020204" pitchFamily="34" charset="0"/>
              </a:rPr>
              <a:t>On Nutrition Facts labels, you may see serving sizes listed as a </a:t>
            </a:r>
            <a:r>
              <a:rPr lang="en-US" sz="1200" b="1" kern="1200" dirty="0">
                <a:solidFill>
                  <a:schemeClr val="tx1"/>
                </a:solidFill>
                <a:latin typeface="Arial" panose="020B0604020202020204" pitchFamily="34" charset="0"/>
                <a:ea typeface="+mn-ea"/>
                <a:cs typeface="Arial" panose="020B0604020202020204" pitchFamily="34" charset="0"/>
              </a:rPr>
              <a:t>weight</a:t>
            </a:r>
            <a:r>
              <a:rPr lang="en-US" sz="1200" b="0" kern="1200" dirty="0">
                <a:solidFill>
                  <a:schemeClr val="tx1"/>
                </a:solidFill>
                <a:latin typeface="Arial" panose="020B0604020202020204" pitchFamily="34" charset="0"/>
                <a:ea typeface="+mn-ea"/>
                <a:cs typeface="Arial" panose="020B0604020202020204" pitchFamily="34" charset="0"/>
              </a:rPr>
              <a:t>, such as in ounces or grams. For example, one serving of yogurt might weigh 6 ounces or 170 grams. </a:t>
            </a:r>
          </a:p>
          <a:p>
            <a:endParaRPr lang="en-US" sz="1200" b="0" kern="1200" dirty="0">
              <a:solidFill>
                <a:schemeClr val="tx1"/>
              </a:solidFill>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kern="1200" dirty="0">
                <a:solidFill>
                  <a:schemeClr val="tx1"/>
                </a:solidFill>
                <a:latin typeface="Arial" panose="020B0604020202020204" pitchFamily="34" charset="0"/>
                <a:ea typeface="+mn-ea"/>
                <a:cs typeface="Arial" panose="020B0604020202020204" pitchFamily="34" charset="0"/>
              </a:rPr>
              <a:t>You may also see serving sizes listed by </a:t>
            </a:r>
            <a:r>
              <a:rPr lang="en-US" sz="1200" b="1" kern="1200" dirty="0">
                <a:solidFill>
                  <a:schemeClr val="tx1"/>
                </a:solidFill>
                <a:latin typeface="Arial" panose="020B0604020202020204" pitchFamily="34" charset="0"/>
                <a:ea typeface="+mn-ea"/>
                <a:cs typeface="Arial" panose="020B0604020202020204" pitchFamily="34" charset="0"/>
              </a:rPr>
              <a:t>volume</a:t>
            </a:r>
            <a:r>
              <a:rPr lang="en-US" sz="1200" b="0" kern="1200" dirty="0">
                <a:solidFill>
                  <a:schemeClr val="tx1"/>
                </a:solidFill>
                <a:latin typeface="Arial" panose="020B0604020202020204" pitchFamily="34" charset="0"/>
                <a:ea typeface="+mn-ea"/>
                <a:cs typeface="Arial" panose="020B0604020202020204" pitchFamily="34" charset="0"/>
              </a:rPr>
              <a:t>, such as cups, tablespoons, or fluid ounces. For example, the serving size for one serving of cereal might be </a:t>
            </a:r>
            <a:r>
              <a:rPr lang="en-US" sz="1200" kern="1200" dirty="0">
                <a:solidFill>
                  <a:schemeClr val="tx1"/>
                </a:solidFill>
                <a:effectLst/>
                <a:latin typeface="Arial" panose="020B0604020202020204" pitchFamily="34" charset="0"/>
                <a:ea typeface="+mn-ea"/>
                <a:cs typeface="Arial" panose="020B0604020202020204" pitchFamily="34" charset="0"/>
              </a:rPr>
              <a:t>¾</a:t>
            </a:r>
            <a:r>
              <a:rPr lang="en-US" sz="1200" b="0" kern="1200" dirty="0">
                <a:solidFill>
                  <a:schemeClr val="tx1"/>
                </a:solidFill>
                <a:latin typeface="Arial" panose="020B0604020202020204" pitchFamily="34" charset="0"/>
                <a:ea typeface="+mn-ea"/>
                <a:cs typeface="Arial" panose="020B0604020202020204" pitchFamily="34" charset="0"/>
              </a:rPr>
              <a:t> cup. </a:t>
            </a:r>
          </a:p>
          <a:p>
            <a:endParaRPr lang="en-US" sz="1200" b="0" kern="1200" dirty="0">
              <a:solidFill>
                <a:schemeClr val="tx1"/>
              </a:solidFill>
              <a:latin typeface="Arial" panose="020B0604020202020204" pitchFamily="34" charset="0"/>
              <a:ea typeface="+mn-ea"/>
              <a:cs typeface="Arial" panose="020B0604020202020204" pitchFamily="34" charset="0"/>
            </a:endParaRPr>
          </a:p>
          <a:p>
            <a:r>
              <a:rPr lang="en-US" sz="1200" b="0" kern="1200" dirty="0">
                <a:solidFill>
                  <a:schemeClr val="tx1"/>
                </a:solidFill>
                <a:latin typeface="Arial" panose="020B0604020202020204" pitchFamily="34" charset="0"/>
                <a:ea typeface="+mn-ea"/>
                <a:cs typeface="Arial" panose="020B0604020202020204" pitchFamily="34" charset="0"/>
              </a:rPr>
              <a:t>Finally, you may see serving sizes listed as a number of items. For example, one serving of saltines might be shown as 8 crackers. </a:t>
            </a:r>
          </a:p>
          <a:p>
            <a:endParaRPr lang="en-US" sz="1200" b="0" kern="1200" dirty="0">
              <a:solidFill>
                <a:schemeClr val="tx1"/>
              </a:solidFill>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kern="1200" dirty="0">
                <a:solidFill>
                  <a:schemeClr val="tx1"/>
                </a:solidFill>
                <a:latin typeface="Arial" panose="020B0604020202020204" pitchFamily="34" charset="0"/>
                <a:ea typeface="+mn-ea"/>
                <a:cs typeface="Arial" panose="020B0604020202020204" pitchFamily="34" charset="0"/>
              </a:rPr>
              <a:t>Please note that ounces are not the same as ounce equivalents. </a:t>
            </a:r>
            <a:r>
              <a:rPr lang="en-US" sz="1200" b="1" kern="1200" dirty="0">
                <a:solidFill>
                  <a:schemeClr val="tx1"/>
                </a:solidFill>
                <a:latin typeface="Arial" panose="020B0604020202020204" pitchFamily="34" charset="0"/>
                <a:ea typeface="+mn-ea"/>
                <a:cs typeface="Arial" panose="020B0604020202020204" pitchFamily="34" charset="0"/>
              </a:rPr>
              <a:t>Ounces</a:t>
            </a:r>
            <a:r>
              <a:rPr lang="en-US" sz="1200" b="0" kern="1200" dirty="0">
                <a:solidFill>
                  <a:schemeClr val="tx1"/>
                </a:solidFill>
                <a:latin typeface="Arial" panose="020B0604020202020204" pitchFamily="34" charset="0"/>
                <a:ea typeface="+mn-ea"/>
                <a:cs typeface="Arial" panose="020B0604020202020204" pitchFamily="34" charset="0"/>
              </a:rPr>
              <a:t> tell us how much one serving of that food weighs. </a:t>
            </a:r>
            <a:r>
              <a:rPr lang="en-US" sz="1200" b="1" kern="1200" dirty="0">
                <a:solidFill>
                  <a:schemeClr val="tx1"/>
                </a:solidFill>
                <a:latin typeface="Arial" panose="020B0604020202020204" pitchFamily="34" charset="0"/>
                <a:ea typeface="+mn-ea"/>
                <a:cs typeface="Arial" panose="020B0604020202020204" pitchFamily="34" charset="0"/>
              </a:rPr>
              <a:t>Ounce equivalents</a:t>
            </a:r>
            <a:r>
              <a:rPr lang="en-US" sz="1200" b="0" kern="1200" dirty="0">
                <a:solidFill>
                  <a:schemeClr val="tx1"/>
                </a:solidFill>
                <a:latin typeface="Arial" panose="020B0604020202020204" pitchFamily="34" charset="0"/>
                <a:ea typeface="+mn-ea"/>
                <a:cs typeface="Arial" panose="020B0604020202020204" pitchFamily="34" charset="0"/>
              </a:rPr>
              <a:t> tell you the amount of grains or meats/meat alternates in a product. Ounce equivalents are not shown on the Nutrition Facts label,</a:t>
            </a:r>
            <a:r>
              <a:rPr lang="en-US" sz="1200" b="0" kern="1200" baseline="0" dirty="0">
                <a:solidFill>
                  <a:schemeClr val="tx1"/>
                </a:solidFill>
                <a:latin typeface="Arial" panose="020B0604020202020204" pitchFamily="34" charset="0"/>
                <a:ea typeface="+mn-ea"/>
                <a:cs typeface="Arial" panose="020B0604020202020204" pitchFamily="34" charset="0"/>
              </a:rPr>
              <a:t> but you can use information on the Nutrition Facts label to determine the ounce equivalents of grains in a product. </a:t>
            </a:r>
            <a:endParaRPr lang="en-US" sz="1200" b="0" kern="1200" dirty="0">
              <a:solidFill>
                <a:schemeClr val="tx1"/>
              </a:solidFill>
              <a:latin typeface="Arial" panose="020B0604020202020204" pitchFamily="34" charset="0"/>
              <a:ea typeface="+mn-ea"/>
              <a:cs typeface="Arial" panose="020B0604020202020204" pitchFamily="34" charset="0"/>
            </a:endParaRPr>
          </a:p>
          <a:p>
            <a:endParaRPr lang="en-US" sz="1200" b="0" kern="1200" dirty="0">
              <a:solidFill>
                <a:schemeClr val="tx1"/>
              </a:solidFill>
              <a:latin typeface="Arial" panose="020B0604020202020204" pitchFamily="34" charset="0"/>
              <a:ea typeface="+mn-ea"/>
              <a:cs typeface="Arial" panose="020B0604020202020204" pitchFamily="34" charset="0"/>
            </a:endParaRPr>
          </a:p>
          <a:p>
            <a:r>
              <a:rPr lang="en-US" sz="1200" b="0" kern="1200" dirty="0">
                <a:solidFill>
                  <a:schemeClr val="tx1"/>
                </a:solidFill>
                <a:latin typeface="Arial" panose="020B0604020202020204" pitchFamily="34" charset="0"/>
                <a:ea typeface="+mn-ea"/>
                <a:cs typeface="Arial" panose="020B0604020202020204" pitchFamily="34" charset="0"/>
              </a:rPr>
              <a:t>Again, the serving size listed on the Nutrition Facts label may be different than the amount of food required at a CACFP meal or snack. But, the serving size on the Nutrition Facts label can help you make sure you are choosing foods that are creditable, and to determine how much of a food to serve to meet meal pattern requirements</a:t>
            </a:r>
            <a:r>
              <a:rPr lang="en-US" sz="1200" b="0" kern="1200" baseline="0" dirty="0">
                <a:solidFill>
                  <a:schemeClr val="tx1"/>
                </a:solidFill>
                <a:latin typeface="Arial" panose="020B0604020202020204" pitchFamily="34" charset="0"/>
                <a:ea typeface="+mn-ea"/>
                <a:cs typeface="Arial" panose="020B0604020202020204" pitchFamily="34" charset="0"/>
              </a:rPr>
              <a:t>. </a:t>
            </a:r>
            <a:endParaRPr lang="en-US" sz="1200" b="0" kern="1200" dirty="0">
              <a:solidFill>
                <a:schemeClr val="tx1"/>
              </a:solidFill>
              <a:latin typeface="Arial" panose="020B0604020202020204" pitchFamily="34" charset="0"/>
              <a:ea typeface="+mn-ea"/>
              <a:cs typeface="Arial" panose="020B0604020202020204" pitchFamily="34" charset="0"/>
            </a:endParaRPr>
          </a:p>
          <a:p>
            <a:endParaRPr lang="en-US" sz="1200" b="0" kern="1200" dirty="0">
              <a:solidFill>
                <a:schemeClr val="tx1"/>
              </a:solidFill>
              <a:latin typeface="Arial" panose="020B0604020202020204" pitchFamily="34" charset="0"/>
              <a:ea typeface="+mn-ea"/>
              <a:cs typeface="Arial" panose="020B0604020202020204" pitchFamily="34" charset="0"/>
            </a:endParaRPr>
          </a:p>
          <a:p>
            <a:endParaRPr lang="en-US" sz="1200" b="0" kern="1200" dirty="0">
              <a:solidFill>
                <a:schemeClr val="tx1"/>
              </a:solidFill>
              <a:latin typeface="Arial" panose="020B0604020202020204" pitchFamily="34" charset="0"/>
              <a:ea typeface="+mn-ea"/>
              <a:cs typeface="Arial" panose="020B0604020202020204" pitchFamily="34" charset="0"/>
            </a:endParaRPr>
          </a:p>
          <a:p>
            <a:endParaRPr lang="en-US" sz="12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8A92E9ED-D75D-DF40-B20F-46FB25F50A85}" type="slidenum">
              <a:rPr lang="en-US" smtClean="0"/>
              <a:t>12</a:t>
            </a:fld>
            <a:endParaRPr lang="en-US"/>
          </a:p>
        </p:txBody>
      </p:sp>
    </p:spTree>
    <p:extLst>
      <p:ext uri="{BB962C8B-B14F-4D97-AF65-F5344CB8AC3E}">
        <p14:creationId xmlns:p14="http://schemas.microsoft.com/office/powerpoint/2010/main" val="102895703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Arial" panose="020B0604020202020204" pitchFamily="34" charset="0"/>
                <a:ea typeface="+mn-ea"/>
                <a:cs typeface="Arial" panose="020B0604020202020204" pitchFamily="34" charset="0"/>
              </a:rPr>
              <a:t>For more information on ounce equivalents for grains, please visit Team Nutrition's “CACFP Grains Ounce Equivalents Resources” webpage at the web address on the slide.</a:t>
            </a:r>
          </a:p>
        </p:txBody>
      </p:sp>
      <p:sp>
        <p:nvSpPr>
          <p:cNvPr id="4" name="Slide Number Placeholder 3"/>
          <p:cNvSpPr>
            <a:spLocks noGrp="1"/>
          </p:cNvSpPr>
          <p:nvPr>
            <p:ph type="sldNum" sz="quarter" idx="5"/>
          </p:nvPr>
        </p:nvSpPr>
        <p:spPr/>
        <p:txBody>
          <a:bodyPr/>
          <a:lstStyle/>
          <a:p>
            <a:fld id="{8A92E9ED-D75D-DF40-B20F-46FB25F50A85}" type="slidenum">
              <a:rPr lang="en-US" smtClean="0"/>
              <a:t>13</a:t>
            </a:fld>
            <a:endParaRPr lang="en-US"/>
          </a:p>
        </p:txBody>
      </p:sp>
    </p:spTree>
    <p:extLst>
      <p:ext uri="{BB962C8B-B14F-4D97-AF65-F5344CB8AC3E}">
        <p14:creationId xmlns:p14="http://schemas.microsoft.com/office/powerpoint/2010/main" val="328421400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Arial" panose="020B0604020202020204" pitchFamily="34" charset="0"/>
                <a:ea typeface="+mn-ea"/>
                <a:cs typeface="Arial" panose="020B0604020202020204" pitchFamily="34" charset="0"/>
              </a:rPr>
              <a:t>Let’s do another practice question. This is the same Nutrition Facts label for a box of cereal we saw in the last polling question. We know from the first polling question that this box of cereal has 12 servings.</a:t>
            </a:r>
            <a:br>
              <a:rPr lang="en-US" sz="1200" kern="1200" dirty="0">
                <a:solidFill>
                  <a:schemeClr val="tx1"/>
                </a:solidFill>
                <a:effectLst/>
                <a:latin typeface="Arial" panose="020B0604020202020204" pitchFamily="34" charset="0"/>
                <a:ea typeface="+mn-ea"/>
                <a:cs typeface="Arial" panose="020B0604020202020204" pitchFamily="34" charset="0"/>
              </a:rPr>
            </a:br>
            <a:endParaRPr lang="en-US" sz="1200" kern="1200" dirty="0">
              <a:solidFill>
                <a:schemeClr val="tx1"/>
              </a:solidFill>
              <a:effectLst/>
              <a:latin typeface="Arial" panose="020B0604020202020204" pitchFamily="34" charset="0"/>
              <a:ea typeface="+mn-ea"/>
              <a:cs typeface="Arial" panose="020B0604020202020204" pitchFamily="34" charset="0"/>
            </a:endParaRPr>
          </a:p>
          <a:p>
            <a:r>
              <a:rPr lang="en-US" sz="1200" kern="1200" dirty="0">
                <a:solidFill>
                  <a:schemeClr val="tx1"/>
                </a:solidFill>
                <a:effectLst/>
                <a:latin typeface="Arial" panose="020B0604020202020204" pitchFamily="34" charset="0"/>
                <a:ea typeface="+mn-ea"/>
                <a:cs typeface="Arial" panose="020B0604020202020204" pitchFamily="34" charset="0"/>
              </a:rPr>
              <a:t>This time, our question looks at the size of the serving. The question is, “According to this Nutrition Facts label, what is the serving size of 1 serving of cereal?”</a:t>
            </a:r>
          </a:p>
          <a:p>
            <a:pPr marL="0" indent="0">
              <a:buFont typeface="Wingdings" panose="05000000000000000000" pitchFamily="2" charset="2"/>
              <a:buNone/>
            </a:pPr>
            <a:endParaRPr lang="en-US" sz="1200" baseline="0" noProof="0" dirty="0">
              <a:latin typeface="Arial" panose="020B0604020202020204" pitchFamily="34" charset="0"/>
              <a:cs typeface="Arial" panose="020B0604020202020204" pitchFamily="34" charset="0"/>
            </a:endParaRPr>
          </a:p>
          <a:p>
            <a:r>
              <a:rPr lang="en-US" sz="1200" kern="1200" dirty="0">
                <a:solidFill>
                  <a:schemeClr val="tx1"/>
                </a:solidFill>
                <a:effectLst/>
                <a:latin typeface="Arial" panose="020B0604020202020204" pitchFamily="34" charset="0"/>
                <a:ea typeface="+mn-ea"/>
                <a:cs typeface="Arial" panose="020B0604020202020204" pitchFamily="34" charset="0"/>
              </a:rPr>
              <a:t>Raise your hand if you think the serving size of 1 serving of cereal is:</a:t>
            </a:r>
          </a:p>
          <a:p>
            <a:pPr marL="0" indent="0">
              <a:buFont typeface="Wingdings" panose="05000000000000000000" pitchFamily="2" charset="2"/>
              <a:buNone/>
            </a:pPr>
            <a:endParaRPr lang="en-US" sz="1200" baseline="0" noProof="0" dirty="0">
              <a:latin typeface="Arial" panose="020B0604020202020204" pitchFamily="34" charset="0"/>
              <a:cs typeface="Arial" panose="020B0604020202020204" pitchFamily="34" charset="0"/>
            </a:endParaRPr>
          </a:p>
          <a:p>
            <a:pPr marL="171450" indent="-171450">
              <a:buFont typeface="Wingdings" panose="05000000000000000000" pitchFamily="2" charset="2"/>
              <a:buChar char="q"/>
            </a:pPr>
            <a:r>
              <a:rPr lang="en-US" sz="1200" baseline="0" noProof="0" dirty="0">
                <a:latin typeface="Arial" panose="020B0604020202020204" pitchFamily="34" charset="0"/>
                <a:cs typeface="Arial" panose="020B0604020202020204" pitchFamily="34" charset="0"/>
              </a:rPr>
              <a:t> 12 cups [pause and wait for a show of hands],</a:t>
            </a:r>
          </a:p>
          <a:p>
            <a:pPr marL="0" indent="0">
              <a:buFont typeface="Wingdings" panose="05000000000000000000" pitchFamily="2" charset="2"/>
              <a:buNone/>
            </a:pPr>
            <a:endParaRPr lang="en-US" sz="1200" baseline="0" noProof="0" dirty="0">
              <a:latin typeface="Arial" panose="020B0604020202020204" pitchFamily="34" charset="0"/>
              <a:cs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US" sz="1200" baseline="0" noProof="0" dirty="0">
                <a:latin typeface="Arial" panose="020B0604020202020204" pitchFamily="34" charset="0"/>
                <a:cs typeface="Arial" panose="020B0604020202020204" pitchFamily="34" charset="0"/>
              </a:rPr>
              <a:t> 150 grams [pause and wait for a show of hands],</a:t>
            </a:r>
          </a:p>
          <a:p>
            <a:pPr marL="0" indent="0">
              <a:buFont typeface="Wingdings" panose="05000000000000000000" pitchFamily="2" charset="2"/>
              <a:buNone/>
            </a:pPr>
            <a:endParaRPr lang="en-US" sz="1200" baseline="0" noProof="0" dirty="0">
              <a:latin typeface="Arial" panose="020B0604020202020204" pitchFamily="34" charset="0"/>
              <a:cs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US" sz="1200" baseline="0" noProof="0" dirty="0">
                <a:latin typeface="Arial" panose="020B0604020202020204" pitchFamily="34" charset="0"/>
                <a:cs typeface="Arial" panose="020B0604020202020204" pitchFamily="34" charset="0"/>
              </a:rPr>
              <a:t> 43 ounces [pause and wait for a show of hands], or</a:t>
            </a:r>
          </a:p>
          <a:p>
            <a:pPr marL="0" indent="0">
              <a:buFont typeface="Wingdings" panose="05000000000000000000" pitchFamily="2" charset="2"/>
              <a:buNone/>
            </a:pPr>
            <a:endParaRPr lang="en-US" sz="1200" baseline="0" noProof="0" dirty="0">
              <a:latin typeface="Arial" panose="020B0604020202020204" pitchFamily="34" charset="0"/>
              <a:cs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US" sz="1200" baseline="0" noProof="0" dirty="0">
                <a:latin typeface="Arial" panose="020B0604020202020204" pitchFamily="34" charset="0"/>
                <a:cs typeface="Arial" panose="020B0604020202020204" pitchFamily="34" charset="0"/>
              </a:rPr>
              <a:t> 1 cup [pause and wait for a show of hands].</a:t>
            </a:r>
          </a:p>
          <a:p>
            <a:pPr marL="0" indent="0">
              <a:buFont typeface="Wingdings" panose="05000000000000000000" pitchFamily="2" charset="2"/>
              <a:buNone/>
            </a:pPr>
            <a:endParaRPr lang="en-US" sz="1200" baseline="0" noProof="0" dirty="0">
              <a:latin typeface="Arial" panose="020B0604020202020204" pitchFamily="34" charset="0"/>
              <a:cs typeface="Arial" panose="020B0604020202020204" pitchFamily="34" charset="0"/>
            </a:endParaRPr>
          </a:p>
          <a:p>
            <a:endParaRPr lang="en-US" sz="1200" dirty="0">
              <a:latin typeface="Arial" panose="020B0604020202020204" pitchFamily="34" charset="0"/>
              <a:cs typeface="Arial" panose="020B0604020202020204" pitchFamily="34" charset="0"/>
            </a:endParaRPr>
          </a:p>
          <a:p>
            <a:endParaRPr lang="en-US" sz="12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8A92E9ED-D75D-DF40-B20F-46FB25F50A85}" type="slidenum">
              <a:rPr lang="en-US" smtClean="0"/>
              <a:t>14</a:t>
            </a:fld>
            <a:endParaRPr lang="en-US"/>
          </a:p>
        </p:txBody>
      </p:sp>
    </p:spTree>
    <p:extLst>
      <p:ext uri="{BB962C8B-B14F-4D97-AF65-F5344CB8AC3E}">
        <p14:creationId xmlns:p14="http://schemas.microsoft.com/office/powerpoint/2010/main" val="194301486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Arial" panose="020B0604020202020204" pitchFamily="34" charset="0"/>
                <a:cs typeface="Arial" panose="020B0604020202020204" pitchFamily="34" charset="0"/>
              </a:rPr>
              <a:t>Great job,</a:t>
            </a:r>
            <a:r>
              <a:rPr lang="en-US" sz="1200" baseline="0" dirty="0">
                <a:latin typeface="Arial" panose="020B0604020202020204" pitchFamily="34" charset="0"/>
                <a:cs typeface="Arial" panose="020B0604020202020204" pitchFamily="34" charset="0"/>
              </a:rPr>
              <a:t> everyone! The answer is 1 cup. If you look at the top of the Nutrition Facts label shown on the right of this slide, you can see next to “Serving size” it says “1 cup.” </a:t>
            </a:r>
          </a:p>
          <a:p>
            <a:endParaRPr lang="en-US" sz="1200"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aseline="0" dirty="0">
                <a:latin typeface="Arial" panose="020B0604020202020204" pitchFamily="34" charset="0"/>
                <a:cs typeface="Arial" panose="020B0604020202020204" pitchFamily="34" charset="0"/>
              </a:rPr>
              <a:t>So, one serving of this cereal is 1 cup.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8A92E9ED-D75D-DF40-B20F-46FB25F50A85}" type="slidenum">
              <a:rPr lang="en-US" smtClean="0"/>
              <a:t>15</a:t>
            </a:fld>
            <a:endParaRPr lang="en-US"/>
          </a:p>
        </p:txBody>
      </p:sp>
    </p:spTree>
    <p:extLst>
      <p:ext uri="{BB962C8B-B14F-4D97-AF65-F5344CB8AC3E}">
        <p14:creationId xmlns:p14="http://schemas.microsoft.com/office/powerpoint/2010/main" val="186906550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Arial" panose="020B0604020202020204" pitchFamily="34" charset="0"/>
                <a:cs typeface="Arial" panose="020B0604020202020204" pitchFamily="34" charset="0"/>
              </a:rPr>
              <a:t>Next,</a:t>
            </a:r>
            <a:r>
              <a:rPr lang="en-US" sz="1200" baseline="0" dirty="0">
                <a:latin typeface="Arial" panose="020B0604020202020204" pitchFamily="34" charset="0"/>
                <a:cs typeface="Arial" panose="020B0604020202020204" pitchFamily="34" charset="0"/>
              </a:rPr>
              <a:t> let’s talk about “Total Sugars.” </a:t>
            </a:r>
            <a:r>
              <a:rPr lang="en-US" sz="1200" kern="1200" dirty="0">
                <a:solidFill>
                  <a:schemeClr val="tx1"/>
                </a:solidFill>
                <a:latin typeface="Arial" panose="020B0604020202020204" pitchFamily="34" charset="0"/>
                <a:ea typeface="+mn-ea"/>
                <a:cs typeface="Arial" panose="020B0604020202020204" pitchFamily="34" charset="0"/>
              </a:rPr>
              <a:t>The “Total Sugars” line shows the amount of sugars in one serving of the food</a:t>
            </a:r>
            <a:r>
              <a:rPr lang="en-US" sz="1200" baseline="0" dirty="0">
                <a:latin typeface="Arial" panose="020B0604020202020204" pitchFamily="34" charset="0"/>
                <a:cs typeface="Arial" panose="020B0604020202020204" pitchFamily="34" charset="0"/>
              </a:rPr>
              <a:t>. It includes both naturally occurring sugars in foods, like in fruit, as well as added sugars. </a:t>
            </a:r>
          </a:p>
          <a:p>
            <a:endParaRPr lang="en-US" sz="1200" baseline="0" dirty="0">
              <a:latin typeface="Arial" panose="020B0604020202020204" pitchFamily="34" charset="0"/>
              <a:cs typeface="Arial" panose="020B0604020202020204" pitchFamily="34" charset="0"/>
            </a:endParaRPr>
          </a:p>
          <a:p>
            <a:r>
              <a:rPr lang="en-US" sz="1200" baseline="0" dirty="0">
                <a:latin typeface="Arial" panose="020B0604020202020204" pitchFamily="34" charset="0"/>
                <a:cs typeface="Arial" panose="020B0604020202020204" pitchFamily="34" charset="0"/>
              </a:rPr>
              <a:t>The CACFP sugar limits for cereal and yogurt are based on </a:t>
            </a:r>
            <a:r>
              <a:rPr lang="en-US" sz="1200" kern="1200" dirty="0">
                <a:solidFill>
                  <a:schemeClr val="tx1"/>
                </a:solidFill>
                <a:latin typeface="Arial" panose="020B0604020202020204" pitchFamily="34" charset="0"/>
                <a:ea typeface="+mn-ea"/>
                <a:cs typeface="Arial" panose="020B0604020202020204" pitchFamily="34" charset="0"/>
              </a:rPr>
              <a:t>the amount of total sugars in the product.</a:t>
            </a:r>
          </a:p>
          <a:p>
            <a:endParaRPr lang="en-US" sz="1200" baseline="0" dirty="0">
              <a:latin typeface="Arial" panose="020B0604020202020204" pitchFamily="34" charset="0"/>
              <a:cs typeface="Arial" panose="020B0604020202020204" pitchFamily="34" charset="0"/>
            </a:endParaRPr>
          </a:p>
          <a:p>
            <a:r>
              <a:rPr lang="en-US" sz="1200" baseline="0" dirty="0">
                <a:latin typeface="Arial" panose="020B0604020202020204" pitchFamily="34" charset="0"/>
                <a:cs typeface="Arial" panose="020B0604020202020204" pitchFamily="34" charset="0"/>
              </a:rPr>
              <a:t>Remember, yogurt must contain 23 grams of total sugars or less per 6 ounces of yogurt to serve as part of a reimbursable meal or snack in the CACFP. </a:t>
            </a:r>
          </a:p>
          <a:p>
            <a:endParaRPr lang="en-US" sz="1200" baseline="0" dirty="0">
              <a:latin typeface="Arial" panose="020B0604020202020204" pitchFamily="34" charset="0"/>
              <a:cs typeface="Arial" panose="020B0604020202020204" pitchFamily="34" charset="0"/>
            </a:endParaRPr>
          </a:p>
          <a:p>
            <a:r>
              <a:rPr lang="en-US" sz="1200" baseline="0" dirty="0">
                <a:latin typeface="Arial" panose="020B0604020202020204" pitchFamily="34" charset="0"/>
                <a:cs typeface="Arial" panose="020B0604020202020204" pitchFamily="34" charset="0"/>
              </a:rPr>
              <a:t>Breakfast cereal must contain 6 grams or less of total sugars per dry ounce of cereal. </a:t>
            </a:r>
          </a:p>
          <a:p>
            <a:endParaRPr lang="en-US" sz="1200" baseline="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8A92E9ED-D75D-DF40-B20F-46FB25F50A85}" type="slidenum">
              <a:rPr lang="en-US" smtClean="0"/>
              <a:t>16</a:t>
            </a:fld>
            <a:endParaRPr lang="en-US"/>
          </a:p>
        </p:txBody>
      </p:sp>
    </p:spTree>
    <p:extLst>
      <p:ext uri="{BB962C8B-B14F-4D97-AF65-F5344CB8AC3E}">
        <p14:creationId xmlns:p14="http://schemas.microsoft.com/office/powerpoint/2010/main" val="387867938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latin typeface="Arial" panose="020B0604020202020204" pitchFamily="34" charset="0"/>
                <a:ea typeface="+mn-ea"/>
                <a:cs typeface="Arial" panose="020B0604020202020204" pitchFamily="34" charset="0"/>
              </a:rPr>
              <a:t>You might be used to looking at the “Sugars” line on the original label when determining if a yogurt or cereal meets sugar limits in the CACFP. </a:t>
            </a:r>
          </a:p>
          <a:p>
            <a:endParaRPr lang="en-US" sz="1200" kern="1200" dirty="0">
              <a:solidFill>
                <a:schemeClr val="tx1"/>
              </a:solidFill>
              <a:latin typeface="Arial" panose="020B0604020202020204" pitchFamily="34" charset="0"/>
              <a:ea typeface="+mn-ea"/>
              <a:cs typeface="Arial" panose="020B0604020202020204" pitchFamily="34" charset="0"/>
            </a:endParaRPr>
          </a:p>
          <a:p>
            <a:r>
              <a:rPr lang="en-US" sz="1200" kern="1200" dirty="0">
                <a:solidFill>
                  <a:schemeClr val="tx1"/>
                </a:solidFill>
                <a:latin typeface="Arial" panose="020B0604020202020204" pitchFamily="34" charset="0"/>
                <a:ea typeface="+mn-ea"/>
                <a:cs typeface="Arial" panose="020B0604020202020204" pitchFamily="34" charset="0"/>
              </a:rPr>
              <a:t>On the new Nutrition Facts label, “Sugars” is now listed as “Total Sugars.” Use the amount of “Total Sugars” to determine if the item meets the sugar limit. </a:t>
            </a:r>
          </a:p>
          <a:p>
            <a:endParaRPr lang="en-US" sz="1200" kern="1200" dirty="0">
              <a:solidFill>
                <a:schemeClr val="tx1"/>
              </a:solidFill>
              <a:latin typeface="Arial" panose="020B0604020202020204" pitchFamily="34" charset="0"/>
              <a:ea typeface="+mn-ea"/>
              <a:cs typeface="Arial" panose="020B0604020202020204" pitchFamily="34" charset="0"/>
            </a:endParaRPr>
          </a:p>
          <a:p>
            <a:r>
              <a:rPr lang="en-US" sz="1200" kern="1200" dirty="0">
                <a:solidFill>
                  <a:schemeClr val="tx1"/>
                </a:solidFill>
                <a:latin typeface="Arial" panose="020B0604020202020204" pitchFamily="34" charset="0"/>
                <a:ea typeface="+mn-ea"/>
                <a:cs typeface="Arial" panose="020B0604020202020204" pitchFamily="34" charset="0"/>
              </a:rPr>
              <a:t>Let's practice a few examples to look at the amount of “Total Sugars” now. </a:t>
            </a:r>
            <a:endParaRPr lang="en-US" sz="12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8A92E9ED-D75D-DF40-B20F-46FB25F50A85}" type="slidenum">
              <a:rPr lang="en-US" smtClean="0"/>
              <a:t>17</a:t>
            </a:fld>
            <a:endParaRPr lang="en-US"/>
          </a:p>
        </p:txBody>
      </p:sp>
    </p:spTree>
    <p:extLst>
      <p:ext uri="{BB962C8B-B14F-4D97-AF65-F5344CB8AC3E}">
        <p14:creationId xmlns:p14="http://schemas.microsoft.com/office/powerpoint/2010/main" val="183484623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Arial" panose="020B0604020202020204" pitchFamily="34" charset="0"/>
                <a:ea typeface="+mn-ea"/>
                <a:cs typeface="Arial" panose="020B0604020202020204" pitchFamily="34" charset="0"/>
              </a:rPr>
              <a:t>Let’s do another practice question.</a:t>
            </a:r>
            <a:br>
              <a:rPr lang="en-US" sz="1200" kern="1200" dirty="0">
                <a:solidFill>
                  <a:schemeClr val="tx1"/>
                </a:solidFill>
                <a:effectLst/>
                <a:latin typeface="Arial" panose="020B0604020202020204" pitchFamily="34" charset="0"/>
                <a:ea typeface="+mn-ea"/>
                <a:cs typeface="Arial" panose="020B0604020202020204" pitchFamily="34" charset="0"/>
              </a:rPr>
            </a:br>
            <a:endParaRPr lang="en-US" sz="1200" kern="1200" dirty="0">
              <a:solidFill>
                <a:schemeClr val="tx1"/>
              </a:solidFill>
              <a:effectLst/>
              <a:latin typeface="Arial" panose="020B0604020202020204" pitchFamily="34" charset="0"/>
              <a:ea typeface="+mn-ea"/>
              <a:cs typeface="Arial" panose="020B0604020202020204" pitchFamily="34" charset="0"/>
            </a:endParaRPr>
          </a:p>
          <a:p>
            <a:r>
              <a:rPr lang="en-US" sz="1200" kern="1200" dirty="0">
                <a:solidFill>
                  <a:schemeClr val="tx1"/>
                </a:solidFill>
                <a:effectLst/>
                <a:latin typeface="Arial" panose="020B0604020202020204" pitchFamily="34" charset="0"/>
                <a:ea typeface="+mn-ea"/>
                <a:cs typeface="Arial" panose="020B0604020202020204" pitchFamily="34" charset="0"/>
              </a:rPr>
              <a:t>The question says, “How many grams of total sugars are in 1 serving of this</a:t>
            </a:r>
            <a:r>
              <a:rPr lang="en-US" sz="1200" kern="1200" baseline="0" dirty="0">
                <a:solidFill>
                  <a:schemeClr val="tx1"/>
                </a:solidFill>
                <a:effectLst/>
                <a:latin typeface="Arial" panose="020B0604020202020204" pitchFamily="34" charset="0"/>
                <a:ea typeface="+mn-ea"/>
                <a:cs typeface="Arial" panose="020B0604020202020204" pitchFamily="34" charset="0"/>
              </a:rPr>
              <a:t> </a:t>
            </a:r>
            <a:r>
              <a:rPr lang="en-US" sz="1200" kern="1200" dirty="0">
                <a:solidFill>
                  <a:schemeClr val="tx1"/>
                </a:solidFill>
                <a:effectLst/>
                <a:latin typeface="Arial" panose="020B0604020202020204" pitchFamily="34" charset="0"/>
                <a:ea typeface="+mn-ea"/>
                <a:cs typeface="Arial" panose="020B0604020202020204" pitchFamily="34" charset="0"/>
              </a:rPr>
              <a:t>cereal?</a:t>
            </a:r>
            <a:br>
              <a:rPr lang="en-US" sz="1200" kern="1200" dirty="0">
                <a:solidFill>
                  <a:schemeClr val="tx1"/>
                </a:solidFill>
                <a:effectLst/>
                <a:latin typeface="Arial" panose="020B0604020202020204" pitchFamily="34" charset="0"/>
                <a:ea typeface="+mn-ea"/>
                <a:cs typeface="Arial" panose="020B0604020202020204" pitchFamily="34" charset="0"/>
              </a:rPr>
            </a:br>
            <a:endParaRPr lang="en-US" sz="1200" kern="1200" dirty="0">
              <a:solidFill>
                <a:schemeClr val="tx1"/>
              </a:solidFill>
              <a:effectLst/>
              <a:latin typeface="Arial" panose="020B0604020202020204" pitchFamily="34" charset="0"/>
              <a:ea typeface="+mn-ea"/>
              <a:cs typeface="Arial" panose="020B0604020202020204" pitchFamily="34" charset="0"/>
            </a:endParaRPr>
          </a:p>
          <a:p>
            <a:r>
              <a:rPr lang="en-US" sz="1200" kern="1200" dirty="0">
                <a:solidFill>
                  <a:schemeClr val="tx1"/>
                </a:solidFill>
                <a:effectLst/>
                <a:latin typeface="Arial" panose="020B0604020202020204" pitchFamily="34" charset="0"/>
                <a:ea typeface="+mn-ea"/>
                <a:cs typeface="Arial" panose="020B0604020202020204" pitchFamily="34" charset="0"/>
              </a:rPr>
              <a:t>Raise your hand if you think there are:</a:t>
            </a:r>
          </a:p>
          <a:p>
            <a:endParaRPr lang="en-US" sz="1200" kern="1200" dirty="0">
              <a:solidFill>
                <a:schemeClr val="tx1"/>
              </a:solidFill>
              <a:effectLst/>
              <a:latin typeface="Arial" panose="020B0604020202020204" pitchFamily="34" charset="0"/>
              <a:ea typeface="+mn-ea"/>
              <a:cs typeface="Arial" panose="020B0604020202020204" pitchFamily="34" charset="0"/>
            </a:endParaRPr>
          </a:p>
          <a:p>
            <a:pPr marL="171450" indent="-171450">
              <a:lnSpc>
                <a:spcPct val="150000"/>
              </a:lnSpc>
              <a:spcBef>
                <a:spcPts val="0"/>
              </a:spcBef>
              <a:spcAft>
                <a:spcPts val="0"/>
              </a:spcAft>
              <a:buFont typeface="Wingdings" pitchFamily="2" charset="2"/>
              <a:buChar char="q"/>
            </a:pPr>
            <a:r>
              <a:rPr lang="en-US" sz="1200" kern="1200" dirty="0">
                <a:solidFill>
                  <a:schemeClr val="tx1"/>
                </a:solidFill>
                <a:effectLst/>
                <a:latin typeface="Arial" panose="020B0604020202020204" pitchFamily="34" charset="0"/>
                <a:ea typeface="+mn-ea"/>
                <a:cs typeface="Arial" panose="020B0604020202020204" pitchFamily="34" charset="0"/>
              </a:rPr>
              <a:t> 28 grams of total sugars in 1 serving of this cereal [pause and wait for a show of hands],</a:t>
            </a:r>
          </a:p>
          <a:p>
            <a:pPr marL="171450" indent="-171450">
              <a:lnSpc>
                <a:spcPct val="150000"/>
              </a:lnSpc>
              <a:spcBef>
                <a:spcPts val="0"/>
              </a:spcBef>
              <a:spcAft>
                <a:spcPts val="0"/>
              </a:spcAft>
              <a:buFont typeface="Wingdings" pitchFamily="2" charset="2"/>
              <a:buChar char="q"/>
            </a:pPr>
            <a:r>
              <a:rPr lang="en-US" sz="1200" kern="1200" dirty="0">
                <a:solidFill>
                  <a:schemeClr val="tx1"/>
                </a:solidFill>
                <a:effectLst/>
                <a:latin typeface="Arial" panose="020B0604020202020204" pitchFamily="34" charset="0"/>
                <a:ea typeface="+mn-ea"/>
                <a:cs typeface="Arial" panose="020B0604020202020204" pitchFamily="34" charset="0"/>
              </a:rPr>
              <a:t> 1.5 grams [pause and wait for a show of hands],</a:t>
            </a:r>
          </a:p>
          <a:p>
            <a:pPr marL="171450" indent="-171450">
              <a:lnSpc>
                <a:spcPct val="150000"/>
              </a:lnSpc>
              <a:spcBef>
                <a:spcPts val="0"/>
              </a:spcBef>
              <a:spcAft>
                <a:spcPts val="0"/>
              </a:spcAft>
              <a:buFont typeface="Wingdings" pitchFamily="2" charset="2"/>
              <a:buChar char="q"/>
            </a:pPr>
            <a:r>
              <a:rPr lang="en-US" sz="1200" kern="1200" dirty="0">
                <a:solidFill>
                  <a:schemeClr val="tx1"/>
                </a:solidFill>
                <a:effectLst/>
                <a:latin typeface="Arial" panose="020B0604020202020204" pitchFamily="34" charset="0"/>
                <a:ea typeface="+mn-ea"/>
                <a:cs typeface="Arial" panose="020B0604020202020204" pitchFamily="34" charset="0"/>
              </a:rPr>
              <a:t> 22 grams [pause and wait for a show of hands], or</a:t>
            </a:r>
          </a:p>
          <a:p>
            <a:pPr marL="171450" indent="-171450">
              <a:lnSpc>
                <a:spcPct val="150000"/>
              </a:lnSpc>
              <a:spcBef>
                <a:spcPts val="0"/>
              </a:spcBef>
              <a:spcAft>
                <a:spcPts val="0"/>
              </a:spcAft>
              <a:buFont typeface="Wingdings" pitchFamily="2" charset="2"/>
              <a:buChar char="q"/>
            </a:pPr>
            <a:r>
              <a:rPr lang="en-US" sz="1200" kern="1200" dirty="0">
                <a:solidFill>
                  <a:schemeClr val="tx1"/>
                </a:solidFill>
                <a:effectLst/>
                <a:latin typeface="Arial" panose="020B0604020202020204" pitchFamily="34" charset="0"/>
                <a:ea typeface="+mn-ea"/>
                <a:cs typeface="Arial" panose="020B0604020202020204" pitchFamily="34" charset="0"/>
              </a:rPr>
              <a:t> 9 grams [pause and wait for a show of hands].</a:t>
            </a:r>
          </a:p>
        </p:txBody>
      </p:sp>
      <p:sp>
        <p:nvSpPr>
          <p:cNvPr id="4" name="Slide Number Placeholder 3"/>
          <p:cNvSpPr>
            <a:spLocks noGrp="1"/>
          </p:cNvSpPr>
          <p:nvPr>
            <p:ph type="sldNum" sz="quarter" idx="5"/>
          </p:nvPr>
        </p:nvSpPr>
        <p:spPr/>
        <p:txBody>
          <a:bodyPr/>
          <a:lstStyle/>
          <a:p>
            <a:fld id="{8A92E9ED-D75D-DF40-B20F-46FB25F50A85}" type="slidenum">
              <a:rPr lang="en-US" smtClean="0"/>
              <a:t>18</a:t>
            </a:fld>
            <a:endParaRPr lang="en-US"/>
          </a:p>
        </p:txBody>
      </p:sp>
    </p:spTree>
    <p:extLst>
      <p:ext uri="{BB962C8B-B14F-4D97-AF65-F5344CB8AC3E}">
        <p14:creationId xmlns:p14="http://schemas.microsoft.com/office/powerpoint/2010/main" val="241555307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latin typeface="Arial" panose="020B0604020202020204" pitchFamily="34" charset="0"/>
                <a:cs typeface="Arial" panose="020B0604020202020204" pitchFamily="34" charset="0"/>
              </a:rPr>
              <a:t>Great work,</a:t>
            </a:r>
            <a:r>
              <a:rPr lang="en-US" sz="1200" baseline="0" dirty="0">
                <a:latin typeface="Arial" panose="020B0604020202020204" pitchFamily="34" charset="0"/>
                <a:cs typeface="Arial" panose="020B0604020202020204" pitchFamily="34" charset="0"/>
              </a:rPr>
              <a:t> everyone! The answer is 9 grams. </a:t>
            </a:r>
          </a:p>
          <a:p>
            <a:endParaRPr lang="en-US" sz="1200" baseline="0" dirty="0">
              <a:latin typeface="Arial" panose="020B0604020202020204" pitchFamily="34" charset="0"/>
              <a:cs typeface="Arial" panose="020B0604020202020204" pitchFamily="34" charset="0"/>
            </a:endParaRPr>
          </a:p>
          <a:p>
            <a:r>
              <a:rPr lang="en-US" sz="1200" baseline="0" dirty="0">
                <a:latin typeface="Arial" panose="020B0604020202020204" pitchFamily="34" charset="0"/>
                <a:cs typeface="Arial" panose="020B0604020202020204" pitchFamily="34" charset="0"/>
              </a:rPr>
              <a:t>To get this answer, we find “Total Sugars” on the Nutrition Facts label and next to that we find “9 g” or “9 grams.” You’ll see that outlined in blue on the slide. </a:t>
            </a:r>
          </a:p>
          <a:p>
            <a:endParaRPr lang="en-US" sz="12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8A92E9ED-D75D-DF40-B20F-46FB25F50A85}" type="slidenum">
              <a:rPr lang="en-US" smtClean="0"/>
              <a:t>19</a:t>
            </a:fld>
            <a:endParaRPr lang="en-US"/>
          </a:p>
        </p:txBody>
      </p:sp>
    </p:spTree>
    <p:extLst>
      <p:ext uri="{BB962C8B-B14F-4D97-AF65-F5344CB8AC3E}">
        <p14:creationId xmlns:p14="http://schemas.microsoft.com/office/powerpoint/2010/main" val="10914232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latin typeface="Arial" panose="020B0604020202020204" pitchFamily="34" charset="0"/>
                <a:cs typeface="Arial" panose="020B0604020202020204" pitchFamily="34" charset="0"/>
              </a:rPr>
              <a:t>Team Nutrition is an initiative of the USDA Food and Nutrition Service that supports the Child Nutrition Programs, including the National School Lunch Program, the School Breakfast Program, and of course, the Child and Adult Care Food Program, or the CACFP. </a:t>
            </a:r>
          </a:p>
          <a:p>
            <a:endParaRPr lang="en-US" sz="1200" dirty="0">
              <a:latin typeface="Arial" panose="020B0604020202020204" pitchFamily="34" charset="0"/>
              <a:cs typeface="Arial" panose="020B0604020202020204" pitchFamily="34" charset="0"/>
            </a:endParaRPr>
          </a:p>
          <a:p>
            <a:r>
              <a:rPr lang="en-US" sz="1200" dirty="0">
                <a:latin typeface="Arial" panose="020B0604020202020204" pitchFamily="34" charset="0"/>
                <a:cs typeface="Arial" panose="020B0604020202020204" pitchFamily="34" charset="0"/>
              </a:rPr>
              <a:t>It does so through training and technical assistance for those preparing and serving meals, providing nutrition education for children, and building support for healthier school and child care environments. </a:t>
            </a:r>
          </a:p>
          <a:p>
            <a:endParaRPr lang="en-US" sz="12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8A92E9ED-D75D-DF40-B20F-46FB25F50A85}" type="slidenum">
              <a:rPr lang="en-US" smtClean="0"/>
              <a:t>2</a:t>
            </a:fld>
            <a:endParaRPr lang="en-US"/>
          </a:p>
        </p:txBody>
      </p:sp>
    </p:spTree>
    <p:extLst>
      <p:ext uri="{BB962C8B-B14F-4D97-AF65-F5344CB8AC3E}">
        <p14:creationId xmlns:p14="http://schemas.microsoft.com/office/powerpoint/2010/main" val="30265283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noProof="0" dirty="0">
                <a:latin typeface="Arial" panose="020B0604020202020204" pitchFamily="34" charset="0"/>
                <a:cs typeface="Arial" panose="020B0604020202020204" pitchFamily="34" charset="0"/>
              </a:rPr>
              <a:t>Let’s do another practice </a:t>
            </a:r>
            <a:r>
              <a:rPr lang="en-US" sz="1200" baseline="0" noProof="0" dirty="0">
                <a:latin typeface="Arial" panose="020B0604020202020204" pitchFamily="34" charset="0"/>
                <a:cs typeface="Arial" panose="020B0604020202020204" pitchFamily="34" charset="0"/>
              </a:rPr>
              <a:t>question. Using the same Nutrition Facts label for a container of cereal, let’s answer this question. </a:t>
            </a:r>
            <a:endParaRPr lang="en-US" sz="1200" noProof="0" dirty="0">
              <a:latin typeface="Arial" panose="020B0604020202020204" pitchFamily="34" charset="0"/>
              <a:cs typeface="Arial" panose="020B0604020202020204" pitchFamily="34" charset="0"/>
            </a:endParaRPr>
          </a:p>
          <a:p>
            <a:endParaRPr lang="en-US" sz="1200" noProof="0"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noProof="0" dirty="0">
                <a:latin typeface="Arial" panose="020B0604020202020204" pitchFamily="34" charset="0"/>
                <a:cs typeface="Arial" panose="020B0604020202020204" pitchFamily="34" charset="0"/>
              </a:rPr>
              <a:t>The question says, “</a:t>
            </a:r>
            <a:r>
              <a:rPr lang="en-US" sz="1200" dirty="0">
                <a:latin typeface="Arial" panose="020B0604020202020204" pitchFamily="34" charset="0"/>
                <a:cs typeface="Arial" panose="020B0604020202020204" pitchFamily="34" charset="0"/>
              </a:rPr>
              <a:t>Does this cereal meet the CACFP sugar limit?” </a:t>
            </a:r>
            <a:r>
              <a:rPr lang="en-US" sz="1200" baseline="0" dirty="0">
                <a:latin typeface="Arial" panose="020B0604020202020204" pitchFamily="34" charset="0"/>
                <a:cs typeface="Arial" panose="020B0604020202020204" pitchFamily="34" charset="0"/>
              </a:rPr>
              <a:t>Remember, c</a:t>
            </a:r>
            <a:r>
              <a:rPr lang="en-US" sz="1200" dirty="0">
                <a:latin typeface="Arial" panose="020B0604020202020204" pitchFamily="34" charset="0"/>
                <a:cs typeface="Arial" panose="020B0604020202020204" pitchFamily="34" charset="0"/>
              </a:rPr>
              <a:t>ereal must contain </a:t>
            </a:r>
            <a:r>
              <a:rPr lang="en-US" sz="1200" b="1" dirty="0">
                <a:latin typeface="Arial" panose="020B0604020202020204" pitchFamily="34" charset="0"/>
                <a:cs typeface="Arial" panose="020B0604020202020204" pitchFamily="34" charset="0"/>
              </a:rPr>
              <a:t>no more than 6 grams </a:t>
            </a:r>
            <a:r>
              <a:rPr lang="en-US" sz="1200" dirty="0">
                <a:latin typeface="Arial" panose="020B0604020202020204" pitchFamily="34" charset="0"/>
                <a:cs typeface="Arial" panose="020B0604020202020204" pitchFamily="34" charset="0"/>
              </a:rPr>
              <a:t>of total sugars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a:latin typeface="Arial" panose="020B0604020202020204" pitchFamily="34" charset="0"/>
                <a:cs typeface="Arial" panose="020B0604020202020204" pitchFamily="34" charset="0"/>
              </a:rPr>
              <a:t>per dry ounce </a:t>
            </a:r>
            <a:r>
              <a:rPr lang="en-US" sz="1200" dirty="0">
                <a:latin typeface="Arial" panose="020B0604020202020204" pitchFamily="34" charset="0"/>
                <a:cs typeface="Arial" panose="020B0604020202020204" pitchFamily="34" charset="0"/>
              </a:rPr>
              <a:t>of cereal</a:t>
            </a:r>
            <a:r>
              <a:rPr lang="en-US" sz="1200" baseline="0" dirty="0">
                <a:latin typeface="Arial" panose="020B0604020202020204" pitchFamily="34" charset="0"/>
                <a:cs typeface="Arial" panose="020B0604020202020204" pitchFamily="34" charset="0"/>
              </a:rPr>
              <a:t> to serve as part of a reimbursable meal or snack in the CACFP. </a:t>
            </a:r>
          </a:p>
          <a:p>
            <a:endParaRPr lang="en-US" sz="1200" noProof="0" dirty="0">
              <a:latin typeface="Arial" panose="020B0604020202020204" pitchFamily="34" charset="0"/>
              <a:cs typeface="Arial" panose="020B0604020202020204" pitchFamily="34" charset="0"/>
            </a:endParaRPr>
          </a:p>
          <a:p>
            <a:pPr marL="0" indent="0">
              <a:buFont typeface="Wingdings" panose="05000000000000000000" pitchFamily="2" charset="2"/>
              <a:buNone/>
            </a:pPr>
            <a:r>
              <a:rPr lang="en-US" sz="1200" baseline="0" noProof="0" dirty="0">
                <a:latin typeface="Arial" panose="020B0604020202020204" pitchFamily="34" charset="0"/>
                <a:cs typeface="Arial" panose="020B0604020202020204" pitchFamily="34" charset="0"/>
              </a:rPr>
              <a:t>Raise your hand if you think the answer is:</a:t>
            </a:r>
          </a:p>
          <a:p>
            <a:pPr marL="0" indent="0">
              <a:buFont typeface="Wingdings" panose="05000000000000000000" pitchFamily="2" charset="2"/>
              <a:buNone/>
            </a:pPr>
            <a:endParaRPr lang="en-US" sz="1200" baseline="0" noProof="0" dirty="0">
              <a:latin typeface="Arial" panose="020B0604020202020204" pitchFamily="34" charset="0"/>
              <a:cs typeface="Arial" panose="020B0604020202020204" pitchFamily="34" charset="0"/>
            </a:endParaRPr>
          </a:p>
          <a:p>
            <a:pPr marL="171450" indent="-171450">
              <a:buFont typeface="Wingdings" panose="05000000000000000000" pitchFamily="2" charset="2"/>
              <a:buChar char="q"/>
            </a:pPr>
            <a:r>
              <a:rPr lang="en-US" sz="1200" baseline="0" noProof="0" dirty="0">
                <a:latin typeface="Arial" panose="020B0604020202020204" pitchFamily="34" charset="0"/>
                <a:cs typeface="Arial" panose="020B0604020202020204" pitchFamily="34" charset="0"/>
              </a:rPr>
              <a:t>Yes, this cereal meets the CACFP sugar limit. That means it can be served as part of a reimbursable meal or snack. [pause and wait for a show of hands], or </a:t>
            </a:r>
          </a:p>
          <a:p>
            <a:pPr marL="0" indent="0">
              <a:buFont typeface="Wingdings" panose="05000000000000000000" pitchFamily="2" charset="2"/>
              <a:buNone/>
            </a:pPr>
            <a:endParaRPr lang="en-US" sz="1200" baseline="0" noProof="0" dirty="0">
              <a:latin typeface="Arial" panose="020B0604020202020204" pitchFamily="34" charset="0"/>
              <a:cs typeface="Arial" panose="020B0604020202020204" pitchFamily="34" charset="0"/>
            </a:endParaRPr>
          </a:p>
          <a:p>
            <a:pPr marL="171450" indent="-171450">
              <a:buFont typeface="Wingdings" panose="05000000000000000000" pitchFamily="2" charset="2"/>
              <a:buChar char="q"/>
            </a:pPr>
            <a:r>
              <a:rPr lang="en-US" sz="1200" baseline="0" noProof="0" dirty="0">
                <a:latin typeface="Arial" panose="020B0604020202020204" pitchFamily="34" charset="0"/>
                <a:cs typeface="Arial" panose="020B0604020202020204" pitchFamily="34" charset="0"/>
              </a:rPr>
              <a:t>No, this cereal does not meet the sugar limit [pause and wait for a show of hands].</a:t>
            </a:r>
          </a:p>
          <a:p>
            <a:pPr marL="0" indent="0">
              <a:buFont typeface="Wingdings" panose="05000000000000000000" pitchFamily="2" charset="2"/>
              <a:buNone/>
            </a:pPr>
            <a:endParaRPr lang="en-US" sz="1200" baseline="0" noProof="0" dirty="0">
              <a:latin typeface="Arial" panose="020B0604020202020204" pitchFamily="34" charset="0"/>
              <a:cs typeface="Arial" panose="020B0604020202020204" pitchFamily="34" charset="0"/>
            </a:endParaRPr>
          </a:p>
          <a:p>
            <a:endParaRPr lang="en-US" sz="1200" dirty="0">
              <a:latin typeface="Arial" panose="020B0604020202020204" pitchFamily="34" charset="0"/>
              <a:cs typeface="Arial" panose="020B0604020202020204" pitchFamily="34" charset="0"/>
            </a:endParaRPr>
          </a:p>
          <a:p>
            <a:endParaRPr lang="en-US" sz="1200" baseline="0" noProof="0" dirty="0">
              <a:latin typeface="Arial" panose="020B0604020202020204" pitchFamily="34" charset="0"/>
              <a:cs typeface="Arial" panose="020B0604020202020204" pitchFamily="34" charset="0"/>
            </a:endParaRPr>
          </a:p>
          <a:p>
            <a:endParaRPr lang="en-US" sz="1200" baseline="0" noProof="0" dirty="0">
              <a:latin typeface="Arial" panose="020B0604020202020204" pitchFamily="34" charset="0"/>
              <a:cs typeface="Arial" panose="020B0604020202020204" pitchFamily="34" charset="0"/>
            </a:endParaRPr>
          </a:p>
          <a:p>
            <a:endParaRPr lang="en-US" sz="1200" dirty="0">
              <a:latin typeface="Arial" panose="020B0604020202020204" pitchFamily="34" charset="0"/>
              <a:cs typeface="Arial" panose="020B0604020202020204" pitchFamily="34" charset="0"/>
            </a:endParaRPr>
          </a:p>
          <a:p>
            <a:endParaRPr lang="en-US" sz="12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8A92E9ED-D75D-DF40-B20F-46FB25F50A85}" type="slidenum">
              <a:rPr lang="en-US" smtClean="0"/>
              <a:t>20</a:t>
            </a:fld>
            <a:endParaRPr lang="en-US"/>
          </a:p>
        </p:txBody>
      </p:sp>
    </p:spTree>
    <p:extLst>
      <p:ext uri="{BB962C8B-B14F-4D97-AF65-F5344CB8AC3E}">
        <p14:creationId xmlns:p14="http://schemas.microsoft.com/office/powerpoint/2010/main" val="227195885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noProof="0" dirty="0">
                <a:latin typeface="Arial" panose="020B0604020202020204" pitchFamily="34" charset="0"/>
                <a:cs typeface="Arial" panose="020B0604020202020204" pitchFamily="34" charset="0"/>
              </a:rPr>
              <a:t>Nice work, everyone! The answer is </a:t>
            </a:r>
            <a:r>
              <a:rPr lang="en-US" sz="1200" baseline="0" noProof="0" dirty="0">
                <a:latin typeface="Arial" panose="020B0604020202020204" pitchFamily="34" charset="0"/>
                <a:cs typeface="Arial" panose="020B0604020202020204" pitchFamily="34" charset="0"/>
              </a:rPr>
              <a:t>“No, the cereal does not meet the sugar limit.” This means it cannot be served as part of a reimbursable meal or snack.</a:t>
            </a:r>
          </a:p>
          <a:p>
            <a:endParaRPr lang="en-US" sz="1200" baseline="0" noProof="0"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aseline="0" dirty="0">
                <a:latin typeface="Arial" panose="020B0604020202020204" pitchFamily="34" charset="0"/>
                <a:cs typeface="Arial" panose="020B0604020202020204" pitchFamily="34" charset="0"/>
              </a:rPr>
              <a:t>This was a tricky one, so let’s walk through how to get the answer together. First, we go up to the “Serving Size” line and see that it’s “1 ounce.” Next, we go down to the “Total Sugars” line to see that a 1-ounce serving of cereal contains 9 grams of total sugars. Nine grams is more than 6 grams of sugar, so this cereal cannot be served as part of a reimbursable meal or snack.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a:latin typeface="Arial" panose="020B0604020202020204" pitchFamily="34" charset="0"/>
              <a:cs typeface="Arial" panose="020B0604020202020204" pitchFamily="34" charset="0"/>
            </a:endParaRPr>
          </a:p>
          <a:p>
            <a:endParaRPr lang="en-US" sz="12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8A92E9ED-D75D-DF40-B20F-46FB25F50A85}" type="slidenum">
              <a:rPr lang="en-US" smtClean="0"/>
              <a:t>21</a:t>
            </a:fld>
            <a:endParaRPr lang="en-US"/>
          </a:p>
        </p:txBody>
      </p:sp>
    </p:spTree>
    <p:extLst>
      <p:ext uri="{BB962C8B-B14F-4D97-AF65-F5344CB8AC3E}">
        <p14:creationId xmlns:p14="http://schemas.microsoft.com/office/powerpoint/2010/main" val="104229166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noProof="0" dirty="0">
                <a:latin typeface="Arial" panose="020B0604020202020204" pitchFamily="34" charset="0"/>
                <a:cs typeface="Arial" panose="020B0604020202020204" pitchFamily="34" charset="0"/>
              </a:rPr>
              <a:t>Let’s do another practice</a:t>
            </a:r>
            <a:r>
              <a:rPr lang="en-US" sz="1200" baseline="0" noProof="0" dirty="0">
                <a:latin typeface="Arial" panose="020B0604020202020204" pitchFamily="34" charset="0"/>
                <a:cs typeface="Arial" panose="020B0604020202020204" pitchFamily="34" charset="0"/>
              </a:rPr>
              <a:t> question. This one is about yogurt. </a:t>
            </a:r>
            <a:endParaRPr lang="en-US" sz="1200" noProof="0" dirty="0">
              <a:latin typeface="Arial" panose="020B0604020202020204" pitchFamily="34" charset="0"/>
              <a:cs typeface="Arial" panose="020B0604020202020204" pitchFamily="34" charset="0"/>
            </a:endParaRPr>
          </a:p>
          <a:p>
            <a:endParaRPr lang="en-US" sz="1200" noProof="0" dirty="0">
              <a:latin typeface="Arial" panose="020B0604020202020204" pitchFamily="34" charset="0"/>
              <a:cs typeface="Arial" panose="020B0604020202020204" pitchFamily="34" charset="0"/>
            </a:endParaRPr>
          </a:p>
          <a:p>
            <a:r>
              <a:rPr lang="en-US" sz="1200" noProof="0" dirty="0">
                <a:latin typeface="Arial" panose="020B0604020202020204" pitchFamily="34" charset="0"/>
                <a:cs typeface="Arial" panose="020B0604020202020204" pitchFamily="34" charset="0"/>
              </a:rPr>
              <a:t>The question says, “</a:t>
            </a:r>
            <a:r>
              <a:rPr lang="en-US" sz="1200" dirty="0">
                <a:latin typeface="Arial" panose="020B0604020202020204" pitchFamily="34" charset="0"/>
                <a:cs typeface="Arial" panose="020B0604020202020204" pitchFamily="34" charset="0"/>
              </a:rPr>
              <a:t>How many grams of total sugars are in 1 serving of this yogurt?</a:t>
            </a:r>
            <a:endParaRPr lang="en-US" sz="1200" baseline="0" dirty="0">
              <a:latin typeface="Arial" panose="020B0604020202020204" pitchFamily="34" charset="0"/>
              <a:cs typeface="Arial" panose="020B0604020202020204" pitchFamily="34" charset="0"/>
            </a:endParaRPr>
          </a:p>
          <a:p>
            <a:endParaRPr lang="en-US" sz="1200" noProof="0" dirty="0">
              <a:latin typeface="Arial" panose="020B0604020202020204" pitchFamily="34" charset="0"/>
              <a:cs typeface="Arial" panose="020B0604020202020204" pitchFamily="34" charset="0"/>
            </a:endParaRPr>
          </a:p>
          <a:p>
            <a:r>
              <a:rPr lang="en-US" sz="1200" baseline="0" dirty="0">
                <a:latin typeface="Arial" panose="020B0604020202020204" pitchFamily="34" charset="0"/>
                <a:cs typeface="Arial" panose="020B0604020202020204" pitchFamily="34" charset="0"/>
              </a:rPr>
              <a:t>Raise your hand if you think there are:</a:t>
            </a:r>
          </a:p>
          <a:p>
            <a:endParaRPr lang="en-US" sz="1200" noProof="0" dirty="0">
              <a:latin typeface="Arial" panose="020B0604020202020204" pitchFamily="34" charset="0"/>
              <a:cs typeface="Arial" panose="020B0604020202020204" pitchFamily="34" charset="0"/>
            </a:endParaRPr>
          </a:p>
          <a:p>
            <a:pPr marL="171450" indent="-171450">
              <a:buFont typeface="Wingdings" panose="05000000000000000000" pitchFamily="2" charset="2"/>
              <a:buChar char="q"/>
            </a:pPr>
            <a:r>
              <a:rPr lang="en-US" sz="1200" baseline="0" noProof="0" dirty="0">
                <a:latin typeface="Arial" panose="020B0604020202020204" pitchFamily="34" charset="0"/>
                <a:cs typeface="Arial" panose="020B0604020202020204" pitchFamily="34" charset="0"/>
              </a:rPr>
              <a:t>170 grams of total sugars in 1 serving of this yogurt [pause and wait for a show of hands],</a:t>
            </a:r>
          </a:p>
          <a:p>
            <a:pPr marL="0" indent="0">
              <a:buFont typeface="Wingdings" panose="05000000000000000000" pitchFamily="2" charset="2"/>
              <a:buNone/>
            </a:pPr>
            <a:endParaRPr lang="en-US" sz="1200" baseline="0" noProof="0" dirty="0">
              <a:latin typeface="Arial" panose="020B0604020202020204" pitchFamily="34" charset="0"/>
              <a:cs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US" sz="1200" baseline="0" noProof="0" dirty="0">
                <a:latin typeface="Arial" panose="020B0604020202020204" pitchFamily="34" charset="0"/>
                <a:cs typeface="Arial" panose="020B0604020202020204" pitchFamily="34" charset="0"/>
              </a:rPr>
              <a:t>16 grams [pause and wait for a show of hands],</a:t>
            </a:r>
          </a:p>
          <a:p>
            <a:pPr marL="0" indent="0">
              <a:buFont typeface="Wingdings" panose="05000000000000000000" pitchFamily="2" charset="2"/>
              <a:buNone/>
            </a:pPr>
            <a:endParaRPr lang="en-US" sz="1200" baseline="0" noProof="0" dirty="0">
              <a:latin typeface="Arial" panose="020B0604020202020204" pitchFamily="34" charset="0"/>
              <a:cs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US" sz="1200" baseline="0" noProof="0" dirty="0">
                <a:latin typeface="Arial" panose="020B0604020202020204" pitchFamily="34" charset="0"/>
                <a:cs typeface="Arial" panose="020B0604020202020204" pitchFamily="34" charset="0"/>
              </a:rPr>
              <a:t>4 grams [pause and wait for a show of hands], or</a:t>
            </a:r>
          </a:p>
          <a:p>
            <a:pPr marL="0" indent="0">
              <a:buFont typeface="Wingdings" panose="05000000000000000000" pitchFamily="2" charset="2"/>
              <a:buNone/>
            </a:pPr>
            <a:endParaRPr lang="en-US" sz="1200" baseline="0" noProof="0" dirty="0">
              <a:latin typeface="Arial" panose="020B0604020202020204" pitchFamily="34" charset="0"/>
              <a:cs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US" sz="1200" baseline="0" noProof="0" dirty="0">
                <a:latin typeface="Arial" panose="020B0604020202020204" pitchFamily="34" charset="0"/>
                <a:cs typeface="Arial" panose="020B0604020202020204" pitchFamily="34" charset="0"/>
              </a:rPr>
              <a:t>140 grams [pause and wait for a show of hands].</a:t>
            </a:r>
          </a:p>
          <a:p>
            <a:endParaRPr lang="en-US" sz="1200" dirty="0">
              <a:latin typeface="Arial" panose="020B0604020202020204" pitchFamily="34" charset="0"/>
              <a:cs typeface="Arial" panose="020B0604020202020204" pitchFamily="34" charset="0"/>
            </a:endParaRPr>
          </a:p>
          <a:p>
            <a:endParaRPr lang="en-US" sz="12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8A92E9ED-D75D-DF40-B20F-46FB25F50A85}" type="slidenum">
              <a:rPr lang="en-US" smtClean="0"/>
              <a:t>22</a:t>
            </a:fld>
            <a:endParaRPr lang="en-US"/>
          </a:p>
        </p:txBody>
      </p:sp>
    </p:spTree>
    <p:extLst>
      <p:ext uri="{BB962C8B-B14F-4D97-AF65-F5344CB8AC3E}">
        <p14:creationId xmlns:p14="http://schemas.microsoft.com/office/powerpoint/2010/main" val="183974778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noProof="0" dirty="0">
                <a:latin typeface="Arial" panose="020B0604020202020204" pitchFamily="34" charset="0"/>
                <a:cs typeface="Arial" panose="020B0604020202020204" pitchFamily="34" charset="0"/>
              </a:rPr>
              <a:t>Nice work, everyone! The answer is 16</a:t>
            </a:r>
            <a:r>
              <a:rPr lang="en-US" sz="1200" baseline="0" noProof="0" dirty="0">
                <a:latin typeface="Arial" panose="020B0604020202020204" pitchFamily="34" charset="0"/>
                <a:cs typeface="Arial" panose="020B0604020202020204" pitchFamily="34" charset="0"/>
              </a:rPr>
              <a:t> grams of total sugars.</a:t>
            </a:r>
          </a:p>
          <a:p>
            <a:endParaRPr lang="en-US" sz="1200" baseline="0" noProof="0"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aseline="0" dirty="0">
                <a:latin typeface="Arial" panose="020B0604020202020204" pitchFamily="34" charset="0"/>
                <a:cs typeface="Arial" panose="020B0604020202020204" pitchFamily="34" charset="0"/>
              </a:rPr>
              <a:t>To get this answer, we find “Total Sugars” on the Nutrition Facts label and next to that we find “16 grams.” You’ll see that outlined in blue on the slide. </a:t>
            </a:r>
          </a:p>
          <a:p>
            <a:endParaRPr lang="en-US" sz="1200" baseline="0" noProof="0" dirty="0">
              <a:latin typeface="Arial" panose="020B0604020202020204" pitchFamily="34" charset="0"/>
              <a:cs typeface="Arial" panose="020B0604020202020204" pitchFamily="34" charset="0"/>
            </a:endParaRPr>
          </a:p>
          <a:p>
            <a:endParaRPr lang="en-US" sz="1200" baseline="0" noProof="0" dirty="0">
              <a:latin typeface="Arial" panose="020B0604020202020204" pitchFamily="34" charset="0"/>
              <a:cs typeface="Arial" panose="020B0604020202020204" pitchFamily="34" charset="0"/>
            </a:endParaRPr>
          </a:p>
          <a:p>
            <a:endParaRPr lang="en-US" sz="1200" dirty="0">
              <a:latin typeface="Arial" panose="020B0604020202020204" pitchFamily="34" charset="0"/>
              <a:cs typeface="Arial" panose="020B0604020202020204" pitchFamily="34" charset="0"/>
            </a:endParaRPr>
          </a:p>
          <a:p>
            <a:endParaRPr lang="en-US" sz="12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8A92E9ED-D75D-DF40-B20F-46FB25F50A85}" type="slidenum">
              <a:rPr lang="en-US" smtClean="0"/>
              <a:t>23</a:t>
            </a:fld>
            <a:endParaRPr lang="en-US"/>
          </a:p>
        </p:txBody>
      </p:sp>
    </p:spTree>
    <p:extLst>
      <p:ext uri="{BB962C8B-B14F-4D97-AF65-F5344CB8AC3E}">
        <p14:creationId xmlns:p14="http://schemas.microsoft.com/office/powerpoint/2010/main" val="354540252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noProof="0" dirty="0">
                <a:latin typeface="Arial" panose="020B0604020202020204" pitchFamily="34" charset="0"/>
                <a:cs typeface="Arial" panose="020B0604020202020204" pitchFamily="34" charset="0"/>
              </a:rPr>
              <a:t>Let’s do one more practice </a:t>
            </a:r>
            <a:r>
              <a:rPr lang="en-US" sz="1200" baseline="0" noProof="0" dirty="0">
                <a:latin typeface="Arial" panose="020B0604020202020204" pitchFamily="34" charset="0"/>
                <a:cs typeface="Arial" panose="020B0604020202020204" pitchFamily="34" charset="0"/>
              </a:rPr>
              <a:t>question on total sugars. Using the same Nutrition Facts label for a container of yogurt, let’s answer this question. </a:t>
            </a:r>
            <a:endParaRPr lang="en-US" sz="1200" noProof="0" dirty="0">
              <a:latin typeface="Arial" panose="020B0604020202020204" pitchFamily="34" charset="0"/>
              <a:cs typeface="Arial" panose="020B0604020202020204" pitchFamily="34" charset="0"/>
            </a:endParaRPr>
          </a:p>
          <a:p>
            <a:endParaRPr lang="en-US" sz="1200" noProof="0"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noProof="0" dirty="0">
                <a:latin typeface="Arial" panose="020B0604020202020204" pitchFamily="34" charset="0"/>
                <a:cs typeface="Arial" panose="020B0604020202020204" pitchFamily="34" charset="0"/>
              </a:rPr>
              <a:t>The question says, “</a:t>
            </a:r>
            <a:r>
              <a:rPr lang="en-US" sz="1200" dirty="0">
                <a:latin typeface="Arial" panose="020B0604020202020204" pitchFamily="34" charset="0"/>
                <a:cs typeface="Arial" panose="020B0604020202020204" pitchFamily="34" charset="0"/>
              </a:rPr>
              <a:t>Does this yogurt meet the CACFP sugar limit?” </a:t>
            </a:r>
            <a:r>
              <a:rPr lang="en-US" sz="1200" baseline="0" dirty="0">
                <a:latin typeface="Arial" panose="020B0604020202020204" pitchFamily="34" charset="0"/>
                <a:cs typeface="Arial" panose="020B0604020202020204" pitchFamily="34" charset="0"/>
              </a:rPr>
              <a:t>Remember, yogurt must contain 23 grams of total sugars or less per 6 ounces of yogurt to serve as part of a reimbursable meal or snack in the CACFP. </a:t>
            </a:r>
          </a:p>
          <a:p>
            <a:pPr marL="0" indent="0">
              <a:buFont typeface="Wingdings" panose="05000000000000000000" pitchFamily="2" charset="2"/>
              <a:buNone/>
            </a:pPr>
            <a:endParaRPr lang="en-US" sz="1200" baseline="0" noProof="0" dirty="0">
              <a:latin typeface="Arial" panose="020B0604020202020204" pitchFamily="34" charset="0"/>
              <a:cs typeface="Arial" panose="020B0604020202020204" pitchFamily="34" charset="0"/>
            </a:endParaRPr>
          </a:p>
          <a:p>
            <a:pPr marL="0" indent="0">
              <a:buFont typeface="Wingdings" panose="05000000000000000000" pitchFamily="2" charset="2"/>
              <a:buNone/>
            </a:pPr>
            <a:r>
              <a:rPr lang="en-US" sz="1200" baseline="0" noProof="0" dirty="0">
                <a:latin typeface="Arial" panose="020B0604020202020204" pitchFamily="34" charset="0"/>
                <a:cs typeface="Arial" panose="020B0604020202020204" pitchFamily="34" charset="0"/>
              </a:rPr>
              <a:t>Raise your hand if you think the answer is:</a:t>
            </a:r>
          </a:p>
          <a:p>
            <a:endParaRPr lang="en-US" sz="1200" noProof="0" dirty="0">
              <a:latin typeface="Arial" panose="020B0604020202020204" pitchFamily="34" charset="0"/>
              <a:cs typeface="Arial" panose="020B0604020202020204" pitchFamily="34" charset="0"/>
            </a:endParaRPr>
          </a:p>
          <a:p>
            <a:pPr marL="171450" indent="-171450">
              <a:buFont typeface="Wingdings" panose="05000000000000000000" pitchFamily="2" charset="2"/>
              <a:buChar char="q"/>
            </a:pPr>
            <a:r>
              <a:rPr lang="en-US" sz="1200" baseline="0" noProof="0" dirty="0">
                <a:latin typeface="Arial" panose="020B0604020202020204" pitchFamily="34" charset="0"/>
                <a:cs typeface="Arial" panose="020B0604020202020204" pitchFamily="34" charset="0"/>
              </a:rPr>
              <a:t>Yes, the yogurt does meet the sugar limit and can be served as part of a reimbursable meal or snack [pause and wait for a show of hands]; or</a:t>
            </a:r>
          </a:p>
          <a:p>
            <a:pPr marL="171450" indent="-171450">
              <a:buFont typeface="Wingdings" panose="05000000000000000000" pitchFamily="2" charset="2"/>
              <a:buChar char="q"/>
            </a:pPr>
            <a:endParaRPr lang="en-US" sz="1200" baseline="0" noProof="0" dirty="0">
              <a:latin typeface="Arial" panose="020B0604020202020204" pitchFamily="34" charset="0"/>
              <a:cs typeface="Arial" panose="020B0604020202020204" pitchFamily="34" charset="0"/>
            </a:endParaRPr>
          </a:p>
          <a:p>
            <a:pPr marL="171450" indent="-171450">
              <a:buFont typeface="Wingdings" panose="05000000000000000000" pitchFamily="2" charset="2"/>
              <a:buChar char="q"/>
            </a:pPr>
            <a:r>
              <a:rPr lang="en-US" sz="1200" baseline="0" noProof="0" dirty="0">
                <a:latin typeface="Arial" panose="020B0604020202020204" pitchFamily="34" charset="0"/>
                <a:cs typeface="Arial" panose="020B0604020202020204" pitchFamily="34" charset="0"/>
              </a:rPr>
              <a:t>No, it does not meet the sugar limit [pause and wait for a show of hands].</a:t>
            </a:r>
          </a:p>
          <a:p>
            <a:endParaRPr lang="en-US" sz="1200" dirty="0">
              <a:latin typeface="Arial" panose="020B0604020202020204" pitchFamily="34" charset="0"/>
              <a:cs typeface="Arial" panose="020B0604020202020204" pitchFamily="34" charset="0"/>
            </a:endParaRPr>
          </a:p>
          <a:p>
            <a:endParaRPr lang="en-US" sz="1200" baseline="0" noProof="0" dirty="0">
              <a:latin typeface="Arial" panose="020B0604020202020204" pitchFamily="34" charset="0"/>
              <a:cs typeface="Arial" panose="020B0604020202020204" pitchFamily="34" charset="0"/>
            </a:endParaRPr>
          </a:p>
          <a:p>
            <a:endParaRPr lang="en-US" sz="1200" baseline="0" noProof="0" dirty="0">
              <a:latin typeface="Arial" panose="020B0604020202020204" pitchFamily="34" charset="0"/>
              <a:cs typeface="Arial" panose="020B0604020202020204" pitchFamily="34" charset="0"/>
            </a:endParaRPr>
          </a:p>
          <a:p>
            <a:endParaRPr lang="en-US" sz="1200" dirty="0">
              <a:latin typeface="Arial" panose="020B0604020202020204" pitchFamily="34" charset="0"/>
              <a:cs typeface="Arial" panose="020B0604020202020204" pitchFamily="34" charset="0"/>
            </a:endParaRPr>
          </a:p>
          <a:p>
            <a:endParaRPr lang="en-US" sz="12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8A92E9ED-D75D-DF40-B20F-46FB25F50A85}" type="slidenum">
              <a:rPr lang="en-US" smtClean="0"/>
              <a:t>24</a:t>
            </a:fld>
            <a:endParaRPr lang="en-US"/>
          </a:p>
        </p:txBody>
      </p:sp>
    </p:spTree>
    <p:extLst>
      <p:ext uri="{BB962C8B-B14F-4D97-AF65-F5344CB8AC3E}">
        <p14:creationId xmlns:p14="http://schemas.microsoft.com/office/powerpoint/2010/main" val="8165864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noProof="0" dirty="0">
                <a:latin typeface="Arial" panose="020B0604020202020204" pitchFamily="34" charset="0"/>
                <a:cs typeface="Arial" panose="020B0604020202020204" pitchFamily="34" charset="0"/>
              </a:rPr>
              <a:t>Nice work, everyone! The answer is </a:t>
            </a:r>
            <a:r>
              <a:rPr lang="en-US" sz="1200" baseline="0" noProof="0" dirty="0">
                <a:latin typeface="Arial" panose="020B0604020202020204" pitchFamily="34" charset="0"/>
                <a:cs typeface="Arial" panose="020B0604020202020204" pitchFamily="34" charset="0"/>
              </a:rPr>
              <a:t>“Yes, the yogurt does meet the sugar limit and can be served as part of a reimbursable meal or snack.” </a:t>
            </a:r>
          </a:p>
          <a:p>
            <a:endParaRPr lang="en-US" sz="1200" baseline="0" noProof="0"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aseline="0" dirty="0">
                <a:latin typeface="Arial" panose="020B0604020202020204" pitchFamily="34" charset="0"/>
                <a:cs typeface="Arial" panose="020B0604020202020204" pitchFamily="34" charset="0"/>
              </a:rPr>
              <a:t>Let’s talk through how we got the answer. First, we go up to the “Serving size” line and see that it’s “6 ounces.” Next, we go down to the “Total Sugars” line to see that a 6-ounce serving of yogurt contains 16 grams of total sugars. Sixteen grams is less than 23 grams of sugar, so this yogurt can be served as part of a reimbursable meal or snack.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a:latin typeface="Arial" panose="020B0604020202020204" pitchFamily="34" charset="0"/>
              <a:cs typeface="Arial" panose="020B0604020202020204" pitchFamily="34" charset="0"/>
            </a:endParaRPr>
          </a:p>
          <a:p>
            <a:endParaRPr lang="en-US" sz="12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8A92E9ED-D75D-DF40-B20F-46FB25F50A85}" type="slidenum">
              <a:rPr lang="en-US" smtClean="0"/>
              <a:t>25</a:t>
            </a:fld>
            <a:endParaRPr lang="en-US"/>
          </a:p>
        </p:txBody>
      </p:sp>
    </p:spTree>
    <p:extLst>
      <p:ext uri="{BB962C8B-B14F-4D97-AF65-F5344CB8AC3E}">
        <p14:creationId xmlns:p14="http://schemas.microsoft.com/office/powerpoint/2010/main" val="100335526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latin typeface="Arial" panose="020B0604020202020204" pitchFamily="34" charset="0"/>
                <a:cs typeface="Arial" panose="020B0604020202020204" pitchFamily="34" charset="0"/>
              </a:rPr>
              <a:t>You may be wondering, what if the serving size of a</a:t>
            </a:r>
            <a:r>
              <a:rPr lang="en-US" sz="1200" baseline="0" dirty="0">
                <a:latin typeface="Arial" panose="020B0604020202020204" pitchFamily="34" charset="0"/>
                <a:cs typeface="Arial" panose="020B0604020202020204" pitchFamily="34" charset="0"/>
              </a:rPr>
              <a:t> container of cereal is not 1 ounce OR what if the yogurt is not 6 ounces? How do I know if it meets the sugar limit in the CACFP?</a:t>
            </a:r>
          </a:p>
          <a:p>
            <a:endParaRPr lang="en-US" sz="1200" baseline="0" dirty="0">
              <a:latin typeface="Arial" panose="020B0604020202020204" pitchFamily="34" charset="0"/>
              <a:cs typeface="Arial" panose="020B0604020202020204" pitchFamily="34" charset="0"/>
            </a:endParaRPr>
          </a:p>
          <a:p>
            <a:r>
              <a:rPr lang="en-US" sz="1200" baseline="0" dirty="0">
                <a:latin typeface="Arial" panose="020B0604020202020204" pitchFamily="34" charset="0"/>
                <a:cs typeface="Arial" panose="020B0604020202020204" pitchFamily="34" charset="0"/>
              </a:rPr>
              <a:t>Well, Team Nutrition has more resources to help you answer that question. They have worksheets, recorded webinars, and training slides on choosing yogurts that are lower in sugar and choosing breakfast cereals that are lower in sugar. Those resources help you determine if both yogurts and cereals meet the CACFP sugar limits, so I encourage you to check those out on the Team Nutrition website. </a:t>
            </a:r>
          </a:p>
        </p:txBody>
      </p:sp>
      <p:sp>
        <p:nvSpPr>
          <p:cNvPr id="4" name="Slide Number Placeholder 3"/>
          <p:cNvSpPr>
            <a:spLocks noGrp="1"/>
          </p:cNvSpPr>
          <p:nvPr>
            <p:ph type="sldNum" sz="quarter" idx="5"/>
          </p:nvPr>
        </p:nvSpPr>
        <p:spPr/>
        <p:txBody>
          <a:bodyPr/>
          <a:lstStyle/>
          <a:p>
            <a:fld id="{8A92E9ED-D75D-DF40-B20F-46FB25F50A85}" type="slidenum">
              <a:rPr lang="en-US" smtClean="0"/>
              <a:t>26</a:t>
            </a:fld>
            <a:endParaRPr lang="en-US"/>
          </a:p>
        </p:txBody>
      </p:sp>
    </p:spTree>
    <p:extLst>
      <p:ext uri="{BB962C8B-B14F-4D97-AF65-F5344CB8AC3E}">
        <p14:creationId xmlns:p14="http://schemas.microsoft.com/office/powerpoint/2010/main" val="92891718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latin typeface="Arial" panose="020B0604020202020204" pitchFamily="34" charset="0"/>
                <a:ea typeface="+mn-ea"/>
                <a:cs typeface="Arial" panose="020B0604020202020204" pitchFamily="34" charset="0"/>
              </a:rPr>
              <a:t>Before we move on to another nutrient, I want to mention</a:t>
            </a:r>
            <a:r>
              <a:rPr lang="en-US" sz="1200" kern="1200" baseline="0" dirty="0">
                <a:solidFill>
                  <a:schemeClr val="tx1"/>
                </a:solidFill>
                <a:latin typeface="Arial" panose="020B0604020202020204" pitchFamily="34" charset="0"/>
                <a:ea typeface="+mn-ea"/>
                <a:cs typeface="Arial" panose="020B0604020202020204" pitchFamily="34" charset="0"/>
              </a:rPr>
              <a:t> something about serving sizes. </a:t>
            </a:r>
            <a:r>
              <a:rPr lang="en-US" sz="1200" kern="1200" dirty="0">
                <a:solidFill>
                  <a:schemeClr val="tx1"/>
                </a:solidFill>
                <a:latin typeface="Arial" panose="020B0604020202020204" pitchFamily="34" charset="0"/>
                <a:ea typeface="+mn-ea"/>
                <a:cs typeface="Arial" panose="020B0604020202020204" pitchFamily="34" charset="0"/>
              </a:rPr>
              <a:t>Remember, that the Nutrition Facts label lists the amount of calories and nutrients in one serving of the food. So, if you serve more than one serving, you are also serving more calories, sugars, and other nutrients.</a:t>
            </a:r>
          </a:p>
          <a:p>
            <a:endParaRPr lang="en-US" sz="1200" baseline="0" dirty="0">
              <a:latin typeface="Arial" panose="020B0604020202020204" pitchFamily="34" charset="0"/>
              <a:cs typeface="Arial" panose="020B0604020202020204" pitchFamily="34" charset="0"/>
            </a:endParaRPr>
          </a:p>
          <a:p>
            <a:r>
              <a:rPr lang="en-US" sz="1200" baseline="0" dirty="0">
                <a:latin typeface="Arial" panose="020B0604020202020204" pitchFamily="34" charset="0"/>
                <a:cs typeface="Arial" panose="020B0604020202020204" pitchFamily="34" charset="0"/>
              </a:rPr>
              <a:t>For example, a 1-cup serving of the cereal shown on the left of the slide contains 100 calories and 7 grams of total sugars. </a:t>
            </a:r>
          </a:p>
          <a:p>
            <a:endParaRPr lang="en-US" sz="1200" baseline="0" dirty="0">
              <a:latin typeface="Arial" panose="020B0604020202020204" pitchFamily="34" charset="0"/>
              <a:cs typeface="Arial" panose="020B0604020202020204" pitchFamily="34" charset="0"/>
            </a:endParaRPr>
          </a:p>
          <a:p>
            <a:r>
              <a:rPr lang="en-US" sz="1200" baseline="0" dirty="0">
                <a:latin typeface="Arial" panose="020B0604020202020204" pitchFamily="34" charset="0"/>
                <a:cs typeface="Arial" panose="020B0604020202020204" pitchFamily="34" charset="0"/>
              </a:rPr>
              <a:t>However, if you serve 2 cups of that same cereal shown on the right of the slide, then the 2-cup serving contains 200 calories and 14 grams of total sugars. </a:t>
            </a:r>
            <a:endParaRPr lang="en-US" sz="12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8A92E9ED-D75D-DF40-B20F-46FB25F50A85}" type="slidenum">
              <a:rPr lang="en-US" smtClean="0"/>
              <a:t>27</a:t>
            </a:fld>
            <a:endParaRPr lang="en-US"/>
          </a:p>
        </p:txBody>
      </p:sp>
    </p:spTree>
    <p:extLst>
      <p:ext uri="{BB962C8B-B14F-4D97-AF65-F5344CB8AC3E}">
        <p14:creationId xmlns:p14="http://schemas.microsoft.com/office/powerpoint/2010/main" val="282444102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noProof="0" dirty="0">
                <a:latin typeface="Arial" panose="020B0604020202020204" pitchFamily="34" charset="0"/>
                <a:cs typeface="Arial" panose="020B0604020202020204" pitchFamily="34" charset="0"/>
              </a:rPr>
              <a:t>Okay, let’s do another practice question.</a:t>
            </a:r>
            <a:endParaRPr lang="en-US" sz="1200" baseline="0" noProof="0" dirty="0">
              <a:latin typeface="Arial" panose="020B0604020202020204" pitchFamily="34" charset="0"/>
              <a:cs typeface="Arial" panose="020B0604020202020204" pitchFamily="34" charset="0"/>
            </a:endParaRPr>
          </a:p>
          <a:p>
            <a:endParaRPr lang="en-US" sz="1200" baseline="0" noProof="0" dirty="0">
              <a:latin typeface="Arial" panose="020B0604020202020204" pitchFamily="34" charset="0"/>
              <a:cs typeface="Arial" panose="020B0604020202020204" pitchFamily="34" charset="0"/>
            </a:endParaRPr>
          </a:p>
          <a:p>
            <a:r>
              <a:rPr lang="en-US" sz="1200" baseline="0" noProof="0" dirty="0">
                <a:latin typeface="Arial" panose="020B0604020202020204" pitchFamily="34" charset="0"/>
                <a:cs typeface="Arial" panose="020B0604020202020204" pitchFamily="34" charset="0"/>
              </a:rPr>
              <a:t>The question is, “How many grams of total sugars are in 2 servings of this cereal?” This is the same cereal we just looked at, but instead of 1 serving we are going to serve 2 servings. </a:t>
            </a:r>
            <a:endParaRPr lang="en-US" sz="1200" noProof="0" dirty="0">
              <a:latin typeface="Arial" panose="020B0604020202020204" pitchFamily="34" charset="0"/>
              <a:cs typeface="Arial" panose="020B0604020202020204" pitchFamily="34" charset="0"/>
            </a:endParaRPr>
          </a:p>
          <a:p>
            <a:pPr marL="0" indent="0">
              <a:buFont typeface="Wingdings" panose="05000000000000000000" pitchFamily="2" charset="2"/>
              <a:buNone/>
            </a:pPr>
            <a:endParaRPr lang="en-US" sz="1200" noProof="0" dirty="0">
              <a:latin typeface="Arial" panose="020B0604020202020204" pitchFamily="34" charset="0"/>
              <a:cs typeface="Arial" panose="020B0604020202020204" pitchFamily="34" charset="0"/>
            </a:endParaRPr>
          </a:p>
          <a:p>
            <a:r>
              <a:rPr lang="en-US" sz="1200" baseline="0" dirty="0">
                <a:latin typeface="Arial" panose="020B0604020202020204" pitchFamily="34" charset="0"/>
                <a:cs typeface="Arial" panose="020B0604020202020204" pitchFamily="34" charset="0"/>
              </a:rPr>
              <a:t>Raise your hand if you think there are:</a:t>
            </a:r>
          </a:p>
          <a:p>
            <a:endParaRPr lang="en-US" sz="1200" noProof="0" dirty="0">
              <a:latin typeface="Arial" panose="020B0604020202020204" pitchFamily="34" charset="0"/>
              <a:cs typeface="Arial" panose="020B0604020202020204" pitchFamily="34" charset="0"/>
            </a:endParaRPr>
          </a:p>
          <a:p>
            <a:pPr marL="171450" indent="-171450">
              <a:buFont typeface="Wingdings" panose="05000000000000000000" pitchFamily="2" charset="2"/>
              <a:buChar char="q"/>
            </a:pPr>
            <a:r>
              <a:rPr lang="en-US" sz="1200" baseline="0" noProof="0" dirty="0">
                <a:latin typeface="Arial" panose="020B0604020202020204" pitchFamily="34" charset="0"/>
                <a:cs typeface="Arial" panose="020B0604020202020204" pitchFamily="34" charset="0"/>
              </a:rPr>
              <a:t>14 grams of total sugars in 2 servings of this cereal [pause and wait for a show of hands],</a:t>
            </a:r>
          </a:p>
          <a:p>
            <a:pPr marL="0" indent="0">
              <a:buFont typeface="Wingdings" panose="05000000000000000000" pitchFamily="2" charset="2"/>
              <a:buNone/>
            </a:pPr>
            <a:endParaRPr lang="en-US" sz="1200" baseline="0" noProof="0" dirty="0">
              <a:latin typeface="Arial" panose="020B0604020202020204" pitchFamily="34" charset="0"/>
              <a:cs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US" sz="1200" baseline="0" noProof="0" dirty="0">
                <a:latin typeface="Arial" panose="020B0604020202020204" pitchFamily="34" charset="0"/>
                <a:cs typeface="Arial" panose="020B0604020202020204" pitchFamily="34" charset="0"/>
              </a:rPr>
              <a:t>3 grams [pause and wait for a show of hands],</a:t>
            </a:r>
          </a:p>
          <a:p>
            <a:pPr marL="0" indent="0">
              <a:buFont typeface="Wingdings" panose="05000000000000000000" pitchFamily="2" charset="2"/>
              <a:buNone/>
            </a:pPr>
            <a:endParaRPr lang="en-US" sz="1200" baseline="0" noProof="0" dirty="0">
              <a:latin typeface="Arial" panose="020B0604020202020204" pitchFamily="34" charset="0"/>
              <a:cs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US" sz="1200" baseline="0" noProof="0" dirty="0">
                <a:latin typeface="Arial" panose="020B0604020202020204" pitchFamily="34" charset="0"/>
                <a:cs typeface="Arial" panose="020B0604020202020204" pitchFamily="34" charset="0"/>
              </a:rPr>
              <a:t>12 grams [pause and wait for a show of hands], or</a:t>
            </a:r>
          </a:p>
          <a:p>
            <a:pPr marL="0" indent="0">
              <a:buFont typeface="Wingdings" panose="05000000000000000000" pitchFamily="2" charset="2"/>
              <a:buNone/>
            </a:pPr>
            <a:endParaRPr lang="en-US" sz="1200" baseline="0" noProof="0" dirty="0">
              <a:latin typeface="Arial" panose="020B0604020202020204" pitchFamily="34" charset="0"/>
              <a:cs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US" sz="1200" baseline="0" noProof="0" dirty="0">
                <a:latin typeface="Arial" panose="020B0604020202020204" pitchFamily="34" charset="0"/>
                <a:cs typeface="Arial" panose="020B0604020202020204" pitchFamily="34" charset="0"/>
              </a:rPr>
              <a:t>7 grams [pause and wait for a show of hands].</a:t>
            </a:r>
          </a:p>
          <a:p>
            <a:endParaRPr lang="en-US" sz="1200" dirty="0">
              <a:latin typeface="Arial" panose="020B0604020202020204" pitchFamily="34" charset="0"/>
              <a:cs typeface="Arial" panose="020B0604020202020204" pitchFamily="34" charset="0"/>
            </a:endParaRPr>
          </a:p>
          <a:p>
            <a:endParaRPr lang="en-US" sz="12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8A92E9ED-D75D-DF40-B20F-46FB25F50A85}" type="slidenum">
              <a:rPr lang="en-US" smtClean="0"/>
              <a:t>28</a:t>
            </a:fld>
            <a:endParaRPr lang="en-US"/>
          </a:p>
        </p:txBody>
      </p:sp>
    </p:spTree>
    <p:extLst>
      <p:ext uri="{BB962C8B-B14F-4D97-AF65-F5344CB8AC3E}">
        <p14:creationId xmlns:p14="http://schemas.microsoft.com/office/powerpoint/2010/main" val="390717194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latin typeface="Arial" panose="020B0604020202020204" pitchFamily="34" charset="0"/>
                <a:cs typeface="Arial" panose="020B0604020202020204" pitchFamily="34" charset="0"/>
              </a:rPr>
              <a:t>Great work,</a:t>
            </a:r>
            <a:r>
              <a:rPr lang="en-US" sz="1200" baseline="0" dirty="0">
                <a:latin typeface="Arial" panose="020B0604020202020204" pitchFamily="34" charset="0"/>
                <a:cs typeface="Arial" panose="020B0604020202020204" pitchFamily="34" charset="0"/>
              </a:rPr>
              <a:t> everyone! The answer is 14 grams. </a:t>
            </a:r>
          </a:p>
          <a:p>
            <a:endParaRPr lang="en-US" sz="1200" baseline="0" dirty="0">
              <a:latin typeface="Arial" panose="020B0604020202020204" pitchFamily="34" charset="0"/>
              <a:cs typeface="Arial" panose="020B0604020202020204" pitchFamily="34" charset="0"/>
            </a:endParaRPr>
          </a:p>
          <a:p>
            <a:r>
              <a:rPr lang="en-US" sz="1200" baseline="0" dirty="0">
                <a:latin typeface="Arial" panose="020B0604020202020204" pitchFamily="34" charset="0"/>
                <a:cs typeface="Arial" panose="020B0604020202020204" pitchFamily="34" charset="0"/>
              </a:rPr>
              <a:t>To get this answer, we find “Total Sugars” on the Nutrition Facts label and next to that we find “7 g” or “7 grams”. You’ll see that outlined in blue on the slide. However, we are giving participants 2 servings of this cereal, so the amount of nutrients would double. </a:t>
            </a:r>
          </a:p>
          <a:p>
            <a:endParaRPr lang="en-US" sz="1200" baseline="0" dirty="0">
              <a:latin typeface="Arial" panose="020B0604020202020204" pitchFamily="34" charset="0"/>
              <a:cs typeface="Arial" panose="020B0604020202020204" pitchFamily="34" charset="0"/>
            </a:endParaRPr>
          </a:p>
          <a:p>
            <a:r>
              <a:rPr lang="en-US" sz="1200" baseline="0" dirty="0">
                <a:latin typeface="Arial" panose="020B0604020202020204" pitchFamily="34" charset="0"/>
                <a:cs typeface="Arial" panose="020B0604020202020204" pitchFamily="34" charset="0"/>
              </a:rPr>
              <a:t>7 grams x 2 servings of cereal = 14 grams of total sugars </a:t>
            </a:r>
          </a:p>
          <a:p>
            <a:endParaRPr lang="en-US" sz="1200" dirty="0">
              <a:latin typeface="Arial" panose="020B0604020202020204" pitchFamily="34" charset="0"/>
              <a:cs typeface="Arial" panose="020B0604020202020204" pitchFamily="34" charset="0"/>
            </a:endParaRPr>
          </a:p>
          <a:p>
            <a:endParaRPr lang="en-US" sz="12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8A92E9ED-D75D-DF40-B20F-46FB25F50A85}" type="slidenum">
              <a:rPr lang="en-US" smtClean="0"/>
              <a:t>29</a:t>
            </a:fld>
            <a:endParaRPr lang="en-US"/>
          </a:p>
        </p:txBody>
      </p:sp>
    </p:spTree>
    <p:extLst>
      <p:ext uri="{BB962C8B-B14F-4D97-AF65-F5344CB8AC3E}">
        <p14:creationId xmlns:p14="http://schemas.microsoft.com/office/powerpoint/2010/main" val="28679762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49"/>
            <a:ext cx="5486400" cy="4650685"/>
          </a:xfrm>
        </p:spPr>
        <p:txBody>
          <a:bodyPr/>
          <a:lstStyle/>
          <a:p>
            <a:r>
              <a:rPr lang="en-US" sz="1200" dirty="0">
                <a:latin typeface="Arial" panose="020B0604020202020204" pitchFamily="34" charset="0"/>
                <a:cs typeface="Arial" panose="020B0604020202020204" pitchFamily="34" charset="0"/>
              </a:rPr>
              <a:t>Before we get started, I want to know who has joined us today. </a:t>
            </a:r>
          </a:p>
          <a:p>
            <a:endParaRPr lang="en-US" sz="1200" dirty="0">
              <a:latin typeface="Arial" panose="020B0604020202020204" pitchFamily="34" charset="0"/>
              <a:cs typeface="Arial" panose="020B0604020202020204" pitchFamily="34" charset="0"/>
            </a:endParaRPr>
          </a:p>
          <a:p>
            <a:r>
              <a:rPr lang="en-US" sz="1200" dirty="0">
                <a:latin typeface="Arial" panose="020B0604020202020204" pitchFamily="34" charset="0"/>
                <a:cs typeface="Arial" panose="020B0604020202020204" pitchFamily="34" charset="0"/>
              </a:rPr>
              <a:t>Please raise your hand if you work for:</a:t>
            </a:r>
          </a:p>
          <a:p>
            <a:pPr marL="171450" indent="-171450">
              <a:lnSpc>
                <a:spcPct val="200000"/>
              </a:lnSpc>
              <a:buFont typeface="Wingdings" panose="05000000000000000000" pitchFamily="2" charset="2"/>
              <a:buChar char="q"/>
            </a:pPr>
            <a:r>
              <a:rPr lang="en-US" sz="1200" dirty="0">
                <a:latin typeface="Arial" panose="020B0604020202020204" pitchFamily="34" charset="0"/>
                <a:cs typeface="Arial" panose="020B0604020202020204" pitchFamily="34" charset="0"/>
              </a:rPr>
              <a:t>a child care center [pause and wait for a show of hands], </a:t>
            </a:r>
          </a:p>
          <a:p>
            <a:pPr marL="171450" indent="-171450">
              <a:lnSpc>
                <a:spcPct val="200000"/>
              </a:lnSpc>
              <a:buFont typeface="Wingdings" panose="05000000000000000000" pitchFamily="2" charset="2"/>
              <a:buChar char="q"/>
            </a:pPr>
            <a:r>
              <a:rPr lang="en-US" sz="1200" dirty="0">
                <a:latin typeface="Arial" panose="020B0604020202020204" pitchFamily="34" charset="0"/>
                <a:cs typeface="Arial" panose="020B0604020202020204" pitchFamily="34" charset="0"/>
              </a:rPr>
              <a:t>a family child care home [pause and wait for a show of hands], </a:t>
            </a:r>
          </a:p>
          <a:p>
            <a:pPr marL="171450" indent="-171450">
              <a:lnSpc>
                <a:spcPct val="200000"/>
              </a:lnSpc>
              <a:buFont typeface="Wingdings" panose="05000000000000000000" pitchFamily="2" charset="2"/>
              <a:buChar char="q"/>
            </a:pPr>
            <a:r>
              <a:rPr lang="en-US" sz="1200" dirty="0">
                <a:latin typeface="Arial" panose="020B0604020202020204" pitchFamily="34" charset="0"/>
                <a:cs typeface="Arial" panose="020B0604020202020204" pitchFamily="34" charset="0"/>
              </a:rPr>
              <a:t>an at-risk afterschool care center [pause and wait for a show of hands],</a:t>
            </a:r>
          </a:p>
          <a:p>
            <a:pPr marL="171450" marR="0" lvl="0" indent="-171450" algn="l" defTabSz="685800" rtl="0" eaLnBrk="1" fontAlgn="auto" latinLnBrk="0" hangingPunct="1">
              <a:lnSpc>
                <a:spcPct val="200000"/>
              </a:lnSpc>
              <a:spcBef>
                <a:spcPts val="0"/>
              </a:spcBef>
              <a:spcAft>
                <a:spcPts val="0"/>
              </a:spcAft>
              <a:buClrTx/>
              <a:buSzTx/>
              <a:buFont typeface="Wingdings" panose="05000000000000000000" pitchFamily="2" charset="2"/>
              <a:buChar char="q"/>
              <a:tabLst/>
              <a:defRPr/>
            </a:pPr>
            <a:r>
              <a:rPr lang="en-US" sz="1200" dirty="0">
                <a:latin typeface="Arial" panose="020B0604020202020204" pitchFamily="34" charset="0"/>
                <a:cs typeface="Arial" panose="020B0604020202020204" pitchFamily="34" charset="0"/>
              </a:rPr>
              <a:t>an adult day care center [pause and wait for a show of hands],</a:t>
            </a:r>
          </a:p>
          <a:p>
            <a:pPr marL="171450" indent="-171450">
              <a:lnSpc>
                <a:spcPct val="200000"/>
              </a:lnSpc>
              <a:buFont typeface="Wingdings" panose="05000000000000000000" pitchFamily="2" charset="2"/>
              <a:buChar char="q"/>
            </a:pPr>
            <a:r>
              <a:rPr lang="en-US" sz="1200" dirty="0">
                <a:latin typeface="Arial" panose="020B0604020202020204" pitchFamily="34" charset="0"/>
                <a:cs typeface="Arial" panose="020B0604020202020204" pitchFamily="34" charset="0"/>
              </a:rPr>
              <a:t>a sponsoring organization [pause and wait for a show of hands],</a:t>
            </a:r>
          </a:p>
          <a:p>
            <a:pPr marL="171450" indent="-171450">
              <a:lnSpc>
                <a:spcPct val="200000"/>
              </a:lnSpc>
              <a:buFont typeface="Wingdings" panose="05000000000000000000" pitchFamily="2" charset="2"/>
              <a:buChar char="q"/>
            </a:pPr>
            <a:r>
              <a:rPr lang="en-US" sz="1200" dirty="0">
                <a:latin typeface="Arial" panose="020B0604020202020204" pitchFamily="34" charset="0"/>
                <a:cs typeface="Arial" panose="020B0604020202020204" pitchFamily="34" charset="0"/>
              </a:rPr>
              <a:t>an emergency shelter [pause and wait for a show of hands], </a:t>
            </a:r>
          </a:p>
          <a:p>
            <a:pPr marL="171450" indent="-171450">
              <a:lnSpc>
                <a:spcPct val="200000"/>
              </a:lnSpc>
              <a:buFont typeface="Wingdings" panose="05000000000000000000" pitchFamily="2" charset="2"/>
              <a:buChar char="q"/>
            </a:pPr>
            <a:r>
              <a:rPr lang="en-US" sz="1200" dirty="0">
                <a:latin typeface="Arial" panose="020B0604020202020204" pitchFamily="34" charset="0"/>
                <a:cs typeface="Arial" panose="020B0604020202020204" pitchFamily="34" charset="0"/>
              </a:rPr>
              <a:t>a school food authority [pause and wait for a show of hands], </a:t>
            </a:r>
          </a:p>
          <a:p>
            <a:pPr marL="171450" indent="-171450">
              <a:lnSpc>
                <a:spcPct val="200000"/>
              </a:lnSpc>
              <a:buFont typeface="Wingdings" panose="05000000000000000000" pitchFamily="2" charset="2"/>
              <a:buChar char="q"/>
            </a:pPr>
            <a:r>
              <a:rPr lang="en-US" sz="1200" dirty="0">
                <a:latin typeface="Arial" panose="020B0604020202020204" pitchFamily="34" charset="0"/>
                <a:cs typeface="Arial" panose="020B0604020202020204" pitchFamily="34" charset="0"/>
              </a:rPr>
              <a:t>a State agency [pause and wait for a show of hands], </a:t>
            </a:r>
          </a:p>
          <a:p>
            <a:pPr marL="171450" indent="-171450">
              <a:lnSpc>
                <a:spcPct val="200000"/>
              </a:lnSpc>
              <a:buFont typeface="Wingdings" panose="05000000000000000000" pitchFamily="2" charset="2"/>
              <a:buChar char="q"/>
            </a:pPr>
            <a:r>
              <a:rPr lang="en-US" sz="1200" dirty="0">
                <a:latin typeface="Arial" panose="020B0604020202020204" pitchFamily="34" charset="0"/>
                <a:cs typeface="Arial" panose="020B0604020202020204" pitchFamily="34" charset="0"/>
              </a:rPr>
              <a:t>A USDA Regional office [pause and wait for a show of hands], or </a:t>
            </a:r>
          </a:p>
          <a:p>
            <a:pPr marL="171450" indent="-171450">
              <a:lnSpc>
                <a:spcPct val="200000"/>
              </a:lnSpc>
              <a:buFont typeface="Wingdings" panose="05000000000000000000" pitchFamily="2" charset="2"/>
              <a:buChar char="q"/>
            </a:pPr>
            <a:r>
              <a:rPr lang="en-US" sz="1200" dirty="0">
                <a:latin typeface="Arial" panose="020B0604020202020204" pitchFamily="34" charset="0"/>
                <a:cs typeface="Arial" panose="020B0604020202020204" pitchFamily="34" charset="0"/>
              </a:rPr>
              <a:t>other [pause and wait for a show of hands]. </a:t>
            </a:r>
          </a:p>
          <a:p>
            <a:endParaRPr lang="en-US" sz="1200" baseline="0" dirty="0"/>
          </a:p>
        </p:txBody>
      </p:sp>
      <p:sp>
        <p:nvSpPr>
          <p:cNvPr id="4" name="Slide Number Placeholder 3"/>
          <p:cNvSpPr>
            <a:spLocks noGrp="1"/>
          </p:cNvSpPr>
          <p:nvPr>
            <p:ph type="sldNum" sz="quarter" idx="5"/>
          </p:nvPr>
        </p:nvSpPr>
        <p:spPr/>
        <p:txBody>
          <a:bodyPr/>
          <a:lstStyle/>
          <a:p>
            <a:fld id="{8A92E9ED-D75D-DF40-B20F-46FB25F50A85}" type="slidenum">
              <a:rPr lang="en-US" smtClean="0"/>
              <a:t>3</a:t>
            </a:fld>
            <a:endParaRPr lang="en-US"/>
          </a:p>
        </p:txBody>
      </p:sp>
    </p:spTree>
    <p:extLst>
      <p:ext uri="{BB962C8B-B14F-4D97-AF65-F5344CB8AC3E}">
        <p14:creationId xmlns:p14="http://schemas.microsoft.com/office/powerpoint/2010/main" val="386990812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latin typeface="Arial" panose="020B0604020202020204" pitchFamily="34" charset="0"/>
                <a:cs typeface="Arial" panose="020B0604020202020204" pitchFamily="34" charset="0"/>
              </a:rPr>
              <a:t>One last note</a:t>
            </a:r>
            <a:r>
              <a:rPr lang="en-US" sz="1200" baseline="0" dirty="0">
                <a:latin typeface="Arial" panose="020B0604020202020204" pitchFamily="34" charset="0"/>
                <a:cs typeface="Arial" panose="020B0604020202020204" pitchFamily="34" charset="0"/>
              </a:rPr>
              <a:t> about the serving size of a container – </a:t>
            </a:r>
          </a:p>
          <a:p>
            <a:endParaRPr lang="en-US" sz="1200" baseline="0" dirty="0">
              <a:latin typeface="Arial" panose="020B0604020202020204" pitchFamily="34" charset="0"/>
              <a:cs typeface="Arial" panose="020B0604020202020204" pitchFamily="34" charset="0"/>
            </a:endParaRPr>
          </a:p>
          <a:p>
            <a:r>
              <a:rPr lang="en-US" sz="1200" kern="1200" dirty="0">
                <a:solidFill>
                  <a:schemeClr val="tx1"/>
                </a:solidFill>
                <a:latin typeface="Arial" panose="020B0604020202020204" pitchFamily="34" charset="0"/>
                <a:ea typeface="+mn-ea"/>
                <a:cs typeface="Arial" panose="020B0604020202020204" pitchFamily="34" charset="0"/>
              </a:rPr>
              <a:t>Most times, the Nutrition Facts label shows the calories and nutrients in one serving of the food. But, you may find some products that show the calories and nutrients in one serving of the food and the calories and nutrients in the entire container. </a:t>
            </a:r>
          </a:p>
          <a:p>
            <a:endParaRPr lang="en-US" sz="1200" kern="1200" dirty="0">
              <a:solidFill>
                <a:schemeClr val="tx1"/>
              </a:solidFill>
              <a:latin typeface="Arial" panose="020B0604020202020204" pitchFamily="34" charset="0"/>
              <a:ea typeface="+mn-ea"/>
              <a:cs typeface="Arial" panose="020B0604020202020204" pitchFamily="34" charset="0"/>
            </a:endParaRPr>
          </a:p>
          <a:p>
            <a:r>
              <a:rPr lang="en-US" sz="1200" kern="1200" dirty="0">
                <a:solidFill>
                  <a:schemeClr val="tx1"/>
                </a:solidFill>
                <a:latin typeface="Arial" panose="020B0604020202020204" pitchFamily="34" charset="0"/>
                <a:ea typeface="+mn-ea"/>
                <a:cs typeface="Arial" panose="020B0604020202020204" pitchFamily="34" charset="0"/>
              </a:rPr>
              <a:t>For these types of Nutrition Facts labels, you can look at the heading on the top of the column to see the serving amount. In the example on the screen (which is also on page 3 of the worksheet), you can see that there is a heading that says “one serving” above where it says “80 calories.” This means the middle column shows the calories and nutrients for one serving of the food. </a:t>
            </a:r>
          </a:p>
          <a:p>
            <a:endParaRPr lang="en-US" sz="1200" kern="1200" dirty="0">
              <a:solidFill>
                <a:schemeClr val="tx1"/>
              </a:solidFill>
              <a:latin typeface="Arial" panose="020B0604020202020204" pitchFamily="34" charset="0"/>
              <a:ea typeface="+mn-ea"/>
              <a:cs typeface="Arial" panose="020B0604020202020204" pitchFamily="34" charset="0"/>
            </a:endParaRPr>
          </a:p>
          <a:p>
            <a:r>
              <a:rPr lang="en-US" sz="1200" kern="1200" dirty="0">
                <a:solidFill>
                  <a:schemeClr val="tx1"/>
                </a:solidFill>
                <a:latin typeface="Arial" panose="020B0604020202020204" pitchFamily="34" charset="0"/>
                <a:ea typeface="+mn-ea"/>
                <a:cs typeface="Arial" panose="020B0604020202020204" pitchFamily="34" charset="0"/>
              </a:rPr>
              <a:t>The heading on the right column, above 160 calories, says “per container.” This means the right column shows the calories and nutrients for the entire container. </a:t>
            </a:r>
          </a:p>
        </p:txBody>
      </p:sp>
      <p:sp>
        <p:nvSpPr>
          <p:cNvPr id="4" name="Slide Number Placeholder 3"/>
          <p:cNvSpPr>
            <a:spLocks noGrp="1"/>
          </p:cNvSpPr>
          <p:nvPr>
            <p:ph type="sldNum" sz="quarter" idx="5"/>
          </p:nvPr>
        </p:nvSpPr>
        <p:spPr/>
        <p:txBody>
          <a:bodyPr/>
          <a:lstStyle/>
          <a:p>
            <a:fld id="{8A92E9ED-D75D-DF40-B20F-46FB25F50A85}" type="slidenum">
              <a:rPr lang="en-US" smtClean="0"/>
              <a:t>30</a:t>
            </a:fld>
            <a:endParaRPr lang="en-US"/>
          </a:p>
        </p:txBody>
      </p:sp>
    </p:spTree>
    <p:extLst>
      <p:ext uri="{BB962C8B-B14F-4D97-AF65-F5344CB8AC3E}">
        <p14:creationId xmlns:p14="http://schemas.microsoft.com/office/powerpoint/2010/main" val="179396153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latin typeface="Arial" panose="020B0604020202020204" pitchFamily="34" charset="0"/>
                <a:cs typeface="Arial" panose="020B0604020202020204" pitchFamily="34" charset="0"/>
              </a:rPr>
              <a:t>Now, let’s talk about a nutrient called “iron.” </a:t>
            </a:r>
          </a:p>
          <a:p>
            <a:endParaRPr lang="en-US" sz="1200" dirty="0">
              <a:latin typeface="Arial" panose="020B0604020202020204" pitchFamily="34" charset="0"/>
              <a:cs typeface="Arial" panose="020B0604020202020204" pitchFamily="34" charset="0"/>
            </a:endParaRPr>
          </a:p>
          <a:p>
            <a:r>
              <a:rPr lang="en-US" sz="1200" dirty="0">
                <a:latin typeface="Arial" panose="020B0604020202020204" pitchFamily="34" charset="0"/>
                <a:cs typeface="Arial" panose="020B0604020202020204" pitchFamily="34" charset="0"/>
              </a:rPr>
              <a:t>Iron is a nutrient that supports growth and brain development. You</a:t>
            </a:r>
            <a:r>
              <a:rPr lang="en-US" sz="1200" baseline="0" dirty="0">
                <a:latin typeface="Arial" panose="020B0604020202020204" pitchFamily="34" charset="0"/>
                <a:cs typeface="Arial" panose="020B0604020202020204" pitchFamily="34" charset="0"/>
              </a:rPr>
              <a:t> may use the Nutrition Facts label when checking to see that an infant formula is fortified with iron. </a:t>
            </a:r>
          </a:p>
          <a:p>
            <a:endParaRPr lang="en-US" sz="1200" baseline="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8A92E9ED-D75D-DF40-B20F-46FB25F50A85}" type="slidenum">
              <a:rPr lang="en-US" smtClean="0"/>
              <a:t>31</a:t>
            </a:fld>
            <a:endParaRPr lang="en-US"/>
          </a:p>
        </p:txBody>
      </p:sp>
    </p:spTree>
    <p:extLst>
      <p:ext uri="{BB962C8B-B14F-4D97-AF65-F5344CB8AC3E}">
        <p14:creationId xmlns:p14="http://schemas.microsoft.com/office/powerpoint/2010/main" val="323273574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aseline="0" dirty="0">
                <a:latin typeface="Arial" panose="020B0604020202020204" pitchFamily="34" charset="0"/>
                <a:cs typeface="Arial" panose="020B0604020202020204" pitchFamily="34" charset="0"/>
              </a:rPr>
              <a:t>As a reminder, iron-fortified infant formula is required in the CACFP for babies who are not breastfed or are partially breastfed.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a:latin typeface="Arial" panose="020B0604020202020204" pitchFamily="34" charset="0"/>
              <a:cs typeface="Arial" panose="020B0604020202020204" pitchFamily="34" charset="0"/>
            </a:endParaRPr>
          </a:p>
          <a:p>
            <a:r>
              <a:rPr lang="en-US" sz="1200" baseline="0" dirty="0">
                <a:latin typeface="Arial" panose="020B0604020202020204" pitchFamily="34" charset="0"/>
                <a:cs typeface="Arial" panose="020B0604020202020204" pitchFamily="34" charset="0"/>
              </a:rPr>
              <a:t>To make sure the iron-fortified infant formula you offer is creditable in the CACFP, you should:</a:t>
            </a:r>
          </a:p>
          <a:p>
            <a:endParaRPr lang="en-US" sz="1200" baseline="0"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US" sz="1200" baseline="0" dirty="0">
                <a:latin typeface="Arial" panose="020B0604020202020204" pitchFamily="34" charset="0"/>
                <a:cs typeface="Arial" panose="020B0604020202020204" pitchFamily="34" charset="0"/>
              </a:rPr>
              <a:t>Look for “infant formula with iron” or a similar statement on the front of the formula package and make sure it contains 1 milligram of iron or more per 100 calories of formula when prepared using the label instructions. </a:t>
            </a:r>
          </a:p>
          <a:p>
            <a:pPr marL="171450" indent="-171450">
              <a:buFont typeface="Arial" panose="020B0604020202020204" pitchFamily="34" charset="0"/>
              <a:buChar char="•"/>
            </a:pPr>
            <a:endParaRPr lang="en-US" sz="1200" baseline="0"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US" sz="1200" baseline="0" dirty="0">
                <a:latin typeface="Arial" panose="020B0604020202020204" pitchFamily="34" charset="0"/>
                <a:cs typeface="Arial" panose="020B0604020202020204" pitchFamily="34" charset="0"/>
              </a:rPr>
              <a:t>You can use the Nutrition Facts label as a guide to make sure the formula has enough iron. First look at the line that says “Calories” and make sure it says “100” or more. Then, look at the line that says “iron.” This should have “1 milligram” or more listed. </a:t>
            </a:r>
          </a:p>
          <a:p>
            <a:pPr marL="171450" indent="-171450">
              <a:buFont typeface="Arial" panose="020B0604020202020204" pitchFamily="34" charset="0"/>
              <a:buChar char="•"/>
            </a:pPr>
            <a:endParaRPr lang="en-US" sz="1200" baseline="0" dirty="0">
              <a:latin typeface="Arial" panose="020B0604020202020204" pitchFamily="34" charset="0"/>
              <a:cs typeface="Arial" panose="020B0604020202020204" pitchFamily="34" charset="0"/>
            </a:endParaRPr>
          </a:p>
          <a:p>
            <a:pPr marL="0" indent="0">
              <a:buFont typeface="Arial" panose="020B0604020202020204" pitchFamily="34" charset="0"/>
              <a:buNone/>
            </a:pPr>
            <a:r>
              <a:rPr lang="en-US" sz="1200" kern="1200" dirty="0">
                <a:solidFill>
                  <a:schemeClr val="tx1"/>
                </a:solidFill>
                <a:effectLst/>
                <a:latin typeface="Arial" panose="020B0604020202020204" pitchFamily="34" charset="0"/>
                <a:cs typeface="Arial" panose="020B0604020202020204" pitchFamily="34" charset="0"/>
              </a:rPr>
              <a:t>If you have an infant formula that contains less than 100 calories, you'd have to take additional steps to determine if it is creditable in the CACFP.</a:t>
            </a:r>
          </a:p>
          <a:p>
            <a:pPr marL="171450" indent="-171450">
              <a:buFont typeface="Arial" panose="020B0604020202020204" pitchFamily="34" charset="0"/>
              <a:buChar char="•"/>
            </a:pPr>
            <a:endParaRPr lang="en-US" sz="1200" baseline="0" dirty="0">
              <a:latin typeface="Arial" panose="020B0604020202020204" pitchFamily="34" charset="0"/>
              <a:cs typeface="Arial" panose="020B0604020202020204" pitchFamily="34" charset="0"/>
            </a:endParaRPr>
          </a:p>
          <a:p>
            <a:endParaRPr lang="en-US" sz="12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8A92E9ED-D75D-DF40-B20F-46FB25F50A85}" type="slidenum">
              <a:rPr lang="en-US" smtClean="0"/>
              <a:t>32</a:t>
            </a:fld>
            <a:endParaRPr lang="en-US"/>
          </a:p>
        </p:txBody>
      </p:sp>
    </p:spTree>
    <p:extLst>
      <p:ext uri="{BB962C8B-B14F-4D97-AF65-F5344CB8AC3E}">
        <p14:creationId xmlns:p14="http://schemas.microsoft.com/office/powerpoint/2010/main" val="85272675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noProof="0" dirty="0">
                <a:latin typeface="Arial" panose="020B0604020202020204" pitchFamily="34" charset="0"/>
                <a:cs typeface="Arial" panose="020B0604020202020204" pitchFamily="34" charset="0"/>
              </a:rPr>
              <a:t>Ok, let’s do one last practice question.</a:t>
            </a:r>
          </a:p>
          <a:p>
            <a:endParaRPr lang="en-US" sz="1200" noProof="0" dirty="0">
              <a:latin typeface="Arial" panose="020B0604020202020204" pitchFamily="34" charset="0"/>
              <a:cs typeface="Arial" panose="020B0604020202020204" pitchFamily="34" charset="0"/>
            </a:endParaRPr>
          </a:p>
          <a:p>
            <a:r>
              <a:rPr lang="en-US" sz="1200" noProof="0" dirty="0">
                <a:latin typeface="Arial" panose="020B0604020202020204" pitchFamily="34" charset="0"/>
                <a:cs typeface="Arial" panose="020B0604020202020204" pitchFamily="34" charset="0"/>
              </a:rPr>
              <a:t>Using</a:t>
            </a:r>
            <a:r>
              <a:rPr lang="en-US" sz="1200" baseline="0" noProof="0" dirty="0">
                <a:latin typeface="Arial" panose="020B0604020202020204" pitchFamily="34" charset="0"/>
                <a:cs typeface="Arial" panose="020B0604020202020204" pitchFamily="34" charset="0"/>
              </a:rPr>
              <a:t> the Nutrition Facts label of an iron-fortified infant formula on the slide here, let’s answer this question:</a:t>
            </a:r>
          </a:p>
          <a:p>
            <a:endParaRPr lang="en-US" sz="1200" baseline="0" noProof="0" dirty="0">
              <a:latin typeface="Arial" panose="020B0604020202020204" pitchFamily="34" charset="0"/>
              <a:cs typeface="Arial" panose="020B0604020202020204" pitchFamily="34" charset="0"/>
            </a:endParaRPr>
          </a:p>
          <a:p>
            <a:pPr marL="0" indent="0">
              <a:buFont typeface="Arial" panose="020B0604020202020204" pitchFamily="34" charset="0"/>
              <a:buNone/>
            </a:pPr>
            <a:r>
              <a:rPr lang="en-US" sz="1200" baseline="0" noProof="0" dirty="0">
                <a:latin typeface="Arial" panose="020B0604020202020204" pitchFamily="34" charset="0"/>
                <a:cs typeface="Arial" panose="020B0604020202020204" pitchFamily="34" charset="0"/>
              </a:rPr>
              <a:t>The question says, “Is this infant formula creditable in the CACFP?” Remember from the previous slide, we need to </a:t>
            </a:r>
            <a:r>
              <a:rPr lang="en-US" sz="1200" baseline="0" dirty="0">
                <a:latin typeface="Arial" panose="020B0604020202020204" pitchFamily="34" charset="0"/>
                <a:cs typeface="Arial" panose="020B0604020202020204" pitchFamily="34" charset="0"/>
              </a:rPr>
              <a:t>make sure it contains </a:t>
            </a:r>
          </a:p>
          <a:p>
            <a:pPr marL="0" indent="0">
              <a:buFont typeface="Arial" panose="020B0604020202020204" pitchFamily="34" charset="0"/>
              <a:buNone/>
            </a:pPr>
            <a:r>
              <a:rPr lang="en-US" sz="1200" baseline="0" dirty="0">
                <a:latin typeface="Arial" panose="020B0604020202020204" pitchFamily="34" charset="0"/>
                <a:cs typeface="Arial" panose="020B0604020202020204" pitchFamily="34" charset="0"/>
              </a:rPr>
              <a:t>1 milligram of iron or more per 100 calories of formula to be creditable in the CACFP. </a:t>
            </a:r>
          </a:p>
          <a:p>
            <a:pPr marL="0" indent="0">
              <a:buFont typeface="Arial" panose="020B0604020202020204" pitchFamily="34" charset="0"/>
              <a:buNone/>
            </a:pPr>
            <a:endParaRPr lang="en-US" sz="1200" baseline="0"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aseline="0" dirty="0">
                <a:latin typeface="Arial" panose="020B0604020202020204" pitchFamily="34" charset="0"/>
                <a:cs typeface="Arial" panose="020B0604020202020204" pitchFamily="34" charset="0"/>
              </a:rPr>
              <a:t>Raise your hand if you think the answer is: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baseline="0" dirty="0">
              <a:latin typeface="Arial" panose="020B0604020202020204" pitchFamily="34" charset="0"/>
              <a:cs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US" sz="1200" baseline="0" dirty="0">
                <a:latin typeface="Arial" panose="020B0604020202020204" pitchFamily="34" charset="0"/>
                <a:cs typeface="Arial" panose="020B0604020202020204" pitchFamily="34" charset="0"/>
              </a:rPr>
              <a:t>Yes, it is creditable in the CACFP [pause and wait for a show of hands], or</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endParaRPr lang="en-US" sz="1200" baseline="0" dirty="0">
              <a:latin typeface="Arial" panose="020B0604020202020204" pitchFamily="34" charset="0"/>
              <a:cs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US" sz="1200" baseline="0" dirty="0">
                <a:latin typeface="Arial" panose="020B0604020202020204" pitchFamily="34" charset="0"/>
                <a:cs typeface="Arial" panose="020B0604020202020204" pitchFamily="34" charset="0"/>
              </a:rPr>
              <a:t>No, it is not creditable in the CACFP.</a:t>
            </a:r>
          </a:p>
        </p:txBody>
      </p:sp>
      <p:sp>
        <p:nvSpPr>
          <p:cNvPr id="4" name="Slide Number Placeholder 3"/>
          <p:cNvSpPr>
            <a:spLocks noGrp="1"/>
          </p:cNvSpPr>
          <p:nvPr>
            <p:ph type="sldNum" sz="quarter" idx="5"/>
          </p:nvPr>
        </p:nvSpPr>
        <p:spPr/>
        <p:txBody>
          <a:bodyPr/>
          <a:lstStyle/>
          <a:p>
            <a:fld id="{8A92E9ED-D75D-DF40-B20F-46FB25F50A85}" type="slidenum">
              <a:rPr lang="en-US" smtClean="0"/>
              <a:t>33</a:t>
            </a:fld>
            <a:endParaRPr lang="en-US"/>
          </a:p>
        </p:txBody>
      </p:sp>
    </p:spTree>
    <p:extLst>
      <p:ext uri="{BB962C8B-B14F-4D97-AF65-F5344CB8AC3E}">
        <p14:creationId xmlns:p14="http://schemas.microsoft.com/office/powerpoint/2010/main" val="263941637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noProof="0" dirty="0">
                <a:latin typeface="Arial" panose="020B0604020202020204" pitchFamily="34" charset="0"/>
                <a:cs typeface="Arial" panose="020B0604020202020204" pitchFamily="34" charset="0"/>
              </a:rPr>
              <a:t>Great job, everyone! The answer is “Yes,” this infant formula is creditable</a:t>
            </a:r>
            <a:r>
              <a:rPr lang="en-US" sz="1200" baseline="0" noProof="0" dirty="0">
                <a:latin typeface="Arial" panose="020B0604020202020204" pitchFamily="34" charset="0"/>
                <a:cs typeface="Arial" panose="020B0604020202020204" pitchFamily="34" charset="0"/>
              </a:rPr>
              <a:t> in the CACFP. </a:t>
            </a:r>
          </a:p>
          <a:p>
            <a:endParaRPr lang="en-US" sz="1200" baseline="0" noProof="0" dirty="0">
              <a:latin typeface="Arial" panose="020B0604020202020204" pitchFamily="34" charset="0"/>
              <a:cs typeface="Arial" panose="020B0604020202020204" pitchFamily="34" charset="0"/>
            </a:endParaRPr>
          </a:p>
          <a:p>
            <a:r>
              <a:rPr lang="en-US" sz="1200" baseline="0" noProof="0" dirty="0">
                <a:latin typeface="Arial" panose="020B0604020202020204" pitchFamily="34" charset="0"/>
                <a:cs typeface="Arial" panose="020B0604020202020204" pitchFamily="34" charset="0"/>
              </a:rPr>
              <a:t>We know this, because we find “Calories” on the Nutrition Facts label and it says 100 calories. Then, we look at the line for “Iron” and see that it contains 1.8 milligrams of iron. 1.8 milligrams of iron is more than the 1 milligram of iron required, so this iron-fortified infant formula can be served as part of a reimbursable meal. </a:t>
            </a:r>
            <a:endParaRPr lang="en-US" sz="1200" noProof="0" dirty="0">
              <a:latin typeface="Arial" panose="020B0604020202020204" pitchFamily="34" charset="0"/>
              <a:cs typeface="Arial" panose="020B0604020202020204" pitchFamily="34" charset="0"/>
            </a:endParaRPr>
          </a:p>
          <a:p>
            <a:endParaRPr lang="en-US" sz="12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8A92E9ED-D75D-DF40-B20F-46FB25F50A85}" type="slidenum">
              <a:rPr lang="en-US" smtClean="0"/>
              <a:t>34</a:t>
            </a:fld>
            <a:endParaRPr lang="en-US"/>
          </a:p>
        </p:txBody>
      </p:sp>
    </p:spTree>
    <p:extLst>
      <p:ext uri="{BB962C8B-B14F-4D97-AF65-F5344CB8AC3E}">
        <p14:creationId xmlns:p14="http://schemas.microsoft.com/office/powerpoint/2010/main" val="223504040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Arial" panose="020B0604020202020204" pitchFamily="34" charset="0"/>
                <a:ea typeface="+mn-ea"/>
                <a:cs typeface="Arial" panose="020B0604020202020204" pitchFamily="34" charset="0"/>
              </a:rPr>
              <a:t>Finally, let's talk briefly about some of the other nutrients on the Nutrition Facts label: </a:t>
            </a:r>
            <a:r>
              <a:rPr lang="en-US" sz="1200" baseline="0" dirty="0">
                <a:latin typeface="Arial" panose="020B0604020202020204" pitchFamily="34" charset="0"/>
                <a:cs typeface="Arial" panose="020B0604020202020204" pitchFamily="34" charset="0"/>
              </a:rPr>
              <a:t>saturated fat; </a:t>
            </a:r>
            <a:r>
              <a:rPr lang="en-US" sz="1200" i="1" baseline="0" dirty="0">
                <a:latin typeface="Arial" panose="020B0604020202020204" pitchFamily="34" charset="0"/>
                <a:cs typeface="Arial" panose="020B0604020202020204" pitchFamily="34" charset="0"/>
              </a:rPr>
              <a:t>trans</a:t>
            </a:r>
            <a:r>
              <a:rPr lang="en-US" sz="1200" baseline="0" dirty="0">
                <a:latin typeface="Arial" panose="020B0604020202020204" pitchFamily="34" charset="0"/>
                <a:cs typeface="Arial" panose="020B0604020202020204" pitchFamily="34" charset="0"/>
              </a:rPr>
              <a:t> fat; sodium; and added sugars. The Nutrition Facts label lists the amount of each of these nutrients for one serving of this food. </a:t>
            </a:r>
          </a:p>
          <a:p>
            <a:endParaRPr lang="en-US" sz="1200" baseline="0" dirty="0">
              <a:latin typeface="Arial" panose="020B0604020202020204" pitchFamily="34" charset="0"/>
              <a:cs typeface="Arial" panose="020B0604020202020204" pitchFamily="34" charset="0"/>
            </a:endParaRPr>
          </a:p>
          <a:p>
            <a:r>
              <a:rPr lang="en-US" sz="1200" baseline="0" dirty="0">
                <a:latin typeface="Arial" panose="020B0604020202020204" pitchFamily="34" charset="0"/>
                <a:cs typeface="Arial" panose="020B0604020202020204" pitchFamily="34" charset="0"/>
              </a:rPr>
              <a:t>According to the Dietary Guidelines for Americans, we should limit foods and beverages higher in added sugars, saturated fat, </a:t>
            </a:r>
            <a:r>
              <a:rPr lang="en-US" sz="1200" i="1" baseline="0" dirty="0">
                <a:latin typeface="Arial" panose="020B0604020202020204" pitchFamily="34" charset="0"/>
                <a:cs typeface="Arial" panose="020B0604020202020204" pitchFamily="34" charset="0"/>
              </a:rPr>
              <a:t>trans </a:t>
            </a:r>
            <a:r>
              <a:rPr lang="en-US" sz="1200" i="0" baseline="0" dirty="0">
                <a:latin typeface="Arial" panose="020B0604020202020204" pitchFamily="34" charset="0"/>
                <a:cs typeface="Arial" panose="020B0604020202020204" pitchFamily="34" charset="0"/>
              </a:rPr>
              <a:t>fat</a:t>
            </a:r>
            <a:r>
              <a:rPr lang="en-US" sz="1200" baseline="0" dirty="0">
                <a:latin typeface="Arial" panose="020B0604020202020204" pitchFamily="34" charset="0"/>
                <a:cs typeface="Arial" panose="020B0604020202020204" pitchFamily="34" charset="0"/>
              </a:rPr>
              <a:t>, and sodium. </a:t>
            </a:r>
          </a:p>
          <a:p>
            <a:endParaRPr lang="en-US" sz="1200" baseline="0" dirty="0">
              <a:latin typeface="Arial" panose="020B0604020202020204" pitchFamily="34" charset="0"/>
              <a:cs typeface="Arial" panose="020B0604020202020204" pitchFamily="34" charset="0"/>
            </a:endParaRPr>
          </a:p>
          <a:p>
            <a:r>
              <a:rPr lang="en-US" sz="1200" baseline="0" dirty="0">
                <a:latin typeface="Arial" panose="020B0604020202020204" pitchFamily="34" charset="0"/>
                <a:cs typeface="Arial" panose="020B0604020202020204" pitchFamily="34" charset="0"/>
              </a:rPr>
              <a:t>Most adults and children eat and drink too many of these nutrients. Choosing foods that are lower in these nutrients can help you offer healthier meals that support good health. </a:t>
            </a:r>
            <a:r>
              <a:rPr lang="en-US" sz="1200" kern="1200" dirty="0">
                <a:solidFill>
                  <a:schemeClr val="tx1"/>
                </a:solidFill>
                <a:effectLst/>
                <a:latin typeface="Arial" panose="020B0604020202020204" pitchFamily="34" charset="0"/>
                <a:ea typeface="+mn-ea"/>
                <a:cs typeface="Arial" panose="020B0604020202020204" pitchFamily="34" charset="0"/>
              </a:rPr>
              <a:t>When comparing nutrients in foods, check the serving sizes to make sure you are comparing similar amounts of food. </a:t>
            </a:r>
          </a:p>
          <a:p>
            <a:endParaRPr lang="en-US" sz="1200" baseline="0" dirty="0">
              <a:latin typeface="Arial" panose="020B0604020202020204" pitchFamily="34" charset="0"/>
              <a:cs typeface="Arial" panose="020B0604020202020204" pitchFamily="34" charset="0"/>
            </a:endParaRPr>
          </a:p>
          <a:p>
            <a:endParaRPr lang="en-US" sz="1200" baseline="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8A92E9ED-D75D-DF40-B20F-46FB25F50A85}" type="slidenum">
              <a:rPr lang="en-US" smtClean="0"/>
              <a:t>35</a:t>
            </a:fld>
            <a:endParaRPr lang="en-US"/>
          </a:p>
        </p:txBody>
      </p:sp>
    </p:spTree>
    <p:extLst>
      <p:ext uri="{BB962C8B-B14F-4D97-AF65-F5344CB8AC3E}">
        <p14:creationId xmlns:p14="http://schemas.microsoft.com/office/powerpoint/2010/main" val="65867144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2479" rtl="0" eaLnBrk="1" fontAlgn="auto" latinLnBrk="0" hangingPunct="1">
              <a:lnSpc>
                <a:spcPct val="100000"/>
              </a:lnSpc>
              <a:spcBef>
                <a:spcPts val="0"/>
              </a:spcBef>
              <a:spcAft>
                <a:spcPts val="0"/>
              </a:spcAft>
              <a:buClrTx/>
              <a:buSzTx/>
              <a:buFontTx/>
              <a:buNone/>
              <a:tabLst/>
              <a:defRPr/>
            </a:pPr>
            <a:r>
              <a:rPr lang="en-US" sz="1200" dirty="0">
                <a:latin typeface="Arial" panose="020B0604020202020204" pitchFamily="34" charset="0"/>
                <a:cs typeface="Arial" panose="020B0604020202020204" pitchFamily="34" charset="0"/>
              </a:rPr>
              <a:t>All</a:t>
            </a:r>
            <a:r>
              <a:rPr lang="en-US" sz="1200" baseline="0" dirty="0">
                <a:latin typeface="Arial" panose="020B0604020202020204" pitchFamily="34" charset="0"/>
                <a:cs typeface="Arial" panose="020B0604020202020204" pitchFamily="34" charset="0"/>
              </a:rPr>
              <a:t> </a:t>
            </a:r>
            <a:r>
              <a:rPr lang="en-US" sz="1200" dirty="0">
                <a:latin typeface="Arial" panose="020B0604020202020204" pitchFamily="34" charset="0"/>
                <a:cs typeface="Arial" panose="020B0604020202020204" pitchFamily="34" charset="0"/>
              </a:rPr>
              <a:t>Team Nutrition materials are available online from Team</a:t>
            </a:r>
            <a:r>
              <a:rPr lang="en-US" sz="1200" baseline="0" dirty="0">
                <a:latin typeface="Arial" panose="020B0604020202020204" pitchFamily="34" charset="0"/>
                <a:cs typeface="Arial" panose="020B0604020202020204" pitchFamily="34" charset="0"/>
              </a:rPr>
              <a:t> Nutrition’s </a:t>
            </a:r>
            <a:r>
              <a:rPr lang="en-US" sz="1200" dirty="0">
                <a:latin typeface="Arial" panose="020B0604020202020204" pitchFamily="34" charset="0"/>
                <a:cs typeface="Arial" panose="020B0604020202020204" pitchFamily="34" charset="0"/>
              </a:rPr>
              <a:t>website and are available for free download to anybody who is interested. You can also find many other resources for the CACFP on</a:t>
            </a:r>
            <a:r>
              <a:rPr lang="en-US" sz="1200" baseline="0" dirty="0">
                <a:latin typeface="Arial" panose="020B0604020202020204" pitchFamily="34" charset="0"/>
                <a:cs typeface="Arial" panose="020B0604020202020204" pitchFamily="34" charset="0"/>
              </a:rPr>
              <a:t> Team Nutrition’s website. </a:t>
            </a:r>
            <a:endParaRPr lang="en-US" sz="1200" dirty="0">
              <a:latin typeface="Arial" panose="020B0604020202020204" pitchFamily="34" charset="0"/>
              <a:cs typeface="Arial" panose="020B0604020202020204" pitchFamily="34" charset="0"/>
            </a:endParaRPr>
          </a:p>
          <a:p>
            <a:pPr defTabSz="912479">
              <a:defRPr/>
            </a:pPr>
            <a:endParaRPr lang="en-US" sz="1200" dirty="0">
              <a:latin typeface="Arial" panose="020B0604020202020204" pitchFamily="34" charset="0"/>
              <a:cs typeface="Arial" panose="020B0604020202020204" pitchFamily="34" charset="0"/>
            </a:endParaRPr>
          </a:p>
          <a:p>
            <a:endParaRPr lang="en-US" sz="1200" dirty="0">
              <a:latin typeface="Arial" panose="020B0604020202020204" pitchFamily="34" charset="0"/>
              <a:cs typeface="Arial" panose="020B0604020202020204" pitchFamily="34" charset="0"/>
            </a:endParaRPr>
          </a:p>
          <a:p>
            <a:endParaRPr lang="en-US" sz="12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8A92E9ED-D75D-DF40-B20F-46FB25F50A85}" type="slidenum">
              <a:rPr lang="en-US" smtClean="0"/>
              <a:t>36</a:t>
            </a:fld>
            <a:endParaRPr lang="en-US"/>
          </a:p>
        </p:txBody>
      </p:sp>
    </p:spTree>
    <p:extLst>
      <p:ext uri="{BB962C8B-B14F-4D97-AF65-F5344CB8AC3E}">
        <p14:creationId xmlns:p14="http://schemas.microsoft.com/office/powerpoint/2010/main" val="316826015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3010">
              <a:defRPr/>
            </a:pPr>
            <a:r>
              <a:rPr lang="en-US" sz="1200" dirty="0">
                <a:latin typeface="Arial" panose="020B0604020202020204" pitchFamily="34" charset="0"/>
                <a:cs typeface="Arial" panose="020B0604020202020204" pitchFamily="34" charset="0"/>
              </a:rPr>
              <a:t>For</a:t>
            </a:r>
            <a:r>
              <a:rPr lang="en-US" sz="1200" baseline="0" dirty="0">
                <a:latin typeface="Arial" panose="020B0604020202020204" pitchFamily="34" charset="0"/>
                <a:cs typeface="Arial" panose="020B0604020202020204" pitchFamily="34" charset="0"/>
              </a:rPr>
              <a:t> program operators </a:t>
            </a:r>
            <a:r>
              <a:rPr lang="en-US" sz="1200" dirty="0">
                <a:latin typeface="Arial" panose="020B0604020202020204" pitchFamily="34" charset="0"/>
                <a:cs typeface="Arial" panose="020B0604020202020204" pitchFamily="34" charset="0"/>
              </a:rPr>
              <a:t>in a Child Nutrition Program, such as the Child and Adult Care Food Program, Team Nutrition’s print materials are free to order. </a:t>
            </a:r>
          </a:p>
          <a:p>
            <a:pPr defTabSz="933010">
              <a:defRPr/>
            </a:pPr>
            <a:endParaRPr lang="en-US" sz="1200" dirty="0">
              <a:latin typeface="Arial" panose="020B0604020202020204" pitchFamily="34" charset="0"/>
              <a:cs typeface="Arial" panose="020B0604020202020204" pitchFamily="34" charset="0"/>
            </a:endParaRPr>
          </a:p>
          <a:p>
            <a:pPr defTabSz="933010">
              <a:defRPr/>
            </a:pPr>
            <a:r>
              <a:rPr lang="en-US" sz="1200" dirty="0">
                <a:latin typeface="Arial" panose="020B0604020202020204" pitchFamily="34" charset="0"/>
                <a:cs typeface="Arial" panose="020B0604020202020204" pitchFamily="34" charset="0"/>
              </a:rPr>
              <a:t>If you would like to order Team Nutrition’s free materials in print, you can go to the “Resource Order Form” link on the Team Nutrition website to order print copies of the materials.  </a:t>
            </a:r>
          </a:p>
          <a:p>
            <a:endParaRPr lang="en-US" sz="1200" dirty="0">
              <a:latin typeface="Arial" panose="020B0604020202020204" pitchFamily="34" charset="0"/>
              <a:cs typeface="Arial" panose="020B0604020202020204" pitchFamily="34" charset="0"/>
            </a:endParaRPr>
          </a:p>
          <a:p>
            <a:r>
              <a:rPr lang="en-US" sz="1200" dirty="0">
                <a:latin typeface="Arial" panose="020B0604020202020204" pitchFamily="34" charset="0"/>
                <a:cs typeface="Arial" panose="020B0604020202020204" pitchFamily="34" charset="0"/>
              </a:rPr>
              <a:t>For bulk orders, you can email </a:t>
            </a:r>
            <a:r>
              <a:rPr lang="en-US" sz="1200" dirty="0" err="1">
                <a:latin typeface="Arial" panose="020B0604020202020204" pitchFamily="34" charset="0"/>
                <a:cs typeface="Arial" panose="020B0604020202020204" pitchFamily="34" charset="0"/>
              </a:rPr>
              <a:t>TeamNutrition@usda.gov</a:t>
            </a:r>
            <a:r>
              <a:rPr lang="en-US" sz="1200" dirty="0">
                <a:latin typeface="Arial" panose="020B0604020202020204" pitchFamily="34" charset="0"/>
                <a:cs typeface="Arial" panose="020B0604020202020204" pitchFamily="34" charset="0"/>
              </a:rPr>
              <a:t>.</a:t>
            </a:r>
          </a:p>
          <a:p>
            <a:endParaRPr lang="en-US" sz="1200" dirty="0"/>
          </a:p>
        </p:txBody>
      </p:sp>
      <p:sp>
        <p:nvSpPr>
          <p:cNvPr id="4" name="Slide Number Placeholder 3"/>
          <p:cNvSpPr>
            <a:spLocks noGrp="1"/>
          </p:cNvSpPr>
          <p:nvPr>
            <p:ph type="sldNum" sz="quarter" idx="5"/>
          </p:nvPr>
        </p:nvSpPr>
        <p:spPr/>
        <p:txBody>
          <a:bodyPr/>
          <a:lstStyle/>
          <a:p>
            <a:fld id="{8A92E9ED-D75D-DF40-B20F-46FB25F50A85}" type="slidenum">
              <a:rPr lang="en-US" smtClean="0"/>
              <a:t>37</a:t>
            </a:fld>
            <a:endParaRPr lang="en-US"/>
          </a:p>
        </p:txBody>
      </p:sp>
    </p:spTree>
    <p:extLst>
      <p:ext uri="{BB962C8B-B14F-4D97-AF65-F5344CB8AC3E}">
        <p14:creationId xmlns:p14="http://schemas.microsoft.com/office/powerpoint/2010/main" val="241796638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200" dirty="0">
                <a:latin typeface="Arial" panose="020B0604020202020204" pitchFamily="34" charset="0"/>
                <a:cs typeface="Arial" panose="020B0604020202020204" pitchFamily="34" charset="0"/>
              </a:rPr>
              <a:t>These training slides were provided by U.S. Department of Agriculture's Team Nutrition. If you would like to learn more about Team Nutrition and additional resources available, please visit their website, subscribe to their e-newsletter, connect with them via email at </a:t>
            </a:r>
            <a:r>
              <a:rPr lang="en-US" sz="1200" dirty="0" err="1">
                <a:latin typeface="Arial" panose="020B0604020202020204" pitchFamily="34" charset="0"/>
                <a:cs typeface="Arial" panose="020B0604020202020204" pitchFamily="34" charset="0"/>
              </a:rPr>
              <a:t>TeamNutrition@usda.gov</a:t>
            </a:r>
            <a:r>
              <a:rPr lang="en-US" sz="1200" dirty="0">
                <a:latin typeface="Arial" panose="020B0604020202020204" pitchFamily="34" charset="0"/>
                <a:cs typeface="Arial" panose="020B0604020202020204" pitchFamily="34" charset="0"/>
              </a:rPr>
              <a:t>, and follow them on Twitter. </a:t>
            </a:r>
          </a:p>
          <a:p>
            <a:pPr marL="0" marR="0" lvl="0" indent="0" algn="l" defTabSz="685800" rtl="0" eaLnBrk="1" fontAlgn="auto" latinLnBrk="0" hangingPunct="1">
              <a:lnSpc>
                <a:spcPct val="100000"/>
              </a:lnSpc>
              <a:spcBef>
                <a:spcPts val="0"/>
              </a:spcBef>
              <a:spcAft>
                <a:spcPts val="0"/>
              </a:spcAft>
              <a:buClrTx/>
              <a:buSzTx/>
              <a:buFontTx/>
              <a:buNone/>
              <a:tabLst/>
              <a:defRPr/>
            </a:pPr>
            <a:endParaRPr lang="en-US" sz="1200" dirty="0">
              <a:latin typeface="Arial" panose="020B0604020202020204" pitchFamily="34" charset="0"/>
              <a:cs typeface="Arial" panose="020B0604020202020204" pitchFamily="34" charset="0"/>
            </a:endParaRPr>
          </a:p>
          <a:p>
            <a:pPr marL="0" marR="0" lvl="0" indent="0" algn="l" defTabSz="685800" rtl="0" eaLnBrk="1" fontAlgn="auto" latinLnBrk="0" hangingPunct="1">
              <a:lnSpc>
                <a:spcPct val="100000"/>
              </a:lnSpc>
              <a:spcBef>
                <a:spcPts val="0"/>
              </a:spcBef>
              <a:spcAft>
                <a:spcPts val="0"/>
              </a:spcAft>
              <a:buClrTx/>
              <a:buSzTx/>
              <a:buFontTx/>
              <a:buNone/>
              <a:tabLst/>
              <a:defRPr/>
            </a:pPr>
            <a:r>
              <a:rPr lang="en-US" sz="1200" dirty="0">
                <a:latin typeface="Arial" panose="020B0604020202020204" pitchFamily="34" charset="0"/>
                <a:cs typeface="Arial" panose="020B0604020202020204" pitchFamily="34" charset="0"/>
              </a:rPr>
              <a:t>Thank you! </a:t>
            </a:r>
          </a:p>
          <a:p>
            <a:pPr marL="0" marR="0" lvl="0" indent="0" algn="l" defTabSz="685800" rtl="0" eaLnBrk="1" fontAlgn="auto" latinLnBrk="0" hangingPunct="1">
              <a:lnSpc>
                <a:spcPct val="100000"/>
              </a:lnSpc>
              <a:spcBef>
                <a:spcPts val="0"/>
              </a:spcBef>
              <a:spcAft>
                <a:spcPts val="0"/>
              </a:spcAft>
              <a:buClrTx/>
              <a:buSzTx/>
              <a:buFontTx/>
              <a:buNone/>
              <a:tabLst/>
              <a:defRPr/>
            </a:pPr>
            <a:endParaRPr lang="en-US" sz="12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8A92E9ED-D75D-DF40-B20F-46FB25F50A85}" type="slidenum">
              <a:rPr lang="en-US" smtClean="0"/>
              <a:t>38</a:t>
            </a:fld>
            <a:endParaRPr lang="en-US"/>
          </a:p>
        </p:txBody>
      </p:sp>
    </p:spTree>
    <p:extLst>
      <p:ext uri="{BB962C8B-B14F-4D97-AF65-F5344CB8AC3E}">
        <p14:creationId xmlns:p14="http://schemas.microsoft.com/office/powerpoint/2010/main" val="33089595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aseline="0" dirty="0">
                <a:latin typeface="Arial" panose="020B0604020202020204" pitchFamily="34" charset="0"/>
                <a:cs typeface="Arial" panose="020B0604020202020204" pitchFamily="34" charset="0"/>
              </a:rPr>
              <a:t>Today’s webinar focuses on how to use the Nutrition Facts label in the CACFP.</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a:latin typeface="Arial" panose="020B0604020202020204" pitchFamily="34" charset="0"/>
              <a:cs typeface="Arial" panose="020B0604020202020204" pitchFamily="34" charset="0"/>
            </a:endParaRPr>
          </a:p>
          <a:p>
            <a:pPr>
              <a:spcBef>
                <a:spcPct val="0"/>
              </a:spcBef>
            </a:pPr>
            <a:r>
              <a:rPr lang="en-US" sz="1200" baseline="0" dirty="0">
                <a:latin typeface="Arial" panose="020B0604020202020204" pitchFamily="34" charset="0"/>
                <a:cs typeface="Arial" panose="020B0604020202020204" pitchFamily="34" charset="0"/>
              </a:rPr>
              <a:t>This slide shows the first page of the worksheet we will be talking about today. </a:t>
            </a:r>
          </a:p>
          <a:p>
            <a:pPr>
              <a:spcBef>
                <a:spcPct val="0"/>
              </a:spcBef>
            </a:pPr>
            <a:endParaRPr lang="en-US" sz="1200" baseline="0" dirty="0">
              <a:latin typeface="Arial" panose="020B0604020202020204" pitchFamily="34" charset="0"/>
              <a:cs typeface="Arial" panose="020B0604020202020204" pitchFamily="34" charset="0"/>
            </a:endParaRPr>
          </a:p>
          <a:p>
            <a:r>
              <a:rPr lang="en-US" sz="1200" kern="1200" dirty="0">
                <a:solidFill>
                  <a:schemeClr val="tx1"/>
                </a:solidFill>
                <a:effectLst/>
                <a:latin typeface="Arial" panose="020B0604020202020204" pitchFamily="34" charset="0"/>
                <a:ea typeface="+mn-ea"/>
                <a:cs typeface="Arial" panose="020B0604020202020204" pitchFamily="34" charset="0"/>
              </a:rPr>
              <a:t>You can download the worksheet from the web address on the screen, if you’d like. You can also download the worksheet by scanning the QR code on the screen. To do this, open the camera or QR code reader on your smartphone if you have one and point your device at the QR code on the screen to scan. It will then either take you directly to the worksheet webpage or ask you to click the pop-up notification to take you to the worksheet webpage. Click the pop-up notification, if one appears, and you should be taken to the worksheet. </a:t>
            </a:r>
          </a:p>
          <a:p>
            <a:endParaRPr lang="en-US" sz="1200" kern="1200" dirty="0">
              <a:solidFill>
                <a:schemeClr val="tx1"/>
              </a:solidFill>
              <a:effectLst/>
              <a:latin typeface="Arial" panose="020B0604020202020204" pitchFamily="34" charset="0"/>
              <a:ea typeface="+mn-ea"/>
              <a:cs typeface="Arial" panose="020B0604020202020204" pitchFamily="34" charset="0"/>
            </a:endParaRPr>
          </a:p>
          <a:p>
            <a:r>
              <a:rPr lang="en-US" sz="1200" kern="1200" dirty="0">
                <a:solidFill>
                  <a:schemeClr val="tx1"/>
                </a:solidFill>
                <a:effectLst/>
                <a:latin typeface="Arial" panose="020B0604020202020204" pitchFamily="34" charset="0"/>
                <a:ea typeface="+mn-ea"/>
                <a:cs typeface="Arial" panose="020B0604020202020204" pitchFamily="34" charset="0"/>
              </a:rPr>
              <a:t>Or, you can also just follow along with the pictures shown on the slides. </a:t>
            </a:r>
          </a:p>
          <a:p>
            <a:pPr>
              <a:spcBef>
                <a:spcPct val="0"/>
              </a:spcBef>
            </a:pPr>
            <a:endParaRPr lang="en-US" sz="1200" baseline="0"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a:latin typeface="Arial" panose="020B0604020202020204" pitchFamily="34" charset="0"/>
              <a:cs typeface="Arial" panose="020B0604020202020204" pitchFamily="34" charset="0"/>
            </a:endParaRPr>
          </a:p>
          <a:p>
            <a:endParaRPr lang="en-US" sz="12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8A92E9ED-D75D-DF40-B20F-46FB25F50A85}" type="slidenum">
              <a:rPr lang="en-US" smtClean="0"/>
              <a:t>4</a:t>
            </a:fld>
            <a:endParaRPr lang="en-US"/>
          </a:p>
        </p:txBody>
      </p:sp>
    </p:spTree>
    <p:extLst>
      <p:ext uri="{BB962C8B-B14F-4D97-AF65-F5344CB8AC3E}">
        <p14:creationId xmlns:p14="http://schemas.microsoft.com/office/powerpoint/2010/main" val="13676562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ct val="0"/>
              </a:spcBef>
            </a:pPr>
            <a:r>
              <a:rPr lang="en-US" altLang="en-US" sz="1200" dirty="0">
                <a:solidFill>
                  <a:schemeClr val="tx1"/>
                </a:solidFill>
                <a:latin typeface="Arial" panose="020B0604020202020204" pitchFamily="34" charset="0"/>
                <a:cs typeface="Arial" panose="020B0604020202020204" pitchFamily="34" charset="0"/>
              </a:rPr>
              <a:t>The slide here shows pages 2 and 3 </a:t>
            </a:r>
            <a:r>
              <a:rPr lang="en-US" altLang="en-US" sz="1200" baseline="0" dirty="0">
                <a:solidFill>
                  <a:schemeClr val="tx1"/>
                </a:solidFill>
                <a:latin typeface="Arial" panose="020B0604020202020204" pitchFamily="34" charset="0"/>
                <a:cs typeface="Arial" panose="020B0604020202020204" pitchFamily="34" charset="0"/>
              </a:rPr>
              <a:t>of the worksheet. You will notice that page 2, shown on the left of this slide, explains different parts of the Nutrition Facts label, including servings per container, serving size, total sugars, and more. We will talk about that more in the next few slides.</a:t>
            </a:r>
          </a:p>
          <a:p>
            <a:pPr>
              <a:spcBef>
                <a:spcPct val="0"/>
              </a:spcBef>
            </a:pPr>
            <a:endParaRPr lang="en-US" altLang="en-US" sz="1200" baseline="0" dirty="0">
              <a:solidFill>
                <a:schemeClr val="tx1"/>
              </a:solidFill>
              <a:latin typeface="Arial" panose="020B0604020202020204" pitchFamily="34" charset="0"/>
              <a:cs typeface="Arial" panose="020B0604020202020204" pitchFamily="34" charset="0"/>
            </a:endParaRPr>
          </a:p>
          <a:p>
            <a:pPr>
              <a:spcBef>
                <a:spcPct val="0"/>
              </a:spcBef>
            </a:pPr>
            <a:r>
              <a:rPr lang="en-US" altLang="en-US" sz="1200" baseline="0" dirty="0">
                <a:solidFill>
                  <a:schemeClr val="tx1"/>
                </a:solidFill>
                <a:latin typeface="Arial" panose="020B0604020202020204" pitchFamily="34" charset="0"/>
                <a:cs typeface="Arial" panose="020B0604020202020204" pitchFamily="34" charset="0"/>
              </a:rPr>
              <a:t>The 3</a:t>
            </a:r>
            <a:r>
              <a:rPr lang="en-US" altLang="en-US" sz="1200" baseline="30000" dirty="0">
                <a:solidFill>
                  <a:schemeClr val="tx1"/>
                </a:solidFill>
                <a:latin typeface="Arial" panose="020B0604020202020204" pitchFamily="34" charset="0"/>
                <a:cs typeface="Arial" panose="020B0604020202020204" pitchFamily="34" charset="0"/>
              </a:rPr>
              <a:t>rd</a:t>
            </a:r>
            <a:r>
              <a:rPr lang="en-US" altLang="en-US" sz="1200" baseline="0" dirty="0">
                <a:solidFill>
                  <a:schemeClr val="tx1"/>
                </a:solidFill>
                <a:latin typeface="Arial" panose="020B0604020202020204" pitchFamily="34" charset="0"/>
                <a:cs typeface="Arial" panose="020B0604020202020204" pitchFamily="34" charset="0"/>
              </a:rPr>
              <a:t> page gives a great overview of serving sizes.</a:t>
            </a:r>
          </a:p>
          <a:p>
            <a:pPr>
              <a:spcBef>
                <a:spcPct val="0"/>
              </a:spcBef>
            </a:pPr>
            <a:endParaRPr lang="en-US" altLang="en-US" sz="1200" baseline="0" dirty="0">
              <a:solidFill>
                <a:schemeClr val="tx1"/>
              </a:solidFill>
              <a:latin typeface="Arial" panose="020B0604020202020204" pitchFamily="34" charset="0"/>
              <a:cs typeface="Arial" panose="020B0604020202020204" pitchFamily="34" charset="0"/>
            </a:endParaRPr>
          </a:p>
          <a:p>
            <a:pPr>
              <a:spcBef>
                <a:spcPct val="0"/>
              </a:spcBef>
            </a:pPr>
            <a:r>
              <a:rPr lang="en-US" altLang="en-US" sz="1200" baseline="0" dirty="0">
                <a:solidFill>
                  <a:schemeClr val="tx1"/>
                </a:solidFill>
                <a:latin typeface="Arial" panose="020B0604020202020204" pitchFamily="34" charset="0"/>
                <a:cs typeface="Arial" panose="020B0604020202020204" pitchFamily="34" charset="0"/>
              </a:rPr>
              <a:t>The 4</a:t>
            </a:r>
            <a:r>
              <a:rPr lang="en-US" altLang="en-US" sz="1200" baseline="30000" dirty="0">
                <a:solidFill>
                  <a:schemeClr val="tx1"/>
                </a:solidFill>
                <a:latin typeface="Arial" panose="020B0604020202020204" pitchFamily="34" charset="0"/>
                <a:cs typeface="Arial" panose="020B0604020202020204" pitchFamily="34" charset="0"/>
              </a:rPr>
              <a:t>th</a:t>
            </a:r>
            <a:r>
              <a:rPr lang="en-US" altLang="en-US" sz="1200" baseline="0" dirty="0">
                <a:solidFill>
                  <a:schemeClr val="tx1"/>
                </a:solidFill>
                <a:latin typeface="Arial" panose="020B0604020202020204" pitchFamily="34" charset="0"/>
                <a:cs typeface="Arial" panose="020B0604020202020204" pitchFamily="34" charset="0"/>
              </a:rPr>
              <a:t> page of the worksheet is dedicated to an activity where you can “Try It Out” and apply the knowledge you’ve learned from the worksheet. </a:t>
            </a:r>
          </a:p>
        </p:txBody>
      </p:sp>
      <p:sp>
        <p:nvSpPr>
          <p:cNvPr id="4" name="Slide Number Placeholder 3"/>
          <p:cNvSpPr>
            <a:spLocks noGrp="1"/>
          </p:cNvSpPr>
          <p:nvPr>
            <p:ph type="sldNum" sz="quarter" idx="5"/>
          </p:nvPr>
        </p:nvSpPr>
        <p:spPr/>
        <p:txBody>
          <a:bodyPr/>
          <a:lstStyle/>
          <a:p>
            <a:fld id="{8A92E9ED-D75D-DF40-B20F-46FB25F50A85}" type="slidenum">
              <a:rPr lang="en-US" smtClean="0"/>
              <a:t>5</a:t>
            </a:fld>
            <a:endParaRPr lang="en-US"/>
          </a:p>
        </p:txBody>
      </p:sp>
    </p:spTree>
    <p:extLst>
      <p:ext uri="{BB962C8B-B14F-4D97-AF65-F5344CB8AC3E}">
        <p14:creationId xmlns:p14="http://schemas.microsoft.com/office/powerpoint/2010/main" val="368498306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Arial" panose="020B0604020202020204" pitchFamily="34" charset="0"/>
                <a:cs typeface="Arial" panose="020B0604020202020204" pitchFamily="34" charset="0"/>
              </a:rPr>
              <a:t>So, when</a:t>
            </a:r>
            <a:r>
              <a:rPr lang="en-US" sz="1200" baseline="0" dirty="0">
                <a:latin typeface="Arial" panose="020B0604020202020204" pitchFamily="34" charset="0"/>
                <a:cs typeface="Arial" panose="020B0604020202020204" pitchFamily="34" charset="0"/>
              </a:rPr>
              <a:t> do we use the Nutrition Facts label?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aseline="0" dirty="0">
                <a:latin typeface="Arial" panose="020B0604020202020204" pitchFamily="34" charset="0"/>
                <a:cs typeface="Arial" panose="020B0604020202020204" pitchFamily="34" charset="0"/>
              </a:rPr>
              <a:t>You may want to use the Nutrition Facts label when determining the amount of different nutrients in a food and to help you choose the best foods to offer children and adults in your care.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aseline="0" dirty="0">
                <a:latin typeface="Arial" panose="020B0604020202020204" pitchFamily="34" charset="0"/>
                <a:cs typeface="Arial" panose="020B0604020202020204" pitchFamily="34" charset="0"/>
              </a:rPr>
              <a:t>For example, you may use the Nutrition Facts label to see if a certain cereal or yogurt meets the CACFP sugar limit, determine how much of a grain item or meat/meat alternate to serve to meet </a:t>
            </a:r>
            <a:r>
              <a:rPr lang="en-US" sz="1200" kern="1200" dirty="0">
                <a:solidFill>
                  <a:schemeClr val="tx1"/>
                </a:solidFill>
                <a:effectLst/>
                <a:latin typeface="Arial" panose="020B0604020202020204" pitchFamily="34" charset="0"/>
                <a:ea typeface="+mn-ea"/>
                <a:cs typeface="Arial" panose="020B0604020202020204" pitchFamily="34" charset="0"/>
              </a:rPr>
              <a:t>ounce equivalent</a:t>
            </a:r>
            <a:r>
              <a:rPr lang="en-US" sz="1200" baseline="0" dirty="0">
                <a:latin typeface="Arial" panose="020B0604020202020204" pitchFamily="34" charset="0"/>
                <a:cs typeface="Arial" panose="020B0604020202020204" pitchFamily="34" charset="0"/>
              </a:rPr>
              <a:t> requirements, or to see if a fortified infant formula contains enough iron.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aseline="0" dirty="0">
                <a:latin typeface="Arial" panose="020B0604020202020204" pitchFamily="34" charset="0"/>
                <a:cs typeface="Arial" panose="020B0604020202020204" pitchFamily="34" charset="0"/>
              </a:rPr>
              <a:t>Some foods may not have a Nutrition Facts label, including fresh vegetables, fruits, and fish.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a:latin typeface="Arial" panose="020B0604020202020204" pitchFamily="34" charset="0"/>
              <a:cs typeface="Arial" panose="020B0604020202020204" pitchFamily="34" charset="0"/>
            </a:endParaRPr>
          </a:p>
          <a:p>
            <a:endParaRPr lang="en-US" sz="1200" dirty="0">
              <a:latin typeface="Arial" panose="020B0604020202020204" pitchFamily="34" charset="0"/>
              <a:cs typeface="Arial" panose="020B0604020202020204" pitchFamily="34" charset="0"/>
            </a:endParaRPr>
          </a:p>
          <a:p>
            <a:endParaRPr lang="en-US" sz="12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8A92E9ED-D75D-DF40-B20F-46FB25F50A85}" type="slidenum">
              <a:rPr lang="en-US" smtClean="0"/>
              <a:t>6</a:t>
            </a:fld>
            <a:endParaRPr lang="en-US"/>
          </a:p>
        </p:txBody>
      </p:sp>
    </p:spTree>
    <p:extLst>
      <p:ext uri="{BB962C8B-B14F-4D97-AF65-F5344CB8AC3E}">
        <p14:creationId xmlns:p14="http://schemas.microsoft.com/office/powerpoint/2010/main" val="229187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latin typeface="Arial" panose="020B0604020202020204" pitchFamily="34" charset="0"/>
                <a:cs typeface="Arial" panose="020B0604020202020204" pitchFamily="34" charset="0"/>
              </a:rPr>
              <a:t>You’ll see on page 1 of the worksheet</a:t>
            </a:r>
            <a:r>
              <a:rPr lang="en-US" sz="1200" baseline="0" dirty="0">
                <a:latin typeface="Arial" panose="020B0604020202020204" pitchFamily="34" charset="0"/>
                <a:cs typeface="Arial" panose="020B0604020202020204" pitchFamily="34" charset="0"/>
              </a:rPr>
              <a:t> that there are currently two versions of the Nutrition Facts label you may see on food packages. The one on the left of the slide is the original label. The one on the right is the new label. </a:t>
            </a:r>
          </a:p>
          <a:p>
            <a:endParaRPr lang="en-US" sz="1200" baseline="0" dirty="0">
              <a:latin typeface="Arial" panose="020B0604020202020204" pitchFamily="34" charset="0"/>
              <a:cs typeface="Arial" panose="020B0604020202020204" pitchFamily="34" charset="0"/>
            </a:endParaRPr>
          </a:p>
          <a:p>
            <a:r>
              <a:rPr lang="en-US" sz="1200" baseline="0" dirty="0">
                <a:latin typeface="Arial" panose="020B0604020202020204" pitchFamily="34" charset="0"/>
                <a:cs typeface="Arial" panose="020B0604020202020204" pitchFamily="34" charset="0"/>
              </a:rPr>
              <a:t>Most manufacturers are now using the new label on their products.</a:t>
            </a:r>
          </a:p>
          <a:p>
            <a:endParaRPr lang="en-US" sz="1200" baseline="0" dirty="0">
              <a:latin typeface="Arial" panose="020B0604020202020204" pitchFamily="34" charset="0"/>
              <a:cs typeface="Arial" panose="020B0604020202020204" pitchFamily="34" charset="0"/>
            </a:endParaRPr>
          </a:p>
          <a:p>
            <a:r>
              <a:rPr lang="en-US" sz="1200" baseline="0" dirty="0">
                <a:latin typeface="Arial" panose="020B0604020202020204" pitchFamily="34" charset="0"/>
                <a:cs typeface="Arial" panose="020B0604020202020204" pitchFamily="34" charset="0"/>
              </a:rPr>
              <a:t>What’s different about the new label? Let’s talk about a few of the changes. Starting at the top of the new label in orange with the number 1 on the right side of slide, you’ll notice that the serving size line is larger and bolder type, the calories line in blue with the number 2 next to it also has larger type, the serving size and daily values in green with the number 3 have been updated, and there is a new line for “added sugars” under “total sugars,” which is shown in purple with the number 4 next to it. </a:t>
            </a:r>
          </a:p>
          <a:p>
            <a:endParaRPr lang="en-US" sz="1200" baseline="0" dirty="0">
              <a:latin typeface="Arial" panose="020B0604020202020204" pitchFamily="34" charset="0"/>
              <a:cs typeface="Arial" panose="020B0604020202020204" pitchFamily="34" charset="0"/>
            </a:endParaRPr>
          </a:p>
          <a:p>
            <a:r>
              <a:rPr lang="en-US" sz="1200" baseline="0" dirty="0">
                <a:latin typeface="Arial" panose="020B0604020202020204" pitchFamily="34" charset="0"/>
                <a:cs typeface="Arial" panose="020B0604020202020204" pitchFamily="34" charset="0"/>
              </a:rPr>
              <a:t>Both versions of the labels tell you the total servings of the food in one package. They also give information on the type and amount of calories and nutrients for just one serving of the food. </a:t>
            </a:r>
            <a:endParaRPr lang="en-US" sz="1200" dirty="0">
              <a:latin typeface="Arial" panose="020B0604020202020204" pitchFamily="34" charset="0"/>
              <a:cs typeface="Arial" panose="020B0604020202020204" pitchFamily="34" charset="0"/>
            </a:endParaRPr>
          </a:p>
          <a:p>
            <a:endParaRPr lang="en-US" sz="12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8A92E9ED-D75D-DF40-B20F-46FB25F50A85}" type="slidenum">
              <a:rPr lang="en-US" smtClean="0"/>
              <a:t>7</a:t>
            </a:fld>
            <a:endParaRPr lang="en-US"/>
          </a:p>
        </p:txBody>
      </p:sp>
    </p:spTree>
    <p:extLst>
      <p:ext uri="{BB962C8B-B14F-4D97-AF65-F5344CB8AC3E}">
        <p14:creationId xmlns:p14="http://schemas.microsoft.com/office/powerpoint/2010/main" val="27643242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latin typeface="Arial" panose="020B0604020202020204" pitchFamily="34" charset="0"/>
                <a:cs typeface="Arial" panose="020B0604020202020204" pitchFamily="34" charset="0"/>
              </a:rPr>
              <a:t>Now, let’s take a closer look</a:t>
            </a:r>
            <a:r>
              <a:rPr lang="en-US" sz="1200" baseline="0" dirty="0">
                <a:latin typeface="Arial" panose="020B0604020202020204" pitchFamily="34" charset="0"/>
                <a:cs typeface="Arial" panose="020B0604020202020204" pitchFamily="34" charset="0"/>
              </a:rPr>
              <a:t> at page 2 of the worksheet to see what is on the new Nutrition Facts label and what it means for choosing foods. The label we will be looking at is from a large container of low-fat yogurt. </a:t>
            </a:r>
          </a:p>
          <a:p>
            <a:endParaRPr lang="en-US" sz="1200" baseline="0" dirty="0">
              <a:latin typeface="Arial" panose="020B0604020202020204" pitchFamily="34" charset="0"/>
              <a:cs typeface="Arial" panose="020B0604020202020204" pitchFamily="34" charset="0"/>
            </a:endParaRPr>
          </a:p>
          <a:p>
            <a:r>
              <a:rPr lang="en-US" sz="1200" baseline="0" dirty="0">
                <a:latin typeface="Arial" panose="020B0604020202020204" pitchFamily="34" charset="0"/>
                <a:cs typeface="Arial" panose="020B0604020202020204" pitchFamily="34" charset="0"/>
              </a:rPr>
              <a:t>The first line of the Nutrition Facts label that is mentioned on the worksheet and on the slide here is “servings per container.” This shows the total number of servings in the entire food package or container. Be aware that one package of food may contain more than one serving. </a:t>
            </a:r>
          </a:p>
          <a:p>
            <a:endParaRPr lang="en-US" sz="1200" baseline="0" dirty="0">
              <a:latin typeface="Arial" panose="020B0604020202020204" pitchFamily="34" charset="0"/>
              <a:cs typeface="Arial" panose="020B0604020202020204" pitchFamily="34" charset="0"/>
            </a:endParaRPr>
          </a:p>
          <a:p>
            <a:r>
              <a:rPr lang="en-US" sz="1200" baseline="0" dirty="0">
                <a:latin typeface="Arial" panose="020B0604020202020204" pitchFamily="34" charset="0"/>
                <a:cs typeface="Arial" panose="020B0604020202020204" pitchFamily="34" charset="0"/>
              </a:rPr>
              <a:t>For example, when you look at the “servings per container” line highlighted on the slide it shows that there are 5 servings of yogurt in this container.</a:t>
            </a:r>
          </a:p>
          <a:p>
            <a:endParaRPr lang="en-US" sz="12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8A92E9ED-D75D-DF40-B20F-46FB25F50A85}" type="slidenum">
              <a:rPr lang="en-US" smtClean="0"/>
              <a:t>8</a:t>
            </a:fld>
            <a:endParaRPr lang="en-US"/>
          </a:p>
        </p:txBody>
      </p:sp>
    </p:spTree>
    <p:extLst>
      <p:ext uri="{BB962C8B-B14F-4D97-AF65-F5344CB8AC3E}">
        <p14:creationId xmlns:p14="http://schemas.microsoft.com/office/powerpoint/2010/main" val="243422573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noProof="0" dirty="0">
                <a:latin typeface="Arial" panose="020B0604020202020204" pitchFamily="34" charset="0"/>
                <a:cs typeface="Arial" panose="020B0604020202020204" pitchFamily="34" charset="0"/>
              </a:rPr>
              <a:t>Ok, let’s pause and do our first</a:t>
            </a:r>
            <a:r>
              <a:rPr lang="en-US" sz="1200" baseline="0" noProof="0" dirty="0">
                <a:latin typeface="Arial" panose="020B0604020202020204" pitchFamily="34" charset="0"/>
                <a:cs typeface="Arial" panose="020B0604020202020204" pitchFamily="34" charset="0"/>
              </a:rPr>
              <a:t> practice question. This is the Nutrition Facts label for a box of cereal. </a:t>
            </a:r>
          </a:p>
          <a:p>
            <a:endParaRPr lang="en-US" sz="1200" noProof="0" dirty="0">
              <a:latin typeface="Arial" panose="020B0604020202020204" pitchFamily="34" charset="0"/>
              <a:cs typeface="Arial" panose="020B0604020202020204" pitchFamily="34" charset="0"/>
            </a:endParaRPr>
          </a:p>
          <a:p>
            <a:r>
              <a:rPr lang="en-US" sz="1200" noProof="0" dirty="0">
                <a:latin typeface="Arial" panose="020B0604020202020204" pitchFamily="34" charset="0"/>
                <a:cs typeface="Arial" panose="020B0604020202020204" pitchFamily="34" charset="0"/>
              </a:rPr>
              <a:t>The question says, </a:t>
            </a:r>
            <a:r>
              <a:rPr lang="en-US" sz="1200" b="0" noProof="0" dirty="0">
                <a:latin typeface="Arial" panose="020B0604020202020204" pitchFamily="34" charset="0"/>
                <a:cs typeface="Arial" panose="020B0604020202020204" pitchFamily="34" charset="0"/>
              </a:rPr>
              <a:t>“</a:t>
            </a:r>
            <a:r>
              <a:rPr lang="en-US" sz="1200" b="0" dirty="0">
                <a:latin typeface="Arial" panose="020B0604020202020204" pitchFamily="34" charset="0"/>
                <a:cs typeface="Arial" panose="020B0604020202020204" pitchFamily="34" charset="0"/>
              </a:rPr>
              <a:t>How many servings of cereal are in this box?”</a:t>
            </a:r>
          </a:p>
          <a:p>
            <a:pPr marL="0" indent="0">
              <a:buFont typeface="Wingdings" panose="05000000000000000000" pitchFamily="2" charset="2"/>
              <a:buNone/>
            </a:pPr>
            <a:endParaRPr lang="en-US" sz="1200" baseline="0" noProof="0" dirty="0">
              <a:latin typeface="Arial" panose="020B0604020202020204" pitchFamily="34" charset="0"/>
              <a:cs typeface="Arial" panose="020B0604020202020204" pitchFamily="34" charset="0"/>
            </a:endParaRPr>
          </a:p>
          <a:p>
            <a:pPr marL="0" indent="0">
              <a:buFont typeface="Wingdings" panose="05000000000000000000" pitchFamily="2" charset="2"/>
              <a:buNone/>
            </a:pPr>
            <a:r>
              <a:rPr lang="en-US" sz="1200" baseline="0" noProof="0" dirty="0">
                <a:latin typeface="Arial" panose="020B0604020202020204" pitchFamily="34" charset="0"/>
                <a:cs typeface="Arial" panose="020B0604020202020204" pitchFamily="34" charset="0"/>
              </a:rPr>
              <a:t>Raise your hand if you think there are:</a:t>
            </a:r>
          </a:p>
          <a:p>
            <a:pPr marL="0" indent="0">
              <a:buFont typeface="Wingdings" panose="05000000000000000000" pitchFamily="2" charset="2"/>
              <a:buNone/>
            </a:pPr>
            <a:endParaRPr lang="en-US" sz="1200" baseline="0" noProof="0" dirty="0">
              <a:latin typeface="Arial" panose="020B0604020202020204" pitchFamily="34" charset="0"/>
              <a:cs typeface="Arial" panose="020B0604020202020204" pitchFamily="34" charset="0"/>
            </a:endParaRPr>
          </a:p>
          <a:p>
            <a:pPr marL="171450" indent="-171450">
              <a:buFont typeface="Wingdings" panose="05000000000000000000" pitchFamily="2" charset="2"/>
              <a:buChar char="q"/>
            </a:pPr>
            <a:r>
              <a:rPr lang="en-US" sz="1200" baseline="0" noProof="0" dirty="0">
                <a:latin typeface="Arial" panose="020B0604020202020204" pitchFamily="34" charset="0"/>
                <a:cs typeface="Arial" panose="020B0604020202020204" pitchFamily="34" charset="0"/>
              </a:rPr>
              <a:t>1 serving of cereal in this box [pause and wait for a show of hands],</a:t>
            </a:r>
          </a:p>
          <a:p>
            <a:pPr marL="0" indent="0">
              <a:buFont typeface="Wingdings" panose="05000000000000000000" pitchFamily="2" charset="2"/>
              <a:buNone/>
            </a:pPr>
            <a:endParaRPr lang="en-US" sz="1200" baseline="0" noProof="0" dirty="0">
              <a:latin typeface="Arial" panose="020B0604020202020204" pitchFamily="34" charset="0"/>
              <a:cs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US" sz="1200" baseline="0" noProof="0" dirty="0">
                <a:latin typeface="Arial" panose="020B0604020202020204" pitchFamily="34" charset="0"/>
                <a:cs typeface="Arial" panose="020B0604020202020204" pitchFamily="34" charset="0"/>
              </a:rPr>
              <a:t>12 servings [pause and wait for a show of hands],</a:t>
            </a:r>
          </a:p>
          <a:p>
            <a:pPr marL="0" indent="0">
              <a:buFont typeface="Wingdings" panose="05000000000000000000" pitchFamily="2" charset="2"/>
              <a:buNone/>
            </a:pPr>
            <a:endParaRPr lang="en-US" sz="1200" baseline="0" noProof="0" dirty="0">
              <a:latin typeface="Arial" panose="020B0604020202020204" pitchFamily="34" charset="0"/>
              <a:cs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US" sz="1200" baseline="0" noProof="0" dirty="0">
                <a:latin typeface="Arial" panose="020B0604020202020204" pitchFamily="34" charset="0"/>
                <a:cs typeface="Arial" panose="020B0604020202020204" pitchFamily="34" charset="0"/>
              </a:rPr>
              <a:t>43 servings [pause and wait for a show of hands], or</a:t>
            </a:r>
          </a:p>
          <a:p>
            <a:pPr marL="0" indent="0">
              <a:buFont typeface="Wingdings" panose="05000000000000000000" pitchFamily="2" charset="2"/>
              <a:buNone/>
            </a:pPr>
            <a:endParaRPr lang="en-US" sz="1200" baseline="0" noProof="0" dirty="0">
              <a:latin typeface="Arial" panose="020B0604020202020204" pitchFamily="34" charset="0"/>
              <a:cs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US" sz="1200" baseline="0" noProof="0" dirty="0">
                <a:latin typeface="Arial" panose="020B0604020202020204" pitchFamily="34" charset="0"/>
                <a:cs typeface="Arial" panose="020B0604020202020204" pitchFamily="34" charset="0"/>
              </a:rPr>
              <a:t>150 servings [pause and wait for a show of hands].</a:t>
            </a:r>
          </a:p>
          <a:p>
            <a:pPr marL="0" indent="0">
              <a:buFont typeface="Wingdings" panose="05000000000000000000" pitchFamily="2" charset="2"/>
              <a:buNone/>
            </a:pPr>
            <a:endParaRPr lang="en-US" sz="1200" baseline="0" noProof="0" dirty="0">
              <a:latin typeface="Arial" panose="020B0604020202020204" pitchFamily="34" charset="0"/>
              <a:cs typeface="Arial" panose="020B0604020202020204" pitchFamily="34" charset="0"/>
            </a:endParaRPr>
          </a:p>
          <a:p>
            <a:endParaRPr lang="en-US" sz="1200" dirty="0">
              <a:latin typeface="Arial" panose="020B0604020202020204" pitchFamily="34" charset="0"/>
              <a:cs typeface="Arial" panose="020B0604020202020204" pitchFamily="34" charset="0"/>
            </a:endParaRPr>
          </a:p>
          <a:p>
            <a:endParaRPr lang="en-US" sz="12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8A92E9ED-D75D-DF40-B20F-46FB25F50A85}" type="slidenum">
              <a:rPr lang="en-US" smtClean="0"/>
              <a:t>9</a:t>
            </a:fld>
            <a:endParaRPr lang="en-US"/>
          </a:p>
        </p:txBody>
      </p:sp>
    </p:spTree>
    <p:extLst>
      <p:ext uri="{BB962C8B-B14F-4D97-AF65-F5344CB8AC3E}">
        <p14:creationId xmlns:p14="http://schemas.microsoft.com/office/powerpoint/2010/main" val="37883402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Page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BC7233-CC69-E946-8617-77D442B76BB7}"/>
              </a:ext>
            </a:extLst>
          </p:cNvPr>
          <p:cNvSpPr>
            <a:spLocks noGrp="1"/>
          </p:cNvSpPr>
          <p:nvPr>
            <p:ph type="ctrTitle"/>
          </p:nvPr>
        </p:nvSpPr>
        <p:spPr>
          <a:xfrm>
            <a:off x="365760" y="1143000"/>
            <a:ext cx="4465420" cy="1682970"/>
          </a:xfrm>
          <a:prstGeom prst="rect">
            <a:avLst/>
          </a:prstGeom>
        </p:spPr>
        <p:txBody>
          <a:bodyPr lIns="0" tIns="0" rIns="0" bIns="0" anchor="t" anchorCtr="0">
            <a:normAutofit/>
          </a:bodyPr>
          <a:lstStyle>
            <a:lvl1pPr algn="l">
              <a:defRPr sz="4000" b="1" i="0">
                <a:solidFill>
                  <a:schemeClr val="bg1"/>
                </a:solidFill>
                <a:latin typeface="Helvetica" pitchFamily="2" charset="0"/>
              </a:defRPr>
            </a:lvl1pPr>
          </a:lstStyle>
          <a:p>
            <a:r>
              <a:rPr lang="en-US" dirty="0"/>
              <a:t>Click to edit Master title style</a:t>
            </a:r>
          </a:p>
        </p:txBody>
      </p:sp>
      <p:sp>
        <p:nvSpPr>
          <p:cNvPr id="3" name="Subtitle 2">
            <a:extLst>
              <a:ext uri="{FF2B5EF4-FFF2-40B4-BE49-F238E27FC236}">
                <a16:creationId xmlns:a16="http://schemas.microsoft.com/office/drawing/2014/main" id="{241D46D9-FA02-184B-9A52-0C4ABB7EFD14}"/>
              </a:ext>
            </a:extLst>
          </p:cNvPr>
          <p:cNvSpPr>
            <a:spLocks noGrp="1"/>
          </p:cNvSpPr>
          <p:nvPr>
            <p:ph type="subTitle" idx="1"/>
          </p:nvPr>
        </p:nvSpPr>
        <p:spPr>
          <a:xfrm>
            <a:off x="365760" y="3657600"/>
            <a:ext cx="5199656" cy="675005"/>
          </a:xfrm>
          <a:prstGeom prst="rect">
            <a:avLst/>
          </a:prstGeom>
        </p:spPr>
        <p:txBody>
          <a:bodyPr/>
          <a:lstStyle>
            <a:lvl1pPr marL="0" indent="0" algn="l">
              <a:lnSpc>
                <a:spcPts val="2800"/>
              </a:lnSpc>
              <a:buNone/>
              <a:defRPr sz="2200" b="0" i="0">
                <a:solidFill>
                  <a:schemeClr val="tx1">
                    <a:lumMod val="65000"/>
                    <a:lumOff val="35000"/>
                  </a:schemeClr>
                </a:solidFill>
                <a:latin typeface="Helvetica"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18952806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General Slide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4A41B4-4561-3A4E-9F21-12921170E228}"/>
              </a:ext>
            </a:extLst>
          </p:cNvPr>
          <p:cNvSpPr>
            <a:spLocks noGrp="1"/>
          </p:cNvSpPr>
          <p:nvPr>
            <p:ph type="title" hasCustomPrompt="1"/>
          </p:nvPr>
        </p:nvSpPr>
        <p:spPr>
          <a:xfrm>
            <a:off x="0" y="1891826"/>
            <a:ext cx="3037398" cy="1669773"/>
          </a:xfrm>
          <a:prstGeom prst="rect">
            <a:avLst/>
          </a:prstGeom>
        </p:spPr>
        <p:txBody>
          <a:bodyPr lIns="137160" tIns="228600" rIns="45720" bIns="0" anchor="t" anchorCtr="0"/>
          <a:lstStyle>
            <a:lvl1pPr>
              <a:lnSpc>
                <a:spcPct val="100000"/>
              </a:lnSpc>
              <a:defRPr sz="2000" b="0">
                <a:solidFill>
                  <a:schemeClr val="bg1"/>
                </a:solidFill>
              </a:defRPr>
            </a:lvl1pPr>
          </a:lstStyle>
          <a:p>
            <a:r>
              <a:rPr lang="en-US" dirty="0"/>
              <a:t>Click to edit title</a:t>
            </a:r>
          </a:p>
        </p:txBody>
      </p:sp>
      <p:sp>
        <p:nvSpPr>
          <p:cNvPr id="3" name="Text Placeholder 2">
            <a:extLst>
              <a:ext uri="{FF2B5EF4-FFF2-40B4-BE49-F238E27FC236}">
                <a16:creationId xmlns:a16="http://schemas.microsoft.com/office/drawing/2014/main" id="{30D35928-03C8-3141-B92D-462CD9C22E25}"/>
              </a:ext>
            </a:extLst>
          </p:cNvPr>
          <p:cNvSpPr>
            <a:spLocks noGrp="1"/>
          </p:cNvSpPr>
          <p:nvPr>
            <p:ph type="body" idx="1"/>
          </p:nvPr>
        </p:nvSpPr>
        <p:spPr>
          <a:xfrm>
            <a:off x="3657600" y="1132885"/>
            <a:ext cx="3868737" cy="312738"/>
          </a:xfrm>
          <a:prstGeom prst="rect">
            <a:avLst/>
          </a:prstGeom>
        </p:spPr>
        <p:txBody>
          <a:bodyPr lIns="0" anchor="t" anchorCtr="0"/>
          <a:lstStyle>
            <a:lvl1pPr marL="0" indent="0">
              <a:lnSpc>
                <a:spcPct val="100000"/>
              </a:lnSpc>
              <a:buNone/>
              <a:defRPr sz="2000" b="0" i="0">
                <a:solidFill>
                  <a:schemeClr val="tx1">
                    <a:lumMod val="65000"/>
                    <a:lumOff val="35000"/>
                  </a:schemeClr>
                </a:solidFill>
                <a:latin typeface="Helvetica"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a:extLst>
              <a:ext uri="{FF2B5EF4-FFF2-40B4-BE49-F238E27FC236}">
                <a16:creationId xmlns:a16="http://schemas.microsoft.com/office/drawing/2014/main" id="{43C06CDE-AD19-0E42-906C-B252F6F3EAF4}"/>
              </a:ext>
            </a:extLst>
          </p:cNvPr>
          <p:cNvSpPr>
            <a:spLocks noGrp="1"/>
          </p:cNvSpPr>
          <p:nvPr>
            <p:ph sz="half" idx="2" hasCustomPrompt="1"/>
          </p:nvPr>
        </p:nvSpPr>
        <p:spPr>
          <a:xfrm>
            <a:off x="3657600" y="1584963"/>
            <a:ext cx="3868737" cy="613726"/>
          </a:xfrm>
          <a:prstGeom prst="rect">
            <a:avLst/>
          </a:prstGeom>
        </p:spPr>
        <p:txBody>
          <a:bodyPr/>
          <a:lstStyle>
            <a:lvl1pPr marL="274320" indent="-274320">
              <a:lnSpc>
                <a:spcPct val="100000"/>
              </a:lnSpc>
              <a:buClr>
                <a:srgbClr val="691140"/>
              </a:buClr>
              <a:buFont typeface="Wingdings" pitchFamily="2" charset="2"/>
              <a:buChar char="q"/>
              <a:defRPr sz="2000" b="0" i="0">
                <a:solidFill>
                  <a:schemeClr val="tx1">
                    <a:lumMod val="65000"/>
                    <a:lumOff val="35000"/>
                  </a:schemeClr>
                </a:solidFill>
                <a:latin typeface="Helvetica" pitchFamily="2" charset="0"/>
              </a:defRPr>
            </a:lvl1pPr>
            <a:lvl5pPr marL="1828800" indent="0">
              <a:buNone/>
              <a:defRPr/>
            </a:lvl5pPr>
          </a:lstStyle>
          <a:p>
            <a:pPr lvl="0"/>
            <a:r>
              <a:rPr lang="en-US" dirty="0"/>
              <a:t> </a:t>
            </a:r>
          </a:p>
        </p:txBody>
      </p:sp>
    </p:spTree>
    <p:extLst>
      <p:ext uri="{BB962C8B-B14F-4D97-AF65-F5344CB8AC3E}">
        <p14:creationId xmlns:p14="http://schemas.microsoft.com/office/powerpoint/2010/main" val="25243515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General Slide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4A41B4-4561-3A4E-9F21-12921170E228}"/>
              </a:ext>
            </a:extLst>
          </p:cNvPr>
          <p:cNvSpPr>
            <a:spLocks noGrp="1"/>
          </p:cNvSpPr>
          <p:nvPr>
            <p:ph type="title" hasCustomPrompt="1"/>
          </p:nvPr>
        </p:nvSpPr>
        <p:spPr>
          <a:xfrm>
            <a:off x="0" y="1"/>
            <a:ext cx="8436334" cy="850790"/>
          </a:xfrm>
          <a:prstGeom prst="rect">
            <a:avLst/>
          </a:prstGeom>
        </p:spPr>
        <p:txBody>
          <a:bodyPr lIns="365760" tIns="228600" rIns="45720" bIns="0" anchor="t" anchorCtr="0"/>
          <a:lstStyle>
            <a:lvl1pPr>
              <a:lnSpc>
                <a:spcPct val="100000"/>
              </a:lnSpc>
              <a:defRPr sz="3200">
                <a:solidFill>
                  <a:schemeClr val="bg1"/>
                </a:solidFill>
              </a:defRPr>
            </a:lvl1pPr>
          </a:lstStyle>
          <a:p>
            <a:r>
              <a:rPr lang="en-US" dirty="0"/>
              <a:t>Click to edit title</a:t>
            </a:r>
          </a:p>
        </p:txBody>
      </p:sp>
      <p:sp>
        <p:nvSpPr>
          <p:cNvPr id="3" name="Text Placeholder 2">
            <a:extLst>
              <a:ext uri="{FF2B5EF4-FFF2-40B4-BE49-F238E27FC236}">
                <a16:creationId xmlns:a16="http://schemas.microsoft.com/office/drawing/2014/main" id="{30D35928-03C8-3141-B92D-462CD9C22E25}"/>
              </a:ext>
            </a:extLst>
          </p:cNvPr>
          <p:cNvSpPr>
            <a:spLocks noGrp="1"/>
          </p:cNvSpPr>
          <p:nvPr>
            <p:ph type="body" idx="1"/>
          </p:nvPr>
        </p:nvSpPr>
        <p:spPr>
          <a:xfrm>
            <a:off x="360363" y="1088744"/>
            <a:ext cx="3868737" cy="312738"/>
          </a:xfrm>
          <a:prstGeom prst="rect">
            <a:avLst/>
          </a:prstGeom>
        </p:spPr>
        <p:txBody>
          <a:bodyPr lIns="0" anchor="t" anchorCtr="0"/>
          <a:lstStyle>
            <a:lvl1pPr marL="0" indent="0">
              <a:lnSpc>
                <a:spcPct val="100000"/>
              </a:lnSpc>
              <a:buNone/>
              <a:defRPr sz="2000" b="0" i="0">
                <a:solidFill>
                  <a:schemeClr val="tx1">
                    <a:lumMod val="65000"/>
                    <a:lumOff val="35000"/>
                  </a:schemeClr>
                </a:solidFill>
                <a:latin typeface="Helvetica"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a:extLst>
              <a:ext uri="{FF2B5EF4-FFF2-40B4-BE49-F238E27FC236}">
                <a16:creationId xmlns:a16="http://schemas.microsoft.com/office/drawing/2014/main" id="{43C06CDE-AD19-0E42-906C-B252F6F3EAF4}"/>
              </a:ext>
            </a:extLst>
          </p:cNvPr>
          <p:cNvSpPr>
            <a:spLocks noGrp="1"/>
          </p:cNvSpPr>
          <p:nvPr>
            <p:ph sz="half" idx="2" hasCustomPrompt="1"/>
          </p:nvPr>
        </p:nvSpPr>
        <p:spPr>
          <a:xfrm>
            <a:off x="360363" y="1461804"/>
            <a:ext cx="3868737" cy="1109945"/>
          </a:xfrm>
          <a:prstGeom prst="rect">
            <a:avLst/>
          </a:prstGeom>
        </p:spPr>
        <p:txBody>
          <a:bodyPr/>
          <a:lstStyle>
            <a:lvl1pPr marL="182880" indent="-182880">
              <a:lnSpc>
                <a:spcPct val="100000"/>
              </a:lnSpc>
              <a:buClr>
                <a:srgbClr val="691140"/>
              </a:buClr>
              <a:buFont typeface="Arial" panose="020B0604020202020204" pitchFamily="34" charset="0"/>
              <a:buChar char="•"/>
              <a:defRPr sz="2000" b="0" i="0">
                <a:solidFill>
                  <a:schemeClr val="tx1">
                    <a:lumMod val="65000"/>
                    <a:lumOff val="35000"/>
                  </a:schemeClr>
                </a:solidFill>
                <a:latin typeface="Helvetica" pitchFamily="2" charset="0"/>
              </a:defRPr>
            </a:lvl1pPr>
            <a:lvl2pPr marL="365760" indent="-182880">
              <a:lnSpc>
                <a:spcPct val="100000"/>
              </a:lnSpc>
              <a:buClr>
                <a:srgbClr val="691140"/>
              </a:buClr>
              <a:buFont typeface="System Font Regular"/>
              <a:buChar char="−"/>
              <a:defRPr sz="2000" b="0" i="0">
                <a:solidFill>
                  <a:schemeClr val="tx1">
                    <a:lumMod val="65000"/>
                    <a:lumOff val="35000"/>
                  </a:schemeClr>
                </a:solidFill>
                <a:latin typeface="Helvetica" pitchFamily="2" charset="0"/>
              </a:defRPr>
            </a:lvl2pPr>
            <a:lvl5pPr marL="1828800" indent="0">
              <a:buNone/>
              <a:defRPr/>
            </a:lvl5pPr>
          </a:lstStyle>
          <a:p>
            <a:pPr lvl="0"/>
            <a:r>
              <a:rPr lang="en-US" dirty="0"/>
              <a:t>Edit Master text styles</a:t>
            </a:r>
          </a:p>
          <a:p>
            <a:pPr lvl="1"/>
            <a:endParaRPr lang="en-US" dirty="0"/>
          </a:p>
        </p:txBody>
      </p:sp>
    </p:spTree>
    <p:extLst>
      <p:ext uri="{BB962C8B-B14F-4D97-AF65-F5344CB8AC3E}">
        <p14:creationId xmlns:p14="http://schemas.microsoft.com/office/powerpoint/2010/main" val="240455014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ver Page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BC7233-CC69-E946-8617-77D442B76BB7}"/>
              </a:ext>
            </a:extLst>
          </p:cNvPr>
          <p:cNvSpPr>
            <a:spLocks noGrp="1"/>
          </p:cNvSpPr>
          <p:nvPr>
            <p:ph type="ctrTitle" hasCustomPrompt="1"/>
          </p:nvPr>
        </p:nvSpPr>
        <p:spPr>
          <a:xfrm>
            <a:off x="374209" y="1405918"/>
            <a:ext cx="7372350" cy="573957"/>
          </a:xfrm>
          <a:prstGeom prst="rect">
            <a:avLst/>
          </a:prstGeom>
        </p:spPr>
        <p:txBody>
          <a:bodyPr lIns="0" tIns="0" rIns="0" bIns="0" anchor="t" anchorCtr="0">
            <a:normAutofit/>
          </a:bodyPr>
          <a:lstStyle>
            <a:lvl1pPr algn="l">
              <a:defRPr sz="4000" b="1" i="0">
                <a:solidFill>
                  <a:srgbClr val="691140"/>
                </a:solidFill>
                <a:latin typeface="Helvetica" pitchFamily="2" charset="0"/>
              </a:defRPr>
            </a:lvl1pPr>
          </a:lstStyle>
          <a:p>
            <a:r>
              <a:rPr lang="en-US" dirty="0"/>
              <a:t>Click to edit title</a:t>
            </a:r>
          </a:p>
        </p:txBody>
      </p:sp>
      <p:sp>
        <p:nvSpPr>
          <p:cNvPr id="3" name="Subtitle 2">
            <a:extLst>
              <a:ext uri="{FF2B5EF4-FFF2-40B4-BE49-F238E27FC236}">
                <a16:creationId xmlns:a16="http://schemas.microsoft.com/office/drawing/2014/main" id="{241D46D9-FA02-184B-9A52-0C4ABB7EFD14}"/>
              </a:ext>
            </a:extLst>
          </p:cNvPr>
          <p:cNvSpPr>
            <a:spLocks noGrp="1"/>
          </p:cNvSpPr>
          <p:nvPr>
            <p:ph type="subTitle" idx="1"/>
          </p:nvPr>
        </p:nvSpPr>
        <p:spPr>
          <a:xfrm>
            <a:off x="245387" y="2500437"/>
            <a:ext cx="5199656" cy="675005"/>
          </a:xfrm>
          <a:prstGeom prst="rect">
            <a:avLst/>
          </a:prstGeom>
        </p:spPr>
        <p:txBody>
          <a:bodyPr/>
          <a:lstStyle>
            <a:lvl1pPr marL="0" indent="0" algn="l">
              <a:buNone/>
              <a:defRPr sz="2400" b="0" i="0">
                <a:solidFill>
                  <a:schemeClr val="tx1">
                    <a:lumMod val="65000"/>
                    <a:lumOff val="35000"/>
                  </a:schemeClr>
                </a:solidFill>
                <a:latin typeface="Helvetica"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13" name="Text Placeholder 12">
            <a:extLst>
              <a:ext uri="{FF2B5EF4-FFF2-40B4-BE49-F238E27FC236}">
                <a16:creationId xmlns:a16="http://schemas.microsoft.com/office/drawing/2014/main" id="{3D4B538B-91B0-6945-B582-5438D428218F}"/>
              </a:ext>
            </a:extLst>
          </p:cNvPr>
          <p:cNvSpPr>
            <a:spLocks noGrp="1"/>
          </p:cNvSpPr>
          <p:nvPr>
            <p:ph type="body" sz="quarter" idx="13"/>
          </p:nvPr>
        </p:nvSpPr>
        <p:spPr>
          <a:xfrm>
            <a:off x="245387" y="3321617"/>
            <a:ext cx="5199656" cy="374387"/>
          </a:xfrm>
          <a:prstGeom prst="rect">
            <a:avLst/>
          </a:prstGeom>
        </p:spPr>
        <p:txBody>
          <a:bodyPr>
            <a:normAutofit/>
          </a:bodyPr>
          <a:lstStyle>
            <a:lvl1pPr marL="0" indent="0">
              <a:buNone/>
              <a:defRPr sz="1800" b="0" i="0">
                <a:solidFill>
                  <a:schemeClr val="tx1">
                    <a:lumMod val="50000"/>
                    <a:lumOff val="50000"/>
                  </a:schemeClr>
                </a:solidFill>
                <a:latin typeface="Helvetica" pitchFamily="2" charset="0"/>
              </a:defRPr>
            </a:lvl1pPr>
          </a:lstStyle>
          <a:p>
            <a:pPr lvl="0"/>
            <a:endParaRPr lang="en-US" dirty="0"/>
          </a:p>
        </p:txBody>
      </p:sp>
    </p:spTree>
    <p:extLst>
      <p:ext uri="{BB962C8B-B14F-4D97-AF65-F5344CB8AC3E}">
        <p14:creationId xmlns:p14="http://schemas.microsoft.com/office/powerpoint/2010/main" val="139572162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Custom Layout">
    <p:bg>
      <p:bgPr>
        <a:gradFill>
          <a:gsLst>
            <a:gs pos="100000">
              <a:schemeClr val="bg1"/>
            </a:gs>
            <a:gs pos="0">
              <a:srgbClr val="F4F2EC"/>
            </a:gs>
          </a:gsLst>
          <a:lin ang="54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E73D7E-6852-5748-AF59-7B5E79E63453}"/>
              </a:ext>
            </a:extLst>
          </p:cNvPr>
          <p:cNvSpPr>
            <a:spLocks noGrp="1"/>
          </p:cNvSpPr>
          <p:nvPr>
            <p:ph type="title"/>
          </p:nvPr>
        </p:nvSpPr>
        <p:spPr>
          <a:xfrm>
            <a:off x="228600" y="357528"/>
            <a:ext cx="8789276" cy="475484"/>
          </a:xfrm>
          <a:prstGeom prst="rect">
            <a:avLst/>
          </a:prstGeom>
        </p:spPr>
        <p:txBody>
          <a:bodyPr/>
          <a:lstStyle>
            <a:lvl1pPr algn="ctr">
              <a:defRPr sz="3000" b="1" i="0">
                <a:solidFill>
                  <a:srgbClr val="691140"/>
                </a:solidFill>
                <a:latin typeface="Helvetica" pitchFamily="2" charset="0"/>
              </a:defRPr>
            </a:lvl1pPr>
          </a:lstStyle>
          <a:p>
            <a:r>
              <a:rPr lang="en-US" dirty="0"/>
              <a:t>Click to edit Master title style</a:t>
            </a:r>
          </a:p>
        </p:txBody>
      </p:sp>
    </p:spTree>
    <p:extLst>
      <p:ext uri="{BB962C8B-B14F-4D97-AF65-F5344CB8AC3E}">
        <p14:creationId xmlns:p14="http://schemas.microsoft.com/office/powerpoint/2010/main" val="130244791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_Custom Layout">
    <p:bg>
      <p:bgPr>
        <a:gradFill>
          <a:gsLst>
            <a:gs pos="100000">
              <a:schemeClr val="bg1"/>
            </a:gs>
            <a:gs pos="0">
              <a:srgbClr val="F4F2EC"/>
            </a:gs>
          </a:gsLst>
          <a:lin ang="54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E73D7E-6852-5748-AF59-7B5E79E63453}"/>
              </a:ext>
            </a:extLst>
          </p:cNvPr>
          <p:cNvSpPr>
            <a:spLocks noGrp="1"/>
          </p:cNvSpPr>
          <p:nvPr>
            <p:ph type="title"/>
          </p:nvPr>
        </p:nvSpPr>
        <p:spPr>
          <a:xfrm>
            <a:off x="228600" y="357528"/>
            <a:ext cx="8789276" cy="475484"/>
          </a:xfrm>
          <a:prstGeom prst="rect">
            <a:avLst/>
          </a:prstGeom>
        </p:spPr>
        <p:txBody>
          <a:bodyPr/>
          <a:lstStyle>
            <a:lvl1pPr algn="ctr">
              <a:defRPr sz="3000" b="1" i="0">
                <a:solidFill>
                  <a:srgbClr val="691140"/>
                </a:solidFill>
                <a:latin typeface="Helvetica" pitchFamily="2" charset="0"/>
              </a:defRPr>
            </a:lvl1pPr>
          </a:lstStyle>
          <a:p>
            <a:r>
              <a:rPr lang="en-US" dirty="0"/>
              <a:t>Click to edit Master title style</a:t>
            </a:r>
          </a:p>
        </p:txBody>
      </p:sp>
      <p:sp>
        <p:nvSpPr>
          <p:cNvPr id="3" name="Freeform 2">
            <a:extLst>
              <a:ext uri="{FF2B5EF4-FFF2-40B4-BE49-F238E27FC236}">
                <a16:creationId xmlns:a16="http://schemas.microsoft.com/office/drawing/2014/main" id="{8324F9FE-FF67-4D44-844E-98DA4DD34AC1}"/>
              </a:ext>
            </a:extLst>
          </p:cNvPr>
          <p:cNvSpPr/>
          <p:nvPr userDrawn="1"/>
        </p:nvSpPr>
        <p:spPr>
          <a:xfrm>
            <a:off x="0" y="4359942"/>
            <a:ext cx="8799626" cy="800100"/>
          </a:xfrm>
          <a:custGeom>
            <a:avLst/>
            <a:gdLst>
              <a:gd name="connsiteX0" fmla="*/ 0 w 8799626"/>
              <a:gd name="connsiteY0" fmla="*/ 0 h 800100"/>
              <a:gd name="connsiteX1" fmla="*/ 8016068 w 8799626"/>
              <a:gd name="connsiteY1" fmla="*/ 0 h 800100"/>
              <a:gd name="connsiteX2" fmla="*/ 8799626 w 8799626"/>
              <a:gd name="connsiteY2" fmla="*/ 783558 h 800100"/>
              <a:gd name="connsiteX3" fmla="*/ 8799626 w 8799626"/>
              <a:gd name="connsiteY3" fmla="*/ 800100 h 800100"/>
              <a:gd name="connsiteX4" fmla="*/ 0 w 8799626"/>
              <a:gd name="connsiteY4" fmla="*/ 800100 h 800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99626" h="800100">
                <a:moveTo>
                  <a:pt x="0" y="0"/>
                </a:moveTo>
                <a:lnTo>
                  <a:pt x="8016068" y="0"/>
                </a:lnTo>
                <a:cubicBezTo>
                  <a:pt x="8448815" y="0"/>
                  <a:pt x="8799626" y="350811"/>
                  <a:pt x="8799626" y="783558"/>
                </a:cubicBezTo>
                <a:lnTo>
                  <a:pt x="8799626" y="800100"/>
                </a:lnTo>
                <a:lnTo>
                  <a:pt x="0" y="800100"/>
                </a:lnTo>
                <a:close/>
              </a:path>
            </a:pathLst>
          </a:custGeom>
          <a:solidFill>
            <a:srgbClr val="6911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518716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ver Page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BC7233-CC69-E946-8617-77D442B76BB7}"/>
              </a:ext>
            </a:extLst>
          </p:cNvPr>
          <p:cNvSpPr>
            <a:spLocks noGrp="1"/>
          </p:cNvSpPr>
          <p:nvPr>
            <p:ph type="ctrTitle"/>
          </p:nvPr>
        </p:nvSpPr>
        <p:spPr>
          <a:xfrm>
            <a:off x="365760" y="1143000"/>
            <a:ext cx="4465420" cy="1682970"/>
          </a:xfrm>
          <a:prstGeom prst="rect">
            <a:avLst/>
          </a:prstGeom>
        </p:spPr>
        <p:txBody>
          <a:bodyPr lIns="0" tIns="0" rIns="0" bIns="0" anchor="t" anchorCtr="0">
            <a:normAutofit/>
          </a:bodyPr>
          <a:lstStyle>
            <a:lvl1pPr algn="l">
              <a:defRPr sz="4000" b="1" i="0">
                <a:solidFill>
                  <a:srgbClr val="691140"/>
                </a:solidFill>
                <a:latin typeface="Helvetica" pitchFamily="2" charset="0"/>
              </a:defRPr>
            </a:lvl1pPr>
          </a:lstStyle>
          <a:p>
            <a:r>
              <a:rPr lang="en-US" dirty="0"/>
              <a:t>Click to edit Master title style</a:t>
            </a:r>
          </a:p>
        </p:txBody>
      </p:sp>
      <p:sp>
        <p:nvSpPr>
          <p:cNvPr id="3" name="Subtitle 2">
            <a:extLst>
              <a:ext uri="{FF2B5EF4-FFF2-40B4-BE49-F238E27FC236}">
                <a16:creationId xmlns:a16="http://schemas.microsoft.com/office/drawing/2014/main" id="{241D46D9-FA02-184B-9A52-0C4ABB7EFD14}"/>
              </a:ext>
            </a:extLst>
          </p:cNvPr>
          <p:cNvSpPr>
            <a:spLocks noGrp="1"/>
          </p:cNvSpPr>
          <p:nvPr>
            <p:ph type="subTitle" idx="1"/>
          </p:nvPr>
        </p:nvSpPr>
        <p:spPr>
          <a:xfrm>
            <a:off x="365760" y="3657600"/>
            <a:ext cx="5199656" cy="675005"/>
          </a:xfrm>
          <a:prstGeom prst="rect">
            <a:avLst/>
          </a:prstGeom>
        </p:spPr>
        <p:txBody>
          <a:bodyPr/>
          <a:lstStyle>
            <a:lvl1pPr marL="0" indent="0" algn="l">
              <a:lnSpc>
                <a:spcPts val="2800"/>
              </a:lnSpc>
              <a:buNone/>
              <a:defRPr sz="2200" b="0" i="0">
                <a:solidFill>
                  <a:schemeClr val="tx1">
                    <a:lumMod val="65000"/>
                    <a:lumOff val="35000"/>
                  </a:schemeClr>
                </a:solidFill>
                <a:latin typeface="Helvetica"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17448138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General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4A41B4-4561-3A4E-9F21-12921170E228}"/>
              </a:ext>
            </a:extLst>
          </p:cNvPr>
          <p:cNvSpPr>
            <a:spLocks noGrp="1"/>
          </p:cNvSpPr>
          <p:nvPr>
            <p:ph type="title"/>
          </p:nvPr>
        </p:nvSpPr>
        <p:spPr>
          <a:xfrm>
            <a:off x="0" y="0"/>
            <a:ext cx="7886700" cy="819149"/>
          </a:xfrm>
          <a:prstGeom prst="rect">
            <a:avLst/>
          </a:prstGeom>
        </p:spPr>
        <p:txBody>
          <a:bodyPr lIns="365760" tIns="228600" rIns="0" bIns="0"/>
          <a:lstStyle>
            <a:lvl1pPr>
              <a:defRPr sz="3000">
                <a:solidFill>
                  <a:srgbClr val="691140"/>
                </a:solidFill>
              </a:defRPr>
            </a:lvl1pPr>
          </a:lstStyle>
          <a:p>
            <a:r>
              <a:rPr lang="en-US" dirty="0"/>
              <a:t>Click to edit Master title style</a:t>
            </a:r>
          </a:p>
        </p:txBody>
      </p:sp>
      <p:sp>
        <p:nvSpPr>
          <p:cNvPr id="3" name="Text Placeholder 2">
            <a:extLst>
              <a:ext uri="{FF2B5EF4-FFF2-40B4-BE49-F238E27FC236}">
                <a16:creationId xmlns:a16="http://schemas.microsoft.com/office/drawing/2014/main" id="{30D35928-03C8-3141-B92D-462CD9C22E25}"/>
              </a:ext>
            </a:extLst>
          </p:cNvPr>
          <p:cNvSpPr>
            <a:spLocks noGrp="1"/>
          </p:cNvSpPr>
          <p:nvPr>
            <p:ph type="body" idx="1"/>
          </p:nvPr>
        </p:nvSpPr>
        <p:spPr>
          <a:xfrm>
            <a:off x="408264" y="944563"/>
            <a:ext cx="3868737" cy="312738"/>
          </a:xfrm>
          <a:prstGeom prst="rect">
            <a:avLst/>
          </a:prstGeom>
        </p:spPr>
        <p:txBody>
          <a:bodyPr lIns="0" anchor="t" anchorCtr="0"/>
          <a:lstStyle>
            <a:lvl1pPr marL="0" indent="0">
              <a:lnSpc>
                <a:spcPct val="100000"/>
              </a:lnSpc>
              <a:buNone/>
              <a:defRPr sz="2000" b="0" i="0">
                <a:solidFill>
                  <a:schemeClr val="tx1">
                    <a:lumMod val="65000"/>
                    <a:lumOff val="35000"/>
                  </a:schemeClr>
                </a:solidFill>
                <a:latin typeface="Helvetica"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a:extLst>
              <a:ext uri="{FF2B5EF4-FFF2-40B4-BE49-F238E27FC236}">
                <a16:creationId xmlns:a16="http://schemas.microsoft.com/office/drawing/2014/main" id="{43C06CDE-AD19-0E42-906C-B252F6F3EAF4}"/>
              </a:ext>
            </a:extLst>
          </p:cNvPr>
          <p:cNvSpPr>
            <a:spLocks noGrp="1"/>
          </p:cNvSpPr>
          <p:nvPr>
            <p:ph sz="half" idx="2" hasCustomPrompt="1"/>
          </p:nvPr>
        </p:nvSpPr>
        <p:spPr>
          <a:xfrm>
            <a:off x="408264" y="1317624"/>
            <a:ext cx="3868737" cy="613726"/>
          </a:xfrm>
          <a:prstGeom prst="rect">
            <a:avLst/>
          </a:prstGeom>
        </p:spPr>
        <p:txBody>
          <a:bodyPr/>
          <a:lstStyle>
            <a:lvl1pPr marL="182880" indent="-182880">
              <a:lnSpc>
                <a:spcPct val="100000"/>
              </a:lnSpc>
              <a:buClr>
                <a:srgbClr val="691140"/>
              </a:buClr>
              <a:buFont typeface="Arial" panose="020B0604020202020204" pitchFamily="34" charset="0"/>
              <a:buChar char="•"/>
              <a:defRPr sz="2000" b="0" i="0">
                <a:solidFill>
                  <a:schemeClr val="tx1">
                    <a:lumMod val="65000"/>
                    <a:lumOff val="35000"/>
                  </a:schemeClr>
                </a:solidFill>
                <a:latin typeface="Helvetica" pitchFamily="2" charset="0"/>
              </a:defRPr>
            </a:lvl1pPr>
            <a:lvl2pPr marL="365760" indent="-182880">
              <a:lnSpc>
                <a:spcPct val="100000"/>
              </a:lnSpc>
              <a:buClr>
                <a:srgbClr val="691140"/>
              </a:buClr>
              <a:buSzPct val="100000"/>
              <a:buFont typeface="System Font Regular"/>
              <a:buChar char="−"/>
              <a:defRPr sz="2000" b="0" i="0">
                <a:solidFill>
                  <a:schemeClr val="tx1">
                    <a:lumMod val="65000"/>
                    <a:lumOff val="35000"/>
                  </a:schemeClr>
                </a:solidFill>
                <a:latin typeface="Helvetica" pitchFamily="2" charset="0"/>
              </a:defRPr>
            </a:lvl2pPr>
            <a:lvl5pPr marL="1828800" indent="0">
              <a:buNone/>
              <a:defRPr/>
            </a:lvl5pPr>
          </a:lstStyle>
          <a:p>
            <a:pPr lvl="0"/>
            <a:r>
              <a:rPr lang="en-US" dirty="0"/>
              <a:t>Edit Master text style</a:t>
            </a:r>
          </a:p>
          <a:p>
            <a:pPr lvl="1"/>
            <a:endParaRPr lang="en-US" dirty="0"/>
          </a:p>
        </p:txBody>
      </p:sp>
    </p:spTree>
    <p:extLst>
      <p:ext uri="{BB962C8B-B14F-4D97-AF65-F5344CB8AC3E}">
        <p14:creationId xmlns:p14="http://schemas.microsoft.com/office/powerpoint/2010/main" val="29986032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General Slid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4A41B4-4561-3A4E-9F21-12921170E228}"/>
              </a:ext>
            </a:extLst>
          </p:cNvPr>
          <p:cNvSpPr>
            <a:spLocks noGrp="1"/>
          </p:cNvSpPr>
          <p:nvPr>
            <p:ph type="title" hasCustomPrompt="1"/>
          </p:nvPr>
        </p:nvSpPr>
        <p:spPr>
          <a:xfrm>
            <a:off x="0" y="0"/>
            <a:ext cx="7886700" cy="1009979"/>
          </a:xfrm>
          <a:prstGeom prst="rect">
            <a:avLst/>
          </a:prstGeom>
        </p:spPr>
        <p:txBody>
          <a:bodyPr lIns="365760" tIns="228600" rIns="0" bIns="0"/>
          <a:lstStyle>
            <a:lvl1pPr>
              <a:lnSpc>
                <a:spcPct val="100000"/>
              </a:lnSpc>
              <a:defRPr sz="3000">
                <a:solidFill>
                  <a:schemeClr val="bg1"/>
                </a:solidFill>
              </a:defRPr>
            </a:lvl1pPr>
          </a:lstStyle>
          <a:p>
            <a:r>
              <a:rPr lang="en-US" dirty="0"/>
              <a:t>Click to edit title</a:t>
            </a:r>
            <a:br>
              <a:rPr lang="en-US" dirty="0"/>
            </a:br>
            <a:r>
              <a:rPr lang="en-US" dirty="0"/>
              <a:t>Second line title</a:t>
            </a:r>
          </a:p>
        </p:txBody>
      </p:sp>
      <p:sp>
        <p:nvSpPr>
          <p:cNvPr id="3" name="Text Placeholder 2">
            <a:extLst>
              <a:ext uri="{FF2B5EF4-FFF2-40B4-BE49-F238E27FC236}">
                <a16:creationId xmlns:a16="http://schemas.microsoft.com/office/drawing/2014/main" id="{30D35928-03C8-3141-B92D-462CD9C22E25}"/>
              </a:ext>
            </a:extLst>
          </p:cNvPr>
          <p:cNvSpPr>
            <a:spLocks noGrp="1"/>
          </p:cNvSpPr>
          <p:nvPr>
            <p:ph type="body" idx="1"/>
          </p:nvPr>
        </p:nvSpPr>
        <p:spPr>
          <a:xfrm>
            <a:off x="368507" y="1421642"/>
            <a:ext cx="3868737" cy="312738"/>
          </a:xfrm>
          <a:prstGeom prst="rect">
            <a:avLst/>
          </a:prstGeom>
        </p:spPr>
        <p:txBody>
          <a:bodyPr lIns="0" anchor="t" anchorCtr="0"/>
          <a:lstStyle>
            <a:lvl1pPr marL="0" indent="0">
              <a:lnSpc>
                <a:spcPct val="100000"/>
              </a:lnSpc>
              <a:buNone/>
              <a:defRPr sz="2000" b="0" i="0">
                <a:solidFill>
                  <a:schemeClr val="tx1">
                    <a:lumMod val="65000"/>
                    <a:lumOff val="35000"/>
                  </a:schemeClr>
                </a:solidFill>
                <a:latin typeface="Helvetica"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a:extLst>
              <a:ext uri="{FF2B5EF4-FFF2-40B4-BE49-F238E27FC236}">
                <a16:creationId xmlns:a16="http://schemas.microsoft.com/office/drawing/2014/main" id="{43C06CDE-AD19-0E42-906C-B252F6F3EAF4}"/>
              </a:ext>
            </a:extLst>
          </p:cNvPr>
          <p:cNvSpPr>
            <a:spLocks noGrp="1"/>
          </p:cNvSpPr>
          <p:nvPr>
            <p:ph sz="half" idx="2" hasCustomPrompt="1"/>
          </p:nvPr>
        </p:nvSpPr>
        <p:spPr>
          <a:xfrm>
            <a:off x="368507" y="1794703"/>
            <a:ext cx="3868737" cy="613726"/>
          </a:xfrm>
          <a:prstGeom prst="rect">
            <a:avLst/>
          </a:prstGeom>
        </p:spPr>
        <p:txBody>
          <a:bodyPr/>
          <a:lstStyle>
            <a:lvl1pPr marL="182880" indent="-182880">
              <a:lnSpc>
                <a:spcPct val="100000"/>
              </a:lnSpc>
              <a:buClr>
                <a:srgbClr val="691140"/>
              </a:buClr>
              <a:buFont typeface="Arial" panose="020B0604020202020204" pitchFamily="34" charset="0"/>
              <a:buChar char="•"/>
              <a:defRPr sz="2000" b="0" i="0">
                <a:solidFill>
                  <a:schemeClr val="tx1">
                    <a:lumMod val="65000"/>
                    <a:lumOff val="35000"/>
                  </a:schemeClr>
                </a:solidFill>
                <a:latin typeface="Helvetica" pitchFamily="2" charset="0"/>
              </a:defRPr>
            </a:lvl1pPr>
            <a:lvl2pPr marL="365760" indent="-182880">
              <a:lnSpc>
                <a:spcPct val="100000"/>
              </a:lnSpc>
              <a:buClr>
                <a:srgbClr val="691140"/>
              </a:buClr>
              <a:buFont typeface="System Font Regular"/>
              <a:buChar char="−"/>
              <a:defRPr sz="2000" b="0" i="0">
                <a:latin typeface="Helvetica" pitchFamily="2" charset="0"/>
              </a:defRPr>
            </a:lvl2pPr>
            <a:lvl5pPr marL="1828800" indent="0">
              <a:buNone/>
              <a:defRPr/>
            </a:lvl5pPr>
          </a:lstStyle>
          <a:p>
            <a:pPr lvl="0"/>
            <a:r>
              <a:rPr lang="en-US" dirty="0"/>
              <a:t>Edit Master text styles</a:t>
            </a:r>
          </a:p>
          <a:p>
            <a:pPr lvl="1"/>
            <a:endParaRPr lang="en-US" dirty="0"/>
          </a:p>
        </p:txBody>
      </p:sp>
    </p:spTree>
    <p:extLst>
      <p:ext uri="{BB962C8B-B14F-4D97-AF65-F5344CB8AC3E}">
        <p14:creationId xmlns:p14="http://schemas.microsoft.com/office/powerpoint/2010/main" val="30470461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General Slid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4A41B4-4561-3A4E-9F21-12921170E228}"/>
              </a:ext>
            </a:extLst>
          </p:cNvPr>
          <p:cNvSpPr>
            <a:spLocks noGrp="1"/>
          </p:cNvSpPr>
          <p:nvPr>
            <p:ph type="title" hasCustomPrompt="1"/>
          </p:nvPr>
        </p:nvSpPr>
        <p:spPr>
          <a:xfrm>
            <a:off x="0" y="0"/>
            <a:ext cx="7886700" cy="1009979"/>
          </a:xfrm>
          <a:prstGeom prst="rect">
            <a:avLst/>
          </a:prstGeom>
        </p:spPr>
        <p:txBody>
          <a:bodyPr lIns="365760" tIns="228600" rIns="0" bIns="0"/>
          <a:lstStyle>
            <a:lvl1pPr>
              <a:lnSpc>
                <a:spcPct val="100000"/>
              </a:lnSpc>
              <a:defRPr sz="3000">
                <a:solidFill>
                  <a:schemeClr val="bg1"/>
                </a:solidFill>
              </a:defRPr>
            </a:lvl1pPr>
          </a:lstStyle>
          <a:p>
            <a:r>
              <a:rPr lang="en-US" dirty="0"/>
              <a:t>Click to edit title</a:t>
            </a:r>
          </a:p>
        </p:txBody>
      </p:sp>
      <p:sp>
        <p:nvSpPr>
          <p:cNvPr id="3" name="Text Placeholder 2">
            <a:extLst>
              <a:ext uri="{FF2B5EF4-FFF2-40B4-BE49-F238E27FC236}">
                <a16:creationId xmlns:a16="http://schemas.microsoft.com/office/drawing/2014/main" id="{30D35928-03C8-3141-B92D-462CD9C22E25}"/>
              </a:ext>
            </a:extLst>
          </p:cNvPr>
          <p:cNvSpPr>
            <a:spLocks noGrp="1"/>
          </p:cNvSpPr>
          <p:nvPr>
            <p:ph type="body" idx="1"/>
          </p:nvPr>
        </p:nvSpPr>
        <p:spPr>
          <a:xfrm>
            <a:off x="408264" y="1421642"/>
            <a:ext cx="3868737" cy="312738"/>
          </a:xfrm>
          <a:prstGeom prst="rect">
            <a:avLst/>
          </a:prstGeom>
        </p:spPr>
        <p:txBody>
          <a:bodyPr lIns="0" anchor="t" anchorCtr="0"/>
          <a:lstStyle>
            <a:lvl1pPr marL="0" indent="0">
              <a:lnSpc>
                <a:spcPct val="100000"/>
              </a:lnSpc>
              <a:buNone/>
              <a:defRPr sz="2000" b="0" i="0">
                <a:solidFill>
                  <a:schemeClr val="tx1">
                    <a:lumMod val="65000"/>
                    <a:lumOff val="35000"/>
                  </a:schemeClr>
                </a:solidFill>
                <a:latin typeface="Helvetica"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a:extLst>
              <a:ext uri="{FF2B5EF4-FFF2-40B4-BE49-F238E27FC236}">
                <a16:creationId xmlns:a16="http://schemas.microsoft.com/office/drawing/2014/main" id="{43C06CDE-AD19-0E42-906C-B252F6F3EAF4}"/>
              </a:ext>
            </a:extLst>
          </p:cNvPr>
          <p:cNvSpPr>
            <a:spLocks noGrp="1"/>
          </p:cNvSpPr>
          <p:nvPr>
            <p:ph sz="half" idx="2" hasCustomPrompt="1"/>
          </p:nvPr>
        </p:nvSpPr>
        <p:spPr>
          <a:xfrm>
            <a:off x="408264" y="1794703"/>
            <a:ext cx="3868737" cy="613726"/>
          </a:xfrm>
          <a:prstGeom prst="rect">
            <a:avLst/>
          </a:prstGeom>
        </p:spPr>
        <p:txBody>
          <a:bodyPr/>
          <a:lstStyle>
            <a:lvl1pPr marL="182880" indent="-182880">
              <a:lnSpc>
                <a:spcPct val="100000"/>
              </a:lnSpc>
              <a:buClr>
                <a:srgbClr val="691140"/>
              </a:buClr>
              <a:buFont typeface="Arial" panose="020B0604020202020204" pitchFamily="34" charset="0"/>
              <a:buChar char="•"/>
              <a:defRPr sz="2000" b="0" i="0">
                <a:solidFill>
                  <a:schemeClr val="tx1">
                    <a:lumMod val="65000"/>
                    <a:lumOff val="35000"/>
                  </a:schemeClr>
                </a:solidFill>
                <a:latin typeface="Helvetica" pitchFamily="2" charset="0"/>
              </a:defRPr>
            </a:lvl1pPr>
            <a:lvl2pPr marL="365760" indent="-182880">
              <a:lnSpc>
                <a:spcPct val="100000"/>
              </a:lnSpc>
              <a:buClr>
                <a:srgbClr val="691140"/>
              </a:buClr>
              <a:buFont typeface="System Font Regular"/>
              <a:buChar char="−"/>
              <a:defRPr sz="2000" b="0" i="0">
                <a:solidFill>
                  <a:schemeClr val="tx1">
                    <a:lumMod val="65000"/>
                    <a:lumOff val="35000"/>
                  </a:schemeClr>
                </a:solidFill>
                <a:latin typeface="Helvetica" pitchFamily="2" charset="0"/>
              </a:defRPr>
            </a:lvl2pPr>
            <a:lvl5pPr marL="1828800" indent="0">
              <a:buNone/>
              <a:defRPr/>
            </a:lvl5pPr>
          </a:lstStyle>
          <a:p>
            <a:pPr lvl="0"/>
            <a:r>
              <a:rPr lang="en-US" dirty="0"/>
              <a:t>Edit Master text styles</a:t>
            </a:r>
          </a:p>
          <a:p>
            <a:pPr lvl="1"/>
            <a:endParaRPr lang="en-US" dirty="0"/>
          </a:p>
        </p:txBody>
      </p:sp>
    </p:spTree>
    <p:extLst>
      <p:ext uri="{BB962C8B-B14F-4D97-AF65-F5344CB8AC3E}">
        <p14:creationId xmlns:p14="http://schemas.microsoft.com/office/powerpoint/2010/main" val="24308745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General Slide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4A41B4-4561-3A4E-9F21-12921170E228}"/>
              </a:ext>
            </a:extLst>
          </p:cNvPr>
          <p:cNvSpPr>
            <a:spLocks noGrp="1"/>
          </p:cNvSpPr>
          <p:nvPr>
            <p:ph type="title" hasCustomPrompt="1"/>
          </p:nvPr>
        </p:nvSpPr>
        <p:spPr>
          <a:xfrm>
            <a:off x="0" y="1891826"/>
            <a:ext cx="3037398" cy="1669773"/>
          </a:xfrm>
          <a:prstGeom prst="rect">
            <a:avLst/>
          </a:prstGeom>
        </p:spPr>
        <p:txBody>
          <a:bodyPr lIns="137160" tIns="228600" rIns="45720" bIns="0" anchor="t" anchorCtr="0"/>
          <a:lstStyle>
            <a:lvl1pPr>
              <a:lnSpc>
                <a:spcPct val="100000"/>
              </a:lnSpc>
              <a:defRPr sz="2000" b="0">
                <a:solidFill>
                  <a:schemeClr val="bg1"/>
                </a:solidFill>
              </a:defRPr>
            </a:lvl1pPr>
          </a:lstStyle>
          <a:p>
            <a:r>
              <a:rPr lang="en-US" dirty="0"/>
              <a:t>Click to edit title</a:t>
            </a:r>
          </a:p>
        </p:txBody>
      </p:sp>
      <p:sp>
        <p:nvSpPr>
          <p:cNvPr id="3" name="Text Placeholder 2">
            <a:extLst>
              <a:ext uri="{FF2B5EF4-FFF2-40B4-BE49-F238E27FC236}">
                <a16:creationId xmlns:a16="http://schemas.microsoft.com/office/drawing/2014/main" id="{30D35928-03C8-3141-B92D-462CD9C22E25}"/>
              </a:ext>
            </a:extLst>
          </p:cNvPr>
          <p:cNvSpPr>
            <a:spLocks noGrp="1"/>
          </p:cNvSpPr>
          <p:nvPr>
            <p:ph type="body" idx="1"/>
          </p:nvPr>
        </p:nvSpPr>
        <p:spPr>
          <a:xfrm>
            <a:off x="3657600" y="1132885"/>
            <a:ext cx="3868737" cy="312738"/>
          </a:xfrm>
          <a:prstGeom prst="rect">
            <a:avLst/>
          </a:prstGeom>
        </p:spPr>
        <p:txBody>
          <a:bodyPr lIns="0" anchor="t" anchorCtr="0"/>
          <a:lstStyle>
            <a:lvl1pPr marL="0" indent="0">
              <a:lnSpc>
                <a:spcPct val="100000"/>
              </a:lnSpc>
              <a:buNone/>
              <a:defRPr sz="2000" b="0" i="0">
                <a:solidFill>
                  <a:schemeClr val="tx1">
                    <a:lumMod val="65000"/>
                    <a:lumOff val="35000"/>
                  </a:schemeClr>
                </a:solidFill>
                <a:latin typeface="Helvetica"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a:extLst>
              <a:ext uri="{FF2B5EF4-FFF2-40B4-BE49-F238E27FC236}">
                <a16:creationId xmlns:a16="http://schemas.microsoft.com/office/drawing/2014/main" id="{43C06CDE-AD19-0E42-906C-B252F6F3EAF4}"/>
              </a:ext>
            </a:extLst>
          </p:cNvPr>
          <p:cNvSpPr>
            <a:spLocks noGrp="1"/>
          </p:cNvSpPr>
          <p:nvPr>
            <p:ph sz="half" idx="2" hasCustomPrompt="1"/>
          </p:nvPr>
        </p:nvSpPr>
        <p:spPr>
          <a:xfrm>
            <a:off x="3657600" y="1584963"/>
            <a:ext cx="3868737" cy="613726"/>
          </a:xfrm>
          <a:prstGeom prst="rect">
            <a:avLst/>
          </a:prstGeom>
        </p:spPr>
        <p:txBody>
          <a:bodyPr/>
          <a:lstStyle>
            <a:lvl1pPr marL="274320" indent="-274320">
              <a:lnSpc>
                <a:spcPct val="100000"/>
              </a:lnSpc>
              <a:buClr>
                <a:srgbClr val="691140"/>
              </a:buClr>
              <a:buFont typeface="Wingdings" pitchFamily="2" charset="2"/>
              <a:buChar char="q"/>
              <a:defRPr sz="2000" b="0" i="0">
                <a:solidFill>
                  <a:schemeClr val="tx1">
                    <a:lumMod val="65000"/>
                    <a:lumOff val="35000"/>
                  </a:schemeClr>
                </a:solidFill>
                <a:latin typeface="Helvetica" pitchFamily="2" charset="0"/>
              </a:defRPr>
            </a:lvl1pPr>
            <a:lvl5pPr marL="1828800" indent="0">
              <a:buNone/>
              <a:defRPr/>
            </a:lvl5pPr>
          </a:lstStyle>
          <a:p>
            <a:pPr lvl="0"/>
            <a:r>
              <a:rPr lang="en-US" dirty="0"/>
              <a:t> </a:t>
            </a:r>
          </a:p>
        </p:txBody>
      </p:sp>
    </p:spTree>
    <p:extLst>
      <p:ext uri="{BB962C8B-B14F-4D97-AF65-F5344CB8AC3E}">
        <p14:creationId xmlns:p14="http://schemas.microsoft.com/office/powerpoint/2010/main" val="29862798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General Slide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4A41B4-4561-3A4E-9F21-12921170E228}"/>
              </a:ext>
            </a:extLst>
          </p:cNvPr>
          <p:cNvSpPr>
            <a:spLocks noGrp="1"/>
          </p:cNvSpPr>
          <p:nvPr>
            <p:ph type="title" hasCustomPrompt="1"/>
          </p:nvPr>
        </p:nvSpPr>
        <p:spPr>
          <a:xfrm>
            <a:off x="0" y="1584963"/>
            <a:ext cx="3037398" cy="1669773"/>
          </a:xfrm>
          <a:prstGeom prst="rect">
            <a:avLst/>
          </a:prstGeom>
        </p:spPr>
        <p:txBody>
          <a:bodyPr lIns="137160" tIns="228600" rIns="45720" bIns="0" anchor="t" anchorCtr="0"/>
          <a:lstStyle>
            <a:lvl1pPr>
              <a:lnSpc>
                <a:spcPct val="100000"/>
              </a:lnSpc>
              <a:defRPr sz="2000" b="0">
                <a:solidFill>
                  <a:schemeClr val="bg1"/>
                </a:solidFill>
              </a:defRPr>
            </a:lvl1pPr>
          </a:lstStyle>
          <a:p>
            <a:r>
              <a:rPr lang="en-US" dirty="0"/>
              <a:t>Click to edit title</a:t>
            </a:r>
          </a:p>
        </p:txBody>
      </p:sp>
      <p:sp>
        <p:nvSpPr>
          <p:cNvPr id="3" name="Text Placeholder 2">
            <a:extLst>
              <a:ext uri="{FF2B5EF4-FFF2-40B4-BE49-F238E27FC236}">
                <a16:creationId xmlns:a16="http://schemas.microsoft.com/office/drawing/2014/main" id="{30D35928-03C8-3141-B92D-462CD9C22E25}"/>
              </a:ext>
            </a:extLst>
          </p:cNvPr>
          <p:cNvSpPr>
            <a:spLocks noGrp="1"/>
          </p:cNvSpPr>
          <p:nvPr>
            <p:ph type="body" idx="1"/>
          </p:nvPr>
        </p:nvSpPr>
        <p:spPr>
          <a:xfrm>
            <a:off x="3657600" y="1132885"/>
            <a:ext cx="3868737" cy="312738"/>
          </a:xfrm>
          <a:prstGeom prst="rect">
            <a:avLst/>
          </a:prstGeom>
        </p:spPr>
        <p:txBody>
          <a:bodyPr lIns="0" anchor="t" anchorCtr="0"/>
          <a:lstStyle>
            <a:lvl1pPr marL="0" indent="0">
              <a:lnSpc>
                <a:spcPct val="100000"/>
              </a:lnSpc>
              <a:buNone/>
              <a:defRPr sz="2000" b="0" i="0">
                <a:solidFill>
                  <a:schemeClr val="tx1">
                    <a:lumMod val="65000"/>
                    <a:lumOff val="35000"/>
                  </a:schemeClr>
                </a:solidFill>
                <a:latin typeface="Helvetica"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a:extLst>
              <a:ext uri="{FF2B5EF4-FFF2-40B4-BE49-F238E27FC236}">
                <a16:creationId xmlns:a16="http://schemas.microsoft.com/office/drawing/2014/main" id="{43C06CDE-AD19-0E42-906C-B252F6F3EAF4}"/>
              </a:ext>
            </a:extLst>
          </p:cNvPr>
          <p:cNvSpPr>
            <a:spLocks noGrp="1"/>
          </p:cNvSpPr>
          <p:nvPr>
            <p:ph sz="half" idx="2" hasCustomPrompt="1"/>
          </p:nvPr>
        </p:nvSpPr>
        <p:spPr>
          <a:xfrm>
            <a:off x="3657600" y="1584963"/>
            <a:ext cx="3868737" cy="613726"/>
          </a:xfrm>
          <a:prstGeom prst="rect">
            <a:avLst/>
          </a:prstGeom>
        </p:spPr>
        <p:txBody>
          <a:bodyPr/>
          <a:lstStyle>
            <a:lvl1pPr marL="274320" indent="-274320">
              <a:lnSpc>
                <a:spcPct val="100000"/>
              </a:lnSpc>
              <a:buClr>
                <a:srgbClr val="691140"/>
              </a:buClr>
              <a:buFont typeface="Wingdings" pitchFamily="2" charset="2"/>
              <a:buChar char="q"/>
              <a:defRPr sz="2000" b="0" i="0">
                <a:solidFill>
                  <a:schemeClr val="tx1">
                    <a:lumMod val="65000"/>
                    <a:lumOff val="35000"/>
                  </a:schemeClr>
                </a:solidFill>
                <a:latin typeface="Helvetica" pitchFamily="2" charset="0"/>
              </a:defRPr>
            </a:lvl1pPr>
            <a:lvl5pPr marL="1828800" indent="0">
              <a:buNone/>
              <a:defRPr/>
            </a:lvl5pPr>
          </a:lstStyle>
          <a:p>
            <a:pPr lvl="0"/>
            <a:r>
              <a:rPr lang="en-US" dirty="0"/>
              <a:t> </a:t>
            </a:r>
          </a:p>
        </p:txBody>
      </p:sp>
    </p:spTree>
    <p:extLst>
      <p:ext uri="{BB962C8B-B14F-4D97-AF65-F5344CB8AC3E}">
        <p14:creationId xmlns:p14="http://schemas.microsoft.com/office/powerpoint/2010/main" val="7035846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General Slide 3 Shor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4A41B4-4561-3A4E-9F21-12921170E228}"/>
              </a:ext>
            </a:extLst>
          </p:cNvPr>
          <p:cNvSpPr>
            <a:spLocks noGrp="1"/>
          </p:cNvSpPr>
          <p:nvPr>
            <p:ph type="title" hasCustomPrompt="1"/>
          </p:nvPr>
        </p:nvSpPr>
        <p:spPr>
          <a:xfrm>
            <a:off x="0" y="1891826"/>
            <a:ext cx="3037398" cy="1669773"/>
          </a:xfrm>
          <a:prstGeom prst="rect">
            <a:avLst/>
          </a:prstGeom>
        </p:spPr>
        <p:txBody>
          <a:bodyPr lIns="137160" tIns="228600" rIns="45720" bIns="0" anchor="t" anchorCtr="0"/>
          <a:lstStyle>
            <a:lvl1pPr>
              <a:lnSpc>
                <a:spcPct val="100000"/>
              </a:lnSpc>
              <a:defRPr sz="2000" b="0">
                <a:solidFill>
                  <a:schemeClr val="bg1"/>
                </a:solidFill>
              </a:defRPr>
            </a:lvl1pPr>
          </a:lstStyle>
          <a:p>
            <a:r>
              <a:rPr lang="en-US" dirty="0"/>
              <a:t>Click to edit title</a:t>
            </a:r>
          </a:p>
        </p:txBody>
      </p:sp>
      <p:sp>
        <p:nvSpPr>
          <p:cNvPr id="3" name="Text Placeholder 2">
            <a:extLst>
              <a:ext uri="{FF2B5EF4-FFF2-40B4-BE49-F238E27FC236}">
                <a16:creationId xmlns:a16="http://schemas.microsoft.com/office/drawing/2014/main" id="{30D35928-03C8-3141-B92D-462CD9C22E25}"/>
              </a:ext>
            </a:extLst>
          </p:cNvPr>
          <p:cNvSpPr>
            <a:spLocks noGrp="1"/>
          </p:cNvSpPr>
          <p:nvPr>
            <p:ph type="body" idx="1"/>
          </p:nvPr>
        </p:nvSpPr>
        <p:spPr>
          <a:xfrm>
            <a:off x="3657600" y="1132885"/>
            <a:ext cx="3868737" cy="312738"/>
          </a:xfrm>
          <a:prstGeom prst="rect">
            <a:avLst/>
          </a:prstGeom>
        </p:spPr>
        <p:txBody>
          <a:bodyPr lIns="0" anchor="t" anchorCtr="0"/>
          <a:lstStyle>
            <a:lvl1pPr marL="0" indent="0">
              <a:lnSpc>
                <a:spcPct val="100000"/>
              </a:lnSpc>
              <a:buNone/>
              <a:defRPr sz="2000" b="0" i="0">
                <a:solidFill>
                  <a:schemeClr val="tx1">
                    <a:lumMod val="65000"/>
                    <a:lumOff val="35000"/>
                  </a:schemeClr>
                </a:solidFill>
                <a:latin typeface="Helvetica"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a:extLst>
              <a:ext uri="{FF2B5EF4-FFF2-40B4-BE49-F238E27FC236}">
                <a16:creationId xmlns:a16="http://schemas.microsoft.com/office/drawing/2014/main" id="{43C06CDE-AD19-0E42-906C-B252F6F3EAF4}"/>
              </a:ext>
            </a:extLst>
          </p:cNvPr>
          <p:cNvSpPr>
            <a:spLocks noGrp="1"/>
          </p:cNvSpPr>
          <p:nvPr>
            <p:ph sz="half" idx="2" hasCustomPrompt="1"/>
          </p:nvPr>
        </p:nvSpPr>
        <p:spPr>
          <a:xfrm>
            <a:off x="3657600" y="1584963"/>
            <a:ext cx="3868737" cy="613726"/>
          </a:xfrm>
          <a:prstGeom prst="rect">
            <a:avLst/>
          </a:prstGeom>
        </p:spPr>
        <p:txBody>
          <a:bodyPr/>
          <a:lstStyle>
            <a:lvl1pPr marL="274320" indent="-274320">
              <a:lnSpc>
                <a:spcPct val="100000"/>
              </a:lnSpc>
              <a:buClr>
                <a:srgbClr val="691140"/>
              </a:buClr>
              <a:buFont typeface="Wingdings" pitchFamily="2" charset="2"/>
              <a:buChar char="q"/>
              <a:defRPr sz="2000" b="0" i="0">
                <a:solidFill>
                  <a:schemeClr val="tx1">
                    <a:lumMod val="65000"/>
                    <a:lumOff val="35000"/>
                  </a:schemeClr>
                </a:solidFill>
                <a:latin typeface="Helvetica" pitchFamily="2" charset="0"/>
              </a:defRPr>
            </a:lvl1pPr>
            <a:lvl5pPr marL="1828800" indent="0">
              <a:buNone/>
              <a:defRPr/>
            </a:lvl5pPr>
          </a:lstStyle>
          <a:p>
            <a:pPr lvl="0"/>
            <a:r>
              <a:rPr lang="en-US" dirty="0"/>
              <a:t> </a:t>
            </a:r>
          </a:p>
        </p:txBody>
      </p:sp>
    </p:spTree>
    <p:extLst>
      <p:ext uri="{BB962C8B-B14F-4D97-AF65-F5344CB8AC3E}">
        <p14:creationId xmlns:p14="http://schemas.microsoft.com/office/powerpoint/2010/main" val="12918691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General Slide 3 Shor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4A41B4-4561-3A4E-9F21-12921170E228}"/>
              </a:ext>
            </a:extLst>
          </p:cNvPr>
          <p:cNvSpPr>
            <a:spLocks noGrp="1"/>
          </p:cNvSpPr>
          <p:nvPr>
            <p:ph type="title" hasCustomPrompt="1"/>
          </p:nvPr>
        </p:nvSpPr>
        <p:spPr>
          <a:xfrm>
            <a:off x="0" y="1891826"/>
            <a:ext cx="3037398" cy="1669773"/>
          </a:xfrm>
          <a:prstGeom prst="rect">
            <a:avLst/>
          </a:prstGeom>
        </p:spPr>
        <p:txBody>
          <a:bodyPr lIns="137160" tIns="228600" rIns="45720" bIns="0" anchor="t" anchorCtr="0"/>
          <a:lstStyle>
            <a:lvl1pPr>
              <a:lnSpc>
                <a:spcPct val="100000"/>
              </a:lnSpc>
              <a:defRPr sz="2000" b="0">
                <a:solidFill>
                  <a:schemeClr val="bg1"/>
                </a:solidFill>
              </a:defRPr>
            </a:lvl1pPr>
          </a:lstStyle>
          <a:p>
            <a:r>
              <a:rPr lang="en-US" dirty="0"/>
              <a:t>Click to edit title</a:t>
            </a:r>
          </a:p>
        </p:txBody>
      </p:sp>
      <p:sp>
        <p:nvSpPr>
          <p:cNvPr id="3" name="Text Placeholder 2">
            <a:extLst>
              <a:ext uri="{FF2B5EF4-FFF2-40B4-BE49-F238E27FC236}">
                <a16:creationId xmlns:a16="http://schemas.microsoft.com/office/drawing/2014/main" id="{30D35928-03C8-3141-B92D-462CD9C22E25}"/>
              </a:ext>
            </a:extLst>
          </p:cNvPr>
          <p:cNvSpPr>
            <a:spLocks noGrp="1"/>
          </p:cNvSpPr>
          <p:nvPr>
            <p:ph type="body" idx="1"/>
          </p:nvPr>
        </p:nvSpPr>
        <p:spPr>
          <a:xfrm>
            <a:off x="3657600" y="1132885"/>
            <a:ext cx="3868737" cy="312738"/>
          </a:xfrm>
          <a:prstGeom prst="rect">
            <a:avLst/>
          </a:prstGeom>
        </p:spPr>
        <p:txBody>
          <a:bodyPr lIns="0" anchor="t" anchorCtr="0"/>
          <a:lstStyle>
            <a:lvl1pPr marL="0" indent="0">
              <a:lnSpc>
                <a:spcPct val="100000"/>
              </a:lnSpc>
              <a:buNone/>
              <a:defRPr sz="2000" b="0" i="0">
                <a:solidFill>
                  <a:schemeClr val="tx1">
                    <a:lumMod val="65000"/>
                    <a:lumOff val="35000"/>
                  </a:schemeClr>
                </a:solidFill>
                <a:latin typeface="Helvetica"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a:extLst>
              <a:ext uri="{FF2B5EF4-FFF2-40B4-BE49-F238E27FC236}">
                <a16:creationId xmlns:a16="http://schemas.microsoft.com/office/drawing/2014/main" id="{43C06CDE-AD19-0E42-906C-B252F6F3EAF4}"/>
              </a:ext>
            </a:extLst>
          </p:cNvPr>
          <p:cNvSpPr>
            <a:spLocks noGrp="1"/>
          </p:cNvSpPr>
          <p:nvPr>
            <p:ph sz="half" idx="2" hasCustomPrompt="1"/>
          </p:nvPr>
        </p:nvSpPr>
        <p:spPr>
          <a:xfrm>
            <a:off x="3657600" y="1584963"/>
            <a:ext cx="3868737" cy="613726"/>
          </a:xfrm>
          <a:prstGeom prst="rect">
            <a:avLst/>
          </a:prstGeom>
        </p:spPr>
        <p:txBody>
          <a:bodyPr/>
          <a:lstStyle>
            <a:lvl1pPr marL="274320" indent="-274320">
              <a:lnSpc>
                <a:spcPct val="100000"/>
              </a:lnSpc>
              <a:buClr>
                <a:srgbClr val="691140"/>
              </a:buClr>
              <a:buFont typeface="Wingdings" pitchFamily="2" charset="2"/>
              <a:buChar char="q"/>
              <a:defRPr sz="2000" b="0" i="0">
                <a:solidFill>
                  <a:schemeClr val="tx1">
                    <a:lumMod val="65000"/>
                    <a:lumOff val="35000"/>
                  </a:schemeClr>
                </a:solidFill>
                <a:latin typeface="Helvetica" pitchFamily="2" charset="0"/>
              </a:defRPr>
            </a:lvl1pPr>
            <a:lvl5pPr marL="1828800" indent="0">
              <a:buNone/>
              <a:defRPr/>
            </a:lvl5pPr>
          </a:lstStyle>
          <a:p>
            <a:pPr lvl="0"/>
            <a:r>
              <a:rPr lang="en-US" dirty="0"/>
              <a:t> </a:t>
            </a:r>
          </a:p>
        </p:txBody>
      </p:sp>
    </p:spTree>
    <p:extLst>
      <p:ext uri="{BB962C8B-B14F-4D97-AF65-F5344CB8AC3E}">
        <p14:creationId xmlns:p14="http://schemas.microsoft.com/office/powerpoint/2010/main" val="2898001465"/>
      </p:ext>
    </p:extLst>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10.xml.rels><?xml version="1.0" encoding="UTF-8" standalone="yes"?>
<Relationships xmlns="http://schemas.openxmlformats.org/package/2006/relationships"><Relationship Id="rId2" Type="http://schemas.openxmlformats.org/officeDocument/2006/relationships/theme" Target="../theme/theme10.xml"/><Relationship Id="rId1" Type="http://schemas.openxmlformats.org/officeDocument/2006/relationships/slideLayout" Target="../slideLayouts/slideLayout10.xml"/></Relationships>
</file>

<file path=ppt/slideMasters/_rels/slideMaster11.xml.rels><?xml version="1.0" encoding="UTF-8" standalone="yes"?>
<Relationships xmlns="http://schemas.openxmlformats.org/package/2006/relationships"><Relationship Id="rId2" Type="http://schemas.openxmlformats.org/officeDocument/2006/relationships/theme" Target="../theme/theme11.xml"/><Relationship Id="rId1" Type="http://schemas.openxmlformats.org/officeDocument/2006/relationships/slideLayout" Target="../slideLayouts/slideLayout11.xml"/></Relationships>
</file>

<file path=ppt/slideMasters/_rels/slideMaster12.xml.rels><?xml version="1.0" encoding="UTF-8" standalone="yes"?>
<Relationships xmlns="http://schemas.openxmlformats.org/package/2006/relationships"><Relationship Id="rId2" Type="http://schemas.openxmlformats.org/officeDocument/2006/relationships/theme" Target="../theme/theme12.xml"/><Relationship Id="rId1" Type="http://schemas.openxmlformats.org/officeDocument/2006/relationships/slideLayout" Target="../slideLayouts/slideLayout12.xml"/></Relationships>
</file>

<file path=ppt/slideMasters/_rels/slideMaster13.xml.rels><?xml version="1.0" encoding="UTF-8" standalone="yes"?>
<Relationships xmlns="http://schemas.openxmlformats.org/package/2006/relationships"><Relationship Id="rId3" Type="http://schemas.openxmlformats.org/officeDocument/2006/relationships/theme" Target="../theme/theme13.xml"/><Relationship Id="rId2" Type="http://schemas.openxmlformats.org/officeDocument/2006/relationships/slideLayout" Target="../slideLayouts/slideLayout14.xml"/><Relationship Id="rId1" Type="http://schemas.openxmlformats.org/officeDocument/2006/relationships/slideLayout" Target="../slideLayouts/slideLayout13.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2.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3.xml"/></Relationships>
</file>

<file path=ppt/slideMasters/_rels/slideMaster4.xml.rels><?xml version="1.0" encoding="UTF-8" standalone="yes"?>
<Relationships xmlns="http://schemas.openxmlformats.org/package/2006/relationships"><Relationship Id="rId2" Type="http://schemas.openxmlformats.org/officeDocument/2006/relationships/theme" Target="../theme/theme4.xml"/><Relationship Id="rId1" Type="http://schemas.openxmlformats.org/officeDocument/2006/relationships/slideLayout" Target="../slideLayouts/slideLayout4.xml"/></Relationships>
</file>

<file path=ppt/slideMasters/_rels/slideMaster5.xml.rels><?xml version="1.0" encoding="UTF-8" standalone="yes"?>
<Relationships xmlns="http://schemas.openxmlformats.org/package/2006/relationships"><Relationship Id="rId2" Type="http://schemas.openxmlformats.org/officeDocument/2006/relationships/theme" Target="../theme/theme5.xml"/><Relationship Id="rId1" Type="http://schemas.openxmlformats.org/officeDocument/2006/relationships/slideLayout" Target="../slideLayouts/slideLayout5.xml"/></Relationships>
</file>

<file path=ppt/slideMasters/_rels/slideMaster6.xml.rels><?xml version="1.0" encoding="UTF-8" standalone="yes"?>
<Relationships xmlns="http://schemas.openxmlformats.org/package/2006/relationships"><Relationship Id="rId2" Type="http://schemas.openxmlformats.org/officeDocument/2006/relationships/theme" Target="../theme/theme6.xml"/><Relationship Id="rId1" Type="http://schemas.openxmlformats.org/officeDocument/2006/relationships/slideLayout" Target="../slideLayouts/slideLayout6.xml"/></Relationships>
</file>

<file path=ppt/slideMasters/_rels/slideMaster7.xml.rels><?xml version="1.0" encoding="UTF-8" standalone="yes"?>
<Relationships xmlns="http://schemas.openxmlformats.org/package/2006/relationships"><Relationship Id="rId2" Type="http://schemas.openxmlformats.org/officeDocument/2006/relationships/theme" Target="../theme/theme7.xml"/><Relationship Id="rId1" Type="http://schemas.openxmlformats.org/officeDocument/2006/relationships/slideLayout" Target="../slideLayouts/slideLayout7.xml"/></Relationships>
</file>

<file path=ppt/slideMasters/_rels/slideMaster8.xml.rels><?xml version="1.0" encoding="UTF-8" standalone="yes"?>
<Relationships xmlns="http://schemas.openxmlformats.org/package/2006/relationships"><Relationship Id="rId2" Type="http://schemas.openxmlformats.org/officeDocument/2006/relationships/theme" Target="../theme/theme8.xml"/><Relationship Id="rId1" Type="http://schemas.openxmlformats.org/officeDocument/2006/relationships/slideLayout" Target="../slideLayouts/slideLayout8.xml"/></Relationships>
</file>

<file path=ppt/slideMasters/_rels/slideMaster9.xml.rels><?xml version="1.0" encoding="UTF-8" standalone="yes"?>
<Relationships xmlns="http://schemas.openxmlformats.org/package/2006/relationships"><Relationship Id="rId2" Type="http://schemas.openxmlformats.org/officeDocument/2006/relationships/theme" Target="../theme/theme9.xml"/><Relationship Id="rId1"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Round Single Corner Rectangle 2">
            <a:extLst>
              <a:ext uri="{FF2B5EF4-FFF2-40B4-BE49-F238E27FC236}">
                <a16:creationId xmlns:a16="http://schemas.microsoft.com/office/drawing/2014/main" id="{4B82B018-4594-C14D-9D83-6A5ACB7F9C1E}"/>
              </a:ext>
            </a:extLst>
          </p:cNvPr>
          <p:cNvSpPr/>
          <p:nvPr userDrawn="1"/>
        </p:nvSpPr>
        <p:spPr>
          <a:xfrm rot="10800000" flipH="1">
            <a:off x="0" y="-1"/>
            <a:ext cx="8694751" cy="3440246"/>
          </a:xfrm>
          <a:prstGeom prst="round1Rect">
            <a:avLst>
              <a:gd name="adj" fmla="val 16776"/>
            </a:avLst>
          </a:prstGeom>
          <a:solidFill>
            <a:srgbClr val="6911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44325024"/>
      </p:ext>
    </p:extLst>
  </p:cSld>
  <p:clrMap bg1="lt1" tx1="dk1" bg2="lt2" tx2="dk2" accent1="accent1" accent2="accent2" accent3="accent3" accent4="accent4" accent5="accent5" accent6="accent6" hlink="hlink" folHlink="folHlink"/>
  <p:sldLayoutIdLst>
    <p:sldLayoutId id="2147483681"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Round Single Corner Rectangle 2">
            <a:extLst>
              <a:ext uri="{FF2B5EF4-FFF2-40B4-BE49-F238E27FC236}">
                <a16:creationId xmlns:a16="http://schemas.microsoft.com/office/drawing/2014/main" id="{1BD96013-A12D-8942-AE2D-9206E886D087}"/>
              </a:ext>
            </a:extLst>
          </p:cNvPr>
          <p:cNvSpPr/>
          <p:nvPr userDrawn="1"/>
        </p:nvSpPr>
        <p:spPr>
          <a:xfrm rot="5400000" flipH="1">
            <a:off x="-801359" y="1145018"/>
            <a:ext cx="4792713" cy="3226553"/>
          </a:xfrm>
          <a:prstGeom prst="round1Rect">
            <a:avLst>
              <a:gd name="adj" fmla="val 26085"/>
            </a:avLst>
          </a:prstGeom>
          <a:solidFill>
            <a:srgbClr val="6911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61575201"/>
      </p:ext>
    </p:extLst>
  </p:cSld>
  <p:clrMap bg1="lt1" tx1="dk1" bg2="lt2" tx2="dk2" accent1="accent1" accent2="accent2" accent3="accent3" accent4="accent4" accent5="accent5" accent6="accent6" hlink="hlink" folHlink="folHlink"/>
  <p:sldLayoutIdLst>
    <p:sldLayoutId id="2147483698" r:id="rId1"/>
  </p:sldLayoutIdLst>
  <p:txStyles>
    <p:titleStyle>
      <a:lvl1pPr algn="l" defTabSz="914400" rtl="0" eaLnBrk="1" latinLnBrk="0" hangingPunct="1">
        <a:lnSpc>
          <a:spcPct val="90000"/>
        </a:lnSpc>
        <a:spcBef>
          <a:spcPct val="0"/>
        </a:spcBef>
        <a:buNone/>
        <a:defRPr sz="3200" b="1" i="0" kern="1200">
          <a:solidFill>
            <a:srgbClr val="005837"/>
          </a:solidFill>
          <a:latin typeface="Helvetica" pitchFamily="2"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Pr>
        <a:solidFill>
          <a:srgbClr val="691140"/>
        </a:solidFill>
        <a:effectLst/>
      </p:bgPr>
    </p:bg>
    <p:spTree>
      <p:nvGrpSpPr>
        <p:cNvPr id="1" name=""/>
        <p:cNvGrpSpPr/>
        <p:nvPr/>
      </p:nvGrpSpPr>
      <p:grpSpPr>
        <a:xfrm>
          <a:off x="0" y="0"/>
          <a:ext cx="0" cy="0"/>
          <a:chOff x="0" y="0"/>
          <a:chExt cx="0" cy="0"/>
        </a:xfrm>
      </p:grpSpPr>
      <p:sp>
        <p:nvSpPr>
          <p:cNvPr id="3" name="Round Single Corner Rectangle 2">
            <a:extLst>
              <a:ext uri="{FF2B5EF4-FFF2-40B4-BE49-F238E27FC236}">
                <a16:creationId xmlns:a16="http://schemas.microsoft.com/office/drawing/2014/main" id="{1BD96013-A12D-8942-AE2D-9206E886D087}"/>
              </a:ext>
            </a:extLst>
          </p:cNvPr>
          <p:cNvSpPr/>
          <p:nvPr userDrawn="1"/>
        </p:nvSpPr>
        <p:spPr>
          <a:xfrm>
            <a:off x="1" y="858710"/>
            <a:ext cx="8475128" cy="4284790"/>
          </a:xfrm>
          <a:prstGeom prst="round1Rect">
            <a:avLst>
              <a:gd name="adj" fmla="val 1847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5170358"/>
      </p:ext>
    </p:extLst>
  </p:cSld>
  <p:clrMap bg1="lt1" tx1="dk1" bg2="lt2" tx2="dk2" accent1="accent1" accent2="accent2" accent3="accent3" accent4="accent4" accent5="accent5" accent6="accent6" hlink="hlink" folHlink="folHlink"/>
  <p:sldLayoutIdLst>
    <p:sldLayoutId id="2147483675" r:id="rId1"/>
  </p:sldLayoutIdLst>
  <p:txStyles>
    <p:titleStyle>
      <a:lvl1pPr algn="l" defTabSz="914400" rtl="0" eaLnBrk="1" latinLnBrk="0" hangingPunct="1">
        <a:lnSpc>
          <a:spcPct val="90000"/>
        </a:lnSpc>
        <a:spcBef>
          <a:spcPct val="0"/>
        </a:spcBef>
        <a:buNone/>
        <a:defRPr sz="3200" b="1" i="0" kern="1200">
          <a:solidFill>
            <a:srgbClr val="005837"/>
          </a:solidFill>
          <a:latin typeface="Helvetica" pitchFamily="2"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Pr>
        <a:solidFill>
          <a:srgbClr val="691140"/>
        </a:solidFill>
        <a:effectLst/>
      </p:bgPr>
    </p:bg>
    <p:spTree>
      <p:nvGrpSpPr>
        <p:cNvPr id="1" name=""/>
        <p:cNvGrpSpPr/>
        <p:nvPr/>
      </p:nvGrpSpPr>
      <p:grpSpPr>
        <a:xfrm>
          <a:off x="0" y="0"/>
          <a:ext cx="0" cy="0"/>
          <a:chOff x="0" y="0"/>
          <a:chExt cx="0" cy="0"/>
        </a:xfrm>
      </p:grpSpPr>
      <p:sp>
        <p:nvSpPr>
          <p:cNvPr id="8" name="Round Single Corner Rectangle 7">
            <a:extLst>
              <a:ext uri="{FF2B5EF4-FFF2-40B4-BE49-F238E27FC236}">
                <a16:creationId xmlns:a16="http://schemas.microsoft.com/office/drawing/2014/main" id="{D8572ED8-C533-4E4F-A341-FDF6ED63BD82}"/>
              </a:ext>
            </a:extLst>
          </p:cNvPr>
          <p:cNvSpPr/>
          <p:nvPr userDrawn="1"/>
        </p:nvSpPr>
        <p:spPr>
          <a:xfrm rot="10800000" flipH="1">
            <a:off x="0" y="-1"/>
            <a:ext cx="8245503" cy="4632285"/>
          </a:xfrm>
          <a:prstGeom prst="round1Rect">
            <a:avLst>
              <a:gd name="adj" fmla="val 1677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15345671"/>
      </p:ext>
    </p:extLst>
  </p:cSld>
  <p:clrMap bg1="lt1" tx1="dk1" bg2="lt2" tx2="dk2" accent1="accent1" accent2="accent2" accent3="accent3" accent4="accent4" accent5="accent5" accent6="accent6" hlink="hlink" folHlink="folHlink"/>
  <p:sldLayoutIdLst>
    <p:sldLayoutId id="2147483677"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reserve="1">
  <p:cSld>
    <p:bg>
      <p:bgPr>
        <a:gradFill>
          <a:gsLst>
            <a:gs pos="100000">
              <a:schemeClr val="bg1"/>
            </a:gs>
            <a:gs pos="0">
              <a:srgbClr val="F4F2EC"/>
            </a:gs>
          </a:gsLst>
          <a:lin ang="5400000" scaled="1"/>
        </a:gra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104771924"/>
      </p:ext>
    </p:extLst>
  </p:cSld>
  <p:clrMap bg1="lt1" tx1="dk1" bg2="lt2" tx2="dk2" accent1="accent1" accent2="accent2" accent3="accent3" accent4="accent4" accent5="accent5" accent6="accent6" hlink="hlink" folHlink="folHlink"/>
  <p:sldLayoutIdLst>
    <p:sldLayoutId id="2147483687" r:id="rId1"/>
    <p:sldLayoutId id="2147483688"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Round Single Corner Rectangle 2">
            <a:extLst>
              <a:ext uri="{FF2B5EF4-FFF2-40B4-BE49-F238E27FC236}">
                <a16:creationId xmlns:a16="http://schemas.microsoft.com/office/drawing/2014/main" id="{4B82B018-4594-C14D-9D83-6A5ACB7F9C1E}"/>
              </a:ext>
            </a:extLst>
          </p:cNvPr>
          <p:cNvSpPr/>
          <p:nvPr userDrawn="1"/>
        </p:nvSpPr>
        <p:spPr>
          <a:xfrm rot="10800000" flipH="1">
            <a:off x="0" y="-1"/>
            <a:ext cx="8694751" cy="3440246"/>
          </a:xfrm>
          <a:prstGeom prst="round1Rect">
            <a:avLst>
              <a:gd name="adj" fmla="val 16776"/>
            </a:avLst>
          </a:prstGeom>
          <a:solidFill>
            <a:srgbClr val="E9DE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8946220"/>
      </p:ext>
    </p:extLst>
  </p:cSld>
  <p:clrMap bg1="lt1" tx1="dk1" bg2="lt2" tx2="dk2" accent1="accent1" accent2="accent2" accent3="accent3" accent4="accent4" accent5="accent5" accent6="accent6" hlink="hlink" folHlink="folHlink"/>
  <p:sldLayoutIdLst>
    <p:sldLayoutId id="2147483702"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5" name="Freeform 14">
            <a:extLst>
              <a:ext uri="{FF2B5EF4-FFF2-40B4-BE49-F238E27FC236}">
                <a16:creationId xmlns:a16="http://schemas.microsoft.com/office/drawing/2014/main" id="{86003A7F-5BB8-EB4A-8942-167BCFC3ADA0}"/>
              </a:ext>
            </a:extLst>
          </p:cNvPr>
          <p:cNvSpPr/>
          <p:nvPr userDrawn="1"/>
        </p:nvSpPr>
        <p:spPr>
          <a:xfrm>
            <a:off x="0" y="4359942"/>
            <a:ext cx="8799626" cy="800100"/>
          </a:xfrm>
          <a:custGeom>
            <a:avLst/>
            <a:gdLst>
              <a:gd name="connsiteX0" fmla="*/ 0 w 8799626"/>
              <a:gd name="connsiteY0" fmla="*/ 0 h 800100"/>
              <a:gd name="connsiteX1" fmla="*/ 8016068 w 8799626"/>
              <a:gd name="connsiteY1" fmla="*/ 0 h 800100"/>
              <a:gd name="connsiteX2" fmla="*/ 8799626 w 8799626"/>
              <a:gd name="connsiteY2" fmla="*/ 783558 h 800100"/>
              <a:gd name="connsiteX3" fmla="*/ 8799626 w 8799626"/>
              <a:gd name="connsiteY3" fmla="*/ 800100 h 800100"/>
              <a:gd name="connsiteX4" fmla="*/ 0 w 8799626"/>
              <a:gd name="connsiteY4" fmla="*/ 800100 h 800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99626" h="800100">
                <a:moveTo>
                  <a:pt x="0" y="0"/>
                </a:moveTo>
                <a:lnTo>
                  <a:pt x="8016068" y="0"/>
                </a:lnTo>
                <a:cubicBezTo>
                  <a:pt x="8448815" y="0"/>
                  <a:pt x="8799626" y="350811"/>
                  <a:pt x="8799626" y="783558"/>
                </a:cubicBezTo>
                <a:lnTo>
                  <a:pt x="8799626" y="800100"/>
                </a:lnTo>
                <a:lnTo>
                  <a:pt x="0" y="800100"/>
                </a:lnTo>
                <a:close/>
              </a:path>
            </a:pathLst>
          </a:custGeom>
          <a:solidFill>
            <a:srgbClr val="6911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16349313"/>
      </p:ext>
    </p:extLst>
  </p:cSld>
  <p:clrMap bg1="lt1" tx1="dk1" bg2="lt2" tx2="dk2" accent1="accent1" accent2="accent2" accent3="accent3" accent4="accent4" accent5="accent5" accent6="accent6" hlink="hlink" folHlink="folHlink"/>
  <p:sldLayoutIdLst>
    <p:sldLayoutId id="2147483667" r:id="rId1"/>
  </p:sldLayoutIdLst>
  <p:txStyles>
    <p:titleStyle>
      <a:lvl1pPr algn="l" defTabSz="914400" rtl="0" eaLnBrk="1" latinLnBrk="0" hangingPunct="1">
        <a:lnSpc>
          <a:spcPct val="90000"/>
        </a:lnSpc>
        <a:spcBef>
          <a:spcPct val="0"/>
        </a:spcBef>
        <a:buNone/>
        <a:defRPr sz="3200" b="1" i="0" kern="1200">
          <a:solidFill>
            <a:srgbClr val="005837"/>
          </a:solidFill>
          <a:latin typeface="Helvetica" pitchFamily="2"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334CFF23-0877-C94F-BFE3-7D34AF875D8D}"/>
              </a:ext>
            </a:extLst>
          </p:cNvPr>
          <p:cNvSpPr/>
          <p:nvPr userDrawn="1"/>
        </p:nvSpPr>
        <p:spPr>
          <a:xfrm rot="10800000" flipH="1">
            <a:off x="0" y="0"/>
            <a:ext cx="8887091" cy="1156965"/>
          </a:xfrm>
          <a:custGeom>
            <a:avLst/>
            <a:gdLst>
              <a:gd name="connsiteX0" fmla="*/ 0 w 8887091"/>
              <a:gd name="connsiteY0" fmla="*/ 1156965 h 1156965"/>
              <a:gd name="connsiteX1" fmla="*/ 8887091 w 8887091"/>
              <a:gd name="connsiteY1" fmla="*/ 1156965 h 1156965"/>
              <a:gd name="connsiteX2" fmla="*/ 8887091 w 8887091"/>
              <a:gd name="connsiteY2" fmla="*/ 783558 h 1156965"/>
              <a:gd name="connsiteX3" fmla="*/ 8103533 w 8887091"/>
              <a:gd name="connsiteY3" fmla="*/ 0 h 1156965"/>
              <a:gd name="connsiteX4" fmla="*/ 0 w 8887091"/>
              <a:gd name="connsiteY4" fmla="*/ 0 h 11569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87091" h="1156965">
                <a:moveTo>
                  <a:pt x="0" y="1156965"/>
                </a:moveTo>
                <a:lnTo>
                  <a:pt x="8887091" y="1156965"/>
                </a:lnTo>
                <a:lnTo>
                  <a:pt x="8887091" y="783558"/>
                </a:lnTo>
                <a:cubicBezTo>
                  <a:pt x="8887091" y="350811"/>
                  <a:pt x="8536280" y="0"/>
                  <a:pt x="8103533" y="0"/>
                </a:cubicBezTo>
                <a:lnTo>
                  <a:pt x="0" y="0"/>
                </a:lnTo>
                <a:close/>
              </a:path>
            </a:pathLst>
          </a:custGeom>
          <a:solidFill>
            <a:srgbClr val="6911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3762342420"/>
      </p:ext>
    </p:extLst>
  </p:cSld>
  <p:clrMap bg1="lt1" tx1="dk1" bg2="lt2" tx2="dk2" accent1="accent1" accent2="accent2" accent3="accent3" accent4="accent4" accent5="accent5" accent6="accent6" hlink="hlink" folHlink="folHlink"/>
  <p:sldLayoutIdLst>
    <p:sldLayoutId id="2147483671" r:id="rId1"/>
  </p:sldLayoutIdLst>
  <p:txStyles>
    <p:titleStyle>
      <a:lvl1pPr algn="l" defTabSz="914400" rtl="0" eaLnBrk="1" latinLnBrk="0" hangingPunct="1">
        <a:lnSpc>
          <a:spcPct val="90000"/>
        </a:lnSpc>
        <a:spcBef>
          <a:spcPct val="0"/>
        </a:spcBef>
        <a:buNone/>
        <a:defRPr sz="3200" b="1" i="0" kern="1200">
          <a:solidFill>
            <a:srgbClr val="005837"/>
          </a:solidFill>
          <a:latin typeface="Helvetica" pitchFamily="2"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E593868D-C677-A24C-9434-5E9C9B071050}"/>
              </a:ext>
            </a:extLst>
          </p:cNvPr>
          <p:cNvSpPr/>
          <p:nvPr userDrawn="1"/>
        </p:nvSpPr>
        <p:spPr>
          <a:xfrm rot="10800000" flipH="1">
            <a:off x="-1" y="0"/>
            <a:ext cx="8887092" cy="815361"/>
          </a:xfrm>
          <a:custGeom>
            <a:avLst/>
            <a:gdLst>
              <a:gd name="connsiteX0" fmla="*/ 0 w 8887092"/>
              <a:gd name="connsiteY0" fmla="*/ 815361 h 815361"/>
              <a:gd name="connsiteX1" fmla="*/ 8887092 w 8887092"/>
              <a:gd name="connsiteY1" fmla="*/ 815361 h 815361"/>
              <a:gd name="connsiteX2" fmla="*/ 8887092 w 8887092"/>
              <a:gd name="connsiteY2" fmla="*/ 783558 h 815361"/>
              <a:gd name="connsiteX3" fmla="*/ 8103534 w 8887092"/>
              <a:gd name="connsiteY3" fmla="*/ 0 h 815361"/>
              <a:gd name="connsiteX4" fmla="*/ 0 w 8887092"/>
              <a:gd name="connsiteY4" fmla="*/ 0 h 8153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87092" h="815361">
                <a:moveTo>
                  <a:pt x="0" y="815361"/>
                </a:moveTo>
                <a:lnTo>
                  <a:pt x="8887092" y="815361"/>
                </a:lnTo>
                <a:lnTo>
                  <a:pt x="8887092" y="783558"/>
                </a:lnTo>
                <a:cubicBezTo>
                  <a:pt x="8887092" y="350811"/>
                  <a:pt x="8536281" y="0"/>
                  <a:pt x="8103534" y="0"/>
                </a:cubicBezTo>
                <a:lnTo>
                  <a:pt x="0" y="0"/>
                </a:lnTo>
                <a:close/>
              </a:path>
            </a:pathLst>
          </a:custGeom>
          <a:solidFill>
            <a:srgbClr val="6911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2968860758"/>
      </p:ext>
    </p:extLst>
  </p:cSld>
  <p:clrMap bg1="lt1" tx1="dk1" bg2="lt2" tx2="dk2" accent1="accent1" accent2="accent2" accent3="accent3" accent4="accent4" accent5="accent5" accent6="accent6" hlink="hlink" folHlink="folHlink"/>
  <p:sldLayoutIdLst>
    <p:sldLayoutId id="2147483679" r:id="rId1"/>
  </p:sldLayoutIdLst>
  <p:txStyles>
    <p:titleStyle>
      <a:lvl1pPr algn="l" defTabSz="914400" rtl="0" eaLnBrk="1" latinLnBrk="0" hangingPunct="1">
        <a:lnSpc>
          <a:spcPct val="90000"/>
        </a:lnSpc>
        <a:spcBef>
          <a:spcPct val="0"/>
        </a:spcBef>
        <a:buNone/>
        <a:defRPr sz="3200" b="1" i="0" kern="1200">
          <a:solidFill>
            <a:srgbClr val="005837"/>
          </a:solidFill>
          <a:latin typeface="Helvetica" pitchFamily="2"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Round Single Corner Rectangle 2">
            <a:extLst>
              <a:ext uri="{FF2B5EF4-FFF2-40B4-BE49-F238E27FC236}">
                <a16:creationId xmlns:a16="http://schemas.microsoft.com/office/drawing/2014/main" id="{1BD96013-A12D-8942-AE2D-9206E886D087}"/>
              </a:ext>
            </a:extLst>
          </p:cNvPr>
          <p:cNvSpPr/>
          <p:nvPr userDrawn="1"/>
        </p:nvSpPr>
        <p:spPr>
          <a:xfrm rot="5400000" flipH="1">
            <a:off x="-801359" y="1145018"/>
            <a:ext cx="4792713" cy="3226553"/>
          </a:xfrm>
          <a:prstGeom prst="round1Rect">
            <a:avLst>
              <a:gd name="adj" fmla="val 26085"/>
            </a:avLst>
          </a:prstGeom>
          <a:solidFill>
            <a:srgbClr val="6911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93965893"/>
      </p:ext>
    </p:extLst>
  </p:cSld>
  <p:clrMap bg1="lt1" tx1="dk1" bg2="lt2" tx2="dk2" accent1="accent1" accent2="accent2" accent3="accent3" accent4="accent4" accent5="accent5" accent6="accent6" hlink="hlink" folHlink="folHlink"/>
  <p:sldLayoutIdLst>
    <p:sldLayoutId id="2147483673" r:id="rId1"/>
  </p:sldLayoutIdLst>
  <p:txStyles>
    <p:titleStyle>
      <a:lvl1pPr algn="l" defTabSz="914400" rtl="0" eaLnBrk="1" latinLnBrk="0" hangingPunct="1">
        <a:lnSpc>
          <a:spcPct val="90000"/>
        </a:lnSpc>
        <a:spcBef>
          <a:spcPct val="0"/>
        </a:spcBef>
        <a:buNone/>
        <a:defRPr sz="3200" b="1" i="0" kern="1200">
          <a:solidFill>
            <a:srgbClr val="005837"/>
          </a:solidFill>
          <a:latin typeface="Helvetica" pitchFamily="2"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Round Single Corner Rectangle 2">
            <a:extLst>
              <a:ext uri="{FF2B5EF4-FFF2-40B4-BE49-F238E27FC236}">
                <a16:creationId xmlns:a16="http://schemas.microsoft.com/office/drawing/2014/main" id="{1BD96013-A12D-8942-AE2D-9206E886D087}"/>
              </a:ext>
            </a:extLst>
          </p:cNvPr>
          <p:cNvSpPr/>
          <p:nvPr userDrawn="1"/>
        </p:nvSpPr>
        <p:spPr>
          <a:xfrm rot="5400000" flipH="1">
            <a:off x="-801359" y="1145018"/>
            <a:ext cx="4792713" cy="3226553"/>
          </a:xfrm>
          <a:prstGeom prst="round1Rect">
            <a:avLst>
              <a:gd name="adj" fmla="val 26085"/>
            </a:avLst>
          </a:prstGeom>
          <a:solidFill>
            <a:srgbClr val="6911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13228087"/>
      </p:ext>
    </p:extLst>
  </p:cSld>
  <p:clrMap bg1="lt1" tx1="dk1" bg2="lt2" tx2="dk2" accent1="accent1" accent2="accent2" accent3="accent3" accent4="accent4" accent5="accent5" accent6="accent6" hlink="hlink" folHlink="folHlink"/>
  <p:sldLayoutIdLst>
    <p:sldLayoutId id="2147483696" r:id="rId1"/>
  </p:sldLayoutIdLst>
  <p:txStyles>
    <p:titleStyle>
      <a:lvl1pPr algn="l" defTabSz="914400" rtl="0" eaLnBrk="1" latinLnBrk="0" hangingPunct="1">
        <a:lnSpc>
          <a:spcPct val="90000"/>
        </a:lnSpc>
        <a:spcBef>
          <a:spcPct val="0"/>
        </a:spcBef>
        <a:buNone/>
        <a:defRPr sz="3200" b="1" i="0" kern="1200">
          <a:solidFill>
            <a:srgbClr val="005837"/>
          </a:solidFill>
          <a:latin typeface="Helvetica" pitchFamily="2"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Round Single Corner Rectangle 2">
            <a:extLst>
              <a:ext uri="{FF2B5EF4-FFF2-40B4-BE49-F238E27FC236}">
                <a16:creationId xmlns:a16="http://schemas.microsoft.com/office/drawing/2014/main" id="{1BD96013-A12D-8942-AE2D-9206E886D087}"/>
              </a:ext>
            </a:extLst>
          </p:cNvPr>
          <p:cNvSpPr/>
          <p:nvPr userDrawn="1"/>
        </p:nvSpPr>
        <p:spPr>
          <a:xfrm rot="5400000" flipH="1">
            <a:off x="-862072" y="1211307"/>
            <a:ext cx="4792713" cy="3093974"/>
          </a:xfrm>
          <a:prstGeom prst="round1Rect">
            <a:avLst>
              <a:gd name="adj" fmla="val 26085"/>
            </a:avLst>
          </a:prstGeom>
          <a:solidFill>
            <a:srgbClr val="6911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82063712"/>
      </p:ext>
    </p:extLst>
  </p:cSld>
  <p:clrMap bg1="lt1" tx1="dk1" bg2="lt2" tx2="dk2" accent1="accent1" accent2="accent2" accent3="accent3" accent4="accent4" accent5="accent5" accent6="accent6" hlink="hlink" folHlink="folHlink"/>
  <p:sldLayoutIdLst>
    <p:sldLayoutId id="2147483694" r:id="rId1"/>
  </p:sldLayoutIdLst>
  <p:txStyles>
    <p:titleStyle>
      <a:lvl1pPr algn="l" defTabSz="914400" rtl="0" eaLnBrk="1" latinLnBrk="0" hangingPunct="1">
        <a:lnSpc>
          <a:spcPct val="90000"/>
        </a:lnSpc>
        <a:spcBef>
          <a:spcPct val="0"/>
        </a:spcBef>
        <a:buNone/>
        <a:defRPr sz="3200" b="1" i="0" kern="1200">
          <a:solidFill>
            <a:srgbClr val="005837"/>
          </a:solidFill>
          <a:latin typeface="Helvetica" pitchFamily="2"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Round Single Corner Rectangle 2">
            <a:extLst>
              <a:ext uri="{FF2B5EF4-FFF2-40B4-BE49-F238E27FC236}">
                <a16:creationId xmlns:a16="http://schemas.microsoft.com/office/drawing/2014/main" id="{1BD96013-A12D-8942-AE2D-9206E886D087}"/>
              </a:ext>
            </a:extLst>
          </p:cNvPr>
          <p:cNvSpPr/>
          <p:nvPr userDrawn="1"/>
        </p:nvSpPr>
        <p:spPr>
          <a:xfrm rot="5400000" flipH="1">
            <a:off x="-990283" y="1340346"/>
            <a:ext cx="4791456" cy="2834640"/>
          </a:xfrm>
          <a:prstGeom prst="round1Rect">
            <a:avLst>
              <a:gd name="adj" fmla="val 26085"/>
            </a:avLst>
          </a:prstGeom>
          <a:solidFill>
            <a:srgbClr val="6911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28516904"/>
      </p:ext>
    </p:extLst>
  </p:cSld>
  <p:clrMap bg1="lt1" tx1="dk1" bg2="lt2" tx2="dk2" accent1="accent1" accent2="accent2" accent3="accent3" accent4="accent4" accent5="accent5" accent6="accent6" hlink="hlink" folHlink="folHlink"/>
  <p:sldLayoutIdLst>
    <p:sldLayoutId id="2147483700" r:id="rId1"/>
  </p:sldLayoutIdLst>
  <p:txStyles>
    <p:titleStyle>
      <a:lvl1pPr algn="l" defTabSz="914400" rtl="0" eaLnBrk="1" latinLnBrk="0" hangingPunct="1">
        <a:lnSpc>
          <a:spcPct val="90000"/>
        </a:lnSpc>
        <a:spcBef>
          <a:spcPct val="0"/>
        </a:spcBef>
        <a:buNone/>
        <a:defRPr sz="3200" b="1" i="0" kern="1200">
          <a:solidFill>
            <a:srgbClr val="005837"/>
          </a:solidFill>
          <a:latin typeface="Helvetica" pitchFamily="2"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notesSlide" Target="../notesSlides/notesSlide11.xml"/><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notesSlide" Target="../notesSlides/notesSlide12.xml"/><Relationship Id="rId1" Type="http://schemas.openxmlformats.org/officeDocument/2006/relationships/slideLayout" Target="../slideLayouts/slideLayout13.xml"/><Relationship Id="rId5" Type="http://schemas.openxmlformats.org/officeDocument/2006/relationships/image" Target="../media/image18.emf"/><Relationship Id="rId4" Type="http://schemas.openxmlformats.org/officeDocument/2006/relationships/image" Target="../media/image17.emf"/></Relationships>
</file>

<file path=ppt/slides/_rels/slide13.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notesSlide" Target="../notesSlides/notesSlide13.xml"/><Relationship Id="rId1" Type="http://schemas.openxmlformats.org/officeDocument/2006/relationships/slideLayout" Target="../slideLayouts/slideLayout11.xml"/><Relationship Id="rId6" Type="http://schemas.openxmlformats.org/officeDocument/2006/relationships/image" Target="../media/image22.jpg"/><Relationship Id="rId5" Type="http://schemas.openxmlformats.org/officeDocument/2006/relationships/image" Target="../media/image21.png"/><Relationship Id="rId4" Type="http://schemas.openxmlformats.org/officeDocument/2006/relationships/image" Target="../media/image20.png"/><Relationship Id="rId9" Type="http://schemas.openxmlformats.org/officeDocument/2006/relationships/hyperlink" Target="http://fns.usda.gov/tn/grains-ounce-equivalents-resources-cacfp"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notesSlide" Target="../notesSlides/notesSlide14.xml"/><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notesSlide" Target="../notesSlides/notesSlide15.xml"/><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notesSlide" Target="../notesSlides/notesSlide16.xml"/><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notesSlide" Target="../notesSlides/notesSlide17.xml"/><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3" Type="http://schemas.openxmlformats.org/officeDocument/2006/relationships/image" Target="../media/image25.emf"/><Relationship Id="rId2" Type="http://schemas.openxmlformats.org/officeDocument/2006/relationships/notesSlide" Target="../notesSlides/notesSlide18.xml"/><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3" Type="http://schemas.openxmlformats.org/officeDocument/2006/relationships/image" Target="../media/image25.emf"/><Relationship Id="rId2" Type="http://schemas.openxmlformats.org/officeDocument/2006/relationships/notesSlide" Target="../notesSlides/notesSlide19.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hyperlink" Target="https://twitter.com/@teamnutrition" TargetMode="External"/><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image" Target="../media/image4.png"/><Relationship Id="rId5" Type="http://schemas.openxmlformats.org/officeDocument/2006/relationships/hyperlink" Target="https://www.fns.usda.gov/tn" TargetMode="Externa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25.emf"/><Relationship Id="rId2" Type="http://schemas.openxmlformats.org/officeDocument/2006/relationships/notesSlide" Target="../notesSlides/notesSlide20.xml"/><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3" Type="http://schemas.openxmlformats.org/officeDocument/2006/relationships/image" Target="../media/image25.emf"/><Relationship Id="rId2" Type="http://schemas.openxmlformats.org/officeDocument/2006/relationships/notesSlide" Target="../notesSlides/notesSlide21.xml"/><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notesSlide" Target="../notesSlides/notesSlide22.xml"/><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notesSlide" Target="../notesSlides/notesSlide23.xml"/><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notesSlide" Target="../notesSlides/notesSlide24.xml"/><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notesSlide" Target="../notesSlides/notesSlide25.xml"/><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8" Type="http://schemas.openxmlformats.org/officeDocument/2006/relationships/hyperlink" Target="http://fns.usda.gov/tn/training-tools-cacfp" TargetMode="External"/><Relationship Id="rId3" Type="http://schemas.openxmlformats.org/officeDocument/2006/relationships/image" Target="../media/image26.png"/><Relationship Id="rId7" Type="http://schemas.openxmlformats.org/officeDocument/2006/relationships/image" Target="../media/image30.png"/><Relationship Id="rId2" Type="http://schemas.openxmlformats.org/officeDocument/2006/relationships/notesSlide" Target="../notesSlides/notesSlide26.xml"/><Relationship Id="rId1" Type="http://schemas.openxmlformats.org/officeDocument/2006/relationships/slideLayout" Target="../slideLayouts/slideLayout11.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_rels/slide27.xml.rels><?xml version="1.0" encoding="UTF-8" standalone="yes"?>
<Relationships xmlns="http://schemas.openxmlformats.org/package/2006/relationships"><Relationship Id="rId3" Type="http://schemas.openxmlformats.org/officeDocument/2006/relationships/image" Target="../media/image31.emf"/><Relationship Id="rId2" Type="http://schemas.openxmlformats.org/officeDocument/2006/relationships/notesSlide" Target="../notesSlides/notesSlide27.xml"/><Relationship Id="rId1" Type="http://schemas.openxmlformats.org/officeDocument/2006/relationships/slideLayout" Target="../slideLayouts/slideLayout13.xml"/><Relationship Id="rId4" Type="http://schemas.openxmlformats.org/officeDocument/2006/relationships/image" Target="../media/image32.emf"/></Relationships>
</file>

<file path=ppt/slides/_rels/slide28.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notesSlide" Target="../notesSlides/notesSlide28.xml"/><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notesSlide" Target="../notesSlides/notesSlide29.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3" Type="http://schemas.openxmlformats.org/officeDocument/2006/relationships/image" Target="../media/image33.emf"/><Relationship Id="rId2" Type="http://schemas.openxmlformats.org/officeDocument/2006/relationships/notesSlide" Target="../notesSlides/notesSlide30.xml"/><Relationship Id="rId1" Type="http://schemas.openxmlformats.org/officeDocument/2006/relationships/slideLayout" Target="../slideLayouts/slideLayout13.xml"/><Relationship Id="rId4" Type="http://schemas.openxmlformats.org/officeDocument/2006/relationships/image" Target="../media/image34.emf"/></Relationships>
</file>

<file path=ppt/slides/_rels/slide31.xml.rels><?xml version="1.0" encoding="UTF-8" standalone="yes"?>
<Relationships xmlns="http://schemas.openxmlformats.org/package/2006/relationships"><Relationship Id="rId3" Type="http://schemas.openxmlformats.org/officeDocument/2006/relationships/image" Target="../media/image35.emf"/><Relationship Id="rId2" Type="http://schemas.openxmlformats.org/officeDocument/2006/relationships/notesSlide" Target="../notesSlides/notesSlide31.xml"/><Relationship Id="rId1" Type="http://schemas.openxmlformats.org/officeDocument/2006/relationships/slideLayout" Target="../slideLayouts/slideLayout14.xml"/></Relationships>
</file>

<file path=ppt/slides/_rels/slide3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2.xml"/><Relationship Id="rId1" Type="http://schemas.openxmlformats.org/officeDocument/2006/relationships/slideLayout" Target="../slideLayouts/slideLayout11.xml"/></Relationships>
</file>

<file path=ppt/slides/_rels/slide3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33.xml"/><Relationship Id="rId1" Type="http://schemas.openxmlformats.org/officeDocument/2006/relationships/slideLayout" Target="../slideLayouts/slideLayout8.xml"/></Relationships>
</file>

<file path=ppt/slides/_rels/slide3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34.xml"/><Relationship Id="rId1" Type="http://schemas.openxmlformats.org/officeDocument/2006/relationships/slideLayout" Target="../slideLayouts/slideLayout8.xml"/></Relationships>
</file>

<file path=ppt/slides/_rels/slide35.xml.rels><?xml version="1.0" encoding="UTF-8" standalone="yes"?>
<Relationships xmlns="http://schemas.openxmlformats.org/package/2006/relationships"><Relationship Id="rId3" Type="http://schemas.openxmlformats.org/officeDocument/2006/relationships/image" Target="../media/image35.emf"/><Relationship Id="rId2" Type="http://schemas.openxmlformats.org/officeDocument/2006/relationships/notesSlide" Target="../notesSlides/notesSlide35.xml"/><Relationship Id="rId1" Type="http://schemas.openxmlformats.org/officeDocument/2006/relationships/slideLayout" Target="../slideLayouts/slideLayout14.xml"/></Relationships>
</file>

<file path=ppt/slides/_rels/slide36.xml.rels><?xml version="1.0" encoding="UTF-8" standalone="yes"?>
<Relationships xmlns="http://schemas.openxmlformats.org/package/2006/relationships"><Relationship Id="rId8" Type="http://schemas.openxmlformats.org/officeDocument/2006/relationships/image" Target="../media/image42.emf"/><Relationship Id="rId3" Type="http://schemas.openxmlformats.org/officeDocument/2006/relationships/image" Target="../media/image38.png"/><Relationship Id="rId7" Type="http://schemas.openxmlformats.org/officeDocument/2006/relationships/image" Target="../media/image41.png"/><Relationship Id="rId2" Type="http://schemas.openxmlformats.org/officeDocument/2006/relationships/notesSlide" Target="../notesSlides/notesSlide36.xml"/><Relationship Id="rId1" Type="http://schemas.openxmlformats.org/officeDocument/2006/relationships/slideLayout" Target="../slideLayouts/slideLayout14.xml"/><Relationship Id="rId6" Type="http://schemas.openxmlformats.org/officeDocument/2006/relationships/image" Target="../media/image40.png"/><Relationship Id="rId5" Type="http://schemas.openxmlformats.org/officeDocument/2006/relationships/image" Target="../media/image39.png"/><Relationship Id="rId10" Type="http://schemas.openxmlformats.org/officeDocument/2006/relationships/hyperlink" Target="https://www.fns.usda.gov/tn" TargetMode="External"/><Relationship Id="rId4" Type="http://schemas.openxmlformats.org/officeDocument/2006/relationships/image" Target="../media/image5.png"/><Relationship Id="rId9" Type="http://schemas.openxmlformats.org/officeDocument/2006/relationships/image" Target="../media/image43.png"/></Relationships>
</file>

<file path=ppt/slides/_rels/slide37.xml.rels><?xml version="1.0" encoding="UTF-8" standalone="yes"?>
<Relationships xmlns="http://schemas.openxmlformats.org/package/2006/relationships"><Relationship Id="rId3" Type="http://schemas.openxmlformats.org/officeDocument/2006/relationships/hyperlink" Target="http://teamnutrition.usda.gov/" TargetMode="External"/><Relationship Id="rId2" Type="http://schemas.openxmlformats.org/officeDocument/2006/relationships/notesSlide" Target="../notesSlides/notesSlide37.xml"/><Relationship Id="rId1" Type="http://schemas.openxmlformats.org/officeDocument/2006/relationships/slideLayout" Target="../slideLayouts/slideLayout11.xml"/><Relationship Id="rId6" Type="http://schemas.openxmlformats.org/officeDocument/2006/relationships/image" Target="../media/image45.png"/><Relationship Id="rId5" Type="http://schemas.openxmlformats.org/officeDocument/2006/relationships/hyperlink" Target="mailto:TeamNutrition@usda.gov" TargetMode="External"/><Relationship Id="rId4" Type="http://schemas.openxmlformats.org/officeDocument/2006/relationships/image" Target="../media/image44.png"/></Relationships>
</file>

<file path=ppt/slides/_rels/slide38.xml.rels><?xml version="1.0" encoding="UTF-8" standalone="yes"?>
<Relationships xmlns="http://schemas.openxmlformats.org/package/2006/relationships"><Relationship Id="rId8" Type="http://schemas.openxmlformats.org/officeDocument/2006/relationships/hyperlink" Target="mailto:TeamNutrition@usda.gov" TargetMode="External"/><Relationship Id="rId3" Type="http://schemas.openxmlformats.org/officeDocument/2006/relationships/image" Target="../media/image46.png"/><Relationship Id="rId7" Type="http://schemas.openxmlformats.org/officeDocument/2006/relationships/image" Target="../media/image44.png"/><Relationship Id="rId2" Type="http://schemas.openxmlformats.org/officeDocument/2006/relationships/notesSlide" Target="../notesSlides/notesSlide38.xml"/><Relationship Id="rId1" Type="http://schemas.openxmlformats.org/officeDocument/2006/relationships/slideLayout" Target="../slideLayouts/slideLayout12.xml"/><Relationship Id="rId6" Type="http://schemas.openxmlformats.org/officeDocument/2006/relationships/hyperlink" Target="https://twitter.com/@teamnutrition" TargetMode="External"/><Relationship Id="rId5" Type="http://schemas.openxmlformats.org/officeDocument/2006/relationships/image" Target="../media/image47.png"/><Relationship Id="rId10" Type="http://schemas.openxmlformats.org/officeDocument/2006/relationships/image" Target="../media/image49.png"/><Relationship Id="rId4" Type="http://schemas.openxmlformats.org/officeDocument/2006/relationships/hyperlink" Target="http://teamnutrition.usda.gov/" TargetMode="External"/><Relationship Id="rId9" Type="http://schemas.openxmlformats.org/officeDocument/2006/relationships/image" Target="../media/image48.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13.xml"/><Relationship Id="rId5" Type="http://schemas.openxmlformats.org/officeDocument/2006/relationships/hyperlink" Target="http://fns.usda.gov/tn/using-nutrition-facts-label-cacfp" TargetMode="Externa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13.xml"/><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6.xml"/><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notesSlide" Target="../notesSlides/notesSlide7.xml"/><Relationship Id="rId1" Type="http://schemas.openxmlformats.org/officeDocument/2006/relationships/slideLayout" Target="../slideLayouts/slideLayout13.xml"/><Relationship Id="rId6" Type="http://schemas.openxmlformats.org/officeDocument/2006/relationships/image" Target="../media/image13.emf"/><Relationship Id="rId5" Type="http://schemas.openxmlformats.org/officeDocument/2006/relationships/image" Target="../media/image12.emf"/><Relationship Id="rId4" Type="http://schemas.openxmlformats.org/officeDocument/2006/relationships/image" Target="../media/image11.emf"/></Relationships>
</file>

<file path=ppt/slides/_rels/slide8.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notesSlide" Target="../notesSlides/notesSlide8.xml"/><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899B57-5036-CD40-AC03-4473BEFEB359}"/>
              </a:ext>
            </a:extLst>
          </p:cNvPr>
          <p:cNvSpPr>
            <a:spLocks noGrp="1"/>
          </p:cNvSpPr>
          <p:nvPr>
            <p:ph type="ctrTitle"/>
          </p:nvPr>
        </p:nvSpPr>
        <p:spPr>
          <a:xfrm>
            <a:off x="365760" y="795528"/>
            <a:ext cx="5199656" cy="1682970"/>
          </a:xfrm>
        </p:spPr>
        <p:txBody>
          <a:bodyPr>
            <a:noAutofit/>
          </a:bodyPr>
          <a:lstStyle/>
          <a:p>
            <a:r>
              <a:rPr lang="en-US" sz="4400" noProof="0" dirty="0"/>
              <a:t>Using the Nutrition Facts Label in </a:t>
            </a:r>
            <a:br>
              <a:rPr lang="en-US" sz="4400" noProof="0" dirty="0"/>
            </a:br>
            <a:r>
              <a:rPr lang="en-US" sz="4400" noProof="0" dirty="0"/>
              <a:t>the CACFP</a:t>
            </a:r>
            <a:endParaRPr lang="en-US" sz="4400" noProof="0" dirty="0">
              <a:solidFill>
                <a:srgbClr val="461752"/>
              </a:solidFill>
            </a:endParaRPr>
          </a:p>
        </p:txBody>
      </p:sp>
      <p:sp>
        <p:nvSpPr>
          <p:cNvPr id="3" name="Subtitle 2">
            <a:extLst>
              <a:ext uri="{FF2B5EF4-FFF2-40B4-BE49-F238E27FC236}">
                <a16:creationId xmlns:a16="http://schemas.microsoft.com/office/drawing/2014/main" id="{7E7F81FC-FC18-4B48-8A5B-6D2E428AEF9E}"/>
              </a:ext>
            </a:extLst>
          </p:cNvPr>
          <p:cNvSpPr>
            <a:spLocks noGrp="1"/>
          </p:cNvSpPr>
          <p:nvPr>
            <p:ph type="subTitle" idx="1"/>
          </p:nvPr>
        </p:nvSpPr>
        <p:spPr>
          <a:xfrm>
            <a:off x="365759" y="3657600"/>
            <a:ext cx="5543973" cy="675005"/>
          </a:xfrm>
        </p:spPr>
        <p:txBody>
          <a:bodyPr/>
          <a:lstStyle/>
          <a:p>
            <a:r>
              <a:rPr lang="en-US" noProof="0" dirty="0"/>
              <a:t>A Training Presentation for </a:t>
            </a:r>
            <a:br>
              <a:rPr lang="en-US" noProof="0" dirty="0"/>
            </a:br>
            <a:r>
              <a:rPr lang="en-US" noProof="0" dirty="0"/>
              <a:t>Child and Adult Care Food Program </a:t>
            </a:r>
            <a:br>
              <a:rPr lang="en-US" noProof="0" dirty="0"/>
            </a:br>
            <a:r>
              <a:rPr lang="en-US" noProof="0" dirty="0"/>
              <a:t>(CACFP) Operators</a:t>
            </a:r>
          </a:p>
        </p:txBody>
      </p:sp>
      <p:pic>
        <p:nvPicPr>
          <p:cNvPr id="5" name="Picture 4" descr="Illustration of a man holding a shopping cart and reading a nutrition facts label">
            <a:extLst>
              <a:ext uri="{FF2B5EF4-FFF2-40B4-BE49-F238E27FC236}">
                <a16:creationId xmlns:a16="http://schemas.microsoft.com/office/drawing/2014/main" id="{2FE57F25-280C-1B4D-897C-E5EE3D8D72DF}"/>
              </a:ext>
            </a:extLst>
          </p:cNvPr>
          <p:cNvPicPr>
            <a:picLocks noChangeAspect="1"/>
          </p:cNvPicPr>
          <p:nvPr/>
        </p:nvPicPr>
        <p:blipFill rotWithShape="1">
          <a:blip r:embed="rId3"/>
          <a:srcRect b="52941"/>
          <a:stretch/>
        </p:blipFill>
        <p:spPr>
          <a:xfrm>
            <a:off x="3621199" y="795287"/>
            <a:ext cx="5543973" cy="4348214"/>
          </a:xfrm>
          <a:prstGeom prst="rect">
            <a:avLst/>
          </a:prstGeom>
        </p:spPr>
      </p:pic>
    </p:spTree>
    <p:extLst>
      <p:ext uri="{BB962C8B-B14F-4D97-AF65-F5344CB8AC3E}">
        <p14:creationId xmlns:p14="http://schemas.microsoft.com/office/powerpoint/2010/main" val="42078588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Box 19" descr="Question Mark Icon">
            <a:extLst>
              <a:ext uri="{FF2B5EF4-FFF2-40B4-BE49-F238E27FC236}">
                <a16:creationId xmlns:a16="http://schemas.microsoft.com/office/drawing/2014/main" id="{E504FC4A-02C9-7043-A493-252E6377357A}"/>
              </a:ext>
              <a:ext uri="{C183D7F6-B498-43B3-948B-1728B52AA6E4}">
                <adec:decorative xmlns:adec="http://schemas.microsoft.com/office/drawing/2017/decorative" val="0"/>
              </a:ext>
            </a:extLst>
          </p:cNvPr>
          <p:cNvSpPr txBox="1"/>
          <p:nvPr/>
        </p:nvSpPr>
        <p:spPr>
          <a:xfrm>
            <a:off x="573627" y="521369"/>
            <a:ext cx="1380227" cy="1631216"/>
          </a:xfrm>
          <a:prstGeom prst="rect">
            <a:avLst/>
          </a:prstGeom>
          <a:noFill/>
        </p:spPr>
        <p:txBody>
          <a:bodyPr wrap="square" rtlCol="0">
            <a:spAutoFit/>
          </a:bodyPr>
          <a:lstStyle/>
          <a:p>
            <a:pPr algn="ctr"/>
            <a:r>
              <a:rPr lang="en-US" sz="10000" b="1" dirty="0">
                <a:solidFill>
                  <a:srgbClr val="E9DEE3"/>
                </a:solidFill>
                <a:latin typeface="Helvetica" pitchFamily="2" charset="0"/>
              </a:rPr>
              <a:t>?</a:t>
            </a:r>
          </a:p>
        </p:txBody>
      </p:sp>
      <p:sp>
        <p:nvSpPr>
          <p:cNvPr id="2" name="Title 1">
            <a:extLst>
              <a:ext uri="{FF2B5EF4-FFF2-40B4-BE49-F238E27FC236}">
                <a16:creationId xmlns:a16="http://schemas.microsoft.com/office/drawing/2014/main" id="{F0059E15-E666-4A48-AAD2-5FB19DE166E8}"/>
              </a:ext>
            </a:extLst>
          </p:cNvPr>
          <p:cNvSpPr>
            <a:spLocks noGrp="1"/>
          </p:cNvSpPr>
          <p:nvPr>
            <p:ph type="title"/>
          </p:nvPr>
        </p:nvSpPr>
        <p:spPr>
          <a:xfrm>
            <a:off x="0" y="1920240"/>
            <a:ext cx="3037398" cy="891834"/>
          </a:xfrm>
        </p:spPr>
        <p:txBody>
          <a:bodyPr/>
          <a:lstStyle/>
          <a:p>
            <a:r>
              <a:rPr lang="en-US" b="1" noProof="0" dirty="0"/>
              <a:t>Answer </a:t>
            </a:r>
            <a:br>
              <a:rPr lang="en-US" b="1" noProof="0" dirty="0"/>
            </a:br>
            <a:r>
              <a:rPr lang="en-US" noProof="0" dirty="0"/>
              <a:t>How many servings of cereal are in this box?</a:t>
            </a:r>
          </a:p>
        </p:txBody>
      </p:sp>
      <p:sp>
        <p:nvSpPr>
          <p:cNvPr id="4" name="Content Placeholder 3">
            <a:extLst>
              <a:ext uri="{FF2B5EF4-FFF2-40B4-BE49-F238E27FC236}">
                <a16:creationId xmlns:a16="http://schemas.microsoft.com/office/drawing/2014/main" id="{0BD4425D-7C64-4041-ADFA-B6AE497F4A72}"/>
              </a:ext>
            </a:extLst>
          </p:cNvPr>
          <p:cNvSpPr>
            <a:spLocks noGrp="1"/>
          </p:cNvSpPr>
          <p:nvPr>
            <p:ph sz="half" idx="2"/>
          </p:nvPr>
        </p:nvSpPr>
        <p:spPr>
          <a:xfrm>
            <a:off x="145657" y="3200400"/>
            <a:ext cx="3868737" cy="613726"/>
          </a:xfrm>
        </p:spPr>
        <p:txBody>
          <a:bodyPr/>
          <a:lstStyle/>
          <a:p>
            <a:pPr>
              <a:spcBef>
                <a:spcPts val="400"/>
              </a:spcBef>
              <a:buClr>
                <a:schemeClr val="bg1"/>
              </a:buClr>
            </a:pPr>
            <a:r>
              <a:rPr lang="en-US" noProof="0" dirty="0">
                <a:solidFill>
                  <a:schemeClr val="bg1"/>
                </a:solidFill>
              </a:rPr>
              <a:t>1 serving</a:t>
            </a:r>
          </a:p>
          <a:p>
            <a:pPr>
              <a:spcBef>
                <a:spcPts val="400"/>
              </a:spcBef>
              <a:buClr>
                <a:schemeClr val="bg1"/>
              </a:buClr>
            </a:pPr>
            <a:r>
              <a:rPr lang="en-US" b="1" noProof="0" dirty="0">
                <a:solidFill>
                  <a:schemeClr val="bg1"/>
                </a:solidFill>
              </a:rPr>
              <a:t>12 servings </a:t>
            </a:r>
          </a:p>
          <a:p>
            <a:pPr>
              <a:spcBef>
                <a:spcPts val="400"/>
              </a:spcBef>
              <a:buClr>
                <a:schemeClr val="bg1"/>
              </a:buClr>
            </a:pPr>
            <a:r>
              <a:rPr lang="en-US" noProof="0" dirty="0">
                <a:solidFill>
                  <a:schemeClr val="bg1"/>
                </a:solidFill>
              </a:rPr>
              <a:t>43 servings</a:t>
            </a:r>
          </a:p>
          <a:p>
            <a:pPr>
              <a:spcBef>
                <a:spcPts val="400"/>
              </a:spcBef>
              <a:buClr>
                <a:schemeClr val="bg1"/>
              </a:buClr>
            </a:pPr>
            <a:r>
              <a:rPr lang="en-US" noProof="0" dirty="0">
                <a:solidFill>
                  <a:schemeClr val="bg1"/>
                </a:solidFill>
              </a:rPr>
              <a:t>150 servings </a:t>
            </a:r>
          </a:p>
        </p:txBody>
      </p:sp>
      <p:sp>
        <p:nvSpPr>
          <p:cNvPr id="10" name="TextBox 9" descr="The box next to 12 servings is checked&#10;">
            <a:extLst>
              <a:ext uri="{FF2B5EF4-FFF2-40B4-BE49-F238E27FC236}">
                <a16:creationId xmlns:a16="http://schemas.microsoft.com/office/drawing/2014/main" id="{01057DB5-E5AB-0242-84DC-13C90B38447D}"/>
              </a:ext>
            </a:extLst>
          </p:cNvPr>
          <p:cNvSpPr txBox="1"/>
          <p:nvPr/>
        </p:nvSpPr>
        <p:spPr>
          <a:xfrm>
            <a:off x="129543" y="3358214"/>
            <a:ext cx="461044" cy="584775"/>
          </a:xfrm>
          <a:prstGeom prst="rect">
            <a:avLst/>
          </a:prstGeom>
          <a:noFill/>
        </p:spPr>
        <p:txBody>
          <a:bodyPr wrap="square" rtlCol="0">
            <a:spAutoFit/>
          </a:bodyPr>
          <a:lstStyle/>
          <a:p>
            <a:r>
              <a:rPr lang="en-US" sz="3200" b="1" dirty="0">
                <a:solidFill>
                  <a:schemeClr val="bg1"/>
                </a:solidFill>
                <a:latin typeface="Helvetica" pitchFamily="2" charset="0"/>
              </a:rPr>
              <a:t>✓</a:t>
            </a:r>
          </a:p>
        </p:txBody>
      </p:sp>
      <p:grpSp>
        <p:nvGrpSpPr>
          <p:cNvPr id="3" name="Group 2" descr="Nutrition Facts label with an outline around &quot;12 servings per container&quot;">
            <a:extLst>
              <a:ext uri="{FF2B5EF4-FFF2-40B4-BE49-F238E27FC236}">
                <a16:creationId xmlns:a16="http://schemas.microsoft.com/office/drawing/2014/main" id="{C0609CD3-68FE-4049-A028-9C862AC8C977}"/>
              </a:ext>
            </a:extLst>
          </p:cNvPr>
          <p:cNvGrpSpPr/>
          <p:nvPr/>
        </p:nvGrpSpPr>
        <p:grpSpPr>
          <a:xfrm>
            <a:off x="4500976" y="521369"/>
            <a:ext cx="3308259" cy="4259179"/>
            <a:chOff x="4500976" y="521369"/>
            <a:chExt cx="3308259" cy="4259179"/>
          </a:xfrm>
        </p:grpSpPr>
        <p:sp>
          <p:nvSpPr>
            <p:cNvPr id="17" name="Rectangle 16" descr="[decorative]">
              <a:extLst>
                <a:ext uri="{FF2B5EF4-FFF2-40B4-BE49-F238E27FC236}">
                  <a16:creationId xmlns:a16="http://schemas.microsoft.com/office/drawing/2014/main" id="{7E911E59-DF95-4442-AE54-216A160DDD15}"/>
                </a:ext>
              </a:extLst>
            </p:cNvPr>
            <p:cNvSpPr/>
            <p:nvPr/>
          </p:nvSpPr>
          <p:spPr>
            <a:xfrm>
              <a:off x="4500976" y="521369"/>
              <a:ext cx="3308259" cy="4259179"/>
            </a:xfrm>
            <a:prstGeom prst="rect">
              <a:avLst/>
            </a:prstGeom>
            <a:solidFill>
              <a:schemeClr val="bg1"/>
            </a:solidFill>
            <a:ln>
              <a:noFill/>
            </a:ln>
            <a:effectLst>
              <a:outerShdw blurRad="635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17">
              <a:extLst>
                <a:ext uri="{FF2B5EF4-FFF2-40B4-BE49-F238E27FC236}">
                  <a16:creationId xmlns:a16="http://schemas.microsoft.com/office/drawing/2014/main" id="{A6BFA7B7-58E6-3742-8FDC-F70F11E303D3}"/>
                </a:ext>
              </a:extLst>
            </p:cNvPr>
            <p:cNvPicPr>
              <a:picLocks noChangeAspect="1"/>
            </p:cNvPicPr>
            <p:nvPr/>
          </p:nvPicPr>
          <p:blipFill rotWithShape="1">
            <a:blip r:embed="rId3"/>
            <a:srcRect l="23883" t="8627" r="25091" b="58893"/>
            <a:stretch/>
          </p:blipFill>
          <p:spPr>
            <a:xfrm>
              <a:off x="4699644" y="780887"/>
              <a:ext cx="2919559" cy="3740146"/>
            </a:xfrm>
            <a:prstGeom prst="rect">
              <a:avLst/>
            </a:prstGeom>
          </p:spPr>
        </p:pic>
        <p:sp>
          <p:nvSpPr>
            <p:cNvPr id="19" name="Rectangle 18" descr="Nutrition Facts label">
              <a:extLst>
                <a:ext uri="{FF2B5EF4-FFF2-40B4-BE49-F238E27FC236}">
                  <a16:creationId xmlns:a16="http://schemas.microsoft.com/office/drawing/2014/main" id="{1C9E2DA3-F951-BA4F-858E-8FA274FA5AEE}"/>
                </a:ext>
              </a:extLst>
            </p:cNvPr>
            <p:cNvSpPr/>
            <p:nvPr/>
          </p:nvSpPr>
          <p:spPr>
            <a:xfrm>
              <a:off x="4630544" y="678001"/>
              <a:ext cx="3049126" cy="394745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ounded Rectangle 10" descr="Outline around &quot;12 servings per container&quot;">
              <a:extLst>
                <a:ext uri="{FF2B5EF4-FFF2-40B4-BE49-F238E27FC236}">
                  <a16:creationId xmlns:a16="http://schemas.microsoft.com/office/drawing/2014/main" id="{87FDB566-08C5-C54E-A63E-95E5A857F24C}"/>
                </a:ext>
              </a:extLst>
            </p:cNvPr>
            <p:cNvSpPr/>
            <p:nvPr/>
          </p:nvSpPr>
          <p:spPr>
            <a:xfrm>
              <a:off x="4720983" y="1183874"/>
              <a:ext cx="2148150" cy="243444"/>
            </a:xfrm>
            <a:prstGeom prst="roundRect">
              <a:avLst/>
            </a:prstGeom>
            <a:noFill/>
            <a:ln w="28575">
              <a:solidFill>
                <a:srgbClr val="439CA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5766239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descr="[decorative]">
            <a:extLst>
              <a:ext uri="{FF2B5EF4-FFF2-40B4-BE49-F238E27FC236}">
                <a16:creationId xmlns:a16="http://schemas.microsoft.com/office/drawing/2014/main" id="{C08B8041-7370-CA4B-B6FF-BA86153F49AA}"/>
              </a:ext>
            </a:extLst>
          </p:cNvPr>
          <p:cNvSpPr/>
          <p:nvPr/>
        </p:nvSpPr>
        <p:spPr>
          <a:xfrm>
            <a:off x="3137988" y="422953"/>
            <a:ext cx="5332436" cy="3573823"/>
          </a:xfrm>
          <a:prstGeom prst="roundRect">
            <a:avLst>
              <a:gd name="adj" fmla="val 5378"/>
            </a:avLst>
          </a:prstGeom>
          <a:solidFill>
            <a:srgbClr val="E9DEE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rgbClr val="FF0000"/>
              </a:solidFill>
            </a:endParaRPr>
          </a:p>
        </p:txBody>
      </p:sp>
      <p:grpSp>
        <p:nvGrpSpPr>
          <p:cNvPr id="4" name="Group 3" descr="Nutrition Facts label with an outline around &quot;Serving size 3/4 cup (170g)&quot;">
            <a:extLst>
              <a:ext uri="{FF2B5EF4-FFF2-40B4-BE49-F238E27FC236}">
                <a16:creationId xmlns:a16="http://schemas.microsoft.com/office/drawing/2014/main" id="{DC0B4752-14F4-F743-A106-B24264F3B9FD}"/>
              </a:ext>
            </a:extLst>
          </p:cNvPr>
          <p:cNvGrpSpPr/>
          <p:nvPr/>
        </p:nvGrpSpPr>
        <p:grpSpPr>
          <a:xfrm>
            <a:off x="673576" y="284700"/>
            <a:ext cx="2464412" cy="3850330"/>
            <a:chOff x="673576" y="284700"/>
            <a:chExt cx="2464412" cy="3850330"/>
          </a:xfrm>
        </p:grpSpPr>
        <p:pic>
          <p:nvPicPr>
            <p:cNvPr id="3" name="Picture 2" descr="Nutrition Facts label">
              <a:extLst>
                <a:ext uri="{FF2B5EF4-FFF2-40B4-BE49-F238E27FC236}">
                  <a16:creationId xmlns:a16="http://schemas.microsoft.com/office/drawing/2014/main" id="{48DFD354-3E9A-3349-AEF9-7D1FA934D89F}"/>
                </a:ext>
              </a:extLst>
            </p:cNvPr>
            <p:cNvPicPr>
              <a:picLocks noChangeAspect="1"/>
            </p:cNvPicPr>
            <p:nvPr/>
          </p:nvPicPr>
          <p:blipFill>
            <a:blip r:embed="rId3"/>
            <a:stretch>
              <a:fillRect/>
            </a:stretch>
          </p:blipFill>
          <p:spPr>
            <a:xfrm>
              <a:off x="673576" y="284700"/>
              <a:ext cx="2154031" cy="3850330"/>
            </a:xfrm>
            <a:prstGeom prst="rect">
              <a:avLst/>
            </a:prstGeom>
            <a:effectLst>
              <a:outerShdw blurRad="63500" sx="102000" sy="102000" algn="ctr" rotWithShape="0">
                <a:prstClr val="black">
                  <a:alpha val="15000"/>
                </a:prstClr>
              </a:outerShdw>
            </a:effectLst>
          </p:spPr>
        </p:pic>
        <p:sp>
          <p:nvSpPr>
            <p:cNvPr id="9" name="Rounded Rectangle 8" descr="Outline around &quot;Serving Size 3/4 cup (170g)&quot;">
              <a:extLst>
                <a:ext uri="{FF2B5EF4-FFF2-40B4-BE49-F238E27FC236}">
                  <a16:creationId xmlns:a16="http://schemas.microsoft.com/office/drawing/2014/main" id="{A64CB8E3-D140-FC44-9873-B65F36BCB7E7}"/>
                </a:ext>
              </a:extLst>
            </p:cNvPr>
            <p:cNvSpPr/>
            <p:nvPr/>
          </p:nvSpPr>
          <p:spPr>
            <a:xfrm>
              <a:off x="833582" y="793751"/>
              <a:ext cx="1827068" cy="153016"/>
            </a:xfrm>
            <a:prstGeom prst="roundRect">
              <a:avLst/>
            </a:prstGeom>
            <a:noFill/>
            <a:ln w="28575">
              <a:solidFill>
                <a:srgbClr val="6911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ounded Rectangle 9" descr="[decorative]">
              <a:extLst>
                <a:ext uri="{FF2B5EF4-FFF2-40B4-BE49-F238E27FC236}">
                  <a16:creationId xmlns:a16="http://schemas.microsoft.com/office/drawing/2014/main" id="{9C14BB3A-9F7B-BB40-9468-8903E37AE7B8}"/>
                </a:ext>
              </a:extLst>
            </p:cNvPr>
            <p:cNvSpPr/>
            <p:nvPr/>
          </p:nvSpPr>
          <p:spPr>
            <a:xfrm>
              <a:off x="833582" y="797974"/>
              <a:ext cx="1825418" cy="144358"/>
            </a:xfrm>
            <a:prstGeom prst="roundRect">
              <a:avLst>
                <a:gd name="adj" fmla="val 0"/>
              </a:avLst>
            </a:prstGeom>
            <a:solidFill>
              <a:srgbClr val="F89125">
                <a:alpha val="21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8" name="Straight Connector 7" descr="[decorative]">
              <a:extLst>
                <a:ext uri="{FF2B5EF4-FFF2-40B4-BE49-F238E27FC236}">
                  <a16:creationId xmlns:a16="http://schemas.microsoft.com/office/drawing/2014/main" id="{32D4B801-CA45-C24B-BFBF-3557C9153A72}"/>
                </a:ext>
              </a:extLst>
            </p:cNvPr>
            <p:cNvCxnSpPr>
              <a:cxnSpLocks/>
            </p:cNvCxnSpPr>
            <p:nvPr/>
          </p:nvCxnSpPr>
          <p:spPr>
            <a:xfrm>
              <a:off x="2659000" y="864644"/>
              <a:ext cx="478988" cy="0"/>
            </a:xfrm>
            <a:prstGeom prst="line">
              <a:avLst/>
            </a:prstGeom>
            <a:ln w="28575">
              <a:solidFill>
                <a:srgbClr val="691140"/>
              </a:solidFill>
            </a:ln>
          </p:spPr>
          <p:style>
            <a:lnRef idx="1">
              <a:schemeClr val="accent1"/>
            </a:lnRef>
            <a:fillRef idx="0">
              <a:schemeClr val="accent1"/>
            </a:fillRef>
            <a:effectRef idx="0">
              <a:schemeClr val="accent1"/>
            </a:effectRef>
            <a:fontRef idx="minor">
              <a:schemeClr val="tx1"/>
            </a:fontRef>
          </p:style>
        </p:cxnSp>
      </p:grpSp>
      <p:sp>
        <p:nvSpPr>
          <p:cNvPr id="2" name="Title 1">
            <a:extLst>
              <a:ext uri="{FF2B5EF4-FFF2-40B4-BE49-F238E27FC236}">
                <a16:creationId xmlns:a16="http://schemas.microsoft.com/office/drawing/2014/main" id="{63DF851A-4BD4-4E40-B229-420E2C532630}"/>
              </a:ext>
            </a:extLst>
          </p:cNvPr>
          <p:cNvSpPr>
            <a:spLocks noGrp="1"/>
          </p:cNvSpPr>
          <p:nvPr>
            <p:ph type="title"/>
          </p:nvPr>
        </p:nvSpPr>
        <p:spPr>
          <a:xfrm>
            <a:off x="3089001" y="507022"/>
            <a:ext cx="2364741" cy="475484"/>
          </a:xfrm>
        </p:spPr>
        <p:txBody>
          <a:bodyPr/>
          <a:lstStyle/>
          <a:p>
            <a:r>
              <a:rPr lang="en-US" sz="2400" noProof="0" dirty="0"/>
              <a:t>Serving Size</a:t>
            </a:r>
          </a:p>
        </p:txBody>
      </p:sp>
      <p:sp>
        <p:nvSpPr>
          <p:cNvPr id="7" name="Content Placeholder 3">
            <a:extLst>
              <a:ext uri="{FF2B5EF4-FFF2-40B4-BE49-F238E27FC236}">
                <a16:creationId xmlns:a16="http://schemas.microsoft.com/office/drawing/2014/main" id="{917059A4-3E44-5D43-BC28-6687A152F738}"/>
              </a:ext>
            </a:extLst>
          </p:cNvPr>
          <p:cNvSpPr txBox="1">
            <a:spLocks/>
          </p:cNvSpPr>
          <p:nvPr/>
        </p:nvSpPr>
        <p:spPr>
          <a:xfrm>
            <a:off x="3350223" y="898641"/>
            <a:ext cx="5120201" cy="2884459"/>
          </a:xfrm>
          <a:prstGeom prst="rect">
            <a:avLst/>
          </a:prstGeom>
        </p:spPr>
        <p:txBody>
          <a:bodyPr/>
          <a:lstStyle>
            <a:lvl1pPr marL="182880" indent="-182880" algn="l" defTabSz="914400" rtl="0" eaLnBrk="1" latinLnBrk="0" hangingPunct="1">
              <a:lnSpc>
                <a:spcPct val="100000"/>
              </a:lnSpc>
              <a:spcBef>
                <a:spcPts val="1000"/>
              </a:spcBef>
              <a:buClr>
                <a:srgbClr val="691140"/>
              </a:buClr>
              <a:buFont typeface="Arial" panose="020B0604020202020204" pitchFamily="34" charset="0"/>
              <a:buChar char="•"/>
              <a:defRPr sz="2000" b="0" i="0" kern="1200">
                <a:solidFill>
                  <a:schemeClr val="tx1">
                    <a:lumMod val="65000"/>
                    <a:lumOff val="35000"/>
                  </a:schemeClr>
                </a:solidFill>
                <a:latin typeface="Helvetica" pitchFamily="2" charset="0"/>
                <a:ea typeface="+mn-ea"/>
                <a:cs typeface="+mn-cs"/>
              </a:defRPr>
            </a:lvl1pPr>
            <a:lvl2pPr marL="365760" indent="-182880" algn="l" defTabSz="914400" rtl="0" eaLnBrk="1" latinLnBrk="0" hangingPunct="1">
              <a:lnSpc>
                <a:spcPct val="100000"/>
              </a:lnSpc>
              <a:spcBef>
                <a:spcPts val="500"/>
              </a:spcBef>
              <a:buClr>
                <a:srgbClr val="691140"/>
              </a:buClr>
              <a:buFont typeface="System Font Regular"/>
              <a:buChar char="−"/>
              <a:defRPr sz="2000" b="0" i="0" kern="1200">
                <a:solidFill>
                  <a:schemeClr val="tx1">
                    <a:lumMod val="65000"/>
                    <a:lumOff val="35000"/>
                  </a:schemeClr>
                </a:solidFill>
                <a:latin typeface="Helvetica"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800" dirty="0">
                <a:solidFill>
                  <a:sysClr val="windowText" lastClr="000000"/>
                </a:solidFill>
              </a:rPr>
              <a:t>Based on the amount of food that is </a:t>
            </a:r>
            <a:br>
              <a:rPr lang="en-US" sz="1800" dirty="0">
                <a:solidFill>
                  <a:sysClr val="windowText" lastClr="000000"/>
                </a:solidFill>
              </a:rPr>
            </a:br>
            <a:r>
              <a:rPr lang="en-US" sz="1800" dirty="0">
                <a:solidFill>
                  <a:sysClr val="windowText" lastClr="000000"/>
                </a:solidFill>
              </a:rPr>
              <a:t>typically eaten at one time. </a:t>
            </a:r>
          </a:p>
          <a:p>
            <a:r>
              <a:rPr lang="en-US" sz="1800" dirty="0">
                <a:solidFill>
                  <a:sysClr val="windowText" lastClr="000000"/>
                </a:solidFill>
              </a:rPr>
              <a:t>Not always the same amount of food that is required to meet CACFP meal pattern requirements at each age group. </a:t>
            </a:r>
          </a:p>
          <a:p>
            <a:r>
              <a:rPr lang="en-US" sz="1800" dirty="0">
                <a:solidFill>
                  <a:sysClr val="windowText" lastClr="000000"/>
                </a:solidFill>
              </a:rPr>
              <a:t>Use this to determine if:</a:t>
            </a:r>
          </a:p>
          <a:p>
            <a:pPr lvl="1"/>
            <a:r>
              <a:rPr lang="en-US" sz="1800" dirty="0">
                <a:solidFill>
                  <a:sysClr val="windowText" lastClr="000000"/>
                </a:solidFill>
              </a:rPr>
              <a:t>Yogurts or cereals meet CACFP sugar limits. </a:t>
            </a:r>
          </a:p>
          <a:p>
            <a:pPr lvl="1"/>
            <a:r>
              <a:rPr lang="en-US" sz="1800" dirty="0">
                <a:solidFill>
                  <a:sysClr val="windowText" lastClr="000000"/>
                </a:solidFill>
              </a:rPr>
              <a:t>The amount of a grain meets meal </a:t>
            </a:r>
            <a:br>
              <a:rPr lang="en-US" sz="1800" dirty="0">
                <a:solidFill>
                  <a:sysClr val="windowText" lastClr="000000"/>
                </a:solidFill>
              </a:rPr>
            </a:br>
            <a:r>
              <a:rPr lang="en-US" sz="1800" dirty="0">
                <a:solidFill>
                  <a:sysClr val="windowText" lastClr="000000"/>
                </a:solidFill>
              </a:rPr>
              <a:t>pattern requirements.</a:t>
            </a:r>
          </a:p>
        </p:txBody>
      </p:sp>
    </p:spTree>
    <p:extLst>
      <p:ext uri="{BB962C8B-B14F-4D97-AF65-F5344CB8AC3E}">
        <p14:creationId xmlns:p14="http://schemas.microsoft.com/office/powerpoint/2010/main" val="31542095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F2DFD7-2230-5645-A808-428A0C3720E6}"/>
              </a:ext>
            </a:extLst>
          </p:cNvPr>
          <p:cNvSpPr>
            <a:spLocks noGrp="1"/>
          </p:cNvSpPr>
          <p:nvPr>
            <p:ph type="title"/>
          </p:nvPr>
        </p:nvSpPr>
        <p:spPr>
          <a:xfrm>
            <a:off x="228600" y="199685"/>
            <a:ext cx="8789276" cy="475484"/>
          </a:xfrm>
        </p:spPr>
        <p:txBody>
          <a:bodyPr/>
          <a:lstStyle/>
          <a:p>
            <a:r>
              <a:rPr lang="en-US" noProof="0" dirty="0"/>
              <a:t>Spotlight on Serving Sizes</a:t>
            </a:r>
          </a:p>
        </p:txBody>
      </p:sp>
      <p:sp>
        <p:nvSpPr>
          <p:cNvPr id="11" name="Rounded Rectangle 10" descr="[decorative]">
            <a:extLst>
              <a:ext uri="{FF2B5EF4-FFF2-40B4-BE49-F238E27FC236}">
                <a16:creationId xmlns:a16="http://schemas.microsoft.com/office/drawing/2014/main" id="{BCCDFF77-AAAD-4C41-B37C-E502306F58E4}"/>
              </a:ext>
            </a:extLst>
          </p:cNvPr>
          <p:cNvSpPr/>
          <p:nvPr/>
        </p:nvSpPr>
        <p:spPr>
          <a:xfrm>
            <a:off x="412688" y="729594"/>
            <a:ext cx="8318624" cy="4156195"/>
          </a:xfrm>
          <a:prstGeom prst="roundRect">
            <a:avLst>
              <a:gd name="adj" fmla="val 5378"/>
            </a:avLst>
          </a:prstGeom>
          <a:solidFill>
            <a:srgbClr val="E9DEE3"/>
          </a:solidFill>
          <a:ln w="3175">
            <a:solidFill>
              <a:schemeClr val="bg1">
                <a:lumMod val="6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ctr"/>
            <a:endParaRPr lang="en-US">
              <a:solidFill>
                <a:schemeClr val="bg1"/>
              </a:solidFill>
            </a:endParaRPr>
          </a:p>
        </p:txBody>
      </p:sp>
      <p:sp>
        <p:nvSpPr>
          <p:cNvPr id="8" name="TextBox 7">
            <a:extLst>
              <a:ext uri="{FF2B5EF4-FFF2-40B4-BE49-F238E27FC236}">
                <a16:creationId xmlns:a16="http://schemas.microsoft.com/office/drawing/2014/main" id="{53201F39-F300-5D44-9DB7-887D218E9F5B}"/>
              </a:ext>
            </a:extLst>
          </p:cNvPr>
          <p:cNvSpPr txBox="1"/>
          <p:nvPr/>
        </p:nvSpPr>
        <p:spPr>
          <a:xfrm>
            <a:off x="788511" y="1127107"/>
            <a:ext cx="1490458" cy="374654"/>
          </a:xfrm>
          <a:prstGeom prst="rect">
            <a:avLst/>
          </a:prstGeom>
          <a:noFill/>
        </p:spPr>
        <p:txBody>
          <a:bodyPr wrap="square" rtlCol="0">
            <a:spAutoFit/>
          </a:bodyPr>
          <a:lstStyle/>
          <a:p>
            <a:pPr algn="ctr">
              <a:lnSpc>
                <a:spcPts val="2200"/>
              </a:lnSpc>
            </a:pPr>
            <a:r>
              <a:rPr lang="en-US" sz="2000" b="1">
                <a:solidFill>
                  <a:srgbClr val="691140"/>
                </a:solidFill>
                <a:latin typeface="Helvetica" pitchFamily="2" charset="0"/>
              </a:rPr>
              <a:t>Weight</a:t>
            </a:r>
          </a:p>
        </p:txBody>
      </p:sp>
      <p:pic>
        <p:nvPicPr>
          <p:cNvPr id="5" name="Picture 4" descr="Nutrition Facts Label Example">
            <a:extLst>
              <a:ext uri="{FF2B5EF4-FFF2-40B4-BE49-F238E27FC236}">
                <a16:creationId xmlns:a16="http://schemas.microsoft.com/office/drawing/2014/main" id="{870886C2-9A99-2941-B104-5DAEF02BD409}"/>
              </a:ext>
            </a:extLst>
          </p:cNvPr>
          <p:cNvPicPr>
            <a:picLocks noChangeAspect="1"/>
          </p:cNvPicPr>
          <p:nvPr/>
        </p:nvPicPr>
        <p:blipFill rotWithShape="1">
          <a:blip r:embed="rId3"/>
          <a:srcRect r="2549"/>
          <a:stretch/>
        </p:blipFill>
        <p:spPr>
          <a:xfrm>
            <a:off x="705170" y="1489896"/>
            <a:ext cx="1657140" cy="2616130"/>
          </a:xfrm>
          <a:prstGeom prst="rect">
            <a:avLst/>
          </a:prstGeom>
          <a:solidFill>
            <a:schemeClr val="bg1"/>
          </a:solidFill>
        </p:spPr>
      </p:pic>
      <p:sp>
        <p:nvSpPr>
          <p:cNvPr id="6" name="Oval 5" descr="[Decorative]">
            <a:extLst>
              <a:ext uri="{FF2B5EF4-FFF2-40B4-BE49-F238E27FC236}">
                <a16:creationId xmlns:a16="http://schemas.microsoft.com/office/drawing/2014/main" id="{167CC74E-BABD-3846-84DD-B51DBF6CD45C}"/>
              </a:ext>
            </a:extLst>
          </p:cNvPr>
          <p:cNvSpPr/>
          <p:nvPr/>
        </p:nvSpPr>
        <p:spPr>
          <a:xfrm>
            <a:off x="2219653" y="1116920"/>
            <a:ext cx="908006" cy="908006"/>
          </a:xfrm>
          <a:prstGeom prst="ellipse">
            <a:avLst/>
          </a:prstGeom>
          <a:solidFill>
            <a:schemeClr val="bg1"/>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solidFill>
                <a:srgbClr val="691140"/>
              </a:solidFill>
              <a:latin typeface="Helvetica" pitchFamily="2" charset="0"/>
            </a:endParaRPr>
          </a:p>
        </p:txBody>
      </p:sp>
      <p:sp>
        <p:nvSpPr>
          <p:cNvPr id="9" name="TextBox 8">
            <a:extLst>
              <a:ext uri="{FF2B5EF4-FFF2-40B4-BE49-F238E27FC236}">
                <a16:creationId xmlns:a16="http://schemas.microsoft.com/office/drawing/2014/main" id="{8BEA4B07-CE17-5543-9370-A5546371DD86}"/>
              </a:ext>
            </a:extLst>
          </p:cNvPr>
          <p:cNvSpPr txBox="1"/>
          <p:nvPr/>
        </p:nvSpPr>
        <p:spPr>
          <a:xfrm>
            <a:off x="346209" y="4159723"/>
            <a:ext cx="2375063" cy="649730"/>
          </a:xfrm>
          <a:prstGeom prst="rect">
            <a:avLst/>
          </a:prstGeom>
          <a:noFill/>
        </p:spPr>
        <p:txBody>
          <a:bodyPr wrap="square" rtlCol="0">
            <a:spAutoFit/>
          </a:bodyPr>
          <a:lstStyle/>
          <a:p>
            <a:pPr algn="ctr">
              <a:lnSpc>
                <a:spcPts val="2200"/>
              </a:lnSpc>
            </a:pPr>
            <a:r>
              <a:rPr lang="en-US" b="1" dirty="0">
                <a:solidFill>
                  <a:srgbClr val="691140"/>
                </a:solidFill>
                <a:latin typeface="Helvetica" pitchFamily="2" charset="0"/>
              </a:rPr>
              <a:t>Such as grams (g) </a:t>
            </a:r>
            <a:br>
              <a:rPr lang="en-US" b="1" dirty="0">
                <a:solidFill>
                  <a:srgbClr val="691140"/>
                </a:solidFill>
                <a:latin typeface="Helvetica" pitchFamily="2" charset="0"/>
              </a:rPr>
            </a:br>
            <a:r>
              <a:rPr lang="en-US" b="1" dirty="0">
                <a:solidFill>
                  <a:srgbClr val="691140"/>
                </a:solidFill>
                <a:latin typeface="Helvetica" pitchFamily="2" charset="0"/>
              </a:rPr>
              <a:t>or ounces (oz) </a:t>
            </a:r>
          </a:p>
        </p:txBody>
      </p:sp>
      <p:sp>
        <p:nvSpPr>
          <p:cNvPr id="33" name="Rounded Rectangle 32" descr="&quot;6oz (170g)&quot; highlighted">
            <a:extLst>
              <a:ext uri="{FF2B5EF4-FFF2-40B4-BE49-F238E27FC236}">
                <a16:creationId xmlns:a16="http://schemas.microsoft.com/office/drawing/2014/main" id="{219C80C1-EF73-2441-97A4-2458674A14CA}"/>
              </a:ext>
            </a:extLst>
          </p:cNvPr>
          <p:cNvSpPr/>
          <p:nvPr/>
        </p:nvSpPr>
        <p:spPr>
          <a:xfrm>
            <a:off x="1709626" y="1845731"/>
            <a:ext cx="625475" cy="125944"/>
          </a:xfrm>
          <a:prstGeom prst="roundRect">
            <a:avLst/>
          </a:prstGeom>
          <a:solidFill>
            <a:srgbClr val="69114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49548B71-FFA7-EE47-A1F8-1335432B4014}"/>
              </a:ext>
            </a:extLst>
          </p:cNvPr>
          <p:cNvSpPr txBox="1"/>
          <p:nvPr/>
        </p:nvSpPr>
        <p:spPr>
          <a:xfrm>
            <a:off x="2297984" y="1284865"/>
            <a:ext cx="764132" cy="584904"/>
          </a:xfrm>
          <a:prstGeom prst="rect">
            <a:avLst/>
          </a:prstGeom>
          <a:noFill/>
        </p:spPr>
        <p:txBody>
          <a:bodyPr wrap="square" rtlCol="0">
            <a:spAutoFit/>
          </a:bodyPr>
          <a:lstStyle/>
          <a:p>
            <a:pPr algn="ctr">
              <a:lnSpc>
                <a:spcPts val="2200"/>
              </a:lnSpc>
            </a:pPr>
            <a:r>
              <a:rPr lang="en-US" sz="2200" b="1">
                <a:solidFill>
                  <a:srgbClr val="691140"/>
                </a:solidFill>
                <a:latin typeface="Helvetica" pitchFamily="2" charset="0"/>
              </a:rPr>
              <a:t>6 oz</a:t>
            </a:r>
          </a:p>
          <a:p>
            <a:pPr algn="ctr">
              <a:lnSpc>
                <a:spcPts val="1600"/>
              </a:lnSpc>
            </a:pPr>
            <a:r>
              <a:rPr lang="en-US" sz="1400" b="1">
                <a:solidFill>
                  <a:srgbClr val="691140"/>
                </a:solidFill>
                <a:latin typeface="Helvetica" pitchFamily="2" charset="0"/>
              </a:rPr>
              <a:t>(170g)</a:t>
            </a:r>
          </a:p>
        </p:txBody>
      </p:sp>
      <p:sp>
        <p:nvSpPr>
          <p:cNvPr id="23" name="TextBox 22">
            <a:extLst>
              <a:ext uri="{FF2B5EF4-FFF2-40B4-BE49-F238E27FC236}">
                <a16:creationId xmlns:a16="http://schemas.microsoft.com/office/drawing/2014/main" id="{EA90F4E1-B484-8046-8271-371C540A5FA2}"/>
              </a:ext>
            </a:extLst>
          </p:cNvPr>
          <p:cNvSpPr txBox="1"/>
          <p:nvPr/>
        </p:nvSpPr>
        <p:spPr>
          <a:xfrm>
            <a:off x="3444538" y="1127107"/>
            <a:ext cx="1490458" cy="374654"/>
          </a:xfrm>
          <a:prstGeom prst="rect">
            <a:avLst/>
          </a:prstGeom>
          <a:noFill/>
        </p:spPr>
        <p:txBody>
          <a:bodyPr wrap="square" rtlCol="0">
            <a:spAutoFit/>
          </a:bodyPr>
          <a:lstStyle/>
          <a:p>
            <a:pPr algn="ctr">
              <a:lnSpc>
                <a:spcPts val="2200"/>
              </a:lnSpc>
            </a:pPr>
            <a:r>
              <a:rPr lang="en-US" sz="2000" b="1" dirty="0">
                <a:solidFill>
                  <a:srgbClr val="691140"/>
                </a:solidFill>
                <a:latin typeface="Helvetica" pitchFamily="2" charset="0"/>
              </a:rPr>
              <a:t>Volume</a:t>
            </a:r>
          </a:p>
        </p:txBody>
      </p:sp>
      <p:pic>
        <p:nvPicPr>
          <p:cNvPr id="20" name="Picture 19" descr="Nutrition Facts Label Example">
            <a:extLst>
              <a:ext uri="{FF2B5EF4-FFF2-40B4-BE49-F238E27FC236}">
                <a16:creationId xmlns:a16="http://schemas.microsoft.com/office/drawing/2014/main" id="{D5597B59-EB10-1A4F-BDF2-F84E1AD38D3D}"/>
              </a:ext>
            </a:extLst>
          </p:cNvPr>
          <p:cNvPicPr>
            <a:picLocks noChangeAspect="1"/>
          </p:cNvPicPr>
          <p:nvPr/>
        </p:nvPicPr>
        <p:blipFill rotWithShape="1">
          <a:blip r:embed="rId4"/>
          <a:srcRect l="-293" t="-80" r="2357" b="-262"/>
          <a:stretch/>
        </p:blipFill>
        <p:spPr>
          <a:xfrm>
            <a:off x="3357819" y="1489896"/>
            <a:ext cx="1663897" cy="2612612"/>
          </a:xfrm>
          <a:prstGeom prst="rect">
            <a:avLst/>
          </a:prstGeom>
          <a:solidFill>
            <a:schemeClr val="bg1"/>
          </a:solidFill>
        </p:spPr>
      </p:pic>
      <p:sp>
        <p:nvSpPr>
          <p:cNvPr id="24" name="TextBox 23">
            <a:extLst>
              <a:ext uri="{FF2B5EF4-FFF2-40B4-BE49-F238E27FC236}">
                <a16:creationId xmlns:a16="http://schemas.microsoft.com/office/drawing/2014/main" id="{08206889-6BB7-324E-90D9-94C95F7BC01C}"/>
              </a:ext>
            </a:extLst>
          </p:cNvPr>
          <p:cNvSpPr txBox="1"/>
          <p:nvPr/>
        </p:nvSpPr>
        <p:spPr>
          <a:xfrm>
            <a:off x="3180259" y="4159723"/>
            <a:ext cx="2019480" cy="649730"/>
          </a:xfrm>
          <a:prstGeom prst="rect">
            <a:avLst/>
          </a:prstGeom>
          <a:noFill/>
        </p:spPr>
        <p:txBody>
          <a:bodyPr wrap="square" rtlCol="0">
            <a:spAutoFit/>
          </a:bodyPr>
          <a:lstStyle/>
          <a:p>
            <a:pPr algn="ctr">
              <a:lnSpc>
                <a:spcPts val="2200"/>
              </a:lnSpc>
            </a:pPr>
            <a:r>
              <a:rPr lang="en-US" b="1" dirty="0">
                <a:solidFill>
                  <a:srgbClr val="691140"/>
                </a:solidFill>
                <a:latin typeface="Helvetica" pitchFamily="2" charset="0"/>
              </a:rPr>
              <a:t>Such as cups </a:t>
            </a:r>
            <a:br>
              <a:rPr lang="en-US" b="1" dirty="0">
                <a:solidFill>
                  <a:srgbClr val="691140"/>
                </a:solidFill>
                <a:latin typeface="Helvetica" pitchFamily="2" charset="0"/>
              </a:rPr>
            </a:br>
            <a:r>
              <a:rPr lang="en-US" b="1" dirty="0">
                <a:solidFill>
                  <a:srgbClr val="691140"/>
                </a:solidFill>
                <a:latin typeface="Helvetica" pitchFamily="2" charset="0"/>
              </a:rPr>
              <a:t>or tablespoons </a:t>
            </a:r>
          </a:p>
        </p:txBody>
      </p:sp>
      <p:sp>
        <p:nvSpPr>
          <p:cNvPr id="34" name="Rounded Rectangle 33" descr="&quot;3/4 cup (30g)&quot; highlighted">
            <a:extLst>
              <a:ext uri="{FF2B5EF4-FFF2-40B4-BE49-F238E27FC236}">
                <a16:creationId xmlns:a16="http://schemas.microsoft.com/office/drawing/2014/main" id="{E3ED5D9D-78E6-6E47-817C-73471BB89ABD}"/>
              </a:ext>
            </a:extLst>
          </p:cNvPr>
          <p:cNvSpPr/>
          <p:nvPr/>
        </p:nvSpPr>
        <p:spPr>
          <a:xfrm>
            <a:off x="4240442" y="1845731"/>
            <a:ext cx="745497" cy="125944"/>
          </a:xfrm>
          <a:prstGeom prst="roundRect">
            <a:avLst/>
          </a:prstGeom>
          <a:solidFill>
            <a:srgbClr val="69114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descr="[Decorative]">
            <a:extLst>
              <a:ext uri="{FF2B5EF4-FFF2-40B4-BE49-F238E27FC236}">
                <a16:creationId xmlns:a16="http://schemas.microsoft.com/office/drawing/2014/main" id="{5FA5A158-6FA0-2945-911C-3E099889A1F1}"/>
              </a:ext>
            </a:extLst>
          </p:cNvPr>
          <p:cNvSpPr/>
          <p:nvPr/>
        </p:nvSpPr>
        <p:spPr>
          <a:xfrm>
            <a:off x="4874795" y="1084251"/>
            <a:ext cx="908006" cy="908006"/>
          </a:xfrm>
          <a:prstGeom prst="ellipse">
            <a:avLst/>
          </a:prstGeom>
          <a:solidFill>
            <a:schemeClr val="bg1"/>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solidFill>
                <a:srgbClr val="691140"/>
              </a:solidFill>
              <a:latin typeface="Helvetica" pitchFamily="2" charset="0"/>
            </a:endParaRPr>
          </a:p>
        </p:txBody>
      </p:sp>
      <p:sp>
        <p:nvSpPr>
          <p:cNvPr id="22" name="TextBox 21">
            <a:extLst>
              <a:ext uri="{FF2B5EF4-FFF2-40B4-BE49-F238E27FC236}">
                <a16:creationId xmlns:a16="http://schemas.microsoft.com/office/drawing/2014/main" id="{D96BEB01-F216-7B4A-8F93-D1E51FA644F5}"/>
              </a:ext>
            </a:extLst>
          </p:cNvPr>
          <p:cNvSpPr txBox="1"/>
          <p:nvPr/>
        </p:nvSpPr>
        <p:spPr>
          <a:xfrm>
            <a:off x="4874795" y="1352107"/>
            <a:ext cx="975909" cy="369332"/>
          </a:xfrm>
          <a:prstGeom prst="rect">
            <a:avLst/>
          </a:prstGeom>
          <a:noFill/>
        </p:spPr>
        <p:txBody>
          <a:bodyPr wrap="square" rtlCol="0">
            <a:spAutoFit/>
          </a:bodyPr>
          <a:lstStyle/>
          <a:p>
            <a:r>
              <a:rPr lang="en-US" b="1" dirty="0">
                <a:solidFill>
                  <a:srgbClr val="691140"/>
                </a:solidFill>
                <a:latin typeface="Helvetica" pitchFamily="2" charset="0"/>
              </a:rPr>
              <a:t>3/4 cup</a:t>
            </a:r>
            <a:endParaRPr lang="en-US" dirty="0">
              <a:solidFill>
                <a:srgbClr val="691140"/>
              </a:solidFill>
              <a:latin typeface="Helvetica" pitchFamily="2" charset="0"/>
            </a:endParaRPr>
          </a:p>
        </p:txBody>
      </p:sp>
      <p:sp>
        <p:nvSpPr>
          <p:cNvPr id="28" name="TextBox 27">
            <a:extLst>
              <a:ext uri="{FF2B5EF4-FFF2-40B4-BE49-F238E27FC236}">
                <a16:creationId xmlns:a16="http://schemas.microsoft.com/office/drawing/2014/main" id="{81C45EEF-45F6-9449-8219-0B5444F2DF3B}"/>
              </a:ext>
            </a:extLst>
          </p:cNvPr>
          <p:cNvSpPr txBox="1"/>
          <p:nvPr/>
        </p:nvSpPr>
        <p:spPr>
          <a:xfrm>
            <a:off x="5861527" y="968517"/>
            <a:ext cx="2133328" cy="559961"/>
          </a:xfrm>
          <a:prstGeom prst="rect">
            <a:avLst/>
          </a:prstGeom>
          <a:noFill/>
        </p:spPr>
        <p:txBody>
          <a:bodyPr wrap="square" rtlCol="0">
            <a:spAutoFit/>
          </a:bodyPr>
          <a:lstStyle/>
          <a:p>
            <a:pPr algn="ctr">
              <a:lnSpc>
                <a:spcPts val="1800"/>
              </a:lnSpc>
            </a:pPr>
            <a:r>
              <a:rPr lang="en-US" b="1">
                <a:solidFill>
                  <a:srgbClr val="691140"/>
                </a:solidFill>
                <a:latin typeface="Helvetica" pitchFamily="2" charset="0"/>
              </a:rPr>
              <a:t>Number of </a:t>
            </a:r>
            <a:br>
              <a:rPr lang="en-US" b="1">
                <a:solidFill>
                  <a:srgbClr val="691140"/>
                </a:solidFill>
                <a:latin typeface="Helvetica" pitchFamily="2" charset="0"/>
              </a:rPr>
            </a:br>
            <a:r>
              <a:rPr lang="en-US" b="1">
                <a:solidFill>
                  <a:srgbClr val="691140"/>
                </a:solidFill>
                <a:latin typeface="Helvetica" pitchFamily="2" charset="0"/>
              </a:rPr>
              <a:t>items</a:t>
            </a:r>
          </a:p>
        </p:txBody>
      </p:sp>
      <p:pic>
        <p:nvPicPr>
          <p:cNvPr id="31" name="Picture 30" descr="Nutrition Facts Label Example">
            <a:extLst>
              <a:ext uri="{FF2B5EF4-FFF2-40B4-BE49-F238E27FC236}">
                <a16:creationId xmlns:a16="http://schemas.microsoft.com/office/drawing/2014/main" id="{A2C09102-6A4B-FE46-8144-904BB516A022}"/>
              </a:ext>
            </a:extLst>
          </p:cNvPr>
          <p:cNvPicPr>
            <a:picLocks noChangeAspect="1"/>
          </p:cNvPicPr>
          <p:nvPr/>
        </p:nvPicPr>
        <p:blipFill rotWithShape="1">
          <a:blip r:embed="rId5"/>
          <a:srcRect l="-1" r="2404"/>
          <a:stretch/>
        </p:blipFill>
        <p:spPr>
          <a:xfrm>
            <a:off x="6096243" y="1489894"/>
            <a:ext cx="1663896" cy="2612813"/>
          </a:xfrm>
          <a:prstGeom prst="rect">
            <a:avLst/>
          </a:prstGeom>
          <a:solidFill>
            <a:schemeClr val="bg1"/>
          </a:solidFill>
        </p:spPr>
      </p:pic>
      <p:sp>
        <p:nvSpPr>
          <p:cNvPr id="29" name="TextBox 28">
            <a:extLst>
              <a:ext uri="{FF2B5EF4-FFF2-40B4-BE49-F238E27FC236}">
                <a16:creationId xmlns:a16="http://schemas.microsoft.com/office/drawing/2014/main" id="{62A3349D-8F17-2E4D-9964-18B6CE29AAD7}"/>
              </a:ext>
            </a:extLst>
          </p:cNvPr>
          <p:cNvSpPr txBox="1"/>
          <p:nvPr/>
        </p:nvSpPr>
        <p:spPr>
          <a:xfrm>
            <a:off x="5740660" y="4159723"/>
            <a:ext cx="2375063" cy="649730"/>
          </a:xfrm>
          <a:prstGeom prst="rect">
            <a:avLst/>
          </a:prstGeom>
          <a:noFill/>
        </p:spPr>
        <p:txBody>
          <a:bodyPr wrap="square" rtlCol="0">
            <a:spAutoFit/>
          </a:bodyPr>
          <a:lstStyle/>
          <a:p>
            <a:pPr algn="ctr">
              <a:lnSpc>
                <a:spcPts val="2200"/>
              </a:lnSpc>
            </a:pPr>
            <a:r>
              <a:rPr lang="en-US" b="1" dirty="0">
                <a:solidFill>
                  <a:srgbClr val="691140"/>
                </a:solidFill>
                <a:latin typeface="Helvetica" pitchFamily="2" charset="0"/>
              </a:rPr>
              <a:t>Such as </a:t>
            </a:r>
            <a:br>
              <a:rPr lang="en-US" b="1" dirty="0">
                <a:solidFill>
                  <a:srgbClr val="691140"/>
                </a:solidFill>
                <a:latin typeface="Helvetica" pitchFamily="2" charset="0"/>
              </a:rPr>
            </a:br>
            <a:r>
              <a:rPr lang="en-US" b="1" dirty="0">
                <a:solidFill>
                  <a:srgbClr val="691140"/>
                </a:solidFill>
                <a:latin typeface="Helvetica" pitchFamily="2" charset="0"/>
              </a:rPr>
              <a:t>“8 crackers”</a:t>
            </a:r>
          </a:p>
        </p:txBody>
      </p:sp>
      <p:sp>
        <p:nvSpPr>
          <p:cNvPr id="25" name="Rounded Rectangle 24" descr="&quot;8 crackers&quot; highlighted">
            <a:extLst>
              <a:ext uri="{FF2B5EF4-FFF2-40B4-BE49-F238E27FC236}">
                <a16:creationId xmlns:a16="http://schemas.microsoft.com/office/drawing/2014/main" id="{09FCB239-C032-F649-8597-6F01030D48D3}"/>
              </a:ext>
            </a:extLst>
          </p:cNvPr>
          <p:cNvSpPr/>
          <p:nvPr/>
        </p:nvSpPr>
        <p:spPr>
          <a:xfrm>
            <a:off x="7058910" y="1845731"/>
            <a:ext cx="687717" cy="125944"/>
          </a:xfrm>
          <a:prstGeom prst="roundRect">
            <a:avLst/>
          </a:prstGeom>
          <a:solidFill>
            <a:srgbClr val="69114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Oval 29" descr="[Decorative]">
            <a:extLst>
              <a:ext uri="{FF2B5EF4-FFF2-40B4-BE49-F238E27FC236}">
                <a16:creationId xmlns:a16="http://schemas.microsoft.com/office/drawing/2014/main" id="{00DE2066-D574-F94B-8C34-C2B852B23947}"/>
              </a:ext>
            </a:extLst>
          </p:cNvPr>
          <p:cNvSpPr/>
          <p:nvPr/>
        </p:nvSpPr>
        <p:spPr>
          <a:xfrm>
            <a:off x="7606203" y="1084251"/>
            <a:ext cx="908006" cy="908006"/>
          </a:xfrm>
          <a:prstGeom prst="ellipse">
            <a:avLst/>
          </a:prstGeom>
          <a:solidFill>
            <a:schemeClr val="bg1"/>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solidFill>
                <a:srgbClr val="691140"/>
              </a:solidFill>
              <a:latin typeface="Helvetica" pitchFamily="2" charset="0"/>
            </a:endParaRPr>
          </a:p>
        </p:txBody>
      </p:sp>
      <p:sp>
        <p:nvSpPr>
          <p:cNvPr id="32" name="TextBox 31">
            <a:extLst>
              <a:ext uri="{FF2B5EF4-FFF2-40B4-BE49-F238E27FC236}">
                <a16:creationId xmlns:a16="http://schemas.microsoft.com/office/drawing/2014/main" id="{8AE0CED6-901A-BE4F-8C51-C4E5559C709F}"/>
              </a:ext>
            </a:extLst>
          </p:cNvPr>
          <p:cNvSpPr txBox="1"/>
          <p:nvPr/>
        </p:nvSpPr>
        <p:spPr>
          <a:xfrm>
            <a:off x="7581982" y="1218747"/>
            <a:ext cx="965307" cy="579646"/>
          </a:xfrm>
          <a:prstGeom prst="rect">
            <a:avLst/>
          </a:prstGeom>
          <a:noFill/>
        </p:spPr>
        <p:txBody>
          <a:bodyPr wrap="square" rtlCol="0">
            <a:spAutoFit/>
          </a:bodyPr>
          <a:lstStyle/>
          <a:p>
            <a:pPr algn="ctr">
              <a:lnSpc>
                <a:spcPts val="2200"/>
              </a:lnSpc>
            </a:pPr>
            <a:r>
              <a:rPr lang="en-US" sz="2200" b="1" dirty="0">
                <a:solidFill>
                  <a:srgbClr val="691140"/>
                </a:solidFill>
                <a:latin typeface="Helvetica" pitchFamily="2" charset="0"/>
              </a:rPr>
              <a:t>8</a:t>
            </a:r>
          </a:p>
          <a:p>
            <a:pPr algn="ctr">
              <a:lnSpc>
                <a:spcPts val="1600"/>
              </a:lnSpc>
            </a:pPr>
            <a:r>
              <a:rPr lang="en-US" sz="1400" b="1" dirty="0">
                <a:solidFill>
                  <a:srgbClr val="691140"/>
                </a:solidFill>
                <a:latin typeface="Helvetica" pitchFamily="2" charset="0"/>
              </a:rPr>
              <a:t>crackers</a:t>
            </a:r>
          </a:p>
        </p:txBody>
      </p:sp>
    </p:spTree>
    <p:extLst>
      <p:ext uri="{BB962C8B-B14F-4D97-AF65-F5344CB8AC3E}">
        <p14:creationId xmlns:p14="http://schemas.microsoft.com/office/powerpoint/2010/main" val="33004187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BAFAA3-05CC-CC42-B641-768917A221A5}"/>
              </a:ext>
            </a:extLst>
          </p:cNvPr>
          <p:cNvSpPr>
            <a:spLocks noGrp="1"/>
          </p:cNvSpPr>
          <p:nvPr>
            <p:ph type="title"/>
          </p:nvPr>
        </p:nvSpPr>
        <p:spPr>
          <a:xfrm>
            <a:off x="0" y="1"/>
            <a:ext cx="10972800" cy="850790"/>
          </a:xfrm>
        </p:spPr>
        <p:txBody>
          <a:bodyPr/>
          <a:lstStyle/>
          <a:p>
            <a:r>
              <a:rPr lang="en-US" sz="3000" noProof="0" dirty="0"/>
              <a:t>Team Nutrition Resources on Oz Eq for Grains</a:t>
            </a:r>
          </a:p>
        </p:txBody>
      </p:sp>
      <p:grpSp>
        <p:nvGrpSpPr>
          <p:cNvPr id="4" name="Group 3" descr="Screenshots of a group of Team Nutrition Resources on Oz Eq for Grains">
            <a:extLst>
              <a:ext uri="{FF2B5EF4-FFF2-40B4-BE49-F238E27FC236}">
                <a16:creationId xmlns:a16="http://schemas.microsoft.com/office/drawing/2014/main" id="{3CD8BB34-5950-7E44-BEEA-D3989FDD1B50}"/>
              </a:ext>
            </a:extLst>
          </p:cNvPr>
          <p:cNvGrpSpPr/>
          <p:nvPr/>
        </p:nvGrpSpPr>
        <p:grpSpPr>
          <a:xfrm>
            <a:off x="367376" y="1033328"/>
            <a:ext cx="7109760" cy="3400127"/>
            <a:chOff x="367376" y="1033328"/>
            <a:chExt cx="7264272" cy="3474020"/>
          </a:xfrm>
        </p:grpSpPr>
        <p:pic>
          <p:nvPicPr>
            <p:cNvPr id="5" name="Picture 4">
              <a:extLst>
                <a:ext uri="{FF2B5EF4-FFF2-40B4-BE49-F238E27FC236}">
                  <a16:creationId xmlns:a16="http://schemas.microsoft.com/office/drawing/2014/main" id="{2D902C2C-2E1F-694B-B5D8-500BC4F1B469}"/>
                </a:ext>
              </a:extLst>
            </p:cNvPr>
            <p:cNvPicPr>
              <a:picLocks noChangeAspect="1"/>
            </p:cNvPicPr>
            <p:nvPr/>
          </p:nvPicPr>
          <p:blipFill>
            <a:blip r:embed="rId3"/>
            <a:srcRect/>
            <a:stretch/>
          </p:blipFill>
          <p:spPr>
            <a:xfrm>
              <a:off x="367376" y="1033328"/>
              <a:ext cx="2684469" cy="3474020"/>
            </a:xfrm>
            <a:prstGeom prst="rect">
              <a:avLst/>
            </a:prstGeom>
            <a:ln w="3175">
              <a:solidFill>
                <a:schemeClr val="bg1">
                  <a:lumMod val="65000"/>
                </a:schemeClr>
              </a:solidFill>
            </a:ln>
            <a:effectLst>
              <a:outerShdw blurRad="63500" sx="102000" sy="102000" algn="ctr" rotWithShape="0">
                <a:prstClr val="black">
                  <a:alpha val="15000"/>
                </a:prstClr>
              </a:outerShdw>
            </a:effectLst>
          </p:spPr>
        </p:pic>
        <p:pic>
          <p:nvPicPr>
            <p:cNvPr id="7" name="Picture 6">
              <a:extLst>
                <a:ext uri="{FF2B5EF4-FFF2-40B4-BE49-F238E27FC236}">
                  <a16:creationId xmlns:a16="http://schemas.microsoft.com/office/drawing/2014/main" id="{2121BE8B-8AD6-6541-8283-9916A396847C}"/>
                </a:ext>
              </a:extLst>
            </p:cNvPr>
            <p:cNvPicPr>
              <a:picLocks noChangeAspect="1"/>
            </p:cNvPicPr>
            <p:nvPr/>
          </p:nvPicPr>
          <p:blipFill>
            <a:blip r:embed="rId4"/>
            <a:stretch>
              <a:fillRect/>
            </a:stretch>
          </p:blipFill>
          <p:spPr>
            <a:xfrm>
              <a:off x="3610192" y="1033328"/>
              <a:ext cx="1461429" cy="1887515"/>
            </a:xfrm>
            <a:prstGeom prst="rect">
              <a:avLst/>
            </a:prstGeom>
            <a:ln w="3175">
              <a:solidFill>
                <a:schemeClr val="bg1">
                  <a:lumMod val="65000"/>
                </a:schemeClr>
              </a:solidFill>
            </a:ln>
            <a:effectLst>
              <a:outerShdw blurRad="63500" sx="102000" sy="102000" algn="ctr" rotWithShape="0">
                <a:prstClr val="black">
                  <a:alpha val="15000"/>
                </a:prstClr>
              </a:outerShdw>
            </a:effectLst>
          </p:spPr>
        </p:pic>
        <p:pic>
          <p:nvPicPr>
            <p:cNvPr id="6" name="Picture 5">
              <a:extLst>
                <a:ext uri="{FF2B5EF4-FFF2-40B4-BE49-F238E27FC236}">
                  <a16:creationId xmlns:a16="http://schemas.microsoft.com/office/drawing/2014/main" id="{833B12FA-24B8-FE4E-BC60-D8AA01E72825}"/>
                </a:ext>
              </a:extLst>
            </p:cNvPr>
            <p:cNvPicPr>
              <a:picLocks noChangeAspect="1"/>
            </p:cNvPicPr>
            <p:nvPr/>
          </p:nvPicPr>
          <p:blipFill>
            <a:blip r:embed="rId5"/>
            <a:srcRect/>
            <a:stretch/>
          </p:blipFill>
          <p:spPr>
            <a:xfrm>
              <a:off x="5772142" y="1033328"/>
              <a:ext cx="1454539" cy="1882344"/>
            </a:xfrm>
            <a:prstGeom prst="rect">
              <a:avLst/>
            </a:prstGeom>
            <a:ln w="3175">
              <a:solidFill>
                <a:schemeClr val="bg1">
                  <a:lumMod val="65000"/>
                </a:schemeClr>
              </a:solidFill>
            </a:ln>
            <a:effectLst>
              <a:outerShdw blurRad="63500" sx="102000" sy="102000" algn="ctr" rotWithShape="0">
                <a:prstClr val="black">
                  <a:alpha val="15000"/>
                </a:prstClr>
              </a:outerShdw>
            </a:effectLst>
          </p:spPr>
        </p:pic>
        <p:pic>
          <p:nvPicPr>
            <p:cNvPr id="9" name="Picture 8">
              <a:extLst>
                <a:ext uri="{FF2B5EF4-FFF2-40B4-BE49-F238E27FC236}">
                  <a16:creationId xmlns:a16="http://schemas.microsoft.com/office/drawing/2014/main" id="{CA81E3A5-9FF6-FE49-85BA-89381BF72B34}"/>
                </a:ext>
              </a:extLst>
            </p:cNvPr>
            <p:cNvPicPr>
              <a:picLocks noChangeAspect="1"/>
            </p:cNvPicPr>
            <p:nvPr/>
          </p:nvPicPr>
          <p:blipFill>
            <a:blip r:embed="rId6"/>
            <a:srcRect/>
            <a:stretch/>
          </p:blipFill>
          <p:spPr>
            <a:xfrm>
              <a:off x="4028979" y="2643580"/>
              <a:ext cx="1447243" cy="1863768"/>
            </a:xfrm>
            <a:prstGeom prst="rect">
              <a:avLst/>
            </a:prstGeom>
            <a:ln w="3175">
              <a:solidFill>
                <a:schemeClr val="bg1">
                  <a:lumMod val="65000"/>
                </a:schemeClr>
              </a:solidFill>
            </a:ln>
            <a:effectLst>
              <a:outerShdw blurRad="63500" sx="102000" sy="102000" algn="ctr" rotWithShape="0">
                <a:prstClr val="black">
                  <a:alpha val="15000"/>
                </a:prstClr>
              </a:outerShdw>
            </a:effectLst>
          </p:spPr>
        </p:pic>
        <p:pic>
          <p:nvPicPr>
            <p:cNvPr id="8" name="Picture 7">
              <a:extLst>
                <a:ext uri="{FF2B5EF4-FFF2-40B4-BE49-F238E27FC236}">
                  <a16:creationId xmlns:a16="http://schemas.microsoft.com/office/drawing/2014/main" id="{16C2155D-4284-8A40-87B0-4FFAB57E0201}"/>
                </a:ext>
              </a:extLst>
            </p:cNvPr>
            <p:cNvPicPr>
              <a:picLocks noChangeAspect="1"/>
            </p:cNvPicPr>
            <p:nvPr/>
          </p:nvPicPr>
          <p:blipFill>
            <a:blip r:embed="rId7"/>
            <a:srcRect/>
            <a:stretch/>
          </p:blipFill>
          <p:spPr>
            <a:xfrm>
              <a:off x="6176744" y="2624531"/>
              <a:ext cx="1454904" cy="1882817"/>
            </a:xfrm>
            <a:prstGeom prst="rect">
              <a:avLst/>
            </a:prstGeom>
            <a:ln w="3175">
              <a:solidFill>
                <a:schemeClr val="bg1">
                  <a:lumMod val="65000"/>
                </a:schemeClr>
              </a:solidFill>
            </a:ln>
            <a:effectLst>
              <a:outerShdw blurRad="63500" sx="102000" sy="102000" algn="ctr" rotWithShape="0">
                <a:prstClr val="black">
                  <a:alpha val="15000"/>
                </a:prstClr>
              </a:outerShdw>
            </a:effectLst>
          </p:spPr>
        </p:pic>
      </p:grpSp>
      <p:pic>
        <p:nvPicPr>
          <p:cNvPr id="12" name="Picture 11" descr="QR code to the &quot;Team Nutrition CACFP Grains Oz Eq Resources&quot; webpage">
            <a:extLst>
              <a:ext uri="{FF2B5EF4-FFF2-40B4-BE49-F238E27FC236}">
                <a16:creationId xmlns:a16="http://schemas.microsoft.com/office/drawing/2014/main" id="{22F7BFAB-EAD3-F14B-9C1E-7B1F75D4F263}"/>
              </a:ext>
            </a:extLst>
          </p:cNvPr>
          <p:cNvPicPr>
            <a:picLocks noChangeAspect="1"/>
          </p:cNvPicPr>
          <p:nvPr/>
        </p:nvPicPr>
        <p:blipFill>
          <a:blip r:embed="rId8"/>
          <a:stretch>
            <a:fillRect/>
          </a:stretch>
        </p:blipFill>
        <p:spPr>
          <a:xfrm>
            <a:off x="359553" y="4537014"/>
            <a:ext cx="546588" cy="546588"/>
          </a:xfrm>
          <a:prstGeom prst="rect">
            <a:avLst/>
          </a:prstGeom>
          <a:ln w="3175">
            <a:solidFill>
              <a:schemeClr val="bg1">
                <a:lumMod val="65000"/>
              </a:schemeClr>
            </a:solidFill>
          </a:ln>
        </p:spPr>
      </p:pic>
      <p:sp>
        <p:nvSpPr>
          <p:cNvPr id="10" name="Text Placeholder 2">
            <a:hlinkClick r:id="rId9"/>
            <a:extLst>
              <a:ext uri="{FF2B5EF4-FFF2-40B4-BE49-F238E27FC236}">
                <a16:creationId xmlns:a16="http://schemas.microsoft.com/office/drawing/2014/main" id="{BC5A7D20-EDB1-3D4E-A1BF-7E5231376730}"/>
              </a:ext>
            </a:extLst>
          </p:cNvPr>
          <p:cNvSpPr txBox="1">
            <a:spLocks/>
          </p:cNvSpPr>
          <p:nvPr/>
        </p:nvSpPr>
        <p:spPr>
          <a:xfrm>
            <a:off x="1066400" y="4638309"/>
            <a:ext cx="7183130" cy="312738"/>
          </a:xfrm>
          <a:prstGeom prst="rect">
            <a:avLst/>
          </a:prstGeom>
        </p:spPr>
        <p:txBody>
          <a:bodyPr lIns="0" anchor="t" anchorCtr="0"/>
          <a:lstStyle>
            <a:lvl1pPr marL="0" indent="0" algn="l" defTabSz="914400" rtl="0" eaLnBrk="1" latinLnBrk="0" hangingPunct="1">
              <a:lnSpc>
                <a:spcPct val="100000"/>
              </a:lnSpc>
              <a:spcBef>
                <a:spcPts val="1000"/>
              </a:spcBef>
              <a:buFont typeface="Arial" panose="020B0604020202020204" pitchFamily="34" charset="0"/>
              <a:buNone/>
              <a:defRPr sz="2000" b="0" i="0" kern="1200">
                <a:solidFill>
                  <a:schemeClr val="tx1">
                    <a:lumMod val="65000"/>
                    <a:lumOff val="35000"/>
                  </a:schemeClr>
                </a:solidFill>
                <a:latin typeface="Helvetica" pitchFamily="2"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en-US" b="1" dirty="0">
                <a:solidFill>
                  <a:srgbClr val="595959"/>
                </a:solidFill>
                <a:hlinkClick r:id="rId9" tooltip="Grains Ounce Equivalents Resources ">
                  <a:extLst>
                    <a:ext uri="{A12FA001-AC4F-418D-AE19-62706E023703}">
                      <ahyp:hlinkClr xmlns:ahyp="http://schemas.microsoft.com/office/drawing/2018/hyperlinkcolor" val="tx"/>
                    </a:ext>
                  </a:extLst>
                </a:hlinkClick>
              </a:rPr>
              <a:t>fns.usda.gov/tn/grains-ounce-equivalents-resources-cacfp  </a:t>
            </a:r>
            <a:endParaRPr lang="en-US" b="1" dirty="0">
              <a:solidFill>
                <a:srgbClr val="595959"/>
              </a:solidFill>
            </a:endParaRPr>
          </a:p>
        </p:txBody>
      </p:sp>
    </p:spTree>
    <p:extLst>
      <p:ext uri="{BB962C8B-B14F-4D97-AF65-F5344CB8AC3E}">
        <p14:creationId xmlns:p14="http://schemas.microsoft.com/office/powerpoint/2010/main" val="326070981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descr="Question Mark Icon">
            <a:extLst>
              <a:ext uri="{FF2B5EF4-FFF2-40B4-BE49-F238E27FC236}">
                <a16:creationId xmlns:a16="http://schemas.microsoft.com/office/drawing/2014/main" id="{EF680D8B-233D-7648-98B5-424F08D43062}"/>
              </a:ext>
              <a:ext uri="{C183D7F6-B498-43B3-948B-1728B52AA6E4}">
                <adec:decorative xmlns:adec="http://schemas.microsoft.com/office/drawing/2017/decorative" val="0"/>
              </a:ext>
            </a:extLst>
          </p:cNvPr>
          <p:cNvSpPr txBox="1"/>
          <p:nvPr/>
        </p:nvSpPr>
        <p:spPr>
          <a:xfrm>
            <a:off x="573627" y="521369"/>
            <a:ext cx="1380227" cy="1631216"/>
          </a:xfrm>
          <a:prstGeom prst="rect">
            <a:avLst/>
          </a:prstGeom>
          <a:noFill/>
        </p:spPr>
        <p:txBody>
          <a:bodyPr wrap="square" rtlCol="0">
            <a:spAutoFit/>
          </a:bodyPr>
          <a:lstStyle/>
          <a:p>
            <a:pPr algn="ctr"/>
            <a:r>
              <a:rPr lang="en-US" sz="10000" b="1" dirty="0">
                <a:solidFill>
                  <a:srgbClr val="E9DEE3"/>
                </a:solidFill>
                <a:latin typeface="Helvetica" pitchFamily="2" charset="0"/>
              </a:rPr>
              <a:t>?</a:t>
            </a:r>
          </a:p>
        </p:txBody>
      </p:sp>
      <p:sp>
        <p:nvSpPr>
          <p:cNvPr id="2" name="Title 1">
            <a:extLst>
              <a:ext uri="{FF2B5EF4-FFF2-40B4-BE49-F238E27FC236}">
                <a16:creationId xmlns:a16="http://schemas.microsoft.com/office/drawing/2014/main" id="{F0059E15-E666-4A48-AAD2-5FB19DE166E8}"/>
              </a:ext>
            </a:extLst>
          </p:cNvPr>
          <p:cNvSpPr>
            <a:spLocks noGrp="1"/>
          </p:cNvSpPr>
          <p:nvPr>
            <p:ph type="title"/>
          </p:nvPr>
        </p:nvSpPr>
        <p:spPr>
          <a:xfrm>
            <a:off x="-1" y="1737360"/>
            <a:ext cx="3140365" cy="891834"/>
          </a:xfrm>
        </p:spPr>
        <p:txBody>
          <a:bodyPr/>
          <a:lstStyle/>
          <a:p>
            <a:r>
              <a:rPr lang="en-US" b="1" noProof="0" dirty="0"/>
              <a:t>Try It Out!</a:t>
            </a:r>
            <a:br>
              <a:rPr lang="en-US" b="1" noProof="0" dirty="0"/>
            </a:br>
            <a:r>
              <a:rPr lang="en-US" noProof="0" dirty="0"/>
              <a:t>According to this Nutrition Facts label, what is the serving size of 1 serving of cereal?</a:t>
            </a:r>
          </a:p>
        </p:txBody>
      </p:sp>
      <p:sp>
        <p:nvSpPr>
          <p:cNvPr id="4" name="Content Placeholder 3">
            <a:extLst>
              <a:ext uri="{FF2B5EF4-FFF2-40B4-BE49-F238E27FC236}">
                <a16:creationId xmlns:a16="http://schemas.microsoft.com/office/drawing/2014/main" id="{0BD4425D-7C64-4041-ADFA-B6AE497F4A72}"/>
              </a:ext>
            </a:extLst>
          </p:cNvPr>
          <p:cNvSpPr>
            <a:spLocks noGrp="1"/>
          </p:cNvSpPr>
          <p:nvPr>
            <p:ph sz="half" idx="2"/>
          </p:nvPr>
        </p:nvSpPr>
        <p:spPr>
          <a:xfrm>
            <a:off x="145657" y="3566160"/>
            <a:ext cx="3868737" cy="613726"/>
          </a:xfrm>
        </p:spPr>
        <p:txBody>
          <a:bodyPr/>
          <a:lstStyle/>
          <a:p>
            <a:pPr>
              <a:spcBef>
                <a:spcPts val="400"/>
              </a:spcBef>
              <a:buClr>
                <a:schemeClr val="bg1"/>
              </a:buClr>
            </a:pPr>
            <a:r>
              <a:rPr lang="en-US" noProof="0" dirty="0">
                <a:solidFill>
                  <a:schemeClr val="bg1"/>
                </a:solidFill>
              </a:rPr>
              <a:t>12 cups</a:t>
            </a:r>
          </a:p>
          <a:p>
            <a:pPr>
              <a:spcBef>
                <a:spcPts val="400"/>
              </a:spcBef>
              <a:buClr>
                <a:schemeClr val="bg1"/>
              </a:buClr>
            </a:pPr>
            <a:r>
              <a:rPr lang="en-US" noProof="0" dirty="0">
                <a:solidFill>
                  <a:schemeClr val="bg1"/>
                </a:solidFill>
              </a:rPr>
              <a:t>150 grams</a:t>
            </a:r>
          </a:p>
          <a:p>
            <a:pPr>
              <a:spcBef>
                <a:spcPts val="400"/>
              </a:spcBef>
              <a:buClr>
                <a:schemeClr val="bg1"/>
              </a:buClr>
            </a:pPr>
            <a:r>
              <a:rPr lang="en-US" noProof="0" dirty="0">
                <a:solidFill>
                  <a:schemeClr val="bg1"/>
                </a:solidFill>
              </a:rPr>
              <a:t>43 ounces </a:t>
            </a:r>
          </a:p>
          <a:p>
            <a:pPr>
              <a:spcBef>
                <a:spcPts val="400"/>
              </a:spcBef>
              <a:buClr>
                <a:schemeClr val="bg1"/>
              </a:buClr>
            </a:pPr>
            <a:r>
              <a:rPr lang="en-US" noProof="0" dirty="0">
                <a:solidFill>
                  <a:schemeClr val="bg1"/>
                </a:solidFill>
              </a:rPr>
              <a:t>1 cup</a:t>
            </a:r>
          </a:p>
        </p:txBody>
      </p:sp>
      <p:grpSp>
        <p:nvGrpSpPr>
          <p:cNvPr id="10" name="Group 9" descr="Nutrition Facts Label Example">
            <a:extLst>
              <a:ext uri="{FF2B5EF4-FFF2-40B4-BE49-F238E27FC236}">
                <a16:creationId xmlns:a16="http://schemas.microsoft.com/office/drawing/2014/main" id="{9CBDE459-7DE0-C94E-BCC9-B83A912B2D64}"/>
              </a:ext>
            </a:extLst>
          </p:cNvPr>
          <p:cNvGrpSpPr/>
          <p:nvPr/>
        </p:nvGrpSpPr>
        <p:grpSpPr>
          <a:xfrm>
            <a:off x="4572000" y="521369"/>
            <a:ext cx="3308259" cy="4259179"/>
            <a:chOff x="4047281" y="562786"/>
            <a:chExt cx="1477702" cy="1902450"/>
          </a:xfrm>
        </p:grpSpPr>
        <p:sp>
          <p:nvSpPr>
            <p:cNvPr id="9" name="Rectangle 8">
              <a:extLst>
                <a:ext uri="{FF2B5EF4-FFF2-40B4-BE49-F238E27FC236}">
                  <a16:creationId xmlns:a16="http://schemas.microsoft.com/office/drawing/2014/main" id="{703F7A06-0453-ED4E-BC83-D11E0C711772}"/>
                </a:ext>
              </a:extLst>
            </p:cNvPr>
            <p:cNvSpPr/>
            <p:nvPr/>
          </p:nvSpPr>
          <p:spPr>
            <a:xfrm>
              <a:off x="4047281" y="562786"/>
              <a:ext cx="1477702" cy="1902450"/>
            </a:xfrm>
            <a:prstGeom prst="rect">
              <a:avLst/>
            </a:prstGeom>
            <a:solidFill>
              <a:schemeClr val="bg1"/>
            </a:solidFill>
            <a:ln>
              <a:noFill/>
            </a:ln>
            <a:effectLst>
              <a:outerShdw blurRad="635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6D2AB4AE-CA7F-384A-9274-BED8ACCCE790}"/>
                </a:ext>
              </a:extLst>
            </p:cNvPr>
            <p:cNvPicPr>
              <a:picLocks noChangeAspect="1"/>
            </p:cNvPicPr>
            <p:nvPr/>
          </p:nvPicPr>
          <p:blipFill rotWithShape="1">
            <a:blip r:embed="rId3"/>
            <a:srcRect l="23883" t="8627" r="25091" b="58893"/>
            <a:stretch/>
          </p:blipFill>
          <p:spPr>
            <a:xfrm>
              <a:off x="4136020" y="678705"/>
              <a:ext cx="1304081" cy="1670613"/>
            </a:xfrm>
            <a:prstGeom prst="rect">
              <a:avLst/>
            </a:prstGeom>
          </p:spPr>
        </p:pic>
        <p:sp>
          <p:nvSpPr>
            <p:cNvPr id="8" name="Rectangle 7">
              <a:extLst>
                <a:ext uri="{FF2B5EF4-FFF2-40B4-BE49-F238E27FC236}">
                  <a16:creationId xmlns:a16="http://schemas.microsoft.com/office/drawing/2014/main" id="{03016C4C-8613-6541-98E1-48BAFDF61D1F}"/>
                </a:ext>
              </a:extLst>
            </p:cNvPr>
            <p:cNvSpPr/>
            <p:nvPr/>
          </p:nvSpPr>
          <p:spPr>
            <a:xfrm>
              <a:off x="4105155" y="632749"/>
              <a:ext cx="1361955" cy="176321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76492696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descr="Question Mark Image">
            <a:extLst>
              <a:ext uri="{FF2B5EF4-FFF2-40B4-BE49-F238E27FC236}">
                <a16:creationId xmlns:a16="http://schemas.microsoft.com/office/drawing/2014/main" id="{EF680D8B-233D-7648-98B5-424F08D43062}"/>
              </a:ext>
              <a:ext uri="{C183D7F6-B498-43B3-948B-1728B52AA6E4}">
                <adec:decorative xmlns:adec="http://schemas.microsoft.com/office/drawing/2017/decorative" val="0"/>
              </a:ext>
            </a:extLst>
          </p:cNvPr>
          <p:cNvSpPr txBox="1"/>
          <p:nvPr/>
        </p:nvSpPr>
        <p:spPr>
          <a:xfrm>
            <a:off x="573627" y="521369"/>
            <a:ext cx="1380227" cy="1631216"/>
          </a:xfrm>
          <a:prstGeom prst="rect">
            <a:avLst/>
          </a:prstGeom>
          <a:noFill/>
        </p:spPr>
        <p:txBody>
          <a:bodyPr wrap="square" rtlCol="0">
            <a:spAutoFit/>
          </a:bodyPr>
          <a:lstStyle/>
          <a:p>
            <a:pPr algn="ctr"/>
            <a:r>
              <a:rPr lang="en-US" sz="10000" b="1" dirty="0">
                <a:solidFill>
                  <a:srgbClr val="E9DEE3"/>
                </a:solidFill>
                <a:latin typeface="Helvetica" pitchFamily="2" charset="0"/>
              </a:rPr>
              <a:t>?</a:t>
            </a:r>
          </a:p>
        </p:txBody>
      </p:sp>
      <p:sp>
        <p:nvSpPr>
          <p:cNvPr id="14" name="Title 1">
            <a:extLst>
              <a:ext uri="{FF2B5EF4-FFF2-40B4-BE49-F238E27FC236}">
                <a16:creationId xmlns:a16="http://schemas.microsoft.com/office/drawing/2014/main" id="{F9A82FC7-8AD5-394D-AB2E-4697276076FC}"/>
              </a:ext>
            </a:extLst>
          </p:cNvPr>
          <p:cNvSpPr>
            <a:spLocks noGrp="1"/>
          </p:cNvSpPr>
          <p:nvPr>
            <p:ph type="title"/>
          </p:nvPr>
        </p:nvSpPr>
        <p:spPr>
          <a:xfrm>
            <a:off x="-1" y="1737360"/>
            <a:ext cx="3140365" cy="891834"/>
          </a:xfrm>
        </p:spPr>
        <p:txBody>
          <a:bodyPr/>
          <a:lstStyle/>
          <a:p>
            <a:r>
              <a:rPr lang="en-US" b="1" noProof="0" dirty="0"/>
              <a:t>Answer</a:t>
            </a:r>
            <a:br>
              <a:rPr lang="en-US" b="1" noProof="0" dirty="0"/>
            </a:br>
            <a:r>
              <a:rPr lang="en-US" noProof="0" dirty="0"/>
              <a:t>According to this Nutrition Facts label, what is the serving size of 1 serving of cereal?</a:t>
            </a:r>
          </a:p>
        </p:txBody>
      </p:sp>
      <p:sp>
        <p:nvSpPr>
          <p:cNvPr id="15" name="Content Placeholder 3">
            <a:extLst>
              <a:ext uri="{FF2B5EF4-FFF2-40B4-BE49-F238E27FC236}">
                <a16:creationId xmlns:a16="http://schemas.microsoft.com/office/drawing/2014/main" id="{001B0135-6F80-D245-B65E-978F730C52C1}"/>
              </a:ext>
            </a:extLst>
          </p:cNvPr>
          <p:cNvSpPr>
            <a:spLocks noGrp="1"/>
          </p:cNvSpPr>
          <p:nvPr>
            <p:ph sz="half" idx="2"/>
          </p:nvPr>
        </p:nvSpPr>
        <p:spPr>
          <a:xfrm>
            <a:off x="145657" y="3566160"/>
            <a:ext cx="3868737" cy="613726"/>
          </a:xfrm>
        </p:spPr>
        <p:txBody>
          <a:bodyPr/>
          <a:lstStyle/>
          <a:p>
            <a:pPr>
              <a:spcBef>
                <a:spcPts val="400"/>
              </a:spcBef>
              <a:buClr>
                <a:schemeClr val="bg1"/>
              </a:buClr>
            </a:pPr>
            <a:r>
              <a:rPr lang="en-US" noProof="0" dirty="0">
                <a:solidFill>
                  <a:schemeClr val="bg1"/>
                </a:solidFill>
              </a:rPr>
              <a:t>12 cups</a:t>
            </a:r>
          </a:p>
          <a:p>
            <a:pPr>
              <a:spcBef>
                <a:spcPts val="400"/>
              </a:spcBef>
              <a:buClr>
                <a:schemeClr val="bg1"/>
              </a:buClr>
            </a:pPr>
            <a:r>
              <a:rPr lang="en-US" noProof="0" dirty="0">
                <a:solidFill>
                  <a:schemeClr val="bg1"/>
                </a:solidFill>
              </a:rPr>
              <a:t>150 grams</a:t>
            </a:r>
          </a:p>
          <a:p>
            <a:pPr>
              <a:spcBef>
                <a:spcPts val="400"/>
              </a:spcBef>
              <a:buClr>
                <a:schemeClr val="bg1"/>
              </a:buClr>
            </a:pPr>
            <a:r>
              <a:rPr lang="en-US" noProof="0" dirty="0">
                <a:solidFill>
                  <a:schemeClr val="bg1"/>
                </a:solidFill>
              </a:rPr>
              <a:t>43 ounces </a:t>
            </a:r>
          </a:p>
          <a:p>
            <a:pPr>
              <a:spcBef>
                <a:spcPts val="400"/>
              </a:spcBef>
              <a:buClr>
                <a:schemeClr val="bg1"/>
              </a:buClr>
            </a:pPr>
            <a:r>
              <a:rPr lang="en-US" b="1" noProof="0" dirty="0">
                <a:solidFill>
                  <a:schemeClr val="bg1"/>
                </a:solidFill>
              </a:rPr>
              <a:t>1 cup</a:t>
            </a:r>
          </a:p>
        </p:txBody>
      </p:sp>
      <p:sp>
        <p:nvSpPr>
          <p:cNvPr id="16" name="TextBox 15" descr="The box next to ¼ cup milk* and ½ oz eq whole grain-rich crackers is checked&#10;">
            <a:extLst>
              <a:ext uri="{FF2B5EF4-FFF2-40B4-BE49-F238E27FC236}">
                <a16:creationId xmlns:a16="http://schemas.microsoft.com/office/drawing/2014/main" id="{2ABAE5A8-A4A4-7647-B331-0888C182E7B8}"/>
              </a:ext>
            </a:extLst>
          </p:cNvPr>
          <p:cNvSpPr txBox="1"/>
          <p:nvPr/>
        </p:nvSpPr>
        <p:spPr>
          <a:xfrm>
            <a:off x="120665" y="4451216"/>
            <a:ext cx="461044" cy="584775"/>
          </a:xfrm>
          <a:prstGeom prst="rect">
            <a:avLst/>
          </a:prstGeom>
          <a:noFill/>
        </p:spPr>
        <p:txBody>
          <a:bodyPr wrap="square" rtlCol="0">
            <a:spAutoFit/>
          </a:bodyPr>
          <a:lstStyle/>
          <a:p>
            <a:r>
              <a:rPr lang="en-US" sz="3200" b="1">
                <a:solidFill>
                  <a:schemeClr val="bg1"/>
                </a:solidFill>
                <a:latin typeface="Helvetica" pitchFamily="2" charset="0"/>
              </a:rPr>
              <a:t>✓</a:t>
            </a:r>
          </a:p>
        </p:txBody>
      </p:sp>
      <p:grpSp>
        <p:nvGrpSpPr>
          <p:cNvPr id="10" name="Group 9" descr="Nutrition Facts Label Example">
            <a:extLst>
              <a:ext uri="{FF2B5EF4-FFF2-40B4-BE49-F238E27FC236}">
                <a16:creationId xmlns:a16="http://schemas.microsoft.com/office/drawing/2014/main" id="{9CBDE459-7DE0-C94E-BCC9-B83A912B2D64}"/>
              </a:ext>
            </a:extLst>
          </p:cNvPr>
          <p:cNvGrpSpPr/>
          <p:nvPr/>
        </p:nvGrpSpPr>
        <p:grpSpPr>
          <a:xfrm>
            <a:off x="4572000" y="521369"/>
            <a:ext cx="3308259" cy="4259179"/>
            <a:chOff x="4047281" y="562786"/>
            <a:chExt cx="1477702" cy="1902450"/>
          </a:xfrm>
        </p:grpSpPr>
        <p:sp>
          <p:nvSpPr>
            <p:cNvPr id="9" name="Rectangle 8">
              <a:extLst>
                <a:ext uri="{FF2B5EF4-FFF2-40B4-BE49-F238E27FC236}">
                  <a16:creationId xmlns:a16="http://schemas.microsoft.com/office/drawing/2014/main" id="{703F7A06-0453-ED4E-BC83-D11E0C711772}"/>
                </a:ext>
              </a:extLst>
            </p:cNvPr>
            <p:cNvSpPr/>
            <p:nvPr/>
          </p:nvSpPr>
          <p:spPr>
            <a:xfrm>
              <a:off x="4047281" y="562786"/>
              <a:ext cx="1477702" cy="1902450"/>
            </a:xfrm>
            <a:prstGeom prst="rect">
              <a:avLst/>
            </a:prstGeom>
            <a:solidFill>
              <a:schemeClr val="bg1"/>
            </a:solidFill>
            <a:ln>
              <a:noFill/>
            </a:ln>
            <a:effectLst>
              <a:outerShdw blurRad="635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6D2AB4AE-CA7F-384A-9274-BED8ACCCE790}"/>
                </a:ext>
              </a:extLst>
            </p:cNvPr>
            <p:cNvPicPr>
              <a:picLocks noChangeAspect="1"/>
            </p:cNvPicPr>
            <p:nvPr/>
          </p:nvPicPr>
          <p:blipFill rotWithShape="1">
            <a:blip r:embed="rId3"/>
            <a:srcRect l="23883" t="8627" r="25091" b="58893"/>
            <a:stretch/>
          </p:blipFill>
          <p:spPr>
            <a:xfrm>
              <a:off x="4136020" y="678705"/>
              <a:ext cx="1304081" cy="1670613"/>
            </a:xfrm>
            <a:prstGeom prst="rect">
              <a:avLst/>
            </a:prstGeom>
          </p:spPr>
        </p:pic>
        <p:sp>
          <p:nvSpPr>
            <p:cNvPr id="8" name="Rectangle 7">
              <a:extLst>
                <a:ext uri="{FF2B5EF4-FFF2-40B4-BE49-F238E27FC236}">
                  <a16:creationId xmlns:a16="http://schemas.microsoft.com/office/drawing/2014/main" id="{03016C4C-8613-6541-98E1-48BAFDF61D1F}"/>
                </a:ext>
              </a:extLst>
            </p:cNvPr>
            <p:cNvSpPr/>
            <p:nvPr/>
          </p:nvSpPr>
          <p:spPr>
            <a:xfrm>
              <a:off x="4105155" y="632749"/>
              <a:ext cx="1361955" cy="176321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2" name="Rounded Rectangle 11" descr="Outline around &quot;Serving Size 1 cup (43g)&quot;">
            <a:extLst>
              <a:ext uri="{FF2B5EF4-FFF2-40B4-BE49-F238E27FC236}">
                <a16:creationId xmlns:a16="http://schemas.microsoft.com/office/drawing/2014/main" id="{98E036F7-0FC2-F441-81FD-5E3783113ABA}"/>
              </a:ext>
            </a:extLst>
          </p:cNvPr>
          <p:cNvSpPr/>
          <p:nvPr/>
        </p:nvSpPr>
        <p:spPr>
          <a:xfrm>
            <a:off x="4797681" y="1377797"/>
            <a:ext cx="2892546" cy="243444"/>
          </a:xfrm>
          <a:prstGeom prst="roundRect">
            <a:avLst/>
          </a:prstGeom>
          <a:noFill/>
          <a:ln w="28575">
            <a:solidFill>
              <a:srgbClr val="439CA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7094922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descr="[decorative]">
            <a:extLst>
              <a:ext uri="{FF2B5EF4-FFF2-40B4-BE49-F238E27FC236}">
                <a16:creationId xmlns:a16="http://schemas.microsoft.com/office/drawing/2014/main" id="{C08B8041-7370-CA4B-B6FF-BA86153F49AA}"/>
              </a:ext>
            </a:extLst>
          </p:cNvPr>
          <p:cNvSpPr/>
          <p:nvPr/>
        </p:nvSpPr>
        <p:spPr>
          <a:xfrm>
            <a:off x="3156085" y="396598"/>
            <a:ext cx="5793706" cy="3573823"/>
          </a:xfrm>
          <a:prstGeom prst="roundRect">
            <a:avLst>
              <a:gd name="adj" fmla="val 5378"/>
            </a:avLst>
          </a:prstGeom>
          <a:solidFill>
            <a:srgbClr val="E9DEE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bg1"/>
              </a:solidFill>
            </a:endParaRPr>
          </a:p>
        </p:txBody>
      </p:sp>
      <p:sp>
        <p:nvSpPr>
          <p:cNvPr id="2" name="Title 1">
            <a:extLst>
              <a:ext uri="{FF2B5EF4-FFF2-40B4-BE49-F238E27FC236}">
                <a16:creationId xmlns:a16="http://schemas.microsoft.com/office/drawing/2014/main" id="{E561EBF0-FB22-6A45-9B3B-FAD3F7751D88}"/>
              </a:ext>
            </a:extLst>
          </p:cNvPr>
          <p:cNvSpPr>
            <a:spLocks noGrp="1"/>
          </p:cNvSpPr>
          <p:nvPr>
            <p:ph type="title"/>
          </p:nvPr>
        </p:nvSpPr>
        <p:spPr>
          <a:xfrm>
            <a:off x="3289484" y="520818"/>
            <a:ext cx="5725623" cy="475484"/>
          </a:xfrm>
        </p:spPr>
        <p:txBody>
          <a:bodyPr/>
          <a:lstStyle/>
          <a:p>
            <a:pPr algn="l"/>
            <a:r>
              <a:rPr lang="en-US" sz="2400" dirty="0"/>
              <a:t>Total Sugars</a:t>
            </a:r>
          </a:p>
        </p:txBody>
      </p:sp>
      <p:sp>
        <p:nvSpPr>
          <p:cNvPr id="7" name="Content Placeholder 3">
            <a:extLst>
              <a:ext uri="{FF2B5EF4-FFF2-40B4-BE49-F238E27FC236}">
                <a16:creationId xmlns:a16="http://schemas.microsoft.com/office/drawing/2014/main" id="{917059A4-3E44-5D43-BC28-6687A152F738}"/>
              </a:ext>
            </a:extLst>
          </p:cNvPr>
          <p:cNvSpPr txBox="1">
            <a:spLocks/>
          </p:cNvSpPr>
          <p:nvPr/>
        </p:nvSpPr>
        <p:spPr>
          <a:xfrm>
            <a:off x="3350223" y="898641"/>
            <a:ext cx="5542924" cy="2884459"/>
          </a:xfrm>
          <a:prstGeom prst="rect">
            <a:avLst/>
          </a:prstGeom>
        </p:spPr>
        <p:txBody>
          <a:bodyPr/>
          <a:lstStyle>
            <a:lvl1pPr marL="182880" indent="-182880" algn="l" defTabSz="914400" rtl="0" eaLnBrk="1" latinLnBrk="0" hangingPunct="1">
              <a:lnSpc>
                <a:spcPct val="100000"/>
              </a:lnSpc>
              <a:spcBef>
                <a:spcPts val="1000"/>
              </a:spcBef>
              <a:buClr>
                <a:srgbClr val="691140"/>
              </a:buClr>
              <a:buFont typeface="Arial" panose="020B0604020202020204" pitchFamily="34" charset="0"/>
              <a:buChar char="•"/>
              <a:defRPr sz="2000" b="0" i="0" kern="1200">
                <a:solidFill>
                  <a:schemeClr val="tx1">
                    <a:lumMod val="65000"/>
                    <a:lumOff val="35000"/>
                  </a:schemeClr>
                </a:solidFill>
                <a:latin typeface="Helvetica" pitchFamily="2" charset="0"/>
                <a:ea typeface="+mn-ea"/>
                <a:cs typeface="+mn-cs"/>
              </a:defRPr>
            </a:lvl1pPr>
            <a:lvl2pPr marL="365760" indent="-182880" algn="l" defTabSz="914400" rtl="0" eaLnBrk="1" latinLnBrk="0" hangingPunct="1">
              <a:lnSpc>
                <a:spcPct val="100000"/>
              </a:lnSpc>
              <a:spcBef>
                <a:spcPts val="500"/>
              </a:spcBef>
              <a:buClr>
                <a:srgbClr val="691140"/>
              </a:buClr>
              <a:buFont typeface="System Font Regular"/>
              <a:buChar char="−"/>
              <a:defRPr sz="2000" b="0" i="0" kern="1200">
                <a:solidFill>
                  <a:schemeClr val="tx1">
                    <a:lumMod val="65000"/>
                    <a:lumOff val="35000"/>
                  </a:schemeClr>
                </a:solidFill>
                <a:latin typeface="Helvetica"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800" dirty="0">
                <a:solidFill>
                  <a:schemeClr val="tx1"/>
                </a:solidFill>
              </a:rPr>
              <a:t>Shows the amount of sugars in a food.</a:t>
            </a:r>
          </a:p>
          <a:p>
            <a:r>
              <a:rPr lang="en-US" sz="1800" dirty="0">
                <a:solidFill>
                  <a:schemeClr val="tx1"/>
                </a:solidFill>
              </a:rPr>
              <a:t>Includes both naturally occurring sugars and added sugars.</a:t>
            </a:r>
          </a:p>
          <a:p>
            <a:r>
              <a:rPr lang="en-US" sz="1800" dirty="0">
                <a:solidFill>
                  <a:schemeClr val="tx1"/>
                </a:solidFill>
              </a:rPr>
              <a:t>The CACFP sugar limits are based on total sugars.</a:t>
            </a:r>
          </a:p>
          <a:p>
            <a:pPr lvl="1"/>
            <a:r>
              <a:rPr lang="en-US" sz="1800" dirty="0">
                <a:solidFill>
                  <a:schemeClr val="tx1"/>
                </a:solidFill>
              </a:rPr>
              <a:t>Yogurt must contain 23 grams of total sugars or less per 6 ounces of yogurt.</a:t>
            </a:r>
          </a:p>
          <a:p>
            <a:pPr lvl="1"/>
            <a:r>
              <a:rPr lang="en-US" sz="1800" dirty="0">
                <a:solidFill>
                  <a:schemeClr val="tx1"/>
                </a:solidFill>
              </a:rPr>
              <a:t>Breakfast cereal must contain 6 grams or less of total sugars per dry ounce of cereal.</a:t>
            </a:r>
          </a:p>
        </p:txBody>
      </p:sp>
      <p:pic>
        <p:nvPicPr>
          <p:cNvPr id="3" name="Picture 2" descr="Nutrition Facts Label Example">
            <a:extLst>
              <a:ext uri="{FF2B5EF4-FFF2-40B4-BE49-F238E27FC236}">
                <a16:creationId xmlns:a16="http://schemas.microsoft.com/office/drawing/2014/main" id="{48DFD354-3E9A-3349-AEF9-7D1FA934D89F}"/>
              </a:ext>
            </a:extLst>
          </p:cNvPr>
          <p:cNvPicPr>
            <a:picLocks noChangeAspect="1"/>
          </p:cNvPicPr>
          <p:nvPr/>
        </p:nvPicPr>
        <p:blipFill>
          <a:blip r:embed="rId3"/>
          <a:stretch>
            <a:fillRect/>
          </a:stretch>
        </p:blipFill>
        <p:spPr>
          <a:xfrm>
            <a:off x="673576" y="284700"/>
            <a:ext cx="2154031" cy="3850330"/>
          </a:xfrm>
          <a:prstGeom prst="rect">
            <a:avLst/>
          </a:prstGeom>
          <a:effectLst>
            <a:outerShdw blurRad="63500" sx="102000" sy="102000" algn="ctr" rotWithShape="0">
              <a:prstClr val="black">
                <a:alpha val="15000"/>
              </a:prstClr>
            </a:outerShdw>
          </a:effectLst>
        </p:spPr>
      </p:pic>
      <p:cxnSp>
        <p:nvCxnSpPr>
          <p:cNvPr id="8" name="Straight Connector 7" descr="[decorative]">
            <a:extLst>
              <a:ext uri="{FF2B5EF4-FFF2-40B4-BE49-F238E27FC236}">
                <a16:creationId xmlns:a16="http://schemas.microsoft.com/office/drawing/2014/main" id="{32D4B801-CA45-C24B-BFBF-3557C9153A72}"/>
              </a:ext>
            </a:extLst>
          </p:cNvPr>
          <p:cNvCxnSpPr>
            <a:cxnSpLocks/>
          </p:cNvCxnSpPr>
          <p:nvPr/>
        </p:nvCxnSpPr>
        <p:spPr>
          <a:xfrm>
            <a:off x="2659000" y="2635259"/>
            <a:ext cx="497085" cy="0"/>
          </a:xfrm>
          <a:prstGeom prst="line">
            <a:avLst/>
          </a:prstGeom>
          <a:ln w="28575">
            <a:solidFill>
              <a:srgbClr val="691140"/>
            </a:solidFill>
          </a:ln>
        </p:spPr>
        <p:style>
          <a:lnRef idx="1">
            <a:schemeClr val="accent1"/>
          </a:lnRef>
          <a:fillRef idx="0">
            <a:schemeClr val="accent1"/>
          </a:fillRef>
          <a:effectRef idx="0">
            <a:schemeClr val="accent1"/>
          </a:effectRef>
          <a:fontRef idx="minor">
            <a:schemeClr val="tx1"/>
          </a:fontRef>
        </p:style>
      </p:cxnSp>
      <p:grpSp>
        <p:nvGrpSpPr>
          <p:cNvPr id="4" name="Group 3" descr="Outline around &quot;Total Sugars 9g&quot;">
            <a:extLst>
              <a:ext uri="{FF2B5EF4-FFF2-40B4-BE49-F238E27FC236}">
                <a16:creationId xmlns:a16="http://schemas.microsoft.com/office/drawing/2014/main" id="{2C11BAB2-F3AD-41F5-B097-3B1CA641390C}"/>
              </a:ext>
            </a:extLst>
          </p:cNvPr>
          <p:cNvGrpSpPr/>
          <p:nvPr/>
        </p:nvGrpSpPr>
        <p:grpSpPr>
          <a:xfrm>
            <a:off x="833582" y="2564366"/>
            <a:ext cx="1827068" cy="153016"/>
            <a:chOff x="833582" y="2564366"/>
            <a:chExt cx="1827068" cy="153016"/>
          </a:xfrm>
        </p:grpSpPr>
        <p:sp>
          <p:nvSpPr>
            <p:cNvPr id="10" name="Rounded Rectangle 9" descr="Outline around &quot;Total Sugars 9g&quot;">
              <a:extLst>
                <a:ext uri="{FF2B5EF4-FFF2-40B4-BE49-F238E27FC236}">
                  <a16:creationId xmlns:a16="http://schemas.microsoft.com/office/drawing/2014/main" id="{DB995B74-758D-A344-8850-A281D93E80AB}"/>
                </a:ext>
              </a:extLst>
            </p:cNvPr>
            <p:cNvSpPr/>
            <p:nvPr/>
          </p:nvSpPr>
          <p:spPr>
            <a:xfrm>
              <a:off x="833582" y="2573024"/>
              <a:ext cx="1825418" cy="144358"/>
            </a:xfrm>
            <a:prstGeom prst="roundRect">
              <a:avLst>
                <a:gd name="adj" fmla="val 0"/>
              </a:avLst>
            </a:prstGeom>
            <a:solidFill>
              <a:srgbClr val="F89125">
                <a:alpha val="21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Rounded Rectangle 8" descr="Outline around &quot;Total Sugars 9g&quot;">
              <a:extLst>
                <a:ext uri="{FF2B5EF4-FFF2-40B4-BE49-F238E27FC236}">
                  <a16:creationId xmlns:a16="http://schemas.microsoft.com/office/drawing/2014/main" id="{A64CB8E3-D140-FC44-9873-B65F36BCB7E7}"/>
                </a:ext>
              </a:extLst>
            </p:cNvPr>
            <p:cNvSpPr/>
            <p:nvPr/>
          </p:nvSpPr>
          <p:spPr>
            <a:xfrm>
              <a:off x="833582" y="2564366"/>
              <a:ext cx="1827068" cy="153016"/>
            </a:xfrm>
            <a:prstGeom prst="roundRect">
              <a:avLst/>
            </a:prstGeom>
            <a:noFill/>
            <a:ln w="28575">
              <a:solidFill>
                <a:srgbClr val="6911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104097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05665C-0D17-0E48-B2FD-986B5E8D77B0}"/>
              </a:ext>
            </a:extLst>
          </p:cNvPr>
          <p:cNvSpPr>
            <a:spLocks noGrp="1"/>
          </p:cNvSpPr>
          <p:nvPr>
            <p:ph type="title"/>
          </p:nvPr>
        </p:nvSpPr>
        <p:spPr/>
        <p:txBody>
          <a:bodyPr/>
          <a:lstStyle/>
          <a:p>
            <a:r>
              <a:rPr lang="en-US" noProof="0" dirty="0"/>
              <a:t>A Note About Sugars </a:t>
            </a:r>
          </a:p>
        </p:txBody>
      </p:sp>
      <p:grpSp>
        <p:nvGrpSpPr>
          <p:cNvPr id="3" name="Group 2" descr="Nutrition Facts Label Example">
            <a:extLst>
              <a:ext uri="{FF2B5EF4-FFF2-40B4-BE49-F238E27FC236}">
                <a16:creationId xmlns:a16="http://schemas.microsoft.com/office/drawing/2014/main" id="{AA16B0BF-C192-404A-B4CB-92B1AC56324D}"/>
              </a:ext>
            </a:extLst>
          </p:cNvPr>
          <p:cNvGrpSpPr/>
          <p:nvPr/>
        </p:nvGrpSpPr>
        <p:grpSpPr>
          <a:xfrm>
            <a:off x="3159579" y="1001467"/>
            <a:ext cx="2939562" cy="3784505"/>
            <a:chOff x="4047281" y="562786"/>
            <a:chExt cx="1477702" cy="1902450"/>
          </a:xfrm>
        </p:grpSpPr>
        <p:sp>
          <p:nvSpPr>
            <p:cNvPr id="4" name="Rectangle 3">
              <a:extLst>
                <a:ext uri="{FF2B5EF4-FFF2-40B4-BE49-F238E27FC236}">
                  <a16:creationId xmlns:a16="http://schemas.microsoft.com/office/drawing/2014/main" id="{46890B5C-5357-C140-A8F7-E9C8E87FC889}"/>
                </a:ext>
              </a:extLst>
            </p:cNvPr>
            <p:cNvSpPr/>
            <p:nvPr/>
          </p:nvSpPr>
          <p:spPr>
            <a:xfrm>
              <a:off x="4047281" y="562786"/>
              <a:ext cx="1477702" cy="1902450"/>
            </a:xfrm>
            <a:prstGeom prst="rect">
              <a:avLst/>
            </a:prstGeom>
            <a:solidFill>
              <a:schemeClr val="bg1"/>
            </a:solidFill>
            <a:ln>
              <a:noFill/>
            </a:ln>
            <a:effectLst>
              <a:outerShdw blurRad="635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4DE19C2D-AB17-5A4B-94CA-85A25BA7F271}"/>
                </a:ext>
              </a:extLst>
            </p:cNvPr>
            <p:cNvPicPr>
              <a:picLocks noChangeAspect="1"/>
            </p:cNvPicPr>
            <p:nvPr/>
          </p:nvPicPr>
          <p:blipFill rotWithShape="1">
            <a:blip r:embed="rId3"/>
            <a:srcRect l="23883" t="8627" r="25091" b="58893"/>
            <a:stretch/>
          </p:blipFill>
          <p:spPr>
            <a:xfrm>
              <a:off x="4136020" y="678705"/>
              <a:ext cx="1304081" cy="1670613"/>
            </a:xfrm>
            <a:prstGeom prst="rect">
              <a:avLst/>
            </a:prstGeom>
          </p:spPr>
        </p:pic>
        <p:sp>
          <p:nvSpPr>
            <p:cNvPr id="6" name="Rectangle 5">
              <a:extLst>
                <a:ext uri="{FF2B5EF4-FFF2-40B4-BE49-F238E27FC236}">
                  <a16:creationId xmlns:a16="http://schemas.microsoft.com/office/drawing/2014/main" id="{5E5F0F2A-49DE-8E46-B699-988840CB66AC}"/>
                </a:ext>
              </a:extLst>
            </p:cNvPr>
            <p:cNvSpPr/>
            <p:nvPr/>
          </p:nvSpPr>
          <p:spPr>
            <a:xfrm>
              <a:off x="4105155" y="632749"/>
              <a:ext cx="1361955" cy="176321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 name="Rounded Rectangle 6" descr="Outline around &quot;Total Sugars 7g&quot;">
            <a:extLst>
              <a:ext uri="{FF2B5EF4-FFF2-40B4-BE49-F238E27FC236}">
                <a16:creationId xmlns:a16="http://schemas.microsoft.com/office/drawing/2014/main" id="{2F6E5793-B3A4-774A-A63D-B2C7E415F079}"/>
              </a:ext>
            </a:extLst>
          </p:cNvPr>
          <p:cNvSpPr/>
          <p:nvPr/>
        </p:nvSpPr>
        <p:spPr>
          <a:xfrm>
            <a:off x="3378199" y="4175125"/>
            <a:ext cx="2492375" cy="210352"/>
          </a:xfrm>
          <a:prstGeom prst="roundRect">
            <a:avLst/>
          </a:prstGeom>
          <a:noFill/>
          <a:ln w="28575">
            <a:solidFill>
              <a:srgbClr val="439CA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678433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descr="Question Mark Icon">
            <a:extLst>
              <a:ext uri="{FF2B5EF4-FFF2-40B4-BE49-F238E27FC236}">
                <a16:creationId xmlns:a16="http://schemas.microsoft.com/office/drawing/2014/main" id="{EF680D8B-233D-7648-98B5-424F08D43062}"/>
              </a:ext>
              <a:ext uri="{C183D7F6-B498-43B3-948B-1728B52AA6E4}">
                <adec:decorative xmlns:adec="http://schemas.microsoft.com/office/drawing/2017/decorative" val="0"/>
              </a:ext>
            </a:extLst>
          </p:cNvPr>
          <p:cNvSpPr txBox="1"/>
          <p:nvPr/>
        </p:nvSpPr>
        <p:spPr>
          <a:xfrm>
            <a:off x="573627" y="521369"/>
            <a:ext cx="1380227" cy="1631216"/>
          </a:xfrm>
          <a:prstGeom prst="rect">
            <a:avLst/>
          </a:prstGeom>
          <a:noFill/>
        </p:spPr>
        <p:txBody>
          <a:bodyPr wrap="square" rtlCol="0">
            <a:spAutoFit/>
          </a:bodyPr>
          <a:lstStyle/>
          <a:p>
            <a:pPr algn="ctr"/>
            <a:r>
              <a:rPr lang="en-US" sz="10000" b="1" dirty="0">
                <a:solidFill>
                  <a:srgbClr val="E9DEE3"/>
                </a:solidFill>
                <a:latin typeface="Helvetica" pitchFamily="2" charset="0"/>
              </a:rPr>
              <a:t>?</a:t>
            </a:r>
          </a:p>
        </p:txBody>
      </p:sp>
      <p:sp>
        <p:nvSpPr>
          <p:cNvPr id="2" name="Title 1">
            <a:extLst>
              <a:ext uri="{FF2B5EF4-FFF2-40B4-BE49-F238E27FC236}">
                <a16:creationId xmlns:a16="http://schemas.microsoft.com/office/drawing/2014/main" id="{F0059E15-E666-4A48-AAD2-5FB19DE166E8}"/>
              </a:ext>
            </a:extLst>
          </p:cNvPr>
          <p:cNvSpPr>
            <a:spLocks noGrp="1"/>
          </p:cNvSpPr>
          <p:nvPr>
            <p:ph type="title"/>
          </p:nvPr>
        </p:nvSpPr>
        <p:spPr>
          <a:xfrm>
            <a:off x="0" y="1891827"/>
            <a:ext cx="3094182" cy="891834"/>
          </a:xfrm>
        </p:spPr>
        <p:txBody>
          <a:bodyPr/>
          <a:lstStyle/>
          <a:p>
            <a:r>
              <a:rPr lang="en-US" b="1" noProof="0" dirty="0"/>
              <a:t>Try It Out!</a:t>
            </a:r>
            <a:br>
              <a:rPr lang="en-US" b="1" noProof="0" dirty="0"/>
            </a:br>
            <a:r>
              <a:rPr lang="en-US" noProof="0" dirty="0"/>
              <a:t>How many grams of total sugars are in 1 serving </a:t>
            </a:r>
            <a:br>
              <a:rPr lang="en-US" noProof="0" dirty="0"/>
            </a:br>
            <a:r>
              <a:rPr lang="en-US" noProof="0" dirty="0"/>
              <a:t>of this cereal?</a:t>
            </a:r>
          </a:p>
        </p:txBody>
      </p:sp>
      <p:sp>
        <p:nvSpPr>
          <p:cNvPr id="4" name="Content Placeholder 3">
            <a:extLst>
              <a:ext uri="{FF2B5EF4-FFF2-40B4-BE49-F238E27FC236}">
                <a16:creationId xmlns:a16="http://schemas.microsoft.com/office/drawing/2014/main" id="{0BD4425D-7C64-4041-ADFA-B6AE497F4A72}"/>
              </a:ext>
            </a:extLst>
          </p:cNvPr>
          <p:cNvSpPr>
            <a:spLocks noGrp="1"/>
          </p:cNvSpPr>
          <p:nvPr>
            <p:ph sz="half" idx="2"/>
          </p:nvPr>
        </p:nvSpPr>
        <p:spPr>
          <a:xfrm>
            <a:off x="145657" y="3474720"/>
            <a:ext cx="3868737" cy="613726"/>
          </a:xfrm>
        </p:spPr>
        <p:txBody>
          <a:bodyPr/>
          <a:lstStyle/>
          <a:p>
            <a:pPr>
              <a:spcBef>
                <a:spcPts val="400"/>
              </a:spcBef>
              <a:buClr>
                <a:schemeClr val="bg1"/>
              </a:buClr>
            </a:pPr>
            <a:r>
              <a:rPr lang="en-US" noProof="0" dirty="0">
                <a:solidFill>
                  <a:schemeClr val="bg1"/>
                </a:solidFill>
              </a:rPr>
              <a:t>28 grams</a:t>
            </a:r>
          </a:p>
          <a:p>
            <a:pPr>
              <a:spcBef>
                <a:spcPts val="400"/>
              </a:spcBef>
              <a:buClr>
                <a:schemeClr val="bg1"/>
              </a:buClr>
            </a:pPr>
            <a:r>
              <a:rPr lang="en-US" noProof="0" dirty="0">
                <a:solidFill>
                  <a:schemeClr val="bg1"/>
                </a:solidFill>
              </a:rPr>
              <a:t>1.5 grams</a:t>
            </a:r>
          </a:p>
          <a:p>
            <a:pPr>
              <a:spcBef>
                <a:spcPts val="400"/>
              </a:spcBef>
              <a:buClr>
                <a:schemeClr val="bg1"/>
              </a:buClr>
            </a:pPr>
            <a:r>
              <a:rPr lang="en-US" noProof="0" dirty="0">
                <a:solidFill>
                  <a:schemeClr val="bg1"/>
                </a:solidFill>
              </a:rPr>
              <a:t>22 grams</a:t>
            </a:r>
          </a:p>
          <a:p>
            <a:pPr>
              <a:spcBef>
                <a:spcPts val="400"/>
              </a:spcBef>
              <a:buClr>
                <a:schemeClr val="bg1"/>
              </a:buClr>
            </a:pPr>
            <a:r>
              <a:rPr lang="en-US" noProof="0" dirty="0">
                <a:solidFill>
                  <a:schemeClr val="bg1"/>
                </a:solidFill>
              </a:rPr>
              <a:t>9 grams</a:t>
            </a:r>
          </a:p>
        </p:txBody>
      </p:sp>
      <p:grpSp>
        <p:nvGrpSpPr>
          <p:cNvPr id="3" name="Group 2" descr="Nutrition Facts Label Example">
            <a:extLst>
              <a:ext uri="{FF2B5EF4-FFF2-40B4-BE49-F238E27FC236}">
                <a16:creationId xmlns:a16="http://schemas.microsoft.com/office/drawing/2014/main" id="{B55F40CA-554A-AC4A-8A9A-5494D20E7D3D}"/>
              </a:ext>
            </a:extLst>
          </p:cNvPr>
          <p:cNvGrpSpPr/>
          <p:nvPr/>
        </p:nvGrpSpPr>
        <p:grpSpPr>
          <a:xfrm>
            <a:off x="4572000" y="521370"/>
            <a:ext cx="3308259" cy="3990074"/>
            <a:chOff x="4572000" y="521370"/>
            <a:chExt cx="3308259" cy="3990074"/>
          </a:xfrm>
        </p:grpSpPr>
        <p:sp>
          <p:nvSpPr>
            <p:cNvPr id="9" name="Rectangle 8">
              <a:extLst>
                <a:ext uri="{FF2B5EF4-FFF2-40B4-BE49-F238E27FC236}">
                  <a16:creationId xmlns:a16="http://schemas.microsoft.com/office/drawing/2014/main" id="{703F7A06-0453-ED4E-BC83-D11E0C711772}"/>
                </a:ext>
              </a:extLst>
            </p:cNvPr>
            <p:cNvSpPr/>
            <p:nvPr/>
          </p:nvSpPr>
          <p:spPr>
            <a:xfrm>
              <a:off x="4572000" y="521370"/>
              <a:ext cx="3308259" cy="3990074"/>
            </a:xfrm>
            <a:prstGeom prst="rect">
              <a:avLst/>
            </a:prstGeom>
            <a:solidFill>
              <a:schemeClr val="bg1"/>
            </a:solidFill>
            <a:ln>
              <a:noFill/>
            </a:ln>
            <a:effectLst>
              <a:outerShdw blurRad="635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03016C4C-8613-6541-98E1-48BAFDF61D1F}"/>
                </a:ext>
              </a:extLst>
            </p:cNvPr>
            <p:cNvSpPr/>
            <p:nvPr/>
          </p:nvSpPr>
          <p:spPr>
            <a:xfrm>
              <a:off x="4701568" y="678001"/>
              <a:ext cx="3049126" cy="3708548"/>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D7AFDEAB-C2D0-B64D-BABE-806A6A825BF9}"/>
                </a:ext>
              </a:extLst>
            </p:cNvPr>
            <p:cNvPicPr>
              <a:picLocks noChangeAspect="1"/>
            </p:cNvPicPr>
            <p:nvPr/>
          </p:nvPicPr>
          <p:blipFill rotWithShape="1">
            <a:blip r:embed="rId3"/>
            <a:srcRect l="1410" t="2518" r="1068" b="1244"/>
            <a:stretch/>
          </p:blipFill>
          <p:spPr>
            <a:xfrm>
              <a:off x="4778429" y="756951"/>
              <a:ext cx="2914538" cy="3504261"/>
            </a:xfrm>
            <a:prstGeom prst="rect">
              <a:avLst/>
            </a:prstGeom>
            <a:effectLst/>
          </p:spPr>
        </p:pic>
      </p:grpSp>
    </p:spTree>
    <p:extLst>
      <p:ext uri="{BB962C8B-B14F-4D97-AF65-F5344CB8AC3E}">
        <p14:creationId xmlns:p14="http://schemas.microsoft.com/office/powerpoint/2010/main" val="104387356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descr="Question Mark Icon">
            <a:extLst>
              <a:ext uri="{FF2B5EF4-FFF2-40B4-BE49-F238E27FC236}">
                <a16:creationId xmlns:a16="http://schemas.microsoft.com/office/drawing/2014/main" id="{EF680D8B-233D-7648-98B5-424F08D43062}"/>
              </a:ext>
              <a:ext uri="{C183D7F6-B498-43B3-948B-1728B52AA6E4}">
                <adec:decorative xmlns:adec="http://schemas.microsoft.com/office/drawing/2017/decorative" val="0"/>
              </a:ext>
            </a:extLst>
          </p:cNvPr>
          <p:cNvSpPr txBox="1"/>
          <p:nvPr/>
        </p:nvSpPr>
        <p:spPr>
          <a:xfrm>
            <a:off x="573627" y="521369"/>
            <a:ext cx="1380227" cy="1631216"/>
          </a:xfrm>
          <a:prstGeom prst="rect">
            <a:avLst/>
          </a:prstGeom>
          <a:noFill/>
        </p:spPr>
        <p:txBody>
          <a:bodyPr wrap="square" rtlCol="0">
            <a:spAutoFit/>
          </a:bodyPr>
          <a:lstStyle/>
          <a:p>
            <a:pPr algn="ctr"/>
            <a:r>
              <a:rPr lang="en-US" sz="10000" b="1" dirty="0">
                <a:solidFill>
                  <a:srgbClr val="E9DEE3"/>
                </a:solidFill>
                <a:latin typeface="Helvetica" pitchFamily="2" charset="0"/>
              </a:rPr>
              <a:t>?</a:t>
            </a:r>
          </a:p>
        </p:txBody>
      </p:sp>
      <p:sp>
        <p:nvSpPr>
          <p:cNvPr id="2" name="Title 1">
            <a:extLst>
              <a:ext uri="{FF2B5EF4-FFF2-40B4-BE49-F238E27FC236}">
                <a16:creationId xmlns:a16="http://schemas.microsoft.com/office/drawing/2014/main" id="{F0059E15-E666-4A48-AAD2-5FB19DE166E8}"/>
              </a:ext>
            </a:extLst>
          </p:cNvPr>
          <p:cNvSpPr>
            <a:spLocks noGrp="1"/>
          </p:cNvSpPr>
          <p:nvPr>
            <p:ph type="title"/>
          </p:nvPr>
        </p:nvSpPr>
        <p:spPr>
          <a:xfrm>
            <a:off x="0" y="1891827"/>
            <a:ext cx="3061608" cy="891834"/>
          </a:xfrm>
        </p:spPr>
        <p:txBody>
          <a:bodyPr/>
          <a:lstStyle/>
          <a:p>
            <a:r>
              <a:rPr lang="en-US" b="1" noProof="0" dirty="0"/>
              <a:t>Answer</a:t>
            </a:r>
            <a:br>
              <a:rPr lang="en-US" noProof="0" dirty="0"/>
            </a:br>
            <a:r>
              <a:rPr lang="en-US" noProof="0" dirty="0"/>
              <a:t>How many grams of total sugars are in 1 serving </a:t>
            </a:r>
            <a:br>
              <a:rPr lang="en-US" noProof="0" dirty="0"/>
            </a:br>
            <a:r>
              <a:rPr lang="en-US" noProof="0" dirty="0"/>
              <a:t>of this cereal?</a:t>
            </a:r>
          </a:p>
        </p:txBody>
      </p:sp>
      <p:sp>
        <p:nvSpPr>
          <p:cNvPr id="4" name="Content Placeholder 3">
            <a:extLst>
              <a:ext uri="{FF2B5EF4-FFF2-40B4-BE49-F238E27FC236}">
                <a16:creationId xmlns:a16="http://schemas.microsoft.com/office/drawing/2014/main" id="{0BD4425D-7C64-4041-ADFA-B6AE497F4A72}"/>
              </a:ext>
            </a:extLst>
          </p:cNvPr>
          <p:cNvSpPr>
            <a:spLocks noGrp="1"/>
          </p:cNvSpPr>
          <p:nvPr>
            <p:ph sz="half" idx="2"/>
          </p:nvPr>
        </p:nvSpPr>
        <p:spPr>
          <a:xfrm>
            <a:off x="145657" y="3474720"/>
            <a:ext cx="3868737" cy="613726"/>
          </a:xfrm>
        </p:spPr>
        <p:txBody>
          <a:bodyPr/>
          <a:lstStyle/>
          <a:p>
            <a:pPr>
              <a:spcBef>
                <a:spcPts val="400"/>
              </a:spcBef>
              <a:buClr>
                <a:schemeClr val="bg1"/>
              </a:buClr>
            </a:pPr>
            <a:r>
              <a:rPr lang="en-US" noProof="0" dirty="0">
                <a:solidFill>
                  <a:schemeClr val="bg1"/>
                </a:solidFill>
              </a:rPr>
              <a:t>28 grams</a:t>
            </a:r>
          </a:p>
          <a:p>
            <a:pPr>
              <a:spcBef>
                <a:spcPts val="400"/>
              </a:spcBef>
              <a:buClr>
                <a:schemeClr val="bg1"/>
              </a:buClr>
            </a:pPr>
            <a:r>
              <a:rPr lang="en-US" noProof="0" dirty="0">
                <a:solidFill>
                  <a:schemeClr val="bg1"/>
                </a:solidFill>
              </a:rPr>
              <a:t>1.5 grams</a:t>
            </a:r>
          </a:p>
          <a:p>
            <a:pPr>
              <a:spcBef>
                <a:spcPts val="400"/>
              </a:spcBef>
              <a:buClr>
                <a:schemeClr val="bg1"/>
              </a:buClr>
            </a:pPr>
            <a:r>
              <a:rPr lang="en-US" noProof="0" dirty="0">
                <a:solidFill>
                  <a:schemeClr val="bg1"/>
                </a:solidFill>
              </a:rPr>
              <a:t>22 grams</a:t>
            </a:r>
          </a:p>
          <a:p>
            <a:pPr>
              <a:spcBef>
                <a:spcPts val="400"/>
              </a:spcBef>
              <a:buClr>
                <a:schemeClr val="bg1"/>
              </a:buClr>
            </a:pPr>
            <a:r>
              <a:rPr lang="en-US" noProof="0" dirty="0">
                <a:solidFill>
                  <a:schemeClr val="bg1"/>
                </a:solidFill>
              </a:rPr>
              <a:t>9 grams</a:t>
            </a:r>
          </a:p>
        </p:txBody>
      </p:sp>
      <p:sp>
        <p:nvSpPr>
          <p:cNvPr id="10" name="TextBox 9" descr="The box next to ¼ cup milk* and ½ oz eq whole grain-rich crackers is checked&#10;">
            <a:extLst>
              <a:ext uri="{FF2B5EF4-FFF2-40B4-BE49-F238E27FC236}">
                <a16:creationId xmlns:a16="http://schemas.microsoft.com/office/drawing/2014/main" id="{A94D7CD4-A29D-BC48-94A5-779136DEA6A7}"/>
              </a:ext>
            </a:extLst>
          </p:cNvPr>
          <p:cNvSpPr txBox="1"/>
          <p:nvPr/>
        </p:nvSpPr>
        <p:spPr>
          <a:xfrm>
            <a:off x="120665" y="4368092"/>
            <a:ext cx="461044" cy="584775"/>
          </a:xfrm>
          <a:prstGeom prst="rect">
            <a:avLst/>
          </a:prstGeom>
          <a:noFill/>
        </p:spPr>
        <p:txBody>
          <a:bodyPr wrap="square" rtlCol="0">
            <a:spAutoFit/>
          </a:bodyPr>
          <a:lstStyle/>
          <a:p>
            <a:r>
              <a:rPr lang="en-US" sz="3200" b="1">
                <a:solidFill>
                  <a:schemeClr val="bg1"/>
                </a:solidFill>
                <a:latin typeface="Helvetica" pitchFamily="2" charset="0"/>
              </a:rPr>
              <a:t>✓</a:t>
            </a:r>
          </a:p>
        </p:txBody>
      </p:sp>
      <p:grpSp>
        <p:nvGrpSpPr>
          <p:cNvPr id="3" name="Group 2" descr="Nutrition Facts Label Example">
            <a:extLst>
              <a:ext uri="{FF2B5EF4-FFF2-40B4-BE49-F238E27FC236}">
                <a16:creationId xmlns:a16="http://schemas.microsoft.com/office/drawing/2014/main" id="{CC113AA3-D012-46FF-AD47-5276EEA7C77E}"/>
              </a:ext>
            </a:extLst>
          </p:cNvPr>
          <p:cNvGrpSpPr/>
          <p:nvPr/>
        </p:nvGrpSpPr>
        <p:grpSpPr>
          <a:xfrm>
            <a:off x="4572000" y="521370"/>
            <a:ext cx="3308259" cy="3990074"/>
            <a:chOff x="4572000" y="521370"/>
            <a:chExt cx="3308259" cy="3990074"/>
          </a:xfrm>
        </p:grpSpPr>
        <p:sp>
          <p:nvSpPr>
            <p:cNvPr id="9" name="Rectangle 8">
              <a:extLst>
                <a:ext uri="{FF2B5EF4-FFF2-40B4-BE49-F238E27FC236}">
                  <a16:creationId xmlns:a16="http://schemas.microsoft.com/office/drawing/2014/main" id="{703F7A06-0453-ED4E-BC83-D11E0C711772}"/>
                </a:ext>
              </a:extLst>
            </p:cNvPr>
            <p:cNvSpPr/>
            <p:nvPr/>
          </p:nvSpPr>
          <p:spPr>
            <a:xfrm>
              <a:off x="4572000" y="521370"/>
              <a:ext cx="3308259" cy="3990074"/>
            </a:xfrm>
            <a:prstGeom prst="rect">
              <a:avLst/>
            </a:prstGeom>
            <a:solidFill>
              <a:schemeClr val="bg1"/>
            </a:solidFill>
            <a:ln>
              <a:noFill/>
            </a:ln>
            <a:effectLst>
              <a:outerShdw blurRad="635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D7AFDEAB-C2D0-B64D-BABE-806A6A825BF9}"/>
                </a:ext>
              </a:extLst>
            </p:cNvPr>
            <p:cNvPicPr>
              <a:picLocks noChangeAspect="1"/>
            </p:cNvPicPr>
            <p:nvPr/>
          </p:nvPicPr>
          <p:blipFill rotWithShape="1">
            <a:blip r:embed="rId3"/>
            <a:srcRect l="1410" t="2518" r="1068" b="1244"/>
            <a:stretch/>
          </p:blipFill>
          <p:spPr>
            <a:xfrm>
              <a:off x="4778429" y="756951"/>
              <a:ext cx="2914538" cy="3504261"/>
            </a:xfrm>
            <a:prstGeom prst="rect">
              <a:avLst/>
            </a:prstGeom>
            <a:effectLst/>
          </p:spPr>
        </p:pic>
        <p:sp>
          <p:nvSpPr>
            <p:cNvPr id="8" name="Rectangle 7">
              <a:extLst>
                <a:ext uri="{FF2B5EF4-FFF2-40B4-BE49-F238E27FC236}">
                  <a16:creationId xmlns:a16="http://schemas.microsoft.com/office/drawing/2014/main" id="{03016C4C-8613-6541-98E1-48BAFDF61D1F}"/>
                </a:ext>
              </a:extLst>
            </p:cNvPr>
            <p:cNvSpPr/>
            <p:nvPr/>
          </p:nvSpPr>
          <p:spPr>
            <a:xfrm>
              <a:off x="4701568" y="678001"/>
              <a:ext cx="3049126" cy="3708548"/>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3" name="Rounded Rectangle 12" descr="Outline around &quot;Total Sugars 9g&quot;">
            <a:extLst>
              <a:ext uri="{FF2B5EF4-FFF2-40B4-BE49-F238E27FC236}">
                <a16:creationId xmlns:a16="http://schemas.microsoft.com/office/drawing/2014/main" id="{37106FC6-04AC-D840-A883-E824C2F60613}"/>
              </a:ext>
            </a:extLst>
          </p:cNvPr>
          <p:cNvSpPr/>
          <p:nvPr/>
        </p:nvSpPr>
        <p:spPr>
          <a:xfrm>
            <a:off x="4794304" y="3708399"/>
            <a:ext cx="2898663" cy="197409"/>
          </a:xfrm>
          <a:prstGeom prst="roundRect">
            <a:avLst/>
          </a:prstGeom>
          <a:noFill/>
          <a:ln w="28575">
            <a:solidFill>
              <a:srgbClr val="439CA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582847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307D7C-4D15-A94C-AC2E-7CAADCAFDD66}"/>
              </a:ext>
            </a:extLst>
          </p:cNvPr>
          <p:cNvSpPr>
            <a:spLocks noGrp="1"/>
          </p:cNvSpPr>
          <p:nvPr>
            <p:ph type="title"/>
          </p:nvPr>
        </p:nvSpPr>
        <p:spPr/>
        <p:txBody>
          <a:bodyPr/>
          <a:lstStyle/>
          <a:p>
            <a:r>
              <a:rPr lang="en-US" noProof="0" dirty="0"/>
              <a:t>USDA’s Team Nutrition</a:t>
            </a:r>
          </a:p>
        </p:txBody>
      </p:sp>
      <p:grpSp>
        <p:nvGrpSpPr>
          <p:cNvPr id="11" name="Group 10" descr="USDA Team Nutrition Image Art">
            <a:extLst>
              <a:ext uri="{FF2B5EF4-FFF2-40B4-BE49-F238E27FC236}">
                <a16:creationId xmlns:a16="http://schemas.microsoft.com/office/drawing/2014/main" id="{F5D0F2BA-A21A-FB45-88AB-C9B88C981BBE}"/>
              </a:ext>
            </a:extLst>
          </p:cNvPr>
          <p:cNvGrpSpPr/>
          <p:nvPr/>
        </p:nvGrpSpPr>
        <p:grpSpPr>
          <a:xfrm>
            <a:off x="303636" y="968402"/>
            <a:ext cx="3586312" cy="2695311"/>
            <a:chOff x="303636" y="968402"/>
            <a:chExt cx="3586312" cy="2695311"/>
          </a:xfrm>
        </p:grpSpPr>
        <p:pic>
          <p:nvPicPr>
            <p:cNvPr id="6" name="Picture 2" descr="USDA Team Nutrition Image Art">
              <a:extLst>
                <a:ext uri="{FF2B5EF4-FFF2-40B4-BE49-F238E27FC236}">
                  <a16:creationId xmlns:a16="http://schemas.microsoft.com/office/drawing/2014/main" id="{7ADBBE32-2150-D045-8490-0C3870F935EE}"/>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tretch>
              <a:fillRect/>
            </a:stretch>
          </p:blipFill>
          <p:spPr bwMode="auto">
            <a:xfrm>
              <a:off x="303636" y="968402"/>
              <a:ext cx="2695311" cy="26953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0" name="Group 9" descr="Three connectors pointing to Team Nutrition objectives">
              <a:extLst>
                <a:ext uri="{FF2B5EF4-FFF2-40B4-BE49-F238E27FC236}">
                  <a16:creationId xmlns:a16="http://schemas.microsoft.com/office/drawing/2014/main" id="{9588F753-2E36-E441-B445-E2CCE12E43DB}"/>
                </a:ext>
              </a:extLst>
            </p:cNvPr>
            <p:cNvGrpSpPr/>
            <p:nvPr/>
          </p:nvGrpSpPr>
          <p:grpSpPr>
            <a:xfrm>
              <a:off x="3125449" y="1244297"/>
              <a:ext cx="764499" cy="1828801"/>
              <a:chOff x="3125449" y="1244297"/>
              <a:chExt cx="764499" cy="1828801"/>
            </a:xfrm>
          </p:grpSpPr>
          <p:cxnSp>
            <p:nvCxnSpPr>
              <p:cNvPr id="32" name="Elbow Connector 31" descr="Connector to a Team Nutrition objective">
                <a:extLst>
                  <a:ext uri="{FF2B5EF4-FFF2-40B4-BE49-F238E27FC236}">
                    <a16:creationId xmlns:a16="http://schemas.microsoft.com/office/drawing/2014/main" id="{4C4FDD55-4A85-2441-957F-0358953E1CD7}"/>
                  </a:ext>
                  <a:ext uri="{C183D7F6-B498-43B3-948B-1728B52AA6E4}">
                    <adec:decorative xmlns:adec="http://schemas.microsoft.com/office/drawing/2017/decorative" val="0"/>
                  </a:ext>
                </a:extLst>
              </p:cNvPr>
              <p:cNvCxnSpPr>
                <a:cxnSpLocks/>
              </p:cNvCxnSpPr>
              <p:nvPr/>
            </p:nvCxnSpPr>
            <p:spPr>
              <a:xfrm flipV="1">
                <a:off x="3125449" y="1244297"/>
                <a:ext cx="764499" cy="764385"/>
              </a:xfrm>
              <a:prstGeom prst="bentConnector3">
                <a:avLst>
                  <a:gd name="adj1" fmla="val 50000"/>
                </a:avLst>
              </a:prstGeom>
              <a:ln w="19050">
                <a:solidFill>
                  <a:srgbClr val="691140"/>
                </a:solidFill>
                <a:tailEnd type="oval"/>
              </a:ln>
            </p:spPr>
            <p:style>
              <a:lnRef idx="1">
                <a:schemeClr val="accent1"/>
              </a:lnRef>
              <a:fillRef idx="0">
                <a:schemeClr val="accent1"/>
              </a:fillRef>
              <a:effectRef idx="0">
                <a:schemeClr val="accent1"/>
              </a:effectRef>
              <a:fontRef idx="minor">
                <a:schemeClr val="tx1"/>
              </a:fontRef>
            </p:style>
          </p:cxnSp>
          <p:cxnSp>
            <p:nvCxnSpPr>
              <p:cNvPr id="16" name="Straight Connector 15" descr="Connector to a Team Nutrition objective">
                <a:extLst>
                  <a:ext uri="{FF2B5EF4-FFF2-40B4-BE49-F238E27FC236}">
                    <a16:creationId xmlns:a16="http://schemas.microsoft.com/office/drawing/2014/main" id="{36FEA5FE-F819-ED4F-98B3-C28FD4042DB4}"/>
                  </a:ext>
                  <a:ext uri="{C183D7F6-B498-43B3-948B-1728B52AA6E4}">
                    <adec:decorative xmlns:adec="http://schemas.microsoft.com/office/drawing/2017/decorative" val="0"/>
                  </a:ext>
                </a:extLst>
              </p:cNvPr>
              <p:cNvCxnSpPr>
                <a:cxnSpLocks/>
              </p:cNvCxnSpPr>
              <p:nvPr/>
            </p:nvCxnSpPr>
            <p:spPr>
              <a:xfrm>
                <a:off x="3125449" y="2278101"/>
                <a:ext cx="764499" cy="0"/>
              </a:xfrm>
              <a:prstGeom prst="line">
                <a:avLst/>
              </a:prstGeom>
              <a:ln w="19050">
                <a:solidFill>
                  <a:srgbClr val="691140"/>
                </a:solidFill>
                <a:tailEnd type="oval"/>
              </a:ln>
            </p:spPr>
            <p:style>
              <a:lnRef idx="1">
                <a:schemeClr val="accent1"/>
              </a:lnRef>
              <a:fillRef idx="0">
                <a:schemeClr val="accent1"/>
              </a:fillRef>
              <a:effectRef idx="0">
                <a:schemeClr val="accent1"/>
              </a:effectRef>
              <a:fontRef idx="minor">
                <a:schemeClr val="tx1"/>
              </a:fontRef>
            </p:style>
          </p:cxnSp>
          <p:cxnSp>
            <p:nvCxnSpPr>
              <p:cNvPr id="45" name="Elbow Connector 44" descr="Connector to a Team Nutrition objective">
                <a:extLst>
                  <a:ext uri="{FF2B5EF4-FFF2-40B4-BE49-F238E27FC236}">
                    <a16:creationId xmlns:a16="http://schemas.microsoft.com/office/drawing/2014/main" id="{AF1EC280-E93C-D549-B785-D8345879B879}"/>
                  </a:ext>
                  <a:ext uri="{C183D7F6-B498-43B3-948B-1728B52AA6E4}">
                    <adec:decorative xmlns:adec="http://schemas.microsoft.com/office/drawing/2017/decorative" val="0"/>
                  </a:ext>
                </a:extLst>
              </p:cNvPr>
              <p:cNvCxnSpPr>
                <a:cxnSpLocks/>
              </p:cNvCxnSpPr>
              <p:nvPr/>
            </p:nvCxnSpPr>
            <p:spPr>
              <a:xfrm>
                <a:off x="3125449" y="2551213"/>
                <a:ext cx="764499" cy="521885"/>
              </a:xfrm>
              <a:prstGeom prst="bentConnector3">
                <a:avLst>
                  <a:gd name="adj1" fmla="val 50000"/>
                </a:avLst>
              </a:prstGeom>
              <a:ln w="19050">
                <a:solidFill>
                  <a:srgbClr val="691140"/>
                </a:solidFill>
                <a:tailEnd type="oval"/>
              </a:ln>
            </p:spPr>
            <p:style>
              <a:lnRef idx="1">
                <a:schemeClr val="accent1"/>
              </a:lnRef>
              <a:fillRef idx="0">
                <a:schemeClr val="accent1"/>
              </a:fillRef>
              <a:effectRef idx="0">
                <a:schemeClr val="accent1"/>
              </a:effectRef>
              <a:fontRef idx="minor">
                <a:schemeClr val="tx1"/>
              </a:fontRef>
            </p:style>
          </p:cxnSp>
        </p:grpSp>
      </p:grpSp>
      <p:sp>
        <p:nvSpPr>
          <p:cNvPr id="3" name="Text Placeholder 2">
            <a:extLst>
              <a:ext uri="{FF2B5EF4-FFF2-40B4-BE49-F238E27FC236}">
                <a16:creationId xmlns:a16="http://schemas.microsoft.com/office/drawing/2014/main" id="{34A537C3-9DA2-6847-9ED8-21289DEED462}"/>
              </a:ext>
            </a:extLst>
          </p:cNvPr>
          <p:cNvSpPr>
            <a:spLocks noGrp="1"/>
          </p:cNvSpPr>
          <p:nvPr>
            <p:ph type="body" idx="1"/>
          </p:nvPr>
        </p:nvSpPr>
        <p:spPr>
          <a:xfrm>
            <a:off x="4104674" y="1063759"/>
            <a:ext cx="4611037" cy="830997"/>
          </a:xfrm>
        </p:spPr>
        <p:txBody>
          <a:bodyPr/>
          <a:lstStyle/>
          <a:p>
            <a:r>
              <a:rPr lang="en-US" sz="1800" noProof="0" dirty="0"/>
              <a:t>An initiative of the USDA’s Food and Nutrition Service to support the USDA’s Child Nutrition Programs.</a:t>
            </a:r>
          </a:p>
        </p:txBody>
      </p:sp>
      <p:sp>
        <p:nvSpPr>
          <p:cNvPr id="7" name="Text Placeholder 2">
            <a:extLst>
              <a:ext uri="{FF2B5EF4-FFF2-40B4-BE49-F238E27FC236}">
                <a16:creationId xmlns:a16="http://schemas.microsoft.com/office/drawing/2014/main" id="{E1F73BED-4261-2A4E-82CF-6A6184447F30}"/>
              </a:ext>
            </a:extLst>
          </p:cNvPr>
          <p:cNvSpPr txBox="1">
            <a:spLocks/>
          </p:cNvSpPr>
          <p:nvPr/>
        </p:nvSpPr>
        <p:spPr>
          <a:xfrm>
            <a:off x="4104674" y="2109351"/>
            <a:ext cx="4611036" cy="599788"/>
          </a:xfrm>
          <a:prstGeom prst="rect">
            <a:avLst/>
          </a:prstGeom>
        </p:spPr>
        <p:txBody>
          <a:bodyPr lIns="0" anchor="t" anchorCtr="0"/>
          <a:lstStyle>
            <a:lvl1pPr marL="0" indent="0" algn="l" defTabSz="914400" rtl="0" eaLnBrk="1" latinLnBrk="0" hangingPunct="1">
              <a:lnSpc>
                <a:spcPct val="90000"/>
              </a:lnSpc>
              <a:spcBef>
                <a:spcPts val="1000"/>
              </a:spcBef>
              <a:buFont typeface="Arial" panose="020B0604020202020204" pitchFamily="34" charset="0"/>
              <a:buNone/>
              <a:defRPr sz="1800" b="0" i="0" kern="1200">
                <a:solidFill>
                  <a:schemeClr val="tx1">
                    <a:lumMod val="65000"/>
                    <a:lumOff val="35000"/>
                  </a:schemeClr>
                </a:solidFill>
                <a:latin typeface="Helvetica" pitchFamily="2"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en-US" dirty="0"/>
              <a:t>Aims to improve children’s lifelong eating and physical activity habits.</a:t>
            </a:r>
          </a:p>
        </p:txBody>
      </p:sp>
      <p:sp>
        <p:nvSpPr>
          <p:cNvPr id="8" name="Text Placeholder 2">
            <a:extLst>
              <a:ext uri="{FF2B5EF4-FFF2-40B4-BE49-F238E27FC236}">
                <a16:creationId xmlns:a16="http://schemas.microsoft.com/office/drawing/2014/main" id="{A70B2C4C-3ED9-1249-89A3-3A14017D9B42}"/>
              </a:ext>
            </a:extLst>
          </p:cNvPr>
          <p:cNvSpPr txBox="1">
            <a:spLocks/>
          </p:cNvSpPr>
          <p:nvPr/>
        </p:nvSpPr>
        <p:spPr>
          <a:xfrm>
            <a:off x="4104674" y="2923735"/>
            <a:ext cx="4889919" cy="830997"/>
          </a:xfrm>
          <a:prstGeom prst="rect">
            <a:avLst/>
          </a:prstGeom>
        </p:spPr>
        <p:txBody>
          <a:bodyPr lIns="0" anchor="t" anchorCtr="0"/>
          <a:lstStyle>
            <a:lvl1pPr marL="0" indent="0" algn="l" defTabSz="914400" rtl="0" eaLnBrk="1" latinLnBrk="0" hangingPunct="1">
              <a:lnSpc>
                <a:spcPct val="90000"/>
              </a:lnSpc>
              <a:spcBef>
                <a:spcPts val="1000"/>
              </a:spcBef>
              <a:buFont typeface="Arial" panose="020B0604020202020204" pitchFamily="34" charset="0"/>
              <a:buNone/>
              <a:defRPr sz="1800" b="0" i="0" kern="1200">
                <a:solidFill>
                  <a:schemeClr val="tx1">
                    <a:lumMod val="65000"/>
                    <a:lumOff val="35000"/>
                  </a:schemeClr>
                </a:solidFill>
                <a:latin typeface="Helvetica" pitchFamily="2"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en-US" dirty="0"/>
              <a:t>Provides nutrition education and training materials to State agencies, sponsoring organizations, and CACFP sites.</a:t>
            </a:r>
          </a:p>
        </p:txBody>
      </p:sp>
      <p:pic>
        <p:nvPicPr>
          <p:cNvPr id="13" name="Picture 12" descr="Hyperlink icon">
            <a:extLst>
              <a:ext uri="{FF2B5EF4-FFF2-40B4-BE49-F238E27FC236}">
                <a16:creationId xmlns:a16="http://schemas.microsoft.com/office/drawing/2014/main" id="{276198BE-3825-5D4A-B361-16F7174BAAA4}"/>
              </a:ext>
              <a:ext uri="{C183D7F6-B498-43B3-948B-1728B52AA6E4}">
                <adec:decorative xmlns:adec="http://schemas.microsoft.com/office/drawing/2017/decorative" val="0"/>
              </a:ext>
            </a:extLst>
          </p:cNvPr>
          <p:cNvPicPr>
            <a:picLocks noChangeAspect="1"/>
          </p:cNvPicPr>
          <p:nvPr/>
        </p:nvPicPr>
        <p:blipFill>
          <a:blip r:embed="rId4"/>
          <a:srcRect/>
          <a:stretch/>
        </p:blipFill>
        <p:spPr>
          <a:xfrm>
            <a:off x="403553" y="4518272"/>
            <a:ext cx="423093" cy="423093"/>
          </a:xfrm>
          <a:prstGeom prst="rect">
            <a:avLst/>
          </a:prstGeom>
        </p:spPr>
      </p:pic>
      <p:grpSp>
        <p:nvGrpSpPr>
          <p:cNvPr id="17" name="Group 16" descr="Hyperlink to &quot;Team Nutrition&quot; webpage">
            <a:extLst>
              <a:ext uri="{FF2B5EF4-FFF2-40B4-BE49-F238E27FC236}">
                <a16:creationId xmlns:a16="http://schemas.microsoft.com/office/drawing/2014/main" id="{1E10ABF5-C37C-6446-8A55-824D1B8BF8B8}"/>
              </a:ext>
            </a:extLst>
          </p:cNvPr>
          <p:cNvGrpSpPr/>
          <p:nvPr/>
        </p:nvGrpSpPr>
        <p:grpSpPr>
          <a:xfrm>
            <a:off x="849638" y="4079741"/>
            <a:ext cx="3725809" cy="983226"/>
            <a:chOff x="849638" y="4079741"/>
            <a:chExt cx="3725809" cy="983226"/>
          </a:xfrm>
        </p:grpSpPr>
        <p:sp>
          <p:nvSpPr>
            <p:cNvPr id="18" name="Rectangle 17">
              <a:extLst>
                <a:ext uri="{FF2B5EF4-FFF2-40B4-BE49-F238E27FC236}">
                  <a16:creationId xmlns:a16="http://schemas.microsoft.com/office/drawing/2014/main" id="{FB014871-D0AC-6748-9201-4D2DBB896F40}"/>
                </a:ext>
              </a:extLst>
            </p:cNvPr>
            <p:cNvSpPr/>
            <p:nvPr/>
          </p:nvSpPr>
          <p:spPr>
            <a:xfrm>
              <a:off x="994891" y="4517092"/>
              <a:ext cx="3580556" cy="461665"/>
            </a:xfrm>
            <a:prstGeom prst="rect">
              <a:avLst/>
            </a:prstGeom>
          </p:spPr>
          <p:txBody>
            <a:bodyPr wrap="square" lIns="0">
              <a:spAutoFit/>
            </a:bodyPr>
            <a:lstStyle/>
            <a:p>
              <a:r>
                <a:rPr lang="en-US" sz="2400" b="1" u="sng" dirty="0" err="1">
                  <a:solidFill>
                    <a:schemeClr val="bg1"/>
                  </a:solidFill>
                  <a:latin typeface="Helvetica" pitchFamily="2" charset="0"/>
                </a:rPr>
                <a:t>TeamNutrition.usda.gov</a:t>
              </a:r>
              <a:endParaRPr lang="en-US" sz="2400" b="1" u="sng" dirty="0">
                <a:solidFill>
                  <a:schemeClr val="bg1"/>
                </a:solidFill>
                <a:latin typeface="Helvetica" pitchFamily="2" charset="0"/>
                <a:cs typeface="Arial" panose="020B0604020202020204" pitchFamily="34" charset="0"/>
              </a:endParaRPr>
            </a:p>
          </p:txBody>
        </p:sp>
        <p:sp>
          <p:nvSpPr>
            <p:cNvPr id="19" name="TextBox 18" descr="Hyperlink to &quot;Team Nutrition Website&quot;">
              <a:hlinkClick r:id="rId5"/>
              <a:extLst>
                <a:ext uri="{FF2B5EF4-FFF2-40B4-BE49-F238E27FC236}">
                  <a16:creationId xmlns:a16="http://schemas.microsoft.com/office/drawing/2014/main" id="{0560E9EC-030C-574B-9A9F-83DCB9CFB1F4}"/>
                </a:ext>
              </a:extLst>
            </p:cNvPr>
            <p:cNvSpPr txBox="1"/>
            <p:nvPr/>
          </p:nvSpPr>
          <p:spPr>
            <a:xfrm>
              <a:off x="849638" y="4079741"/>
              <a:ext cx="3722362" cy="983226"/>
            </a:xfrm>
            <a:prstGeom prst="rect">
              <a:avLst/>
            </a:prstGeom>
            <a:noFill/>
          </p:spPr>
          <p:txBody>
            <a:bodyPr wrap="square" rtlCol="0">
              <a:spAutoFit/>
            </a:bodyPr>
            <a:lstStyle/>
            <a:p>
              <a:endParaRPr lang="es-ES_tradnl" dirty="0"/>
            </a:p>
          </p:txBody>
        </p:sp>
      </p:grpSp>
      <p:pic>
        <p:nvPicPr>
          <p:cNvPr id="14" name="Picture 13" descr="Twitter icon">
            <a:extLst>
              <a:ext uri="{FF2B5EF4-FFF2-40B4-BE49-F238E27FC236}">
                <a16:creationId xmlns:a16="http://schemas.microsoft.com/office/drawing/2014/main" id="{305A7826-2BCA-694B-AC52-1FF6C72D84D5}"/>
              </a:ext>
              <a:ext uri="{C183D7F6-B498-43B3-948B-1728B52AA6E4}">
                <adec:decorative xmlns:adec="http://schemas.microsoft.com/office/drawing/2017/decorative" val="0"/>
              </a:ext>
            </a:extLst>
          </p:cNvPr>
          <p:cNvPicPr>
            <a:picLocks noChangeAspect="1"/>
          </p:cNvPicPr>
          <p:nvPr/>
        </p:nvPicPr>
        <p:blipFill>
          <a:blip r:embed="rId6"/>
          <a:srcRect/>
          <a:stretch/>
        </p:blipFill>
        <p:spPr>
          <a:xfrm>
            <a:off x="4788518" y="4522833"/>
            <a:ext cx="461665" cy="461665"/>
          </a:xfrm>
          <a:prstGeom prst="rect">
            <a:avLst/>
          </a:prstGeom>
        </p:spPr>
      </p:pic>
      <p:grpSp>
        <p:nvGrpSpPr>
          <p:cNvPr id="20" name="Group 19" descr="Team Nutrition Twitter Hyperlink">
            <a:extLst>
              <a:ext uri="{FF2B5EF4-FFF2-40B4-BE49-F238E27FC236}">
                <a16:creationId xmlns:a16="http://schemas.microsoft.com/office/drawing/2014/main" id="{8C259EE6-618E-0842-AFCF-760F1578E960}"/>
              </a:ext>
            </a:extLst>
          </p:cNvPr>
          <p:cNvGrpSpPr/>
          <p:nvPr/>
        </p:nvGrpSpPr>
        <p:grpSpPr>
          <a:xfrm>
            <a:off x="5218746" y="4447987"/>
            <a:ext cx="2866943" cy="581417"/>
            <a:chOff x="5218746" y="4439109"/>
            <a:chExt cx="2866943" cy="581417"/>
          </a:xfrm>
        </p:grpSpPr>
        <p:sp>
          <p:nvSpPr>
            <p:cNvPr id="21" name="Rectangle 20">
              <a:extLst>
                <a:ext uri="{FF2B5EF4-FFF2-40B4-BE49-F238E27FC236}">
                  <a16:creationId xmlns:a16="http://schemas.microsoft.com/office/drawing/2014/main" id="{6A3BBD51-171B-6D4C-B63C-2F7BF56E8F86}"/>
                </a:ext>
              </a:extLst>
            </p:cNvPr>
            <p:cNvSpPr/>
            <p:nvPr/>
          </p:nvSpPr>
          <p:spPr>
            <a:xfrm>
              <a:off x="5321160" y="4517092"/>
              <a:ext cx="2565540" cy="461665"/>
            </a:xfrm>
            <a:prstGeom prst="rect">
              <a:avLst/>
            </a:prstGeom>
          </p:spPr>
          <p:txBody>
            <a:bodyPr wrap="square" lIns="0" rIns="0">
              <a:spAutoFit/>
            </a:bodyPr>
            <a:lstStyle/>
            <a:p>
              <a:r>
                <a:rPr lang="en-US" sz="2400" b="1" dirty="0">
                  <a:solidFill>
                    <a:schemeClr val="bg1"/>
                  </a:solidFill>
                  <a:latin typeface="Helvetica" pitchFamily="2" charset="0"/>
                  <a:cs typeface="Arial" panose="020B0604020202020204" pitchFamily="34" charset="0"/>
                </a:rPr>
                <a:t>@</a:t>
              </a:r>
              <a:r>
                <a:rPr lang="en-US" sz="2400" b="1" u="sng" dirty="0" err="1">
                  <a:solidFill>
                    <a:schemeClr val="bg1"/>
                  </a:solidFill>
                  <a:latin typeface="Helvetica" pitchFamily="2" charset="0"/>
                  <a:cs typeface="Arial" panose="020B0604020202020204" pitchFamily="34" charset="0"/>
                </a:rPr>
                <a:t>TeamNutrition</a:t>
              </a:r>
              <a:endParaRPr lang="en-US" sz="2400" b="1" u="sng" dirty="0">
                <a:solidFill>
                  <a:schemeClr val="bg1"/>
                </a:solidFill>
                <a:latin typeface="Helvetica" pitchFamily="2" charset="0"/>
                <a:cs typeface="Arial" panose="020B0604020202020204" pitchFamily="34" charset="0"/>
              </a:endParaRPr>
            </a:p>
          </p:txBody>
        </p:sp>
        <p:sp>
          <p:nvSpPr>
            <p:cNvPr id="22" name="TextBox 21" descr="Hyperlink to FNS Twitter feed">
              <a:hlinkClick r:id="rId7"/>
              <a:extLst>
                <a:ext uri="{FF2B5EF4-FFF2-40B4-BE49-F238E27FC236}">
                  <a16:creationId xmlns:a16="http://schemas.microsoft.com/office/drawing/2014/main" id="{1A8A8282-7B1E-2C43-BD5F-C9D6DD5BC108}"/>
                </a:ext>
              </a:extLst>
            </p:cNvPr>
            <p:cNvSpPr txBox="1"/>
            <p:nvPr/>
          </p:nvSpPr>
          <p:spPr>
            <a:xfrm>
              <a:off x="5218746" y="4439109"/>
              <a:ext cx="2866943" cy="581417"/>
            </a:xfrm>
            <a:prstGeom prst="rect">
              <a:avLst/>
            </a:prstGeom>
            <a:noFill/>
          </p:spPr>
          <p:txBody>
            <a:bodyPr wrap="square" rtlCol="0">
              <a:spAutoFit/>
            </a:bodyPr>
            <a:lstStyle/>
            <a:p>
              <a:endParaRPr lang="es-ES_tradnl" dirty="0"/>
            </a:p>
          </p:txBody>
        </p:sp>
      </p:grpSp>
    </p:spTree>
    <p:extLst>
      <p:ext uri="{BB962C8B-B14F-4D97-AF65-F5344CB8AC3E}">
        <p14:creationId xmlns:p14="http://schemas.microsoft.com/office/powerpoint/2010/main" val="886869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descr="Question Mark Icon">
            <a:extLst>
              <a:ext uri="{FF2B5EF4-FFF2-40B4-BE49-F238E27FC236}">
                <a16:creationId xmlns:a16="http://schemas.microsoft.com/office/drawing/2014/main" id="{EF680D8B-233D-7648-98B5-424F08D43062}"/>
              </a:ext>
              <a:ext uri="{C183D7F6-B498-43B3-948B-1728B52AA6E4}">
                <adec:decorative xmlns:adec="http://schemas.microsoft.com/office/drawing/2017/decorative" val="0"/>
              </a:ext>
            </a:extLst>
          </p:cNvPr>
          <p:cNvSpPr txBox="1"/>
          <p:nvPr/>
        </p:nvSpPr>
        <p:spPr>
          <a:xfrm>
            <a:off x="573627" y="521369"/>
            <a:ext cx="1380227" cy="1631216"/>
          </a:xfrm>
          <a:prstGeom prst="rect">
            <a:avLst/>
          </a:prstGeom>
          <a:noFill/>
        </p:spPr>
        <p:txBody>
          <a:bodyPr wrap="square" rtlCol="0">
            <a:spAutoFit/>
          </a:bodyPr>
          <a:lstStyle/>
          <a:p>
            <a:pPr algn="ctr"/>
            <a:r>
              <a:rPr lang="en-US" sz="10000" b="1" dirty="0">
                <a:solidFill>
                  <a:srgbClr val="E9DEE3"/>
                </a:solidFill>
                <a:latin typeface="Helvetica" pitchFamily="2" charset="0"/>
              </a:rPr>
              <a:t>?</a:t>
            </a:r>
          </a:p>
        </p:txBody>
      </p:sp>
      <p:sp>
        <p:nvSpPr>
          <p:cNvPr id="2" name="Title 1">
            <a:extLst>
              <a:ext uri="{FF2B5EF4-FFF2-40B4-BE49-F238E27FC236}">
                <a16:creationId xmlns:a16="http://schemas.microsoft.com/office/drawing/2014/main" id="{F0059E15-E666-4A48-AAD2-5FB19DE166E8}"/>
              </a:ext>
            </a:extLst>
          </p:cNvPr>
          <p:cNvSpPr>
            <a:spLocks noGrp="1"/>
          </p:cNvSpPr>
          <p:nvPr>
            <p:ph type="title"/>
          </p:nvPr>
        </p:nvSpPr>
        <p:spPr>
          <a:xfrm>
            <a:off x="0" y="1743612"/>
            <a:ext cx="3038764" cy="891834"/>
          </a:xfrm>
        </p:spPr>
        <p:txBody>
          <a:bodyPr/>
          <a:lstStyle/>
          <a:p>
            <a:r>
              <a:rPr lang="en-US" b="1" noProof="0" dirty="0"/>
              <a:t>Try It Out!</a:t>
            </a:r>
            <a:br>
              <a:rPr lang="en-US" b="1" noProof="0" dirty="0"/>
            </a:br>
            <a:r>
              <a:rPr lang="en-US" noProof="0" dirty="0"/>
              <a:t>Does this cereal meet the CACFP sugar limit*?</a:t>
            </a:r>
          </a:p>
        </p:txBody>
      </p:sp>
      <p:sp>
        <p:nvSpPr>
          <p:cNvPr id="4" name="Content Placeholder 3">
            <a:extLst>
              <a:ext uri="{FF2B5EF4-FFF2-40B4-BE49-F238E27FC236}">
                <a16:creationId xmlns:a16="http://schemas.microsoft.com/office/drawing/2014/main" id="{0BD4425D-7C64-4041-ADFA-B6AE497F4A72}"/>
              </a:ext>
            </a:extLst>
          </p:cNvPr>
          <p:cNvSpPr>
            <a:spLocks noGrp="1"/>
          </p:cNvSpPr>
          <p:nvPr>
            <p:ph sz="half" idx="2"/>
          </p:nvPr>
        </p:nvSpPr>
        <p:spPr>
          <a:xfrm>
            <a:off x="145657" y="2978158"/>
            <a:ext cx="3868737" cy="613726"/>
          </a:xfrm>
        </p:spPr>
        <p:txBody>
          <a:bodyPr/>
          <a:lstStyle/>
          <a:p>
            <a:pPr>
              <a:spcBef>
                <a:spcPts val="400"/>
              </a:spcBef>
              <a:buClr>
                <a:schemeClr val="bg1"/>
              </a:buClr>
            </a:pPr>
            <a:r>
              <a:rPr lang="en-US" noProof="0" dirty="0">
                <a:solidFill>
                  <a:schemeClr val="bg1"/>
                </a:solidFill>
              </a:rPr>
              <a:t>Yes</a:t>
            </a:r>
          </a:p>
          <a:p>
            <a:pPr>
              <a:spcBef>
                <a:spcPts val="400"/>
              </a:spcBef>
              <a:buClr>
                <a:schemeClr val="bg1"/>
              </a:buClr>
            </a:pPr>
            <a:r>
              <a:rPr lang="en-US" noProof="0" dirty="0">
                <a:solidFill>
                  <a:schemeClr val="bg1"/>
                </a:solidFill>
              </a:rPr>
              <a:t>No</a:t>
            </a:r>
          </a:p>
        </p:txBody>
      </p:sp>
      <p:sp>
        <p:nvSpPr>
          <p:cNvPr id="10" name="Text Placeholder 2">
            <a:extLst>
              <a:ext uri="{FF2B5EF4-FFF2-40B4-BE49-F238E27FC236}">
                <a16:creationId xmlns:a16="http://schemas.microsoft.com/office/drawing/2014/main" id="{6FD01351-03D5-0347-AF96-0BC2F4ECFD02}"/>
              </a:ext>
            </a:extLst>
          </p:cNvPr>
          <p:cNvSpPr>
            <a:spLocks noGrp="1"/>
          </p:cNvSpPr>
          <p:nvPr>
            <p:ph type="body" idx="1"/>
          </p:nvPr>
        </p:nvSpPr>
        <p:spPr>
          <a:xfrm>
            <a:off x="0" y="3878536"/>
            <a:ext cx="2927927" cy="1264963"/>
          </a:xfrm>
        </p:spPr>
        <p:txBody>
          <a:bodyPr lIns="137160"/>
          <a:lstStyle/>
          <a:p>
            <a:pPr>
              <a:lnSpc>
                <a:spcPts val="2200"/>
              </a:lnSpc>
            </a:pPr>
            <a:r>
              <a:rPr lang="en-US" noProof="0" dirty="0">
                <a:solidFill>
                  <a:schemeClr val="bg1"/>
                </a:solidFill>
              </a:rPr>
              <a:t>*Breakfast cereals must contain 6 grams of total sugars or less per dry ounce of cereal. </a:t>
            </a:r>
          </a:p>
        </p:txBody>
      </p:sp>
      <p:grpSp>
        <p:nvGrpSpPr>
          <p:cNvPr id="3" name="Group 2" descr="Nutrition Facts Label Example">
            <a:extLst>
              <a:ext uri="{FF2B5EF4-FFF2-40B4-BE49-F238E27FC236}">
                <a16:creationId xmlns:a16="http://schemas.microsoft.com/office/drawing/2014/main" id="{B55F40CA-554A-AC4A-8A9A-5494D20E7D3D}"/>
              </a:ext>
            </a:extLst>
          </p:cNvPr>
          <p:cNvGrpSpPr/>
          <p:nvPr/>
        </p:nvGrpSpPr>
        <p:grpSpPr>
          <a:xfrm>
            <a:off x="4572000" y="521370"/>
            <a:ext cx="3308259" cy="3990074"/>
            <a:chOff x="4572000" y="521370"/>
            <a:chExt cx="3308259" cy="3990074"/>
          </a:xfrm>
        </p:grpSpPr>
        <p:sp>
          <p:nvSpPr>
            <p:cNvPr id="9" name="Rectangle 8">
              <a:extLst>
                <a:ext uri="{FF2B5EF4-FFF2-40B4-BE49-F238E27FC236}">
                  <a16:creationId xmlns:a16="http://schemas.microsoft.com/office/drawing/2014/main" id="{703F7A06-0453-ED4E-BC83-D11E0C711772}"/>
                </a:ext>
              </a:extLst>
            </p:cNvPr>
            <p:cNvSpPr/>
            <p:nvPr/>
          </p:nvSpPr>
          <p:spPr>
            <a:xfrm>
              <a:off x="4572000" y="521370"/>
              <a:ext cx="3308259" cy="3990074"/>
            </a:xfrm>
            <a:prstGeom prst="rect">
              <a:avLst/>
            </a:prstGeom>
            <a:solidFill>
              <a:schemeClr val="bg1"/>
            </a:solidFill>
            <a:ln>
              <a:noFill/>
            </a:ln>
            <a:effectLst>
              <a:outerShdw blurRad="635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03016C4C-8613-6541-98E1-48BAFDF61D1F}"/>
                </a:ext>
              </a:extLst>
            </p:cNvPr>
            <p:cNvSpPr/>
            <p:nvPr/>
          </p:nvSpPr>
          <p:spPr>
            <a:xfrm>
              <a:off x="4701568" y="678001"/>
              <a:ext cx="3049126" cy="3708548"/>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D7AFDEAB-C2D0-B64D-BABE-806A6A825BF9}"/>
                </a:ext>
              </a:extLst>
            </p:cNvPr>
            <p:cNvPicPr>
              <a:picLocks noChangeAspect="1"/>
            </p:cNvPicPr>
            <p:nvPr/>
          </p:nvPicPr>
          <p:blipFill rotWithShape="1">
            <a:blip r:embed="rId3"/>
            <a:srcRect l="1410" t="2518" r="1068" b="1244"/>
            <a:stretch/>
          </p:blipFill>
          <p:spPr>
            <a:xfrm>
              <a:off x="4778429" y="756951"/>
              <a:ext cx="2914538" cy="3504261"/>
            </a:xfrm>
            <a:prstGeom prst="rect">
              <a:avLst/>
            </a:prstGeom>
            <a:effectLst/>
          </p:spPr>
        </p:pic>
      </p:grpSp>
    </p:spTree>
    <p:extLst>
      <p:ext uri="{BB962C8B-B14F-4D97-AF65-F5344CB8AC3E}">
        <p14:creationId xmlns:p14="http://schemas.microsoft.com/office/powerpoint/2010/main" val="230032948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descr="Question Mark Icon">
            <a:extLst>
              <a:ext uri="{FF2B5EF4-FFF2-40B4-BE49-F238E27FC236}">
                <a16:creationId xmlns:a16="http://schemas.microsoft.com/office/drawing/2014/main" id="{EF680D8B-233D-7648-98B5-424F08D43062}"/>
              </a:ext>
              <a:ext uri="{C183D7F6-B498-43B3-948B-1728B52AA6E4}">
                <adec:decorative xmlns:adec="http://schemas.microsoft.com/office/drawing/2017/decorative" val="0"/>
              </a:ext>
            </a:extLst>
          </p:cNvPr>
          <p:cNvSpPr txBox="1"/>
          <p:nvPr/>
        </p:nvSpPr>
        <p:spPr>
          <a:xfrm>
            <a:off x="573627" y="521369"/>
            <a:ext cx="1380227" cy="1631216"/>
          </a:xfrm>
          <a:prstGeom prst="rect">
            <a:avLst/>
          </a:prstGeom>
          <a:noFill/>
        </p:spPr>
        <p:txBody>
          <a:bodyPr wrap="square" rtlCol="0">
            <a:spAutoFit/>
          </a:bodyPr>
          <a:lstStyle/>
          <a:p>
            <a:pPr algn="ctr"/>
            <a:r>
              <a:rPr lang="en-US" sz="10000" b="1" dirty="0">
                <a:solidFill>
                  <a:srgbClr val="E9DEE3"/>
                </a:solidFill>
                <a:latin typeface="Helvetica" pitchFamily="2" charset="0"/>
              </a:rPr>
              <a:t>?</a:t>
            </a:r>
          </a:p>
        </p:txBody>
      </p:sp>
      <p:sp>
        <p:nvSpPr>
          <p:cNvPr id="2" name="Title 1">
            <a:extLst>
              <a:ext uri="{FF2B5EF4-FFF2-40B4-BE49-F238E27FC236}">
                <a16:creationId xmlns:a16="http://schemas.microsoft.com/office/drawing/2014/main" id="{F0059E15-E666-4A48-AAD2-5FB19DE166E8}"/>
              </a:ext>
            </a:extLst>
          </p:cNvPr>
          <p:cNvSpPr>
            <a:spLocks noGrp="1"/>
          </p:cNvSpPr>
          <p:nvPr>
            <p:ph type="title"/>
          </p:nvPr>
        </p:nvSpPr>
        <p:spPr>
          <a:xfrm>
            <a:off x="1" y="1743612"/>
            <a:ext cx="3048000" cy="891834"/>
          </a:xfrm>
        </p:spPr>
        <p:txBody>
          <a:bodyPr/>
          <a:lstStyle/>
          <a:p>
            <a:r>
              <a:rPr lang="en-US" b="1" noProof="0" dirty="0"/>
              <a:t>Answer</a:t>
            </a:r>
            <a:br>
              <a:rPr lang="en-US" b="1" noProof="0" dirty="0"/>
            </a:br>
            <a:r>
              <a:rPr lang="en-US" noProof="0" dirty="0"/>
              <a:t>Does this cereal meet the CACFP sugar limit*?</a:t>
            </a:r>
          </a:p>
        </p:txBody>
      </p:sp>
      <p:sp>
        <p:nvSpPr>
          <p:cNvPr id="4" name="Content Placeholder 3">
            <a:extLst>
              <a:ext uri="{FF2B5EF4-FFF2-40B4-BE49-F238E27FC236}">
                <a16:creationId xmlns:a16="http://schemas.microsoft.com/office/drawing/2014/main" id="{0BD4425D-7C64-4041-ADFA-B6AE497F4A72}"/>
              </a:ext>
            </a:extLst>
          </p:cNvPr>
          <p:cNvSpPr>
            <a:spLocks noGrp="1"/>
          </p:cNvSpPr>
          <p:nvPr>
            <p:ph sz="half" idx="2"/>
          </p:nvPr>
        </p:nvSpPr>
        <p:spPr>
          <a:xfrm>
            <a:off x="145657" y="2978158"/>
            <a:ext cx="3868737" cy="613726"/>
          </a:xfrm>
        </p:spPr>
        <p:txBody>
          <a:bodyPr/>
          <a:lstStyle/>
          <a:p>
            <a:pPr>
              <a:spcBef>
                <a:spcPts val="400"/>
              </a:spcBef>
              <a:buClr>
                <a:schemeClr val="bg1"/>
              </a:buClr>
            </a:pPr>
            <a:r>
              <a:rPr lang="en-US" noProof="0" dirty="0">
                <a:solidFill>
                  <a:schemeClr val="bg1"/>
                </a:solidFill>
              </a:rPr>
              <a:t>Yes</a:t>
            </a:r>
          </a:p>
          <a:p>
            <a:pPr>
              <a:spcBef>
                <a:spcPts val="400"/>
              </a:spcBef>
              <a:buClr>
                <a:schemeClr val="bg1"/>
              </a:buClr>
            </a:pPr>
            <a:r>
              <a:rPr lang="en-US" noProof="0" dirty="0">
                <a:solidFill>
                  <a:schemeClr val="bg1"/>
                </a:solidFill>
              </a:rPr>
              <a:t>No</a:t>
            </a:r>
          </a:p>
        </p:txBody>
      </p:sp>
      <p:sp>
        <p:nvSpPr>
          <p:cNvPr id="13" name="TextBox 12" descr="The box next to ¼ cup milk* and ½ oz eq whole grain-rich crackers is checked&#10;">
            <a:extLst>
              <a:ext uri="{FF2B5EF4-FFF2-40B4-BE49-F238E27FC236}">
                <a16:creationId xmlns:a16="http://schemas.microsoft.com/office/drawing/2014/main" id="{F556BB65-4153-DE43-B1E1-EAD07D61E924}"/>
              </a:ext>
            </a:extLst>
          </p:cNvPr>
          <p:cNvSpPr txBox="1"/>
          <p:nvPr/>
        </p:nvSpPr>
        <p:spPr>
          <a:xfrm>
            <a:off x="120665" y="3159671"/>
            <a:ext cx="461044" cy="584775"/>
          </a:xfrm>
          <a:prstGeom prst="rect">
            <a:avLst/>
          </a:prstGeom>
          <a:noFill/>
        </p:spPr>
        <p:txBody>
          <a:bodyPr wrap="square" rtlCol="0">
            <a:spAutoFit/>
          </a:bodyPr>
          <a:lstStyle/>
          <a:p>
            <a:r>
              <a:rPr lang="en-US" sz="3200" b="1">
                <a:solidFill>
                  <a:schemeClr val="bg1"/>
                </a:solidFill>
                <a:latin typeface="Helvetica" pitchFamily="2" charset="0"/>
              </a:rPr>
              <a:t>✓</a:t>
            </a:r>
          </a:p>
        </p:txBody>
      </p:sp>
      <p:sp>
        <p:nvSpPr>
          <p:cNvPr id="10" name="Text Placeholder 2">
            <a:extLst>
              <a:ext uri="{FF2B5EF4-FFF2-40B4-BE49-F238E27FC236}">
                <a16:creationId xmlns:a16="http://schemas.microsoft.com/office/drawing/2014/main" id="{6FD01351-03D5-0347-AF96-0BC2F4ECFD02}"/>
              </a:ext>
            </a:extLst>
          </p:cNvPr>
          <p:cNvSpPr>
            <a:spLocks noGrp="1"/>
          </p:cNvSpPr>
          <p:nvPr>
            <p:ph type="body" idx="1"/>
          </p:nvPr>
        </p:nvSpPr>
        <p:spPr>
          <a:xfrm>
            <a:off x="0" y="3878537"/>
            <a:ext cx="2927927" cy="1016024"/>
          </a:xfrm>
        </p:spPr>
        <p:txBody>
          <a:bodyPr lIns="137160"/>
          <a:lstStyle/>
          <a:p>
            <a:pPr>
              <a:lnSpc>
                <a:spcPts val="2200"/>
              </a:lnSpc>
            </a:pPr>
            <a:r>
              <a:rPr lang="en-US" dirty="0">
                <a:solidFill>
                  <a:schemeClr val="bg1"/>
                </a:solidFill>
              </a:rPr>
              <a:t>*Breakfast cereals must contain 6 grams of total sugars or less per dry ounce of cereal. </a:t>
            </a:r>
          </a:p>
        </p:txBody>
      </p:sp>
      <p:grpSp>
        <p:nvGrpSpPr>
          <p:cNvPr id="3" name="Group 2" descr="Nutrition Facts Label Example">
            <a:extLst>
              <a:ext uri="{FF2B5EF4-FFF2-40B4-BE49-F238E27FC236}">
                <a16:creationId xmlns:a16="http://schemas.microsoft.com/office/drawing/2014/main" id="{B55F40CA-554A-AC4A-8A9A-5494D20E7D3D}"/>
              </a:ext>
            </a:extLst>
          </p:cNvPr>
          <p:cNvGrpSpPr/>
          <p:nvPr/>
        </p:nvGrpSpPr>
        <p:grpSpPr>
          <a:xfrm>
            <a:off x="4572000" y="521370"/>
            <a:ext cx="3308259" cy="3990074"/>
            <a:chOff x="4572000" y="521370"/>
            <a:chExt cx="3308259" cy="3990074"/>
          </a:xfrm>
        </p:grpSpPr>
        <p:sp>
          <p:nvSpPr>
            <p:cNvPr id="9" name="Rectangle 8">
              <a:extLst>
                <a:ext uri="{FF2B5EF4-FFF2-40B4-BE49-F238E27FC236}">
                  <a16:creationId xmlns:a16="http://schemas.microsoft.com/office/drawing/2014/main" id="{703F7A06-0453-ED4E-BC83-D11E0C711772}"/>
                </a:ext>
              </a:extLst>
            </p:cNvPr>
            <p:cNvSpPr/>
            <p:nvPr/>
          </p:nvSpPr>
          <p:spPr>
            <a:xfrm>
              <a:off x="4572000" y="521370"/>
              <a:ext cx="3308259" cy="3990074"/>
            </a:xfrm>
            <a:prstGeom prst="rect">
              <a:avLst/>
            </a:prstGeom>
            <a:solidFill>
              <a:schemeClr val="bg1"/>
            </a:solidFill>
            <a:ln>
              <a:noFill/>
            </a:ln>
            <a:effectLst>
              <a:outerShdw blurRad="635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03016C4C-8613-6541-98E1-48BAFDF61D1F}"/>
                </a:ext>
              </a:extLst>
            </p:cNvPr>
            <p:cNvSpPr/>
            <p:nvPr/>
          </p:nvSpPr>
          <p:spPr>
            <a:xfrm>
              <a:off x="4701568" y="678001"/>
              <a:ext cx="3049126" cy="3708548"/>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D7AFDEAB-C2D0-B64D-BABE-806A6A825BF9}"/>
                </a:ext>
              </a:extLst>
            </p:cNvPr>
            <p:cNvPicPr>
              <a:picLocks noChangeAspect="1"/>
            </p:cNvPicPr>
            <p:nvPr/>
          </p:nvPicPr>
          <p:blipFill rotWithShape="1">
            <a:blip r:embed="rId3"/>
            <a:srcRect l="1410" t="2518" r="1068" b="1244"/>
            <a:stretch/>
          </p:blipFill>
          <p:spPr>
            <a:xfrm>
              <a:off x="4778429" y="756951"/>
              <a:ext cx="2914538" cy="3504261"/>
            </a:xfrm>
            <a:prstGeom prst="rect">
              <a:avLst/>
            </a:prstGeom>
            <a:effectLst/>
          </p:spPr>
        </p:pic>
      </p:grpSp>
      <p:sp>
        <p:nvSpPr>
          <p:cNvPr id="15" name="Rounded Rectangle 14" descr="Outline around &quot;Serving size 1oz (28g)&quot;">
            <a:extLst>
              <a:ext uri="{FF2B5EF4-FFF2-40B4-BE49-F238E27FC236}">
                <a16:creationId xmlns:a16="http://schemas.microsoft.com/office/drawing/2014/main" id="{12F0D7DF-3377-5048-B034-F9EFAFD586EF}"/>
              </a:ext>
            </a:extLst>
          </p:cNvPr>
          <p:cNvSpPr/>
          <p:nvPr/>
        </p:nvSpPr>
        <p:spPr>
          <a:xfrm>
            <a:off x="4794304" y="1358900"/>
            <a:ext cx="2898663" cy="232333"/>
          </a:xfrm>
          <a:prstGeom prst="roundRect">
            <a:avLst/>
          </a:prstGeom>
          <a:noFill/>
          <a:ln w="28575">
            <a:solidFill>
              <a:srgbClr val="439CA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ounded Rectangle 13" descr="Outline around &quot;Total Sugars 9g&quot;">
            <a:extLst>
              <a:ext uri="{FF2B5EF4-FFF2-40B4-BE49-F238E27FC236}">
                <a16:creationId xmlns:a16="http://schemas.microsoft.com/office/drawing/2014/main" id="{E8D329DB-AF12-1848-8E65-AC33635F1142}"/>
              </a:ext>
            </a:extLst>
          </p:cNvPr>
          <p:cNvSpPr/>
          <p:nvPr/>
        </p:nvSpPr>
        <p:spPr>
          <a:xfrm>
            <a:off x="4794304" y="3708399"/>
            <a:ext cx="2898663" cy="197409"/>
          </a:xfrm>
          <a:prstGeom prst="roundRect">
            <a:avLst/>
          </a:prstGeom>
          <a:noFill/>
          <a:ln w="28575">
            <a:solidFill>
              <a:srgbClr val="439CA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1300489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descr="Question Mark Icon">
            <a:extLst>
              <a:ext uri="{FF2B5EF4-FFF2-40B4-BE49-F238E27FC236}">
                <a16:creationId xmlns:a16="http://schemas.microsoft.com/office/drawing/2014/main" id="{EF680D8B-233D-7648-98B5-424F08D43062}"/>
              </a:ext>
              <a:ext uri="{C183D7F6-B498-43B3-948B-1728B52AA6E4}">
                <adec:decorative xmlns:adec="http://schemas.microsoft.com/office/drawing/2017/decorative" val="0"/>
              </a:ext>
            </a:extLst>
          </p:cNvPr>
          <p:cNvSpPr txBox="1"/>
          <p:nvPr/>
        </p:nvSpPr>
        <p:spPr>
          <a:xfrm>
            <a:off x="573627" y="521369"/>
            <a:ext cx="1380227" cy="1631216"/>
          </a:xfrm>
          <a:prstGeom prst="rect">
            <a:avLst/>
          </a:prstGeom>
          <a:noFill/>
        </p:spPr>
        <p:txBody>
          <a:bodyPr wrap="square" rtlCol="0">
            <a:spAutoFit/>
          </a:bodyPr>
          <a:lstStyle/>
          <a:p>
            <a:pPr algn="ctr"/>
            <a:r>
              <a:rPr lang="en-US" sz="10000" b="1" dirty="0">
                <a:solidFill>
                  <a:srgbClr val="E9DEE3"/>
                </a:solidFill>
                <a:latin typeface="Helvetica" pitchFamily="2" charset="0"/>
              </a:rPr>
              <a:t>?</a:t>
            </a:r>
          </a:p>
        </p:txBody>
      </p:sp>
      <p:sp>
        <p:nvSpPr>
          <p:cNvPr id="2" name="Title 1">
            <a:extLst>
              <a:ext uri="{FF2B5EF4-FFF2-40B4-BE49-F238E27FC236}">
                <a16:creationId xmlns:a16="http://schemas.microsoft.com/office/drawing/2014/main" id="{F0059E15-E666-4A48-AAD2-5FB19DE166E8}"/>
              </a:ext>
            </a:extLst>
          </p:cNvPr>
          <p:cNvSpPr>
            <a:spLocks noGrp="1"/>
          </p:cNvSpPr>
          <p:nvPr>
            <p:ph type="title"/>
          </p:nvPr>
        </p:nvSpPr>
        <p:spPr>
          <a:xfrm>
            <a:off x="1" y="1743612"/>
            <a:ext cx="2996696" cy="891834"/>
          </a:xfrm>
        </p:spPr>
        <p:txBody>
          <a:bodyPr/>
          <a:lstStyle/>
          <a:p>
            <a:r>
              <a:rPr lang="en-US" b="1" noProof="0" dirty="0"/>
              <a:t>Try It Out!</a:t>
            </a:r>
            <a:br>
              <a:rPr lang="en-US" b="1" noProof="0" dirty="0"/>
            </a:br>
            <a:r>
              <a:rPr lang="en-US" noProof="0" dirty="0"/>
              <a:t>How many grams of total sugars are in 1 serving of this yogurt?</a:t>
            </a:r>
          </a:p>
        </p:txBody>
      </p:sp>
      <p:sp>
        <p:nvSpPr>
          <p:cNvPr id="4" name="Content Placeholder 3">
            <a:extLst>
              <a:ext uri="{FF2B5EF4-FFF2-40B4-BE49-F238E27FC236}">
                <a16:creationId xmlns:a16="http://schemas.microsoft.com/office/drawing/2014/main" id="{0BD4425D-7C64-4041-ADFA-B6AE497F4A72}"/>
              </a:ext>
            </a:extLst>
          </p:cNvPr>
          <p:cNvSpPr>
            <a:spLocks noGrp="1"/>
          </p:cNvSpPr>
          <p:nvPr>
            <p:ph sz="half" idx="2"/>
          </p:nvPr>
        </p:nvSpPr>
        <p:spPr>
          <a:xfrm>
            <a:off x="145657" y="3291840"/>
            <a:ext cx="3868737" cy="613726"/>
          </a:xfrm>
        </p:spPr>
        <p:txBody>
          <a:bodyPr/>
          <a:lstStyle/>
          <a:p>
            <a:pPr>
              <a:spcBef>
                <a:spcPts val="400"/>
              </a:spcBef>
              <a:buClr>
                <a:schemeClr val="bg1"/>
              </a:buClr>
            </a:pPr>
            <a:r>
              <a:rPr lang="en-US" noProof="0" dirty="0">
                <a:solidFill>
                  <a:schemeClr val="bg1"/>
                </a:solidFill>
              </a:rPr>
              <a:t>170 grams</a:t>
            </a:r>
          </a:p>
          <a:p>
            <a:pPr>
              <a:spcBef>
                <a:spcPts val="400"/>
              </a:spcBef>
              <a:buClr>
                <a:schemeClr val="bg1"/>
              </a:buClr>
            </a:pPr>
            <a:r>
              <a:rPr lang="en-US" noProof="0" dirty="0">
                <a:solidFill>
                  <a:schemeClr val="bg1"/>
                </a:solidFill>
              </a:rPr>
              <a:t>16 grams</a:t>
            </a:r>
          </a:p>
          <a:p>
            <a:pPr>
              <a:spcBef>
                <a:spcPts val="400"/>
              </a:spcBef>
              <a:buClr>
                <a:schemeClr val="bg1"/>
              </a:buClr>
            </a:pPr>
            <a:r>
              <a:rPr lang="en-US" noProof="0" dirty="0">
                <a:solidFill>
                  <a:schemeClr val="bg1"/>
                </a:solidFill>
              </a:rPr>
              <a:t>4 grams</a:t>
            </a:r>
          </a:p>
          <a:p>
            <a:pPr>
              <a:spcBef>
                <a:spcPts val="400"/>
              </a:spcBef>
              <a:buClr>
                <a:schemeClr val="bg1"/>
              </a:buClr>
            </a:pPr>
            <a:r>
              <a:rPr lang="en-US" noProof="0" dirty="0">
                <a:solidFill>
                  <a:schemeClr val="bg1"/>
                </a:solidFill>
              </a:rPr>
              <a:t>140 grams</a:t>
            </a:r>
          </a:p>
        </p:txBody>
      </p:sp>
      <p:grpSp>
        <p:nvGrpSpPr>
          <p:cNvPr id="5" name="Group 4" descr="Nutrition Facts Label">
            <a:extLst>
              <a:ext uri="{FF2B5EF4-FFF2-40B4-BE49-F238E27FC236}">
                <a16:creationId xmlns:a16="http://schemas.microsoft.com/office/drawing/2014/main" id="{D9A3AEB1-AD30-EF4F-9343-C242C4C45EFA}"/>
              </a:ext>
            </a:extLst>
          </p:cNvPr>
          <p:cNvGrpSpPr/>
          <p:nvPr/>
        </p:nvGrpSpPr>
        <p:grpSpPr>
          <a:xfrm>
            <a:off x="4892437" y="521369"/>
            <a:ext cx="2842834" cy="4401141"/>
            <a:chOff x="4572000" y="521370"/>
            <a:chExt cx="2577313" cy="3990074"/>
          </a:xfrm>
        </p:grpSpPr>
        <p:sp>
          <p:nvSpPr>
            <p:cNvPr id="9" name="Rectangle 8">
              <a:extLst>
                <a:ext uri="{FF2B5EF4-FFF2-40B4-BE49-F238E27FC236}">
                  <a16:creationId xmlns:a16="http://schemas.microsoft.com/office/drawing/2014/main" id="{703F7A06-0453-ED4E-BC83-D11E0C711772}"/>
                </a:ext>
              </a:extLst>
            </p:cNvPr>
            <p:cNvSpPr/>
            <p:nvPr/>
          </p:nvSpPr>
          <p:spPr>
            <a:xfrm>
              <a:off x="4572000" y="521370"/>
              <a:ext cx="2577313" cy="3990074"/>
            </a:xfrm>
            <a:prstGeom prst="rect">
              <a:avLst/>
            </a:prstGeom>
            <a:solidFill>
              <a:schemeClr val="bg1"/>
            </a:solidFill>
            <a:ln>
              <a:noFill/>
            </a:ln>
            <a:effectLst>
              <a:outerShdw blurRad="635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03016C4C-8613-6541-98E1-48BAFDF61D1F}"/>
                </a:ext>
              </a:extLst>
            </p:cNvPr>
            <p:cNvSpPr/>
            <p:nvPr/>
          </p:nvSpPr>
          <p:spPr>
            <a:xfrm>
              <a:off x="4692294" y="678001"/>
              <a:ext cx="2336724" cy="3708548"/>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a:extLst>
                <a:ext uri="{FF2B5EF4-FFF2-40B4-BE49-F238E27FC236}">
                  <a16:creationId xmlns:a16="http://schemas.microsoft.com/office/drawing/2014/main" id="{1E3226C8-E164-3547-9EED-23BA443A722D}"/>
                </a:ext>
              </a:extLst>
            </p:cNvPr>
            <p:cNvPicPr>
              <a:picLocks noChangeAspect="1"/>
            </p:cNvPicPr>
            <p:nvPr/>
          </p:nvPicPr>
          <p:blipFill rotWithShape="1">
            <a:blip r:embed="rId3"/>
            <a:srcRect l="1393" t="898" r="4217" b="879"/>
            <a:stretch/>
          </p:blipFill>
          <p:spPr>
            <a:xfrm>
              <a:off x="4766208" y="780144"/>
              <a:ext cx="2188896" cy="3504261"/>
            </a:xfrm>
            <a:prstGeom prst="rect">
              <a:avLst/>
            </a:prstGeom>
            <a:solidFill>
              <a:schemeClr val="bg1"/>
            </a:solidFill>
          </p:spPr>
        </p:pic>
      </p:grpSp>
    </p:spTree>
    <p:extLst>
      <p:ext uri="{BB962C8B-B14F-4D97-AF65-F5344CB8AC3E}">
        <p14:creationId xmlns:p14="http://schemas.microsoft.com/office/powerpoint/2010/main" val="217101736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descr="Question Mark Icon">
            <a:extLst>
              <a:ext uri="{FF2B5EF4-FFF2-40B4-BE49-F238E27FC236}">
                <a16:creationId xmlns:a16="http://schemas.microsoft.com/office/drawing/2014/main" id="{EF680D8B-233D-7648-98B5-424F08D43062}"/>
              </a:ext>
              <a:ext uri="{C183D7F6-B498-43B3-948B-1728B52AA6E4}">
                <adec:decorative xmlns:adec="http://schemas.microsoft.com/office/drawing/2017/decorative" val="0"/>
              </a:ext>
            </a:extLst>
          </p:cNvPr>
          <p:cNvSpPr txBox="1"/>
          <p:nvPr/>
        </p:nvSpPr>
        <p:spPr>
          <a:xfrm>
            <a:off x="573627" y="521369"/>
            <a:ext cx="1380227" cy="1631216"/>
          </a:xfrm>
          <a:prstGeom prst="rect">
            <a:avLst/>
          </a:prstGeom>
          <a:noFill/>
        </p:spPr>
        <p:txBody>
          <a:bodyPr wrap="square" rtlCol="0">
            <a:spAutoFit/>
          </a:bodyPr>
          <a:lstStyle/>
          <a:p>
            <a:pPr algn="ctr"/>
            <a:r>
              <a:rPr lang="en-US" sz="10000" b="1" dirty="0">
                <a:solidFill>
                  <a:srgbClr val="E9DEE3"/>
                </a:solidFill>
                <a:latin typeface="Helvetica" pitchFamily="2" charset="0"/>
              </a:rPr>
              <a:t>?</a:t>
            </a:r>
          </a:p>
        </p:txBody>
      </p:sp>
      <p:sp>
        <p:nvSpPr>
          <p:cNvPr id="2" name="Title 1">
            <a:extLst>
              <a:ext uri="{FF2B5EF4-FFF2-40B4-BE49-F238E27FC236}">
                <a16:creationId xmlns:a16="http://schemas.microsoft.com/office/drawing/2014/main" id="{F0059E15-E666-4A48-AAD2-5FB19DE166E8}"/>
              </a:ext>
            </a:extLst>
          </p:cNvPr>
          <p:cNvSpPr>
            <a:spLocks noGrp="1"/>
          </p:cNvSpPr>
          <p:nvPr>
            <p:ph type="title"/>
          </p:nvPr>
        </p:nvSpPr>
        <p:spPr>
          <a:xfrm>
            <a:off x="1" y="1743612"/>
            <a:ext cx="2996696" cy="891834"/>
          </a:xfrm>
        </p:spPr>
        <p:txBody>
          <a:bodyPr/>
          <a:lstStyle/>
          <a:p>
            <a:r>
              <a:rPr lang="en-US" b="1" noProof="0" dirty="0"/>
              <a:t>Answer</a:t>
            </a:r>
            <a:br>
              <a:rPr lang="en-US" b="1" noProof="0" dirty="0"/>
            </a:br>
            <a:r>
              <a:rPr lang="en-US" noProof="0" dirty="0"/>
              <a:t>How many grams of total sugars are in 1 serving of this yogurt?</a:t>
            </a:r>
          </a:p>
        </p:txBody>
      </p:sp>
      <p:sp>
        <p:nvSpPr>
          <p:cNvPr id="4" name="Content Placeholder 3">
            <a:extLst>
              <a:ext uri="{FF2B5EF4-FFF2-40B4-BE49-F238E27FC236}">
                <a16:creationId xmlns:a16="http://schemas.microsoft.com/office/drawing/2014/main" id="{0BD4425D-7C64-4041-ADFA-B6AE497F4A72}"/>
              </a:ext>
            </a:extLst>
          </p:cNvPr>
          <p:cNvSpPr>
            <a:spLocks noGrp="1"/>
          </p:cNvSpPr>
          <p:nvPr>
            <p:ph sz="half" idx="2"/>
          </p:nvPr>
        </p:nvSpPr>
        <p:spPr>
          <a:xfrm>
            <a:off x="145657" y="3291840"/>
            <a:ext cx="3868737" cy="613726"/>
          </a:xfrm>
        </p:spPr>
        <p:txBody>
          <a:bodyPr/>
          <a:lstStyle/>
          <a:p>
            <a:pPr>
              <a:spcBef>
                <a:spcPts val="400"/>
              </a:spcBef>
              <a:buClr>
                <a:schemeClr val="bg1"/>
              </a:buClr>
            </a:pPr>
            <a:r>
              <a:rPr lang="en-US" noProof="0" dirty="0">
                <a:solidFill>
                  <a:schemeClr val="bg1"/>
                </a:solidFill>
              </a:rPr>
              <a:t>170 grams</a:t>
            </a:r>
          </a:p>
          <a:p>
            <a:pPr>
              <a:spcBef>
                <a:spcPts val="400"/>
              </a:spcBef>
              <a:buClr>
                <a:schemeClr val="bg1"/>
              </a:buClr>
            </a:pPr>
            <a:r>
              <a:rPr lang="en-US" noProof="0" dirty="0">
                <a:solidFill>
                  <a:schemeClr val="bg1"/>
                </a:solidFill>
              </a:rPr>
              <a:t>16 grams</a:t>
            </a:r>
          </a:p>
          <a:p>
            <a:pPr>
              <a:spcBef>
                <a:spcPts val="400"/>
              </a:spcBef>
              <a:buClr>
                <a:schemeClr val="bg1"/>
              </a:buClr>
            </a:pPr>
            <a:r>
              <a:rPr lang="en-US" noProof="0" dirty="0">
                <a:solidFill>
                  <a:schemeClr val="bg1"/>
                </a:solidFill>
              </a:rPr>
              <a:t>4 grams</a:t>
            </a:r>
          </a:p>
          <a:p>
            <a:pPr>
              <a:spcBef>
                <a:spcPts val="400"/>
              </a:spcBef>
              <a:buClr>
                <a:schemeClr val="bg1"/>
              </a:buClr>
            </a:pPr>
            <a:r>
              <a:rPr lang="en-US" noProof="0" dirty="0">
                <a:solidFill>
                  <a:schemeClr val="bg1"/>
                </a:solidFill>
              </a:rPr>
              <a:t>140 grams</a:t>
            </a:r>
          </a:p>
        </p:txBody>
      </p:sp>
      <p:sp>
        <p:nvSpPr>
          <p:cNvPr id="10" name="TextBox 9" descr="The box next to ¼ cup milk* and ½ oz eq whole grain-rich crackers is checked&#10;">
            <a:extLst>
              <a:ext uri="{FF2B5EF4-FFF2-40B4-BE49-F238E27FC236}">
                <a16:creationId xmlns:a16="http://schemas.microsoft.com/office/drawing/2014/main" id="{9F7A9EE8-7A56-8142-B159-9CB4732BC7EF}"/>
              </a:ext>
            </a:extLst>
          </p:cNvPr>
          <p:cNvSpPr txBox="1"/>
          <p:nvPr/>
        </p:nvSpPr>
        <p:spPr>
          <a:xfrm>
            <a:off x="120666" y="3467480"/>
            <a:ext cx="461044" cy="584775"/>
          </a:xfrm>
          <a:prstGeom prst="rect">
            <a:avLst/>
          </a:prstGeom>
          <a:noFill/>
        </p:spPr>
        <p:txBody>
          <a:bodyPr wrap="square" rtlCol="0">
            <a:spAutoFit/>
          </a:bodyPr>
          <a:lstStyle/>
          <a:p>
            <a:r>
              <a:rPr lang="en-US" sz="3200" b="1">
                <a:solidFill>
                  <a:schemeClr val="bg1"/>
                </a:solidFill>
                <a:latin typeface="Helvetica" pitchFamily="2" charset="0"/>
              </a:rPr>
              <a:t>✓</a:t>
            </a:r>
          </a:p>
        </p:txBody>
      </p:sp>
      <p:grpSp>
        <p:nvGrpSpPr>
          <p:cNvPr id="3" name="Group 2" descr="Nutrition Facts Label with an outline around &quot;Total Sugars 16g&quot;">
            <a:extLst>
              <a:ext uri="{FF2B5EF4-FFF2-40B4-BE49-F238E27FC236}">
                <a16:creationId xmlns:a16="http://schemas.microsoft.com/office/drawing/2014/main" id="{810FB8C5-FBE6-4744-97CE-AB1E4CF83EC4}"/>
              </a:ext>
            </a:extLst>
          </p:cNvPr>
          <p:cNvGrpSpPr/>
          <p:nvPr/>
        </p:nvGrpSpPr>
        <p:grpSpPr>
          <a:xfrm>
            <a:off x="4892437" y="521369"/>
            <a:ext cx="2842834" cy="4401141"/>
            <a:chOff x="4892437" y="521369"/>
            <a:chExt cx="2842834" cy="4401141"/>
          </a:xfrm>
        </p:grpSpPr>
        <p:sp>
          <p:nvSpPr>
            <p:cNvPr id="9" name="Rectangle 8">
              <a:extLst>
                <a:ext uri="{FF2B5EF4-FFF2-40B4-BE49-F238E27FC236}">
                  <a16:creationId xmlns:a16="http://schemas.microsoft.com/office/drawing/2014/main" id="{703F7A06-0453-ED4E-BC83-D11E0C711772}"/>
                </a:ext>
              </a:extLst>
            </p:cNvPr>
            <p:cNvSpPr/>
            <p:nvPr/>
          </p:nvSpPr>
          <p:spPr>
            <a:xfrm>
              <a:off x="4892437" y="521369"/>
              <a:ext cx="2842834" cy="4401141"/>
            </a:xfrm>
            <a:prstGeom prst="rect">
              <a:avLst/>
            </a:prstGeom>
            <a:solidFill>
              <a:schemeClr val="bg1"/>
            </a:solidFill>
            <a:ln>
              <a:noFill/>
            </a:ln>
            <a:effectLst>
              <a:outerShdw blurRad="635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03016C4C-8613-6541-98E1-48BAFDF61D1F}"/>
                </a:ext>
              </a:extLst>
            </p:cNvPr>
            <p:cNvSpPr/>
            <p:nvPr/>
          </p:nvSpPr>
          <p:spPr>
            <a:xfrm>
              <a:off x="5025124" y="694137"/>
              <a:ext cx="2577459" cy="4090612"/>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a:extLst>
                <a:ext uri="{FF2B5EF4-FFF2-40B4-BE49-F238E27FC236}">
                  <a16:creationId xmlns:a16="http://schemas.microsoft.com/office/drawing/2014/main" id="{1E3226C8-E164-3547-9EED-23BA443A722D}"/>
                </a:ext>
              </a:extLst>
            </p:cNvPr>
            <p:cNvPicPr>
              <a:picLocks noChangeAspect="1"/>
            </p:cNvPicPr>
            <p:nvPr/>
          </p:nvPicPr>
          <p:blipFill rotWithShape="1">
            <a:blip r:embed="rId3"/>
            <a:srcRect l="1393" t="898" r="4217" b="879"/>
            <a:stretch/>
          </p:blipFill>
          <p:spPr>
            <a:xfrm>
              <a:off x="5106653" y="806803"/>
              <a:ext cx="2414401" cy="3865278"/>
            </a:xfrm>
            <a:prstGeom prst="rect">
              <a:avLst/>
            </a:prstGeom>
            <a:solidFill>
              <a:schemeClr val="bg1"/>
            </a:solidFill>
          </p:spPr>
        </p:pic>
        <p:sp>
          <p:nvSpPr>
            <p:cNvPr id="12" name="Rounded Rectangle 11" descr="Outline around &quot;Total Sugars 16g&quot;">
              <a:extLst>
                <a:ext uri="{FF2B5EF4-FFF2-40B4-BE49-F238E27FC236}">
                  <a16:creationId xmlns:a16="http://schemas.microsoft.com/office/drawing/2014/main" id="{22B87DFE-27B2-0D4D-BB83-12EF6D1CF017}"/>
                </a:ext>
              </a:extLst>
            </p:cNvPr>
            <p:cNvSpPr/>
            <p:nvPr/>
          </p:nvSpPr>
          <p:spPr>
            <a:xfrm>
              <a:off x="5106653" y="3582374"/>
              <a:ext cx="2414402" cy="197409"/>
            </a:xfrm>
            <a:prstGeom prst="roundRect">
              <a:avLst/>
            </a:prstGeom>
            <a:noFill/>
            <a:ln w="28575">
              <a:solidFill>
                <a:srgbClr val="439CA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92710703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descr="Question Mark Icon">
            <a:extLst>
              <a:ext uri="{FF2B5EF4-FFF2-40B4-BE49-F238E27FC236}">
                <a16:creationId xmlns:a16="http://schemas.microsoft.com/office/drawing/2014/main" id="{EF680D8B-233D-7648-98B5-424F08D43062}"/>
              </a:ext>
              <a:ext uri="{C183D7F6-B498-43B3-948B-1728B52AA6E4}">
                <adec:decorative xmlns:adec="http://schemas.microsoft.com/office/drawing/2017/decorative" val="0"/>
              </a:ext>
            </a:extLst>
          </p:cNvPr>
          <p:cNvSpPr txBox="1"/>
          <p:nvPr/>
        </p:nvSpPr>
        <p:spPr>
          <a:xfrm>
            <a:off x="573627" y="521369"/>
            <a:ext cx="1380227" cy="1631216"/>
          </a:xfrm>
          <a:prstGeom prst="rect">
            <a:avLst/>
          </a:prstGeom>
          <a:noFill/>
        </p:spPr>
        <p:txBody>
          <a:bodyPr wrap="square" rtlCol="0">
            <a:spAutoFit/>
          </a:bodyPr>
          <a:lstStyle/>
          <a:p>
            <a:pPr algn="ctr"/>
            <a:r>
              <a:rPr lang="en-US" sz="10000" b="1" dirty="0">
                <a:solidFill>
                  <a:srgbClr val="E9DEE3"/>
                </a:solidFill>
                <a:latin typeface="Helvetica" pitchFamily="2" charset="0"/>
              </a:rPr>
              <a:t>?</a:t>
            </a:r>
          </a:p>
        </p:txBody>
      </p:sp>
      <p:sp>
        <p:nvSpPr>
          <p:cNvPr id="2" name="Title 1">
            <a:extLst>
              <a:ext uri="{FF2B5EF4-FFF2-40B4-BE49-F238E27FC236}">
                <a16:creationId xmlns:a16="http://schemas.microsoft.com/office/drawing/2014/main" id="{F0059E15-E666-4A48-AAD2-5FB19DE166E8}"/>
              </a:ext>
            </a:extLst>
          </p:cNvPr>
          <p:cNvSpPr>
            <a:spLocks noGrp="1"/>
          </p:cNvSpPr>
          <p:nvPr>
            <p:ph type="title"/>
          </p:nvPr>
        </p:nvSpPr>
        <p:spPr>
          <a:xfrm>
            <a:off x="1" y="1743612"/>
            <a:ext cx="3048000" cy="891834"/>
          </a:xfrm>
        </p:spPr>
        <p:txBody>
          <a:bodyPr/>
          <a:lstStyle/>
          <a:p>
            <a:r>
              <a:rPr lang="en-US" b="1" noProof="0" dirty="0"/>
              <a:t>Try It Out!</a:t>
            </a:r>
            <a:br>
              <a:rPr lang="en-US" b="1" noProof="0" dirty="0"/>
            </a:br>
            <a:r>
              <a:rPr lang="en-US" noProof="0" dirty="0"/>
              <a:t>Does this yogurt meet the CACFP sugar limit*?</a:t>
            </a:r>
          </a:p>
        </p:txBody>
      </p:sp>
      <p:sp>
        <p:nvSpPr>
          <p:cNvPr id="4" name="Content Placeholder 3">
            <a:extLst>
              <a:ext uri="{FF2B5EF4-FFF2-40B4-BE49-F238E27FC236}">
                <a16:creationId xmlns:a16="http://schemas.microsoft.com/office/drawing/2014/main" id="{0BD4425D-7C64-4041-ADFA-B6AE497F4A72}"/>
              </a:ext>
            </a:extLst>
          </p:cNvPr>
          <p:cNvSpPr>
            <a:spLocks noGrp="1"/>
          </p:cNvSpPr>
          <p:nvPr>
            <p:ph sz="half" idx="2"/>
          </p:nvPr>
        </p:nvSpPr>
        <p:spPr>
          <a:xfrm>
            <a:off x="145657" y="2978158"/>
            <a:ext cx="3868737" cy="613726"/>
          </a:xfrm>
        </p:spPr>
        <p:txBody>
          <a:bodyPr/>
          <a:lstStyle/>
          <a:p>
            <a:pPr>
              <a:spcBef>
                <a:spcPts val="400"/>
              </a:spcBef>
              <a:buClr>
                <a:schemeClr val="bg1"/>
              </a:buClr>
            </a:pPr>
            <a:r>
              <a:rPr lang="en-US" noProof="0" dirty="0">
                <a:solidFill>
                  <a:schemeClr val="bg1"/>
                </a:solidFill>
              </a:rPr>
              <a:t>Yes</a:t>
            </a:r>
          </a:p>
          <a:p>
            <a:pPr>
              <a:spcBef>
                <a:spcPts val="400"/>
              </a:spcBef>
              <a:buClr>
                <a:schemeClr val="bg1"/>
              </a:buClr>
            </a:pPr>
            <a:r>
              <a:rPr lang="en-US" noProof="0" dirty="0">
                <a:solidFill>
                  <a:schemeClr val="bg1"/>
                </a:solidFill>
              </a:rPr>
              <a:t>No</a:t>
            </a:r>
          </a:p>
        </p:txBody>
      </p:sp>
      <p:sp>
        <p:nvSpPr>
          <p:cNvPr id="10" name="Text Placeholder 2">
            <a:extLst>
              <a:ext uri="{FF2B5EF4-FFF2-40B4-BE49-F238E27FC236}">
                <a16:creationId xmlns:a16="http://schemas.microsoft.com/office/drawing/2014/main" id="{6FD01351-03D5-0347-AF96-0BC2F4ECFD02}"/>
              </a:ext>
            </a:extLst>
          </p:cNvPr>
          <p:cNvSpPr>
            <a:spLocks noGrp="1"/>
          </p:cNvSpPr>
          <p:nvPr>
            <p:ph type="body" idx="1"/>
          </p:nvPr>
        </p:nvSpPr>
        <p:spPr>
          <a:xfrm>
            <a:off x="1" y="3840480"/>
            <a:ext cx="2906162" cy="1016024"/>
          </a:xfrm>
        </p:spPr>
        <p:txBody>
          <a:bodyPr lIns="137160"/>
          <a:lstStyle/>
          <a:p>
            <a:pPr>
              <a:lnSpc>
                <a:spcPts val="2200"/>
              </a:lnSpc>
            </a:pPr>
            <a:r>
              <a:rPr lang="en-US" noProof="0" dirty="0">
                <a:solidFill>
                  <a:schemeClr val="bg1"/>
                </a:solidFill>
              </a:rPr>
              <a:t>*Yogurt must contain </a:t>
            </a:r>
            <a:r>
              <a:rPr lang="en-US" b="1" noProof="0" dirty="0">
                <a:solidFill>
                  <a:schemeClr val="bg1"/>
                </a:solidFill>
              </a:rPr>
              <a:t>23 grams</a:t>
            </a:r>
            <a:r>
              <a:rPr lang="en-US" noProof="0" dirty="0">
                <a:solidFill>
                  <a:schemeClr val="bg1"/>
                </a:solidFill>
              </a:rPr>
              <a:t> of total sugars or less per </a:t>
            </a:r>
            <a:r>
              <a:rPr lang="en-US" b="1" noProof="0" dirty="0">
                <a:solidFill>
                  <a:schemeClr val="bg1"/>
                </a:solidFill>
              </a:rPr>
              <a:t>6 ounces </a:t>
            </a:r>
            <a:r>
              <a:rPr lang="en-US" noProof="0" dirty="0">
                <a:solidFill>
                  <a:schemeClr val="bg1"/>
                </a:solidFill>
              </a:rPr>
              <a:t>of yogurt.  </a:t>
            </a:r>
          </a:p>
        </p:txBody>
      </p:sp>
      <p:grpSp>
        <p:nvGrpSpPr>
          <p:cNvPr id="14" name="Group 13" descr="Nutrition Facts Label Example">
            <a:extLst>
              <a:ext uri="{FF2B5EF4-FFF2-40B4-BE49-F238E27FC236}">
                <a16:creationId xmlns:a16="http://schemas.microsoft.com/office/drawing/2014/main" id="{026E2761-0681-3E4D-A0D3-277D87F3CA42}"/>
              </a:ext>
            </a:extLst>
          </p:cNvPr>
          <p:cNvGrpSpPr/>
          <p:nvPr/>
        </p:nvGrpSpPr>
        <p:grpSpPr>
          <a:xfrm>
            <a:off x="4892437" y="521369"/>
            <a:ext cx="2842834" cy="4401141"/>
            <a:chOff x="4572000" y="521370"/>
            <a:chExt cx="2577313" cy="3990074"/>
          </a:xfrm>
        </p:grpSpPr>
        <p:sp>
          <p:nvSpPr>
            <p:cNvPr id="15" name="Rectangle 14">
              <a:extLst>
                <a:ext uri="{FF2B5EF4-FFF2-40B4-BE49-F238E27FC236}">
                  <a16:creationId xmlns:a16="http://schemas.microsoft.com/office/drawing/2014/main" id="{45A21068-610B-254E-94A7-0C3828D4EC90}"/>
                </a:ext>
              </a:extLst>
            </p:cNvPr>
            <p:cNvSpPr/>
            <p:nvPr/>
          </p:nvSpPr>
          <p:spPr>
            <a:xfrm>
              <a:off x="4572000" y="521370"/>
              <a:ext cx="2577313" cy="3990074"/>
            </a:xfrm>
            <a:prstGeom prst="rect">
              <a:avLst/>
            </a:prstGeom>
            <a:solidFill>
              <a:schemeClr val="bg1"/>
            </a:solidFill>
            <a:ln>
              <a:noFill/>
            </a:ln>
            <a:effectLst>
              <a:outerShdw blurRad="635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2DC09D56-B33F-6040-825D-6D30FAE21BB0}"/>
                </a:ext>
              </a:extLst>
            </p:cNvPr>
            <p:cNvSpPr/>
            <p:nvPr/>
          </p:nvSpPr>
          <p:spPr>
            <a:xfrm>
              <a:off x="4692294" y="678001"/>
              <a:ext cx="2336724" cy="3708548"/>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16">
              <a:extLst>
                <a:ext uri="{FF2B5EF4-FFF2-40B4-BE49-F238E27FC236}">
                  <a16:creationId xmlns:a16="http://schemas.microsoft.com/office/drawing/2014/main" id="{072FA9FD-8383-4046-BFFD-53DC57BA717B}"/>
                </a:ext>
              </a:extLst>
            </p:cNvPr>
            <p:cNvPicPr>
              <a:picLocks noChangeAspect="1"/>
            </p:cNvPicPr>
            <p:nvPr/>
          </p:nvPicPr>
          <p:blipFill rotWithShape="1">
            <a:blip r:embed="rId3"/>
            <a:srcRect l="1393" t="898" r="4217" b="879"/>
            <a:stretch/>
          </p:blipFill>
          <p:spPr>
            <a:xfrm>
              <a:off x="4766208" y="780144"/>
              <a:ext cx="2188896" cy="3504261"/>
            </a:xfrm>
            <a:prstGeom prst="rect">
              <a:avLst/>
            </a:prstGeom>
            <a:solidFill>
              <a:schemeClr val="bg1"/>
            </a:solidFill>
          </p:spPr>
        </p:pic>
      </p:grpSp>
    </p:spTree>
    <p:extLst>
      <p:ext uri="{BB962C8B-B14F-4D97-AF65-F5344CB8AC3E}">
        <p14:creationId xmlns:p14="http://schemas.microsoft.com/office/powerpoint/2010/main" val="155602079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descr="Question Mark Icon">
            <a:extLst>
              <a:ext uri="{FF2B5EF4-FFF2-40B4-BE49-F238E27FC236}">
                <a16:creationId xmlns:a16="http://schemas.microsoft.com/office/drawing/2014/main" id="{EF680D8B-233D-7648-98B5-424F08D43062}"/>
              </a:ext>
              <a:ext uri="{C183D7F6-B498-43B3-948B-1728B52AA6E4}">
                <adec:decorative xmlns:adec="http://schemas.microsoft.com/office/drawing/2017/decorative" val="0"/>
              </a:ext>
            </a:extLst>
          </p:cNvPr>
          <p:cNvSpPr txBox="1"/>
          <p:nvPr/>
        </p:nvSpPr>
        <p:spPr>
          <a:xfrm>
            <a:off x="573627" y="521369"/>
            <a:ext cx="1380227" cy="1631216"/>
          </a:xfrm>
          <a:prstGeom prst="rect">
            <a:avLst/>
          </a:prstGeom>
          <a:noFill/>
        </p:spPr>
        <p:txBody>
          <a:bodyPr wrap="square" rtlCol="0">
            <a:spAutoFit/>
          </a:bodyPr>
          <a:lstStyle/>
          <a:p>
            <a:pPr algn="ctr"/>
            <a:r>
              <a:rPr lang="en-US" sz="10000" b="1" dirty="0">
                <a:solidFill>
                  <a:srgbClr val="E9DEE3"/>
                </a:solidFill>
                <a:latin typeface="Helvetica" pitchFamily="2" charset="0"/>
              </a:rPr>
              <a:t>?</a:t>
            </a:r>
          </a:p>
        </p:txBody>
      </p:sp>
      <p:sp>
        <p:nvSpPr>
          <p:cNvPr id="2" name="Title 1">
            <a:extLst>
              <a:ext uri="{FF2B5EF4-FFF2-40B4-BE49-F238E27FC236}">
                <a16:creationId xmlns:a16="http://schemas.microsoft.com/office/drawing/2014/main" id="{F0059E15-E666-4A48-AAD2-5FB19DE166E8}"/>
              </a:ext>
            </a:extLst>
          </p:cNvPr>
          <p:cNvSpPr>
            <a:spLocks noGrp="1"/>
          </p:cNvSpPr>
          <p:nvPr>
            <p:ph type="title"/>
          </p:nvPr>
        </p:nvSpPr>
        <p:spPr>
          <a:xfrm>
            <a:off x="1" y="1743612"/>
            <a:ext cx="3048000" cy="891834"/>
          </a:xfrm>
        </p:spPr>
        <p:txBody>
          <a:bodyPr/>
          <a:lstStyle/>
          <a:p>
            <a:r>
              <a:rPr lang="en-US" b="1" noProof="0" dirty="0"/>
              <a:t>Answer</a:t>
            </a:r>
            <a:br>
              <a:rPr lang="en-US" b="1" noProof="0" dirty="0"/>
            </a:br>
            <a:r>
              <a:rPr lang="en-US" noProof="0" dirty="0"/>
              <a:t>Does this yogurt meet the CACFP sugar limit*?</a:t>
            </a:r>
          </a:p>
        </p:txBody>
      </p:sp>
      <p:sp>
        <p:nvSpPr>
          <p:cNvPr id="4" name="Content Placeholder 3">
            <a:extLst>
              <a:ext uri="{FF2B5EF4-FFF2-40B4-BE49-F238E27FC236}">
                <a16:creationId xmlns:a16="http://schemas.microsoft.com/office/drawing/2014/main" id="{0BD4425D-7C64-4041-ADFA-B6AE497F4A72}"/>
              </a:ext>
            </a:extLst>
          </p:cNvPr>
          <p:cNvSpPr>
            <a:spLocks noGrp="1"/>
          </p:cNvSpPr>
          <p:nvPr>
            <p:ph sz="half" idx="2"/>
          </p:nvPr>
        </p:nvSpPr>
        <p:spPr>
          <a:xfrm>
            <a:off x="145657" y="2978158"/>
            <a:ext cx="3868737" cy="613726"/>
          </a:xfrm>
        </p:spPr>
        <p:txBody>
          <a:bodyPr/>
          <a:lstStyle/>
          <a:p>
            <a:pPr>
              <a:spcBef>
                <a:spcPts val="400"/>
              </a:spcBef>
              <a:buClr>
                <a:schemeClr val="bg1"/>
              </a:buClr>
            </a:pPr>
            <a:r>
              <a:rPr lang="en-US" noProof="0" dirty="0">
                <a:solidFill>
                  <a:schemeClr val="bg1"/>
                </a:solidFill>
              </a:rPr>
              <a:t>Yes</a:t>
            </a:r>
          </a:p>
          <a:p>
            <a:pPr>
              <a:spcBef>
                <a:spcPts val="400"/>
              </a:spcBef>
              <a:buClr>
                <a:schemeClr val="bg1"/>
              </a:buClr>
            </a:pPr>
            <a:r>
              <a:rPr lang="en-US" noProof="0" dirty="0">
                <a:solidFill>
                  <a:schemeClr val="bg1"/>
                </a:solidFill>
              </a:rPr>
              <a:t>No</a:t>
            </a:r>
          </a:p>
        </p:txBody>
      </p:sp>
      <p:sp>
        <p:nvSpPr>
          <p:cNvPr id="13" name="TextBox 12" descr="The box next to ¼ cup milk* and ½ oz eq whole grain-rich crackers is checked&#10;">
            <a:extLst>
              <a:ext uri="{FF2B5EF4-FFF2-40B4-BE49-F238E27FC236}">
                <a16:creationId xmlns:a16="http://schemas.microsoft.com/office/drawing/2014/main" id="{52813488-5B0C-A64B-A8BA-91767A87C3D2}"/>
              </a:ext>
            </a:extLst>
          </p:cNvPr>
          <p:cNvSpPr txBox="1"/>
          <p:nvPr/>
        </p:nvSpPr>
        <p:spPr>
          <a:xfrm>
            <a:off x="120666" y="2795563"/>
            <a:ext cx="461044" cy="584775"/>
          </a:xfrm>
          <a:prstGeom prst="rect">
            <a:avLst/>
          </a:prstGeom>
          <a:noFill/>
        </p:spPr>
        <p:txBody>
          <a:bodyPr wrap="square" rtlCol="0">
            <a:spAutoFit/>
          </a:bodyPr>
          <a:lstStyle/>
          <a:p>
            <a:r>
              <a:rPr lang="en-US" sz="3200" b="1">
                <a:solidFill>
                  <a:schemeClr val="bg1"/>
                </a:solidFill>
                <a:latin typeface="Helvetica" pitchFamily="2" charset="0"/>
              </a:rPr>
              <a:t>✓</a:t>
            </a:r>
          </a:p>
        </p:txBody>
      </p:sp>
      <p:sp>
        <p:nvSpPr>
          <p:cNvPr id="10" name="Text Placeholder 2">
            <a:extLst>
              <a:ext uri="{FF2B5EF4-FFF2-40B4-BE49-F238E27FC236}">
                <a16:creationId xmlns:a16="http://schemas.microsoft.com/office/drawing/2014/main" id="{6FD01351-03D5-0347-AF96-0BC2F4ECFD02}"/>
              </a:ext>
            </a:extLst>
          </p:cNvPr>
          <p:cNvSpPr>
            <a:spLocks noGrp="1"/>
          </p:cNvSpPr>
          <p:nvPr>
            <p:ph type="body" idx="1"/>
          </p:nvPr>
        </p:nvSpPr>
        <p:spPr>
          <a:xfrm>
            <a:off x="1" y="3840480"/>
            <a:ext cx="2906162" cy="1016024"/>
          </a:xfrm>
        </p:spPr>
        <p:txBody>
          <a:bodyPr lIns="137160"/>
          <a:lstStyle/>
          <a:p>
            <a:pPr>
              <a:lnSpc>
                <a:spcPts val="2200"/>
              </a:lnSpc>
            </a:pPr>
            <a:r>
              <a:rPr lang="en-US" noProof="0" dirty="0">
                <a:solidFill>
                  <a:schemeClr val="bg1"/>
                </a:solidFill>
              </a:rPr>
              <a:t>*Yogurt must contain </a:t>
            </a:r>
            <a:r>
              <a:rPr lang="en-US" b="1" noProof="0" dirty="0">
                <a:solidFill>
                  <a:schemeClr val="bg1"/>
                </a:solidFill>
              </a:rPr>
              <a:t>23 grams</a:t>
            </a:r>
            <a:r>
              <a:rPr lang="en-US" noProof="0" dirty="0">
                <a:solidFill>
                  <a:schemeClr val="bg1"/>
                </a:solidFill>
              </a:rPr>
              <a:t> of total sugars or less per </a:t>
            </a:r>
            <a:r>
              <a:rPr lang="en-US" b="1" noProof="0" dirty="0">
                <a:solidFill>
                  <a:schemeClr val="bg1"/>
                </a:solidFill>
              </a:rPr>
              <a:t>6 ounces </a:t>
            </a:r>
            <a:r>
              <a:rPr lang="en-US" noProof="0" dirty="0">
                <a:solidFill>
                  <a:schemeClr val="bg1"/>
                </a:solidFill>
              </a:rPr>
              <a:t>of yogurt.  </a:t>
            </a:r>
          </a:p>
        </p:txBody>
      </p:sp>
      <p:grpSp>
        <p:nvGrpSpPr>
          <p:cNvPr id="3" name="Group 2" descr="Nutrition Facts Label with outlines around &quot;Serving Size 6 oz (170g)&quot; and &quot;Total Sugars 16g&quot;">
            <a:extLst>
              <a:ext uri="{FF2B5EF4-FFF2-40B4-BE49-F238E27FC236}">
                <a16:creationId xmlns:a16="http://schemas.microsoft.com/office/drawing/2014/main" id="{7ED7B7CC-3E9F-2241-96CE-79D6B8A6A412}"/>
              </a:ext>
            </a:extLst>
          </p:cNvPr>
          <p:cNvGrpSpPr/>
          <p:nvPr/>
        </p:nvGrpSpPr>
        <p:grpSpPr>
          <a:xfrm>
            <a:off x="4892437" y="521369"/>
            <a:ext cx="2842834" cy="4401141"/>
            <a:chOff x="4892437" y="521369"/>
            <a:chExt cx="2842834" cy="4401141"/>
          </a:xfrm>
        </p:grpSpPr>
        <p:sp>
          <p:nvSpPr>
            <p:cNvPr id="15" name="Rectangle 14">
              <a:extLst>
                <a:ext uri="{FF2B5EF4-FFF2-40B4-BE49-F238E27FC236}">
                  <a16:creationId xmlns:a16="http://schemas.microsoft.com/office/drawing/2014/main" id="{16AB600D-C611-FA43-972A-AC0FAD1D8B8A}"/>
                </a:ext>
              </a:extLst>
            </p:cNvPr>
            <p:cNvSpPr/>
            <p:nvPr/>
          </p:nvSpPr>
          <p:spPr>
            <a:xfrm>
              <a:off x="4892437" y="521369"/>
              <a:ext cx="2842834" cy="4401141"/>
            </a:xfrm>
            <a:prstGeom prst="rect">
              <a:avLst/>
            </a:prstGeom>
            <a:solidFill>
              <a:schemeClr val="bg1"/>
            </a:solidFill>
            <a:ln>
              <a:noFill/>
            </a:ln>
            <a:effectLst>
              <a:outerShdw blurRad="635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C1D4C594-AE1A-8443-B8C5-6259A083797F}"/>
                </a:ext>
              </a:extLst>
            </p:cNvPr>
            <p:cNvSpPr/>
            <p:nvPr/>
          </p:nvSpPr>
          <p:spPr>
            <a:xfrm>
              <a:off x="5025124" y="694137"/>
              <a:ext cx="2577459" cy="4090612"/>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16">
              <a:extLst>
                <a:ext uri="{FF2B5EF4-FFF2-40B4-BE49-F238E27FC236}">
                  <a16:creationId xmlns:a16="http://schemas.microsoft.com/office/drawing/2014/main" id="{79D97130-BE9B-E447-B509-84957F84D6CE}"/>
                </a:ext>
              </a:extLst>
            </p:cNvPr>
            <p:cNvPicPr>
              <a:picLocks noChangeAspect="1"/>
            </p:cNvPicPr>
            <p:nvPr/>
          </p:nvPicPr>
          <p:blipFill rotWithShape="1">
            <a:blip r:embed="rId3"/>
            <a:srcRect l="1393" t="898" r="4217" b="879"/>
            <a:stretch/>
          </p:blipFill>
          <p:spPr>
            <a:xfrm>
              <a:off x="5106653" y="806803"/>
              <a:ext cx="2414401" cy="3865278"/>
            </a:xfrm>
            <a:prstGeom prst="rect">
              <a:avLst/>
            </a:prstGeom>
            <a:solidFill>
              <a:schemeClr val="bg1"/>
            </a:solidFill>
          </p:spPr>
        </p:pic>
        <p:sp>
          <p:nvSpPr>
            <p:cNvPr id="24" name="Rounded Rectangle 23" descr="Outline around &quot;Serving size 6oz (170g)&quot;">
              <a:extLst>
                <a:ext uri="{FF2B5EF4-FFF2-40B4-BE49-F238E27FC236}">
                  <a16:creationId xmlns:a16="http://schemas.microsoft.com/office/drawing/2014/main" id="{7B3CAEAA-0271-EA45-844E-B454079B9837}"/>
                </a:ext>
              </a:extLst>
            </p:cNvPr>
            <p:cNvSpPr/>
            <p:nvPr/>
          </p:nvSpPr>
          <p:spPr>
            <a:xfrm>
              <a:off x="5106653" y="1307259"/>
              <a:ext cx="2414402" cy="197409"/>
            </a:xfrm>
            <a:prstGeom prst="roundRect">
              <a:avLst/>
            </a:prstGeom>
            <a:noFill/>
            <a:ln w="28575">
              <a:solidFill>
                <a:srgbClr val="439CA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ounded Rectangle 18" descr="Outline around &quot;Total Sugars 16g&quot;">
              <a:extLst>
                <a:ext uri="{FF2B5EF4-FFF2-40B4-BE49-F238E27FC236}">
                  <a16:creationId xmlns:a16="http://schemas.microsoft.com/office/drawing/2014/main" id="{A4DD359E-2106-9049-BDDD-97D4F6E845D8}"/>
                </a:ext>
              </a:extLst>
            </p:cNvPr>
            <p:cNvSpPr/>
            <p:nvPr/>
          </p:nvSpPr>
          <p:spPr>
            <a:xfrm>
              <a:off x="5106653" y="3582374"/>
              <a:ext cx="2414402" cy="197409"/>
            </a:xfrm>
            <a:prstGeom prst="roundRect">
              <a:avLst/>
            </a:prstGeom>
            <a:noFill/>
            <a:ln w="28575">
              <a:solidFill>
                <a:srgbClr val="439CA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96908723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C6F315-2304-D34E-9297-04C87B58C304}"/>
              </a:ext>
            </a:extLst>
          </p:cNvPr>
          <p:cNvSpPr>
            <a:spLocks noGrp="1"/>
          </p:cNvSpPr>
          <p:nvPr>
            <p:ph type="title"/>
          </p:nvPr>
        </p:nvSpPr>
        <p:spPr>
          <a:xfrm>
            <a:off x="0" y="1"/>
            <a:ext cx="9144000" cy="850790"/>
          </a:xfrm>
        </p:spPr>
        <p:txBody>
          <a:bodyPr/>
          <a:lstStyle/>
          <a:p>
            <a:r>
              <a:rPr lang="en-US" sz="2400" noProof="0" dirty="0"/>
              <a:t>More Team Nutrition Resources</a:t>
            </a:r>
          </a:p>
        </p:txBody>
      </p:sp>
      <p:pic>
        <p:nvPicPr>
          <p:cNvPr id="16" name="Picture 15" descr="Screenshot of &quot;Choose Yogurts That Are Lower in Sugar&quot;  Cover">
            <a:extLst>
              <a:ext uri="{FF2B5EF4-FFF2-40B4-BE49-F238E27FC236}">
                <a16:creationId xmlns:a16="http://schemas.microsoft.com/office/drawing/2014/main" id="{058DB83E-D3EB-8A40-96EA-C99C70A27E0C}"/>
              </a:ext>
            </a:extLst>
          </p:cNvPr>
          <p:cNvPicPr>
            <a:picLocks noChangeAspect="1"/>
          </p:cNvPicPr>
          <p:nvPr/>
        </p:nvPicPr>
        <p:blipFill>
          <a:blip r:embed="rId3"/>
          <a:srcRect/>
          <a:stretch/>
        </p:blipFill>
        <p:spPr>
          <a:xfrm>
            <a:off x="252172" y="1188720"/>
            <a:ext cx="2337064" cy="3024437"/>
          </a:xfrm>
          <a:prstGeom prst="rect">
            <a:avLst/>
          </a:prstGeom>
          <a:ln w="3175">
            <a:solidFill>
              <a:schemeClr val="bg1">
                <a:lumMod val="65000"/>
              </a:schemeClr>
            </a:solidFill>
          </a:ln>
        </p:spPr>
      </p:pic>
      <p:pic>
        <p:nvPicPr>
          <p:cNvPr id="13" name="Picture 2" descr="Screenshot of &quot;Choose Breakfast Cereals That Are Lower in Sugar&quot; cover">
            <a:extLst>
              <a:ext uri="{FF2B5EF4-FFF2-40B4-BE49-F238E27FC236}">
                <a16:creationId xmlns:a16="http://schemas.microsoft.com/office/drawing/2014/main" id="{6097392E-C734-3B44-891A-14C370210C4E}"/>
              </a:ext>
            </a:extLst>
          </p:cNvPr>
          <p:cNvPicPr>
            <a:picLocks noChangeAspect="1" noChangeArrowheads="1"/>
          </p:cNvPicPr>
          <p:nvPr/>
        </p:nvPicPr>
        <p:blipFill>
          <a:blip r:embed="rId4"/>
          <a:srcRect/>
          <a:stretch/>
        </p:blipFill>
        <p:spPr bwMode="auto">
          <a:xfrm>
            <a:off x="2904805" y="1188719"/>
            <a:ext cx="2337064" cy="3024437"/>
          </a:xfrm>
          <a:prstGeom prst="rect">
            <a:avLst/>
          </a:prstGeom>
          <a:noFill/>
          <a:ln w="3175">
            <a:solidFill>
              <a:schemeClr val="bg1">
                <a:lumMod val="65000"/>
              </a:schemeClr>
            </a:solidFill>
          </a:ln>
          <a:extLst>
            <a:ext uri="{909E8E84-426E-40DD-AFC4-6F175D3DCCD1}">
              <a14:hiddenFill xmlns:a14="http://schemas.microsoft.com/office/drawing/2010/main">
                <a:solidFill>
                  <a:srgbClr val="FFFFFF"/>
                </a:solidFill>
              </a14:hiddenFill>
            </a:ext>
          </a:extLst>
        </p:spPr>
      </p:pic>
      <p:pic>
        <p:nvPicPr>
          <p:cNvPr id="17" name="Picture 16" descr="Screenshot of &quot;Choose Yogurts That Are Lower in Sugar&quot; PowerPoint Cover">
            <a:extLst>
              <a:ext uri="{FF2B5EF4-FFF2-40B4-BE49-F238E27FC236}">
                <a16:creationId xmlns:a16="http://schemas.microsoft.com/office/drawing/2014/main" id="{D7B84F63-A08C-8741-AC2F-C16292C9EAE6}"/>
              </a:ext>
            </a:extLst>
          </p:cNvPr>
          <p:cNvPicPr>
            <a:picLocks noChangeAspect="1"/>
          </p:cNvPicPr>
          <p:nvPr/>
        </p:nvPicPr>
        <p:blipFill>
          <a:blip r:embed="rId5"/>
          <a:srcRect/>
          <a:stretch/>
        </p:blipFill>
        <p:spPr>
          <a:xfrm>
            <a:off x="5569519" y="1188719"/>
            <a:ext cx="2395888" cy="1347687"/>
          </a:xfrm>
          <a:prstGeom prst="rect">
            <a:avLst/>
          </a:prstGeom>
          <a:ln w="3175">
            <a:solidFill>
              <a:schemeClr val="bg1">
                <a:lumMod val="65000"/>
              </a:schemeClr>
            </a:solidFill>
          </a:ln>
        </p:spPr>
      </p:pic>
      <p:pic>
        <p:nvPicPr>
          <p:cNvPr id="18" name="Picture 17" descr="Screenshot of &quot;Choose Breakfast Cereals That Are Lower in Sugar&quot; PowerPoint Cover">
            <a:extLst>
              <a:ext uri="{FF2B5EF4-FFF2-40B4-BE49-F238E27FC236}">
                <a16:creationId xmlns:a16="http://schemas.microsoft.com/office/drawing/2014/main" id="{98D8B2DE-CA45-2847-8DCE-A56843A2C3ED}"/>
              </a:ext>
            </a:extLst>
          </p:cNvPr>
          <p:cNvPicPr>
            <a:picLocks noChangeAspect="1"/>
          </p:cNvPicPr>
          <p:nvPr/>
        </p:nvPicPr>
        <p:blipFill>
          <a:blip r:embed="rId6"/>
          <a:srcRect/>
          <a:stretch/>
        </p:blipFill>
        <p:spPr>
          <a:xfrm>
            <a:off x="5557438" y="2810211"/>
            <a:ext cx="2420051" cy="1361279"/>
          </a:xfrm>
          <a:prstGeom prst="rect">
            <a:avLst/>
          </a:prstGeom>
          <a:ln w="3175">
            <a:solidFill>
              <a:schemeClr val="bg1">
                <a:lumMod val="65000"/>
              </a:schemeClr>
            </a:solidFill>
          </a:ln>
        </p:spPr>
      </p:pic>
      <p:pic>
        <p:nvPicPr>
          <p:cNvPr id="4" name="Picture 3" descr="QR code to &quot;Team Nutrition CACFP Training Tools&quot; webpage">
            <a:extLst>
              <a:ext uri="{FF2B5EF4-FFF2-40B4-BE49-F238E27FC236}">
                <a16:creationId xmlns:a16="http://schemas.microsoft.com/office/drawing/2014/main" id="{7A48CFA4-74A4-6940-B3E4-F2765D597CAF}"/>
              </a:ext>
            </a:extLst>
          </p:cNvPr>
          <p:cNvPicPr>
            <a:picLocks noChangeAspect="1"/>
          </p:cNvPicPr>
          <p:nvPr/>
        </p:nvPicPr>
        <p:blipFill>
          <a:blip r:embed="rId7"/>
          <a:stretch>
            <a:fillRect/>
          </a:stretch>
        </p:blipFill>
        <p:spPr>
          <a:xfrm>
            <a:off x="1842142" y="4445295"/>
            <a:ext cx="550312" cy="550312"/>
          </a:xfrm>
          <a:prstGeom prst="rect">
            <a:avLst/>
          </a:prstGeom>
          <a:ln w="3175">
            <a:solidFill>
              <a:schemeClr val="tx1"/>
            </a:solidFill>
          </a:ln>
        </p:spPr>
      </p:pic>
      <p:sp>
        <p:nvSpPr>
          <p:cNvPr id="14" name="Rectangle 13">
            <a:extLst>
              <a:ext uri="{FF2B5EF4-FFF2-40B4-BE49-F238E27FC236}">
                <a16:creationId xmlns:a16="http://schemas.microsoft.com/office/drawing/2014/main" id="{3F9FF94D-3614-374C-99DA-C653EBF6EF2D}"/>
              </a:ext>
            </a:extLst>
          </p:cNvPr>
          <p:cNvSpPr/>
          <p:nvPr/>
        </p:nvSpPr>
        <p:spPr>
          <a:xfrm>
            <a:off x="2460446" y="4534537"/>
            <a:ext cx="4583832" cy="400110"/>
          </a:xfrm>
          <a:prstGeom prst="rect">
            <a:avLst/>
          </a:prstGeom>
        </p:spPr>
        <p:txBody>
          <a:bodyPr wrap="square">
            <a:spAutoFit/>
          </a:bodyPr>
          <a:lstStyle/>
          <a:p>
            <a:r>
              <a:rPr lang="en-US" sz="2000" b="1" dirty="0">
                <a:solidFill>
                  <a:schemeClr val="tx1">
                    <a:lumMod val="65000"/>
                    <a:lumOff val="35000"/>
                  </a:schemeClr>
                </a:solidFill>
                <a:latin typeface="Helvetica" pitchFamily="2" charset="0"/>
                <a:hlinkClick r:id="rId8" tooltip="Training Tools CACFP">
                  <a:extLst>
                    <a:ext uri="{A12FA001-AC4F-418D-AE19-62706E023703}">
                      <ahyp:hlinkClr xmlns:ahyp="http://schemas.microsoft.com/office/drawing/2018/hyperlinkcolor" val="tx"/>
                    </a:ext>
                  </a:extLst>
                </a:hlinkClick>
              </a:rPr>
              <a:t>fns.usda.gov/tn/training-tools-cacfp</a:t>
            </a:r>
            <a:endParaRPr lang="en-US" sz="2000" b="1" dirty="0">
              <a:solidFill>
                <a:schemeClr val="tx1">
                  <a:lumMod val="65000"/>
                  <a:lumOff val="35000"/>
                </a:schemeClr>
              </a:solidFill>
              <a:latin typeface="Helvetica" pitchFamily="2" charset="0"/>
            </a:endParaRPr>
          </a:p>
        </p:txBody>
      </p:sp>
    </p:spTree>
    <p:extLst>
      <p:ext uri="{BB962C8B-B14F-4D97-AF65-F5344CB8AC3E}">
        <p14:creationId xmlns:p14="http://schemas.microsoft.com/office/powerpoint/2010/main" val="212955105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253641-A3AF-0942-B116-DE4B7E05025D}"/>
              </a:ext>
            </a:extLst>
          </p:cNvPr>
          <p:cNvSpPr>
            <a:spLocks noGrp="1"/>
          </p:cNvSpPr>
          <p:nvPr>
            <p:ph type="title"/>
          </p:nvPr>
        </p:nvSpPr>
        <p:spPr/>
        <p:txBody>
          <a:bodyPr/>
          <a:lstStyle/>
          <a:p>
            <a:r>
              <a:rPr lang="en-US" noProof="0" dirty="0"/>
              <a:t>Serving Sizes Explained</a:t>
            </a:r>
          </a:p>
        </p:txBody>
      </p:sp>
      <p:sp>
        <p:nvSpPr>
          <p:cNvPr id="4" name="Rounded Rectangle 3" descr="[decorative]">
            <a:extLst>
              <a:ext uri="{FF2B5EF4-FFF2-40B4-BE49-F238E27FC236}">
                <a16:creationId xmlns:a16="http://schemas.microsoft.com/office/drawing/2014/main" id="{0A6C4C7F-9977-7748-8D74-09A64900BEAD}"/>
              </a:ext>
            </a:extLst>
          </p:cNvPr>
          <p:cNvSpPr/>
          <p:nvPr/>
        </p:nvSpPr>
        <p:spPr>
          <a:xfrm>
            <a:off x="940497" y="1176950"/>
            <a:ext cx="3340729" cy="3340729"/>
          </a:xfrm>
          <a:prstGeom prst="roundRect">
            <a:avLst>
              <a:gd name="adj" fmla="val 6711"/>
            </a:avLst>
          </a:prstGeom>
          <a:solidFill>
            <a:srgbClr val="FCFAF9"/>
          </a:solidFill>
          <a:ln w="3175">
            <a:solidFill>
              <a:schemeClr val="bg1">
                <a:lumMod val="65000"/>
              </a:schemeClr>
            </a:solidFill>
          </a:ln>
          <a:effectLst>
            <a:outerShdw blurRad="63500" sx="102000" sy="102000" algn="ctr"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1F1C5598-2C38-8F44-BCC7-A06AEBD11D5C}"/>
              </a:ext>
            </a:extLst>
          </p:cNvPr>
          <p:cNvSpPr txBox="1"/>
          <p:nvPr/>
        </p:nvSpPr>
        <p:spPr>
          <a:xfrm>
            <a:off x="940497" y="1389656"/>
            <a:ext cx="3340729" cy="374654"/>
          </a:xfrm>
          <a:prstGeom prst="rect">
            <a:avLst/>
          </a:prstGeom>
          <a:noFill/>
        </p:spPr>
        <p:txBody>
          <a:bodyPr wrap="square" rtlCol="0">
            <a:spAutoFit/>
          </a:bodyPr>
          <a:lstStyle/>
          <a:p>
            <a:pPr algn="ctr">
              <a:lnSpc>
                <a:spcPts val="2200"/>
              </a:lnSpc>
            </a:pPr>
            <a:r>
              <a:rPr lang="en-US" sz="2000" b="1">
                <a:solidFill>
                  <a:srgbClr val="691140"/>
                </a:solidFill>
                <a:latin typeface="Helvetica" pitchFamily="2" charset="0"/>
              </a:rPr>
              <a:t>1-cup serving</a:t>
            </a:r>
          </a:p>
        </p:txBody>
      </p:sp>
      <p:pic>
        <p:nvPicPr>
          <p:cNvPr id="14" name="Picture 13" descr="Illustration of a small cereal bowl with a one cup serving">
            <a:extLst>
              <a:ext uri="{FF2B5EF4-FFF2-40B4-BE49-F238E27FC236}">
                <a16:creationId xmlns:a16="http://schemas.microsoft.com/office/drawing/2014/main" id="{B83F384B-B5F4-C040-BBF7-111C063E605E}"/>
              </a:ext>
            </a:extLst>
          </p:cNvPr>
          <p:cNvPicPr>
            <a:picLocks noChangeAspect="1"/>
          </p:cNvPicPr>
          <p:nvPr/>
        </p:nvPicPr>
        <p:blipFill>
          <a:blip r:embed="rId3"/>
          <a:stretch>
            <a:fillRect/>
          </a:stretch>
        </p:blipFill>
        <p:spPr>
          <a:xfrm>
            <a:off x="1808720" y="2116866"/>
            <a:ext cx="1604282" cy="1350974"/>
          </a:xfrm>
          <a:prstGeom prst="rect">
            <a:avLst/>
          </a:prstGeom>
        </p:spPr>
      </p:pic>
      <p:sp>
        <p:nvSpPr>
          <p:cNvPr id="7" name="TextBox 6">
            <a:extLst>
              <a:ext uri="{FF2B5EF4-FFF2-40B4-BE49-F238E27FC236}">
                <a16:creationId xmlns:a16="http://schemas.microsoft.com/office/drawing/2014/main" id="{917C2DF9-98D6-8E46-BC9C-C9E339E82326}"/>
              </a:ext>
            </a:extLst>
          </p:cNvPr>
          <p:cNvSpPr txBox="1"/>
          <p:nvPr/>
        </p:nvSpPr>
        <p:spPr>
          <a:xfrm>
            <a:off x="940497" y="3671129"/>
            <a:ext cx="3340729" cy="656783"/>
          </a:xfrm>
          <a:prstGeom prst="rect">
            <a:avLst/>
          </a:prstGeom>
          <a:noFill/>
        </p:spPr>
        <p:txBody>
          <a:bodyPr wrap="square" rtlCol="0">
            <a:spAutoFit/>
          </a:bodyPr>
          <a:lstStyle/>
          <a:p>
            <a:pPr algn="ctr">
              <a:lnSpc>
                <a:spcPts val="2200"/>
              </a:lnSpc>
            </a:pPr>
            <a:r>
              <a:rPr lang="en-US" sz="2000" b="1">
                <a:solidFill>
                  <a:srgbClr val="691140"/>
                </a:solidFill>
                <a:latin typeface="Helvetica" pitchFamily="2" charset="0"/>
              </a:rPr>
              <a:t>100 calories and </a:t>
            </a:r>
            <a:br>
              <a:rPr lang="en-US" sz="2000" b="1">
                <a:solidFill>
                  <a:srgbClr val="691140"/>
                </a:solidFill>
                <a:latin typeface="Helvetica" pitchFamily="2" charset="0"/>
              </a:rPr>
            </a:br>
            <a:r>
              <a:rPr lang="en-US" sz="2000" b="1">
                <a:solidFill>
                  <a:srgbClr val="691140"/>
                </a:solidFill>
                <a:latin typeface="Helvetica" pitchFamily="2" charset="0"/>
              </a:rPr>
              <a:t>7 grams of total sugars</a:t>
            </a:r>
          </a:p>
        </p:txBody>
      </p:sp>
      <p:sp>
        <p:nvSpPr>
          <p:cNvPr id="8" name="Rounded Rectangle 7" descr="[decorative]">
            <a:extLst>
              <a:ext uri="{FF2B5EF4-FFF2-40B4-BE49-F238E27FC236}">
                <a16:creationId xmlns:a16="http://schemas.microsoft.com/office/drawing/2014/main" id="{E622C4E3-5FBC-E74F-929D-D674076CC9D1}"/>
              </a:ext>
            </a:extLst>
          </p:cNvPr>
          <p:cNvSpPr/>
          <p:nvPr/>
        </p:nvSpPr>
        <p:spPr>
          <a:xfrm>
            <a:off x="5077930" y="1176950"/>
            <a:ext cx="3340729" cy="3340729"/>
          </a:xfrm>
          <a:prstGeom prst="roundRect">
            <a:avLst>
              <a:gd name="adj" fmla="val 6711"/>
            </a:avLst>
          </a:prstGeom>
          <a:solidFill>
            <a:srgbClr val="FCFAF9"/>
          </a:solidFill>
          <a:ln w="3175">
            <a:solidFill>
              <a:schemeClr val="bg1">
                <a:lumMod val="65000"/>
              </a:schemeClr>
            </a:solidFill>
          </a:ln>
          <a:effectLst>
            <a:outerShdw blurRad="63500" sx="102000" sy="102000" algn="ctr"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7DD19621-89CD-0F48-83F7-2043C8191530}"/>
              </a:ext>
            </a:extLst>
          </p:cNvPr>
          <p:cNvSpPr txBox="1"/>
          <p:nvPr/>
        </p:nvSpPr>
        <p:spPr>
          <a:xfrm>
            <a:off x="5077930" y="1389656"/>
            <a:ext cx="3340729" cy="374654"/>
          </a:xfrm>
          <a:prstGeom prst="rect">
            <a:avLst/>
          </a:prstGeom>
          <a:noFill/>
        </p:spPr>
        <p:txBody>
          <a:bodyPr wrap="square" rtlCol="0">
            <a:spAutoFit/>
          </a:bodyPr>
          <a:lstStyle/>
          <a:p>
            <a:pPr algn="ctr">
              <a:lnSpc>
                <a:spcPts val="2200"/>
              </a:lnSpc>
            </a:pPr>
            <a:r>
              <a:rPr lang="en-US" sz="2000" b="1">
                <a:solidFill>
                  <a:srgbClr val="691140"/>
                </a:solidFill>
                <a:latin typeface="Helvetica" pitchFamily="2" charset="0"/>
              </a:rPr>
              <a:t>2-cup serving</a:t>
            </a:r>
          </a:p>
        </p:txBody>
      </p:sp>
      <p:pic>
        <p:nvPicPr>
          <p:cNvPr id="16" name="Picture 15" descr="Illustration of a larger cereal bowl with two cup serving">
            <a:extLst>
              <a:ext uri="{FF2B5EF4-FFF2-40B4-BE49-F238E27FC236}">
                <a16:creationId xmlns:a16="http://schemas.microsoft.com/office/drawing/2014/main" id="{53FF09E7-90A2-AD41-AB64-A7A9983BDD58}"/>
              </a:ext>
            </a:extLst>
          </p:cNvPr>
          <p:cNvPicPr>
            <a:picLocks noChangeAspect="1"/>
          </p:cNvPicPr>
          <p:nvPr/>
        </p:nvPicPr>
        <p:blipFill>
          <a:blip r:embed="rId4"/>
          <a:stretch>
            <a:fillRect/>
          </a:stretch>
        </p:blipFill>
        <p:spPr>
          <a:xfrm>
            <a:off x="5578254" y="2108248"/>
            <a:ext cx="2340080" cy="1447472"/>
          </a:xfrm>
          <a:prstGeom prst="rect">
            <a:avLst/>
          </a:prstGeom>
        </p:spPr>
      </p:pic>
      <p:sp>
        <p:nvSpPr>
          <p:cNvPr id="10" name="TextBox 9">
            <a:extLst>
              <a:ext uri="{FF2B5EF4-FFF2-40B4-BE49-F238E27FC236}">
                <a16:creationId xmlns:a16="http://schemas.microsoft.com/office/drawing/2014/main" id="{F453DDDA-DFDA-ED49-9598-00F8F65C7556}"/>
              </a:ext>
            </a:extLst>
          </p:cNvPr>
          <p:cNvSpPr txBox="1"/>
          <p:nvPr/>
        </p:nvSpPr>
        <p:spPr>
          <a:xfrm>
            <a:off x="5077930" y="3671129"/>
            <a:ext cx="3340729" cy="656783"/>
          </a:xfrm>
          <a:prstGeom prst="rect">
            <a:avLst/>
          </a:prstGeom>
          <a:noFill/>
        </p:spPr>
        <p:txBody>
          <a:bodyPr wrap="square" rtlCol="0">
            <a:spAutoFit/>
          </a:bodyPr>
          <a:lstStyle/>
          <a:p>
            <a:pPr algn="ctr">
              <a:lnSpc>
                <a:spcPts val="2200"/>
              </a:lnSpc>
            </a:pPr>
            <a:r>
              <a:rPr lang="en-US" sz="2000" b="1">
                <a:solidFill>
                  <a:srgbClr val="691140"/>
                </a:solidFill>
                <a:latin typeface="Helvetica" pitchFamily="2" charset="0"/>
              </a:rPr>
              <a:t>200 calories and </a:t>
            </a:r>
            <a:br>
              <a:rPr lang="en-US" sz="2000" b="1">
                <a:solidFill>
                  <a:srgbClr val="691140"/>
                </a:solidFill>
                <a:latin typeface="Helvetica" pitchFamily="2" charset="0"/>
              </a:rPr>
            </a:br>
            <a:r>
              <a:rPr lang="en-US" sz="2000" b="1">
                <a:solidFill>
                  <a:srgbClr val="691140"/>
                </a:solidFill>
                <a:latin typeface="Helvetica" pitchFamily="2" charset="0"/>
              </a:rPr>
              <a:t>14 grams of total sugars</a:t>
            </a:r>
          </a:p>
        </p:txBody>
      </p:sp>
    </p:spTree>
    <p:extLst>
      <p:ext uri="{BB962C8B-B14F-4D97-AF65-F5344CB8AC3E}">
        <p14:creationId xmlns:p14="http://schemas.microsoft.com/office/powerpoint/2010/main" val="295077302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descr="Question Mark Icon">
            <a:extLst>
              <a:ext uri="{FF2B5EF4-FFF2-40B4-BE49-F238E27FC236}">
                <a16:creationId xmlns:a16="http://schemas.microsoft.com/office/drawing/2014/main" id="{EF680D8B-233D-7648-98B5-424F08D43062}"/>
              </a:ext>
              <a:ext uri="{C183D7F6-B498-43B3-948B-1728B52AA6E4}">
                <adec:decorative xmlns:adec="http://schemas.microsoft.com/office/drawing/2017/decorative" val="0"/>
              </a:ext>
            </a:extLst>
          </p:cNvPr>
          <p:cNvSpPr txBox="1"/>
          <p:nvPr/>
        </p:nvSpPr>
        <p:spPr>
          <a:xfrm>
            <a:off x="573627" y="521369"/>
            <a:ext cx="1380227" cy="1631216"/>
          </a:xfrm>
          <a:prstGeom prst="rect">
            <a:avLst/>
          </a:prstGeom>
          <a:noFill/>
        </p:spPr>
        <p:txBody>
          <a:bodyPr wrap="square" rtlCol="0">
            <a:spAutoFit/>
          </a:bodyPr>
          <a:lstStyle/>
          <a:p>
            <a:pPr algn="ctr"/>
            <a:r>
              <a:rPr lang="en-US" sz="10000" b="1" dirty="0">
                <a:solidFill>
                  <a:srgbClr val="E9DEE3"/>
                </a:solidFill>
                <a:latin typeface="Helvetica" pitchFamily="2" charset="0"/>
              </a:rPr>
              <a:t>?</a:t>
            </a:r>
          </a:p>
        </p:txBody>
      </p:sp>
      <p:sp>
        <p:nvSpPr>
          <p:cNvPr id="2" name="Title 1">
            <a:extLst>
              <a:ext uri="{FF2B5EF4-FFF2-40B4-BE49-F238E27FC236}">
                <a16:creationId xmlns:a16="http://schemas.microsoft.com/office/drawing/2014/main" id="{F0059E15-E666-4A48-AAD2-5FB19DE166E8}"/>
              </a:ext>
            </a:extLst>
          </p:cNvPr>
          <p:cNvSpPr>
            <a:spLocks noGrp="1"/>
          </p:cNvSpPr>
          <p:nvPr>
            <p:ph type="title"/>
          </p:nvPr>
        </p:nvSpPr>
        <p:spPr>
          <a:xfrm>
            <a:off x="1" y="1743612"/>
            <a:ext cx="2996696" cy="891834"/>
          </a:xfrm>
        </p:spPr>
        <p:txBody>
          <a:bodyPr/>
          <a:lstStyle/>
          <a:p>
            <a:r>
              <a:rPr lang="en-US" b="1" noProof="0" dirty="0"/>
              <a:t>Try It Out!</a:t>
            </a:r>
            <a:br>
              <a:rPr lang="en-US" b="1" noProof="0" dirty="0"/>
            </a:br>
            <a:r>
              <a:rPr lang="en-US" noProof="0" dirty="0"/>
              <a:t>How many grams of total sugars are in 2 servings of this cereal? </a:t>
            </a:r>
          </a:p>
        </p:txBody>
      </p:sp>
      <p:sp>
        <p:nvSpPr>
          <p:cNvPr id="4" name="Content Placeholder 3">
            <a:extLst>
              <a:ext uri="{FF2B5EF4-FFF2-40B4-BE49-F238E27FC236}">
                <a16:creationId xmlns:a16="http://schemas.microsoft.com/office/drawing/2014/main" id="{0BD4425D-7C64-4041-ADFA-B6AE497F4A72}"/>
              </a:ext>
            </a:extLst>
          </p:cNvPr>
          <p:cNvSpPr>
            <a:spLocks noGrp="1"/>
          </p:cNvSpPr>
          <p:nvPr>
            <p:ph sz="half" idx="2"/>
          </p:nvPr>
        </p:nvSpPr>
        <p:spPr>
          <a:xfrm>
            <a:off x="145657" y="3291840"/>
            <a:ext cx="3868737" cy="613726"/>
          </a:xfrm>
        </p:spPr>
        <p:txBody>
          <a:bodyPr/>
          <a:lstStyle/>
          <a:p>
            <a:pPr>
              <a:spcBef>
                <a:spcPts val="400"/>
              </a:spcBef>
              <a:buClr>
                <a:schemeClr val="bg1"/>
              </a:buClr>
            </a:pPr>
            <a:r>
              <a:rPr lang="en-US" noProof="0" dirty="0">
                <a:solidFill>
                  <a:schemeClr val="bg1"/>
                </a:solidFill>
              </a:rPr>
              <a:t>14 grams </a:t>
            </a:r>
          </a:p>
          <a:p>
            <a:pPr>
              <a:spcBef>
                <a:spcPts val="400"/>
              </a:spcBef>
              <a:buClr>
                <a:schemeClr val="bg1"/>
              </a:buClr>
            </a:pPr>
            <a:r>
              <a:rPr lang="en-US" noProof="0" dirty="0">
                <a:solidFill>
                  <a:schemeClr val="bg1"/>
                </a:solidFill>
              </a:rPr>
              <a:t>3 grams</a:t>
            </a:r>
          </a:p>
          <a:p>
            <a:pPr>
              <a:spcBef>
                <a:spcPts val="400"/>
              </a:spcBef>
              <a:buClr>
                <a:schemeClr val="bg1"/>
              </a:buClr>
            </a:pPr>
            <a:r>
              <a:rPr lang="en-US" noProof="0" dirty="0">
                <a:solidFill>
                  <a:schemeClr val="bg1"/>
                </a:solidFill>
              </a:rPr>
              <a:t>12 grams</a:t>
            </a:r>
          </a:p>
          <a:p>
            <a:pPr>
              <a:spcBef>
                <a:spcPts val="400"/>
              </a:spcBef>
              <a:buClr>
                <a:schemeClr val="bg1"/>
              </a:buClr>
            </a:pPr>
            <a:r>
              <a:rPr lang="en-US" noProof="0" dirty="0">
                <a:solidFill>
                  <a:schemeClr val="bg1"/>
                </a:solidFill>
              </a:rPr>
              <a:t>7 grams</a:t>
            </a:r>
          </a:p>
        </p:txBody>
      </p:sp>
      <p:grpSp>
        <p:nvGrpSpPr>
          <p:cNvPr id="10" name="Group 9" descr="Nutrition Facts Label Example">
            <a:extLst>
              <a:ext uri="{FF2B5EF4-FFF2-40B4-BE49-F238E27FC236}">
                <a16:creationId xmlns:a16="http://schemas.microsoft.com/office/drawing/2014/main" id="{2D708835-6113-5146-97E9-AF6A6B9BBA8B}"/>
              </a:ext>
            </a:extLst>
          </p:cNvPr>
          <p:cNvGrpSpPr/>
          <p:nvPr/>
        </p:nvGrpSpPr>
        <p:grpSpPr>
          <a:xfrm>
            <a:off x="4572000" y="521369"/>
            <a:ext cx="3308259" cy="4259179"/>
            <a:chOff x="4047281" y="562786"/>
            <a:chExt cx="1477702" cy="1902450"/>
          </a:xfrm>
        </p:grpSpPr>
        <p:sp>
          <p:nvSpPr>
            <p:cNvPr id="12" name="Rectangle 11">
              <a:extLst>
                <a:ext uri="{FF2B5EF4-FFF2-40B4-BE49-F238E27FC236}">
                  <a16:creationId xmlns:a16="http://schemas.microsoft.com/office/drawing/2014/main" id="{C9C0FA4A-3E0F-EC40-957C-6D76A33CD845}"/>
                </a:ext>
              </a:extLst>
            </p:cNvPr>
            <p:cNvSpPr/>
            <p:nvPr/>
          </p:nvSpPr>
          <p:spPr>
            <a:xfrm>
              <a:off x="4047281" y="562786"/>
              <a:ext cx="1477702" cy="1902450"/>
            </a:xfrm>
            <a:prstGeom prst="rect">
              <a:avLst/>
            </a:prstGeom>
            <a:solidFill>
              <a:schemeClr val="bg1"/>
            </a:solidFill>
            <a:ln>
              <a:noFill/>
            </a:ln>
            <a:effectLst>
              <a:outerShdw blurRad="635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7E0BBA4C-FAF8-3D45-927B-27681FB94D2D}"/>
                </a:ext>
              </a:extLst>
            </p:cNvPr>
            <p:cNvPicPr>
              <a:picLocks noChangeAspect="1"/>
            </p:cNvPicPr>
            <p:nvPr/>
          </p:nvPicPr>
          <p:blipFill rotWithShape="1">
            <a:blip r:embed="rId3"/>
            <a:srcRect l="23883" t="8627" r="25091" b="58893"/>
            <a:stretch/>
          </p:blipFill>
          <p:spPr>
            <a:xfrm>
              <a:off x="4136020" y="678705"/>
              <a:ext cx="1304081" cy="1670613"/>
            </a:xfrm>
            <a:prstGeom prst="rect">
              <a:avLst/>
            </a:prstGeom>
          </p:spPr>
        </p:pic>
        <p:sp>
          <p:nvSpPr>
            <p:cNvPr id="15" name="Rectangle 14">
              <a:extLst>
                <a:ext uri="{FF2B5EF4-FFF2-40B4-BE49-F238E27FC236}">
                  <a16:creationId xmlns:a16="http://schemas.microsoft.com/office/drawing/2014/main" id="{9B3E093B-2341-1D49-8368-D8678B63B1BA}"/>
                </a:ext>
              </a:extLst>
            </p:cNvPr>
            <p:cNvSpPr/>
            <p:nvPr/>
          </p:nvSpPr>
          <p:spPr>
            <a:xfrm>
              <a:off x="4105155" y="632749"/>
              <a:ext cx="1361955" cy="176321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84938974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descr="Question Mark Icon">
            <a:extLst>
              <a:ext uri="{FF2B5EF4-FFF2-40B4-BE49-F238E27FC236}">
                <a16:creationId xmlns:a16="http://schemas.microsoft.com/office/drawing/2014/main" id="{EF680D8B-233D-7648-98B5-424F08D43062}"/>
              </a:ext>
              <a:ext uri="{C183D7F6-B498-43B3-948B-1728B52AA6E4}">
                <adec:decorative xmlns:adec="http://schemas.microsoft.com/office/drawing/2017/decorative" val="0"/>
              </a:ext>
            </a:extLst>
          </p:cNvPr>
          <p:cNvSpPr txBox="1"/>
          <p:nvPr/>
        </p:nvSpPr>
        <p:spPr>
          <a:xfrm>
            <a:off x="573627" y="521369"/>
            <a:ext cx="1380227" cy="1631216"/>
          </a:xfrm>
          <a:prstGeom prst="rect">
            <a:avLst/>
          </a:prstGeom>
          <a:noFill/>
        </p:spPr>
        <p:txBody>
          <a:bodyPr wrap="square" rtlCol="0">
            <a:spAutoFit/>
          </a:bodyPr>
          <a:lstStyle/>
          <a:p>
            <a:pPr algn="ctr"/>
            <a:r>
              <a:rPr lang="en-US" sz="10000" b="1" dirty="0">
                <a:solidFill>
                  <a:srgbClr val="E9DEE3"/>
                </a:solidFill>
                <a:latin typeface="Helvetica" pitchFamily="2" charset="0"/>
              </a:rPr>
              <a:t>?</a:t>
            </a:r>
          </a:p>
        </p:txBody>
      </p:sp>
      <p:sp>
        <p:nvSpPr>
          <p:cNvPr id="2" name="Title 1">
            <a:extLst>
              <a:ext uri="{FF2B5EF4-FFF2-40B4-BE49-F238E27FC236}">
                <a16:creationId xmlns:a16="http://schemas.microsoft.com/office/drawing/2014/main" id="{F0059E15-E666-4A48-AAD2-5FB19DE166E8}"/>
              </a:ext>
            </a:extLst>
          </p:cNvPr>
          <p:cNvSpPr>
            <a:spLocks noGrp="1"/>
          </p:cNvSpPr>
          <p:nvPr>
            <p:ph type="title"/>
          </p:nvPr>
        </p:nvSpPr>
        <p:spPr>
          <a:xfrm>
            <a:off x="1" y="1743612"/>
            <a:ext cx="2996696" cy="891834"/>
          </a:xfrm>
        </p:spPr>
        <p:txBody>
          <a:bodyPr/>
          <a:lstStyle/>
          <a:p>
            <a:r>
              <a:rPr lang="en-US" b="1" noProof="0" dirty="0"/>
              <a:t>Try It Out!</a:t>
            </a:r>
            <a:br>
              <a:rPr lang="en-US" b="1" noProof="0" dirty="0"/>
            </a:br>
            <a:r>
              <a:rPr lang="en-US" noProof="0" dirty="0"/>
              <a:t>How many grams of total sugars are in 2 servings of this cereal?</a:t>
            </a:r>
          </a:p>
        </p:txBody>
      </p:sp>
      <p:sp>
        <p:nvSpPr>
          <p:cNvPr id="4" name="Content Placeholder 3">
            <a:extLst>
              <a:ext uri="{FF2B5EF4-FFF2-40B4-BE49-F238E27FC236}">
                <a16:creationId xmlns:a16="http://schemas.microsoft.com/office/drawing/2014/main" id="{0BD4425D-7C64-4041-ADFA-B6AE497F4A72}"/>
              </a:ext>
            </a:extLst>
          </p:cNvPr>
          <p:cNvSpPr>
            <a:spLocks noGrp="1"/>
          </p:cNvSpPr>
          <p:nvPr>
            <p:ph sz="half" idx="2"/>
          </p:nvPr>
        </p:nvSpPr>
        <p:spPr>
          <a:xfrm>
            <a:off x="145657" y="3291840"/>
            <a:ext cx="3868737" cy="613726"/>
          </a:xfrm>
        </p:spPr>
        <p:txBody>
          <a:bodyPr/>
          <a:lstStyle/>
          <a:p>
            <a:pPr>
              <a:spcBef>
                <a:spcPts val="400"/>
              </a:spcBef>
              <a:buClr>
                <a:schemeClr val="bg1"/>
              </a:buClr>
            </a:pPr>
            <a:r>
              <a:rPr lang="en-US" b="1" noProof="0" dirty="0">
                <a:solidFill>
                  <a:schemeClr val="bg1"/>
                </a:solidFill>
              </a:rPr>
              <a:t>14 grams </a:t>
            </a:r>
          </a:p>
          <a:p>
            <a:pPr>
              <a:spcBef>
                <a:spcPts val="400"/>
              </a:spcBef>
              <a:buClr>
                <a:schemeClr val="bg1"/>
              </a:buClr>
            </a:pPr>
            <a:r>
              <a:rPr lang="en-US" noProof="0" dirty="0">
                <a:solidFill>
                  <a:schemeClr val="bg1"/>
                </a:solidFill>
              </a:rPr>
              <a:t>3 grams</a:t>
            </a:r>
          </a:p>
          <a:p>
            <a:pPr>
              <a:spcBef>
                <a:spcPts val="400"/>
              </a:spcBef>
              <a:buClr>
                <a:schemeClr val="bg1"/>
              </a:buClr>
            </a:pPr>
            <a:r>
              <a:rPr lang="en-US" noProof="0" dirty="0">
                <a:solidFill>
                  <a:schemeClr val="bg1"/>
                </a:solidFill>
              </a:rPr>
              <a:t>12 grams</a:t>
            </a:r>
          </a:p>
          <a:p>
            <a:pPr>
              <a:spcBef>
                <a:spcPts val="400"/>
              </a:spcBef>
              <a:buClr>
                <a:schemeClr val="bg1"/>
              </a:buClr>
            </a:pPr>
            <a:r>
              <a:rPr lang="en-US" noProof="0" dirty="0">
                <a:solidFill>
                  <a:schemeClr val="bg1"/>
                </a:solidFill>
              </a:rPr>
              <a:t>7 grams</a:t>
            </a:r>
          </a:p>
        </p:txBody>
      </p:sp>
      <p:sp>
        <p:nvSpPr>
          <p:cNvPr id="9" name="TextBox 8" descr="The box next to ¼ cup milk* and ½ oz eq whole grain-rich crackers is checked&#10;">
            <a:extLst>
              <a:ext uri="{FF2B5EF4-FFF2-40B4-BE49-F238E27FC236}">
                <a16:creationId xmlns:a16="http://schemas.microsoft.com/office/drawing/2014/main" id="{91D56D8D-47EA-0240-9A64-B139386408E8}"/>
              </a:ext>
            </a:extLst>
          </p:cNvPr>
          <p:cNvSpPr txBox="1"/>
          <p:nvPr/>
        </p:nvSpPr>
        <p:spPr>
          <a:xfrm>
            <a:off x="129719" y="3112430"/>
            <a:ext cx="461044" cy="584775"/>
          </a:xfrm>
          <a:prstGeom prst="rect">
            <a:avLst/>
          </a:prstGeom>
          <a:noFill/>
        </p:spPr>
        <p:txBody>
          <a:bodyPr wrap="square" rtlCol="0">
            <a:spAutoFit/>
          </a:bodyPr>
          <a:lstStyle/>
          <a:p>
            <a:r>
              <a:rPr lang="en-US" sz="3200" b="1">
                <a:solidFill>
                  <a:schemeClr val="bg1"/>
                </a:solidFill>
                <a:latin typeface="Helvetica" pitchFamily="2" charset="0"/>
              </a:rPr>
              <a:t>✓</a:t>
            </a:r>
          </a:p>
        </p:txBody>
      </p:sp>
      <p:grpSp>
        <p:nvGrpSpPr>
          <p:cNvPr id="3" name="Group 2" descr="Nutrition Facts Label with an outline around &quot;Total Sugars 7g&quot;">
            <a:extLst>
              <a:ext uri="{FF2B5EF4-FFF2-40B4-BE49-F238E27FC236}">
                <a16:creationId xmlns:a16="http://schemas.microsoft.com/office/drawing/2014/main" id="{847B631C-697F-7C43-8794-A31286351210}"/>
              </a:ext>
            </a:extLst>
          </p:cNvPr>
          <p:cNvGrpSpPr/>
          <p:nvPr/>
        </p:nvGrpSpPr>
        <p:grpSpPr>
          <a:xfrm>
            <a:off x="4709673" y="314551"/>
            <a:ext cx="3032910" cy="3904684"/>
            <a:chOff x="4709673" y="314551"/>
            <a:chExt cx="3032910" cy="3904684"/>
          </a:xfrm>
        </p:grpSpPr>
        <p:sp>
          <p:nvSpPr>
            <p:cNvPr id="12" name="Rectangle 11">
              <a:extLst>
                <a:ext uri="{FF2B5EF4-FFF2-40B4-BE49-F238E27FC236}">
                  <a16:creationId xmlns:a16="http://schemas.microsoft.com/office/drawing/2014/main" id="{C9C0FA4A-3E0F-EC40-957C-6D76A33CD845}"/>
                </a:ext>
              </a:extLst>
            </p:cNvPr>
            <p:cNvSpPr/>
            <p:nvPr/>
          </p:nvSpPr>
          <p:spPr>
            <a:xfrm>
              <a:off x="4709673" y="314551"/>
              <a:ext cx="3032910" cy="3904684"/>
            </a:xfrm>
            <a:prstGeom prst="rect">
              <a:avLst/>
            </a:prstGeom>
            <a:solidFill>
              <a:schemeClr val="bg1"/>
            </a:solidFill>
            <a:ln>
              <a:noFill/>
            </a:ln>
            <a:effectLst>
              <a:outerShdw blurRad="635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7E0BBA4C-FAF8-3D45-927B-27681FB94D2D}"/>
                </a:ext>
              </a:extLst>
            </p:cNvPr>
            <p:cNvPicPr>
              <a:picLocks noChangeAspect="1"/>
            </p:cNvPicPr>
            <p:nvPr/>
          </p:nvPicPr>
          <p:blipFill rotWithShape="1">
            <a:blip r:embed="rId3"/>
            <a:srcRect l="23883" t="8627" r="25091" b="58893"/>
            <a:stretch/>
          </p:blipFill>
          <p:spPr>
            <a:xfrm>
              <a:off x="4891805" y="552469"/>
              <a:ext cx="2676562" cy="3428850"/>
            </a:xfrm>
            <a:prstGeom prst="rect">
              <a:avLst/>
            </a:prstGeom>
          </p:spPr>
        </p:pic>
        <p:sp>
          <p:nvSpPr>
            <p:cNvPr id="15" name="Rectangle 14">
              <a:extLst>
                <a:ext uri="{FF2B5EF4-FFF2-40B4-BE49-F238E27FC236}">
                  <a16:creationId xmlns:a16="http://schemas.microsoft.com/office/drawing/2014/main" id="{9B3E093B-2341-1D49-8368-D8678B63B1BA}"/>
                </a:ext>
              </a:extLst>
            </p:cNvPr>
            <p:cNvSpPr/>
            <p:nvPr/>
          </p:nvSpPr>
          <p:spPr>
            <a:xfrm>
              <a:off x="4828457" y="458147"/>
              <a:ext cx="2795345" cy="3618901"/>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ounded Rectangle 15" descr="Outline around &quot;Total Sugars 7g&quot;">
              <a:extLst>
                <a:ext uri="{FF2B5EF4-FFF2-40B4-BE49-F238E27FC236}">
                  <a16:creationId xmlns:a16="http://schemas.microsoft.com/office/drawing/2014/main" id="{76601630-DF4F-6747-912C-6C48C56E59C2}"/>
                </a:ext>
              </a:extLst>
            </p:cNvPr>
            <p:cNvSpPr/>
            <p:nvPr/>
          </p:nvSpPr>
          <p:spPr>
            <a:xfrm>
              <a:off x="5052447" y="3590123"/>
              <a:ext cx="2468608" cy="197409"/>
            </a:xfrm>
            <a:prstGeom prst="roundRect">
              <a:avLst/>
            </a:prstGeom>
            <a:noFill/>
            <a:ln w="28575">
              <a:solidFill>
                <a:srgbClr val="439CA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Rounded Rectangle 13">
            <a:extLst>
              <a:ext uri="{FF2B5EF4-FFF2-40B4-BE49-F238E27FC236}">
                <a16:creationId xmlns:a16="http://schemas.microsoft.com/office/drawing/2014/main" id="{E752CF1B-110B-074F-8400-B0BA0C1856F7}"/>
              </a:ext>
            </a:extLst>
          </p:cNvPr>
          <p:cNvSpPr/>
          <p:nvPr/>
        </p:nvSpPr>
        <p:spPr>
          <a:xfrm>
            <a:off x="4113295" y="4384290"/>
            <a:ext cx="4225667" cy="613726"/>
          </a:xfrm>
          <a:prstGeom prst="roundRect">
            <a:avLst>
              <a:gd name="adj" fmla="val 16667"/>
            </a:avLst>
          </a:prstGeom>
          <a:solidFill>
            <a:srgbClr val="225E6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000" b="1">
                <a:latin typeface="Helvetica" pitchFamily="2" charset="0"/>
              </a:rPr>
              <a:t>7 grams x 2 servings = 14 grams</a:t>
            </a:r>
          </a:p>
        </p:txBody>
      </p:sp>
    </p:spTree>
    <p:extLst>
      <p:ext uri="{BB962C8B-B14F-4D97-AF65-F5344CB8AC3E}">
        <p14:creationId xmlns:p14="http://schemas.microsoft.com/office/powerpoint/2010/main" val="31761641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descr="Question Mark Icon">
            <a:extLst>
              <a:ext uri="{FF2B5EF4-FFF2-40B4-BE49-F238E27FC236}">
                <a16:creationId xmlns:a16="http://schemas.microsoft.com/office/drawing/2014/main" id="{688462F0-EFE2-4B42-ACB6-E9925750DB7C}"/>
              </a:ext>
              <a:ext uri="{C183D7F6-B498-43B3-948B-1728B52AA6E4}">
                <adec:decorative xmlns:adec="http://schemas.microsoft.com/office/drawing/2017/decorative" val="0"/>
              </a:ext>
            </a:extLst>
          </p:cNvPr>
          <p:cNvSpPr txBox="1"/>
          <p:nvPr/>
        </p:nvSpPr>
        <p:spPr>
          <a:xfrm>
            <a:off x="573627" y="521369"/>
            <a:ext cx="1380227" cy="1631216"/>
          </a:xfrm>
          <a:prstGeom prst="rect">
            <a:avLst/>
          </a:prstGeom>
          <a:noFill/>
        </p:spPr>
        <p:txBody>
          <a:bodyPr wrap="square" rtlCol="0">
            <a:spAutoFit/>
          </a:bodyPr>
          <a:lstStyle/>
          <a:p>
            <a:pPr algn="ctr"/>
            <a:r>
              <a:rPr lang="en-US" sz="10000" b="1" dirty="0">
                <a:solidFill>
                  <a:srgbClr val="EBDDE3"/>
                </a:solidFill>
                <a:latin typeface="Helvetica" pitchFamily="2" charset="0"/>
              </a:rPr>
              <a:t>?</a:t>
            </a:r>
          </a:p>
        </p:txBody>
      </p:sp>
      <p:sp>
        <p:nvSpPr>
          <p:cNvPr id="2" name="Title 1">
            <a:extLst>
              <a:ext uri="{FF2B5EF4-FFF2-40B4-BE49-F238E27FC236}">
                <a16:creationId xmlns:a16="http://schemas.microsoft.com/office/drawing/2014/main" id="{94755CF0-EA1B-BF44-A9E8-B10C9AE77E02}"/>
              </a:ext>
            </a:extLst>
          </p:cNvPr>
          <p:cNvSpPr>
            <a:spLocks noGrp="1"/>
          </p:cNvSpPr>
          <p:nvPr>
            <p:ph type="title"/>
          </p:nvPr>
        </p:nvSpPr>
        <p:spPr>
          <a:xfrm>
            <a:off x="14363" y="2076580"/>
            <a:ext cx="2735566" cy="1669773"/>
          </a:xfrm>
        </p:spPr>
        <p:txBody>
          <a:bodyPr lIns="228600" tIns="0"/>
          <a:lstStyle/>
          <a:p>
            <a:r>
              <a:rPr lang="en-US" sz="2800" b="1" noProof="0" dirty="0"/>
              <a:t>Let Us Know Who You Are! </a:t>
            </a:r>
            <a:br>
              <a:rPr lang="en-US" sz="2800" b="1" noProof="0" dirty="0"/>
            </a:br>
            <a:r>
              <a:rPr lang="en-US" sz="2800" noProof="0" dirty="0"/>
              <a:t>I work for a…</a:t>
            </a:r>
          </a:p>
        </p:txBody>
      </p:sp>
      <p:sp>
        <p:nvSpPr>
          <p:cNvPr id="4" name="Content Placeholder 3">
            <a:extLst>
              <a:ext uri="{FF2B5EF4-FFF2-40B4-BE49-F238E27FC236}">
                <a16:creationId xmlns:a16="http://schemas.microsoft.com/office/drawing/2014/main" id="{55B0B985-D151-A14E-B77D-E379BB68BF7D}"/>
              </a:ext>
            </a:extLst>
          </p:cNvPr>
          <p:cNvSpPr>
            <a:spLocks noGrp="1"/>
          </p:cNvSpPr>
          <p:nvPr>
            <p:ph sz="half" idx="2"/>
          </p:nvPr>
        </p:nvSpPr>
        <p:spPr>
          <a:xfrm>
            <a:off x="3554387" y="745280"/>
            <a:ext cx="5253258" cy="4332372"/>
          </a:xfrm>
        </p:spPr>
        <p:txBody>
          <a:bodyPr/>
          <a:lstStyle/>
          <a:p>
            <a:pPr marL="463550" indent="-463550">
              <a:spcBef>
                <a:spcPts val="600"/>
              </a:spcBef>
              <a:buFont typeface="Wingdings" pitchFamily="2" charset="2"/>
              <a:buChar char="q"/>
            </a:pPr>
            <a:r>
              <a:rPr lang="en-US" sz="2200" noProof="0" dirty="0"/>
              <a:t>Child care center</a:t>
            </a:r>
          </a:p>
          <a:p>
            <a:pPr marL="463550" indent="-463550">
              <a:spcBef>
                <a:spcPts val="600"/>
              </a:spcBef>
              <a:buFont typeface="Wingdings" pitchFamily="2" charset="2"/>
              <a:buChar char="q"/>
            </a:pPr>
            <a:r>
              <a:rPr lang="en-US" sz="2200" noProof="0" dirty="0"/>
              <a:t>Family child care home</a:t>
            </a:r>
          </a:p>
          <a:p>
            <a:pPr marL="463550" indent="-463550">
              <a:spcBef>
                <a:spcPts val="600"/>
              </a:spcBef>
              <a:buFont typeface="Wingdings" pitchFamily="2" charset="2"/>
              <a:buChar char="q"/>
            </a:pPr>
            <a:r>
              <a:rPr lang="en-US" sz="2200" noProof="0" dirty="0"/>
              <a:t>At-risk afterschool care center</a:t>
            </a:r>
          </a:p>
          <a:p>
            <a:pPr marL="463550" indent="-463550">
              <a:spcBef>
                <a:spcPts val="600"/>
              </a:spcBef>
              <a:buFont typeface="Wingdings" pitchFamily="2" charset="2"/>
              <a:buChar char="q"/>
            </a:pPr>
            <a:r>
              <a:rPr lang="en-US" sz="2200" noProof="0" dirty="0"/>
              <a:t>Adult day care center</a:t>
            </a:r>
          </a:p>
          <a:p>
            <a:pPr marL="463550" indent="-463550">
              <a:spcBef>
                <a:spcPts val="600"/>
              </a:spcBef>
              <a:buFont typeface="Wingdings" pitchFamily="2" charset="2"/>
              <a:buChar char="q"/>
            </a:pPr>
            <a:r>
              <a:rPr lang="en-US" sz="2200" noProof="0" dirty="0"/>
              <a:t>Sponsoring organization</a:t>
            </a:r>
          </a:p>
          <a:p>
            <a:pPr marL="463550" indent="-463550">
              <a:spcBef>
                <a:spcPts val="600"/>
              </a:spcBef>
              <a:buFont typeface="Wingdings" pitchFamily="2" charset="2"/>
              <a:buChar char="q"/>
            </a:pPr>
            <a:r>
              <a:rPr lang="en-US" sz="2200" noProof="0" dirty="0"/>
              <a:t>Emergency shelter</a:t>
            </a:r>
          </a:p>
          <a:p>
            <a:pPr marL="463550" indent="-463550">
              <a:spcBef>
                <a:spcPts val="600"/>
              </a:spcBef>
              <a:buFont typeface="Wingdings" pitchFamily="2" charset="2"/>
              <a:buChar char="q"/>
            </a:pPr>
            <a:r>
              <a:rPr lang="en-US" sz="2200" noProof="0" dirty="0"/>
              <a:t>School food authority </a:t>
            </a:r>
          </a:p>
          <a:p>
            <a:pPr marL="463550" indent="-463550">
              <a:spcBef>
                <a:spcPts val="600"/>
              </a:spcBef>
              <a:buFont typeface="Wingdings" pitchFamily="2" charset="2"/>
              <a:buChar char="q"/>
            </a:pPr>
            <a:r>
              <a:rPr lang="en-US" sz="2200" noProof="0" dirty="0"/>
              <a:t>State agency</a:t>
            </a:r>
          </a:p>
          <a:p>
            <a:pPr marL="463550" indent="-463550">
              <a:spcBef>
                <a:spcPts val="600"/>
              </a:spcBef>
              <a:buFont typeface="Wingdings" pitchFamily="2" charset="2"/>
              <a:buChar char="q"/>
            </a:pPr>
            <a:r>
              <a:rPr lang="en-US" sz="2200" noProof="0" dirty="0"/>
              <a:t>USDA Regional Office </a:t>
            </a:r>
          </a:p>
          <a:p>
            <a:pPr marL="463550" indent="-463550">
              <a:spcBef>
                <a:spcPts val="600"/>
              </a:spcBef>
              <a:buFont typeface="Wingdings" pitchFamily="2" charset="2"/>
              <a:buChar char="q"/>
            </a:pPr>
            <a:r>
              <a:rPr lang="en-US" sz="2200" noProof="0" dirty="0"/>
              <a:t>Other</a:t>
            </a:r>
          </a:p>
        </p:txBody>
      </p:sp>
    </p:spTree>
    <p:extLst>
      <p:ext uri="{BB962C8B-B14F-4D97-AF65-F5344CB8AC3E}">
        <p14:creationId xmlns:p14="http://schemas.microsoft.com/office/powerpoint/2010/main" val="394653896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 Same Side Corner Rectangle 4" descr="[decorative]">
            <a:extLst>
              <a:ext uri="{FF2B5EF4-FFF2-40B4-BE49-F238E27FC236}">
                <a16:creationId xmlns:a16="http://schemas.microsoft.com/office/drawing/2014/main" id="{C0493297-8B42-6149-A569-460CDE3FDAAA}"/>
              </a:ext>
            </a:extLst>
          </p:cNvPr>
          <p:cNvSpPr/>
          <p:nvPr/>
        </p:nvSpPr>
        <p:spPr>
          <a:xfrm>
            <a:off x="606582" y="950614"/>
            <a:ext cx="7930836" cy="4192886"/>
          </a:xfrm>
          <a:prstGeom prst="round2SameRect">
            <a:avLst>
              <a:gd name="adj1" fmla="val 3927"/>
              <a:gd name="adj2" fmla="val 0"/>
            </a:avLst>
          </a:prstGeom>
          <a:solidFill>
            <a:schemeClr val="bg1"/>
          </a:solidFill>
          <a:ln>
            <a:noFill/>
          </a:ln>
          <a:effectLst>
            <a:outerShdw blurRad="635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F1DB20D-0450-644B-8A2D-C3B034B2BFD4}"/>
              </a:ext>
            </a:extLst>
          </p:cNvPr>
          <p:cNvSpPr>
            <a:spLocks noGrp="1"/>
          </p:cNvSpPr>
          <p:nvPr>
            <p:ph type="title"/>
          </p:nvPr>
        </p:nvSpPr>
        <p:spPr>
          <a:xfrm>
            <a:off x="0" y="357528"/>
            <a:ext cx="9144000" cy="475484"/>
          </a:xfrm>
        </p:spPr>
        <p:txBody>
          <a:bodyPr/>
          <a:lstStyle/>
          <a:p>
            <a:r>
              <a:rPr lang="en-US" noProof="0" dirty="0"/>
              <a:t>One Serving and Entire Container</a:t>
            </a:r>
          </a:p>
        </p:txBody>
      </p:sp>
      <p:grpSp>
        <p:nvGrpSpPr>
          <p:cNvPr id="11" name="Group 10" descr="Nutrition Facts label example in a one serving container">
            <a:extLst>
              <a:ext uri="{FF2B5EF4-FFF2-40B4-BE49-F238E27FC236}">
                <a16:creationId xmlns:a16="http://schemas.microsoft.com/office/drawing/2014/main" id="{3E3F4DA1-AA89-5B44-B8AC-F44CBE3C4C4B}"/>
              </a:ext>
            </a:extLst>
          </p:cNvPr>
          <p:cNvGrpSpPr/>
          <p:nvPr/>
        </p:nvGrpSpPr>
        <p:grpSpPr>
          <a:xfrm>
            <a:off x="3111978" y="1490508"/>
            <a:ext cx="2920045" cy="3449277"/>
            <a:chOff x="3035022" y="1490508"/>
            <a:chExt cx="2920045" cy="3449277"/>
          </a:xfrm>
        </p:grpSpPr>
        <p:sp>
          <p:nvSpPr>
            <p:cNvPr id="6" name="Oval 5" descr="[Decorative]">
              <a:extLst>
                <a:ext uri="{FF2B5EF4-FFF2-40B4-BE49-F238E27FC236}">
                  <a16:creationId xmlns:a16="http://schemas.microsoft.com/office/drawing/2014/main" id="{8A78AA47-29C7-8547-A77D-C83D5F8B96D3}"/>
                </a:ext>
              </a:extLst>
            </p:cNvPr>
            <p:cNvSpPr/>
            <p:nvPr/>
          </p:nvSpPr>
          <p:spPr>
            <a:xfrm>
              <a:off x="3159659" y="4698746"/>
              <a:ext cx="2670773" cy="241039"/>
            </a:xfrm>
            <a:prstGeom prst="ellipse">
              <a:avLst/>
            </a:prstGeom>
            <a:solidFill>
              <a:srgbClr val="D8DA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6DD60020-F69D-1D44-877B-8A6E1F412C68}"/>
                </a:ext>
              </a:extLst>
            </p:cNvPr>
            <p:cNvPicPr>
              <a:picLocks noChangeAspect="1"/>
            </p:cNvPicPr>
            <p:nvPr/>
          </p:nvPicPr>
          <p:blipFill>
            <a:blip r:embed="rId3"/>
            <a:srcRect/>
            <a:stretch/>
          </p:blipFill>
          <p:spPr>
            <a:xfrm>
              <a:off x="3035022" y="1490508"/>
              <a:ext cx="2920045" cy="3340729"/>
            </a:xfrm>
            <a:prstGeom prst="rect">
              <a:avLst/>
            </a:prstGeom>
          </p:spPr>
        </p:pic>
        <p:pic>
          <p:nvPicPr>
            <p:cNvPr id="8" name="Picture 7">
              <a:extLst>
                <a:ext uri="{FF2B5EF4-FFF2-40B4-BE49-F238E27FC236}">
                  <a16:creationId xmlns:a16="http://schemas.microsoft.com/office/drawing/2014/main" id="{6CFB94B2-2641-F64A-9C99-E12A89D3386B}"/>
                </a:ext>
              </a:extLst>
            </p:cNvPr>
            <p:cNvPicPr>
              <a:picLocks noChangeAspect="1"/>
            </p:cNvPicPr>
            <p:nvPr/>
          </p:nvPicPr>
          <p:blipFill>
            <a:blip r:embed="rId4"/>
            <a:stretch>
              <a:fillRect/>
            </a:stretch>
          </p:blipFill>
          <p:spPr>
            <a:xfrm>
              <a:off x="3595864" y="2023478"/>
              <a:ext cx="1798360" cy="2557667"/>
            </a:xfrm>
            <a:prstGeom prst="rect">
              <a:avLst/>
            </a:prstGeom>
          </p:spPr>
        </p:pic>
      </p:grpSp>
      <p:sp>
        <p:nvSpPr>
          <p:cNvPr id="26" name="TextBox 25">
            <a:extLst>
              <a:ext uri="{FF2B5EF4-FFF2-40B4-BE49-F238E27FC236}">
                <a16:creationId xmlns:a16="http://schemas.microsoft.com/office/drawing/2014/main" id="{5F91730A-EC83-8744-B221-6F0F1E6D725E}"/>
              </a:ext>
            </a:extLst>
          </p:cNvPr>
          <p:cNvSpPr txBox="1"/>
          <p:nvPr/>
        </p:nvSpPr>
        <p:spPr>
          <a:xfrm>
            <a:off x="1355057" y="2583403"/>
            <a:ext cx="1720230" cy="1221040"/>
          </a:xfrm>
          <a:prstGeom prst="rect">
            <a:avLst/>
          </a:prstGeom>
          <a:noFill/>
        </p:spPr>
        <p:txBody>
          <a:bodyPr wrap="square" rtlCol="0">
            <a:spAutoFit/>
          </a:bodyPr>
          <a:lstStyle/>
          <a:p>
            <a:pPr>
              <a:lnSpc>
                <a:spcPts val="2200"/>
              </a:lnSpc>
            </a:pPr>
            <a:r>
              <a:rPr lang="en-US" sz="2000" b="1">
                <a:solidFill>
                  <a:srgbClr val="691140"/>
                </a:solidFill>
                <a:latin typeface="Helvetica" pitchFamily="2" charset="0"/>
              </a:rPr>
              <a:t>Left column shows the nutrients </a:t>
            </a:r>
            <a:br>
              <a:rPr lang="en-US" sz="2000" b="1">
                <a:solidFill>
                  <a:srgbClr val="691140"/>
                </a:solidFill>
                <a:latin typeface="Helvetica" pitchFamily="2" charset="0"/>
              </a:rPr>
            </a:br>
            <a:r>
              <a:rPr lang="en-US" sz="2000" b="1">
                <a:solidFill>
                  <a:srgbClr val="691140"/>
                </a:solidFill>
                <a:latin typeface="Helvetica" pitchFamily="2" charset="0"/>
              </a:rPr>
              <a:t>per serving</a:t>
            </a:r>
          </a:p>
        </p:txBody>
      </p:sp>
      <p:grpSp>
        <p:nvGrpSpPr>
          <p:cNvPr id="7" name="Group 6" descr="Connector to the &quot;Per serving&quot; column on the nutrition facts label">
            <a:extLst>
              <a:ext uri="{FF2B5EF4-FFF2-40B4-BE49-F238E27FC236}">
                <a16:creationId xmlns:a16="http://schemas.microsoft.com/office/drawing/2014/main" id="{19B16B96-7F09-1045-AFDE-43438443BEDA}"/>
              </a:ext>
            </a:extLst>
          </p:cNvPr>
          <p:cNvGrpSpPr/>
          <p:nvPr/>
        </p:nvGrpSpPr>
        <p:grpSpPr>
          <a:xfrm>
            <a:off x="3052849" y="2524126"/>
            <a:ext cx="1852526" cy="1790700"/>
            <a:chOff x="3052849" y="2524126"/>
            <a:chExt cx="1852526" cy="1790700"/>
          </a:xfrm>
        </p:grpSpPr>
        <p:cxnSp>
          <p:nvCxnSpPr>
            <p:cNvPr id="15" name="Elbow Connector 14" descr="Connector to the &quot;Per Serving&quot; column on the nutrition facts label">
              <a:extLst>
                <a:ext uri="{FF2B5EF4-FFF2-40B4-BE49-F238E27FC236}">
                  <a16:creationId xmlns:a16="http://schemas.microsoft.com/office/drawing/2014/main" id="{BA95AE30-C8AB-F942-8F88-41249AC9CA66}"/>
                </a:ext>
              </a:extLst>
            </p:cNvPr>
            <p:cNvCxnSpPr>
              <a:cxnSpLocks/>
            </p:cNvCxnSpPr>
            <p:nvPr/>
          </p:nvCxnSpPr>
          <p:spPr>
            <a:xfrm>
              <a:off x="3052849" y="2690810"/>
              <a:ext cx="109164" cy="853147"/>
            </a:xfrm>
            <a:prstGeom prst="bentConnector2">
              <a:avLst/>
            </a:prstGeom>
            <a:ln w="25400">
              <a:solidFill>
                <a:srgbClr val="439CA7"/>
              </a:solidFill>
            </a:ln>
          </p:spPr>
          <p:style>
            <a:lnRef idx="1">
              <a:schemeClr val="accent1"/>
            </a:lnRef>
            <a:fillRef idx="0">
              <a:schemeClr val="accent1"/>
            </a:fillRef>
            <a:effectRef idx="0">
              <a:schemeClr val="accent1"/>
            </a:effectRef>
            <a:fontRef idx="minor">
              <a:schemeClr val="tx1"/>
            </a:fontRef>
          </p:style>
        </p:cxnSp>
        <p:cxnSp>
          <p:nvCxnSpPr>
            <p:cNvPr id="27" name="Elbow Connector 26" descr="Connector to the &quot;Per Serving&quot; column on the nutrition facts label">
              <a:extLst>
                <a:ext uri="{FF2B5EF4-FFF2-40B4-BE49-F238E27FC236}">
                  <a16:creationId xmlns:a16="http://schemas.microsoft.com/office/drawing/2014/main" id="{F67161D9-07BB-F242-B565-08CCAC91EEC9}"/>
                </a:ext>
              </a:extLst>
            </p:cNvPr>
            <p:cNvCxnSpPr>
              <a:cxnSpLocks/>
            </p:cNvCxnSpPr>
            <p:nvPr/>
          </p:nvCxnSpPr>
          <p:spPr>
            <a:xfrm flipV="1">
              <a:off x="3052849" y="2832249"/>
              <a:ext cx="109164" cy="853147"/>
            </a:xfrm>
            <a:prstGeom prst="bentConnector2">
              <a:avLst/>
            </a:prstGeom>
            <a:ln w="25400">
              <a:solidFill>
                <a:srgbClr val="439CA7"/>
              </a:solidFill>
            </a:ln>
          </p:spPr>
          <p:style>
            <a:lnRef idx="1">
              <a:schemeClr val="accent1"/>
            </a:lnRef>
            <a:fillRef idx="0">
              <a:schemeClr val="accent1"/>
            </a:fillRef>
            <a:effectRef idx="0">
              <a:schemeClr val="accent1"/>
            </a:effectRef>
            <a:fontRef idx="minor">
              <a:schemeClr val="tx1"/>
            </a:fontRef>
          </p:style>
        </p:cxnSp>
        <p:cxnSp>
          <p:nvCxnSpPr>
            <p:cNvPr id="30" name="Straight Connector 29" descr="Connector to the &quot;Per Serving&quot; column on the nutrition facts label">
              <a:extLst>
                <a:ext uri="{FF2B5EF4-FFF2-40B4-BE49-F238E27FC236}">
                  <a16:creationId xmlns:a16="http://schemas.microsoft.com/office/drawing/2014/main" id="{F8984B51-6AC2-4948-B4EB-98B0BCF1BE43}"/>
                </a:ext>
              </a:extLst>
            </p:cNvPr>
            <p:cNvCxnSpPr>
              <a:cxnSpLocks/>
            </p:cNvCxnSpPr>
            <p:nvPr/>
          </p:nvCxnSpPr>
          <p:spPr>
            <a:xfrm>
              <a:off x="3172463" y="3160873"/>
              <a:ext cx="1191307" cy="0"/>
            </a:xfrm>
            <a:prstGeom prst="line">
              <a:avLst/>
            </a:prstGeom>
            <a:ln w="25400">
              <a:solidFill>
                <a:srgbClr val="439CA7"/>
              </a:solidFill>
            </a:ln>
          </p:spPr>
          <p:style>
            <a:lnRef idx="1">
              <a:schemeClr val="accent1"/>
            </a:lnRef>
            <a:fillRef idx="0">
              <a:schemeClr val="accent1"/>
            </a:fillRef>
            <a:effectRef idx="0">
              <a:schemeClr val="accent1"/>
            </a:effectRef>
            <a:fontRef idx="minor">
              <a:schemeClr val="tx1"/>
            </a:fontRef>
          </p:style>
        </p:cxnSp>
        <p:sp>
          <p:nvSpPr>
            <p:cNvPr id="12" name="Rounded Rectangle 11" descr="Per Serving Nutrition Column">
              <a:extLst>
                <a:ext uri="{FF2B5EF4-FFF2-40B4-BE49-F238E27FC236}">
                  <a16:creationId xmlns:a16="http://schemas.microsoft.com/office/drawing/2014/main" id="{DA54AFBB-68CC-FA4B-938B-F896C3B42F49}"/>
                </a:ext>
              </a:extLst>
            </p:cNvPr>
            <p:cNvSpPr/>
            <p:nvPr/>
          </p:nvSpPr>
          <p:spPr>
            <a:xfrm>
              <a:off x="4363770" y="2524126"/>
              <a:ext cx="541605" cy="1790700"/>
            </a:xfrm>
            <a:prstGeom prst="roundRect">
              <a:avLst>
                <a:gd name="adj" fmla="val 1413"/>
              </a:avLst>
            </a:prstGeom>
            <a:noFill/>
            <a:ln w="25400">
              <a:solidFill>
                <a:srgbClr val="439CA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 name="TextBox 8">
            <a:extLst>
              <a:ext uri="{FF2B5EF4-FFF2-40B4-BE49-F238E27FC236}">
                <a16:creationId xmlns:a16="http://schemas.microsoft.com/office/drawing/2014/main" id="{2001A4E5-605E-F542-A33F-9487A8CAD1DB}"/>
              </a:ext>
            </a:extLst>
          </p:cNvPr>
          <p:cNvSpPr txBox="1"/>
          <p:nvPr/>
        </p:nvSpPr>
        <p:spPr>
          <a:xfrm>
            <a:off x="6226376" y="2577583"/>
            <a:ext cx="2219162" cy="1221040"/>
          </a:xfrm>
          <a:prstGeom prst="rect">
            <a:avLst/>
          </a:prstGeom>
          <a:noFill/>
        </p:spPr>
        <p:txBody>
          <a:bodyPr wrap="square" rtlCol="0">
            <a:spAutoFit/>
          </a:bodyPr>
          <a:lstStyle/>
          <a:p>
            <a:pPr>
              <a:lnSpc>
                <a:spcPts val="2200"/>
              </a:lnSpc>
            </a:pPr>
            <a:r>
              <a:rPr lang="en-US" sz="2000" b="1">
                <a:solidFill>
                  <a:srgbClr val="691140"/>
                </a:solidFill>
                <a:latin typeface="Helvetica" pitchFamily="2" charset="0"/>
              </a:rPr>
              <a:t>Right column shows the </a:t>
            </a:r>
            <a:br>
              <a:rPr lang="en-US" sz="2000" b="1">
                <a:solidFill>
                  <a:srgbClr val="691140"/>
                </a:solidFill>
                <a:latin typeface="Helvetica" pitchFamily="2" charset="0"/>
              </a:rPr>
            </a:br>
            <a:r>
              <a:rPr lang="en-US" sz="2000" b="1">
                <a:solidFill>
                  <a:srgbClr val="691140"/>
                </a:solidFill>
                <a:latin typeface="Helvetica" pitchFamily="2" charset="0"/>
              </a:rPr>
              <a:t>nutrients for the </a:t>
            </a:r>
            <a:br>
              <a:rPr lang="en-US" sz="2000" b="1">
                <a:solidFill>
                  <a:srgbClr val="691140"/>
                </a:solidFill>
                <a:latin typeface="Helvetica" pitchFamily="2" charset="0"/>
              </a:rPr>
            </a:br>
            <a:r>
              <a:rPr lang="en-US" sz="2000" b="1">
                <a:solidFill>
                  <a:srgbClr val="691140"/>
                </a:solidFill>
                <a:latin typeface="Helvetica" pitchFamily="2" charset="0"/>
              </a:rPr>
              <a:t>entire container</a:t>
            </a:r>
          </a:p>
        </p:txBody>
      </p:sp>
      <p:grpSp>
        <p:nvGrpSpPr>
          <p:cNvPr id="10" name="Group 9" descr="Connector to the &quot;Per container&quot; column on the nutrition facts label">
            <a:extLst>
              <a:ext uri="{FF2B5EF4-FFF2-40B4-BE49-F238E27FC236}">
                <a16:creationId xmlns:a16="http://schemas.microsoft.com/office/drawing/2014/main" id="{424C59FA-F12A-874D-BB3D-8D8192A3D7FF}"/>
              </a:ext>
            </a:extLst>
          </p:cNvPr>
          <p:cNvGrpSpPr/>
          <p:nvPr/>
        </p:nvGrpSpPr>
        <p:grpSpPr>
          <a:xfrm>
            <a:off x="4906696" y="2524126"/>
            <a:ext cx="1319680" cy="1790700"/>
            <a:chOff x="4906696" y="2524126"/>
            <a:chExt cx="1319680" cy="1790700"/>
          </a:xfrm>
        </p:grpSpPr>
        <p:cxnSp>
          <p:nvCxnSpPr>
            <p:cNvPr id="34" name="Elbow Connector 33">
              <a:extLst>
                <a:ext uri="{FF2B5EF4-FFF2-40B4-BE49-F238E27FC236}">
                  <a16:creationId xmlns:a16="http://schemas.microsoft.com/office/drawing/2014/main" id="{4D839149-D8B3-0146-A418-F87EE745D9CC}"/>
                </a:ext>
              </a:extLst>
            </p:cNvPr>
            <p:cNvCxnSpPr>
              <a:cxnSpLocks/>
            </p:cNvCxnSpPr>
            <p:nvPr/>
          </p:nvCxnSpPr>
          <p:spPr>
            <a:xfrm flipH="1">
              <a:off x="6117212" y="2644838"/>
              <a:ext cx="109164" cy="853147"/>
            </a:xfrm>
            <a:prstGeom prst="bentConnector2">
              <a:avLst/>
            </a:prstGeom>
            <a:ln w="25400">
              <a:solidFill>
                <a:srgbClr val="439CA7"/>
              </a:solidFill>
            </a:ln>
          </p:spPr>
          <p:style>
            <a:lnRef idx="1">
              <a:schemeClr val="accent1"/>
            </a:lnRef>
            <a:fillRef idx="0">
              <a:schemeClr val="accent1"/>
            </a:fillRef>
            <a:effectRef idx="0">
              <a:schemeClr val="accent1"/>
            </a:effectRef>
            <a:fontRef idx="minor">
              <a:schemeClr val="tx1"/>
            </a:fontRef>
          </p:style>
        </p:cxnSp>
        <p:cxnSp>
          <p:nvCxnSpPr>
            <p:cNvPr id="35" name="Elbow Connector 34">
              <a:extLst>
                <a:ext uri="{FF2B5EF4-FFF2-40B4-BE49-F238E27FC236}">
                  <a16:creationId xmlns:a16="http://schemas.microsoft.com/office/drawing/2014/main" id="{3D80FFDE-8EA0-FA45-A298-233A1837B74B}"/>
                </a:ext>
              </a:extLst>
            </p:cNvPr>
            <p:cNvCxnSpPr>
              <a:cxnSpLocks/>
            </p:cNvCxnSpPr>
            <p:nvPr/>
          </p:nvCxnSpPr>
          <p:spPr>
            <a:xfrm flipH="1" flipV="1">
              <a:off x="6117212" y="2852681"/>
              <a:ext cx="109164" cy="853147"/>
            </a:xfrm>
            <a:prstGeom prst="bentConnector2">
              <a:avLst/>
            </a:prstGeom>
            <a:ln w="25400">
              <a:solidFill>
                <a:srgbClr val="439CA7"/>
              </a:solidFill>
            </a:ln>
          </p:spPr>
          <p:style>
            <a:lnRef idx="1">
              <a:schemeClr val="accent1"/>
            </a:lnRef>
            <a:fillRef idx="0">
              <a:schemeClr val="accent1"/>
            </a:fillRef>
            <a:effectRef idx="0">
              <a:schemeClr val="accent1"/>
            </a:effectRef>
            <a:fontRef idx="minor">
              <a:schemeClr val="tx1"/>
            </a:fontRef>
          </p:style>
        </p:cxnSp>
        <p:cxnSp>
          <p:nvCxnSpPr>
            <p:cNvPr id="36" name="Straight Connector 35" descr="[decorative]">
              <a:extLst>
                <a:ext uri="{FF2B5EF4-FFF2-40B4-BE49-F238E27FC236}">
                  <a16:creationId xmlns:a16="http://schemas.microsoft.com/office/drawing/2014/main" id="{99EA30F2-112B-2E4F-908D-31CAAA11D474}"/>
                </a:ext>
              </a:extLst>
            </p:cNvPr>
            <p:cNvCxnSpPr>
              <a:cxnSpLocks/>
            </p:cNvCxnSpPr>
            <p:nvPr/>
          </p:nvCxnSpPr>
          <p:spPr>
            <a:xfrm>
              <a:off x="5413376" y="3160873"/>
              <a:ext cx="703836" cy="0"/>
            </a:xfrm>
            <a:prstGeom prst="line">
              <a:avLst/>
            </a:prstGeom>
            <a:ln w="25400">
              <a:solidFill>
                <a:srgbClr val="439CA7"/>
              </a:solidFill>
            </a:ln>
          </p:spPr>
          <p:style>
            <a:lnRef idx="1">
              <a:schemeClr val="accent1"/>
            </a:lnRef>
            <a:fillRef idx="0">
              <a:schemeClr val="accent1"/>
            </a:fillRef>
            <a:effectRef idx="0">
              <a:schemeClr val="accent1"/>
            </a:effectRef>
            <a:fontRef idx="minor">
              <a:schemeClr val="tx1"/>
            </a:fontRef>
          </p:style>
        </p:cxnSp>
        <p:sp>
          <p:nvSpPr>
            <p:cNvPr id="13" name="Rounded Rectangle 12" descr="Per Container Nutrition Column">
              <a:extLst>
                <a:ext uri="{FF2B5EF4-FFF2-40B4-BE49-F238E27FC236}">
                  <a16:creationId xmlns:a16="http://schemas.microsoft.com/office/drawing/2014/main" id="{F1F3CA90-428A-8940-A85E-D06144D65EC3}"/>
                </a:ext>
              </a:extLst>
            </p:cNvPr>
            <p:cNvSpPr/>
            <p:nvPr/>
          </p:nvSpPr>
          <p:spPr>
            <a:xfrm>
              <a:off x="4906696" y="2524126"/>
              <a:ext cx="506680" cy="1790700"/>
            </a:xfrm>
            <a:prstGeom prst="roundRect">
              <a:avLst>
                <a:gd name="adj" fmla="val 1413"/>
              </a:avLst>
            </a:prstGeom>
            <a:noFill/>
            <a:ln w="25400">
              <a:solidFill>
                <a:srgbClr val="439CA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33713678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ounded Rectangle 7" descr="[decorative]">
            <a:extLst>
              <a:ext uri="{FF2B5EF4-FFF2-40B4-BE49-F238E27FC236}">
                <a16:creationId xmlns:a16="http://schemas.microsoft.com/office/drawing/2014/main" id="{1F4143D6-CC7A-344D-9245-8C6157C6E897}"/>
              </a:ext>
            </a:extLst>
          </p:cNvPr>
          <p:cNvSpPr/>
          <p:nvPr/>
        </p:nvSpPr>
        <p:spPr>
          <a:xfrm>
            <a:off x="3588346" y="1498202"/>
            <a:ext cx="4608003" cy="2147096"/>
          </a:xfrm>
          <a:prstGeom prst="roundRect">
            <a:avLst>
              <a:gd name="adj" fmla="val 5378"/>
            </a:avLst>
          </a:prstGeom>
          <a:solidFill>
            <a:srgbClr val="E9DEE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bg1"/>
              </a:solidFill>
            </a:endParaRPr>
          </a:p>
        </p:txBody>
      </p:sp>
      <p:sp>
        <p:nvSpPr>
          <p:cNvPr id="2" name="Title 1">
            <a:extLst>
              <a:ext uri="{FF2B5EF4-FFF2-40B4-BE49-F238E27FC236}">
                <a16:creationId xmlns:a16="http://schemas.microsoft.com/office/drawing/2014/main" id="{146888DA-E9BA-2A44-93C1-BE25514033A9}"/>
              </a:ext>
            </a:extLst>
          </p:cNvPr>
          <p:cNvSpPr>
            <a:spLocks noGrp="1"/>
          </p:cNvSpPr>
          <p:nvPr>
            <p:ph type="title"/>
          </p:nvPr>
        </p:nvSpPr>
        <p:spPr>
          <a:xfrm>
            <a:off x="3770030" y="1623631"/>
            <a:ext cx="4608003" cy="475484"/>
          </a:xfrm>
        </p:spPr>
        <p:txBody>
          <a:bodyPr/>
          <a:lstStyle/>
          <a:p>
            <a:pPr algn="l"/>
            <a:r>
              <a:rPr lang="en-US" sz="2400" dirty="0"/>
              <a:t>Iron</a:t>
            </a:r>
          </a:p>
        </p:txBody>
      </p:sp>
      <p:sp>
        <p:nvSpPr>
          <p:cNvPr id="9" name="Content Placeholder 3">
            <a:extLst>
              <a:ext uri="{FF2B5EF4-FFF2-40B4-BE49-F238E27FC236}">
                <a16:creationId xmlns:a16="http://schemas.microsoft.com/office/drawing/2014/main" id="{F0B1993A-B837-874F-A947-B3A92D7B027D}"/>
              </a:ext>
            </a:extLst>
          </p:cNvPr>
          <p:cNvSpPr txBox="1">
            <a:spLocks/>
          </p:cNvSpPr>
          <p:nvPr/>
        </p:nvSpPr>
        <p:spPr>
          <a:xfrm>
            <a:off x="3782484" y="2056190"/>
            <a:ext cx="4289174" cy="1440352"/>
          </a:xfrm>
          <a:prstGeom prst="rect">
            <a:avLst/>
          </a:prstGeom>
        </p:spPr>
        <p:txBody>
          <a:bodyPr/>
          <a:lstStyle>
            <a:lvl1pPr marL="182880" indent="-182880" algn="l" defTabSz="914400" rtl="0" eaLnBrk="1" latinLnBrk="0" hangingPunct="1">
              <a:lnSpc>
                <a:spcPct val="100000"/>
              </a:lnSpc>
              <a:spcBef>
                <a:spcPts val="1000"/>
              </a:spcBef>
              <a:buClr>
                <a:srgbClr val="691140"/>
              </a:buClr>
              <a:buFont typeface="Arial" panose="020B0604020202020204" pitchFamily="34" charset="0"/>
              <a:buChar char="•"/>
              <a:defRPr sz="2000" b="0" i="0" kern="1200">
                <a:solidFill>
                  <a:schemeClr val="tx1">
                    <a:lumMod val="65000"/>
                    <a:lumOff val="35000"/>
                  </a:schemeClr>
                </a:solidFill>
                <a:latin typeface="Helvetica" pitchFamily="2" charset="0"/>
                <a:ea typeface="+mn-ea"/>
                <a:cs typeface="+mn-cs"/>
              </a:defRPr>
            </a:lvl1pPr>
            <a:lvl2pPr marL="365760" indent="-182880" algn="l" defTabSz="914400" rtl="0" eaLnBrk="1" latinLnBrk="0" hangingPunct="1">
              <a:lnSpc>
                <a:spcPct val="100000"/>
              </a:lnSpc>
              <a:spcBef>
                <a:spcPts val="500"/>
              </a:spcBef>
              <a:buClr>
                <a:srgbClr val="691140"/>
              </a:buClr>
              <a:buFont typeface="System Font Regular"/>
              <a:buChar char="−"/>
              <a:defRPr sz="2000" b="0" i="0" kern="1200">
                <a:solidFill>
                  <a:schemeClr val="tx1">
                    <a:lumMod val="65000"/>
                    <a:lumOff val="35000"/>
                  </a:schemeClr>
                </a:solidFill>
                <a:latin typeface="Helvetica"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800" dirty="0">
                <a:solidFill>
                  <a:schemeClr val="tx1"/>
                </a:solidFill>
              </a:rPr>
              <a:t>A nutrient that supports growth and brain development.</a:t>
            </a:r>
          </a:p>
          <a:p>
            <a:r>
              <a:rPr lang="en-US" sz="1800" dirty="0">
                <a:solidFill>
                  <a:schemeClr val="tx1"/>
                </a:solidFill>
              </a:rPr>
              <a:t>Use this to see that an infant formula is iron-fortified. </a:t>
            </a:r>
          </a:p>
        </p:txBody>
      </p:sp>
      <p:pic>
        <p:nvPicPr>
          <p:cNvPr id="4" name="Picture 3" descr="Nutrition Facts Label Example">
            <a:extLst>
              <a:ext uri="{FF2B5EF4-FFF2-40B4-BE49-F238E27FC236}">
                <a16:creationId xmlns:a16="http://schemas.microsoft.com/office/drawing/2014/main" id="{5D45D319-770E-6D4E-82C8-623B1C833077}"/>
              </a:ext>
            </a:extLst>
          </p:cNvPr>
          <p:cNvPicPr>
            <a:picLocks noChangeAspect="1"/>
          </p:cNvPicPr>
          <p:nvPr/>
        </p:nvPicPr>
        <p:blipFill>
          <a:blip r:embed="rId3"/>
          <a:stretch>
            <a:fillRect/>
          </a:stretch>
        </p:blipFill>
        <p:spPr>
          <a:xfrm>
            <a:off x="870988" y="385825"/>
            <a:ext cx="2495667" cy="4461005"/>
          </a:xfrm>
          <a:prstGeom prst="rect">
            <a:avLst/>
          </a:prstGeom>
          <a:effectLst>
            <a:outerShdw blurRad="63500" sx="102000" sy="102000" algn="ctr" rotWithShape="0">
              <a:prstClr val="black">
                <a:alpha val="15000"/>
              </a:prstClr>
            </a:outerShdw>
          </a:effectLst>
        </p:spPr>
      </p:pic>
      <p:cxnSp>
        <p:nvCxnSpPr>
          <p:cNvPr id="13" name="Elbow Connector 12" descr="[decorative]">
            <a:extLst>
              <a:ext uri="{FF2B5EF4-FFF2-40B4-BE49-F238E27FC236}">
                <a16:creationId xmlns:a16="http://schemas.microsoft.com/office/drawing/2014/main" id="{53833C97-4E49-634E-84A4-797D4793E199}"/>
              </a:ext>
            </a:extLst>
          </p:cNvPr>
          <p:cNvCxnSpPr>
            <a:cxnSpLocks/>
            <a:stCxn id="11" idx="3"/>
            <a:endCxn id="8" idx="2"/>
          </p:cNvCxnSpPr>
          <p:nvPr/>
        </p:nvCxnSpPr>
        <p:spPr>
          <a:xfrm flipV="1">
            <a:off x="3172968" y="3645298"/>
            <a:ext cx="2719380" cy="401383"/>
          </a:xfrm>
          <a:prstGeom prst="bentConnector2">
            <a:avLst/>
          </a:prstGeom>
          <a:ln w="28575">
            <a:solidFill>
              <a:srgbClr val="691140"/>
            </a:solidFill>
          </a:ln>
        </p:spPr>
        <p:style>
          <a:lnRef idx="1">
            <a:schemeClr val="accent1"/>
          </a:lnRef>
          <a:fillRef idx="0">
            <a:schemeClr val="accent1"/>
          </a:fillRef>
          <a:effectRef idx="0">
            <a:schemeClr val="accent1"/>
          </a:effectRef>
          <a:fontRef idx="minor">
            <a:schemeClr val="tx1"/>
          </a:fontRef>
        </p:style>
      </p:cxnSp>
      <p:grpSp>
        <p:nvGrpSpPr>
          <p:cNvPr id="3" name="Group 2" descr="Outline around &quot;Iron 0mg, 0%&quot;">
            <a:extLst>
              <a:ext uri="{FF2B5EF4-FFF2-40B4-BE49-F238E27FC236}">
                <a16:creationId xmlns:a16="http://schemas.microsoft.com/office/drawing/2014/main" id="{E9E79C10-28E8-4610-94A1-7C8194101295}"/>
              </a:ext>
            </a:extLst>
          </p:cNvPr>
          <p:cNvGrpSpPr/>
          <p:nvPr/>
        </p:nvGrpSpPr>
        <p:grpSpPr>
          <a:xfrm>
            <a:off x="1074420" y="3969300"/>
            <a:ext cx="2098548" cy="154761"/>
            <a:chOff x="1074420" y="3969300"/>
            <a:chExt cx="2098548" cy="154761"/>
          </a:xfrm>
        </p:grpSpPr>
        <p:sp>
          <p:nvSpPr>
            <p:cNvPr id="18" name="Rounded Rectangle 17" descr="Outline around &quot;Iron 0mg, 0%&quot;">
              <a:extLst>
                <a:ext uri="{FF2B5EF4-FFF2-40B4-BE49-F238E27FC236}">
                  <a16:creationId xmlns:a16="http://schemas.microsoft.com/office/drawing/2014/main" id="{7FB8C7D4-9C54-3347-A8FC-E222205CBB02}"/>
                </a:ext>
              </a:extLst>
            </p:cNvPr>
            <p:cNvSpPr/>
            <p:nvPr/>
          </p:nvSpPr>
          <p:spPr>
            <a:xfrm>
              <a:off x="1074420" y="3969300"/>
              <a:ext cx="2098548" cy="142107"/>
            </a:xfrm>
            <a:prstGeom prst="roundRect">
              <a:avLst/>
            </a:prstGeom>
            <a:solidFill>
              <a:srgbClr val="F89125">
                <a:alpha val="21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Rounded Rectangle 10" descr="Outline around &quot;Iron 0mg, 0%&quot;">
              <a:extLst>
                <a:ext uri="{FF2B5EF4-FFF2-40B4-BE49-F238E27FC236}">
                  <a16:creationId xmlns:a16="http://schemas.microsoft.com/office/drawing/2014/main" id="{33006A95-DAC1-A740-ADF5-2C9E8C3E8B39}"/>
                </a:ext>
              </a:extLst>
            </p:cNvPr>
            <p:cNvSpPr/>
            <p:nvPr/>
          </p:nvSpPr>
          <p:spPr>
            <a:xfrm>
              <a:off x="1074420" y="3969300"/>
              <a:ext cx="2098548" cy="154761"/>
            </a:xfrm>
            <a:prstGeom prst="roundRect">
              <a:avLst/>
            </a:prstGeom>
            <a:noFill/>
            <a:ln w="28575">
              <a:solidFill>
                <a:srgbClr val="6911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420635181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CF5CC0-5BB6-3D44-BCBD-5254F561AF56}"/>
              </a:ext>
            </a:extLst>
          </p:cNvPr>
          <p:cNvSpPr>
            <a:spLocks noGrp="1"/>
          </p:cNvSpPr>
          <p:nvPr>
            <p:ph type="title"/>
          </p:nvPr>
        </p:nvSpPr>
        <p:spPr/>
        <p:txBody>
          <a:bodyPr/>
          <a:lstStyle/>
          <a:p>
            <a:r>
              <a:rPr lang="en-US" noProof="0" dirty="0"/>
              <a:t>Iron-Fortified Infant Formula</a:t>
            </a:r>
          </a:p>
        </p:txBody>
      </p:sp>
      <p:sp>
        <p:nvSpPr>
          <p:cNvPr id="3" name="Text Placeholder 2">
            <a:extLst>
              <a:ext uri="{FF2B5EF4-FFF2-40B4-BE49-F238E27FC236}">
                <a16:creationId xmlns:a16="http://schemas.microsoft.com/office/drawing/2014/main" id="{1E67F278-1247-0D42-B13B-F7BD3E1426DD}"/>
              </a:ext>
            </a:extLst>
          </p:cNvPr>
          <p:cNvSpPr>
            <a:spLocks noGrp="1"/>
          </p:cNvSpPr>
          <p:nvPr>
            <p:ph type="body" idx="1"/>
          </p:nvPr>
        </p:nvSpPr>
        <p:spPr>
          <a:xfrm>
            <a:off x="360363" y="1088744"/>
            <a:ext cx="4516437" cy="312738"/>
          </a:xfrm>
        </p:spPr>
        <p:txBody>
          <a:bodyPr/>
          <a:lstStyle/>
          <a:p>
            <a:r>
              <a:rPr lang="en-US" b="1" noProof="0" dirty="0"/>
              <a:t>Choose a creditable iron-fortified infant formula by:</a:t>
            </a:r>
          </a:p>
        </p:txBody>
      </p:sp>
      <p:sp>
        <p:nvSpPr>
          <p:cNvPr id="4" name="Content Placeholder 3">
            <a:extLst>
              <a:ext uri="{FF2B5EF4-FFF2-40B4-BE49-F238E27FC236}">
                <a16:creationId xmlns:a16="http://schemas.microsoft.com/office/drawing/2014/main" id="{84D49C69-9721-054A-9DDC-B6273E4DF6B4}"/>
              </a:ext>
            </a:extLst>
          </p:cNvPr>
          <p:cNvSpPr>
            <a:spLocks noGrp="1"/>
          </p:cNvSpPr>
          <p:nvPr>
            <p:ph sz="half" idx="2"/>
          </p:nvPr>
        </p:nvSpPr>
        <p:spPr>
          <a:xfrm>
            <a:off x="360363" y="1886347"/>
            <a:ext cx="4867853" cy="1109945"/>
          </a:xfrm>
        </p:spPr>
        <p:txBody>
          <a:bodyPr/>
          <a:lstStyle/>
          <a:p>
            <a:r>
              <a:rPr lang="en-US" noProof="0" dirty="0"/>
              <a:t>Looking for “infant formula with iron” or a similar statement on the package, and</a:t>
            </a:r>
          </a:p>
          <a:p>
            <a:r>
              <a:rPr lang="en-US" noProof="0" dirty="0"/>
              <a:t>Making sure it contains 1 milligram of iron or more per 100 calories.</a:t>
            </a:r>
          </a:p>
          <a:p>
            <a:pPr lvl="1"/>
            <a:r>
              <a:rPr lang="en-US" noProof="0" dirty="0"/>
              <a:t>Look at “Calories” to make sure it says “100” or more, then </a:t>
            </a:r>
          </a:p>
          <a:p>
            <a:pPr lvl="1"/>
            <a:r>
              <a:rPr lang="en-US" noProof="0" dirty="0"/>
              <a:t>Look at “Iron” to make sure it says </a:t>
            </a:r>
            <a:br>
              <a:rPr lang="en-US" noProof="0" dirty="0"/>
            </a:br>
            <a:r>
              <a:rPr lang="en-US" noProof="0" dirty="0"/>
              <a:t>“1 mg” or more.</a:t>
            </a:r>
          </a:p>
        </p:txBody>
      </p:sp>
      <p:grpSp>
        <p:nvGrpSpPr>
          <p:cNvPr id="10" name="Group 9" descr="Nutrition Facts Label with outlines around &quot;Amount Per Serving, Calories 100&quot; and &quot;Iron 1.9mg 10%&quot;">
            <a:extLst>
              <a:ext uri="{FF2B5EF4-FFF2-40B4-BE49-F238E27FC236}">
                <a16:creationId xmlns:a16="http://schemas.microsoft.com/office/drawing/2014/main" id="{9BF94BD8-A7B7-1346-A29E-5D0DF18C1835}"/>
              </a:ext>
            </a:extLst>
          </p:cNvPr>
          <p:cNvGrpSpPr/>
          <p:nvPr/>
        </p:nvGrpSpPr>
        <p:grpSpPr>
          <a:xfrm>
            <a:off x="5508171" y="1088744"/>
            <a:ext cx="2351316" cy="3655722"/>
            <a:chOff x="5508171" y="1088744"/>
            <a:chExt cx="2351316" cy="3655722"/>
          </a:xfrm>
        </p:grpSpPr>
        <p:sp>
          <p:nvSpPr>
            <p:cNvPr id="6" name="Rectangle 5">
              <a:extLst>
                <a:ext uri="{FF2B5EF4-FFF2-40B4-BE49-F238E27FC236}">
                  <a16:creationId xmlns:a16="http://schemas.microsoft.com/office/drawing/2014/main" id="{B85BAB9E-CCAD-DA4A-AE16-DCC598172383}"/>
                </a:ext>
              </a:extLst>
            </p:cNvPr>
            <p:cNvSpPr/>
            <p:nvPr/>
          </p:nvSpPr>
          <p:spPr>
            <a:xfrm>
              <a:off x="5508171" y="1088744"/>
              <a:ext cx="2351316" cy="3655722"/>
            </a:xfrm>
            <a:prstGeom prst="rect">
              <a:avLst/>
            </a:prstGeom>
            <a:solidFill>
              <a:schemeClr val="bg1"/>
            </a:solidFill>
            <a:ln>
              <a:noFill/>
            </a:ln>
            <a:effectLst>
              <a:outerShdw blurRad="635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9CED083A-AC34-0E43-B776-7DB5BF05113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11334" y="1210968"/>
              <a:ext cx="2144990" cy="3411274"/>
            </a:xfrm>
            <a:prstGeom prst="rect">
              <a:avLst/>
            </a:prstGeom>
            <a:effectLst/>
          </p:spPr>
        </p:pic>
        <p:sp>
          <p:nvSpPr>
            <p:cNvPr id="7" name="Rounded Rectangle 6" descr="Outline around &quot;Amount per serving; Calories: 100&quot;">
              <a:extLst>
                <a:ext uri="{FF2B5EF4-FFF2-40B4-BE49-F238E27FC236}">
                  <a16:creationId xmlns:a16="http://schemas.microsoft.com/office/drawing/2014/main" id="{FA016EAB-0F08-2A4B-9948-D847FEBEA459}"/>
                </a:ext>
              </a:extLst>
            </p:cNvPr>
            <p:cNvSpPr/>
            <p:nvPr/>
          </p:nvSpPr>
          <p:spPr>
            <a:xfrm>
              <a:off x="5660571" y="1765647"/>
              <a:ext cx="2051504" cy="317104"/>
            </a:xfrm>
            <a:prstGeom prst="roundRect">
              <a:avLst>
                <a:gd name="adj" fmla="val 6655"/>
              </a:avLst>
            </a:prstGeom>
            <a:noFill/>
            <a:ln w="28575">
              <a:solidFill>
                <a:srgbClr val="439CA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ounded Rectangle 7" descr="Outline around &quot;Iron 1.9mg, 10%&quot;">
              <a:extLst>
                <a:ext uri="{FF2B5EF4-FFF2-40B4-BE49-F238E27FC236}">
                  <a16:creationId xmlns:a16="http://schemas.microsoft.com/office/drawing/2014/main" id="{8342CE14-D18A-D24C-AACF-DB9E5BE7DE61}"/>
                </a:ext>
              </a:extLst>
            </p:cNvPr>
            <p:cNvSpPr/>
            <p:nvPr/>
          </p:nvSpPr>
          <p:spPr>
            <a:xfrm>
              <a:off x="5660571" y="3932532"/>
              <a:ext cx="2051504" cy="125117"/>
            </a:xfrm>
            <a:prstGeom prst="roundRect">
              <a:avLst>
                <a:gd name="adj" fmla="val 6655"/>
              </a:avLst>
            </a:prstGeom>
            <a:noFill/>
            <a:ln w="28575">
              <a:solidFill>
                <a:srgbClr val="439CA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05198033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descr="Question Mark Icon">
            <a:extLst>
              <a:ext uri="{FF2B5EF4-FFF2-40B4-BE49-F238E27FC236}">
                <a16:creationId xmlns:a16="http://schemas.microsoft.com/office/drawing/2014/main" id="{EF680D8B-233D-7648-98B5-424F08D43062}"/>
              </a:ext>
              <a:ext uri="{C183D7F6-B498-43B3-948B-1728B52AA6E4}">
                <adec:decorative xmlns:adec="http://schemas.microsoft.com/office/drawing/2017/decorative" val="0"/>
              </a:ext>
            </a:extLst>
          </p:cNvPr>
          <p:cNvSpPr txBox="1"/>
          <p:nvPr/>
        </p:nvSpPr>
        <p:spPr>
          <a:xfrm>
            <a:off x="573627" y="521369"/>
            <a:ext cx="1380227" cy="1631216"/>
          </a:xfrm>
          <a:prstGeom prst="rect">
            <a:avLst/>
          </a:prstGeom>
          <a:noFill/>
        </p:spPr>
        <p:txBody>
          <a:bodyPr wrap="square" rtlCol="0">
            <a:spAutoFit/>
          </a:bodyPr>
          <a:lstStyle/>
          <a:p>
            <a:pPr algn="ctr"/>
            <a:r>
              <a:rPr lang="en-US" sz="10000" b="1" dirty="0">
                <a:solidFill>
                  <a:srgbClr val="E9DEE3"/>
                </a:solidFill>
                <a:latin typeface="Helvetica" pitchFamily="2" charset="0"/>
              </a:rPr>
              <a:t>?</a:t>
            </a:r>
          </a:p>
        </p:txBody>
      </p:sp>
      <p:sp>
        <p:nvSpPr>
          <p:cNvPr id="2" name="Title 1">
            <a:extLst>
              <a:ext uri="{FF2B5EF4-FFF2-40B4-BE49-F238E27FC236}">
                <a16:creationId xmlns:a16="http://schemas.microsoft.com/office/drawing/2014/main" id="{F0059E15-E666-4A48-AAD2-5FB19DE166E8}"/>
              </a:ext>
            </a:extLst>
          </p:cNvPr>
          <p:cNvSpPr>
            <a:spLocks noGrp="1"/>
          </p:cNvSpPr>
          <p:nvPr>
            <p:ph type="title"/>
          </p:nvPr>
        </p:nvSpPr>
        <p:spPr>
          <a:xfrm>
            <a:off x="-46494" y="1743612"/>
            <a:ext cx="3166109" cy="891834"/>
          </a:xfrm>
        </p:spPr>
        <p:txBody>
          <a:bodyPr/>
          <a:lstStyle/>
          <a:p>
            <a:r>
              <a:rPr lang="en-US" b="1" noProof="0" dirty="0"/>
              <a:t>Try It Out! </a:t>
            </a:r>
            <a:br>
              <a:rPr lang="en-US" b="1" noProof="0" dirty="0"/>
            </a:br>
            <a:r>
              <a:rPr lang="en-US" noProof="0" dirty="0"/>
              <a:t>Is this infant formula creditable in the CACFP*?</a:t>
            </a:r>
            <a:br>
              <a:rPr lang="en-US" noProof="0" dirty="0"/>
            </a:br>
            <a:endParaRPr lang="en-US" noProof="0" dirty="0"/>
          </a:p>
        </p:txBody>
      </p:sp>
      <p:sp>
        <p:nvSpPr>
          <p:cNvPr id="4" name="Content Placeholder 3">
            <a:extLst>
              <a:ext uri="{FF2B5EF4-FFF2-40B4-BE49-F238E27FC236}">
                <a16:creationId xmlns:a16="http://schemas.microsoft.com/office/drawing/2014/main" id="{0BD4425D-7C64-4041-ADFA-B6AE497F4A72}"/>
              </a:ext>
            </a:extLst>
          </p:cNvPr>
          <p:cNvSpPr>
            <a:spLocks noGrp="1"/>
          </p:cNvSpPr>
          <p:nvPr>
            <p:ph sz="half" idx="2"/>
          </p:nvPr>
        </p:nvSpPr>
        <p:spPr>
          <a:xfrm>
            <a:off x="1" y="2978158"/>
            <a:ext cx="2906162" cy="613726"/>
          </a:xfrm>
        </p:spPr>
        <p:txBody>
          <a:bodyPr/>
          <a:lstStyle/>
          <a:p>
            <a:pPr>
              <a:spcBef>
                <a:spcPts val="400"/>
              </a:spcBef>
              <a:buClr>
                <a:schemeClr val="bg1"/>
              </a:buClr>
            </a:pPr>
            <a:r>
              <a:rPr lang="en-US" noProof="0" dirty="0">
                <a:solidFill>
                  <a:schemeClr val="bg1"/>
                </a:solidFill>
              </a:rPr>
              <a:t>Yes</a:t>
            </a:r>
          </a:p>
          <a:p>
            <a:pPr>
              <a:spcBef>
                <a:spcPts val="400"/>
              </a:spcBef>
              <a:buClr>
                <a:schemeClr val="bg1"/>
              </a:buClr>
            </a:pPr>
            <a:r>
              <a:rPr lang="en-US" noProof="0" dirty="0">
                <a:solidFill>
                  <a:schemeClr val="bg1"/>
                </a:solidFill>
              </a:rPr>
              <a:t>No</a:t>
            </a:r>
          </a:p>
        </p:txBody>
      </p:sp>
      <p:sp>
        <p:nvSpPr>
          <p:cNvPr id="10" name="Text Placeholder 2">
            <a:extLst>
              <a:ext uri="{FF2B5EF4-FFF2-40B4-BE49-F238E27FC236}">
                <a16:creationId xmlns:a16="http://schemas.microsoft.com/office/drawing/2014/main" id="{6FD01351-03D5-0347-AF96-0BC2F4ECFD02}"/>
              </a:ext>
            </a:extLst>
          </p:cNvPr>
          <p:cNvSpPr>
            <a:spLocks noGrp="1"/>
          </p:cNvSpPr>
          <p:nvPr>
            <p:ph type="body" idx="1"/>
          </p:nvPr>
        </p:nvSpPr>
        <p:spPr>
          <a:xfrm>
            <a:off x="-46493" y="3840480"/>
            <a:ext cx="2906162" cy="1016024"/>
          </a:xfrm>
        </p:spPr>
        <p:txBody>
          <a:bodyPr lIns="137160"/>
          <a:lstStyle/>
          <a:p>
            <a:pPr>
              <a:lnSpc>
                <a:spcPts val="2200"/>
              </a:lnSpc>
            </a:pPr>
            <a:r>
              <a:rPr lang="en-US" noProof="0" dirty="0">
                <a:solidFill>
                  <a:schemeClr val="bg1"/>
                </a:solidFill>
              </a:rPr>
              <a:t>*Iron-fortified infant formula must contain </a:t>
            </a:r>
            <a:br>
              <a:rPr lang="en-US" noProof="0" dirty="0">
                <a:solidFill>
                  <a:schemeClr val="bg1"/>
                </a:solidFill>
              </a:rPr>
            </a:br>
            <a:r>
              <a:rPr lang="en-US" b="1" noProof="0" dirty="0">
                <a:solidFill>
                  <a:schemeClr val="bg1"/>
                </a:solidFill>
              </a:rPr>
              <a:t>1 milligram</a:t>
            </a:r>
            <a:r>
              <a:rPr lang="en-US" noProof="0" dirty="0">
                <a:solidFill>
                  <a:schemeClr val="bg1"/>
                </a:solidFill>
              </a:rPr>
              <a:t> of iron or more per </a:t>
            </a:r>
            <a:r>
              <a:rPr lang="en-US" b="1" noProof="0" dirty="0">
                <a:solidFill>
                  <a:schemeClr val="bg1"/>
                </a:solidFill>
              </a:rPr>
              <a:t>100 calories</a:t>
            </a:r>
            <a:r>
              <a:rPr lang="en-US" noProof="0" dirty="0">
                <a:solidFill>
                  <a:schemeClr val="bg1"/>
                </a:solidFill>
              </a:rPr>
              <a:t>.</a:t>
            </a:r>
          </a:p>
        </p:txBody>
      </p:sp>
      <p:grpSp>
        <p:nvGrpSpPr>
          <p:cNvPr id="23" name="Group 22" descr="Nutrition Facts Label Example">
            <a:extLst>
              <a:ext uri="{FF2B5EF4-FFF2-40B4-BE49-F238E27FC236}">
                <a16:creationId xmlns:a16="http://schemas.microsoft.com/office/drawing/2014/main" id="{7072FF47-504E-4F45-90B9-A902AD3B9348}"/>
              </a:ext>
            </a:extLst>
          </p:cNvPr>
          <p:cNvGrpSpPr/>
          <p:nvPr/>
        </p:nvGrpSpPr>
        <p:grpSpPr>
          <a:xfrm>
            <a:off x="4892437" y="471418"/>
            <a:ext cx="2862888" cy="4451091"/>
            <a:chOff x="4892437" y="471418"/>
            <a:chExt cx="2862888" cy="4451091"/>
          </a:xfrm>
        </p:grpSpPr>
        <p:sp>
          <p:nvSpPr>
            <p:cNvPr id="24" name="Rectangle 23">
              <a:extLst>
                <a:ext uri="{FF2B5EF4-FFF2-40B4-BE49-F238E27FC236}">
                  <a16:creationId xmlns:a16="http://schemas.microsoft.com/office/drawing/2014/main" id="{5EEDD026-3B05-E846-BFC1-825BDE3182A0}"/>
                </a:ext>
              </a:extLst>
            </p:cNvPr>
            <p:cNvSpPr/>
            <p:nvPr/>
          </p:nvSpPr>
          <p:spPr>
            <a:xfrm>
              <a:off x="4892437" y="471418"/>
              <a:ext cx="2862888" cy="4451091"/>
            </a:xfrm>
            <a:prstGeom prst="rect">
              <a:avLst/>
            </a:prstGeom>
            <a:solidFill>
              <a:schemeClr val="bg1"/>
            </a:solidFill>
            <a:ln>
              <a:noFill/>
            </a:ln>
            <a:effectLst>
              <a:outerShdw blurRad="635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5" name="Picture 24">
              <a:extLst>
                <a:ext uri="{FF2B5EF4-FFF2-40B4-BE49-F238E27FC236}">
                  <a16:creationId xmlns:a16="http://schemas.microsoft.com/office/drawing/2014/main" id="{6F8EEE38-9DE0-1C40-8C18-0F99AC6F310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18045" y="620233"/>
              <a:ext cx="2611672" cy="4153460"/>
            </a:xfrm>
            <a:prstGeom prst="rect">
              <a:avLst/>
            </a:prstGeom>
          </p:spPr>
        </p:pic>
      </p:grpSp>
    </p:spTree>
    <p:extLst>
      <p:ext uri="{BB962C8B-B14F-4D97-AF65-F5344CB8AC3E}">
        <p14:creationId xmlns:p14="http://schemas.microsoft.com/office/powerpoint/2010/main" val="373004330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descr="Question Mark Icon">
            <a:extLst>
              <a:ext uri="{FF2B5EF4-FFF2-40B4-BE49-F238E27FC236}">
                <a16:creationId xmlns:a16="http://schemas.microsoft.com/office/drawing/2014/main" id="{EF680D8B-233D-7648-98B5-424F08D43062}"/>
              </a:ext>
              <a:ext uri="{C183D7F6-B498-43B3-948B-1728B52AA6E4}">
                <adec:decorative xmlns:adec="http://schemas.microsoft.com/office/drawing/2017/decorative" val="0"/>
              </a:ext>
            </a:extLst>
          </p:cNvPr>
          <p:cNvSpPr txBox="1"/>
          <p:nvPr/>
        </p:nvSpPr>
        <p:spPr>
          <a:xfrm>
            <a:off x="573627" y="521369"/>
            <a:ext cx="1380227" cy="1631216"/>
          </a:xfrm>
          <a:prstGeom prst="rect">
            <a:avLst/>
          </a:prstGeom>
          <a:noFill/>
        </p:spPr>
        <p:txBody>
          <a:bodyPr wrap="square" rtlCol="0">
            <a:spAutoFit/>
          </a:bodyPr>
          <a:lstStyle/>
          <a:p>
            <a:pPr algn="ctr"/>
            <a:r>
              <a:rPr lang="en-US" sz="10000" b="1" dirty="0">
                <a:solidFill>
                  <a:srgbClr val="E9DEE3"/>
                </a:solidFill>
                <a:latin typeface="Helvetica" pitchFamily="2" charset="0"/>
              </a:rPr>
              <a:t>?</a:t>
            </a:r>
          </a:p>
        </p:txBody>
      </p:sp>
      <p:sp>
        <p:nvSpPr>
          <p:cNvPr id="2" name="Title 1">
            <a:extLst>
              <a:ext uri="{FF2B5EF4-FFF2-40B4-BE49-F238E27FC236}">
                <a16:creationId xmlns:a16="http://schemas.microsoft.com/office/drawing/2014/main" id="{F0059E15-E666-4A48-AAD2-5FB19DE166E8}"/>
              </a:ext>
            </a:extLst>
          </p:cNvPr>
          <p:cNvSpPr>
            <a:spLocks noGrp="1"/>
          </p:cNvSpPr>
          <p:nvPr>
            <p:ph type="title"/>
          </p:nvPr>
        </p:nvSpPr>
        <p:spPr>
          <a:xfrm>
            <a:off x="-46494" y="1743612"/>
            <a:ext cx="3166109" cy="891834"/>
          </a:xfrm>
        </p:spPr>
        <p:txBody>
          <a:bodyPr/>
          <a:lstStyle/>
          <a:p>
            <a:r>
              <a:rPr lang="en-US" b="1" noProof="0" dirty="0"/>
              <a:t>Answer</a:t>
            </a:r>
            <a:br>
              <a:rPr lang="en-US" b="1" noProof="0" dirty="0"/>
            </a:br>
            <a:r>
              <a:rPr lang="en-US" noProof="0" dirty="0"/>
              <a:t>Is this infant formula creditable in the CACFP*?</a:t>
            </a:r>
            <a:br>
              <a:rPr lang="en-US" noProof="0" dirty="0"/>
            </a:br>
            <a:endParaRPr lang="en-US" noProof="0" dirty="0"/>
          </a:p>
        </p:txBody>
      </p:sp>
      <p:sp>
        <p:nvSpPr>
          <p:cNvPr id="4" name="Content Placeholder 3">
            <a:extLst>
              <a:ext uri="{FF2B5EF4-FFF2-40B4-BE49-F238E27FC236}">
                <a16:creationId xmlns:a16="http://schemas.microsoft.com/office/drawing/2014/main" id="{0BD4425D-7C64-4041-ADFA-B6AE497F4A72}"/>
              </a:ext>
            </a:extLst>
          </p:cNvPr>
          <p:cNvSpPr>
            <a:spLocks noGrp="1"/>
          </p:cNvSpPr>
          <p:nvPr>
            <p:ph sz="half" idx="2"/>
          </p:nvPr>
        </p:nvSpPr>
        <p:spPr>
          <a:xfrm>
            <a:off x="99163" y="2978158"/>
            <a:ext cx="3868737" cy="613726"/>
          </a:xfrm>
        </p:spPr>
        <p:txBody>
          <a:bodyPr/>
          <a:lstStyle/>
          <a:p>
            <a:pPr>
              <a:spcBef>
                <a:spcPts val="400"/>
              </a:spcBef>
              <a:buClr>
                <a:schemeClr val="bg1"/>
              </a:buClr>
            </a:pPr>
            <a:r>
              <a:rPr lang="en-US" noProof="0" dirty="0">
                <a:solidFill>
                  <a:schemeClr val="bg1"/>
                </a:solidFill>
              </a:rPr>
              <a:t>Yes</a:t>
            </a:r>
          </a:p>
          <a:p>
            <a:pPr>
              <a:spcBef>
                <a:spcPts val="400"/>
              </a:spcBef>
              <a:buClr>
                <a:schemeClr val="bg1"/>
              </a:buClr>
            </a:pPr>
            <a:r>
              <a:rPr lang="en-US" noProof="0" dirty="0">
                <a:solidFill>
                  <a:schemeClr val="bg1"/>
                </a:solidFill>
              </a:rPr>
              <a:t>No</a:t>
            </a:r>
          </a:p>
        </p:txBody>
      </p:sp>
      <p:sp>
        <p:nvSpPr>
          <p:cNvPr id="13" name="TextBox 12" descr="The box next to ¼ cup milk* and ½ oz eq whole grain-rich crackers is checked&#10;">
            <a:extLst>
              <a:ext uri="{FF2B5EF4-FFF2-40B4-BE49-F238E27FC236}">
                <a16:creationId xmlns:a16="http://schemas.microsoft.com/office/drawing/2014/main" id="{52813488-5B0C-A64B-A8BA-91767A87C3D2}"/>
              </a:ext>
            </a:extLst>
          </p:cNvPr>
          <p:cNvSpPr txBox="1"/>
          <p:nvPr/>
        </p:nvSpPr>
        <p:spPr>
          <a:xfrm>
            <a:off x="74172" y="2795563"/>
            <a:ext cx="461044" cy="584775"/>
          </a:xfrm>
          <a:prstGeom prst="rect">
            <a:avLst/>
          </a:prstGeom>
          <a:noFill/>
        </p:spPr>
        <p:txBody>
          <a:bodyPr wrap="square" rtlCol="0">
            <a:spAutoFit/>
          </a:bodyPr>
          <a:lstStyle/>
          <a:p>
            <a:r>
              <a:rPr lang="en-US" sz="3200" b="1">
                <a:solidFill>
                  <a:schemeClr val="bg1"/>
                </a:solidFill>
                <a:latin typeface="Helvetica" pitchFamily="2" charset="0"/>
              </a:rPr>
              <a:t>✓</a:t>
            </a:r>
          </a:p>
        </p:txBody>
      </p:sp>
      <p:sp>
        <p:nvSpPr>
          <p:cNvPr id="10" name="Text Placeholder 2">
            <a:extLst>
              <a:ext uri="{FF2B5EF4-FFF2-40B4-BE49-F238E27FC236}">
                <a16:creationId xmlns:a16="http://schemas.microsoft.com/office/drawing/2014/main" id="{6FD01351-03D5-0347-AF96-0BC2F4ECFD02}"/>
              </a:ext>
            </a:extLst>
          </p:cNvPr>
          <p:cNvSpPr>
            <a:spLocks noGrp="1"/>
          </p:cNvSpPr>
          <p:nvPr>
            <p:ph type="body" idx="1"/>
          </p:nvPr>
        </p:nvSpPr>
        <p:spPr>
          <a:xfrm>
            <a:off x="-46493" y="3840480"/>
            <a:ext cx="2906162" cy="1016024"/>
          </a:xfrm>
        </p:spPr>
        <p:txBody>
          <a:bodyPr lIns="137160"/>
          <a:lstStyle/>
          <a:p>
            <a:pPr>
              <a:lnSpc>
                <a:spcPts val="2200"/>
              </a:lnSpc>
            </a:pPr>
            <a:r>
              <a:rPr lang="en-US" noProof="0" dirty="0">
                <a:solidFill>
                  <a:schemeClr val="bg1"/>
                </a:solidFill>
              </a:rPr>
              <a:t>*Iron-fortified infant formula must contain </a:t>
            </a:r>
            <a:br>
              <a:rPr lang="en-US" noProof="0" dirty="0">
                <a:solidFill>
                  <a:schemeClr val="bg1"/>
                </a:solidFill>
              </a:rPr>
            </a:br>
            <a:r>
              <a:rPr lang="en-US" b="1" noProof="0" dirty="0">
                <a:solidFill>
                  <a:schemeClr val="bg1"/>
                </a:solidFill>
              </a:rPr>
              <a:t>1 milligram</a:t>
            </a:r>
            <a:r>
              <a:rPr lang="en-US" noProof="0" dirty="0">
                <a:solidFill>
                  <a:schemeClr val="bg1"/>
                </a:solidFill>
              </a:rPr>
              <a:t> of iron or more per </a:t>
            </a:r>
            <a:r>
              <a:rPr lang="en-US" b="1" noProof="0" dirty="0">
                <a:solidFill>
                  <a:schemeClr val="bg1"/>
                </a:solidFill>
              </a:rPr>
              <a:t>100 calories</a:t>
            </a:r>
            <a:r>
              <a:rPr lang="en-US" noProof="0" dirty="0">
                <a:solidFill>
                  <a:schemeClr val="bg1"/>
                </a:solidFill>
              </a:rPr>
              <a:t>.</a:t>
            </a:r>
          </a:p>
        </p:txBody>
      </p:sp>
      <p:grpSp>
        <p:nvGrpSpPr>
          <p:cNvPr id="5" name="Group 4" descr="Nutrition Facts Label with outlines around &quot;Amount Per Serving, Calories 100&quot; and &quot;Iron 1.8mg 10%&quot;">
            <a:extLst>
              <a:ext uri="{FF2B5EF4-FFF2-40B4-BE49-F238E27FC236}">
                <a16:creationId xmlns:a16="http://schemas.microsoft.com/office/drawing/2014/main" id="{A3E8F66A-7941-0F4E-9458-D08A3C1D50AE}"/>
              </a:ext>
            </a:extLst>
          </p:cNvPr>
          <p:cNvGrpSpPr/>
          <p:nvPr/>
        </p:nvGrpSpPr>
        <p:grpSpPr>
          <a:xfrm>
            <a:off x="4892437" y="471418"/>
            <a:ext cx="2862888" cy="4451091"/>
            <a:chOff x="4892437" y="471418"/>
            <a:chExt cx="2862888" cy="4451091"/>
          </a:xfrm>
        </p:grpSpPr>
        <p:sp>
          <p:nvSpPr>
            <p:cNvPr id="21" name="Rectangle 20">
              <a:extLst>
                <a:ext uri="{FF2B5EF4-FFF2-40B4-BE49-F238E27FC236}">
                  <a16:creationId xmlns:a16="http://schemas.microsoft.com/office/drawing/2014/main" id="{E00BF252-FA1A-0D4F-9D59-739F45321F52}"/>
                </a:ext>
              </a:extLst>
            </p:cNvPr>
            <p:cNvSpPr/>
            <p:nvPr/>
          </p:nvSpPr>
          <p:spPr>
            <a:xfrm>
              <a:off x="4892437" y="471418"/>
              <a:ext cx="2862888" cy="4451091"/>
            </a:xfrm>
            <a:prstGeom prst="rect">
              <a:avLst/>
            </a:prstGeom>
            <a:solidFill>
              <a:schemeClr val="bg1"/>
            </a:solidFill>
            <a:ln>
              <a:noFill/>
            </a:ln>
            <a:effectLst>
              <a:outerShdw blurRad="635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a:extLst>
                <a:ext uri="{FF2B5EF4-FFF2-40B4-BE49-F238E27FC236}">
                  <a16:creationId xmlns:a16="http://schemas.microsoft.com/office/drawing/2014/main" id="{7B8D53C6-C528-5048-BAAA-96100E50BC5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18045" y="620233"/>
              <a:ext cx="2611672" cy="4153460"/>
            </a:xfrm>
            <a:prstGeom prst="rect">
              <a:avLst/>
            </a:prstGeom>
          </p:spPr>
        </p:pic>
        <p:sp>
          <p:nvSpPr>
            <p:cNvPr id="15" name="Rounded Rectangle 14" descr="Outline around &quot;Amount per serving; Calories: 100&quot;">
              <a:extLst>
                <a:ext uri="{FF2B5EF4-FFF2-40B4-BE49-F238E27FC236}">
                  <a16:creationId xmlns:a16="http://schemas.microsoft.com/office/drawing/2014/main" id="{F35AD7BB-669A-DD4B-9EC0-45938B118C11}"/>
                </a:ext>
              </a:extLst>
            </p:cNvPr>
            <p:cNvSpPr/>
            <p:nvPr/>
          </p:nvSpPr>
          <p:spPr>
            <a:xfrm>
              <a:off x="5081022" y="1277548"/>
              <a:ext cx="2494527" cy="417902"/>
            </a:xfrm>
            <a:prstGeom prst="roundRect">
              <a:avLst>
                <a:gd name="adj" fmla="val 6655"/>
              </a:avLst>
            </a:prstGeom>
            <a:noFill/>
            <a:ln w="28575">
              <a:solidFill>
                <a:srgbClr val="439CA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ounded Rectangle 15" descr="Outline around &quot;Iron 1.8mg, 10%&quot;">
              <a:extLst>
                <a:ext uri="{FF2B5EF4-FFF2-40B4-BE49-F238E27FC236}">
                  <a16:creationId xmlns:a16="http://schemas.microsoft.com/office/drawing/2014/main" id="{7B0BF40E-7231-BD47-8293-C3AE3B256AF5}"/>
                </a:ext>
              </a:extLst>
            </p:cNvPr>
            <p:cNvSpPr/>
            <p:nvPr/>
          </p:nvSpPr>
          <p:spPr>
            <a:xfrm>
              <a:off x="5081022" y="3927474"/>
              <a:ext cx="2494527" cy="156953"/>
            </a:xfrm>
            <a:prstGeom prst="roundRect">
              <a:avLst>
                <a:gd name="adj" fmla="val 6655"/>
              </a:avLst>
            </a:prstGeom>
            <a:noFill/>
            <a:ln w="28575">
              <a:solidFill>
                <a:srgbClr val="439CA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51974355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9" name="Straight Connector 18" descr="[decorative]">
            <a:extLst>
              <a:ext uri="{FF2B5EF4-FFF2-40B4-BE49-F238E27FC236}">
                <a16:creationId xmlns:a16="http://schemas.microsoft.com/office/drawing/2014/main" id="{637B8BE7-333F-D244-942E-3820D4C9D1A8}"/>
              </a:ext>
            </a:extLst>
          </p:cNvPr>
          <p:cNvCxnSpPr/>
          <p:nvPr/>
        </p:nvCxnSpPr>
        <p:spPr>
          <a:xfrm>
            <a:off x="3172968" y="2220745"/>
            <a:ext cx="835025" cy="0"/>
          </a:xfrm>
          <a:prstGeom prst="line">
            <a:avLst/>
          </a:prstGeom>
          <a:ln w="28575">
            <a:solidFill>
              <a:srgbClr val="691140"/>
            </a:solidFill>
          </a:ln>
        </p:spPr>
        <p:style>
          <a:lnRef idx="1">
            <a:schemeClr val="accent1"/>
          </a:lnRef>
          <a:fillRef idx="0">
            <a:schemeClr val="accent1"/>
          </a:fillRef>
          <a:effectRef idx="0">
            <a:schemeClr val="accent1"/>
          </a:effectRef>
          <a:fontRef idx="minor">
            <a:schemeClr val="tx1"/>
          </a:fontRef>
        </p:style>
      </p:cxnSp>
      <p:cxnSp>
        <p:nvCxnSpPr>
          <p:cNvPr id="20" name="Straight Connector 19" descr="[decorative]">
            <a:extLst>
              <a:ext uri="{FF2B5EF4-FFF2-40B4-BE49-F238E27FC236}">
                <a16:creationId xmlns:a16="http://schemas.microsoft.com/office/drawing/2014/main" id="{6B8F0B60-E948-C045-AF35-C591121EE85A}"/>
              </a:ext>
            </a:extLst>
          </p:cNvPr>
          <p:cNvCxnSpPr/>
          <p:nvPr/>
        </p:nvCxnSpPr>
        <p:spPr>
          <a:xfrm>
            <a:off x="3172968" y="2615952"/>
            <a:ext cx="835025" cy="0"/>
          </a:xfrm>
          <a:prstGeom prst="line">
            <a:avLst/>
          </a:prstGeom>
          <a:ln w="28575">
            <a:solidFill>
              <a:srgbClr val="691140"/>
            </a:solidFill>
          </a:ln>
        </p:spPr>
        <p:style>
          <a:lnRef idx="1">
            <a:schemeClr val="accent1"/>
          </a:lnRef>
          <a:fillRef idx="0">
            <a:schemeClr val="accent1"/>
          </a:fillRef>
          <a:effectRef idx="0">
            <a:schemeClr val="accent1"/>
          </a:effectRef>
          <a:fontRef idx="minor">
            <a:schemeClr val="tx1"/>
          </a:fontRef>
        </p:style>
      </p:cxnSp>
      <p:cxnSp>
        <p:nvCxnSpPr>
          <p:cNvPr id="21" name="Straight Connector 20" descr="[decorative]">
            <a:extLst>
              <a:ext uri="{FF2B5EF4-FFF2-40B4-BE49-F238E27FC236}">
                <a16:creationId xmlns:a16="http://schemas.microsoft.com/office/drawing/2014/main" id="{FDD4C462-39CD-DD48-A476-2E89BD03FD65}"/>
              </a:ext>
            </a:extLst>
          </p:cNvPr>
          <p:cNvCxnSpPr/>
          <p:nvPr/>
        </p:nvCxnSpPr>
        <p:spPr>
          <a:xfrm>
            <a:off x="3172968" y="3282380"/>
            <a:ext cx="835025" cy="0"/>
          </a:xfrm>
          <a:prstGeom prst="line">
            <a:avLst/>
          </a:prstGeom>
          <a:ln w="28575">
            <a:solidFill>
              <a:srgbClr val="691140"/>
            </a:solidFill>
          </a:ln>
        </p:spPr>
        <p:style>
          <a:lnRef idx="1">
            <a:schemeClr val="accent1"/>
          </a:lnRef>
          <a:fillRef idx="0">
            <a:schemeClr val="accent1"/>
          </a:fillRef>
          <a:effectRef idx="0">
            <a:schemeClr val="accent1"/>
          </a:effectRef>
          <a:fontRef idx="minor">
            <a:schemeClr val="tx1"/>
          </a:fontRef>
        </p:style>
      </p:cxnSp>
      <p:sp>
        <p:nvSpPr>
          <p:cNvPr id="8" name="Rounded Rectangle 7" descr="[decorative]">
            <a:extLst>
              <a:ext uri="{FF2B5EF4-FFF2-40B4-BE49-F238E27FC236}">
                <a16:creationId xmlns:a16="http://schemas.microsoft.com/office/drawing/2014/main" id="{1F4143D6-CC7A-344D-9245-8C6157C6E897}"/>
              </a:ext>
            </a:extLst>
          </p:cNvPr>
          <p:cNvSpPr/>
          <p:nvPr/>
        </p:nvSpPr>
        <p:spPr>
          <a:xfrm>
            <a:off x="3766576" y="957325"/>
            <a:ext cx="4608003" cy="2574470"/>
          </a:xfrm>
          <a:prstGeom prst="roundRect">
            <a:avLst>
              <a:gd name="adj" fmla="val 5378"/>
            </a:avLst>
          </a:prstGeom>
          <a:solidFill>
            <a:srgbClr val="E9DEE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bg1"/>
              </a:solidFill>
            </a:endParaRPr>
          </a:p>
        </p:txBody>
      </p:sp>
      <p:sp>
        <p:nvSpPr>
          <p:cNvPr id="2" name="Title 1">
            <a:extLst>
              <a:ext uri="{FF2B5EF4-FFF2-40B4-BE49-F238E27FC236}">
                <a16:creationId xmlns:a16="http://schemas.microsoft.com/office/drawing/2014/main" id="{91EA0B3E-8B59-CD42-9084-62D702CA49D3}"/>
              </a:ext>
            </a:extLst>
          </p:cNvPr>
          <p:cNvSpPr>
            <a:spLocks noGrp="1"/>
          </p:cNvSpPr>
          <p:nvPr>
            <p:ph type="title"/>
          </p:nvPr>
        </p:nvSpPr>
        <p:spPr>
          <a:xfrm>
            <a:off x="3897208" y="1190288"/>
            <a:ext cx="4608003" cy="475484"/>
          </a:xfrm>
        </p:spPr>
        <p:txBody>
          <a:bodyPr/>
          <a:lstStyle/>
          <a:p>
            <a:pPr algn="l"/>
            <a:r>
              <a:rPr lang="en-US" sz="2400" dirty="0"/>
              <a:t>Saturated Fat, </a:t>
            </a:r>
            <a:r>
              <a:rPr lang="en-US" sz="2400" i="1" dirty="0"/>
              <a:t>Trans</a:t>
            </a:r>
            <a:r>
              <a:rPr lang="en-US" sz="2400" dirty="0"/>
              <a:t> Fat, Sodium, and Added Sugars</a:t>
            </a:r>
          </a:p>
        </p:txBody>
      </p:sp>
      <p:sp>
        <p:nvSpPr>
          <p:cNvPr id="9" name="Content Placeholder 3">
            <a:extLst>
              <a:ext uri="{FF2B5EF4-FFF2-40B4-BE49-F238E27FC236}">
                <a16:creationId xmlns:a16="http://schemas.microsoft.com/office/drawing/2014/main" id="{F0B1993A-B837-874F-A947-B3A92D7B027D}"/>
              </a:ext>
            </a:extLst>
          </p:cNvPr>
          <p:cNvSpPr txBox="1">
            <a:spLocks/>
          </p:cNvSpPr>
          <p:nvPr/>
        </p:nvSpPr>
        <p:spPr>
          <a:xfrm>
            <a:off x="3960714" y="2045723"/>
            <a:ext cx="4058496" cy="1440352"/>
          </a:xfrm>
          <a:prstGeom prst="rect">
            <a:avLst/>
          </a:prstGeom>
        </p:spPr>
        <p:txBody>
          <a:bodyPr/>
          <a:lstStyle>
            <a:lvl1pPr marL="182880" indent="-182880" algn="l" defTabSz="914400" rtl="0" eaLnBrk="1" latinLnBrk="0" hangingPunct="1">
              <a:lnSpc>
                <a:spcPct val="100000"/>
              </a:lnSpc>
              <a:spcBef>
                <a:spcPts val="1000"/>
              </a:spcBef>
              <a:buClr>
                <a:srgbClr val="691140"/>
              </a:buClr>
              <a:buFont typeface="Arial" panose="020B0604020202020204" pitchFamily="34" charset="0"/>
              <a:buChar char="•"/>
              <a:defRPr sz="2000" b="0" i="0" kern="1200">
                <a:solidFill>
                  <a:schemeClr val="tx1">
                    <a:lumMod val="65000"/>
                    <a:lumOff val="35000"/>
                  </a:schemeClr>
                </a:solidFill>
                <a:latin typeface="Helvetica" pitchFamily="2" charset="0"/>
                <a:ea typeface="+mn-ea"/>
                <a:cs typeface="+mn-cs"/>
              </a:defRPr>
            </a:lvl1pPr>
            <a:lvl2pPr marL="365760" indent="-182880" algn="l" defTabSz="914400" rtl="0" eaLnBrk="1" latinLnBrk="0" hangingPunct="1">
              <a:lnSpc>
                <a:spcPct val="100000"/>
              </a:lnSpc>
              <a:spcBef>
                <a:spcPts val="500"/>
              </a:spcBef>
              <a:buClr>
                <a:srgbClr val="691140"/>
              </a:buClr>
              <a:buFont typeface="System Font Regular"/>
              <a:buChar char="−"/>
              <a:defRPr sz="2000" b="0" i="0" kern="1200">
                <a:solidFill>
                  <a:schemeClr val="tx1">
                    <a:lumMod val="65000"/>
                    <a:lumOff val="35000"/>
                  </a:schemeClr>
                </a:solidFill>
                <a:latin typeface="Helvetica"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800" dirty="0">
                <a:solidFill>
                  <a:schemeClr val="tx1"/>
                </a:solidFill>
              </a:rPr>
              <a:t>Most adults and children eat and drink too many of these nutrients.</a:t>
            </a:r>
          </a:p>
          <a:p>
            <a:r>
              <a:rPr lang="en-US" sz="1800" dirty="0">
                <a:solidFill>
                  <a:schemeClr val="tx1"/>
                </a:solidFill>
              </a:rPr>
              <a:t>Choose foods that are lower in these nutrients.</a:t>
            </a:r>
          </a:p>
        </p:txBody>
      </p:sp>
      <p:pic>
        <p:nvPicPr>
          <p:cNvPr id="4" name="Picture 3" descr="Nutrition Facts Label Example">
            <a:extLst>
              <a:ext uri="{FF2B5EF4-FFF2-40B4-BE49-F238E27FC236}">
                <a16:creationId xmlns:a16="http://schemas.microsoft.com/office/drawing/2014/main" id="{5D45D319-770E-6D4E-82C8-623B1C833077}"/>
              </a:ext>
            </a:extLst>
          </p:cNvPr>
          <p:cNvPicPr>
            <a:picLocks noChangeAspect="1"/>
          </p:cNvPicPr>
          <p:nvPr/>
        </p:nvPicPr>
        <p:blipFill>
          <a:blip r:embed="rId3"/>
          <a:stretch>
            <a:fillRect/>
          </a:stretch>
        </p:blipFill>
        <p:spPr>
          <a:xfrm>
            <a:off x="870988" y="385825"/>
            <a:ext cx="2495667" cy="4461005"/>
          </a:xfrm>
          <a:prstGeom prst="rect">
            <a:avLst/>
          </a:prstGeom>
          <a:effectLst>
            <a:outerShdw blurRad="63500" sx="102000" sy="102000" algn="ctr" rotWithShape="0">
              <a:prstClr val="black">
                <a:alpha val="15000"/>
              </a:prstClr>
            </a:outerShdw>
          </a:effectLst>
        </p:spPr>
      </p:pic>
      <p:grpSp>
        <p:nvGrpSpPr>
          <p:cNvPr id="6" name="Group 5" descr="Outline around Saturated Fat and Trans Fat">
            <a:extLst>
              <a:ext uri="{FF2B5EF4-FFF2-40B4-BE49-F238E27FC236}">
                <a16:creationId xmlns:a16="http://schemas.microsoft.com/office/drawing/2014/main" id="{5A461208-12EC-4B76-A321-C53503ED9FCA}"/>
              </a:ext>
            </a:extLst>
          </p:cNvPr>
          <p:cNvGrpSpPr/>
          <p:nvPr/>
        </p:nvGrpSpPr>
        <p:grpSpPr>
          <a:xfrm>
            <a:off x="1074420" y="2039373"/>
            <a:ext cx="2098548" cy="338701"/>
            <a:chOff x="1074420" y="2039373"/>
            <a:chExt cx="2098548" cy="338701"/>
          </a:xfrm>
        </p:grpSpPr>
        <p:sp>
          <p:nvSpPr>
            <p:cNvPr id="16" name="Rounded Rectangle 15" descr="Outline around Saturated Fat and Trans Fat">
              <a:extLst>
                <a:ext uri="{FF2B5EF4-FFF2-40B4-BE49-F238E27FC236}">
                  <a16:creationId xmlns:a16="http://schemas.microsoft.com/office/drawing/2014/main" id="{5E36B437-B9BD-564E-9E5E-08CA5C0FA9E1}"/>
                </a:ext>
              </a:extLst>
            </p:cNvPr>
            <p:cNvSpPr/>
            <p:nvPr/>
          </p:nvSpPr>
          <p:spPr>
            <a:xfrm>
              <a:off x="1074420" y="2045723"/>
              <a:ext cx="2098548" cy="332351"/>
            </a:xfrm>
            <a:prstGeom prst="roundRect">
              <a:avLst/>
            </a:prstGeom>
            <a:solidFill>
              <a:srgbClr val="F89125">
                <a:alpha val="21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Rounded Rectangle 14" descr="Outline around Saturated Fat and Trans Fat">
              <a:extLst>
                <a:ext uri="{FF2B5EF4-FFF2-40B4-BE49-F238E27FC236}">
                  <a16:creationId xmlns:a16="http://schemas.microsoft.com/office/drawing/2014/main" id="{7562898D-9019-0640-AA34-3DB1251D69B1}"/>
                </a:ext>
              </a:extLst>
            </p:cNvPr>
            <p:cNvSpPr/>
            <p:nvPr/>
          </p:nvSpPr>
          <p:spPr>
            <a:xfrm>
              <a:off x="1074420" y="2039373"/>
              <a:ext cx="2098548" cy="338701"/>
            </a:xfrm>
            <a:prstGeom prst="roundRect">
              <a:avLst>
                <a:gd name="adj" fmla="val 9168"/>
              </a:avLst>
            </a:prstGeom>
            <a:noFill/>
            <a:ln w="28575">
              <a:solidFill>
                <a:srgbClr val="6911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 name="Group 2" descr="Outline around Sodium">
            <a:extLst>
              <a:ext uri="{FF2B5EF4-FFF2-40B4-BE49-F238E27FC236}">
                <a16:creationId xmlns:a16="http://schemas.microsoft.com/office/drawing/2014/main" id="{9BB514B8-3BBE-4BE4-BC8D-BBEF6B70BD1E}"/>
              </a:ext>
            </a:extLst>
          </p:cNvPr>
          <p:cNvGrpSpPr/>
          <p:nvPr/>
        </p:nvGrpSpPr>
        <p:grpSpPr>
          <a:xfrm>
            <a:off x="1074420" y="2539009"/>
            <a:ext cx="2098548" cy="162916"/>
            <a:chOff x="1074420" y="2539009"/>
            <a:chExt cx="2098548" cy="162916"/>
          </a:xfrm>
        </p:grpSpPr>
        <p:sp>
          <p:nvSpPr>
            <p:cNvPr id="17" name="Rounded Rectangle 16" descr="Outline around Sodium">
              <a:extLst>
                <a:ext uri="{FF2B5EF4-FFF2-40B4-BE49-F238E27FC236}">
                  <a16:creationId xmlns:a16="http://schemas.microsoft.com/office/drawing/2014/main" id="{62E3DF9A-F5E8-E14D-9DC9-5515415DFFFE}"/>
                </a:ext>
              </a:extLst>
            </p:cNvPr>
            <p:cNvSpPr/>
            <p:nvPr/>
          </p:nvSpPr>
          <p:spPr>
            <a:xfrm>
              <a:off x="1074420" y="2539009"/>
              <a:ext cx="2098548" cy="162915"/>
            </a:xfrm>
            <a:prstGeom prst="roundRect">
              <a:avLst/>
            </a:prstGeom>
            <a:solidFill>
              <a:srgbClr val="F89125">
                <a:alpha val="21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Rounded Rectangle 13" descr="Outline around Sodium">
              <a:extLst>
                <a:ext uri="{FF2B5EF4-FFF2-40B4-BE49-F238E27FC236}">
                  <a16:creationId xmlns:a16="http://schemas.microsoft.com/office/drawing/2014/main" id="{4C0A8CE6-E7C8-4F4C-A7F2-CC7884DC7589}"/>
                </a:ext>
              </a:extLst>
            </p:cNvPr>
            <p:cNvSpPr/>
            <p:nvPr/>
          </p:nvSpPr>
          <p:spPr>
            <a:xfrm>
              <a:off x="1074420" y="2539009"/>
              <a:ext cx="2098548" cy="162916"/>
            </a:xfrm>
            <a:prstGeom prst="roundRect">
              <a:avLst/>
            </a:prstGeom>
            <a:noFill/>
            <a:ln w="28575">
              <a:solidFill>
                <a:srgbClr val="6911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 name="Group 4" descr="Outline around Added Sugars">
            <a:extLst>
              <a:ext uri="{FF2B5EF4-FFF2-40B4-BE49-F238E27FC236}">
                <a16:creationId xmlns:a16="http://schemas.microsoft.com/office/drawing/2014/main" id="{B175367E-F01B-457F-AE3E-8BF04C96B125}"/>
              </a:ext>
            </a:extLst>
          </p:cNvPr>
          <p:cNvGrpSpPr/>
          <p:nvPr/>
        </p:nvGrpSpPr>
        <p:grpSpPr>
          <a:xfrm>
            <a:off x="1074420" y="3219728"/>
            <a:ext cx="2098548" cy="140693"/>
            <a:chOff x="1074420" y="3219728"/>
            <a:chExt cx="2098548" cy="140693"/>
          </a:xfrm>
        </p:grpSpPr>
        <p:sp>
          <p:nvSpPr>
            <p:cNvPr id="18" name="Rounded Rectangle 17" descr="Outline around Added Sugars">
              <a:extLst>
                <a:ext uri="{FF2B5EF4-FFF2-40B4-BE49-F238E27FC236}">
                  <a16:creationId xmlns:a16="http://schemas.microsoft.com/office/drawing/2014/main" id="{0509995A-4C8F-DB42-A131-EC388338E009}"/>
                </a:ext>
              </a:extLst>
            </p:cNvPr>
            <p:cNvSpPr/>
            <p:nvPr/>
          </p:nvSpPr>
          <p:spPr>
            <a:xfrm>
              <a:off x="1074420" y="3219728"/>
              <a:ext cx="2098548" cy="140693"/>
            </a:xfrm>
            <a:prstGeom prst="roundRect">
              <a:avLst/>
            </a:prstGeom>
            <a:solidFill>
              <a:srgbClr val="F89125">
                <a:alpha val="21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Rounded Rectangle 10" descr="Outline around Added Sugars">
              <a:extLst>
                <a:ext uri="{FF2B5EF4-FFF2-40B4-BE49-F238E27FC236}">
                  <a16:creationId xmlns:a16="http://schemas.microsoft.com/office/drawing/2014/main" id="{33006A95-DAC1-A740-ADF5-2C9E8C3E8B39}"/>
                </a:ext>
              </a:extLst>
            </p:cNvPr>
            <p:cNvSpPr/>
            <p:nvPr/>
          </p:nvSpPr>
          <p:spPr>
            <a:xfrm>
              <a:off x="1074420" y="3219729"/>
              <a:ext cx="2098548" cy="140692"/>
            </a:xfrm>
            <a:prstGeom prst="roundRect">
              <a:avLst/>
            </a:prstGeom>
            <a:noFill/>
            <a:ln w="28575">
              <a:solidFill>
                <a:srgbClr val="6911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42463917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12D108-BF03-D748-9A19-E8E6B70C6141}"/>
              </a:ext>
            </a:extLst>
          </p:cNvPr>
          <p:cNvSpPr>
            <a:spLocks noGrp="1"/>
          </p:cNvSpPr>
          <p:nvPr>
            <p:ph type="title"/>
          </p:nvPr>
        </p:nvSpPr>
        <p:spPr>
          <a:xfrm>
            <a:off x="228600" y="98004"/>
            <a:ext cx="8789276" cy="475484"/>
          </a:xfrm>
        </p:spPr>
        <p:txBody>
          <a:bodyPr/>
          <a:lstStyle/>
          <a:p>
            <a:r>
              <a:rPr lang="en-US" noProof="0" dirty="0"/>
              <a:t>More Team Nutrition Resources!</a:t>
            </a:r>
          </a:p>
        </p:txBody>
      </p:sp>
      <p:sp>
        <p:nvSpPr>
          <p:cNvPr id="4" name="TextBox 3">
            <a:extLst>
              <a:ext uri="{FF2B5EF4-FFF2-40B4-BE49-F238E27FC236}">
                <a16:creationId xmlns:a16="http://schemas.microsoft.com/office/drawing/2014/main" id="{383B66B5-1BFB-B248-A641-430EBBDBD7E6}"/>
              </a:ext>
            </a:extLst>
          </p:cNvPr>
          <p:cNvSpPr txBox="1"/>
          <p:nvPr/>
        </p:nvSpPr>
        <p:spPr>
          <a:xfrm>
            <a:off x="1054543" y="2574606"/>
            <a:ext cx="1331943" cy="338554"/>
          </a:xfrm>
          <a:prstGeom prst="rect">
            <a:avLst/>
          </a:prstGeom>
          <a:noFill/>
        </p:spPr>
        <p:txBody>
          <a:bodyPr wrap="square" rtlCol="0">
            <a:spAutoFit/>
          </a:bodyPr>
          <a:lstStyle/>
          <a:p>
            <a:pPr algn="ctr"/>
            <a:r>
              <a:rPr lang="en-US" sz="1600">
                <a:solidFill>
                  <a:schemeClr val="tx1">
                    <a:lumMod val="65000"/>
                    <a:lumOff val="35000"/>
                  </a:schemeClr>
                </a:solidFill>
                <a:latin typeface="Helvetica" pitchFamily="2" charset="0"/>
              </a:rPr>
              <a:t>Posters</a:t>
            </a:r>
          </a:p>
        </p:txBody>
      </p:sp>
      <p:pic>
        <p:nvPicPr>
          <p:cNvPr id="5" name="Picture 4" descr="Screenshot of the &quot;Serve Tasty and Healthy Foods in the Child and Adult Care Food Program&quot; poster">
            <a:extLst>
              <a:ext uri="{FF2B5EF4-FFF2-40B4-BE49-F238E27FC236}">
                <a16:creationId xmlns:a16="http://schemas.microsoft.com/office/drawing/2014/main" id="{7B9724D9-C919-4C49-8CCD-36A207BA1669}"/>
              </a:ext>
            </a:extLst>
          </p:cNvPr>
          <p:cNvPicPr>
            <a:picLocks noChangeAspect="1" noChangeArrowheads="1"/>
          </p:cNvPicPr>
          <p:nvPr/>
        </p:nvPicPr>
        <p:blipFill>
          <a:blip r:embed="rId3"/>
          <a:srcRect/>
          <a:stretch/>
        </p:blipFill>
        <p:spPr bwMode="auto">
          <a:xfrm>
            <a:off x="1073353" y="651510"/>
            <a:ext cx="1294323" cy="1920240"/>
          </a:xfrm>
          <a:prstGeom prst="rect">
            <a:avLst/>
          </a:prstGeom>
          <a:noFill/>
          <a:ln w="3175">
            <a:solidFill>
              <a:schemeClr val="bg1">
                <a:lumMod val="65000"/>
              </a:schemeClr>
            </a:solidFill>
          </a:ln>
          <a:effectLst>
            <a:outerShdw blurRad="63500" sx="102000" sy="102000" algn="ctr" rotWithShape="0">
              <a:prstClr val="black">
                <a:alpha val="15000"/>
              </a:prstClr>
            </a:outerShdw>
          </a:effectLst>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6B4C8610-BA2D-EE4D-822C-8069CD0A2583}"/>
              </a:ext>
            </a:extLst>
          </p:cNvPr>
          <p:cNvSpPr txBox="1"/>
          <p:nvPr/>
        </p:nvSpPr>
        <p:spPr>
          <a:xfrm>
            <a:off x="3583686" y="2253948"/>
            <a:ext cx="2054182" cy="338554"/>
          </a:xfrm>
          <a:prstGeom prst="rect">
            <a:avLst/>
          </a:prstGeom>
          <a:noFill/>
        </p:spPr>
        <p:txBody>
          <a:bodyPr wrap="square" rtlCol="0">
            <a:spAutoFit/>
          </a:bodyPr>
          <a:lstStyle/>
          <a:p>
            <a:pPr algn="ctr"/>
            <a:r>
              <a:rPr lang="en-US" sz="1600">
                <a:solidFill>
                  <a:schemeClr val="tx1">
                    <a:lumMod val="65000"/>
                    <a:lumOff val="35000"/>
                  </a:schemeClr>
                </a:solidFill>
                <a:latin typeface="Helvetica" pitchFamily="2" charset="0"/>
              </a:rPr>
              <a:t>Training Worksheets</a:t>
            </a:r>
          </a:p>
        </p:txBody>
      </p:sp>
      <p:pic>
        <p:nvPicPr>
          <p:cNvPr id="7" name="Picture 6" descr="Screenshot of the first page of the Nutrition Facts Label worksheet">
            <a:extLst>
              <a:ext uri="{FF2B5EF4-FFF2-40B4-BE49-F238E27FC236}">
                <a16:creationId xmlns:a16="http://schemas.microsoft.com/office/drawing/2014/main" id="{FEBDC667-8F30-FC48-B792-C03B3DBBFB0A}"/>
              </a:ext>
            </a:extLst>
          </p:cNvPr>
          <p:cNvPicPr>
            <a:picLocks noChangeAspect="1" noChangeArrowheads="1"/>
          </p:cNvPicPr>
          <p:nvPr/>
        </p:nvPicPr>
        <p:blipFill>
          <a:blip r:embed="rId4"/>
          <a:srcRect/>
          <a:stretch/>
        </p:blipFill>
        <p:spPr bwMode="auto">
          <a:xfrm>
            <a:off x="4032068" y="725463"/>
            <a:ext cx="1178344" cy="1524915"/>
          </a:xfrm>
          <a:prstGeom prst="rect">
            <a:avLst/>
          </a:prstGeom>
          <a:noFill/>
          <a:ln w="3175">
            <a:solidFill>
              <a:schemeClr val="bg1">
                <a:lumMod val="65000"/>
              </a:schemeClr>
            </a:solidFill>
          </a:ln>
          <a:effectLst>
            <a:outerShdw blurRad="63500" sx="102000" sy="102000" algn="ctr" rotWithShape="0">
              <a:prstClr val="black">
                <a:alpha val="15000"/>
              </a:prstClr>
            </a:outerShdw>
          </a:effectLst>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5FE0F7EE-3212-C046-B772-7EB3DA0C4A07}"/>
              </a:ext>
            </a:extLst>
          </p:cNvPr>
          <p:cNvSpPr txBox="1"/>
          <p:nvPr/>
        </p:nvSpPr>
        <p:spPr>
          <a:xfrm>
            <a:off x="6184121" y="2253948"/>
            <a:ext cx="1684257" cy="338554"/>
          </a:xfrm>
          <a:prstGeom prst="rect">
            <a:avLst/>
          </a:prstGeom>
          <a:noFill/>
        </p:spPr>
        <p:txBody>
          <a:bodyPr wrap="square" rtlCol="0">
            <a:spAutoFit/>
          </a:bodyPr>
          <a:lstStyle/>
          <a:p>
            <a:pPr algn="ctr"/>
            <a:r>
              <a:rPr lang="en-US" sz="1600">
                <a:solidFill>
                  <a:schemeClr val="tx1">
                    <a:lumMod val="65000"/>
                    <a:lumOff val="35000"/>
                  </a:schemeClr>
                </a:solidFill>
                <a:latin typeface="Helvetica" pitchFamily="2" charset="0"/>
              </a:rPr>
              <a:t>Training Toolkits </a:t>
            </a:r>
          </a:p>
        </p:txBody>
      </p:sp>
      <p:pic>
        <p:nvPicPr>
          <p:cNvPr id="9" name="Picture 14" descr="Screenshot of the &quot;Child and Adult Care Food Program Trainer's Tools: Feeding Infants&quot; Trainer's Guide cover">
            <a:extLst>
              <a:ext uri="{FF2B5EF4-FFF2-40B4-BE49-F238E27FC236}">
                <a16:creationId xmlns:a16="http://schemas.microsoft.com/office/drawing/2014/main" id="{CEB9EF18-745A-024E-85A2-7DF14C499C42}"/>
              </a:ext>
            </a:extLst>
          </p:cNvPr>
          <p:cNvPicPr>
            <a:picLocks noChangeAspect="1" noChangeArrowheads="1"/>
          </p:cNvPicPr>
          <p:nvPr/>
        </p:nvPicPr>
        <p:blipFill>
          <a:blip r:embed="rId5"/>
          <a:srcRect/>
          <a:stretch/>
        </p:blipFill>
        <p:spPr bwMode="auto">
          <a:xfrm>
            <a:off x="6440778" y="720404"/>
            <a:ext cx="1178345" cy="1524918"/>
          </a:xfrm>
          <a:prstGeom prst="rect">
            <a:avLst/>
          </a:prstGeom>
          <a:noFill/>
          <a:ln w="3175">
            <a:solidFill>
              <a:schemeClr val="bg1">
                <a:lumMod val="65000"/>
              </a:schemeClr>
            </a:solidFill>
          </a:ln>
          <a:effectLst>
            <a:outerShdw blurRad="63500" sx="102000" sy="102000" algn="ctr" rotWithShape="0">
              <a:prstClr val="black">
                <a:alpha val="15000"/>
              </a:prstClr>
            </a:outerShdw>
          </a:effectLst>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DB6E007A-1F8A-0241-B537-26820D8B8BCA}"/>
              </a:ext>
            </a:extLst>
          </p:cNvPr>
          <p:cNvSpPr txBox="1"/>
          <p:nvPr/>
        </p:nvSpPr>
        <p:spPr>
          <a:xfrm>
            <a:off x="863972" y="3988112"/>
            <a:ext cx="1749661" cy="338554"/>
          </a:xfrm>
          <a:prstGeom prst="rect">
            <a:avLst/>
          </a:prstGeom>
          <a:noFill/>
        </p:spPr>
        <p:txBody>
          <a:bodyPr wrap="square" rtlCol="0">
            <a:spAutoFit/>
          </a:bodyPr>
          <a:lstStyle/>
          <a:p>
            <a:pPr algn="ctr"/>
            <a:r>
              <a:rPr lang="en-US" sz="1600">
                <a:solidFill>
                  <a:schemeClr val="tx1">
                    <a:lumMod val="65000"/>
                    <a:lumOff val="35000"/>
                  </a:schemeClr>
                </a:solidFill>
                <a:latin typeface="Helvetica" pitchFamily="2" charset="0"/>
              </a:rPr>
              <a:t>Training Slides</a:t>
            </a:r>
          </a:p>
        </p:txBody>
      </p:sp>
      <p:pic>
        <p:nvPicPr>
          <p:cNvPr id="11" name="Picture 10" descr="Screenshot of the &quot;Meal Planning for the Child and Adult Care Food Program&quot; training slides cover">
            <a:extLst>
              <a:ext uri="{FF2B5EF4-FFF2-40B4-BE49-F238E27FC236}">
                <a16:creationId xmlns:a16="http://schemas.microsoft.com/office/drawing/2014/main" id="{9A675BAE-706E-BF49-879A-41B45E36AA88}"/>
              </a:ext>
            </a:extLst>
          </p:cNvPr>
          <p:cNvPicPr>
            <a:picLocks noChangeAspect="1" noChangeArrowheads="1"/>
          </p:cNvPicPr>
          <p:nvPr/>
        </p:nvPicPr>
        <p:blipFill>
          <a:blip r:embed="rId6"/>
          <a:srcRect/>
          <a:stretch/>
        </p:blipFill>
        <p:spPr bwMode="auto">
          <a:xfrm>
            <a:off x="863972" y="3003927"/>
            <a:ext cx="1749661" cy="984185"/>
          </a:xfrm>
          <a:prstGeom prst="rect">
            <a:avLst/>
          </a:prstGeom>
          <a:noFill/>
          <a:ln w="3175">
            <a:solidFill>
              <a:schemeClr val="bg1">
                <a:lumMod val="65000"/>
              </a:schemeClr>
            </a:solidFill>
          </a:ln>
          <a:effectLst>
            <a:outerShdw blurRad="63500" sx="102000" sy="102000" algn="ctr" rotWithShape="0">
              <a:prstClr val="black">
                <a:alpha val="15000"/>
              </a:prstClr>
            </a:outerShdw>
          </a:effectLst>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4428217A-FAEA-A245-9AC6-76AB113CC479}"/>
              </a:ext>
            </a:extLst>
          </p:cNvPr>
          <p:cNvSpPr txBox="1"/>
          <p:nvPr/>
        </p:nvSpPr>
        <p:spPr>
          <a:xfrm>
            <a:off x="5550019" y="3988112"/>
            <a:ext cx="3300333" cy="338554"/>
          </a:xfrm>
          <a:prstGeom prst="rect">
            <a:avLst/>
          </a:prstGeom>
          <a:noFill/>
        </p:spPr>
        <p:txBody>
          <a:bodyPr wrap="square" rtlCol="0">
            <a:spAutoFit/>
          </a:bodyPr>
          <a:lstStyle/>
          <a:p>
            <a:pPr algn="ctr"/>
            <a:r>
              <a:rPr lang="en-US" sz="1600">
                <a:solidFill>
                  <a:schemeClr val="tx1">
                    <a:lumMod val="65000"/>
                    <a:lumOff val="35000"/>
                  </a:schemeClr>
                </a:solidFill>
                <a:latin typeface="Helvetica" pitchFamily="2" charset="0"/>
              </a:rPr>
              <a:t>CACFP Grains Oz Eq Resources</a:t>
            </a:r>
          </a:p>
        </p:txBody>
      </p:sp>
      <p:pic>
        <p:nvPicPr>
          <p:cNvPr id="13" name="Picture 2" descr="A woman looking at her phone with a box of cheese crackers on the counter">
            <a:extLst>
              <a:ext uri="{FF2B5EF4-FFF2-40B4-BE49-F238E27FC236}">
                <a16:creationId xmlns:a16="http://schemas.microsoft.com/office/drawing/2014/main" id="{7BBA2565-B275-8743-9DDD-426A7E08D2D0}"/>
              </a:ext>
            </a:extLst>
          </p:cNvPr>
          <p:cNvPicPr>
            <a:picLocks noChangeAspect="1" noChangeArrowheads="1"/>
          </p:cNvPicPr>
          <p:nvPr/>
        </p:nvPicPr>
        <p:blipFill>
          <a:blip r:embed="rId7"/>
          <a:srcRect/>
          <a:stretch/>
        </p:blipFill>
        <p:spPr bwMode="auto">
          <a:xfrm>
            <a:off x="6458770" y="2948124"/>
            <a:ext cx="1482830" cy="988553"/>
          </a:xfrm>
          <a:prstGeom prst="rect">
            <a:avLst/>
          </a:prstGeom>
          <a:noFill/>
          <a:ln w="3175">
            <a:solidFill>
              <a:schemeClr val="bg1">
                <a:lumMod val="65000"/>
              </a:schemeClr>
            </a:solidFill>
          </a:ln>
          <a:effectLst>
            <a:outerShdw blurRad="63500" sx="102000" sy="102000" algn="ctr" rotWithShape="0">
              <a:prstClr val="black">
                <a:alpha val="15000"/>
              </a:prstClr>
            </a:outerShdw>
          </a:effectLst>
          <a:extLst>
            <a:ext uri="{909E8E84-426E-40DD-AFC4-6F175D3DCCD1}">
              <a14:hiddenFill xmlns:a14="http://schemas.microsoft.com/office/drawing/2010/main">
                <a:solidFill>
                  <a:srgbClr val="FFFFFF"/>
                </a:solidFill>
              </a14:hiddenFill>
            </a:ext>
          </a:extLst>
        </p:spPr>
      </p:pic>
      <p:cxnSp>
        <p:nvCxnSpPr>
          <p:cNvPr id="23" name="Elbow Connector 22" descr="[Decorative]">
            <a:extLst>
              <a:ext uri="{FF2B5EF4-FFF2-40B4-BE49-F238E27FC236}">
                <a16:creationId xmlns:a16="http://schemas.microsoft.com/office/drawing/2014/main" id="{EBD4336B-CA5D-7F4B-98A5-A4A8E3CEA4B9}"/>
              </a:ext>
              <a:ext uri="{C183D7F6-B498-43B3-948B-1728B52AA6E4}">
                <adec:decorative xmlns:adec="http://schemas.microsoft.com/office/drawing/2017/decorative" val="0"/>
              </a:ext>
            </a:extLst>
          </p:cNvPr>
          <p:cNvCxnSpPr>
            <a:cxnSpLocks/>
          </p:cNvCxnSpPr>
          <p:nvPr/>
        </p:nvCxnSpPr>
        <p:spPr>
          <a:xfrm>
            <a:off x="2360056" y="1611630"/>
            <a:ext cx="1640952" cy="1582362"/>
          </a:xfrm>
          <a:prstGeom prst="bentConnector3">
            <a:avLst>
              <a:gd name="adj1" fmla="val 50000"/>
            </a:avLst>
          </a:prstGeom>
          <a:ln w="22225">
            <a:solidFill>
              <a:srgbClr val="691140"/>
            </a:solidFill>
            <a:headEnd type="oval"/>
          </a:ln>
        </p:spPr>
        <p:style>
          <a:lnRef idx="1">
            <a:schemeClr val="accent1"/>
          </a:lnRef>
          <a:fillRef idx="0">
            <a:schemeClr val="accent1"/>
          </a:fillRef>
          <a:effectRef idx="0">
            <a:schemeClr val="accent1"/>
          </a:effectRef>
          <a:fontRef idx="minor">
            <a:schemeClr val="tx1"/>
          </a:fontRef>
        </p:style>
      </p:cxnSp>
      <p:cxnSp>
        <p:nvCxnSpPr>
          <p:cNvPr id="24" name="Straight Connector 23" descr="[Decorative]">
            <a:extLst>
              <a:ext uri="{FF2B5EF4-FFF2-40B4-BE49-F238E27FC236}">
                <a16:creationId xmlns:a16="http://schemas.microsoft.com/office/drawing/2014/main" id="{16E113C0-B1B0-9D42-A89B-9D499EE01472}"/>
              </a:ext>
              <a:ext uri="{C183D7F6-B498-43B3-948B-1728B52AA6E4}">
                <adec:decorative xmlns:adec="http://schemas.microsoft.com/office/drawing/2017/decorative" val="0"/>
              </a:ext>
            </a:extLst>
          </p:cNvPr>
          <p:cNvCxnSpPr>
            <a:cxnSpLocks/>
          </p:cNvCxnSpPr>
          <p:nvPr/>
        </p:nvCxnSpPr>
        <p:spPr>
          <a:xfrm flipH="1">
            <a:off x="4610778" y="2612267"/>
            <a:ext cx="5499" cy="401004"/>
          </a:xfrm>
          <a:prstGeom prst="line">
            <a:avLst/>
          </a:prstGeom>
          <a:ln w="22225">
            <a:solidFill>
              <a:srgbClr val="691140"/>
            </a:solidFill>
            <a:headEnd type="oval"/>
          </a:ln>
        </p:spPr>
        <p:style>
          <a:lnRef idx="1">
            <a:schemeClr val="accent1"/>
          </a:lnRef>
          <a:fillRef idx="0">
            <a:schemeClr val="accent1"/>
          </a:fillRef>
          <a:effectRef idx="0">
            <a:schemeClr val="accent1"/>
          </a:effectRef>
          <a:fontRef idx="minor">
            <a:schemeClr val="tx1"/>
          </a:fontRef>
        </p:style>
      </p:cxnSp>
      <p:cxnSp>
        <p:nvCxnSpPr>
          <p:cNvPr id="25" name="Elbow Connector 24" descr="[Decorative]">
            <a:extLst>
              <a:ext uri="{FF2B5EF4-FFF2-40B4-BE49-F238E27FC236}">
                <a16:creationId xmlns:a16="http://schemas.microsoft.com/office/drawing/2014/main" id="{56F69124-F8E4-D944-8DBA-012BBF80F0A7}"/>
              </a:ext>
              <a:ext uri="{C183D7F6-B498-43B3-948B-1728B52AA6E4}">
                <adec:decorative xmlns:adec="http://schemas.microsoft.com/office/drawing/2017/decorative" val="0"/>
              </a:ext>
            </a:extLst>
          </p:cNvPr>
          <p:cNvCxnSpPr>
            <a:cxnSpLocks/>
          </p:cNvCxnSpPr>
          <p:nvPr/>
        </p:nvCxnSpPr>
        <p:spPr>
          <a:xfrm rot="5400000">
            <a:off x="5777549" y="1684106"/>
            <a:ext cx="427397" cy="2244189"/>
          </a:xfrm>
          <a:prstGeom prst="bentConnector3">
            <a:avLst>
              <a:gd name="adj1" fmla="val 44002"/>
            </a:avLst>
          </a:prstGeom>
          <a:ln w="22225">
            <a:solidFill>
              <a:srgbClr val="691140"/>
            </a:solidFill>
            <a:headEnd type="oval"/>
          </a:ln>
        </p:spPr>
        <p:style>
          <a:lnRef idx="1">
            <a:schemeClr val="accent1"/>
          </a:lnRef>
          <a:fillRef idx="0">
            <a:schemeClr val="accent1"/>
          </a:fillRef>
          <a:effectRef idx="0">
            <a:schemeClr val="accent1"/>
          </a:effectRef>
          <a:fontRef idx="minor">
            <a:schemeClr val="tx1"/>
          </a:fontRef>
        </p:style>
      </p:cxnSp>
      <p:cxnSp>
        <p:nvCxnSpPr>
          <p:cNvPr id="26" name="Elbow Connector 25" descr="[Decorative]">
            <a:extLst>
              <a:ext uri="{FF2B5EF4-FFF2-40B4-BE49-F238E27FC236}">
                <a16:creationId xmlns:a16="http://schemas.microsoft.com/office/drawing/2014/main" id="{C80B2183-125F-0045-87C6-CAD91043AF55}"/>
              </a:ext>
              <a:ext uri="{C183D7F6-B498-43B3-948B-1728B52AA6E4}">
                <adec:decorative xmlns:adec="http://schemas.microsoft.com/office/drawing/2017/decorative" val="0"/>
              </a:ext>
            </a:extLst>
          </p:cNvPr>
          <p:cNvCxnSpPr>
            <a:cxnSpLocks/>
          </p:cNvCxnSpPr>
          <p:nvPr/>
        </p:nvCxnSpPr>
        <p:spPr>
          <a:xfrm flipV="1">
            <a:off x="2613633" y="3332996"/>
            <a:ext cx="1405367" cy="163023"/>
          </a:xfrm>
          <a:prstGeom prst="bentConnector3">
            <a:avLst>
              <a:gd name="adj1" fmla="val 40423"/>
            </a:avLst>
          </a:prstGeom>
          <a:ln w="22225">
            <a:solidFill>
              <a:srgbClr val="691140"/>
            </a:solidFill>
            <a:headEnd type="oval"/>
          </a:ln>
        </p:spPr>
        <p:style>
          <a:lnRef idx="1">
            <a:schemeClr val="accent1"/>
          </a:lnRef>
          <a:fillRef idx="0">
            <a:schemeClr val="accent1"/>
          </a:fillRef>
          <a:effectRef idx="0">
            <a:schemeClr val="accent1"/>
          </a:effectRef>
          <a:fontRef idx="minor">
            <a:schemeClr val="tx1"/>
          </a:fontRef>
        </p:style>
      </p:cxnSp>
      <p:cxnSp>
        <p:nvCxnSpPr>
          <p:cNvPr id="27" name="Elbow Connector 26" descr="[Decorative]">
            <a:extLst>
              <a:ext uri="{FF2B5EF4-FFF2-40B4-BE49-F238E27FC236}">
                <a16:creationId xmlns:a16="http://schemas.microsoft.com/office/drawing/2014/main" id="{13772C4E-533C-5340-A743-FA7A6B493B16}"/>
              </a:ext>
              <a:ext uri="{C183D7F6-B498-43B3-948B-1728B52AA6E4}">
                <adec:decorative xmlns:adec="http://schemas.microsoft.com/office/drawing/2017/decorative" val="0"/>
              </a:ext>
            </a:extLst>
          </p:cNvPr>
          <p:cNvCxnSpPr>
            <a:cxnSpLocks/>
          </p:cNvCxnSpPr>
          <p:nvPr/>
        </p:nvCxnSpPr>
        <p:spPr>
          <a:xfrm rot="10800000">
            <a:off x="5235456" y="3210325"/>
            <a:ext cx="1223314" cy="208102"/>
          </a:xfrm>
          <a:prstGeom prst="bentConnector3">
            <a:avLst>
              <a:gd name="adj1" fmla="val 50000"/>
            </a:avLst>
          </a:prstGeom>
          <a:ln w="22225">
            <a:solidFill>
              <a:srgbClr val="691140"/>
            </a:solidFill>
            <a:headEnd type="oval"/>
          </a:ln>
        </p:spPr>
        <p:style>
          <a:lnRef idx="1">
            <a:schemeClr val="accent1"/>
          </a:lnRef>
          <a:fillRef idx="0">
            <a:schemeClr val="accent1"/>
          </a:fillRef>
          <a:effectRef idx="0">
            <a:schemeClr val="accent1"/>
          </a:effectRef>
          <a:fontRef idx="minor">
            <a:schemeClr val="tx1"/>
          </a:fontRef>
        </p:style>
      </p:cxnSp>
      <p:pic>
        <p:nvPicPr>
          <p:cNvPr id="19" name="Picture 18" descr="Illustration of a computer">
            <a:extLst>
              <a:ext uri="{FF2B5EF4-FFF2-40B4-BE49-F238E27FC236}">
                <a16:creationId xmlns:a16="http://schemas.microsoft.com/office/drawing/2014/main" id="{ABD40988-F865-704E-ACB2-46B78A629C18}"/>
              </a:ext>
            </a:extLst>
          </p:cNvPr>
          <p:cNvPicPr>
            <a:picLocks noChangeAspect="1"/>
          </p:cNvPicPr>
          <p:nvPr/>
        </p:nvPicPr>
        <p:blipFill>
          <a:blip r:embed="rId8"/>
          <a:srcRect/>
          <a:stretch/>
        </p:blipFill>
        <p:spPr>
          <a:xfrm>
            <a:off x="3848081" y="3013271"/>
            <a:ext cx="1525393" cy="1343928"/>
          </a:xfrm>
          <a:prstGeom prst="rect">
            <a:avLst/>
          </a:prstGeom>
        </p:spPr>
      </p:pic>
      <p:pic>
        <p:nvPicPr>
          <p:cNvPr id="17" name="Picture 16" descr="QR code to the &quot;Team Nutrition&quot; webpage">
            <a:extLst>
              <a:ext uri="{FF2B5EF4-FFF2-40B4-BE49-F238E27FC236}">
                <a16:creationId xmlns:a16="http://schemas.microsoft.com/office/drawing/2014/main" id="{C70CA6AA-B5A1-8E4C-BBF6-D603519A4F5B}"/>
              </a:ext>
            </a:extLst>
          </p:cNvPr>
          <p:cNvPicPr>
            <a:picLocks noChangeAspect="1"/>
          </p:cNvPicPr>
          <p:nvPr/>
        </p:nvPicPr>
        <p:blipFill>
          <a:blip r:embed="rId9"/>
          <a:stretch>
            <a:fillRect/>
          </a:stretch>
        </p:blipFill>
        <p:spPr>
          <a:xfrm>
            <a:off x="2147163" y="4455438"/>
            <a:ext cx="609847" cy="609847"/>
          </a:xfrm>
          <a:prstGeom prst="rect">
            <a:avLst/>
          </a:prstGeom>
        </p:spPr>
      </p:pic>
      <p:grpSp>
        <p:nvGrpSpPr>
          <p:cNvPr id="22" name="Group 21" descr="Hyperlink to &quot;Team Nutrition&quot; webpage">
            <a:extLst>
              <a:ext uri="{FF2B5EF4-FFF2-40B4-BE49-F238E27FC236}">
                <a16:creationId xmlns:a16="http://schemas.microsoft.com/office/drawing/2014/main" id="{8BAF5857-1546-AE48-A949-9FAAD0DA3A84}"/>
              </a:ext>
            </a:extLst>
          </p:cNvPr>
          <p:cNvGrpSpPr/>
          <p:nvPr/>
        </p:nvGrpSpPr>
        <p:grpSpPr>
          <a:xfrm>
            <a:off x="2839106" y="4079741"/>
            <a:ext cx="3725809" cy="983226"/>
            <a:chOff x="849638" y="4079741"/>
            <a:chExt cx="3725809" cy="983226"/>
          </a:xfrm>
        </p:grpSpPr>
        <p:sp>
          <p:nvSpPr>
            <p:cNvPr id="28" name="Rectangle 27">
              <a:extLst>
                <a:ext uri="{FF2B5EF4-FFF2-40B4-BE49-F238E27FC236}">
                  <a16:creationId xmlns:a16="http://schemas.microsoft.com/office/drawing/2014/main" id="{38B939C7-404B-B847-A185-D36070F2AA61}"/>
                </a:ext>
              </a:extLst>
            </p:cNvPr>
            <p:cNvSpPr/>
            <p:nvPr/>
          </p:nvSpPr>
          <p:spPr>
            <a:xfrm>
              <a:off x="994891" y="4517092"/>
              <a:ext cx="3580556" cy="461665"/>
            </a:xfrm>
            <a:prstGeom prst="rect">
              <a:avLst/>
            </a:prstGeom>
          </p:spPr>
          <p:txBody>
            <a:bodyPr wrap="square" lIns="0">
              <a:spAutoFit/>
            </a:bodyPr>
            <a:lstStyle/>
            <a:p>
              <a:r>
                <a:rPr lang="en-US" sz="2400" b="1" u="sng" dirty="0" err="1">
                  <a:solidFill>
                    <a:schemeClr val="bg1"/>
                  </a:solidFill>
                  <a:latin typeface="Helvetica" pitchFamily="2" charset="0"/>
                </a:rPr>
                <a:t>TeamNutrition.usda.gov</a:t>
              </a:r>
              <a:endParaRPr lang="en-US" sz="2400" b="1" u="sng" dirty="0">
                <a:solidFill>
                  <a:schemeClr val="bg1"/>
                </a:solidFill>
                <a:latin typeface="Helvetica" pitchFamily="2" charset="0"/>
                <a:cs typeface="Arial" panose="020B0604020202020204" pitchFamily="34" charset="0"/>
              </a:endParaRPr>
            </a:p>
          </p:txBody>
        </p:sp>
        <p:sp>
          <p:nvSpPr>
            <p:cNvPr id="29" name="TextBox 28" descr="Hyperlink to &quot;Team Nutrition Website&quot;">
              <a:hlinkClick r:id="rId10"/>
              <a:extLst>
                <a:ext uri="{FF2B5EF4-FFF2-40B4-BE49-F238E27FC236}">
                  <a16:creationId xmlns:a16="http://schemas.microsoft.com/office/drawing/2014/main" id="{ABBEFB7C-6068-194B-BA13-BCEDC6AA1FBD}"/>
                </a:ext>
              </a:extLst>
            </p:cNvPr>
            <p:cNvSpPr txBox="1"/>
            <p:nvPr/>
          </p:nvSpPr>
          <p:spPr>
            <a:xfrm>
              <a:off x="849638" y="4079741"/>
              <a:ext cx="3722362" cy="983226"/>
            </a:xfrm>
            <a:prstGeom prst="rect">
              <a:avLst/>
            </a:prstGeom>
            <a:noFill/>
          </p:spPr>
          <p:txBody>
            <a:bodyPr wrap="square" rtlCol="0">
              <a:spAutoFit/>
            </a:bodyPr>
            <a:lstStyle/>
            <a:p>
              <a:endParaRPr lang="es-ES_tradnl" dirty="0"/>
            </a:p>
          </p:txBody>
        </p:sp>
      </p:grpSp>
    </p:spTree>
    <p:extLst>
      <p:ext uri="{BB962C8B-B14F-4D97-AF65-F5344CB8AC3E}">
        <p14:creationId xmlns:p14="http://schemas.microsoft.com/office/powerpoint/2010/main" val="372186624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9A4D29-981D-4C44-B1CA-85CF3A1DB6EB}"/>
              </a:ext>
            </a:extLst>
          </p:cNvPr>
          <p:cNvSpPr>
            <a:spLocks noGrp="1"/>
          </p:cNvSpPr>
          <p:nvPr>
            <p:ph type="title"/>
          </p:nvPr>
        </p:nvSpPr>
        <p:spPr/>
        <p:txBody>
          <a:bodyPr/>
          <a:lstStyle/>
          <a:p>
            <a:r>
              <a:rPr lang="en-US" noProof="0" dirty="0"/>
              <a:t>How To Order Print Copies</a:t>
            </a:r>
          </a:p>
        </p:txBody>
      </p:sp>
      <p:sp>
        <p:nvSpPr>
          <p:cNvPr id="3" name="Text Placeholder 2">
            <a:extLst>
              <a:ext uri="{FF2B5EF4-FFF2-40B4-BE49-F238E27FC236}">
                <a16:creationId xmlns:a16="http://schemas.microsoft.com/office/drawing/2014/main" id="{26FC0810-BF36-E240-BE1C-496C92E22B1C}"/>
              </a:ext>
            </a:extLst>
          </p:cNvPr>
          <p:cNvSpPr>
            <a:spLocks noGrp="1"/>
          </p:cNvSpPr>
          <p:nvPr>
            <p:ph type="body" idx="1"/>
          </p:nvPr>
        </p:nvSpPr>
        <p:spPr>
          <a:xfrm>
            <a:off x="360361" y="1097796"/>
            <a:ext cx="7557511" cy="613725"/>
          </a:xfrm>
        </p:spPr>
        <p:txBody>
          <a:bodyPr/>
          <a:lstStyle/>
          <a:p>
            <a:r>
              <a:rPr lang="en-US" sz="2000" noProof="0" dirty="0"/>
              <a:t>Resource Order Form at </a:t>
            </a:r>
            <a:r>
              <a:rPr lang="en-US" sz="2000" b="1" u="sng" noProof="0" dirty="0">
                <a:hlinkClick r:id="rId3">
                  <a:extLst>
                    <a:ext uri="{A12FA001-AC4F-418D-AE19-62706E023703}">
                      <ahyp:hlinkClr xmlns:ahyp="http://schemas.microsoft.com/office/drawing/2018/hyperlinkcolor" val="tx"/>
                    </a:ext>
                  </a:extLst>
                </a:hlinkClick>
              </a:rPr>
              <a:t>TeamNutrition.usda.gov</a:t>
            </a:r>
            <a:r>
              <a:rPr lang="en-US" sz="2000" noProof="0" dirty="0"/>
              <a:t>.</a:t>
            </a:r>
          </a:p>
          <a:p>
            <a:endParaRPr lang="en-US" noProof="0" dirty="0"/>
          </a:p>
        </p:txBody>
      </p:sp>
      <p:sp>
        <p:nvSpPr>
          <p:cNvPr id="4" name="Content Placeholder 3">
            <a:extLst>
              <a:ext uri="{FF2B5EF4-FFF2-40B4-BE49-F238E27FC236}">
                <a16:creationId xmlns:a16="http://schemas.microsoft.com/office/drawing/2014/main" id="{CF975966-2849-6A45-9C7A-B5568BD199A7}"/>
              </a:ext>
            </a:extLst>
          </p:cNvPr>
          <p:cNvSpPr>
            <a:spLocks noGrp="1"/>
          </p:cNvSpPr>
          <p:nvPr>
            <p:ph sz="half" idx="2"/>
          </p:nvPr>
        </p:nvSpPr>
        <p:spPr>
          <a:xfrm>
            <a:off x="360364" y="1711521"/>
            <a:ext cx="4211636" cy="2001929"/>
          </a:xfrm>
        </p:spPr>
        <p:txBody>
          <a:bodyPr/>
          <a:lstStyle/>
          <a:p>
            <a:pPr>
              <a:spcAft>
                <a:spcPts val="1200"/>
              </a:spcAft>
            </a:pPr>
            <a:r>
              <a:rPr lang="en-US" sz="2000" b="1" noProof="0" dirty="0"/>
              <a:t>FREE</a:t>
            </a:r>
            <a:r>
              <a:rPr lang="en-US" sz="2000" noProof="0" dirty="0"/>
              <a:t> for those participating in a USDA Child Nutrition Program, while supplies last.</a:t>
            </a:r>
          </a:p>
          <a:p>
            <a:pPr>
              <a:spcAft>
                <a:spcPts val="1200"/>
              </a:spcAft>
            </a:pPr>
            <a:r>
              <a:rPr lang="en-US" sz="2000" noProof="0" dirty="0"/>
              <a:t>Sponsoring organizations and State agencies can also order in bulk by sending an email to: </a:t>
            </a:r>
          </a:p>
        </p:txBody>
      </p:sp>
      <p:pic>
        <p:nvPicPr>
          <p:cNvPr id="15" name="Picture 14" descr="Email Icon">
            <a:extLst>
              <a:ext uri="{FF2B5EF4-FFF2-40B4-BE49-F238E27FC236}">
                <a16:creationId xmlns:a16="http://schemas.microsoft.com/office/drawing/2014/main" id="{261206D2-454B-394B-9259-769C63BB4D93}"/>
              </a:ext>
              <a:ext uri="{C183D7F6-B498-43B3-948B-1728B52AA6E4}">
                <adec:decorative xmlns:adec="http://schemas.microsoft.com/office/drawing/2017/decorative" val="0"/>
              </a:ext>
            </a:extLst>
          </p:cNvPr>
          <p:cNvPicPr>
            <a:picLocks noChangeAspect="1"/>
          </p:cNvPicPr>
          <p:nvPr/>
        </p:nvPicPr>
        <p:blipFill>
          <a:blip r:embed="rId4"/>
          <a:srcRect/>
          <a:stretch/>
        </p:blipFill>
        <p:spPr>
          <a:xfrm>
            <a:off x="622350" y="4125468"/>
            <a:ext cx="400838" cy="400838"/>
          </a:xfrm>
          <a:prstGeom prst="rect">
            <a:avLst/>
          </a:prstGeom>
        </p:spPr>
      </p:pic>
      <p:sp>
        <p:nvSpPr>
          <p:cNvPr id="5" name="Text Placeholder 2">
            <a:extLst>
              <a:ext uri="{FF2B5EF4-FFF2-40B4-BE49-F238E27FC236}">
                <a16:creationId xmlns:a16="http://schemas.microsoft.com/office/drawing/2014/main" id="{D7DB1E27-6C79-204A-911D-6D0C1BA3D9A7}"/>
              </a:ext>
            </a:extLst>
          </p:cNvPr>
          <p:cNvSpPr txBox="1">
            <a:spLocks/>
          </p:cNvSpPr>
          <p:nvPr/>
        </p:nvSpPr>
        <p:spPr>
          <a:xfrm>
            <a:off x="1167766" y="4180106"/>
            <a:ext cx="3597168" cy="613725"/>
          </a:xfrm>
          <a:prstGeom prst="rect">
            <a:avLst/>
          </a:prstGeom>
        </p:spPr>
        <p:txBody>
          <a:bodyPr lIns="0" anchor="t" anchorCtr="0"/>
          <a:lstStyle>
            <a:lvl1pPr marL="0" indent="0" algn="l" defTabSz="914400" rtl="0" eaLnBrk="1" latinLnBrk="0" hangingPunct="1">
              <a:lnSpc>
                <a:spcPct val="90000"/>
              </a:lnSpc>
              <a:spcBef>
                <a:spcPts val="1000"/>
              </a:spcBef>
              <a:buFont typeface="Arial" panose="020B0604020202020204" pitchFamily="34" charset="0"/>
              <a:buNone/>
              <a:defRPr sz="1800" b="0" i="0" kern="1200">
                <a:solidFill>
                  <a:schemeClr val="tx1">
                    <a:lumMod val="65000"/>
                    <a:lumOff val="35000"/>
                  </a:schemeClr>
                </a:solidFill>
                <a:latin typeface="Helvetica" pitchFamily="2"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en-US" sz="2000" b="1" u="sng" dirty="0">
                <a:hlinkClick r:id="rId5" tooltip="Email Address of Team Nutrition">
                  <a:extLst>
                    <a:ext uri="{A12FA001-AC4F-418D-AE19-62706E023703}">
                      <ahyp:hlinkClr xmlns:ahyp="http://schemas.microsoft.com/office/drawing/2018/hyperlinkcolor" val="tx"/>
                    </a:ext>
                  </a:extLst>
                </a:hlinkClick>
              </a:rPr>
              <a:t>TeamNutrition@usda.gov</a:t>
            </a:r>
            <a:endParaRPr lang="en-US" sz="2000" u="sng" dirty="0"/>
          </a:p>
        </p:txBody>
      </p:sp>
      <p:pic>
        <p:nvPicPr>
          <p:cNvPr id="8" name="Picture 7" descr="Tablet showing Team Nutrition website">
            <a:extLst>
              <a:ext uri="{FF2B5EF4-FFF2-40B4-BE49-F238E27FC236}">
                <a16:creationId xmlns:a16="http://schemas.microsoft.com/office/drawing/2014/main" id="{05E3C009-B257-4A41-B595-360679FDA4CC}"/>
              </a:ext>
            </a:extLst>
          </p:cNvPr>
          <p:cNvPicPr>
            <a:picLocks noChangeAspect="1"/>
          </p:cNvPicPr>
          <p:nvPr/>
        </p:nvPicPr>
        <p:blipFill>
          <a:blip r:embed="rId6"/>
          <a:srcRect/>
          <a:stretch/>
        </p:blipFill>
        <p:spPr>
          <a:xfrm>
            <a:off x="4597826" y="1564452"/>
            <a:ext cx="4308113" cy="3579048"/>
          </a:xfrm>
          <a:prstGeom prst="rect">
            <a:avLst/>
          </a:prstGeom>
        </p:spPr>
      </p:pic>
    </p:spTree>
    <p:extLst>
      <p:ext uri="{BB962C8B-B14F-4D97-AF65-F5344CB8AC3E}">
        <p14:creationId xmlns:p14="http://schemas.microsoft.com/office/powerpoint/2010/main" val="216966836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99441E-A122-6E47-9FEB-89259D485427}"/>
              </a:ext>
            </a:extLst>
          </p:cNvPr>
          <p:cNvSpPr>
            <a:spLocks noGrp="1"/>
          </p:cNvSpPr>
          <p:nvPr>
            <p:ph type="ctrTitle"/>
          </p:nvPr>
        </p:nvSpPr>
        <p:spPr>
          <a:xfrm>
            <a:off x="365760" y="685800"/>
            <a:ext cx="5867565" cy="820447"/>
          </a:xfrm>
        </p:spPr>
        <p:txBody>
          <a:bodyPr>
            <a:noAutofit/>
          </a:bodyPr>
          <a:lstStyle/>
          <a:p>
            <a:r>
              <a:rPr lang="en-US" sz="6000" noProof="0" dirty="0"/>
              <a:t>Thank you!</a:t>
            </a:r>
          </a:p>
        </p:txBody>
      </p:sp>
      <p:pic>
        <p:nvPicPr>
          <p:cNvPr id="5" name="Picture 4" descr="Hyperlink Icon">
            <a:extLst>
              <a:ext uri="{FF2B5EF4-FFF2-40B4-BE49-F238E27FC236}">
                <a16:creationId xmlns:a16="http://schemas.microsoft.com/office/drawing/2014/main" id="{48CA32D0-E8EF-5946-A501-C2642324277B}"/>
              </a:ext>
              <a:ext uri="{C183D7F6-B498-43B3-948B-1728B52AA6E4}">
                <adec:decorative xmlns:adec="http://schemas.microsoft.com/office/drawing/2017/decorative" val="0"/>
              </a:ext>
            </a:extLst>
          </p:cNvPr>
          <p:cNvPicPr>
            <a:picLocks noChangeAspect="1"/>
          </p:cNvPicPr>
          <p:nvPr/>
        </p:nvPicPr>
        <p:blipFill>
          <a:blip r:embed="rId3"/>
          <a:srcRect/>
          <a:stretch/>
        </p:blipFill>
        <p:spPr>
          <a:xfrm>
            <a:off x="365760" y="1926205"/>
            <a:ext cx="352270" cy="352270"/>
          </a:xfrm>
          <a:prstGeom prst="rect">
            <a:avLst/>
          </a:prstGeom>
        </p:spPr>
      </p:pic>
      <p:sp>
        <p:nvSpPr>
          <p:cNvPr id="13" name="TextBox 12">
            <a:extLst>
              <a:ext uri="{FF2B5EF4-FFF2-40B4-BE49-F238E27FC236}">
                <a16:creationId xmlns:a16="http://schemas.microsoft.com/office/drawing/2014/main" id="{BD56382C-59BA-624F-B089-991397F4A8FB}"/>
              </a:ext>
            </a:extLst>
          </p:cNvPr>
          <p:cNvSpPr txBox="1"/>
          <p:nvPr/>
        </p:nvSpPr>
        <p:spPr>
          <a:xfrm>
            <a:off x="872197" y="1983541"/>
            <a:ext cx="3100849" cy="400110"/>
          </a:xfrm>
          <a:prstGeom prst="rect">
            <a:avLst/>
          </a:prstGeom>
          <a:noFill/>
        </p:spPr>
        <p:txBody>
          <a:bodyPr wrap="none" rtlCol="0">
            <a:spAutoFit/>
          </a:bodyPr>
          <a:lstStyle/>
          <a:p>
            <a:r>
              <a:rPr lang="en-US" sz="2000" b="1" u="sng" dirty="0">
                <a:solidFill>
                  <a:schemeClr val="tx1">
                    <a:lumMod val="65000"/>
                    <a:lumOff val="35000"/>
                  </a:schemeClr>
                </a:solidFill>
                <a:latin typeface="Helvetica" pitchFamily="2" charset="0"/>
                <a:hlinkClick r:id="rId4" tooltip="Team Nutrition">
                  <a:extLst>
                    <a:ext uri="{A12FA001-AC4F-418D-AE19-62706E023703}">
                      <ahyp:hlinkClr xmlns:ahyp="http://schemas.microsoft.com/office/drawing/2018/hyperlinkcolor" val="tx"/>
                    </a:ext>
                  </a:extLst>
                </a:hlinkClick>
              </a:rPr>
              <a:t>TeamNutrition.usda.gov</a:t>
            </a:r>
            <a:endParaRPr lang="en-US" sz="2000" b="1" dirty="0">
              <a:solidFill>
                <a:schemeClr val="tx1">
                  <a:lumMod val="65000"/>
                  <a:lumOff val="35000"/>
                </a:schemeClr>
              </a:solidFill>
              <a:latin typeface="Helvetica" pitchFamily="2" charset="0"/>
            </a:endParaRPr>
          </a:p>
        </p:txBody>
      </p:sp>
      <p:pic>
        <p:nvPicPr>
          <p:cNvPr id="8" name="Picture 7" descr="Twitter Icon">
            <a:extLst>
              <a:ext uri="{FF2B5EF4-FFF2-40B4-BE49-F238E27FC236}">
                <a16:creationId xmlns:a16="http://schemas.microsoft.com/office/drawing/2014/main" id="{6D8CD329-78A8-8244-A6A4-C1447E2354A5}"/>
              </a:ext>
              <a:ext uri="{C183D7F6-B498-43B3-948B-1728B52AA6E4}">
                <adec:decorative xmlns:adec="http://schemas.microsoft.com/office/drawing/2017/decorative" val="0"/>
              </a:ext>
            </a:extLst>
          </p:cNvPr>
          <p:cNvPicPr>
            <a:picLocks noChangeAspect="1"/>
          </p:cNvPicPr>
          <p:nvPr/>
        </p:nvPicPr>
        <p:blipFill>
          <a:blip r:embed="rId5"/>
          <a:srcRect/>
          <a:stretch/>
        </p:blipFill>
        <p:spPr>
          <a:xfrm>
            <a:off x="365760" y="2612005"/>
            <a:ext cx="400838" cy="400838"/>
          </a:xfrm>
          <a:prstGeom prst="rect">
            <a:avLst/>
          </a:prstGeom>
        </p:spPr>
      </p:pic>
      <p:sp>
        <p:nvSpPr>
          <p:cNvPr id="4" name="TextBox 3">
            <a:extLst>
              <a:ext uri="{FF2B5EF4-FFF2-40B4-BE49-F238E27FC236}">
                <a16:creationId xmlns:a16="http://schemas.microsoft.com/office/drawing/2014/main" id="{AE35F4BB-5D08-A64D-88FE-221A45E0080E}"/>
              </a:ext>
            </a:extLst>
          </p:cNvPr>
          <p:cNvSpPr txBox="1"/>
          <p:nvPr/>
        </p:nvSpPr>
        <p:spPr>
          <a:xfrm>
            <a:off x="849086" y="2628901"/>
            <a:ext cx="2153475" cy="400110"/>
          </a:xfrm>
          <a:prstGeom prst="rect">
            <a:avLst/>
          </a:prstGeom>
          <a:noFill/>
        </p:spPr>
        <p:txBody>
          <a:bodyPr wrap="none" rtlCol="0">
            <a:spAutoFit/>
          </a:bodyPr>
          <a:lstStyle/>
          <a:p>
            <a:r>
              <a:rPr lang="en-US" sz="2000" b="1" u="sng" dirty="0">
                <a:solidFill>
                  <a:schemeClr val="tx1">
                    <a:lumMod val="65000"/>
                    <a:lumOff val="35000"/>
                  </a:schemeClr>
                </a:solidFill>
                <a:latin typeface="Helvetica" pitchFamily="2" charset="0"/>
              </a:rPr>
              <a:t>@</a:t>
            </a:r>
            <a:r>
              <a:rPr lang="en-US" sz="2000" b="1" u="sng" dirty="0">
                <a:solidFill>
                  <a:schemeClr val="tx1">
                    <a:lumMod val="65000"/>
                    <a:lumOff val="35000"/>
                  </a:schemeClr>
                </a:solidFill>
                <a:latin typeface="Helvetica" pitchFamily="2" charset="0"/>
                <a:hlinkClick r:id="rId6" tooltip="Team Nutrition Twitter">
                  <a:extLst>
                    <a:ext uri="{A12FA001-AC4F-418D-AE19-62706E023703}">
                      <ahyp:hlinkClr xmlns:ahyp="http://schemas.microsoft.com/office/drawing/2018/hyperlinkcolor" val="tx"/>
                    </a:ext>
                  </a:extLst>
                </a:hlinkClick>
              </a:rPr>
              <a:t>TeamNutrition</a:t>
            </a:r>
            <a:endParaRPr lang="en-US" sz="2000" u="sng" dirty="0"/>
          </a:p>
        </p:txBody>
      </p:sp>
      <p:pic>
        <p:nvPicPr>
          <p:cNvPr id="11" name="Picture 10" descr="Email Icon">
            <a:extLst>
              <a:ext uri="{FF2B5EF4-FFF2-40B4-BE49-F238E27FC236}">
                <a16:creationId xmlns:a16="http://schemas.microsoft.com/office/drawing/2014/main" id="{782B860F-E650-A845-93E8-989FEDB52ED4}"/>
              </a:ext>
              <a:ext uri="{C183D7F6-B498-43B3-948B-1728B52AA6E4}">
                <adec:decorative xmlns:adec="http://schemas.microsoft.com/office/drawing/2017/decorative" val="0"/>
              </a:ext>
            </a:extLst>
          </p:cNvPr>
          <p:cNvPicPr>
            <a:picLocks noChangeAspect="1"/>
          </p:cNvPicPr>
          <p:nvPr/>
        </p:nvPicPr>
        <p:blipFill>
          <a:blip r:embed="rId7"/>
          <a:srcRect/>
          <a:stretch/>
        </p:blipFill>
        <p:spPr>
          <a:xfrm>
            <a:off x="383424" y="3318627"/>
            <a:ext cx="400838" cy="400838"/>
          </a:xfrm>
          <a:prstGeom prst="rect">
            <a:avLst/>
          </a:prstGeom>
        </p:spPr>
      </p:pic>
      <p:sp>
        <p:nvSpPr>
          <p:cNvPr id="12" name="TextBox 11">
            <a:extLst>
              <a:ext uri="{FF2B5EF4-FFF2-40B4-BE49-F238E27FC236}">
                <a16:creationId xmlns:a16="http://schemas.microsoft.com/office/drawing/2014/main" id="{77F162A8-9AE1-A548-9B6E-497760E01E00}"/>
              </a:ext>
            </a:extLst>
          </p:cNvPr>
          <p:cNvSpPr txBox="1"/>
          <p:nvPr/>
        </p:nvSpPr>
        <p:spPr>
          <a:xfrm>
            <a:off x="844059" y="3376249"/>
            <a:ext cx="3280385" cy="400110"/>
          </a:xfrm>
          <a:prstGeom prst="rect">
            <a:avLst/>
          </a:prstGeom>
          <a:noFill/>
        </p:spPr>
        <p:txBody>
          <a:bodyPr wrap="none" rtlCol="0">
            <a:spAutoFit/>
          </a:bodyPr>
          <a:lstStyle/>
          <a:p>
            <a:r>
              <a:rPr lang="en-US" sz="2000" b="1" u="sng" dirty="0">
                <a:solidFill>
                  <a:schemeClr val="tx1">
                    <a:lumMod val="65000"/>
                    <a:lumOff val="35000"/>
                  </a:schemeClr>
                </a:solidFill>
                <a:latin typeface="Helvetica" pitchFamily="2" charset="0"/>
                <a:hlinkClick r:id="rId8" tooltip="Email Address of Team Nutrition">
                  <a:extLst>
                    <a:ext uri="{A12FA001-AC4F-418D-AE19-62706E023703}">
                      <ahyp:hlinkClr xmlns:ahyp="http://schemas.microsoft.com/office/drawing/2018/hyperlinkcolor" val="tx"/>
                    </a:ext>
                  </a:extLst>
                </a:hlinkClick>
              </a:rPr>
              <a:t>TeamNutrition@usda.gov</a:t>
            </a:r>
            <a:endParaRPr lang="en-US" sz="2000" b="1" u="sng" dirty="0">
              <a:solidFill>
                <a:schemeClr val="tx1">
                  <a:lumMod val="65000"/>
                  <a:lumOff val="35000"/>
                </a:schemeClr>
              </a:solidFill>
              <a:latin typeface="Helvetica" pitchFamily="2" charset="0"/>
            </a:endParaRPr>
          </a:p>
        </p:txBody>
      </p:sp>
      <p:pic>
        <p:nvPicPr>
          <p:cNvPr id="9" name="Picture 2" descr="The Team Nutrition E-newsletter icon">
            <a:extLst>
              <a:ext uri="{FF2B5EF4-FFF2-40B4-BE49-F238E27FC236}">
                <a16:creationId xmlns:a16="http://schemas.microsoft.com/office/drawing/2014/main" id="{51C713FC-C5A4-B041-8F74-E6F4358F660B}"/>
              </a:ext>
            </a:extLst>
          </p:cNvPr>
          <p:cNvPicPr>
            <a:picLocks noChangeAspect="1" noChangeArrowheads="1"/>
          </p:cNvPicPr>
          <p:nvPr/>
        </p:nvPicPr>
        <p:blipFill>
          <a:blip r:embed="rId9" cstate="screen">
            <a:extLst>
              <a:ext uri="{28A0092B-C50C-407E-A947-70E740481C1C}">
                <a14:useLocalDpi xmlns:a14="http://schemas.microsoft.com/office/drawing/2010/main"/>
              </a:ext>
            </a:extLst>
          </a:blip>
          <a:srcRect/>
          <a:stretch>
            <a:fillRect/>
          </a:stretch>
        </p:blipFill>
        <p:spPr bwMode="auto">
          <a:xfrm>
            <a:off x="365760" y="3931920"/>
            <a:ext cx="3048001" cy="5156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5" descr="Illustration of a woman thinking about the MyPlate food groups for fruits, grains, vegetables, protein and dairy. ">
            <a:extLst>
              <a:ext uri="{FF2B5EF4-FFF2-40B4-BE49-F238E27FC236}">
                <a16:creationId xmlns:a16="http://schemas.microsoft.com/office/drawing/2014/main" id="{F54E4113-25BC-4341-B2EB-9C11519DE975}"/>
              </a:ext>
              <a:ext uri="{C183D7F6-B498-43B3-948B-1728B52AA6E4}">
                <adec:decorative xmlns:adec="http://schemas.microsoft.com/office/drawing/2017/decorative" val="0"/>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5850613" y="549469"/>
            <a:ext cx="3048000" cy="4267200"/>
          </a:xfrm>
          <a:prstGeom prst="rect">
            <a:avLst/>
          </a:prstGeom>
        </p:spPr>
      </p:pic>
      <p:sp>
        <p:nvSpPr>
          <p:cNvPr id="7" name="TextBox 6">
            <a:extLst>
              <a:ext uri="{FF2B5EF4-FFF2-40B4-BE49-F238E27FC236}">
                <a16:creationId xmlns:a16="http://schemas.microsoft.com/office/drawing/2014/main" id="{17972F30-F6EC-3D46-810E-716FA535D819}"/>
              </a:ext>
            </a:extLst>
          </p:cNvPr>
          <p:cNvSpPr txBox="1"/>
          <p:nvPr/>
        </p:nvSpPr>
        <p:spPr>
          <a:xfrm>
            <a:off x="153878" y="4778637"/>
            <a:ext cx="3783806" cy="246221"/>
          </a:xfrm>
          <a:prstGeom prst="rect">
            <a:avLst/>
          </a:prstGeom>
          <a:noFill/>
        </p:spPr>
        <p:txBody>
          <a:bodyPr wrap="square" rtlCol="0">
            <a:spAutoFit/>
          </a:bodyPr>
          <a:lstStyle/>
          <a:p>
            <a:r>
              <a:rPr lang="en-US" sz="1000" i="1">
                <a:solidFill>
                  <a:schemeClr val="bg1"/>
                </a:solidFill>
                <a:latin typeface="Helvetica Light Oblique" panose="020B0403020202020204" pitchFamily="34" charset="0"/>
              </a:rPr>
              <a:t>USDA is an equal opportunity provider, employer, and lender.</a:t>
            </a:r>
          </a:p>
        </p:txBody>
      </p:sp>
    </p:spTree>
    <p:extLst>
      <p:ext uri="{BB962C8B-B14F-4D97-AF65-F5344CB8AC3E}">
        <p14:creationId xmlns:p14="http://schemas.microsoft.com/office/powerpoint/2010/main" val="1449473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0894BF-DFE0-CD40-A253-E0D9F61B2009}"/>
              </a:ext>
            </a:extLst>
          </p:cNvPr>
          <p:cNvSpPr>
            <a:spLocks noGrp="1"/>
          </p:cNvSpPr>
          <p:nvPr>
            <p:ph type="title"/>
          </p:nvPr>
        </p:nvSpPr>
        <p:spPr>
          <a:xfrm>
            <a:off x="177362" y="271558"/>
            <a:ext cx="8789276" cy="475484"/>
          </a:xfrm>
        </p:spPr>
        <p:txBody>
          <a:bodyPr/>
          <a:lstStyle/>
          <a:p>
            <a:r>
              <a:rPr lang="en-US" noProof="0" dirty="0"/>
              <a:t>Using the Nutrition Facts Label in the CACFP </a:t>
            </a:r>
          </a:p>
        </p:txBody>
      </p:sp>
      <p:pic>
        <p:nvPicPr>
          <p:cNvPr id="3" name="Picture 2" descr="Screenshot of the &quot;Using the Nutrition Facts Label in the Child and Adult Care Food Program&quot; worksheet cover">
            <a:extLst>
              <a:ext uri="{FF2B5EF4-FFF2-40B4-BE49-F238E27FC236}">
                <a16:creationId xmlns:a16="http://schemas.microsoft.com/office/drawing/2014/main" id="{4BF660BD-8A26-4A47-8D63-EA10D99FB883}"/>
              </a:ext>
            </a:extLst>
          </p:cNvPr>
          <p:cNvPicPr>
            <a:picLocks noChangeAspect="1"/>
          </p:cNvPicPr>
          <p:nvPr/>
        </p:nvPicPr>
        <p:blipFill>
          <a:blip r:embed="rId3"/>
          <a:srcRect/>
          <a:stretch/>
        </p:blipFill>
        <p:spPr>
          <a:xfrm>
            <a:off x="3276291" y="967564"/>
            <a:ext cx="2591417" cy="3353599"/>
          </a:xfrm>
          <a:prstGeom prst="rect">
            <a:avLst/>
          </a:prstGeom>
          <a:ln w="3175">
            <a:solidFill>
              <a:schemeClr val="bg1">
                <a:lumMod val="65000"/>
              </a:schemeClr>
            </a:solidFill>
          </a:ln>
          <a:effectLst>
            <a:outerShdw blurRad="63500" sx="102000" sy="102000" algn="ctr" rotWithShape="0">
              <a:prstClr val="black">
                <a:alpha val="15000"/>
              </a:prstClr>
            </a:outerShdw>
          </a:effectLst>
        </p:spPr>
      </p:pic>
      <p:pic>
        <p:nvPicPr>
          <p:cNvPr id="7" name="Picture 6" descr="QR code to &quot;Using the Nutrition Facts Label in the Child and Adult Care Food Program&quot; worksheet">
            <a:extLst>
              <a:ext uri="{FF2B5EF4-FFF2-40B4-BE49-F238E27FC236}">
                <a16:creationId xmlns:a16="http://schemas.microsoft.com/office/drawing/2014/main" id="{CD87B752-9F72-1B49-A26A-548A5FEDB23A}"/>
              </a:ext>
            </a:extLst>
          </p:cNvPr>
          <p:cNvPicPr>
            <a:picLocks noChangeAspect="1"/>
          </p:cNvPicPr>
          <p:nvPr/>
        </p:nvPicPr>
        <p:blipFill>
          <a:blip r:embed="rId4"/>
          <a:stretch>
            <a:fillRect/>
          </a:stretch>
        </p:blipFill>
        <p:spPr>
          <a:xfrm>
            <a:off x="1368883" y="4451162"/>
            <a:ext cx="546840" cy="546840"/>
          </a:xfrm>
          <a:prstGeom prst="rect">
            <a:avLst/>
          </a:prstGeom>
          <a:ln w="3175">
            <a:solidFill>
              <a:schemeClr val="bg1">
                <a:lumMod val="65000"/>
              </a:schemeClr>
            </a:solidFill>
          </a:ln>
        </p:spPr>
      </p:pic>
      <p:sp>
        <p:nvSpPr>
          <p:cNvPr id="5" name="Rectangle 4">
            <a:extLst>
              <a:ext uri="{FF2B5EF4-FFF2-40B4-BE49-F238E27FC236}">
                <a16:creationId xmlns:a16="http://schemas.microsoft.com/office/drawing/2014/main" id="{8D37CA7D-FD55-7B43-80CB-9A5979C48501}"/>
              </a:ext>
            </a:extLst>
          </p:cNvPr>
          <p:cNvSpPr/>
          <p:nvPr/>
        </p:nvSpPr>
        <p:spPr>
          <a:xfrm>
            <a:off x="1920858" y="4541685"/>
            <a:ext cx="6111466" cy="400110"/>
          </a:xfrm>
          <a:prstGeom prst="rect">
            <a:avLst/>
          </a:prstGeom>
        </p:spPr>
        <p:txBody>
          <a:bodyPr wrap="square">
            <a:spAutoFit/>
          </a:bodyPr>
          <a:lstStyle/>
          <a:p>
            <a:r>
              <a:rPr lang="en-US" sz="2000" b="1" u="sng" dirty="0">
                <a:solidFill>
                  <a:schemeClr val="tx1">
                    <a:lumMod val="65000"/>
                    <a:lumOff val="35000"/>
                  </a:schemeClr>
                </a:solidFill>
                <a:latin typeface="Helvetica" pitchFamily="2" charset="0"/>
                <a:hlinkClick r:id="rId5" tooltip="Using Nutrition Facts Label CACFP">
                  <a:extLst>
                    <a:ext uri="{A12FA001-AC4F-418D-AE19-62706E023703}">
                      <ahyp:hlinkClr xmlns:ahyp="http://schemas.microsoft.com/office/drawing/2018/hyperlinkcolor" val="tx"/>
                    </a:ext>
                  </a:extLst>
                </a:hlinkClick>
              </a:rPr>
              <a:t>fns.usda.gov/tn/using-nutrition-facts-label-cacfp</a:t>
            </a:r>
            <a:endParaRPr lang="en-US" sz="2000" b="1" u="sng" dirty="0">
              <a:solidFill>
                <a:schemeClr val="tx1">
                  <a:lumMod val="65000"/>
                  <a:lumOff val="35000"/>
                </a:schemeClr>
              </a:solidFill>
              <a:effectLst/>
              <a:latin typeface="Helvetica" pitchFamily="2" charset="0"/>
            </a:endParaRPr>
          </a:p>
        </p:txBody>
      </p:sp>
    </p:spTree>
    <p:extLst>
      <p:ext uri="{BB962C8B-B14F-4D97-AF65-F5344CB8AC3E}">
        <p14:creationId xmlns:p14="http://schemas.microsoft.com/office/powerpoint/2010/main" val="14032621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392DAB3-BEB7-CB4F-8615-54A5C80321F1}"/>
              </a:ext>
            </a:extLst>
          </p:cNvPr>
          <p:cNvSpPr>
            <a:spLocks noGrp="1"/>
          </p:cNvSpPr>
          <p:nvPr>
            <p:ph type="title"/>
          </p:nvPr>
        </p:nvSpPr>
        <p:spPr>
          <a:xfrm>
            <a:off x="32654" y="177916"/>
            <a:ext cx="9111345" cy="475484"/>
          </a:xfrm>
        </p:spPr>
        <p:txBody>
          <a:bodyPr/>
          <a:lstStyle/>
          <a:p>
            <a:r>
              <a:rPr lang="en-US" sz="2800" noProof="0" dirty="0"/>
              <a:t>Using the Nutrition Facts Label</a:t>
            </a:r>
            <a:r>
              <a:rPr lang="en-US" sz="2800" baseline="0" noProof="0" dirty="0"/>
              <a:t> in the CACFP</a:t>
            </a:r>
            <a:r>
              <a:rPr lang="en-US" sz="2800" noProof="0" dirty="0"/>
              <a:t> </a:t>
            </a:r>
            <a:r>
              <a:rPr lang="en-US" sz="2800" i="1" baseline="0" noProof="0" dirty="0"/>
              <a:t>(Cont.)</a:t>
            </a:r>
            <a:endParaRPr lang="en-US" sz="2800" i="1" noProof="0" dirty="0"/>
          </a:p>
        </p:txBody>
      </p:sp>
      <p:pic>
        <p:nvPicPr>
          <p:cNvPr id="3" name="Picture 2" descr="Screenshot of page 2 of the &quot;Using the Nutrition Facts Label in the Child and Adult Care Food Program&quot; worksheet">
            <a:extLst>
              <a:ext uri="{FF2B5EF4-FFF2-40B4-BE49-F238E27FC236}">
                <a16:creationId xmlns:a16="http://schemas.microsoft.com/office/drawing/2014/main" id="{4BF660BD-8A26-4A47-8D63-EA10D99FB883}"/>
              </a:ext>
            </a:extLst>
          </p:cNvPr>
          <p:cNvPicPr>
            <a:picLocks noChangeAspect="1"/>
          </p:cNvPicPr>
          <p:nvPr/>
        </p:nvPicPr>
        <p:blipFill>
          <a:blip r:embed="rId3"/>
          <a:srcRect/>
          <a:stretch/>
        </p:blipFill>
        <p:spPr>
          <a:xfrm>
            <a:off x="1483690" y="1119289"/>
            <a:ext cx="2885110" cy="3733671"/>
          </a:xfrm>
          <a:prstGeom prst="rect">
            <a:avLst/>
          </a:prstGeom>
          <a:ln w="3175">
            <a:solidFill>
              <a:schemeClr val="bg1">
                <a:lumMod val="65000"/>
              </a:schemeClr>
            </a:solidFill>
          </a:ln>
          <a:effectLst>
            <a:outerShdw blurRad="63500" sx="102000" sy="102000" algn="ctr" rotWithShape="0">
              <a:prstClr val="black">
                <a:alpha val="15000"/>
              </a:prstClr>
            </a:outerShdw>
          </a:effectLst>
        </p:spPr>
      </p:pic>
      <p:pic>
        <p:nvPicPr>
          <p:cNvPr id="4" name="Picture 3" descr="Screenshot of page 3 of the &quot;Using the Nutrition Facts Label in the Child and Adult Care Food Program&quot; worksheet">
            <a:extLst>
              <a:ext uri="{FF2B5EF4-FFF2-40B4-BE49-F238E27FC236}">
                <a16:creationId xmlns:a16="http://schemas.microsoft.com/office/drawing/2014/main" id="{CC04964E-8D8E-8E48-AFF7-ADC9C4C1A126}"/>
              </a:ext>
            </a:extLst>
          </p:cNvPr>
          <p:cNvPicPr>
            <a:picLocks noChangeAspect="1"/>
          </p:cNvPicPr>
          <p:nvPr/>
        </p:nvPicPr>
        <p:blipFill>
          <a:blip r:embed="rId4"/>
          <a:srcRect/>
          <a:stretch/>
        </p:blipFill>
        <p:spPr>
          <a:xfrm>
            <a:off x="4717957" y="1119289"/>
            <a:ext cx="2885110" cy="3733671"/>
          </a:xfrm>
          <a:prstGeom prst="rect">
            <a:avLst/>
          </a:prstGeom>
          <a:ln w="3175">
            <a:solidFill>
              <a:schemeClr val="bg1">
                <a:lumMod val="65000"/>
              </a:schemeClr>
            </a:solidFill>
          </a:ln>
          <a:effectLst>
            <a:outerShdw blurRad="63500" sx="102000" sy="102000" algn="ctr" rotWithShape="0">
              <a:prstClr val="black">
                <a:alpha val="15000"/>
              </a:prstClr>
            </a:outerShdw>
          </a:effectLst>
        </p:spPr>
      </p:pic>
    </p:spTree>
    <p:extLst>
      <p:ext uri="{BB962C8B-B14F-4D97-AF65-F5344CB8AC3E}">
        <p14:creationId xmlns:p14="http://schemas.microsoft.com/office/powerpoint/2010/main" val="16278395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B30F20-2A2E-A44C-ABBF-D2798DB08B18}"/>
              </a:ext>
            </a:extLst>
          </p:cNvPr>
          <p:cNvSpPr>
            <a:spLocks noGrp="1"/>
          </p:cNvSpPr>
          <p:nvPr>
            <p:ph type="title"/>
          </p:nvPr>
        </p:nvSpPr>
        <p:spPr>
          <a:xfrm>
            <a:off x="0" y="1"/>
            <a:ext cx="9144000" cy="850790"/>
          </a:xfrm>
        </p:spPr>
        <p:txBody>
          <a:bodyPr/>
          <a:lstStyle/>
          <a:p>
            <a:r>
              <a:rPr lang="en-US" noProof="0" dirty="0"/>
              <a:t>When Do We Use the Nutrition Facts Label?</a:t>
            </a:r>
          </a:p>
        </p:txBody>
      </p:sp>
      <p:sp>
        <p:nvSpPr>
          <p:cNvPr id="3" name="Text Placeholder 2">
            <a:extLst>
              <a:ext uri="{FF2B5EF4-FFF2-40B4-BE49-F238E27FC236}">
                <a16:creationId xmlns:a16="http://schemas.microsoft.com/office/drawing/2014/main" id="{A7CCDA33-2E1E-7B44-9D10-4C5C353B0A82}"/>
              </a:ext>
            </a:extLst>
          </p:cNvPr>
          <p:cNvSpPr>
            <a:spLocks noGrp="1"/>
          </p:cNvSpPr>
          <p:nvPr>
            <p:ph type="body" idx="1"/>
          </p:nvPr>
        </p:nvSpPr>
        <p:spPr>
          <a:xfrm>
            <a:off x="360363" y="1088744"/>
            <a:ext cx="4990570" cy="373060"/>
          </a:xfrm>
        </p:spPr>
        <p:txBody>
          <a:bodyPr/>
          <a:lstStyle/>
          <a:p>
            <a:r>
              <a:rPr lang="en-US" b="1" noProof="0" dirty="0"/>
              <a:t>The Nutrition Facts label can help you:</a:t>
            </a:r>
          </a:p>
        </p:txBody>
      </p:sp>
      <p:sp>
        <p:nvSpPr>
          <p:cNvPr id="4" name="Content Placeholder 3">
            <a:extLst>
              <a:ext uri="{FF2B5EF4-FFF2-40B4-BE49-F238E27FC236}">
                <a16:creationId xmlns:a16="http://schemas.microsoft.com/office/drawing/2014/main" id="{28EA6937-FE01-C942-9381-BDFAC139ED89}"/>
              </a:ext>
            </a:extLst>
          </p:cNvPr>
          <p:cNvSpPr>
            <a:spLocks noGrp="1"/>
          </p:cNvSpPr>
          <p:nvPr>
            <p:ph sz="half" idx="2"/>
          </p:nvPr>
        </p:nvSpPr>
        <p:spPr>
          <a:xfrm>
            <a:off x="360362" y="1461804"/>
            <a:ext cx="5126037" cy="1109945"/>
          </a:xfrm>
        </p:spPr>
        <p:txBody>
          <a:bodyPr/>
          <a:lstStyle/>
          <a:p>
            <a:pPr>
              <a:spcBef>
                <a:spcPts val="400"/>
              </a:spcBef>
            </a:pPr>
            <a:r>
              <a:rPr lang="en-US" noProof="0" dirty="0"/>
              <a:t>Determine the amount of different nutrients in a food.</a:t>
            </a:r>
          </a:p>
          <a:p>
            <a:pPr>
              <a:spcBef>
                <a:spcPts val="400"/>
              </a:spcBef>
            </a:pPr>
            <a:r>
              <a:rPr lang="en-US" noProof="0" dirty="0"/>
              <a:t>Choose the best foods to offer children and adults in your care.</a:t>
            </a:r>
          </a:p>
        </p:txBody>
      </p:sp>
      <p:sp>
        <p:nvSpPr>
          <p:cNvPr id="5" name="Text Placeholder 2">
            <a:extLst>
              <a:ext uri="{FF2B5EF4-FFF2-40B4-BE49-F238E27FC236}">
                <a16:creationId xmlns:a16="http://schemas.microsoft.com/office/drawing/2014/main" id="{5A94E605-BF3A-B741-A1B3-3172FE425D22}"/>
              </a:ext>
            </a:extLst>
          </p:cNvPr>
          <p:cNvSpPr txBox="1">
            <a:spLocks/>
          </p:cNvSpPr>
          <p:nvPr/>
        </p:nvSpPr>
        <p:spPr>
          <a:xfrm>
            <a:off x="360363" y="2944809"/>
            <a:ext cx="4990570" cy="373060"/>
          </a:xfrm>
          <a:prstGeom prst="rect">
            <a:avLst/>
          </a:prstGeom>
        </p:spPr>
        <p:txBody>
          <a:bodyPr lIns="0" anchor="t" anchorCtr="0"/>
          <a:lstStyle>
            <a:lvl1pPr marL="0" indent="0" algn="l" defTabSz="914400" rtl="0" eaLnBrk="1" latinLnBrk="0" hangingPunct="1">
              <a:lnSpc>
                <a:spcPct val="100000"/>
              </a:lnSpc>
              <a:spcBef>
                <a:spcPts val="1000"/>
              </a:spcBef>
              <a:buFont typeface="Arial" panose="020B0604020202020204" pitchFamily="34" charset="0"/>
              <a:buNone/>
              <a:defRPr sz="2000" b="0" i="0" kern="1200">
                <a:solidFill>
                  <a:schemeClr val="tx1">
                    <a:lumMod val="65000"/>
                    <a:lumOff val="35000"/>
                  </a:schemeClr>
                </a:solidFill>
                <a:latin typeface="Helvetica" pitchFamily="2"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en-US" b="1"/>
              <a:t>Some foods may not have a Nutrition Facts label, including fresh:</a:t>
            </a:r>
          </a:p>
          <a:p>
            <a:endParaRPr lang="en-US" b="1"/>
          </a:p>
        </p:txBody>
      </p:sp>
      <p:sp>
        <p:nvSpPr>
          <p:cNvPr id="6" name="Content Placeholder 3">
            <a:extLst>
              <a:ext uri="{FF2B5EF4-FFF2-40B4-BE49-F238E27FC236}">
                <a16:creationId xmlns:a16="http://schemas.microsoft.com/office/drawing/2014/main" id="{E50B49C7-6AFF-F54D-B38A-4ECF29EB723B}"/>
              </a:ext>
            </a:extLst>
          </p:cNvPr>
          <p:cNvSpPr txBox="1">
            <a:spLocks/>
          </p:cNvSpPr>
          <p:nvPr/>
        </p:nvSpPr>
        <p:spPr>
          <a:xfrm>
            <a:off x="360363" y="3690402"/>
            <a:ext cx="4651904" cy="1109945"/>
          </a:xfrm>
          <a:prstGeom prst="rect">
            <a:avLst/>
          </a:prstGeom>
        </p:spPr>
        <p:txBody>
          <a:bodyPr/>
          <a:lstStyle>
            <a:lvl1pPr marL="182880" indent="-182880" algn="l" defTabSz="914400" rtl="0" eaLnBrk="1" latinLnBrk="0" hangingPunct="1">
              <a:lnSpc>
                <a:spcPct val="100000"/>
              </a:lnSpc>
              <a:spcBef>
                <a:spcPts val="1000"/>
              </a:spcBef>
              <a:buClr>
                <a:srgbClr val="691140"/>
              </a:buClr>
              <a:buFont typeface="Arial" panose="020B0604020202020204" pitchFamily="34" charset="0"/>
              <a:buChar char="•"/>
              <a:defRPr sz="2000" b="0" i="0" kern="1200">
                <a:solidFill>
                  <a:schemeClr val="tx1">
                    <a:lumMod val="65000"/>
                    <a:lumOff val="35000"/>
                  </a:schemeClr>
                </a:solidFill>
                <a:latin typeface="Helvetica" pitchFamily="2" charset="0"/>
                <a:ea typeface="+mn-ea"/>
                <a:cs typeface="+mn-cs"/>
              </a:defRPr>
            </a:lvl1pPr>
            <a:lvl2pPr marL="365760" indent="-182880" algn="l" defTabSz="914400" rtl="0" eaLnBrk="1" latinLnBrk="0" hangingPunct="1">
              <a:lnSpc>
                <a:spcPct val="100000"/>
              </a:lnSpc>
              <a:spcBef>
                <a:spcPts val="500"/>
              </a:spcBef>
              <a:buClr>
                <a:srgbClr val="691140"/>
              </a:buClr>
              <a:buFont typeface="System Font Regular"/>
              <a:buChar char="−"/>
              <a:defRPr sz="2000" b="0" i="0" kern="1200">
                <a:solidFill>
                  <a:schemeClr val="tx1">
                    <a:lumMod val="65000"/>
                    <a:lumOff val="35000"/>
                  </a:schemeClr>
                </a:solidFill>
                <a:latin typeface="Helvetica"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400"/>
              </a:spcBef>
            </a:pPr>
            <a:r>
              <a:rPr lang="en-US"/>
              <a:t>Vegetables </a:t>
            </a:r>
          </a:p>
          <a:p>
            <a:pPr>
              <a:spcBef>
                <a:spcPts val="400"/>
              </a:spcBef>
            </a:pPr>
            <a:r>
              <a:rPr lang="en-US"/>
              <a:t>Fruits</a:t>
            </a:r>
          </a:p>
          <a:p>
            <a:pPr>
              <a:spcBef>
                <a:spcPts val="400"/>
              </a:spcBef>
            </a:pPr>
            <a:r>
              <a:rPr lang="en-US"/>
              <a:t>Fish </a:t>
            </a:r>
          </a:p>
        </p:txBody>
      </p:sp>
      <p:pic>
        <p:nvPicPr>
          <p:cNvPr id="7" name="Picture 6" descr="Illustration of a man holding a shopping cart and reading a nutrition facts label">
            <a:extLst>
              <a:ext uri="{FF2B5EF4-FFF2-40B4-BE49-F238E27FC236}">
                <a16:creationId xmlns:a16="http://schemas.microsoft.com/office/drawing/2014/main" id="{B23FF2CD-1B97-9943-91EB-0B1EEC8767C2}"/>
              </a:ext>
            </a:extLst>
          </p:cNvPr>
          <p:cNvPicPr>
            <a:picLocks noChangeAspect="1"/>
          </p:cNvPicPr>
          <p:nvPr/>
        </p:nvPicPr>
        <p:blipFill rotWithShape="1">
          <a:blip r:embed="rId3"/>
          <a:srcRect b="52941"/>
          <a:stretch/>
        </p:blipFill>
        <p:spPr>
          <a:xfrm>
            <a:off x="3620843" y="1088743"/>
            <a:ext cx="5169815" cy="4054757"/>
          </a:xfrm>
          <a:prstGeom prst="rect">
            <a:avLst/>
          </a:prstGeom>
        </p:spPr>
      </p:pic>
    </p:spTree>
    <p:extLst>
      <p:ext uri="{BB962C8B-B14F-4D97-AF65-F5344CB8AC3E}">
        <p14:creationId xmlns:p14="http://schemas.microsoft.com/office/powerpoint/2010/main" val="4071737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2B441F-6885-1F4D-9394-7E79E61C5371}"/>
              </a:ext>
            </a:extLst>
          </p:cNvPr>
          <p:cNvSpPr>
            <a:spLocks noGrp="1"/>
          </p:cNvSpPr>
          <p:nvPr>
            <p:ph type="title"/>
          </p:nvPr>
        </p:nvSpPr>
        <p:spPr>
          <a:xfrm>
            <a:off x="944719" y="1713190"/>
            <a:ext cx="1864426" cy="475484"/>
          </a:xfrm>
        </p:spPr>
        <p:txBody>
          <a:bodyPr/>
          <a:lstStyle/>
          <a:p>
            <a:r>
              <a:rPr lang="en-US" sz="800" noProof="0" dirty="0">
                <a:solidFill>
                  <a:schemeClr val="bg1"/>
                </a:solidFill>
              </a:rPr>
              <a:t>Comparison</a:t>
            </a:r>
            <a:r>
              <a:rPr lang="en-US" sz="800" baseline="0" noProof="0" dirty="0">
                <a:solidFill>
                  <a:schemeClr val="bg1"/>
                </a:solidFill>
              </a:rPr>
              <a:t> </a:t>
            </a:r>
            <a:r>
              <a:rPr lang="en-US" sz="800" noProof="0" dirty="0">
                <a:solidFill>
                  <a:schemeClr val="bg1"/>
                </a:solidFill>
              </a:rPr>
              <a:t>Between the original and the new label</a:t>
            </a:r>
          </a:p>
        </p:txBody>
      </p:sp>
      <p:grpSp>
        <p:nvGrpSpPr>
          <p:cNvPr id="4" name="Group 3" descr="[decorative]">
            <a:extLst>
              <a:ext uri="{FF2B5EF4-FFF2-40B4-BE49-F238E27FC236}">
                <a16:creationId xmlns:a16="http://schemas.microsoft.com/office/drawing/2014/main" id="{FB33F47E-0C43-471E-8504-6FD230EDFAD4}"/>
              </a:ext>
            </a:extLst>
          </p:cNvPr>
          <p:cNvGrpSpPr/>
          <p:nvPr/>
        </p:nvGrpSpPr>
        <p:grpSpPr>
          <a:xfrm>
            <a:off x="2740437" y="1144938"/>
            <a:ext cx="3592341" cy="0"/>
            <a:chOff x="2740437" y="1144938"/>
            <a:chExt cx="3592341" cy="0"/>
          </a:xfrm>
        </p:grpSpPr>
        <p:cxnSp>
          <p:nvCxnSpPr>
            <p:cNvPr id="17" name="Straight Connector 16" descr="[decorative]">
              <a:extLst>
                <a:ext uri="{FF2B5EF4-FFF2-40B4-BE49-F238E27FC236}">
                  <a16:creationId xmlns:a16="http://schemas.microsoft.com/office/drawing/2014/main" id="{8A9CE1F9-978C-B74B-86A5-4EBA69683569}"/>
                </a:ext>
              </a:extLst>
            </p:cNvPr>
            <p:cNvCxnSpPr/>
            <p:nvPr/>
          </p:nvCxnSpPr>
          <p:spPr>
            <a:xfrm>
              <a:off x="2740437" y="1144938"/>
              <a:ext cx="835025" cy="0"/>
            </a:xfrm>
            <a:prstGeom prst="line">
              <a:avLst/>
            </a:prstGeom>
            <a:ln w="25400">
              <a:solidFill>
                <a:srgbClr val="439CA7"/>
              </a:solidFill>
            </a:ln>
          </p:spPr>
          <p:style>
            <a:lnRef idx="1">
              <a:schemeClr val="accent1"/>
            </a:lnRef>
            <a:fillRef idx="0">
              <a:schemeClr val="accent1"/>
            </a:fillRef>
            <a:effectRef idx="0">
              <a:schemeClr val="accent1"/>
            </a:effectRef>
            <a:fontRef idx="minor">
              <a:schemeClr val="tx1"/>
            </a:fontRef>
          </p:style>
        </p:cxnSp>
        <p:cxnSp>
          <p:nvCxnSpPr>
            <p:cNvPr id="19" name="Straight Connector 18" descr="[decorative]">
              <a:extLst>
                <a:ext uri="{FF2B5EF4-FFF2-40B4-BE49-F238E27FC236}">
                  <a16:creationId xmlns:a16="http://schemas.microsoft.com/office/drawing/2014/main" id="{2FD3392D-D576-DD41-9971-1CC7048B5B9A}"/>
                </a:ext>
              </a:extLst>
            </p:cNvPr>
            <p:cNvCxnSpPr>
              <a:cxnSpLocks/>
            </p:cNvCxnSpPr>
            <p:nvPr/>
          </p:nvCxnSpPr>
          <p:spPr>
            <a:xfrm>
              <a:off x="5497753" y="1144938"/>
              <a:ext cx="835025" cy="0"/>
            </a:xfrm>
            <a:prstGeom prst="line">
              <a:avLst/>
            </a:prstGeom>
            <a:ln w="25400">
              <a:solidFill>
                <a:srgbClr val="439CA7"/>
              </a:solidFill>
            </a:ln>
          </p:spPr>
          <p:style>
            <a:lnRef idx="1">
              <a:schemeClr val="accent1"/>
            </a:lnRef>
            <a:fillRef idx="0">
              <a:schemeClr val="accent1"/>
            </a:fillRef>
            <a:effectRef idx="0">
              <a:schemeClr val="accent1"/>
            </a:effectRef>
            <a:fontRef idx="minor">
              <a:schemeClr val="tx1"/>
            </a:fontRef>
          </p:style>
        </p:cxnSp>
      </p:grpSp>
      <p:sp>
        <p:nvSpPr>
          <p:cNvPr id="12" name="Rounded Rectangle 11">
            <a:extLst>
              <a:ext uri="{FF2B5EF4-FFF2-40B4-BE49-F238E27FC236}">
                <a16:creationId xmlns:a16="http://schemas.microsoft.com/office/drawing/2014/main" id="{B32394B6-98FF-A34C-8ABC-600E7F73446A}"/>
              </a:ext>
            </a:extLst>
          </p:cNvPr>
          <p:cNvSpPr/>
          <p:nvPr/>
        </p:nvSpPr>
        <p:spPr>
          <a:xfrm>
            <a:off x="3584987" y="665170"/>
            <a:ext cx="2211790" cy="3169682"/>
          </a:xfrm>
          <a:prstGeom prst="roundRect">
            <a:avLst>
              <a:gd name="adj" fmla="val 2762"/>
            </a:avLst>
          </a:prstGeom>
          <a:solidFill>
            <a:srgbClr val="E2EBEE"/>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ctr"/>
            <a:r>
              <a:rPr lang="en-US">
                <a:solidFill>
                  <a:schemeClr val="tx1"/>
                </a:solidFill>
                <a:latin typeface="Helvetica" pitchFamily="2" charset="0"/>
              </a:rPr>
              <a:t>Both versions of </a:t>
            </a:r>
            <a:br>
              <a:rPr lang="en-US">
                <a:solidFill>
                  <a:schemeClr val="tx1"/>
                </a:solidFill>
                <a:latin typeface="Helvetica" pitchFamily="2" charset="0"/>
              </a:rPr>
            </a:br>
            <a:r>
              <a:rPr lang="en-US">
                <a:solidFill>
                  <a:schemeClr val="tx1"/>
                </a:solidFill>
                <a:latin typeface="Helvetica" pitchFamily="2" charset="0"/>
              </a:rPr>
              <a:t>labels tell you the total servings of the food in one package. They also give information on the type and amount of calories and nutrients for just one serving of the food.</a:t>
            </a:r>
          </a:p>
        </p:txBody>
      </p:sp>
      <p:grpSp>
        <p:nvGrpSpPr>
          <p:cNvPr id="8" name="Group 7" descr="The original Nutrition Facts label">
            <a:extLst>
              <a:ext uri="{FF2B5EF4-FFF2-40B4-BE49-F238E27FC236}">
                <a16:creationId xmlns:a16="http://schemas.microsoft.com/office/drawing/2014/main" id="{1863172B-2623-4D07-801C-E79E967F458E}"/>
              </a:ext>
            </a:extLst>
          </p:cNvPr>
          <p:cNvGrpSpPr/>
          <p:nvPr/>
        </p:nvGrpSpPr>
        <p:grpSpPr>
          <a:xfrm>
            <a:off x="688212" y="342594"/>
            <a:ext cx="2377440" cy="4548626"/>
            <a:chOff x="688212" y="342594"/>
            <a:chExt cx="2377440" cy="4548626"/>
          </a:xfrm>
        </p:grpSpPr>
        <p:pic>
          <p:nvPicPr>
            <p:cNvPr id="7" name="Picture 6" descr="Image indicating the &quot;Original Label&quot;">
              <a:extLst>
                <a:ext uri="{FF2B5EF4-FFF2-40B4-BE49-F238E27FC236}">
                  <a16:creationId xmlns:a16="http://schemas.microsoft.com/office/drawing/2014/main" id="{22B70E51-D842-C34C-8278-02915A902E2F}"/>
                </a:ext>
              </a:extLst>
            </p:cNvPr>
            <p:cNvPicPr>
              <a:picLocks noChangeAspect="1"/>
            </p:cNvPicPr>
            <p:nvPr/>
          </p:nvPicPr>
          <p:blipFill>
            <a:blip r:embed="rId3"/>
            <a:srcRect/>
            <a:stretch/>
          </p:blipFill>
          <p:spPr>
            <a:xfrm>
              <a:off x="688212" y="342594"/>
              <a:ext cx="1302549" cy="602254"/>
            </a:xfrm>
            <a:prstGeom prst="rect">
              <a:avLst/>
            </a:prstGeom>
          </p:spPr>
        </p:pic>
        <p:pic>
          <p:nvPicPr>
            <p:cNvPr id="5" name="Picture 4" descr="Image of the original Nutrition Facts label">
              <a:extLst>
                <a:ext uri="{FF2B5EF4-FFF2-40B4-BE49-F238E27FC236}">
                  <a16:creationId xmlns:a16="http://schemas.microsoft.com/office/drawing/2014/main" id="{4CEA53F2-8E77-0F4B-A4D0-1F39F57070FC}"/>
                </a:ext>
              </a:extLst>
            </p:cNvPr>
            <p:cNvPicPr>
              <a:picLocks noChangeAspect="1"/>
            </p:cNvPicPr>
            <p:nvPr/>
          </p:nvPicPr>
          <p:blipFill>
            <a:blip r:embed="rId4"/>
            <a:stretch>
              <a:fillRect/>
            </a:stretch>
          </p:blipFill>
          <p:spPr>
            <a:xfrm>
              <a:off x="688212" y="643720"/>
              <a:ext cx="2377440" cy="4247500"/>
            </a:xfrm>
            <a:prstGeom prst="rect">
              <a:avLst/>
            </a:prstGeom>
            <a:effectLst>
              <a:outerShdw blurRad="63500" sx="102000" sy="102000" algn="ctr" rotWithShape="0">
                <a:prstClr val="black">
                  <a:alpha val="15000"/>
                </a:prstClr>
              </a:outerShdw>
            </a:effectLst>
          </p:spPr>
        </p:pic>
      </p:grpSp>
      <p:grpSp>
        <p:nvGrpSpPr>
          <p:cNvPr id="6" name="Group 5" descr="The new nutrition facts label">
            <a:extLst>
              <a:ext uri="{FF2B5EF4-FFF2-40B4-BE49-F238E27FC236}">
                <a16:creationId xmlns:a16="http://schemas.microsoft.com/office/drawing/2014/main" id="{83A567CA-281D-4D40-BB4D-DDA55773BF8F}"/>
              </a:ext>
            </a:extLst>
          </p:cNvPr>
          <p:cNvGrpSpPr/>
          <p:nvPr/>
        </p:nvGrpSpPr>
        <p:grpSpPr>
          <a:xfrm>
            <a:off x="5880496" y="201880"/>
            <a:ext cx="2658908" cy="4693800"/>
            <a:chOff x="5880496" y="201880"/>
            <a:chExt cx="2658908" cy="4693800"/>
          </a:xfrm>
        </p:grpSpPr>
        <p:pic>
          <p:nvPicPr>
            <p:cNvPr id="9" name="Picture 8" descr="Image of the new nutrition facts label">
              <a:extLst>
                <a:ext uri="{FF2B5EF4-FFF2-40B4-BE49-F238E27FC236}">
                  <a16:creationId xmlns:a16="http://schemas.microsoft.com/office/drawing/2014/main" id="{F2DBE9FD-B730-744B-8ED5-865712CB1403}"/>
                </a:ext>
              </a:extLst>
            </p:cNvPr>
            <p:cNvPicPr>
              <a:picLocks noChangeAspect="1"/>
            </p:cNvPicPr>
            <p:nvPr/>
          </p:nvPicPr>
          <p:blipFill>
            <a:blip r:embed="rId5"/>
            <a:stretch>
              <a:fillRect/>
            </a:stretch>
          </p:blipFill>
          <p:spPr>
            <a:xfrm>
              <a:off x="6160685" y="643720"/>
              <a:ext cx="2378719" cy="4251960"/>
            </a:xfrm>
            <a:prstGeom prst="rect">
              <a:avLst/>
            </a:prstGeom>
            <a:effectLst>
              <a:outerShdw blurRad="63500" sx="102000" sy="102000" algn="ctr" rotWithShape="0">
                <a:prstClr val="black">
                  <a:alpha val="15000"/>
                </a:prstClr>
              </a:outerShdw>
            </a:effectLst>
          </p:spPr>
        </p:pic>
        <p:pic>
          <p:nvPicPr>
            <p:cNvPr id="11" name="Picture 10" descr="Image indicating the &quot;New&quot; Nutrition Facts label">
              <a:extLst>
                <a:ext uri="{FF2B5EF4-FFF2-40B4-BE49-F238E27FC236}">
                  <a16:creationId xmlns:a16="http://schemas.microsoft.com/office/drawing/2014/main" id="{EE907D2D-40CA-A644-A30C-7CAA13E598E6}"/>
                </a:ext>
              </a:extLst>
            </p:cNvPr>
            <p:cNvPicPr>
              <a:picLocks noChangeAspect="1"/>
            </p:cNvPicPr>
            <p:nvPr/>
          </p:nvPicPr>
          <p:blipFill>
            <a:blip r:embed="rId6"/>
            <a:stretch>
              <a:fillRect/>
            </a:stretch>
          </p:blipFill>
          <p:spPr>
            <a:xfrm>
              <a:off x="5880496" y="201880"/>
              <a:ext cx="1063799" cy="653210"/>
            </a:xfrm>
            <a:prstGeom prst="rect">
              <a:avLst/>
            </a:prstGeom>
          </p:spPr>
        </p:pic>
      </p:grpSp>
      <p:sp>
        <p:nvSpPr>
          <p:cNvPr id="23" name="TextBox 22">
            <a:extLst>
              <a:ext uri="{FF2B5EF4-FFF2-40B4-BE49-F238E27FC236}">
                <a16:creationId xmlns:a16="http://schemas.microsoft.com/office/drawing/2014/main" id="{DB69B1C4-E9BC-3948-B3F7-306D091109CF}"/>
              </a:ext>
            </a:extLst>
          </p:cNvPr>
          <p:cNvSpPr txBox="1"/>
          <p:nvPr/>
        </p:nvSpPr>
        <p:spPr>
          <a:xfrm>
            <a:off x="87675" y="841901"/>
            <a:ext cx="475488" cy="476071"/>
          </a:xfrm>
          <a:prstGeom prst="ellipse">
            <a:avLst/>
          </a:prstGeom>
          <a:solidFill>
            <a:srgbClr val="FCD3A8"/>
          </a:solidFill>
        </p:spPr>
        <p:txBody>
          <a:bodyPr wrap="square" rtlCol="0">
            <a:spAutoFit/>
          </a:bodyPr>
          <a:lstStyle/>
          <a:p>
            <a:pPr algn="ctr"/>
            <a:r>
              <a:rPr lang="es-US" sz="1600" b="1">
                <a:latin typeface="Helvetica" pitchFamily="2" charset="0"/>
              </a:rPr>
              <a:t>1</a:t>
            </a:r>
          </a:p>
        </p:txBody>
      </p:sp>
      <p:grpSp>
        <p:nvGrpSpPr>
          <p:cNvPr id="10" name="Group 9" descr="Outline around &quot;Serving Size 2/3 cup (55g)&quot; and &quot;Servings Per Container About 8&quot;">
            <a:extLst>
              <a:ext uri="{FF2B5EF4-FFF2-40B4-BE49-F238E27FC236}">
                <a16:creationId xmlns:a16="http://schemas.microsoft.com/office/drawing/2014/main" id="{8B8A46EB-2669-439E-A4AD-A8E811F45777}"/>
              </a:ext>
            </a:extLst>
          </p:cNvPr>
          <p:cNvGrpSpPr/>
          <p:nvPr/>
        </p:nvGrpSpPr>
        <p:grpSpPr>
          <a:xfrm>
            <a:off x="872496" y="1016866"/>
            <a:ext cx="1987434" cy="243444"/>
            <a:chOff x="872496" y="1016866"/>
            <a:chExt cx="1987434" cy="243444"/>
          </a:xfrm>
        </p:grpSpPr>
        <p:sp>
          <p:nvSpPr>
            <p:cNvPr id="13" name="Rounded Rectangle 12" descr="Outline around &quot;Serving Size 2/3 cup (55g)&quot; and &quot;Servings Per Container About 8&quot;">
              <a:extLst>
                <a:ext uri="{FF2B5EF4-FFF2-40B4-BE49-F238E27FC236}">
                  <a16:creationId xmlns:a16="http://schemas.microsoft.com/office/drawing/2014/main" id="{98DA4A78-5C93-114B-8476-A8CEC0228DAD}"/>
                </a:ext>
              </a:extLst>
            </p:cNvPr>
            <p:cNvSpPr/>
            <p:nvPr/>
          </p:nvSpPr>
          <p:spPr>
            <a:xfrm>
              <a:off x="876010" y="1016866"/>
              <a:ext cx="1983919" cy="243444"/>
            </a:xfrm>
            <a:prstGeom prst="roundRect">
              <a:avLst/>
            </a:prstGeom>
            <a:noFill/>
            <a:ln w="25400">
              <a:solidFill>
                <a:srgbClr val="439CA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ounded Rectangle 21" descr="Highlight around serving size">
              <a:extLst>
                <a:ext uri="{FF2B5EF4-FFF2-40B4-BE49-F238E27FC236}">
                  <a16:creationId xmlns:a16="http://schemas.microsoft.com/office/drawing/2014/main" id="{4630F9FA-0F32-8046-B6B8-691CE844BB2A}"/>
                </a:ext>
              </a:extLst>
            </p:cNvPr>
            <p:cNvSpPr/>
            <p:nvPr/>
          </p:nvSpPr>
          <p:spPr>
            <a:xfrm>
              <a:off x="872496" y="1021290"/>
              <a:ext cx="1987434" cy="144358"/>
            </a:xfrm>
            <a:prstGeom prst="roundRect">
              <a:avLst/>
            </a:prstGeom>
            <a:solidFill>
              <a:srgbClr val="F89125">
                <a:alpha val="21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20" name="TextBox 19">
            <a:extLst>
              <a:ext uri="{FF2B5EF4-FFF2-40B4-BE49-F238E27FC236}">
                <a16:creationId xmlns:a16="http://schemas.microsoft.com/office/drawing/2014/main" id="{643CBB8E-9160-0541-B76D-DF1ED68B9CB4}"/>
              </a:ext>
            </a:extLst>
          </p:cNvPr>
          <p:cNvSpPr txBox="1"/>
          <p:nvPr/>
        </p:nvSpPr>
        <p:spPr>
          <a:xfrm>
            <a:off x="87675" y="1337201"/>
            <a:ext cx="475488" cy="476071"/>
          </a:xfrm>
          <a:prstGeom prst="ellipse">
            <a:avLst/>
          </a:prstGeom>
          <a:solidFill>
            <a:srgbClr val="4472C4">
              <a:alpha val="40000"/>
            </a:srgbClr>
          </a:solidFill>
        </p:spPr>
        <p:txBody>
          <a:bodyPr wrap="square" rtlCol="0">
            <a:spAutoFit/>
          </a:bodyPr>
          <a:lstStyle/>
          <a:p>
            <a:pPr algn="ctr"/>
            <a:r>
              <a:rPr lang="es-US" sz="1600" b="1">
                <a:latin typeface="Helvetica" pitchFamily="2" charset="0"/>
              </a:rPr>
              <a:t>2</a:t>
            </a:r>
          </a:p>
        </p:txBody>
      </p:sp>
      <p:sp>
        <p:nvSpPr>
          <p:cNvPr id="29" name="Rounded Rectangle 28" descr="&quot;Calories 230&quot; is highlighted">
            <a:extLst>
              <a:ext uri="{FF2B5EF4-FFF2-40B4-BE49-F238E27FC236}">
                <a16:creationId xmlns:a16="http://schemas.microsoft.com/office/drawing/2014/main" id="{6C2DC833-E151-5A4A-BC98-08218782E70C}"/>
              </a:ext>
            </a:extLst>
          </p:cNvPr>
          <p:cNvSpPr/>
          <p:nvPr/>
        </p:nvSpPr>
        <p:spPr>
          <a:xfrm>
            <a:off x="872497" y="1506977"/>
            <a:ext cx="702304" cy="126474"/>
          </a:xfrm>
          <a:prstGeom prst="roundRect">
            <a:avLst/>
          </a:prstGeom>
          <a:solidFill>
            <a:schemeClr val="accent1">
              <a:alpha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7" name="TextBox 26">
            <a:extLst>
              <a:ext uri="{FF2B5EF4-FFF2-40B4-BE49-F238E27FC236}">
                <a16:creationId xmlns:a16="http://schemas.microsoft.com/office/drawing/2014/main" id="{48F929A9-8D1E-5544-8C66-6419C3DD932D}"/>
              </a:ext>
            </a:extLst>
          </p:cNvPr>
          <p:cNvSpPr txBox="1"/>
          <p:nvPr/>
        </p:nvSpPr>
        <p:spPr>
          <a:xfrm>
            <a:off x="3083439" y="2368334"/>
            <a:ext cx="475488" cy="476071"/>
          </a:xfrm>
          <a:prstGeom prst="ellipse">
            <a:avLst/>
          </a:prstGeom>
          <a:solidFill>
            <a:srgbClr val="92D050">
              <a:alpha val="40000"/>
            </a:srgbClr>
          </a:solidFill>
        </p:spPr>
        <p:txBody>
          <a:bodyPr wrap="square" rtlCol="0">
            <a:spAutoFit/>
          </a:bodyPr>
          <a:lstStyle/>
          <a:p>
            <a:pPr algn="ctr"/>
            <a:r>
              <a:rPr lang="es-US" sz="1600" b="1">
                <a:latin typeface="Helvetica" pitchFamily="2" charset="0"/>
              </a:rPr>
              <a:t>3</a:t>
            </a:r>
          </a:p>
        </p:txBody>
      </p:sp>
      <p:sp>
        <p:nvSpPr>
          <p:cNvPr id="40" name="Rounded Rectangle 39" descr="The &quot;12%&quot; is highlighted for Total Carbohydrate 37g">
            <a:extLst>
              <a:ext uri="{FF2B5EF4-FFF2-40B4-BE49-F238E27FC236}">
                <a16:creationId xmlns:a16="http://schemas.microsoft.com/office/drawing/2014/main" id="{3BFA5FE9-8A51-9744-9F6F-ED897FF451BA}"/>
              </a:ext>
            </a:extLst>
          </p:cNvPr>
          <p:cNvSpPr/>
          <p:nvPr/>
        </p:nvSpPr>
        <p:spPr>
          <a:xfrm>
            <a:off x="2571457" y="2541066"/>
            <a:ext cx="293524" cy="129800"/>
          </a:xfrm>
          <a:prstGeom prst="roundRect">
            <a:avLst/>
          </a:prstGeom>
          <a:solidFill>
            <a:srgbClr val="92D050">
              <a:alpha val="4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5" name="TextBox 24">
            <a:extLst>
              <a:ext uri="{FF2B5EF4-FFF2-40B4-BE49-F238E27FC236}">
                <a16:creationId xmlns:a16="http://schemas.microsoft.com/office/drawing/2014/main" id="{501A8D1B-D6E3-4D45-9DDC-C90AC6DF97B4}"/>
              </a:ext>
            </a:extLst>
          </p:cNvPr>
          <p:cNvSpPr txBox="1"/>
          <p:nvPr/>
        </p:nvSpPr>
        <p:spPr>
          <a:xfrm>
            <a:off x="87675" y="2651651"/>
            <a:ext cx="475488" cy="476071"/>
          </a:xfrm>
          <a:prstGeom prst="ellipse">
            <a:avLst/>
          </a:prstGeom>
          <a:solidFill>
            <a:srgbClr val="7030A0">
              <a:alpha val="40000"/>
            </a:srgbClr>
          </a:solidFill>
        </p:spPr>
        <p:txBody>
          <a:bodyPr wrap="square" rtlCol="0">
            <a:spAutoFit/>
          </a:bodyPr>
          <a:lstStyle/>
          <a:p>
            <a:pPr algn="ctr"/>
            <a:r>
              <a:rPr lang="es-US" sz="1600" b="1">
                <a:latin typeface="Helvetica" pitchFamily="2" charset="0"/>
              </a:rPr>
              <a:t>4</a:t>
            </a:r>
          </a:p>
        </p:txBody>
      </p:sp>
      <p:sp>
        <p:nvSpPr>
          <p:cNvPr id="41" name="Rounded Rectangle 40" descr="&quot;Sugars 12g&quot; is highlighted">
            <a:extLst>
              <a:ext uri="{FF2B5EF4-FFF2-40B4-BE49-F238E27FC236}">
                <a16:creationId xmlns:a16="http://schemas.microsoft.com/office/drawing/2014/main" id="{7005F8DE-0FD7-BE42-BDFF-1782DBB2C28C}"/>
              </a:ext>
            </a:extLst>
          </p:cNvPr>
          <p:cNvSpPr/>
          <p:nvPr/>
        </p:nvSpPr>
        <p:spPr>
          <a:xfrm>
            <a:off x="870697" y="2827626"/>
            <a:ext cx="1965955" cy="144365"/>
          </a:xfrm>
          <a:prstGeom prst="roundRect">
            <a:avLst/>
          </a:prstGeom>
          <a:solidFill>
            <a:srgbClr val="7030A0">
              <a:alpha val="4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3" name="Group 2" descr="[decorative]">
            <a:extLst>
              <a:ext uri="{FF2B5EF4-FFF2-40B4-BE49-F238E27FC236}">
                <a16:creationId xmlns:a16="http://schemas.microsoft.com/office/drawing/2014/main" id="{FC74E065-274C-46DB-84B1-E18316E46690}"/>
              </a:ext>
            </a:extLst>
          </p:cNvPr>
          <p:cNvGrpSpPr/>
          <p:nvPr/>
        </p:nvGrpSpPr>
        <p:grpSpPr>
          <a:xfrm>
            <a:off x="563163" y="1083112"/>
            <a:ext cx="2539424" cy="1809750"/>
            <a:chOff x="563163" y="1083112"/>
            <a:chExt cx="2539424" cy="1809750"/>
          </a:xfrm>
        </p:grpSpPr>
        <p:cxnSp>
          <p:nvCxnSpPr>
            <p:cNvPr id="24" name="Straight Connector 23" descr="Connector from number 1 to  &quot;Serving Size 2/3 cup (55g)&quot; in the Original Label">
              <a:extLst>
                <a:ext uri="{FF2B5EF4-FFF2-40B4-BE49-F238E27FC236}">
                  <a16:creationId xmlns:a16="http://schemas.microsoft.com/office/drawing/2014/main" id="{4181D7D3-61AC-7641-A6F4-537D89EAA7EC}"/>
                </a:ext>
              </a:extLst>
            </p:cNvPr>
            <p:cNvCxnSpPr>
              <a:cxnSpLocks/>
            </p:cNvCxnSpPr>
            <p:nvPr/>
          </p:nvCxnSpPr>
          <p:spPr>
            <a:xfrm>
              <a:off x="563163" y="1083112"/>
              <a:ext cx="320040" cy="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descr="Connector from number 2 to &quot;Calories 230&quot; in the Original Label">
              <a:extLst>
                <a:ext uri="{FF2B5EF4-FFF2-40B4-BE49-F238E27FC236}">
                  <a16:creationId xmlns:a16="http://schemas.microsoft.com/office/drawing/2014/main" id="{A5257603-18DF-3C47-A61C-DC8A48503D14}"/>
                </a:ext>
              </a:extLst>
            </p:cNvPr>
            <p:cNvCxnSpPr>
              <a:cxnSpLocks/>
            </p:cNvCxnSpPr>
            <p:nvPr/>
          </p:nvCxnSpPr>
          <p:spPr>
            <a:xfrm>
              <a:off x="563163" y="1578412"/>
              <a:ext cx="309332" cy="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8" name="Straight Connector 27" descr="Connector from number 3 to &quot;Total Carbohydrate 37g, 12%&quot; in the Original Label">
              <a:extLst>
                <a:ext uri="{FF2B5EF4-FFF2-40B4-BE49-F238E27FC236}">
                  <a16:creationId xmlns:a16="http://schemas.microsoft.com/office/drawing/2014/main" id="{B7B44A89-9E17-CE41-9F5A-77E9E06F25C2}"/>
                </a:ext>
              </a:extLst>
            </p:cNvPr>
            <p:cNvCxnSpPr>
              <a:cxnSpLocks/>
            </p:cNvCxnSpPr>
            <p:nvPr/>
          </p:nvCxnSpPr>
          <p:spPr>
            <a:xfrm>
              <a:off x="2859930" y="2613551"/>
              <a:ext cx="242657" cy="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6" name="Straight Connector 25" descr="Connector from number 4 to &quot;Sugars 12g&quot; in the Original Label">
              <a:extLst>
                <a:ext uri="{FF2B5EF4-FFF2-40B4-BE49-F238E27FC236}">
                  <a16:creationId xmlns:a16="http://schemas.microsoft.com/office/drawing/2014/main" id="{7F6A4185-E044-8A4F-8E1F-95B15E3DCBF3}"/>
                </a:ext>
              </a:extLst>
            </p:cNvPr>
            <p:cNvCxnSpPr>
              <a:cxnSpLocks/>
            </p:cNvCxnSpPr>
            <p:nvPr/>
          </p:nvCxnSpPr>
          <p:spPr>
            <a:xfrm>
              <a:off x="563163" y="2892862"/>
              <a:ext cx="309332" cy="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33" name="TextBox 32">
            <a:extLst>
              <a:ext uri="{FF2B5EF4-FFF2-40B4-BE49-F238E27FC236}">
                <a16:creationId xmlns:a16="http://schemas.microsoft.com/office/drawing/2014/main" id="{DAA34E48-7497-7A49-A8BB-1218391A1914}"/>
              </a:ext>
            </a:extLst>
          </p:cNvPr>
          <p:cNvSpPr txBox="1"/>
          <p:nvPr/>
        </p:nvSpPr>
        <p:spPr>
          <a:xfrm>
            <a:off x="8593386" y="1026391"/>
            <a:ext cx="475488" cy="476071"/>
          </a:xfrm>
          <a:prstGeom prst="ellipse">
            <a:avLst/>
          </a:prstGeom>
          <a:solidFill>
            <a:srgbClr val="FCD3A8"/>
          </a:solidFill>
        </p:spPr>
        <p:txBody>
          <a:bodyPr wrap="square" rtlCol="0">
            <a:spAutoFit/>
          </a:bodyPr>
          <a:lstStyle/>
          <a:p>
            <a:pPr algn="ctr"/>
            <a:r>
              <a:rPr lang="es-US" sz="1600" b="1">
                <a:latin typeface="Helvetica" pitchFamily="2" charset="0"/>
              </a:rPr>
              <a:t>1</a:t>
            </a:r>
          </a:p>
        </p:txBody>
      </p:sp>
      <p:grpSp>
        <p:nvGrpSpPr>
          <p:cNvPr id="15" name="Group 14" descr="Outline around &quot;8 servings per container&quot; and &quot;Serving Size, 2/3 cup (55g)&quot;">
            <a:extLst>
              <a:ext uri="{FF2B5EF4-FFF2-40B4-BE49-F238E27FC236}">
                <a16:creationId xmlns:a16="http://schemas.microsoft.com/office/drawing/2014/main" id="{E4E83184-E84A-4193-AC30-7DC4078C2C01}"/>
              </a:ext>
            </a:extLst>
          </p:cNvPr>
          <p:cNvGrpSpPr/>
          <p:nvPr/>
        </p:nvGrpSpPr>
        <p:grpSpPr>
          <a:xfrm>
            <a:off x="6340262" y="1053486"/>
            <a:ext cx="2022764" cy="318113"/>
            <a:chOff x="6340262" y="1053486"/>
            <a:chExt cx="2022764" cy="318113"/>
          </a:xfrm>
        </p:grpSpPr>
        <p:sp>
          <p:nvSpPr>
            <p:cNvPr id="18" name="Rounded Rectangle 17" descr="Outline around &quot;8 servings per container&quot; and &quot;Serving Size, 2/3 cup (55g)&quot;">
              <a:extLst>
                <a:ext uri="{FF2B5EF4-FFF2-40B4-BE49-F238E27FC236}">
                  <a16:creationId xmlns:a16="http://schemas.microsoft.com/office/drawing/2014/main" id="{4DE9A453-8FF7-6942-8A06-85E6F0569CAA}"/>
                </a:ext>
              </a:extLst>
            </p:cNvPr>
            <p:cNvSpPr/>
            <p:nvPr/>
          </p:nvSpPr>
          <p:spPr>
            <a:xfrm>
              <a:off x="6340262" y="1053486"/>
              <a:ext cx="2022764" cy="318113"/>
            </a:xfrm>
            <a:prstGeom prst="roundRect">
              <a:avLst/>
            </a:prstGeom>
            <a:noFill/>
            <a:ln w="25400">
              <a:solidFill>
                <a:srgbClr val="439CA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ounded Rectangle 43" descr="&quot;Serving Size 2/3 cup (55g)&quot; is highlighted">
              <a:extLst>
                <a:ext uri="{FF2B5EF4-FFF2-40B4-BE49-F238E27FC236}">
                  <a16:creationId xmlns:a16="http://schemas.microsoft.com/office/drawing/2014/main" id="{A0EAE2EF-C26E-A344-9905-16B820007048}"/>
                </a:ext>
              </a:extLst>
            </p:cNvPr>
            <p:cNvSpPr/>
            <p:nvPr/>
          </p:nvSpPr>
          <p:spPr>
            <a:xfrm>
              <a:off x="6353352" y="1221168"/>
              <a:ext cx="2009674" cy="144358"/>
            </a:xfrm>
            <a:prstGeom prst="roundRect">
              <a:avLst>
                <a:gd name="adj" fmla="val 0"/>
              </a:avLst>
            </a:prstGeom>
            <a:solidFill>
              <a:srgbClr val="F89125">
                <a:alpha val="21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36" name="TextBox 35">
            <a:extLst>
              <a:ext uri="{FF2B5EF4-FFF2-40B4-BE49-F238E27FC236}">
                <a16:creationId xmlns:a16="http://schemas.microsoft.com/office/drawing/2014/main" id="{82360984-C1D0-5949-93B6-23709100BED2}"/>
              </a:ext>
            </a:extLst>
          </p:cNvPr>
          <p:cNvSpPr txBox="1"/>
          <p:nvPr/>
        </p:nvSpPr>
        <p:spPr>
          <a:xfrm>
            <a:off x="8587036" y="1510208"/>
            <a:ext cx="475488" cy="476071"/>
          </a:xfrm>
          <a:prstGeom prst="ellipse">
            <a:avLst/>
          </a:prstGeom>
          <a:solidFill>
            <a:srgbClr val="4472C4">
              <a:alpha val="40000"/>
            </a:srgbClr>
          </a:solidFill>
        </p:spPr>
        <p:txBody>
          <a:bodyPr wrap="square" rtlCol="0">
            <a:spAutoFit/>
          </a:bodyPr>
          <a:lstStyle/>
          <a:p>
            <a:pPr algn="ctr"/>
            <a:r>
              <a:rPr lang="es-US" sz="1600" b="1">
                <a:latin typeface="Helvetica" pitchFamily="2" charset="0"/>
              </a:rPr>
              <a:t>2</a:t>
            </a:r>
          </a:p>
        </p:txBody>
      </p:sp>
      <p:sp>
        <p:nvSpPr>
          <p:cNvPr id="35" name="Rounded Rectangle 34" descr="&quot;Calories 230&quot; is highlighted">
            <a:extLst>
              <a:ext uri="{FF2B5EF4-FFF2-40B4-BE49-F238E27FC236}">
                <a16:creationId xmlns:a16="http://schemas.microsoft.com/office/drawing/2014/main" id="{B0AEFFB5-BDEC-5F42-B2D1-846585C0F4E9}"/>
              </a:ext>
            </a:extLst>
          </p:cNvPr>
          <p:cNvSpPr/>
          <p:nvPr/>
        </p:nvSpPr>
        <p:spPr>
          <a:xfrm>
            <a:off x="6345450" y="1592186"/>
            <a:ext cx="2017576" cy="242009"/>
          </a:xfrm>
          <a:prstGeom prst="roundRect">
            <a:avLst/>
          </a:prstGeom>
          <a:solidFill>
            <a:schemeClr val="accent1">
              <a:alpha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9" name="TextBox 38">
            <a:extLst>
              <a:ext uri="{FF2B5EF4-FFF2-40B4-BE49-F238E27FC236}">
                <a16:creationId xmlns:a16="http://schemas.microsoft.com/office/drawing/2014/main" id="{1CFD19AC-ED17-D142-AE55-F1B3E5DCA9D4}"/>
              </a:ext>
            </a:extLst>
          </p:cNvPr>
          <p:cNvSpPr txBox="1"/>
          <p:nvPr/>
        </p:nvSpPr>
        <p:spPr>
          <a:xfrm>
            <a:off x="8551367" y="2694647"/>
            <a:ext cx="475488" cy="476071"/>
          </a:xfrm>
          <a:prstGeom prst="ellipse">
            <a:avLst/>
          </a:prstGeom>
          <a:solidFill>
            <a:srgbClr val="92D050">
              <a:alpha val="40000"/>
            </a:srgbClr>
          </a:solidFill>
        </p:spPr>
        <p:txBody>
          <a:bodyPr wrap="square" rtlCol="0">
            <a:spAutoFit/>
          </a:bodyPr>
          <a:lstStyle/>
          <a:p>
            <a:pPr algn="ctr"/>
            <a:r>
              <a:rPr lang="es-US" sz="1600" b="1">
                <a:latin typeface="Helvetica" pitchFamily="2" charset="0"/>
              </a:rPr>
              <a:t>3</a:t>
            </a:r>
          </a:p>
        </p:txBody>
      </p:sp>
      <p:sp>
        <p:nvSpPr>
          <p:cNvPr id="30" name="Rounded Rectangle 29" descr="&quot;13%&quot; is highlighted">
            <a:extLst>
              <a:ext uri="{FF2B5EF4-FFF2-40B4-BE49-F238E27FC236}">
                <a16:creationId xmlns:a16="http://schemas.microsoft.com/office/drawing/2014/main" id="{E4DA7832-8CED-EB4A-BC37-92EFA3CEBC39}"/>
              </a:ext>
            </a:extLst>
          </p:cNvPr>
          <p:cNvSpPr/>
          <p:nvPr/>
        </p:nvSpPr>
        <p:spPr>
          <a:xfrm>
            <a:off x="8059181" y="2867782"/>
            <a:ext cx="293524" cy="129800"/>
          </a:xfrm>
          <a:prstGeom prst="roundRect">
            <a:avLst/>
          </a:prstGeom>
          <a:solidFill>
            <a:srgbClr val="92D050">
              <a:alpha val="4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3" name="TextBox 42">
            <a:extLst>
              <a:ext uri="{FF2B5EF4-FFF2-40B4-BE49-F238E27FC236}">
                <a16:creationId xmlns:a16="http://schemas.microsoft.com/office/drawing/2014/main" id="{5360768E-EC76-7C4E-8172-2EC23E177110}"/>
              </a:ext>
            </a:extLst>
          </p:cNvPr>
          <p:cNvSpPr txBox="1"/>
          <p:nvPr/>
        </p:nvSpPr>
        <p:spPr>
          <a:xfrm>
            <a:off x="8551367" y="3208283"/>
            <a:ext cx="475488" cy="476071"/>
          </a:xfrm>
          <a:prstGeom prst="ellipse">
            <a:avLst/>
          </a:prstGeom>
          <a:solidFill>
            <a:srgbClr val="7030A0">
              <a:alpha val="40000"/>
            </a:srgbClr>
          </a:solidFill>
        </p:spPr>
        <p:txBody>
          <a:bodyPr wrap="square" rtlCol="0">
            <a:spAutoFit/>
          </a:bodyPr>
          <a:lstStyle/>
          <a:p>
            <a:pPr algn="ctr"/>
            <a:r>
              <a:rPr lang="es-US" sz="1600" b="1">
                <a:latin typeface="Helvetica" pitchFamily="2" charset="0"/>
              </a:rPr>
              <a:t>4</a:t>
            </a:r>
          </a:p>
        </p:txBody>
      </p:sp>
      <p:sp>
        <p:nvSpPr>
          <p:cNvPr id="31" name="Rounded Rectangle 30" descr="&quot;Total Sugars 12g&quot; and &quot;Includes 10g Added Sugars 20%&quot; is highlighted">
            <a:extLst>
              <a:ext uri="{FF2B5EF4-FFF2-40B4-BE49-F238E27FC236}">
                <a16:creationId xmlns:a16="http://schemas.microsoft.com/office/drawing/2014/main" id="{915D660D-34A4-2843-94FF-2FD4753C40E3}"/>
              </a:ext>
            </a:extLst>
          </p:cNvPr>
          <p:cNvSpPr/>
          <p:nvPr/>
        </p:nvSpPr>
        <p:spPr>
          <a:xfrm>
            <a:off x="6343979" y="3165075"/>
            <a:ext cx="2008726" cy="328314"/>
          </a:xfrm>
          <a:prstGeom prst="roundRect">
            <a:avLst/>
          </a:prstGeom>
          <a:solidFill>
            <a:srgbClr val="7030A0">
              <a:alpha val="4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6" name="Group 15" descr="[decorative]">
            <a:extLst>
              <a:ext uri="{FF2B5EF4-FFF2-40B4-BE49-F238E27FC236}">
                <a16:creationId xmlns:a16="http://schemas.microsoft.com/office/drawing/2014/main" id="{6F4F1073-B7FB-4E57-8ECF-F4F2603CE235}"/>
              </a:ext>
            </a:extLst>
          </p:cNvPr>
          <p:cNvGrpSpPr/>
          <p:nvPr/>
        </p:nvGrpSpPr>
        <p:grpSpPr>
          <a:xfrm>
            <a:off x="8348988" y="1264150"/>
            <a:ext cx="244846" cy="2182168"/>
            <a:chOff x="8348988" y="1264150"/>
            <a:chExt cx="244846" cy="2182168"/>
          </a:xfrm>
        </p:grpSpPr>
        <p:cxnSp>
          <p:nvCxnSpPr>
            <p:cNvPr id="42" name="Straight Connector 41" descr="Connector from number 4 to &quot;Sugars 12g, Includes 10g Added Sugars 20%&quot; in the New Nutrition Facts Label">
              <a:extLst>
                <a:ext uri="{FF2B5EF4-FFF2-40B4-BE49-F238E27FC236}">
                  <a16:creationId xmlns:a16="http://schemas.microsoft.com/office/drawing/2014/main" id="{B44615A5-9275-A74D-BE14-4EF542307094}"/>
                </a:ext>
              </a:extLst>
            </p:cNvPr>
            <p:cNvCxnSpPr>
              <a:cxnSpLocks/>
            </p:cNvCxnSpPr>
            <p:nvPr/>
          </p:nvCxnSpPr>
          <p:spPr>
            <a:xfrm>
              <a:off x="8348988" y="3446318"/>
              <a:ext cx="202379" cy="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grpSp>
          <p:nvGrpSpPr>
            <p:cNvPr id="14" name="Group 13" descr="[decorative]">
              <a:extLst>
                <a:ext uri="{FF2B5EF4-FFF2-40B4-BE49-F238E27FC236}">
                  <a16:creationId xmlns:a16="http://schemas.microsoft.com/office/drawing/2014/main" id="{4104996E-0165-4811-82E6-978218BD237C}"/>
                </a:ext>
              </a:extLst>
            </p:cNvPr>
            <p:cNvGrpSpPr/>
            <p:nvPr/>
          </p:nvGrpSpPr>
          <p:grpSpPr>
            <a:xfrm>
              <a:off x="8352705" y="1264150"/>
              <a:ext cx="241129" cy="1668532"/>
              <a:chOff x="8352705" y="1264150"/>
              <a:chExt cx="241129" cy="1668532"/>
            </a:xfrm>
          </p:grpSpPr>
          <p:cxnSp>
            <p:nvCxnSpPr>
              <p:cNvPr id="34" name="Straight Connector 33" descr="Connector from number 1 to &quot;Serving Size 2/3 cup (55g)&quot; in the New Nutrition Facts Label">
                <a:extLst>
                  <a:ext uri="{FF2B5EF4-FFF2-40B4-BE49-F238E27FC236}">
                    <a16:creationId xmlns:a16="http://schemas.microsoft.com/office/drawing/2014/main" id="{35F1DF5E-2631-304A-B3D4-32343F4A9D30}"/>
                  </a:ext>
                </a:extLst>
              </p:cNvPr>
              <p:cNvCxnSpPr>
                <a:cxnSpLocks/>
              </p:cNvCxnSpPr>
              <p:nvPr/>
            </p:nvCxnSpPr>
            <p:spPr>
              <a:xfrm>
                <a:off x="8368580" y="1264150"/>
                <a:ext cx="225254" cy="552"/>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7" name="Straight Connector 36" descr="Connector from number 2 to &quot;Calories 230&quot; in the New Nutrition Facts Label">
                <a:extLst>
                  <a:ext uri="{FF2B5EF4-FFF2-40B4-BE49-F238E27FC236}">
                    <a16:creationId xmlns:a16="http://schemas.microsoft.com/office/drawing/2014/main" id="{4210C054-BDC8-704D-BB54-26BA5B18C190}"/>
                  </a:ext>
                </a:extLst>
              </p:cNvPr>
              <p:cNvCxnSpPr>
                <a:cxnSpLocks/>
              </p:cNvCxnSpPr>
              <p:nvPr/>
            </p:nvCxnSpPr>
            <p:spPr>
              <a:xfrm>
                <a:off x="8362230" y="1747967"/>
                <a:ext cx="225254" cy="552"/>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8" name="Straight Connector 37" descr="Connector from number 3 to &quot;Total Carbohydrate 37g, 13%&quot; in the New Nutrition Facts Label">
                <a:extLst>
                  <a:ext uri="{FF2B5EF4-FFF2-40B4-BE49-F238E27FC236}">
                    <a16:creationId xmlns:a16="http://schemas.microsoft.com/office/drawing/2014/main" id="{A21E2726-481B-4547-991B-3AEDDC9236E7}"/>
                  </a:ext>
                </a:extLst>
              </p:cNvPr>
              <p:cNvCxnSpPr>
                <a:cxnSpLocks/>
                <a:stCxn id="30" idx="3"/>
              </p:cNvCxnSpPr>
              <p:nvPr/>
            </p:nvCxnSpPr>
            <p:spPr>
              <a:xfrm>
                <a:off x="8352705" y="2932682"/>
                <a:ext cx="189137" cy="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grpSp>
      </p:grpSp>
    </p:spTree>
    <p:extLst>
      <p:ext uri="{BB962C8B-B14F-4D97-AF65-F5344CB8AC3E}">
        <p14:creationId xmlns:p14="http://schemas.microsoft.com/office/powerpoint/2010/main" val="23802866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 11" descr="Nutrition Facts label with an outline around &quot;5 servings per container&quot;">
            <a:extLst>
              <a:ext uri="{FF2B5EF4-FFF2-40B4-BE49-F238E27FC236}">
                <a16:creationId xmlns:a16="http://schemas.microsoft.com/office/drawing/2014/main" id="{F8D18B55-27CF-6447-BE54-DA6D8AC55256}"/>
              </a:ext>
            </a:extLst>
          </p:cNvPr>
          <p:cNvGrpSpPr/>
          <p:nvPr/>
        </p:nvGrpSpPr>
        <p:grpSpPr>
          <a:xfrm>
            <a:off x="1193126" y="284700"/>
            <a:ext cx="2853107" cy="3850330"/>
            <a:chOff x="1193126" y="284700"/>
            <a:chExt cx="2853107" cy="3850330"/>
          </a:xfrm>
        </p:grpSpPr>
        <p:cxnSp>
          <p:nvCxnSpPr>
            <p:cNvPr id="8" name="Straight Connector 7" descr="[decorative]">
              <a:extLst>
                <a:ext uri="{FF2B5EF4-FFF2-40B4-BE49-F238E27FC236}">
                  <a16:creationId xmlns:a16="http://schemas.microsoft.com/office/drawing/2014/main" id="{32D4B801-CA45-C24B-BFBF-3557C9153A72}"/>
                </a:ext>
              </a:extLst>
            </p:cNvPr>
            <p:cNvCxnSpPr/>
            <p:nvPr/>
          </p:nvCxnSpPr>
          <p:spPr>
            <a:xfrm>
              <a:off x="3211208" y="775269"/>
              <a:ext cx="835025" cy="0"/>
            </a:xfrm>
            <a:prstGeom prst="line">
              <a:avLst/>
            </a:prstGeom>
            <a:ln w="28575">
              <a:solidFill>
                <a:srgbClr val="691140"/>
              </a:solidFill>
            </a:ln>
          </p:spPr>
          <p:style>
            <a:lnRef idx="1">
              <a:schemeClr val="accent1"/>
            </a:lnRef>
            <a:fillRef idx="0">
              <a:schemeClr val="accent1"/>
            </a:fillRef>
            <a:effectRef idx="0">
              <a:schemeClr val="accent1"/>
            </a:effectRef>
            <a:fontRef idx="minor">
              <a:schemeClr val="tx1"/>
            </a:fontRef>
          </p:style>
        </p:cxnSp>
        <p:pic>
          <p:nvPicPr>
            <p:cNvPr id="3" name="Picture 2" descr="Nutrition Facts Label">
              <a:extLst>
                <a:ext uri="{FF2B5EF4-FFF2-40B4-BE49-F238E27FC236}">
                  <a16:creationId xmlns:a16="http://schemas.microsoft.com/office/drawing/2014/main" id="{48DFD354-3E9A-3349-AEF9-7D1FA934D89F}"/>
                </a:ext>
              </a:extLst>
            </p:cNvPr>
            <p:cNvPicPr>
              <a:picLocks noChangeAspect="1"/>
            </p:cNvPicPr>
            <p:nvPr/>
          </p:nvPicPr>
          <p:blipFill>
            <a:blip r:embed="rId3"/>
            <a:stretch>
              <a:fillRect/>
            </a:stretch>
          </p:blipFill>
          <p:spPr>
            <a:xfrm>
              <a:off x="1193126" y="284700"/>
              <a:ext cx="2154031" cy="3850330"/>
            </a:xfrm>
            <a:prstGeom prst="rect">
              <a:avLst/>
            </a:prstGeom>
            <a:solidFill>
              <a:schemeClr val="bg1"/>
            </a:solidFill>
            <a:effectLst>
              <a:outerShdw blurRad="63500" sx="102000" sy="102000" algn="ctr" rotWithShape="0">
                <a:prstClr val="black">
                  <a:alpha val="15000"/>
                </a:prstClr>
              </a:outerShdw>
            </a:effectLst>
          </p:spPr>
        </p:pic>
        <p:sp>
          <p:nvSpPr>
            <p:cNvPr id="10" name="Rounded Rectangle 9" descr="[decorative]">
              <a:extLst>
                <a:ext uri="{FF2B5EF4-FFF2-40B4-BE49-F238E27FC236}">
                  <a16:creationId xmlns:a16="http://schemas.microsoft.com/office/drawing/2014/main" id="{DFF1E8D0-263B-8A41-B075-D1F23121ED31}"/>
                </a:ext>
              </a:extLst>
            </p:cNvPr>
            <p:cNvSpPr/>
            <p:nvPr/>
          </p:nvSpPr>
          <p:spPr>
            <a:xfrm>
              <a:off x="1337483" y="663552"/>
              <a:ext cx="1864426" cy="141241"/>
            </a:xfrm>
            <a:prstGeom prst="roundRect">
              <a:avLst>
                <a:gd name="adj" fmla="val 0"/>
              </a:avLst>
            </a:prstGeom>
            <a:solidFill>
              <a:srgbClr val="F89125">
                <a:alpha val="21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Rounded Rectangle 8" descr="Outline around &quot;5 servings per container&quot;">
              <a:extLst>
                <a:ext uri="{FF2B5EF4-FFF2-40B4-BE49-F238E27FC236}">
                  <a16:creationId xmlns:a16="http://schemas.microsoft.com/office/drawing/2014/main" id="{A64CB8E3-D140-FC44-9873-B65F36BCB7E7}"/>
                </a:ext>
              </a:extLst>
            </p:cNvPr>
            <p:cNvSpPr/>
            <p:nvPr/>
          </p:nvSpPr>
          <p:spPr>
            <a:xfrm>
              <a:off x="1341616" y="663552"/>
              <a:ext cx="1864426" cy="141241"/>
            </a:xfrm>
            <a:prstGeom prst="roundRect">
              <a:avLst/>
            </a:prstGeom>
            <a:noFill/>
            <a:ln w="28575">
              <a:solidFill>
                <a:srgbClr val="6911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 name="Rounded Rectangle 4" descr="[decorative]">
            <a:extLst>
              <a:ext uri="{FF2B5EF4-FFF2-40B4-BE49-F238E27FC236}">
                <a16:creationId xmlns:a16="http://schemas.microsoft.com/office/drawing/2014/main" id="{C08B8041-7370-CA4B-B6FF-BA86153F49AA}"/>
              </a:ext>
            </a:extLst>
          </p:cNvPr>
          <p:cNvSpPr/>
          <p:nvPr/>
        </p:nvSpPr>
        <p:spPr>
          <a:xfrm>
            <a:off x="3811564" y="396598"/>
            <a:ext cx="4778581" cy="2783571"/>
          </a:xfrm>
          <a:prstGeom prst="roundRect">
            <a:avLst>
              <a:gd name="adj" fmla="val 5378"/>
            </a:avLst>
          </a:prstGeom>
          <a:solidFill>
            <a:srgbClr val="E9DEE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ctr"/>
            <a:endParaRPr lang="en-US">
              <a:solidFill>
                <a:schemeClr val="bg1"/>
              </a:solidFill>
            </a:endParaRPr>
          </a:p>
        </p:txBody>
      </p:sp>
      <p:sp>
        <p:nvSpPr>
          <p:cNvPr id="11" name="Title 10">
            <a:extLst>
              <a:ext uri="{FF2B5EF4-FFF2-40B4-BE49-F238E27FC236}">
                <a16:creationId xmlns:a16="http://schemas.microsoft.com/office/drawing/2014/main" id="{B53388BE-6A34-A84D-8F9D-B4A38CABBF9E}"/>
              </a:ext>
            </a:extLst>
          </p:cNvPr>
          <p:cNvSpPr>
            <a:spLocks noGrp="1"/>
          </p:cNvSpPr>
          <p:nvPr>
            <p:ph type="title"/>
          </p:nvPr>
        </p:nvSpPr>
        <p:spPr>
          <a:xfrm>
            <a:off x="3778906" y="635117"/>
            <a:ext cx="3990820" cy="475484"/>
          </a:xfrm>
        </p:spPr>
        <p:txBody>
          <a:bodyPr/>
          <a:lstStyle/>
          <a:p>
            <a:r>
              <a:rPr lang="en-US" sz="2400" dirty="0"/>
              <a:t>Servings Per Container</a:t>
            </a:r>
          </a:p>
        </p:txBody>
      </p:sp>
      <p:sp>
        <p:nvSpPr>
          <p:cNvPr id="7" name="Content Placeholder 3">
            <a:extLst>
              <a:ext uri="{FF2B5EF4-FFF2-40B4-BE49-F238E27FC236}">
                <a16:creationId xmlns:a16="http://schemas.microsoft.com/office/drawing/2014/main" id="{917059A4-3E44-5D43-BC28-6687A152F738}"/>
              </a:ext>
            </a:extLst>
          </p:cNvPr>
          <p:cNvSpPr txBox="1">
            <a:spLocks/>
          </p:cNvSpPr>
          <p:nvPr/>
        </p:nvSpPr>
        <p:spPr>
          <a:xfrm>
            <a:off x="3997682" y="1126364"/>
            <a:ext cx="4320932" cy="1772021"/>
          </a:xfrm>
          <a:prstGeom prst="rect">
            <a:avLst/>
          </a:prstGeom>
        </p:spPr>
        <p:txBody>
          <a:bodyPr/>
          <a:lstStyle>
            <a:lvl1pPr marL="182880" indent="-182880" algn="l" defTabSz="914400" rtl="0" eaLnBrk="1" latinLnBrk="0" hangingPunct="1">
              <a:lnSpc>
                <a:spcPct val="100000"/>
              </a:lnSpc>
              <a:spcBef>
                <a:spcPts val="1000"/>
              </a:spcBef>
              <a:buClr>
                <a:srgbClr val="691140"/>
              </a:buClr>
              <a:buFont typeface="Arial" panose="020B0604020202020204" pitchFamily="34" charset="0"/>
              <a:buChar char="•"/>
              <a:defRPr sz="2000" b="0" i="0" kern="1200">
                <a:solidFill>
                  <a:schemeClr val="tx1">
                    <a:lumMod val="65000"/>
                    <a:lumOff val="35000"/>
                  </a:schemeClr>
                </a:solidFill>
                <a:latin typeface="Helvetica" pitchFamily="2" charset="0"/>
                <a:ea typeface="+mn-ea"/>
                <a:cs typeface="+mn-cs"/>
              </a:defRPr>
            </a:lvl1pPr>
            <a:lvl2pPr marL="365760" indent="-182880" algn="l" defTabSz="914400" rtl="0" eaLnBrk="1" latinLnBrk="0" hangingPunct="1">
              <a:lnSpc>
                <a:spcPct val="100000"/>
              </a:lnSpc>
              <a:spcBef>
                <a:spcPts val="500"/>
              </a:spcBef>
              <a:buClr>
                <a:srgbClr val="691140"/>
              </a:buClr>
              <a:buFont typeface="System Font Regular"/>
              <a:buChar char="−"/>
              <a:defRPr sz="2000" b="0" i="0" kern="1200">
                <a:solidFill>
                  <a:schemeClr val="tx1">
                    <a:lumMod val="65000"/>
                    <a:lumOff val="35000"/>
                  </a:schemeClr>
                </a:solidFill>
                <a:latin typeface="Helvetica"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solidFill>
                  <a:schemeClr val="tx1"/>
                </a:solidFill>
              </a:rPr>
              <a:t>Shows the total number of servings in the entire food package or container.</a:t>
            </a:r>
          </a:p>
          <a:p>
            <a:r>
              <a:rPr lang="en-US" dirty="0">
                <a:solidFill>
                  <a:schemeClr val="tx1"/>
                </a:solidFill>
              </a:rPr>
              <a:t>One package of food may contain more than one serving. </a:t>
            </a:r>
          </a:p>
        </p:txBody>
      </p:sp>
    </p:spTree>
    <p:extLst>
      <p:ext uri="{BB962C8B-B14F-4D97-AF65-F5344CB8AC3E}">
        <p14:creationId xmlns:p14="http://schemas.microsoft.com/office/powerpoint/2010/main" val="2398610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descr="Question Mark Icon">
            <a:extLst>
              <a:ext uri="{FF2B5EF4-FFF2-40B4-BE49-F238E27FC236}">
                <a16:creationId xmlns:a16="http://schemas.microsoft.com/office/drawing/2014/main" id="{EF680D8B-233D-7648-98B5-424F08D43062}"/>
              </a:ext>
              <a:ext uri="{C183D7F6-B498-43B3-948B-1728B52AA6E4}">
                <adec:decorative xmlns:adec="http://schemas.microsoft.com/office/drawing/2017/decorative" val="0"/>
              </a:ext>
            </a:extLst>
          </p:cNvPr>
          <p:cNvSpPr txBox="1"/>
          <p:nvPr/>
        </p:nvSpPr>
        <p:spPr>
          <a:xfrm>
            <a:off x="573627" y="521369"/>
            <a:ext cx="1380227" cy="1631216"/>
          </a:xfrm>
          <a:prstGeom prst="rect">
            <a:avLst/>
          </a:prstGeom>
          <a:noFill/>
        </p:spPr>
        <p:txBody>
          <a:bodyPr wrap="square" rtlCol="0">
            <a:spAutoFit/>
          </a:bodyPr>
          <a:lstStyle/>
          <a:p>
            <a:pPr algn="ctr"/>
            <a:r>
              <a:rPr lang="en-US" sz="10000" b="1" dirty="0">
                <a:solidFill>
                  <a:srgbClr val="EBDDE3"/>
                </a:solidFill>
                <a:latin typeface="Helvetica" pitchFamily="2" charset="0"/>
              </a:rPr>
              <a:t>?</a:t>
            </a:r>
          </a:p>
        </p:txBody>
      </p:sp>
      <p:sp>
        <p:nvSpPr>
          <p:cNvPr id="2" name="Title 1">
            <a:extLst>
              <a:ext uri="{FF2B5EF4-FFF2-40B4-BE49-F238E27FC236}">
                <a16:creationId xmlns:a16="http://schemas.microsoft.com/office/drawing/2014/main" id="{F0059E15-E666-4A48-AAD2-5FB19DE166E8}"/>
              </a:ext>
            </a:extLst>
          </p:cNvPr>
          <p:cNvSpPr>
            <a:spLocks noGrp="1"/>
          </p:cNvSpPr>
          <p:nvPr>
            <p:ph type="title"/>
          </p:nvPr>
        </p:nvSpPr>
        <p:spPr>
          <a:xfrm>
            <a:off x="0" y="1920240"/>
            <a:ext cx="3037398" cy="891834"/>
          </a:xfrm>
        </p:spPr>
        <p:txBody>
          <a:bodyPr/>
          <a:lstStyle/>
          <a:p>
            <a:r>
              <a:rPr lang="en-US" b="1" noProof="0" dirty="0"/>
              <a:t>Try It Out!</a:t>
            </a:r>
            <a:br>
              <a:rPr lang="en-US" b="1" noProof="0" dirty="0"/>
            </a:br>
            <a:r>
              <a:rPr lang="en-US" noProof="0" dirty="0"/>
              <a:t>How many servings of cereal are in this box?</a:t>
            </a:r>
          </a:p>
        </p:txBody>
      </p:sp>
      <p:sp>
        <p:nvSpPr>
          <p:cNvPr id="4" name="Content Placeholder 3">
            <a:extLst>
              <a:ext uri="{FF2B5EF4-FFF2-40B4-BE49-F238E27FC236}">
                <a16:creationId xmlns:a16="http://schemas.microsoft.com/office/drawing/2014/main" id="{0BD4425D-7C64-4041-ADFA-B6AE497F4A72}"/>
              </a:ext>
            </a:extLst>
          </p:cNvPr>
          <p:cNvSpPr>
            <a:spLocks noGrp="1"/>
          </p:cNvSpPr>
          <p:nvPr>
            <p:ph sz="half" idx="2"/>
          </p:nvPr>
        </p:nvSpPr>
        <p:spPr>
          <a:xfrm>
            <a:off x="145657" y="3200400"/>
            <a:ext cx="3868737" cy="613726"/>
          </a:xfrm>
        </p:spPr>
        <p:txBody>
          <a:bodyPr/>
          <a:lstStyle/>
          <a:p>
            <a:pPr>
              <a:spcBef>
                <a:spcPts val="400"/>
              </a:spcBef>
              <a:buClr>
                <a:schemeClr val="bg1"/>
              </a:buClr>
            </a:pPr>
            <a:r>
              <a:rPr lang="en-US" noProof="0" dirty="0">
                <a:solidFill>
                  <a:schemeClr val="bg1"/>
                </a:solidFill>
              </a:rPr>
              <a:t>1 serving</a:t>
            </a:r>
          </a:p>
          <a:p>
            <a:pPr>
              <a:spcBef>
                <a:spcPts val="400"/>
              </a:spcBef>
              <a:buClr>
                <a:schemeClr val="bg1"/>
              </a:buClr>
            </a:pPr>
            <a:r>
              <a:rPr lang="en-US" noProof="0" dirty="0">
                <a:solidFill>
                  <a:schemeClr val="bg1"/>
                </a:solidFill>
              </a:rPr>
              <a:t>12 servings </a:t>
            </a:r>
          </a:p>
          <a:p>
            <a:pPr>
              <a:spcBef>
                <a:spcPts val="400"/>
              </a:spcBef>
              <a:buClr>
                <a:schemeClr val="bg1"/>
              </a:buClr>
            </a:pPr>
            <a:r>
              <a:rPr lang="en-US" noProof="0" dirty="0">
                <a:solidFill>
                  <a:schemeClr val="bg1"/>
                </a:solidFill>
              </a:rPr>
              <a:t>43 servings</a:t>
            </a:r>
          </a:p>
          <a:p>
            <a:pPr>
              <a:spcBef>
                <a:spcPts val="400"/>
              </a:spcBef>
              <a:buClr>
                <a:schemeClr val="bg1"/>
              </a:buClr>
            </a:pPr>
            <a:r>
              <a:rPr lang="en-US" noProof="0" dirty="0">
                <a:solidFill>
                  <a:schemeClr val="bg1"/>
                </a:solidFill>
              </a:rPr>
              <a:t>150 servings </a:t>
            </a:r>
          </a:p>
        </p:txBody>
      </p:sp>
      <p:grpSp>
        <p:nvGrpSpPr>
          <p:cNvPr id="10" name="Group 9" descr="Nutrition Facts Label Example">
            <a:extLst>
              <a:ext uri="{FF2B5EF4-FFF2-40B4-BE49-F238E27FC236}">
                <a16:creationId xmlns:a16="http://schemas.microsoft.com/office/drawing/2014/main" id="{9CBDE459-7DE0-C94E-BCC9-B83A912B2D64}"/>
              </a:ext>
            </a:extLst>
          </p:cNvPr>
          <p:cNvGrpSpPr/>
          <p:nvPr/>
        </p:nvGrpSpPr>
        <p:grpSpPr>
          <a:xfrm>
            <a:off x="4499233" y="521369"/>
            <a:ext cx="3308259" cy="4259179"/>
            <a:chOff x="4047281" y="562786"/>
            <a:chExt cx="1477702" cy="1902450"/>
          </a:xfrm>
        </p:grpSpPr>
        <p:sp>
          <p:nvSpPr>
            <p:cNvPr id="9" name="Rectangle 8" descr="[decorative]">
              <a:extLst>
                <a:ext uri="{FF2B5EF4-FFF2-40B4-BE49-F238E27FC236}">
                  <a16:creationId xmlns:a16="http://schemas.microsoft.com/office/drawing/2014/main" id="{703F7A06-0453-ED4E-BC83-D11E0C711772}"/>
                </a:ext>
              </a:extLst>
            </p:cNvPr>
            <p:cNvSpPr/>
            <p:nvPr/>
          </p:nvSpPr>
          <p:spPr>
            <a:xfrm>
              <a:off x="4047281" y="562786"/>
              <a:ext cx="1477702" cy="1902450"/>
            </a:xfrm>
            <a:prstGeom prst="rect">
              <a:avLst/>
            </a:prstGeom>
            <a:solidFill>
              <a:schemeClr val="bg1"/>
            </a:solidFill>
            <a:ln>
              <a:noFill/>
            </a:ln>
            <a:effectLst>
              <a:outerShdw blurRad="635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Nutrition Facts label">
              <a:extLst>
                <a:ext uri="{FF2B5EF4-FFF2-40B4-BE49-F238E27FC236}">
                  <a16:creationId xmlns:a16="http://schemas.microsoft.com/office/drawing/2014/main" id="{6D2AB4AE-CA7F-384A-9274-BED8ACCCE790}"/>
                </a:ext>
              </a:extLst>
            </p:cNvPr>
            <p:cNvPicPr>
              <a:picLocks noChangeAspect="1"/>
            </p:cNvPicPr>
            <p:nvPr/>
          </p:nvPicPr>
          <p:blipFill rotWithShape="1">
            <a:blip r:embed="rId3"/>
            <a:srcRect l="23883" t="8627" r="25091" b="58893"/>
            <a:stretch/>
          </p:blipFill>
          <p:spPr>
            <a:xfrm>
              <a:off x="4136020" y="678705"/>
              <a:ext cx="1304081" cy="1670613"/>
            </a:xfrm>
            <a:prstGeom prst="rect">
              <a:avLst/>
            </a:prstGeom>
          </p:spPr>
        </p:pic>
        <p:sp>
          <p:nvSpPr>
            <p:cNvPr id="8" name="Rectangle 7" descr="[decorative]">
              <a:extLst>
                <a:ext uri="{FF2B5EF4-FFF2-40B4-BE49-F238E27FC236}">
                  <a16:creationId xmlns:a16="http://schemas.microsoft.com/office/drawing/2014/main" id="{03016C4C-8613-6541-98E1-48BAFDF61D1F}"/>
                </a:ext>
              </a:extLst>
            </p:cNvPr>
            <p:cNvSpPr/>
            <p:nvPr/>
          </p:nvSpPr>
          <p:spPr>
            <a:xfrm>
              <a:off x="4105155" y="632749"/>
              <a:ext cx="1361955" cy="176321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841269041"/>
      </p:ext>
    </p:extLst>
  </p:cSld>
  <p:clrMapOvr>
    <a:masterClrMapping/>
  </p:clrMapOvr>
</p:sld>
</file>

<file path=ppt/theme/theme1.xml><?xml version="1.0" encoding="utf-8"?>
<a:theme xmlns:a="http://schemas.openxmlformats.org/drawingml/2006/main" name="2_Cover Pag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4_General Slide 3">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1.xml><?xml version="1.0" encoding="utf-8"?>
<a:theme xmlns:a="http://schemas.openxmlformats.org/drawingml/2006/main" name="1_General Slide 3">
  <a:themeElements>
    <a:clrScheme name="Custom 311">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595959"/>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2.xml><?xml version="1.0" encoding="utf-8"?>
<a:theme xmlns:a="http://schemas.openxmlformats.org/drawingml/2006/main" name="1_Cover Page">
  <a:themeElements>
    <a:clrScheme name="Custom 314">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585858"/>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3.xml><?xml version="1.0" encoding="utf-8"?>
<a:theme xmlns:a="http://schemas.openxmlformats.org/drawingml/2006/main" name="4_Cover Page">
  <a:themeElements>
    <a:clrScheme name="Custom 307">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595959"/>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3_Cover Page">
  <a:themeElements>
    <a:clrScheme name="Custom 21">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585858"/>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General Slide">
  <a:themeElements>
    <a:clrScheme name="Custom 207">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FEFFFF"/>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General Slide 2 (two line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1_General Slide 2 (one lin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General Slide 3">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3_General Slide 3">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2_General Slide_Short">
  <a:themeElements>
    <a:clrScheme name="Custom 4">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585858"/>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3_General Slide_Shortest">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32742</TotalTime>
  <Words>5409</Words>
  <Application>Microsoft Office PowerPoint</Application>
  <PresentationFormat>On-screen Show (16:9)</PresentationFormat>
  <Paragraphs>496</Paragraphs>
  <Slides>38</Slides>
  <Notes>38</Notes>
  <HiddenSlides>0</HiddenSlides>
  <MMClips>0</MMClips>
  <ScaleCrop>false</ScaleCrop>
  <HeadingPairs>
    <vt:vector size="6" baseType="variant">
      <vt:variant>
        <vt:lpstr>Fonts Used</vt:lpstr>
      </vt:variant>
      <vt:variant>
        <vt:i4>6</vt:i4>
      </vt:variant>
      <vt:variant>
        <vt:lpstr>Theme</vt:lpstr>
      </vt:variant>
      <vt:variant>
        <vt:i4>13</vt:i4>
      </vt:variant>
      <vt:variant>
        <vt:lpstr>Slide Titles</vt:lpstr>
      </vt:variant>
      <vt:variant>
        <vt:i4>38</vt:i4>
      </vt:variant>
    </vt:vector>
  </HeadingPairs>
  <TitlesOfParts>
    <vt:vector size="57" baseType="lpstr">
      <vt:lpstr>Arial</vt:lpstr>
      <vt:lpstr>Calibri</vt:lpstr>
      <vt:lpstr>Helvetica</vt:lpstr>
      <vt:lpstr>Helvetica Light Oblique</vt:lpstr>
      <vt:lpstr>System Font Regular</vt:lpstr>
      <vt:lpstr>Wingdings</vt:lpstr>
      <vt:lpstr>2_Cover Page</vt:lpstr>
      <vt:lpstr>3_Cover Page</vt:lpstr>
      <vt:lpstr>General Slide</vt:lpstr>
      <vt:lpstr>General Slide 2 (two lines)</vt:lpstr>
      <vt:lpstr>1_General Slide 2 (one line)</vt:lpstr>
      <vt:lpstr>General Slide 3</vt:lpstr>
      <vt:lpstr>3_General Slide 3</vt:lpstr>
      <vt:lpstr>2_General Slide_Short</vt:lpstr>
      <vt:lpstr>3_General Slide_Shortest</vt:lpstr>
      <vt:lpstr>4_General Slide 3</vt:lpstr>
      <vt:lpstr>1_General Slide 3</vt:lpstr>
      <vt:lpstr>1_Cover Page</vt:lpstr>
      <vt:lpstr>4_Cover Page</vt:lpstr>
      <vt:lpstr>Using the Nutrition Facts Label in  the CACFP</vt:lpstr>
      <vt:lpstr>USDA’s Team Nutrition</vt:lpstr>
      <vt:lpstr>Let Us Know Who You Are!  I work for a…</vt:lpstr>
      <vt:lpstr>Using the Nutrition Facts Label in the CACFP </vt:lpstr>
      <vt:lpstr>Using the Nutrition Facts Label in the CACFP (Cont.)</vt:lpstr>
      <vt:lpstr>When Do We Use the Nutrition Facts Label?</vt:lpstr>
      <vt:lpstr>Comparison Between the original and the new label</vt:lpstr>
      <vt:lpstr>Servings Per Container</vt:lpstr>
      <vt:lpstr>Try It Out! How many servings of cereal are in this box?</vt:lpstr>
      <vt:lpstr>Answer  How many servings of cereal are in this box?</vt:lpstr>
      <vt:lpstr>Serving Size</vt:lpstr>
      <vt:lpstr>Spotlight on Serving Sizes</vt:lpstr>
      <vt:lpstr>Team Nutrition Resources on Oz Eq for Grains</vt:lpstr>
      <vt:lpstr>Try It Out! According to this Nutrition Facts label, what is the serving size of 1 serving of cereal?</vt:lpstr>
      <vt:lpstr>Answer According to this Nutrition Facts label, what is the serving size of 1 serving of cereal?</vt:lpstr>
      <vt:lpstr>Total Sugars</vt:lpstr>
      <vt:lpstr>A Note About Sugars </vt:lpstr>
      <vt:lpstr>Try It Out! How many grams of total sugars are in 1 serving  of this cereal?</vt:lpstr>
      <vt:lpstr>Answer How many grams of total sugars are in 1 serving  of this cereal?</vt:lpstr>
      <vt:lpstr>Try It Out! Does this cereal meet the CACFP sugar limit*?</vt:lpstr>
      <vt:lpstr>Answer Does this cereal meet the CACFP sugar limit*?</vt:lpstr>
      <vt:lpstr>Try It Out! How many grams of total sugars are in 1 serving of this yogurt?</vt:lpstr>
      <vt:lpstr>Answer How many grams of total sugars are in 1 serving of this yogurt?</vt:lpstr>
      <vt:lpstr>Try It Out! Does this yogurt meet the CACFP sugar limit*?</vt:lpstr>
      <vt:lpstr>Answer Does this yogurt meet the CACFP sugar limit*?</vt:lpstr>
      <vt:lpstr>More Team Nutrition Resources</vt:lpstr>
      <vt:lpstr>Serving Sizes Explained</vt:lpstr>
      <vt:lpstr>Try It Out! How many grams of total sugars are in 2 servings of this cereal? </vt:lpstr>
      <vt:lpstr>Try It Out! How many grams of total sugars are in 2 servings of this cereal?</vt:lpstr>
      <vt:lpstr>One Serving and Entire Container</vt:lpstr>
      <vt:lpstr>Iron</vt:lpstr>
      <vt:lpstr>Iron-Fortified Infant Formula</vt:lpstr>
      <vt:lpstr>Try It Out!  Is this infant formula creditable in the CACFP*? </vt:lpstr>
      <vt:lpstr>Answer Is this infant formula creditable in the CACFP*? </vt:lpstr>
      <vt:lpstr>Saturated Fat, Trans Fat, Sodium, and Added Sugars</vt:lpstr>
      <vt:lpstr>More Team Nutrition Resources!</vt:lpstr>
      <vt:lpstr>How To Order Print Copies</vt:lpstr>
      <vt:lpstr>Thank you!</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Using the Nutrition Facts Label in</dc:title>
  <dc:subject>Nutrition Facts Label</dc:subject>
  <dc:creator>USDA Team Nutrition</dc:creator>
  <cp:keywords>breakfast, cereals, added sugars, Team Nutrition</cp:keywords>
  <dc:description/>
  <cp:lastModifiedBy>Croteau, Kimberly - FNS (Contractor)</cp:lastModifiedBy>
  <cp:revision>753</cp:revision>
  <cp:lastPrinted>2021-10-12T22:11:11Z</cp:lastPrinted>
  <dcterms:created xsi:type="dcterms:W3CDTF">2018-10-28T19:53:06Z</dcterms:created>
  <dcterms:modified xsi:type="dcterms:W3CDTF">2021-10-27T20:51:12Z</dcterms:modified>
  <cp:category/>
</cp:coreProperties>
</file>