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95" r:id="rId1"/>
    <p:sldMasterId id="2147483907" r:id="rId2"/>
  </p:sldMasterIdLst>
  <p:notesMasterIdLst>
    <p:notesMasterId r:id="rId32"/>
  </p:notesMasterIdLst>
  <p:handoutMasterIdLst>
    <p:handoutMasterId r:id="rId33"/>
  </p:handoutMasterIdLst>
  <p:sldIdLst>
    <p:sldId id="256" r:id="rId3"/>
    <p:sldId id="276" r:id="rId4"/>
    <p:sldId id="262" r:id="rId5"/>
    <p:sldId id="268" r:id="rId6"/>
    <p:sldId id="269" r:id="rId7"/>
    <p:sldId id="281" r:id="rId8"/>
    <p:sldId id="257" r:id="rId9"/>
    <p:sldId id="295" r:id="rId10"/>
    <p:sldId id="296" r:id="rId11"/>
    <p:sldId id="282" r:id="rId12"/>
    <p:sldId id="275" r:id="rId13"/>
    <p:sldId id="318" r:id="rId14"/>
    <p:sldId id="272" r:id="rId15"/>
    <p:sldId id="302" r:id="rId16"/>
    <p:sldId id="316" r:id="rId17"/>
    <p:sldId id="313" r:id="rId18"/>
    <p:sldId id="306" r:id="rId19"/>
    <p:sldId id="307" r:id="rId20"/>
    <p:sldId id="309" r:id="rId21"/>
    <p:sldId id="310" r:id="rId22"/>
    <p:sldId id="292" r:id="rId23"/>
    <p:sldId id="300" r:id="rId24"/>
    <p:sldId id="317" r:id="rId25"/>
    <p:sldId id="312" r:id="rId26"/>
    <p:sldId id="284" r:id="rId27"/>
    <p:sldId id="290" r:id="rId28"/>
    <p:sldId id="280" r:id="rId29"/>
    <p:sldId id="314" r:id="rId30"/>
    <p:sldId id="315" r:id="rId3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FFCC66"/>
    <a:srgbClr val="E9D143"/>
    <a:srgbClr val="ADA07F"/>
    <a:srgbClr val="4A7FB4"/>
    <a:srgbClr val="4374BB"/>
    <a:srgbClr val="3378CB"/>
    <a:srgbClr val="3366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9" autoAdjust="0"/>
    <p:restoredTop sz="86443" autoAdjust="0"/>
  </p:normalViewPr>
  <p:slideViewPr>
    <p:cSldViewPr>
      <p:cViewPr varScale="1">
        <p:scale>
          <a:sx n="78" d="100"/>
          <a:sy n="78" d="100"/>
        </p:scale>
        <p:origin x="-516" y="-90"/>
      </p:cViewPr>
      <p:guideLst>
        <p:guide orient="horz" pos="2160"/>
        <p:guide pos="2880"/>
      </p:guideLst>
    </p:cSldViewPr>
  </p:slideViewPr>
  <p:outlineViewPr>
    <p:cViewPr>
      <p:scale>
        <a:sx n="33" d="100"/>
        <a:sy n="33" d="100"/>
      </p:scale>
      <p:origin x="0" y="1556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160" b="1" i="0" u="none" strike="noStrike" kern="1200" baseline="0">
                <a:solidFill>
                  <a:prstClr val="black"/>
                </a:solidFill>
                <a:latin typeface="+mn-lt"/>
                <a:ea typeface="+mn-ea"/>
                <a:cs typeface="+mn-cs"/>
              </a:defRPr>
            </a:pPr>
            <a:r>
              <a:rPr lang="en-US" sz="1800" b="1" i="0" baseline="0" dirty="0" smtClean="0"/>
              <a:t>Free and Reduce Price Student Participation in NSLP and </a:t>
            </a:r>
            <a:r>
              <a:rPr lang="en-US" sz="1800" b="1" i="0" baseline="0" smtClean="0"/>
              <a:t>SBP in FY 2012 </a:t>
            </a:r>
            <a:r>
              <a:rPr lang="en-US" sz="1800" b="1" i="0" baseline="0" dirty="0" smtClean="0"/>
              <a:t>(Millions)</a:t>
            </a:r>
            <a:r>
              <a:rPr lang="en-US" sz="1800" b="1" i="0" baseline="0" dirty="0" smtClean="0">
                <a:solidFill>
                  <a:srgbClr val="FF0000"/>
                </a:solidFill>
              </a:rPr>
              <a:t> </a:t>
            </a:r>
            <a:endParaRPr lang="en-US" sz="1800" b="1" i="0" baseline="0" dirty="0"/>
          </a:p>
        </c:rich>
      </c:tx>
      <c:layout/>
    </c:title>
    <c:plotArea>
      <c:layout/>
      <c:barChart>
        <c:barDir val="col"/>
        <c:grouping val="clustered"/>
        <c:ser>
          <c:idx val="0"/>
          <c:order val="0"/>
          <c:tx>
            <c:strRef>
              <c:f>Sheet1!$B$1</c:f>
              <c:strCache>
                <c:ptCount val="1"/>
                <c:pt idx="0">
                  <c:v>Students</c:v>
                </c:pt>
              </c:strCache>
            </c:strRef>
          </c:tx>
          <c:cat>
            <c:strRef>
              <c:f>Sheet1!$A$2:$A$3</c:f>
              <c:strCache>
                <c:ptCount val="2"/>
                <c:pt idx="0">
                  <c:v>Lunch</c:v>
                </c:pt>
                <c:pt idx="1">
                  <c:v>Breakfast</c:v>
                </c:pt>
              </c:strCache>
            </c:strRef>
          </c:cat>
          <c:val>
            <c:numRef>
              <c:f>Sheet1!$B$2:$B$3</c:f>
              <c:numCache>
                <c:formatCode>General</c:formatCode>
                <c:ptCount val="2"/>
                <c:pt idx="0">
                  <c:v>21.5</c:v>
                </c:pt>
                <c:pt idx="1">
                  <c:v>11.8</c:v>
                </c:pt>
              </c:numCache>
            </c:numRef>
          </c:val>
        </c:ser>
        <c:axId val="111744896"/>
        <c:axId val="111746432"/>
      </c:barChart>
      <c:catAx>
        <c:axId val="111744896"/>
        <c:scaling>
          <c:orientation val="minMax"/>
        </c:scaling>
        <c:axPos val="b"/>
        <c:majorTickMark val="none"/>
        <c:tickLblPos val="nextTo"/>
        <c:crossAx val="111746432"/>
        <c:crosses val="autoZero"/>
        <c:auto val="1"/>
        <c:lblAlgn val="ctr"/>
        <c:lblOffset val="100"/>
      </c:catAx>
      <c:valAx>
        <c:axId val="111746432"/>
        <c:scaling>
          <c:orientation val="minMax"/>
        </c:scaling>
        <c:axPos val="l"/>
        <c:majorGridlines/>
        <c:title>
          <c:tx>
            <c:rich>
              <a:bodyPr/>
              <a:lstStyle/>
              <a:p>
                <a:pPr>
                  <a:defRPr/>
                </a:pPr>
                <a:r>
                  <a:rPr lang="en-US" dirty="0" smtClean="0"/>
                  <a:t>Millions of Students</a:t>
                </a:r>
                <a:endParaRPr lang="en-US" dirty="0"/>
              </a:p>
            </c:rich>
          </c:tx>
          <c:layout/>
        </c:title>
        <c:numFmt formatCode="General" sourceLinked="1"/>
        <c:tickLblPos val="nextTo"/>
        <c:crossAx val="111744896"/>
        <c:crosses val="autoZero"/>
        <c:crossBetween val="between"/>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hPercent val="67"/>
      <c:depthPercent val="100"/>
      <c:rAngAx val="1"/>
    </c:view3D>
    <c:floor>
      <c:spPr>
        <a:solidFill>
          <a:srgbClr val="C0C0C0"/>
        </a:solidFill>
        <a:ln w="3175">
          <a:solidFill>
            <a:schemeClr val="tx1"/>
          </a:solidFill>
          <a:prstDash val="solid"/>
        </a:ln>
      </c:spPr>
    </c:floor>
    <c:sideWall>
      <c:spPr>
        <a:noFill/>
        <a:ln w="12700">
          <a:solidFill>
            <a:schemeClr val="tx1"/>
          </a:solidFill>
          <a:prstDash val="solid"/>
        </a:ln>
      </c:spPr>
    </c:sideWall>
    <c:backWall>
      <c:spPr>
        <a:noFill/>
        <a:ln w="12700">
          <a:solidFill>
            <a:schemeClr val="tx1"/>
          </a:solidFill>
          <a:prstDash val="solid"/>
        </a:ln>
      </c:spPr>
    </c:backWall>
    <c:plotArea>
      <c:layout>
        <c:manualLayout>
          <c:layoutTarget val="inner"/>
          <c:xMode val="edge"/>
          <c:yMode val="edge"/>
          <c:x val="9.8743267504488363E-2"/>
          <c:y val="3.0000000000000002E-2"/>
          <c:w val="0.66427289048474014"/>
          <c:h val="0.76333333333333364"/>
        </c:manualLayout>
      </c:layout>
      <c:bar3DChart>
        <c:barDir val="col"/>
        <c:grouping val="clustered"/>
        <c:ser>
          <c:idx val="0"/>
          <c:order val="0"/>
          <c:tx>
            <c:strRef>
              <c:f>Sheet1!$A$2</c:f>
              <c:strCache>
                <c:ptCount val="1"/>
                <c:pt idx="0">
                  <c:v>Lunch</c:v>
                </c:pt>
              </c:strCache>
            </c:strRef>
          </c:tx>
          <c:spPr>
            <a:solidFill>
              <a:schemeClr val="accent1"/>
            </a:solidFill>
            <a:ln w="12700">
              <a:solidFill>
                <a:schemeClr val="tx1"/>
              </a:solidFill>
              <a:prstDash val="solid"/>
            </a:ln>
          </c:spPr>
          <c:cat>
            <c:strRef>
              <c:f>Sheet1!$B$1:$B$1</c:f>
              <c:strCache>
                <c:ptCount val="1"/>
                <c:pt idx="0">
                  <c:v>Free and Reduced Student Participation Rates</c:v>
                </c:pt>
              </c:strCache>
            </c:strRef>
          </c:cat>
          <c:val>
            <c:numRef>
              <c:f>Sheet1!$B$2:$B$2</c:f>
              <c:numCache>
                <c:formatCode>General</c:formatCode>
                <c:ptCount val="1"/>
              </c:numCache>
            </c:numRef>
          </c:val>
        </c:ser>
        <c:ser>
          <c:idx val="1"/>
          <c:order val="1"/>
          <c:tx>
            <c:strRef>
              <c:f>Sheet1!$A$3</c:f>
              <c:strCache>
                <c:ptCount val="1"/>
                <c:pt idx="0">
                  <c:v>Breakfast</c:v>
                </c:pt>
              </c:strCache>
            </c:strRef>
          </c:tx>
          <c:spPr>
            <a:solidFill>
              <a:schemeClr val="accent2"/>
            </a:solidFill>
            <a:ln w="12700">
              <a:solidFill>
                <a:schemeClr val="tx1"/>
              </a:solidFill>
              <a:prstDash val="solid"/>
            </a:ln>
          </c:spPr>
          <c:cat>
            <c:strRef>
              <c:f>Sheet1!$B$1:$B$1</c:f>
              <c:strCache>
                <c:ptCount val="1"/>
                <c:pt idx="0">
                  <c:v>Free and Reduced Student Participation Rates</c:v>
                </c:pt>
              </c:strCache>
            </c:strRef>
          </c:cat>
          <c:val>
            <c:numRef>
              <c:f>Sheet1!$B$3:$B$3</c:f>
              <c:numCache>
                <c:formatCode>General</c:formatCode>
                <c:ptCount val="1"/>
              </c:numCache>
            </c:numRef>
          </c:val>
        </c:ser>
        <c:gapDepth val="0"/>
        <c:shape val="box"/>
        <c:axId val="111627264"/>
        <c:axId val="111750528"/>
        <c:axId val="0"/>
      </c:bar3DChart>
      <c:catAx>
        <c:axId val="111627264"/>
        <c:scaling>
          <c:orientation val="minMax"/>
        </c:scaling>
        <c:axPos val="b"/>
        <c:numFmt formatCode="General" sourceLinked="1"/>
        <c:tickLblPos val="low"/>
        <c:spPr>
          <a:ln w="3175">
            <a:solidFill>
              <a:schemeClr val="tx1"/>
            </a:solidFill>
            <a:prstDash val="solid"/>
          </a:ln>
        </c:spPr>
        <c:txPr>
          <a:bodyPr rot="0" vert="horz"/>
          <a:lstStyle/>
          <a:p>
            <a:pPr>
              <a:defRPr sz="1300" b="1" i="0" u="none" strike="noStrike" baseline="0">
                <a:solidFill>
                  <a:schemeClr val="tx1"/>
                </a:solidFill>
                <a:latin typeface="Verdana"/>
                <a:ea typeface="Verdana"/>
                <a:cs typeface="Verdana"/>
              </a:defRPr>
            </a:pPr>
            <a:endParaRPr lang="en-US"/>
          </a:p>
        </c:txPr>
        <c:crossAx val="111750528"/>
        <c:crosses val="autoZero"/>
        <c:auto val="1"/>
        <c:lblAlgn val="ctr"/>
        <c:lblOffset val="100"/>
        <c:tickLblSkip val="1"/>
        <c:tickMarkSkip val="1"/>
      </c:catAx>
      <c:valAx>
        <c:axId val="111750528"/>
        <c:scaling>
          <c:orientation val="minMax"/>
          <c:max val="100"/>
        </c:scaling>
        <c:axPos val="l"/>
        <c:majorGridlines>
          <c:spPr>
            <a:ln w="3175">
              <a:solidFill>
                <a:schemeClr val="tx1"/>
              </a:solidFill>
              <a:prstDash val="solid"/>
            </a:ln>
          </c:spPr>
        </c:majorGridlines>
        <c:numFmt formatCode="General" sourceLinked="1"/>
        <c:tickLblPos val="nextTo"/>
        <c:spPr>
          <a:ln w="3175">
            <a:solidFill>
              <a:schemeClr val="tx1"/>
            </a:solidFill>
            <a:prstDash val="solid"/>
          </a:ln>
        </c:spPr>
        <c:txPr>
          <a:bodyPr rot="0" vert="horz"/>
          <a:lstStyle/>
          <a:p>
            <a:pPr>
              <a:defRPr sz="1300" b="1" i="0" u="none" strike="noStrike" baseline="0">
                <a:solidFill>
                  <a:schemeClr val="tx1"/>
                </a:solidFill>
                <a:latin typeface="Verdana"/>
                <a:ea typeface="Verdana"/>
                <a:cs typeface="Verdana"/>
              </a:defRPr>
            </a:pPr>
            <a:endParaRPr lang="en-US"/>
          </a:p>
        </c:txPr>
        <c:crossAx val="111627264"/>
        <c:crosses val="autoZero"/>
        <c:crossBetween val="between"/>
      </c:valAx>
      <c:spPr>
        <a:noFill/>
        <a:ln w="25400">
          <a:noFill/>
        </a:ln>
      </c:spPr>
    </c:plotArea>
    <c:legend>
      <c:legendPos val="r"/>
      <c:layout>
        <c:manualLayout>
          <c:xMode val="edge"/>
          <c:yMode val="edge"/>
          <c:x val="0.78276481149012611"/>
          <c:y val="0.41666666666666696"/>
          <c:w val="0.2100538599640934"/>
          <c:h val="0.17"/>
        </c:manualLayout>
      </c:layout>
      <c:spPr>
        <a:noFill/>
        <a:ln w="3175">
          <a:solidFill>
            <a:schemeClr val="tx1"/>
          </a:solidFill>
          <a:prstDash val="solid"/>
        </a:ln>
      </c:spPr>
      <c:txPr>
        <a:bodyPr/>
        <a:lstStyle/>
        <a:p>
          <a:pPr>
            <a:defRPr sz="1195" b="1" i="0" u="none" strike="noStrike" baseline="0">
              <a:solidFill>
                <a:schemeClr val="tx1"/>
              </a:solidFill>
              <a:latin typeface="Verdana"/>
              <a:ea typeface="Verdana"/>
              <a:cs typeface="Verdana"/>
            </a:defRPr>
          </a:pPr>
          <a:endParaRPr lang="en-US"/>
        </a:p>
      </c:txPr>
    </c:legend>
    <c:plotVisOnly val="1"/>
    <c:dispBlanksAs val="gap"/>
  </c:chart>
  <c:spPr>
    <a:noFill/>
    <a:ln>
      <a:noFill/>
    </a:ln>
  </c:spPr>
  <c:txPr>
    <a:bodyPr/>
    <a:lstStyle/>
    <a:p>
      <a:pPr>
        <a:defRPr sz="1300" b="1" i="0" u="none" strike="noStrike" baseline="0">
          <a:solidFill>
            <a:schemeClr val="tx1"/>
          </a:solidFill>
          <a:latin typeface="Verdana"/>
          <a:ea typeface="Verdana"/>
          <a:cs typeface="Verdana"/>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851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atin typeface="Times New Roman" pitchFamily="18" charset="0"/>
              </a:defRPr>
            </a:lvl1pPr>
          </a:lstStyle>
          <a:p>
            <a:pPr>
              <a:defRPr/>
            </a:pPr>
            <a:endParaRPr lang="en-US"/>
          </a:p>
        </p:txBody>
      </p:sp>
      <p:sp>
        <p:nvSpPr>
          <p:cNvPr id="44851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atin typeface="Times New Roman" pitchFamily="18" charset="0"/>
              </a:defRPr>
            </a:lvl1pPr>
          </a:lstStyle>
          <a:p>
            <a:pPr>
              <a:defRPr/>
            </a:pPr>
            <a:endParaRPr lang="en-US"/>
          </a:p>
        </p:txBody>
      </p:sp>
      <p:sp>
        <p:nvSpPr>
          <p:cNvPr id="44851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atin typeface="Times New Roman" pitchFamily="18" charset="0"/>
              </a:defRPr>
            </a:lvl1pPr>
          </a:lstStyle>
          <a:p>
            <a:pPr>
              <a:defRPr/>
            </a:pPr>
            <a:endParaRPr lang="en-US"/>
          </a:p>
        </p:txBody>
      </p:sp>
      <p:sp>
        <p:nvSpPr>
          <p:cNvPr id="44851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atin typeface="Times New Roman" pitchFamily="18" charset="0"/>
              </a:defRPr>
            </a:lvl1pPr>
          </a:lstStyle>
          <a:p>
            <a:pPr>
              <a:defRPr/>
            </a:pPr>
            <a:fld id="{C4CADD7B-B024-4667-876C-36170C11A34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82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atin typeface="Times New Roman" pitchFamily="18" charset="0"/>
              </a:defRPr>
            </a:lvl1pPr>
          </a:lstStyle>
          <a:p>
            <a:pPr>
              <a:defRPr/>
            </a:pPr>
            <a:endParaRPr lang="en-US"/>
          </a:p>
        </p:txBody>
      </p:sp>
      <p:sp>
        <p:nvSpPr>
          <p:cNvPr id="438275"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atin typeface="Times New Roman" pitchFamily="18" charset="0"/>
              </a:defRPr>
            </a:lvl1pPr>
          </a:lstStyle>
          <a:p>
            <a:pPr>
              <a:defRPr/>
            </a:pPr>
            <a:endParaRPr lang="en-US"/>
          </a:p>
        </p:txBody>
      </p:sp>
      <p:sp>
        <p:nvSpPr>
          <p:cNvPr id="4403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438277"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38278"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atin typeface="Times New Roman" pitchFamily="18" charset="0"/>
              </a:defRPr>
            </a:lvl1pPr>
          </a:lstStyle>
          <a:p>
            <a:pPr>
              <a:defRPr/>
            </a:pPr>
            <a:endParaRPr lang="en-US"/>
          </a:p>
        </p:txBody>
      </p:sp>
      <p:sp>
        <p:nvSpPr>
          <p:cNvPr id="438279"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atin typeface="Times New Roman" pitchFamily="18" charset="0"/>
              </a:defRPr>
            </a:lvl1pPr>
          </a:lstStyle>
          <a:p>
            <a:pPr>
              <a:defRPr/>
            </a:pPr>
            <a:fld id="{9CCCAC68-8838-4077-8FA0-64142307613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C72CE90F-2063-4CD3-8CB3-71E45FA8F214}" type="slidenum">
              <a:rPr lang="en-US" smtClean="0"/>
              <a:pPr/>
              <a:t>1</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8A149B0-39F9-401D-8D0D-3D15B6CC1EED}" type="slidenum">
              <a:rPr lang="en-US" smtClean="0"/>
              <a:pPr/>
              <a:t>10</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r>
              <a:rPr lang="en-US" sz="1400" b="1" dirty="0" smtClean="0"/>
              <a:t>To the presenter: </a:t>
            </a:r>
            <a:r>
              <a:rPr lang="en-US" sz="1400" dirty="0" smtClean="0"/>
              <a:t>At this point in the presentation, you are given the opportunity to provide your audience with statistics related to your own district. We believe if you provide this information it will make your case for expanding school breakfast more compelling. Please feel free to provide the data in whatever form you have available to you. Also, if data is unavailable at your district level, you may choose to provide data for your state. This state data is available and can be found by contacting your state agency, usually the Department of Education.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FB00A59A-9934-455F-8D63-F4774E49B873}" type="slidenum">
              <a:rPr lang="en-US" smtClean="0"/>
              <a:pPr/>
              <a:t>11</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r>
              <a:rPr lang="en-US" sz="1400" smtClean="0"/>
              <a:t>To the speaker: Feel free to incorporate this graph into your district- or state-specific data. </a:t>
            </a:r>
          </a:p>
          <a:p>
            <a:endParaRPr lang="en-US" sz="14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85B8AD8-23CE-4B04-AFA9-3D2912C1025E}" type="slidenum">
              <a:rPr lang="en-US" smtClean="0"/>
              <a:pPr/>
              <a:t>12</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r>
              <a:rPr lang="en-US" sz="1300" dirty="0" smtClean="0"/>
              <a:t>Certain barriers to school breakfast have been identified. The results of studies conducted by the Food Research and Action Center (FRAC) showed that: </a:t>
            </a:r>
          </a:p>
          <a:p>
            <a:pPr>
              <a:buFontTx/>
              <a:buChar char="-"/>
            </a:pPr>
            <a:r>
              <a:rPr lang="en-US" sz="1300" dirty="0" smtClean="0"/>
              <a:t>There is often a lack of sufficient time allowed for eating breakfast, either before school or in class </a:t>
            </a:r>
          </a:p>
          <a:p>
            <a:pPr>
              <a:buFontTx/>
              <a:buChar char="-"/>
            </a:pPr>
            <a:r>
              <a:rPr lang="en-US" sz="1300" dirty="0" smtClean="0"/>
              <a:t>Bus schedules can eliminate or limit the time that students have to eat breakfast when they arrive at school</a:t>
            </a:r>
          </a:p>
          <a:p>
            <a:pPr>
              <a:buFontTx/>
              <a:buChar char="-"/>
            </a:pPr>
            <a:r>
              <a:rPr lang="en-US" sz="1300" dirty="0" smtClean="0"/>
              <a:t>Some schools have a lack of adequate personnel to supervise students during school breakfast, either in the cafeteria or in the classrooms</a:t>
            </a:r>
          </a:p>
          <a:p>
            <a:pPr>
              <a:buFontTx/>
              <a:buChar char="-"/>
            </a:pPr>
            <a:r>
              <a:rPr lang="en-US" sz="1300" dirty="0" smtClean="0"/>
              <a:t>Students prefer to be outside of the building with friends instead of inside eating breakfast before the start of the school day</a:t>
            </a:r>
          </a:p>
          <a:p>
            <a:pPr>
              <a:buFontTx/>
              <a:buChar char="-"/>
            </a:pPr>
            <a:r>
              <a:rPr lang="en-US" sz="1300" dirty="0" smtClean="0"/>
              <a:t>There can be a lack of administrative support for expanding the school breakfast program </a:t>
            </a:r>
          </a:p>
          <a:p>
            <a:pPr>
              <a:buFontTx/>
              <a:buChar char="-"/>
            </a:pPr>
            <a:r>
              <a:rPr lang="en-US" sz="1300" dirty="0" smtClean="0"/>
              <a:t>There is a stigma felt by students in relation to school breakfast – especially when school breakfast is only offered before school in the cafeteria.  </a:t>
            </a:r>
          </a:p>
          <a:p>
            <a:endParaRPr lang="en-US" sz="1300" dirty="0" smtClean="0"/>
          </a:p>
          <a:p>
            <a:r>
              <a:rPr lang="en-US" sz="1300" b="1" dirty="0" smtClean="0"/>
              <a:t>Note to the speaker: </a:t>
            </a:r>
            <a:r>
              <a:rPr lang="en-US" sz="1300" dirty="0" smtClean="0"/>
              <a:t>Please feel free to include barriers that you have observed in your own community. You may use the “Assessing Barriers to School Breakfast Expansion” checklist included in the School Breakfast Toolkit as a guide to assessing barriers.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8B4A14F-4F3A-4287-89FF-0481EC082A8A}" type="slidenum">
              <a:rPr lang="en-US" smtClean="0"/>
              <a:pPr/>
              <a:t>13</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marL="228600" indent="-228600"/>
            <a:r>
              <a:rPr lang="en-US" sz="1300" dirty="0" smtClean="0"/>
              <a:t>Our goal is to raise the number of students who benefit from school breakfast and reduce the gap between lunch and breakfast participation. There are many approaches to consider while doing this:</a:t>
            </a:r>
          </a:p>
          <a:p>
            <a:pPr marL="228600" indent="-228600"/>
            <a:r>
              <a:rPr lang="en-US" sz="1300" dirty="0" smtClean="0"/>
              <a:t> </a:t>
            </a:r>
          </a:p>
          <a:p>
            <a:pPr marL="228600" indent="-228600">
              <a:buFontTx/>
              <a:buAutoNum type="arabicPeriod"/>
            </a:pPr>
            <a:r>
              <a:rPr lang="en-US" sz="1300" dirty="0" smtClean="0"/>
              <a:t>Schools should look at improving direct certification. Direct certification allows schools to automatically qualify students for free meals based on their participation in the</a:t>
            </a:r>
            <a:r>
              <a:rPr lang="en-US" sz="1300" baseline="0" dirty="0" smtClean="0"/>
              <a:t> Supplemental Nutrition Assistance Program, or SNAP (formerly known as the </a:t>
            </a:r>
            <a:r>
              <a:rPr lang="en-US" sz="1300" dirty="0" smtClean="0"/>
              <a:t>Food Stamp Program). Direct Certification is optional but highly recommended for other categorically eligible children, such as those who are</a:t>
            </a:r>
            <a:r>
              <a:rPr lang="en-US" sz="1300" baseline="0" dirty="0" smtClean="0"/>
              <a:t> homeless, runaway, or migrant, or those whose households participate in Temporary Assistance for Needy Families, or TANF. </a:t>
            </a:r>
            <a:r>
              <a:rPr lang="en-US" sz="1300" dirty="0" smtClean="0"/>
              <a:t>Determining which students are eligible for free meals then allows you to target some of your outreach efforts specifically to these families. </a:t>
            </a:r>
          </a:p>
          <a:p>
            <a:pPr marL="228600" indent="-228600">
              <a:buFontTx/>
              <a:buAutoNum type="arabicPeriod"/>
            </a:pPr>
            <a:endParaRPr lang="en-US" sz="1300" dirty="0" smtClean="0"/>
          </a:p>
          <a:p>
            <a:pPr marL="228600" indent="-228600">
              <a:buFontTx/>
              <a:buAutoNum type="arabicPeriod"/>
            </a:pPr>
            <a:r>
              <a:rPr lang="en-US" sz="1300" dirty="0" smtClean="0"/>
              <a:t>Enhance outreach is another strategy. This encompasses efforts just mentioned, such as targeting families who qualify for direct certification, as well as building support from administrators and key stakeholders, providing information to parents, and finding ways to get kids excited about breakfast </a:t>
            </a:r>
          </a:p>
          <a:p>
            <a:pPr marL="228600" indent="-228600">
              <a:buFontTx/>
              <a:buAutoNum type="arabicPeriod"/>
            </a:pPr>
            <a:endParaRPr lang="en-US" sz="1300" dirty="0" smtClean="0"/>
          </a:p>
          <a:p>
            <a:pPr marL="228600" indent="-228600">
              <a:buFontTx/>
              <a:buAutoNum type="arabicPeriod"/>
            </a:pPr>
            <a:r>
              <a:rPr lang="en-US" sz="1300" dirty="0" smtClean="0"/>
              <a:t>Provisions 2 and 3 are other methods used by schools to increase participation. Each are options provided at the federal level that allows schools to reduce paperwork and administrative costs while providing breakfast to all students at no cost.  We’ll explain more about this in a moment. </a:t>
            </a:r>
          </a:p>
          <a:p>
            <a:pPr marL="228600" indent="-228600">
              <a:buFontTx/>
              <a:buAutoNum type="arabicPeriod"/>
            </a:pPr>
            <a:endParaRPr lang="en-US" sz="1300" dirty="0" smtClean="0"/>
          </a:p>
          <a:p>
            <a:pPr marL="228600" indent="-228600">
              <a:buFontTx/>
              <a:buAutoNum type="arabicPeriod"/>
            </a:pPr>
            <a:r>
              <a:rPr lang="en-US" sz="1300" dirty="0" smtClean="0"/>
              <a:t>Providing breakfast through alternate service methods has been shown to be an effective way of increasing participation in school breakfast programs. The most common methods are: Breakfast in the classroom, Grab 'n' Go, and breakfast after first period.  Now let’s discuss each of these. </a:t>
            </a:r>
          </a:p>
          <a:p>
            <a:pPr marL="228600" indent="-228600"/>
            <a:endParaRPr lang="en-US" sz="1300"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F1AED6ED-25A9-4869-BF96-20959BAF3B5B}" type="slidenum">
              <a:rPr lang="en-US" smtClean="0"/>
              <a:pPr/>
              <a:t>14</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a:buFontTx/>
              <a:buChar char="•"/>
            </a:pPr>
            <a:r>
              <a:rPr lang="en-US" sz="1400" dirty="0" smtClean="0"/>
              <a:t>Breakfast in the classroom allows students to eat breakfast in their classroom early in the school day. </a:t>
            </a:r>
          </a:p>
          <a:p>
            <a:pPr>
              <a:buFontTx/>
              <a:buChar char="•"/>
            </a:pPr>
            <a:r>
              <a:rPr lang="en-US" sz="1400" dirty="0" smtClean="0"/>
              <a:t>Breakfast in the classroom addresses barriers that children face in eating breakfast at school, namely the limited amount of time that children have to eat before school starts. </a:t>
            </a:r>
          </a:p>
          <a:p>
            <a:pPr>
              <a:buFontTx/>
              <a:buChar char="•"/>
            </a:pPr>
            <a:r>
              <a:rPr lang="en-US" sz="1400" dirty="0" smtClean="0"/>
              <a:t>Providing breakfast in the classroom increases participation by making breakfast more convenient for students. It also reduces the stigma associated with eating breakfast at school because breakfast is made readily available to all students. </a:t>
            </a:r>
          </a:p>
          <a:p>
            <a:pPr>
              <a:buFontTx/>
              <a:buChar char="•"/>
            </a:pPr>
            <a:r>
              <a:rPr lang="en-US" sz="1400" dirty="0" smtClean="0"/>
              <a:t>During breakfast time in the classroom, teachers can accomplish administrative tasks, conduct nutrition education, or read a story. </a:t>
            </a:r>
          </a:p>
          <a:p>
            <a:pPr>
              <a:buFontTx/>
              <a:buChar char="•"/>
            </a:pPr>
            <a:r>
              <a:rPr lang="en-US" sz="1400" dirty="0" smtClean="0"/>
              <a:t>Breakfast can be served during homeroom or an advisory period for middle and high school students so that it fits into existing schedules.</a:t>
            </a:r>
          </a:p>
          <a:p>
            <a:endParaRPr lang="en-US" sz="140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64F7A6EF-6AF3-42FA-9848-DE5E85992F7D}" type="slidenum">
              <a:rPr lang="en-US" smtClean="0"/>
              <a:pPr/>
              <a:t>15</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a:buFontTx/>
              <a:buChar char="•"/>
            </a:pPr>
            <a:r>
              <a:rPr lang="en-US" sz="1400" dirty="0" smtClean="0"/>
              <a:t>With breakfast in the classroom, it is essential to gain support from key staff such as teachers, principals, and custodians. One barrier to implementing breakfast in the classroom can be staff hesitance. In order to gain support for breakfast expansion, presenting a well thought-out plan while promoting the importance of breakfast can ease tensions. </a:t>
            </a:r>
          </a:p>
          <a:p>
            <a:pPr>
              <a:buFontTx/>
              <a:buChar char="-"/>
            </a:pPr>
            <a:r>
              <a:rPr lang="en-US" sz="1400" dirty="0" smtClean="0"/>
              <a:t>Teachers, for instance, may be concerned about the loss of instructional time. However, some teachers claim that the increased attentiveness on the part of the students after eating breakfast makes up for the 5-10 minutes spent eating breakfast. In some states, breakfast in the morning counts as instructional time. </a:t>
            </a:r>
          </a:p>
          <a:p>
            <a:pPr>
              <a:buFontTx/>
              <a:buChar char="-"/>
            </a:pPr>
            <a:r>
              <a:rPr lang="en-US" sz="1400" dirty="0" smtClean="0"/>
              <a:t>Getting administrators and staff to agree to a pilot program will give them a chance to see the benefits of breakfast. </a:t>
            </a:r>
          </a:p>
          <a:p>
            <a:endParaRPr lang="en-US" sz="1400"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313828A2-64A6-4E43-9583-A7E286E8EB6D}" type="slidenum">
              <a:rPr lang="en-US" smtClean="0"/>
              <a:pPr/>
              <a:t>16</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r>
              <a:rPr lang="en-US" sz="1400" dirty="0" smtClean="0"/>
              <a:t>One effective strategy in building support for breakfast in the classroom is giving our teachers, custodians, administrators and other staff members the opportunity to speak with people from schools where breakfast in the classroom has been implemented. Hearing about the positive experiences from their counterparts in other schools can often ease reservations about testing it in our own schools. </a:t>
            </a:r>
          </a:p>
          <a:p>
            <a:endParaRPr lang="en-US" sz="1400" dirty="0" smtClean="0"/>
          </a:p>
          <a:p>
            <a:r>
              <a:rPr lang="en-US" sz="1400" dirty="0" smtClean="0"/>
              <a:t>Here is a testimonial of teachers’ experiences implementing breakfast in the classroom in Maryland.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3DFD4FF-E591-4CF5-A9E8-EB147C74F229}" type="slidenum">
              <a:rPr lang="en-US" smtClean="0"/>
              <a:pPr/>
              <a:t>17</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a:buFontTx/>
              <a:buChar char="•"/>
            </a:pPr>
            <a:r>
              <a:rPr lang="en-US" sz="1400" dirty="0" smtClean="0"/>
              <a:t>Grab 'n' Go is exactly what it sounds like – Children are provided with conveniently pre-packaged breakfasts that they can take with them to designated areas such as: the classroom, cafeteria, or outside. </a:t>
            </a:r>
          </a:p>
          <a:p>
            <a:pPr>
              <a:buFontTx/>
              <a:buChar char="•"/>
            </a:pPr>
            <a:r>
              <a:rPr lang="en-US" sz="1400" dirty="0" smtClean="0"/>
              <a:t>Meals contain easy-to-eat items such as granola bars, bananas, yogurt, </a:t>
            </a:r>
            <a:r>
              <a:rPr lang="en-US" sz="1400" dirty="0" err="1" smtClean="0"/>
              <a:t>french</a:t>
            </a:r>
            <a:r>
              <a:rPr lang="en-US" sz="1400" dirty="0" smtClean="0"/>
              <a:t> toast sticks, and other items. Foods can be served hot or cold. </a:t>
            </a:r>
          </a:p>
          <a:p>
            <a:pPr>
              <a:buFontTx/>
              <a:buChar char="•"/>
            </a:pPr>
            <a:r>
              <a:rPr lang="en-US" sz="1400" dirty="0" smtClean="0"/>
              <a:t>Grab 'n' Go has been a success in many schools because it is quick and easy.</a:t>
            </a:r>
          </a:p>
          <a:p>
            <a:pPr>
              <a:buFontTx/>
              <a:buChar char="•"/>
            </a:pPr>
            <a:r>
              <a:rPr lang="en-US" sz="1400" dirty="0" smtClean="0"/>
              <a:t>Allowing students to receive their breakfasts quickly and efficiently also may reduce tardiness in some schools. When lines are eliminated and foods consumed are simple students can have time to eat and start the school day.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0F3C22DC-3426-48B5-BD59-A17278B71954}" type="slidenum">
              <a:rPr lang="en-US" smtClean="0"/>
              <a:pPr/>
              <a:t>18</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a:buFontTx/>
              <a:buChar char="•"/>
            </a:pPr>
            <a:r>
              <a:rPr lang="en-US" sz="1400" dirty="0" smtClean="0"/>
              <a:t>Grab 'n' Go bags are prepared by food service workers before the start of the school day and take a comparable or lesser amount of time than cafeteria breakfasts. </a:t>
            </a:r>
          </a:p>
          <a:p>
            <a:pPr>
              <a:buFontTx/>
              <a:buChar char="•"/>
            </a:pPr>
            <a:r>
              <a:rPr lang="en-US" sz="1400" dirty="0" smtClean="0"/>
              <a:t>Meals are often placed on carts that are positioned in conveniently located areas such as in the hallway, cafeteria, near where the students come in from the buses. </a:t>
            </a:r>
          </a:p>
          <a:p>
            <a:pPr>
              <a:buFontTx/>
              <a:buChar char="•"/>
            </a:pPr>
            <a:r>
              <a:rPr lang="en-US" sz="1400" dirty="0" smtClean="0"/>
              <a:t>Making sure that trash bins are easily available to students minimizes waste concerns. Schools generally find that when students are responsible for placing their trash in designated bins that trash is not an issue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25AF5002-79A4-4E42-AF27-086A2957E592}" type="slidenum">
              <a:rPr lang="en-US" smtClean="0"/>
              <a:pPr/>
              <a:t>19</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a:buFontTx/>
              <a:buChar char="•"/>
            </a:pPr>
            <a:r>
              <a:rPr lang="en-US" sz="1400" dirty="0" smtClean="0"/>
              <a:t>Breakfast after first period gives students the chance to obtain their breakfast after starting the school day. When students have not eaten breakfast, or must wait a long time for lunch, providing breakfast after first period gives them a needed nutritional boost to help them focus in class. </a:t>
            </a:r>
          </a:p>
          <a:p>
            <a:pPr>
              <a:buFontTx/>
              <a:buChar char="•"/>
            </a:pPr>
            <a:r>
              <a:rPr lang="en-US" sz="1400" dirty="0" smtClean="0"/>
              <a:t>Bus schedules, often a problem when trying to get children in and eating before school, are not an issue with breakfast after first period. </a:t>
            </a:r>
          </a:p>
          <a:p>
            <a:pPr>
              <a:buFontTx/>
              <a:buChar char="•"/>
            </a:pPr>
            <a:r>
              <a:rPr lang="en-US" sz="1400" dirty="0" smtClean="0"/>
              <a:t>Breakfast after first period can be presented in various forms: served in the cafeteria, in the classroom, or through Grab 'n' Go. Often using alternative serving methods is helpful to deal with time constraints. </a:t>
            </a:r>
          </a:p>
          <a:p>
            <a:pPr>
              <a:buFontTx/>
              <a:buChar char="•"/>
            </a:pPr>
            <a:r>
              <a:rPr lang="en-US" sz="1400" dirty="0" smtClean="0"/>
              <a:t>Some schools have called breakfast after first period a “nutrition break” and found ways to incorporate nutrition education into that time period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68DB85F0-A55E-4EC4-B450-8D9CAF9D0AA7}" type="slidenum">
              <a:rPr lang="en-US" smtClean="0"/>
              <a:pPr/>
              <a:t>2</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EA2AEB88-FE99-4AE0-97B1-53ED81F24CCF}" type="slidenum">
              <a:rPr lang="en-US" smtClean="0"/>
              <a:pPr/>
              <a:t>20</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a:buFontTx/>
              <a:buChar char="•"/>
            </a:pPr>
            <a:r>
              <a:rPr lang="en-US" sz="1400" dirty="0" smtClean="0"/>
              <a:t>Scheduling is important with breakfast after first period. Principals have to make sure that students are given sufficient time to eat in between classes. </a:t>
            </a:r>
          </a:p>
          <a:p>
            <a:pPr>
              <a:buFontTx/>
              <a:buChar char="•"/>
            </a:pPr>
            <a:r>
              <a:rPr lang="en-US" sz="1400" dirty="0" smtClean="0"/>
              <a:t>Breakfast after first period is sometimes offered as an either/or option. Some students who arrive at school on time choose to eat breakfast before school starts, students who arrive late or who aren’t hungry yet when breakfast is first served wait until after first period to eat. </a:t>
            </a:r>
          </a:p>
          <a:p>
            <a:pPr>
              <a:buFontTx/>
              <a:buChar char="•"/>
            </a:pPr>
            <a:r>
              <a:rPr lang="en-US" sz="1400" dirty="0" smtClean="0"/>
              <a:t>Breakfast after first period is particularly helpful in high schools where teenagers start early and don’t feel hungry until later in the day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B812915-2D4F-42EA-8922-DA9A89FF6922}" type="slidenum">
              <a:rPr lang="en-US" smtClean="0"/>
              <a:pPr/>
              <a:t>21</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a:buFontTx/>
              <a:buChar char="•"/>
            </a:pPr>
            <a:r>
              <a:rPr lang="en-US" sz="1400" dirty="0" smtClean="0"/>
              <a:t>Provision 2 and 3 were created to facilitate counting and claiming procedures for school meal reimbursements. </a:t>
            </a:r>
          </a:p>
          <a:p>
            <a:endParaRPr lang="en-US" sz="1400" dirty="0" smtClean="0"/>
          </a:p>
          <a:p>
            <a:pPr>
              <a:buFontTx/>
              <a:buChar char="•"/>
            </a:pPr>
            <a:r>
              <a:rPr lang="en-US" sz="1400" dirty="0" smtClean="0"/>
              <a:t>Schools establish the percentage of free and reduced price meals served by collecting applications during a base year. They then apply those percentages to the number of meals served during subsequent years without having to process applications. </a:t>
            </a:r>
          </a:p>
          <a:p>
            <a:pPr>
              <a:buFontTx/>
              <a:buChar char="•"/>
            </a:pPr>
            <a:endParaRPr lang="en-US" sz="1400" dirty="0" smtClean="0"/>
          </a:p>
          <a:p>
            <a:pPr>
              <a:buFontTx/>
              <a:buChar char="•"/>
            </a:pPr>
            <a:r>
              <a:rPr lang="en-US" sz="1400" dirty="0" smtClean="0"/>
              <a:t>P2/3 are both highly flexible---schools may implement a special counting and claiming provision</a:t>
            </a:r>
            <a:r>
              <a:rPr lang="en-US" sz="1400" baseline="0" dirty="0" smtClean="0"/>
              <a:t> only for breakfast, only for lunch, or for both meals</a:t>
            </a:r>
            <a:endParaRPr lang="en-US" sz="1400"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58409388-32A3-46B3-B92D-030150347163}" type="slidenum">
              <a:rPr lang="en-US" smtClean="0"/>
              <a:pPr/>
              <a:t>22</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a:buFont typeface="Arial" pitchFamily="34" charset="0"/>
              <a:buChar char="•"/>
            </a:pPr>
            <a:r>
              <a:rPr lang="en-US" sz="1400" dirty="0" smtClean="0"/>
              <a:t>Provision 2 and 3 create a reduction of paperwork and streamlined meal service</a:t>
            </a:r>
          </a:p>
          <a:p>
            <a:pPr>
              <a:buFont typeface="Arial" pitchFamily="34" charset="0"/>
              <a:buChar char="•"/>
            </a:pPr>
            <a:r>
              <a:rPr lang="en-US" sz="1400" dirty="0" smtClean="0"/>
              <a:t>All children have access to a nutritious breakfast because any student can receive a meal at no charge</a:t>
            </a:r>
          </a:p>
          <a:p>
            <a:pPr>
              <a:buFont typeface="Arial" pitchFamily="34" charset="0"/>
              <a:buChar char="•"/>
            </a:pPr>
            <a:r>
              <a:rPr lang="en-US" sz="1400" dirty="0" smtClean="0"/>
              <a:t>Since it simpler for students to participate, Provision 2 and 3 can raise participation rates </a:t>
            </a:r>
          </a:p>
          <a:p>
            <a:pPr>
              <a:buFont typeface="Arial" pitchFamily="34" charset="0"/>
              <a:buChar char="•"/>
            </a:pPr>
            <a:r>
              <a:rPr lang="en-US" sz="1400" dirty="0" smtClean="0"/>
              <a:t>Also, when breakfast is provided at no-charge to all students, it reduces the stigma that is often associated with school breakfast participants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B48F30F7-FA7E-4316-BB61-8BDCD04627EE}" type="slidenum">
              <a:rPr lang="en-US" smtClean="0"/>
              <a:pPr/>
              <a:t>23</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a:buFontTx/>
              <a:buChar char="•"/>
            </a:pPr>
            <a:r>
              <a:rPr lang="en-US" sz="1400" dirty="0" smtClean="0"/>
              <a:t>Provision 2 and 3 are most useful in schools with high percentages of free and reduced price students.</a:t>
            </a:r>
            <a:r>
              <a:rPr lang="en-US" sz="1400" baseline="0" dirty="0" smtClean="0"/>
              <a:t> The break even point is typically when about 75% (or more) of children qualify for free or reduced price meals</a:t>
            </a:r>
            <a:endParaRPr lang="en-US" sz="1400" dirty="0" smtClean="0"/>
          </a:p>
          <a:p>
            <a:pPr>
              <a:buFontTx/>
              <a:buChar char="•"/>
            </a:pPr>
            <a:r>
              <a:rPr lang="en-US" sz="1400" dirty="0" smtClean="0"/>
              <a:t>This is because with Provision 2 and 3 schools will cover the costs of providing breakfast to students who do not receive free or reduced price meals. Schools and districts can make up for additional costs associated with providing breakfast at no-charge to all students with the reduced administrative costs and economies of scale. Additional costs are minimal if the majority of students are eligible for free and reduced price meals. </a:t>
            </a:r>
          </a:p>
          <a:p>
            <a:pPr>
              <a:buFontTx/>
              <a:buChar char="•"/>
            </a:pPr>
            <a:r>
              <a:rPr lang="en-US" sz="1400" dirty="0" smtClean="0"/>
              <a:t>Any additional costs must be covered by non-federal funds. District governments, state agencies, and foundations may also help cover additional costs so that all students are able to benefit from School Breakfast Programs.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46FF2A1B-5DC0-40B1-8766-4B2510FFDCC7}" type="slidenum">
              <a:rPr lang="en-US" smtClean="0"/>
              <a:pPr/>
              <a:t>24</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a:buFont typeface="Arial" pitchFamily="34" charset="0"/>
              <a:buChar char="•"/>
            </a:pPr>
            <a:r>
              <a:rPr lang="en-US" sz="1400" dirty="0" smtClean="0"/>
              <a:t>Outreach can be an important component of successfully expanding participation in the School Breakfast Program. </a:t>
            </a:r>
          </a:p>
          <a:p>
            <a:pPr>
              <a:buFont typeface="Arial" pitchFamily="34" charset="0"/>
              <a:buChar char="•"/>
            </a:pPr>
            <a:r>
              <a:rPr lang="en-US" sz="1400" dirty="0" smtClean="0"/>
              <a:t>Piloting alternative service methods, implementing Provision 2 and 3, and maximizing direct certification all require the support of a wide range of stakeholders – Having the buy-in of administrators, principals, superintendents makes  a huge difference when expanding breakfast programs. It is also important to make sure that parents, students, and the community are aware of School Breakfast Programs and the important benefits that they offer. </a:t>
            </a:r>
          </a:p>
          <a:p>
            <a:pPr>
              <a:buFont typeface="Arial" pitchFamily="34" charset="0"/>
              <a:buChar char="•"/>
            </a:pPr>
            <a:r>
              <a:rPr lang="en-US" sz="1400" dirty="0" smtClean="0"/>
              <a:t>State agencies, including state Extension agencies, and anti-hunger organizations are available to provide technical support. Local wellness committees are already formed and looking at ways to prioritize the health and nutrition of students within districts. </a:t>
            </a:r>
          </a:p>
          <a:p>
            <a:pPr>
              <a:buFont typeface="Arial" pitchFamily="34" charset="0"/>
              <a:buChar char="•"/>
            </a:pPr>
            <a:r>
              <a:rPr lang="en-US" sz="1400" dirty="0" smtClean="0"/>
              <a:t>The program needs to be marketed consistently to parents and students, and promoted in the community.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0A6D1E5D-9FD8-4DB6-A89E-0D7601FE60DE}" type="slidenum">
              <a:rPr lang="en-US" smtClean="0"/>
              <a:pPr/>
              <a:t>25</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r>
              <a:rPr lang="en-US" sz="1400" b="1" dirty="0" smtClean="0"/>
              <a:t>To the presenter: </a:t>
            </a:r>
            <a:r>
              <a:rPr lang="en-US" sz="1400" dirty="0" smtClean="0"/>
              <a:t>Again, in the following three slides you are given a template for to present your own ideas on how to expand breakfast participation as it relates to your specific school or district. This is an opportunity to show your audience where your School Breakfast Program currently stands, where you’d like to see it go, and ideas for getting there. On this slide, you may mention current strategies that are being employed to promote breakfast participation. Perhaps you already have implemented Provision 2 in your school, offer alternative serving methods, or have incorporated breakfast expansion into your wellness policy. Mention the groundwork that you have already laid for expanding breakfast.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3884750C-67D0-41D3-AE6E-D69437867523}" type="slidenum">
              <a:rPr lang="en-US" smtClean="0"/>
              <a:pPr/>
              <a:t>26</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r>
              <a:rPr lang="en-US" sz="1400" b="1" dirty="0" smtClean="0"/>
              <a:t>To the presenter: </a:t>
            </a:r>
            <a:r>
              <a:rPr lang="en-US" sz="1400" dirty="0" smtClean="0"/>
              <a:t>On this slide, you have the opportunity to discuss challenges that you are still facing despite current strategies.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ADBADD78-E7DA-4E35-B4FB-B2BDB77777CA}" type="slidenum">
              <a:rPr lang="en-US" smtClean="0"/>
              <a:pPr/>
              <a:t>27</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r>
              <a:rPr lang="en-US" sz="1400" b="1" dirty="0" smtClean="0"/>
              <a:t>To the presenter: </a:t>
            </a:r>
            <a:r>
              <a:rPr lang="en-US" sz="1400" dirty="0" smtClean="0"/>
              <a:t>Here you may discuss potential future strategies for building participation in the school breakfast program, drawing from examples mentioned previously in the power point.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0BBFAE9E-0EA4-4643-8E7D-9E046DE98CFA}" type="slidenum">
              <a:rPr lang="en-US" smtClean="0"/>
              <a:pPr/>
              <a:t>28</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sz="1400" b="1" dirty="0" smtClean="0"/>
              <a:t>To the presenter: </a:t>
            </a:r>
            <a:r>
              <a:rPr lang="en-US" sz="1400" dirty="0" smtClean="0"/>
              <a:t>Outline the next steps you would like to see taken by your audience. Forming a committee to address breakfast participation, making this presentation to principals or teachers, improving the direct certification process, implementing or piloting alternative service methods. </a:t>
            </a:r>
          </a:p>
          <a:p>
            <a:endParaRPr lang="en-US" sz="1400" dirty="0" smtClean="0"/>
          </a:p>
          <a:p>
            <a:r>
              <a:rPr lang="en-US" sz="1400" dirty="0" smtClean="0"/>
              <a:t>The SBP is a great program, but to be successful, like any endeavor, it requires commitment and consistent effort. As we examine barriers to participation and identify solutions, it is important that key stakeholders are consistently involved, the community is involved, and partnerships are formed with individuals and organizations that share the goal of providing children with a healthy start to each day. </a:t>
            </a:r>
          </a:p>
          <a:p>
            <a:endParaRPr lang="en-US" sz="1400"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BADF4FCE-6AE8-40A6-957C-E3F292E0E5EC}" type="slidenum">
              <a:rPr lang="en-US" smtClean="0"/>
              <a:pPr/>
              <a:t>29</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EEA1CA4-5FE1-4BF4-9862-389A61E199B2}" type="slidenum">
              <a:rPr lang="en-US" smtClean="0"/>
              <a:pPr/>
              <a:t>3</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r>
              <a:rPr lang="en-US" sz="1400" smtClean="0"/>
              <a:t>There are a number of benefits associated with breakfast. Here, we’ve broken them down into two categories:</a:t>
            </a:r>
          </a:p>
          <a:p>
            <a:pPr>
              <a:buFontTx/>
              <a:buChar char="-"/>
            </a:pPr>
            <a:r>
              <a:rPr lang="en-US" sz="1400" smtClean="0"/>
              <a:t>Nutritional Benefits</a:t>
            </a:r>
          </a:p>
          <a:p>
            <a:pPr>
              <a:buFontTx/>
              <a:buChar char="-"/>
            </a:pPr>
            <a:r>
              <a:rPr lang="en-US" sz="1400" smtClean="0"/>
              <a:t>Academic Benefits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168A4C4-5043-48C3-B56D-472FA0906E96}" type="slidenum">
              <a:rPr lang="en-US" smtClean="0"/>
              <a:pPr/>
              <a:t>4</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r>
              <a:rPr lang="en-US" sz="1400" dirty="0" smtClean="0"/>
              <a:t>There are many nutritional benefits that are associated with breakfast. </a:t>
            </a:r>
          </a:p>
          <a:p>
            <a:pPr>
              <a:buFontTx/>
              <a:buChar char="-"/>
            </a:pPr>
            <a:r>
              <a:rPr lang="en-US" sz="1400" dirty="0" smtClean="0"/>
              <a:t>First, children who eat breakfast have energy for mental and physical activities. Whether studying in class or playing sports, all children need energy to succeed. </a:t>
            </a:r>
          </a:p>
          <a:p>
            <a:pPr>
              <a:buFontTx/>
              <a:buChar char="-"/>
            </a:pPr>
            <a:r>
              <a:rPr lang="en-US" sz="1400" dirty="0" smtClean="0"/>
              <a:t>By eating breakfast, students get more of the</a:t>
            </a:r>
            <a:r>
              <a:rPr lang="en-US" sz="1400" baseline="0" dirty="0" smtClean="0"/>
              <a:t> </a:t>
            </a:r>
            <a:r>
              <a:rPr lang="en-US" sz="1400" dirty="0" smtClean="0"/>
              <a:t>important vitamins and nutrients they need for proper growth</a:t>
            </a:r>
            <a:r>
              <a:rPr lang="en-US" sz="1400" baseline="0" dirty="0" smtClean="0"/>
              <a:t> and development</a:t>
            </a:r>
          </a:p>
          <a:p>
            <a:pPr>
              <a:buFontTx/>
              <a:buChar char="-"/>
            </a:pPr>
            <a:r>
              <a:rPr lang="en-US" sz="1400" baseline="0" dirty="0" smtClean="0"/>
              <a:t>Updated nutrition standards </a:t>
            </a:r>
            <a:r>
              <a:rPr lang="en-US" sz="1200" kern="1200" dirty="0" smtClean="0">
                <a:solidFill>
                  <a:schemeClr val="tx1"/>
                </a:solidFill>
                <a:latin typeface="Times New Roman" pitchFamily="18" charset="0"/>
                <a:ea typeface="+mn-ea"/>
                <a:cs typeface="+mn-cs"/>
              </a:rPr>
              <a:t>require daily offerings of fruit, whole grain-rich items, low-fat and fat free milk, and limitations on saturated fat, trans-fat, sodium, and calories. These new standards are</a:t>
            </a:r>
            <a:r>
              <a:rPr lang="en-US" sz="1200" kern="1200" baseline="0" dirty="0" smtClean="0">
                <a:solidFill>
                  <a:schemeClr val="tx1"/>
                </a:solidFill>
                <a:latin typeface="Times New Roman" pitchFamily="18" charset="0"/>
                <a:ea typeface="+mn-ea"/>
                <a:cs typeface="+mn-cs"/>
              </a:rPr>
              <a:t> being phased in over time, with most changes occurring during SY 2013-14 and SY 2014-15.</a:t>
            </a:r>
            <a:endParaRPr lang="en-US" sz="1400" dirty="0" smtClean="0"/>
          </a:p>
          <a:p>
            <a:pPr>
              <a:buFontTx/>
              <a:buChar char="-"/>
            </a:pPr>
            <a:r>
              <a:rPr lang="en-US" sz="1400" dirty="0" smtClean="0"/>
              <a:t>Schools participating in the school breakfast program often report fewer student visits to the school nurse after implementation of the program, higher academic performance, and more attentive students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0203D34A-E902-4FAB-9E3B-13D3ECE11AEB}" type="slidenum">
              <a:rPr lang="en-US" smtClean="0"/>
              <a:pPr/>
              <a:t>5</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r>
              <a:rPr lang="en-US" sz="1400" dirty="0" smtClean="0"/>
              <a:t>Here is a list of some of the academic benefits associated with breakfast. </a:t>
            </a:r>
          </a:p>
          <a:p>
            <a:pPr>
              <a:buFontTx/>
              <a:buChar char="-"/>
            </a:pPr>
            <a:r>
              <a:rPr lang="en-US" sz="1400" b="1" dirty="0" smtClean="0"/>
              <a:t>Increased test scores  </a:t>
            </a:r>
          </a:p>
          <a:p>
            <a:r>
              <a:rPr lang="en-US" sz="1400" dirty="0" smtClean="0"/>
              <a:t>Studies have shown that students can increase test scores when they eat breakfast in the morning – Some principals have responded to this by providing snacks to students on testing days. Ideally, all our children should be alert and ready to learn every day. </a:t>
            </a:r>
          </a:p>
          <a:p>
            <a:pPr>
              <a:buFontTx/>
              <a:buChar char="-"/>
            </a:pPr>
            <a:r>
              <a:rPr lang="en-US" sz="1400" b="1" dirty="0" smtClean="0"/>
              <a:t>Enhanced Cognitive functions</a:t>
            </a:r>
          </a:p>
          <a:p>
            <a:r>
              <a:rPr lang="en-US" sz="1400" dirty="0" smtClean="0"/>
              <a:t>Studies have shown that children who eat breakfast perform better when tested on cognitive functions such as short-term memory, arithmetic, and logical reasoning. All of these are essential for success in school. </a:t>
            </a:r>
          </a:p>
          <a:p>
            <a:pPr>
              <a:buFontTx/>
              <a:buChar char="-"/>
            </a:pPr>
            <a:r>
              <a:rPr lang="en-US" sz="1400" b="1" dirty="0" smtClean="0"/>
              <a:t>Increased Attentiveness in class </a:t>
            </a:r>
          </a:p>
          <a:p>
            <a:r>
              <a:rPr lang="en-US" sz="1400" dirty="0" smtClean="0"/>
              <a:t>Teachers surveyed after participating in school breakfast programs noted an increased level of attentiveness in their students, as well as improved behavior</a:t>
            </a:r>
          </a:p>
          <a:p>
            <a:pPr>
              <a:buFontTx/>
              <a:buChar char="-"/>
            </a:pPr>
            <a:r>
              <a:rPr lang="en-US" sz="1400" b="1" dirty="0" smtClean="0"/>
              <a:t>Decreased Absences</a:t>
            </a:r>
          </a:p>
          <a:p>
            <a:r>
              <a:rPr lang="en-US" sz="1400" dirty="0" smtClean="0"/>
              <a:t>Studies have shown that making school breakfast convenient and accessible at school can be an incentive for getting kids to class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930B1DA-0395-4007-8CF7-D24D11FB0A82}" type="slidenum">
              <a:rPr lang="en-US" smtClean="0"/>
              <a:pPr/>
              <a:t>6</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a:buFontTx/>
              <a:buChar char="•"/>
            </a:pPr>
            <a:r>
              <a:rPr lang="en-US" sz="1400" dirty="0" smtClean="0"/>
              <a:t>The benefits of breakfast extend beyond the children who are receiving it and into their surrounding environment. Children who eat breakfast demonstrate improved behavior and concentration. When children are well-behaved in school, class time is more productive. </a:t>
            </a:r>
          </a:p>
          <a:p>
            <a:pPr>
              <a:buFontTx/>
              <a:buChar char="•"/>
            </a:pPr>
            <a:r>
              <a:rPr lang="en-US" sz="1400" dirty="0" smtClean="0"/>
              <a:t>Breakfast helps students learn and perform better, and when students are doing better, schools are expected to do better as well. This is the logic behind initiatives to ensure that students eat breakfast on test days – Why not give them the same boost for learning every day?</a:t>
            </a:r>
          </a:p>
          <a:p>
            <a:pPr>
              <a:buFontTx/>
              <a:buChar char="•"/>
            </a:pPr>
            <a:r>
              <a:rPr lang="en-US" sz="1400" dirty="0" smtClean="0"/>
              <a:t>Eating breakfast is a healthy habit to teach children beginning at a young age. </a:t>
            </a:r>
          </a:p>
          <a:p>
            <a:pPr>
              <a:buFontTx/>
              <a:buChar char="•"/>
            </a:pPr>
            <a:r>
              <a:rPr lang="en-US" sz="1400" dirty="0" smtClean="0"/>
              <a:t>Breakfast also can contribute to achieving nutrition goals that are established in schools’ wellness policies.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1AB7E79-5A9D-4D6F-9040-E5C8A96DC95B}" type="slidenum">
              <a:rPr lang="en-US" smtClean="0"/>
              <a:pPr/>
              <a:t>7</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a:buFontTx/>
              <a:buChar char="•"/>
            </a:pPr>
            <a:r>
              <a:rPr lang="en-US" sz="1300" dirty="0" smtClean="0"/>
              <a:t>Unfortunately, not all kids start the day with a nutritious breakfast. </a:t>
            </a:r>
          </a:p>
          <a:p>
            <a:endParaRPr lang="en-US" sz="1300" dirty="0" smtClean="0"/>
          </a:p>
          <a:p>
            <a:pPr>
              <a:buFontTx/>
              <a:buChar char="•"/>
            </a:pPr>
            <a:r>
              <a:rPr lang="en-US" sz="1300" dirty="0" smtClean="0"/>
              <a:t>There are many reasons why children don’t eat breakfast. Some come from families who can’t afford to put a nutritious meal on the table, others are busy and rushed in the morning. Oftentimes children will assert that they aren’t hungry when they wake up, finding that they first become hungry once they get to school and then they have to wait through morning classes before going to lunch. Even children who do eat breakfast in the morning might face a long commute to school or have lunch later in the day so that they become hungry before they have the chance to eat again. </a:t>
            </a:r>
          </a:p>
          <a:p>
            <a:endParaRPr lang="en-US" sz="1300" dirty="0" smtClean="0"/>
          </a:p>
          <a:p>
            <a:pPr>
              <a:buFontTx/>
              <a:buChar char="•"/>
            </a:pPr>
            <a:r>
              <a:rPr lang="en-US" sz="1300" dirty="0" smtClean="0"/>
              <a:t>No matter what the case, when children are hungry, they are facing a barrier to achievement. Studies have consistently shown that not only are there benefits to breakfast, such as the academic and nutritional benefits previously noted, but that skipping breakfast can actually have negative effects on children’s learning abilities, such as diminished memory and problem solving skills. </a:t>
            </a:r>
          </a:p>
          <a:p>
            <a:endParaRPr lang="en-US" sz="1300" dirty="0" smtClean="0"/>
          </a:p>
          <a:p>
            <a:pPr>
              <a:buFontTx/>
              <a:buChar char="•"/>
            </a:pPr>
            <a:r>
              <a:rPr lang="en-US" sz="1300" dirty="0" smtClean="0"/>
              <a:t>There’s no reason why children should miss out on breakfast – With breakfast offered at over 91,000 schools across America (Note to the speaker: You can mention here what percentage of schools in your district offer school breakfast)  Every child in these schools should have the opportunity and be encouraged to eat breakfast in the morning. </a:t>
            </a:r>
          </a:p>
          <a:p>
            <a:endParaRPr lang="en-US" sz="13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D4FBF35-B42A-4EC5-8DDC-26738FE15883}" type="slidenum">
              <a:rPr lang="en-US" smtClean="0"/>
              <a:pPr/>
              <a:t>8</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r>
              <a:rPr lang="en-US" sz="1400" dirty="0" smtClean="0"/>
              <a:t>It is surprising, then, to learn that participation rates in breakfast are so low. </a:t>
            </a:r>
          </a:p>
          <a:p>
            <a:pPr>
              <a:buFontTx/>
              <a:buChar char="•"/>
            </a:pPr>
            <a:r>
              <a:rPr lang="en-US" sz="1400" dirty="0" smtClean="0"/>
              <a:t>Nationally, approximately 13 million children participate in breakfast each day. 10.8 million of these children receive free- and reduced-price breakfasts. </a:t>
            </a:r>
          </a:p>
          <a:p>
            <a:pPr>
              <a:buFontTx/>
              <a:buChar char="•"/>
            </a:pPr>
            <a:r>
              <a:rPr lang="en-US" sz="1400" dirty="0" smtClean="0"/>
              <a:t>Breakfast participation has risen </a:t>
            </a:r>
            <a:r>
              <a:rPr lang="en-US" sz="1400" dirty="0" err="1" smtClean="0"/>
              <a:t>significantlyyears</a:t>
            </a:r>
            <a:r>
              <a:rPr lang="en-US" sz="1400" dirty="0" smtClean="0"/>
              <a:t> with over 5% year over</a:t>
            </a:r>
            <a:r>
              <a:rPr lang="en-US" sz="1400" baseline="0" dirty="0" smtClean="0"/>
              <a:t> year growth</a:t>
            </a:r>
            <a:r>
              <a:rPr lang="en-US" sz="1400" dirty="0" smtClean="0"/>
              <a:t>, but participation rates still notably lag behind NSLP.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88EDB147-CA6C-4FF2-B38D-E1B350490FD8}" type="slidenum">
              <a:rPr lang="en-US" smtClean="0"/>
              <a:pPr/>
              <a:t>9</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r>
              <a:rPr lang="en-US" sz="1400" dirty="0" smtClean="0"/>
              <a:t>Low participation rates are particularly distressing in respect to low-income children. Approximately 21.5 million students who receive free and reduced price meals participate in school lunch, while just under 11 million participate in breakfast. If we compare these numbers, we see that only half of low income children who benefit from the National School Lunch Program also participate in the School Breakfast Program.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5"/>
          <p:cNvGrpSpPr>
            <a:grpSpLocks/>
          </p:cNvGrpSpPr>
          <p:nvPr/>
        </p:nvGrpSpPr>
        <p:grpSpPr bwMode="auto">
          <a:xfrm>
            <a:off x="3632200" y="4889500"/>
            <a:ext cx="4876800" cy="319088"/>
            <a:chOff x="2288" y="3080"/>
            <a:chExt cx="3072" cy="201"/>
          </a:xfrm>
        </p:grpSpPr>
        <p:sp>
          <p:nvSpPr>
            <p:cNvPr id="5"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pPr>
                <a:defRPr/>
              </a:pPr>
              <a:endParaRPr lang="en-US"/>
            </a:p>
          </p:txBody>
        </p:sp>
        <p:sp>
          <p:nvSpPr>
            <p:cNvPr id="6"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pPr>
                <a:defRPr/>
              </a:pPr>
              <a:endParaRPr lang="en-US"/>
            </a:p>
          </p:txBody>
        </p:sp>
      </p:grpSp>
      <p:grpSp>
        <p:nvGrpSpPr>
          <p:cNvPr id="7" name="Group 16"/>
          <p:cNvGrpSpPr>
            <a:grpSpLocks/>
          </p:cNvGrpSpPr>
          <p:nvPr/>
        </p:nvGrpSpPr>
        <p:grpSpPr bwMode="auto">
          <a:xfrm>
            <a:off x="0" y="0"/>
            <a:ext cx="5867400" cy="6858000"/>
            <a:chOff x="0" y="0"/>
            <a:chExt cx="3696" cy="4320"/>
          </a:xfrm>
        </p:grpSpPr>
        <p:sp>
          <p:nvSpPr>
            <p:cNvPr id="8"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eaLnBrk="1" hangingPunct="1">
                <a:defRPr/>
              </a:pPr>
              <a:endParaRPr kumimoji="1" lang="en-US" sz="2400">
                <a:latin typeface="Times New Roman" pitchFamily="18" charset="0"/>
              </a:endParaRPr>
            </a:p>
          </p:txBody>
        </p:sp>
        <p:sp>
          <p:nvSpPr>
            <p:cNvPr id="9"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eaLnBrk="1" hangingPunct="1">
                <a:defRPr/>
              </a:pPr>
              <a:endParaRPr kumimoji="1" lang="en-US" sz="2400">
                <a:latin typeface="Times New Roman" pitchFamily="18" charset="0"/>
              </a:endParaRPr>
            </a:p>
          </p:txBody>
        </p:sp>
      </p:grpSp>
      <p:pic>
        <p:nvPicPr>
          <p:cNvPr id="10" name="Picture 14" descr="j041206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69352" name="Rectangle 8"/>
          <p:cNvSpPr>
            <a:spLocks noGrp="1" noChangeArrowheads="1"/>
          </p:cNvSpPr>
          <p:nvPr>
            <p:ph type="subTitle" idx="1"/>
          </p:nvPr>
        </p:nvSpPr>
        <p:spPr>
          <a:xfrm>
            <a:off x="762000" y="2362200"/>
            <a:ext cx="7848600" cy="762000"/>
          </a:xfrm>
        </p:spPr>
        <p:txBody>
          <a:bodyPr anchor="b"/>
          <a:lstStyle>
            <a:lvl1pPr marL="0" indent="0" algn="ctr">
              <a:buFont typeface="Wingdings" pitchFamily="2" charset="2"/>
              <a:buNone/>
              <a:defRPr sz="3200"/>
            </a:lvl1pPr>
          </a:lstStyle>
          <a:p>
            <a:r>
              <a:rPr lang="en-US"/>
              <a:t>Click to edit Master subtitle style</a:t>
            </a:r>
          </a:p>
        </p:txBody>
      </p:sp>
      <p:sp>
        <p:nvSpPr>
          <p:cNvPr id="569356" name="AutoShape 12"/>
          <p:cNvSpPr>
            <a:spLocks noGrp="1" noChangeArrowheads="1"/>
          </p:cNvSpPr>
          <p:nvPr>
            <p:ph type="ctrTitle" sz="quarter"/>
          </p:nvPr>
        </p:nvSpPr>
        <p:spPr>
          <a:xfrm>
            <a:off x="533400" y="381000"/>
            <a:ext cx="8229600" cy="1905000"/>
          </a:xfrm>
          <a:prstGeom prst="roundRect">
            <a:avLst>
              <a:gd name="adj" fmla="val 50000"/>
            </a:avLst>
          </a:prstGeom>
        </p:spPr>
        <p:txBody>
          <a:bodyPr anchor="ctr"/>
          <a:lstStyle>
            <a:lvl1pPr algn="ctr">
              <a:defRPr sz="4000">
                <a:solidFill>
                  <a:schemeClr val="tx1"/>
                </a:solidFill>
              </a:defRPr>
            </a:lvl1pPr>
          </a:lstStyle>
          <a:p>
            <a:r>
              <a:rPr lang="en-US"/>
              <a:t>Click to edit Master title style</a:t>
            </a:r>
          </a:p>
        </p:txBody>
      </p:sp>
      <p:sp>
        <p:nvSpPr>
          <p:cNvPr id="11" name="Rectangle 9"/>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2" name="Rectangle 10"/>
          <p:cNvSpPr>
            <a:spLocks noGrp="1" noChangeArrowheads="1"/>
          </p:cNvSpPr>
          <p:nvPr>
            <p:ph type="ftr" sz="quarter" idx="11"/>
          </p:nvPr>
        </p:nvSpPr>
        <p:spPr/>
        <p:txBody>
          <a:bodyPr/>
          <a:lstStyle>
            <a:lvl1pPr algn="r">
              <a:defRPr/>
            </a:lvl1pPr>
          </a:lstStyle>
          <a:p>
            <a:pPr>
              <a:defRPr/>
            </a:pPr>
            <a:endParaRPr lang="en-US"/>
          </a:p>
        </p:txBody>
      </p:sp>
      <p:sp>
        <p:nvSpPr>
          <p:cNvPr id="13" name="Rectangle 11"/>
          <p:cNvSpPr>
            <a:spLocks noGrp="1" noChangeArrowheads="1"/>
          </p:cNvSpPr>
          <p:nvPr>
            <p:ph type="sldNum" sz="quarter" idx="12"/>
          </p:nvPr>
        </p:nvSpPr>
        <p:spPr>
          <a:xfrm>
            <a:off x="76200" y="6248400"/>
            <a:ext cx="587375" cy="488950"/>
          </a:xfrm>
        </p:spPr>
        <p:txBody>
          <a:bodyPr anchorCtr="0"/>
          <a:lstStyle>
            <a:lvl1pPr>
              <a:defRPr/>
            </a:lvl1pPr>
          </a:lstStyle>
          <a:p>
            <a:pPr>
              <a:defRPr/>
            </a:pPr>
            <a:fld id="{04D42E42-AD50-4FBE-9511-C01CFEB8FD86}" type="slidenum">
              <a:rPr lang="en-US"/>
              <a:pPr>
                <a:defRPr/>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752550D-A78B-4D8D-A0C7-62E64A8A7C8C}" type="slidenum">
              <a:rPr lang="en-US"/>
              <a:pPr>
                <a:defRPr/>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888A8009-2051-4363-A4E2-0B636D479BF1}" type="slidenum">
              <a:rPr lang="en-US"/>
              <a:pPr>
                <a:defRPr/>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0913" y="2362200"/>
            <a:ext cx="3770312" cy="3724275"/>
          </a:xfrm>
        </p:spPr>
        <p:txBody>
          <a:bodyPr/>
          <a:lstStyle/>
          <a:p>
            <a:pPr lvl="0"/>
            <a:endParaRPr lang="en-US" noProof="0" smtClean="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2E8FDF4-51D9-418E-B1E4-B2248C0EE484}" type="slidenum">
              <a:rPr lang="en-US"/>
              <a:pPr>
                <a:defRPr/>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838200" y="2362200"/>
            <a:ext cx="7693025" cy="3724275"/>
          </a:xfrm>
        </p:spPr>
        <p:txBody>
          <a:bodyPr/>
          <a:lstStyle/>
          <a:p>
            <a:pPr lvl="0"/>
            <a:endParaRPr lang="en-US"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81681B59-89BA-4642-A85E-B353447D528A}" type="slidenum">
              <a:rPr lang="en-US"/>
              <a:pPr>
                <a:defRPr/>
              </a:pPr>
              <a:t>‹#›</a:t>
            </a:fld>
            <a:endParaRPr lang="en-US"/>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9CCE028-7494-4EC9-A670-C6CAEFA007EB}" type="slidenum">
              <a:rPr lang="en-US"/>
              <a:pPr>
                <a:defRPr/>
              </a:pPr>
              <a:t>‹#›</a:t>
            </a:fld>
            <a:endParaRPr lang="en-US"/>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0913" y="2362200"/>
            <a:ext cx="3770312" cy="1785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0913" y="4300538"/>
            <a:ext cx="3770312" cy="17859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dt" sz="half" idx="10"/>
          </p:nvPr>
        </p:nvSpPr>
        <p:spPr>
          <a:ln/>
        </p:spPr>
        <p:txBody>
          <a:bodyPr/>
          <a:lstStyle>
            <a:lvl1pPr>
              <a:defRPr/>
            </a:lvl1pPr>
          </a:lstStyle>
          <a:p>
            <a:pPr>
              <a:defRPr/>
            </a:pPr>
            <a:endParaRPr lang="en-US"/>
          </a:p>
        </p:txBody>
      </p:sp>
      <p:sp>
        <p:nvSpPr>
          <p:cNvPr id="7" name="Rectangle 12"/>
          <p:cNvSpPr>
            <a:spLocks noGrp="1" noChangeArrowheads="1"/>
          </p:cNvSpPr>
          <p:nvPr>
            <p:ph type="ftr" sz="quarter" idx="11"/>
          </p:nvPr>
        </p:nvSpPr>
        <p:spPr>
          <a:ln/>
        </p:spPr>
        <p:txBody>
          <a:bodyPr/>
          <a:lstStyle>
            <a:lvl1pPr>
              <a:defRPr/>
            </a:lvl1pPr>
          </a:lstStyle>
          <a:p>
            <a:pPr>
              <a:defRPr/>
            </a:pPr>
            <a:endParaRPr lang="en-US"/>
          </a:p>
        </p:txBody>
      </p:sp>
      <p:sp>
        <p:nvSpPr>
          <p:cNvPr id="8" name="Rectangle 13"/>
          <p:cNvSpPr>
            <a:spLocks noGrp="1" noChangeArrowheads="1"/>
          </p:cNvSpPr>
          <p:nvPr>
            <p:ph type="sldNum" sz="quarter" idx="12"/>
          </p:nvPr>
        </p:nvSpPr>
        <p:spPr>
          <a:ln/>
        </p:spPr>
        <p:txBody>
          <a:bodyPr/>
          <a:lstStyle>
            <a:lvl1pPr>
              <a:defRPr/>
            </a:lvl1pPr>
          </a:lstStyle>
          <a:p>
            <a:pPr>
              <a:defRPr/>
            </a:pPr>
            <a:fld id="{06C4D69F-953B-431A-9A2A-BC31EAD9C33D}" type="slidenum">
              <a:rPr lang="en-US"/>
              <a:pPr>
                <a:defRPr/>
              </a:pPr>
              <a:t>‹#›</a:t>
            </a:fld>
            <a:endParaRPr lang="en-US"/>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pic>
        <p:nvPicPr>
          <p:cNvPr id="6" name="Picture 14" descr="j0412062"/>
          <p:cNvPicPr>
            <a:picLocks noChangeAspect="1" noChangeArrowheads="1"/>
          </p:cNvPicPr>
          <p:nvPr userDrawn="1"/>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3355848"/>
            <a:ext cx="8077200" cy="1673352"/>
          </a:xfrm>
        </p:spPr>
        <p:txBody>
          <a:bodyPr tIns="0" bIns="0" anchor="t"/>
          <a:lstStyle>
            <a:lvl1pPr algn="l">
              <a:defRPr sz="4700" b="1"/>
            </a:lvl1pPr>
            <a:extLst/>
          </a:lstStyle>
          <a:p>
            <a:r>
              <a:rPr lang="en-US" smtClean="0"/>
              <a:t>Click to edit Master title style</a:t>
            </a:r>
            <a:endParaRPr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en-US" smtClean="0"/>
              <a:t>Click to edit Master subtitle style</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2174D25-7B04-43D5-8C10-CE20A606867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1"/>
          <p:cNvSpPr>
            <a:spLocks noGrp="1"/>
          </p:cNvSpPr>
          <p:nvPr>
            <p:ph type="title"/>
          </p:nvPr>
        </p:nvSpPr>
        <p:spPr>
          <a:xfrm>
            <a:off x="1447800" y="152400"/>
            <a:ext cx="8229600" cy="1251062"/>
          </a:xfrm>
        </p:spPr>
        <p:txBody>
          <a:bodyPr/>
          <a:lstStyle>
            <a:extLst/>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FBCCB34-D137-4CAA-9D07-067F970756B4}" type="slidenum">
              <a:rPr lang="en-US"/>
              <a:pPr>
                <a:defRPr/>
              </a:pPr>
              <a:t>‹#›</a:t>
            </a:fld>
            <a:endParaRPr lang="en-US"/>
          </a:p>
        </p:txBody>
      </p:sp>
    </p:spTree>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F68E88AC-A5D5-46FB-9CC0-C7CB8E609FFD}"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dirty="0" smtClean="0"/>
              <a:t>Click to edit Master title style</a:t>
            </a:r>
            <a:endParaRPr lang="en-US" dirty="0"/>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726CB56-C2AA-4BFB-A350-E49917158063}" type="slidenum">
              <a:rPr lang="en-US"/>
              <a:pPr>
                <a:defRPr/>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6F6623D-3FD3-4FD2-BB3F-BAE825EE5005}" type="slidenum">
              <a:rPr lang="en-US"/>
              <a:pPr>
                <a:defRPr/>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6F1E33C-C72A-49DE-81F4-F209AEAC1530}" type="slidenum">
              <a:rPr lang="en-US"/>
              <a:pPr>
                <a:defRPr/>
              </a:pPr>
              <a:t>‹#›</a:t>
            </a:fld>
            <a:endParaRPr lang="en-US"/>
          </a:p>
        </p:txBody>
      </p:sp>
    </p:spTree>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58CBC78-DA85-4871-960C-910B076AFFC1}" type="slidenum">
              <a:rPr lang="en-US"/>
              <a:pPr>
                <a:defRPr/>
              </a:pPr>
              <a:t>‹#›</a:t>
            </a:fld>
            <a:endParaRPr lang="en-US"/>
          </a:p>
        </p:txBody>
      </p:sp>
    </p:spTree>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CED743C4-CD6D-4987-9B65-1230BC6D549A}" type="slidenum">
              <a:rPr lang="en-US"/>
              <a:pPr>
                <a:defRPr/>
              </a:pPr>
              <a:t>‹#›</a:t>
            </a:fld>
            <a:endParaRPr lang="en-US"/>
          </a:p>
        </p:txBody>
      </p:sp>
    </p:spTree>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en-US" dirty="0" smtClean="0"/>
              <a:t>Click to edit Master title style</a:t>
            </a:r>
            <a:endParaRPr lang="en-US" dirty="0"/>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7BC2D0D8-9E94-4A2C-BE43-E4721B0CF9EE}" type="slidenum">
              <a:rPr lang="en-US"/>
              <a:pPr>
                <a:defRPr/>
              </a:pPr>
              <a:t>‹#›</a:t>
            </a:fld>
            <a:endParaRPr lang="en-US"/>
          </a:p>
        </p:txBody>
      </p:sp>
    </p:spTree>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en-US" smtClean="0"/>
              <a:t>Click to edit Master title style</a:t>
            </a:r>
            <a:endParaRPr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smtClean="0"/>
              <a:t>Click to edit Master text styles</a:t>
            </a:r>
          </a:p>
        </p:txBody>
      </p:sp>
      <p:sp>
        <p:nvSpPr>
          <p:cNvPr id="7" name="Date Placeholder 4"/>
          <p:cNvSpPr>
            <a:spLocks noGrp="1"/>
          </p:cNvSpPr>
          <p:nvPr>
            <p:ph type="dt" sz="half" idx="10"/>
          </p:nvPr>
        </p:nvSpPr>
        <p:spPr>
          <a:xfrm>
            <a:off x="165100" y="1169988"/>
            <a:ext cx="2522538" cy="201612"/>
          </a:xfrm>
        </p:spPr>
        <p:txBody>
          <a:bodyPr/>
          <a:lstStyle>
            <a:lvl1pPr>
              <a:defRPr/>
            </a:lvl1pPr>
          </a:lstStyle>
          <a:p>
            <a:pPr>
              <a:defRPr/>
            </a:pPr>
            <a:endParaRPr lang="en-US"/>
          </a:p>
        </p:txBody>
      </p:sp>
      <p:sp>
        <p:nvSpPr>
          <p:cNvPr id="8" name="Footer Placeholder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endParaRPr lang="en-US"/>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pPr>
              <a:defRPr/>
            </a:pPr>
            <a:fld id="{0D03F639-3B14-414A-8285-20E9BAB51D13}"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C3A2E9-3662-417B-A760-5CA86BE15BF6}" type="slidenum">
              <a:rPr lang="en-US"/>
              <a:pPr>
                <a:defRPr/>
              </a:pPr>
              <a:t>‹#›</a:t>
            </a:fld>
            <a:endParaRPr lang="en-US"/>
          </a:p>
        </p:txBody>
      </p:sp>
    </p:spTree>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a:xfrm>
            <a:off x="2640013" y="6376988"/>
            <a:ext cx="3836987" cy="365125"/>
          </a:xfrm>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B56E4B67-2CC5-4648-B957-2DFF1291722A}" type="slidenum">
              <a:rPr lang="en-US"/>
              <a:pPr>
                <a:defRPr/>
              </a:pPr>
              <a:t>‹#›</a:t>
            </a:fld>
            <a:endParaRPr lang="en-US"/>
          </a:p>
        </p:txBody>
      </p:sp>
    </p:spTree>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Text and Clip 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0913" y="2362200"/>
            <a:ext cx="3770312" cy="3724275"/>
          </a:xfrm>
        </p:spPr>
        <p:txBody>
          <a:bodyPr rtlCol="0">
            <a:normAutofit/>
          </a:bodyPr>
          <a:lstStyle/>
          <a:p>
            <a:pPr lvl="0"/>
            <a:endParaRPr lang="en-US" noProof="0"/>
          </a:p>
        </p:txBody>
      </p:sp>
      <p:sp>
        <p:nvSpPr>
          <p:cNvPr id="8" name="Title 1"/>
          <p:cNvSpPr>
            <a:spLocks noGrp="1"/>
          </p:cNvSpPr>
          <p:nvPr>
            <p:ph type="title"/>
          </p:nvPr>
        </p:nvSpPr>
        <p:spPr>
          <a:xfrm>
            <a:off x="1447800" y="152400"/>
            <a:ext cx="8229600" cy="1251062"/>
          </a:xfrm>
        </p:spPr>
        <p:txBody>
          <a:bodyPr/>
          <a:lstStyle>
            <a:extLst/>
          </a:lstStyle>
          <a:p>
            <a:r>
              <a:rPr lang="en-US" smtClean="0"/>
              <a:t>Click to edit Master title style</a:t>
            </a:r>
            <a:endParaRPr lang="en-US"/>
          </a:p>
        </p:txBody>
      </p:sp>
      <p:sp>
        <p:nvSpPr>
          <p:cNvPr id="5" name="Date Placeholder 4"/>
          <p:cNvSpPr>
            <a:spLocks noGrp="1"/>
          </p:cNvSpPr>
          <p:nvPr>
            <p:ph type="dt" sz="half" idx="10"/>
          </p:nvPr>
        </p:nvSpPr>
        <p:spPr>
          <a:xfrm>
            <a:off x="2438400" y="6248400"/>
            <a:ext cx="2130425" cy="474663"/>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5791200" y="6248400"/>
            <a:ext cx="2897188" cy="474663"/>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4138" y="6242050"/>
            <a:ext cx="587375" cy="488950"/>
          </a:xfrm>
        </p:spPr>
        <p:txBody>
          <a:bodyPr/>
          <a:lstStyle>
            <a:lvl1pPr>
              <a:defRPr/>
            </a:lvl1pPr>
          </a:lstStyle>
          <a:p>
            <a:pPr>
              <a:defRPr/>
            </a:pPr>
            <a:fld id="{4EDD2BAD-6CD4-4357-989D-365EB250EA2B}" type="slidenum">
              <a:rPr lang="en-US"/>
              <a:pPr>
                <a:defRPr/>
              </a:pPr>
              <a:t>‹#›</a:t>
            </a:fld>
            <a:endParaRPr lang="en-US"/>
          </a:p>
        </p:txBody>
      </p:sp>
    </p:spTree>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838200" y="2362200"/>
            <a:ext cx="7693025" cy="3724275"/>
          </a:xfrm>
        </p:spPr>
        <p:txBody>
          <a:bodyPr rtlCol="0">
            <a:normAutofit/>
          </a:bodyPr>
          <a:lstStyle/>
          <a:p>
            <a:pPr lvl="0"/>
            <a:endParaRPr lang="en-US" noProof="0"/>
          </a:p>
        </p:txBody>
      </p:sp>
      <p:sp>
        <p:nvSpPr>
          <p:cNvPr id="7" name="Title 1"/>
          <p:cNvSpPr>
            <a:spLocks noGrp="1"/>
          </p:cNvSpPr>
          <p:nvPr>
            <p:ph type="title"/>
          </p:nvPr>
        </p:nvSpPr>
        <p:spPr>
          <a:xfrm>
            <a:off x="1447800" y="152400"/>
            <a:ext cx="8229600" cy="1251062"/>
          </a:xfrm>
        </p:spPr>
        <p:txBody>
          <a:bodyPr/>
          <a:lstStyle>
            <a:extLst/>
          </a:lstStyle>
          <a:p>
            <a:r>
              <a:rPr lang="en-US" smtClean="0"/>
              <a:t>Click to edit Master title style</a:t>
            </a:r>
            <a:endParaRPr lang="en-US"/>
          </a:p>
        </p:txBody>
      </p:sp>
      <p:sp>
        <p:nvSpPr>
          <p:cNvPr id="4" name="Date Placeholder 3"/>
          <p:cNvSpPr>
            <a:spLocks noGrp="1"/>
          </p:cNvSpPr>
          <p:nvPr>
            <p:ph type="dt" sz="half" idx="10"/>
          </p:nvPr>
        </p:nvSpPr>
        <p:spPr>
          <a:xfrm>
            <a:off x="2438400" y="6248400"/>
            <a:ext cx="2130425" cy="474663"/>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5791200" y="6248400"/>
            <a:ext cx="2897188" cy="474663"/>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84138" y="6242050"/>
            <a:ext cx="587375" cy="488950"/>
          </a:xfrm>
        </p:spPr>
        <p:txBody>
          <a:bodyPr/>
          <a:lstStyle>
            <a:lvl1pPr>
              <a:defRPr/>
            </a:lvl1pPr>
          </a:lstStyle>
          <a:p>
            <a:pPr>
              <a:defRPr/>
            </a:pPr>
            <a:fld id="{E04C2783-4746-4417-B309-AA41B50A2C59}" type="slidenum">
              <a:rPr lang="en-US"/>
              <a:pPr>
                <a:defRPr/>
              </a:pPr>
              <a:t>‹#›</a:t>
            </a:fld>
            <a:endParaRPr lang="en-US"/>
          </a:p>
        </p:txBody>
      </p:sp>
    </p:spTree>
  </p:cSld>
  <p:clrMapOvr>
    <a:masterClrMapping/>
  </p:clrMapOvr>
  <p:transition>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p:cNvSpPr>
            <a:spLocks noGrp="1"/>
          </p:cNvSpPr>
          <p:nvPr>
            <p:ph type="title"/>
          </p:nvPr>
        </p:nvSpPr>
        <p:spPr>
          <a:xfrm>
            <a:off x="1447800" y="152400"/>
            <a:ext cx="8229600" cy="1251062"/>
          </a:xfrm>
        </p:spPr>
        <p:txBody>
          <a:bodyPr/>
          <a:lstStyle>
            <a:extLst/>
          </a:lstStyle>
          <a:p>
            <a:r>
              <a:rPr lang="en-US" smtClean="0"/>
              <a:t>Click to edit Master title style</a:t>
            </a:r>
            <a:endParaRPr lang="en-US"/>
          </a:p>
        </p:txBody>
      </p:sp>
      <p:sp>
        <p:nvSpPr>
          <p:cNvPr id="5" name="Date Placeholder 4"/>
          <p:cNvSpPr>
            <a:spLocks noGrp="1"/>
          </p:cNvSpPr>
          <p:nvPr>
            <p:ph type="dt" sz="half" idx="10"/>
          </p:nvPr>
        </p:nvSpPr>
        <p:spPr>
          <a:xfrm>
            <a:off x="2438400" y="6248400"/>
            <a:ext cx="2130425" cy="474663"/>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5791200" y="6248400"/>
            <a:ext cx="2897188" cy="474663"/>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4138" y="6242050"/>
            <a:ext cx="587375" cy="488950"/>
          </a:xfrm>
        </p:spPr>
        <p:txBody>
          <a:bodyPr/>
          <a:lstStyle>
            <a:lvl1pPr>
              <a:defRPr/>
            </a:lvl1pPr>
          </a:lstStyle>
          <a:p>
            <a:pPr>
              <a:defRPr/>
            </a:pPr>
            <a:fld id="{AD8C18EA-F8F1-4D1B-8FFB-EBAA3C931391}" type="slidenum">
              <a:rPr lang="en-US"/>
              <a:pPr>
                <a:defRPr/>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1077879-8D8F-4522-8E73-09270E2CEF4D}" type="slidenum">
              <a:rPr lang="en-US"/>
              <a:pPr>
                <a:defRPr/>
              </a:pPr>
              <a:t>‹#›</a:t>
            </a:fld>
            <a:endParaRPr lang="en-US"/>
          </a:p>
        </p:txBody>
      </p:sp>
    </p:spTree>
  </p:cSld>
  <p:clrMapOvr>
    <a:masterClrMapping/>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Text, and 2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0913" y="2362200"/>
            <a:ext cx="3770312" cy="1785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0913" y="4300538"/>
            <a:ext cx="3770312" cy="17859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1"/>
          <p:cNvSpPr>
            <a:spLocks noGrp="1"/>
          </p:cNvSpPr>
          <p:nvPr>
            <p:ph type="title"/>
          </p:nvPr>
        </p:nvSpPr>
        <p:spPr>
          <a:xfrm>
            <a:off x="1447800" y="152400"/>
            <a:ext cx="8229600" cy="1251062"/>
          </a:xfrm>
        </p:spPr>
        <p:txBody>
          <a:bodyPr/>
          <a:lstStyle>
            <a:extLst/>
          </a:lstStyle>
          <a:p>
            <a:r>
              <a:rPr lang="en-US" smtClean="0"/>
              <a:t>Click to edit Master title style</a:t>
            </a:r>
            <a:endParaRPr lang="en-US"/>
          </a:p>
        </p:txBody>
      </p:sp>
      <p:sp>
        <p:nvSpPr>
          <p:cNvPr id="6" name="Date Placeholder 5"/>
          <p:cNvSpPr>
            <a:spLocks noGrp="1"/>
          </p:cNvSpPr>
          <p:nvPr>
            <p:ph type="dt" sz="half" idx="10"/>
          </p:nvPr>
        </p:nvSpPr>
        <p:spPr>
          <a:xfrm>
            <a:off x="2438400" y="6248400"/>
            <a:ext cx="2130425" cy="474663"/>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5791200" y="6248400"/>
            <a:ext cx="2897188" cy="474663"/>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84138" y="6242050"/>
            <a:ext cx="587375" cy="488950"/>
          </a:xfrm>
        </p:spPr>
        <p:txBody>
          <a:bodyPr/>
          <a:lstStyle>
            <a:lvl1pPr>
              <a:defRPr/>
            </a:lvl1pPr>
          </a:lstStyle>
          <a:p>
            <a:pPr>
              <a:defRPr/>
            </a:pPr>
            <a:fld id="{55A88DE9-0A6D-4AB1-A51E-07BF6463DAF7}" type="slidenum">
              <a:rPr lang="en-US"/>
              <a:pPr>
                <a:defRPr/>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E3C98AE4-996A-46CF-93A7-2DB674205B13}" type="slidenum">
              <a:rPr lang="en-US"/>
              <a:pPr>
                <a:defRPr/>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8A83335E-DF11-4653-88A4-0EC4F3B8B7D4}" type="slidenum">
              <a:rPr lang="en-US"/>
              <a:pPr>
                <a:defRPr/>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DF3E0E4-A1E4-47E0-B570-2E6A06BE2A2C}" type="slidenum">
              <a:rPr lang="en-US"/>
              <a:pPr>
                <a:defRPr/>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F5246B67-DECB-4C6E-857B-8726000E1FD3}" type="slidenum">
              <a:rPr lang="en-US"/>
              <a:pPr>
                <a:defRPr/>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B3D8038-9C53-4A4A-BEFF-C1BBD5974DB1}" type="slidenum">
              <a:rPr lang="en-US"/>
              <a:pPr>
                <a:defRPr/>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0D82CB9-CF90-4432-9674-C5DB3782FECA}" type="slidenum">
              <a:rPr lang="en-US"/>
              <a:pPr>
                <a:defRPr/>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3.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7620000" cy="6858000"/>
            <a:chOff x="0" y="0"/>
            <a:chExt cx="4800" cy="4320"/>
          </a:xfrm>
        </p:grpSpPr>
        <p:grpSp>
          <p:nvGrpSpPr>
            <p:cNvPr id="3080" name="Group 3"/>
            <p:cNvGrpSpPr>
              <a:grpSpLocks/>
            </p:cNvGrpSpPr>
            <p:nvPr userDrawn="1"/>
          </p:nvGrpSpPr>
          <p:grpSpPr bwMode="auto">
            <a:xfrm>
              <a:off x="0" y="0"/>
              <a:ext cx="2016" cy="4320"/>
              <a:chOff x="0" y="0"/>
              <a:chExt cx="2016" cy="4320"/>
            </a:xfrm>
          </p:grpSpPr>
          <p:sp>
            <p:nvSpPr>
              <p:cNvPr id="568324"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568325"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pPr>
                  <a:defRPr/>
                </a:pPr>
                <a:endParaRPr lang="en-US"/>
              </a:p>
            </p:txBody>
          </p:sp>
        </p:grpSp>
        <p:grpSp>
          <p:nvGrpSpPr>
            <p:cNvPr id="3081" name="Group 6"/>
            <p:cNvGrpSpPr>
              <a:grpSpLocks/>
            </p:cNvGrpSpPr>
            <p:nvPr/>
          </p:nvGrpSpPr>
          <p:grpSpPr bwMode="auto">
            <a:xfrm>
              <a:off x="144" y="1248"/>
              <a:ext cx="4656" cy="201"/>
              <a:chOff x="144" y="1248"/>
              <a:chExt cx="4656" cy="201"/>
            </a:xfrm>
          </p:grpSpPr>
          <p:sp>
            <p:nvSpPr>
              <p:cNvPr id="568327"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pPr>
                  <a:defRPr/>
                </a:pPr>
                <a:endParaRPr lang="en-US"/>
              </a:p>
            </p:txBody>
          </p:sp>
          <p:sp>
            <p:nvSpPr>
              <p:cNvPr id="568328"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pPr>
                  <a:defRPr/>
                </a:pPr>
                <a:endParaRPr lang="en-US"/>
              </a:p>
            </p:txBody>
          </p:sp>
        </p:grpSp>
      </p:grpSp>
      <p:sp>
        <p:nvSpPr>
          <p:cNvPr id="3075"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6"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2"/>
            <a:r>
              <a:rPr lang="en-US" smtClean="0"/>
              <a:t>Third level</a:t>
            </a:r>
          </a:p>
          <a:p>
            <a:pPr lvl="4"/>
            <a:r>
              <a:rPr lang="en-US" smtClean="0"/>
              <a:t>Fifth level</a:t>
            </a:r>
          </a:p>
        </p:txBody>
      </p:sp>
      <p:sp>
        <p:nvSpPr>
          <p:cNvPr id="568331"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endParaRPr lang="en-US"/>
          </a:p>
        </p:txBody>
      </p:sp>
      <p:sp>
        <p:nvSpPr>
          <p:cNvPr id="568332"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p>
        </p:txBody>
      </p:sp>
      <p:sp>
        <p:nvSpPr>
          <p:cNvPr id="56833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2600" b="1">
                <a:solidFill>
                  <a:schemeClr val="bg1"/>
                </a:solidFill>
              </a:defRPr>
            </a:lvl1pPr>
          </a:lstStyle>
          <a:p>
            <a:pPr>
              <a:defRPr/>
            </a:pPr>
            <a:fld id="{77B0BFD1-2709-4609-9837-E8832F6AEF1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9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Lst>
  <p:transition>
    <p:fade thruBlk="1"/>
  </p:transition>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eaLnBrk="1" hangingPunct="1">
              <a:defRPr/>
            </a:pPr>
            <a:endParaRPr lang="en-US"/>
          </a:p>
        </p:txBody>
      </p:sp>
      <p:sp>
        <p:nvSpPr>
          <p:cNvPr id="2" name="Title Placeholder 1"/>
          <p:cNvSpPr>
            <a:spLocks noGrp="1"/>
          </p:cNvSpPr>
          <p:nvPr>
            <p:ph type="title"/>
          </p:nvPr>
        </p:nvSpPr>
        <p:spPr>
          <a:xfrm>
            <a:off x="1447800" y="152400"/>
            <a:ext cx="57150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lang="en-US" dirty="0" smtClean="0"/>
              <a:t>Click to edit Master title style</a:t>
            </a:r>
            <a:endParaRPr lang="en-US" dirty="0"/>
          </a:p>
        </p:txBody>
      </p:sp>
      <p:sp>
        <p:nvSpPr>
          <p:cNvPr id="4101" name="Text Placeholder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en-US"/>
          </a:p>
        </p:txBody>
      </p:sp>
      <p:sp>
        <p:nvSpPr>
          <p:cNvPr id="5" name="Footer Placeholder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n-US"/>
          </a:p>
        </p:txBody>
      </p:sp>
      <p:sp>
        <p:nvSpPr>
          <p:cNvPr id="6" name="Slide Number Placeholder 5"/>
          <p:cNvSpPr>
            <a:spLocks noGrp="1"/>
          </p:cNvSpPr>
          <p:nvPr>
            <p:ph type="sldNum" sz="quarter" idx="4"/>
          </p:nvPr>
        </p:nvSpPr>
        <p:spPr>
          <a:xfrm>
            <a:off x="8204200" y="6477000"/>
            <a:ext cx="733425" cy="274638"/>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7F9AAC57-3375-49CD-B9C5-1834F4B40927}" type="slidenum">
              <a:rPr lang="en-US"/>
              <a:pPr>
                <a:defRPr/>
              </a:pPr>
              <a:t>‹#›</a:t>
            </a:fld>
            <a:endParaRPr lang="en-US"/>
          </a:p>
        </p:txBody>
      </p:sp>
      <p:pic>
        <p:nvPicPr>
          <p:cNvPr id="4105" name="Picture 16" descr="sp2.gif"/>
          <p:cNvPicPr>
            <a:picLocks noChangeAspect="1"/>
          </p:cNvPicPr>
          <p:nvPr userDrawn="1"/>
        </p:nvPicPr>
        <p:blipFill>
          <a:blip r:embed="rId17" cstate="print"/>
          <a:srcRect/>
          <a:stretch>
            <a:fillRect/>
          </a:stretch>
        </p:blipFill>
        <p:spPr bwMode="auto">
          <a:xfrm>
            <a:off x="76200" y="228600"/>
            <a:ext cx="1219200" cy="10191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95" r:id="rId1"/>
    <p:sldLayoutId id="2147483989" r:id="rId2"/>
    <p:sldLayoutId id="2147483996" r:id="rId3"/>
    <p:sldLayoutId id="2147483990" r:id="rId4"/>
    <p:sldLayoutId id="2147483991" r:id="rId5"/>
    <p:sldLayoutId id="2147483992" r:id="rId6"/>
    <p:sldLayoutId id="2147483997" r:id="rId7"/>
    <p:sldLayoutId id="2147483998" r:id="rId8"/>
    <p:sldLayoutId id="2147483999" r:id="rId9"/>
    <p:sldLayoutId id="2147483993" r:id="rId10"/>
    <p:sldLayoutId id="2147484000" r:id="rId11"/>
    <p:sldLayoutId id="2147484001" r:id="rId12"/>
    <p:sldLayoutId id="2147484002" r:id="rId13"/>
    <p:sldLayoutId id="2147484003" r:id="rId14"/>
    <p:sldLayoutId id="2147484004" r:id="rId15"/>
  </p:sldLayoutIdLst>
  <p:transition>
    <p:fade thruBlk="1"/>
  </p:transition>
  <p:timing>
    <p:tnLst>
      <p:par>
        <p:cTn id="1" dur="indefinite" restart="never" nodeType="tmRoot"/>
      </p:par>
    </p:tnLst>
  </p:timing>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990000"/>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00B0F0"/>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9A302F"/>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AutoShape 2"/>
          <p:cNvSpPr>
            <a:spLocks noGrp="1" noChangeArrowheads="1"/>
          </p:cNvSpPr>
          <p:nvPr>
            <p:ph type="ctrTitle"/>
          </p:nvPr>
        </p:nvSpPr>
        <p:spPr>
          <a:xfrm>
            <a:off x="457200" y="1143000"/>
            <a:ext cx="8229600" cy="1295400"/>
          </a:xfrm>
        </p:spPr>
        <p:txBody>
          <a:bodyPr>
            <a:normAutofit fontScale="90000"/>
          </a:bodyPr>
          <a:lstStyle/>
          <a:p>
            <a:pPr algn="ctr" eaLnBrk="1" fontAlgn="auto" hangingPunct="1">
              <a:spcAft>
                <a:spcPts val="0"/>
              </a:spcAft>
              <a:defRPr/>
            </a:pPr>
            <a:r>
              <a:rPr lang="en-US" sz="4400" dirty="0" smtClean="0">
                <a:solidFill>
                  <a:schemeClr val="bg1"/>
                </a:solidFill>
                <a:effectLst>
                  <a:outerShdw blurRad="38100" dist="38100" dir="2700000" algn="tl">
                    <a:srgbClr val="000000">
                      <a:alpha val="43137"/>
                    </a:srgbClr>
                  </a:outerShdw>
                </a:effectLst>
              </a:rPr>
              <a:t>Growing Healthy Habits for Life: The Importance of School Breakfast</a:t>
            </a:r>
            <a:endParaRPr lang="en-US" sz="4400" dirty="0">
              <a:solidFill>
                <a:schemeClr val="bg1"/>
              </a:solidFill>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8"/>
          <p:cNvSpPr>
            <a:spLocks noGrp="1" noChangeArrowheads="1"/>
          </p:cNvSpPr>
          <p:nvPr>
            <p:ph idx="1"/>
          </p:nvPr>
        </p:nvSpPr>
        <p:spPr/>
        <p:txBody>
          <a:bodyPr/>
          <a:lstStyle/>
          <a:p>
            <a:pPr eaLnBrk="1" hangingPunct="1"/>
            <a:r>
              <a:rPr lang="en-US" dirty="0" smtClean="0"/>
              <a:t>In XYZ State/district: </a:t>
            </a:r>
          </a:p>
        </p:txBody>
      </p:sp>
      <p:sp>
        <p:nvSpPr>
          <p:cNvPr id="475138" name="AutoShape 2"/>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Eligibility and Participation</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1"/>
          <p:cNvGraphicFramePr>
            <a:graphicFrameLocks noGrp="1" noChangeAspect="1"/>
          </p:cNvGraphicFramePr>
          <p:nvPr>
            <p:ph type="chart" idx="1"/>
          </p:nvPr>
        </p:nvGraphicFramePr>
        <p:xfrm>
          <a:off x="990600" y="2236732"/>
          <a:ext cx="7162800" cy="3853921"/>
        </p:xfrm>
        <a:graphic>
          <a:graphicData uri="http://schemas.openxmlformats.org/drawingml/2006/chart">
            <c:chart xmlns:c="http://schemas.openxmlformats.org/drawingml/2006/chart" xmlns:r="http://schemas.openxmlformats.org/officeDocument/2006/relationships" r:id="rId3"/>
          </a:graphicData>
        </a:graphic>
      </p:graphicFrame>
      <p:sp>
        <p:nvSpPr>
          <p:cNvPr id="460810" name="AutoShape 10"/>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Free &amp; Reduced Participation</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9"/>
          <p:cNvSpPr>
            <a:spLocks noGrp="1" noChangeArrowheads="1"/>
          </p:cNvSpPr>
          <p:nvPr>
            <p:ph idx="1"/>
          </p:nvPr>
        </p:nvSpPr>
        <p:spPr/>
        <p:txBody>
          <a:bodyPr>
            <a:normAutofit fontScale="92500" lnSpcReduction="20000"/>
          </a:bodyPr>
          <a:lstStyle/>
          <a:p>
            <a:pPr eaLnBrk="1" hangingPunct="1"/>
            <a:r>
              <a:rPr lang="en-US" dirty="0" smtClean="0"/>
              <a:t>Not enough time</a:t>
            </a:r>
          </a:p>
          <a:p>
            <a:pPr eaLnBrk="1" hangingPunct="1"/>
            <a:endParaRPr lang="en-US" dirty="0" smtClean="0"/>
          </a:p>
          <a:p>
            <a:pPr eaLnBrk="1" hangingPunct="1"/>
            <a:r>
              <a:rPr lang="en-US" dirty="0" smtClean="0"/>
              <a:t>Bus schedule </a:t>
            </a:r>
          </a:p>
          <a:p>
            <a:pPr eaLnBrk="1" hangingPunct="1"/>
            <a:endParaRPr lang="en-US" dirty="0" smtClean="0"/>
          </a:p>
          <a:p>
            <a:pPr eaLnBrk="1" hangingPunct="1"/>
            <a:r>
              <a:rPr lang="en-US" dirty="0" smtClean="0"/>
              <a:t>Lack of personnel to supervise</a:t>
            </a:r>
          </a:p>
          <a:p>
            <a:pPr eaLnBrk="1" hangingPunct="1"/>
            <a:endParaRPr lang="en-US" dirty="0" smtClean="0"/>
          </a:p>
          <a:p>
            <a:pPr eaLnBrk="1" hangingPunct="1"/>
            <a:r>
              <a:rPr lang="en-US" dirty="0" smtClean="0"/>
              <a:t>Students prefer socializing outside</a:t>
            </a:r>
          </a:p>
          <a:p>
            <a:pPr eaLnBrk="1" hangingPunct="1"/>
            <a:endParaRPr lang="en-US" dirty="0" smtClean="0"/>
          </a:p>
          <a:p>
            <a:pPr eaLnBrk="1" hangingPunct="1"/>
            <a:r>
              <a:rPr lang="en-US" dirty="0" smtClean="0"/>
              <a:t>Lack of administrative support </a:t>
            </a:r>
          </a:p>
          <a:p>
            <a:pPr eaLnBrk="1" hangingPunct="1"/>
            <a:endParaRPr lang="en-US" dirty="0" smtClean="0"/>
          </a:p>
          <a:p>
            <a:pPr eaLnBrk="1" hangingPunct="1"/>
            <a:r>
              <a:rPr lang="en-US" dirty="0" smtClean="0"/>
              <a:t>Stigma</a:t>
            </a:r>
            <a:endParaRPr lang="en-US" dirty="0" smtClean="0"/>
          </a:p>
        </p:txBody>
      </p:sp>
      <p:sp>
        <p:nvSpPr>
          <p:cNvPr id="562184" name="AutoShape 8"/>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Barriers to Participation</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1"/>
          <p:cNvSpPr>
            <a:spLocks noGrp="1" noChangeArrowheads="1"/>
          </p:cNvSpPr>
          <p:nvPr>
            <p:ph idx="1"/>
          </p:nvPr>
        </p:nvSpPr>
        <p:spPr/>
        <p:txBody>
          <a:bodyPr>
            <a:normAutofit fontScale="92500" lnSpcReduction="10000"/>
          </a:bodyPr>
          <a:lstStyle/>
          <a:p>
            <a:pPr eaLnBrk="1" hangingPunct="1"/>
            <a:r>
              <a:rPr lang="en-US" dirty="0" smtClean="0"/>
              <a:t>Direct certification </a:t>
            </a:r>
          </a:p>
          <a:p>
            <a:pPr eaLnBrk="1" hangingPunct="1"/>
            <a:endParaRPr lang="en-US" dirty="0" smtClean="0"/>
          </a:p>
          <a:p>
            <a:pPr eaLnBrk="1" hangingPunct="1"/>
            <a:r>
              <a:rPr lang="en-US" dirty="0" smtClean="0"/>
              <a:t>Enhance outreach</a:t>
            </a:r>
          </a:p>
          <a:p>
            <a:pPr eaLnBrk="1" hangingPunct="1"/>
            <a:endParaRPr lang="en-US" dirty="0" smtClean="0"/>
          </a:p>
          <a:p>
            <a:pPr eaLnBrk="1" hangingPunct="1"/>
            <a:r>
              <a:rPr lang="en-US" dirty="0" smtClean="0"/>
              <a:t>Provisions 2 and 3</a:t>
            </a:r>
          </a:p>
          <a:p>
            <a:pPr eaLnBrk="1" hangingPunct="1"/>
            <a:endParaRPr lang="en-US" dirty="0" smtClean="0"/>
          </a:p>
          <a:p>
            <a:pPr eaLnBrk="1" hangingPunct="1"/>
            <a:r>
              <a:rPr lang="en-US" dirty="0" smtClean="0"/>
              <a:t>Implement alternative serving methods </a:t>
            </a:r>
          </a:p>
          <a:p>
            <a:pPr lvl="1" eaLnBrk="1" hangingPunct="1"/>
            <a:r>
              <a:rPr lang="en-US" dirty="0" smtClean="0"/>
              <a:t>Breakfast in the classroom</a:t>
            </a:r>
          </a:p>
          <a:p>
            <a:pPr lvl="1" eaLnBrk="1" hangingPunct="1"/>
            <a:r>
              <a:rPr lang="en-US" dirty="0" smtClean="0"/>
              <a:t>Grab 'n' Go</a:t>
            </a:r>
          </a:p>
          <a:p>
            <a:pPr lvl="1" eaLnBrk="1" hangingPunct="1"/>
            <a:r>
              <a:rPr lang="en-US" dirty="0" smtClean="0"/>
              <a:t>Breakfast after first </a:t>
            </a:r>
            <a:r>
              <a:rPr lang="en-US" dirty="0" smtClean="0"/>
              <a:t>period</a:t>
            </a:r>
            <a:endParaRPr lang="en-US" dirty="0" smtClean="0"/>
          </a:p>
        </p:txBody>
      </p:sp>
      <p:sp>
        <p:nvSpPr>
          <p:cNvPr id="457738" name="AutoShape 10"/>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Goal: Increase Participation</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a:spLocks noGrp="1" noChangeArrowheads="1"/>
          </p:cNvSpPr>
          <p:nvPr>
            <p:ph idx="1"/>
          </p:nvPr>
        </p:nvSpPr>
        <p:spPr/>
        <p:txBody>
          <a:bodyPr/>
          <a:lstStyle/>
          <a:p>
            <a:pPr eaLnBrk="1" hangingPunct="1"/>
            <a:r>
              <a:rPr lang="en-US" dirty="0" smtClean="0"/>
              <a:t>Children have time after arriving at school </a:t>
            </a:r>
          </a:p>
          <a:p>
            <a:pPr eaLnBrk="1" hangingPunct="1"/>
            <a:endParaRPr lang="en-US" dirty="0" smtClean="0"/>
          </a:p>
          <a:p>
            <a:pPr eaLnBrk="1" hangingPunct="1"/>
            <a:r>
              <a:rPr lang="en-US" dirty="0" smtClean="0"/>
              <a:t>Increases participation </a:t>
            </a:r>
          </a:p>
          <a:p>
            <a:pPr eaLnBrk="1" hangingPunct="1"/>
            <a:endParaRPr lang="en-US" dirty="0" smtClean="0"/>
          </a:p>
          <a:p>
            <a:pPr eaLnBrk="1" hangingPunct="1"/>
            <a:r>
              <a:rPr lang="en-US" dirty="0" smtClean="0"/>
              <a:t>Reduces stigma</a:t>
            </a:r>
          </a:p>
          <a:p>
            <a:pPr eaLnBrk="1" hangingPunct="1"/>
            <a:endParaRPr lang="en-US" dirty="0" smtClean="0"/>
          </a:p>
          <a:p>
            <a:pPr eaLnBrk="1" hangingPunct="1"/>
            <a:r>
              <a:rPr lang="en-US" dirty="0" smtClean="0"/>
              <a:t>Teachers can accomplish administrative tasks or nutrition education while students </a:t>
            </a:r>
            <a:r>
              <a:rPr lang="en-US" dirty="0" smtClean="0"/>
              <a:t>eat</a:t>
            </a:r>
            <a:endParaRPr lang="en-US" dirty="0" smtClean="0"/>
          </a:p>
        </p:txBody>
      </p:sp>
      <p:sp>
        <p:nvSpPr>
          <p:cNvPr id="504842" name="AutoShape 10"/>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Breakfast in the Classroom</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p:txBody>
          <a:bodyPr/>
          <a:lstStyle/>
          <a:p>
            <a:pPr eaLnBrk="1" hangingPunct="1"/>
            <a:r>
              <a:rPr lang="en-US" dirty="0" smtClean="0"/>
              <a:t>Planning and coordination make breakfast in the classroom run smoothly</a:t>
            </a:r>
          </a:p>
          <a:p>
            <a:pPr eaLnBrk="1" hangingPunct="1"/>
            <a:endParaRPr lang="en-US" dirty="0" smtClean="0"/>
          </a:p>
          <a:p>
            <a:pPr eaLnBrk="1" hangingPunct="1"/>
            <a:r>
              <a:rPr lang="en-US" dirty="0" smtClean="0"/>
              <a:t>Important to gain support from key players such as principals, teachers, food service staff and custodians </a:t>
            </a:r>
          </a:p>
        </p:txBody>
      </p:sp>
      <p:sp>
        <p:nvSpPr>
          <p:cNvPr id="526338" name="AutoShape 2"/>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Breakfast in the Classroom</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9" name="Rectangle 3"/>
          <p:cNvSpPr>
            <a:spLocks noGrp="1" noChangeArrowheads="1"/>
          </p:cNvSpPr>
          <p:nvPr>
            <p:ph idx="1"/>
          </p:nvPr>
        </p:nvSpPr>
        <p:spPr/>
        <p:txBody>
          <a:bodyPr rtlCol="0">
            <a:normAutofit fontScale="70000" lnSpcReduction="20000"/>
          </a:bodyPr>
          <a:lstStyle/>
          <a:p>
            <a:pPr marL="438912" indent="-320040" eaLnBrk="1" fontAlgn="auto" hangingPunct="1">
              <a:spcBef>
                <a:spcPts val="0"/>
              </a:spcBef>
              <a:spcAft>
                <a:spcPts val="0"/>
              </a:spcAft>
              <a:buFont typeface="Wingdings 2"/>
              <a:buNone/>
              <a:defRPr/>
            </a:pPr>
            <a:r>
              <a:rPr lang="en-US" dirty="0" smtClean="0"/>
              <a:t>“I felt I had enough to do with preparing for teaching that to have </a:t>
            </a:r>
          </a:p>
          <a:p>
            <a:pPr marL="438912" indent="-320040" eaLnBrk="1" fontAlgn="auto" hangingPunct="1">
              <a:spcBef>
                <a:spcPts val="0"/>
              </a:spcBef>
              <a:spcAft>
                <a:spcPts val="0"/>
              </a:spcAft>
              <a:buFont typeface="Wingdings 2"/>
              <a:buNone/>
              <a:defRPr/>
            </a:pPr>
            <a:r>
              <a:rPr lang="en-US" dirty="0" smtClean="0"/>
              <a:t>breakfast in my classroom would just be extra work and a big </a:t>
            </a:r>
          </a:p>
          <a:p>
            <a:pPr marL="438912" indent="-320040" eaLnBrk="1" fontAlgn="auto" hangingPunct="1">
              <a:spcBef>
                <a:spcPts val="0"/>
              </a:spcBef>
              <a:spcAft>
                <a:spcPts val="0"/>
              </a:spcAft>
              <a:buFont typeface="Wingdings 2"/>
              <a:buNone/>
              <a:defRPr/>
            </a:pPr>
            <a:r>
              <a:rPr lang="en-US" dirty="0" smtClean="0"/>
              <a:t>mess, but I found that I barely have to do any work at all.”</a:t>
            </a:r>
          </a:p>
          <a:p>
            <a:pPr marL="438912" indent="-320040" eaLnBrk="1" fontAlgn="auto" hangingPunct="1">
              <a:spcBef>
                <a:spcPts val="0"/>
              </a:spcBef>
              <a:spcAft>
                <a:spcPts val="0"/>
              </a:spcAft>
              <a:buFont typeface="Wingdings 2"/>
              <a:buChar char=""/>
              <a:defRPr/>
            </a:pPr>
            <a:endParaRPr lang="en-US" dirty="0" smtClean="0"/>
          </a:p>
          <a:p>
            <a:pPr marL="438912" indent="-320040" eaLnBrk="1" fontAlgn="auto" hangingPunct="1">
              <a:spcBef>
                <a:spcPts val="0"/>
              </a:spcBef>
              <a:spcAft>
                <a:spcPts val="0"/>
              </a:spcAft>
              <a:buFont typeface="Wingdings 2"/>
              <a:buNone/>
              <a:defRPr/>
            </a:pPr>
            <a:r>
              <a:rPr lang="en-US" dirty="0" smtClean="0"/>
              <a:t>“The kids are so much better behaved that my lessons go much</a:t>
            </a:r>
          </a:p>
          <a:p>
            <a:pPr marL="438912" indent="-320040" eaLnBrk="1" fontAlgn="auto" hangingPunct="1">
              <a:spcBef>
                <a:spcPts val="0"/>
              </a:spcBef>
              <a:spcAft>
                <a:spcPts val="0"/>
              </a:spcAft>
              <a:buFont typeface="Wingdings 2"/>
              <a:buNone/>
              <a:defRPr/>
            </a:pPr>
            <a:r>
              <a:rPr lang="en-US" dirty="0" smtClean="0"/>
              <a:t> smoother.”</a:t>
            </a:r>
          </a:p>
          <a:p>
            <a:pPr marL="438912" indent="-320040" eaLnBrk="1" fontAlgn="auto" hangingPunct="1">
              <a:spcBef>
                <a:spcPts val="0"/>
              </a:spcBef>
              <a:spcAft>
                <a:spcPts val="0"/>
              </a:spcAft>
              <a:buFont typeface="Wingdings 2"/>
              <a:buNone/>
              <a:defRPr/>
            </a:pPr>
            <a:r>
              <a:rPr lang="en-US" dirty="0" smtClean="0"/>
              <a:t> </a:t>
            </a:r>
          </a:p>
          <a:p>
            <a:pPr marL="438912" indent="-320040" eaLnBrk="1" fontAlgn="auto" hangingPunct="1">
              <a:spcBef>
                <a:spcPts val="0"/>
              </a:spcBef>
              <a:spcAft>
                <a:spcPts val="0"/>
              </a:spcAft>
              <a:buFont typeface="Wingdings 2"/>
              <a:buNone/>
              <a:defRPr/>
            </a:pPr>
            <a:r>
              <a:rPr lang="en-US" dirty="0" smtClean="0"/>
              <a:t>“I would want to tell other teachers that it may seem like a hassle, </a:t>
            </a:r>
          </a:p>
          <a:p>
            <a:pPr marL="438912" indent="-320040" eaLnBrk="1" fontAlgn="auto" hangingPunct="1">
              <a:spcBef>
                <a:spcPts val="0"/>
              </a:spcBef>
              <a:spcAft>
                <a:spcPts val="0"/>
              </a:spcAft>
              <a:buFont typeface="Wingdings 2"/>
              <a:buNone/>
              <a:defRPr/>
            </a:pPr>
            <a:r>
              <a:rPr lang="en-US" dirty="0" smtClean="0"/>
              <a:t>but it really is minimal work with a lot of positive payoffs…I would </a:t>
            </a:r>
          </a:p>
          <a:p>
            <a:pPr marL="438912" indent="-320040" eaLnBrk="1" fontAlgn="auto" hangingPunct="1">
              <a:spcBef>
                <a:spcPts val="0"/>
              </a:spcBef>
              <a:spcAft>
                <a:spcPts val="0"/>
              </a:spcAft>
              <a:buFont typeface="Wingdings 2"/>
              <a:buNone/>
              <a:defRPr/>
            </a:pPr>
            <a:r>
              <a:rPr lang="en-US" dirty="0" smtClean="0"/>
              <a:t>be upset now if they took the breakfast program away.”</a:t>
            </a:r>
          </a:p>
          <a:p>
            <a:pPr marL="438912" indent="-320040" eaLnBrk="1" fontAlgn="auto" hangingPunct="1">
              <a:spcBef>
                <a:spcPts val="0"/>
              </a:spcBef>
              <a:spcAft>
                <a:spcPts val="0"/>
              </a:spcAft>
              <a:buFont typeface="Wingdings 2"/>
              <a:buNone/>
              <a:defRPr/>
            </a:pPr>
            <a:endParaRPr lang="en-US" dirty="0" smtClean="0"/>
          </a:p>
          <a:p>
            <a:pPr marL="438912" indent="-320040" eaLnBrk="1" fontAlgn="auto" hangingPunct="1">
              <a:spcBef>
                <a:spcPts val="0"/>
              </a:spcBef>
              <a:spcAft>
                <a:spcPts val="0"/>
              </a:spcAft>
              <a:buFont typeface="Wingdings 2"/>
              <a:buNone/>
              <a:defRPr/>
            </a:pPr>
            <a:r>
              <a:rPr lang="en-US" dirty="0" smtClean="0"/>
              <a:t>- Maryland Public School District</a:t>
            </a:r>
            <a:endParaRPr lang="en-US" dirty="0"/>
          </a:p>
        </p:txBody>
      </p:sp>
      <p:sp>
        <p:nvSpPr>
          <p:cNvPr id="516098" name="AutoShape 2"/>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Teachers Say</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8"/>
          <p:cNvSpPr>
            <a:spLocks noGrp="1" noChangeArrowheads="1"/>
          </p:cNvSpPr>
          <p:nvPr>
            <p:ph idx="1"/>
          </p:nvPr>
        </p:nvSpPr>
        <p:spPr/>
        <p:txBody>
          <a:bodyPr>
            <a:normAutofit fontScale="92500" lnSpcReduction="10000"/>
          </a:bodyPr>
          <a:lstStyle/>
          <a:p>
            <a:pPr eaLnBrk="1" hangingPunct="1"/>
            <a:r>
              <a:rPr lang="en-US" dirty="0" smtClean="0"/>
              <a:t>Quick and easy</a:t>
            </a:r>
          </a:p>
          <a:p>
            <a:pPr eaLnBrk="1" hangingPunct="1"/>
            <a:endParaRPr lang="en-US" dirty="0" smtClean="0"/>
          </a:p>
          <a:p>
            <a:pPr eaLnBrk="1" hangingPunct="1"/>
            <a:r>
              <a:rPr lang="en-US" dirty="0" smtClean="0"/>
              <a:t>Can reduce tardiness</a:t>
            </a:r>
          </a:p>
          <a:p>
            <a:pPr eaLnBrk="1" hangingPunct="1"/>
            <a:endParaRPr lang="en-US" dirty="0" smtClean="0"/>
          </a:p>
          <a:p>
            <a:pPr eaLnBrk="1" hangingPunct="1"/>
            <a:r>
              <a:rPr lang="en-US" dirty="0" smtClean="0"/>
              <a:t>Requires minimal staff</a:t>
            </a:r>
          </a:p>
          <a:p>
            <a:pPr eaLnBrk="1" hangingPunct="1"/>
            <a:endParaRPr lang="en-US" dirty="0" smtClean="0"/>
          </a:p>
          <a:p>
            <a:pPr eaLnBrk="1" hangingPunct="1"/>
            <a:r>
              <a:rPr lang="en-US" dirty="0" smtClean="0"/>
              <a:t>Unconstrained by cafeteria space </a:t>
            </a:r>
          </a:p>
          <a:p>
            <a:pPr eaLnBrk="1" hangingPunct="1"/>
            <a:endParaRPr lang="en-US" dirty="0" smtClean="0"/>
          </a:p>
          <a:p>
            <a:pPr eaLnBrk="1" hangingPunct="1"/>
            <a:r>
              <a:rPr lang="en-US" dirty="0" smtClean="0"/>
              <a:t>Can be adapted for use in conjunction with mobile carts or meal service on school </a:t>
            </a:r>
            <a:r>
              <a:rPr lang="en-US" dirty="0" smtClean="0"/>
              <a:t>busses</a:t>
            </a:r>
            <a:endParaRPr lang="en-US" dirty="0" smtClean="0"/>
          </a:p>
        </p:txBody>
      </p:sp>
      <p:sp>
        <p:nvSpPr>
          <p:cNvPr id="508945" name="AutoShape 17"/>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Grab ‘n' Go</a:t>
            </a:r>
            <a:endParaRPr lang="en-US" dirty="0">
              <a:solidFill>
                <a:schemeClr val="accent1">
                  <a:satMod val="150000"/>
                </a:schemeClr>
              </a:solidFill>
            </a:endParaRPr>
          </a:p>
        </p:txBody>
      </p:sp>
      <p:pic>
        <p:nvPicPr>
          <p:cNvPr id="30724" name="Picture 5" descr="j0314261"/>
          <p:cNvPicPr>
            <a:picLocks noChangeAspect="1" noChangeArrowheads="1"/>
          </p:cNvPicPr>
          <p:nvPr/>
        </p:nvPicPr>
        <p:blipFill>
          <a:blip r:embed="rId3" cstate="print"/>
          <a:srcRect/>
          <a:stretch>
            <a:fillRect/>
          </a:stretch>
        </p:blipFill>
        <p:spPr bwMode="auto">
          <a:xfrm>
            <a:off x="7086600" y="1600200"/>
            <a:ext cx="1692275" cy="2133600"/>
          </a:xfrm>
          <a:prstGeom prst="rect">
            <a:avLst/>
          </a:prstGeom>
          <a:noFill/>
          <a:ln w="9525">
            <a:noFill/>
            <a:miter lim="800000"/>
            <a:headEnd/>
            <a:tailEnd/>
          </a:ln>
        </p:spPr>
      </p:pic>
      <p:pic>
        <p:nvPicPr>
          <p:cNvPr id="30725" name="Picture 6" descr="milk.jpg"/>
          <p:cNvPicPr>
            <a:picLocks noChangeAspect="1"/>
          </p:cNvPicPr>
          <p:nvPr/>
        </p:nvPicPr>
        <p:blipFill>
          <a:blip r:embed="rId4" cstate="print"/>
          <a:srcRect/>
          <a:stretch>
            <a:fillRect/>
          </a:stretch>
        </p:blipFill>
        <p:spPr bwMode="auto">
          <a:xfrm>
            <a:off x="6553200" y="2286000"/>
            <a:ext cx="560388" cy="1081088"/>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8" name="AutoShape 6"/>
          <p:cNvSpPr>
            <a:spLocks noGrp="1" noChangeArrowheads="1"/>
          </p:cNvSpPr>
          <p:nvPr>
            <p:ph type="title"/>
          </p:nvPr>
        </p:nvSpPr>
        <p:spPr>
          <a:xfrm>
            <a:off x="1447800" y="152400"/>
            <a:ext cx="5715000" cy="1251062"/>
          </a:xfrm>
        </p:spPr>
        <p:txBody>
          <a:bodyPr/>
          <a:lstStyle/>
          <a:p>
            <a:pPr eaLnBrk="1" fontAlgn="auto" hangingPunct="1">
              <a:spcAft>
                <a:spcPts val="0"/>
              </a:spcAft>
              <a:defRPr/>
            </a:pPr>
            <a:r>
              <a:rPr lang="en-US" dirty="0" smtClean="0">
                <a:solidFill>
                  <a:schemeClr val="accent1">
                    <a:satMod val="150000"/>
                  </a:schemeClr>
                </a:solidFill>
              </a:rPr>
              <a:t>Grab 'n' Go</a:t>
            </a:r>
            <a:endParaRPr lang="en-US" dirty="0">
              <a:solidFill>
                <a:schemeClr val="accent1">
                  <a:satMod val="150000"/>
                </a:schemeClr>
              </a:solidFill>
            </a:endParaRPr>
          </a:p>
        </p:txBody>
      </p:sp>
      <p:sp>
        <p:nvSpPr>
          <p:cNvPr id="31747" name="Rectangle 7"/>
          <p:cNvSpPr>
            <a:spLocks noGrp="1" noChangeArrowheads="1"/>
          </p:cNvSpPr>
          <p:nvPr>
            <p:ph sz="half" idx="1"/>
          </p:nvPr>
        </p:nvSpPr>
        <p:spPr>
          <a:xfrm>
            <a:off x="457200" y="1773238"/>
            <a:ext cx="5334000" cy="4624387"/>
          </a:xfrm>
        </p:spPr>
        <p:txBody>
          <a:bodyPr/>
          <a:lstStyle/>
          <a:p>
            <a:pPr eaLnBrk="1" hangingPunct="1"/>
            <a:r>
              <a:rPr lang="en-US" dirty="0" smtClean="0"/>
              <a:t>Meals prepared and packaged before start of school day</a:t>
            </a:r>
          </a:p>
          <a:p>
            <a:pPr eaLnBrk="1" hangingPunct="1"/>
            <a:endParaRPr lang="en-US" dirty="0" smtClean="0"/>
          </a:p>
          <a:p>
            <a:pPr eaLnBrk="1" hangingPunct="1"/>
            <a:r>
              <a:rPr lang="en-US" dirty="0" smtClean="0"/>
              <a:t>Carts conveniently located</a:t>
            </a:r>
          </a:p>
          <a:p>
            <a:pPr eaLnBrk="1" hangingPunct="1"/>
            <a:endParaRPr lang="en-US" dirty="0" smtClean="0"/>
          </a:p>
          <a:p>
            <a:pPr eaLnBrk="1" hangingPunct="1"/>
            <a:r>
              <a:rPr lang="en-US" dirty="0" smtClean="0"/>
              <a:t>May be provided on school bus if special arrangements are made</a:t>
            </a:r>
          </a:p>
          <a:p>
            <a:pPr eaLnBrk="1" hangingPunct="1"/>
            <a:endParaRPr lang="en-US" dirty="0" smtClean="0"/>
          </a:p>
          <a:p>
            <a:pPr eaLnBrk="1" hangingPunct="1"/>
            <a:r>
              <a:rPr lang="en-US" dirty="0" smtClean="0"/>
              <a:t>Students responsible for placing trash in designated </a:t>
            </a:r>
            <a:r>
              <a:rPr lang="en-US" dirty="0" smtClean="0"/>
              <a:t>bins</a:t>
            </a:r>
            <a:endParaRPr lang="en-US" dirty="0" smtClean="0"/>
          </a:p>
        </p:txBody>
      </p:sp>
      <p:pic>
        <p:nvPicPr>
          <p:cNvPr id="31748" name="Picture 5" descr="j0409365"/>
          <p:cNvPicPr>
            <a:picLocks noChangeAspect="1" noChangeArrowheads="1"/>
          </p:cNvPicPr>
          <p:nvPr/>
        </p:nvPicPr>
        <p:blipFill>
          <a:blip r:embed="rId3" cstate="print"/>
          <a:srcRect/>
          <a:stretch>
            <a:fillRect/>
          </a:stretch>
        </p:blipFill>
        <p:spPr bwMode="auto">
          <a:xfrm>
            <a:off x="6172200" y="1981200"/>
            <a:ext cx="2135188" cy="32004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MPj04117070000[1]"/>
          <p:cNvPicPr>
            <a:picLocks noChangeAspect="1" noChangeArrowheads="1"/>
          </p:cNvPicPr>
          <p:nvPr/>
        </p:nvPicPr>
        <p:blipFill>
          <a:blip r:embed="rId3" cstate="print"/>
          <a:srcRect/>
          <a:stretch>
            <a:fillRect/>
          </a:stretch>
        </p:blipFill>
        <p:spPr bwMode="auto">
          <a:xfrm>
            <a:off x="6096000" y="1981200"/>
            <a:ext cx="2363788" cy="3048000"/>
          </a:xfrm>
          <a:prstGeom prst="rect">
            <a:avLst/>
          </a:prstGeom>
          <a:noFill/>
          <a:ln w="9525">
            <a:noFill/>
            <a:miter lim="800000"/>
            <a:headEnd/>
            <a:tailEnd/>
          </a:ln>
        </p:spPr>
      </p:pic>
      <p:sp>
        <p:nvSpPr>
          <p:cNvPr id="512002" name="AutoShape 2"/>
          <p:cNvSpPr>
            <a:spLocks noGrp="1" noChangeArrowheads="1"/>
          </p:cNvSpPr>
          <p:nvPr>
            <p:ph type="title"/>
          </p:nvPr>
        </p:nvSpPr>
        <p:spPr>
          <a:xfrm>
            <a:off x="1447800" y="152400"/>
            <a:ext cx="5715000" cy="1251062"/>
          </a:xfrm>
        </p:spPr>
        <p:txBody>
          <a:bodyPr>
            <a:normAutofit fontScale="90000"/>
          </a:bodyPr>
          <a:lstStyle/>
          <a:p>
            <a:pPr eaLnBrk="1" fontAlgn="auto" hangingPunct="1">
              <a:spcAft>
                <a:spcPts val="0"/>
              </a:spcAft>
              <a:defRPr/>
            </a:pPr>
            <a:r>
              <a:rPr lang="en-US" smtClean="0">
                <a:solidFill>
                  <a:schemeClr val="accent1">
                    <a:satMod val="150000"/>
                  </a:schemeClr>
                </a:solidFill>
              </a:rPr>
              <a:t>Breakfast After First Period</a:t>
            </a:r>
            <a:endParaRPr lang="en-US">
              <a:solidFill>
                <a:schemeClr val="accent1">
                  <a:satMod val="150000"/>
                </a:schemeClr>
              </a:solidFill>
            </a:endParaRPr>
          </a:p>
        </p:txBody>
      </p:sp>
      <p:sp>
        <p:nvSpPr>
          <p:cNvPr id="32772" name="Rectangle 3"/>
          <p:cNvSpPr>
            <a:spLocks noGrp="1" noChangeArrowheads="1"/>
          </p:cNvSpPr>
          <p:nvPr>
            <p:ph sz="half" idx="1"/>
          </p:nvPr>
        </p:nvSpPr>
        <p:spPr>
          <a:xfrm>
            <a:off x="457200" y="1773238"/>
            <a:ext cx="5181600" cy="4624387"/>
          </a:xfrm>
        </p:spPr>
        <p:txBody>
          <a:bodyPr/>
          <a:lstStyle/>
          <a:p>
            <a:pPr eaLnBrk="1" hangingPunct="1"/>
            <a:r>
              <a:rPr lang="en-US" dirty="0" smtClean="0"/>
              <a:t>Bus schedules not an issue</a:t>
            </a:r>
          </a:p>
          <a:p>
            <a:pPr eaLnBrk="1" hangingPunct="1"/>
            <a:endParaRPr lang="en-US" dirty="0" smtClean="0"/>
          </a:p>
          <a:p>
            <a:pPr eaLnBrk="1" hangingPunct="1"/>
            <a:r>
              <a:rPr lang="en-US" dirty="0" smtClean="0"/>
              <a:t>Students enjoy breakfast </a:t>
            </a:r>
          </a:p>
          <a:p>
            <a:pPr lvl="1" eaLnBrk="1" hangingPunct="1"/>
            <a:r>
              <a:rPr lang="en-US" dirty="0" smtClean="0"/>
              <a:t>In the cafeteria</a:t>
            </a:r>
          </a:p>
          <a:p>
            <a:pPr lvl="1" eaLnBrk="1" hangingPunct="1"/>
            <a:r>
              <a:rPr lang="en-US" dirty="0" smtClean="0"/>
              <a:t>In the classroom</a:t>
            </a:r>
          </a:p>
          <a:p>
            <a:pPr lvl="1" eaLnBrk="1" hangingPunct="1"/>
            <a:r>
              <a:rPr lang="en-US" dirty="0" smtClean="0"/>
              <a:t>Grab 'n' </a:t>
            </a:r>
            <a:r>
              <a:rPr lang="en-US" dirty="0" smtClean="0"/>
              <a:t>Go</a:t>
            </a:r>
          </a:p>
          <a:p>
            <a:pPr lvl="1" eaLnBrk="1" hangingPunct="1">
              <a:buNone/>
            </a:pPr>
            <a:endParaRPr lang="en-US" dirty="0" smtClean="0"/>
          </a:p>
          <a:p>
            <a:pPr eaLnBrk="1" hangingPunct="1"/>
            <a:r>
              <a:rPr lang="en-US" dirty="0" smtClean="0"/>
              <a:t>A </a:t>
            </a:r>
            <a:r>
              <a:rPr lang="en-US" dirty="0" smtClean="0"/>
              <a:t>“nutrition break”</a:t>
            </a: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idx="1"/>
          </p:nvPr>
        </p:nvSpPr>
        <p:spPr/>
        <p:txBody>
          <a:bodyPr/>
          <a:lstStyle/>
          <a:p>
            <a:pPr eaLnBrk="1" hangingPunct="1"/>
            <a:r>
              <a:rPr lang="en-US" dirty="0" smtClean="0"/>
              <a:t>Breakfast matters </a:t>
            </a:r>
          </a:p>
          <a:p>
            <a:pPr eaLnBrk="1" hangingPunct="1"/>
            <a:endParaRPr lang="en-US" dirty="0" smtClean="0"/>
          </a:p>
          <a:p>
            <a:pPr eaLnBrk="1" hangingPunct="1"/>
            <a:r>
              <a:rPr lang="en-US" dirty="0" smtClean="0"/>
              <a:t>Current situation</a:t>
            </a:r>
          </a:p>
          <a:p>
            <a:pPr eaLnBrk="1" hangingPunct="1"/>
            <a:endParaRPr lang="en-US" dirty="0" smtClean="0"/>
          </a:p>
          <a:p>
            <a:pPr eaLnBrk="1" hangingPunct="1"/>
            <a:r>
              <a:rPr lang="en-US" dirty="0" smtClean="0"/>
              <a:t>Goal: increase participation </a:t>
            </a:r>
          </a:p>
          <a:p>
            <a:pPr eaLnBrk="1" hangingPunct="1"/>
            <a:endParaRPr lang="en-US" dirty="0" smtClean="0"/>
          </a:p>
          <a:p>
            <a:pPr eaLnBrk="1" hangingPunct="1"/>
            <a:r>
              <a:rPr lang="en-US" dirty="0" smtClean="0"/>
              <a:t>Addressing concerns</a:t>
            </a:r>
          </a:p>
          <a:p>
            <a:pPr eaLnBrk="1" hangingPunct="1"/>
            <a:endParaRPr lang="en-US" dirty="0" smtClean="0"/>
          </a:p>
          <a:p>
            <a:pPr eaLnBrk="1" hangingPunct="1"/>
            <a:r>
              <a:rPr lang="en-US" dirty="0" smtClean="0"/>
              <a:t>Next steps 	</a:t>
            </a:r>
          </a:p>
        </p:txBody>
      </p:sp>
      <p:sp>
        <p:nvSpPr>
          <p:cNvPr id="462852" name="AutoShape 4"/>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Presentation Overview</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idx="1"/>
          </p:nvPr>
        </p:nvSpPr>
        <p:spPr/>
        <p:txBody>
          <a:bodyPr/>
          <a:lstStyle/>
          <a:p>
            <a:pPr eaLnBrk="1" hangingPunct="1"/>
            <a:r>
              <a:rPr lang="en-US" dirty="0" smtClean="0"/>
              <a:t>Scheduling is important</a:t>
            </a:r>
          </a:p>
          <a:p>
            <a:pPr eaLnBrk="1" hangingPunct="1">
              <a:buNone/>
            </a:pPr>
            <a:r>
              <a:rPr lang="en-US" dirty="0" smtClean="0"/>
              <a:t> </a:t>
            </a:r>
          </a:p>
          <a:p>
            <a:pPr eaLnBrk="1" hangingPunct="1"/>
            <a:r>
              <a:rPr lang="en-US" dirty="0" smtClean="0"/>
              <a:t>“Second chance” breakfast for students who miss out in the morning</a:t>
            </a:r>
          </a:p>
          <a:p>
            <a:pPr eaLnBrk="1" hangingPunct="1"/>
            <a:endParaRPr lang="en-US" dirty="0" smtClean="0"/>
          </a:p>
          <a:p>
            <a:pPr eaLnBrk="1" hangingPunct="1"/>
            <a:r>
              <a:rPr lang="en-US" dirty="0" smtClean="0"/>
              <a:t>Particularly helpful in high schools where teenagers start early and don’t feel hungry until later in the day </a:t>
            </a:r>
          </a:p>
        </p:txBody>
      </p:sp>
      <p:sp>
        <p:nvSpPr>
          <p:cNvPr id="513028" name="AutoShape 4"/>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Breakfast After First Period</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p:txBody>
          <a:bodyPr/>
          <a:lstStyle/>
          <a:p>
            <a:pPr eaLnBrk="1" hangingPunct="1"/>
            <a:r>
              <a:rPr lang="en-US" dirty="0" smtClean="0"/>
              <a:t>Allow schools to offer breakfast at no charge to  all students regardless of income. </a:t>
            </a:r>
          </a:p>
          <a:p>
            <a:pPr eaLnBrk="1" hangingPunct="1"/>
            <a:endParaRPr lang="en-US" dirty="0" smtClean="0"/>
          </a:p>
          <a:p>
            <a:pPr eaLnBrk="1" hangingPunct="1"/>
            <a:r>
              <a:rPr lang="en-US" dirty="0" smtClean="0"/>
              <a:t>May be implemented only for breakfast, if school desires</a:t>
            </a:r>
          </a:p>
        </p:txBody>
      </p:sp>
      <p:sp>
        <p:nvSpPr>
          <p:cNvPr id="491522" name="AutoShape 2"/>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Provision 2 and 3</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idx="1"/>
          </p:nvPr>
        </p:nvSpPr>
        <p:spPr/>
        <p:txBody>
          <a:bodyPr>
            <a:normAutofit lnSpcReduction="10000"/>
          </a:bodyPr>
          <a:lstStyle/>
          <a:p>
            <a:pPr eaLnBrk="1" hangingPunct="1"/>
            <a:r>
              <a:rPr lang="en-US" dirty="0" smtClean="0"/>
              <a:t>Simplify paperwork</a:t>
            </a:r>
          </a:p>
          <a:p>
            <a:pPr eaLnBrk="1" hangingPunct="1"/>
            <a:endParaRPr lang="en-US" dirty="0" smtClean="0"/>
          </a:p>
          <a:p>
            <a:pPr eaLnBrk="1" hangingPunct="1"/>
            <a:r>
              <a:rPr lang="en-US" dirty="0" smtClean="0"/>
              <a:t>Streamline meal service</a:t>
            </a:r>
          </a:p>
          <a:p>
            <a:pPr eaLnBrk="1" hangingPunct="1"/>
            <a:endParaRPr lang="en-US" dirty="0" smtClean="0"/>
          </a:p>
          <a:p>
            <a:pPr eaLnBrk="1" hangingPunct="1"/>
            <a:r>
              <a:rPr lang="en-US" dirty="0" smtClean="0"/>
              <a:t>Give all children in school access to a nutritious breakfast </a:t>
            </a:r>
          </a:p>
          <a:p>
            <a:pPr eaLnBrk="1" hangingPunct="1"/>
            <a:endParaRPr lang="en-US" dirty="0" smtClean="0"/>
          </a:p>
          <a:p>
            <a:pPr eaLnBrk="1" hangingPunct="1"/>
            <a:r>
              <a:rPr lang="en-US" dirty="0" smtClean="0"/>
              <a:t>Increase participation</a:t>
            </a:r>
          </a:p>
          <a:p>
            <a:pPr eaLnBrk="1" hangingPunct="1"/>
            <a:endParaRPr lang="en-US" dirty="0" smtClean="0"/>
          </a:p>
          <a:p>
            <a:pPr eaLnBrk="1" hangingPunct="1"/>
            <a:r>
              <a:rPr lang="en-US" dirty="0" smtClean="0"/>
              <a:t>Reduce stigma   </a:t>
            </a:r>
          </a:p>
        </p:txBody>
      </p:sp>
      <p:sp>
        <p:nvSpPr>
          <p:cNvPr id="502789" name="AutoShape 5"/>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Provision 2 and 3</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idx="1"/>
          </p:nvPr>
        </p:nvSpPr>
        <p:spPr/>
        <p:txBody>
          <a:bodyPr/>
          <a:lstStyle/>
          <a:p>
            <a:pPr eaLnBrk="1" hangingPunct="1"/>
            <a:r>
              <a:rPr lang="en-US" dirty="0" smtClean="0"/>
              <a:t>Most useful in schools with high percentages of free and reduced price students </a:t>
            </a:r>
          </a:p>
          <a:p>
            <a:pPr eaLnBrk="1" hangingPunct="1"/>
            <a:endParaRPr lang="en-US" dirty="0" smtClean="0"/>
          </a:p>
          <a:p>
            <a:pPr eaLnBrk="1" hangingPunct="1"/>
            <a:r>
              <a:rPr lang="en-US" dirty="0" smtClean="0"/>
              <a:t>Potential sources of additional funding include: state agencies, district governments, foundations </a:t>
            </a:r>
          </a:p>
        </p:txBody>
      </p:sp>
      <p:sp>
        <p:nvSpPr>
          <p:cNvPr id="527364" name="AutoShape 4"/>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Provision 2 and 3</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Grp="1" noChangeArrowheads="1"/>
          </p:cNvSpPr>
          <p:nvPr>
            <p:ph idx="1"/>
          </p:nvPr>
        </p:nvSpPr>
        <p:spPr/>
        <p:txBody>
          <a:bodyPr/>
          <a:lstStyle/>
          <a:p>
            <a:pPr eaLnBrk="1" hangingPunct="1"/>
            <a:r>
              <a:rPr lang="en-US" dirty="0" smtClean="0"/>
              <a:t>Involving key stakeholders</a:t>
            </a:r>
          </a:p>
          <a:p>
            <a:pPr eaLnBrk="1" hangingPunct="1"/>
            <a:endParaRPr lang="en-US" dirty="0" smtClean="0"/>
          </a:p>
          <a:p>
            <a:pPr eaLnBrk="1" hangingPunct="1"/>
            <a:r>
              <a:rPr lang="en-US" dirty="0" smtClean="0"/>
              <a:t>Involving the community</a:t>
            </a:r>
          </a:p>
          <a:p>
            <a:pPr eaLnBrk="1" hangingPunct="1"/>
            <a:endParaRPr lang="en-US" dirty="0" smtClean="0"/>
          </a:p>
          <a:p>
            <a:pPr eaLnBrk="1" hangingPunct="1"/>
            <a:r>
              <a:rPr lang="en-US" dirty="0" smtClean="0"/>
              <a:t>Forming partnerships </a:t>
            </a:r>
          </a:p>
          <a:p>
            <a:pPr eaLnBrk="1" hangingPunct="1"/>
            <a:endParaRPr lang="en-US" dirty="0" smtClean="0"/>
          </a:p>
          <a:p>
            <a:pPr eaLnBrk="1" hangingPunct="1"/>
            <a:r>
              <a:rPr lang="en-US" dirty="0" smtClean="0"/>
              <a:t>Using local wellness committees</a:t>
            </a:r>
          </a:p>
          <a:p>
            <a:pPr eaLnBrk="1" hangingPunct="1">
              <a:buNone/>
            </a:pPr>
            <a:r>
              <a:rPr lang="en-US" dirty="0" smtClean="0"/>
              <a:t> </a:t>
            </a:r>
          </a:p>
          <a:p>
            <a:pPr eaLnBrk="1" hangingPunct="1"/>
            <a:r>
              <a:rPr lang="en-US" dirty="0" smtClean="0"/>
              <a:t>Marketing	 </a:t>
            </a:r>
          </a:p>
        </p:txBody>
      </p:sp>
      <p:sp>
        <p:nvSpPr>
          <p:cNvPr id="515076" name="AutoShape 4"/>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Outreach Efforts</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p:txBody>
          <a:bodyPr/>
          <a:lstStyle/>
          <a:p>
            <a:pPr eaLnBrk="1" hangingPunct="1">
              <a:buFont typeface="Wingdings 2" pitchFamily="18" charset="2"/>
              <a:buNone/>
            </a:pPr>
            <a:r>
              <a:rPr lang="en-US" b="1" dirty="0" smtClean="0"/>
              <a:t>Current Strategies</a:t>
            </a:r>
          </a:p>
          <a:p>
            <a:pPr eaLnBrk="1" hangingPunct="1"/>
            <a:r>
              <a:rPr lang="en-US" dirty="0" smtClean="0"/>
              <a:t>[example: we use Provision 2]</a:t>
            </a:r>
          </a:p>
          <a:p>
            <a:pPr eaLnBrk="1" hangingPunct="1"/>
            <a:endParaRPr lang="en-US" dirty="0" smtClean="0"/>
          </a:p>
          <a:p>
            <a:pPr eaLnBrk="1" hangingPunct="1"/>
            <a:r>
              <a:rPr lang="en-US" dirty="0" smtClean="0"/>
              <a:t>[example: we post announcements in school bulletins] </a:t>
            </a:r>
          </a:p>
        </p:txBody>
      </p:sp>
      <p:sp>
        <p:nvSpPr>
          <p:cNvPr id="481282" name="AutoShape 2"/>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Goal: Increase Participation</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p:txBody>
          <a:bodyPr/>
          <a:lstStyle/>
          <a:p>
            <a:pPr eaLnBrk="1" hangingPunct="1">
              <a:buFont typeface="Wingdings 2" pitchFamily="18" charset="2"/>
              <a:buNone/>
            </a:pPr>
            <a:r>
              <a:rPr lang="en-US" b="1" dirty="0" smtClean="0"/>
              <a:t>Challenges</a:t>
            </a:r>
          </a:p>
          <a:p>
            <a:pPr eaLnBrk="1" hangingPunct="1"/>
            <a:r>
              <a:rPr lang="en-US" dirty="0" smtClean="0"/>
              <a:t>[example: participation rates are low]</a:t>
            </a:r>
          </a:p>
          <a:p>
            <a:pPr eaLnBrk="1" hangingPunct="1"/>
            <a:endParaRPr lang="en-US" dirty="0" smtClean="0"/>
          </a:p>
          <a:p>
            <a:pPr eaLnBrk="1" hangingPunct="1"/>
            <a:r>
              <a:rPr lang="en-US" dirty="0" smtClean="0"/>
              <a:t>[example: need more staff/administrative support]</a:t>
            </a:r>
          </a:p>
          <a:p>
            <a:pPr eaLnBrk="1" hangingPunct="1"/>
            <a:endParaRPr lang="en-US" dirty="0" smtClean="0"/>
          </a:p>
          <a:p>
            <a:pPr eaLnBrk="1" hangingPunct="1"/>
            <a:r>
              <a:rPr lang="en-US" dirty="0" smtClean="0"/>
              <a:t>[example: kids don’t have time to eat]</a:t>
            </a:r>
          </a:p>
        </p:txBody>
      </p:sp>
      <p:sp>
        <p:nvSpPr>
          <p:cNvPr id="488450" name="AutoShape 2"/>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Goal: Increase Participation</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idx="1"/>
          </p:nvPr>
        </p:nvSpPr>
        <p:spPr/>
        <p:txBody>
          <a:bodyPr/>
          <a:lstStyle/>
          <a:p>
            <a:pPr eaLnBrk="1" hangingPunct="1">
              <a:buFont typeface="Wingdings 2" pitchFamily="18" charset="2"/>
              <a:buNone/>
            </a:pPr>
            <a:r>
              <a:rPr lang="en-US" b="1" dirty="0" smtClean="0"/>
              <a:t>Future Strategies</a:t>
            </a:r>
          </a:p>
          <a:p>
            <a:pPr eaLnBrk="1" hangingPunct="1"/>
            <a:r>
              <a:rPr lang="en-US" dirty="0" smtClean="0"/>
              <a:t>[example: pilot breakfast in the classroom]</a:t>
            </a:r>
          </a:p>
          <a:p>
            <a:pPr eaLnBrk="1" hangingPunct="1"/>
            <a:endParaRPr lang="en-US" dirty="0" smtClean="0"/>
          </a:p>
          <a:p>
            <a:pPr eaLnBrk="1" hangingPunct="1"/>
            <a:r>
              <a:rPr lang="en-US" dirty="0" smtClean="0"/>
              <a:t>[example: meetings with key stakeholders]</a:t>
            </a:r>
          </a:p>
          <a:p>
            <a:pPr eaLnBrk="1" hangingPunct="1"/>
            <a:endParaRPr lang="en-US" dirty="0" smtClean="0"/>
          </a:p>
          <a:p>
            <a:pPr eaLnBrk="1" hangingPunct="1"/>
            <a:r>
              <a:rPr lang="en-US" dirty="0" smtClean="0"/>
              <a:t>[example: send home flyers in Spanish</a:t>
            </a:r>
            <a:r>
              <a:rPr lang="en-US" dirty="0" smtClean="0"/>
              <a:t>]</a:t>
            </a:r>
            <a:endParaRPr lang="en-US" dirty="0" smtClean="0"/>
          </a:p>
        </p:txBody>
      </p:sp>
      <p:sp>
        <p:nvSpPr>
          <p:cNvPr id="473093" name="AutoShape 5"/>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Goal: Increase Participation</a:t>
            </a:r>
            <a:endParaRPr lang="en-US">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AutoShape 2"/>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Next Steps</a:t>
            </a:r>
            <a:endParaRPr lang="en-US" dirty="0">
              <a:solidFill>
                <a:schemeClr val="accent1">
                  <a:satMod val="150000"/>
                </a:schemeClr>
              </a:solidFill>
            </a:endParaRPr>
          </a:p>
        </p:txBody>
      </p:sp>
      <p:pic>
        <p:nvPicPr>
          <p:cNvPr id="41987" name="Picture 4" descr="j0409374"/>
          <p:cNvPicPr>
            <a:picLocks noChangeAspect="1" noChangeArrowheads="1"/>
          </p:cNvPicPr>
          <p:nvPr/>
        </p:nvPicPr>
        <p:blipFill>
          <a:blip r:embed="rId3" cstate="print"/>
          <a:srcRect/>
          <a:stretch>
            <a:fillRect/>
          </a:stretch>
        </p:blipFill>
        <p:spPr bwMode="auto">
          <a:xfrm>
            <a:off x="3103563" y="2286000"/>
            <a:ext cx="2936875" cy="35814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AutoShape 2"/>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Thoughts? </a:t>
            </a:r>
            <a:endParaRPr lang="en-US" dirty="0">
              <a:solidFill>
                <a:schemeClr val="accent1">
                  <a:satMod val="150000"/>
                </a:schemeClr>
              </a:solidFill>
            </a:endParaRPr>
          </a:p>
        </p:txBody>
      </p:sp>
      <p:pic>
        <p:nvPicPr>
          <p:cNvPr id="5" name="Picture 3" descr="Z:\WP\School Programs\Images\SD000301.jpg"/>
          <p:cNvPicPr>
            <a:picLocks noChangeAspect="1" noChangeArrowheads="1"/>
          </p:cNvPicPr>
          <p:nvPr/>
        </p:nvPicPr>
        <p:blipFill>
          <a:blip r:embed="rId3" cstate="print"/>
          <a:srcRect/>
          <a:stretch>
            <a:fillRect/>
          </a:stretch>
        </p:blipFill>
        <p:spPr bwMode="auto">
          <a:xfrm>
            <a:off x="1905000" y="2133600"/>
            <a:ext cx="5334000" cy="40005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7" name="AutoShape 9"/>
          <p:cNvSpPr>
            <a:spLocks noGrp="1" noChangeArrowheads="1"/>
          </p:cNvSpPr>
          <p:nvPr>
            <p:ph type="title"/>
          </p:nvPr>
        </p:nvSpPr>
        <p:spPr>
          <a:xfrm>
            <a:off x="1447800" y="152400"/>
            <a:ext cx="5715000" cy="1251062"/>
          </a:xfrm>
        </p:spPr>
        <p:txBody>
          <a:bodyPr/>
          <a:lstStyle/>
          <a:p>
            <a:pPr eaLnBrk="1" fontAlgn="auto" hangingPunct="1">
              <a:spcAft>
                <a:spcPts val="0"/>
              </a:spcAft>
              <a:defRPr/>
            </a:pPr>
            <a:r>
              <a:rPr lang="en-US" dirty="0" smtClean="0">
                <a:solidFill>
                  <a:schemeClr val="accent1">
                    <a:satMod val="150000"/>
                  </a:schemeClr>
                </a:solidFill>
              </a:rPr>
              <a:t>Breakfast Matters!</a:t>
            </a:r>
            <a:endParaRPr lang="en-US" dirty="0">
              <a:solidFill>
                <a:schemeClr val="accent1">
                  <a:satMod val="150000"/>
                </a:schemeClr>
              </a:solidFill>
            </a:endParaRPr>
          </a:p>
        </p:txBody>
      </p:sp>
      <p:sp>
        <p:nvSpPr>
          <p:cNvPr id="18435" name="Rectangle 10"/>
          <p:cNvSpPr>
            <a:spLocks noGrp="1" noChangeArrowheads="1"/>
          </p:cNvSpPr>
          <p:nvPr>
            <p:ph sz="half" idx="1"/>
          </p:nvPr>
        </p:nvSpPr>
        <p:spPr>
          <a:xfrm>
            <a:off x="457200" y="1773238"/>
            <a:ext cx="4038600" cy="4624387"/>
          </a:xfrm>
        </p:spPr>
        <p:txBody>
          <a:bodyPr/>
          <a:lstStyle/>
          <a:p>
            <a:pPr eaLnBrk="1" hangingPunct="1"/>
            <a:r>
              <a:rPr lang="en-US" smtClean="0"/>
              <a:t>Nutritional Benefits</a:t>
            </a:r>
          </a:p>
          <a:p>
            <a:pPr eaLnBrk="1" hangingPunct="1"/>
            <a:endParaRPr lang="en-US" smtClean="0"/>
          </a:p>
        </p:txBody>
      </p:sp>
      <p:sp>
        <p:nvSpPr>
          <p:cNvPr id="18436" name="Rectangle 11"/>
          <p:cNvSpPr>
            <a:spLocks noGrp="1" noChangeArrowheads="1"/>
          </p:cNvSpPr>
          <p:nvPr>
            <p:ph sz="half" idx="2"/>
          </p:nvPr>
        </p:nvSpPr>
        <p:spPr>
          <a:xfrm>
            <a:off x="4648200" y="1773238"/>
            <a:ext cx="4038600" cy="4624387"/>
          </a:xfrm>
        </p:spPr>
        <p:txBody>
          <a:bodyPr/>
          <a:lstStyle/>
          <a:p>
            <a:pPr eaLnBrk="1" hangingPunct="1"/>
            <a:r>
              <a:rPr lang="en-US" smtClean="0"/>
              <a:t>Academic Benefits</a:t>
            </a:r>
          </a:p>
          <a:p>
            <a:pPr eaLnBrk="1" hangingPunct="1"/>
            <a:endParaRPr lang="en-US" smtClean="0"/>
          </a:p>
        </p:txBody>
      </p:sp>
      <p:pic>
        <p:nvPicPr>
          <p:cNvPr id="18437" name="Picture 4" descr="56400423"/>
          <p:cNvPicPr>
            <a:picLocks noChangeAspect="1" noChangeArrowheads="1"/>
          </p:cNvPicPr>
          <p:nvPr/>
        </p:nvPicPr>
        <p:blipFill>
          <a:blip r:embed="rId3" cstate="print"/>
          <a:srcRect/>
          <a:stretch>
            <a:fillRect/>
          </a:stretch>
        </p:blipFill>
        <p:spPr bwMode="auto">
          <a:xfrm>
            <a:off x="685800" y="2514600"/>
            <a:ext cx="3448050" cy="2297113"/>
          </a:xfrm>
          <a:prstGeom prst="rect">
            <a:avLst/>
          </a:prstGeom>
          <a:noFill/>
          <a:ln w="9525">
            <a:noFill/>
            <a:miter lim="800000"/>
            <a:headEnd/>
            <a:tailEnd/>
          </a:ln>
        </p:spPr>
      </p:pic>
      <p:pic>
        <p:nvPicPr>
          <p:cNvPr id="18438" name="Picture 8" descr="j0408893"/>
          <p:cNvPicPr>
            <a:picLocks noChangeAspect="1" noChangeArrowheads="1"/>
          </p:cNvPicPr>
          <p:nvPr/>
        </p:nvPicPr>
        <p:blipFill>
          <a:blip r:embed="rId4" cstate="print"/>
          <a:srcRect/>
          <a:stretch>
            <a:fillRect/>
          </a:stretch>
        </p:blipFill>
        <p:spPr bwMode="auto">
          <a:xfrm>
            <a:off x="4876800" y="2514600"/>
            <a:ext cx="2374900" cy="35814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4" name="AutoShape 6"/>
          <p:cNvSpPr>
            <a:spLocks noGrp="1" noChangeArrowheads="1"/>
          </p:cNvSpPr>
          <p:nvPr>
            <p:ph type="title"/>
          </p:nvPr>
        </p:nvSpPr>
        <p:spPr>
          <a:xfrm>
            <a:off x="1447800" y="152400"/>
            <a:ext cx="5715000" cy="1251062"/>
          </a:xfrm>
        </p:spPr>
        <p:txBody>
          <a:bodyPr/>
          <a:lstStyle/>
          <a:p>
            <a:pPr eaLnBrk="1" fontAlgn="auto" hangingPunct="1">
              <a:spcAft>
                <a:spcPts val="0"/>
              </a:spcAft>
              <a:defRPr/>
            </a:pPr>
            <a:r>
              <a:rPr lang="en-US" dirty="0" smtClean="0">
                <a:solidFill>
                  <a:schemeClr val="accent1">
                    <a:satMod val="150000"/>
                  </a:schemeClr>
                </a:solidFill>
              </a:rPr>
              <a:t>Nutritional Benefits	</a:t>
            </a:r>
            <a:endParaRPr lang="en-US" dirty="0">
              <a:solidFill>
                <a:schemeClr val="accent1">
                  <a:satMod val="150000"/>
                </a:schemeClr>
              </a:solidFill>
            </a:endParaRPr>
          </a:p>
        </p:txBody>
      </p:sp>
      <p:sp>
        <p:nvSpPr>
          <p:cNvPr id="19459" name="Rectangle 7"/>
          <p:cNvSpPr>
            <a:spLocks noGrp="1" noChangeArrowheads="1"/>
          </p:cNvSpPr>
          <p:nvPr>
            <p:ph sz="half" idx="1"/>
          </p:nvPr>
        </p:nvSpPr>
        <p:spPr>
          <a:xfrm>
            <a:off x="457200" y="1773238"/>
            <a:ext cx="4876800" cy="4624387"/>
          </a:xfrm>
        </p:spPr>
        <p:txBody>
          <a:bodyPr/>
          <a:lstStyle/>
          <a:p>
            <a:pPr eaLnBrk="1" hangingPunct="1"/>
            <a:r>
              <a:rPr lang="en-US" dirty="0" smtClean="0"/>
              <a:t>Energy for mental and physical activities</a:t>
            </a:r>
          </a:p>
          <a:p>
            <a:pPr eaLnBrk="1" hangingPunct="1"/>
            <a:endParaRPr lang="en-US" dirty="0" smtClean="0"/>
          </a:p>
          <a:p>
            <a:pPr eaLnBrk="1" hangingPunct="1"/>
            <a:r>
              <a:rPr lang="en-US" dirty="0" smtClean="0"/>
              <a:t>Higher nutrient intake </a:t>
            </a:r>
          </a:p>
          <a:p>
            <a:pPr eaLnBrk="1" hangingPunct="1"/>
            <a:endParaRPr lang="en-US" dirty="0" smtClean="0"/>
          </a:p>
          <a:p>
            <a:pPr eaLnBrk="1" hangingPunct="1"/>
            <a:r>
              <a:rPr lang="en-US" dirty="0" smtClean="0"/>
              <a:t>Fewer visits to school </a:t>
            </a:r>
            <a:r>
              <a:rPr lang="en-US" dirty="0" smtClean="0"/>
              <a:t>nurse</a:t>
            </a:r>
            <a:endParaRPr lang="en-US" dirty="0" smtClean="0"/>
          </a:p>
        </p:txBody>
      </p:sp>
      <p:pic>
        <p:nvPicPr>
          <p:cNvPr id="19460" name="Picture 8" descr="MPj04221650000[1]"/>
          <p:cNvPicPr>
            <a:picLocks noChangeAspect="1" noChangeArrowheads="1"/>
          </p:cNvPicPr>
          <p:nvPr/>
        </p:nvPicPr>
        <p:blipFill>
          <a:blip r:embed="rId3" cstate="print"/>
          <a:srcRect/>
          <a:stretch>
            <a:fillRect/>
          </a:stretch>
        </p:blipFill>
        <p:spPr bwMode="auto">
          <a:xfrm>
            <a:off x="5334000" y="1905000"/>
            <a:ext cx="3048000" cy="280352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MPj04117750000[1]"/>
          <p:cNvPicPr>
            <a:picLocks noChangeAspect="1" noChangeArrowheads="1"/>
          </p:cNvPicPr>
          <p:nvPr/>
        </p:nvPicPr>
        <p:blipFill>
          <a:blip r:embed="rId3" cstate="print"/>
          <a:srcRect/>
          <a:stretch>
            <a:fillRect/>
          </a:stretch>
        </p:blipFill>
        <p:spPr bwMode="auto">
          <a:xfrm>
            <a:off x="6477000" y="1981200"/>
            <a:ext cx="2032000" cy="3352800"/>
          </a:xfrm>
          <a:prstGeom prst="rect">
            <a:avLst/>
          </a:prstGeom>
          <a:noFill/>
          <a:ln w="9525">
            <a:noFill/>
            <a:miter lim="800000"/>
            <a:headEnd/>
            <a:tailEnd/>
          </a:ln>
        </p:spPr>
      </p:pic>
      <p:sp>
        <p:nvSpPr>
          <p:cNvPr id="20483" name="Rectangle 8"/>
          <p:cNvSpPr>
            <a:spLocks noGrp="1" noChangeArrowheads="1"/>
          </p:cNvSpPr>
          <p:nvPr>
            <p:ph idx="1"/>
          </p:nvPr>
        </p:nvSpPr>
        <p:spPr/>
        <p:txBody>
          <a:bodyPr/>
          <a:lstStyle/>
          <a:p>
            <a:pPr eaLnBrk="1" hangingPunct="1"/>
            <a:r>
              <a:rPr lang="en-US" dirty="0" smtClean="0"/>
              <a:t>Increased test scores</a:t>
            </a:r>
          </a:p>
          <a:p>
            <a:pPr eaLnBrk="1" hangingPunct="1"/>
            <a:endParaRPr lang="en-US" dirty="0" smtClean="0"/>
          </a:p>
          <a:p>
            <a:pPr eaLnBrk="1" hangingPunct="1"/>
            <a:r>
              <a:rPr lang="en-US" dirty="0" smtClean="0"/>
              <a:t>Enhanced cognitive functions </a:t>
            </a:r>
          </a:p>
          <a:p>
            <a:pPr eaLnBrk="1" hangingPunct="1"/>
            <a:endParaRPr lang="en-US" dirty="0" smtClean="0"/>
          </a:p>
          <a:p>
            <a:pPr eaLnBrk="1" hangingPunct="1"/>
            <a:r>
              <a:rPr lang="en-US" dirty="0" smtClean="0"/>
              <a:t>Increased attentiveness in class</a:t>
            </a:r>
          </a:p>
          <a:p>
            <a:pPr eaLnBrk="1" hangingPunct="1"/>
            <a:endParaRPr lang="en-US" dirty="0" smtClean="0"/>
          </a:p>
          <a:p>
            <a:pPr eaLnBrk="1" hangingPunct="1"/>
            <a:r>
              <a:rPr lang="en-US" dirty="0" smtClean="0"/>
              <a:t>Improved behavior</a:t>
            </a:r>
          </a:p>
          <a:p>
            <a:pPr eaLnBrk="1" hangingPunct="1"/>
            <a:endParaRPr lang="en-US" dirty="0" smtClean="0"/>
          </a:p>
          <a:p>
            <a:pPr eaLnBrk="1" hangingPunct="1"/>
            <a:r>
              <a:rPr lang="en-US" dirty="0" smtClean="0"/>
              <a:t>Decreased </a:t>
            </a:r>
            <a:r>
              <a:rPr lang="en-US" dirty="0" smtClean="0"/>
              <a:t>absences</a:t>
            </a:r>
            <a:endParaRPr lang="en-US" dirty="0" smtClean="0"/>
          </a:p>
        </p:txBody>
      </p:sp>
      <p:sp>
        <p:nvSpPr>
          <p:cNvPr id="453639" name="AutoShape 7"/>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Academic Benefits</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8"/>
          <p:cNvSpPr>
            <a:spLocks noGrp="1" noChangeArrowheads="1"/>
          </p:cNvSpPr>
          <p:nvPr>
            <p:ph idx="1"/>
          </p:nvPr>
        </p:nvSpPr>
        <p:spPr/>
        <p:txBody>
          <a:bodyPr/>
          <a:lstStyle/>
          <a:p>
            <a:pPr eaLnBrk="1" hangingPunct="1"/>
            <a:r>
              <a:rPr lang="en-US" dirty="0" smtClean="0"/>
              <a:t>Improved behavior and concentration contributes to positive learning environment</a:t>
            </a:r>
          </a:p>
          <a:p>
            <a:pPr eaLnBrk="1" hangingPunct="1"/>
            <a:endParaRPr lang="en-US" dirty="0" smtClean="0"/>
          </a:p>
          <a:p>
            <a:pPr eaLnBrk="1" hangingPunct="1"/>
            <a:r>
              <a:rPr lang="en-US" dirty="0" smtClean="0"/>
              <a:t>Helping students learn and perform better</a:t>
            </a:r>
          </a:p>
          <a:p>
            <a:pPr eaLnBrk="1" hangingPunct="1"/>
            <a:endParaRPr lang="en-US" dirty="0" smtClean="0"/>
          </a:p>
          <a:p>
            <a:pPr eaLnBrk="1" hangingPunct="1"/>
            <a:r>
              <a:rPr lang="en-US" dirty="0" smtClean="0"/>
              <a:t>Promoting breakfast promotes school health</a:t>
            </a:r>
          </a:p>
          <a:p>
            <a:pPr eaLnBrk="1" hangingPunct="1"/>
            <a:endParaRPr lang="en-US" dirty="0" smtClean="0"/>
          </a:p>
          <a:p>
            <a:pPr eaLnBrk="1" hangingPunct="1"/>
            <a:r>
              <a:rPr lang="en-US" dirty="0" smtClean="0"/>
              <a:t>Improving breakfast quality and participation can become a part of local wellness policies 	</a:t>
            </a:r>
          </a:p>
        </p:txBody>
      </p:sp>
      <p:sp>
        <p:nvSpPr>
          <p:cNvPr id="474119" name="AutoShape 7"/>
          <p:cNvSpPr>
            <a:spLocks noGrp="1" noChangeArrowheads="1"/>
          </p:cNvSpPr>
          <p:nvPr>
            <p:ph type="title"/>
          </p:nvPr>
        </p:nvSpPr>
        <p:spPr/>
        <p:txBody>
          <a:bodyPr/>
          <a:lstStyle/>
          <a:p>
            <a:pPr eaLnBrk="1" fontAlgn="auto" hangingPunct="1">
              <a:spcAft>
                <a:spcPts val="0"/>
              </a:spcAft>
              <a:defRPr/>
            </a:pPr>
            <a:r>
              <a:rPr lang="en-US" sz="4200" dirty="0" smtClean="0">
                <a:solidFill>
                  <a:schemeClr val="accent1">
                    <a:satMod val="150000"/>
                  </a:schemeClr>
                </a:solidFill>
              </a:rPr>
              <a:t>Healthy Kids = Healthy Schools</a:t>
            </a:r>
            <a:endParaRPr lang="en-US" sz="4200"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0"/>
          <p:cNvSpPr>
            <a:spLocks noGrp="1" noChangeArrowheads="1"/>
          </p:cNvSpPr>
          <p:nvPr>
            <p:ph idx="1"/>
          </p:nvPr>
        </p:nvSpPr>
        <p:spPr/>
        <p:txBody>
          <a:bodyPr/>
          <a:lstStyle/>
          <a:p>
            <a:pPr eaLnBrk="1" hangingPunct="1"/>
            <a:r>
              <a:rPr lang="en-US" dirty="0" smtClean="0"/>
              <a:t>Tight budgets</a:t>
            </a:r>
          </a:p>
          <a:p>
            <a:pPr eaLnBrk="1" hangingPunct="1"/>
            <a:endParaRPr lang="en-US" dirty="0" smtClean="0"/>
          </a:p>
          <a:p>
            <a:pPr eaLnBrk="1" hangingPunct="1"/>
            <a:r>
              <a:rPr lang="en-US" dirty="0" smtClean="0"/>
              <a:t>Busy lives</a:t>
            </a:r>
          </a:p>
          <a:p>
            <a:pPr eaLnBrk="1" hangingPunct="1"/>
            <a:endParaRPr lang="en-US" dirty="0" smtClean="0"/>
          </a:p>
          <a:p>
            <a:pPr eaLnBrk="1" hangingPunct="1"/>
            <a:r>
              <a:rPr lang="en-US" dirty="0" smtClean="0"/>
              <a:t>Not hungry yet</a:t>
            </a:r>
          </a:p>
          <a:p>
            <a:pPr eaLnBrk="1" hangingPunct="1"/>
            <a:endParaRPr lang="en-US" dirty="0" smtClean="0"/>
          </a:p>
          <a:p>
            <a:pPr eaLnBrk="1" hangingPunct="1"/>
            <a:r>
              <a:rPr lang="en-US" dirty="0" smtClean="0"/>
              <a:t>Long commute </a:t>
            </a:r>
          </a:p>
        </p:txBody>
      </p:sp>
      <p:sp>
        <p:nvSpPr>
          <p:cNvPr id="427037" name="AutoShape 29"/>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Why No Breakfast?</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Grp="1" noChangeArrowheads="1"/>
          </p:cNvSpPr>
          <p:nvPr>
            <p:ph idx="1"/>
          </p:nvPr>
        </p:nvSpPr>
        <p:spPr/>
        <p:txBody>
          <a:bodyPr/>
          <a:lstStyle/>
          <a:p>
            <a:pPr eaLnBrk="1" hangingPunct="1"/>
            <a:r>
              <a:rPr lang="en-US" dirty="0" smtClean="0"/>
              <a:t>Approximately 13 million children participated in the School Breakfast Program in SY 2012-13</a:t>
            </a:r>
          </a:p>
          <a:p>
            <a:pPr eaLnBrk="1" hangingPunct="1"/>
            <a:endParaRPr lang="en-US" dirty="0" smtClean="0"/>
          </a:p>
          <a:p>
            <a:pPr eaLnBrk="1" hangingPunct="1"/>
            <a:r>
              <a:rPr lang="en-US" dirty="0" smtClean="0"/>
              <a:t>Nearly 11 million of those children eligible for free and reduced price meals </a:t>
            </a:r>
          </a:p>
          <a:p>
            <a:pPr eaLnBrk="1" hangingPunct="1"/>
            <a:endParaRPr lang="en-US" dirty="0" smtClean="0"/>
          </a:p>
          <a:p>
            <a:pPr eaLnBrk="1" hangingPunct="1"/>
            <a:r>
              <a:rPr lang="en-US" dirty="0" smtClean="0"/>
              <a:t>Breakfast participation has risen from previous years but still lags behind NSLP </a:t>
            </a:r>
            <a:r>
              <a:rPr lang="en-US" dirty="0" smtClean="0"/>
              <a:t>participation</a:t>
            </a:r>
            <a:endParaRPr lang="en-US" dirty="0" smtClean="0"/>
          </a:p>
        </p:txBody>
      </p:sp>
      <p:sp>
        <p:nvSpPr>
          <p:cNvPr id="494596" name="AutoShape 4"/>
          <p:cNvSpPr>
            <a:spLocks noGrp="1" noChangeArrowheads="1"/>
          </p:cNvSpPr>
          <p:nvPr>
            <p:ph type="title"/>
          </p:nvPr>
        </p:nvSpPr>
        <p:spPr/>
        <p:txBody>
          <a:bodyPr/>
          <a:lstStyle/>
          <a:p>
            <a:pPr eaLnBrk="1" fontAlgn="auto" hangingPunct="1">
              <a:spcAft>
                <a:spcPts val="0"/>
              </a:spcAft>
              <a:defRPr/>
            </a:pPr>
            <a:r>
              <a:rPr lang="en-US" dirty="0" smtClean="0">
                <a:solidFill>
                  <a:schemeClr val="accent1">
                    <a:satMod val="150000"/>
                  </a:schemeClr>
                </a:solidFill>
              </a:rPr>
              <a:t>Eligibility and Participation</a:t>
            </a:r>
            <a:endParaRPr lang="en-US" dirty="0">
              <a:solidFill>
                <a:schemeClr val="accent1">
                  <a:satMod val="150000"/>
                </a:schemeClr>
              </a:solidFill>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21" name="AutoShape 5"/>
          <p:cNvSpPr>
            <a:spLocks noGrp="1" noChangeArrowheads="1"/>
          </p:cNvSpPr>
          <p:nvPr>
            <p:ph type="title"/>
          </p:nvPr>
        </p:nvSpPr>
        <p:spPr/>
        <p:txBody>
          <a:bodyPr/>
          <a:lstStyle/>
          <a:p>
            <a:pPr eaLnBrk="1" fontAlgn="auto" hangingPunct="1">
              <a:spcAft>
                <a:spcPts val="0"/>
              </a:spcAft>
              <a:defRPr/>
            </a:pPr>
            <a:r>
              <a:rPr lang="en-US" smtClean="0">
                <a:solidFill>
                  <a:schemeClr val="accent1">
                    <a:satMod val="150000"/>
                  </a:schemeClr>
                </a:solidFill>
              </a:rPr>
              <a:t>Free &amp; Reduced Participation</a:t>
            </a:r>
            <a:endParaRPr lang="en-US">
              <a:solidFill>
                <a:schemeClr val="accent1">
                  <a:satMod val="150000"/>
                </a:schemeClr>
              </a:solidFill>
            </a:endParaRPr>
          </a:p>
        </p:txBody>
      </p:sp>
      <p:graphicFrame>
        <p:nvGraphicFramePr>
          <p:cNvPr id="7" name="Chart Placeholder 6"/>
          <p:cNvGraphicFramePr>
            <a:graphicFrameLocks noGrp="1"/>
          </p:cNvGraphicFramePr>
          <p:nvPr>
            <p:ph type="chart" idx="1"/>
          </p:nvPr>
        </p:nvGraphicFramePr>
        <p:xfrm>
          <a:off x="838200" y="2362200"/>
          <a:ext cx="7693025" cy="37242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thruBlk="1"/>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apsules">
  <a:themeElements>
    <a:clrScheme name="Custom 37">
      <a:dk1>
        <a:srgbClr val="000000"/>
      </a:dk1>
      <a:lt1>
        <a:srgbClr val="FFFFFF"/>
      </a:lt1>
      <a:dk2>
        <a:srgbClr val="FF6600"/>
      </a:dk2>
      <a:lt2>
        <a:srgbClr val="808000"/>
      </a:lt2>
      <a:accent1>
        <a:srgbClr val="FF6600"/>
      </a:accent1>
      <a:accent2>
        <a:srgbClr val="009900"/>
      </a:accent2>
      <a:accent3>
        <a:srgbClr val="FFFFFF"/>
      </a:accent3>
      <a:accent4>
        <a:srgbClr val="000000"/>
      </a:accent4>
      <a:accent5>
        <a:srgbClr val="FFB8AA"/>
      </a:accent5>
      <a:accent6>
        <a:srgbClr val="008A00"/>
      </a:accent6>
      <a:hlink>
        <a:srgbClr val="FFFD5F"/>
      </a:hlink>
      <a:folHlink>
        <a:srgbClr val="FFCC00"/>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
      <a:clrScheme name="Capsules 9">
        <a:dk1>
          <a:srgbClr val="000000"/>
        </a:dk1>
        <a:lt1>
          <a:srgbClr val="FFFFFF"/>
        </a:lt1>
        <a:dk2>
          <a:srgbClr val="FF6600"/>
        </a:dk2>
        <a:lt2>
          <a:srgbClr val="808000"/>
        </a:lt2>
        <a:accent1>
          <a:srgbClr val="FFCC99"/>
        </a:accent1>
        <a:accent2>
          <a:srgbClr val="009900"/>
        </a:accent2>
        <a:accent3>
          <a:srgbClr val="FFFFFF"/>
        </a:accent3>
        <a:accent4>
          <a:srgbClr val="000000"/>
        </a:accent4>
        <a:accent5>
          <a:srgbClr val="FFE2CA"/>
        </a:accent5>
        <a:accent6>
          <a:srgbClr val="008A00"/>
        </a:accent6>
        <a:hlink>
          <a:srgbClr val="FFFF00"/>
        </a:hlink>
        <a:folHlink>
          <a:srgbClr val="FFCC00"/>
        </a:folHlink>
      </a:clrScheme>
      <a:clrMap bg1="lt1" tx1="dk1" bg2="lt2" tx2="dk2" accent1="accent1" accent2="accent2" accent3="accent3" accent4="accent4" accent5="accent5" accent6="accent6" hlink="hlink" folHlink="folHlink"/>
    </a:extraClrScheme>
    <a:extraClrScheme>
      <a:clrScheme name="Capsules 10">
        <a:dk1>
          <a:srgbClr val="000000"/>
        </a:dk1>
        <a:lt1>
          <a:srgbClr val="FFFFFF"/>
        </a:lt1>
        <a:dk2>
          <a:srgbClr val="FF6600"/>
        </a:dk2>
        <a:lt2>
          <a:srgbClr val="808000"/>
        </a:lt2>
        <a:accent1>
          <a:srgbClr val="FFCC99"/>
        </a:accent1>
        <a:accent2>
          <a:srgbClr val="009900"/>
        </a:accent2>
        <a:accent3>
          <a:srgbClr val="FFFFFF"/>
        </a:accent3>
        <a:accent4>
          <a:srgbClr val="000000"/>
        </a:accent4>
        <a:accent5>
          <a:srgbClr val="FFE2CA"/>
        </a:accent5>
        <a:accent6>
          <a:srgbClr val="008A00"/>
        </a:accent6>
        <a:hlink>
          <a:srgbClr val="FFCC00"/>
        </a:hlink>
        <a:folHlink>
          <a:srgbClr val="FFCC00"/>
        </a:folHlink>
      </a:clrScheme>
      <a:clrMap bg1="lt1" tx1="dk1" bg2="lt2" tx2="dk2" accent1="accent1" accent2="accent2" accent3="accent3" accent4="accent4" accent5="accent5" accent6="accent6" hlink="hlink" folHlink="folHlink"/>
    </a:extraClrScheme>
    <a:extraClrScheme>
      <a:clrScheme name="Capsules 11">
        <a:dk1>
          <a:srgbClr val="000000"/>
        </a:dk1>
        <a:lt1>
          <a:srgbClr val="FFFFFF"/>
        </a:lt1>
        <a:dk2>
          <a:srgbClr val="FF6600"/>
        </a:dk2>
        <a:lt2>
          <a:srgbClr val="808000"/>
        </a:lt2>
        <a:accent1>
          <a:srgbClr val="FFCC99"/>
        </a:accent1>
        <a:accent2>
          <a:srgbClr val="009900"/>
        </a:accent2>
        <a:accent3>
          <a:srgbClr val="FFFFFF"/>
        </a:accent3>
        <a:accent4>
          <a:srgbClr val="000000"/>
        </a:accent4>
        <a:accent5>
          <a:srgbClr val="FFE2CA"/>
        </a:accent5>
        <a:accent6>
          <a:srgbClr val="008A00"/>
        </a:accent6>
        <a:hlink>
          <a:srgbClr val="FFFF66"/>
        </a:hlink>
        <a:folHlink>
          <a:srgbClr val="FFCC00"/>
        </a:folHlink>
      </a:clrScheme>
      <a:clrMap bg1="lt1" tx1="dk1" bg2="lt2" tx2="dk2" accent1="accent1" accent2="accent2" accent3="accent3" accent4="accent4" accent5="accent5" accent6="accent6" hlink="hlink" folHlink="folHlink"/>
    </a:extraClrScheme>
    <a:extraClrScheme>
      <a:clrScheme name="Capsules 12">
        <a:dk1>
          <a:srgbClr val="000000"/>
        </a:dk1>
        <a:lt1>
          <a:srgbClr val="FFFFFF"/>
        </a:lt1>
        <a:dk2>
          <a:srgbClr val="FF6600"/>
        </a:dk2>
        <a:lt2>
          <a:srgbClr val="808000"/>
        </a:lt2>
        <a:accent1>
          <a:srgbClr val="FFCC99"/>
        </a:accent1>
        <a:accent2>
          <a:srgbClr val="009900"/>
        </a:accent2>
        <a:accent3>
          <a:srgbClr val="FFFFFF"/>
        </a:accent3>
        <a:accent4>
          <a:srgbClr val="000000"/>
        </a:accent4>
        <a:accent5>
          <a:srgbClr val="FFE2CA"/>
        </a:accent5>
        <a:accent6>
          <a:srgbClr val="008A00"/>
        </a:accent6>
        <a:hlink>
          <a:srgbClr val="FFFD5F"/>
        </a:hlink>
        <a:folHlink>
          <a:srgbClr val="FFCC00"/>
        </a:folHlink>
      </a:clrScheme>
      <a:clrMap bg1="lt1" tx1="dk1" bg2="lt2" tx2="dk2" accent1="accent1" accent2="accent2" accent3="accent3" accent4="accent4" accent5="accent5" accent6="accent6" hlink="hlink" folHlink="folHlink"/>
    </a:extraClrScheme>
    <a:extraClrScheme>
      <a:clrScheme name="Capsules 13">
        <a:dk1>
          <a:srgbClr val="000000"/>
        </a:dk1>
        <a:lt1>
          <a:srgbClr val="FFFFFF"/>
        </a:lt1>
        <a:dk2>
          <a:srgbClr val="FF6600"/>
        </a:dk2>
        <a:lt2>
          <a:srgbClr val="808000"/>
        </a:lt2>
        <a:accent1>
          <a:srgbClr val="FF6600"/>
        </a:accent1>
        <a:accent2>
          <a:srgbClr val="009900"/>
        </a:accent2>
        <a:accent3>
          <a:srgbClr val="FFFFFF"/>
        </a:accent3>
        <a:accent4>
          <a:srgbClr val="000000"/>
        </a:accent4>
        <a:accent5>
          <a:srgbClr val="FFB8AA"/>
        </a:accent5>
        <a:accent6>
          <a:srgbClr val="008A00"/>
        </a:accent6>
        <a:hlink>
          <a:srgbClr val="FFFD5F"/>
        </a:hlink>
        <a:folHlink>
          <a:srgbClr val="FF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dule">
  <a:themeElements>
    <a:clrScheme name="Custom 44">
      <a:dk1>
        <a:sysClr val="windowText" lastClr="000000"/>
      </a:dk1>
      <a:lt1>
        <a:sysClr val="window" lastClr="FFFFFF"/>
      </a:lt1>
      <a:dk2>
        <a:srgbClr val="5A6378"/>
      </a:dk2>
      <a:lt2>
        <a:srgbClr val="D4D4D6"/>
      </a:lt2>
      <a:accent1>
        <a:srgbClr val="F0AD00"/>
      </a:accent1>
      <a:accent2>
        <a:srgbClr val="00B050"/>
      </a:accent2>
      <a:accent3>
        <a:srgbClr val="990000"/>
      </a:accent3>
      <a:accent4>
        <a:srgbClr val="00B0F0"/>
      </a:accent4>
      <a:accent5>
        <a:srgbClr val="9A302F"/>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44">
    <a:dk1>
      <a:sysClr val="windowText" lastClr="000000"/>
    </a:dk1>
    <a:lt1>
      <a:sysClr val="window" lastClr="FFFFFF"/>
    </a:lt1>
    <a:dk2>
      <a:srgbClr val="5A6378"/>
    </a:dk2>
    <a:lt2>
      <a:srgbClr val="D4D4D6"/>
    </a:lt2>
    <a:accent1>
      <a:srgbClr val="F0AD00"/>
    </a:accent1>
    <a:accent2>
      <a:srgbClr val="00B050"/>
    </a:accent2>
    <a:accent3>
      <a:srgbClr val="990000"/>
    </a:accent3>
    <a:accent4>
      <a:srgbClr val="00B0F0"/>
    </a:accent4>
    <a:accent5>
      <a:srgbClr val="9A302F"/>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Custom 44">
    <a:dk1>
      <a:sysClr val="windowText" lastClr="000000"/>
    </a:dk1>
    <a:lt1>
      <a:sysClr val="window" lastClr="FFFFFF"/>
    </a:lt1>
    <a:dk2>
      <a:srgbClr val="5A6378"/>
    </a:dk2>
    <a:lt2>
      <a:srgbClr val="D4D4D6"/>
    </a:lt2>
    <a:accent1>
      <a:srgbClr val="F0AD00"/>
    </a:accent1>
    <a:accent2>
      <a:srgbClr val="00B050"/>
    </a:accent2>
    <a:accent3>
      <a:srgbClr val="990000"/>
    </a:accent3>
    <a:accent4>
      <a:srgbClr val="00B0F0"/>
    </a:accent4>
    <a:accent5>
      <a:srgbClr val="9A302F"/>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35982</TotalTime>
  <Words>3748</Words>
  <Application>Microsoft Office PowerPoint</Application>
  <PresentationFormat>On-screen Show (4:3)</PresentationFormat>
  <Paragraphs>316</Paragraphs>
  <Slides>29</Slides>
  <Notes>29</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Capsules</vt:lpstr>
      <vt:lpstr>Module</vt:lpstr>
      <vt:lpstr>Growing Healthy Habits for Life: The Importance of School Breakfast</vt:lpstr>
      <vt:lpstr>Presentation Overview</vt:lpstr>
      <vt:lpstr>Breakfast Matters!</vt:lpstr>
      <vt:lpstr>Nutritional Benefits </vt:lpstr>
      <vt:lpstr>Academic Benefits</vt:lpstr>
      <vt:lpstr>Healthy Kids = Healthy Schools</vt:lpstr>
      <vt:lpstr>Why No Breakfast?</vt:lpstr>
      <vt:lpstr>Eligibility and Participation</vt:lpstr>
      <vt:lpstr>Free &amp; Reduced Participation</vt:lpstr>
      <vt:lpstr>Eligibility and Participation</vt:lpstr>
      <vt:lpstr>Free &amp; Reduced Participation</vt:lpstr>
      <vt:lpstr>Barriers to Participation</vt:lpstr>
      <vt:lpstr>Goal: Increase Participation</vt:lpstr>
      <vt:lpstr>Breakfast in the Classroom</vt:lpstr>
      <vt:lpstr>Breakfast in the Classroom</vt:lpstr>
      <vt:lpstr>Teachers Say</vt:lpstr>
      <vt:lpstr>Grab ‘n' Go</vt:lpstr>
      <vt:lpstr>Grab 'n' Go</vt:lpstr>
      <vt:lpstr>Breakfast After First Period</vt:lpstr>
      <vt:lpstr>Breakfast After First Period</vt:lpstr>
      <vt:lpstr>Provision 2 and 3</vt:lpstr>
      <vt:lpstr>Provision 2 and 3</vt:lpstr>
      <vt:lpstr>Provision 2 and 3</vt:lpstr>
      <vt:lpstr>Outreach Efforts</vt:lpstr>
      <vt:lpstr>Goal: Increase Participation</vt:lpstr>
      <vt:lpstr>Goal: Increase Participation</vt:lpstr>
      <vt:lpstr>Goal: Increase Participation</vt:lpstr>
      <vt:lpstr>Next Steps</vt:lpstr>
      <vt:lpstr>Thoughts? </vt:lpstr>
    </vt:vector>
  </TitlesOfParts>
  <Company>USDA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Expanding School Breakfast</dc:title>
  <dc:creator>netteluser</dc:creator>
  <cp:lastModifiedBy>lvarney</cp:lastModifiedBy>
  <cp:revision>230</cp:revision>
  <dcterms:created xsi:type="dcterms:W3CDTF">2008-02-29T19:51:11Z</dcterms:created>
  <dcterms:modified xsi:type="dcterms:W3CDTF">2013-08-29T18:34:23Z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TC011408091033</vt:lpwstr>
  </property>
</Properties>
</file>